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4122" r:id="rId2"/>
    <p:sldId id="1333" r:id="rId3"/>
    <p:sldId id="4123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52"/>
    <p:restoredTop sz="95037"/>
  </p:normalViewPr>
  <p:slideViewPr>
    <p:cSldViewPr snapToGrid="0" snapToObjects="1">
      <p:cViewPr varScale="1">
        <p:scale>
          <a:sx n="97" d="100"/>
          <a:sy n="97" d="100"/>
        </p:scale>
        <p:origin x="23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3354A-7376-7F46-B051-A614E3F87BB8}" type="datetimeFigureOut">
              <a:rPr lang="en-CH" smtClean="0"/>
              <a:t>19.03.2024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8CC0-8C2B-0C40-8BA8-8F5A133ADA2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4835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14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9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hyperlink" Target="mailto:lars.rickard.stroem@cern.ch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D3192-D074-BF4F-AEC2-487D86791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E88B8-87DE-D649-8427-B5E6EAFF9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A6D6-DCFF-A648-A939-FC28AD14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F7F8F-209E-8947-A006-10244B25A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4100A-30CB-2343-826A-C74F60B9D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7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FC6CB-CAA5-B94D-9964-048AAA707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0AF802-98BA-FB45-B4AE-B7F20626B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8C627-258A-884A-848D-6665E350A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6AF0B-357B-554A-B943-7D4C51914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51D7B-66DD-CA40-B40B-18BD3D587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9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ED7829-BE40-4640-A72D-74F4EBE688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681D9E-2165-3648-ACCB-95FE106C8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1CE4-153D-994B-83E8-02E76795F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376B8-4278-6140-94FB-CBEAF6CCD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7273-ABCE-AC45-A06B-C0093E5B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95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och punkt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"/>
          <p:cNvSpPr/>
          <p:nvPr/>
        </p:nvSpPr>
        <p:spPr>
          <a:xfrm>
            <a:off x="-1787" y="6580774"/>
            <a:ext cx="12195573" cy="279661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pic>
        <p:nvPicPr>
          <p:cNvPr id="24" name="LogoBadge-01.jpg" descr="LogoBadge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7516" y="261275"/>
            <a:ext cx="784638" cy="784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LIC-Logo-Color-72.png" descr="CLIC-Logo-Color-7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5" y="58706"/>
            <a:ext cx="1189776" cy="118977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" name="Title Text"/>
          <p:cNvSpPr>
            <a:spLocks noGrp="1"/>
          </p:cNvSpPr>
          <p:nvPr>
            <p:ph type="title"/>
          </p:nvPr>
        </p:nvSpPr>
        <p:spPr>
          <a:xfrm>
            <a:off x="2416969" y="184944"/>
            <a:ext cx="7358063" cy="950000"/>
          </a:xfrm>
          <a:prstGeom prst="rect">
            <a:avLst/>
          </a:prstGeom>
        </p:spPr>
        <p:txBody>
          <a:bodyPr/>
          <a:lstStyle>
            <a:lvl1pPr>
              <a:defRPr sz="3750"/>
            </a:lvl1pPr>
          </a:lstStyle>
          <a:p>
            <a:r>
              <a:t>Title Text</a:t>
            </a:r>
          </a:p>
        </p:txBody>
      </p:sp>
      <p:sp>
        <p:nvSpPr>
          <p:cNvPr id="28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Spåtind 2020 / Rickard Ström lars.rickard.stroem@cern.ch">
            <a:extLst>
              <a:ext uri="{FF2B5EF4-FFF2-40B4-BE49-F238E27FC236}">
                <a16:creationId xmlns:a16="http://schemas.microsoft.com/office/drawing/2014/main" id="{2AE9AD55-C7AC-6842-B4B3-6982E1B8AC33}"/>
              </a:ext>
            </a:extLst>
          </p:cNvPr>
          <p:cNvSpPr txBox="1"/>
          <p:nvPr userDrawn="1"/>
        </p:nvSpPr>
        <p:spPr>
          <a:xfrm>
            <a:off x="5494085" y="6584508"/>
            <a:ext cx="1203856" cy="272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>
              <a:defRPr sz="2600">
                <a:solidFill>
                  <a:srgbClr val="FFFFFF"/>
                </a:solidFill>
              </a:defRPr>
            </a:pPr>
            <a:r>
              <a:rPr lang="en-US" sz="1300" dirty="0"/>
              <a:t>CLIC / Stapnes</a:t>
            </a:r>
            <a:endParaRPr lang="en-US" sz="1300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195606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64DC1-2FA6-1349-8A95-35C215A70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07E81-E165-7842-9AE2-098752C69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BFBBE-16E4-C141-8218-86209F9A4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F096A-66CD-9247-98C6-B33051C25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71CB1-6EE2-1A47-8405-70A3918F6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9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43BCD-6DD5-A248-84A2-1500B432B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845BE-3016-534B-BFCF-D31396E09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30423-9CEA-5B48-8DCE-86D89E414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95BD2-F23F-994A-B898-B21F87BBC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6E88A-703C-7C46-9F22-2319EE05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92A26-03F0-FA46-B1F2-2B568878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8704C-3A23-5F48-90D6-967990418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3F9A6-CD1D-904C-88EA-D8900543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F0B64B-27F8-3042-8A75-F58347776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0C68D-BC8F-C147-AE36-98F08E33B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1133F-2917-0241-9507-69603AD9A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1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10748-9423-CA42-B9B9-55A287FE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77DA6-4631-384A-BB63-2234752A0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73934A-4563-F140-AB88-8813A3DE4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B41763-9D96-FA46-8DA5-D8909EB308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DFE2C6-DFC0-C941-9D62-6253D3734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3B4D98-D2E5-3547-9A13-6955D1CF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A73495-E818-614F-A86C-D58A516E0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D43BF8-01FE-A744-B81E-EBA85D430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36734-0E89-5048-9617-79A5AAA3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3B646-4BF2-494A-8C3D-15F6B9031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21077-5533-EE4B-9DA8-F5387DB1C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1461E-DC02-7B45-A3E0-0A24E4BD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6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BFD1DE-6286-C649-B87C-9D4A7AB2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B858E4-61EC-4F43-9A0B-6011073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B0813-0793-EB4D-8040-ACE51F0F3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54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57A33-DAA5-3D4B-9AFB-A6F14BC7B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A20F3-A7CF-D54A-8E5E-0C564384A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1B3CA-6D8C-6047-B4A9-716E8678C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4A923-3752-564B-9B91-A639122C6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D6BBE-3E39-214D-BB17-D311490C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C419F-BEB5-1847-A7D0-927531C6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7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7E3A9-2348-0843-9652-01E8FE40E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1F633A-C874-3349-9A1E-622A0F4E3E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091EC1-A3A6-0C49-8CAD-F9E36579E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5280A-CCA4-C24B-BE69-DDEF1E92F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D6734-B0DD-234E-8D83-3ABDF68F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2201A-8816-784F-81FC-14607971F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6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849C8C-85A2-184F-B6FF-4DDC6963C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48939-D4D9-AD48-8775-B6E6C8713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0CA80-46C4-E548-A121-0F29EF5C3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F99FF-61F6-ED40-9AC3-8ED715B54DD7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9662F-CEAB-554D-B7E4-14AA67B5D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859AB-8F4E-2B40-91B8-5DB25183A9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6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nowmass21.org/docs/files/summaries/IF/SNOWMASS21-IF3_IF6_Mathieu_Benoit-188.pdf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s://www.snowmass21.org/docs/files/summaries/EF/SNOWMASS21-EF0_EF0_CLICphysics-170.pdf" TargetMode="Externa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nowmass21.org/docs/files/summaries/AF/SNOWMASS21-AF1_AF4-161.pdf" TargetMode="External"/><Relationship Id="rId11" Type="http://schemas.openxmlformats.org/officeDocument/2006/relationships/image" Target="../media/image5.emf"/><Relationship Id="rId5" Type="http://schemas.openxmlformats.org/officeDocument/2006/relationships/hyperlink" Target="https://www.snowmass21.org/docs/files/summaries/AF/SNOWMASS21-AF4_AF3-EF0_EF0-177.pdf" TargetMode="External"/><Relationship Id="rId10" Type="http://schemas.openxmlformats.org/officeDocument/2006/relationships/image" Target="../media/image4.emf"/><Relationship Id="rId4" Type="http://schemas.openxmlformats.org/officeDocument/2006/relationships/hyperlink" Target="http://clic.cern/european-strategy" TargetMode="External"/><Relationship Id="rId9" Type="http://schemas.openxmlformats.org/officeDocument/2006/relationships/hyperlink" Target="https://arxiv.org/abs/2203.0918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CLIC_SummaryYR2018_Cover_Size13.jpg" descr="CLIC_SummaryYR2018_Cover_Size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7619" y="0"/>
            <a:ext cx="5385242" cy="658222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Rectangle"/>
          <p:cNvSpPr/>
          <p:nvPr/>
        </p:nvSpPr>
        <p:spPr>
          <a:xfrm>
            <a:off x="6803546" y="-11027"/>
            <a:ext cx="4147226" cy="659152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66" eaLnBrk="1" fontAlgn="auto">
              <a:spcBef>
                <a:spcPts val="0"/>
              </a:spcBef>
              <a:spcAft>
                <a:spcPts val="0"/>
              </a:spcAft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cs typeface="Gill Sans"/>
              <a:sym typeface="Gill Sans"/>
            </a:endParaRPr>
          </a:p>
        </p:txBody>
      </p:sp>
      <p:sp>
        <p:nvSpPr>
          <p:cNvPr id="56" name="The Compact Linear Collider (CLIC)…"/>
          <p:cNvSpPr/>
          <p:nvPr/>
        </p:nvSpPr>
        <p:spPr>
          <a:xfrm>
            <a:off x="1241228" y="275772"/>
            <a:ext cx="6920465" cy="732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64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GB" sz="3200" dirty="0"/>
              <a:t>Readiness Report around ~2025-26</a:t>
            </a:r>
            <a:endParaRPr sz="3200" kern="0" dirty="0">
              <a:solidFill>
                <a:srgbClr val="000000"/>
              </a:solidFill>
              <a:latin typeface="Avenir Heavy"/>
              <a:sym typeface="Avenir Heavy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6EFEB3-08A2-8040-AD25-261CD8986AF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58C73C-1EC2-34E6-D5FC-0656D47E9644}"/>
              </a:ext>
            </a:extLst>
          </p:cNvPr>
          <p:cNvSpPr txBox="1"/>
          <p:nvPr/>
        </p:nvSpPr>
        <p:spPr>
          <a:xfrm>
            <a:off x="203424" y="1283584"/>
            <a:ext cx="8543012" cy="4736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indent="-274320">
              <a:lnSpc>
                <a:spcPct val="107000"/>
              </a:lnSpc>
              <a:spcAft>
                <a:spcPts val="600"/>
              </a:spcAft>
              <a:tabLst>
                <a:tab pos="274320" algn="l"/>
                <a:tab pos="457200" algn="l"/>
              </a:tabLst>
            </a:pPr>
            <a:r>
              <a:rPr lang="en-US" sz="1600" dirty="0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Update </a:t>
            </a:r>
            <a:r>
              <a:rPr lang="en-US" sz="1600" dirty="0" err="1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US" sz="1600" dirty="0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Project Implementation Plan document 2018</a:t>
            </a:r>
            <a:r>
              <a:rPr lang="en-US" sz="1600" dirty="0">
                <a:solidFill>
                  <a:srgbClr val="595959"/>
                </a:solidFill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4320" indent="-274320">
              <a:lnSpc>
                <a:spcPct val="107000"/>
              </a:lnSpc>
              <a:spcAft>
                <a:spcPts val="600"/>
              </a:spcAft>
              <a:tabLst>
                <a:tab pos="274320" algn="l"/>
                <a:tab pos="457200" algn="l"/>
              </a:tabLst>
            </a:pPr>
            <a:r>
              <a:rPr lang="en-US" sz="1600" dirty="0">
                <a:solidFill>
                  <a:srgbClr val="595959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Key updates: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Luminosity numbers, covering beam-dynamics, nanobeam studies and hardware, and positron production - at all energies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27432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Risk reduction (</a:t>
            </a:r>
            <a:r>
              <a:rPr lang="en-US" sz="1600" dirty="0" err="1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performance), bumps, redundancies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Energy/power/sustainability: 380 well underway, 3 </a:t>
            </a:r>
            <a:r>
              <a:rPr lang="en-US" sz="1600" dirty="0" err="1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TeV</a:t>
            </a: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to be done, L-band klystrons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 issues, more work on running/energy models, carbon (construction/operation/disassembly)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X-band progress – for CLIC, smaller machines, industry availability, including RF network 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RF design optimization/development – including injectors, R&amp;D for higher energies, gradient (cool/HTS/etc.), power, beam parameters - links to plasma (if it can be made)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Cost update. Changes </a:t>
            </a:r>
            <a:r>
              <a:rPr lang="en-US" sz="1600" dirty="0" err="1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wrt</a:t>
            </a: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to 2018, plus impact of going green. 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Physics “update”, use for “diversity” types of physics, LDM etc. 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Font typeface="Symbol" pitchFamily="2" charset="2"/>
              <a:buChar char=""/>
              <a:tabLst>
                <a:tab pos="27432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Low cost/power klystron version, with fewer klystrons, 250 GeV</a:t>
            </a:r>
            <a:endParaRPr lang="en-CH" dirty="0">
              <a:solidFill>
                <a:srgbClr val="595959"/>
              </a:solidFill>
              <a:effectLst/>
              <a:latin typeface="Avenir Book" panose="02000503020000020003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63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CLIC_SummaryYR2018_Cover_Size13.jpg" descr="CLIC_SummaryYR2018_Cover_Size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7619" y="0"/>
            <a:ext cx="5385242" cy="6582228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lide Number"/>
          <p:cNvSpPr>
            <a:spLocks noGrp="1"/>
          </p:cNvSpPr>
          <p:nvPr>
            <p:ph type="sldNum" sz="quarter" idx="12"/>
          </p:nvPr>
        </p:nvSpPr>
        <p:spPr>
          <a:xfrm>
            <a:off x="9203732" y="6356350"/>
            <a:ext cx="2743200" cy="3651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Book"/>
                <a:sym typeface="Avenir Book"/>
              </a:rPr>
              <a:pPr marL="0" marR="0" lvl="0" indent="0" algn="ctr" defTabSz="410766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12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Book"/>
              <a:sym typeface="Avenir Book"/>
            </a:endParaRPr>
          </a:p>
        </p:txBody>
      </p:sp>
      <p:sp>
        <p:nvSpPr>
          <p:cNvPr id="220" name="Rectangle"/>
          <p:cNvSpPr/>
          <p:nvPr/>
        </p:nvSpPr>
        <p:spPr>
          <a:xfrm>
            <a:off x="6663604" y="-4649"/>
            <a:ext cx="5486867" cy="659152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3052">
                <a:srgbClr val="FFFFFF">
                  <a:alpha val="50000"/>
                </a:srgbClr>
              </a:gs>
              <a:gs pos="100000">
                <a:srgbClr val="FFFFFF"/>
              </a:gs>
            </a:gsLst>
            <a:lin ang="10800000"/>
          </a:gradFill>
          <a:ln w="12700">
            <a:noFill/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Gill Sans"/>
              <a:sym typeface="Gill Sans"/>
            </a:endParaRPr>
          </a:p>
        </p:txBody>
      </p:sp>
      <p:sp>
        <p:nvSpPr>
          <p:cNvPr id="237" name="Available at:…"/>
          <p:cNvSpPr txBox="1"/>
          <p:nvPr/>
        </p:nvSpPr>
        <p:spPr>
          <a:xfrm>
            <a:off x="476701" y="5294036"/>
            <a:ext cx="3207609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0" marR="0" lvl="0" indent="0" algn="l" defTabSz="68566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kumimoji="0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Heavy"/>
              </a:rPr>
              <a:t>Available at:</a:t>
            </a:r>
          </a:p>
          <a:p>
            <a:pPr marL="0" marR="0" lvl="0" indent="0" algn="l" defTabSz="685662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sym typeface="Avenir Heavy"/>
                <a:hlinkClick r:id="rId4"/>
              </a:rPr>
              <a:t>clic.cern/european-strategy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sym typeface="Avenir Heavy"/>
              <a:hlinkClick r:id="rId4"/>
            </a:endParaRPr>
          </a:p>
        </p:txBody>
      </p:sp>
      <p:sp>
        <p:nvSpPr>
          <p:cNvPr id="238" name="Resources"/>
          <p:cNvSpPr/>
          <p:nvPr/>
        </p:nvSpPr>
        <p:spPr>
          <a:xfrm>
            <a:off x="1425322" y="66256"/>
            <a:ext cx="7358063" cy="95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7500"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/>
                <a:sym typeface="Avenir Light"/>
              </a:rPr>
              <a:t>Status reports and studies  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/>
              <a:sym typeface="Avenir Light"/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694E448-6208-9F4E-898E-39D62323F3FD}"/>
              </a:ext>
            </a:extLst>
          </p:cNvPr>
          <p:cNvSpPr txBox="1">
            <a:spLocks/>
          </p:cNvSpPr>
          <p:nvPr/>
        </p:nvSpPr>
        <p:spPr>
          <a:xfrm>
            <a:off x="5784979" y="2156281"/>
            <a:ext cx="6338538" cy="456519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>
              <a:buNone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Several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LoIs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 have been submitted on behalf of CLIC and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CLICdp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 to the Snowmass process: </a:t>
            </a: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CLIC accelerator study: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5"/>
              </a:rPr>
              <a:t>Link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 </a:t>
            </a: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Beam-dynamics focused on very high energies: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6"/>
              </a:rPr>
              <a:t>Link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 </a:t>
            </a: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physics potential: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7"/>
              </a:rPr>
              <a:t>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376238" indent="-285750"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The detector: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  <a:hlinkClick r:id="rId8"/>
              </a:rPr>
              <a:t>Link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cs typeface="Gill Sans"/>
              </a:rPr>
              <a:t>Snowmass white paper:</a:t>
            </a:r>
          </a:p>
          <a:p>
            <a:pPr marL="90488" lvl="0" indent="68263">
              <a:spcBef>
                <a:spcPts val="0"/>
              </a:spcBef>
              <a:buNone/>
              <a:defRPr/>
            </a:pPr>
            <a:r>
              <a:rPr lang="en-US" sz="2000" dirty="0">
                <a:latin typeface="Avenir Book" panose="02000503020000020003" pitchFamily="2" charset="0"/>
                <a:hlinkClick r:id="rId9"/>
              </a:rPr>
              <a:t>https://arxiv.org/abs/2203.09186</a:t>
            </a:r>
            <a:endParaRPr lang="en-US" sz="2000" dirty="0">
              <a:latin typeface="Avenir Book" panose="02000503020000020003" pitchFamily="2" charset="0"/>
            </a:endParaRPr>
          </a:p>
          <a:p>
            <a:pPr marL="90488" lvl="0" indent="68263">
              <a:spcBef>
                <a:spcPts val="0"/>
              </a:spcBef>
              <a:buNone/>
              <a:defRPr/>
            </a:pPr>
            <a:endParaRPr lang="en-US" sz="2000" dirty="0">
              <a:latin typeface="Avenir Book" panose="02000503020000020003" pitchFamily="2" charset="0"/>
            </a:endParaRPr>
          </a:p>
          <a:p>
            <a:pPr marL="90488" lvl="0" indent="68263" algn="ctr">
              <a:spcBef>
                <a:spcPts val="0"/>
              </a:spcBef>
              <a:buNone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000" i="1" dirty="0">
              <a:solidFill>
                <a:srgbClr val="000000"/>
              </a:solidFill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Light" panose="020B0402020203020204" pitchFamily="34" charset="77"/>
              <a:cs typeface="Gill Sans"/>
            </a:endParaRPr>
          </a:p>
          <a:p>
            <a:pPr marL="90488" marR="0" lvl="0" indent="68263" algn="ctr" defTabSz="4566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Gill San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cs typeface="Gill San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CBDCC6-E15E-3AFF-2FCB-1D80430366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897" y="1220119"/>
            <a:ext cx="5681390" cy="39172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FC7393-2B5A-F5AF-A16A-A2DD1F5772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57797" y="144247"/>
            <a:ext cx="3772588" cy="17440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3BE9BA0-A103-D024-D4E7-E669D3CE33F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684" y="4003589"/>
            <a:ext cx="2283024" cy="275094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F09167E-ABDF-F4E1-417F-434439132F14}"/>
              </a:ext>
            </a:extLst>
          </p:cNvPr>
          <p:cNvSpPr txBox="1"/>
          <p:nvPr/>
        </p:nvSpPr>
        <p:spPr>
          <a:xfrm>
            <a:off x="5977514" y="5161581"/>
            <a:ext cx="3521032" cy="5751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Book"/>
                <a:ea typeface="Avenir Book"/>
                <a:cs typeface="Avenir Book"/>
                <a:sym typeface="Avenir Book"/>
              </a:rPr>
              <a:t>Broadly speaking: “Updated accelerator part of 2018 Summary Report”  </a:t>
            </a:r>
          </a:p>
        </p:txBody>
      </p:sp>
    </p:spTree>
    <p:extLst>
      <p:ext uri="{BB962C8B-B14F-4D97-AF65-F5344CB8AC3E}">
        <p14:creationId xmlns:p14="http://schemas.microsoft.com/office/powerpoint/2010/main" val="422959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B242E3-FF5C-B648-06B3-366978D8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201" y="198783"/>
            <a:ext cx="5450799" cy="56846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3E0E3DD-ADEF-710A-3318-1F13A6740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87" y="1590261"/>
            <a:ext cx="6256209" cy="314957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956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12235</TotalTime>
  <Words>255</Words>
  <Application>Microsoft Macintosh PowerPoint</Application>
  <PresentationFormat>Widescreen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Avenir Book</vt:lpstr>
      <vt:lpstr>Avenir Heavy</vt:lpstr>
      <vt:lpstr>Avenir Light</vt:lpstr>
      <vt:lpstr>Calibri</vt:lpstr>
      <vt:lpstr>Calibri Light</vt:lpstr>
      <vt:lpstr>Courier New</vt:lpstr>
      <vt:lpstr>Gill Sans</vt:lpstr>
      <vt:lpstr>Symbol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angeles.faus.golfe@gmail.com</dc:creator>
  <cp:lastModifiedBy>Steinar Stapnes</cp:lastModifiedBy>
  <cp:revision>56</cp:revision>
  <dcterms:created xsi:type="dcterms:W3CDTF">2022-07-11T06:31:49Z</dcterms:created>
  <dcterms:modified xsi:type="dcterms:W3CDTF">2024-03-19T13:14:58Z</dcterms:modified>
</cp:coreProperties>
</file>