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89" r:id="rId4"/>
    <p:sldId id="312" r:id="rId5"/>
    <p:sldId id="313" r:id="rId6"/>
    <p:sldId id="314" r:id="rId7"/>
    <p:sldId id="311" r:id="rId8"/>
    <p:sldId id="318" r:id="rId9"/>
    <p:sldId id="320" r:id="rId10"/>
    <p:sldId id="319" r:id="rId11"/>
    <p:sldId id="315" r:id="rId12"/>
    <p:sldId id="302" r:id="rId13"/>
    <p:sldId id="301" r:id="rId14"/>
    <p:sldId id="304" r:id="rId15"/>
    <p:sldId id="316" r:id="rId16"/>
    <p:sldId id="298" r:id="rId17"/>
    <p:sldId id="300" r:id="rId18"/>
    <p:sldId id="321" r:id="rId19"/>
    <p:sldId id="317" r:id="rId20"/>
    <p:sldId id="309" r:id="rId21"/>
    <p:sldId id="285" r:id="rId22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04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03" autoAdjust="0"/>
  </p:normalViewPr>
  <p:slideViewPr>
    <p:cSldViewPr snapToGrid="0" showGuides="1">
      <p:cViewPr varScale="1">
        <p:scale>
          <a:sx n="117" d="100"/>
          <a:sy n="117" d="100"/>
        </p:scale>
        <p:origin x="318" y="11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CD4E8A-0596-4499-B4AA-C79BE3FAFF3F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EE95AA-F37C-41E5-A23E-3D9B8EB4DC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306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EE95AA-F37C-41E5-A23E-3D9B8EB4DC7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514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4D533-CD7A-49D2-BE39-B42EFAA9C8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924821-1B80-4CBE-9920-61EF94164F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CA702-FAE1-41DC-84AC-764EAB243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D5EA7-6958-4015-9EEC-C1B7ECF22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9497B-B1BD-4397-81BA-BDF32D1E4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19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B0130-6144-41F4-8F67-D0404C0E4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AA797E-1238-4A43-B4AC-E60A462D9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BFA3E-9106-499B-BBB4-E31F5D7EC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2442F-8759-4081-81AB-4BA061D99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23C49D-6BFF-4CA9-B868-79A93E2C6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F82C51-0767-4B72-AD0E-053AEBA5A8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7EEE2B-F219-4689-87CC-204069A15C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44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EE9E7A-FAE0-4AD3-95BA-E8744E6C29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A3047D-13BF-4B8D-B263-9BE14AC4C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D5466-AD37-4B7C-B95B-DB9141A79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469DA-34A0-4B1C-969E-7A6A76FD5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B3883-113C-47BA-BB3B-48887F739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0DB8FF7-8964-4FC4-A4D0-1499E78BB7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174702-9F74-494E-8BAF-8655698B91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581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1EFEC-833C-453B-9D2E-C1F899EF0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F54A3-212D-4CB6-9542-1D3CA152A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8227E-CB23-4D16-9083-83171FD15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FB40F-61AA-4E5E-9258-9EFF81E69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5847C-484C-41B4-9B26-36699EBE2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33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F15BD-CF2D-476B-BE4B-3F79D2549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06CF70-18F7-4D9D-9796-521BF3308B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4A83BF-FA3B-47E2-B9BB-0B0FDA692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E5A22-BFC6-4984-B4F6-8E31889B9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4018B3-5B67-438B-B716-F3C7B7730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32A503-6B1C-48DE-AEBF-5EA887624D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AC2E1E-522C-42DD-B138-A1EE24DE46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37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C62F3-C0DB-45F2-9B96-189EDECB9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90AA2-3EEB-4BAC-88B4-B8A3ABF6AC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75EDA0-DFAA-4496-AE8C-EB97EE8566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606F6E-4F10-4F90-8044-F71E78562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964072-51DD-4CBD-AA82-041F12532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115F12-66F0-459C-B6A4-51F65A560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DFEEF4-8927-4A51-8E95-C86184589F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E8279A9-616A-4B15-9C97-41AD7D3253F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50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5F734-E9B1-4B26-BDFA-CCC5CEB4E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CEF34-6B38-4AC9-A277-7D9BBDAD44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A853C-9763-4C2F-9D7B-99F64DF44F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51FAE1-7BC9-4434-B47B-9CD7C149C7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31B581-3DB5-4FB5-BE55-F4D44765CC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320854-E654-4285-A4FC-566A006A2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D04496-36AD-4584-8589-C9D238AD3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09AB9C-D5F4-4B6D-989C-A12A99761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E85FC71-D4FC-490D-AFEF-D2AE7C3656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4371A6A-1AD1-4A3B-838C-DD5632CBED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2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4E4D4-6015-44E8-88D1-D30FE963A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B7A5FC-5B18-4DB4-80CE-3BFD88433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C2B94E-741B-4A08-B7E8-9CA0F4F90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5A61C1-6BBF-4579-8AAE-1AC7C2BBD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8B8FCF-EA72-407A-A651-533E84FD29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0B4F34-E228-413B-AB52-007B68A514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41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C23D41-4ACE-4771-973D-1A3EF83F5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3E0DEA-AEE0-48C5-9547-50C61D9AC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874DDD-7DFB-4527-B1C0-892CF194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649607-066B-4038-BFF9-C9ABF61107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19CF32-4927-4C12-B486-D5F833DD982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25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B4700-1578-42FB-AE4E-CF874D961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97C46-DD57-46EA-8116-7158D0F48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32BC13-0CDF-4C63-8301-CDDA25BCF3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0B31C-4333-46C9-A793-EFBFDBB0D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DE5247-DA45-4337-B968-46EEED7C9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D047EE-8EA4-410F-941A-319F2BC86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6C05FC-AD8F-44AB-8252-2133C5BDB7E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4DFA88-B731-4430-A7B0-7A70A9847C7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548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DC10C-2016-46E8-8704-8D5ED6A80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66DE1F-9714-4833-8476-2CD78D2F33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DD9A81-2315-4333-A649-174F43657B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A97916-2E32-4EB4-B623-D3BFE464D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EB0AE8-18A0-41C6-808C-88ECC6B3C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B1D612-5AF0-4D4D-911A-0C347C0B0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21D4C1-1A23-47EE-A59B-E326576E38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FDF827-CE72-40A6-B3C9-7CDF93B5967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921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53AF11-72E8-4C54-863A-DB6E6E4FB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21DD9-9FA7-46A8-8C49-CD65F8E348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313AEC-8ACA-4ED8-96C9-D6ADD69AFE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945F3-CDAA-46C1-9680-F277CC000BF5}" type="datetimeFigureOut">
              <a:rPr lang="en-US" smtClean="0"/>
              <a:t>3/18/2024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0CE5C-A394-4ADF-85D3-6505E2FD20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DF6D95-C671-45BA-A159-CE68A187F9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9F0FD-F2AF-4FCB-8C3E-BA28B1FBC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6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g"/><Relationship Id="rId3" Type="http://schemas.openxmlformats.org/officeDocument/2006/relationships/image" Target="../media/image2.png"/><Relationship Id="rId7" Type="http://schemas.openxmlformats.org/officeDocument/2006/relationships/image" Target="../media/image2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emf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1.png"/><Relationship Id="rId7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emf"/><Relationship Id="rId10" Type="http://schemas.openxmlformats.org/officeDocument/2006/relationships/image" Target="../media/image37.png"/><Relationship Id="rId4" Type="http://schemas.openxmlformats.org/officeDocument/2006/relationships/image" Target="../media/image2.png"/><Relationship Id="rId9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g"/><Relationship Id="rId5" Type="http://schemas.openxmlformats.org/officeDocument/2006/relationships/image" Target="../media/image45.emf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image" Target="../media/image4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gif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BECC1-6DDF-42C2-9E2A-5CFE60856C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3135" y="1959796"/>
            <a:ext cx="11045730" cy="1243914"/>
          </a:xfrm>
        </p:spPr>
        <p:txBody>
          <a:bodyPr>
            <a:noAutofit/>
          </a:bodyPr>
          <a:lstStyle/>
          <a:p>
            <a:r>
              <a:rPr lang="en-US" altLang="zh-CN" sz="2800" dirty="0">
                <a:latin typeface="Arial" panose="020B0604020202020204" pitchFamily="34" charset="0"/>
                <a:ea typeface="+mn-ea"/>
                <a:cs typeface="+mn-cs"/>
              </a:rPr>
              <a:t>RF design of the CLIC-K module and BOC and CC measurements</a:t>
            </a:r>
            <a:endParaRPr lang="en-US" sz="2800" dirty="0"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EA4FDA-E08D-4FCE-8357-EAFDCF0276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5052" y="3654291"/>
            <a:ext cx="6493084" cy="110896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Arial" panose="020B0604020202020204" pitchFamily="34" charset="0"/>
              </a:rPr>
              <a:t>Ping Wang</a:t>
            </a:r>
            <a:r>
              <a:rPr lang="en-US" sz="2000" dirty="0"/>
              <a:t>, </a:t>
            </a:r>
            <a:r>
              <a:rPr lang="en-US" sz="2000" dirty="0">
                <a:latin typeface="Arial" panose="020B0604020202020204" pitchFamily="34" charset="0"/>
              </a:rPr>
              <a:t>Alexej Grudiev</a:t>
            </a:r>
            <a:endParaRPr lang="en-US" sz="2000" dirty="0"/>
          </a:p>
          <a:p>
            <a:pPr>
              <a:lnSpc>
                <a:spcPct val="70000"/>
              </a:lnSpc>
            </a:pPr>
            <a:r>
              <a:rPr lang="en-US" sz="2000" dirty="0">
                <a:latin typeface="Arial" panose="020B0604020202020204" pitchFamily="34" charset="0"/>
              </a:rPr>
              <a:t>19.03.2024</a:t>
            </a:r>
          </a:p>
          <a:p>
            <a:endParaRPr lang="en-US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B01E19-EE8E-4A1A-8E65-D5975144B1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096CC9-1BA2-48D1-8A5D-1BAE2934BC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488" y="376037"/>
            <a:ext cx="895350" cy="9334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0A0A9B-C914-BA2D-6075-6DFA71AA7AF4}"/>
              </a:ext>
            </a:extLst>
          </p:cNvPr>
          <p:cNvSpPr txBox="1"/>
          <p:nvPr/>
        </p:nvSpPr>
        <p:spPr>
          <a:xfrm>
            <a:off x="814723" y="5097933"/>
            <a:ext cx="108730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</a:rPr>
              <a:t>Acknowledgements:, Karol Scibor, Alan </a:t>
            </a:r>
            <a:r>
              <a:rPr lang="en-US" sz="1600" dirty="0" err="1">
                <a:latin typeface="Arial" panose="020B0604020202020204" pitchFamily="34" charset="0"/>
              </a:rPr>
              <a:t>Saillet</a:t>
            </a:r>
            <a:r>
              <a:rPr lang="en-US" sz="1600" dirty="0">
                <a:latin typeface="Arial" panose="020B0604020202020204" pitchFamily="34" charset="0"/>
              </a:rPr>
              <a:t>, Emmanuel </a:t>
            </a:r>
            <a:r>
              <a:rPr lang="en-US" sz="1600" dirty="0" err="1">
                <a:latin typeface="Arial" panose="020B0604020202020204" pitchFamily="34" charset="0"/>
              </a:rPr>
              <a:t>Berthome</a:t>
            </a:r>
            <a:r>
              <a:rPr lang="en-US" sz="1600" dirty="0">
                <a:latin typeface="Arial" panose="020B0604020202020204" pitchFamily="34" charset="0"/>
              </a:rPr>
              <a:t>, Fritz </a:t>
            </a:r>
            <a:r>
              <a:rPr lang="en-US" sz="1600" dirty="0" err="1">
                <a:latin typeface="Arial" panose="020B0604020202020204" pitchFamily="34" charset="0"/>
              </a:rPr>
              <a:t>Motschmann</a:t>
            </a:r>
            <a:r>
              <a:rPr lang="en-US" sz="1600" dirty="0">
                <a:latin typeface="Arial" panose="020B0604020202020204" pitchFamily="34" charset="0"/>
              </a:rPr>
              <a:t>, </a:t>
            </a:r>
            <a:r>
              <a:rPr lang="en-US" sz="1600" b="0" i="0" dirty="0">
                <a:effectLst/>
                <a:latin typeface="Arial" panose="020B0604020202020204" pitchFamily="34" charset="0"/>
              </a:rPr>
              <a:t>Laurene </a:t>
            </a:r>
            <a:r>
              <a:rPr lang="en-US" sz="1600" b="0" i="0" dirty="0" err="1">
                <a:effectLst/>
                <a:latin typeface="Arial" panose="020B0604020202020204" pitchFamily="34" charset="0"/>
              </a:rPr>
              <a:t>Giordanino</a:t>
            </a:r>
            <a:r>
              <a:rPr lang="en-US" sz="1600" b="0" i="0" dirty="0">
                <a:effectLst/>
                <a:latin typeface="Arial" panose="020B0604020202020204" pitchFamily="34" charset="0"/>
              </a:rPr>
              <a:t>, Pedro Morales </a:t>
            </a:r>
            <a:r>
              <a:rPr lang="en-US" sz="1600" b="0" i="0" dirty="0" err="1">
                <a:effectLst/>
                <a:latin typeface="Arial" panose="020B0604020202020204" pitchFamily="34" charset="0"/>
              </a:rPr>
              <a:t>Scanchez</a:t>
            </a:r>
            <a:r>
              <a:rPr lang="en-US" sz="1600" b="0" i="0" dirty="0">
                <a:effectLst/>
                <a:latin typeface="Arial" panose="020B0604020202020204" pitchFamily="34" charset="0"/>
              </a:rPr>
              <a:t>, Nuria Catalan Lasheras, Benoit Riffaud, </a:t>
            </a:r>
            <a:r>
              <a:rPr lang="en-US" altLang="zh-CN" sz="1600" dirty="0">
                <a:latin typeface="Arial" panose="020B0604020202020204" pitchFamily="34" charset="0"/>
              </a:rPr>
              <a:t>Igor Syratchev, Xiaowei Wu, Steffen Doebert, Matthew John Capstick, Carlo Rossi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85899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AE5FF0-861D-11FD-A71B-62B8966F3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D2FC77-2964-62F3-1DFD-9851F8789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7C66D7-69DD-4F39-FE0D-F8629193C41C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7B24F8-422E-F5DD-3EB8-FCB1752F9B5F}"/>
              </a:ext>
            </a:extLst>
          </p:cNvPr>
          <p:cNvSpPr txBox="1"/>
          <p:nvPr/>
        </p:nvSpPr>
        <p:spPr>
          <a:xfrm>
            <a:off x="1438665" y="496288"/>
            <a:ext cx="8730293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RF splitter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01333B-EF80-7020-1E9C-B57CF3031D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79" y="2233055"/>
            <a:ext cx="5707930" cy="38711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ECF66F6-65F4-6BDF-F8B5-CFF173DFF3B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245"/>
          <a:stretch/>
        </p:blipFill>
        <p:spPr>
          <a:xfrm>
            <a:off x="6334268" y="2355128"/>
            <a:ext cx="4974062" cy="362701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915C89D-A44F-BD0B-53C9-E0179AEE1596}"/>
              </a:ext>
            </a:extLst>
          </p:cNvPr>
          <p:cNvSpPr txBox="1"/>
          <p:nvPr/>
        </p:nvSpPr>
        <p:spPr>
          <a:xfrm>
            <a:off x="648007" y="1515931"/>
            <a:ext cx="3734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 Shape Waveguide based scenario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86BE908-013F-F162-FAD8-D1ECDE98B14F}"/>
              </a:ext>
            </a:extLst>
          </p:cNvPr>
          <p:cNvSpPr txBox="1"/>
          <p:nvPr/>
        </p:nvSpPr>
        <p:spPr>
          <a:xfrm>
            <a:off x="6096000" y="1505161"/>
            <a:ext cx="4137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RF loss calculation of the two scenarios</a:t>
            </a:r>
          </a:p>
        </p:txBody>
      </p:sp>
    </p:spTree>
    <p:extLst>
      <p:ext uri="{BB962C8B-B14F-4D97-AF65-F5344CB8AC3E}">
        <p14:creationId xmlns:p14="http://schemas.microsoft.com/office/powerpoint/2010/main" val="2987365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5C2A2F-D7AA-4A0E-A562-49C88B9BC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DBD74-BBAF-4BDC-B408-E6D230C4E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D5F04-AF41-4D0B-8156-A38C3A9C8C92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D3BBE4-42BE-4925-84CC-940F88A58608}"/>
              </a:ext>
            </a:extLst>
          </p:cNvPr>
          <p:cNvSpPr txBox="1"/>
          <p:nvPr/>
        </p:nvSpPr>
        <p:spPr>
          <a:xfrm>
            <a:off x="1550064" y="652114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Outline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768C6D-FDEE-440B-BD2F-85D926C89DBC}"/>
              </a:ext>
            </a:extLst>
          </p:cNvPr>
          <p:cNvSpPr txBox="1"/>
          <p:nvPr/>
        </p:nvSpPr>
        <p:spPr>
          <a:xfrm>
            <a:off x="1381929" y="1649838"/>
            <a:ext cx="6393032" cy="28050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Background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RF design of the CLIC-K module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u="sng" dirty="0"/>
              <a:t>RF measurement of the BOC pulse compressor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</a:rPr>
              <a:t>RF measurement of the bowl cavity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29541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5C2A2F-D7AA-4A0E-A562-49C88B9BC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DBD74-BBAF-4BDC-B408-E6D230C4E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D5F04-AF41-4D0B-8156-A38C3A9C8C92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large round metal object with a round center&#10;&#10;Description automatically generated with medium confidence">
            <a:extLst>
              <a:ext uri="{FF2B5EF4-FFF2-40B4-BE49-F238E27FC236}">
                <a16:creationId xmlns:a16="http://schemas.microsoft.com/office/drawing/2014/main" id="{23DB5F67-EC36-C535-FABC-7F51358540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402" y="3471632"/>
            <a:ext cx="3524031" cy="2644055"/>
          </a:xfrm>
          <a:prstGeom prst="rect">
            <a:avLst/>
          </a:prstGeom>
        </p:spPr>
      </p:pic>
      <p:pic>
        <p:nvPicPr>
          <p:cNvPr id="3" name="Picture 2" descr="A circular object with holes in it&#10;&#10;Description automatically generated">
            <a:extLst>
              <a:ext uri="{FF2B5EF4-FFF2-40B4-BE49-F238E27FC236}">
                <a16:creationId xmlns:a16="http://schemas.microsoft.com/office/drawing/2014/main" id="{0C44413F-29B7-F3CF-4300-E0B20503CC4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3" r="13696" b="53623"/>
          <a:stretch/>
        </p:blipFill>
        <p:spPr>
          <a:xfrm>
            <a:off x="7821402" y="1449323"/>
            <a:ext cx="3524031" cy="1946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640CA9-9BDB-6CA0-FD03-B6B7FF6ED7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290" y="3803380"/>
            <a:ext cx="3311995" cy="24839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A872CA-39B9-C005-42C4-366AE3BDE8C1}"/>
              </a:ext>
            </a:extLst>
          </p:cNvPr>
          <p:cNvSpPr txBox="1"/>
          <p:nvPr/>
        </p:nvSpPr>
        <p:spPr>
          <a:xfrm>
            <a:off x="1367023" y="5045378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Open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B2CD31A-01BE-93B1-0447-462E00A958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049" y="1285884"/>
            <a:ext cx="3311995" cy="248399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5880D8-A487-4472-A35B-123A148A9652}"/>
              </a:ext>
            </a:extLst>
          </p:cNvPr>
          <p:cNvSpPr txBox="1"/>
          <p:nvPr/>
        </p:nvSpPr>
        <p:spPr>
          <a:xfrm>
            <a:off x="1294814" y="2746050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Closed</a:t>
            </a:r>
            <a:endParaRPr lang="en-US" dirty="0"/>
          </a:p>
        </p:txBody>
      </p:sp>
      <p:pic>
        <p:nvPicPr>
          <p:cNvPr id="11" name="Picture 10" descr="A machine with a round metal object&#10;&#10;Description automatically generated with medium confidence">
            <a:extLst>
              <a:ext uri="{FF2B5EF4-FFF2-40B4-BE49-F238E27FC236}">
                <a16:creationId xmlns:a16="http://schemas.microsoft.com/office/drawing/2014/main" id="{7DA7BC66-323E-CFB4-AD59-FD484C99129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6"/>
          <a:stretch/>
        </p:blipFill>
        <p:spPr>
          <a:xfrm>
            <a:off x="4338793" y="1458006"/>
            <a:ext cx="3310757" cy="4684105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F5B052B-60E1-5E00-7C2A-8B7B16F5C790}"/>
              </a:ext>
            </a:extLst>
          </p:cNvPr>
          <p:cNvCxnSpPr/>
          <p:nvPr/>
        </p:nvCxnSpPr>
        <p:spPr>
          <a:xfrm>
            <a:off x="9668786" y="2425145"/>
            <a:ext cx="246490" cy="2985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DDDD078-B7F0-C3F6-7516-22B5D70D3F23}"/>
              </a:ext>
            </a:extLst>
          </p:cNvPr>
          <p:cNvSpPr txBox="1"/>
          <p:nvPr/>
        </p:nvSpPr>
        <p:spPr>
          <a:xfrm>
            <a:off x="8579461" y="2723678"/>
            <a:ext cx="2671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special coupling holes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E32AC62-61BA-1ADA-E636-48E55CAE606C}"/>
              </a:ext>
            </a:extLst>
          </p:cNvPr>
          <p:cNvSpPr txBox="1"/>
          <p:nvPr/>
        </p:nvSpPr>
        <p:spPr>
          <a:xfrm>
            <a:off x="813152" y="6320876"/>
            <a:ext cx="2499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S-parameters of the BOC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F1E8D9-546D-EEF9-781C-025C072AA946}"/>
              </a:ext>
            </a:extLst>
          </p:cNvPr>
          <p:cNvSpPr txBox="1"/>
          <p:nvPr/>
        </p:nvSpPr>
        <p:spPr>
          <a:xfrm>
            <a:off x="1550064" y="479514"/>
            <a:ext cx="7320456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RF measurement of the BOC pulse compressor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2FE2E60-D35B-F3BD-898A-30E60C56BAF3}"/>
              </a:ext>
            </a:extLst>
          </p:cNvPr>
          <p:cNvSpPr txBox="1"/>
          <p:nvPr/>
        </p:nvSpPr>
        <p:spPr>
          <a:xfrm>
            <a:off x="10257183" y="5311469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One side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2201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AA8D7F0-1C34-F7A1-9BA5-8A0CE96396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402" y="1537350"/>
            <a:ext cx="2703189" cy="19980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C2A2F-D7AA-4A0E-A562-49C88B9BC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DBD74-BBAF-4BDC-B408-E6D230C4E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D5F04-AF41-4D0B-8156-A38C3A9C8C92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C5795B-8AEC-8C2F-70F3-DD97ABD4A604}"/>
              </a:ext>
            </a:extLst>
          </p:cNvPr>
          <p:cNvSpPr txBox="1"/>
          <p:nvPr/>
        </p:nvSpPr>
        <p:spPr>
          <a:xfrm>
            <a:off x="507059" y="1438480"/>
            <a:ext cx="4337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 @ 500 MHz span and 21.5 </a:t>
            </a:r>
            <a:r>
              <a:rPr lang="zh-CN" altLang="en-US" dirty="0"/>
              <a:t>℃</a:t>
            </a: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3CEA01E-6F2C-D809-BF96-0AD894266E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481" y="2585936"/>
            <a:ext cx="4849091" cy="36368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4049DA-C844-38ED-46CC-5D8912174983}"/>
              </a:ext>
            </a:extLst>
          </p:cNvPr>
          <p:cNvSpPr txBox="1"/>
          <p:nvPr/>
        </p:nvSpPr>
        <p:spPr>
          <a:xfrm>
            <a:off x="486579" y="1921288"/>
            <a:ext cx="4975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nearby modes: 11.896 GHz and 12.193 GHz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04C908C-9C0A-8743-CD5C-0457D5EA44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6292" y="4052573"/>
            <a:ext cx="2781300" cy="8858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F4AD01D-FF79-C99A-FE2C-5F9B48483B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6292" y="5122140"/>
            <a:ext cx="2769739" cy="87417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9915211-62C0-A888-BE40-A7F41C252DE7}"/>
              </a:ext>
            </a:extLst>
          </p:cNvPr>
          <p:cNvCxnSpPr>
            <a:cxnSpLocks/>
            <a:endCxn id="13" idx="3"/>
          </p:cNvCxnSpPr>
          <p:nvPr/>
        </p:nvCxnSpPr>
        <p:spPr>
          <a:xfrm flipH="1">
            <a:off x="6030719" y="3173410"/>
            <a:ext cx="528617" cy="3643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4D241BB-BCA0-90B8-66D8-CACA67431A53}"/>
              </a:ext>
            </a:extLst>
          </p:cNvPr>
          <p:cNvSpPr txBox="1"/>
          <p:nvPr/>
        </p:nvSpPr>
        <p:spPr>
          <a:xfrm>
            <a:off x="5090333" y="3245335"/>
            <a:ext cx="9403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PerfE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PerfH</a:t>
            </a:r>
            <a:endParaRPr lang="en-US" sz="16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DFB43BE-6D62-0021-2598-110CFEAEFE8A}"/>
              </a:ext>
            </a:extLst>
          </p:cNvPr>
          <p:cNvSpPr/>
          <p:nvPr/>
        </p:nvSpPr>
        <p:spPr>
          <a:xfrm>
            <a:off x="5316292" y="4255049"/>
            <a:ext cx="2769739" cy="2649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10E1ED-F44C-9E50-F888-39AB2862286D}"/>
              </a:ext>
            </a:extLst>
          </p:cNvPr>
          <p:cNvSpPr/>
          <p:nvPr/>
        </p:nvSpPr>
        <p:spPr>
          <a:xfrm>
            <a:off x="5340128" y="5492279"/>
            <a:ext cx="2769739" cy="2408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AE713BA-78F7-8846-5A85-AAA3D7A45E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04129" y="3050330"/>
            <a:ext cx="2410095" cy="165124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C4EF680-B8B4-0543-82B5-9297198970D4}"/>
              </a:ext>
            </a:extLst>
          </p:cNvPr>
          <p:cNvSpPr txBox="1"/>
          <p:nvPr/>
        </p:nvSpPr>
        <p:spPr>
          <a:xfrm>
            <a:off x="10734415" y="311054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11.994 GHz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130CA51-9B04-5117-747E-B35C1E60491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63283" y="1438480"/>
            <a:ext cx="2190995" cy="149837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CCAD8E6-A844-A40A-4EC7-40BFBA6A23ED}"/>
              </a:ext>
            </a:extLst>
          </p:cNvPr>
          <p:cNvSpPr txBox="1"/>
          <p:nvPr/>
        </p:nvSpPr>
        <p:spPr>
          <a:xfrm>
            <a:off x="10519589" y="149869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11.882 </a:t>
            </a:r>
            <a:r>
              <a:rPr lang="en-US" altLang="zh-CN" dirty="0"/>
              <a:t>GHz</a:t>
            </a: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D2DE602-BA66-A2F7-9E51-BED51950EE8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04129" y="4677767"/>
            <a:ext cx="2664459" cy="181971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1176D7AE-93C6-CA25-E8B6-50E7D621ECD1}"/>
              </a:ext>
            </a:extLst>
          </p:cNvPr>
          <p:cNvSpPr txBox="1"/>
          <p:nvPr/>
        </p:nvSpPr>
        <p:spPr>
          <a:xfrm>
            <a:off x="10844365" y="476179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11.994 GHz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E93A72-931F-3615-31E8-355E24400B30}"/>
              </a:ext>
            </a:extLst>
          </p:cNvPr>
          <p:cNvSpPr txBox="1"/>
          <p:nvPr/>
        </p:nvSpPr>
        <p:spPr>
          <a:xfrm>
            <a:off x="1550064" y="479514"/>
            <a:ext cx="7320456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RF measurement of the BOC pulse compressor</a:t>
            </a:r>
          </a:p>
        </p:txBody>
      </p:sp>
    </p:spTree>
    <p:extLst>
      <p:ext uri="{BB962C8B-B14F-4D97-AF65-F5344CB8AC3E}">
        <p14:creationId xmlns:p14="http://schemas.microsoft.com/office/powerpoint/2010/main" val="3728015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91554C0-EAB8-949F-CE49-5F9FEEC5C0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492" y="3716847"/>
            <a:ext cx="3643195" cy="27323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246245-B017-F449-2B1A-E33EC8D30C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611" y="3716847"/>
            <a:ext cx="3643195" cy="27323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C2A2F-D7AA-4A0E-A562-49C88B9BC0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DBD74-BBAF-4BDC-B408-E6D230C4E8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D5F04-AF41-4D0B-8156-A38C3A9C8C92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0">
            <a:extLst>
              <a:ext uri="{FF2B5EF4-FFF2-40B4-BE49-F238E27FC236}">
                <a16:creationId xmlns:a16="http://schemas.microsoft.com/office/drawing/2014/main" id="{B4E909E6-90FC-2550-FA47-A6418EE5D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042110"/>
              </p:ext>
            </p:extLst>
          </p:nvPr>
        </p:nvGraphicFramePr>
        <p:xfrm>
          <a:off x="1008931" y="1508026"/>
          <a:ext cx="545369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4518">
                  <a:extLst>
                    <a:ext uri="{9D8B030D-6E8A-4147-A177-3AD203B41FA5}">
                      <a16:colId xmlns:a16="http://schemas.microsoft.com/office/drawing/2014/main" val="3531390384"/>
                    </a:ext>
                  </a:extLst>
                </a:gridCol>
                <a:gridCol w="1799590">
                  <a:extLst>
                    <a:ext uri="{9D8B030D-6E8A-4147-A177-3AD203B41FA5}">
                      <a16:colId xmlns:a16="http://schemas.microsoft.com/office/drawing/2014/main" val="1758048693"/>
                    </a:ext>
                  </a:extLst>
                </a:gridCol>
                <a:gridCol w="1799590">
                  <a:extLst>
                    <a:ext uri="{9D8B030D-6E8A-4147-A177-3AD203B41FA5}">
                      <a16:colId xmlns:a16="http://schemas.microsoft.com/office/drawing/2014/main" val="30892414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Frequency [GHz]</a:t>
                      </a:r>
                    </a:p>
                    <a:p>
                      <a:pPr algn="ctr"/>
                      <a:r>
                        <a:rPr lang="en-US" dirty="0"/>
                        <a:t>closed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Frequency [GHz]</a:t>
                      </a:r>
                    </a:p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117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Air &amp; 21.5</a:t>
                      </a:r>
                      <a:r>
                        <a:rPr lang="zh-CN" altLang="en-US" dirty="0"/>
                        <a:t>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11.9936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11.9936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286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Vacuum</a:t>
                      </a:r>
                      <a:r>
                        <a:rPr lang="en-US" dirty="0"/>
                        <a:t> &amp; 21.5</a:t>
                      </a:r>
                      <a:r>
                        <a:rPr lang="zh-CN" altLang="en-US" dirty="0"/>
                        <a:t>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11.9968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11.9968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806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/>
                        <a:t>Vacuum</a:t>
                      </a:r>
                      <a:r>
                        <a:rPr lang="en-US" dirty="0"/>
                        <a:t> &amp; 34.9</a:t>
                      </a:r>
                      <a:r>
                        <a:rPr lang="zh-CN" altLang="en-US" dirty="0"/>
                        <a:t>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9683312"/>
                  </a:ext>
                </a:extLst>
              </a:tr>
            </a:tbl>
          </a:graphicData>
        </a:graphic>
      </p:graphicFrame>
      <p:graphicFrame>
        <p:nvGraphicFramePr>
          <p:cNvPr id="3" name="Table 11">
            <a:extLst>
              <a:ext uri="{FF2B5EF4-FFF2-40B4-BE49-F238E27FC236}">
                <a16:creationId xmlns:a16="http://schemas.microsoft.com/office/drawing/2014/main" id="{7D3A2A85-362C-517D-3C38-1DBFC37090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409538"/>
              </p:ext>
            </p:extLst>
          </p:nvPr>
        </p:nvGraphicFramePr>
        <p:xfrm>
          <a:off x="6726681" y="1502616"/>
          <a:ext cx="4141915" cy="1794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130">
                  <a:extLst>
                    <a:ext uri="{9D8B030D-6E8A-4147-A177-3AD203B41FA5}">
                      <a16:colId xmlns:a16="http://schemas.microsoft.com/office/drawing/2014/main" val="881224847"/>
                    </a:ext>
                  </a:extLst>
                </a:gridCol>
                <a:gridCol w="1189990">
                  <a:extLst>
                    <a:ext uri="{9D8B030D-6E8A-4147-A177-3AD203B41FA5}">
                      <a16:colId xmlns:a16="http://schemas.microsoft.com/office/drawing/2014/main" val="1496847386"/>
                    </a:ext>
                  </a:extLst>
                </a:gridCol>
                <a:gridCol w="1189990">
                  <a:extLst>
                    <a:ext uri="{9D8B030D-6E8A-4147-A177-3AD203B41FA5}">
                      <a16:colId xmlns:a16="http://schemas.microsoft.com/office/drawing/2014/main" val="2617499654"/>
                    </a:ext>
                  </a:extLst>
                </a:gridCol>
                <a:gridCol w="1106805">
                  <a:extLst>
                    <a:ext uri="{9D8B030D-6E8A-4147-A177-3AD203B41FA5}">
                      <a16:colId xmlns:a16="http://schemas.microsoft.com/office/drawing/2014/main" val="164381869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Measured</a:t>
                      </a:r>
                    </a:p>
                    <a:p>
                      <a:pPr algn="ctr"/>
                      <a:r>
                        <a:rPr lang="en-US" dirty="0"/>
                        <a:t>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Measured</a:t>
                      </a:r>
                    </a:p>
                    <a:p>
                      <a:pPr algn="ctr"/>
                      <a:r>
                        <a:rPr lang="en-US" dirty="0"/>
                        <a:t>closed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Designed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4575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1.91e5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2.15e5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2.36e5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762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Qe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4.30e4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4.28e4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3.58e4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6974792"/>
                  </a:ext>
                </a:extLst>
              </a:tr>
              <a:tr h="412281">
                <a:tc>
                  <a:txBody>
                    <a:bodyPr/>
                    <a:lstStyle/>
                    <a:p>
                      <a:r>
                        <a:rPr lang="en-US" dirty="0"/>
                        <a:t>Beta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833587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A08D743-5218-A5C0-537B-58D0118FA635}"/>
              </a:ext>
            </a:extLst>
          </p:cNvPr>
          <p:cNvSpPr txBox="1"/>
          <p:nvPr/>
        </p:nvSpPr>
        <p:spPr>
          <a:xfrm>
            <a:off x="5535597" y="5357235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open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D02CA2-DBA3-E275-1419-7A7376ABFB70}"/>
              </a:ext>
            </a:extLst>
          </p:cNvPr>
          <p:cNvSpPr txBox="1"/>
          <p:nvPr/>
        </p:nvSpPr>
        <p:spPr>
          <a:xfrm>
            <a:off x="1424688" y="5332261"/>
            <a:ext cx="784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closed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43558F-9030-61C1-2A84-B09482505763}"/>
              </a:ext>
            </a:extLst>
          </p:cNvPr>
          <p:cNvSpPr txBox="1"/>
          <p:nvPr/>
        </p:nvSpPr>
        <p:spPr>
          <a:xfrm>
            <a:off x="1550064" y="479514"/>
            <a:ext cx="7320456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RF parameters of the BOC pulse compressor</a:t>
            </a:r>
          </a:p>
        </p:txBody>
      </p:sp>
    </p:spTree>
    <p:extLst>
      <p:ext uri="{BB962C8B-B14F-4D97-AF65-F5344CB8AC3E}">
        <p14:creationId xmlns:p14="http://schemas.microsoft.com/office/powerpoint/2010/main" val="3841019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5C2A2F-D7AA-4A0E-A562-49C88B9BC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DBD74-BBAF-4BDC-B408-E6D230C4E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D5F04-AF41-4D0B-8156-A38C3A9C8C92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D3BBE4-42BE-4925-84CC-940F88A58608}"/>
              </a:ext>
            </a:extLst>
          </p:cNvPr>
          <p:cNvSpPr txBox="1"/>
          <p:nvPr/>
        </p:nvSpPr>
        <p:spPr>
          <a:xfrm>
            <a:off x="1550064" y="652114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Outline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768C6D-FDEE-440B-BD2F-85D926C89DBC}"/>
              </a:ext>
            </a:extLst>
          </p:cNvPr>
          <p:cNvSpPr txBox="1"/>
          <p:nvPr/>
        </p:nvSpPr>
        <p:spPr>
          <a:xfrm>
            <a:off x="1381929" y="1649838"/>
            <a:ext cx="6393032" cy="28050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Background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RF design of the CLIC-K module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RF measurement of the BOC pulse compressor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b="1" u="sng" dirty="0"/>
              <a:t>RF measurement of the bowl cavity</a:t>
            </a:r>
            <a:endParaRPr lang="en-US" sz="2400" b="1" u="sng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283915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5C2A2F-D7AA-4A0E-A562-49C88B9BC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DBD74-BBAF-4BDC-B408-E6D230C4E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D5F04-AF41-4D0B-8156-A38C3A9C8C92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opper piece of machinery&#10;&#10;Description automatically generated">
            <a:extLst>
              <a:ext uri="{FF2B5EF4-FFF2-40B4-BE49-F238E27FC236}">
                <a16:creationId xmlns:a16="http://schemas.microsoft.com/office/drawing/2014/main" id="{0DB62DBA-4680-E534-2371-A8FF9D641F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53" y="1588555"/>
            <a:ext cx="2912423" cy="21851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A558DCD-6233-433A-1347-B735A8D289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88879" y="1332759"/>
            <a:ext cx="8262243" cy="273239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60BC807-4326-FD51-6AB7-B5F794CC8F8B}"/>
              </a:ext>
            </a:extLst>
          </p:cNvPr>
          <p:cNvSpPr txBox="1"/>
          <p:nvPr/>
        </p:nvSpPr>
        <p:spPr>
          <a:xfrm>
            <a:off x="1550064" y="479514"/>
            <a:ext cx="7320456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RF measurement of the RF rotator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026EC79-7BEC-CA0F-363F-4340FD18F4F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158" r="48013" b="47922"/>
          <a:stretch/>
        </p:blipFill>
        <p:spPr>
          <a:xfrm>
            <a:off x="3846676" y="3685162"/>
            <a:ext cx="3951799" cy="33633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2E330B-66CC-E8B0-775E-DBCCDB18BE4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9950" t="49424" b="3941"/>
          <a:stretch/>
        </p:blipFill>
        <p:spPr>
          <a:xfrm>
            <a:off x="7707389" y="3846179"/>
            <a:ext cx="4135243" cy="301182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94AE6D-0D63-88A6-5958-D51139E13102}"/>
              </a:ext>
            </a:extLst>
          </p:cNvPr>
          <p:cNvSpPr txBox="1"/>
          <p:nvPr/>
        </p:nvSpPr>
        <p:spPr>
          <a:xfrm>
            <a:off x="4645714" y="5366830"/>
            <a:ext cx="112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Reflection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498166-FEFF-6D9E-D590-7F3CDA4501D4}"/>
              </a:ext>
            </a:extLst>
          </p:cNvPr>
          <p:cNvSpPr txBox="1"/>
          <p:nvPr/>
        </p:nvSpPr>
        <p:spPr>
          <a:xfrm>
            <a:off x="8305942" y="5732155"/>
            <a:ext cx="2054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Transmission from port-1 to port-4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ED9FD2-E503-C8CF-EB0B-EFC4122EDB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526" y="4108000"/>
            <a:ext cx="3030506" cy="2322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166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machine with a metal lid&#10;&#10;Description automatically generated with medium confidence">
            <a:extLst>
              <a:ext uri="{FF2B5EF4-FFF2-40B4-BE49-F238E27FC236}">
                <a16:creationId xmlns:a16="http://schemas.microsoft.com/office/drawing/2014/main" id="{48047D6A-A4D0-1301-FC30-7F1B070623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0845" y="3800981"/>
            <a:ext cx="3089623" cy="231812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5C2A2F-D7AA-4A0E-A562-49C88B9BC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DBD74-BBAF-4BDC-B408-E6D230C4E8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D5F04-AF41-4D0B-8156-A38C3A9C8C92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E62DA905-282B-C766-041D-00458347CD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2256387"/>
              </p:ext>
            </p:extLst>
          </p:nvPr>
        </p:nvGraphicFramePr>
        <p:xfrm>
          <a:off x="5356978" y="1439266"/>
          <a:ext cx="5920447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4193">
                  <a:extLst>
                    <a:ext uri="{9D8B030D-6E8A-4147-A177-3AD203B41FA5}">
                      <a16:colId xmlns:a16="http://schemas.microsoft.com/office/drawing/2014/main" val="1953093209"/>
                    </a:ext>
                  </a:extLst>
                </a:gridCol>
                <a:gridCol w="1566706">
                  <a:extLst>
                    <a:ext uri="{9D8B030D-6E8A-4147-A177-3AD203B41FA5}">
                      <a16:colId xmlns:a16="http://schemas.microsoft.com/office/drawing/2014/main" val="4225781811"/>
                    </a:ext>
                  </a:extLst>
                </a:gridCol>
                <a:gridCol w="987743">
                  <a:extLst>
                    <a:ext uri="{9D8B030D-6E8A-4147-A177-3AD203B41FA5}">
                      <a16:colId xmlns:a16="http://schemas.microsoft.com/office/drawing/2014/main" val="2021816489"/>
                    </a:ext>
                  </a:extLst>
                </a:gridCol>
                <a:gridCol w="834879">
                  <a:extLst>
                    <a:ext uri="{9D8B030D-6E8A-4147-A177-3AD203B41FA5}">
                      <a16:colId xmlns:a16="http://schemas.microsoft.com/office/drawing/2014/main" val="3333962317"/>
                    </a:ext>
                  </a:extLst>
                </a:gridCol>
                <a:gridCol w="736926">
                  <a:extLst>
                    <a:ext uri="{9D8B030D-6E8A-4147-A177-3AD203B41FA5}">
                      <a16:colId xmlns:a16="http://schemas.microsoft.com/office/drawing/2014/main" val="34674221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Frequency [MHz]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</a:t>
                      </a:r>
                      <a:r>
                        <a:rPr lang="en-US" baseline="-25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Q</a:t>
                      </a:r>
                      <a:r>
                        <a:rPr lang="en-US" baseline="-25000" dirty="0" err="1"/>
                        <a:t>e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Beta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619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Mechanical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11993.9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7.45e4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2.74e4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1089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Open (Vacuum)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11991.836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6.08e4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2.72e4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2.234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8994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Closed (Vacuum)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11991.811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6.88e4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2.70e4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59378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12E3CAE1-C7DE-D6DD-922F-9362F099CA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704" y="3593843"/>
            <a:ext cx="3643195" cy="27323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8302D72-A726-7CFF-A1B8-3FFD843D936D}"/>
              </a:ext>
            </a:extLst>
          </p:cNvPr>
          <p:cNvSpPr txBox="1"/>
          <p:nvPr/>
        </p:nvSpPr>
        <p:spPr>
          <a:xfrm>
            <a:off x="8593473" y="6053391"/>
            <a:ext cx="2174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Tem</a:t>
            </a:r>
            <a:r>
              <a:rPr lang="en-US" altLang="zh-CN" b="1" dirty="0">
                <a:solidFill>
                  <a:srgbClr val="FF0000"/>
                </a:solidFill>
              </a:rPr>
              <a:t>p</a:t>
            </a:r>
            <a:r>
              <a:rPr lang="en-US" b="1" dirty="0">
                <a:solidFill>
                  <a:srgbClr val="FF0000"/>
                </a:solidFill>
              </a:rPr>
              <a:t>erature: 24.7 </a:t>
            </a:r>
            <a:r>
              <a:rPr lang="zh-CN" altLang="en-US" b="1" dirty="0">
                <a:solidFill>
                  <a:srgbClr val="FF0000"/>
                </a:solidFill>
              </a:rPr>
              <a:t>℃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12" name="Table 19">
            <a:extLst>
              <a:ext uri="{FF2B5EF4-FFF2-40B4-BE49-F238E27FC236}">
                <a16:creationId xmlns:a16="http://schemas.microsoft.com/office/drawing/2014/main" id="{8D695D03-1287-602D-7F04-62F913C752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494631"/>
              </p:ext>
            </p:extLst>
          </p:nvPr>
        </p:nvGraphicFramePr>
        <p:xfrm>
          <a:off x="622132" y="1445781"/>
          <a:ext cx="411321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790">
                  <a:extLst>
                    <a:ext uri="{9D8B030D-6E8A-4147-A177-3AD203B41FA5}">
                      <a16:colId xmlns:a16="http://schemas.microsoft.com/office/drawing/2014/main" val="1447531938"/>
                    </a:ext>
                  </a:extLst>
                </a:gridCol>
                <a:gridCol w="1219518">
                  <a:extLst>
                    <a:ext uri="{9D8B030D-6E8A-4147-A177-3AD203B41FA5}">
                      <a16:colId xmlns:a16="http://schemas.microsoft.com/office/drawing/2014/main" val="3661699290"/>
                    </a:ext>
                  </a:extLst>
                </a:gridCol>
                <a:gridCol w="1271905">
                  <a:extLst>
                    <a:ext uri="{9D8B030D-6E8A-4147-A177-3AD203B41FA5}">
                      <a16:colId xmlns:a16="http://schemas.microsoft.com/office/drawing/2014/main" val="7899591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Open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Short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182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Measured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11989.740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11989.715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4502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Vacuum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11992.916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 11992.892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3170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Scaled to 30 </a:t>
                      </a:r>
                      <a:r>
                        <a:rPr lang="zh-CN" altLang="en-US" dirty="0"/>
                        <a:t>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11991.836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11991.811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815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Scaled to 20 </a:t>
                      </a:r>
                      <a:r>
                        <a:rPr lang="zh-CN" altLang="en-US" dirty="0"/>
                        <a:t>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11993.875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11993.850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807616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59CEE5B5-5462-D064-9582-8926C9F4AC8A}"/>
              </a:ext>
            </a:extLst>
          </p:cNvPr>
          <p:cNvSpPr txBox="1"/>
          <p:nvPr/>
        </p:nvSpPr>
        <p:spPr>
          <a:xfrm>
            <a:off x="1550063" y="435277"/>
            <a:ext cx="8559113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RF measurement of the </a:t>
            </a:r>
            <a:r>
              <a:rPr lang="en-US" altLang="zh-CN" sz="2800" dirty="0"/>
              <a:t>Bowl cavity before final brazing</a:t>
            </a:r>
            <a:endParaRPr lang="en-US" sz="2800" dirty="0"/>
          </a:p>
        </p:txBody>
      </p:sp>
      <p:pic>
        <p:nvPicPr>
          <p:cNvPr id="3" name="Picture 2" descr="A machine with a copper object&#10;&#10;Description automatically generated with medium confidence">
            <a:extLst>
              <a:ext uri="{FF2B5EF4-FFF2-40B4-BE49-F238E27FC236}">
                <a16:creationId xmlns:a16="http://schemas.microsoft.com/office/drawing/2014/main" id="{F7079193-F219-2413-4BA0-5800246E38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560" y="3800980"/>
            <a:ext cx="3089623" cy="231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733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E9F0E5F-CC1F-CF02-317A-22507B1DF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65DD3C-89BF-90CC-71CE-54C965DA5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A397745-0696-F1CB-2AA3-F819D1154350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0B8F90-7D8D-0332-79AE-75884964E2DF}"/>
              </a:ext>
            </a:extLst>
          </p:cNvPr>
          <p:cNvSpPr txBox="1"/>
          <p:nvPr/>
        </p:nvSpPr>
        <p:spPr>
          <a:xfrm>
            <a:off x="1550063" y="435277"/>
            <a:ext cx="8559113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RF measurement of the </a:t>
            </a:r>
            <a:r>
              <a:rPr lang="en-US" altLang="zh-CN" sz="2800" dirty="0"/>
              <a:t>Bowl cavity after final brazing</a:t>
            </a:r>
            <a:endParaRPr lang="en-US" sz="2800" dirty="0"/>
          </a:p>
        </p:txBody>
      </p:sp>
      <p:pic>
        <p:nvPicPr>
          <p:cNvPr id="9" name="Picture 8" descr="A copper and silver device&#10;&#10;Description automatically generated with medium confidence">
            <a:extLst>
              <a:ext uri="{FF2B5EF4-FFF2-40B4-BE49-F238E27FC236}">
                <a16:creationId xmlns:a16="http://schemas.microsoft.com/office/drawing/2014/main" id="{7F1FEF1A-140E-690F-3105-A1C61CFEF7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58" y="2704852"/>
            <a:ext cx="4264077" cy="3199306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4F5A206-79BB-7961-AA12-44E05AF0AE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506510"/>
              </p:ext>
            </p:extLst>
          </p:nvPr>
        </p:nvGraphicFramePr>
        <p:xfrm>
          <a:off x="5632882" y="3456354"/>
          <a:ext cx="5842425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243">
                  <a:extLst>
                    <a:ext uri="{9D8B030D-6E8A-4147-A177-3AD203B41FA5}">
                      <a16:colId xmlns:a16="http://schemas.microsoft.com/office/drawing/2014/main" val="3284666931"/>
                    </a:ext>
                  </a:extLst>
                </a:gridCol>
                <a:gridCol w="795655">
                  <a:extLst>
                    <a:ext uri="{9D8B030D-6E8A-4147-A177-3AD203B41FA5}">
                      <a16:colId xmlns:a16="http://schemas.microsoft.com/office/drawing/2014/main" val="2747823033"/>
                    </a:ext>
                  </a:extLst>
                </a:gridCol>
                <a:gridCol w="809239">
                  <a:extLst>
                    <a:ext uri="{9D8B030D-6E8A-4147-A177-3AD203B41FA5}">
                      <a16:colId xmlns:a16="http://schemas.microsoft.com/office/drawing/2014/main" val="800582092"/>
                    </a:ext>
                  </a:extLst>
                </a:gridCol>
                <a:gridCol w="763854">
                  <a:extLst>
                    <a:ext uri="{9D8B030D-6E8A-4147-A177-3AD203B41FA5}">
                      <a16:colId xmlns:a16="http://schemas.microsoft.com/office/drawing/2014/main" val="812685956"/>
                    </a:ext>
                  </a:extLst>
                </a:gridCol>
                <a:gridCol w="769580">
                  <a:extLst>
                    <a:ext uri="{9D8B030D-6E8A-4147-A177-3AD203B41FA5}">
                      <a16:colId xmlns:a16="http://schemas.microsoft.com/office/drawing/2014/main" val="3950835916"/>
                    </a:ext>
                  </a:extLst>
                </a:gridCol>
                <a:gridCol w="763854">
                  <a:extLst>
                    <a:ext uri="{9D8B030D-6E8A-4147-A177-3AD203B41FA5}">
                      <a16:colId xmlns:a16="http://schemas.microsoft.com/office/drawing/2014/main" val="1071203333"/>
                    </a:ext>
                  </a:extLst>
                </a:gridCol>
              </a:tblGrid>
              <a:tr h="560453">
                <a:tc>
                  <a:txBody>
                    <a:bodyPr/>
                    <a:lstStyle/>
                    <a:p>
                      <a:r>
                        <a:rPr lang="en-US" altLang="zh-CN" sz="1600" dirty="0" err="1"/>
                        <a:t>Summry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Closed</a:t>
                      </a:r>
                    </a:p>
                    <a:p>
                      <a:r>
                        <a:rPr lang="en-US" altLang="zh-CN" sz="1600" dirty="0"/>
                        <a:t>Before.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Closed</a:t>
                      </a:r>
                    </a:p>
                    <a:p>
                      <a:r>
                        <a:rPr lang="en-US" sz="1600" dirty="0"/>
                        <a:t>After.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Open</a:t>
                      </a:r>
                    </a:p>
                    <a:p>
                      <a:r>
                        <a:rPr lang="en-US" sz="1600" dirty="0"/>
                        <a:t>Before.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Open</a:t>
                      </a:r>
                    </a:p>
                    <a:p>
                      <a:r>
                        <a:rPr lang="en-US" sz="1600" dirty="0"/>
                        <a:t>After.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5663092"/>
                  </a:ext>
                </a:extLst>
              </a:tr>
              <a:tr h="328732">
                <a:tc>
                  <a:txBody>
                    <a:bodyPr/>
                    <a:lstStyle/>
                    <a:p>
                      <a:r>
                        <a:rPr lang="en-US" sz="1600" dirty="0"/>
                        <a:t>Frequency [MHz]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11994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372448"/>
                  </a:ext>
                </a:extLst>
              </a:tr>
              <a:tr h="328732">
                <a:tc>
                  <a:txBody>
                    <a:bodyPr/>
                    <a:lstStyle/>
                    <a:p>
                      <a:r>
                        <a:rPr lang="en-US" sz="1600" dirty="0"/>
                        <a:t>Temperature [</a:t>
                      </a:r>
                      <a:r>
                        <a:rPr lang="zh-CN" altLang="en-US" sz="1600" dirty="0"/>
                        <a:t>℃</a:t>
                      </a:r>
                      <a:r>
                        <a:rPr lang="en-US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----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378010"/>
                  </a:ext>
                </a:extLst>
              </a:tr>
              <a:tr h="328732">
                <a:tc>
                  <a:txBody>
                    <a:bodyPr/>
                    <a:lstStyle/>
                    <a:p>
                      <a:r>
                        <a:rPr lang="en-US" sz="1600" dirty="0"/>
                        <a:t>Q0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7.47e4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6.88e4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6.88e4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6.08e4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6.35e4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594925"/>
                  </a:ext>
                </a:extLst>
              </a:tr>
              <a:tr h="328732">
                <a:tc>
                  <a:txBody>
                    <a:bodyPr/>
                    <a:lstStyle/>
                    <a:p>
                      <a:r>
                        <a:rPr lang="en-US" sz="1600" dirty="0"/>
                        <a:t>Beta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050541"/>
                  </a:ext>
                </a:extLst>
              </a:tr>
              <a:tr h="328732">
                <a:tc>
                  <a:txBody>
                    <a:bodyPr/>
                    <a:lstStyle/>
                    <a:p>
                      <a:r>
                        <a:rPr lang="en-US" sz="1600" dirty="0"/>
                        <a:t>S11 @ f0 [dB]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-59.7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-22.6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-9.4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-22.0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-9.6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6558526"/>
                  </a:ext>
                </a:extLst>
              </a:tr>
              <a:tr h="328732">
                <a:tc>
                  <a:txBody>
                    <a:bodyPr/>
                    <a:lstStyle/>
                    <a:p>
                      <a:r>
                        <a:rPr lang="en-US" sz="1600" dirty="0"/>
                        <a:t>S11 @ f0+1MHz [dB]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-48.0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-38.4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-24.6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-39.2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-24.2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410587"/>
                  </a:ext>
                </a:extLst>
              </a:tr>
              <a:tr h="3287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S11 @ f0-1MHz [dB]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-48.0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-41.1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-28.3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-40.0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-27.7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407185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41163982-EDA1-0D92-60F1-D5C2017A52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2882" y="1373020"/>
            <a:ext cx="2737186" cy="20528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D7AE388-A552-90C7-2FA7-899740F5CFDF}"/>
              </a:ext>
            </a:extLst>
          </p:cNvPr>
          <p:cNvSpPr txBox="1"/>
          <p:nvPr/>
        </p:nvSpPr>
        <p:spPr>
          <a:xfrm>
            <a:off x="6068754" y="1877208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8A9DC3F-C231-CE0A-D102-1E9E6324C4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3781" y="1368507"/>
            <a:ext cx="2737186" cy="20528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503F2EB-1264-2011-AA24-59811CE39801}"/>
              </a:ext>
            </a:extLst>
          </p:cNvPr>
          <p:cNvSpPr txBox="1"/>
          <p:nvPr/>
        </p:nvSpPr>
        <p:spPr>
          <a:xfrm>
            <a:off x="8692127" y="176328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Closed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A1DD87C-5EF7-C736-EBFC-4E148BBE3A89}"/>
              </a:ext>
            </a:extLst>
          </p:cNvPr>
          <p:cNvSpPr txBox="1"/>
          <p:nvPr/>
        </p:nvSpPr>
        <p:spPr>
          <a:xfrm>
            <a:off x="809897" y="1665182"/>
            <a:ext cx="463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Reflection is increased after the final brazing</a:t>
            </a:r>
          </a:p>
        </p:txBody>
      </p:sp>
    </p:spTree>
    <p:extLst>
      <p:ext uri="{BB962C8B-B14F-4D97-AF65-F5344CB8AC3E}">
        <p14:creationId xmlns:p14="http://schemas.microsoft.com/office/powerpoint/2010/main" val="27353442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5C2A2F-D7AA-4A0E-A562-49C88B9BC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DBD74-BBAF-4BDC-B408-E6D230C4E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D5F04-AF41-4D0B-8156-A38C3A9C8C92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D3BBE4-42BE-4925-84CC-940F88A58608}"/>
              </a:ext>
            </a:extLst>
          </p:cNvPr>
          <p:cNvSpPr txBox="1"/>
          <p:nvPr/>
        </p:nvSpPr>
        <p:spPr>
          <a:xfrm>
            <a:off x="1550064" y="652114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Outline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768C6D-FDEE-440B-BD2F-85D926C89DBC}"/>
              </a:ext>
            </a:extLst>
          </p:cNvPr>
          <p:cNvSpPr txBox="1"/>
          <p:nvPr/>
        </p:nvSpPr>
        <p:spPr>
          <a:xfrm>
            <a:off x="1381929" y="1649838"/>
            <a:ext cx="6393032" cy="28050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Background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RF design of the CLIC-K module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RF measurement of the BOC pulse compressor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</a:rPr>
              <a:t>RF measurement of the bowl cavity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u="sng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99224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5C2A2F-D7AA-4A0E-A562-49C88B9BC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DBD74-BBAF-4BDC-B408-E6D230C4E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D5F04-AF41-4D0B-8156-A38C3A9C8C92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D3BBE4-42BE-4925-84CC-940F88A58608}"/>
              </a:ext>
            </a:extLst>
          </p:cNvPr>
          <p:cNvSpPr txBox="1"/>
          <p:nvPr/>
        </p:nvSpPr>
        <p:spPr>
          <a:xfrm>
            <a:off x="1550064" y="652114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Outline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768C6D-FDEE-440B-BD2F-85D926C89DBC}"/>
              </a:ext>
            </a:extLst>
          </p:cNvPr>
          <p:cNvSpPr txBox="1"/>
          <p:nvPr/>
        </p:nvSpPr>
        <p:spPr>
          <a:xfrm>
            <a:off x="1381929" y="1649838"/>
            <a:ext cx="6281784" cy="28050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u="sng" dirty="0"/>
              <a:t>Background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RF design of the CLIC-K module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RF measurement of the BOC pulse compressor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</a:rPr>
              <a:t>RF measurement of the bowl cavity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61680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5C2A2F-D7AA-4A0E-A562-49C88B9BC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DBD74-BBAF-4BDC-B408-E6D230C4E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D5F04-AF41-4D0B-8156-A38C3A9C8C92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D3BBE4-42BE-4925-84CC-940F88A58608}"/>
              </a:ext>
            </a:extLst>
          </p:cNvPr>
          <p:cNvSpPr txBox="1"/>
          <p:nvPr/>
        </p:nvSpPr>
        <p:spPr>
          <a:xfrm>
            <a:off x="1550064" y="652114"/>
            <a:ext cx="1608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3D297D-68E7-ED80-3F19-667399490A25}"/>
              </a:ext>
            </a:extLst>
          </p:cNvPr>
          <p:cNvSpPr txBox="1"/>
          <p:nvPr/>
        </p:nvSpPr>
        <p:spPr>
          <a:xfrm>
            <a:off x="813609" y="1483880"/>
            <a:ext cx="8668783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We designed a new  RF module for klystron-based CLIC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We fabricated and measured two prototypes for BOC pulse compressor and bowl cavity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Metrology and analysis will be done for the two prototypes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spherical pulse compressor will be measured and analyzed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3EF383-39A7-CDC4-6382-7CC0CF623A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922" y="3890948"/>
            <a:ext cx="2932007" cy="2199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3491C5-BDE8-0E70-D93C-C00F48B150E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205" y="3890948"/>
            <a:ext cx="2962687" cy="2218181"/>
          </a:xfrm>
          <a:prstGeom prst="rect">
            <a:avLst/>
          </a:prstGeom>
          <a:noFill/>
        </p:spPr>
      </p:pic>
      <p:pic>
        <p:nvPicPr>
          <p:cNvPr id="9" name="Picture 8" descr="A copper cylinder on a table&#10;&#10;Description automatically generated">
            <a:extLst>
              <a:ext uri="{FF2B5EF4-FFF2-40B4-BE49-F238E27FC236}">
                <a16:creationId xmlns:a16="http://schemas.microsoft.com/office/drawing/2014/main" id="{F494BE7E-B77C-C596-E1E8-3E1EFB48A4D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169" y="3869471"/>
            <a:ext cx="2959619" cy="222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4985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E3440D-60D6-4CA2-8B31-DE9FEF52B8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F445DF-531D-4ADF-A29E-5AD380878A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BBB60EB-FFBB-469D-98C6-53B2203B0FD7}"/>
              </a:ext>
            </a:extLst>
          </p:cNvPr>
          <p:cNvSpPr txBox="1"/>
          <p:nvPr/>
        </p:nvSpPr>
        <p:spPr>
          <a:xfrm>
            <a:off x="3031524" y="2850292"/>
            <a:ext cx="5480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Thanks for your attention !!!</a:t>
            </a:r>
          </a:p>
        </p:txBody>
      </p:sp>
    </p:spTree>
    <p:extLst>
      <p:ext uri="{BB962C8B-B14F-4D97-AF65-F5344CB8AC3E}">
        <p14:creationId xmlns:p14="http://schemas.microsoft.com/office/powerpoint/2010/main" val="3935008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AE5FF0-861D-11FD-A71B-62B8966F3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D2FC77-2964-62F3-1DFD-9851F8789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7C66D7-69DD-4F39-FE0D-F8629193C41C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7B24F8-422E-F5DD-3EB8-FCB1752F9B5F}"/>
              </a:ext>
            </a:extLst>
          </p:cNvPr>
          <p:cNvSpPr txBox="1"/>
          <p:nvPr/>
        </p:nvSpPr>
        <p:spPr>
          <a:xfrm>
            <a:off x="1438665" y="496288"/>
            <a:ext cx="8730293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/>
              <a:t>Introduction of Klystron-based CLIC</a:t>
            </a:r>
            <a:endParaRPr 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99DE7F0-E9BD-F1CD-836E-92F5482BD036}"/>
              </a:ext>
            </a:extLst>
          </p:cNvPr>
          <p:cNvSpPr txBox="1"/>
          <p:nvPr/>
        </p:nvSpPr>
        <p:spPr>
          <a:xfrm>
            <a:off x="598152" y="1338832"/>
            <a:ext cx="8679364" cy="1388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200" dirty="0"/>
              <a:t>Klystron-based CLIC was proposed due to possible low cost for 380 GeV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CLIC-K structure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Pulse compressor with correction cavity chain </a:t>
            </a:r>
            <a:endParaRPr lang="zh-CN" altLang="en-US" dirty="0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6A5BD561-0A4F-DEC5-7F42-A18CC68F67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152" y="3001830"/>
            <a:ext cx="5357804" cy="3199075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542BB50D-7B9C-747F-7AF5-05A2763CBE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238"/>
          <a:stretch>
            <a:fillRect/>
          </a:stretch>
        </p:blipFill>
        <p:spPr>
          <a:xfrm>
            <a:off x="6369826" y="2121346"/>
            <a:ext cx="2071017" cy="1866795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8995C0F8-0210-B085-B146-811B92F1B1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66865" y="4442982"/>
            <a:ext cx="2915738" cy="1975368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0DB7492F-5091-0AF7-9A0F-9993FB4890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2601" y="4490296"/>
            <a:ext cx="2933481" cy="1928054"/>
          </a:xfrm>
          <a:prstGeom prst="rect">
            <a:avLst/>
          </a:prstGeom>
        </p:spPr>
      </p:pic>
      <p:pic>
        <p:nvPicPr>
          <p:cNvPr id="31" name="Picture 6">
            <a:extLst>
              <a:ext uri="{FF2B5EF4-FFF2-40B4-BE49-F238E27FC236}">
                <a16:creationId xmlns:a16="http://schemas.microsoft.com/office/drawing/2014/main" id="{FE8D712D-58B1-2440-143F-87C2A529955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50736"/>
          <a:stretch/>
        </p:blipFill>
        <p:spPr>
          <a:xfrm>
            <a:off x="8728618" y="1928981"/>
            <a:ext cx="3082139" cy="240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1615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F213BA0-E84D-264E-223C-DEAAF4C4B0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863" y="2899640"/>
            <a:ext cx="5696242" cy="35668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AE5FF0-861D-11FD-A71B-62B8966F3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D2FC77-2964-62F3-1DFD-9851F8789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7C66D7-69DD-4F39-FE0D-F8629193C41C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7B24F8-422E-F5DD-3EB8-FCB1752F9B5F}"/>
              </a:ext>
            </a:extLst>
          </p:cNvPr>
          <p:cNvSpPr txBox="1"/>
          <p:nvPr/>
        </p:nvSpPr>
        <p:spPr>
          <a:xfrm>
            <a:off x="1438665" y="496288"/>
            <a:ext cx="8730293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/>
              <a:t>Challenges of Klystron-based CLIC</a:t>
            </a:r>
            <a:endParaRPr 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99DE7F0-E9BD-F1CD-836E-92F5482BD036}"/>
              </a:ext>
            </a:extLst>
          </p:cNvPr>
          <p:cNvSpPr txBox="1"/>
          <p:nvPr/>
        </p:nvSpPr>
        <p:spPr>
          <a:xfrm>
            <a:off x="520123" y="1481261"/>
            <a:ext cx="5989749" cy="1055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200" dirty="0"/>
              <a:t>RF loss of the RF network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200" dirty="0"/>
              <a:t>Power gain of the pulse compression system </a:t>
            </a:r>
            <a:endParaRPr lang="zh-CN" altLang="en-US" sz="2200" dirty="0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13F89825-DB15-4C54-D827-B89E0ADDD8F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323" y="1516859"/>
            <a:ext cx="2916584" cy="2187439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4F3A1E68-4BAD-CB22-BBA9-72434021A64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00197" y="1499998"/>
            <a:ext cx="1577668" cy="2187440"/>
          </a:xfrm>
          <a:prstGeom prst="rect">
            <a:avLst/>
          </a:prstGeom>
        </p:spPr>
      </p:pic>
      <p:pic>
        <p:nvPicPr>
          <p:cNvPr id="9" name="Picture 19">
            <a:extLst>
              <a:ext uri="{FF2B5EF4-FFF2-40B4-BE49-F238E27FC236}">
                <a16:creationId xmlns:a16="http://schemas.microsoft.com/office/drawing/2014/main" id="{7C40A63D-AF88-9A0B-AEA1-F16B3BF67B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2217" y="3896151"/>
            <a:ext cx="5213090" cy="28402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0D1455-CCDC-DFD1-317D-E784BAE2E455}"/>
              </a:ext>
            </a:extLst>
          </p:cNvPr>
          <p:cNvSpPr txBox="1"/>
          <p:nvPr/>
        </p:nvSpPr>
        <p:spPr>
          <a:xfrm>
            <a:off x="662863" y="2927732"/>
            <a:ext cx="285213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Short path for RF power transmission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B68637-01AA-E205-82F8-398BFB981E0D}"/>
              </a:ext>
            </a:extLst>
          </p:cNvPr>
          <p:cNvSpPr txBox="1"/>
          <p:nvPr/>
        </p:nvSpPr>
        <p:spPr>
          <a:xfrm>
            <a:off x="1065752" y="4131321"/>
            <a:ext cx="632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F95273-A050-6C0E-C4A5-400D31E82E1D}"/>
              </a:ext>
            </a:extLst>
          </p:cNvPr>
          <p:cNvSpPr txBox="1"/>
          <p:nvPr/>
        </p:nvSpPr>
        <p:spPr>
          <a:xfrm>
            <a:off x="4463730" y="4500653"/>
            <a:ext cx="1412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Accelerating structure</a:t>
            </a:r>
          </a:p>
        </p:txBody>
      </p:sp>
    </p:spTree>
    <p:extLst>
      <p:ext uri="{BB962C8B-B14F-4D97-AF65-F5344CB8AC3E}">
        <p14:creationId xmlns:p14="http://schemas.microsoft.com/office/powerpoint/2010/main" val="1993973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AE5FF0-861D-11FD-A71B-62B8966F3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D2FC77-2964-62F3-1DFD-9851F8789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7C66D7-69DD-4F39-FE0D-F8629193C41C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7B24F8-422E-F5DD-3EB8-FCB1752F9B5F}"/>
              </a:ext>
            </a:extLst>
          </p:cNvPr>
          <p:cNvSpPr txBox="1"/>
          <p:nvPr/>
        </p:nvSpPr>
        <p:spPr>
          <a:xfrm>
            <a:off x="1438665" y="496288"/>
            <a:ext cx="8730293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/>
              <a:t>Challenges of Klystron-based CLIC</a:t>
            </a:r>
            <a:endParaRPr lang="en-US" sz="28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99DE7F0-E9BD-F1CD-836E-92F5482BD036}"/>
              </a:ext>
            </a:extLst>
          </p:cNvPr>
          <p:cNvSpPr txBox="1"/>
          <p:nvPr/>
        </p:nvSpPr>
        <p:spPr>
          <a:xfrm>
            <a:off x="520123" y="1442625"/>
            <a:ext cx="9589054" cy="1055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200" dirty="0"/>
              <a:t>RF loss of the RF network </a:t>
            </a:r>
            <a:r>
              <a:rPr lang="zh-CN" altLang="en-US" sz="2200" dirty="0"/>
              <a:t>→ </a:t>
            </a:r>
            <a:r>
              <a:rPr lang="en-US" altLang="zh-CN" sz="2200" dirty="0"/>
              <a:t>Double-height waveguides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200" dirty="0"/>
              <a:t>Power gain of the pulse compression system </a:t>
            </a:r>
            <a:r>
              <a:rPr lang="zh-CN" altLang="en-US" sz="2200" dirty="0"/>
              <a:t>→</a:t>
            </a:r>
            <a:r>
              <a:rPr lang="en-US" altLang="zh-CN" sz="2200" dirty="0"/>
              <a:t>  Larger unloaded quality factor</a:t>
            </a:r>
            <a:endParaRPr lang="zh-CN" altLang="en-US" sz="2200" dirty="0"/>
          </a:p>
        </p:txBody>
      </p:sp>
      <p:pic>
        <p:nvPicPr>
          <p:cNvPr id="14" name="Picture 13" descr="Diagram, schematic&#10;&#10;Description automatically generated">
            <a:extLst>
              <a:ext uri="{FF2B5EF4-FFF2-40B4-BE49-F238E27FC236}">
                <a16:creationId xmlns:a16="http://schemas.microsoft.com/office/drawing/2014/main" id="{4700DF0D-38E4-FAC9-BD36-D8B89779732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3" t="18077" r="7085" b="22566"/>
          <a:stretch/>
        </p:blipFill>
        <p:spPr>
          <a:xfrm>
            <a:off x="748647" y="3909294"/>
            <a:ext cx="4402750" cy="27803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791DF79-F1FF-C290-68BD-D90124BF17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19827" y="3956672"/>
            <a:ext cx="2997368" cy="2685586"/>
          </a:xfrm>
          <a:prstGeom prst="rect">
            <a:avLst/>
          </a:prstGeom>
        </p:spPr>
      </p:pic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1F227709-0477-648F-1D9A-36E41D41D8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964024"/>
              </p:ext>
            </p:extLst>
          </p:nvPr>
        </p:nvGraphicFramePr>
        <p:xfrm>
          <a:off x="1121704" y="2713032"/>
          <a:ext cx="898747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5598">
                  <a:extLst>
                    <a:ext uri="{9D8B030D-6E8A-4147-A177-3AD203B41FA5}">
                      <a16:colId xmlns:a16="http://schemas.microsoft.com/office/drawing/2014/main" val="371871101"/>
                    </a:ext>
                  </a:extLst>
                </a:gridCol>
                <a:gridCol w="1285875">
                  <a:extLst>
                    <a:ext uri="{9D8B030D-6E8A-4147-A177-3AD203B41FA5}">
                      <a16:colId xmlns:a16="http://schemas.microsoft.com/office/drawing/2014/main" val="275832883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567507668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81042489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144645123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438463747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92586869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3868617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Power gain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Beta_s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Beta_c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34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New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2.35e5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7.5e4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6.6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0604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First Prototype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1.79e9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4.5e4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785241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F8A44DF9-6D4E-3B51-B540-9C6C0BC2047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0"/>
          <a:stretch/>
        </p:blipFill>
        <p:spPr>
          <a:xfrm>
            <a:off x="5314650" y="4220952"/>
            <a:ext cx="1964068" cy="233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681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5C2A2F-D7AA-4A0E-A562-49C88B9BC0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BDBD74-BBAF-4BDC-B408-E6D230C4E8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72D5F04-AF41-4D0B-8156-A38C3A9C8C92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D3BBE4-42BE-4925-84CC-940F88A58608}"/>
              </a:ext>
            </a:extLst>
          </p:cNvPr>
          <p:cNvSpPr txBox="1"/>
          <p:nvPr/>
        </p:nvSpPr>
        <p:spPr>
          <a:xfrm>
            <a:off x="1550064" y="652114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Outline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768C6D-FDEE-440B-BD2F-85D926C89DBC}"/>
              </a:ext>
            </a:extLst>
          </p:cNvPr>
          <p:cNvSpPr txBox="1"/>
          <p:nvPr/>
        </p:nvSpPr>
        <p:spPr>
          <a:xfrm>
            <a:off x="1381929" y="1649838"/>
            <a:ext cx="6281784" cy="28050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Background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b="1" u="sng" dirty="0"/>
              <a:t>RF design of the CLIC-K module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RF measurement of the BOC pulse compressor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</a:rPr>
              <a:t>RF measurement of the bowl cavity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886392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EC9D44F-369B-8766-343C-EC016889C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942" y="1866599"/>
            <a:ext cx="7451987" cy="42582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AE5FF0-861D-11FD-A71B-62B8966F3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D2FC77-2964-62F3-1DFD-9851F8789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7C66D7-69DD-4F39-FE0D-F8629193C41C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7B24F8-422E-F5DD-3EB8-FCB1752F9B5F}"/>
              </a:ext>
            </a:extLst>
          </p:cNvPr>
          <p:cNvSpPr txBox="1"/>
          <p:nvPr/>
        </p:nvSpPr>
        <p:spPr>
          <a:xfrm>
            <a:off x="1438665" y="496288"/>
            <a:ext cx="8730293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Preliminary layout of RF module for klystron-based CLIC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09E908-4BCC-D79B-922E-4C3EB942788A}"/>
              </a:ext>
            </a:extLst>
          </p:cNvPr>
          <p:cNvSpPr txBox="1"/>
          <p:nvPr/>
        </p:nvSpPr>
        <p:spPr>
          <a:xfrm>
            <a:off x="637228" y="1371963"/>
            <a:ext cx="47051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/>
              <a:t>Input power for </a:t>
            </a:r>
            <a:r>
              <a:rPr lang="en-US" altLang="zh-CN" sz="2000" dirty="0" err="1"/>
              <a:t>Linacs</a:t>
            </a:r>
            <a:r>
              <a:rPr lang="en-US" altLang="zh-CN" sz="2000" dirty="0"/>
              <a:t>: </a:t>
            </a:r>
            <a:r>
              <a:rPr lang="en-US" sz="2000" dirty="0"/>
              <a:t>40.6 </a:t>
            </a:r>
            <a:r>
              <a:rPr lang="en-US" altLang="zh-CN" sz="2000" dirty="0"/>
              <a:t>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Two klystrons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Power of </a:t>
            </a:r>
            <a:r>
              <a:rPr lang="en-US" altLang="zh-CN" sz="2000" dirty="0" err="1"/>
              <a:t>klyston</a:t>
            </a:r>
            <a:r>
              <a:rPr lang="en-US" altLang="zh-CN" sz="2000" dirty="0"/>
              <a:t>: 50 MW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Power gain: 3.80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RF loss in RF system:</a:t>
            </a:r>
            <a:r>
              <a:rPr lang="zh-CN" altLang="en-US" sz="2000" dirty="0"/>
              <a:t> </a:t>
            </a:r>
            <a:r>
              <a:rPr lang="en-US" sz="2000" dirty="0"/>
              <a:t>13%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7B6E28-1F41-2193-20E7-02019C6E1F04}"/>
              </a:ext>
            </a:extLst>
          </p:cNvPr>
          <p:cNvSpPr txBox="1"/>
          <p:nvPr/>
        </p:nvSpPr>
        <p:spPr>
          <a:xfrm>
            <a:off x="486579" y="6124876"/>
            <a:ext cx="11334383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just" fontAlgn="base">
              <a:lnSpc>
                <a:spcPts val="1600"/>
              </a:lnSpc>
              <a:spcBef>
                <a:spcPts val="600"/>
              </a:spcBef>
              <a:spcAft>
                <a:spcPts val="0"/>
              </a:spcAft>
              <a:tabLst>
                <a:tab pos="360045" algn="l"/>
              </a:tabLst>
            </a:pPr>
            <a:r>
              <a:rPr lang="en-US" sz="1400" b="1" kern="0" spc="40" dirty="0">
                <a:solidFill>
                  <a:srgbClr val="000000"/>
                </a:solidFill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[1] </a:t>
            </a:r>
            <a:r>
              <a:rPr lang="en-US" sz="1400" kern="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Ping Wang, M. Capstick, N. Catalan Lasheras, et al., RF design of the waveguide network for the klystron-based </a:t>
            </a:r>
            <a:r>
              <a:rPr lang="en-US" sz="1400" kern="0" spc="4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clic</a:t>
            </a:r>
            <a:r>
              <a:rPr lang="en-US" sz="1400" kern="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DengXian" panose="02010600030101010101" pitchFamily="2" charset="-122"/>
                <a:cs typeface="Times New Roman" panose="02020603050405020304" pitchFamily="18" charset="0"/>
              </a:rPr>
              <a:t> module. Proc. 14th Int. Particle Accel. Conf. (IPAC), Venezia, Italy, 2023.</a:t>
            </a:r>
            <a:endParaRPr lang="en-US" sz="1100" kern="100" dirty="0">
              <a:effectLst/>
              <a:latin typeface="DengXian" panose="02010600030101010101" pitchFamily="2" charset="-122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图片 5">
            <a:extLst>
              <a:ext uri="{FF2B5EF4-FFF2-40B4-BE49-F238E27FC236}">
                <a16:creationId xmlns:a16="http://schemas.microsoft.com/office/drawing/2014/main" id="{BC5FFC8F-4284-22AE-8B3B-E3E1D827D0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254" y="3769642"/>
            <a:ext cx="1976677" cy="215657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B817D0-F8F1-B382-0351-34AE3916C314}"/>
              </a:ext>
            </a:extLst>
          </p:cNvPr>
          <p:cNvCxnSpPr/>
          <p:nvPr/>
        </p:nvCxnSpPr>
        <p:spPr>
          <a:xfrm flipH="1" flipV="1">
            <a:off x="2806810" y="5057030"/>
            <a:ext cx="1081378" cy="2305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651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AE5FF0-861D-11FD-A71B-62B8966F3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D2FC77-2964-62F3-1DFD-9851F8789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7C66D7-69DD-4F39-FE0D-F8629193C41C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7B24F8-422E-F5DD-3EB8-FCB1752F9B5F}"/>
              </a:ext>
            </a:extLst>
          </p:cNvPr>
          <p:cNvSpPr txBox="1"/>
          <p:nvPr/>
        </p:nvSpPr>
        <p:spPr>
          <a:xfrm>
            <a:off x="1438665" y="496288"/>
            <a:ext cx="8730293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RF combiner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94989E-F6A5-74A8-01FB-4AB08883F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713" y="2455196"/>
            <a:ext cx="5266302" cy="36053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F875482-62D9-BE0D-4142-6B586FBA0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199716"/>
            <a:ext cx="2150645" cy="138178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18C35AF-E339-F710-FFE2-FAB434934D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7966" y="4162637"/>
            <a:ext cx="1990680" cy="15285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583461-3E82-D8C9-4093-CAFA207E10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77852" y="2148012"/>
            <a:ext cx="2057333" cy="153744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EF02530-E296-E0B2-6816-E5FD93445C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12934" y="4280039"/>
            <a:ext cx="2091503" cy="14248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1BF2031-600C-77C6-2A34-9ABD738AE1A3}"/>
              </a:ext>
            </a:extLst>
          </p:cNvPr>
          <p:cNvSpPr txBox="1"/>
          <p:nvPr/>
        </p:nvSpPr>
        <p:spPr>
          <a:xfrm>
            <a:off x="6120218" y="3596242"/>
            <a:ext cx="2248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Double Height E-bend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69A6D58-B156-C31F-93E4-1E1FAC433341}"/>
              </a:ext>
            </a:extLst>
          </p:cNvPr>
          <p:cNvSpPr txBox="1"/>
          <p:nvPr/>
        </p:nvSpPr>
        <p:spPr>
          <a:xfrm>
            <a:off x="8724746" y="3596242"/>
            <a:ext cx="2750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Single</a:t>
            </a:r>
            <a:r>
              <a:rPr lang="en-US" dirty="0"/>
              <a:t> Height Pumping port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22514B-59CF-1744-7755-AB4CB865F6F3}"/>
              </a:ext>
            </a:extLst>
          </p:cNvPr>
          <p:cNvSpPr txBox="1"/>
          <p:nvPr/>
        </p:nvSpPr>
        <p:spPr>
          <a:xfrm>
            <a:off x="6096000" y="5671528"/>
            <a:ext cx="2552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Single</a:t>
            </a:r>
            <a:r>
              <a:rPr lang="en-US" dirty="0"/>
              <a:t> Height 3-dB hybrid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05DE5E2-60B0-96D0-BD11-C9A2857D3FAB}"/>
              </a:ext>
            </a:extLst>
          </p:cNvPr>
          <p:cNvSpPr txBox="1"/>
          <p:nvPr/>
        </p:nvSpPr>
        <p:spPr>
          <a:xfrm>
            <a:off x="8942178" y="5691195"/>
            <a:ext cx="2162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Single</a:t>
            </a:r>
            <a:r>
              <a:rPr lang="en-US" dirty="0"/>
              <a:t> Height H-bend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C7BC4E-0C09-3C8E-53F7-3A8A844EA9EC}"/>
              </a:ext>
            </a:extLst>
          </p:cNvPr>
          <p:cNvSpPr txBox="1"/>
          <p:nvPr/>
        </p:nvSpPr>
        <p:spPr>
          <a:xfrm>
            <a:off x="665884" y="1455331"/>
            <a:ext cx="5559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combine the RF power from two klystrons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ability to absorb the RF power  from two klystrons</a:t>
            </a:r>
          </a:p>
        </p:txBody>
      </p:sp>
    </p:spTree>
    <p:extLst>
      <p:ext uri="{BB962C8B-B14F-4D97-AF65-F5344CB8AC3E}">
        <p14:creationId xmlns:p14="http://schemas.microsoft.com/office/powerpoint/2010/main" val="2593659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DAE5FF0-861D-11FD-A71B-62B8966F3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9589" y="360519"/>
            <a:ext cx="955718" cy="9644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6D2FC77-2964-62F3-1DFD-9851F8789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579" y="391555"/>
            <a:ext cx="895350" cy="93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67C66D7-69DD-4F39-FE0D-F8629193C41C}"/>
              </a:ext>
            </a:extLst>
          </p:cNvPr>
          <p:cNvSpPr/>
          <p:nvPr/>
        </p:nvSpPr>
        <p:spPr>
          <a:xfrm>
            <a:off x="1550064" y="1175334"/>
            <a:ext cx="8559113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7B24F8-422E-F5DD-3EB8-FCB1752F9B5F}"/>
              </a:ext>
            </a:extLst>
          </p:cNvPr>
          <p:cNvSpPr txBox="1"/>
          <p:nvPr/>
        </p:nvSpPr>
        <p:spPr>
          <a:xfrm>
            <a:off x="1438665" y="496288"/>
            <a:ext cx="8730293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RF splitter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180F540-61B1-E057-F90D-357C492C90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579" y="1903061"/>
            <a:ext cx="6450472" cy="468410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7689036-CDBC-205B-1AE7-FE130F3617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7051" y="2742788"/>
            <a:ext cx="4415875" cy="3871161"/>
          </a:xfrm>
          <a:prstGeom prst="rect">
            <a:avLst/>
          </a:prstGeom>
        </p:spPr>
      </p:pic>
      <p:graphicFrame>
        <p:nvGraphicFramePr>
          <p:cNvPr id="23" name="Table 31">
            <a:extLst>
              <a:ext uri="{FF2B5EF4-FFF2-40B4-BE49-F238E27FC236}">
                <a16:creationId xmlns:a16="http://schemas.microsoft.com/office/drawing/2014/main" id="{FDBB0B82-22C0-4837-352D-D534B5FFA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908638"/>
              </p:ext>
            </p:extLst>
          </p:nvPr>
        </p:nvGraphicFramePr>
        <p:xfrm>
          <a:off x="7324607" y="2001108"/>
          <a:ext cx="378714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2380">
                  <a:extLst>
                    <a:ext uri="{9D8B030D-6E8A-4147-A177-3AD203B41FA5}">
                      <a16:colId xmlns:a16="http://schemas.microsoft.com/office/drawing/2014/main" val="2521068648"/>
                    </a:ext>
                  </a:extLst>
                </a:gridCol>
                <a:gridCol w="1262380">
                  <a:extLst>
                    <a:ext uri="{9D8B030D-6E8A-4147-A177-3AD203B41FA5}">
                      <a16:colId xmlns:a16="http://schemas.microsoft.com/office/drawing/2014/main" val="1176204733"/>
                    </a:ext>
                  </a:extLst>
                </a:gridCol>
                <a:gridCol w="1262380">
                  <a:extLst>
                    <a:ext uri="{9D8B030D-6E8A-4147-A177-3AD203B41FA5}">
                      <a16:colId xmlns:a16="http://schemas.microsoft.com/office/drawing/2014/main" val="418322823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X direction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 direction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 direction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592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/>
                        <a:t>± 0.89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± 0.12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± 0.96 mm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9675927"/>
                  </a:ext>
                </a:extLst>
              </a:tr>
            </a:tbl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C90F5DE4-61CE-6866-2BD1-F03BFB14D8E6}"/>
              </a:ext>
            </a:extLst>
          </p:cNvPr>
          <p:cNvSpPr txBox="1"/>
          <p:nvPr/>
        </p:nvSpPr>
        <p:spPr>
          <a:xfrm>
            <a:off x="838838" y="1481343"/>
            <a:ext cx="3783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Choke Mode Flange based scenario</a:t>
            </a:r>
          </a:p>
        </p:txBody>
      </p:sp>
    </p:spTree>
    <p:extLst>
      <p:ext uri="{BB962C8B-B14F-4D97-AF65-F5344CB8AC3E}">
        <p14:creationId xmlns:p14="http://schemas.microsoft.com/office/powerpoint/2010/main" val="1375364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14818</TotalTime>
  <Words>766</Words>
  <Application>Microsoft Office PowerPoint</Application>
  <PresentationFormat>Widescreen</PresentationFormat>
  <Paragraphs>248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DengXian</vt:lpstr>
      <vt:lpstr>Arial</vt:lpstr>
      <vt:lpstr>Calibri</vt:lpstr>
      <vt:lpstr>Calibri Light</vt:lpstr>
      <vt:lpstr>Times New Roman</vt:lpstr>
      <vt:lpstr>Wingdings</vt:lpstr>
      <vt:lpstr>Office Theme</vt:lpstr>
      <vt:lpstr>RF design of the CLIC-K module and BOC and CC measurements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design of the Pulse compression system for the klystron-based CLIC main linac</dc:title>
  <dc:creator>Ping Wang</dc:creator>
  <cp:lastModifiedBy>ping wang</cp:lastModifiedBy>
  <cp:revision>386</cp:revision>
  <cp:lastPrinted>2023-03-13T17:01:29Z</cp:lastPrinted>
  <dcterms:created xsi:type="dcterms:W3CDTF">2022-05-09T12:24:35Z</dcterms:created>
  <dcterms:modified xsi:type="dcterms:W3CDTF">2024-03-18T13:21:35Z</dcterms:modified>
</cp:coreProperties>
</file>