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299" r:id="rId3"/>
    <p:sldId id="298" r:id="rId4"/>
    <p:sldId id="310" r:id="rId5"/>
    <p:sldId id="331" r:id="rId6"/>
    <p:sldId id="312" r:id="rId7"/>
    <p:sldId id="311" r:id="rId8"/>
    <p:sldId id="313" r:id="rId9"/>
    <p:sldId id="326" r:id="rId10"/>
    <p:sldId id="327" r:id="rId11"/>
    <p:sldId id="328" r:id="rId12"/>
    <p:sldId id="329" r:id="rId13"/>
    <p:sldId id="330" r:id="rId14"/>
    <p:sldId id="323" r:id="rId15"/>
    <p:sldId id="32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44" d="100"/>
          <a:sy n="144" d="100"/>
        </p:scale>
        <p:origin x="80" y="4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S. Mazzoni | ChDR studies at ATF2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7" Type="http://schemas.openxmlformats.org/officeDocument/2006/relationships/image" Target="../media/image3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68572"/>
            <a:ext cx="11563434" cy="2153265"/>
          </a:xfrm>
        </p:spPr>
        <p:txBody>
          <a:bodyPr/>
          <a:lstStyle/>
          <a:p>
            <a:r>
              <a:rPr lang="en-GB" dirty="0" err="1"/>
              <a:t>ChDR</a:t>
            </a:r>
            <a:r>
              <a:rPr lang="en-GB" dirty="0"/>
              <a:t> ATF2 monitor status and upgrade plans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22364"/>
            <a:ext cx="11376026" cy="1490212"/>
          </a:xfrm>
        </p:spPr>
        <p:txBody>
          <a:bodyPr/>
          <a:lstStyle/>
          <a:p>
            <a:r>
              <a:rPr lang="en-GB" sz="1400" dirty="0"/>
              <a:t>Stefano Mazzoni, Kacper Lasocha, Thibaut Lefevre, Andreas Schloegelhofer, CERN</a:t>
            </a:r>
          </a:p>
          <a:p>
            <a:r>
              <a:rPr lang="en-GB" sz="1400" dirty="0"/>
              <a:t>Pavel </a:t>
            </a:r>
            <a:r>
              <a:rPr lang="en-GB" sz="1400" dirty="0" err="1"/>
              <a:t>Karatev</a:t>
            </a:r>
            <a:r>
              <a:rPr lang="en-GB" sz="1400" dirty="0"/>
              <a:t>, RHUL</a:t>
            </a:r>
          </a:p>
          <a:p>
            <a:r>
              <a:rPr lang="en-GB" sz="1400" dirty="0"/>
              <a:t>Renjun Yang, CSNS</a:t>
            </a:r>
          </a:p>
          <a:p>
            <a:r>
              <a:rPr lang="en-GB" sz="1400" dirty="0"/>
              <a:t>Alex Aryshev, KEK</a:t>
            </a:r>
          </a:p>
          <a:p>
            <a:endParaRPr lang="en-GB" dirty="0"/>
          </a:p>
          <a:p>
            <a:r>
              <a:rPr lang="en-GB" dirty="0"/>
              <a:t>19/3/2024 CLIC project meeting #45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78B9BE-F4C1-C5CF-4C42-166FFD139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June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D3220-A8F8-D632-A803-5074BB453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DC415-B604-0FE2-4583-66313746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60A47-5222-A0D5-AA42-082B3F4DF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F726B7-617A-05EF-5AFB-32C0EFF58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647"/>
            <a:ext cx="12192000" cy="540613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BB8CACB-3443-9CA7-8961-52C63F6291D6}"/>
              </a:ext>
            </a:extLst>
          </p:cNvPr>
          <p:cNvSpPr/>
          <p:nvPr/>
        </p:nvSpPr>
        <p:spPr>
          <a:xfrm>
            <a:off x="704088" y="5312664"/>
            <a:ext cx="10799064" cy="923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303030"/>
                </a:solidFill>
              </a:rPr>
              <a:t>Signal dominated by Cherenkov produced by halo particles crossing the target!</a:t>
            </a:r>
            <a:endParaRPr lang="en-GB" b="1" dirty="0">
              <a:solidFill>
                <a:srgbClr val="30303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200327-55B2-2313-F6E4-10A7208309F8}"/>
              </a:ext>
            </a:extLst>
          </p:cNvPr>
          <p:cNvSpPr/>
          <p:nvPr/>
        </p:nvSpPr>
        <p:spPr>
          <a:xfrm>
            <a:off x="8101915" y="1281043"/>
            <a:ext cx="2256868" cy="463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1.3 GeV, 150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pC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03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8589264-C91A-9069-A9F9-3C612DBF0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49" y="855417"/>
            <a:ext cx="11107546" cy="538699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580CA6-826A-E4BA-351D-AB67149D1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upgrade of </a:t>
            </a:r>
            <a:r>
              <a:rPr lang="en-US" dirty="0" err="1"/>
              <a:t>ChDR</a:t>
            </a:r>
            <a:r>
              <a:rPr lang="en-US" dirty="0"/>
              <a:t>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375B0-503D-69EE-A735-E4A7207EF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F7DD-3830-2F4E-506E-741BDDCF8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33727-166C-7AEB-E58E-9E7CA909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28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E028DD-1154-BEE8-BC4A-48DD9ED3F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0887" y="710215"/>
            <a:ext cx="3413125" cy="54905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FLUKA simulation: effect of 1x1x4 cm W absorber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1.2 </a:t>
            </a:r>
            <a:r>
              <a:rPr lang="en-US" dirty="0" err="1"/>
              <a:t>Gev</a:t>
            </a:r>
            <a:r>
              <a:rPr lang="en-US" dirty="0"/>
              <a:t>, 1,2 </a:t>
            </a:r>
            <a:r>
              <a:rPr lang="en-US" dirty="0" err="1"/>
              <a:t>nC</a:t>
            </a:r>
            <a:r>
              <a:rPr lang="en-US" dirty="0"/>
              <a:t>, 50 um sigma gaussian bunch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Look for charged particles with b&gt;0.685 in a 10 </a:t>
            </a:r>
            <a:r>
              <a:rPr lang="en-US" dirty="0" err="1"/>
              <a:t>mrad</a:t>
            </a:r>
            <a:r>
              <a:rPr lang="en-US" dirty="0"/>
              <a:t> cone co-axial with beam direction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Expected reduction order 10</a:t>
            </a:r>
            <a:r>
              <a:rPr lang="en-US" baseline="30000" dirty="0"/>
              <a:t>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algn="ctr"/>
            <a:r>
              <a:rPr lang="en-US" sz="1800" baseline="30000" dirty="0">
                <a:solidFill>
                  <a:srgbClr val="FF0000"/>
                </a:solidFill>
              </a:rPr>
              <a:t>preliminary estimation performed by S. Benitez</a:t>
            </a:r>
            <a:endParaRPr lang="en-GB" sz="1200" baseline="30000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038A9C-B01E-DD46-AD1D-372C28C59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upgrade of </a:t>
            </a:r>
            <a:r>
              <a:rPr lang="en-US" dirty="0" err="1"/>
              <a:t>ChDR</a:t>
            </a:r>
            <a:r>
              <a:rPr lang="en-US" dirty="0"/>
              <a:t>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920E3-B414-D294-35C4-76EF23283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14B3D-A86F-0D28-85D5-BD95A73F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69817-6607-80A9-FC7C-162969236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F7CB47-736A-053F-7BB5-1AE65D9F464B}"/>
              </a:ext>
            </a:extLst>
          </p:cNvPr>
          <p:cNvGrpSpPr/>
          <p:nvPr/>
        </p:nvGrpSpPr>
        <p:grpSpPr>
          <a:xfrm>
            <a:off x="139015" y="1022075"/>
            <a:ext cx="7962900" cy="4391025"/>
            <a:chOff x="277935" y="1547303"/>
            <a:chExt cx="7962900" cy="43910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E58ED26-960A-F9D4-292E-0E0232680E50}"/>
                </a:ext>
              </a:extLst>
            </p:cNvPr>
            <p:cNvGrpSpPr/>
            <p:nvPr/>
          </p:nvGrpSpPr>
          <p:grpSpPr>
            <a:xfrm>
              <a:off x="277935" y="1547303"/>
              <a:ext cx="7962900" cy="4391025"/>
              <a:chOff x="1732811" y="1828291"/>
              <a:chExt cx="7962900" cy="439102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F77A1FC-B869-C09B-5275-771AFEDABC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32811" y="1828291"/>
                <a:ext cx="7962900" cy="4391025"/>
              </a:xfrm>
              <a:prstGeom prst="rect">
                <a:avLst/>
              </a:prstGeom>
            </p:spPr>
          </p:pic>
          <p:sp>
            <p:nvSpPr>
              <p:cNvPr id="11" name="TextBox 5">
                <a:extLst>
                  <a:ext uri="{FF2B5EF4-FFF2-40B4-BE49-F238E27FC236}">
                    <a16:creationId xmlns:a16="http://schemas.microsoft.com/office/drawing/2014/main" id="{71697A70-DBC3-F1B4-1C2D-9ADC29DEB47C}"/>
                  </a:ext>
                </a:extLst>
              </p:cNvPr>
              <p:cNvSpPr txBox="1"/>
              <p:nvPr/>
            </p:nvSpPr>
            <p:spPr>
              <a:xfrm>
                <a:off x="2778711" y="4969730"/>
                <a:ext cx="6391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rgbClr val="FF00FF"/>
                    </a:solidFill>
                  </a:rPr>
                  <a:t>e-</a:t>
                </a:r>
                <a:endParaRPr lang="en-GB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4E5631AC-633B-52E1-3280-CEEBB56EA915}"/>
                  </a:ext>
                </a:extLst>
              </p:cNvPr>
              <p:cNvSpPr txBox="1"/>
              <p:nvPr/>
            </p:nvSpPr>
            <p:spPr>
              <a:xfrm>
                <a:off x="5938329" y="4577322"/>
                <a:ext cx="17518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/>
                  <a:t>Tungsten target</a:t>
                </a:r>
              </a:p>
              <a:p>
                <a:r>
                  <a:rPr lang="en-US" sz="1200" dirty="0"/>
                  <a:t>1x1x4 cm</a:t>
                </a:r>
                <a:endParaRPr lang="en-GB" sz="1200" dirty="0"/>
              </a:p>
            </p:txBody>
          </p:sp>
          <p:sp>
            <p:nvSpPr>
              <p:cNvPr id="13" name="TextBox 9">
                <a:extLst>
                  <a:ext uri="{FF2B5EF4-FFF2-40B4-BE49-F238E27FC236}">
                    <a16:creationId xmlns:a16="http://schemas.microsoft.com/office/drawing/2014/main" id="{C90904A0-8EDD-734B-F740-1DB63AA90AC9}"/>
                  </a:ext>
                </a:extLst>
              </p:cNvPr>
              <p:cNvSpPr txBox="1"/>
              <p:nvPr/>
            </p:nvSpPr>
            <p:spPr>
              <a:xfrm>
                <a:off x="7856738" y="2654423"/>
                <a:ext cx="14559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Sensor</a:t>
                </a:r>
                <a:endParaRPr lang="en-GB" dirty="0"/>
              </a:p>
            </p:txBody>
          </p:sp>
        </p:grpSp>
        <p:sp>
          <p:nvSpPr>
            <p:cNvPr id="9" name="TextBox 2">
              <a:extLst>
                <a:ext uri="{FF2B5EF4-FFF2-40B4-BE49-F238E27FC236}">
                  <a16:creationId xmlns:a16="http://schemas.microsoft.com/office/drawing/2014/main" id="{9F64813E-772E-4FE5-5ADC-CA2D87AAFB0F}"/>
                </a:ext>
              </a:extLst>
            </p:cNvPr>
            <p:cNvSpPr txBox="1"/>
            <p:nvPr/>
          </p:nvSpPr>
          <p:spPr>
            <a:xfrm>
              <a:off x="3873853" y="5054741"/>
              <a:ext cx="1219200" cy="369332"/>
            </a:xfrm>
            <a:prstGeom prst="rect">
              <a:avLst/>
            </a:prstGeom>
            <a:solidFill>
              <a:srgbClr val="E0F4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Vacuum</a:t>
              </a:r>
              <a:endParaRPr lang="en-GB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B5A055F-FEF6-1E91-EF0B-B5993F83F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69" y="1166469"/>
            <a:ext cx="3691738" cy="15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3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513906-F7B6-8006-EBEB-1D4CDB70E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1403" y="2481498"/>
            <a:ext cx="4326770" cy="1895004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preserve most of existing design: vertical actuators, support, replacement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chamber probably needed for adding 45 deg viewport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design should better reject  synchrotron radiation (vertical </a:t>
            </a:r>
            <a:r>
              <a:rPr lang="en-US" dirty="0" err="1"/>
              <a:t>polarisation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F83629-6612-C13C-56F7-DDD0F59EB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upgrade of </a:t>
            </a:r>
            <a:r>
              <a:rPr lang="en-US" dirty="0" err="1"/>
              <a:t>ChDR</a:t>
            </a:r>
            <a:r>
              <a:rPr lang="en-US" dirty="0"/>
              <a:t>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04095-F11A-70E3-7818-9D61594D7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4C735-2905-48B6-2659-9AA33A53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29B7D-E326-3C70-D671-2EA61C953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A52AA8-39D5-2101-D217-C1A52113C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2" y="1011326"/>
            <a:ext cx="6772275" cy="4953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CD235B-3FB1-8183-2099-DE8E40E77CC5}"/>
              </a:ext>
            </a:extLst>
          </p:cNvPr>
          <p:cNvCxnSpPr>
            <a:cxnSpLocks/>
          </p:cNvCxnSpPr>
          <p:nvPr/>
        </p:nvCxnSpPr>
        <p:spPr>
          <a:xfrm>
            <a:off x="97932" y="3510038"/>
            <a:ext cx="162433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240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96F263-4913-3F4B-D711-8824348A7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Incoherent </a:t>
            </a:r>
            <a:r>
              <a:rPr lang="en-US" b="0" dirty="0" err="1"/>
              <a:t>ChDR</a:t>
            </a:r>
            <a:r>
              <a:rPr lang="en-US" b="0" dirty="0"/>
              <a:t> can be source for beam diagnostics for future high energy colliders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Attempts at ATF2 unsuccessful so far, partially due to setup not adapted to </a:t>
            </a:r>
            <a:r>
              <a:rPr lang="en-US" b="0" dirty="0" err="1">
                <a:latin typeface="+mj-lt"/>
              </a:rPr>
              <a:t>ChDR</a:t>
            </a: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(Very) preliminary studies show a possible new setup design that would allow better noise rejection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New technical student starting in 2024 to measure incoherent </a:t>
            </a:r>
            <a:r>
              <a:rPr lang="en-US" b="0" dirty="0" err="1">
                <a:latin typeface="+mj-lt"/>
              </a:rPr>
              <a:t>ChDR</a:t>
            </a:r>
            <a:r>
              <a:rPr lang="en-US" b="0" dirty="0">
                <a:latin typeface="+mj-lt"/>
              </a:rPr>
              <a:t> light yield and possibly perform longitudinal profile measurement at ATF2.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Plan is to perform simulation of new target shielding and of expected halo (vertical plane), then move to design upgrade. Installation  / upgrade in 2025.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74812D-AF64-31F0-18AC-68057EEFF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EF208-605A-73A8-91D5-22ACFEB40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B6C8E-05C1-76A1-5EC1-0FA1A2C1A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3F43D-8AAB-7265-9420-07B873A9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81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251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6B40731-33FF-9A40-95C3-6EBD367370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7772516" cy="46085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The electric field of ultra-relativistic charged particles passing in the vicinity of a dielectric radiator produces photons by the Cherenkov mechanism (polarization effect).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lvl="1"/>
                <a:r>
                  <a:rPr lang="en-US" dirty="0"/>
                  <a:t>Large emission angle: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mr-IN" sz="1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de-CH" sz="1800" i="1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</a:rPr>
                                  <m:t>𝐶h</m:t>
                                </m:r>
                              </m:sub>
                            </m:sSub>
                          </m:e>
                        </m:d>
                        <m:r>
                          <a:rPr lang="de-CH" sz="1800" i="1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1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1800" i="1">
                                <a:solidFill>
                                  <a:schemeClr val="tx2"/>
                                </a:solidFill>
                                <a:latin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mr-IN" sz="1800" i="1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  <m:r>
                              <a:rPr lang="de-CH" sz="1800" i="1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endParaRPr lang="en-US" dirty="0"/>
              </a:p>
              <a:p>
                <a:pPr lvl="1"/>
                <a:r>
                  <a:rPr lang="en-US" sz="1800" dirty="0">
                    <a:solidFill>
                      <a:schemeClr val="tx2"/>
                    </a:solidFill>
                  </a:rPr>
                  <a:t>Photons emitted along the target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For </a:t>
                </a:r>
                <a:r>
                  <a:rPr lang="en-US" u="sng" dirty="0"/>
                  <a:t>cylindrical</a:t>
                </a:r>
                <a:r>
                  <a:rPr lang="en-US" dirty="0"/>
                  <a:t> geometry: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6B40731-33FF-9A40-95C3-6EBD367370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7772516" cy="4608512"/>
              </a:xfrm>
              <a:blipFill>
                <a:blip r:embed="rId2"/>
                <a:stretch>
                  <a:fillRect l="-2118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Diffraction Radiation (</a:t>
            </a:r>
            <a:r>
              <a:rPr lang="en-US" dirty="0" err="1"/>
              <a:t>ChDR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9D44EE-2522-AEAA-2D19-8406456F7F0C}"/>
                  </a:ext>
                </a:extLst>
              </p:cNvPr>
              <p:cNvSpPr txBox="1"/>
              <p:nvPr/>
            </p:nvSpPr>
            <p:spPr>
              <a:xfrm>
                <a:off x="776439" y="4758804"/>
                <a:ext cx="5734582" cy="1168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sSupPr>
                            <m:e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Mangal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"/>
                                </a:rPr>
                              </m:ctrlPr>
                            </m:sSubPr>
                            <m:e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𝐷𝑐𝑝h</m:t>
                              </m:r>
                            </m:sub>
                          </m:sSub>
                        </m:num>
                        <m:den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r>
                        <a:rPr lang="de-CH" sz="1600" i="1">
                          <a:solidFill>
                            <a:schemeClr val="tx2"/>
                          </a:solidFill>
                          <a:latin typeface="Cambria Math" charset="0"/>
                          <a:ea typeface=""/>
                          <a:cs typeface="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r>
                            <a:rPr lang="mr-IN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</m:num>
                        <m:den>
                          <m:r>
                            <a:rPr lang="mr-IN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p>
                        <m:sSup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"/>
                                          <a:cs typeface="Mangal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𝛽𝜆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"/>
                                              <a:cs typeface=""/>
                                            </a:rPr>
                                            <m:t>1−</m:t>
                                          </m:r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  <m:func>
                                            <m:funcPr>
                                              <m:ctrlPr>
                                                <a:rPr lang="de-CH" sz="160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e-CH" sz="160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cos</m:t>
                                              </m:r>
                                            </m:fName>
                                            <m:e>
                                              <m:r>
                                                <a:rPr lang="de-CH" sz="160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num>
                            <m:den>
                              <m:f>
                                <m:f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𝛽𝜆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dPr>
                                <m:e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1−</m:t>
                                  </m:r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𝑛</m:t>
                                  </m:r>
                                  <m:func>
                                    <m:funcPr>
                                      <m:ctrlPr>
                                        <a:rPr lang="de-CH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CH" sz="1600">
                                          <a:solidFill>
                                            <a:schemeClr val="tx2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de-CH" sz="1600" i="1">
                                          <a:solidFill>
                                            <a:schemeClr val="tx2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den>
                          </m:f>
                        </m:e>
                      </m:d>
                      <m:sSup>
                        <m:sSup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𝑠𝑖𝑛</m:t>
                          </m:r>
                        </m:e>
                        <m:sup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r>
                        <a:rPr lang="mr-IN" sz="1600" i="1">
                          <a:solidFill>
                            <a:schemeClr val="tx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lang="de-CH" sz="1600" i="1">
                          <a:solidFill>
                            <a:schemeClr val="tx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.</m:t>
                      </m:r>
                      <m:sSup>
                        <m:sSupPr>
                          <m:ctrlPr>
                            <a:rPr lang="de-CH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4</m:t>
                              </m:r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f>
                                <m:f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𝛾𝛽𝜆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  <a:latin typeface="Arial"/>
                  <a:ea typeface=""/>
                  <a:cs typeface="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9D44EE-2522-AEAA-2D19-8406456F7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39" y="4758804"/>
                <a:ext cx="5734582" cy="11689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C5B162B-DAA1-E4AF-A2AC-70DD077EB4E0}"/>
              </a:ext>
            </a:extLst>
          </p:cNvPr>
          <p:cNvSpPr txBox="1"/>
          <p:nvPr/>
        </p:nvSpPr>
        <p:spPr>
          <a:xfrm>
            <a:off x="1438677" y="4404674"/>
            <a:ext cx="3626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rbel" panose="020B0503020204020204" pitchFamily="34" charset="0"/>
                <a:ea typeface=""/>
                <a:cs typeface=""/>
              </a:rPr>
              <a:t>Cherenkov emission – spectral angular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719AD5-27D7-2025-D318-409D1BAB3796}"/>
              </a:ext>
            </a:extLst>
          </p:cNvPr>
          <p:cNvSpPr txBox="1"/>
          <p:nvPr/>
        </p:nvSpPr>
        <p:spPr>
          <a:xfrm>
            <a:off x="5220764" y="4145792"/>
            <a:ext cx="1866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rbel" panose="020B0503020204020204" pitchFamily="34" charset="0"/>
                <a:ea typeface=""/>
                <a:cs typeface=""/>
              </a:rPr>
              <a:t>Exponential decay </a:t>
            </a:r>
          </a:p>
          <a:p>
            <a:r>
              <a:rPr lang="en-US" sz="1600" dirty="0">
                <a:solidFill>
                  <a:srgbClr val="FF0000"/>
                </a:solidFill>
                <a:latin typeface="Corbel" panose="020B0503020204020204" pitchFamily="34" charset="0"/>
                <a:ea typeface=""/>
                <a:cs typeface=""/>
              </a:rPr>
              <a:t>of the particle field</a:t>
            </a:r>
          </a:p>
        </p:txBody>
      </p:sp>
      <p:sp>
        <p:nvSpPr>
          <p:cNvPr id="37" name="Rounded Rectangle 54">
            <a:extLst>
              <a:ext uri="{FF2B5EF4-FFF2-40B4-BE49-F238E27FC236}">
                <a16:creationId xmlns:a16="http://schemas.microsoft.com/office/drawing/2014/main" id="{3E3DB122-5A06-0253-98D7-9FA7FFBCE1CE}"/>
              </a:ext>
            </a:extLst>
          </p:cNvPr>
          <p:cNvSpPr/>
          <p:nvPr/>
        </p:nvSpPr>
        <p:spPr>
          <a:xfrm>
            <a:off x="727031" y="4702331"/>
            <a:ext cx="4733636" cy="1316579"/>
          </a:xfrm>
          <a:prstGeom prst="round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2"/>
              </a:solidFill>
            </a:endParaRPr>
          </a:p>
        </p:txBody>
      </p:sp>
      <p:sp>
        <p:nvSpPr>
          <p:cNvPr id="38" name="Rounded Rectangle 52">
            <a:extLst>
              <a:ext uri="{FF2B5EF4-FFF2-40B4-BE49-F238E27FC236}">
                <a16:creationId xmlns:a16="http://schemas.microsoft.com/office/drawing/2014/main" id="{25D24089-1837-0A9E-B976-CAA19DA0FEC6}"/>
              </a:ext>
            </a:extLst>
          </p:cNvPr>
          <p:cNvSpPr/>
          <p:nvPr/>
        </p:nvSpPr>
        <p:spPr>
          <a:xfrm>
            <a:off x="5518429" y="4702332"/>
            <a:ext cx="951202" cy="131657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9127411-08A7-8056-CD04-D7532CCA963B}"/>
              </a:ext>
            </a:extLst>
          </p:cNvPr>
          <p:cNvSpPr/>
          <p:nvPr/>
        </p:nvSpPr>
        <p:spPr>
          <a:xfrm>
            <a:off x="6560429" y="4686637"/>
            <a:ext cx="1928314" cy="1450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a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 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fine structure constant</a:t>
            </a:r>
          </a:p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b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 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normalised beam velocity</a:t>
            </a:r>
          </a:p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g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 beam relativistic factor</a:t>
            </a:r>
          </a:p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q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 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angle of observation</a:t>
            </a:r>
          </a:p>
          <a:p>
            <a:r>
              <a:rPr lang="fr-FR" sz="1100" i="1" dirty="0">
                <a:solidFill>
                  <a:schemeClr val="tx2"/>
                </a:solidFill>
              </a:rPr>
              <a:t>L, </a:t>
            </a:r>
            <a:r>
              <a:rPr lang="fr-FR" sz="1100" i="1" dirty="0" err="1">
                <a:solidFill>
                  <a:schemeClr val="tx2"/>
                </a:solidFill>
              </a:rPr>
              <a:t>radiator</a:t>
            </a:r>
            <a:r>
              <a:rPr lang="fr-FR" sz="1100" i="1" dirty="0">
                <a:solidFill>
                  <a:schemeClr val="tx2"/>
                </a:solidFill>
              </a:rPr>
              <a:t> </a:t>
            </a:r>
            <a:r>
              <a:rPr lang="fr-FR" sz="1100" i="1" dirty="0" err="1">
                <a:solidFill>
                  <a:schemeClr val="tx2"/>
                </a:solidFill>
              </a:rPr>
              <a:t>length</a:t>
            </a:r>
            <a:endParaRPr lang="fr-FR" sz="1100" i="1" dirty="0">
              <a:solidFill>
                <a:schemeClr val="tx2"/>
              </a:solidFill>
            </a:endParaRPr>
          </a:p>
          <a:p>
            <a:r>
              <a:rPr lang="fr-FR" sz="1100" i="1" dirty="0">
                <a:solidFill>
                  <a:schemeClr val="tx2"/>
                </a:solidFill>
              </a:rPr>
              <a:t>n,  index of </a:t>
            </a:r>
            <a:r>
              <a:rPr lang="fr-FR" sz="1100" i="1" dirty="0" err="1">
                <a:solidFill>
                  <a:schemeClr val="tx2"/>
                </a:solidFill>
              </a:rPr>
              <a:t>refraction</a:t>
            </a:r>
            <a:endParaRPr lang="fr-FR" sz="1100" i="1" dirty="0">
              <a:solidFill>
                <a:schemeClr val="tx2"/>
              </a:solidFill>
            </a:endParaRPr>
          </a:p>
          <a:p>
            <a:r>
              <a:rPr lang="fr-FR" sz="1100" b="1" i="1" dirty="0">
                <a:solidFill>
                  <a:schemeClr val="tx2"/>
                </a:solidFill>
              </a:rPr>
              <a:t>h, impact </a:t>
            </a:r>
            <a:r>
              <a:rPr lang="fr-FR" sz="1100" b="1" i="1" dirty="0" err="1">
                <a:solidFill>
                  <a:schemeClr val="tx2"/>
                </a:solidFill>
              </a:rPr>
              <a:t>parameter</a:t>
            </a:r>
            <a:endParaRPr lang="fr-FR" sz="1100" b="1" i="1" dirty="0">
              <a:solidFill>
                <a:schemeClr val="tx2"/>
              </a:solidFill>
            </a:endParaRPr>
          </a:p>
          <a:p>
            <a:endParaRPr lang="en-GB" sz="1100" i="1" dirty="0">
              <a:solidFill>
                <a:schemeClr val="tx2"/>
              </a:solidFill>
              <a:latin typeface="Symbol" charset="2"/>
              <a:ea typeface=""/>
              <a:cs typeface="Symbol" charset="2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F32F25C-0199-B8CC-C7D1-52C4C59306AC}"/>
              </a:ext>
            </a:extLst>
          </p:cNvPr>
          <p:cNvGrpSpPr/>
          <p:nvPr/>
        </p:nvGrpSpPr>
        <p:grpSpPr>
          <a:xfrm>
            <a:off x="8488743" y="2475807"/>
            <a:ext cx="3127246" cy="1737637"/>
            <a:chOff x="3231725" y="2809425"/>
            <a:chExt cx="3127246" cy="1737637"/>
          </a:xfrm>
        </p:grpSpPr>
        <p:sp>
          <p:nvSpPr>
            <p:cNvPr id="79" name="Google Shape;65;p14">
              <a:extLst>
                <a:ext uri="{FF2B5EF4-FFF2-40B4-BE49-F238E27FC236}">
                  <a16:creationId xmlns:a16="http://schemas.microsoft.com/office/drawing/2014/main" id="{F334AE65-F04D-CDBB-7B59-0B7B1D7450F4}"/>
                </a:ext>
              </a:extLst>
            </p:cNvPr>
            <p:cNvSpPr txBox="1"/>
            <p:nvPr/>
          </p:nvSpPr>
          <p:spPr>
            <a:xfrm>
              <a:off x="3462257" y="4161862"/>
              <a:ext cx="16428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>
                  <a:solidFill>
                    <a:srgbClr val="303030"/>
                  </a:solidFill>
                </a:rPr>
                <a:t> Particle: γ,β</a:t>
              </a:r>
              <a:endParaRPr sz="1000">
                <a:solidFill>
                  <a:srgbClr val="303030"/>
                </a:solidFill>
              </a:endParaRPr>
            </a:p>
          </p:txBody>
        </p:sp>
        <p:sp>
          <p:nvSpPr>
            <p:cNvPr id="80" name="Google Shape;69;p14">
              <a:extLst>
                <a:ext uri="{FF2B5EF4-FFF2-40B4-BE49-F238E27FC236}">
                  <a16:creationId xmlns:a16="http://schemas.microsoft.com/office/drawing/2014/main" id="{8DE74AF4-078F-1BCB-FB65-84F97FAB2D0A}"/>
                </a:ext>
              </a:extLst>
            </p:cNvPr>
            <p:cNvSpPr/>
            <p:nvPr/>
          </p:nvSpPr>
          <p:spPr>
            <a:xfrm>
              <a:off x="3231725" y="2809425"/>
              <a:ext cx="2930100" cy="84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03030"/>
                </a:solidFill>
              </a:endParaRPr>
            </a:p>
          </p:txBody>
        </p:sp>
        <p:cxnSp>
          <p:nvCxnSpPr>
            <p:cNvPr id="81" name="Google Shape;70;p14">
              <a:extLst>
                <a:ext uri="{FF2B5EF4-FFF2-40B4-BE49-F238E27FC236}">
                  <a16:creationId xmlns:a16="http://schemas.microsoft.com/office/drawing/2014/main" id="{03E8DFE6-0C10-C476-9057-01D0A34364B9}"/>
                </a:ext>
              </a:extLst>
            </p:cNvPr>
            <p:cNvCxnSpPr/>
            <p:nvPr/>
          </p:nvCxnSpPr>
          <p:spPr>
            <a:xfrm>
              <a:off x="3278356" y="4161862"/>
              <a:ext cx="28524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71;p14">
              <a:extLst>
                <a:ext uri="{FF2B5EF4-FFF2-40B4-BE49-F238E27FC236}">
                  <a16:creationId xmlns:a16="http://schemas.microsoft.com/office/drawing/2014/main" id="{F143EE53-AA87-D4E5-FE15-4F18185C5E95}"/>
                </a:ext>
              </a:extLst>
            </p:cNvPr>
            <p:cNvCxnSpPr>
              <a:stCxn id="80" idx="2"/>
            </p:cNvCxnSpPr>
            <p:nvPr/>
          </p:nvCxnSpPr>
          <p:spPr>
            <a:xfrm>
              <a:off x="4696775" y="3656325"/>
              <a:ext cx="11400" cy="489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  <p:sp>
          <p:nvSpPr>
            <p:cNvPr id="83" name="Google Shape;72;p14">
              <a:extLst>
                <a:ext uri="{FF2B5EF4-FFF2-40B4-BE49-F238E27FC236}">
                  <a16:creationId xmlns:a16="http://schemas.microsoft.com/office/drawing/2014/main" id="{A82F56BE-FA26-80ED-9B75-75163D47BFFC}"/>
                </a:ext>
              </a:extLst>
            </p:cNvPr>
            <p:cNvSpPr txBox="1"/>
            <p:nvPr/>
          </p:nvSpPr>
          <p:spPr>
            <a:xfrm>
              <a:off x="4609971" y="3759600"/>
              <a:ext cx="17490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>
                  <a:solidFill>
                    <a:srgbClr val="303030"/>
                  </a:solidFill>
                </a:rPr>
                <a:t> h - “impact parameter” </a:t>
              </a:r>
              <a:endParaRPr sz="1000">
                <a:solidFill>
                  <a:srgbClr val="303030"/>
                </a:solidFill>
              </a:endParaRPr>
            </a:p>
          </p:txBody>
        </p:sp>
        <p:sp>
          <p:nvSpPr>
            <p:cNvPr id="84" name="Google Shape;73;p14">
              <a:extLst>
                <a:ext uri="{FF2B5EF4-FFF2-40B4-BE49-F238E27FC236}">
                  <a16:creationId xmlns:a16="http://schemas.microsoft.com/office/drawing/2014/main" id="{A92EF262-BC20-35F9-E73C-24A3E04AE95F}"/>
                </a:ext>
              </a:extLst>
            </p:cNvPr>
            <p:cNvSpPr txBox="1"/>
            <p:nvPr/>
          </p:nvSpPr>
          <p:spPr>
            <a:xfrm>
              <a:off x="3231725" y="2809425"/>
              <a:ext cx="12282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>
                  <a:solidFill>
                    <a:srgbClr val="303030"/>
                  </a:solidFill>
                </a:rPr>
                <a:t>Dielectric: ɛ,</a:t>
              </a:r>
              <a:r>
                <a:rPr lang="pl" sz="1000" i="1">
                  <a:solidFill>
                    <a:srgbClr val="303030"/>
                  </a:solidFill>
                </a:rPr>
                <a:t>n</a:t>
              </a:r>
              <a:endParaRPr sz="1000" i="1">
                <a:solidFill>
                  <a:srgbClr val="303030"/>
                </a:solidFill>
              </a:endParaRPr>
            </a:p>
          </p:txBody>
        </p:sp>
        <p:cxnSp>
          <p:nvCxnSpPr>
            <p:cNvPr id="85" name="Google Shape;74;p14">
              <a:extLst>
                <a:ext uri="{FF2B5EF4-FFF2-40B4-BE49-F238E27FC236}">
                  <a16:creationId xmlns:a16="http://schemas.microsoft.com/office/drawing/2014/main" id="{75EAD443-4313-3AD0-0CB5-17F8278E75A7}"/>
                </a:ext>
              </a:extLst>
            </p:cNvPr>
            <p:cNvCxnSpPr/>
            <p:nvPr/>
          </p:nvCxnSpPr>
          <p:spPr>
            <a:xfrm rot="10800000" flipH="1">
              <a:off x="3538684" y="2839394"/>
              <a:ext cx="1158000" cy="823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86" name="Google Shape;75;p14">
              <a:extLst>
                <a:ext uri="{FF2B5EF4-FFF2-40B4-BE49-F238E27FC236}">
                  <a16:creationId xmlns:a16="http://schemas.microsoft.com/office/drawing/2014/main" id="{C8B8F001-5FB5-BF39-8210-3336C4F37D39}"/>
                </a:ext>
              </a:extLst>
            </p:cNvPr>
            <p:cNvSpPr/>
            <p:nvPr/>
          </p:nvSpPr>
          <p:spPr>
            <a:xfrm>
              <a:off x="3340568" y="3283539"/>
              <a:ext cx="746400" cy="746400"/>
            </a:xfrm>
            <a:prstGeom prst="arc">
              <a:avLst>
                <a:gd name="adj1" fmla="val 18623723"/>
                <a:gd name="adj2" fmla="val 0"/>
              </a:avLst>
            </a:prstGeom>
            <a:noFill/>
            <a:ln w="9525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03030"/>
                </a:solidFill>
              </a:endParaRPr>
            </a:p>
          </p:txBody>
        </p:sp>
        <p:sp>
          <p:nvSpPr>
            <p:cNvPr id="87" name="Google Shape;76;p14">
              <a:extLst>
                <a:ext uri="{FF2B5EF4-FFF2-40B4-BE49-F238E27FC236}">
                  <a16:creationId xmlns:a16="http://schemas.microsoft.com/office/drawing/2014/main" id="{14127D02-D0A3-2C57-7F30-7C3D40562F3D}"/>
                </a:ext>
              </a:extLst>
            </p:cNvPr>
            <p:cNvSpPr txBox="1"/>
            <p:nvPr/>
          </p:nvSpPr>
          <p:spPr>
            <a:xfrm>
              <a:off x="3703500" y="3373525"/>
              <a:ext cx="4176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 i="1">
                  <a:solidFill>
                    <a:srgbClr val="303030"/>
                  </a:solidFill>
                </a:rPr>
                <a:t> θ</a:t>
              </a:r>
              <a:endParaRPr sz="1000" i="1">
                <a:solidFill>
                  <a:srgbClr val="303030"/>
                </a:solidFill>
              </a:endParaRPr>
            </a:p>
          </p:txBody>
        </p:sp>
        <p:sp>
          <p:nvSpPr>
            <p:cNvPr id="88" name="Google Shape;77;p14">
              <a:extLst>
                <a:ext uri="{FF2B5EF4-FFF2-40B4-BE49-F238E27FC236}">
                  <a16:creationId xmlns:a16="http://schemas.microsoft.com/office/drawing/2014/main" id="{A9FE83E9-A335-30BA-42B8-25E9CF0FE588}"/>
                </a:ext>
              </a:extLst>
            </p:cNvPr>
            <p:cNvSpPr txBox="1"/>
            <p:nvPr/>
          </p:nvSpPr>
          <p:spPr>
            <a:xfrm>
              <a:off x="4350973" y="2932725"/>
              <a:ext cx="16428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 dirty="0">
                  <a:solidFill>
                    <a:srgbClr val="303030"/>
                  </a:solidFill>
                </a:rPr>
                <a:t>ChDR</a:t>
              </a:r>
              <a:endParaRPr sz="1000" dirty="0">
                <a:solidFill>
                  <a:srgbClr val="303030"/>
                </a:solidFill>
              </a:endParaRPr>
            </a:p>
          </p:txBody>
        </p:sp>
        <p:pic>
          <p:nvPicPr>
            <p:cNvPr id="89" name="Google Shape;78;p14">
              <a:extLst>
                <a:ext uri="{FF2B5EF4-FFF2-40B4-BE49-F238E27FC236}">
                  <a16:creationId xmlns:a16="http://schemas.microsoft.com/office/drawing/2014/main" id="{0A803527-7304-0D34-E53C-A0FA9977ECD2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72711" y="3727749"/>
              <a:ext cx="746203" cy="3628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79;p14">
              <a:extLst>
                <a:ext uri="{FF2B5EF4-FFF2-40B4-BE49-F238E27FC236}">
                  <a16:creationId xmlns:a16="http://schemas.microsoft.com/office/drawing/2014/main" id="{00C2A295-6CCA-7A7D-AFEE-8AC0F6ADFD79}"/>
                </a:ext>
              </a:extLst>
            </p:cNvPr>
            <p:cNvSpPr txBox="1"/>
            <p:nvPr/>
          </p:nvSpPr>
          <p:spPr>
            <a:xfrm>
              <a:off x="3637062" y="3279670"/>
              <a:ext cx="417600" cy="36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 i="1">
                  <a:solidFill>
                    <a:srgbClr val="303030"/>
                  </a:solidFill>
                </a:rPr>
                <a:t> </a:t>
              </a:r>
              <a:endParaRPr sz="800" i="1">
                <a:solidFill>
                  <a:srgbClr val="30303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5337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77251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real accelerators, dielectrics emitting </a:t>
            </a:r>
            <a:r>
              <a:rPr lang="en-US" dirty="0" err="1"/>
              <a:t>ChDR</a:t>
            </a:r>
            <a:r>
              <a:rPr lang="en-US" dirty="0"/>
              <a:t> will be elements embedded in beam pipe walls (a) or prisms (b)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non-cylindrical 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finite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in realistic geometries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pic>
        <p:nvPicPr>
          <p:cNvPr id="91" name="Google Shape;99;p17">
            <a:extLst>
              <a:ext uri="{FF2B5EF4-FFF2-40B4-BE49-F238E27FC236}">
                <a16:creationId xmlns:a16="http://schemas.microsoft.com/office/drawing/2014/main" id="{E252A1EC-7C0F-BCF9-E3F9-1800145DB4B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4930" b="23832"/>
          <a:stretch/>
        </p:blipFill>
        <p:spPr>
          <a:xfrm>
            <a:off x="798821" y="2972476"/>
            <a:ext cx="8839201" cy="282558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104;p17">
            <a:extLst>
              <a:ext uri="{FF2B5EF4-FFF2-40B4-BE49-F238E27FC236}">
                <a16:creationId xmlns:a16="http://schemas.microsoft.com/office/drawing/2014/main" id="{41DA9636-9B49-6CF3-7EE8-6FC6A3ED891D}"/>
              </a:ext>
            </a:extLst>
          </p:cNvPr>
          <p:cNvSpPr txBox="1"/>
          <p:nvPr/>
        </p:nvSpPr>
        <p:spPr>
          <a:xfrm>
            <a:off x="1145352" y="5212208"/>
            <a:ext cx="182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 dirty="0">
                <a:solidFill>
                  <a:srgbClr val="303030"/>
                </a:solidFill>
              </a:rPr>
              <a:t>Diagram:  A. Potylitsyn, </a:t>
            </a:r>
            <a:endParaRPr sz="800" dirty="0">
              <a:solidFill>
                <a:srgbClr val="30303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 i="1" dirty="0">
                <a:solidFill>
                  <a:srgbClr val="303030"/>
                </a:solidFill>
              </a:rPr>
              <a:t>Russ Phys J</a:t>
            </a:r>
            <a:r>
              <a:rPr lang="pl" sz="800" dirty="0">
                <a:solidFill>
                  <a:srgbClr val="303030"/>
                </a:solidFill>
              </a:rPr>
              <a:t> </a:t>
            </a:r>
            <a:r>
              <a:rPr lang="pl" sz="800" b="1" dirty="0">
                <a:solidFill>
                  <a:srgbClr val="303030"/>
                </a:solidFill>
              </a:rPr>
              <a:t>62</a:t>
            </a:r>
            <a:r>
              <a:rPr lang="pl" sz="800" dirty="0">
                <a:solidFill>
                  <a:srgbClr val="303030"/>
                </a:solidFill>
              </a:rPr>
              <a:t>, 2187–2193</a:t>
            </a:r>
            <a:endParaRPr sz="800" dirty="0">
              <a:solidFill>
                <a:srgbClr val="303030"/>
              </a:solidFill>
            </a:endParaRPr>
          </a:p>
        </p:txBody>
      </p:sp>
      <p:sp>
        <p:nvSpPr>
          <p:cNvPr id="93" name="Google Shape;105;p17">
            <a:extLst>
              <a:ext uri="{FF2B5EF4-FFF2-40B4-BE49-F238E27FC236}">
                <a16:creationId xmlns:a16="http://schemas.microsoft.com/office/drawing/2014/main" id="{41350C5B-9044-C6F5-31AD-05B151BC3662}"/>
              </a:ext>
            </a:extLst>
          </p:cNvPr>
          <p:cNvSpPr txBox="1"/>
          <p:nvPr/>
        </p:nvSpPr>
        <p:spPr>
          <a:xfrm>
            <a:off x="1112810" y="5717247"/>
            <a:ext cx="3710804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1 B.M. Bolotovskii, Sov. Phys. Usp. 4 781 (1962).</a:t>
            </a:r>
            <a:endParaRPr sz="900" dirty="0">
              <a:solidFill>
                <a:srgbClr val="30303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2 Ulrich, Z. Physik 194, 180–192 (1966).</a:t>
            </a:r>
            <a:endParaRPr sz="900" dirty="0">
              <a:solidFill>
                <a:srgbClr val="30303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3. H. A. Olsen and H. Kolbenstvedt, Phys. Rev. A, vol. 21, Jun 1980</a:t>
            </a:r>
            <a:r>
              <a:rPr lang="pl" sz="900" dirty="0"/>
              <a:t>.</a:t>
            </a:r>
            <a:endParaRPr sz="900" dirty="0"/>
          </a:p>
        </p:txBody>
      </p:sp>
      <p:sp>
        <p:nvSpPr>
          <p:cNvPr id="94" name="Google Shape;106;p17">
            <a:extLst>
              <a:ext uri="{FF2B5EF4-FFF2-40B4-BE49-F238E27FC236}">
                <a16:creationId xmlns:a16="http://schemas.microsoft.com/office/drawing/2014/main" id="{4396AA2F-DAB1-A35E-4410-86451E058162}"/>
              </a:ext>
            </a:extLst>
          </p:cNvPr>
          <p:cNvSpPr txBox="1"/>
          <p:nvPr/>
        </p:nvSpPr>
        <p:spPr>
          <a:xfrm>
            <a:off x="5938488" y="5717247"/>
            <a:ext cx="3488447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4. Karlovets, D.V., Potylitsyn, Jetp Lett. 90, 326 (2009). </a:t>
            </a:r>
            <a:endParaRPr sz="900" dirty="0">
              <a:solidFill>
                <a:srgbClr val="303030"/>
              </a:solidFill>
            </a:endParaRP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11B1BD07-B834-E283-F35A-2FDA0A39A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7" t="25034" r="31120" b="25017"/>
          <a:stretch/>
        </p:blipFill>
        <p:spPr>
          <a:xfrm>
            <a:off x="8988876" y="2134076"/>
            <a:ext cx="2958527" cy="1928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48ED25-57D2-20C0-142D-A50694A4D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0694" y="67882"/>
            <a:ext cx="2727638" cy="18809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6AA8E0-4913-F5B3-21B6-1940510A3A0C}"/>
              </a:ext>
            </a:extLst>
          </p:cNvPr>
          <p:cNvSpPr txBox="1"/>
          <p:nvPr/>
        </p:nvSpPr>
        <p:spPr>
          <a:xfrm>
            <a:off x="8735510" y="1626576"/>
            <a:ext cx="2051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303030"/>
                </a:solidFill>
              </a:rPr>
              <a:t>a)</a:t>
            </a:r>
            <a:endParaRPr lang="en-GB" b="1" dirty="0">
              <a:solidFill>
                <a:srgbClr val="30303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5BB4BB-FEF7-C265-34AF-2E8348E975AC}"/>
              </a:ext>
            </a:extLst>
          </p:cNvPr>
          <p:cNvSpPr txBox="1"/>
          <p:nvPr/>
        </p:nvSpPr>
        <p:spPr>
          <a:xfrm>
            <a:off x="8806671" y="3436716"/>
            <a:ext cx="2180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303030"/>
                </a:solidFill>
              </a:rPr>
              <a:t>b)</a:t>
            </a:r>
            <a:endParaRPr lang="en-GB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8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52C1A4-8FDB-DA47-2949-901790A69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has a potential for longitudinal diagnostics for high energy future colliders (CLIC, ILC, </a:t>
            </a:r>
            <a:r>
              <a:rPr lang="en-US" dirty="0" err="1"/>
              <a:t>FCCee</a:t>
            </a:r>
            <a:r>
              <a:rPr lang="en-US" dirty="0"/>
              <a:t>), but models predict large differences in photon yield and impact parameter dependence (1/h vs 1/h</a:t>
            </a:r>
            <a:r>
              <a:rPr lang="en-US" baseline="30000" dirty="0"/>
              <a:t>3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95B938-EA91-2B5D-70D2-071C3259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light yield: not measured to date!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D14A8-5A81-BC73-4357-A3203FD86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1243C-215D-AB71-1846-CF75E045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C783D-1509-5590-1EC2-72BA90C7D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Google Shape;124;p19">
            <a:extLst>
              <a:ext uri="{FF2B5EF4-FFF2-40B4-BE49-F238E27FC236}">
                <a16:creationId xmlns:a16="http://schemas.microsoft.com/office/drawing/2014/main" id="{C372F111-6020-92F7-A99F-5BF45DDF6EF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13624" y="2718695"/>
            <a:ext cx="7364751" cy="34197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9029FB-5A5B-1607-3B79-C734FBE42191}"/>
              </a:ext>
            </a:extLst>
          </p:cNvPr>
          <p:cNvCxnSpPr>
            <a:cxnSpLocks/>
          </p:cNvCxnSpPr>
          <p:nvPr/>
        </p:nvCxnSpPr>
        <p:spPr>
          <a:xfrm>
            <a:off x="5537165" y="3111123"/>
            <a:ext cx="0" cy="439200"/>
          </a:xfrm>
          <a:prstGeom prst="straightConnector1">
            <a:avLst/>
          </a:prstGeom>
          <a:ln w="41275">
            <a:solidFill>
              <a:srgbClr val="92D050"/>
            </a:solidFill>
            <a:round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3E9FF3-97D2-BD51-945D-74FADE59A59D}"/>
                  </a:ext>
                </a:extLst>
              </p:cNvPr>
              <p:cNvSpPr/>
              <p:nvPr/>
            </p:nvSpPr>
            <p:spPr>
              <a:xfrm>
                <a:off x="5132120" y="2626943"/>
                <a:ext cx="810090" cy="432047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3E9FF3-97D2-BD51-945D-74FADE59A5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120" y="2626943"/>
                <a:ext cx="810090" cy="432047"/>
              </a:xfrm>
              <a:prstGeom prst="rect">
                <a:avLst/>
              </a:prstGeom>
              <a:blipFill>
                <a:blip r:embed="rId3"/>
                <a:stretch>
                  <a:fillRect b="-56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D10DC2B-18D7-18B6-3F6B-7500DBCA3BB6}"/>
              </a:ext>
            </a:extLst>
          </p:cNvPr>
          <p:cNvCxnSpPr>
            <a:cxnSpLocks/>
          </p:cNvCxnSpPr>
          <p:nvPr/>
        </p:nvCxnSpPr>
        <p:spPr>
          <a:xfrm>
            <a:off x="8254440" y="3249304"/>
            <a:ext cx="0" cy="439200"/>
          </a:xfrm>
          <a:prstGeom prst="straightConnector1">
            <a:avLst/>
          </a:prstGeom>
          <a:ln w="41275">
            <a:solidFill>
              <a:srgbClr val="C00000"/>
            </a:solidFill>
            <a:round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0872676-CA81-545C-60CE-4A2698D9EB6C}"/>
              </a:ext>
            </a:extLst>
          </p:cNvPr>
          <p:cNvSpPr txBox="1"/>
          <p:nvPr/>
        </p:nvSpPr>
        <p:spPr>
          <a:xfrm>
            <a:off x="200526" y="2926457"/>
            <a:ext cx="22121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  <a:ea typeface="Times New Roman"/>
                <a:cs typeface="Times New Roman"/>
                <a:sym typeface="Times New Roman"/>
              </a:rPr>
              <a:t>FCC </a:t>
            </a:r>
            <a:r>
              <a:rPr lang="en-US" dirty="0" err="1">
                <a:latin typeface="+mj-lt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dirty="0">
                <a:latin typeface="+mj-lt"/>
                <a:ea typeface="Times New Roman"/>
                <a:cs typeface="Times New Roman"/>
                <a:sym typeface="Times New Roman"/>
              </a:rPr>
              <a:t> Z (45 GeV)</a:t>
            </a:r>
          </a:p>
          <a:p>
            <a:r>
              <a:rPr lang="en-US" dirty="0">
                <a:latin typeface="+mj-lt"/>
                <a:cs typeface="Times New Roman"/>
                <a:sym typeface="Times New Roman"/>
              </a:rPr>
              <a:t>h = 1 cm</a:t>
            </a:r>
            <a:endParaRPr lang="en-GB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AEEF629-F459-2C63-1CDD-DE3B0A2F844C}"/>
                  </a:ext>
                </a:extLst>
              </p:cNvPr>
              <p:cNvSpPr/>
              <p:nvPr/>
            </p:nvSpPr>
            <p:spPr>
              <a:xfrm>
                <a:off x="5132120" y="4327406"/>
                <a:ext cx="810090" cy="432047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AEEF629-F459-2C63-1CDD-DE3B0A2F84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120" y="4327406"/>
                <a:ext cx="810090" cy="4320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A1B92CD7-9F57-F92B-8ED8-D480BD71A45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4000"/>
          </a:blip>
          <a:stretch>
            <a:fillRect/>
          </a:stretch>
        </p:blipFill>
        <p:spPr>
          <a:xfrm flipH="1">
            <a:off x="8478704" y="2926457"/>
            <a:ext cx="216568" cy="2639456"/>
          </a:xfrm>
          <a:prstGeom prst="rect">
            <a:avLst/>
          </a:prstGeom>
          <a:effectLst>
            <a:glow>
              <a:schemeClr val="accent1"/>
            </a:glo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F5C0E30-6FEF-8FBE-F1E8-E4092AB1A920}"/>
                  </a:ext>
                </a:extLst>
              </p:cNvPr>
              <p:cNvSpPr/>
              <p:nvPr/>
            </p:nvSpPr>
            <p:spPr>
              <a:xfrm>
                <a:off x="7757916" y="4327405"/>
                <a:ext cx="993047" cy="43204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de-AT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F5C0E30-6FEF-8FBE-F1E8-E4092AB1A9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916" y="4327405"/>
                <a:ext cx="993047" cy="432047"/>
              </a:xfrm>
              <a:prstGeom prst="rect">
                <a:avLst/>
              </a:prstGeom>
              <a:blipFill>
                <a:blip r:embed="rId6"/>
                <a:stretch>
                  <a:fillRect l="-613" b="-56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B514C4A-A5CC-C8FD-7455-546A0853B60E}"/>
                  </a:ext>
                </a:extLst>
              </p:cNvPr>
              <p:cNvSpPr/>
              <p:nvPr/>
            </p:nvSpPr>
            <p:spPr>
              <a:xfrm>
                <a:off x="7849395" y="2609163"/>
                <a:ext cx="810090" cy="43204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l-GR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B514C4A-A5CC-C8FD-7455-546A0853B6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9395" y="2609163"/>
                <a:ext cx="810090" cy="432047"/>
              </a:xfrm>
              <a:prstGeom prst="rect">
                <a:avLst/>
              </a:prstGeom>
              <a:blipFill>
                <a:blip r:embed="rId7"/>
                <a:stretch>
                  <a:fillRect b="-56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29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9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B1780C-AC21-93C8-B080-4ED911D08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00569" cy="4608512"/>
          </a:xfrm>
        </p:spPr>
        <p:txBody>
          <a:bodyPr/>
          <a:lstStyle/>
          <a:p>
            <a:r>
              <a:rPr lang="en-US" dirty="0"/>
              <a:t>tests in CLEAR in 2021-2022 (200 MeV e-, 36 GHz). Test in full coherent regime. Impact parameter 20-50 mm</a:t>
            </a:r>
          </a:p>
          <a:p>
            <a:r>
              <a:rPr lang="en-US" dirty="0"/>
              <a:t>Results did not support neither Ulrich or PCA models, rather ‘in between‘</a:t>
            </a:r>
          </a:p>
          <a:p>
            <a:r>
              <a:rPr lang="en-US" dirty="0"/>
              <a:t>Coherent regime: large yield but large wavelengths: diffraction, angular acceptance. </a:t>
            </a:r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25BD12-2887-9142-D5CF-A549658DD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</a:t>
            </a:r>
            <a:r>
              <a:rPr lang="en-US" dirty="0" err="1"/>
              <a:t>ChDR</a:t>
            </a:r>
            <a:r>
              <a:rPr lang="en-US" dirty="0"/>
              <a:t> light yield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23B86-C158-D53E-23DF-028CC1EF9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C1CF5-8A5F-BCFD-6E7B-E0C68BE3F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S. Mazzoni | </a:t>
            </a:r>
            <a:r>
              <a:rPr lang="en-GB" dirty="0" err="1"/>
              <a:t>ChDR</a:t>
            </a:r>
            <a:r>
              <a:rPr lang="en-GB" dirty="0"/>
              <a:t>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2F959-2A5C-C3F9-9764-94E7DD383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Google Shape;113;p18">
            <a:extLst>
              <a:ext uri="{FF2B5EF4-FFF2-40B4-BE49-F238E27FC236}">
                <a16:creationId xmlns:a16="http://schemas.microsoft.com/office/drawing/2014/main" id="{67EB14B6-7314-F420-ACDD-EEE2E9212BA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05189" y="228223"/>
            <a:ext cx="5021998" cy="282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97;p26">
            <a:extLst>
              <a:ext uri="{FF2B5EF4-FFF2-40B4-BE49-F238E27FC236}">
                <a16:creationId xmlns:a16="http://schemas.microsoft.com/office/drawing/2014/main" id="{570843FE-2960-6E62-02D0-CD7394E289A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543" r="2543"/>
          <a:stretch/>
        </p:blipFill>
        <p:spPr>
          <a:xfrm>
            <a:off x="8210685" y="2880819"/>
            <a:ext cx="3851325" cy="304330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4C576D-E7CC-0B60-4F4D-08E1A1A03612}"/>
              </a:ext>
            </a:extLst>
          </p:cNvPr>
          <p:cNvSpPr txBox="1"/>
          <p:nvPr/>
        </p:nvSpPr>
        <p:spPr>
          <a:xfrm>
            <a:off x="8761691" y="6158287"/>
            <a:ext cx="141525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K. Lasocha, IPAC 22</a:t>
            </a:r>
            <a:endParaRPr lang="en-GB" sz="1200" dirty="0"/>
          </a:p>
        </p:txBody>
      </p:sp>
      <p:pic>
        <p:nvPicPr>
          <p:cNvPr id="10" name="Google Shape;184;p24">
            <a:extLst>
              <a:ext uri="{FF2B5EF4-FFF2-40B4-BE49-F238E27FC236}">
                <a16:creationId xmlns:a16="http://schemas.microsoft.com/office/drawing/2014/main" id="{4E819DE0-8B6E-32D4-38FD-EB49FEAF1E4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2378" y="2950316"/>
            <a:ext cx="2229537" cy="2970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553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52C1A4-8FDB-DA47-2949-901790A69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28276"/>
            <a:ext cx="591771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Incoherent visible </a:t>
            </a:r>
            <a:r>
              <a:rPr lang="en-US" dirty="0" err="1"/>
              <a:t>ChDR</a:t>
            </a:r>
            <a:r>
              <a:rPr lang="en-US" dirty="0"/>
              <a:t> offers advantages: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acceptance angle does not depend on impact parameter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‘easy’  absolute detection (visible photons)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signal can be used for fast longitudinal profile measurement (streak, single photon TDC,…)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…but requires high </a:t>
            </a:r>
            <a:r>
              <a:rPr lang="en-US" dirty="0">
                <a:latin typeface="Symbol" panose="05050102010706020507" pitchFamily="18" charset="2"/>
              </a:rPr>
              <a:t>g! </a:t>
            </a:r>
            <a:r>
              <a:rPr lang="en-US" dirty="0">
                <a:latin typeface="+mj-lt"/>
              </a:rPr>
              <a:t>In clear case, to measure optical </a:t>
            </a:r>
            <a:r>
              <a:rPr lang="en-US" dirty="0" err="1">
                <a:latin typeface="+mj-lt"/>
              </a:rPr>
              <a:t>ChDR</a:t>
            </a:r>
            <a:r>
              <a:rPr lang="en-US" dirty="0">
                <a:latin typeface="+mj-lt"/>
              </a:rPr>
              <a:t> (700 nm) one needs to be as close as 200 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Need large(r) </a:t>
            </a:r>
            <a:r>
              <a:rPr lang="en-US" dirty="0">
                <a:latin typeface="Symbol" panose="05050102010706020507" pitchFamily="18" charset="2"/>
              </a:rPr>
              <a:t>g </a:t>
            </a:r>
            <a:r>
              <a:rPr lang="en-US" dirty="0">
                <a:latin typeface="+mj-lt"/>
              </a:rPr>
              <a:t>and small beam: ATF2. Accurate halo estimation is mandatory!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95B938-EA91-2B5D-70D2-071C3259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optical </a:t>
            </a:r>
            <a:r>
              <a:rPr lang="en-US" dirty="0" err="1"/>
              <a:t>ChDR</a:t>
            </a:r>
            <a:r>
              <a:rPr lang="en-US" dirty="0"/>
              <a:t> yield at ATF2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D14A8-5A81-BC73-4357-A3203FD86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1243C-215D-AB71-1846-CF75E045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C783D-1509-5590-1EC2-72BA90C7D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60FF7A3A-CC39-96BE-1F89-D902EAC871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"/>
          <a:stretch/>
        </p:blipFill>
        <p:spPr>
          <a:xfrm>
            <a:off x="6224925" y="2027540"/>
            <a:ext cx="5917715" cy="374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54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C6B92E-06C4-17A2-D427-FB0A80827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at ATF2 -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C4BDE-711F-69A9-7D0F-354C972D9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E9D37-42F1-2D11-136A-558D2573F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8BED4-209E-5861-0D13-7AA0B5BB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4C3BC85-BCE8-3565-4E83-3D088DCBDC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333" y="1592263"/>
            <a:ext cx="10751334" cy="4608512"/>
          </a:xfrm>
        </p:spPr>
      </p:pic>
    </p:spTree>
    <p:extLst>
      <p:ext uri="{BB962C8B-B14F-4D97-AF65-F5344CB8AC3E}">
        <p14:creationId xmlns:p14="http://schemas.microsoft.com/office/powerpoint/2010/main" val="317670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C6B92E-06C4-17A2-D427-FB0A80827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at ATF2 -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C4BDE-711F-69A9-7D0F-354C972D9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E9D37-42F1-2D11-136A-558D2573F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8BED4-209E-5861-0D13-7AA0B5BB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A machine with many wires&#10;&#10;Description automatically generated">
            <a:extLst>
              <a:ext uri="{FF2B5EF4-FFF2-40B4-BE49-F238E27FC236}">
                <a16:creationId xmlns:a16="http://schemas.microsoft.com/office/drawing/2014/main" id="{81D8A046-27F4-E261-B158-E2E14D614D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355" y="1592263"/>
            <a:ext cx="5637041" cy="4227781"/>
          </a:xfrm>
          <a:prstGeom prst="rect">
            <a:avLst/>
          </a:prstGeom>
        </p:spPr>
      </p:pic>
      <p:pic>
        <p:nvPicPr>
          <p:cNvPr id="9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048984E8-4DB2-EEA3-AFE1-E0C6DAA70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1918" y="2124756"/>
            <a:ext cx="4259945" cy="319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26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37028B-06AB-45B3-68A5-78C33B500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June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65A50-7F5C-2011-7321-60CF4ABE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C4A4D-287F-4336-02A7-F4D44B8E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4F256-3546-A524-7C18-1D33C6D1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5B26D5-A415-619C-96CA-7B726E2E7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07" t="7935" r="33122"/>
          <a:stretch/>
        </p:blipFill>
        <p:spPr>
          <a:xfrm>
            <a:off x="1679509" y="4197291"/>
            <a:ext cx="5472609" cy="20573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D0D2C2-98FB-ABDC-31C0-7AC1CF90D2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49" r="33536"/>
          <a:stretch/>
        </p:blipFill>
        <p:spPr>
          <a:xfrm>
            <a:off x="1679509" y="1558697"/>
            <a:ext cx="5472608" cy="20573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5C26E8-56FF-B96E-22F2-29ED650CB9A4}"/>
              </a:ext>
            </a:extLst>
          </p:cNvPr>
          <p:cNvSpPr txBox="1"/>
          <p:nvPr/>
        </p:nvSpPr>
        <p:spPr>
          <a:xfrm>
            <a:off x="7728182" y="2048002"/>
            <a:ext cx="42244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20 different distances</a:t>
            </a:r>
            <a:r>
              <a:rPr lang="en-US" sz="2400" dirty="0"/>
              <a:t>/</a:t>
            </a:r>
            <a:r>
              <a:rPr lang="en-CH" sz="2400" dirty="0"/>
              <a:t>bandpass filter</a:t>
            </a:r>
          </a:p>
          <a:p>
            <a:r>
              <a:rPr lang="en-CH" sz="2400" dirty="0"/>
              <a:t>500 images per position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Normalized for bunch charge</a:t>
            </a:r>
            <a:endParaRPr lang="en-CH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7BC12D-8120-6929-1B6D-214D284D3A9C}"/>
              </a:ext>
            </a:extLst>
          </p:cNvPr>
          <p:cNvSpPr txBox="1"/>
          <p:nvPr/>
        </p:nvSpPr>
        <p:spPr>
          <a:xfrm>
            <a:off x="239350" y="6017128"/>
            <a:ext cx="220824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1067" dirty="0"/>
              <a:t>Number of Photons</a:t>
            </a:r>
            <a:endParaRPr lang="en-GB" sz="1467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F31009-C211-3614-E10F-CF813C2EC930}"/>
              </a:ext>
            </a:extLst>
          </p:cNvPr>
          <p:cNvSpPr txBox="1"/>
          <p:nvPr/>
        </p:nvSpPr>
        <p:spPr>
          <a:xfrm>
            <a:off x="335360" y="1558697"/>
            <a:ext cx="220824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1067" dirty="0"/>
              <a:t>Impact parameter</a:t>
            </a:r>
            <a:endParaRPr lang="en-GB" sz="1467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B9E49-6306-6A23-D731-28EAEB0EF18F}"/>
              </a:ext>
            </a:extLst>
          </p:cNvPr>
          <p:cNvSpPr txBox="1"/>
          <p:nvPr/>
        </p:nvSpPr>
        <p:spPr>
          <a:xfrm>
            <a:off x="3503712" y="1191484"/>
            <a:ext cx="3552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Integrated images</a:t>
            </a:r>
            <a:endParaRPr lang="en-CH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F6BAF6-35D6-FFEA-DFF7-D70301C57BF5}"/>
              </a:ext>
            </a:extLst>
          </p:cNvPr>
          <p:cNvSpPr txBox="1"/>
          <p:nvPr/>
        </p:nvSpPr>
        <p:spPr>
          <a:xfrm>
            <a:off x="3407701" y="3747476"/>
            <a:ext cx="3552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Photon counting</a:t>
            </a:r>
            <a:endParaRPr lang="en-CH" sz="2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CADD063-BAE2-62A7-84A6-7F2BD886CDE1}"/>
              </a:ext>
            </a:extLst>
          </p:cNvPr>
          <p:cNvCxnSpPr/>
          <p:nvPr/>
        </p:nvCxnSpPr>
        <p:spPr>
          <a:xfrm flipH="1">
            <a:off x="7248128" y="4768215"/>
            <a:ext cx="576064" cy="0"/>
          </a:xfrm>
          <a:prstGeom prst="straightConnector1">
            <a:avLst/>
          </a:prstGeom>
          <a:ln w="76200">
            <a:solidFill>
              <a:srgbClr val="D626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1A85DC7-99A0-9CFC-0EB2-6CD3D68A1F4E}"/>
              </a:ext>
            </a:extLst>
          </p:cNvPr>
          <p:cNvCxnSpPr/>
          <p:nvPr/>
        </p:nvCxnSpPr>
        <p:spPr>
          <a:xfrm flipH="1">
            <a:off x="7248128" y="5728322"/>
            <a:ext cx="576064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B8DA6C0-E022-E8E4-240E-7379D7F24BB5}"/>
              </a:ext>
            </a:extLst>
          </p:cNvPr>
          <p:cNvSpPr txBox="1"/>
          <p:nvPr/>
        </p:nvSpPr>
        <p:spPr>
          <a:xfrm>
            <a:off x="7824192" y="4288162"/>
            <a:ext cx="1152128" cy="63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CH" sz="2400" dirty="0"/>
              <a:t>Signal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DDA553-3679-4DEC-54FD-28D2FE9448F6}"/>
              </a:ext>
            </a:extLst>
          </p:cNvPr>
          <p:cNvSpPr txBox="1"/>
          <p:nvPr/>
        </p:nvSpPr>
        <p:spPr>
          <a:xfrm>
            <a:off x="7824192" y="5274630"/>
            <a:ext cx="2208245" cy="63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CH" sz="2400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809300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3160</TotalTime>
  <Words>925</Words>
  <Application>Microsoft Office PowerPoint</Application>
  <PresentationFormat>Widescreen</PresentationFormat>
  <Paragraphs>142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Corbel</vt:lpstr>
      <vt:lpstr>Symbol</vt:lpstr>
      <vt:lpstr>Office Theme</vt:lpstr>
      <vt:lpstr>ChDR ATF2 monitor status and upgrade plans</vt:lpstr>
      <vt:lpstr>Cherenkov Diffraction Radiation (ChDR)</vt:lpstr>
      <vt:lpstr>ChDR in realistic geometries </vt:lpstr>
      <vt:lpstr>ChDR light yield: not measured to date!</vt:lpstr>
      <vt:lpstr>Coherent ChDR light yield </vt:lpstr>
      <vt:lpstr>Incoherent optical ChDR yield at ATF2</vt:lpstr>
      <vt:lpstr>Incoherent ChDR at ATF2 - setup</vt:lpstr>
      <vt:lpstr>Incoherent ChDR at ATF2 - setup</vt:lpstr>
      <vt:lpstr>Summary of June tests</vt:lpstr>
      <vt:lpstr>Summary of June tests</vt:lpstr>
      <vt:lpstr>Possible upgrade of ChDR setup</vt:lpstr>
      <vt:lpstr>Possible upgrade of ChDR setup</vt:lpstr>
      <vt:lpstr>Possible upgrade of ChDR setup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Stefano Mazzoni</cp:lastModifiedBy>
  <cp:revision>105</cp:revision>
  <dcterms:created xsi:type="dcterms:W3CDTF">2023-09-19T13:50:59Z</dcterms:created>
  <dcterms:modified xsi:type="dcterms:W3CDTF">2024-03-19T11:15:42Z</dcterms:modified>
</cp:coreProperties>
</file>