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59" r:id="rId2"/>
    <p:sldId id="307" r:id="rId3"/>
    <p:sldId id="314" r:id="rId4"/>
    <p:sldId id="295" r:id="rId5"/>
    <p:sldId id="296" r:id="rId6"/>
    <p:sldId id="323" r:id="rId7"/>
    <p:sldId id="297" r:id="rId8"/>
    <p:sldId id="322" r:id="rId9"/>
    <p:sldId id="302" r:id="rId10"/>
    <p:sldId id="300" r:id="rId11"/>
    <p:sldId id="305" r:id="rId12"/>
    <p:sldId id="308" r:id="rId13"/>
    <p:sldId id="309" r:id="rId14"/>
    <p:sldId id="268" r:id="rId15"/>
    <p:sldId id="306" r:id="rId16"/>
    <p:sldId id="313" r:id="rId17"/>
    <p:sldId id="324" r:id="rId18"/>
    <p:sldId id="327" r:id="rId19"/>
    <p:sldId id="328" r:id="rId20"/>
    <p:sldId id="330" r:id="rId21"/>
    <p:sldId id="329" r:id="rId22"/>
    <p:sldId id="331" r:id="rId23"/>
    <p:sldId id="332" r:id="rId24"/>
    <p:sldId id="333" r:id="rId25"/>
    <p:sldId id="334" r:id="rId26"/>
    <p:sldId id="325" r:id="rId27"/>
    <p:sldId id="337" r:id="rId28"/>
    <p:sldId id="338" r:id="rId29"/>
    <p:sldId id="335" r:id="rId30"/>
    <p:sldId id="336" r:id="rId31"/>
    <p:sldId id="339" r:id="rId32"/>
    <p:sldId id="340" r:id="rId33"/>
    <p:sldId id="341" r:id="rId34"/>
    <p:sldId id="342" r:id="rId35"/>
    <p:sldId id="326" r:id="rId36"/>
    <p:sldId id="343" r:id="rId37"/>
    <p:sldId id="344" r:id="rId38"/>
    <p:sldId id="345" r:id="rId39"/>
    <p:sldId id="346" r:id="rId40"/>
    <p:sldId id="28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BEBECB"/>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86"/>
  </p:normalViewPr>
  <p:slideViewPr>
    <p:cSldViewPr snapToObjects="1">
      <p:cViewPr varScale="1">
        <p:scale>
          <a:sx n="85" d="100"/>
          <a:sy n="85" d="100"/>
        </p:scale>
        <p:origin x="62" y="7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r>
              <a:rPr lang="en-US" sz="2000" b="1" i="0" dirty="0">
                <a:solidFill>
                  <a:schemeClr val="accent3"/>
                </a:solidFill>
                <a:latin typeface="Open Sans" panose="020B0606030504020204" pitchFamily="34" charset="0"/>
                <a:ea typeface="Open Sans" panose="020B0606030504020204" pitchFamily="34" charset="0"/>
                <a:cs typeface="Open Sans" panose="020B0606030504020204" pitchFamily="34" charset="0"/>
              </a:rPr>
              <a:t>17</a:t>
            </a:r>
            <a:r>
              <a:rPr lang="en-US" sz="2000" b="1" i="0" baseline="0" dirty="0">
                <a:solidFill>
                  <a:schemeClr val="accent3"/>
                </a:solidFill>
                <a:latin typeface="Open Sans" panose="020B0606030504020204" pitchFamily="34" charset="0"/>
                <a:ea typeface="Open Sans" panose="020B0606030504020204" pitchFamily="34" charset="0"/>
                <a:cs typeface="Open Sans" panose="020B0606030504020204" pitchFamily="34" charset="0"/>
              </a:rPr>
              <a:t> SoC projects</a:t>
            </a:r>
            <a:endParaRPr lang="en-US" sz="2000" b="1" i="0" dirty="0">
              <a:solidFill>
                <a:schemeClr val="accent3"/>
              </a:solidFill>
              <a:latin typeface="Open Sans" panose="020B0606030504020204" pitchFamily="34" charset="0"/>
              <a:ea typeface="Open Sans" panose="020B0606030504020204" pitchFamily="34" charset="0"/>
              <a:cs typeface="Open Sans" panose="020B0606030504020204" pitchFamily="34" charset="0"/>
            </a:endParaRPr>
          </a:p>
          <a:p>
            <a:pPr>
              <a:defRPr>
                <a:latin typeface="Open Sans" panose="020B0606030504020204" pitchFamily="34" charset="0"/>
                <a:ea typeface="Open Sans" panose="020B0606030504020204" pitchFamily="34" charset="0"/>
                <a:cs typeface="Open Sans" panose="020B0606030504020204" pitchFamily="34" charset="0"/>
              </a:defRPr>
            </a:pPr>
            <a:r>
              <a:rPr lang="en-US" sz="1600" b="0" i="0" dirty="0">
                <a:solidFill>
                  <a:schemeClr val="tx2"/>
                </a:solidFill>
                <a:latin typeface="Open Sans" panose="020B0606030504020204" pitchFamily="34" charset="0"/>
                <a:ea typeface="Open Sans" panose="020B0606030504020204" pitchFamily="34" charset="0"/>
                <a:cs typeface="Open Sans" panose="020B0606030504020204" pitchFamily="34" charset="0"/>
              </a:rPr>
              <a:t>15 surveys were received</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title>
    <c:autoTitleDeleted val="0"/>
    <c:plotArea>
      <c:layout>
        <c:manualLayout>
          <c:layoutTarget val="inner"/>
          <c:xMode val="edge"/>
          <c:yMode val="edge"/>
          <c:x val="0.22322071879909608"/>
          <c:y val="0.23786138949829042"/>
          <c:w val="0.60648336509625711"/>
          <c:h val="0.80029028962395488"/>
        </c:manualLayout>
      </c:layout>
      <c:doughnutChart>
        <c:varyColors val="1"/>
        <c:ser>
          <c:idx val="0"/>
          <c:order val="0"/>
          <c:tx>
            <c:strRef>
              <c:f>Sheet1!$B$1</c:f>
              <c:strCache>
                <c:ptCount val="1"/>
                <c:pt idx="0">
                  <c:v>13 surveys were received</c:v>
                </c:pt>
              </c:strCache>
            </c:strRef>
          </c:tx>
          <c:spPr>
            <a:effectLst/>
          </c:spPr>
          <c:explosion val="2"/>
          <c:dPt>
            <c:idx val="0"/>
            <c:bubble3D val="0"/>
            <c:spPr>
              <a:solidFill>
                <a:schemeClr val="accent1"/>
              </a:solidFill>
              <a:ln>
                <a:noFill/>
              </a:ln>
              <a:effectLst/>
            </c:spPr>
            <c:extLst>
              <c:ext xmlns:c16="http://schemas.microsoft.com/office/drawing/2014/chart" uri="{C3380CC4-5D6E-409C-BE32-E72D297353CC}">
                <c16:uniqueId val="{00000001-70A8-47B3-9A85-E7C2E0F9DC4F}"/>
              </c:ext>
            </c:extLst>
          </c:dPt>
          <c:dPt>
            <c:idx val="1"/>
            <c:bubble3D val="0"/>
            <c:spPr>
              <a:solidFill>
                <a:schemeClr val="accent2"/>
              </a:solidFill>
              <a:ln>
                <a:noFill/>
              </a:ln>
              <a:effectLst/>
            </c:spPr>
            <c:extLst>
              <c:ext xmlns:c16="http://schemas.microsoft.com/office/drawing/2014/chart" uri="{C3380CC4-5D6E-409C-BE32-E72D297353CC}">
                <c16:uniqueId val="{00000003-70A8-47B3-9A85-E7C2E0F9DC4F}"/>
              </c:ext>
            </c:extLst>
          </c:dPt>
          <c:dPt>
            <c:idx val="2"/>
            <c:bubble3D val="0"/>
            <c:spPr>
              <a:solidFill>
                <a:schemeClr val="accent3"/>
              </a:solidFill>
              <a:ln>
                <a:noFill/>
              </a:ln>
              <a:effectLst/>
            </c:spPr>
            <c:extLst>
              <c:ext xmlns:c16="http://schemas.microsoft.com/office/drawing/2014/chart" uri="{C3380CC4-5D6E-409C-BE32-E72D297353CC}">
                <c16:uniqueId val="{00000005-70A8-47B3-9A85-E7C2E0F9DC4F}"/>
              </c:ext>
            </c:extLst>
          </c:dPt>
          <c:dPt>
            <c:idx val="3"/>
            <c:bubble3D val="0"/>
            <c:spPr>
              <a:solidFill>
                <a:schemeClr val="accent4"/>
              </a:solidFill>
              <a:ln>
                <a:noFill/>
              </a:ln>
              <a:effectLst/>
            </c:spPr>
            <c:extLst>
              <c:ext xmlns:c16="http://schemas.microsoft.com/office/drawing/2014/chart" uri="{C3380CC4-5D6E-409C-BE32-E72D297353CC}">
                <c16:uniqueId val="{00000007-70A8-47B3-9A85-E7C2E0F9DC4F}"/>
              </c:ext>
            </c:extLst>
          </c:dPt>
          <c:dPt>
            <c:idx val="4"/>
            <c:bubble3D val="0"/>
            <c:spPr>
              <a:solidFill>
                <a:schemeClr val="accent5"/>
              </a:solidFill>
              <a:ln>
                <a:noFill/>
              </a:ln>
              <a:effectLst/>
            </c:spPr>
            <c:extLst>
              <c:ext xmlns:c16="http://schemas.microsoft.com/office/drawing/2014/chart" uri="{C3380CC4-5D6E-409C-BE32-E72D297353CC}">
                <c16:uniqueId val="{00000009-70A8-47B3-9A85-E7C2E0F9DC4F}"/>
              </c:ext>
            </c:extLst>
          </c:dPt>
          <c:dPt>
            <c:idx val="5"/>
            <c:bubble3D val="0"/>
            <c:spPr>
              <a:solidFill>
                <a:srgbClr val="FFFF00"/>
              </a:solidFill>
              <a:ln>
                <a:noFill/>
              </a:ln>
              <a:effectLst/>
            </c:spPr>
            <c:extLst>
              <c:ext xmlns:c16="http://schemas.microsoft.com/office/drawing/2014/chart" uri="{C3380CC4-5D6E-409C-BE32-E72D297353CC}">
                <c16:uniqueId val="{0000000B-FE23-4CE2-A38D-ECF52608BD6E}"/>
              </c:ext>
            </c:extLst>
          </c:dPt>
          <c:dPt>
            <c:idx val="6"/>
            <c:bubble3D val="0"/>
            <c:spPr>
              <a:solidFill>
                <a:schemeClr val="accent1">
                  <a:lumMod val="60000"/>
                </a:schemeClr>
              </a:solidFill>
              <a:ln>
                <a:noFill/>
              </a:ln>
              <a:effectLst/>
            </c:spPr>
            <c:extLst>
              <c:ext xmlns:c16="http://schemas.microsoft.com/office/drawing/2014/chart" uri="{C3380CC4-5D6E-409C-BE32-E72D297353CC}">
                <c16:uniqueId val="{0000000D-B05C-46FC-ACCA-BBB2E90FCB8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SY-BI</c:v>
                </c:pt>
                <c:pt idx="1">
                  <c:v>BE-CEM</c:v>
                </c:pt>
                <c:pt idx="2">
                  <c:v>SY-ABT</c:v>
                </c:pt>
                <c:pt idx="3">
                  <c:v>SY-EPC</c:v>
                </c:pt>
                <c:pt idx="4">
                  <c:v>SY-RF</c:v>
                </c:pt>
                <c:pt idx="5">
                  <c:v>TE-MSC</c:v>
                </c:pt>
                <c:pt idx="6">
                  <c:v>HSE</c:v>
                </c:pt>
              </c:strCache>
            </c:strRef>
          </c:cat>
          <c:val>
            <c:numRef>
              <c:f>Sheet1!$B$2:$B$8</c:f>
              <c:numCache>
                <c:formatCode>General</c:formatCode>
                <c:ptCount val="7"/>
                <c:pt idx="0">
                  <c:v>5</c:v>
                </c:pt>
                <c:pt idx="1">
                  <c:v>5</c:v>
                </c:pt>
                <c:pt idx="2">
                  <c:v>2</c:v>
                </c:pt>
                <c:pt idx="3">
                  <c:v>1</c:v>
                </c:pt>
                <c:pt idx="4">
                  <c:v>2</c:v>
                </c:pt>
                <c:pt idx="5">
                  <c:v>1</c:v>
                </c:pt>
                <c:pt idx="6">
                  <c:v>1</c:v>
                </c:pt>
              </c:numCache>
            </c:numRef>
          </c:val>
          <c:extLst>
            <c:ext xmlns:c16="http://schemas.microsoft.com/office/drawing/2014/chart" uri="{C3380CC4-5D6E-409C-BE32-E72D297353CC}">
              <c16:uniqueId val="{0000000A-70A8-47B3-9A85-E7C2E0F9DC4F}"/>
            </c:ext>
          </c:extLst>
        </c:ser>
        <c:dLbls>
          <c:showLegendKey val="0"/>
          <c:showVal val="0"/>
          <c:showCatName val="0"/>
          <c:showSerName val="0"/>
          <c:showPercent val="1"/>
          <c:showBubbleSize val="0"/>
          <c:showLeaderLines val="1"/>
        </c:dLbls>
        <c:firstSliceAng val="0"/>
        <c:holeSize val="3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pPr>
            <a:r>
              <a:rPr lang="en-US" sz="2200" b="0" i="0" dirty="0">
                <a:solidFill>
                  <a:schemeClr val="tx2"/>
                </a:solidFill>
                <a:latin typeface="Open Sans" panose="020B0606030504020204" pitchFamily="34" charset="0"/>
                <a:ea typeface="Open Sans" panose="020B0606030504020204" pitchFamily="34" charset="0"/>
                <a:cs typeface="Open Sans" panose="020B0606030504020204" pitchFamily="34" charset="0"/>
              </a:rPr>
              <a:t>Project</a:t>
            </a:r>
            <a:r>
              <a:rPr lang="en-US" sz="2200" b="0" i="0" baseline="0" dirty="0">
                <a:solidFill>
                  <a:schemeClr val="tx2"/>
                </a:solidFill>
                <a:latin typeface="Open Sans" panose="020B0606030504020204" pitchFamily="34" charset="0"/>
                <a:ea typeface="Open Sans" panose="020B0606030504020204" pitchFamily="34" charset="0"/>
                <a:cs typeface="Open Sans" panose="020B0606030504020204" pitchFamily="34" charset="0"/>
              </a:rPr>
              <a:t> sizes (over their lifetime)</a:t>
            </a:r>
            <a:endParaRPr lang="en-US" sz="2200" b="0" i="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c:rich>
      </c:tx>
      <c:layout>
        <c:manualLayout>
          <c:xMode val="edge"/>
          <c:yMode val="edge"/>
          <c:x val="0.19145990519866399"/>
          <c:y val="5.0692211749128566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pPr>
          <a:endParaRPr lang="en-US"/>
        </a:p>
      </c:txPr>
    </c:title>
    <c:autoTitleDeleted val="0"/>
    <c:plotArea>
      <c:layout>
        <c:manualLayout>
          <c:layoutTarget val="inner"/>
          <c:xMode val="edge"/>
          <c:yMode val="edge"/>
          <c:x val="0.21241627232336471"/>
          <c:y val="0.17709029035707191"/>
          <c:w val="0.60648336509625711"/>
          <c:h val="0.80029028962395488"/>
        </c:manualLayout>
      </c:layout>
      <c:doughnutChart>
        <c:varyColors val="1"/>
        <c:ser>
          <c:idx val="0"/>
          <c:order val="0"/>
          <c:tx>
            <c:strRef>
              <c:f>Sheet1!$B$1</c:f>
              <c:strCache>
                <c:ptCount val="1"/>
                <c:pt idx="0">
                  <c:v>Sizes</c:v>
                </c:pt>
              </c:strCache>
            </c:strRef>
          </c:tx>
          <c:spPr>
            <a:effectLst/>
          </c:spPr>
          <c:dPt>
            <c:idx val="0"/>
            <c:bubble3D val="0"/>
            <c:spPr>
              <a:solidFill>
                <a:schemeClr val="accent1"/>
              </a:solidFill>
              <a:ln>
                <a:noFill/>
              </a:ln>
              <a:effectLst/>
            </c:spPr>
            <c:extLst>
              <c:ext xmlns:c16="http://schemas.microsoft.com/office/drawing/2014/chart" uri="{C3380CC4-5D6E-409C-BE32-E72D297353CC}">
                <c16:uniqueId val="{00000001-6EF9-436C-A66B-04CDF1939491}"/>
              </c:ext>
            </c:extLst>
          </c:dPt>
          <c:dPt>
            <c:idx val="1"/>
            <c:bubble3D val="0"/>
            <c:spPr>
              <a:solidFill>
                <a:schemeClr val="accent2"/>
              </a:solidFill>
              <a:ln>
                <a:noFill/>
              </a:ln>
              <a:effectLst/>
            </c:spPr>
            <c:extLst>
              <c:ext xmlns:c16="http://schemas.microsoft.com/office/drawing/2014/chart" uri="{C3380CC4-5D6E-409C-BE32-E72D297353CC}">
                <c16:uniqueId val="{00000003-6EF9-436C-A66B-04CDF1939491}"/>
              </c:ext>
            </c:extLst>
          </c:dPt>
          <c:dPt>
            <c:idx val="2"/>
            <c:bubble3D val="0"/>
            <c:spPr>
              <a:solidFill>
                <a:schemeClr val="accent3"/>
              </a:solidFill>
              <a:ln>
                <a:noFill/>
              </a:ln>
              <a:effectLst/>
            </c:spPr>
            <c:extLst>
              <c:ext xmlns:c16="http://schemas.microsoft.com/office/drawing/2014/chart" uri="{C3380CC4-5D6E-409C-BE32-E72D297353CC}">
                <c16:uniqueId val="{00000005-6EF9-436C-A66B-04CDF1939491}"/>
              </c:ext>
            </c:extLst>
          </c:dPt>
          <c:dLbls>
            <c:spPr>
              <a:solidFill>
                <a:schemeClr val="tx1">
                  <a:alpha val="37000"/>
                </a:schemeClr>
              </a:solid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1"/>
            <c:showCatName val="1"/>
            <c:showSerName val="0"/>
            <c:showPercent val="0"/>
            <c:showBubbleSize val="0"/>
            <c:separator>
</c:separator>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Small (&lt;50)</c:v>
                </c:pt>
                <c:pt idx="1">
                  <c:v>Middle (&lt;400)</c:v>
                </c:pt>
                <c:pt idx="2">
                  <c:v>Large (&gt;400)</c:v>
                </c:pt>
              </c:strCache>
            </c:strRef>
          </c:cat>
          <c:val>
            <c:numRef>
              <c:f>Sheet1!$B$2:$B$4</c:f>
              <c:numCache>
                <c:formatCode>General</c:formatCode>
                <c:ptCount val="3"/>
                <c:pt idx="0">
                  <c:v>6</c:v>
                </c:pt>
                <c:pt idx="1">
                  <c:v>3</c:v>
                </c:pt>
                <c:pt idx="2">
                  <c:v>4</c:v>
                </c:pt>
              </c:numCache>
            </c:numRef>
          </c:val>
          <c:extLst>
            <c:ext xmlns:c16="http://schemas.microsoft.com/office/drawing/2014/chart" uri="{C3380CC4-5D6E-409C-BE32-E72D297353CC}">
              <c16:uniqueId val="{00000006-6EF9-436C-A66B-04CDF1939491}"/>
            </c:ext>
          </c:extLst>
        </c:ser>
        <c:dLbls>
          <c:showLegendKey val="0"/>
          <c:showVal val="0"/>
          <c:showCatName val="0"/>
          <c:showSerName val="0"/>
          <c:showPercent val="1"/>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a:t>Deployment deadlines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Already deployed</c:v>
                </c:pt>
                <c:pt idx="1">
                  <c:v>Early 2024</c:v>
                </c:pt>
                <c:pt idx="2">
                  <c:v>LS3</c:v>
                </c:pt>
                <c:pt idx="3">
                  <c:v>LS4</c:v>
                </c:pt>
                <c:pt idx="4">
                  <c:v>None yet</c:v>
                </c:pt>
              </c:strCache>
            </c:strRef>
          </c:cat>
          <c:val>
            <c:numRef>
              <c:f>Sheet1!$B$2:$B$6</c:f>
              <c:numCache>
                <c:formatCode>General</c:formatCode>
                <c:ptCount val="5"/>
                <c:pt idx="0">
                  <c:v>4</c:v>
                </c:pt>
                <c:pt idx="1">
                  <c:v>1</c:v>
                </c:pt>
                <c:pt idx="2">
                  <c:v>9</c:v>
                </c:pt>
                <c:pt idx="3">
                  <c:v>1</c:v>
                </c:pt>
                <c:pt idx="4">
                  <c:v>1</c:v>
                </c:pt>
              </c:numCache>
            </c:numRef>
          </c:val>
          <c:extLst>
            <c:ext xmlns:c16="http://schemas.microsoft.com/office/drawing/2014/chart" uri="{C3380CC4-5D6E-409C-BE32-E72D297353CC}">
              <c16:uniqueId val="{00000000-4A11-40F2-AF87-B2C7C5A7E94E}"/>
            </c:ext>
          </c:extLst>
        </c:ser>
        <c:dLbls>
          <c:showLegendKey val="0"/>
          <c:showVal val="0"/>
          <c:showCatName val="0"/>
          <c:showSerName val="0"/>
          <c:showPercent val="0"/>
          <c:showBubbleSize val="0"/>
        </c:dLbls>
        <c:gapWidth val="48"/>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a:t>SoC vendor</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manualLayout>
          <c:layoutTarget val="inner"/>
          <c:xMode val="edge"/>
          <c:yMode val="edge"/>
          <c:x val="0.18913593122577646"/>
          <c:y val="0.31200178809920637"/>
          <c:w val="0.7155050072132122"/>
          <c:h val="0.49810317994679854"/>
        </c:manualLayout>
      </c:layout>
      <c:barChart>
        <c:barDir val="bar"/>
        <c:grouping val="clustered"/>
        <c:varyColors val="0"/>
        <c:ser>
          <c:idx val="0"/>
          <c:order val="0"/>
          <c:tx>
            <c:strRef>
              <c:f>Sheet1!$A$2</c:f>
              <c:strCache>
                <c:ptCount val="1"/>
                <c:pt idx="0">
                  <c:v>AMD Xilinx </c:v>
                </c:pt>
              </c:strCache>
            </c:strRef>
          </c:tx>
          <c:spPr>
            <a:solidFill>
              <a:schemeClr val="accent1"/>
            </a:solidFill>
            <a:ln>
              <a:noFill/>
            </a:ln>
            <a:effectLst/>
          </c:spPr>
          <c:invertIfNegative val="0"/>
          <c:cat>
            <c:strRef>
              <c:f>Sheet1!$B$1</c:f>
              <c:strCache>
                <c:ptCount val="1"/>
                <c:pt idx="0">
                  <c:v>AMD Xilinx</c:v>
                </c:pt>
              </c:strCache>
            </c:strRef>
          </c:cat>
          <c:val>
            <c:numRef>
              <c:f>Sheet1!$B$2</c:f>
              <c:numCache>
                <c:formatCode>General</c:formatCode>
                <c:ptCount val="1"/>
                <c:pt idx="0">
                  <c:v>13</c:v>
                </c:pt>
              </c:numCache>
            </c:numRef>
          </c:val>
          <c:extLst>
            <c:ext xmlns:c16="http://schemas.microsoft.com/office/drawing/2014/chart" uri="{C3380CC4-5D6E-409C-BE32-E72D297353CC}">
              <c16:uniqueId val="{00000000-940A-4171-9887-F91CD2532CA0}"/>
            </c:ext>
          </c:extLst>
        </c:ser>
        <c:dLbls>
          <c:showLegendKey val="0"/>
          <c:showVal val="0"/>
          <c:showCatName val="0"/>
          <c:showSerName val="0"/>
          <c:showPercent val="0"/>
          <c:showBubbleSize val="0"/>
        </c:dLbls>
        <c:gapWidth val="182"/>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max val="13"/>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dirty="0"/>
              <a:t>SoC family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2-802A-4AF8-8777-E8DB4B3793E0}"/>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802A-4AF8-8777-E8DB4B3793E0}"/>
              </c:ext>
            </c:extLst>
          </c:dPt>
          <c:cat>
            <c:strRef>
              <c:f>Sheet1!$A$2:$A$4</c:f>
              <c:strCache>
                <c:ptCount val="3"/>
                <c:pt idx="0">
                  <c:v>Zynq Ultrascale+ MPSoC</c:v>
                </c:pt>
                <c:pt idx="1">
                  <c:v>Zynq 7000</c:v>
                </c:pt>
                <c:pt idx="2">
                  <c:v>Zynq Ultrascale+ RFSoC</c:v>
                </c:pt>
              </c:strCache>
            </c:strRef>
          </c:cat>
          <c:val>
            <c:numRef>
              <c:f>Sheet1!$B$2:$B$4</c:f>
              <c:numCache>
                <c:formatCode>General</c:formatCode>
                <c:ptCount val="3"/>
                <c:pt idx="0">
                  <c:v>10</c:v>
                </c:pt>
                <c:pt idx="1">
                  <c:v>2</c:v>
                </c:pt>
                <c:pt idx="2">
                  <c:v>1</c:v>
                </c:pt>
              </c:numCache>
            </c:numRef>
          </c:val>
          <c:extLst>
            <c:ext xmlns:c16="http://schemas.microsoft.com/office/drawing/2014/chart" uri="{C3380CC4-5D6E-409C-BE32-E72D297353CC}">
              <c16:uniqueId val="{00000000-802A-4AF8-8777-E8DB4B3793E0}"/>
            </c:ext>
          </c:extLst>
        </c:ser>
        <c:ser>
          <c:idx val="1"/>
          <c:order val="1"/>
          <c:tx>
            <c:strRef>
              <c:f>Sheet1!$C$1</c:f>
              <c:strCache>
                <c:ptCount val="1"/>
                <c:pt idx="0">
                  <c:v>Column1</c:v>
                </c:pt>
              </c:strCache>
            </c:strRef>
          </c:tx>
          <c:spPr>
            <a:pattFill prst="wdUpDiag">
              <a:fgClr>
                <a:schemeClr val="accent2"/>
              </a:fgClr>
              <a:bgClr>
                <a:schemeClr val="accent1"/>
              </a:bgClr>
            </a:pattFill>
            <a:ln>
              <a:noFill/>
            </a:ln>
            <a:effectLst/>
          </c:spPr>
          <c:invertIfNegative val="0"/>
          <c:cat>
            <c:strRef>
              <c:f>Sheet1!$A$2:$A$4</c:f>
              <c:strCache>
                <c:ptCount val="3"/>
                <c:pt idx="0">
                  <c:v>Zynq Ultrascale+ MPSoC</c:v>
                </c:pt>
                <c:pt idx="1">
                  <c:v>Zynq 7000</c:v>
                </c:pt>
                <c:pt idx="2">
                  <c:v>Zynq Ultrascale+ RFSoC</c:v>
                </c:pt>
              </c:strCache>
            </c:strRef>
          </c:cat>
          <c:val>
            <c:numRef>
              <c:f>Sheet1!$C$2:$C$4</c:f>
              <c:numCache>
                <c:formatCode>General</c:formatCode>
                <c:ptCount val="3"/>
              </c:numCache>
            </c:numRef>
          </c:val>
          <c:extLst>
            <c:ext xmlns:c16="http://schemas.microsoft.com/office/drawing/2014/chart" uri="{C3380CC4-5D6E-409C-BE32-E72D297353CC}">
              <c16:uniqueId val="{00000001-802A-4AF8-8777-E8DB4B3793E0}"/>
            </c:ext>
          </c:extLst>
        </c:ser>
        <c:dLbls>
          <c:showLegendKey val="0"/>
          <c:showVal val="0"/>
          <c:showCatName val="0"/>
          <c:showSerName val="0"/>
          <c:showPercent val="0"/>
          <c:showBubbleSize val="0"/>
        </c:dLbls>
        <c:gapWidth val="44"/>
        <c:overlap val="100"/>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max val="12"/>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dirty="0"/>
              <a:t>Do you run real-time software?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manualLayout>
          <c:layoutTarget val="inner"/>
          <c:xMode val="edge"/>
          <c:yMode val="edge"/>
          <c:x val="0.12630890322849433"/>
          <c:y val="0.26553269877215074"/>
          <c:w val="0.65447765302493732"/>
          <c:h val="0.3572482004696339"/>
        </c:manualLayout>
      </c:layout>
      <c:barChart>
        <c:barDir val="bar"/>
        <c:grouping val="stacked"/>
        <c:varyColors val="0"/>
        <c:ser>
          <c:idx val="0"/>
          <c:order val="0"/>
          <c:tx>
            <c:strRef>
              <c:f>Sheet1!$B$1</c:f>
              <c:strCache>
                <c:ptCount val="1"/>
                <c:pt idx="0">
                  <c:v>TBD</c:v>
                </c:pt>
              </c:strCache>
            </c:strRef>
          </c:tx>
          <c:spPr>
            <a:solidFill>
              <a:schemeClr val="accent1"/>
            </a:solidFill>
            <a:ln>
              <a:noFill/>
            </a:ln>
            <a:effectLst/>
          </c:spPr>
          <c:invertIfNegative val="0"/>
          <c:dLbls>
            <c:delete val="1"/>
          </c:dLbls>
          <c:cat>
            <c:strRef>
              <c:f>Sheet1!$A$2:$A$4</c:f>
              <c:strCache>
                <c:ptCount val="3"/>
                <c:pt idx="0">
                  <c:v>TBD</c:v>
                </c:pt>
                <c:pt idx="1">
                  <c:v>No</c:v>
                </c:pt>
                <c:pt idx="2">
                  <c:v>Yes</c:v>
                </c:pt>
              </c:strCache>
            </c:strRef>
          </c:cat>
          <c:val>
            <c:numRef>
              <c:f>Sheet1!$B$2:$B$4</c:f>
              <c:numCache>
                <c:formatCode>General</c:formatCode>
                <c:ptCount val="3"/>
                <c:pt idx="0">
                  <c:v>1</c:v>
                </c:pt>
                <c:pt idx="1">
                  <c:v>0</c:v>
                </c:pt>
                <c:pt idx="2">
                  <c:v>0</c:v>
                </c:pt>
              </c:numCache>
            </c:numRef>
          </c:val>
          <c:extLst>
            <c:ext xmlns:c16="http://schemas.microsoft.com/office/drawing/2014/chart" uri="{C3380CC4-5D6E-409C-BE32-E72D297353CC}">
              <c16:uniqueId val="{00000001-A358-4AEC-B776-5DA63CE76EA5}"/>
            </c:ext>
          </c:extLst>
        </c:ser>
        <c:ser>
          <c:idx val="1"/>
          <c:order val="1"/>
          <c:tx>
            <c:strRef>
              <c:f>Sheet1!$C$1</c:f>
              <c:strCache>
                <c:ptCount val="1"/>
                <c:pt idx="0">
                  <c:v>Bare-metal APU</c:v>
                </c:pt>
              </c:strCache>
            </c:strRef>
          </c:tx>
          <c:spPr>
            <a:solidFill>
              <a:schemeClr val="accent2"/>
            </a:solidFill>
            <a:ln>
              <a:noFill/>
            </a:ln>
            <a:effectLst/>
          </c:spPr>
          <c:invertIfNegative val="0"/>
          <c:dLbls>
            <c:delete val="1"/>
          </c:dLbls>
          <c:cat>
            <c:strRef>
              <c:f>Sheet1!$A$2:$A$4</c:f>
              <c:strCache>
                <c:ptCount val="3"/>
                <c:pt idx="0">
                  <c:v>TBD</c:v>
                </c:pt>
                <c:pt idx="1">
                  <c:v>No</c:v>
                </c:pt>
                <c:pt idx="2">
                  <c:v>Yes</c:v>
                </c:pt>
              </c:strCache>
            </c:strRef>
          </c:cat>
          <c:val>
            <c:numRef>
              <c:f>Sheet1!$C$2:$C$4</c:f>
              <c:numCache>
                <c:formatCode>General</c:formatCode>
                <c:ptCount val="3"/>
                <c:pt idx="0">
                  <c:v>0</c:v>
                </c:pt>
                <c:pt idx="1">
                  <c:v>0</c:v>
                </c:pt>
                <c:pt idx="2">
                  <c:v>3</c:v>
                </c:pt>
              </c:numCache>
            </c:numRef>
          </c:val>
          <c:extLst>
            <c:ext xmlns:c16="http://schemas.microsoft.com/office/drawing/2014/chart" uri="{C3380CC4-5D6E-409C-BE32-E72D297353CC}">
              <c16:uniqueId val="{00000003-A358-4AEC-B776-5DA63CE76EA5}"/>
            </c:ext>
          </c:extLst>
        </c:ser>
        <c:ser>
          <c:idx val="2"/>
          <c:order val="2"/>
          <c:tx>
            <c:strRef>
              <c:f>Sheet1!$D$1</c:f>
              <c:strCache>
                <c:ptCount val="1"/>
                <c:pt idx="0">
                  <c:v>Bare-metal RPU</c:v>
                </c:pt>
              </c:strCache>
            </c:strRef>
          </c:tx>
          <c:spPr>
            <a:solidFill>
              <a:schemeClr val="accent3"/>
            </a:solidFill>
            <a:ln>
              <a:noFill/>
            </a:ln>
            <a:effectLst/>
          </c:spPr>
          <c:invertIfNegative val="0"/>
          <c:dLbls>
            <c:delete val="1"/>
          </c:dLbls>
          <c:cat>
            <c:strRef>
              <c:f>Sheet1!$A$2:$A$4</c:f>
              <c:strCache>
                <c:ptCount val="3"/>
                <c:pt idx="0">
                  <c:v>TBD</c:v>
                </c:pt>
                <c:pt idx="1">
                  <c:v>No</c:v>
                </c:pt>
                <c:pt idx="2">
                  <c:v>Yes</c:v>
                </c:pt>
              </c:strCache>
            </c:strRef>
          </c:cat>
          <c:val>
            <c:numRef>
              <c:f>Sheet1!$D$2:$D$4</c:f>
              <c:numCache>
                <c:formatCode>General</c:formatCode>
                <c:ptCount val="3"/>
                <c:pt idx="0">
                  <c:v>0</c:v>
                </c:pt>
                <c:pt idx="1">
                  <c:v>0</c:v>
                </c:pt>
                <c:pt idx="2">
                  <c:v>1</c:v>
                </c:pt>
              </c:numCache>
            </c:numRef>
          </c:val>
          <c:extLst>
            <c:ext xmlns:c16="http://schemas.microsoft.com/office/drawing/2014/chart" uri="{C3380CC4-5D6E-409C-BE32-E72D297353CC}">
              <c16:uniqueId val="{00000005-A358-4AEC-B776-5DA63CE76EA5}"/>
            </c:ext>
          </c:extLst>
        </c:ser>
        <c:ser>
          <c:idx val="3"/>
          <c:order val="3"/>
          <c:tx>
            <c:strRef>
              <c:f>Sheet1!$E$1</c:f>
              <c:strCache>
                <c:ptCount val="1"/>
                <c:pt idx="0">
                  <c:v>Bare-metal RPU/soft-core</c:v>
                </c:pt>
              </c:strCache>
            </c:strRef>
          </c:tx>
          <c:spPr>
            <a:solidFill>
              <a:srgbClr val="00B050"/>
            </a:solidFill>
            <a:ln>
              <a:noFill/>
            </a:ln>
            <a:effectLst/>
          </c:spPr>
          <c:invertIfNegative val="0"/>
          <c:dLbls>
            <c:delete val="1"/>
          </c:dLbls>
          <c:cat>
            <c:strRef>
              <c:f>Sheet1!$A$2:$A$4</c:f>
              <c:strCache>
                <c:ptCount val="3"/>
                <c:pt idx="0">
                  <c:v>TBD</c:v>
                </c:pt>
                <c:pt idx="1">
                  <c:v>No</c:v>
                </c:pt>
                <c:pt idx="2">
                  <c:v>Yes</c:v>
                </c:pt>
              </c:strCache>
            </c:strRef>
          </c:cat>
          <c:val>
            <c:numRef>
              <c:f>Sheet1!$E$2:$E$4</c:f>
              <c:numCache>
                <c:formatCode>General</c:formatCode>
                <c:ptCount val="3"/>
                <c:pt idx="0">
                  <c:v>0</c:v>
                </c:pt>
                <c:pt idx="1">
                  <c:v>0</c:v>
                </c:pt>
                <c:pt idx="2">
                  <c:v>1</c:v>
                </c:pt>
              </c:numCache>
            </c:numRef>
          </c:val>
          <c:extLst>
            <c:ext xmlns:c16="http://schemas.microsoft.com/office/drawing/2014/chart" uri="{C3380CC4-5D6E-409C-BE32-E72D297353CC}">
              <c16:uniqueId val="{00000007-A358-4AEC-B776-5DA63CE76EA5}"/>
            </c:ext>
          </c:extLst>
        </c:ser>
        <c:ser>
          <c:idx val="4"/>
          <c:order val="4"/>
          <c:tx>
            <c:strRef>
              <c:f>Sheet1!$F$1</c:f>
              <c:strCache>
                <c:ptCount val="1"/>
                <c:pt idx="0">
                  <c:v>No</c:v>
                </c:pt>
              </c:strCache>
            </c:strRef>
          </c:tx>
          <c:spPr>
            <a:solidFill>
              <a:schemeClr val="accent5"/>
            </a:solidFill>
            <a:ln>
              <a:noFill/>
            </a:ln>
            <a:effectLst/>
          </c:spPr>
          <c:invertIfNegative val="0"/>
          <c:dLbls>
            <c:delete val="1"/>
          </c:dLbls>
          <c:cat>
            <c:strRef>
              <c:f>Sheet1!$A$2:$A$4</c:f>
              <c:strCache>
                <c:ptCount val="3"/>
                <c:pt idx="0">
                  <c:v>TBD</c:v>
                </c:pt>
                <c:pt idx="1">
                  <c:v>No</c:v>
                </c:pt>
                <c:pt idx="2">
                  <c:v>Yes</c:v>
                </c:pt>
              </c:strCache>
            </c:strRef>
          </c:cat>
          <c:val>
            <c:numRef>
              <c:f>Sheet1!$F$2:$F$4</c:f>
              <c:numCache>
                <c:formatCode>General</c:formatCode>
                <c:ptCount val="3"/>
                <c:pt idx="0">
                  <c:v>0</c:v>
                </c:pt>
                <c:pt idx="1">
                  <c:v>7</c:v>
                </c:pt>
                <c:pt idx="2">
                  <c:v>0</c:v>
                </c:pt>
              </c:numCache>
            </c:numRef>
          </c:val>
          <c:extLst>
            <c:ext xmlns:c16="http://schemas.microsoft.com/office/drawing/2014/chart" uri="{C3380CC4-5D6E-409C-BE32-E72D297353CC}">
              <c16:uniqueId val="{0000000A-A358-4AEC-B776-5DA63CE76EA5}"/>
            </c:ext>
          </c:extLst>
        </c:ser>
        <c:dLbls>
          <c:dLblPos val="ctr"/>
          <c:showLegendKey val="0"/>
          <c:showVal val="1"/>
          <c:showCatName val="0"/>
          <c:showSerName val="0"/>
          <c:showPercent val="0"/>
          <c:showBubbleSize val="0"/>
        </c:dLbls>
        <c:gapWidth val="77"/>
        <c:overlap val="100"/>
        <c:axId val="1454735696"/>
        <c:axId val="2138025408"/>
      </c:barChart>
      <c:catAx>
        <c:axId val="14547356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legend>
      <c:legendPos val="r"/>
      <c:legendEntry>
        <c:idx val="0"/>
        <c:delete val="1"/>
      </c:legendEntry>
      <c:legendEntry>
        <c:idx val="4"/>
        <c:delete val="1"/>
      </c:legendEntry>
      <c:layout>
        <c:manualLayout>
          <c:xMode val="edge"/>
          <c:yMode val="edge"/>
          <c:x val="1.9855601337880668E-4"/>
          <c:y val="0.67213426995835734"/>
          <c:w val="0.99741877182607552"/>
          <c:h val="0.1408186598709916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58851400022408"/>
          <c:y val="0.27337147724326921"/>
          <c:w val="0.74516088284741977"/>
          <c:h val="0.48266643212482563"/>
        </c:manualLayout>
      </c:layout>
      <c:barChart>
        <c:barDir val="bar"/>
        <c:grouping val="stacked"/>
        <c:varyColors val="0"/>
        <c:ser>
          <c:idx val="1"/>
          <c:order val="0"/>
          <c:tx>
            <c:strRef>
              <c:f>Sheet1!$B$1</c:f>
              <c:strCache>
                <c:ptCount val="1"/>
                <c:pt idx="0">
                  <c:v>SoC as FEC</c:v>
                </c:pt>
              </c:strCache>
            </c:strRef>
          </c:tx>
          <c:spPr>
            <a:solidFill>
              <a:schemeClr val="accent2"/>
            </a:solidFill>
            <a:ln>
              <a:noFill/>
            </a:ln>
            <a:effectLst/>
          </c:spPr>
          <c:invertIfNegative val="0"/>
          <c:dLbls>
            <c:delete val="1"/>
          </c:dLbls>
          <c:cat>
            <c:strRef>
              <c:f>Sheet1!$A$2:$A$3</c:f>
              <c:strCache>
                <c:ptCount val="2"/>
                <c:pt idx="0">
                  <c:v>SoC as HW module of FEC</c:v>
                </c:pt>
                <c:pt idx="1">
                  <c:v>SoC in the TN</c:v>
                </c:pt>
              </c:strCache>
            </c:strRef>
          </c:cat>
          <c:val>
            <c:numRef>
              <c:f>Sheet1!$B$2:$B$3</c:f>
              <c:numCache>
                <c:formatCode>General</c:formatCode>
                <c:ptCount val="2"/>
                <c:pt idx="0">
                  <c:v>0</c:v>
                </c:pt>
                <c:pt idx="1">
                  <c:v>8</c:v>
                </c:pt>
              </c:numCache>
            </c:numRef>
          </c:val>
          <c:extLst>
            <c:ext xmlns:c16="http://schemas.microsoft.com/office/drawing/2014/chart" uri="{C3380CC4-5D6E-409C-BE32-E72D297353CC}">
              <c16:uniqueId val="{00000003-A358-4AEC-B776-5DA63CE76EA5}"/>
            </c:ext>
          </c:extLst>
        </c:ser>
        <c:ser>
          <c:idx val="2"/>
          <c:order val="1"/>
          <c:tx>
            <c:strRef>
              <c:f>Sheet1!$C$1</c:f>
              <c:strCache>
                <c:ptCount val="1"/>
                <c:pt idx="0">
                  <c:v>SoC in HSE SCADA</c:v>
                </c:pt>
              </c:strCache>
            </c:strRef>
          </c:tx>
          <c:spPr>
            <a:solidFill>
              <a:schemeClr val="accent3"/>
            </a:solidFill>
            <a:ln>
              <a:noFill/>
            </a:ln>
            <a:effectLst/>
          </c:spPr>
          <c:invertIfNegative val="0"/>
          <c:dLbls>
            <c:delete val="1"/>
          </c:dLbls>
          <c:cat>
            <c:strRef>
              <c:f>Sheet1!$A$2:$A$3</c:f>
              <c:strCache>
                <c:ptCount val="2"/>
                <c:pt idx="0">
                  <c:v>SoC as HW module of FEC</c:v>
                </c:pt>
                <c:pt idx="1">
                  <c:v>SoC in the TN</c:v>
                </c:pt>
              </c:strCache>
            </c:strRef>
          </c:cat>
          <c:val>
            <c:numRef>
              <c:f>Sheet1!$C$2:$C$3</c:f>
              <c:numCache>
                <c:formatCode>General</c:formatCode>
                <c:ptCount val="2"/>
                <c:pt idx="0">
                  <c:v>0</c:v>
                </c:pt>
                <c:pt idx="1">
                  <c:v>1</c:v>
                </c:pt>
              </c:numCache>
            </c:numRef>
          </c:val>
          <c:extLst>
            <c:ext xmlns:c16="http://schemas.microsoft.com/office/drawing/2014/chart" uri="{C3380CC4-5D6E-409C-BE32-E72D297353CC}">
              <c16:uniqueId val="{00000005-A358-4AEC-B776-5DA63CE76EA5}"/>
            </c:ext>
          </c:extLst>
        </c:ser>
        <c:ser>
          <c:idx val="3"/>
          <c:order val="2"/>
          <c:tx>
            <c:strRef>
              <c:f>Sheet1!$D$1</c:f>
              <c:strCache>
                <c:ptCount val="1"/>
                <c:pt idx="0">
                  <c:v>SoC as node in FEC network</c:v>
                </c:pt>
              </c:strCache>
            </c:strRef>
          </c:tx>
          <c:spPr>
            <a:solidFill>
              <a:schemeClr val="accent1"/>
            </a:solidFill>
            <a:ln>
              <a:noFill/>
            </a:ln>
            <a:effectLst/>
          </c:spPr>
          <c:invertIfNegative val="0"/>
          <c:dLbls>
            <c:delete val="1"/>
          </c:dLbls>
          <c:cat>
            <c:strRef>
              <c:f>Sheet1!$A$2:$A$3</c:f>
              <c:strCache>
                <c:ptCount val="2"/>
                <c:pt idx="0">
                  <c:v>SoC as HW module of FEC</c:v>
                </c:pt>
                <c:pt idx="1">
                  <c:v>SoC in the TN</c:v>
                </c:pt>
              </c:strCache>
            </c:strRef>
          </c:cat>
          <c:val>
            <c:numRef>
              <c:f>Sheet1!$D$2:$D$3</c:f>
              <c:numCache>
                <c:formatCode>General</c:formatCode>
                <c:ptCount val="2"/>
                <c:pt idx="0">
                  <c:v>0</c:v>
                </c:pt>
                <c:pt idx="1">
                  <c:v>1</c:v>
                </c:pt>
              </c:numCache>
            </c:numRef>
          </c:val>
          <c:extLst>
            <c:ext xmlns:c16="http://schemas.microsoft.com/office/drawing/2014/chart" uri="{C3380CC4-5D6E-409C-BE32-E72D297353CC}">
              <c16:uniqueId val="{00000007-A358-4AEC-B776-5DA63CE76EA5}"/>
            </c:ext>
          </c:extLst>
        </c:ser>
        <c:ser>
          <c:idx val="4"/>
          <c:order val="3"/>
          <c:tx>
            <c:strRef>
              <c:f>Sheet1!$E$1</c:f>
              <c:strCache>
                <c:ptCount val="1"/>
                <c:pt idx="0">
                  <c:v>HW</c:v>
                </c:pt>
              </c:strCache>
            </c:strRef>
          </c:tx>
          <c:spPr>
            <a:solidFill>
              <a:schemeClr val="accent5"/>
            </a:solidFill>
            <a:ln>
              <a:noFill/>
            </a:ln>
            <a:effectLst/>
          </c:spPr>
          <c:invertIfNegative val="0"/>
          <c:dLbls>
            <c:delete val="1"/>
          </c:dLbls>
          <c:cat>
            <c:strRef>
              <c:f>Sheet1!$A$2:$A$3</c:f>
              <c:strCache>
                <c:ptCount val="2"/>
                <c:pt idx="0">
                  <c:v>SoC as HW module of FEC</c:v>
                </c:pt>
                <c:pt idx="1">
                  <c:v>SoC in the TN</c:v>
                </c:pt>
              </c:strCache>
            </c:strRef>
          </c:cat>
          <c:val>
            <c:numRef>
              <c:f>Sheet1!$E$2:$E$3</c:f>
              <c:numCache>
                <c:formatCode>General</c:formatCode>
                <c:ptCount val="2"/>
                <c:pt idx="0">
                  <c:v>3</c:v>
                </c:pt>
                <c:pt idx="1">
                  <c:v>0</c:v>
                </c:pt>
              </c:numCache>
            </c:numRef>
          </c:val>
          <c:extLst>
            <c:ext xmlns:c16="http://schemas.microsoft.com/office/drawing/2014/chart" uri="{C3380CC4-5D6E-409C-BE32-E72D297353CC}">
              <c16:uniqueId val="{0000000A-A358-4AEC-B776-5DA63CE76EA5}"/>
            </c:ext>
          </c:extLst>
        </c:ser>
        <c:dLbls>
          <c:dLblPos val="ctr"/>
          <c:showLegendKey val="0"/>
          <c:showVal val="1"/>
          <c:showCatName val="0"/>
          <c:showSerName val="0"/>
          <c:showPercent val="0"/>
          <c:showBubbleSize val="0"/>
        </c:dLbls>
        <c:gapWidth val="77"/>
        <c:overlap val="100"/>
        <c:axId val="1454735696"/>
        <c:axId val="2138025408"/>
      </c:barChart>
      <c:catAx>
        <c:axId val="14547356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legend>
      <c:legendPos val="r"/>
      <c:legendEntry>
        <c:idx val="3"/>
        <c:delete val="1"/>
      </c:legendEntry>
      <c:layout>
        <c:manualLayout>
          <c:xMode val="edge"/>
          <c:yMode val="edge"/>
          <c:x val="3.258544311275749E-2"/>
          <c:y val="0.75835925637892088"/>
          <c:w val="0.85544506694782674"/>
          <c:h val="0.1408186598709916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2/7/2024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a:t>
            </a:r>
            <a:r>
              <a:rPr lang="en-GB" baseline="0" dirty="0"/>
              <a:t> of all, the chip has a Processing System block, </a:t>
            </a:r>
          </a:p>
          <a:p>
            <a:r>
              <a:rPr lang="en-GB" baseline="0" dirty="0"/>
              <a:t>that includes 4 Application Processing Units</a:t>
            </a:r>
          </a:p>
          <a:p>
            <a:r>
              <a:rPr lang="en-GB" baseline="0" dirty="0"/>
              <a:t>And 2 Real Time Processing Units.</a:t>
            </a:r>
          </a:p>
          <a:p>
            <a:r>
              <a:rPr lang="en-GB" baseline="0" dirty="0"/>
              <a:t>the RFSoC has also a Programmable Logic block, </a:t>
            </a:r>
          </a:p>
          <a:p>
            <a:r>
              <a:rPr lang="en-GB" baseline="0" dirty="0"/>
              <a:t>connected to the Processing System</a:t>
            </a:r>
          </a:p>
          <a:p>
            <a:r>
              <a:rPr lang="en-GB" baseline="0" dirty="0"/>
              <a:t>And which has FPGA fabric for the implementation of custom logic.</a:t>
            </a:r>
          </a:p>
          <a:p>
            <a:r>
              <a:rPr lang="en-GB" baseline="0" dirty="0"/>
              <a:t>Part of the Programmable Logic block are also the RF components, that are up to 16 high sampling rate ADC</a:t>
            </a:r>
          </a:p>
          <a:p>
            <a:r>
              <a:rPr lang="en-GB" baseline="0" dirty="0"/>
              <a:t>And up to 16 DAC. Speed and number of components depend on the chip generation and type.</a:t>
            </a:r>
          </a:p>
          <a:p>
            <a:r>
              <a:rPr lang="en-GB" baseline="0" dirty="0"/>
              <a:t>Finally, both the Processing System and the Programmable Logic are largely equipped with peripherals and connectivity options.</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2034715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08/02/2024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08/02/2024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08/02/2024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08/02/2024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08/02/2024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08/02/2024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08/02/2024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08/02/2024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08/02/2024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08/02/2024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08/02/2024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08/02/2024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08/02/2024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A6262-A7F8-FEA5-776A-4A6D7F2327F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83E102-8F76-B912-8966-FD78C497C5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4802A2-FE94-9243-1D27-4C39C6E7D311}"/>
              </a:ext>
            </a:extLst>
          </p:cNvPr>
          <p:cNvSpPr>
            <a:spLocks noGrp="1"/>
          </p:cNvSpPr>
          <p:nvPr>
            <p:ph type="dt" sz="half" idx="10"/>
          </p:nvPr>
        </p:nvSpPr>
        <p:spPr/>
        <p:txBody>
          <a:bodyPr/>
          <a:lstStyle/>
          <a:p>
            <a:r>
              <a:rPr lang="en-US"/>
              <a:t>08/02/2024</a:t>
            </a:r>
            <a:endParaRPr lang="en-GB"/>
          </a:p>
        </p:txBody>
      </p:sp>
      <p:sp>
        <p:nvSpPr>
          <p:cNvPr id="5" name="Footer Placeholder 4">
            <a:extLst>
              <a:ext uri="{FF2B5EF4-FFF2-40B4-BE49-F238E27FC236}">
                <a16:creationId xmlns:a16="http://schemas.microsoft.com/office/drawing/2014/main" id="{C4278750-9044-3A42-6FEB-2797272138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7A9C5E-43D6-ACAC-9F40-D365F023A069}"/>
              </a:ext>
            </a:extLst>
          </p:cNvPr>
          <p:cNvSpPr>
            <a:spLocks noGrp="1"/>
          </p:cNvSpPr>
          <p:nvPr>
            <p:ph type="sldNum" sz="quarter" idx="12"/>
          </p:nvPr>
        </p:nvSpPr>
        <p:spPr/>
        <p:txBody>
          <a:bodyPr/>
          <a:lstStyle/>
          <a:p>
            <a:fld id="{8CFC2979-631C-4823-9CA7-4DCF152D8DE5}" type="slidenum">
              <a:rPr lang="en-GB" smtClean="0"/>
              <a:t>‹#›</a:t>
            </a:fld>
            <a:endParaRPr lang="en-GB"/>
          </a:p>
        </p:txBody>
      </p:sp>
    </p:spTree>
    <p:extLst>
      <p:ext uri="{BB962C8B-B14F-4D97-AF65-F5344CB8AC3E}">
        <p14:creationId xmlns:p14="http://schemas.microsoft.com/office/powerpoint/2010/main" val="203573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08/02/2024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08/02/2024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08/02/2024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08/02/2024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08/02/2024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08/02/2024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08/02/2024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hyperlink" Target="https://wikis.cern.ch/x/KIHODg"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wikis.cern.ch/display/SOCFWK/ATS+SoC+Common+Framework+Taskforce" TargetMode="External"/><Relationship Id="rId2" Type="http://schemas.openxmlformats.org/officeDocument/2006/relationships/hyperlink" Target="mailto:ats-soc-taskforce@cern.ch"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dirty="0"/>
              <a:t>Taskforce for common SoC framework in ATS</a:t>
            </a:r>
            <a:r>
              <a:rPr lang="en-US" dirty="0"/>
              <a:t>: report</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08/02/2024 – BI Technical Board</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Status and deadlines</a:t>
            </a:r>
            <a:endParaRPr lang="en-GB" dirty="0"/>
          </a:p>
        </p:txBody>
      </p:sp>
      <p:sp>
        <p:nvSpPr>
          <p:cNvPr id="7" name="Content Placeholder 6">
            <a:extLst>
              <a:ext uri="{FF2B5EF4-FFF2-40B4-BE49-F238E27FC236}">
                <a16:creationId xmlns:a16="http://schemas.microsoft.com/office/drawing/2014/main" id="{2F17A4CE-D1D8-A4AB-713E-93D24E97F521}"/>
              </a:ext>
            </a:extLst>
          </p:cNvPr>
          <p:cNvSpPr>
            <a:spLocks noGrp="1"/>
          </p:cNvSpPr>
          <p:nvPr>
            <p:ph sz="half" idx="2"/>
          </p:nvPr>
        </p:nvSpPr>
        <p:spPr>
          <a:xfrm>
            <a:off x="6172199" y="2420889"/>
            <a:ext cx="5611813" cy="2232248"/>
          </a:xfrm>
        </p:spPr>
        <p:txBody>
          <a:bodyPr/>
          <a:lstStyle/>
          <a:p>
            <a:pPr algn="ctr"/>
            <a:r>
              <a:rPr lang="en-US" dirty="0"/>
              <a:t>Most projects target LS3 for deployment</a:t>
            </a:r>
          </a:p>
          <a:p>
            <a:pPr algn="ctr"/>
            <a:endParaRPr lang="en-US" dirty="0"/>
          </a:p>
          <a:p>
            <a:pPr algn="ctr"/>
            <a:r>
              <a:rPr lang="en-US" i="1" dirty="0"/>
              <a:t>LS3 confirmed as time horizon for the                       ATS SoC Common framework</a:t>
            </a:r>
            <a:endParaRPr lang="en-GB" i="1"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graphicFrame>
        <p:nvGraphicFramePr>
          <p:cNvPr id="2" name="Chart 1">
            <a:extLst>
              <a:ext uri="{FF2B5EF4-FFF2-40B4-BE49-F238E27FC236}">
                <a16:creationId xmlns:a16="http://schemas.microsoft.com/office/drawing/2014/main" id="{8D9C5FB3-0E7E-C02B-C254-CB67CC81510E}"/>
              </a:ext>
            </a:extLst>
          </p:cNvPr>
          <p:cNvGraphicFramePr/>
          <p:nvPr>
            <p:extLst>
              <p:ext uri="{D42A27DB-BD31-4B8C-83A1-F6EECF244321}">
                <p14:modId xmlns:p14="http://schemas.microsoft.com/office/powerpoint/2010/main" val="2594160609"/>
              </p:ext>
            </p:extLst>
          </p:nvPr>
        </p:nvGraphicFramePr>
        <p:xfrm>
          <a:off x="839416" y="1714500"/>
          <a:ext cx="5007387" cy="3685230"/>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Rounded Corners 7">
            <a:extLst>
              <a:ext uri="{FF2B5EF4-FFF2-40B4-BE49-F238E27FC236}">
                <a16:creationId xmlns:a16="http://schemas.microsoft.com/office/drawing/2014/main" id="{175E4175-36C8-E980-A153-8419809A25AC}"/>
              </a:ext>
            </a:extLst>
          </p:cNvPr>
          <p:cNvSpPr/>
          <p:nvPr/>
        </p:nvSpPr>
        <p:spPr>
          <a:xfrm>
            <a:off x="695400" y="3356991"/>
            <a:ext cx="5256583" cy="576065"/>
          </a:xfrm>
          <a:custGeom>
            <a:avLst/>
            <a:gdLst>
              <a:gd name="connsiteX0" fmla="*/ 0 w 5256583"/>
              <a:gd name="connsiteY0" fmla="*/ 93490 h 576065"/>
              <a:gd name="connsiteX1" fmla="*/ 93490 w 5256583"/>
              <a:gd name="connsiteY1" fmla="*/ 0 h 576065"/>
              <a:gd name="connsiteX2" fmla="*/ 727190 w 5256583"/>
              <a:gd name="connsiteY2" fmla="*/ 0 h 576065"/>
              <a:gd name="connsiteX3" fmla="*/ 1411587 w 5256583"/>
              <a:gd name="connsiteY3" fmla="*/ 0 h 576065"/>
              <a:gd name="connsiteX4" fmla="*/ 1893199 w 5256583"/>
              <a:gd name="connsiteY4" fmla="*/ 0 h 576065"/>
              <a:gd name="connsiteX5" fmla="*/ 2425507 w 5256583"/>
              <a:gd name="connsiteY5" fmla="*/ 0 h 576065"/>
              <a:gd name="connsiteX6" fmla="*/ 3160600 w 5256583"/>
              <a:gd name="connsiteY6" fmla="*/ 0 h 576065"/>
              <a:gd name="connsiteX7" fmla="*/ 3642212 w 5256583"/>
              <a:gd name="connsiteY7" fmla="*/ 0 h 576065"/>
              <a:gd name="connsiteX8" fmla="*/ 4174520 w 5256583"/>
              <a:gd name="connsiteY8" fmla="*/ 0 h 576065"/>
              <a:gd name="connsiteX9" fmla="*/ 5163093 w 5256583"/>
              <a:gd name="connsiteY9" fmla="*/ 0 h 576065"/>
              <a:gd name="connsiteX10" fmla="*/ 5256583 w 5256583"/>
              <a:gd name="connsiteY10" fmla="*/ 93490 h 576065"/>
              <a:gd name="connsiteX11" fmla="*/ 5256583 w 5256583"/>
              <a:gd name="connsiteY11" fmla="*/ 482575 h 576065"/>
              <a:gd name="connsiteX12" fmla="*/ 5163093 w 5256583"/>
              <a:gd name="connsiteY12" fmla="*/ 576065 h 576065"/>
              <a:gd name="connsiteX13" fmla="*/ 4478697 w 5256583"/>
              <a:gd name="connsiteY13" fmla="*/ 576065 h 576065"/>
              <a:gd name="connsiteX14" fmla="*/ 3895692 w 5256583"/>
              <a:gd name="connsiteY14" fmla="*/ 576065 h 576065"/>
              <a:gd name="connsiteX15" fmla="*/ 3160600 w 5256583"/>
              <a:gd name="connsiteY15" fmla="*/ 576065 h 576065"/>
              <a:gd name="connsiteX16" fmla="*/ 2628292 w 5256583"/>
              <a:gd name="connsiteY16" fmla="*/ 576065 h 576065"/>
              <a:gd name="connsiteX17" fmla="*/ 2045287 w 5256583"/>
              <a:gd name="connsiteY17" fmla="*/ 576065 h 576065"/>
              <a:gd name="connsiteX18" fmla="*/ 1411587 w 5256583"/>
              <a:gd name="connsiteY18" fmla="*/ 576065 h 576065"/>
              <a:gd name="connsiteX19" fmla="*/ 929974 w 5256583"/>
              <a:gd name="connsiteY19" fmla="*/ 576065 h 576065"/>
              <a:gd name="connsiteX20" fmla="*/ 93490 w 5256583"/>
              <a:gd name="connsiteY20" fmla="*/ 576065 h 576065"/>
              <a:gd name="connsiteX21" fmla="*/ 0 w 5256583"/>
              <a:gd name="connsiteY21" fmla="*/ 482575 h 576065"/>
              <a:gd name="connsiteX22" fmla="*/ 0 w 5256583"/>
              <a:gd name="connsiteY22" fmla="*/ 93490 h 57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256583" h="576065" extrusionOk="0">
                <a:moveTo>
                  <a:pt x="0" y="93490"/>
                </a:moveTo>
                <a:cubicBezTo>
                  <a:pt x="10284" y="38997"/>
                  <a:pt x="51552" y="-180"/>
                  <a:pt x="93490" y="0"/>
                </a:cubicBezTo>
                <a:cubicBezTo>
                  <a:pt x="297062" y="-30059"/>
                  <a:pt x="495342" y="-23181"/>
                  <a:pt x="727190" y="0"/>
                </a:cubicBezTo>
                <a:cubicBezTo>
                  <a:pt x="959038" y="23181"/>
                  <a:pt x="1155201" y="-34049"/>
                  <a:pt x="1411587" y="0"/>
                </a:cubicBezTo>
                <a:cubicBezTo>
                  <a:pt x="1667973" y="34049"/>
                  <a:pt x="1747177" y="13419"/>
                  <a:pt x="1893199" y="0"/>
                </a:cubicBezTo>
                <a:cubicBezTo>
                  <a:pt x="2039221" y="-13419"/>
                  <a:pt x="2208098" y="-24838"/>
                  <a:pt x="2425507" y="0"/>
                </a:cubicBezTo>
                <a:cubicBezTo>
                  <a:pt x="2642916" y="24838"/>
                  <a:pt x="2793692" y="-7926"/>
                  <a:pt x="3160600" y="0"/>
                </a:cubicBezTo>
                <a:cubicBezTo>
                  <a:pt x="3527508" y="7926"/>
                  <a:pt x="3422739" y="8025"/>
                  <a:pt x="3642212" y="0"/>
                </a:cubicBezTo>
                <a:cubicBezTo>
                  <a:pt x="3861685" y="-8025"/>
                  <a:pt x="4040726" y="-5000"/>
                  <a:pt x="4174520" y="0"/>
                </a:cubicBezTo>
                <a:cubicBezTo>
                  <a:pt x="4308314" y="5000"/>
                  <a:pt x="4711170" y="19704"/>
                  <a:pt x="5163093" y="0"/>
                </a:cubicBezTo>
                <a:cubicBezTo>
                  <a:pt x="5215732" y="-2494"/>
                  <a:pt x="5255024" y="38188"/>
                  <a:pt x="5256583" y="93490"/>
                </a:cubicBezTo>
                <a:cubicBezTo>
                  <a:pt x="5258715" y="180668"/>
                  <a:pt x="5240462" y="335924"/>
                  <a:pt x="5256583" y="482575"/>
                </a:cubicBezTo>
                <a:cubicBezTo>
                  <a:pt x="5267456" y="538869"/>
                  <a:pt x="5218866" y="574131"/>
                  <a:pt x="5163093" y="576065"/>
                </a:cubicBezTo>
                <a:cubicBezTo>
                  <a:pt x="5016503" y="559140"/>
                  <a:pt x="4810201" y="582400"/>
                  <a:pt x="4478697" y="576065"/>
                </a:cubicBezTo>
                <a:cubicBezTo>
                  <a:pt x="4147193" y="569730"/>
                  <a:pt x="4146993" y="593436"/>
                  <a:pt x="3895692" y="576065"/>
                </a:cubicBezTo>
                <a:cubicBezTo>
                  <a:pt x="3644391" y="558694"/>
                  <a:pt x="3375314" y="559224"/>
                  <a:pt x="3160600" y="576065"/>
                </a:cubicBezTo>
                <a:cubicBezTo>
                  <a:pt x="2945886" y="592906"/>
                  <a:pt x="2754383" y="563601"/>
                  <a:pt x="2628292" y="576065"/>
                </a:cubicBezTo>
                <a:cubicBezTo>
                  <a:pt x="2502201" y="588529"/>
                  <a:pt x="2199830" y="547030"/>
                  <a:pt x="2045287" y="576065"/>
                </a:cubicBezTo>
                <a:cubicBezTo>
                  <a:pt x="1890744" y="605100"/>
                  <a:pt x="1570021" y="587954"/>
                  <a:pt x="1411587" y="576065"/>
                </a:cubicBezTo>
                <a:cubicBezTo>
                  <a:pt x="1253153" y="564176"/>
                  <a:pt x="1164117" y="564648"/>
                  <a:pt x="929974" y="576065"/>
                </a:cubicBezTo>
                <a:cubicBezTo>
                  <a:pt x="695831" y="587482"/>
                  <a:pt x="468486" y="598075"/>
                  <a:pt x="93490" y="576065"/>
                </a:cubicBezTo>
                <a:cubicBezTo>
                  <a:pt x="52886" y="578096"/>
                  <a:pt x="-1947" y="530590"/>
                  <a:pt x="0" y="482575"/>
                </a:cubicBezTo>
                <a:cubicBezTo>
                  <a:pt x="-15188" y="355480"/>
                  <a:pt x="10048" y="218431"/>
                  <a:pt x="0" y="93490"/>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8E7CD584-F138-6522-ADDF-9F5865A08C39}"/>
              </a:ext>
            </a:extLst>
          </p:cNvPr>
          <p:cNvSpPr/>
          <p:nvPr/>
        </p:nvSpPr>
        <p:spPr>
          <a:xfrm rot="5400000">
            <a:off x="8762081" y="2924944"/>
            <a:ext cx="432048" cy="432048"/>
          </a:xfrm>
          <a:custGeom>
            <a:avLst/>
            <a:gdLst>
              <a:gd name="connsiteX0" fmla="*/ 0 w 432048"/>
              <a:gd name="connsiteY0" fmla="*/ 108012 h 432048"/>
              <a:gd name="connsiteX1" fmla="*/ 216024 w 432048"/>
              <a:gd name="connsiteY1" fmla="*/ 108012 h 432048"/>
              <a:gd name="connsiteX2" fmla="*/ 216024 w 432048"/>
              <a:gd name="connsiteY2" fmla="*/ 0 h 432048"/>
              <a:gd name="connsiteX3" fmla="*/ 432048 w 432048"/>
              <a:gd name="connsiteY3" fmla="*/ 216024 h 432048"/>
              <a:gd name="connsiteX4" fmla="*/ 216024 w 432048"/>
              <a:gd name="connsiteY4" fmla="*/ 432048 h 432048"/>
              <a:gd name="connsiteX5" fmla="*/ 216024 w 432048"/>
              <a:gd name="connsiteY5" fmla="*/ 324036 h 432048"/>
              <a:gd name="connsiteX6" fmla="*/ 0 w 432048"/>
              <a:gd name="connsiteY6" fmla="*/ 324036 h 432048"/>
              <a:gd name="connsiteX7" fmla="*/ 0 w 432048"/>
              <a:gd name="connsiteY7" fmla="*/ 108012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048" h="432048" fill="none" extrusionOk="0">
                <a:moveTo>
                  <a:pt x="0" y="108012"/>
                </a:moveTo>
                <a:cubicBezTo>
                  <a:pt x="103167" y="103966"/>
                  <a:pt x="115631" y="101382"/>
                  <a:pt x="216024" y="108012"/>
                </a:cubicBezTo>
                <a:cubicBezTo>
                  <a:pt x="214932" y="54761"/>
                  <a:pt x="212658" y="52811"/>
                  <a:pt x="216024" y="0"/>
                </a:cubicBezTo>
                <a:cubicBezTo>
                  <a:pt x="298019" y="72560"/>
                  <a:pt x="369388" y="148865"/>
                  <a:pt x="432048" y="216024"/>
                </a:cubicBezTo>
                <a:cubicBezTo>
                  <a:pt x="389981" y="275334"/>
                  <a:pt x="284221" y="352016"/>
                  <a:pt x="216024" y="432048"/>
                </a:cubicBezTo>
                <a:cubicBezTo>
                  <a:pt x="217487" y="390586"/>
                  <a:pt x="220909" y="376584"/>
                  <a:pt x="216024" y="324036"/>
                </a:cubicBezTo>
                <a:cubicBezTo>
                  <a:pt x="161903" y="328592"/>
                  <a:pt x="74002" y="331921"/>
                  <a:pt x="0" y="324036"/>
                </a:cubicBezTo>
                <a:cubicBezTo>
                  <a:pt x="-10263" y="223522"/>
                  <a:pt x="-9432" y="214354"/>
                  <a:pt x="0" y="108012"/>
                </a:cubicBezTo>
                <a:close/>
              </a:path>
              <a:path w="432048" h="432048" stroke="0" extrusionOk="0">
                <a:moveTo>
                  <a:pt x="0" y="108012"/>
                </a:moveTo>
                <a:cubicBezTo>
                  <a:pt x="77607" y="112065"/>
                  <a:pt x="120486" y="98704"/>
                  <a:pt x="216024" y="108012"/>
                </a:cubicBezTo>
                <a:cubicBezTo>
                  <a:pt x="215180" y="73885"/>
                  <a:pt x="220526" y="27922"/>
                  <a:pt x="216024" y="0"/>
                </a:cubicBezTo>
                <a:cubicBezTo>
                  <a:pt x="323652" y="103616"/>
                  <a:pt x="334377" y="104242"/>
                  <a:pt x="432048" y="216024"/>
                </a:cubicBezTo>
                <a:cubicBezTo>
                  <a:pt x="356216" y="289198"/>
                  <a:pt x="290369" y="354739"/>
                  <a:pt x="216024" y="432048"/>
                </a:cubicBezTo>
                <a:cubicBezTo>
                  <a:pt x="217065" y="401140"/>
                  <a:pt x="213825" y="353058"/>
                  <a:pt x="216024" y="324036"/>
                </a:cubicBezTo>
                <a:cubicBezTo>
                  <a:pt x="154796" y="332559"/>
                  <a:pt x="101910" y="320279"/>
                  <a:pt x="0" y="324036"/>
                </a:cubicBezTo>
                <a:cubicBezTo>
                  <a:pt x="6628" y="232898"/>
                  <a:pt x="-6909" y="153875"/>
                  <a:pt x="0" y="108012"/>
                </a:cubicBezTo>
                <a:close/>
              </a:path>
            </a:pathLst>
          </a:custGeom>
          <a:solidFill>
            <a:schemeClr val="accent2"/>
          </a:solidFill>
          <a:ln>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E1480682-606A-F6FF-4724-A923064BED02}"/>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00603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SoC vendor and family</a:t>
            </a:r>
            <a:endParaRPr lang="en-GB" dirty="0"/>
          </a:p>
        </p:txBody>
      </p:sp>
      <p:sp>
        <p:nvSpPr>
          <p:cNvPr id="7" name="Content Placeholder 6">
            <a:extLst>
              <a:ext uri="{FF2B5EF4-FFF2-40B4-BE49-F238E27FC236}">
                <a16:creationId xmlns:a16="http://schemas.microsoft.com/office/drawing/2014/main" id="{2F17A4CE-D1D8-A4AB-713E-93D24E97F521}"/>
              </a:ext>
            </a:extLst>
          </p:cNvPr>
          <p:cNvSpPr>
            <a:spLocks noGrp="1"/>
          </p:cNvSpPr>
          <p:nvPr>
            <p:ph sz="half" idx="2"/>
          </p:nvPr>
        </p:nvSpPr>
        <p:spPr>
          <a:xfrm>
            <a:off x="6019173" y="2000621"/>
            <a:ext cx="5611813" cy="360039"/>
          </a:xfrm>
        </p:spPr>
        <p:txBody>
          <a:bodyPr/>
          <a:lstStyle/>
          <a:p>
            <a:pPr algn="ctr"/>
            <a:r>
              <a:rPr lang="en-US" dirty="0"/>
              <a:t>All projects on AMD Xilinx SoCs</a:t>
            </a:r>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graphicFrame>
        <p:nvGraphicFramePr>
          <p:cNvPr id="5" name="Chart 4">
            <a:extLst>
              <a:ext uri="{FF2B5EF4-FFF2-40B4-BE49-F238E27FC236}">
                <a16:creationId xmlns:a16="http://schemas.microsoft.com/office/drawing/2014/main" id="{7B972F1D-54DA-03CC-E0AB-4BDEC446476E}"/>
              </a:ext>
            </a:extLst>
          </p:cNvPr>
          <p:cNvGraphicFramePr/>
          <p:nvPr>
            <p:extLst>
              <p:ext uri="{D42A27DB-BD31-4B8C-83A1-F6EECF244321}">
                <p14:modId xmlns:p14="http://schemas.microsoft.com/office/powerpoint/2010/main" val="3946577697"/>
              </p:ext>
            </p:extLst>
          </p:nvPr>
        </p:nvGraphicFramePr>
        <p:xfrm>
          <a:off x="590833" y="1196752"/>
          <a:ext cx="4989058" cy="18119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5B445508-73D3-19C9-FAC0-EC59BAC4D8AA}"/>
              </a:ext>
            </a:extLst>
          </p:cNvPr>
          <p:cNvGraphicFramePr/>
          <p:nvPr>
            <p:extLst>
              <p:ext uri="{D42A27DB-BD31-4B8C-83A1-F6EECF244321}">
                <p14:modId xmlns:p14="http://schemas.microsoft.com/office/powerpoint/2010/main" val="2423860663"/>
              </p:ext>
            </p:extLst>
          </p:nvPr>
        </p:nvGraphicFramePr>
        <p:xfrm>
          <a:off x="503342" y="3080740"/>
          <a:ext cx="5164041" cy="2664296"/>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6">
            <a:extLst>
              <a:ext uri="{FF2B5EF4-FFF2-40B4-BE49-F238E27FC236}">
                <a16:creationId xmlns:a16="http://schemas.microsoft.com/office/drawing/2014/main" id="{F9A3FBB4-46A1-D1F7-CAAA-8A6D9B7A4DEF}"/>
              </a:ext>
            </a:extLst>
          </p:cNvPr>
          <p:cNvSpPr txBox="1">
            <a:spLocks/>
          </p:cNvSpPr>
          <p:nvPr/>
        </p:nvSpPr>
        <p:spPr>
          <a:xfrm>
            <a:off x="6123551" y="2924944"/>
            <a:ext cx="5611813" cy="208823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dirty="0"/>
              <a:t>Most of projects using US+ </a:t>
            </a:r>
            <a:r>
              <a:rPr lang="en-US" dirty="0" err="1"/>
              <a:t>MPSoC</a:t>
            </a:r>
            <a:r>
              <a:rPr lang="en-US" dirty="0"/>
              <a:t>           (or planning to)</a:t>
            </a:r>
          </a:p>
          <a:p>
            <a:pPr algn="ctr"/>
            <a:r>
              <a:rPr lang="en-GB" dirty="0"/>
              <a:t>1-2 RFSoC projects, SoC with same </a:t>
            </a:r>
            <a:r>
              <a:rPr lang="en-GB" dirty="0">
                <a:solidFill>
                  <a:schemeClr val="accent3"/>
                </a:solidFill>
              </a:rPr>
              <a:t>Processing System</a:t>
            </a:r>
            <a:r>
              <a:rPr lang="en-GB" dirty="0"/>
              <a:t> cores as US+ </a:t>
            </a:r>
            <a:r>
              <a:rPr lang="en-GB" dirty="0" err="1"/>
              <a:t>MPSoC</a:t>
            </a:r>
            <a:r>
              <a:rPr lang="en-GB" dirty="0"/>
              <a:t>   </a:t>
            </a:r>
            <a:r>
              <a:rPr lang="en-GB" sz="1800" i="1" dirty="0"/>
              <a:t>(identical from the software stack point of view)</a:t>
            </a:r>
            <a:endParaRPr lang="en-GB" i="1" dirty="0"/>
          </a:p>
        </p:txBody>
      </p:sp>
      <p:sp>
        <p:nvSpPr>
          <p:cNvPr id="12" name="Arrow: Bent 11">
            <a:extLst>
              <a:ext uri="{FF2B5EF4-FFF2-40B4-BE49-F238E27FC236}">
                <a16:creationId xmlns:a16="http://schemas.microsoft.com/office/drawing/2014/main" id="{4892EC73-6959-F750-1477-243727DDC610}"/>
              </a:ext>
            </a:extLst>
          </p:cNvPr>
          <p:cNvSpPr/>
          <p:nvPr/>
        </p:nvSpPr>
        <p:spPr>
          <a:xfrm rot="16200000" flipV="1">
            <a:off x="3539716" y="3529139"/>
            <a:ext cx="432048" cy="1656184"/>
          </a:xfrm>
          <a:prstGeom prst="bentArrow">
            <a:avLst/>
          </a:prstGeom>
          <a:pattFill prst="wdUpDiag">
            <a:fgClr>
              <a:schemeClr val="accent2"/>
            </a:fgClr>
            <a:bgClr>
              <a:schemeClr val="accent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Slide Number Placeholder 7">
            <a:extLst>
              <a:ext uri="{FF2B5EF4-FFF2-40B4-BE49-F238E27FC236}">
                <a16:creationId xmlns:a16="http://schemas.microsoft.com/office/drawing/2014/main" id="{23313E1F-1879-4F7F-7D26-5408A1D8FD5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Arrow: Right 8">
            <a:extLst>
              <a:ext uri="{FF2B5EF4-FFF2-40B4-BE49-F238E27FC236}">
                <a16:creationId xmlns:a16="http://schemas.microsoft.com/office/drawing/2014/main" id="{7314B732-9712-7543-1C8B-5238CDA4A06A}"/>
              </a:ext>
            </a:extLst>
          </p:cNvPr>
          <p:cNvSpPr/>
          <p:nvPr/>
        </p:nvSpPr>
        <p:spPr>
          <a:xfrm rot="5400000">
            <a:off x="8762081" y="4653136"/>
            <a:ext cx="432048" cy="432048"/>
          </a:xfrm>
          <a:custGeom>
            <a:avLst/>
            <a:gdLst>
              <a:gd name="connsiteX0" fmla="*/ 0 w 432048"/>
              <a:gd name="connsiteY0" fmla="*/ 108012 h 432048"/>
              <a:gd name="connsiteX1" fmla="*/ 216024 w 432048"/>
              <a:gd name="connsiteY1" fmla="*/ 108012 h 432048"/>
              <a:gd name="connsiteX2" fmla="*/ 216024 w 432048"/>
              <a:gd name="connsiteY2" fmla="*/ 0 h 432048"/>
              <a:gd name="connsiteX3" fmla="*/ 432048 w 432048"/>
              <a:gd name="connsiteY3" fmla="*/ 216024 h 432048"/>
              <a:gd name="connsiteX4" fmla="*/ 216024 w 432048"/>
              <a:gd name="connsiteY4" fmla="*/ 432048 h 432048"/>
              <a:gd name="connsiteX5" fmla="*/ 216024 w 432048"/>
              <a:gd name="connsiteY5" fmla="*/ 324036 h 432048"/>
              <a:gd name="connsiteX6" fmla="*/ 0 w 432048"/>
              <a:gd name="connsiteY6" fmla="*/ 324036 h 432048"/>
              <a:gd name="connsiteX7" fmla="*/ 0 w 432048"/>
              <a:gd name="connsiteY7" fmla="*/ 108012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048" h="432048" fill="none" extrusionOk="0">
                <a:moveTo>
                  <a:pt x="0" y="108012"/>
                </a:moveTo>
                <a:cubicBezTo>
                  <a:pt x="103167" y="103966"/>
                  <a:pt x="115631" y="101382"/>
                  <a:pt x="216024" y="108012"/>
                </a:cubicBezTo>
                <a:cubicBezTo>
                  <a:pt x="214932" y="54761"/>
                  <a:pt x="212658" y="52811"/>
                  <a:pt x="216024" y="0"/>
                </a:cubicBezTo>
                <a:cubicBezTo>
                  <a:pt x="298019" y="72560"/>
                  <a:pt x="369388" y="148865"/>
                  <a:pt x="432048" y="216024"/>
                </a:cubicBezTo>
                <a:cubicBezTo>
                  <a:pt x="389981" y="275334"/>
                  <a:pt x="284221" y="352016"/>
                  <a:pt x="216024" y="432048"/>
                </a:cubicBezTo>
                <a:cubicBezTo>
                  <a:pt x="217487" y="390586"/>
                  <a:pt x="220909" y="376584"/>
                  <a:pt x="216024" y="324036"/>
                </a:cubicBezTo>
                <a:cubicBezTo>
                  <a:pt x="161903" y="328592"/>
                  <a:pt x="74002" y="331921"/>
                  <a:pt x="0" y="324036"/>
                </a:cubicBezTo>
                <a:cubicBezTo>
                  <a:pt x="-10263" y="223522"/>
                  <a:pt x="-9432" y="214354"/>
                  <a:pt x="0" y="108012"/>
                </a:cubicBezTo>
                <a:close/>
              </a:path>
              <a:path w="432048" h="432048" stroke="0" extrusionOk="0">
                <a:moveTo>
                  <a:pt x="0" y="108012"/>
                </a:moveTo>
                <a:cubicBezTo>
                  <a:pt x="77607" y="112065"/>
                  <a:pt x="120486" y="98704"/>
                  <a:pt x="216024" y="108012"/>
                </a:cubicBezTo>
                <a:cubicBezTo>
                  <a:pt x="215180" y="73885"/>
                  <a:pt x="220526" y="27922"/>
                  <a:pt x="216024" y="0"/>
                </a:cubicBezTo>
                <a:cubicBezTo>
                  <a:pt x="323652" y="103616"/>
                  <a:pt x="334377" y="104242"/>
                  <a:pt x="432048" y="216024"/>
                </a:cubicBezTo>
                <a:cubicBezTo>
                  <a:pt x="356216" y="289198"/>
                  <a:pt x="290369" y="354739"/>
                  <a:pt x="216024" y="432048"/>
                </a:cubicBezTo>
                <a:cubicBezTo>
                  <a:pt x="217065" y="401140"/>
                  <a:pt x="213825" y="353058"/>
                  <a:pt x="216024" y="324036"/>
                </a:cubicBezTo>
                <a:cubicBezTo>
                  <a:pt x="154796" y="332559"/>
                  <a:pt x="101910" y="320279"/>
                  <a:pt x="0" y="324036"/>
                </a:cubicBezTo>
                <a:cubicBezTo>
                  <a:pt x="6628" y="232898"/>
                  <a:pt x="-6909" y="153875"/>
                  <a:pt x="0" y="108012"/>
                </a:cubicBezTo>
                <a:close/>
              </a:path>
            </a:pathLst>
          </a:custGeom>
          <a:solidFill>
            <a:schemeClr val="accent2"/>
          </a:solidFill>
          <a:ln>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6">
            <a:extLst>
              <a:ext uri="{FF2B5EF4-FFF2-40B4-BE49-F238E27FC236}">
                <a16:creationId xmlns:a16="http://schemas.microsoft.com/office/drawing/2014/main" id="{62E8AB01-0855-278D-9B2B-2941EAAEDD75}"/>
              </a:ext>
            </a:extLst>
          </p:cNvPr>
          <p:cNvSpPr txBox="1">
            <a:spLocks/>
          </p:cNvSpPr>
          <p:nvPr/>
        </p:nvSpPr>
        <p:spPr>
          <a:xfrm>
            <a:off x="6275951" y="5148808"/>
            <a:ext cx="5611813" cy="65645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i="1" dirty="0"/>
              <a:t>Xilinx Zynq US+ family candidate for common framework support</a:t>
            </a:r>
            <a:endParaRPr lang="en-GB" i="1" dirty="0"/>
          </a:p>
        </p:txBody>
      </p:sp>
    </p:spTree>
    <p:extLst>
      <p:ext uri="{BB962C8B-B14F-4D97-AF65-F5344CB8AC3E}">
        <p14:creationId xmlns:p14="http://schemas.microsoft.com/office/powerpoint/2010/main" val="195479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0" grpId="0" uiExpand="1" build="p"/>
      <p:bldP spid="12" grpId="0" animBg="1"/>
      <p:bldP spid="9" grpId="0" animBg="1"/>
      <p:bldP spid="1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Software and Operating System</a:t>
            </a:r>
            <a:endParaRPr lang="en-GB" dirty="0"/>
          </a:p>
        </p:txBody>
      </p:sp>
      <p:sp>
        <p:nvSpPr>
          <p:cNvPr id="7" name="Content Placeholder 6">
            <a:extLst>
              <a:ext uri="{FF2B5EF4-FFF2-40B4-BE49-F238E27FC236}">
                <a16:creationId xmlns:a16="http://schemas.microsoft.com/office/drawing/2014/main" id="{2F17A4CE-D1D8-A4AB-713E-93D24E97F521}"/>
              </a:ext>
            </a:extLst>
          </p:cNvPr>
          <p:cNvSpPr>
            <a:spLocks noGrp="1"/>
          </p:cNvSpPr>
          <p:nvPr>
            <p:ph sz="half" idx="2"/>
          </p:nvPr>
        </p:nvSpPr>
        <p:spPr>
          <a:xfrm>
            <a:off x="406274" y="1415818"/>
            <a:ext cx="5689726" cy="2232248"/>
          </a:xfrm>
        </p:spPr>
        <p:txBody>
          <a:bodyPr/>
          <a:lstStyle/>
          <a:p>
            <a:r>
              <a:rPr lang="en-US" dirty="0"/>
              <a:t>Some real-time software: </a:t>
            </a:r>
          </a:p>
          <a:p>
            <a:pPr marL="342900" indent="-342900">
              <a:lnSpc>
                <a:spcPct val="100000"/>
              </a:lnSpc>
              <a:buFont typeface="Arial" panose="020B0604020202020204" pitchFamily="34" charset="0"/>
              <a:buChar char="•"/>
            </a:pPr>
            <a:r>
              <a:rPr lang="en-US" b="0" dirty="0"/>
              <a:t>All bare-metal code (no RT OS)</a:t>
            </a:r>
          </a:p>
          <a:p>
            <a:pPr marL="342900" indent="-342900">
              <a:lnSpc>
                <a:spcPct val="100000"/>
              </a:lnSpc>
              <a:buFont typeface="Arial" panose="020B0604020202020204" pitchFamily="34" charset="0"/>
              <a:buChar char="•"/>
            </a:pPr>
            <a:r>
              <a:rPr lang="en-US" b="0" i="1" dirty="0"/>
              <a:t>Support for integration between bare-metal/real-time code with OS is an asset for a common framework</a:t>
            </a:r>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graphicFrame>
        <p:nvGraphicFramePr>
          <p:cNvPr id="5" name="Chart 4">
            <a:extLst>
              <a:ext uri="{FF2B5EF4-FFF2-40B4-BE49-F238E27FC236}">
                <a16:creationId xmlns:a16="http://schemas.microsoft.com/office/drawing/2014/main" id="{24BBFC5E-2379-A7B3-B865-E3BF6FFC9972}"/>
              </a:ext>
            </a:extLst>
          </p:cNvPr>
          <p:cNvGraphicFramePr/>
          <p:nvPr>
            <p:extLst>
              <p:ext uri="{D42A27DB-BD31-4B8C-83A1-F6EECF244321}">
                <p14:modId xmlns:p14="http://schemas.microsoft.com/office/powerpoint/2010/main" val="2092851817"/>
              </p:ext>
            </p:extLst>
          </p:nvPr>
        </p:nvGraphicFramePr>
        <p:xfrm>
          <a:off x="6018087" y="1196752"/>
          <a:ext cx="6048671"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6">
            <a:extLst>
              <a:ext uri="{FF2B5EF4-FFF2-40B4-BE49-F238E27FC236}">
                <a16:creationId xmlns:a16="http://schemas.microsoft.com/office/drawing/2014/main" id="{B4154CD1-10A4-76BA-DEED-885464464C8B}"/>
              </a:ext>
            </a:extLst>
          </p:cNvPr>
          <p:cNvSpPr txBox="1">
            <a:spLocks/>
          </p:cNvSpPr>
          <p:nvPr/>
        </p:nvSpPr>
        <p:spPr>
          <a:xfrm>
            <a:off x="416352" y="4005064"/>
            <a:ext cx="10936232" cy="22322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Operating System for Application Processing Unit: </a:t>
            </a:r>
          </a:p>
          <a:p>
            <a:pPr marL="342900" indent="-342900">
              <a:lnSpc>
                <a:spcPct val="100000"/>
              </a:lnSpc>
              <a:buFont typeface="Arial" panose="020B0604020202020204" pitchFamily="34" charset="0"/>
              <a:buChar char="•"/>
            </a:pPr>
            <a:r>
              <a:rPr lang="en-US" b="0" dirty="0"/>
              <a:t>All projects using an OS in their APU interested in adopting </a:t>
            </a:r>
            <a:r>
              <a:rPr lang="en-US" dirty="0">
                <a:solidFill>
                  <a:schemeClr val="accent3"/>
                </a:solidFill>
              </a:rPr>
              <a:t>FEC-OS </a:t>
            </a:r>
          </a:p>
          <a:p>
            <a:pPr marL="666750" lvl="1" indent="-342900">
              <a:buFont typeface="Arial" panose="020B0604020202020204" pitchFamily="34" charset="0"/>
              <a:buChar char="•"/>
            </a:pPr>
            <a:r>
              <a:rPr lang="en-US" dirty="0">
                <a:solidFill>
                  <a:schemeClr val="tx2"/>
                </a:solidFill>
              </a:rPr>
              <a:t>FEC-OS on SoC: supported by DI/OT framework, same distribution as for new FEC model</a:t>
            </a:r>
          </a:p>
          <a:p>
            <a:pPr marL="666750" lvl="1" indent="-342900">
              <a:buFont typeface="Arial" panose="020B0604020202020204" pitchFamily="34" charset="0"/>
              <a:buChar char="•"/>
            </a:pPr>
            <a:r>
              <a:rPr lang="en-US" dirty="0">
                <a:solidFill>
                  <a:schemeClr val="tx2"/>
                </a:solidFill>
              </a:rPr>
              <a:t>All projects share or might upgrade to same Processing System (ARM Cortex-A53 core based)</a:t>
            </a:r>
          </a:p>
          <a:p>
            <a:pPr marL="666750" lvl="1" indent="-342900">
              <a:buFont typeface="Arial" panose="020B0604020202020204" pitchFamily="34" charset="0"/>
              <a:buChar char="•"/>
            </a:pPr>
            <a:r>
              <a:rPr lang="en-US" i="1" dirty="0">
                <a:solidFill>
                  <a:schemeClr val="tx2"/>
                </a:solidFill>
              </a:rPr>
              <a:t>Potential alignment between SoC Common framework and new FEC model</a:t>
            </a:r>
          </a:p>
        </p:txBody>
      </p:sp>
      <p:sp>
        <p:nvSpPr>
          <p:cNvPr id="11" name="Slide Number Placeholder 10">
            <a:extLst>
              <a:ext uri="{FF2B5EF4-FFF2-40B4-BE49-F238E27FC236}">
                <a16:creationId xmlns:a16="http://schemas.microsoft.com/office/drawing/2014/main" id="{EE310DC6-45E9-901B-883A-ED86626F5BF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95853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Integration with accelerator control system</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graphicFrame>
        <p:nvGraphicFramePr>
          <p:cNvPr id="5" name="Chart 4">
            <a:extLst>
              <a:ext uri="{FF2B5EF4-FFF2-40B4-BE49-F238E27FC236}">
                <a16:creationId xmlns:a16="http://schemas.microsoft.com/office/drawing/2014/main" id="{24BBFC5E-2379-A7B3-B865-E3BF6FFC9972}"/>
              </a:ext>
            </a:extLst>
          </p:cNvPr>
          <p:cNvGraphicFramePr/>
          <p:nvPr>
            <p:extLst>
              <p:ext uri="{D42A27DB-BD31-4B8C-83A1-F6EECF244321}">
                <p14:modId xmlns:p14="http://schemas.microsoft.com/office/powerpoint/2010/main" val="1978401138"/>
              </p:ext>
            </p:extLst>
          </p:nvPr>
        </p:nvGraphicFramePr>
        <p:xfrm>
          <a:off x="358003" y="1125555"/>
          <a:ext cx="5882013"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6">
            <a:extLst>
              <a:ext uri="{FF2B5EF4-FFF2-40B4-BE49-F238E27FC236}">
                <a16:creationId xmlns:a16="http://schemas.microsoft.com/office/drawing/2014/main" id="{B4154CD1-10A4-76BA-DEED-885464464C8B}"/>
              </a:ext>
            </a:extLst>
          </p:cNvPr>
          <p:cNvSpPr txBox="1">
            <a:spLocks/>
          </p:cNvSpPr>
          <p:nvPr/>
        </p:nvSpPr>
        <p:spPr>
          <a:xfrm>
            <a:off x="6333932" y="1556792"/>
            <a:ext cx="5473134" cy="4464496"/>
          </a:xfrm>
          <a:custGeom>
            <a:avLst/>
            <a:gdLst>
              <a:gd name="connsiteX0" fmla="*/ 0 w 5473134"/>
              <a:gd name="connsiteY0" fmla="*/ 0 h 4464496"/>
              <a:gd name="connsiteX1" fmla="*/ 519948 w 5473134"/>
              <a:gd name="connsiteY1" fmla="*/ 0 h 4464496"/>
              <a:gd name="connsiteX2" fmla="*/ 1258821 w 5473134"/>
              <a:gd name="connsiteY2" fmla="*/ 0 h 4464496"/>
              <a:gd name="connsiteX3" fmla="*/ 1888231 w 5473134"/>
              <a:gd name="connsiteY3" fmla="*/ 0 h 4464496"/>
              <a:gd name="connsiteX4" fmla="*/ 2572373 w 5473134"/>
              <a:gd name="connsiteY4" fmla="*/ 0 h 4464496"/>
              <a:gd name="connsiteX5" fmla="*/ 3365977 w 5473134"/>
              <a:gd name="connsiteY5" fmla="*/ 0 h 4464496"/>
              <a:gd name="connsiteX6" fmla="*/ 3940656 w 5473134"/>
              <a:gd name="connsiteY6" fmla="*/ 0 h 4464496"/>
              <a:gd name="connsiteX7" fmla="*/ 4679530 w 5473134"/>
              <a:gd name="connsiteY7" fmla="*/ 0 h 4464496"/>
              <a:gd name="connsiteX8" fmla="*/ 5473134 w 5473134"/>
              <a:gd name="connsiteY8" fmla="*/ 0 h 4464496"/>
              <a:gd name="connsiteX9" fmla="*/ 5473134 w 5473134"/>
              <a:gd name="connsiteY9" fmla="*/ 637785 h 4464496"/>
              <a:gd name="connsiteX10" fmla="*/ 5473134 w 5473134"/>
              <a:gd name="connsiteY10" fmla="*/ 1275570 h 4464496"/>
              <a:gd name="connsiteX11" fmla="*/ 5473134 w 5473134"/>
              <a:gd name="connsiteY11" fmla="*/ 1824066 h 4464496"/>
              <a:gd name="connsiteX12" fmla="*/ 5473134 w 5473134"/>
              <a:gd name="connsiteY12" fmla="*/ 2551141 h 4464496"/>
              <a:gd name="connsiteX13" fmla="*/ 5473134 w 5473134"/>
              <a:gd name="connsiteY13" fmla="*/ 3188926 h 4464496"/>
              <a:gd name="connsiteX14" fmla="*/ 5473134 w 5473134"/>
              <a:gd name="connsiteY14" fmla="*/ 3916001 h 4464496"/>
              <a:gd name="connsiteX15" fmla="*/ 5473134 w 5473134"/>
              <a:gd name="connsiteY15" fmla="*/ 4464496 h 4464496"/>
              <a:gd name="connsiteX16" fmla="*/ 4843724 w 5473134"/>
              <a:gd name="connsiteY16" fmla="*/ 4464496 h 4464496"/>
              <a:gd name="connsiteX17" fmla="*/ 4214313 w 5473134"/>
              <a:gd name="connsiteY17" fmla="*/ 4464496 h 4464496"/>
              <a:gd name="connsiteX18" fmla="*/ 3475440 w 5473134"/>
              <a:gd name="connsiteY18" fmla="*/ 4464496 h 4464496"/>
              <a:gd name="connsiteX19" fmla="*/ 2791298 w 5473134"/>
              <a:gd name="connsiteY19" fmla="*/ 4464496 h 4464496"/>
              <a:gd name="connsiteX20" fmla="*/ 1997694 w 5473134"/>
              <a:gd name="connsiteY20" fmla="*/ 4464496 h 4464496"/>
              <a:gd name="connsiteX21" fmla="*/ 1204089 w 5473134"/>
              <a:gd name="connsiteY21" fmla="*/ 4464496 h 4464496"/>
              <a:gd name="connsiteX22" fmla="*/ 0 w 5473134"/>
              <a:gd name="connsiteY22" fmla="*/ 4464496 h 4464496"/>
              <a:gd name="connsiteX23" fmla="*/ 0 w 5473134"/>
              <a:gd name="connsiteY23" fmla="*/ 3782066 h 4464496"/>
              <a:gd name="connsiteX24" fmla="*/ 0 w 5473134"/>
              <a:gd name="connsiteY24" fmla="*/ 3099636 h 4464496"/>
              <a:gd name="connsiteX25" fmla="*/ 0 w 5473134"/>
              <a:gd name="connsiteY25" fmla="*/ 2461851 h 4464496"/>
              <a:gd name="connsiteX26" fmla="*/ 0 w 5473134"/>
              <a:gd name="connsiteY26" fmla="*/ 1824066 h 4464496"/>
              <a:gd name="connsiteX27" fmla="*/ 0 w 5473134"/>
              <a:gd name="connsiteY27" fmla="*/ 1186280 h 4464496"/>
              <a:gd name="connsiteX28" fmla="*/ 0 w 5473134"/>
              <a:gd name="connsiteY28" fmla="*/ 682430 h 4464496"/>
              <a:gd name="connsiteX29" fmla="*/ 0 w 5473134"/>
              <a:gd name="connsiteY29" fmla="*/ 0 h 44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473134" h="4464496" fill="none" extrusionOk="0">
                <a:moveTo>
                  <a:pt x="0" y="0"/>
                </a:moveTo>
                <a:cubicBezTo>
                  <a:pt x="255665" y="-8810"/>
                  <a:pt x="264146" y="6872"/>
                  <a:pt x="519948" y="0"/>
                </a:cubicBezTo>
                <a:cubicBezTo>
                  <a:pt x="775750" y="-6872"/>
                  <a:pt x="956932" y="-35336"/>
                  <a:pt x="1258821" y="0"/>
                </a:cubicBezTo>
                <a:cubicBezTo>
                  <a:pt x="1560710" y="35336"/>
                  <a:pt x="1669900" y="30097"/>
                  <a:pt x="1888231" y="0"/>
                </a:cubicBezTo>
                <a:cubicBezTo>
                  <a:pt x="2106562" y="-30097"/>
                  <a:pt x="2379483" y="1941"/>
                  <a:pt x="2572373" y="0"/>
                </a:cubicBezTo>
                <a:cubicBezTo>
                  <a:pt x="2765263" y="-1941"/>
                  <a:pt x="2989175" y="-30149"/>
                  <a:pt x="3365977" y="0"/>
                </a:cubicBezTo>
                <a:cubicBezTo>
                  <a:pt x="3742779" y="30149"/>
                  <a:pt x="3802273" y="14923"/>
                  <a:pt x="3940656" y="0"/>
                </a:cubicBezTo>
                <a:cubicBezTo>
                  <a:pt x="4079039" y="-14923"/>
                  <a:pt x="4349226" y="6856"/>
                  <a:pt x="4679530" y="0"/>
                </a:cubicBezTo>
                <a:cubicBezTo>
                  <a:pt x="5009834" y="-6856"/>
                  <a:pt x="5185679" y="-12073"/>
                  <a:pt x="5473134" y="0"/>
                </a:cubicBezTo>
                <a:cubicBezTo>
                  <a:pt x="5442765" y="210431"/>
                  <a:pt x="5454637" y="477432"/>
                  <a:pt x="5473134" y="637785"/>
                </a:cubicBezTo>
                <a:cubicBezTo>
                  <a:pt x="5491631" y="798139"/>
                  <a:pt x="5443858" y="1120217"/>
                  <a:pt x="5473134" y="1275570"/>
                </a:cubicBezTo>
                <a:cubicBezTo>
                  <a:pt x="5502410" y="1430923"/>
                  <a:pt x="5467508" y="1690290"/>
                  <a:pt x="5473134" y="1824066"/>
                </a:cubicBezTo>
                <a:cubicBezTo>
                  <a:pt x="5478760" y="1957842"/>
                  <a:pt x="5438062" y="2358934"/>
                  <a:pt x="5473134" y="2551141"/>
                </a:cubicBezTo>
                <a:cubicBezTo>
                  <a:pt x="5508206" y="2743348"/>
                  <a:pt x="5462660" y="2944315"/>
                  <a:pt x="5473134" y="3188926"/>
                </a:cubicBezTo>
                <a:cubicBezTo>
                  <a:pt x="5483608" y="3433538"/>
                  <a:pt x="5466827" y="3647564"/>
                  <a:pt x="5473134" y="3916001"/>
                </a:cubicBezTo>
                <a:cubicBezTo>
                  <a:pt x="5479441" y="4184439"/>
                  <a:pt x="5476464" y="4220604"/>
                  <a:pt x="5473134" y="4464496"/>
                </a:cubicBezTo>
                <a:cubicBezTo>
                  <a:pt x="5345633" y="4490933"/>
                  <a:pt x="5034839" y="4464593"/>
                  <a:pt x="4843724" y="4464496"/>
                </a:cubicBezTo>
                <a:cubicBezTo>
                  <a:pt x="4652609" y="4464400"/>
                  <a:pt x="4478238" y="4485691"/>
                  <a:pt x="4214313" y="4464496"/>
                </a:cubicBezTo>
                <a:cubicBezTo>
                  <a:pt x="3950388" y="4443301"/>
                  <a:pt x="3761562" y="4474045"/>
                  <a:pt x="3475440" y="4464496"/>
                </a:cubicBezTo>
                <a:cubicBezTo>
                  <a:pt x="3189318" y="4454947"/>
                  <a:pt x="3026164" y="4469171"/>
                  <a:pt x="2791298" y="4464496"/>
                </a:cubicBezTo>
                <a:cubicBezTo>
                  <a:pt x="2556432" y="4459821"/>
                  <a:pt x="2219293" y="4438700"/>
                  <a:pt x="1997694" y="4464496"/>
                </a:cubicBezTo>
                <a:cubicBezTo>
                  <a:pt x="1776095" y="4490292"/>
                  <a:pt x="1381276" y="4493539"/>
                  <a:pt x="1204089" y="4464496"/>
                </a:cubicBezTo>
                <a:cubicBezTo>
                  <a:pt x="1026902" y="4435453"/>
                  <a:pt x="555636" y="4516872"/>
                  <a:pt x="0" y="4464496"/>
                </a:cubicBezTo>
                <a:cubicBezTo>
                  <a:pt x="-29784" y="4322222"/>
                  <a:pt x="17134" y="4028457"/>
                  <a:pt x="0" y="3782066"/>
                </a:cubicBezTo>
                <a:cubicBezTo>
                  <a:pt x="-17134" y="3535675"/>
                  <a:pt x="12876" y="3370946"/>
                  <a:pt x="0" y="3099636"/>
                </a:cubicBezTo>
                <a:cubicBezTo>
                  <a:pt x="-12876" y="2828326"/>
                  <a:pt x="-20440" y="2716016"/>
                  <a:pt x="0" y="2461851"/>
                </a:cubicBezTo>
                <a:cubicBezTo>
                  <a:pt x="20440" y="2207687"/>
                  <a:pt x="-7400" y="2099955"/>
                  <a:pt x="0" y="1824066"/>
                </a:cubicBezTo>
                <a:cubicBezTo>
                  <a:pt x="7400" y="1548177"/>
                  <a:pt x="21914" y="1461248"/>
                  <a:pt x="0" y="1186280"/>
                </a:cubicBezTo>
                <a:cubicBezTo>
                  <a:pt x="-21914" y="911312"/>
                  <a:pt x="22231" y="923314"/>
                  <a:pt x="0" y="682430"/>
                </a:cubicBezTo>
                <a:cubicBezTo>
                  <a:pt x="-22231" y="441546"/>
                  <a:pt x="32355" y="162637"/>
                  <a:pt x="0" y="0"/>
                </a:cubicBezTo>
                <a:close/>
              </a:path>
              <a:path w="5473134" h="4464496" stroke="0" extrusionOk="0">
                <a:moveTo>
                  <a:pt x="0" y="0"/>
                </a:moveTo>
                <a:cubicBezTo>
                  <a:pt x="314359" y="-24020"/>
                  <a:pt x="439037" y="-31075"/>
                  <a:pt x="629410" y="0"/>
                </a:cubicBezTo>
                <a:cubicBezTo>
                  <a:pt x="819783" y="31075"/>
                  <a:pt x="932519" y="-2315"/>
                  <a:pt x="1149358" y="0"/>
                </a:cubicBezTo>
                <a:cubicBezTo>
                  <a:pt x="1366197" y="2315"/>
                  <a:pt x="1629168" y="37272"/>
                  <a:pt x="1942963" y="0"/>
                </a:cubicBezTo>
                <a:cubicBezTo>
                  <a:pt x="2256758" y="-37272"/>
                  <a:pt x="2311797" y="21314"/>
                  <a:pt x="2572373" y="0"/>
                </a:cubicBezTo>
                <a:cubicBezTo>
                  <a:pt x="2832949" y="-21314"/>
                  <a:pt x="2915582" y="-8224"/>
                  <a:pt x="3201783" y="0"/>
                </a:cubicBezTo>
                <a:cubicBezTo>
                  <a:pt x="3487984" y="8224"/>
                  <a:pt x="3663429" y="-13974"/>
                  <a:pt x="3995388" y="0"/>
                </a:cubicBezTo>
                <a:cubicBezTo>
                  <a:pt x="4327348" y="13974"/>
                  <a:pt x="4298564" y="23499"/>
                  <a:pt x="4570067" y="0"/>
                </a:cubicBezTo>
                <a:cubicBezTo>
                  <a:pt x="4841570" y="-23499"/>
                  <a:pt x="5291542" y="26717"/>
                  <a:pt x="5473134" y="0"/>
                </a:cubicBezTo>
                <a:cubicBezTo>
                  <a:pt x="5458297" y="188132"/>
                  <a:pt x="5504958" y="377151"/>
                  <a:pt x="5473134" y="727075"/>
                </a:cubicBezTo>
                <a:cubicBezTo>
                  <a:pt x="5441310" y="1076999"/>
                  <a:pt x="5460593" y="1064713"/>
                  <a:pt x="5473134" y="1275570"/>
                </a:cubicBezTo>
                <a:cubicBezTo>
                  <a:pt x="5485675" y="1486428"/>
                  <a:pt x="5449342" y="1693328"/>
                  <a:pt x="5473134" y="1913355"/>
                </a:cubicBezTo>
                <a:cubicBezTo>
                  <a:pt x="5496926" y="2133382"/>
                  <a:pt x="5456664" y="2384835"/>
                  <a:pt x="5473134" y="2595786"/>
                </a:cubicBezTo>
                <a:cubicBezTo>
                  <a:pt x="5489604" y="2806737"/>
                  <a:pt x="5459505" y="2920177"/>
                  <a:pt x="5473134" y="3099636"/>
                </a:cubicBezTo>
                <a:cubicBezTo>
                  <a:pt x="5486764" y="3279095"/>
                  <a:pt x="5486475" y="3435461"/>
                  <a:pt x="5473134" y="3737421"/>
                </a:cubicBezTo>
                <a:cubicBezTo>
                  <a:pt x="5459793" y="4039382"/>
                  <a:pt x="5482398" y="4112817"/>
                  <a:pt x="5473134" y="4464496"/>
                </a:cubicBezTo>
                <a:cubicBezTo>
                  <a:pt x="5327267" y="4480191"/>
                  <a:pt x="4983127" y="4469549"/>
                  <a:pt x="4788992" y="4464496"/>
                </a:cubicBezTo>
                <a:cubicBezTo>
                  <a:pt x="4594857" y="4459443"/>
                  <a:pt x="4179771" y="4504091"/>
                  <a:pt x="3995388" y="4464496"/>
                </a:cubicBezTo>
                <a:cubicBezTo>
                  <a:pt x="3811005" y="4424901"/>
                  <a:pt x="3529499" y="4468522"/>
                  <a:pt x="3311246" y="4464496"/>
                </a:cubicBezTo>
                <a:cubicBezTo>
                  <a:pt x="3092993" y="4460470"/>
                  <a:pt x="2981642" y="4443793"/>
                  <a:pt x="2791298" y="4464496"/>
                </a:cubicBezTo>
                <a:cubicBezTo>
                  <a:pt x="2600954" y="4485199"/>
                  <a:pt x="2362916" y="4447769"/>
                  <a:pt x="2216619" y="4464496"/>
                </a:cubicBezTo>
                <a:cubicBezTo>
                  <a:pt x="2070322" y="4481223"/>
                  <a:pt x="1733573" y="4446892"/>
                  <a:pt x="1423015" y="4464496"/>
                </a:cubicBezTo>
                <a:cubicBezTo>
                  <a:pt x="1112457" y="4482100"/>
                  <a:pt x="916481" y="4442074"/>
                  <a:pt x="738873" y="4464496"/>
                </a:cubicBezTo>
                <a:cubicBezTo>
                  <a:pt x="561265" y="4486918"/>
                  <a:pt x="312186" y="4474403"/>
                  <a:pt x="0" y="4464496"/>
                </a:cubicBezTo>
                <a:cubicBezTo>
                  <a:pt x="6219" y="4225667"/>
                  <a:pt x="16441" y="3990981"/>
                  <a:pt x="0" y="3826711"/>
                </a:cubicBezTo>
                <a:cubicBezTo>
                  <a:pt x="-16441" y="3662442"/>
                  <a:pt x="3572" y="3459198"/>
                  <a:pt x="0" y="3322861"/>
                </a:cubicBezTo>
                <a:cubicBezTo>
                  <a:pt x="-3572" y="3186524"/>
                  <a:pt x="15689" y="2954455"/>
                  <a:pt x="0" y="2819010"/>
                </a:cubicBezTo>
                <a:cubicBezTo>
                  <a:pt x="-15689" y="2683565"/>
                  <a:pt x="19047" y="2436208"/>
                  <a:pt x="0" y="2136580"/>
                </a:cubicBezTo>
                <a:cubicBezTo>
                  <a:pt x="-19047" y="1836952"/>
                  <a:pt x="26098" y="1857191"/>
                  <a:pt x="0" y="1588085"/>
                </a:cubicBezTo>
                <a:cubicBezTo>
                  <a:pt x="-26098" y="1318979"/>
                  <a:pt x="19137" y="1187404"/>
                  <a:pt x="0" y="861010"/>
                </a:cubicBezTo>
                <a:cubicBezTo>
                  <a:pt x="-19137" y="534617"/>
                  <a:pt x="14356" y="291283"/>
                  <a:pt x="0" y="0"/>
                </a:cubicBezTo>
                <a:close/>
              </a:path>
            </a:pathLst>
          </a:custGeom>
          <a:ln w="31750">
            <a:solidFill>
              <a:schemeClr val="accent2"/>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vert="horz" lIns="216000" tIns="216000" rIns="216000" bIns="7200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FEC-OS </a:t>
            </a:r>
            <a:r>
              <a:rPr lang="en-US" dirty="0">
                <a:sym typeface="Wingdings" panose="05000000000000000000" pitchFamily="2" charset="2"/>
              </a:rPr>
              <a:t> FEC-like services libraries potentially available to SoCs if required </a:t>
            </a:r>
            <a:endParaRPr lang="en-US" dirty="0"/>
          </a:p>
          <a:p>
            <a:pPr marL="666750" lvl="1" indent="-342900">
              <a:buFont typeface="Arial" panose="020B0604020202020204" pitchFamily="34" charset="0"/>
              <a:buChar char="•"/>
            </a:pPr>
            <a:r>
              <a:rPr lang="en-US" b="0" dirty="0"/>
              <a:t>Configuration, databases, layout</a:t>
            </a:r>
          </a:p>
          <a:p>
            <a:pPr marL="666750" lvl="1" indent="-342900">
              <a:buFont typeface="Arial" panose="020B0604020202020204" pitchFamily="34" charset="0"/>
              <a:buChar char="•"/>
            </a:pPr>
            <a:r>
              <a:rPr lang="en-US" b="0" dirty="0">
                <a:solidFill>
                  <a:schemeClr val="tx2"/>
                </a:solidFill>
              </a:rPr>
              <a:t>FESA, or other FEC SW frameworks</a:t>
            </a:r>
          </a:p>
          <a:p>
            <a:pPr marL="666750" lvl="1" indent="-342900">
              <a:buFont typeface="Arial" panose="020B0604020202020204" pitchFamily="34" charset="0"/>
              <a:buChar char="•"/>
            </a:pPr>
            <a:r>
              <a:rPr lang="en-US" b="0" dirty="0">
                <a:solidFill>
                  <a:schemeClr val="tx2"/>
                </a:solidFill>
              </a:rPr>
              <a:t>Drivers (EDGE)</a:t>
            </a:r>
          </a:p>
          <a:p>
            <a:pPr marL="666750" lvl="1" indent="-342900" algn="just">
              <a:buFont typeface="Arial" panose="020B0604020202020204" pitchFamily="34" charset="0"/>
              <a:buChar char="•"/>
            </a:pPr>
            <a:r>
              <a:rPr lang="en-US" b="0" dirty="0">
                <a:solidFill>
                  <a:schemeClr val="tx2"/>
                </a:solidFill>
              </a:rPr>
              <a:t>System monitoring and diagnostics</a:t>
            </a:r>
          </a:p>
          <a:p>
            <a:pPr marL="666750" lvl="1" indent="-342900">
              <a:buFont typeface="Arial" panose="020B0604020202020204" pitchFamily="34" charset="0"/>
              <a:buChar char="•"/>
            </a:pPr>
            <a:r>
              <a:rPr lang="en-US" b="0" dirty="0">
                <a:solidFill>
                  <a:schemeClr val="tx2"/>
                </a:solidFill>
              </a:rPr>
              <a:t>Network booting with </a:t>
            </a:r>
            <a:r>
              <a:rPr lang="en-US" b="0" dirty="0" err="1">
                <a:solidFill>
                  <a:schemeClr val="tx2"/>
                </a:solidFill>
              </a:rPr>
              <a:t>fall-back</a:t>
            </a:r>
            <a:r>
              <a:rPr lang="en-US" b="0" dirty="0">
                <a:solidFill>
                  <a:schemeClr val="tx2"/>
                </a:solidFill>
              </a:rPr>
              <a:t> strategy</a:t>
            </a:r>
          </a:p>
          <a:p>
            <a:pPr marL="666750" lvl="1" indent="-342900" algn="just">
              <a:buFont typeface="Arial" panose="020B0604020202020204" pitchFamily="34" charset="0"/>
              <a:buChar char="•"/>
            </a:pPr>
            <a:r>
              <a:rPr lang="en-US" b="0" dirty="0">
                <a:solidFill>
                  <a:schemeClr val="tx2"/>
                </a:solidFill>
              </a:rPr>
              <a:t>CMW/RDA</a:t>
            </a:r>
          </a:p>
          <a:p>
            <a:pPr marL="666750" lvl="1" indent="-342900">
              <a:buFont typeface="Arial" panose="020B0604020202020204" pitchFamily="34" charset="0"/>
              <a:buChar char="•"/>
            </a:pPr>
            <a:r>
              <a:rPr lang="en-US" b="0" dirty="0">
                <a:solidFill>
                  <a:schemeClr val="tx2"/>
                </a:solidFill>
              </a:rPr>
              <a:t>Post-mortem</a:t>
            </a:r>
          </a:p>
          <a:p>
            <a:pPr marL="666750" lvl="1" indent="-342900">
              <a:buFont typeface="Arial" panose="020B0604020202020204" pitchFamily="34" charset="0"/>
              <a:buChar char="•"/>
            </a:pPr>
            <a:r>
              <a:rPr lang="en-US" b="0" dirty="0">
                <a:solidFill>
                  <a:schemeClr val="tx2"/>
                </a:solidFill>
              </a:rPr>
              <a:t>Remote console and tools</a:t>
            </a:r>
          </a:p>
          <a:p>
            <a:pPr marL="666750" lvl="1" indent="-342900">
              <a:buFont typeface="Arial" panose="020B0604020202020204" pitchFamily="34" charset="0"/>
              <a:buChar char="•"/>
            </a:pPr>
            <a:r>
              <a:rPr lang="en-US" b="0" dirty="0">
                <a:solidFill>
                  <a:schemeClr val="tx2"/>
                </a:solidFill>
              </a:rPr>
              <a:t>General Machine Timing</a:t>
            </a:r>
          </a:p>
        </p:txBody>
      </p:sp>
      <p:sp>
        <p:nvSpPr>
          <p:cNvPr id="9" name="Content Placeholder 6">
            <a:extLst>
              <a:ext uri="{FF2B5EF4-FFF2-40B4-BE49-F238E27FC236}">
                <a16:creationId xmlns:a16="http://schemas.microsoft.com/office/drawing/2014/main" id="{25A7AEFB-9FEB-737A-924C-0D45DDC265C4}"/>
              </a:ext>
            </a:extLst>
          </p:cNvPr>
          <p:cNvSpPr txBox="1">
            <a:spLocks/>
          </p:cNvSpPr>
          <p:nvPr/>
        </p:nvSpPr>
        <p:spPr>
          <a:xfrm>
            <a:off x="451919" y="4365104"/>
            <a:ext cx="5476491" cy="1656184"/>
          </a:xfrm>
          <a:custGeom>
            <a:avLst/>
            <a:gdLst>
              <a:gd name="connsiteX0" fmla="*/ 0 w 5476491"/>
              <a:gd name="connsiteY0" fmla="*/ 0 h 1656184"/>
              <a:gd name="connsiteX1" fmla="*/ 794091 w 5476491"/>
              <a:gd name="connsiteY1" fmla="*/ 0 h 1656184"/>
              <a:gd name="connsiteX2" fmla="*/ 1533417 w 5476491"/>
              <a:gd name="connsiteY2" fmla="*/ 0 h 1656184"/>
              <a:gd name="connsiteX3" fmla="*/ 2217979 w 5476491"/>
              <a:gd name="connsiteY3" fmla="*/ 0 h 1656184"/>
              <a:gd name="connsiteX4" fmla="*/ 2902540 w 5476491"/>
              <a:gd name="connsiteY4" fmla="*/ 0 h 1656184"/>
              <a:gd name="connsiteX5" fmla="*/ 3696631 w 5476491"/>
              <a:gd name="connsiteY5" fmla="*/ 0 h 1656184"/>
              <a:gd name="connsiteX6" fmla="*/ 4435958 w 5476491"/>
              <a:gd name="connsiteY6" fmla="*/ 0 h 1656184"/>
              <a:gd name="connsiteX7" fmla="*/ 5476491 w 5476491"/>
              <a:gd name="connsiteY7" fmla="*/ 0 h 1656184"/>
              <a:gd name="connsiteX8" fmla="*/ 5476491 w 5476491"/>
              <a:gd name="connsiteY8" fmla="*/ 535499 h 1656184"/>
              <a:gd name="connsiteX9" fmla="*/ 5476491 w 5476491"/>
              <a:gd name="connsiteY9" fmla="*/ 1037875 h 1656184"/>
              <a:gd name="connsiteX10" fmla="*/ 5476491 w 5476491"/>
              <a:gd name="connsiteY10" fmla="*/ 1656184 h 1656184"/>
              <a:gd name="connsiteX11" fmla="*/ 4901459 w 5476491"/>
              <a:gd name="connsiteY11" fmla="*/ 1656184 h 1656184"/>
              <a:gd name="connsiteX12" fmla="*/ 4107368 w 5476491"/>
              <a:gd name="connsiteY12" fmla="*/ 1656184 h 1656184"/>
              <a:gd name="connsiteX13" fmla="*/ 3477572 w 5476491"/>
              <a:gd name="connsiteY13" fmla="*/ 1656184 h 1656184"/>
              <a:gd name="connsiteX14" fmla="*/ 2683481 w 5476491"/>
              <a:gd name="connsiteY14" fmla="*/ 1656184 h 1656184"/>
              <a:gd name="connsiteX15" fmla="*/ 2108449 w 5476491"/>
              <a:gd name="connsiteY15" fmla="*/ 1656184 h 1656184"/>
              <a:gd name="connsiteX16" fmla="*/ 1588182 w 5476491"/>
              <a:gd name="connsiteY16" fmla="*/ 1656184 h 1656184"/>
              <a:gd name="connsiteX17" fmla="*/ 1067916 w 5476491"/>
              <a:gd name="connsiteY17" fmla="*/ 1656184 h 1656184"/>
              <a:gd name="connsiteX18" fmla="*/ 0 w 5476491"/>
              <a:gd name="connsiteY18" fmla="*/ 1656184 h 1656184"/>
              <a:gd name="connsiteX19" fmla="*/ 0 w 5476491"/>
              <a:gd name="connsiteY19" fmla="*/ 1153808 h 1656184"/>
              <a:gd name="connsiteX20" fmla="*/ 0 w 5476491"/>
              <a:gd name="connsiteY20" fmla="*/ 568623 h 1656184"/>
              <a:gd name="connsiteX21" fmla="*/ 0 w 5476491"/>
              <a:gd name="connsiteY21" fmla="*/ 0 h 165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76491" h="1656184" fill="none" extrusionOk="0">
                <a:moveTo>
                  <a:pt x="0" y="0"/>
                </a:moveTo>
                <a:cubicBezTo>
                  <a:pt x="329017" y="3723"/>
                  <a:pt x="544582" y="6125"/>
                  <a:pt x="794091" y="0"/>
                </a:cubicBezTo>
                <a:cubicBezTo>
                  <a:pt x="1043600" y="-6125"/>
                  <a:pt x="1358235" y="11984"/>
                  <a:pt x="1533417" y="0"/>
                </a:cubicBezTo>
                <a:cubicBezTo>
                  <a:pt x="1708599" y="-11984"/>
                  <a:pt x="1922823" y="-16608"/>
                  <a:pt x="2217979" y="0"/>
                </a:cubicBezTo>
                <a:cubicBezTo>
                  <a:pt x="2513135" y="16608"/>
                  <a:pt x="2715781" y="-22107"/>
                  <a:pt x="2902540" y="0"/>
                </a:cubicBezTo>
                <a:cubicBezTo>
                  <a:pt x="3089299" y="22107"/>
                  <a:pt x="3407639" y="-37636"/>
                  <a:pt x="3696631" y="0"/>
                </a:cubicBezTo>
                <a:cubicBezTo>
                  <a:pt x="3985623" y="37636"/>
                  <a:pt x="4181734" y="24465"/>
                  <a:pt x="4435958" y="0"/>
                </a:cubicBezTo>
                <a:cubicBezTo>
                  <a:pt x="4690182" y="-24465"/>
                  <a:pt x="5031965" y="-28527"/>
                  <a:pt x="5476491" y="0"/>
                </a:cubicBezTo>
                <a:cubicBezTo>
                  <a:pt x="5480426" y="129216"/>
                  <a:pt x="5476435" y="306578"/>
                  <a:pt x="5476491" y="535499"/>
                </a:cubicBezTo>
                <a:cubicBezTo>
                  <a:pt x="5476547" y="764420"/>
                  <a:pt x="5475991" y="850807"/>
                  <a:pt x="5476491" y="1037875"/>
                </a:cubicBezTo>
                <a:cubicBezTo>
                  <a:pt x="5476991" y="1224943"/>
                  <a:pt x="5454318" y="1512790"/>
                  <a:pt x="5476491" y="1656184"/>
                </a:cubicBezTo>
                <a:cubicBezTo>
                  <a:pt x="5306760" y="1662033"/>
                  <a:pt x="5128081" y="1643412"/>
                  <a:pt x="4901459" y="1656184"/>
                </a:cubicBezTo>
                <a:cubicBezTo>
                  <a:pt x="4674837" y="1668956"/>
                  <a:pt x="4434151" y="1634144"/>
                  <a:pt x="4107368" y="1656184"/>
                </a:cubicBezTo>
                <a:cubicBezTo>
                  <a:pt x="3780585" y="1678224"/>
                  <a:pt x="3789990" y="1678972"/>
                  <a:pt x="3477572" y="1656184"/>
                </a:cubicBezTo>
                <a:cubicBezTo>
                  <a:pt x="3165154" y="1633396"/>
                  <a:pt x="2872574" y="1682266"/>
                  <a:pt x="2683481" y="1656184"/>
                </a:cubicBezTo>
                <a:cubicBezTo>
                  <a:pt x="2494388" y="1630102"/>
                  <a:pt x="2262421" y="1642793"/>
                  <a:pt x="2108449" y="1656184"/>
                </a:cubicBezTo>
                <a:cubicBezTo>
                  <a:pt x="1954477" y="1669575"/>
                  <a:pt x="1790359" y="1674902"/>
                  <a:pt x="1588182" y="1656184"/>
                </a:cubicBezTo>
                <a:cubicBezTo>
                  <a:pt x="1386005" y="1637466"/>
                  <a:pt x="1297352" y="1669348"/>
                  <a:pt x="1067916" y="1656184"/>
                </a:cubicBezTo>
                <a:cubicBezTo>
                  <a:pt x="838480" y="1643020"/>
                  <a:pt x="218601" y="1673814"/>
                  <a:pt x="0" y="1656184"/>
                </a:cubicBezTo>
                <a:cubicBezTo>
                  <a:pt x="20360" y="1408855"/>
                  <a:pt x="2345" y="1375954"/>
                  <a:pt x="0" y="1153808"/>
                </a:cubicBezTo>
                <a:cubicBezTo>
                  <a:pt x="-2345" y="931662"/>
                  <a:pt x="8235" y="686041"/>
                  <a:pt x="0" y="568623"/>
                </a:cubicBezTo>
                <a:cubicBezTo>
                  <a:pt x="-8235" y="451206"/>
                  <a:pt x="14338" y="250916"/>
                  <a:pt x="0" y="0"/>
                </a:cubicBezTo>
                <a:close/>
              </a:path>
              <a:path w="5476491" h="1656184" stroke="0" extrusionOk="0">
                <a:moveTo>
                  <a:pt x="0" y="0"/>
                </a:moveTo>
                <a:cubicBezTo>
                  <a:pt x="305105" y="13710"/>
                  <a:pt x="391523" y="-29145"/>
                  <a:pt x="629796" y="0"/>
                </a:cubicBezTo>
                <a:cubicBezTo>
                  <a:pt x="868069" y="29145"/>
                  <a:pt x="998355" y="-16346"/>
                  <a:pt x="1150063" y="0"/>
                </a:cubicBezTo>
                <a:cubicBezTo>
                  <a:pt x="1301771" y="16346"/>
                  <a:pt x="1645681" y="22873"/>
                  <a:pt x="1944154" y="0"/>
                </a:cubicBezTo>
                <a:cubicBezTo>
                  <a:pt x="2242627" y="-22873"/>
                  <a:pt x="2375174" y="14754"/>
                  <a:pt x="2573951" y="0"/>
                </a:cubicBezTo>
                <a:cubicBezTo>
                  <a:pt x="2772728" y="-14754"/>
                  <a:pt x="3046750" y="3935"/>
                  <a:pt x="3203747" y="0"/>
                </a:cubicBezTo>
                <a:cubicBezTo>
                  <a:pt x="3360744" y="-3935"/>
                  <a:pt x="3782195" y="19606"/>
                  <a:pt x="3997838" y="0"/>
                </a:cubicBezTo>
                <a:cubicBezTo>
                  <a:pt x="4213481" y="-19606"/>
                  <a:pt x="4360068" y="-17120"/>
                  <a:pt x="4572870" y="0"/>
                </a:cubicBezTo>
                <a:cubicBezTo>
                  <a:pt x="4785672" y="17120"/>
                  <a:pt x="5182528" y="3865"/>
                  <a:pt x="5476491" y="0"/>
                </a:cubicBezTo>
                <a:cubicBezTo>
                  <a:pt x="5484314" y="217728"/>
                  <a:pt x="5477398" y="304561"/>
                  <a:pt x="5476491" y="585185"/>
                </a:cubicBezTo>
                <a:cubicBezTo>
                  <a:pt x="5475584" y="865809"/>
                  <a:pt x="5462585" y="877147"/>
                  <a:pt x="5476491" y="1104123"/>
                </a:cubicBezTo>
                <a:cubicBezTo>
                  <a:pt x="5490397" y="1331099"/>
                  <a:pt x="5459577" y="1543578"/>
                  <a:pt x="5476491" y="1656184"/>
                </a:cubicBezTo>
                <a:cubicBezTo>
                  <a:pt x="5185841" y="1635092"/>
                  <a:pt x="5071053" y="1689881"/>
                  <a:pt x="4737165" y="1656184"/>
                </a:cubicBezTo>
                <a:cubicBezTo>
                  <a:pt x="4403277" y="1622487"/>
                  <a:pt x="4291949" y="1621946"/>
                  <a:pt x="3943074" y="1656184"/>
                </a:cubicBezTo>
                <a:cubicBezTo>
                  <a:pt x="3594199" y="1690422"/>
                  <a:pt x="3528161" y="1678337"/>
                  <a:pt x="3148982" y="1656184"/>
                </a:cubicBezTo>
                <a:cubicBezTo>
                  <a:pt x="2769803" y="1634031"/>
                  <a:pt x="2826977" y="1680419"/>
                  <a:pt x="2573951" y="1656184"/>
                </a:cubicBezTo>
                <a:cubicBezTo>
                  <a:pt x="2320925" y="1631949"/>
                  <a:pt x="2099094" y="1656477"/>
                  <a:pt x="1889389" y="1656184"/>
                </a:cubicBezTo>
                <a:cubicBezTo>
                  <a:pt x="1679684" y="1655891"/>
                  <a:pt x="1287850" y="1659261"/>
                  <a:pt x="1095298" y="1656184"/>
                </a:cubicBezTo>
                <a:cubicBezTo>
                  <a:pt x="902746" y="1653107"/>
                  <a:pt x="307111" y="1678896"/>
                  <a:pt x="0" y="1656184"/>
                </a:cubicBezTo>
                <a:cubicBezTo>
                  <a:pt x="-6631" y="1443798"/>
                  <a:pt x="-3927" y="1394149"/>
                  <a:pt x="0" y="1153808"/>
                </a:cubicBezTo>
                <a:cubicBezTo>
                  <a:pt x="3927" y="913467"/>
                  <a:pt x="3901" y="739073"/>
                  <a:pt x="0" y="634871"/>
                </a:cubicBezTo>
                <a:cubicBezTo>
                  <a:pt x="-3901" y="530669"/>
                  <a:pt x="9987" y="136874"/>
                  <a:pt x="0" y="0"/>
                </a:cubicBezTo>
                <a:close/>
              </a:path>
            </a:pathLst>
          </a:custGeom>
          <a:ln w="31750">
            <a:solidFill>
              <a:schemeClr val="accent5"/>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vert="horz" lIns="216000" tIns="216000" rIns="216000" bIns="216000" rtlCol="0">
            <a:normAutofit fontScale="92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tx2"/>
                </a:solidFill>
              </a:rPr>
              <a:t>SoC as HW modules (no OS):</a:t>
            </a:r>
          </a:p>
          <a:p>
            <a:pPr marL="342900" indent="-342900">
              <a:buFont typeface="Arial" panose="020B0604020202020204" pitchFamily="34" charset="0"/>
              <a:buChar char="•"/>
            </a:pPr>
            <a:r>
              <a:rPr lang="en-US" b="0" dirty="0">
                <a:solidFill>
                  <a:schemeClr val="tx2"/>
                </a:solidFill>
              </a:rPr>
              <a:t>Integration through FEC</a:t>
            </a:r>
          </a:p>
          <a:p>
            <a:pPr marL="342900" indent="-342900">
              <a:buFont typeface="Arial" panose="020B0604020202020204" pitchFamily="34" charset="0"/>
              <a:buChar char="•"/>
            </a:pPr>
            <a:r>
              <a:rPr lang="en-US" b="0" dirty="0">
                <a:solidFill>
                  <a:schemeClr val="tx2"/>
                </a:solidFill>
              </a:rPr>
              <a:t>SPEXI7U model, RF </a:t>
            </a:r>
            <a:r>
              <a:rPr lang="en-US" b="0" dirty="0" err="1">
                <a:solidFill>
                  <a:schemeClr val="tx2"/>
                </a:solidFill>
              </a:rPr>
              <a:t>uTCA</a:t>
            </a:r>
            <a:r>
              <a:rPr lang="en-US" b="0" dirty="0">
                <a:solidFill>
                  <a:schemeClr val="tx2"/>
                </a:solidFill>
              </a:rPr>
              <a:t> systems</a:t>
            </a:r>
          </a:p>
        </p:txBody>
      </p:sp>
      <p:sp>
        <p:nvSpPr>
          <p:cNvPr id="16" name="Slide Number Placeholder 15">
            <a:extLst>
              <a:ext uri="{FF2B5EF4-FFF2-40B4-BE49-F238E27FC236}">
                <a16:creationId xmlns:a16="http://schemas.microsoft.com/office/drawing/2014/main" id="{2C6DEDFA-DC36-8474-2582-C0B2D1C8A2EC}"/>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05881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B4094F6-DAEE-86AD-83AC-996B3C94237A}"/>
              </a:ext>
            </a:extLst>
          </p:cNvPr>
          <p:cNvSpPr/>
          <p:nvPr/>
        </p:nvSpPr>
        <p:spPr>
          <a:xfrm>
            <a:off x="6755324" y="1391867"/>
            <a:ext cx="5184575" cy="4557413"/>
          </a:xfrm>
          <a:custGeom>
            <a:avLst/>
            <a:gdLst>
              <a:gd name="connsiteX0" fmla="*/ 0 w 5184575"/>
              <a:gd name="connsiteY0" fmla="*/ 1604027 h 4557413"/>
              <a:gd name="connsiteX1" fmla="*/ 1604027 w 5184575"/>
              <a:gd name="connsiteY1" fmla="*/ 0 h 4557413"/>
              <a:gd name="connsiteX2" fmla="*/ 2302398 w 5184575"/>
              <a:gd name="connsiteY2" fmla="*/ 0 h 4557413"/>
              <a:gd name="connsiteX3" fmla="*/ 2941473 w 5184575"/>
              <a:gd name="connsiteY3" fmla="*/ 0 h 4557413"/>
              <a:gd name="connsiteX4" fmla="*/ 3580548 w 5184575"/>
              <a:gd name="connsiteY4" fmla="*/ 0 h 4557413"/>
              <a:gd name="connsiteX5" fmla="*/ 5184575 w 5184575"/>
              <a:gd name="connsiteY5" fmla="*/ 1604027 h 4557413"/>
              <a:gd name="connsiteX6" fmla="*/ 5184575 w 5184575"/>
              <a:gd name="connsiteY6" fmla="*/ 2251719 h 4557413"/>
              <a:gd name="connsiteX7" fmla="*/ 5184575 w 5184575"/>
              <a:gd name="connsiteY7" fmla="*/ 2953386 h 4557413"/>
              <a:gd name="connsiteX8" fmla="*/ 3580548 w 5184575"/>
              <a:gd name="connsiteY8" fmla="*/ 4557413 h 4557413"/>
              <a:gd name="connsiteX9" fmla="*/ 2961238 w 5184575"/>
              <a:gd name="connsiteY9" fmla="*/ 4557413 h 4557413"/>
              <a:gd name="connsiteX10" fmla="*/ 2302398 w 5184575"/>
              <a:gd name="connsiteY10" fmla="*/ 4557413 h 4557413"/>
              <a:gd name="connsiteX11" fmla="*/ 1604027 w 5184575"/>
              <a:gd name="connsiteY11" fmla="*/ 4557413 h 4557413"/>
              <a:gd name="connsiteX12" fmla="*/ 0 w 5184575"/>
              <a:gd name="connsiteY12" fmla="*/ 2953386 h 4557413"/>
              <a:gd name="connsiteX13" fmla="*/ 0 w 5184575"/>
              <a:gd name="connsiteY13" fmla="*/ 2278707 h 4557413"/>
              <a:gd name="connsiteX14" fmla="*/ 0 w 5184575"/>
              <a:gd name="connsiteY14" fmla="*/ 1604027 h 455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575" h="4557413" extrusionOk="0">
                <a:moveTo>
                  <a:pt x="0" y="1604027"/>
                </a:moveTo>
                <a:cubicBezTo>
                  <a:pt x="-166252" y="615599"/>
                  <a:pt x="530584" y="70395"/>
                  <a:pt x="1604027" y="0"/>
                </a:cubicBezTo>
                <a:cubicBezTo>
                  <a:pt x="1767486" y="-15180"/>
                  <a:pt x="2082661" y="-24996"/>
                  <a:pt x="2302398" y="0"/>
                </a:cubicBezTo>
                <a:cubicBezTo>
                  <a:pt x="2522135" y="24996"/>
                  <a:pt x="2734342" y="-22268"/>
                  <a:pt x="2941473" y="0"/>
                </a:cubicBezTo>
                <a:cubicBezTo>
                  <a:pt x="3148604" y="22268"/>
                  <a:pt x="3406031" y="-17481"/>
                  <a:pt x="3580548" y="0"/>
                </a:cubicBezTo>
                <a:cubicBezTo>
                  <a:pt x="4406736" y="-192262"/>
                  <a:pt x="5202529" y="651708"/>
                  <a:pt x="5184575" y="1604027"/>
                </a:cubicBezTo>
                <a:cubicBezTo>
                  <a:pt x="5216459" y="1871458"/>
                  <a:pt x="5193647" y="2087759"/>
                  <a:pt x="5184575" y="2251719"/>
                </a:cubicBezTo>
                <a:cubicBezTo>
                  <a:pt x="5175503" y="2415679"/>
                  <a:pt x="5170977" y="2622089"/>
                  <a:pt x="5184575" y="2953386"/>
                </a:cubicBezTo>
                <a:cubicBezTo>
                  <a:pt x="5120960" y="3944502"/>
                  <a:pt x="4446503" y="4534303"/>
                  <a:pt x="3580548" y="4557413"/>
                </a:cubicBezTo>
                <a:cubicBezTo>
                  <a:pt x="3426475" y="4561077"/>
                  <a:pt x="3092630" y="4533721"/>
                  <a:pt x="2961238" y="4557413"/>
                </a:cubicBezTo>
                <a:cubicBezTo>
                  <a:pt x="2829846" y="4581106"/>
                  <a:pt x="2459567" y="4542921"/>
                  <a:pt x="2302398" y="4557413"/>
                </a:cubicBezTo>
                <a:cubicBezTo>
                  <a:pt x="2145229" y="4571905"/>
                  <a:pt x="1782730" y="4571906"/>
                  <a:pt x="1604027" y="4557413"/>
                </a:cubicBezTo>
                <a:cubicBezTo>
                  <a:pt x="858140" y="4728895"/>
                  <a:pt x="125495" y="3729389"/>
                  <a:pt x="0" y="2953386"/>
                </a:cubicBezTo>
                <a:cubicBezTo>
                  <a:pt x="-6689" y="2721390"/>
                  <a:pt x="-24938" y="2583096"/>
                  <a:pt x="0" y="2278707"/>
                </a:cubicBezTo>
                <a:cubicBezTo>
                  <a:pt x="24938" y="1974318"/>
                  <a:pt x="25961" y="1762327"/>
                  <a:pt x="0" y="1604027"/>
                </a:cubicBezTo>
                <a:close/>
              </a:path>
            </a:pathLst>
          </a:custGeom>
          <a:noFill/>
          <a:ln w="41275">
            <a:solidFill>
              <a:schemeClr val="accent2">
                <a:lumMod val="40000"/>
                <a:lumOff val="60000"/>
              </a:schemeClr>
            </a:solidFill>
            <a:extLst>
              <a:ext uri="{C807C97D-BFC1-408E-A445-0C87EB9F89A2}">
                <ask:lineSketchStyleProps xmlns:ask="http://schemas.microsoft.com/office/drawing/2018/sketchyshapes" sd="1219033472">
                  <a:prstGeom prst="roundRect">
                    <a:avLst>
                      <a:gd name="adj" fmla="val 35196"/>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5D10927-9E6A-1102-E1E2-D6BE6A822FE8}"/>
              </a:ext>
            </a:extLst>
          </p:cNvPr>
          <p:cNvSpPr>
            <a:spLocks noGrp="1"/>
          </p:cNvSpPr>
          <p:nvPr>
            <p:ph type="title"/>
          </p:nvPr>
        </p:nvSpPr>
        <p:spPr/>
        <p:txBody>
          <a:bodyPr/>
          <a:lstStyle/>
          <a:p>
            <a:r>
              <a:rPr lang="en-US" dirty="0"/>
              <a:t>Programmable Logic – Sharing resources</a:t>
            </a:r>
            <a:endParaRPr lang="en-GB" dirty="0"/>
          </a:p>
        </p:txBody>
      </p:sp>
      <p:sp>
        <p:nvSpPr>
          <p:cNvPr id="3" name="Content Placeholder 2">
            <a:extLst>
              <a:ext uri="{FF2B5EF4-FFF2-40B4-BE49-F238E27FC236}">
                <a16:creationId xmlns:a16="http://schemas.microsoft.com/office/drawing/2014/main" id="{9E551AEC-802D-814B-33B8-5CD75844D18B}"/>
              </a:ext>
            </a:extLst>
          </p:cNvPr>
          <p:cNvSpPr>
            <a:spLocks noGrp="1"/>
          </p:cNvSpPr>
          <p:nvPr>
            <p:ph idx="1"/>
          </p:nvPr>
        </p:nvSpPr>
        <p:spPr>
          <a:xfrm>
            <a:off x="407988" y="1268760"/>
            <a:ext cx="6187003" cy="4608512"/>
          </a:xfrm>
        </p:spPr>
        <p:txBody>
          <a:bodyPr/>
          <a:lstStyle/>
          <a:p>
            <a:r>
              <a:rPr lang="en-US" dirty="0"/>
              <a:t>Bus: </a:t>
            </a:r>
            <a:r>
              <a:rPr lang="en-US" b="0" dirty="0"/>
              <a:t>AXI and Wishbone</a:t>
            </a:r>
          </a:p>
          <a:p>
            <a:r>
              <a:rPr lang="en-US" dirty="0"/>
              <a:t>IP integration: </a:t>
            </a:r>
            <a:r>
              <a:rPr lang="en-US" b="0" dirty="0"/>
              <a:t>combination of TCL scripting and graphical block design for most</a:t>
            </a:r>
          </a:p>
          <a:p>
            <a:r>
              <a:rPr lang="en-US" dirty="0"/>
              <a:t>DMA: </a:t>
            </a:r>
            <a:r>
              <a:rPr lang="en-US" b="0" dirty="0"/>
              <a:t>mainly application specific use</a:t>
            </a:r>
          </a:p>
          <a:p>
            <a:pPr marL="666750" lvl="1" indent="-342900">
              <a:buFont typeface="Arial" panose="020B0604020202020204" pitchFamily="34" charset="0"/>
              <a:buChar char="•"/>
            </a:pPr>
            <a:r>
              <a:rPr lang="en-US" dirty="0"/>
              <a:t>Common use case: </a:t>
            </a:r>
            <a:r>
              <a:rPr lang="en-US" b="1" dirty="0"/>
              <a:t>PS DDR memory – Linux driver</a:t>
            </a:r>
          </a:p>
          <a:p>
            <a:pPr marL="666750" lvl="1" indent="-342900">
              <a:buFont typeface="Arial" panose="020B0604020202020204" pitchFamily="34" charset="0"/>
              <a:buChar char="•"/>
            </a:pPr>
            <a:r>
              <a:rPr lang="en-US" dirty="0"/>
              <a:t>PL controlled DMA</a:t>
            </a:r>
          </a:p>
          <a:p>
            <a:r>
              <a:rPr lang="en-US" dirty="0"/>
              <a:t>Others:</a:t>
            </a:r>
          </a:p>
          <a:p>
            <a:pPr marL="609600" lvl="1" indent="-285750">
              <a:buFont typeface="Arial" panose="020B0604020202020204" pitchFamily="34" charset="0"/>
              <a:buChar char="•"/>
            </a:pPr>
            <a:r>
              <a:rPr lang="en-US" dirty="0">
                <a:solidFill>
                  <a:schemeClr val="tx2"/>
                </a:solidFill>
              </a:rPr>
              <a:t>Common </a:t>
            </a:r>
            <a:r>
              <a:rPr lang="en-US" dirty="0" err="1">
                <a:solidFill>
                  <a:schemeClr val="tx2"/>
                </a:solidFill>
              </a:rPr>
              <a:t>gw-sw</a:t>
            </a:r>
            <a:r>
              <a:rPr lang="en-US" dirty="0">
                <a:solidFill>
                  <a:schemeClr val="tx2"/>
                </a:solidFill>
              </a:rPr>
              <a:t> co-simulation framework</a:t>
            </a:r>
          </a:p>
          <a:p>
            <a:pPr marL="609600" lvl="1" indent="-285750">
              <a:buFont typeface="Arial" panose="020B0604020202020204" pitchFamily="34" charset="0"/>
              <a:buChar char="•"/>
            </a:pPr>
            <a:r>
              <a:rPr lang="en-US" dirty="0">
                <a:solidFill>
                  <a:schemeClr val="tx2"/>
                </a:solidFill>
              </a:rPr>
              <a:t>CI support</a:t>
            </a:r>
          </a:p>
          <a:p>
            <a:pPr marL="609600" lvl="1" indent="-285750"/>
            <a:r>
              <a:rPr lang="en-US" b="0" dirty="0" err="1">
                <a:solidFill>
                  <a:schemeClr val="tx2"/>
                </a:solidFill>
              </a:rPr>
              <a:t>Cheby</a:t>
            </a:r>
            <a:r>
              <a:rPr lang="en-US" b="0" dirty="0">
                <a:solidFill>
                  <a:schemeClr val="tx2"/>
                </a:solidFill>
              </a:rPr>
              <a:t> with EDGE compatibility</a:t>
            </a:r>
          </a:p>
          <a:p>
            <a:pPr marL="609600" lvl="1" indent="-285750"/>
            <a:r>
              <a:rPr lang="en-US" dirty="0">
                <a:solidFill>
                  <a:schemeClr val="tx2"/>
                </a:solidFill>
              </a:rPr>
              <a:t>Partial reconfiguration</a:t>
            </a:r>
          </a:p>
          <a:p>
            <a:pPr marL="609600" lvl="1" indent="-285750"/>
            <a:r>
              <a:rPr lang="en-US" b="0" dirty="0">
                <a:solidFill>
                  <a:schemeClr val="tx2"/>
                </a:solidFill>
              </a:rPr>
              <a:t>Fast data link</a:t>
            </a:r>
          </a:p>
          <a:p>
            <a:endParaRPr lang="en-US" dirty="0"/>
          </a:p>
        </p:txBody>
      </p:sp>
      <p:sp>
        <p:nvSpPr>
          <p:cNvPr id="7" name="Oval 6">
            <a:extLst>
              <a:ext uri="{FF2B5EF4-FFF2-40B4-BE49-F238E27FC236}">
                <a16:creationId xmlns:a16="http://schemas.microsoft.com/office/drawing/2014/main" id="{C4D8CC87-52C6-58BA-DC68-6010968B3550}"/>
              </a:ext>
            </a:extLst>
          </p:cNvPr>
          <p:cNvSpPr/>
          <p:nvPr/>
        </p:nvSpPr>
        <p:spPr>
          <a:xfrm>
            <a:off x="7225200" y="2853272"/>
            <a:ext cx="3024000" cy="3024000"/>
          </a:xfrm>
          <a:prstGeom prst="ellipse">
            <a:avLst/>
          </a:prstGeom>
          <a:solidFill>
            <a:schemeClr val="accent3">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VHDL</a:t>
            </a:r>
          </a:p>
          <a:p>
            <a:pPr algn="ctr"/>
            <a:r>
              <a:rPr lang="en-US" dirty="0"/>
              <a:t>(8)</a:t>
            </a:r>
            <a:endParaRPr lang="en-GB" dirty="0"/>
          </a:p>
        </p:txBody>
      </p:sp>
      <p:sp>
        <p:nvSpPr>
          <p:cNvPr id="8" name="Oval 7">
            <a:extLst>
              <a:ext uri="{FF2B5EF4-FFF2-40B4-BE49-F238E27FC236}">
                <a16:creationId xmlns:a16="http://schemas.microsoft.com/office/drawing/2014/main" id="{20A07259-A7FA-72F3-5235-59372B332C0A}"/>
              </a:ext>
            </a:extLst>
          </p:cNvPr>
          <p:cNvSpPr/>
          <p:nvPr/>
        </p:nvSpPr>
        <p:spPr>
          <a:xfrm>
            <a:off x="9001800" y="1501277"/>
            <a:ext cx="2494800" cy="2494800"/>
          </a:xfrm>
          <a:prstGeom prst="ellipse">
            <a:avLst/>
          </a:prstGeom>
          <a:solidFill>
            <a:schemeClr val="tx1">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SystemVerilog</a:t>
            </a:r>
          </a:p>
          <a:p>
            <a:pPr algn="ctr"/>
            <a:r>
              <a:rPr lang="en-US" dirty="0"/>
              <a:t>(5)</a:t>
            </a:r>
            <a:endParaRPr lang="en-GB" dirty="0"/>
          </a:p>
        </p:txBody>
      </p:sp>
      <p:sp>
        <p:nvSpPr>
          <p:cNvPr id="9" name="Oval 8">
            <a:extLst>
              <a:ext uri="{FF2B5EF4-FFF2-40B4-BE49-F238E27FC236}">
                <a16:creationId xmlns:a16="http://schemas.microsoft.com/office/drawing/2014/main" id="{277856AB-7C96-86D0-DEB6-75AD27133E87}"/>
              </a:ext>
            </a:extLst>
          </p:cNvPr>
          <p:cNvSpPr/>
          <p:nvPr/>
        </p:nvSpPr>
        <p:spPr>
          <a:xfrm>
            <a:off x="7785639" y="4633459"/>
            <a:ext cx="900000" cy="900000"/>
          </a:xfrm>
          <a:prstGeom prst="ellipse">
            <a:avLst/>
          </a:prstGeom>
          <a:solidFill>
            <a:schemeClr val="accent2">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HLS</a:t>
            </a:r>
          </a:p>
          <a:p>
            <a:pPr algn="ctr"/>
            <a:r>
              <a:rPr lang="en-US" dirty="0"/>
              <a:t>(1)</a:t>
            </a:r>
            <a:endParaRPr lang="en-GB" dirty="0"/>
          </a:p>
        </p:txBody>
      </p:sp>
      <p:sp>
        <p:nvSpPr>
          <p:cNvPr id="10" name="Oval 9">
            <a:extLst>
              <a:ext uri="{FF2B5EF4-FFF2-40B4-BE49-F238E27FC236}">
                <a16:creationId xmlns:a16="http://schemas.microsoft.com/office/drawing/2014/main" id="{021A6F63-5BB8-8E2B-21B0-36945EE27545}"/>
              </a:ext>
            </a:extLst>
          </p:cNvPr>
          <p:cNvSpPr/>
          <p:nvPr/>
        </p:nvSpPr>
        <p:spPr>
          <a:xfrm>
            <a:off x="8806091" y="4514515"/>
            <a:ext cx="900000" cy="900000"/>
          </a:xfrm>
          <a:prstGeom prst="ellipse">
            <a:avLst/>
          </a:prstGeom>
          <a:solidFill>
            <a:schemeClr val="accent5">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0" rIns="0" rtlCol="0" anchor="ctr"/>
          <a:lstStyle/>
          <a:p>
            <a:pPr algn="ctr"/>
            <a:r>
              <a:rPr lang="en-US" sz="1050" dirty="0"/>
              <a:t>SystemVerilog </a:t>
            </a:r>
          </a:p>
          <a:p>
            <a:pPr algn="ctr"/>
            <a:r>
              <a:rPr lang="en-US" sz="1050" dirty="0"/>
              <a:t>Testbench (1)</a:t>
            </a:r>
            <a:endParaRPr lang="en-GB" sz="1050" dirty="0"/>
          </a:p>
        </p:txBody>
      </p:sp>
      <p:sp>
        <p:nvSpPr>
          <p:cNvPr id="11" name="TextBox 10">
            <a:extLst>
              <a:ext uri="{FF2B5EF4-FFF2-40B4-BE49-F238E27FC236}">
                <a16:creationId xmlns:a16="http://schemas.microsoft.com/office/drawing/2014/main" id="{4BBBCD50-E796-61C2-3583-D2532E84EB4C}"/>
              </a:ext>
            </a:extLst>
          </p:cNvPr>
          <p:cNvSpPr txBox="1"/>
          <p:nvPr/>
        </p:nvSpPr>
        <p:spPr>
          <a:xfrm>
            <a:off x="9409768" y="3311660"/>
            <a:ext cx="592644" cy="369332"/>
          </a:xfrm>
          <a:prstGeom prst="rect">
            <a:avLst/>
          </a:prstGeom>
          <a:noFill/>
        </p:spPr>
        <p:txBody>
          <a:bodyPr wrap="square" rtlCol="0">
            <a:spAutoFit/>
          </a:bodyPr>
          <a:lstStyle/>
          <a:p>
            <a:r>
              <a:rPr lang="en-US" dirty="0">
                <a:solidFill>
                  <a:schemeClr val="bg1"/>
                </a:solidFill>
              </a:rPr>
              <a:t>(1)</a:t>
            </a:r>
            <a:endParaRPr lang="en-GB" dirty="0">
              <a:solidFill>
                <a:schemeClr val="bg1"/>
              </a:solidFill>
            </a:endParaRPr>
          </a:p>
        </p:txBody>
      </p:sp>
      <p:sp>
        <p:nvSpPr>
          <p:cNvPr id="4" name="TextBox 3">
            <a:extLst>
              <a:ext uri="{FF2B5EF4-FFF2-40B4-BE49-F238E27FC236}">
                <a16:creationId xmlns:a16="http://schemas.microsoft.com/office/drawing/2014/main" id="{6C86D36E-A736-C169-A7E2-DA773974D36F}"/>
              </a:ext>
            </a:extLst>
          </p:cNvPr>
          <p:cNvSpPr txBox="1"/>
          <p:nvPr/>
        </p:nvSpPr>
        <p:spPr>
          <a:xfrm>
            <a:off x="7443352" y="1773107"/>
            <a:ext cx="1060484" cy="369332"/>
          </a:xfrm>
          <a:prstGeom prst="rect">
            <a:avLst/>
          </a:prstGeom>
          <a:noFill/>
        </p:spPr>
        <p:txBody>
          <a:bodyPr wrap="square" rtlCol="0">
            <a:spAutoFit/>
          </a:bodyPr>
          <a:lstStyle/>
          <a:p>
            <a:r>
              <a:rPr lang="en-US" b="1" dirty="0">
                <a:solidFill>
                  <a:schemeClr val="tx2"/>
                </a:solidFill>
              </a:rPr>
              <a:t>HDL</a:t>
            </a:r>
            <a:endParaRPr lang="en-GB" b="1" dirty="0">
              <a:solidFill>
                <a:schemeClr val="tx2"/>
              </a:solidFill>
            </a:endParaRPr>
          </a:p>
        </p:txBody>
      </p:sp>
      <p:sp>
        <p:nvSpPr>
          <p:cNvPr id="14" name="Date Placeholder 13">
            <a:extLst>
              <a:ext uri="{FF2B5EF4-FFF2-40B4-BE49-F238E27FC236}">
                <a16:creationId xmlns:a16="http://schemas.microsoft.com/office/drawing/2014/main" id="{7748C4E4-9B28-D893-0D21-0DB491EAB59D}"/>
              </a:ext>
            </a:extLst>
          </p:cNvPr>
          <p:cNvSpPr>
            <a:spLocks noGrp="1"/>
          </p:cNvSpPr>
          <p:nvPr>
            <p:ph type="dt" sz="half" idx="10"/>
          </p:nvPr>
        </p:nvSpPr>
        <p:spPr/>
        <p:txBody>
          <a:bodyPr/>
          <a:lstStyle/>
          <a:p>
            <a:r>
              <a:rPr lang="en-US"/>
              <a:t>08/02/2024</a:t>
            </a:r>
            <a:endParaRPr lang="en-GB"/>
          </a:p>
        </p:txBody>
      </p:sp>
      <p:sp>
        <p:nvSpPr>
          <p:cNvPr id="16" name="Slide Number Placeholder 15">
            <a:extLst>
              <a:ext uri="{FF2B5EF4-FFF2-40B4-BE49-F238E27FC236}">
                <a16:creationId xmlns:a16="http://schemas.microsoft.com/office/drawing/2014/main" id="{E2E2DFE3-0F99-3A2A-D061-6059DB7BDB51}"/>
              </a:ext>
            </a:extLst>
          </p:cNvPr>
          <p:cNvSpPr>
            <a:spLocks noGrp="1"/>
          </p:cNvSpPr>
          <p:nvPr>
            <p:ph type="sldNum" sz="quarter" idx="12"/>
          </p:nvPr>
        </p:nvSpPr>
        <p:spPr/>
        <p:txBody>
          <a:bodyPr/>
          <a:lstStyle/>
          <a:p>
            <a:fld id="{8CFC2979-631C-4823-9CA7-4DCF152D8DE5}" type="slidenum">
              <a:rPr lang="en-GB" smtClean="0"/>
              <a:t>14</a:t>
            </a:fld>
            <a:endParaRPr lang="en-GB"/>
          </a:p>
        </p:txBody>
      </p:sp>
    </p:spTree>
    <p:extLst>
      <p:ext uri="{BB962C8B-B14F-4D97-AF65-F5344CB8AC3E}">
        <p14:creationId xmlns:p14="http://schemas.microsoft.com/office/powerpoint/2010/main" val="355515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F17A4CE-D1D8-A4AB-713E-93D24E97F521}"/>
              </a:ext>
            </a:extLst>
          </p:cNvPr>
          <p:cNvSpPr>
            <a:spLocks noGrp="1"/>
          </p:cNvSpPr>
          <p:nvPr>
            <p:ph idx="1"/>
          </p:nvPr>
        </p:nvSpPr>
        <p:spPr/>
        <p:txBody>
          <a:bodyPr/>
          <a:lstStyle/>
          <a:p>
            <a:pPr marL="0" indent="0">
              <a:buNone/>
            </a:pPr>
            <a:r>
              <a:rPr lang="en-US" dirty="0"/>
              <a:t>General interest for common hardware solutions</a:t>
            </a:r>
          </a:p>
          <a:p>
            <a:pPr lvl="1"/>
            <a:r>
              <a:rPr lang="en-US" dirty="0"/>
              <a:t>Few projects designing custom SoC PCBs (WR, FIDS, Sambuca)</a:t>
            </a:r>
          </a:p>
          <a:p>
            <a:pPr lvl="1"/>
            <a:r>
              <a:rPr lang="en-US" dirty="0"/>
              <a:t>Several projects in the eco-system of </a:t>
            </a:r>
            <a:r>
              <a:rPr lang="en-US" b="1" dirty="0">
                <a:solidFill>
                  <a:schemeClr val="accent3"/>
                </a:solidFill>
              </a:rPr>
              <a:t>DI/OT</a:t>
            </a:r>
          </a:p>
          <a:p>
            <a:pPr lvl="1"/>
            <a:r>
              <a:rPr lang="en-US" dirty="0"/>
              <a:t>Large interest into generic-purpose System-on-Module (</a:t>
            </a:r>
            <a:r>
              <a:rPr lang="en-US" b="1" dirty="0">
                <a:solidFill>
                  <a:schemeClr val="accent3"/>
                </a:solidFill>
              </a:rPr>
              <a:t>SoM</a:t>
            </a:r>
            <a:r>
              <a:rPr lang="en-US" dirty="0"/>
              <a:t>) with application specific carriers</a:t>
            </a:r>
          </a:p>
          <a:p>
            <a:pPr marL="0" indent="0">
              <a:buNone/>
            </a:pPr>
            <a:endParaRPr lang="en-US" dirty="0"/>
          </a:p>
          <a:p>
            <a:pPr marL="0" indent="0">
              <a:buNone/>
            </a:pPr>
            <a:endParaRPr lang="en-US" dirty="0"/>
          </a:p>
          <a:p>
            <a:pPr marL="0" indent="0" algn="ctr">
              <a:buNone/>
            </a:pPr>
            <a:r>
              <a:rPr lang="en-US" i="1" dirty="0"/>
              <a:t>Hardware standardization facilitates framework standardization</a:t>
            </a:r>
          </a:p>
          <a:p>
            <a:pPr marL="0" indent="0" algn="ctr">
              <a:buNone/>
            </a:pPr>
            <a:r>
              <a:rPr lang="en-US" i="1" dirty="0"/>
              <a:t>Opportunities for shared procurement and </a:t>
            </a:r>
            <a:r>
              <a:rPr lang="en-US" i="1" dirty="0">
                <a:solidFill>
                  <a:schemeClr val="accent3"/>
                </a:solidFill>
              </a:rPr>
              <a:t>step-pricing</a:t>
            </a:r>
            <a:r>
              <a:rPr lang="en-US" i="1" dirty="0"/>
              <a:t> </a:t>
            </a:r>
            <a:r>
              <a:rPr lang="en-US" dirty="0"/>
              <a:t>(sought for/already in place)</a:t>
            </a:r>
          </a:p>
          <a:p>
            <a:pPr marL="366712" lvl="1" indent="0">
              <a:buNone/>
            </a:pPr>
            <a:endParaRPr lang="en-US"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Hardware platforms – out of scope</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sp>
        <p:nvSpPr>
          <p:cNvPr id="2" name="Arrow: Right 1">
            <a:extLst>
              <a:ext uri="{FF2B5EF4-FFF2-40B4-BE49-F238E27FC236}">
                <a16:creationId xmlns:a16="http://schemas.microsoft.com/office/drawing/2014/main" id="{17CBB133-C702-6ED7-C2AC-BD4B6DACD166}"/>
              </a:ext>
            </a:extLst>
          </p:cNvPr>
          <p:cNvSpPr/>
          <p:nvPr/>
        </p:nvSpPr>
        <p:spPr>
          <a:xfrm rot="5400000">
            <a:off x="5879976" y="3501008"/>
            <a:ext cx="432048" cy="432048"/>
          </a:xfrm>
          <a:custGeom>
            <a:avLst/>
            <a:gdLst>
              <a:gd name="connsiteX0" fmla="*/ 0 w 432048"/>
              <a:gd name="connsiteY0" fmla="*/ 108012 h 432048"/>
              <a:gd name="connsiteX1" fmla="*/ 216024 w 432048"/>
              <a:gd name="connsiteY1" fmla="*/ 108012 h 432048"/>
              <a:gd name="connsiteX2" fmla="*/ 216024 w 432048"/>
              <a:gd name="connsiteY2" fmla="*/ 0 h 432048"/>
              <a:gd name="connsiteX3" fmla="*/ 432048 w 432048"/>
              <a:gd name="connsiteY3" fmla="*/ 216024 h 432048"/>
              <a:gd name="connsiteX4" fmla="*/ 216024 w 432048"/>
              <a:gd name="connsiteY4" fmla="*/ 432048 h 432048"/>
              <a:gd name="connsiteX5" fmla="*/ 216024 w 432048"/>
              <a:gd name="connsiteY5" fmla="*/ 324036 h 432048"/>
              <a:gd name="connsiteX6" fmla="*/ 0 w 432048"/>
              <a:gd name="connsiteY6" fmla="*/ 324036 h 432048"/>
              <a:gd name="connsiteX7" fmla="*/ 0 w 432048"/>
              <a:gd name="connsiteY7" fmla="*/ 108012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048" h="432048" fill="none" extrusionOk="0">
                <a:moveTo>
                  <a:pt x="0" y="108012"/>
                </a:moveTo>
                <a:cubicBezTo>
                  <a:pt x="103167" y="103966"/>
                  <a:pt x="115631" y="101382"/>
                  <a:pt x="216024" y="108012"/>
                </a:cubicBezTo>
                <a:cubicBezTo>
                  <a:pt x="214932" y="54761"/>
                  <a:pt x="212658" y="52811"/>
                  <a:pt x="216024" y="0"/>
                </a:cubicBezTo>
                <a:cubicBezTo>
                  <a:pt x="298019" y="72560"/>
                  <a:pt x="369388" y="148865"/>
                  <a:pt x="432048" y="216024"/>
                </a:cubicBezTo>
                <a:cubicBezTo>
                  <a:pt x="389981" y="275334"/>
                  <a:pt x="284221" y="352016"/>
                  <a:pt x="216024" y="432048"/>
                </a:cubicBezTo>
                <a:cubicBezTo>
                  <a:pt x="217487" y="390586"/>
                  <a:pt x="220909" y="376584"/>
                  <a:pt x="216024" y="324036"/>
                </a:cubicBezTo>
                <a:cubicBezTo>
                  <a:pt x="161903" y="328592"/>
                  <a:pt x="74002" y="331921"/>
                  <a:pt x="0" y="324036"/>
                </a:cubicBezTo>
                <a:cubicBezTo>
                  <a:pt x="-10263" y="223522"/>
                  <a:pt x="-9432" y="214354"/>
                  <a:pt x="0" y="108012"/>
                </a:cubicBezTo>
                <a:close/>
              </a:path>
              <a:path w="432048" h="432048" stroke="0" extrusionOk="0">
                <a:moveTo>
                  <a:pt x="0" y="108012"/>
                </a:moveTo>
                <a:cubicBezTo>
                  <a:pt x="77607" y="112065"/>
                  <a:pt x="120486" y="98704"/>
                  <a:pt x="216024" y="108012"/>
                </a:cubicBezTo>
                <a:cubicBezTo>
                  <a:pt x="215180" y="73885"/>
                  <a:pt x="220526" y="27922"/>
                  <a:pt x="216024" y="0"/>
                </a:cubicBezTo>
                <a:cubicBezTo>
                  <a:pt x="323652" y="103616"/>
                  <a:pt x="334377" y="104242"/>
                  <a:pt x="432048" y="216024"/>
                </a:cubicBezTo>
                <a:cubicBezTo>
                  <a:pt x="356216" y="289198"/>
                  <a:pt x="290369" y="354739"/>
                  <a:pt x="216024" y="432048"/>
                </a:cubicBezTo>
                <a:cubicBezTo>
                  <a:pt x="217065" y="401140"/>
                  <a:pt x="213825" y="353058"/>
                  <a:pt x="216024" y="324036"/>
                </a:cubicBezTo>
                <a:cubicBezTo>
                  <a:pt x="154796" y="332559"/>
                  <a:pt x="101910" y="320279"/>
                  <a:pt x="0" y="324036"/>
                </a:cubicBezTo>
                <a:cubicBezTo>
                  <a:pt x="6628" y="232898"/>
                  <a:pt x="-6909" y="153875"/>
                  <a:pt x="0" y="108012"/>
                </a:cubicBezTo>
                <a:close/>
              </a:path>
            </a:pathLst>
          </a:custGeom>
          <a:solidFill>
            <a:schemeClr val="accent2"/>
          </a:solidFill>
          <a:ln>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8">
            <a:extLst>
              <a:ext uri="{FF2B5EF4-FFF2-40B4-BE49-F238E27FC236}">
                <a16:creationId xmlns:a16="http://schemas.microsoft.com/office/drawing/2014/main" id="{7436F6DF-0A85-F537-E260-04975698138A}"/>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175373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List of libraries, services and contacts identified</a:t>
            </a:r>
            <a:endParaRPr lang="en-GB" dirty="0"/>
          </a:p>
        </p:txBody>
      </p:sp>
      <p:sp>
        <p:nvSpPr>
          <p:cNvPr id="9" name="Content Placeholder 8">
            <a:extLst>
              <a:ext uri="{FF2B5EF4-FFF2-40B4-BE49-F238E27FC236}">
                <a16:creationId xmlns:a16="http://schemas.microsoft.com/office/drawing/2014/main" id="{83C640BE-F31D-8C2A-CCE6-3E921767DDCF}"/>
              </a:ext>
            </a:extLst>
          </p:cNvPr>
          <p:cNvSpPr>
            <a:spLocks noGrp="1"/>
          </p:cNvSpPr>
          <p:nvPr>
            <p:ph sz="half" idx="1"/>
          </p:nvPr>
        </p:nvSpPr>
        <p:spPr/>
        <p:txBody>
          <a:bodyPr/>
          <a:lstStyle/>
          <a:p>
            <a:r>
              <a:rPr lang="en-US" dirty="0"/>
              <a:t>OS, sysadmin (BE-CSS-ISA, BE-CEM-EDL)</a:t>
            </a:r>
          </a:p>
          <a:p>
            <a:pPr marL="666750" lvl="1" indent="-342900">
              <a:buFont typeface="Arial" panose="020B0604020202020204" pitchFamily="34" charset="0"/>
              <a:buChar char="•"/>
            </a:pPr>
            <a:r>
              <a:rPr lang="en-US" dirty="0"/>
              <a:t>Thomas Oulevey, Federico Vaga, N. Tsipinakis</a:t>
            </a:r>
          </a:p>
          <a:p>
            <a:r>
              <a:rPr lang="en-US" dirty="0"/>
              <a:t>Technical Network (IT-CS-NE)</a:t>
            </a:r>
          </a:p>
          <a:p>
            <a:pPr marL="666750" lvl="1" indent="-342900">
              <a:buFont typeface="Arial" panose="020B0604020202020204" pitchFamily="34" charset="0"/>
              <a:buChar char="•"/>
            </a:pPr>
            <a:r>
              <a:rPr lang="en-US" dirty="0"/>
              <a:t>Carles </a:t>
            </a:r>
            <a:r>
              <a:rPr lang="en-US" dirty="0" err="1"/>
              <a:t>Kishimoto</a:t>
            </a:r>
            <a:r>
              <a:rPr lang="en-US" dirty="0"/>
              <a:t>, David Gutierrez Rueda</a:t>
            </a:r>
          </a:p>
          <a:p>
            <a:r>
              <a:rPr lang="en-US" dirty="0"/>
              <a:t>Diagnostics and monitoring (BE-CSS-ISA)</a:t>
            </a:r>
          </a:p>
          <a:p>
            <a:pPr marL="666750" lvl="1" indent="-342900">
              <a:buFont typeface="Arial" panose="020B0604020202020204" pitchFamily="34" charset="0"/>
              <a:buChar char="•"/>
            </a:pPr>
            <a:r>
              <a:rPr lang="en-GB" dirty="0"/>
              <a:t>Frank Locci</a:t>
            </a:r>
          </a:p>
          <a:p>
            <a:r>
              <a:rPr lang="en-GB" dirty="0"/>
              <a:t>Configuration database (BE-CSS-CSA)</a:t>
            </a:r>
          </a:p>
          <a:p>
            <a:pPr marL="666750" lvl="1" indent="-342900">
              <a:buFont typeface="Arial" panose="020B0604020202020204" pitchFamily="34" charset="0"/>
              <a:buChar char="•"/>
            </a:pPr>
            <a:r>
              <a:rPr lang="en-GB" dirty="0"/>
              <a:t>Lukasz Burdzanowski, Bartek Urbaniec</a:t>
            </a:r>
          </a:p>
          <a:p>
            <a:r>
              <a:rPr lang="en-GB" dirty="0"/>
              <a:t>EDGE (BE-CEM-EDL)</a:t>
            </a:r>
          </a:p>
          <a:p>
            <a:pPr marL="666750" lvl="1" indent="-342900">
              <a:buFont typeface="Arial" panose="020B0604020202020204" pitchFamily="34" charset="0"/>
              <a:buChar char="•"/>
            </a:pPr>
            <a:r>
              <a:rPr lang="en-GB" dirty="0"/>
              <a:t>Michel Arruat</a:t>
            </a:r>
          </a:p>
        </p:txBody>
      </p:sp>
      <p:sp>
        <p:nvSpPr>
          <p:cNvPr id="10" name="Content Placeholder 9">
            <a:extLst>
              <a:ext uri="{FF2B5EF4-FFF2-40B4-BE49-F238E27FC236}">
                <a16:creationId xmlns:a16="http://schemas.microsoft.com/office/drawing/2014/main" id="{A45A8602-2228-FDA6-B78A-86599C060FD2}"/>
              </a:ext>
            </a:extLst>
          </p:cNvPr>
          <p:cNvSpPr>
            <a:spLocks noGrp="1"/>
          </p:cNvSpPr>
          <p:nvPr>
            <p:ph sz="half" idx="2"/>
          </p:nvPr>
        </p:nvSpPr>
        <p:spPr/>
        <p:txBody>
          <a:bodyPr/>
          <a:lstStyle/>
          <a:p>
            <a:r>
              <a:rPr lang="en-US" dirty="0"/>
              <a:t>Timing (BE-CSS, BE-CEM)</a:t>
            </a:r>
          </a:p>
          <a:p>
            <a:pPr marL="666750" lvl="1" indent="-342900">
              <a:buFont typeface="Arial" panose="020B0604020202020204" pitchFamily="34" charset="0"/>
              <a:buChar char="•"/>
            </a:pPr>
            <a:r>
              <a:rPr lang="en-US" dirty="0"/>
              <a:t>Greg Kruk and others</a:t>
            </a:r>
          </a:p>
          <a:p>
            <a:r>
              <a:rPr lang="en-US" dirty="0"/>
              <a:t>FESA </a:t>
            </a:r>
            <a:r>
              <a:rPr lang="en-GB" dirty="0"/>
              <a:t>(BE-CSS-FST)</a:t>
            </a:r>
            <a:endParaRPr lang="en-US" dirty="0"/>
          </a:p>
          <a:p>
            <a:pPr marL="666750" lvl="1" indent="-342900">
              <a:buFont typeface="Arial" panose="020B0604020202020204" pitchFamily="34" charset="0"/>
              <a:buChar char="•"/>
            </a:pPr>
            <a:r>
              <a:rPr lang="en-US" dirty="0"/>
              <a:t>Frederic Hoguin</a:t>
            </a:r>
          </a:p>
          <a:p>
            <a:r>
              <a:rPr lang="en-US" dirty="0"/>
              <a:t>CMW/RDA (BE-CSS-CPA) </a:t>
            </a:r>
          </a:p>
          <a:p>
            <a:pPr marL="666750" lvl="1" indent="-342900">
              <a:buFont typeface="Arial" panose="020B0604020202020204" pitchFamily="34" charset="0"/>
              <a:buChar char="•"/>
            </a:pPr>
            <a:r>
              <a:rPr lang="en-GB" dirty="0"/>
              <a:t>Wojciech </a:t>
            </a:r>
            <a:r>
              <a:rPr lang="en-GB" dirty="0" err="1"/>
              <a:t>Sliwinski</a:t>
            </a:r>
            <a:endParaRPr lang="en-US" dirty="0"/>
          </a:p>
          <a:p>
            <a:r>
              <a:rPr lang="en-US" dirty="0"/>
              <a:t>Post-mortem </a:t>
            </a:r>
            <a:r>
              <a:rPr lang="en-GB" dirty="0"/>
              <a:t>(TE-MPE-CB)</a:t>
            </a:r>
          </a:p>
          <a:p>
            <a:pPr marL="666750" lvl="1" indent="-342900">
              <a:buFont typeface="Arial" panose="020B0604020202020204" pitchFamily="34" charset="0"/>
              <a:buChar char="•"/>
            </a:pPr>
            <a:r>
              <a:rPr lang="en-GB" dirty="0"/>
              <a:t>M. A. Galilee, J.C. Garnier, G. E. Sanchez</a:t>
            </a:r>
            <a:endParaRPr lang="en-US" dirty="0"/>
          </a:p>
          <a:p>
            <a:r>
              <a:rPr lang="en-US" dirty="0"/>
              <a:t>Infrastructure (BE-CEM-IN)</a:t>
            </a:r>
          </a:p>
          <a:p>
            <a:pPr marL="666750" lvl="1" indent="-342900">
              <a:buFont typeface="Arial" panose="020B0604020202020204" pitchFamily="34" charset="0"/>
              <a:buChar char="•"/>
            </a:pPr>
            <a:r>
              <a:rPr lang="en-US" dirty="0"/>
              <a:t>Ioan </a:t>
            </a:r>
            <a:r>
              <a:rPr lang="en-US" dirty="0" err="1"/>
              <a:t>Koszar</a:t>
            </a:r>
            <a:endParaRPr lang="en-US" dirty="0"/>
          </a:p>
          <a:p>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sp>
        <p:nvSpPr>
          <p:cNvPr id="6" name="Slide Number Placeholder 5">
            <a:extLst>
              <a:ext uri="{FF2B5EF4-FFF2-40B4-BE49-F238E27FC236}">
                <a16:creationId xmlns:a16="http://schemas.microsoft.com/office/drawing/2014/main" id="{ECB73FCE-A8DE-A14D-1D8C-085517DD1F9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717997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D72180-DAA4-9E36-D790-7FAD7990B7AE}"/>
              </a:ext>
            </a:extLst>
          </p:cNvPr>
          <p:cNvSpPr>
            <a:spLocks noGrp="1"/>
          </p:cNvSpPr>
          <p:nvPr>
            <p:ph type="title"/>
          </p:nvPr>
        </p:nvSpPr>
        <p:spPr/>
        <p:txBody>
          <a:bodyPr/>
          <a:lstStyle/>
          <a:p>
            <a:r>
              <a:rPr lang="en-US" dirty="0"/>
              <a:t>Recommendation (WIP)</a:t>
            </a:r>
            <a:endParaRPr lang="en-GB" dirty="0"/>
          </a:p>
        </p:txBody>
      </p:sp>
      <p:sp>
        <p:nvSpPr>
          <p:cNvPr id="7" name="Text Placeholder 6">
            <a:extLst>
              <a:ext uri="{FF2B5EF4-FFF2-40B4-BE49-F238E27FC236}">
                <a16:creationId xmlns:a16="http://schemas.microsoft.com/office/drawing/2014/main" id="{E2220B9B-A89B-9906-6A5D-E6AD4A44FADA}"/>
              </a:ext>
            </a:extLst>
          </p:cNvPr>
          <p:cNvSpPr>
            <a:spLocks noGrp="1"/>
          </p:cNvSpPr>
          <p:nvPr>
            <p:ph type="body" idx="1"/>
          </p:nvPr>
        </p:nvSpPr>
        <p:spPr/>
        <p:txBody>
          <a:bodyPr/>
          <a:lstStyle/>
          <a:p>
            <a:r>
              <a:rPr lang="en-US" dirty="0"/>
              <a:t>Extract from the wiki</a:t>
            </a:r>
            <a:endParaRPr lang="en-GB" dirty="0"/>
          </a:p>
        </p:txBody>
      </p:sp>
      <p:sp>
        <p:nvSpPr>
          <p:cNvPr id="4" name="Date Placeholder 3">
            <a:extLst>
              <a:ext uri="{FF2B5EF4-FFF2-40B4-BE49-F238E27FC236}">
                <a16:creationId xmlns:a16="http://schemas.microsoft.com/office/drawing/2014/main" id="{ACCF0230-9AF7-F707-6DF6-48FC4D373597}"/>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2C6A87-75F3-A2D6-E57F-8A50F4A73DB5}"/>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293974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57DC92B3-418D-CAB1-CA62-D7514FB1A765}"/>
              </a:ext>
            </a:extLst>
          </p:cNvPr>
          <p:cNvGraphicFramePr>
            <a:graphicFrameLocks noGrp="1"/>
          </p:cNvGraphicFramePr>
          <p:nvPr>
            <p:ph idx="1"/>
            <p:extLst>
              <p:ext uri="{D42A27DB-BD31-4B8C-83A1-F6EECF244321}">
                <p14:modId xmlns:p14="http://schemas.microsoft.com/office/powerpoint/2010/main" val="2970340985"/>
              </p:ext>
            </p:extLst>
          </p:nvPr>
        </p:nvGraphicFramePr>
        <p:xfrm>
          <a:off x="1014942" y="2532539"/>
          <a:ext cx="10162116" cy="2320290"/>
        </p:xfrm>
        <a:graphic>
          <a:graphicData uri="http://schemas.openxmlformats.org/drawingml/2006/table">
            <a:tbl>
              <a:tblPr/>
              <a:tblGrid>
                <a:gridCol w="2578100">
                  <a:extLst>
                    <a:ext uri="{9D8B030D-6E8A-4147-A177-3AD203B41FA5}">
                      <a16:colId xmlns:a16="http://schemas.microsoft.com/office/drawing/2014/main" val="561125602"/>
                    </a:ext>
                  </a:extLst>
                </a:gridCol>
                <a:gridCol w="3792008">
                  <a:extLst>
                    <a:ext uri="{9D8B030D-6E8A-4147-A177-3AD203B41FA5}">
                      <a16:colId xmlns:a16="http://schemas.microsoft.com/office/drawing/2014/main" val="1355308337"/>
                    </a:ext>
                  </a:extLst>
                </a:gridCol>
                <a:gridCol w="3792008">
                  <a:extLst>
                    <a:ext uri="{9D8B030D-6E8A-4147-A177-3AD203B41FA5}">
                      <a16:colId xmlns:a16="http://schemas.microsoft.com/office/drawing/2014/main" val="1275973342"/>
                    </a:ext>
                  </a:extLst>
                </a:gridCol>
              </a:tblGrid>
              <a:tr h="0">
                <a:tc>
                  <a:txBody>
                    <a:bodyPr/>
                    <a:lstStyle/>
                    <a:p>
                      <a:pPr algn="l" fontAlgn="t"/>
                      <a:r>
                        <a:rPr lang="en-GB" b="1" i="1" dirty="0">
                          <a:effectLst/>
                        </a:rPr>
                        <a:t>Vendor</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AMD Xilinx</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97053931"/>
                  </a:ext>
                </a:extLst>
              </a:tr>
              <a:tr h="0">
                <a:tc>
                  <a:txBody>
                    <a:bodyPr/>
                    <a:lstStyle/>
                    <a:p>
                      <a:pPr algn="l" fontAlgn="t"/>
                      <a:r>
                        <a:rPr lang="en-GB" b="1" i="1" dirty="0">
                          <a:effectLst/>
                        </a:rPr>
                        <a:t>SoC model</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it-IT">
                          <a:effectLst/>
                        </a:rPr>
                        <a:t>Zynq Ultrascale+ XCZU17EG-1FFVC1760E (WR &amp; DI/OT)</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a:effectLst/>
                        </a:rPr>
                        <a:t>Zynq Ultrascale+</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643060374"/>
                  </a:ext>
                </a:extLst>
              </a:tr>
              <a:tr h="0">
                <a:tc>
                  <a:txBody>
                    <a:bodyPr/>
                    <a:lstStyle/>
                    <a:p>
                      <a:pPr algn="l" fontAlgn="t"/>
                      <a:r>
                        <a:rPr lang="en-GB" b="1" i="1" dirty="0">
                          <a:effectLst/>
                        </a:rPr>
                        <a:t>Reference PCB design</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DI/OT System Board v3 (schematic sheets of main building blocks and hardware solutions)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62801648"/>
                  </a:ext>
                </a:extLst>
              </a:tr>
            </a:tbl>
          </a:graphicData>
        </a:graphic>
      </p:graphicFrame>
      <p:sp>
        <p:nvSpPr>
          <p:cNvPr id="3" name="Title 2">
            <a:extLst>
              <a:ext uri="{FF2B5EF4-FFF2-40B4-BE49-F238E27FC236}">
                <a16:creationId xmlns:a16="http://schemas.microsoft.com/office/drawing/2014/main" id="{BC5566A8-2561-9B27-7DFC-2EF3F0C3D807}"/>
              </a:ext>
            </a:extLst>
          </p:cNvPr>
          <p:cNvSpPr>
            <a:spLocks noGrp="1"/>
          </p:cNvSpPr>
          <p:nvPr>
            <p:ph type="title"/>
          </p:nvPr>
        </p:nvSpPr>
        <p:spPr/>
        <p:txBody>
          <a:bodyPr/>
          <a:lstStyle/>
          <a:p>
            <a:r>
              <a:rPr lang="en-US" dirty="0"/>
              <a:t>Hardware</a:t>
            </a:r>
            <a:br>
              <a:rPr lang="en-US" dirty="0"/>
            </a:br>
            <a:endParaRPr lang="en-GB" dirty="0"/>
          </a:p>
        </p:txBody>
      </p:sp>
      <p:sp>
        <p:nvSpPr>
          <p:cNvPr id="4" name="Date Placeholder 3">
            <a:extLst>
              <a:ext uri="{FF2B5EF4-FFF2-40B4-BE49-F238E27FC236}">
                <a16:creationId xmlns:a16="http://schemas.microsoft.com/office/drawing/2014/main" id="{661F873E-C413-8457-84B9-86577B274EA5}"/>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031DD604-7F8E-2626-7765-53EAE3540FA2}"/>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Rectangle 6">
            <a:extLst>
              <a:ext uri="{FF2B5EF4-FFF2-40B4-BE49-F238E27FC236}">
                <a16:creationId xmlns:a16="http://schemas.microsoft.com/office/drawing/2014/main" id="{3CA76B75-DBB1-8E9E-A6E9-30B8B0C34BE9}"/>
              </a:ext>
            </a:extLst>
          </p:cNvPr>
          <p:cNvSpPr/>
          <p:nvPr/>
        </p:nvSpPr>
        <p:spPr>
          <a:xfrm>
            <a:off x="911424" y="3140968"/>
            <a:ext cx="10369152" cy="864096"/>
          </a:xfrm>
          <a:prstGeom prst="rect">
            <a:avLst/>
          </a:prstGeom>
          <a:noFill/>
          <a:ln w="571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4B7A1E6-1B0B-7D5D-3F1B-EE8EF9B09EDC}"/>
              </a:ext>
            </a:extLst>
          </p:cNvPr>
          <p:cNvSpPr txBox="1"/>
          <p:nvPr/>
        </p:nvSpPr>
        <p:spPr>
          <a:xfrm>
            <a:off x="1014942" y="5250833"/>
            <a:ext cx="10162116" cy="307777"/>
          </a:xfrm>
          <a:prstGeom prst="rect">
            <a:avLst/>
          </a:prstGeom>
          <a:noFill/>
        </p:spPr>
        <p:txBody>
          <a:bodyPr wrap="square" lIns="0" tIns="0" rIns="0" bIns="0" rtlCol="0">
            <a:spAutoFit/>
          </a:bodyPr>
          <a:lstStyle/>
          <a:p>
            <a:pPr algn="l"/>
            <a:r>
              <a:rPr lang="en-US" sz="2000" dirty="0">
                <a:solidFill>
                  <a:schemeClr val="accent3"/>
                </a:solidFill>
              </a:rPr>
              <a:t>For this family of SoCs we intend to ask for the support of the full software stack, FEC like </a:t>
            </a:r>
            <a:endParaRPr lang="en-GB" sz="2000" dirty="0">
              <a:solidFill>
                <a:schemeClr val="accent3"/>
              </a:solidFill>
            </a:endParaRPr>
          </a:p>
        </p:txBody>
      </p:sp>
    </p:spTree>
    <p:extLst>
      <p:ext uri="{BB962C8B-B14F-4D97-AF65-F5344CB8AC3E}">
        <p14:creationId xmlns:p14="http://schemas.microsoft.com/office/powerpoint/2010/main" val="805768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EF51A3D5-EB05-121A-33D6-A4AB8713A7D4}"/>
              </a:ext>
            </a:extLst>
          </p:cNvPr>
          <p:cNvGraphicFramePr>
            <a:graphicFrameLocks noGrp="1"/>
          </p:cNvGraphicFramePr>
          <p:nvPr>
            <p:ph idx="1"/>
            <p:extLst>
              <p:ext uri="{D42A27DB-BD31-4B8C-83A1-F6EECF244321}">
                <p14:modId xmlns:p14="http://schemas.microsoft.com/office/powerpoint/2010/main" val="4130524825"/>
              </p:ext>
            </p:extLst>
          </p:nvPr>
        </p:nvGraphicFramePr>
        <p:xfrm>
          <a:off x="407988" y="2465864"/>
          <a:ext cx="11376024" cy="2453640"/>
        </p:xfrm>
        <a:graphic>
          <a:graphicData uri="http://schemas.openxmlformats.org/drawingml/2006/table">
            <a:tbl>
              <a:tblPr/>
              <a:tblGrid>
                <a:gridCol w="3792008">
                  <a:extLst>
                    <a:ext uri="{9D8B030D-6E8A-4147-A177-3AD203B41FA5}">
                      <a16:colId xmlns:a16="http://schemas.microsoft.com/office/drawing/2014/main" val="2855515877"/>
                    </a:ext>
                  </a:extLst>
                </a:gridCol>
                <a:gridCol w="3792008">
                  <a:extLst>
                    <a:ext uri="{9D8B030D-6E8A-4147-A177-3AD203B41FA5}">
                      <a16:colId xmlns:a16="http://schemas.microsoft.com/office/drawing/2014/main" val="3826472957"/>
                    </a:ext>
                  </a:extLst>
                </a:gridCol>
                <a:gridCol w="3792008">
                  <a:extLst>
                    <a:ext uri="{9D8B030D-6E8A-4147-A177-3AD203B41FA5}">
                      <a16:colId xmlns:a16="http://schemas.microsoft.com/office/drawing/2014/main" val="789317714"/>
                    </a:ext>
                  </a:extLst>
                </a:gridCol>
              </a:tblGrid>
              <a:tr h="0">
                <a:tc>
                  <a:txBody>
                    <a:bodyPr/>
                    <a:lstStyle/>
                    <a:p>
                      <a:pPr algn="l" fontAlgn="t"/>
                      <a:r>
                        <a:rPr lang="en-GB" b="1" i="1" dirty="0">
                          <a:effectLst/>
                        </a:rPr>
                        <a:t>Bootloader</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U-Boot + GRUB (FEC-OS)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98325394"/>
                  </a:ext>
                </a:extLst>
              </a:tr>
              <a:tr h="0">
                <a:tc>
                  <a:txBody>
                    <a:bodyPr/>
                    <a:lstStyle/>
                    <a:p>
                      <a:pPr algn="l" fontAlgn="t"/>
                      <a:r>
                        <a:rPr lang="en-GB" b="1" i="1" dirty="0">
                          <a:effectLst/>
                        </a:rPr>
                        <a:t>Booting source</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Network</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dirty="0">
                          <a:effectLst/>
                        </a:rPr>
                        <a:t>Flash memory</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4105000842"/>
                  </a:ext>
                </a:extLst>
              </a:tr>
              <a:tr h="0">
                <a:tc>
                  <a:txBody>
                    <a:bodyPr/>
                    <a:lstStyle/>
                    <a:p>
                      <a:pPr algn="l" fontAlgn="t"/>
                      <a:r>
                        <a:rPr lang="en-GB" b="1" i="1" dirty="0">
                          <a:effectLst/>
                        </a:rPr>
                        <a:t>Booting fallback source</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Flash memory (Golden image)</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a:effectLst/>
                        </a:rPr>
                      </a:br>
                      <a:endParaRPr lang="en-GB">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887401791"/>
                  </a:ext>
                </a:extLst>
              </a:tr>
              <a:tr h="0">
                <a:tc>
                  <a:txBody>
                    <a:bodyPr/>
                    <a:lstStyle/>
                    <a:p>
                      <a:pPr algn="l" fontAlgn="t"/>
                      <a:r>
                        <a:rPr lang="en-GB" b="1" i="1" dirty="0">
                          <a:effectLst/>
                        </a:rPr>
                        <a:t>Fail-over mechanism</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DI/OT example (part of PCB reference design)</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60455649"/>
                  </a:ext>
                </a:extLst>
              </a:tr>
            </a:tbl>
          </a:graphicData>
        </a:graphic>
      </p:graphicFrame>
      <p:sp>
        <p:nvSpPr>
          <p:cNvPr id="3" name="Title 2">
            <a:extLst>
              <a:ext uri="{FF2B5EF4-FFF2-40B4-BE49-F238E27FC236}">
                <a16:creationId xmlns:a16="http://schemas.microsoft.com/office/drawing/2014/main" id="{37195BC6-5745-D256-572D-3F3E656F7507}"/>
              </a:ext>
            </a:extLst>
          </p:cNvPr>
          <p:cNvSpPr>
            <a:spLocks noGrp="1"/>
          </p:cNvSpPr>
          <p:nvPr>
            <p:ph type="title"/>
          </p:nvPr>
        </p:nvSpPr>
        <p:spPr/>
        <p:txBody>
          <a:bodyPr/>
          <a:lstStyle/>
          <a:p>
            <a:r>
              <a:rPr lang="en-US" dirty="0"/>
              <a:t>Booting</a:t>
            </a:r>
            <a:endParaRPr lang="en-GB" dirty="0"/>
          </a:p>
        </p:txBody>
      </p:sp>
      <p:sp>
        <p:nvSpPr>
          <p:cNvPr id="4" name="Date Placeholder 3">
            <a:extLst>
              <a:ext uri="{FF2B5EF4-FFF2-40B4-BE49-F238E27FC236}">
                <a16:creationId xmlns:a16="http://schemas.microsoft.com/office/drawing/2014/main" id="{14E5F2B8-6295-4049-2F21-2680A1DCF6A2}"/>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6B856479-06C3-0A2E-F797-F53909546B99}"/>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43135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59EF4-A593-0681-AFB4-5195E246B920}"/>
              </a:ext>
            </a:extLst>
          </p:cNvPr>
          <p:cNvSpPr>
            <a:spLocks noGrp="1"/>
          </p:cNvSpPr>
          <p:nvPr>
            <p:ph idx="1"/>
          </p:nvPr>
        </p:nvSpPr>
        <p:spPr/>
        <p:txBody>
          <a:bodyPr/>
          <a:lstStyle/>
          <a:p>
            <a:pPr marL="0" indent="0" algn="ctr">
              <a:buNone/>
            </a:pPr>
            <a:r>
              <a:rPr lang="en-US" sz="3600" dirty="0">
                <a:solidFill>
                  <a:schemeClr val="accent3"/>
                </a:solidFill>
              </a:rPr>
              <a:t>S</a:t>
            </a:r>
            <a:r>
              <a:rPr lang="en-US" sz="3600" dirty="0"/>
              <a:t>ystem-</a:t>
            </a:r>
            <a:r>
              <a:rPr lang="en-US" sz="3600" dirty="0">
                <a:solidFill>
                  <a:schemeClr val="accent3"/>
                </a:solidFill>
              </a:rPr>
              <a:t>o</a:t>
            </a:r>
            <a:r>
              <a:rPr lang="en-US" sz="3600" dirty="0"/>
              <a:t>n-</a:t>
            </a:r>
            <a:r>
              <a:rPr lang="en-US" sz="3600" dirty="0">
                <a:solidFill>
                  <a:schemeClr val="accent3"/>
                </a:solidFill>
              </a:rPr>
              <a:t>C</a:t>
            </a:r>
            <a:r>
              <a:rPr lang="en-US" sz="3600" dirty="0"/>
              <a:t>hip</a:t>
            </a:r>
          </a:p>
          <a:p>
            <a:pPr marL="0" indent="0" algn="ctr">
              <a:lnSpc>
                <a:spcPct val="200000"/>
              </a:lnSpc>
              <a:buNone/>
            </a:pPr>
            <a:r>
              <a:rPr lang="en-GB" sz="2400" dirty="0"/>
              <a:t>in the scope of this initiative, we define SoC an </a:t>
            </a:r>
            <a:r>
              <a:rPr lang="en-GB" sz="2400" dirty="0">
                <a:solidFill>
                  <a:schemeClr val="accent3"/>
                </a:solidFill>
              </a:rPr>
              <a:t>integrated circuit</a:t>
            </a:r>
            <a:r>
              <a:rPr lang="en-GB" sz="2400" dirty="0"/>
              <a:t> containing a </a:t>
            </a:r>
            <a:r>
              <a:rPr lang="en-GB" sz="2400" dirty="0">
                <a:solidFill>
                  <a:schemeClr val="accent3"/>
                </a:solidFill>
              </a:rPr>
              <a:t>CPU</a:t>
            </a:r>
            <a:r>
              <a:rPr lang="en-GB" sz="2400" dirty="0"/>
              <a:t> or a multi-processor system, memory </a:t>
            </a:r>
            <a:r>
              <a:rPr lang="en-GB" sz="2400" dirty="0">
                <a:solidFill>
                  <a:srgbClr val="000000"/>
                </a:solidFill>
              </a:rPr>
              <a:t>interfaces</a:t>
            </a:r>
            <a:r>
              <a:rPr lang="en-GB" sz="2400" dirty="0"/>
              <a:t>, input/output devices interfaces and FPGA-like </a:t>
            </a:r>
            <a:r>
              <a:rPr lang="en-GB" sz="2400" dirty="0">
                <a:solidFill>
                  <a:schemeClr val="accent3"/>
                </a:solidFill>
              </a:rPr>
              <a:t>programmable logic</a:t>
            </a:r>
          </a:p>
        </p:txBody>
      </p:sp>
      <p:sp>
        <p:nvSpPr>
          <p:cNvPr id="3" name="Title 2">
            <a:extLst>
              <a:ext uri="{FF2B5EF4-FFF2-40B4-BE49-F238E27FC236}">
                <a16:creationId xmlns:a16="http://schemas.microsoft.com/office/drawing/2014/main" id="{C121039F-D5F6-8DEF-564B-9E89EDE1B752}"/>
              </a:ext>
            </a:extLst>
          </p:cNvPr>
          <p:cNvSpPr>
            <a:spLocks noGrp="1"/>
          </p:cNvSpPr>
          <p:nvPr>
            <p:ph type="title"/>
          </p:nvPr>
        </p:nvSpPr>
        <p:spPr/>
        <p:txBody>
          <a:bodyPr/>
          <a:lstStyle/>
          <a:p>
            <a:r>
              <a:rPr lang="en-US" dirty="0"/>
              <a:t>SoC Definition</a:t>
            </a:r>
            <a:endParaRPr lang="en-GB" dirty="0"/>
          </a:p>
        </p:txBody>
      </p:sp>
      <p:sp>
        <p:nvSpPr>
          <p:cNvPr id="4" name="Date Placeholder 3">
            <a:extLst>
              <a:ext uri="{FF2B5EF4-FFF2-40B4-BE49-F238E27FC236}">
                <a16:creationId xmlns:a16="http://schemas.microsoft.com/office/drawing/2014/main" id="{CE10E8F3-46C8-77D3-3745-6F9E24D75FEC}"/>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ECCF0644-F4E8-852A-35E9-6244BF28483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328555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59A9161B-BB47-DC6D-775F-D7DEF6022540}"/>
              </a:ext>
            </a:extLst>
          </p:cNvPr>
          <p:cNvGraphicFramePr>
            <a:graphicFrameLocks noGrp="1"/>
          </p:cNvGraphicFramePr>
          <p:nvPr>
            <p:ph idx="1"/>
            <p:extLst>
              <p:ext uri="{D42A27DB-BD31-4B8C-83A1-F6EECF244321}">
                <p14:modId xmlns:p14="http://schemas.microsoft.com/office/powerpoint/2010/main" val="1023079032"/>
              </p:ext>
            </p:extLst>
          </p:nvPr>
        </p:nvGraphicFramePr>
        <p:xfrm>
          <a:off x="407988" y="1124744"/>
          <a:ext cx="11376024" cy="3135630"/>
        </p:xfrm>
        <a:graphic>
          <a:graphicData uri="http://schemas.openxmlformats.org/drawingml/2006/table">
            <a:tbl>
              <a:tblPr/>
              <a:tblGrid>
                <a:gridCol w="3792008">
                  <a:extLst>
                    <a:ext uri="{9D8B030D-6E8A-4147-A177-3AD203B41FA5}">
                      <a16:colId xmlns:a16="http://schemas.microsoft.com/office/drawing/2014/main" val="3210643138"/>
                    </a:ext>
                  </a:extLst>
                </a:gridCol>
                <a:gridCol w="4488292">
                  <a:extLst>
                    <a:ext uri="{9D8B030D-6E8A-4147-A177-3AD203B41FA5}">
                      <a16:colId xmlns:a16="http://schemas.microsoft.com/office/drawing/2014/main" val="212043742"/>
                    </a:ext>
                  </a:extLst>
                </a:gridCol>
                <a:gridCol w="3095724">
                  <a:extLst>
                    <a:ext uri="{9D8B030D-6E8A-4147-A177-3AD203B41FA5}">
                      <a16:colId xmlns:a16="http://schemas.microsoft.com/office/drawing/2014/main" val="1007913107"/>
                    </a:ext>
                  </a:extLst>
                </a:gridCol>
              </a:tblGrid>
              <a:tr h="0">
                <a:tc>
                  <a:txBody>
                    <a:bodyPr/>
                    <a:lstStyle/>
                    <a:p>
                      <a:pPr algn="l" fontAlgn="t"/>
                      <a:r>
                        <a:rPr lang="en-GB" b="1" i="1">
                          <a:effectLst/>
                        </a:rPr>
                        <a:t>Operating system</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Linux, Debian (FEC-OS)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860921033"/>
                  </a:ext>
                </a:extLst>
              </a:tr>
              <a:tr h="0">
                <a:tc>
                  <a:txBody>
                    <a:bodyPr/>
                    <a:lstStyle/>
                    <a:p>
                      <a:pPr algn="l" fontAlgn="t"/>
                      <a:r>
                        <a:rPr lang="en-GB" b="1" i="1">
                          <a:effectLst/>
                        </a:rPr>
                        <a:t>Drivers' development</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EDGE</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a:effectLst/>
                        </a:rPr>
                        <a:t>UIO</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3716108"/>
                  </a:ext>
                </a:extLst>
              </a:tr>
              <a:tr h="0">
                <a:tc>
                  <a:txBody>
                    <a:bodyPr/>
                    <a:lstStyle/>
                    <a:p>
                      <a:pPr algn="l" fontAlgn="t"/>
                      <a:r>
                        <a:rPr lang="en-GB" b="1" i="1">
                          <a:effectLst/>
                        </a:rPr>
                        <a:t>RPU - APU hypervisor</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err="1">
                          <a:effectLst/>
                        </a:rPr>
                        <a:t>OpenAMP</a:t>
                      </a:r>
                      <a:r>
                        <a:rPr lang="en-GB" dirty="0">
                          <a:effectLst/>
                        </a:rPr>
                        <a:t> (Xilinx tool, no CERN support)</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70493143"/>
                  </a:ext>
                </a:extLst>
              </a:tr>
              <a:tr h="0">
                <a:tc>
                  <a:txBody>
                    <a:bodyPr/>
                    <a:lstStyle/>
                    <a:p>
                      <a:pPr algn="l" fontAlgn="t"/>
                      <a:r>
                        <a:rPr lang="en-GB" b="1" i="1" dirty="0">
                          <a:effectLst/>
                        </a:rPr>
                        <a:t>A53 </a:t>
                      </a:r>
                      <a:r>
                        <a:rPr lang="en-GB" b="1" i="1" dirty="0" err="1">
                          <a:effectLst/>
                        </a:rPr>
                        <a:t>baremetal</a:t>
                      </a:r>
                      <a:r>
                        <a:rPr lang="en-GB" b="1" i="1" dirty="0">
                          <a:effectLst/>
                        </a:rPr>
                        <a:t> - OS hypervisor</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err="1">
                          <a:effectLst/>
                        </a:rPr>
                        <a:t>Bmboot</a:t>
                      </a:r>
                      <a:r>
                        <a:rPr lang="en-GB" dirty="0">
                          <a:effectLst/>
                        </a:rPr>
                        <a:t> (CERN tool)</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785812120"/>
                  </a:ext>
                </a:extLst>
              </a:tr>
              <a:tr h="0">
                <a:tc>
                  <a:txBody>
                    <a:bodyPr/>
                    <a:lstStyle/>
                    <a:p>
                      <a:pPr algn="l" fontAlgn="t"/>
                      <a:r>
                        <a:rPr lang="en-GB" b="1" i="1" dirty="0">
                          <a:effectLst/>
                        </a:rPr>
                        <a:t>Hard-real-time code</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On bare-metal or logic (no RT-patches)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431749026"/>
                  </a:ext>
                </a:extLst>
              </a:tr>
            </a:tbl>
          </a:graphicData>
        </a:graphic>
      </p:graphicFrame>
      <p:sp>
        <p:nvSpPr>
          <p:cNvPr id="3" name="Title 2">
            <a:extLst>
              <a:ext uri="{FF2B5EF4-FFF2-40B4-BE49-F238E27FC236}">
                <a16:creationId xmlns:a16="http://schemas.microsoft.com/office/drawing/2014/main" id="{8790E6FE-9008-9DCF-6D7F-8D2B2B93348E}"/>
              </a:ext>
            </a:extLst>
          </p:cNvPr>
          <p:cNvSpPr>
            <a:spLocks noGrp="1"/>
          </p:cNvSpPr>
          <p:nvPr>
            <p:ph type="title"/>
          </p:nvPr>
        </p:nvSpPr>
        <p:spPr/>
        <p:txBody>
          <a:bodyPr/>
          <a:lstStyle/>
          <a:p>
            <a:r>
              <a:rPr lang="en-US" dirty="0"/>
              <a:t>Low level software</a:t>
            </a:r>
            <a:endParaRPr lang="en-GB" dirty="0"/>
          </a:p>
        </p:txBody>
      </p:sp>
      <p:sp>
        <p:nvSpPr>
          <p:cNvPr id="4" name="Date Placeholder 3">
            <a:extLst>
              <a:ext uri="{FF2B5EF4-FFF2-40B4-BE49-F238E27FC236}">
                <a16:creationId xmlns:a16="http://schemas.microsoft.com/office/drawing/2014/main" id="{CF412FCD-C4C4-2076-457C-107BB3E8FB39}"/>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8652CC72-7E85-5BD2-62CC-A6FA027FB55A}"/>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Rectangle 6">
            <a:extLst>
              <a:ext uri="{FF2B5EF4-FFF2-40B4-BE49-F238E27FC236}">
                <a16:creationId xmlns:a16="http://schemas.microsoft.com/office/drawing/2014/main" id="{CD69BE87-EC5F-5F90-1C0E-4780C2AC13F7}"/>
              </a:ext>
            </a:extLst>
          </p:cNvPr>
          <p:cNvSpPr/>
          <p:nvPr/>
        </p:nvSpPr>
        <p:spPr>
          <a:xfrm>
            <a:off x="4116388" y="1204739"/>
            <a:ext cx="4371595" cy="504056"/>
          </a:xfrm>
          <a:prstGeom prst="rect">
            <a:avLst/>
          </a:prstGeom>
          <a:noFill/>
          <a:ln w="571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09C233FF-EDF4-928A-9518-E7B8A835A8B0}"/>
              </a:ext>
            </a:extLst>
          </p:cNvPr>
          <p:cNvSpPr txBox="1"/>
          <p:nvPr/>
        </p:nvSpPr>
        <p:spPr>
          <a:xfrm>
            <a:off x="1014942" y="4365104"/>
            <a:ext cx="10162116" cy="1538883"/>
          </a:xfrm>
          <a:prstGeom prst="rect">
            <a:avLst/>
          </a:prstGeom>
          <a:noFill/>
        </p:spPr>
        <p:txBody>
          <a:bodyPr wrap="square" lIns="0" tIns="0" rIns="0" bIns="0" rtlCol="0">
            <a:spAutoFit/>
          </a:bodyPr>
          <a:lstStyle/>
          <a:p>
            <a:pPr algn="l"/>
            <a:r>
              <a:rPr lang="en-US" sz="2000" b="1" dirty="0">
                <a:solidFill>
                  <a:schemeClr val="accent3"/>
                </a:solidFill>
              </a:rPr>
              <a:t>Kernel</a:t>
            </a:r>
            <a:r>
              <a:rPr lang="en-US" sz="2000" dirty="0">
                <a:solidFill>
                  <a:schemeClr val="accent3"/>
                </a:solidFill>
              </a:rPr>
              <a:t> support to be discussed. Availability of flexible recipe to cover also exotic SoCs (32 bit included), with kernel maintenance under responsibility of the project. We are discussing maintenance of a single kernel supported for UltraScale+ by sysadmin, with overlays for each specific applications under the project responsibility. </a:t>
            </a:r>
            <a:r>
              <a:rPr lang="en-US" sz="2000" u="sng" dirty="0">
                <a:solidFill>
                  <a:schemeClr val="accent3"/>
                </a:solidFill>
              </a:rPr>
              <a:t>Warning</a:t>
            </a:r>
            <a:r>
              <a:rPr lang="en-US" sz="2000" dirty="0">
                <a:solidFill>
                  <a:schemeClr val="accent3"/>
                </a:solidFill>
              </a:rPr>
              <a:t>: it comes with development environment version constraints. </a:t>
            </a:r>
            <a:endParaRPr lang="en-GB" sz="2000" dirty="0">
              <a:solidFill>
                <a:schemeClr val="accent3"/>
              </a:solidFill>
            </a:endParaRPr>
          </a:p>
        </p:txBody>
      </p:sp>
    </p:spTree>
    <p:extLst>
      <p:ext uri="{BB962C8B-B14F-4D97-AF65-F5344CB8AC3E}">
        <p14:creationId xmlns:p14="http://schemas.microsoft.com/office/powerpoint/2010/main" val="218627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8A216866-2B59-0512-E98B-FBACED95A2A6}"/>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8790E6FE-9008-9DCF-6D7F-8D2B2B93348E}"/>
              </a:ext>
            </a:extLst>
          </p:cNvPr>
          <p:cNvSpPr>
            <a:spLocks noGrp="1"/>
          </p:cNvSpPr>
          <p:nvPr>
            <p:ph type="title"/>
          </p:nvPr>
        </p:nvSpPr>
        <p:spPr/>
        <p:txBody>
          <a:bodyPr/>
          <a:lstStyle/>
          <a:p>
            <a:r>
              <a:rPr lang="en-US" dirty="0"/>
              <a:t>Low level software</a:t>
            </a:r>
            <a:endParaRPr lang="en-GB" dirty="0"/>
          </a:p>
        </p:txBody>
      </p:sp>
      <p:sp>
        <p:nvSpPr>
          <p:cNvPr id="4" name="Date Placeholder 3">
            <a:extLst>
              <a:ext uri="{FF2B5EF4-FFF2-40B4-BE49-F238E27FC236}">
                <a16:creationId xmlns:a16="http://schemas.microsoft.com/office/drawing/2014/main" id="{CF412FCD-C4C4-2076-457C-107BB3E8FB39}"/>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8652CC72-7E85-5BD2-62CC-A6FA027FB55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8" name="TextBox 7">
            <a:extLst>
              <a:ext uri="{FF2B5EF4-FFF2-40B4-BE49-F238E27FC236}">
                <a16:creationId xmlns:a16="http://schemas.microsoft.com/office/drawing/2014/main" id="{09C233FF-EDF4-928A-9518-E7B8A835A8B0}"/>
              </a:ext>
            </a:extLst>
          </p:cNvPr>
          <p:cNvSpPr txBox="1"/>
          <p:nvPr/>
        </p:nvSpPr>
        <p:spPr>
          <a:xfrm>
            <a:off x="1014942" y="4541639"/>
            <a:ext cx="10162116" cy="615553"/>
          </a:xfrm>
          <a:prstGeom prst="rect">
            <a:avLst/>
          </a:prstGeom>
          <a:noFill/>
        </p:spPr>
        <p:txBody>
          <a:bodyPr wrap="square" lIns="0" tIns="0" rIns="0" bIns="0" rtlCol="0">
            <a:spAutoFit/>
          </a:bodyPr>
          <a:lstStyle/>
          <a:p>
            <a:pPr algn="l"/>
            <a:r>
              <a:rPr lang="en-US" sz="2000" dirty="0">
                <a:solidFill>
                  <a:schemeClr val="accent3"/>
                </a:solidFill>
              </a:rPr>
              <a:t>For EDGE we intend to ask for memory map driver implementation (high priority), interrupts to be covered in the future, DMA not foreseen at the moment.</a:t>
            </a:r>
            <a:endParaRPr lang="en-GB" sz="2000" dirty="0">
              <a:solidFill>
                <a:schemeClr val="accent3"/>
              </a:solidFill>
            </a:endParaRPr>
          </a:p>
        </p:txBody>
      </p:sp>
      <p:graphicFrame>
        <p:nvGraphicFramePr>
          <p:cNvPr id="12" name="Content Placeholder 5">
            <a:extLst>
              <a:ext uri="{FF2B5EF4-FFF2-40B4-BE49-F238E27FC236}">
                <a16:creationId xmlns:a16="http://schemas.microsoft.com/office/drawing/2014/main" id="{23959F7C-84B7-995A-B370-43001C2A333D}"/>
              </a:ext>
            </a:extLst>
          </p:cNvPr>
          <p:cNvGraphicFramePr>
            <a:graphicFrameLocks/>
          </p:cNvGraphicFramePr>
          <p:nvPr>
            <p:extLst>
              <p:ext uri="{D42A27DB-BD31-4B8C-83A1-F6EECF244321}">
                <p14:modId xmlns:p14="http://schemas.microsoft.com/office/powerpoint/2010/main" val="3159586595"/>
              </p:ext>
            </p:extLst>
          </p:nvPr>
        </p:nvGraphicFramePr>
        <p:xfrm>
          <a:off x="407988" y="1124744"/>
          <a:ext cx="11376024" cy="3135630"/>
        </p:xfrm>
        <a:graphic>
          <a:graphicData uri="http://schemas.openxmlformats.org/drawingml/2006/table">
            <a:tbl>
              <a:tblPr/>
              <a:tblGrid>
                <a:gridCol w="3792008">
                  <a:extLst>
                    <a:ext uri="{9D8B030D-6E8A-4147-A177-3AD203B41FA5}">
                      <a16:colId xmlns:a16="http://schemas.microsoft.com/office/drawing/2014/main" val="3210643138"/>
                    </a:ext>
                  </a:extLst>
                </a:gridCol>
                <a:gridCol w="4488292">
                  <a:extLst>
                    <a:ext uri="{9D8B030D-6E8A-4147-A177-3AD203B41FA5}">
                      <a16:colId xmlns:a16="http://schemas.microsoft.com/office/drawing/2014/main" val="212043742"/>
                    </a:ext>
                  </a:extLst>
                </a:gridCol>
                <a:gridCol w="3095724">
                  <a:extLst>
                    <a:ext uri="{9D8B030D-6E8A-4147-A177-3AD203B41FA5}">
                      <a16:colId xmlns:a16="http://schemas.microsoft.com/office/drawing/2014/main" val="1007913107"/>
                    </a:ext>
                  </a:extLst>
                </a:gridCol>
              </a:tblGrid>
              <a:tr h="0">
                <a:tc>
                  <a:txBody>
                    <a:bodyPr/>
                    <a:lstStyle/>
                    <a:p>
                      <a:pPr algn="l" fontAlgn="t"/>
                      <a:r>
                        <a:rPr lang="en-GB" b="1" i="1">
                          <a:effectLst/>
                        </a:rPr>
                        <a:t>Operating system</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Linux, Debian (FEC-OS)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860921033"/>
                  </a:ext>
                </a:extLst>
              </a:tr>
              <a:tr h="0">
                <a:tc>
                  <a:txBody>
                    <a:bodyPr/>
                    <a:lstStyle/>
                    <a:p>
                      <a:pPr algn="l" fontAlgn="t"/>
                      <a:r>
                        <a:rPr lang="en-GB" b="1" i="1">
                          <a:effectLst/>
                        </a:rPr>
                        <a:t>Drivers' development</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EDGE</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dirty="0">
                          <a:effectLst/>
                        </a:rPr>
                        <a:t>UIO</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3716108"/>
                  </a:ext>
                </a:extLst>
              </a:tr>
              <a:tr h="0">
                <a:tc>
                  <a:txBody>
                    <a:bodyPr/>
                    <a:lstStyle/>
                    <a:p>
                      <a:pPr algn="l" fontAlgn="t"/>
                      <a:r>
                        <a:rPr lang="en-GB" b="1" i="1">
                          <a:effectLst/>
                        </a:rPr>
                        <a:t>RPU - APU hypervisor</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err="1">
                          <a:effectLst/>
                        </a:rPr>
                        <a:t>OpenAMP</a:t>
                      </a:r>
                      <a:r>
                        <a:rPr lang="en-GB" dirty="0">
                          <a:effectLst/>
                        </a:rPr>
                        <a:t> (Xilinx tool, no CERN support)</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70493143"/>
                  </a:ext>
                </a:extLst>
              </a:tr>
              <a:tr h="0">
                <a:tc>
                  <a:txBody>
                    <a:bodyPr/>
                    <a:lstStyle/>
                    <a:p>
                      <a:pPr algn="l" fontAlgn="t"/>
                      <a:r>
                        <a:rPr lang="en-GB" b="1" i="1" dirty="0">
                          <a:effectLst/>
                        </a:rPr>
                        <a:t>A53 </a:t>
                      </a:r>
                      <a:r>
                        <a:rPr lang="en-GB" b="1" i="1" dirty="0" err="1">
                          <a:effectLst/>
                        </a:rPr>
                        <a:t>baremetal</a:t>
                      </a:r>
                      <a:r>
                        <a:rPr lang="en-GB" b="1" i="1" dirty="0">
                          <a:effectLst/>
                        </a:rPr>
                        <a:t> - OS hypervisor</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err="1">
                          <a:effectLst/>
                        </a:rPr>
                        <a:t>Bmboot</a:t>
                      </a:r>
                      <a:r>
                        <a:rPr lang="en-GB" dirty="0">
                          <a:effectLst/>
                        </a:rPr>
                        <a:t> (CERN tool)</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785812120"/>
                  </a:ext>
                </a:extLst>
              </a:tr>
              <a:tr h="0">
                <a:tc>
                  <a:txBody>
                    <a:bodyPr/>
                    <a:lstStyle/>
                    <a:p>
                      <a:pPr algn="l" fontAlgn="t"/>
                      <a:r>
                        <a:rPr lang="en-GB" b="1" i="1" dirty="0">
                          <a:effectLst/>
                        </a:rPr>
                        <a:t>Hard-real-time code</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On bare-metal or logic (no RT-patches)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431749026"/>
                  </a:ext>
                </a:extLst>
              </a:tr>
            </a:tbl>
          </a:graphicData>
        </a:graphic>
      </p:graphicFrame>
      <p:sp>
        <p:nvSpPr>
          <p:cNvPr id="7" name="Rectangle 6">
            <a:extLst>
              <a:ext uri="{FF2B5EF4-FFF2-40B4-BE49-F238E27FC236}">
                <a16:creationId xmlns:a16="http://schemas.microsoft.com/office/drawing/2014/main" id="{CD69BE87-EC5F-5F90-1C0E-4780C2AC13F7}"/>
              </a:ext>
            </a:extLst>
          </p:cNvPr>
          <p:cNvSpPr/>
          <p:nvPr/>
        </p:nvSpPr>
        <p:spPr>
          <a:xfrm>
            <a:off x="4042562" y="1772816"/>
            <a:ext cx="4371595" cy="504056"/>
          </a:xfrm>
          <a:prstGeom prst="rect">
            <a:avLst/>
          </a:prstGeom>
          <a:noFill/>
          <a:ln w="571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80966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50FDFE51-BD21-7FB7-BBEA-054680D2A084}"/>
              </a:ext>
            </a:extLst>
          </p:cNvPr>
          <p:cNvGraphicFramePr>
            <a:graphicFrameLocks noGrp="1"/>
          </p:cNvGraphicFramePr>
          <p:nvPr>
            <p:ph idx="1"/>
            <p:extLst>
              <p:ext uri="{D42A27DB-BD31-4B8C-83A1-F6EECF244321}">
                <p14:modId xmlns:p14="http://schemas.microsoft.com/office/powerpoint/2010/main" val="468805391"/>
              </p:ext>
            </p:extLst>
          </p:nvPr>
        </p:nvGraphicFramePr>
        <p:xfrm>
          <a:off x="407988" y="2465864"/>
          <a:ext cx="11376024" cy="2453640"/>
        </p:xfrm>
        <a:graphic>
          <a:graphicData uri="http://schemas.openxmlformats.org/drawingml/2006/table">
            <a:tbl>
              <a:tblPr/>
              <a:tblGrid>
                <a:gridCol w="3792008">
                  <a:extLst>
                    <a:ext uri="{9D8B030D-6E8A-4147-A177-3AD203B41FA5}">
                      <a16:colId xmlns:a16="http://schemas.microsoft.com/office/drawing/2014/main" val="4162817173"/>
                    </a:ext>
                  </a:extLst>
                </a:gridCol>
                <a:gridCol w="3792008">
                  <a:extLst>
                    <a:ext uri="{9D8B030D-6E8A-4147-A177-3AD203B41FA5}">
                      <a16:colId xmlns:a16="http://schemas.microsoft.com/office/drawing/2014/main" val="3620287893"/>
                    </a:ext>
                  </a:extLst>
                </a:gridCol>
                <a:gridCol w="3792008">
                  <a:extLst>
                    <a:ext uri="{9D8B030D-6E8A-4147-A177-3AD203B41FA5}">
                      <a16:colId xmlns:a16="http://schemas.microsoft.com/office/drawing/2014/main" val="2417313867"/>
                    </a:ext>
                  </a:extLst>
                </a:gridCol>
              </a:tblGrid>
              <a:tr h="0">
                <a:tc>
                  <a:txBody>
                    <a:bodyPr/>
                    <a:lstStyle/>
                    <a:p>
                      <a:pPr algn="l" fontAlgn="t"/>
                      <a:r>
                        <a:rPr lang="en-GB" b="1" i="1">
                          <a:effectLst/>
                        </a:rPr>
                        <a:t>External monitoring</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Same solution as future FECs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599830235"/>
                  </a:ext>
                </a:extLst>
              </a:tr>
              <a:tr h="0">
                <a:tc>
                  <a:txBody>
                    <a:bodyPr/>
                    <a:lstStyle/>
                    <a:p>
                      <a:pPr algn="l" fontAlgn="t"/>
                      <a:r>
                        <a:rPr lang="en-GB" b="1" i="1">
                          <a:effectLst/>
                        </a:rPr>
                        <a:t>Internal monitoring</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DIOT library (generalized)</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a:effectLst/>
                        </a:rPr>
                      </a:br>
                      <a:endParaRPr lang="en-GB">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412546355"/>
                  </a:ext>
                </a:extLst>
              </a:tr>
              <a:tr h="0">
                <a:tc>
                  <a:txBody>
                    <a:bodyPr/>
                    <a:lstStyle/>
                    <a:p>
                      <a:pPr algn="l" fontAlgn="t"/>
                      <a:r>
                        <a:rPr lang="en-GB" b="1" i="1">
                          <a:effectLst/>
                        </a:rPr>
                        <a:t>Time synchronization</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NTP</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a:effectLst/>
                        </a:rPr>
                        <a:t>White Rabbit, PTP</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967325125"/>
                  </a:ext>
                </a:extLst>
              </a:tr>
              <a:tr h="0">
                <a:tc>
                  <a:txBody>
                    <a:bodyPr/>
                    <a:lstStyle/>
                    <a:p>
                      <a:pPr algn="l" fontAlgn="t"/>
                      <a:r>
                        <a:rPr lang="en-GB" b="1" i="1" dirty="0">
                          <a:effectLst/>
                        </a:rPr>
                        <a:t>Application framework</a:t>
                      </a: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FESA (including Post-mortem)</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287950624"/>
                  </a:ext>
                </a:extLst>
              </a:tr>
            </a:tbl>
          </a:graphicData>
        </a:graphic>
      </p:graphicFrame>
      <p:sp>
        <p:nvSpPr>
          <p:cNvPr id="3" name="Title 2">
            <a:extLst>
              <a:ext uri="{FF2B5EF4-FFF2-40B4-BE49-F238E27FC236}">
                <a16:creationId xmlns:a16="http://schemas.microsoft.com/office/drawing/2014/main" id="{47AD32B1-5D7C-E5DA-C317-7E412B647CE7}"/>
              </a:ext>
            </a:extLst>
          </p:cNvPr>
          <p:cNvSpPr>
            <a:spLocks noGrp="1"/>
          </p:cNvSpPr>
          <p:nvPr>
            <p:ph type="title"/>
          </p:nvPr>
        </p:nvSpPr>
        <p:spPr/>
        <p:txBody>
          <a:bodyPr/>
          <a:lstStyle/>
          <a:p>
            <a:r>
              <a:rPr lang="en-US" dirty="0"/>
              <a:t>High level software</a:t>
            </a:r>
            <a:endParaRPr lang="en-GB" dirty="0"/>
          </a:p>
        </p:txBody>
      </p:sp>
      <p:sp>
        <p:nvSpPr>
          <p:cNvPr id="4" name="Date Placeholder 3">
            <a:extLst>
              <a:ext uri="{FF2B5EF4-FFF2-40B4-BE49-F238E27FC236}">
                <a16:creationId xmlns:a16="http://schemas.microsoft.com/office/drawing/2014/main" id="{749FFFED-16C2-FFBF-BC6C-5390CD700076}"/>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A4A70B-78D1-D696-6168-31AA927F62C6}"/>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592997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632572-2826-2F38-2D8B-1442F029184C}"/>
              </a:ext>
            </a:extLst>
          </p:cNvPr>
          <p:cNvSpPr>
            <a:spLocks noGrp="1"/>
          </p:cNvSpPr>
          <p:nvPr>
            <p:ph idx="1"/>
          </p:nvPr>
        </p:nvSpPr>
        <p:spPr/>
        <p:txBody>
          <a:bodyPr/>
          <a:lstStyle/>
          <a:p>
            <a:r>
              <a:rPr lang="en-US" dirty="0"/>
              <a:t>DI/OT utils: </a:t>
            </a:r>
            <a:r>
              <a:rPr lang="en-GB" b="0" dirty="0"/>
              <a:t>command line interface to the DI/OT monitoring library. It allows for reading local monitoring values as well as reading the configuration of the crate or executing power-cycle command</a:t>
            </a:r>
            <a:r>
              <a:rPr lang="en-US" b="0" dirty="0"/>
              <a:t>.</a:t>
            </a:r>
          </a:p>
          <a:p>
            <a:r>
              <a:rPr lang="en-GB" dirty="0"/>
              <a:t>Debian packages: </a:t>
            </a:r>
            <a:r>
              <a:rPr lang="en-GB" b="0" dirty="0"/>
              <a:t>For the distribution and version management of the software tools, firmware and FPGA bitstreams we recommend using Debian packages (in-line with the phase 2 of the FEC-OS project). Will require establishing a central repository for Debian packages. Once this is in place, the installation and updates of different software packages or firmware will be done through a standard Debian "apt" command.</a:t>
            </a:r>
          </a:p>
          <a:p>
            <a:r>
              <a:rPr lang="en-GB" dirty="0"/>
              <a:t>Anyway &gt; SoCs connected to the TN, will have NFS mounted and the users can continue to distribute their software update via NFS (as it is done today for FECs). For the time being, FESA will support only this mode. </a:t>
            </a:r>
          </a:p>
          <a:p>
            <a:r>
              <a:rPr lang="en-GB" dirty="0"/>
              <a:t>DMA driver: </a:t>
            </a:r>
            <a:r>
              <a:rPr lang="en-GB" b="0" dirty="0"/>
              <a:t>First option u-</a:t>
            </a:r>
            <a:r>
              <a:rPr lang="en-GB" b="0" dirty="0" err="1"/>
              <a:t>dma</a:t>
            </a:r>
            <a:r>
              <a:rPr lang="en-GB" b="0" dirty="0"/>
              <a:t>-</a:t>
            </a:r>
            <a:r>
              <a:rPr lang="en-GB" b="0" dirty="0" err="1"/>
              <a:t>buf</a:t>
            </a:r>
            <a:r>
              <a:rPr lang="en-GB" b="0" dirty="0"/>
              <a:t> (standard driver, no CERN support), EDGE to be defined</a:t>
            </a:r>
            <a:endParaRPr lang="en-GB" dirty="0"/>
          </a:p>
          <a:p>
            <a:endParaRPr lang="en-GB" dirty="0"/>
          </a:p>
        </p:txBody>
      </p:sp>
      <p:sp>
        <p:nvSpPr>
          <p:cNvPr id="3" name="Title 2">
            <a:extLst>
              <a:ext uri="{FF2B5EF4-FFF2-40B4-BE49-F238E27FC236}">
                <a16:creationId xmlns:a16="http://schemas.microsoft.com/office/drawing/2014/main" id="{8826539F-ABB5-88C2-DAA6-0609294297AB}"/>
              </a:ext>
            </a:extLst>
          </p:cNvPr>
          <p:cNvSpPr>
            <a:spLocks noGrp="1"/>
          </p:cNvSpPr>
          <p:nvPr>
            <p:ph type="title"/>
          </p:nvPr>
        </p:nvSpPr>
        <p:spPr/>
        <p:txBody>
          <a:bodyPr/>
          <a:lstStyle/>
          <a:p>
            <a:r>
              <a:rPr lang="en-US" dirty="0"/>
              <a:t>Common software blocks and strategies</a:t>
            </a:r>
            <a:endParaRPr lang="en-GB" dirty="0"/>
          </a:p>
        </p:txBody>
      </p:sp>
      <p:sp>
        <p:nvSpPr>
          <p:cNvPr id="4" name="Date Placeholder 3">
            <a:extLst>
              <a:ext uri="{FF2B5EF4-FFF2-40B4-BE49-F238E27FC236}">
                <a16:creationId xmlns:a16="http://schemas.microsoft.com/office/drawing/2014/main" id="{CC37D1C1-7600-7EFC-E8AC-4A26ED1DACAC}"/>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EAAD2E7B-7E7D-FAC5-A95E-6525AD3500E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8573367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19A9D0-A27F-05DF-B15F-1309471FB9A8}"/>
              </a:ext>
            </a:extLst>
          </p:cNvPr>
          <p:cNvSpPr>
            <a:spLocks noGrp="1"/>
          </p:cNvSpPr>
          <p:nvPr>
            <p:ph idx="1"/>
          </p:nvPr>
        </p:nvSpPr>
        <p:spPr>
          <a:xfrm>
            <a:off x="407989" y="1052736"/>
            <a:ext cx="11376024" cy="4608512"/>
          </a:xfrm>
        </p:spPr>
        <p:txBody>
          <a:bodyPr/>
          <a:lstStyle/>
          <a:p>
            <a:r>
              <a:rPr lang="en-US" dirty="0"/>
              <a:t>Push toward sharing and reusability of gateware modules:</a:t>
            </a:r>
          </a:p>
          <a:p>
            <a:pPr marL="666900" lvl="1" indent="-342900">
              <a:buFont typeface="Arial" panose="020B0604020202020204" pitchFamily="34" charset="0"/>
              <a:buChar char="•"/>
            </a:pPr>
            <a:r>
              <a:rPr lang="en-US" dirty="0"/>
              <a:t>Strong recommendation towards CERN accessible repositories</a:t>
            </a:r>
          </a:p>
          <a:p>
            <a:pPr marL="666900" lvl="1" indent="-342900">
              <a:buFont typeface="Arial" panose="020B0604020202020204" pitchFamily="34" charset="0"/>
              <a:buChar char="•"/>
            </a:pPr>
            <a:r>
              <a:rPr lang="en-US" dirty="0"/>
              <a:t>Collection of pointers to repositories in SoC applications inventory (Wiki at the moment)</a:t>
            </a:r>
          </a:p>
          <a:p>
            <a:pPr marL="666900" lvl="1" indent="-342900">
              <a:buFont typeface="Arial" panose="020B0604020202020204" pitchFamily="34" charset="0"/>
              <a:buChar char="•"/>
            </a:pPr>
            <a:r>
              <a:rPr lang="en-US" dirty="0"/>
              <a:t>Shared IP repository: starting from CEM-EPC shared repo for DI/OT, following Electronics Forum initiative</a:t>
            </a:r>
          </a:p>
          <a:p>
            <a:pPr marL="666900" lvl="1" indent="-342900">
              <a:buFont typeface="Arial" panose="020B0604020202020204" pitchFamily="34" charset="0"/>
              <a:buChar char="•"/>
            </a:pPr>
            <a:r>
              <a:rPr lang="en-US" dirty="0"/>
              <a:t>AXI and wishbone buses</a:t>
            </a:r>
          </a:p>
          <a:p>
            <a:pPr marL="666900" lvl="1" indent="-342900">
              <a:buFont typeface="Arial" panose="020B0604020202020204" pitchFamily="34" charset="0"/>
              <a:buChar char="•"/>
            </a:pPr>
            <a:r>
              <a:rPr lang="en-US" dirty="0"/>
              <a:t>Reference project + Board Support Packages for DI/OT based reference schematics</a:t>
            </a:r>
          </a:p>
          <a:p>
            <a:r>
              <a:rPr lang="en-US" dirty="0"/>
              <a:t>Possible common interest modules under investigation:</a:t>
            </a:r>
          </a:p>
          <a:p>
            <a:pPr marL="666900" lvl="1" indent="-342900">
              <a:buFont typeface="Arial" panose="020B0604020202020204" pitchFamily="34" charset="0"/>
              <a:buChar char="•"/>
            </a:pPr>
            <a:r>
              <a:rPr lang="en-US" dirty="0"/>
              <a:t>High bandwidth data transfer module to DDR Memory controller, controlled by PL (meeting tomorrow)</a:t>
            </a:r>
          </a:p>
          <a:p>
            <a:pPr marL="666900" lvl="1" indent="-342900">
              <a:buFont typeface="Arial" panose="020B0604020202020204" pitchFamily="34" charset="0"/>
              <a:buChar char="•"/>
            </a:pPr>
            <a:r>
              <a:rPr lang="en-US" dirty="0"/>
              <a:t>Fast data link over 10Gb Ethernet: CMS TCP/IP candidate</a:t>
            </a:r>
          </a:p>
          <a:p>
            <a:r>
              <a:rPr lang="en-US" dirty="0"/>
              <a:t>Development tools:</a:t>
            </a:r>
          </a:p>
          <a:p>
            <a:pPr marL="666900" lvl="1" indent="-342900">
              <a:buFont typeface="Arial" panose="020B0604020202020204" pitchFamily="34" charset="0"/>
              <a:buChar char="•"/>
            </a:pPr>
            <a:r>
              <a:rPr lang="en-US" dirty="0" err="1"/>
              <a:t>Cheby</a:t>
            </a:r>
            <a:r>
              <a:rPr lang="en-US" dirty="0"/>
              <a:t> for memory map generation and EDGE tools integration</a:t>
            </a:r>
          </a:p>
          <a:p>
            <a:pPr marL="666900" lvl="1" indent="-342900">
              <a:buFont typeface="Arial" panose="020B0604020202020204" pitchFamily="34" charset="0"/>
              <a:buChar char="•"/>
            </a:pPr>
            <a:r>
              <a:rPr lang="en-US" dirty="0"/>
              <a:t>Guidelines on </a:t>
            </a:r>
            <a:r>
              <a:rPr lang="en-US" dirty="0" err="1"/>
              <a:t>sw-gw</a:t>
            </a:r>
            <a:r>
              <a:rPr lang="en-US" dirty="0"/>
              <a:t> co-simulation based on QEMU and Questa</a:t>
            </a:r>
          </a:p>
          <a:p>
            <a:pPr marL="666900" lvl="1" indent="-342900">
              <a:buFont typeface="Arial" panose="020B0604020202020204" pitchFamily="34" charset="0"/>
              <a:buChar char="•"/>
            </a:pPr>
            <a:r>
              <a:rPr lang="en-US" dirty="0"/>
              <a:t>Continuous Integration guidelines and infrastructure (following Electronics Forum initiative)</a:t>
            </a:r>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pPr marL="666900" lvl="1" indent="-342900">
              <a:buFont typeface="Arial" panose="020B0604020202020204" pitchFamily="34" charset="0"/>
              <a:buChar char="•"/>
            </a:pPr>
            <a:endParaRPr lang="en-US" dirty="0"/>
          </a:p>
          <a:p>
            <a:endParaRPr lang="en-GB" dirty="0"/>
          </a:p>
        </p:txBody>
      </p:sp>
      <p:sp>
        <p:nvSpPr>
          <p:cNvPr id="3" name="Title 2">
            <a:extLst>
              <a:ext uri="{FF2B5EF4-FFF2-40B4-BE49-F238E27FC236}">
                <a16:creationId xmlns:a16="http://schemas.microsoft.com/office/drawing/2014/main" id="{2D7E4B5F-D6D1-E4AC-DD2F-971990B97C20}"/>
              </a:ext>
            </a:extLst>
          </p:cNvPr>
          <p:cNvSpPr>
            <a:spLocks noGrp="1"/>
          </p:cNvSpPr>
          <p:nvPr>
            <p:ph type="title"/>
          </p:nvPr>
        </p:nvSpPr>
        <p:spPr/>
        <p:txBody>
          <a:bodyPr/>
          <a:lstStyle/>
          <a:p>
            <a:r>
              <a:rPr lang="en-US" dirty="0"/>
              <a:t>Common gateware blocks and strategies</a:t>
            </a:r>
            <a:endParaRPr lang="en-GB" dirty="0"/>
          </a:p>
        </p:txBody>
      </p:sp>
      <p:sp>
        <p:nvSpPr>
          <p:cNvPr id="4" name="Date Placeholder 3">
            <a:extLst>
              <a:ext uri="{FF2B5EF4-FFF2-40B4-BE49-F238E27FC236}">
                <a16:creationId xmlns:a16="http://schemas.microsoft.com/office/drawing/2014/main" id="{B45BDD4B-25DA-2DB8-4EC8-499368185F6D}"/>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002DBCDC-B958-9CBF-9B8D-CF4E4CBC404C}"/>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4431776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FFC95369-5B0C-CDCA-1843-697398E0D8E0}"/>
              </a:ext>
            </a:extLst>
          </p:cNvPr>
          <p:cNvGraphicFramePr>
            <a:graphicFrameLocks noGrp="1"/>
          </p:cNvGraphicFramePr>
          <p:nvPr>
            <p:ph idx="1"/>
            <p:extLst>
              <p:ext uri="{D42A27DB-BD31-4B8C-83A1-F6EECF244321}">
                <p14:modId xmlns:p14="http://schemas.microsoft.com/office/powerpoint/2010/main" val="2255101551"/>
              </p:ext>
            </p:extLst>
          </p:nvPr>
        </p:nvGraphicFramePr>
        <p:xfrm>
          <a:off x="407988" y="2054384"/>
          <a:ext cx="11376024" cy="3684270"/>
        </p:xfrm>
        <a:graphic>
          <a:graphicData uri="http://schemas.openxmlformats.org/drawingml/2006/table">
            <a:tbl>
              <a:tblPr/>
              <a:tblGrid>
                <a:gridCol w="3792008">
                  <a:extLst>
                    <a:ext uri="{9D8B030D-6E8A-4147-A177-3AD203B41FA5}">
                      <a16:colId xmlns:a16="http://schemas.microsoft.com/office/drawing/2014/main" val="3422148689"/>
                    </a:ext>
                  </a:extLst>
                </a:gridCol>
                <a:gridCol w="3792008">
                  <a:extLst>
                    <a:ext uri="{9D8B030D-6E8A-4147-A177-3AD203B41FA5}">
                      <a16:colId xmlns:a16="http://schemas.microsoft.com/office/drawing/2014/main" val="2917190401"/>
                    </a:ext>
                  </a:extLst>
                </a:gridCol>
                <a:gridCol w="3792008">
                  <a:extLst>
                    <a:ext uri="{9D8B030D-6E8A-4147-A177-3AD203B41FA5}">
                      <a16:colId xmlns:a16="http://schemas.microsoft.com/office/drawing/2014/main" val="1686864240"/>
                    </a:ext>
                  </a:extLst>
                </a:gridCol>
              </a:tblGrid>
              <a:tr h="0">
                <a:tc>
                  <a:txBody>
                    <a:bodyPr/>
                    <a:lstStyle/>
                    <a:p>
                      <a:pPr algn="l" fontAlgn="t"/>
                      <a:r>
                        <a:rPr lang="en-GB" b="1" i="1">
                          <a:effectLst/>
                        </a:rPr>
                        <a:t>Communication</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RDA/CMW (within FESA)</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a:effectLst/>
                        </a:rPr>
                      </a:br>
                      <a:endParaRPr lang="en-GB">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953119145"/>
                  </a:ext>
                </a:extLst>
              </a:tr>
              <a:tr h="0">
                <a:tc>
                  <a:txBody>
                    <a:bodyPr/>
                    <a:lstStyle/>
                    <a:p>
                      <a:pPr algn="l" fontAlgn="t"/>
                      <a:r>
                        <a:rPr lang="en-GB" b="1" i="1">
                          <a:effectLst/>
                        </a:rPr>
                        <a:t>Timing</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RDA/CMW (XTIM or equivalent for CT events, Dedicated LTIM class for derived events)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dirty="0">
                          <a:effectLst/>
                        </a:rPr>
                        <a:t>WR timing card (PCI) (no SoC driver support foreseen </a:t>
                      </a:r>
                      <a:r>
                        <a:rPr lang="en-GB" dirty="0" err="1">
                          <a:effectLst/>
                        </a:rPr>
                        <a:t>atm</a:t>
                      </a:r>
                      <a:r>
                        <a:rPr lang="en-GB" dirty="0">
                          <a:effectLst/>
                        </a:rPr>
                        <a:t>)</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402588817"/>
                  </a:ext>
                </a:extLst>
              </a:tr>
              <a:tr h="0">
                <a:tc>
                  <a:txBody>
                    <a:bodyPr/>
                    <a:lstStyle/>
                    <a:p>
                      <a:pPr algn="l" fontAlgn="t"/>
                      <a:r>
                        <a:rPr lang="en-GB" b="1" i="1">
                          <a:effectLst/>
                        </a:rPr>
                        <a:t>Configuration storage</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CCDB</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67167833"/>
                  </a:ext>
                </a:extLst>
              </a:tr>
              <a:tr h="0">
                <a:tc>
                  <a:txBody>
                    <a:bodyPr/>
                    <a:lstStyle/>
                    <a:p>
                      <a:pPr algn="l" fontAlgn="t"/>
                      <a:r>
                        <a:rPr lang="en-GB" b="1" i="1">
                          <a:effectLst/>
                        </a:rPr>
                        <a:t>Monitoring</a:t>
                      </a:r>
                      <a:endParaRPr lang="en-GB" b="1">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a:effectLst/>
                        </a:rPr>
                        <a:t>COSMOS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br>
                        <a:rPr lang="en-GB" dirty="0">
                          <a:effectLst/>
                        </a:rPr>
                      </a:br>
                      <a:endParaRPr lang="en-GB"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318555985"/>
                  </a:ext>
                </a:extLst>
              </a:tr>
              <a:tr h="0">
                <a:tc>
                  <a:txBody>
                    <a:bodyPr/>
                    <a:lstStyle/>
                    <a:p>
                      <a:pPr algn="l" fontAlgn="t"/>
                      <a:r>
                        <a:rPr lang="en-GB" b="1" i="1" dirty="0">
                          <a:effectLst/>
                        </a:rPr>
                        <a:t>Start-up services</a:t>
                      </a:r>
                      <a:br>
                        <a:rPr lang="en-GB" b="1" i="1" dirty="0">
                          <a:effectLst/>
                        </a:rPr>
                      </a:br>
                      <a:endParaRPr lang="en-GB" b="1" dirty="0">
                        <a:effectLst/>
                      </a:endParaRP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chemeClr val="accent2"/>
                    </a:solidFill>
                  </a:tcPr>
                </a:tc>
                <a:tc>
                  <a:txBody>
                    <a:bodyPr/>
                    <a:lstStyle/>
                    <a:p>
                      <a:pPr algn="l" fontAlgn="t"/>
                      <a:r>
                        <a:rPr lang="en-GB" dirty="0">
                          <a:effectLst/>
                        </a:rPr>
                        <a:t>LUMENS</a:t>
                      </a:r>
                    </a:p>
                  </a:txBody>
                  <a:tcPr marL="95250" marR="95250" marT="66675" marB="66675"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endParaRPr lang="en-GB" dirty="0"/>
                    </a:p>
                  </a:txBody>
                  <a:tcPr anchor="ctr">
                    <a:lnL w="9525" cap="flat" cmpd="sng" algn="ctr">
                      <a:solidFill>
                        <a:srgbClr val="C1C7D0"/>
                      </a:solidFill>
                      <a:prstDash val="solid"/>
                      <a:round/>
                      <a:headEnd type="none" w="med" len="med"/>
                      <a:tailEnd type="none" w="med" len="med"/>
                    </a:lnL>
                    <a:lnT w="9525" cap="flat" cmpd="sng" algn="ctr">
                      <a:solidFill>
                        <a:srgbClr val="C1C7D0"/>
                      </a:solidFill>
                      <a:prstDash val="solid"/>
                      <a:round/>
                      <a:headEnd type="none" w="med" len="med"/>
                      <a:tailEnd type="none" w="med" len="med"/>
                    </a:lnT>
                  </a:tcPr>
                </a:tc>
                <a:extLst>
                  <a:ext uri="{0D108BD9-81ED-4DB2-BD59-A6C34878D82A}">
                    <a16:rowId xmlns:a16="http://schemas.microsoft.com/office/drawing/2014/main" val="3772600316"/>
                  </a:ext>
                </a:extLst>
              </a:tr>
            </a:tbl>
          </a:graphicData>
        </a:graphic>
      </p:graphicFrame>
      <p:sp>
        <p:nvSpPr>
          <p:cNvPr id="3" name="Title 2">
            <a:extLst>
              <a:ext uri="{FF2B5EF4-FFF2-40B4-BE49-F238E27FC236}">
                <a16:creationId xmlns:a16="http://schemas.microsoft.com/office/drawing/2014/main" id="{AADA43BC-FB80-F3C1-6642-3548F9660E14}"/>
              </a:ext>
            </a:extLst>
          </p:cNvPr>
          <p:cNvSpPr>
            <a:spLocks noGrp="1"/>
          </p:cNvSpPr>
          <p:nvPr>
            <p:ph type="title"/>
          </p:nvPr>
        </p:nvSpPr>
        <p:spPr/>
        <p:txBody>
          <a:bodyPr/>
          <a:lstStyle/>
          <a:p>
            <a:r>
              <a:rPr lang="en-US" dirty="0"/>
              <a:t>CERN Control System Integration</a:t>
            </a:r>
            <a:endParaRPr lang="en-GB" dirty="0"/>
          </a:p>
        </p:txBody>
      </p:sp>
      <p:sp>
        <p:nvSpPr>
          <p:cNvPr id="4" name="Date Placeholder 3">
            <a:extLst>
              <a:ext uri="{FF2B5EF4-FFF2-40B4-BE49-F238E27FC236}">
                <a16:creationId xmlns:a16="http://schemas.microsoft.com/office/drawing/2014/main" id="{2DE479B4-F70B-30EE-20DB-F1FE3314E5BC}"/>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DAF4F5A7-764B-5F9E-4438-B7C1EA4324BF}"/>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2566317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D72180-DAA4-9E36-D790-7FAD7990B7AE}"/>
              </a:ext>
            </a:extLst>
          </p:cNvPr>
          <p:cNvSpPr>
            <a:spLocks noGrp="1"/>
          </p:cNvSpPr>
          <p:nvPr>
            <p:ph type="title"/>
          </p:nvPr>
        </p:nvSpPr>
        <p:spPr/>
        <p:txBody>
          <a:bodyPr/>
          <a:lstStyle/>
          <a:p>
            <a:r>
              <a:rPr lang="en-US" dirty="0"/>
              <a:t>Impact on resources (WIP)</a:t>
            </a:r>
            <a:endParaRPr lang="en-GB" dirty="0"/>
          </a:p>
        </p:txBody>
      </p:sp>
      <p:sp>
        <p:nvSpPr>
          <p:cNvPr id="7" name="Text Placeholder 6">
            <a:extLst>
              <a:ext uri="{FF2B5EF4-FFF2-40B4-BE49-F238E27FC236}">
                <a16:creationId xmlns:a16="http://schemas.microsoft.com/office/drawing/2014/main" id="{E2220B9B-A89B-9906-6A5D-E6AD4A44FADA}"/>
              </a:ext>
            </a:extLst>
          </p:cNvPr>
          <p:cNvSpPr>
            <a:spLocks noGrp="1"/>
          </p:cNvSpPr>
          <p:nvPr>
            <p:ph type="body" idx="1"/>
          </p:nvPr>
        </p:nvSpPr>
        <p:spPr/>
        <p:txBody>
          <a:bodyPr/>
          <a:lstStyle/>
          <a:p>
            <a:r>
              <a:rPr lang="en-US" dirty="0"/>
              <a:t>Feedback from control groups and experienced equipment groups</a:t>
            </a:r>
            <a:endParaRPr lang="en-GB" dirty="0"/>
          </a:p>
        </p:txBody>
      </p:sp>
      <p:sp>
        <p:nvSpPr>
          <p:cNvPr id="4" name="Date Placeholder 3">
            <a:extLst>
              <a:ext uri="{FF2B5EF4-FFF2-40B4-BE49-F238E27FC236}">
                <a16:creationId xmlns:a16="http://schemas.microsoft.com/office/drawing/2014/main" id="{ACCF0230-9AF7-F707-6DF6-48FC4D373597}"/>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2C6A87-75F3-A2D6-E57F-8A50F4A73DB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949951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F1E858-B30B-0842-2076-78129E298469}"/>
              </a:ext>
            </a:extLst>
          </p:cNvPr>
          <p:cNvSpPr>
            <a:spLocks noGrp="1"/>
          </p:cNvSpPr>
          <p:nvPr>
            <p:ph idx="1"/>
          </p:nvPr>
        </p:nvSpPr>
        <p:spPr/>
        <p:txBody>
          <a:bodyPr/>
          <a:lstStyle/>
          <a:p>
            <a:r>
              <a:rPr lang="en-GB" dirty="0"/>
              <a:t>Cost of preparing these services to be production ready:</a:t>
            </a:r>
          </a:p>
          <a:p>
            <a:pPr marL="666900" lvl="1" indent="-342900">
              <a:buFont typeface="Arial" panose="020B0604020202020204" pitchFamily="34" charset="0"/>
              <a:buChar char="•"/>
            </a:pPr>
            <a:r>
              <a:rPr lang="en-GB" dirty="0"/>
              <a:t>Testbed crate with system board and SoC (DI/OT): 4K CHF</a:t>
            </a:r>
          </a:p>
          <a:p>
            <a:pPr marL="666900" lvl="1" indent="-342900">
              <a:buFont typeface="Arial" panose="020B0604020202020204" pitchFamily="34" charset="0"/>
              <a:buChar char="•"/>
            </a:pPr>
            <a:r>
              <a:rPr lang="en-GB" dirty="0"/>
              <a:t>Update and consolidation of CMW integration tests, moving them from Jenkins to the GitLab CI, with a possibility to run them on a normal FEC and on SoC: 3PM</a:t>
            </a:r>
          </a:p>
          <a:p>
            <a:pPr marL="666900" lvl="1" indent="-342900">
              <a:buFont typeface="Arial" panose="020B0604020202020204" pitchFamily="34" charset="0"/>
              <a:buChar char="•"/>
            </a:pPr>
            <a:r>
              <a:rPr lang="en-GB" dirty="0"/>
              <a:t>Adaptation of FESA framework to the new timing library (White Rabbit Timing compatible) – needs to be done anyway for WRT: 2PM</a:t>
            </a:r>
          </a:p>
          <a:p>
            <a:pPr marL="666900" lvl="1" indent="-342900">
              <a:buFont typeface="Arial" panose="020B0604020202020204" pitchFamily="34" charset="0"/>
              <a:buChar char="•"/>
            </a:pPr>
            <a:r>
              <a:rPr lang="en-GB" dirty="0"/>
              <a:t>Timing library implementation based on XTIM (including XTIM modifications): 3PM </a:t>
            </a:r>
          </a:p>
          <a:p>
            <a:pPr marL="666900" lvl="1" indent="-342900">
              <a:buFont typeface="Arial" panose="020B0604020202020204" pitchFamily="34" charset="0"/>
              <a:buChar char="•"/>
            </a:pPr>
            <a:r>
              <a:rPr lang="en-GB" dirty="0"/>
              <a:t>Timing library implementation based on SoC LTIM (if need be): 3PM </a:t>
            </a:r>
          </a:p>
          <a:p>
            <a:pPr marL="666900" lvl="1" indent="-342900">
              <a:buFont typeface="Arial" panose="020B0604020202020204" pitchFamily="34" charset="0"/>
              <a:buChar char="•"/>
            </a:pPr>
            <a:r>
              <a:rPr lang="en-GB" dirty="0"/>
              <a:t>Updating FESA integration tests to work with the new event sources for SoC (XTIM/LTIM): 1PM </a:t>
            </a:r>
          </a:p>
          <a:p>
            <a:pPr marL="666900" lvl="1" indent="-342900">
              <a:buFont typeface="Arial" panose="020B0604020202020204" pitchFamily="34" charset="0"/>
              <a:buChar char="•"/>
            </a:pPr>
            <a:r>
              <a:rPr lang="en-GB" dirty="0"/>
              <a:t>[optional] Use this as an occasion to migrate FESA </a:t>
            </a:r>
            <a:r>
              <a:rPr lang="en-GB" dirty="0" err="1"/>
              <a:t>fwk</a:t>
            </a:r>
            <a:r>
              <a:rPr lang="en-GB" dirty="0"/>
              <a:t> tests from Jenkins to GitLab: 6PM </a:t>
            </a:r>
          </a:p>
          <a:p>
            <a:r>
              <a:rPr lang="en-GB" dirty="0"/>
              <a:t>Overall additional cost: 4K CHF + 10PM + 6PM [optional for FESA tests migration from Jenkins to GitLab]</a:t>
            </a:r>
          </a:p>
        </p:txBody>
      </p:sp>
      <p:sp>
        <p:nvSpPr>
          <p:cNvPr id="3" name="Title 2">
            <a:extLst>
              <a:ext uri="{FF2B5EF4-FFF2-40B4-BE49-F238E27FC236}">
                <a16:creationId xmlns:a16="http://schemas.microsoft.com/office/drawing/2014/main" id="{CCEC2B20-6CAC-574D-028B-A1C83EF65BE3}"/>
              </a:ext>
            </a:extLst>
          </p:cNvPr>
          <p:cNvSpPr>
            <a:spLocks noGrp="1"/>
          </p:cNvSpPr>
          <p:nvPr>
            <p:ph type="title"/>
          </p:nvPr>
        </p:nvSpPr>
        <p:spPr/>
        <p:txBody>
          <a:bodyPr/>
          <a:lstStyle/>
          <a:p>
            <a:r>
              <a:rPr lang="en-US" dirty="0"/>
              <a:t>CMW/FESA support</a:t>
            </a:r>
            <a:endParaRPr lang="en-GB" dirty="0"/>
          </a:p>
        </p:txBody>
      </p:sp>
      <p:sp>
        <p:nvSpPr>
          <p:cNvPr id="4" name="Date Placeholder 3">
            <a:extLst>
              <a:ext uri="{FF2B5EF4-FFF2-40B4-BE49-F238E27FC236}">
                <a16:creationId xmlns:a16="http://schemas.microsoft.com/office/drawing/2014/main" id="{D2860AB5-7CA1-AE63-FA47-A738E1CB9508}"/>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0468687C-17FA-B819-CA09-82D8C85A1A75}"/>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3717430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F1E858-B30B-0842-2076-78129E298469}"/>
              </a:ext>
            </a:extLst>
          </p:cNvPr>
          <p:cNvSpPr>
            <a:spLocks noGrp="1"/>
          </p:cNvSpPr>
          <p:nvPr>
            <p:ph idx="1"/>
          </p:nvPr>
        </p:nvSpPr>
        <p:spPr/>
        <p:txBody>
          <a:bodyPr/>
          <a:lstStyle/>
          <a:p>
            <a:r>
              <a:rPr lang="en-GB" dirty="0"/>
              <a:t>Feasibility of preparing these services to be production ready in 2024:</a:t>
            </a:r>
          </a:p>
          <a:p>
            <a:pPr marL="666900" lvl="1" indent="-342900">
              <a:buFont typeface="Arial" panose="020B0604020202020204" pitchFamily="34" charset="0"/>
              <a:buChar char="•"/>
            </a:pPr>
            <a:r>
              <a:rPr lang="en-GB" u="sng" dirty="0"/>
              <a:t>Without additional resources not much could be done this year</a:t>
            </a:r>
            <a:r>
              <a:rPr lang="en-GB" dirty="0"/>
              <a:t>. The plate is full for CMW, FESA and Timing teams</a:t>
            </a:r>
          </a:p>
          <a:p>
            <a:pPr marL="666900" lvl="1" indent="-342900">
              <a:buFont typeface="Arial" panose="020B0604020202020204" pitchFamily="34" charset="0"/>
              <a:buChar char="•"/>
            </a:pPr>
            <a:r>
              <a:rPr lang="en-GB" dirty="0"/>
              <a:t>Adapting FESA to the new Timing library will be done as it is already planned anyway</a:t>
            </a:r>
          </a:p>
          <a:p>
            <a:pPr marL="666900" lvl="1" indent="-342900">
              <a:buFont typeface="Arial" panose="020B0604020202020204" pitchFamily="34" charset="0"/>
              <a:buChar char="•"/>
            </a:pPr>
            <a:r>
              <a:rPr lang="en-GB" dirty="0"/>
              <a:t>With a skilled resource (not a TS), the work could be significantly advanced (but not finished) in 2024 – depending on when the new resource would join</a:t>
            </a:r>
          </a:p>
          <a:p>
            <a:r>
              <a:rPr lang="en-GB" dirty="0"/>
              <a:t>Long-term support cost for SoC: </a:t>
            </a:r>
          </a:p>
          <a:p>
            <a:pPr marL="666900" lvl="1" indent="-342900">
              <a:buFont typeface="Arial" panose="020B0604020202020204" pitchFamily="34" charset="0"/>
              <a:buChar char="•"/>
            </a:pPr>
            <a:r>
              <a:rPr lang="en-GB" dirty="0"/>
              <a:t>2-3PM / year of additional support from 2025 till the end of LS3</a:t>
            </a:r>
          </a:p>
          <a:p>
            <a:pPr marL="666900" lvl="1" indent="-342900">
              <a:buFont typeface="Arial" panose="020B0604020202020204" pitchFamily="34" charset="0"/>
              <a:buChar char="•"/>
            </a:pPr>
            <a:r>
              <a:rPr lang="en-GB" dirty="0"/>
              <a:t>Today it’s around 2PM / year</a:t>
            </a:r>
          </a:p>
          <a:p>
            <a:pPr marL="666900" lvl="1" indent="-342900">
              <a:buFont typeface="Arial" panose="020B0604020202020204" pitchFamily="34" charset="0"/>
              <a:buChar char="•"/>
            </a:pPr>
            <a:r>
              <a:rPr lang="en-GB" dirty="0"/>
              <a:t>Half or more are expected to not be FESA/CMW/Timing issues but our teams will be contacted for help/diagnostics/debugging</a:t>
            </a:r>
          </a:p>
          <a:p>
            <a:pPr marL="666900" lvl="1" indent="-342900">
              <a:buFont typeface="Arial" panose="020B0604020202020204" pitchFamily="34" charset="0"/>
              <a:buChar char="•"/>
            </a:pPr>
            <a:r>
              <a:rPr lang="en-GB" dirty="0"/>
              <a:t>After LS3 we expect the support to stabilize and go down to 2PM / year overall</a:t>
            </a:r>
          </a:p>
          <a:p>
            <a:endParaRPr lang="en-GB" dirty="0"/>
          </a:p>
        </p:txBody>
      </p:sp>
      <p:sp>
        <p:nvSpPr>
          <p:cNvPr id="3" name="Title 2">
            <a:extLst>
              <a:ext uri="{FF2B5EF4-FFF2-40B4-BE49-F238E27FC236}">
                <a16:creationId xmlns:a16="http://schemas.microsoft.com/office/drawing/2014/main" id="{CCEC2B20-6CAC-574D-028B-A1C83EF65BE3}"/>
              </a:ext>
            </a:extLst>
          </p:cNvPr>
          <p:cNvSpPr>
            <a:spLocks noGrp="1"/>
          </p:cNvSpPr>
          <p:nvPr>
            <p:ph type="title"/>
          </p:nvPr>
        </p:nvSpPr>
        <p:spPr/>
        <p:txBody>
          <a:bodyPr/>
          <a:lstStyle/>
          <a:p>
            <a:r>
              <a:rPr lang="en-US" dirty="0"/>
              <a:t>CMW/FESA support</a:t>
            </a:r>
            <a:endParaRPr lang="en-GB" dirty="0"/>
          </a:p>
        </p:txBody>
      </p:sp>
      <p:sp>
        <p:nvSpPr>
          <p:cNvPr id="4" name="Date Placeholder 3">
            <a:extLst>
              <a:ext uri="{FF2B5EF4-FFF2-40B4-BE49-F238E27FC236}">
                <a16:creationId xmlns:a16="http://schemas.microsoft.com/office/drawing/2014/main" id="{D2860AB5-7CA1-AE63-FA47-A738E1CB9508}"/>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0468687C-17FA-B819-CA09-82D8C85A1A7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2873040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82EC0D-5A40-F828-0D50-EBB9869D885B}"/>
              </a:ext>
            </a:extLst>
          </p:cNvPr>
          <p:cNvSpPr>
            <a:spLocks noGrp="1"/>
          </p:cNvSpPr>
          <p:nvPr>
            <p:ph idx="1"/>
          </p:nvPr>
        </p:nvSpPr>
        <p:spPr/>
        <p:txBody>
          <a:bodyPr/>
          <a:lstStyle/>
          <a:p>
            <a:r>
              <a:rPr lang="en-GB" dirty="0"/>
              <a:t>75% is already working on Debian FEC</a:t>
            </a:r>
          </a:p>
          <a:p>
            <a:r>
              <a:rPr lang="en-GB" dirty="0"/>
              <a:t>Standard Debian FEC: </a:t>
            </a:r>
          </a:p>
          <a:p>
            <a:pPr marL="666900" lvl="1" indent="-342900">
              <a:buFont typeface="Arial" panose="020B0604020202020204" pitchFamily="34" charset="0"/>
              <a:buChar char="•"/>
            </a:pPr>
            <a:r>
              <a:rPr lang="en-GB" dirty="0"/>
              <a:t>Left-over review and validation: CSS/ISA (&lt; 5d FTE)</a:t>
            </a:r>
          </a:p>
          <a:p>
            <a:r>
              <a:rPr lang="en-GB" dirty="0"/>
              <a:t>SoC adaptation:</a:t>
            </a:r>
          </a:p>
          <a:p>
            <a:pPr marL="666900" lvl="1" indent="-342900">
              <a:buFont typeface="Arial" panose="020B0604020202020204" pitchFamily="34" charset="0"/>
              <a:buChar char="•"/>
            </a:pPr>
            <a:r>
              <a:rPr lang="en-GB" dirty="0"/>
              <a:t>Setup and integration checks: CSS/ISA (&lt; 3d FTE)</a:t>
            </a:r>
          </a:p>
          <a:p>
            <a:pPr marL="666900" lvl="1" indent="-342900">
              <a:buFont typeface="Arial" panose="020B0604020202020204" pitchFamily="34" charset="0"/>
              <a:buChar char="•"/>
            </a:pPr>
            <a:r>
              <a:rPr lang="en-GB" dirty="0"/>
              <a:t>Setup Prometheus service: SoC team + CSS/ISA  (&lt;3d FTE)</a:t>
            </a:r>
          </a:p>
          <a:p>
            <a:pPr marL="666900" lvl="1" indent="-342900">
              <a:buFont typeface="Arial" panose="020B0604020202020204" pitchFamily="34" charset="0"/>
              <a:buChar char="•"/>
            </a:pPr>
            <a:r>
              <a:rPr lang="en-GB" dirty="0"/>
              <a:t>SoC checks implementation + Grafana dashboard: SoC team (~1w FTE/check ) </a:t>
            </a:r>
          </a:p>
          <a:p>
            <a:r>
              <a:rPr lang="en-GB" dirty="0"/>
              <a:t>Long-term maintenance: </a:t>
            </a:r>
            <a:r>
              <a:rPr lang="en-GB" b="0" dirty="0"/>
              <a:t>covered by existing maintenance plan</a:t>
            </a:r>
          </a:p>
          <a:p>
            <a:pPr marL="666900" lvl="1" indent="-342900">
              <a:buFont typeface="Arial" panose="020B0604020202020204" pitchFamily="34" charset="0"/>
              <a:buChar char="•"/>
            </a:pPr>
            <a:endParaRPr lang="en-GB" dirty="0"/>
          </a:p>
          <a:p>
            <a:pPr marL="666900" lvl="1" indent="-342900">
              <a:buFont typeface="Arial" panose="020B0604020202020204" pitchFamily="34" charset="0"/>
              <a:buChar char="•"/>
            </a:pPr>
            <a:endParaRPr lang="en-GB" dirty="0"/>
          </a:p>
          <a:p>
            <a:endParaRPr lang="en-GB" dirty="0"/>
          </a:p>
        </p:txBody>
      </p:sp>
      <p:sp>
        <p:nvSpPr>
          <p:cNvPr id="3" name="Title 2">
            <a:extLst>
              <a:ext uri="{FF2B5EF4-FFF2-40B4-BE49-F238E27FC236}">
                <a16:creationId xmlns:a16="http://schemas.microsoft.com/office/drawing/2014/main" id="{F54F57ED-0123-2A43-59FA-B5CF1E8C7E91}"/>
              </a:ext>
            </a:extLst>
          </p:cNvPr>
          <p:cNvSpPr>
            <a:spLocks noGrp="1"/>
          </p:cNvSpPr>
          <p:nvPr>
            <p:ph type="title"/>
          </p:nvPr>
        </p:nvSpPr>
        <p:spPr/>
        <p:txBody>
          <a:bodyPr/>
          <a:lstStyle/>
          <a:p>
            <a:r>
              <a:rPr lang="en-US" dirty="0"/>
              <a:t>COSMOS and LUMENS (CSS/ISA)</a:t>
            </a:r>
            <a:endParaRPr lang="en-GB" dirty="0"/>
          </a:p>
        </p:txBody>
      </p:sp>
      <p:sp>
        <p:nvSpPr>
          <p:cNvPr id="4" name="Date Placeholder 3">
            <a:extLst>
              <a:ext uri="{FF2B5EF4-FFF2-40B4-BE49-F238E27FC236}">
                <a16:creationId xmlns:a16="http://schemas.microsoft.com/office/drawing/2014/main" id="{2615819F-BA1A-C933-7779-51AEFF241C20}"/>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167CB976-198B-EC77-239A-511908E8360C}"/>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412301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Example: Xilinx Zynq US+ </a:t>
            </a:r>
            <a:r>
              <a:rPr lang="en-US" dirty="0" err="1"/>
              <a:t>MPSoC</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en-US"/>
              <a:t>08/02/2024</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4" name="Rectangle 23"/>
          <p:cNvSpPr/>
          <p:nvPr/>
        </p:nvSpPr>
        <p:spPr>
          <a:xfrm>
            <a:off x="2603611" y="1536254"/>
            <a:ext cx="6984777" cy="2699692"/>
          </a:xfrm>
          <a:prstGeom prst="rect">
            <a:avLst/>
          </a:prstGeom>
          <a:solidFill>
            <a:schemeClr val="tx1"/>
          </a:solidFill>
          <a:ln>
            <a:noFill/>
          </a:ln>
          <a:effectLst>
            <a:outerShdw blurRad="50800" dist="38100" dir="2700000" algn="tl" rotWithShape="0">
              <a:prstClr val="black">
                <a:alpha val="40000"/>
              </a:prstClr>
            </a:outerShdw>
          </a:effectLst>
          <a:scene3d>
            <a:camera prst="orthographicFront"/>
            <a:lightRig rig="threePt" dir="t"/>
          </a:scene3d>
          <a:sp3d>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solidFill>
                  <a:schemeClr val="bg1"/>
                </a:solidFill>
              </a:rPr>
              <a:t>Processing System</a:t>
            </a:r>
            <a:endParaRPr lang="en-GB" sz="1350" b="1" dirty="0">
              <a:solidFill>
                <a:schemeClr val="bg1"/>
              </a:solidFill>
            </a:endParaRPr>
          </a:p>
        </p:txBody>
      </p:sp>
      <p:sp>
        <p:nvSpPr>
          <p:cNvPr id="25" name="Rectangle 24"/>
          <p:cNvSpPr/>
          <p:nvPr/>
        </p:nvSpPr>
        <p:spPr>
          <a:xfrm>
            <a:off x="2603611" y="4332865"/>
            <a:ext cx="6984777" cy="1631274"/>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t>Programmable Logic</a:t>
            </a:r>
          </a:p>
        </p:txBody>
      </p:sp>
      <p:sp>
        <p:nvSpPr>
          <p:cNvPr id="8" name="Rectangle 7"/>
          <p:cNvSpPr/>
          <p:nvPr/>
        </p:nvSpPr>
        <p:spPr>
          <a:xfrm>
            <a:off x="3071664" y="2136038"/>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999656" y="2060848"/>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927648" y="1992022"/>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855640" y="1916832"/>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Application Processing Unit</a:t>
            </a:r>
          </a:p>
          <a:p>
            <a:pPr algn="ctr"/>
            <a:r>
              <a:rPr lang="en-US" sz="1400" dirty="0"/>
              <a:t>Multi Arm Cortex-A53</a:t>
            </a:r>
            <a:endParaRPr lang="en-GB" sz="1400" dirty="0"/>
          </a:p>
        </p:txBody>
      </p:sp>
      <p:sp>
        <p:nvSpPr>
          <p:cNvPr id="18" name="Rectangle 17"/>
          <p:cNvSpPr/>
          <p:nvPr/>
        </p:nvSpPr>
        <p:spPr>
          <a:xfrm>
            <a:off x="5303912" y="1995204"/>
            <a:ext cx="1872208" cy="936104"/>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231904" y="1920014"/>
            <a:ext cx="1872208" cy="936104"/>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Real-Time</a:t>
            </a:r>
            <a:r>
              <a:rPr lang="en-US" sz="1400" dirty="0"/>
              <a:t> </a:t>
            </a:r>
            <a:r>
              <a:rPr lang="en-US" sz="1400" b="1" dirty="0"/>
              <a:t>Processing Unit</a:t>
            </a:r>
          </a:p>
          <a:p>
            <a:pPr algn="ctr"/>
            <a:r>
              <a:rPr lang="en-US" sz="1400" dirty="0"/>
              <a:t>Multi Arm Cortex-R5</a:t>
            </a:r>
            <a:endParaRPr lang="en-GB" sz="1400" dirty="0"/>
          </a:p>
        </p:txBody>
      </p:sp>
      <p:sp>
        <p:nvSpPr>
          <p:cNvPr id="59" name="L-Shape 58"/>
          <p:cNvSpPr/>
          <p:nvPr/>
        </p:nvSpPr>
        <p:spPr>
          <a:xfrm rot="16200000">
            <a:off x="6255250" y="896722"/>
            <a:ext cx="2196000" cy="4212000"/>
          </a:xfrm>
          <a:prstGeom prst="corner">
            <a:avLst>
              <a:gd name="adj1" fmla="val 95639"/>
              <a:gd name="adj2" fmla="val 48222"/>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0" rIns="0" bIns="540000" numCol="1" spcCol="0" rtlCol="0" fromWordArt="0" anchor="t" anchorCtr="0" forceAA="0" compatLnSpc="1">
            <a:prstTxWarp prst="textNoShape">
              <a:avLst/>
            </a:prstTxWarp>
            <a:noAutofit/>
          </a:bodyPr>
          <a:lstStyle/>
          <a:p>
            <a:pPr algn="r"/>
            <a:r>
              <a:rPr lang="en-US" sz="1400" b="1" dirty="0"/>
              <a:t>Connectivity</a:t>
            </a:r>
            <a:endParaRPr lang="en-GB" sz="1400" b="1" dirty="0"/>
          </a:p>
        </p:txBody>
      </p:sp>
      <p:sp>
        <p:nvSpPr>
          <p:cNvPr id="20" name="Rectangle 19"/>
          <p:cNvSpPr/>
          <p:nvPr/>
        </p:nvSpPr>
        <p:spPr>
          <a:xfrm>
            <a:off x="7500156" y="2117657"/>
            <a:ext cx="1801527" cy="740239"/>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Memory Controller</a:t>
            </a:r>
          </a:p>
          <a:p>
            <a:pPr algn="ctr"/>
            <a:r>
              <a:rPr lang="en-US" sz="1400" b="1" dirty="0"/>
              <a:t>DDR4/3 Support</a:t>
            </a:r>
          </a:p>
        </p:txBody>
      </p:sp>
      <p:grpSp>
        <p:nvGrpSpPr>
          <p:cNvPr id="11" name="Group 10"/>
          <p:cNvGrpSpPr/>
          <p:nvPr/>
        </p:nvGrpSpPr>
        <p:grpSpPr>
          <a:xfrm>
            <a:off x="5371914" y="3298188"/>
            <a:ext cx="3929769" cy="688174"/>
            <a:chOff x="5371914" y="3367014"/>
            <a:chExt cx="3929769" cy="688174"/>
          </a:xfrm>
        </p:grpSpPr>
        <p:sp>
          <p:nvSpPr>
            <p:cNvPr id="23" name="Rectangle 22"/>
            <p:cNvSpPr/>
            <p:nvPr/>
          </p:nvSpPr>
          <p:spPr>
            <a:xfrm>
              <a:off x="5371914" y="3367014"/>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High-speed</a:t>
              </a:r>
            </a:p>
            <a:p>
              <a:pPr algn="ctr"/>
              <a:r>
                <a:rPr lang="en-US" sz="1400" dirty="0"/>
                <a:t>USB3.0, SATA 3.0, </a:t>
              </a:r>
              <a:r>
                <a:rPr lang="en-US" sz="1400" dirty="0" err="1"/>
                <a:t>PCIe</a:t>
              </a:r>
              <a:r>
                <a:rPr lang="en-US" sz="1400" dirty="0"/>
                <a:t> Gen2…</a:t>
              </a:r>
            </a:p>
          </p:txBody>
        </p:sp>
        <p:sp>
          <p:nvSpPr>
            <p:cNvPr id="27" name="Rectangle 26"/>
            <p:cNvSpPr/>
            <p:nvPr/>
          </p:nvSpPr>
          <p:spPr>
            <a:xfrm>
              <a:off x="7497477" y="3367014"/>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General</a:t>
              </a:r>
            </a:p>
            <a:p>
              <a:pPr algn="ctr"/>
              <a:r>
                <a:rPr lang="en-US" sz="1400" dirty="0"/>
                <a:t>GigE, UART, SPI, SD/</a:t>
              </a:r>
              <a:r>
                <a:rPr lang="en-US" sz="1400" dirty="0" err="1"/>
                <a:t>eMMC</a:t>
              </a:r>
              <a:r>
                <a:rPr lang="en-US" sz="1400" dirty="0"/>
                <a:t>…</a:t>
              </a:r>
            </a:p>
          </p:txBody>
        </p:sp>
      </p:grpSp>
      <p:sp>
        <p:nvSpPr>
          <p:cNvPr id="28" name="Rectangle 27"/>
          <p:cNvSpPr/>
          <p:nvPr/>
        </p:nvSpPr>
        <p:spPr>
          <a:xfrm>
            <a:off x="2711624" y="4062700"/>
            <a:ext cx="2376264" cy="423028"/>
          </a:xfrm>
          <a:prstGeom prst="rec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General-Purpose I/O</a:t>
            </a:r>
          </a:p>
        </p:txBody>
      </p:sp>
      <p:sp>
        <p:nvSpPr>
          <p:cNvPr id="29" name="Rectangle 28"/>
          <p:cNvSpPr/>
          <p:nvPr/>
        </p:nvSpPr>
        <p:spPr>
          <a:xfrm>
            <a:off x="7545372" y="4797152"/>
            <a:ext cx="1872208" cy="936104"/>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FPGA fabric</a:t>
            </a:r>
          </a:p>
          <a:p>
            <a:pPr algn="ctr"/>
            <a:r>
              <a:rPr lang="en-US" sz="1400" dirty="0"/>
              <a:t>Logic elements</a:t>
            </a:r>
          </a:p>
          <a:p>
            <a:pPr algn="ctr"/>
            <a:r>
              <a:rPr lang="en-US" sz="1400" dirty="0"/>
              <a:t>DSP</a:t>
            </a:r>
          </a:p>
          <a:p>
            <a:pPr algn="ctr"/>
            <a:r>
              <a:rPr lang="en-US" sz="1400" dirty="0" err="1"/>
              <a:t>BlockRAM</a:t>
            </a:r>
            <a:endParaRPr lang="en-US" sz="1400" dirty="0"/>
          </a:p>
        </p:txBody>
      </p:sp>
      <p:sp>
        <p:nvSpPr>
          <p:cNvPr id="31" name="Rectangle 30"/>
          <p:cNvSpPr/>
          <p:nvPr/>
        </p:nvSpPr>
        <p:spPr>
          <a:xfrm>
            <a:off x="5519936" y="4821389"/>
            <a:ext cx="1833314" cy="904586"/>
          </a:xfrm>
          <a:prstGeom prst="rect">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Connectivity</a:t>
            </a:r>
          </a:p>
          <a:p>
            <a:pPr algn="ctr"/>
            <a:r>
              <a:rPr lang="en-US" sz="1400" dirty="0"/>
              <a:t>100G Ethernet MAC</a:t>
            </a:r>
          </a:p>
          <a:p>
            <a:pPr algn="ctr"/>
            <a:r>
              <a:rPr lang="en-US" sz="1400" dirty="0" err="1"/>
              <a:t>PCIe</a:t>
            </a:r>
            <a:r>
              <a:rPr lang="en-US" sz="1400" dirty="0"/>
              <a:t> Gen4…</a:t>
            </a:r>
          </a:p>
        </p:txBody>
      </p:sp>
      <p:sp>
        <p:nvSpPr>
          <p:cNvPr id="35" name="Rectangle 34"/>
          <p:cNvSpPr/>
          <p:nvPr/>
        </p:nvSpPr>
        <p:spPr>
          <a:xfrm>
            <a:off x="3466616" y="4721322"/>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6" name="Rectangle 35"/>
          <p:cNvSpPr/>
          <p:nvPr/>
        </p:nvSpPr>
        <p:spPr>
          <a:xfrm>
            <a:off x="3445495" y="4704106"/>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3" name="Rectangle 42"/>
          <p:cNvSpPr/>
          <p:nvPr/>
        </p:nvSpPr>
        <p:spPr>
          <a:xfrm>
            <a:off x="3419388" y="4673720"/>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4" name="Rectangle 43"/>
          <p:cNvSpPr/>
          <p:nvPr/>
        </p:nvSpPr>
        <p:spPr>
          <a:xfrm>
            <a:off x="3398267" y="4656504"/>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7" name="Rectangle 46"/>
          <p:cNvSpPr/>
          <p:nvPr/>
        </p:nvSpPr>
        <p:spPr>
          <a:xfrm>
            <a:off x="3364157" y="4628085"/>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8" name="Rectangle 47"/>
          <p:cNvSpPr/>
          <p:nvPr/>
        </p:nvSpPr>
        <p:spPr>
          <a:xfrm>
            <a:off x="3343036" y="4610869"/>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9" name="Rectangle 48"/>
          <p:cNvSpPr/>
          <p:nvPr/>
        </p:nvSpPr>
        <p:spPr>
          <a:xfrm>
            <a:off x="3316929" y="4580483"/>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4" name="Rectangle 33"/>
          <p:cNvSpPr/>
          <p:nvPr/>
        </p:nvSpPr>
        <p:spPr>
          <a:xfrm>
            <a:off x="3295589" y="4561874"/>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ADCs</a:t>
            </a:r>
            <a:endParaRPr lang="en-GB" sz="1400" dirty="0">
              <a:solidFill>
                <a:schemeClr val="tx2"/>
              </a:solidFill>
            </a:endParaRPr>
          </a:p>
        </p:txBody>
      </p:sp>
      <p:sp>
        <p:nvSpPr>
          <p:cNvPr id="51" name="Rectangle 50"/>
          <p:cNvSpPr/>
          <p:nvPr/>
        </p:nvSpPr>
        <p:spPr>
          <a:xfrm>
            <a:off x="2811360" y="5358964"/>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2" name="Rectangle 51"/>
          <p:cNvSpPr/>
          <p:nvPr/>
        </p:nvSpPr>
        <p:spPr>
          <a:xfrm>
            <a:off x="2790239" y="5341748"/>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3" name="Rectangle 52"/>
          <p:cNvSpPr/>
          <p:nvPr/>
        </p:nvSpPr>
        <p:spPr>
          <a:xfrm>
            <a:off x="2764132" y="5311362"/>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4" name="Rectangle 53"/>
          <p:cNvSpPr/>
          <p:nvPr/>
        </p:nvSpPr>
        <p:spPr>
          <a:xfrm>
            <a:off x="2743011" y="5294146"/>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5" name="Rectangle 54"/>
          <p:cNvSpPr/>
          <p:nvPr/>
        </p:nvSpPr>
        <p:spPr>
          <a:xfrm>
            <a:off x="2708901" y="5265727"/>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6" name="Rectangle 55"/>
          <p:cNvSpPr/>
          <p:nvPr/>
        </p:nvSpPr>
        <p:spPr>
          <a:xfrm>
            <a:off x="2687780" y="5248511"/>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7" name="Rectangle 56"/>
          <p:cNvSpPr/>
          <p:nvPr/>
        </p:nvSpPr>
        <p:spPr>
          <a:xfrm>
            <a:off x="2661673" y="5218125"/>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8" name="Rectangle 57"/>
          <p:cNvSpPr/>
          <p:nvPr/>
        </p:nvSpPr>
        <p:spPr>
          <a:xfrm>
            <a:off x="2640333" y="5199516"/>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DACs</a:t>
            </a:r>
            <a:endParaRPr lang="en-GB" sz="1400" dirty="0">
              <a:solidFill>
                <a:schemeClr val="tx2"/>
              </a:solidFill>
            </a:endParaRPr>
          </a:p>
        </p:txBody>
      </p:sp>
      <p:sp>
        <p:nvSpPr>
          <p:cNvPr id="2" name="Title 2">
            <a:extLst>
              <a:ext uri="{FF2B5EF4-FFF2-40B4-BE49-F238E27FC236}">
                <a16:creationId xmlns:a16="http://schemas.microsoft.com/office/drawing/2014/main" id="{851C28C0-B20B-DC20-4A05-D578D4141D35}"/>
              </a:ext>
            </a:extLst>
          </p:cNvPr>
          <p:cNvSpPr txBox="1">
            <a:spLocks/>
          </p:cNvSpPr>
          <p:nvPr/>
        </p:nvSpPr>
        <p:spPr>
          <a:xfrm>
            <a:off x="407986" y="379414"/>
            <a:ext cx="11376025" cy="1065742"/>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Example: Xilinx Zynq US+ </a:t>
            </a:r>
            <a:r>
              <a:rPr lang="en-US" dirty="0">
                <a:solidFill>
                  <a:schemeClr val="accent2"/>
                </a:solidFill>
              </a:rPr>
              <a:t>RF</a:t>
            </a:r>
            <a:r>
              <a:rPr lang="en-US" dirty="0"/>
              <a:t>SoC</a:t>
            </a:r>
          </a:p>
        </p:txBody>
      </p:sp>
    </p:spTree>
    <p:extLst>
      <p:ext uri="{BB962C8B-B14F-4D97-AF65-F5344CB8AC3E}">
        <p14:creationId xmlns:p14="http://schemas.microsoft.com/office/powerpoint/2010/main" val="145044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10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10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par>
                                <p:cTn id="47" presetID="1" presetClass="entr" presetSubtype="0" fill="hold" grpId="0" nodeType="withEffect">
                                  <p:stCondLst>
                                    <p:cond delay="10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grpId="0" nodeType="withEffect">
                                  <p:stCondLst>
                                    <p:cond delay="200"/>
                                  </p:stCondLst>
                                  <p:childTnLst>
                                    <p:set>
                                      <p:cBhvr>
                                        <p:cTn id="50" dur="1" fill="hold">
                                          <p:stCondLst>
                                            <p:cond delay="0"/>
                                          </p:stCondLst>
                                        </p:cTn>
                                        <p:tgtEl>
                                          <p:spTgt spid="48"/>
                                        </p:tgtEl>
                                        <p:attrNameLst>
                                          <p:attrName>style.visibility</p:attrName>
                                        </p:attrNameLst>
                                      </p:cBhvr>
                                      <p:to>
                                        <p:strVal val="visible"/>
                                      </p:to>
                                    </p:set>
                                  </p:childTnLst>
                                </p:cTn>
                              </p:par>
                              <p:par>
                                <p:cTn id="51" presetID="1" presetClass="entr" presetSubtype="0" fill="hold" grpId="0" nodeType="withEffect">
                                  <p:stCondLst>
                                    <p:cond delay="30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grpId="0" nodeType="withEffect">
                                  <p:stCondLst>
                                    <p:cond delay="400"/>
                                  </p:stCondLst>
                                  <p:childTnLst>
                                    <p:set>
                                      <p:cBhvr>
                                        <p:cTn id="54" dur="1" fill="hold">
                                          <p:stCondLst>
                                            <p:cond delay="0"/>
                                          </p:stCondLst>
                                        </p:cTn>
                                        <p:tgtEl>
                                          <p:spTgt spid="44"/>
                                        </p:tgtEl>
                                        <p:attrNameLst>
                                          <p:attrName>style.visibility</p:attrName>
                                        </p:attrNameLst>
                                      </p:cBhvr>
                                      <p:to>
                                        <p:strVal val="visible"/>
                                      </p:to>
                                    </p:set>
                                  </p:childTnLst>
                                </p:cTn>
                              </p:par>
                              <p:par>
                                <p:cTn id="55" presetID="1" presetClass="entr" presetSubtype="0" fill="hold" grpId="0" nodeType="withEffect">
                                  <p:stCondLst>
                                    <p:cond delay="500"/>
                                  </p:stCondLst>
                                  <p:childTnLst>
                                    <p:set>
                                      <p:cBhvr>
                                        <p:cTn id="56" dur="1" fill="hold">
                                          <p:stCondLst>
                                            <p:cond delay="0"/>
                                          </p:stCondLst>
                                        </p:cTn>
                                        <p:tgtEl>
                                          <p:spTgt spid="43"/>
                                        </p:tgtEl>
                                        <p:attrNameLst>
                                          <p:attrName>style.visibility</p:attrName>
                                        </p:attrNameLst>
                                      </p:cBhvr>
                                      <p:to>
                                        <p:strVal val="visible"/>
                                      </p:to>
                                    </p:set>
                                  </p:childTnLst>
                                </p:cTn>
                              </p:par>
                              <p:par>
                                <p:cTn id="57" presetID="1" presetClass="entr" presetSubtype="0" fill="hold" grpId="0" nodeType="withEffect">
                                  <p:stCondLst>
                                    <p:cond delay="60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70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8"/>
                                        </p:tgtEl>
                                        <p:attrNameLst>
                                          <p:attrName>style.visibility</p:attrName>
                                        </p:attrNameLst>
                                      </p:cBhvr>
                                      <p:to>
                                        <p:strVal val="visible"/>
                                      </p:to>
                                    </p:set>
                                  </p:childTnLst>
                                </p:cTn>
                              </p:par>
                              <p:par>
                                <p:cTn id="65" presetID="1" presetClass="entr" presetSubtype="0" fill="hold" grpId="0" nodeType="withEffect">
                                  <p:stCondLst>
                                    <p:cond delay="100"/>
                                  </p:stCondLst>
                                  <p:childTnLst>
                                    <p:set>
                                      <p:cBhvr>
                                        <p:cTn id="66" dur="1" fill="hold">
                                          <p:stCondLst>
                                            <p:cond delay="0"/>
                                          </p:stCondLst>
                                        </p:cTn>
                                        <p:tgtEl>
                                          <p:spTgt spid="57"/>
                                        </p:tgtEl>
                                        <p:attrNameLst>
                                          <p:attrName>style.visibility</p:attrName>
                                        </p:attrNameLst>
                                      </p:cBhvr>
                                      <p:to>
                                        <p:strVal val="visible"/>
                                      </p:to>
                                    </p:set>
                                  </p:childTnLst>
                                </p:cTn>
                              </p:par>
                              <p:par>
                                <p:cTn id="67" presetID="1" presetClass="entr" presetSubtype="0" fill="hold" grpId="0" nodeType="withEffect">
                                  <p:stCondLst>
                                    <p:cond delay="200"/>
                                  </p:stCondLst>
                                  <p:childTnLst>
                                    <p:set>
                                      <p:cBhvr>
                                        <p:cTn id="68" dur="1" fill="hold">
                                          <p:stCondLst>
                                            <p:cond delay="0"/>
                                          </p:stCondLst>
                                        </p:cTn>
                                        <p:tgtEl>
                                          <p:spTgt spid="56"/>
                                        </p:tgtEl>
                                        <p:attrNameLst>
                                          <p:attrName>style.visibility</p:attrName>
                                        </p:attrNameLst>
                                      </p:cBhvr>
                                      <p:to>
                                        <p:strVal val="visible"/>
                                      </p:to>
                                    </p:set>
                                  </p:childTnLst>
                                </p:cTn>
                              </p:par>
                              <p:par>
                                <p:cTn id="69" presetID="1" presetClass="entr" presetSubtype="0" fill="hold" grpId="0" nodeType="withEffect">
                                  <p:stCondLst>
                                    <p:cond delay="300"/>
                                  </p:stCondLst>
                                  <p:childTnLst>
                                    <p:set>
                                      <p:cBhvr>
                                        <p:cTn id="70" dur="1" fill="hold">
                                          <p:stCondLst>
                                            <p:cond delay="0"/>
                                          </p:stCondLst>
                                        </p:cTn>
                                        <p:tgtEl>
                                          <p:spTgt spid="55"/>
                                        </p:tgtEl>
                                        <p:attrNameLst>
                                          <p:attrName>style.visibility</p:attrName>
                                        </p:attrNameLst>
                                      </p:cBhvr>
                                      <p:to>
                                        <p:strVal val="visible"/>
                                      </p:to>
                                    </p:set>
                                  </p:childTnLst>
                                </p:cTn>
                              </p:par>
                              <p:par>
                                <p:cTn id="71" presetID="1" presetClass="entr" presetSubtype="0" fill="hold" grpId="0" nodeType="withEffect">
                                  <p:stCondLst>
                                    <p:cond delay="400"/>
                                  </p:stCondLst>
                                  <p:childTnLst>
                                    <p:set>
                                      <p:cBhvr>
                                        <p:cTn id="72" dur="1" fill="hold">
                                          <p:stCondLst>
                                            <p:cond delay="0"/>
                                          </p:stCondLst>
                                        </p:cTn>
                                        <p:tgtEl>
                                          <p:spTgt spid="54"/>
                                        </p:tgtEl>
                                        <p:attrNameLst>
                                          <p:attrName>style.visibility</p:attrName>
                                        </p:attrNameLst>
                                      </p:cBhvr>
                                      <p:to>
                                        <p:strVal val="visible"/>
                                      </p:to>
                                    </p:set>
                                  </p:childTnLst>
                                </p:cTn>
                              </p:par>
                              <p:par>
                                <p:cTn id="73" presetID="1" presetClass="entr" presetSubtype="0" fill="hold" grpId="0" nodeType="withEffect">
                                  <p:stCondLst>
                                    <p:cond delay="500"/>
                                  </p:stCondLst>
                                  <p:childTnLst>
                                    <p:set>
                                      <p:cBhvr>
                                        <p:cTn id="74" dur="1" fill="hold">
                                          <p:stCondLst>
                                            <p:cond delay="0"/>
                                          </p:stCondLst>
                                        </p:cTn>
                                        <p:tgtEl>
                                          <p:spTgt spid="53"/>
                                        </p:tgtEl>
                                        <p:attrNameLst>
                                          <p:attrName>style.visibility</p:attrName>
                                        </p:attrNameLst>
                                      </p:cBhvr>
                                      <p:to>
                                        <p:strVal val="visible"/>
                                      </p:to>
                                    </p:set>
                                  </p:childTnLst>
                                </p:cTn>
                              </p:par>
                              <p:par>
                                <p:cTn id="75" presetID="1" presetClass="entr" presetSubtype="0" fill="hold" grpId="0" nodeType="withEffect">
                                  <p:stCondLst>
                                    <p:cond delay="600"/>
                                  </p:stCondLst>
                                  <p:childTnLst>
                                    <p:set>
                                      <p:cBhvr>
                                        <p:cTn id="76" dur="1" fill="hold">
                                          <p:stCondLst>
                                            <p:cond delay="0"/>
                                          </p:stCondLst>
                                        </p:cTn>
                                        <p:tgtEl>
                                          <p:spTgt spid="52"/>
                                        </p:tgtEl>
                                        <p:attrNameLst>
                                          <p:attrName>style.visibility</p:attrName>
                                        </p:attrNameLst>
                                      </p:cBhvr>
                                      <p:to>
                                        <p:strVal val="visible"/>
                                      </p:to>
                                    </p:set>
                                  </p:childTnLst>
                                </p:cTn>
                              </p:par>
                              <p:par>
                                <p:cTn id="77" presetID="1" presetClass="entr" presetSubtype="0" fill="hold" grpId="0" nodeType="withEffect">
                                  <p:stCondLst>
                                    <p:cond delay="700"/>
                                  </p:stCondLst>
                                  <p:childTnLst>
                                    <p:set>
                                      <p:cBhvr>
                                        <p:cTn id="7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 grpId="0" animBg="1"/>
      <p:bldP spid="12" grpId="0" animBg="1"/>
      <p:bldP spid="14" grpId="0" animBg="1"/>
      <p:bldP spid="15" grpId="0" animBg="1"/>
      <p:bldP spid="18" grpId="0" animBg="1"/>
      <p:bldP spid="19" grpId="0" animBg="1"/>
      <p:bldP spid="59" grpId="0" animBg="1"/>
      <p:bldP spid="20" grpId="0" animBg="1"/>
      <p:bldP spid="28" grpId="0" animBg="1"/>
      <p:bldP spid="29" grpId="0" animBg="1"/>
      <p:bldP spid="31" grpId="0" animBg="1"/>
      <p:bldP spid="35" grpId="0" animBg="1"/>
      <p:bldP spid="36" grpId="0" animBg="1"/>
      <p:bldP spid="43" grpId="0" animBg="1"/>
      <p:bldP spid="44" grpId="0" animBg="1"/>
      <p:bldP spid="47" grpId="0" animBg="1"/>
      <p:bldP spid="48" grpId="0" animBg="1"/>
      <p:bldP spid="49" grpId="0" animBg="1"/>
      <p:bldP spid="34" grpId="0" animBg="1"/>
      <p:bldP spid="51" grpId="0" animBg="1"/>
      <p:bldP spid="52" grpId="0" animBg="1"/>
      <p:bldP spid="53" grpId="0" animBg="1"/>
      <p:bldP spid="54" grpId="0" animBg="1"/>
      <p:bldP spid="55" grpId="0" animBg="1"/>
      <p:bldP spid="56" grpId="0" animBg="1"/>
      <p:bldP spid="57" grpId="0" animBg="1"/>
      <p:bldP spid="58" grpId="0" animBg="1"/>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257082-9EC9-44A2-7949-776A27B47F4B}"/>
              </a:ext>
            </a:extLst>
          </p:cNvPr>
          <p:cNvSpPr>
            <a:spLocks noGrp="1"/>
          </p:cNvSpPr>
          <p:nvPr>
            <p:ph idx="1"/>
          </p:nvPr>
        </p:nvSpPr>
        <p:spPr/>
        <p:txBody>
          <a:bodyPr/>
          <a:lstStyle/>
          <a:p>
            <a:r>
              <a:rPr lang="en-US" dirty="0"/>
              <a:t>No substantial changes expected</a:t>
            </a:r>
          </a:p>
          <a:p>
            <a:r>
              <a:rPr lang="en-US" dirty="0"/>
              <a:t>Small changes expected: ~ 5d FTE</a:t>
            </a:r>
            <a:endParaRPr lang="en-GB" dirty="0"/>
          </a:p>
        </p:txBody>
      </p:sp>
      <p:sp>
        <p:nvSpPr>
          <p:cNvPr id="3" name="Title 2">
            <a:extLst>
              <a:ext uri="{FF2B5EF4-FFF2-40B4-BE49-F238E27FC236}">
                <a16:creationId xmlns:a16="http://schemas.microsoft.com/office/drawing/2014/main" id="{5599C7AD-D989-BC9E-9C6F-E32DB60C2458}"/>
              </a:ext>
            </a:extLst>
          </p:cNvPr>
          <p:cNvSpPr>
            <a:spLocks noGrp="1"/>
          </p:cNvSpPr>
          <p:nvPr>
            <p:ph type="title"/>
          </p:nvPr>
        </p:nvSpPr>
        <p:spPr/>
        <p:txBody>
          <a:bodyPr/>
          <a:lstStyle/>
          <a:p>
            <a:r>
              <a:rPr lang="en-GB" dirty="0"/>
              <a:t>CCS (DB + API + UI Editor)</a:t>
            </a:r>
          </a:p>
        </p:txBody>
      </p:sp>
      <p:sp>
        <p:nvSpPr>
          <p:cNvPr id="4" name="Date Placeholder 3">
            <a:extLst>
              <a:ext uri="{FF2B5EF4-FFF2-40B4-BE49-F238E27FC236}">
                <a16:creationId xmlns:a16="http://schemas.microsoft.com/office/drawing/2014/main" id="{AE1CE3EB-08B3-CE6E-2EFF-E2D935F7E5C8}"/>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ED883A9D-96DF-1AEF-16AD-28C1F32D5254}"/>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19418950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D9E62A-1312-6F9D-319A-78F369FB0E81}"/>
              </a:ext>
            </a:extLst>
          </p:cNvPr>
          <p:cNvSpPr>
            <a:spLocks noGrp="1"/>
          </p:cNvSpPr>
          <p:nvPr>
            <p:ph idx="1"/>
          </p:nvPr>
        </p:nvSpPr>
        <p:spPr/>
        <p:txBody>
          <a:bodyPr/>
          <a:lstStyle/>
          <a:p>
            <a:r>
              <a:rPr lang="en-US" dirty="0"/>
              <a:t>Missing estimations from </a:t>
            </a:r>
          </a:p>
          <a:p>
            <a:pPr marL="342900" indent="-342900">
              <a:buFont typeface="Arial" panose="020B0604020202020204" pitchFamily="34" charset="0"/>
              <a:buChar char="•"/>
            </a:pPr>
            <a:r>
              <a:rPr lang="en-US" dirty="0"/>
              <a:t>sysadmin (meeting tomorrow)</a:t>
            </a:r>
          </a:p>
          <a:p>
            <a:pPr marL="342900" indent="-342900">
              <a:buFont typeface="Arial" panose="020B0604020202020204" pitchFamily="34" charset="0"/>
              <a:buChar char="•"/>
            </a:pPr>
            <a:r>
              <a:rPr lang="en-US" dirty="0"/>
              <a:t>EDGE (interrupts and DMA unknowns)</a:t>
            </a:r>
          </a:p>
          <a:p>
            <a:pPr marL="342900" indent="-342900">
              <a:buFont typeface="Arial" panose="020B0604020202020204" pitchFamily="34" charset="0"/>
              <a:buChar char="•"/>
            </a:pPr>
            <a:r>
              <a:rPr lang="en-US" dirty="0"/>
              <a:t>CEM and DI/OT team</a:t>
            </a:r>
            <a:endParaRPr lang="en-GB" dirty="0"/>
          </a:p>
        </p:txBody>
      </p:sp>
      <p:sp>
        <p:nvSpPr>
          <p:cNvPr id="3" name="Title 2">
            <a:extLst>
              <a:ext uri="{FF2B5EF4-FFF2-40B4-BE49-F238E27FC236}">
                <a16:creationId xmlns:a16="http://schemas.microsoft.com/office/drawing/2014/main" id="{8384BB53-3960-EDA5-22AB-1BB8A06462DC}"/>
              </a:ext>
            </a:extLst>
          </p:cNvPr>
          <p:cNvSpPr>
            <a:spLocks noGrp="1"/>
          </p:cNvSpPr>
          <p:nvPr>
            <p:ph type="title"/>
          </p:nvPr>
        </p:nvSpPr>
        <p:spPr/>
        <p:txBody>
          <a:bodyPr/>
          <a:lstStyle/>
          <a:p>
            <a:r>
              <a:rPr lang="en-US" dirty="0"/>
              <a:t>WIP</a:t>
            </a:r>
            <a:endParaRPr lang="en-GB" dirty="0"/>
          </a:p>
        </p:txBody>
      </p:sp>
      <p:sp>
        <p:nvSpPr>
          <p:cNvPr id="4" name="Date Placeholder 3">
            <a:extLst>
              <a:ext uri="{FF2B5EF4-FFF2-40B4-BE49-F238E27FC236}">
                <a16:creationId xmlns:a16="http://schemas.microsoft.com/office/drawing/2014/main" id="{3216E5C3-EC1A-C711-198D-744EE526DB34}"/>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70DAFF66-4CA6-C328-A6DD-24EBF47FC534}"/>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1501413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1A0E91-94C7-2189-23C8-154120C4AC2E}"/>
              </a:ext>
            </a:extLst>
          </p:cNvPr>
          <p:cNvSpPr>
            <a:spLocks noGrp="1"/>
          </p:cNvSpPr>
          <p:nvPr>
            <p:ph idx="1"/>
          </p:nvPr>
        </p:nvSpPr>
        <p:spPr/>
        <p:txBody>
          <a:bodyPr/>
          <a:lstStyle/>
          <a:p>
            <a:r>
              <a:rPr lang="en-US" dirty="0"/>
              <a:t>Estimation based on experience of teams who developed and are maintaining SoC systems with the existing level of support</a:t>
            </a:r>
          </a:p>
          <a:p>
            <a:r>
              <a:rPr lang="en-US" dirty="0"/>
              <a:t>ABT effort:</a:t>
            </a:r>
          </a:p>
          <a:p>
            <a:pPr marL="666900" lvl="1" indent="-342900">
              <a:buFont typeface="Arial" panose="020B0604020202020204" pitchFamily="34" charset="0"/>
              <a:buChar char="•"/>
            </a:pPr>
            <a:r>
              <a:rPr lang="en-GB" dirty="0"/>
              <a:t>gain understanding of </a:t>
            </a:r>
            <a:r>
              <a:rPr lang="en-GB" dirty="0" err="1"/>
              <a:t>petalinux</a:t>
            </a:r>
            <a:r>
              <a:rPr lang="en-GB" dirty="0"/>
              <a:t> tools and </a:t>
            </a:r>
            <a:r>
              <a:rPr lang="en-GB" dirty="0" err="1"/>
              <a:t>buildchain</a:t>
            </a:r>
            <a:endParaRPr lang="en-GB" dirty="0"/>
          </a:p>
          <a:p>
            <a:pPr marL="666900" lvl="1" indent="-342900">
              <a:buFont typeface="Arial" panose="020B0604020202020204" pitchFamily="34" charset="0"/>
              <a:buChar char="•"/>
            </a:pPr>
            <a:r>
              <a:rPr lang="en-GB" dirty="0"/>
              <a:t>porting between </a:t>
            </a:r>
            <a:r>
              <a:rPr lang="en-GB" dirty="0" err="1"/>
              <a:t>petalinux</a:t>
            </a:r>
            <a:r>
              <a:rPr lang="en-GB" dirty="0"/>
              <a:t> tools with several modifications, often breaking, to build-scripts, kernel and </a:t>
            </a:r>
            <a:r>
              <a:rPr lang="en-GB" dirty="0" err="1"/>
              <a:t>rootfs</a:t>
            </a:r>
            <a:endParaRPr lang="en-GB" dirty="0"/>
          </a:p>
          <a:p>
            <a:pPr marL="990900" lvl="2" indent="-342900"/>
            <a:r>
              <a:rPr lang="en-GB" dirty="0"/>
              <a:t>not to forget full validation and tests after such updates</a:t>
            </a:r>
          </a:p>
          <a:p>
            <a:pPr marL="666900" lvl="1" indent="-342900">
              <a:buFont typeface="Arial" panose="020B0604020202020204" pitchFamily="34" charset="0"/>
              <a:buChar char="•"/>
            </a:pPr>
            <a:r>
              <a:rPr lang="en-GB" dirty="0"/>
              <a:t>contribution to SILECS to make SILECS server compatible to ARMv7, find and help fixing bugs</a:t>
            </a:r>
          </a:p>
          <a:p>
            <a:pPr marL="666900" lvl="1" indent="-342900">
              <a:buFont typeface="Arial" panose="020B0604020202020204" pitchFamily="34" charset="0"/>
              <a:buChar char="•"/>
            </a:pPr>
            <a:r>
              <a:rPr lang="en-GB" dirty="0"/>
              <a:t>design board supervision scripts and integrate in COSMOS with </a:t>
            </a:r>
            <a:r>
              <a:rPr lang="en-GB" dirty="0" err="1"/>
              <a:t>Graphana</a:t>
            </a:r>
            <a:r>
              <a:rPr lang="en-GB" dirty="0"/>
              <a:t> dashboard</a:t>
            </a:r>
          </a:p>
          <a:p>
            <a:pPr marL="666900" lvl="1" indent="-342900">
              <a:buFont typeface="Arial" panose="020B0604020202020204" pitchFamily="34" charset="0"/>
              <a:buChar char="•"/>
            </a:pPr>
            <a:r>
              <a:rPr lang="en-GB" dirty="0"/>
              <a:t>implement BOOTP network booting in collaboration with IT (CERN AIMS2 server)</a:t>
            </a:r>
          </a:p>
          <a:p>
            <a:pPr marL="990900" lvl="2" indent="-342900"/>
            <a:r>
              <a:rPr lang="en-GB" dirty="0"/>
              <a:t>(we have no fallback boot solution)</a:t>
            </a:r>
          </a:p>
          <a:p>
            <a:pPr marL="342900" indent="-342900"/>
            <a:r>
              <a:rPr lang="en-GB" dirty="0"/>
              <a:t>Between half a year and a full year FTE</a:t>
            </a:r>
          </a:p>
          <a:p>
            <a:endParaRPr lang="en-GB" dirty="0"/>
          </a:p>
        </p:txBody>
      </p:sp>
      <p:sp>
        <p:nvSpPr>
          <p:cNvPr id="3" name="Title 2">
            <a:extLst>
              <a:ext uri="{FF2B5EF4-FFF2-40B4-BE49-F238E27FC236}">
                <a16:creationId xmlns:a16="http://schemas.microsoft.com/office/drawing/2014/main" id="{0C205F3B-31EF-0F02-2BEF-26E1DD1D1A5A}"/>
              </a:ext>
            </a:extLst>
          </p:cNvPr>
          <p:cNvSpPr>
            <a:spLocks noGrp="1"/>
          </p:cNvSpPr>
          <p:nvPr>
            <p:ph type="title"/>
          </p:nvPr>
        </p:nvSpPr>
        <p:spPr/>
        <p:txBody>
          <a:bodyPr/>
          <a:lstStyle/>
          <a:p>
            <a:r>
              <a:rPr lang="en-US" dirty="0"/>
              <a:t>Potentially saved resources</a:t>
            </a:r>
            <a:endParaRPr lang="en-GB" dirty="0"/>
          </a:p>
        </p:txBody>
      </p:sp>
      <p:sp>
        <p:nvSpPr>
          <p:cNvPr id="4" name="Date Placeholder 3">
            <a:extLst>
              <a:ext uri="{FF2B5EF4-FFF2-40B4-BE49-F238E27FC236}">
                <a16:creationId xmlns:a16="http://schemas.microsoft.com/office/drawing/2014/main" id="{6E777E78-1EDD-1C76-E936-8BA786B494DA}"/>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C77804F5-380B-FEFA-B5C8-2FE38F6BA4F0}"/>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1397740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1A0E91-94C7-2189-23C8-154120C4AC2E}"/>
              </a:ext>
            </a:extLst>
          </p:cNvPr>
          <p:cNvSpPr>
            <a:spLocks noGrp="1"/>
          </p:cNvSpPr>
          <p:nvPr>
            <p:ph idx="1"/>
          </p:nvPr>
        </p:nvSpPr>
        <p:spPr/>
        <p:txBody>
          <a:bodyPr/>
          <a:lstStyle/>
          <a:p>
            <a:r>
              <a:rPr lang="en-US" dirty="0"/>
              <a:t>Estimation based on experience of teams who developed and are maintaining SoC systems with the existing level of support</a:t>
            </a:r>
          </a:p>
          <a:p>
            <a:r>
              <a:rPr lang="en-US" dirty="0"/>
              <a:t>BI-BGI effort:</a:t>
            </a:r>
          </a:p>
          <a:p>
            <a:pPr marL="666900" lvl="1" indent="-342900">
              <a:buFont typeface="Arial" panose="020B0604020202020204" pitchFamily="34" charset="0"/>
              <a:buChar char="•"/>
            </a:pPr>
            <a:r>
              <a:rPr lang="en-GB" dirty="0" err="1"/>
              <a:t>Petalinux</a:t>
            </a:r>
            <a:r>
              <a:rPr lang="en-GB" dirty="0"/>
              <a:t> configuration</a:t>
            </a:r>
          </a:p>
          <a:p>
            <a:pPr marL="666900" lvl="1" indent="-342900">
              <a:buFont typeface="Arial" panose="020B0604020202020204" pitchFamily="34" charset="0"/>
              <a:buChar char="•"/>
            </a:pPr>
            <a:r>
              <a:rPr lang="en-GB" dirty="0"/>
              <a:t>Device tree and code for the DMA access to the data in the FPGA</a:t>
            </a:r>
          </a:p>
          <a:p>
            <a:pPr marL="666900" lvl="1" indent="-342900">
              <a:buFont typeface="Arial" panose="020B0604020202020204" pitchFamily="34" charset="0"/>
              <a:buChar char="•"/>
            </a:pPr>
            <a:r>
              <a:rPr lang="en-GB" dirty="0"/>
              <a:t>Applications running on the SoC to process the data</a:t>
            </a:r>
          </a:p>
          <a:p>
            <a:pPr marL="666900" lvl="1" indent="-342900">
              <a:buFont typeface="Arial" panose="020B0604020202020204" pitchFamily="34" charset="0"/>
              <a:buChar char="•"/>
            </a:pPr>
            <a:r>
              <a:rPr lang="en-GB" dirty="0"/>
              <a:t>REST server for external access</a:t>
            </a:r>
          </a:p>
          <a:p>
            <a:pPr marL="666900" lvl="1" indent="-342900">
              <a:buFont typeface="Arial" panose="020B0604020202020204" pitchFamily="34" charset="0"/>
              <a:buChar char="•"/>
            </a:pPr>
            <a:r>
              <a:rPr lang="en-GB" dirty="0" err="1"/>
              <a:t>Vistar</a:t>
            </a:r>
            <a:r>
              <a:rPr lang="en-GB" dirty="0"/>
              <a:t> for data display</a:t>
            </a:r>
          </a:p>
          <a:p>
            <a:pPr marL="666900" lvl="1" indent="-342900">
              <a:buFont typeface="Arial" panose="020B0604020202020204" pitchFamily="34" charset="0"/>
              <a:buChar char="•"/>
            </a:pPr>
            <a:r>
              <a:rPr lang="en-GB" dirty="0"/>
              <a:t>We don’t have a FESA class or EDGE drivers.</a:t>
            </a:r>
          </a:p>
          <a:p>
            <a:r>
              <a:rPr lang="en-GB" dirty="0"/>
              <a:t>~ 11 months FTE would have been saved if a FEC-OS distribution was available with FESA support.</a:t>
            </a:r>
          </a:p>
          <a:p>
            <a:endParaRPr lang="en-GB" dirty="0"/>
          </a:p>
        </p:txBody>
      </p:sp>
      <p:sp>
        <p:nvSpPr>
          <p:cNvPr id="3" name="Title 2">
            <a:extLst>
              <a:ext uri="{FF2B5EF4-FFF2-40B4-BE49-F238E27FC236}">
                <a16:creationId xmlns:a16="http://schemas.microsoft.com/office/drawing/2014/main" id="{0C205F3B-31EF-0F02-2BEF-26E1DD1D1A5A}"/>
              </a:ext>
            </a:extLst>
          </p:cNvPr>
          <p:cNvSpPr>
            <a:spLocks noGrp="1"/>
          </p:cNvSpPr>
          <p:nvPr>
            <p:ph type="title"/>
          </p:nvPr>
        </p:nvSpPr>
        <p:spPr/>
        <p:txBody>
          <a:bodyPr/>
          <a:lstStyle/>
          <a:p>
            <a:r>
              <a:rPr lang="en-US" dirty="0"/>
              <a:t>Potentially saved resources</a:t>
            </a:r>
            <a:endParaRPr lang="en-GB" dirty="0"/>
          </a:p>
        </p:txBody>
      </p:sp>
      <p:sp>
        <p:nvSpPr>
          <p:cNvPr id="4" name="Date Placeholder 3">
            <a:extLst>
              <a:ext uri="{FF2B5EF4-FFF2-40B4-BE49-F238E27FC236}">
                <a16:creationId xmlns:a16="http://schemas.microsoft.com/office/drawing/2014/main" id="{6E777E78-1EDD-1C76-E936-8BA786B494DA}"/>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C77804F5-380B-FEFA-B5C8-2FE38F6BA4F0}"/>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3304499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DF32F2-D13B-E626-2F27-A58D6C108E2B}"/>
              </a:ext>
            </a:extLst>
          </p:cNvPr>
          <p:cNvSpPr>
            <a:spLocks noGrp="1"/>
          </p:cNvSpPr>
          <p:nvPr>
            <p:ph idx="1"/>
          </p:nvPr>
        </p:nvSpPr>
        <p:spPr/>
        <p:txBody>
          <a:bodyPr/>
          <a:lstStyle/>
          <a:p>
            <a:r>
              <a:rPr lang="en-US" u="sng" dirty="0"/>
              <a:t>Conservative estimation</a:t>
            </a:r>
            <a:r>
              <a:rPr lang="en-US" dirty="0"/>
              <a:t> assuming that there could be knowledge transfer: ~ 7 months FTE per project</a:t>
            </a:r>
          </a:p>
          <a:p>
            <a:r>
              <a:rPr lang="en-US" dirty="0"/>
              <a:t>Considering only SoC projects planning TN integration and </a:t>
            </a:r>
            <a:r>
              <a:rPr lang="en-US" u="sng" dirty="0"/>
              <a:t>currently</a:t>
            </a:r>
            <a:r>
              <a:rPr lang="en-US" dirty="0"/>
              <a:t> in the development phase: 6 projects</a:t>
            </a:r>
          </a:p>
          <a:p>
            <a:r>
              <a:rPr lang="en-US" dirty="0"/>
              <a:t>	</a:t>
            </a:r>
            <a:r>
              <a:rPr lang="en-US" dirty="0">
                <a:sym typeface="Wingdings" panose="05000000000000000000" pitchFamily="2" charset="2"/>
              </a:rPr>
              <a:t> </a:t>
            </a:r>
            <a:r>
              <a:rPr lang="en-US" dirty="0">
                <a:highlight>
                  <a:srgbClr val="FFFF00"/>
                </a:highlight>
              </a:rPr>
              <a:t>Total of at least 42 months FTE</a:t>
            </a:r>
          </a:p>
          <a:p>
            <a:r>
              <a:rPr lang="en-US" dirty="0"/>
              <a:t>Other saved costs:</a:t>
            </a:r>
          </a:p>
          <a:p>
            <a:pPr marL="342900" indent="-342900">
              <a:buFont typeface="Arial" panose="020B0604020202020204" pitchFamily="34" charset="0"/>
              <a:buChar char="•"/>
            </a:pPr>
            <a:r>
              <a:rPr lang="en-US" dirty="0"/>
              <a:t>Multiplication of protocols (which require support)</a:t>
            </a:r>
          </a:p>
          <a:p>
            <a:pPr marL="342900" indent="-342900">
              <a:buFont typeface="Arial" panose="020B0604020202020204" pitchFamily="34" charset="0"/>
              <a:buChar char="•"/>
            </a:pPr>
            <a:r>
              <a:rPr lang="en-US" dirty="0"/>
              <a:t>Network security vulnerability</a:t>
            </a:r>
          </a:p>
          <a:p>
            <a:pPr marL="342900" indent="-342900">
              <a:buFont typeface="Arial" panose="020B0604020202020204" pitchFamily="34" charset="0"/>
              <a:buChar char="•"/>
            </a:pPr>
            <a:r>
              <a:rPr lang="en-US" dirty="0"/>
              <a:t>Multiplication of hardware solutions</a:t>
            </a:r>
          </a:p>
          <a:p>
            <a:endParaRPr lang="en-US" dirty="0"/>
          </a:p>
          <a:p>
            <a:endParaRPr lang="en-GB" dirty="0"/>
          </a:p>
        </p:txBody>
      </p:sp>
      <p:sp>
        <p:nvSpPr>
          <p:cNvPr id="3" name="Title 2">
            <a:extLst>
              <a:ext uri="{FF2B5EF4-FFF2-40B4-BE49-F238E27FC236}">
                <a16:creationId xmlns:a16="http://schemas.microsoft.com/office/drawing/2014/main" id="{C612BBFC-CB25-AE50-72D5-E60D640BAB46}"/>
              </a:ext>
            </a:extLst>
          </p:cNvPr>
          <p:cNvSpPr>
            <a:spLocks noGrp="1"/>
          </p:cNvSpPr>
          <p:nvPr>
            <p:ph type="title"/>
          </p:nvPr>
        </p:nvSpPr>
        <p:spPr/>
        <p:txBody>
          <a:bodyPr/>
          <a:lstStyle/>
          <a:p>
            <a:r>
              <a:rPr lang="en-US" dirty="0"/>
              <a:t>Potentially saved resources</a:t>
            </a:r>
            <a:endParaRPr lang="en-GB" dirty="0"/>
          </a:p>
        </p:txBody>
      </p:sp>
      <p:sp>
        <p:nvSpPr>
          <p:cNvPr id="4" name="Date Placeholder 3">
            <a:extLst>
              <a:ext uri="{FF2B5EF4-FFF2-40B4-BE49-F238E27FC236}">
                <a16:creationId xmlns:a16="http://schemas.microsoft.com/office/drawing/2014/main" id="{A9C6F000-AE39-C1BB-BD7F-382182625B5A}"/>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984FB6D-755B-F9FF-7E29-AD65764E3929}"/>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1089353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D72180-DAA4-9E36-D790-7FAD7990B7AE}"/>
              </a:ext>
            </a:extLst>
          </p:cNvPr>
          <p:cNvSpPr>
            <a:spLocks noGrp="1"/>
          </p:cNvSpPr>
          <p:nvPr>
            <p:ph type="title"/>
          </p:nvPr>
        </p:nvSpPr>
        <p:spPr/>
        <p:txBody>
          <a:bodyPr/>
          <a:lstStyle/>
          <a:p>
            <a:r>
              <a:rPr lang="en-US" dirty="0"/>
              <a:t>Timeline and open points</a:t>
            </a:r>
            <a:endParaRPr lang="en-GB" dirty="0"/>
          </a:p>
        </p:txBody>
      </p:sp>
      <p:sp>
        <p:nvSpPr>
          <p:cNvPr id="7" name="Text Placeholder 6">
            <a:extLst>
              <a:ext uri="{FF2B5EF4-FFF2-40B4-BE49-F238E27FC236}">
                <a16:creationId xmlns:a16="http://schemas.microsoft.com/office/drawing/2014/main" id="{E2220B9B-A89B-9906-6A5D-E6AD4A44FADA}"/>
              </a:ext>
            </a:extLst>
          </p:cNvPr>
          <p:cNvSpPr>
            <a:spLocks noGrp="1"/>
          </p:cNvSpPr>
          <p:nvPr>
            <p:ph type="body" idx="1"/>
          </p:nvPr>
        </p:nvSpPr>
        <p:spPr/>
        <p:txBody>
          <a:bodyPr/>
          <a:lstStyle/>
          <a:p>
            <a:endParaRPr lang="en-GB" dirty="0"/>
          </a:p>
        </p:txBody>
      </p:sp>
      <p:sp>
        <p:nvSpPr>
          <p:cNvPr id="4" name="Date Placeholder 3">
            <a:extLst>
              <a:ext uri="{FF2B5EF4-FFF2-40B4-BE49-F238E27FC236}">
                <a16:creationId xmlns:a16="http://schemas.microsoft.com/office/drawing/2014/main" id="{ACCF0230-9AF7-F707-6DF6-48FC4D373597}"/>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2C6A87-75F3-A2D6-E57F-8A50F4A73DB5}"/>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18306545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4E6D90-8762-84D1-DB17-C160C7598674}"/>
              </a:ext>
            </a:extLst>
          </p:cNvPr>
          <p:cNvSpPr>
            <a:spLocks noGrp="1"/>
          </p:cNvSpPr>
          <p:nvPr>
            <p:ph idx="1"/>
          </p:nvPr>
        </p:nvSpPr>
        <p:spPr/>
        <p:txBody>
          <a:bodyPr/>
          <a:lstStyle/>
          <a:p>
            <a:r>
              <a:rPr lang="en-US" dirty="0"/>
              <a:t>FEC-OS: </a:t>
            </a:r>
          </a:p>
          <a:p>
            <a:pPr marL="666900" lvl="1" indent="-342900">
              <a:buFont typeface="Arial" panose="020B0604020202020204" pitchFamily="34" charset="0"/>
              <a:buChar char="•"/>
            </a:pPr>
            <a:r>
              <a:rPr lang="en-US" dirty="0"/>
              <a:t>it is the fundamental basis, discussion tomorrow. </a:t>
            </a:r>
          </a:p>
          <a:p>
            <a:pPr marL="666900" lvl="1" indent="-342900">
              <a:buFont typeface="Arial" panose="020B0604020202020204" pitchFamily="34" charset="0"/>
              <a:buChar char="•"/>
            </a:pPr>
            <a:r>
              <a:rPr lang="en-US" dirty="0"/>
              <a:t>Image available, it is possible to run test</a:t>
            </a:r>
          </a:p>
          <a:p>
            <a:r>
              <a:rPr lang="en-US" dirty="0"/>
              <a:t>FESA on SoC:</a:t>
            </a:r>
          </a:p>
          <a:p>
            <a:pPr marL="666900" lvl="1" indent="-342900">
              <a:buFont typeface="Arial" panose="020B0604020202020204" pitchFamily="34" charset="0"/>
              <a:buChar char="•"/>
            </a:pPr>
            <a:r>
              <a:rPr lang="en-US" dirty="0"/>
              <a:t>Most probably not before 2025</a:t>
            </a:r>
          </a:p>
          <a:p>
            <a:pPr marL="666900" lvl="1" indent="-342900">
              <a:buFont typeface="Arial" panose="020B0604020202020204" pitchFamily="34" charset="0"/>
              <a:buChar char="•"/>
            </a:pPr>
            <a:r>
              <a:rPr lang="en-US" dirty="0"/>
              <a:t>First tests are ongoing</a:t>
            </a:r>
          </a:p>
          <a:p>
            <a:pPr marL="342900" indent="-342900">
              <a:buFont typeface="Arial" panose="020B0604020202020204" pitchFamily="34" charset="0"/>
              <a:buChar char="•"/>
            </a:pPr>
            <a:endParaRPr lang="en-US" dirty="0"/>
          </a:p>
          <a:p>
            <a:r>
              <a:rPr lang="en-US" dirty="0"/>
              <a:t>Your timeline requirements:</a:t>
            </a:r>
          </a:p>
          <a:p>
            <a:pPr marL="666900" lvl="1" indent="-342900">
              <a:buFont typeface="Arial" panose="020B0604020202020204" pitchFamily="34" charset="0"/>
              <a:buChar char="•"/>
            </a:pPr>
            <a:r>
              <a:rPr lang="en-US" dirty="0"/>
              <a:t>Decision?</a:t>
            </a:r>
          </a:p>
          <a:p>
            <a:pPr marL="666900" lvl="1" indent="-342900">
              <a:buFont typeface="Arial" panose="020B0604020202020204" pitchFamily="34" charset="0"/>
              <a:buChar char="•"/>
            </a:pPr>
            <a:r>
              <a:rPr lang="en-US" dirty="0"/>
              <a:t>Delivery?</a:t>
            </a:r>
          </a:p>
          <a:p>
            <a:endParaRPr lang="en-GB" dirty="0"/>
          </a:p>
        </p:txBody>
      </p:sp>
      <p:sp>
        <p:nvSpPr>
          <p:cNvPr id="3" name="Title 2">
            <a:extLst>
              <a:ext uri="{FF2B5EF4-FFF2-40B4-BE49-F238E27FC236}">
                <a16:creationId xmlns:a16="http://schemas.microsoft.com/office/drawing/2014/main" id="{289047DD-36DC-9097-042C-929B1311C6A0}"/>
              </a:ext>
            </a:extLst>
          </p:cNvPr>
          <p:cNvSpPr>
            <a:spLocks noGrp="1"/>
          </p:cNvSpPr>
          <p:nvPr>
            <p:ph type="title"/>
          </p:nvPr>
        </p:nvSpPr>
        <p:spPr/>
        <p:txBody>
          <a:bodyPr/>
          <a:lstStyle/>
          <a:p>
            <a:r>
              <a:rPr lang="en-US" dirty="0"/>
              <a:t>Feasible timeline – critical components</a:t>
            </a:r>
            <a:endParaRPr lang="en-GB" dirty="0"/>
          </a:p>
        </p:txBody>
      </p:sp>
      <p:sp>
        <p:nvSpPr>
          <p:cNvPr id="4" name="Date Placeholder 3">
            <a:extLst>
              <a:ext uri="{FF2B5EF4-FFF2-40B4-BE49-F238E27FC236}">
                <a16:creationId xmlns:a16="http://schemas.microsoft.com/office/drawing/2014/main" id="{14C6B8A1-7DE4-CAFE-C278-FA7E2AF5BDC3}"/>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4BE9C789-A6FF-67D1-F838-4031CA9EFBC0}"/>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24699952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192A40-AC82-D5BC-C365-80162D0092D1}"/>
              </a:ext>
            </a:extLst>
          </p:cNvPr>
          <p:cNvSpPr>
            <a:spLocks noGrp="1"/>
          </p:cNvSpPr>
          <p:nvPr>
            <p:ph idx="1"/>
          </p:nvPr>
        </p:nvSpPr>
        <p:spPr/>
        <p:txBody>
          <a:bodyPr>
            <a:normAutofit/>
          </a:bodyPr>
          <a:lstStyle/>
          <a:p>
            <a:r>
              <a:rPr lang="en-US" dirty="0"/>
              <a:t>FESA on SoC (discussion on FE forum)</a:t>
            </a:r>
          </a:p>
          <a:p>
            <a:pPr marL="666900" lvl="1" indent="-342900">
              <a:buFont typeface="Arial" panose="020B0604020202020204" pitchFamily="34" charset="0"/>
              <a:buChar char="•"/>
            </a:pPr>
            <a:r>
              <a:rPr lang="en-US" dirty="0"/>
              <a:t>Timing</a:t>
            </a:r>
          </a:p>
          <a:p>
            <a:pPr marL="666900" lvl="1" indent="-342900">
              <a:buFont typeface="Arial" panose="020B0604020202020204" pitchFamily="34" charset="0"/>
              <a:buChar char="•"/>
            </a:pPr>
            <a:r>
              <a:rPr lang="en-US" dirty="0"/>
              <a:t>Real-time patches</a:t>
            </a:r>
          </a:p>
          <a:p>
            <a:r>
              <a:rPr lang="en-US" dirty="0"/>
              <a:t>Kernel support and development environment version</a:t>
            </a:r>
          </a:p>
          <a:p>
            <a:pPr marL="666900" lvl="1" indent="-342900">
              <a:buFont typeface="Arial" panose="020B0604020202020204" pitchFamily="34" charset="0"/>
              <a:buChar char="•"/>
            </a:pPr>
            <a:r>
              <a:rPr lang="en-GB" dirty="0"/>
              <a:t>Kernel supported by sysadmin with obligation to update gateware development environment when forced to adopt certain security patches</a:t>
            </a:r>
          </a:p>
          <a:p>
            <a:pPr marL="666900" lvl="1" indent="-342900">
              <a:buFont typeface="Arial" panose="020B0604020202020204" pitchFamily="34" charset="0"/>
              <a:buChar char="•"/>
            </a:pPr>
            <a:r>
              <a:rPr lang="en-GB" dirty="0"/>
              <a:t>Alternative (and only solution for not UltraScale+): kernel maintained by the SoC team (including security patches) </a:t>
            </a:r>
          </a:p>
          <a:p>
            <a:r>
              <a:rPr lang="en-GB" dirty="0"/>
              <a:t>Trouble-shooting and debugging</a:t>
            </a:r>
          </a:p>
          <a:p>
            <a:pPr marL="666900" lvl="1" indent="-342900">
              <a:buFont typeface="Arial" panose="020B0604020202020204" pitchFamily="34" charset="0"/>
              <a:buChar char="•"/>
            </a:pPr>
            <a:r>
              <a:rPr lang="en-GB" dirty="0"/>
              <a:t>Team effort cross department</a:t>
            </a:r>
          </a:p>
          <a:p>
            <a:pPr marL="666900" lvl="1" indent="-342900">
              <a:buFont typeface="Arial" panose="020B0604020202020204" pitchFamily="34" charset="0"/>
              <a:buChar char="•"/>
            </a:pPr>
            <a:r>
              <a:rPr lang="en-GB" u="sng" dirty="0"/>
              <a:t>Observability and diagnostic tools are fundamental</a:t>
            </a:r>
          </a:p>
          <a:p>
            <a:pPr marL="990900" lvl="2" indent="-342900"/>
            <a:r>
              <a:rPr lang="en-GB" dirty="0" err="1"/>
              <a:t>Xvc</a:t>
            </a:r>
            <a:r>
              <a:rPr lang="en-GB" dirty="0"/>
              <a:t> server and Virtual cable + ILA adoption for critical interfaces</a:t>
            </a:r>
          </a:p>
        </p:txBody>
      </p:sp>
      <p:sp>
        <p:nvSpPr>
          <p:cNvPr id="3" name="Title 2">
            <a:extLst>
              <a:ext uri="{FF2B5EF4-FFF2-40B4-BE49-F238E27FC236}">
                <a16:creationId xmlns:a16="http://schemas.microsoft.com/office/drawing/2014/main" id="{5D96E275-D92D-530F-CE08-CE464EBD6650}"/>
              </a:ext>
            </a:extLst>
          </p:cNvPr>
          <p:cNvSpPr>
            <a:spLocks noGrp="1"/>
          </p:cNvSpPr>
          <p:nvPr>
            <p:ph type="title"/>
          </p:nvPr>
        </p:nvSpPr>
        <p:spPr/>
        <p:txBody>
          <a:bodyPr/>
          <a:lstStyle/>
          <a:p>
            <a:r>
              <a:rPr lang="en-US" dirty="0"/>
              <a:t>Open points</a:t>
            </a:r>
            <a:endParaRPr lang="en-GB" dirty="0"/>
          </a:p>
        </p:txBody>
      </p:sp>
      <p:sp>
        <p:nvSpPr>
          <p:cNvPr id="4" name="Date Placeholder 3">
            <a:extLst>
              <a:ext uri="{FF2B5EF4-FFF2-40B4-BE49-F238E27FC236}">
                <a16:creationId xmlns:a16="http://schemas.microsoft.com/office/drawing/2014/main" id="{4AD112FE-F4A1-9A86-2F82-BF5236F5F735}"/>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4AE05729-F6FD-20BB-B1C8-766B4E2CE7EE}"/>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2261713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D72180-DAA4-9E36-D790-7FAD7990B7AE}"/>
              </a:ext>
            </a:extLst>
          </p:cNvPr>
          <p:cNvSpPr>
            <a:spLocks noGrp="1"/>
          </p:cNvSpPr>
          <p:nvPr>
            <p:ph type="title"/>
          </p:nvPr>
        </p:nvSpPr>
        <p:spPr/>
        <p:txBody>
          <a:bodyPr/>
          <a:lstStyle/>
          <a:p>
            <a:r>
              <a:rPr lang="en-US" dirty="0"/>
              <a:t>Conclusions</a:t>
            </a:r>
            <a:endParaRPr lang="en-GB" dirty="0"/>
          </a:p>
        </p:txBody>
      </p:sp>
      <p:sp>
        <p:nvSpPr>
          <p:cNvPr id="7" name="Text Placeholder 6">
            <a:extLst>
              <a:ext uri="{FF2B5EF4-FFF2-40B4-BE49-F238E27FC236}">
                <a16:creationId xmlns:a16="http://schemas.microsoft.com/office/drawing/2014/main" id="{E2220B9B-A89B-9906-6A5D-E6AD4A44FADA}"/>
              </a:ext>
            </a:extLst>
          </p:cNvPr>
          <p:cNvSpPr>
            <a:spLocks noGrp="1"/>
          </p:cNvSpPr>
          <p:nvPr>
            <p:ph type="body" idx="1"/>
          </p:nvPr>
        </p:nvSpPr>
        <p:spPr/>
        <p:txBody>
          <a:bodyPr/>
          <a:lstStyle/>
          <a:p>
            <a:endParaRPr lang="en-GB" dirty="0"/>
          </a:p>
        </p:txBody>
      </p:sp>
      <p:sp>
        <p:nvSpPr>
          <p:cNvPr id="4" name="Date Placeholder 3">
            <a:extLst>
              <a:ext uri="{FF2B5EF4-FFF2-40B4-BE49-F238E27FC236}">
                <a16:creationId xmlns:a16="http://schemas.microsoft.com/office/drawing/2014/main" id="{ACCF0230-9AF7-F707-6DF6-48FC4D373597}"/>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2C6A87-75F3-A2D6-E57F-8A50F4A73DB5}"/>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17253663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4E6D90-8762-84D1-DB17-C160C7598674}"/>
              </a:ext>
            </a:extLst>
          </p:cNvPr>
          <p:cNvSpPr>
            <a:spLocks noGrp="1"/>
          </p:cNvSpPr>
          <p:nvPr>
            <p:ph idx="1"/>
          </p:nvPr>
        </p:nvSpPr>
        <p:spPr/>
        <p:txBody>
          <a:bodyPr>
            <a:normAutofit lnSpcReduction="10000"/>
          </a:bodyPr>
          <a:lstStyle/>
          <a:p>
            <a:r>
              <a:rPr lang="en-US" dirty="0"/>
              <a:t>CTTB Final report: 23/02/2024 – Check the recommendation on our </a:t>
            </a:r>
            <a:r>
              <a:rPr lang="en-US" dirty="0">
                <a:hlinkClick r:id="rId2"/>
              </a:rPr>
              <a:t>Wiki</a:t>
            </a:r>
            <a:r>
              <a:rPr lang="en-US" dirty="0"/>
              <a:t>!</a:t>
            </a:r>
          </a:p>
          <a:p>
            <a:r>
              <a:rPr lang="en-US" dirty="0"/>
              <a:t>Two ways of using SoCs in the sector:</a:t>
            </a:r>
          </a:p>
          <a:p>
            <a:pPr marL="666900" lvl="1" indent="-342900">
              <a:buFont typeface="Arial" panose="020B0604020202020204" pitchFamily="34" charset="0"/>
              <a:buChar char="•"/>
            </a:pPr>
            <a:r>
              <a:rPr lang="en-US" dirty="0"/>
              <a:t>As FEC hardware accelerator: part of a crate, OS discouraged</a:t>
            </a:r>
          </a:p>
          <a:p>
            <a:pPr marL="666900" lvl="1" indent="-342900">
              <a:buFont typeface="Arial" panose="020B0604020202020204" pitchFamily="34" charset="0"/>
              <a:buChar char="•"/>
            </a:pPr>
            <a:r>
              <a:rPr lang="en-US" dirty="0"/>
              <a:t>As integrated system with FEC-like capability: FEC-like software stack is recommended (and desired!)</a:t>
            </a:r>
          </a:p>
          <a:p>
            <a:r>
              <a:rPr lang="en-US" dirty="0"/>
              <a:t>FEC-like support for SoCs seems a feasible target for LS3 systems</a:t>
            </a:r>
          </a:p>
          <a:p>
            <a:r>
              <a:rPr lang="en-US" dirty="0"/>
              <a:t>It </a:t>
            </a:r>
            <a:r>
              <a:rPr lang="en-US" dirty="0" err="1"/>
              <a:t>maximises</a:t>
            </a:r>
            <a:r>
              <a:rPr lang="en-US" dirty="0"/>
              <a:t> the use of the skills and tools we have and their current distribution in the organization, adapting them to a new and complex architecture</a:t>
            </a:r>
          </a:p>
          <a:p>
            <a:r>
              <a:rPr lang="en-US" dirty="0"/>
              <a:t>Fundamental for sustainability on the long term:</a:t>
            </a:r>
          </a:p>
          <a:p>
            <a:pPr lvl="1"/>
            <a:r>
              <a:rPr lang="en-US" dirty="0"/>
              <a:t>Push for hardware standardization</a:t>
            </a:r>
          </a:p>
          <a:p>
            <a:pPr lvl="1"/>
            <a:r>
              <a:rPr lang="en-US" dirty="0"/>
              <a:t>Push for code sharing</a:t>
            </a:r>
          </a:p>
          <a:p>
            <a:pPr lvl="1"/>
            <a:r>
              <a:rPr lang="en-US" dirty="0"/>
              <a:t>Push for system diagnostics improvement</a:t>
            </a:r>
          </a:p>
          <a:p>
            <a:pPr marL="990900" lvl="2" indent="-342900"/>
            <a:endParaRPr lang="en-US" dirty="0"/>
          </a:p>
          <a:p>
            <a:pPr marL="990900" lvl="2" indent="-342900"/>
            <a:endParaRPr lang="en-US" dirty="0"/>
          </a:p>
          <a:p>
            <a:endParaRPr lang="en-GB" dirty="0"/>
          </a:p>
        </p:txBody>
      </p:sp>
      <p:sp>
        <p:nvSpPr>
          <p:cNvPr id="3" name="Title 2">
            <a:extLst>
              <a:ext uri="{FF2B5EF4-FFF2-40B4-BE49-F238E27FC236}">
                <a16:creationId xmlns:a16="http://schemas.microsoft.com/office/drawing/2014/main" id="{289047DD-36DC-9097-042C-929B1311C6A0}"/>
              </a:ext>
            </a:extLst>
          </p:cNvPr>
          <p:cNvSpPr>
            <a:spLocks noGrp="1"/>
          </p:cNvSpPr>
          <p:nvPr>
            <p:ph type="title"/>
          </p:nvPr>
        </p:nvSpPr>
        <p:spPr/>
        <p:txBody>
          <a:bodyPr/>
          <a:lstStyle/>
          <a:p>
            <a:r>
              <a:rPr lang="en-US" dirty="0"/>
              <a:t>Summary</a:t>
            </a:r>
            <a:endParaRPr lang="en-GB" dirty="0"/>
          </a:p>
        </p:txBody>
      </p:sp>
      <p:sp>
        <p:nvSpPr>
          <p:cNvPr id="4" name="Date Placeholder 3">
            <a:extLst>
              <a:ext uri="{FF2B5EF4-FFF2-40B4-BE49-F238E27FC236}">
                <a16:creationId xmlns:a16="http://schemas.microsoft.com/office/drawing/2014/main" id="{14C6B8A1-7DE4-CAFE-C278-FA7E2AF5BDC3}"/>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4BE9C789-A6FF-67D1-F838-4031CA9EFBC0}"/>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Tree>
    <p:extLst>
      <p:ext uri="{BB962C8B-B14F-4D97-AF65-F5344CB8AC3E}">
        <p14:creationId xmlns:p14="http://schemas.microsoft.com/office/powerpoint/2010/main" val="273923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p:txBody>
          <a:bodyPr/>
          <a:lstStyle/>
          <a:p>
            <a:r>
              <a:rPr lang="en-GB" dirty="0"/>
              <a:t>Goal</a:t>
            </a:r>
          </a:p>
          <a:p>
            <a:pPr lvl="1"/>
            <a:r>
              <a:rPr lang="en-GB" dirty="0"/>
              <a:t>Starting from the current SoC applications in ATS and future needs identify a </a:t>
            </a:r>
            <a:r>
              <a:rPr lang="en-GB" u="sng" dirty="0"/>
              <a:t>generic architecture</a:t>
            </a:r>
            <a:r>
              <a:rPr lang="en-GB" dirty="0"/>
              <a:t>, </a:t>
            </a:r>
            <a:r>
              <a:rPr lang="en-GB" u="sng" dirty="0"/>
              <a:t>common services</a:t>
            </a:r>
            <a:r>
              <a:rPr lang="en-GB" dirty="0"/>
              <a:t> and a proper </a:t>
            </a:r>
            <a:r>
              <a:rPr lang="en-GB" u="sng" dirty="0"/>
              <a:t>integration in the accelerator control system</a:t>
            </a:r>
            <a:r>
              <a:rPr lang="en-GB" dirty="0"/>
              <a:t> to converge towards a common SoC framework</a:t>
            </a:r>
          </a:p>
          <a:p>
            <a:r>
              <a:rPr lang="en-GB" dirty="0"/>
              <a:t>Scope</a:t>
            </a:r>
          </a:p>
          <a:p>
            <a:pPr lvl="1"/>
            <a:r>
              <a:rPr lang="en-GB" u="sng" dirty="0"/>
              <a:t>All the ATS SoC applications and users in radiation free environment</a:t>
            </a:r>
          </a:p>
          <a:p>
            <a:pPr lvl="1"/>
            <a:r>
              <a:rPr lang="en-GB" dirty="0"/>
              <a:t>Rad-Tol DI/OT SoC and QDS FPGA + </a:t>
            </a:r>
            <a:r>
              <a:rPr lang="en-GB" dirty="0" err="1"/>
              <a:t>uC</a:t>
            </a:r>
            <a:r>
              <a:rPr lang="en-GB" dirty="0"/>
              <a:t> out of scope</a:t>
            </a:r>
          </a:p>
          <a:p>
            <a:r>
              <a:rPr lang="en-GB" dirty="0"/>
              <a:t>Timeline</a:t>
            </a:r>
          </a:p>
          <a:p>
            <a:pPr lvl="1"/>
            <a:r>
              <a:rPr lang="en-GB" dirty="0"/>
              <a:t>Intermediate reporting at 34th CTTB (24/11/2023)</a:t>
            </a:r>
          </a:p>
          <a:p>
            <a:pPr lvl="1"/>
            <a:r>
              <a:rPr lang="en-GB" dirty="0"/>
              <a:t>Final reporting at 36th CTTB January 2024</a:t>
            </a:r>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Taskforce for SoC Framework (from 31</a:t>
            </a:r>
            <a:r>
              <a:rPr lang="en-US" baseline="30000" dirty="0"/>
              <a:t>st</a:t>
            </a:r>
            <a:r>
              <a:rPr lang="en-US" dirty="0"/>
              <a:t> CTTB)</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6879461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5560FD-08E1-F60E-3174-8E7F6E016034}"/>
              </a:ext>
            </a:extLst>
          </p:cNvPr>
          <p:cNvSpPr txBox="1"/>
          <p:nvPr/>
        </p:nvSpPr>
        <p:spPr>
          <a:xfrm>
            <a:off x="4115780" y="4653136"/>
            <a:ext cx="3960440" cy="553998"/>
          </a:xfrm>
          <a:prstGeom prst="rect">
            <a:avLst/>
          </a:prstGeom>
          <a:noFill/>
        </p:spPr>
        <p:txBody>
          <a:bodyPr wrap="square" lIns="0" tIns="0" rIns="0" bIns="0" rtlCol="0">
            <a:spAutoFit/>
          </a:bodyPr>
          <a:lstStyle/>
          <a:p>
            <a:pPr algn="l"/>
            <a:r>
              <a:rPr lang="en-US" dirty="0"/>
              <a:t>Contact us: </a:t>
            </a:r>
            <a:r>
              <a:rPr lang="en-US" dirty="0">
                <a:hlinkClick r:id="rId2"/>
              </a:rPr>
              <a:t>ats-soc-taskforce@cern.ch</a:t>
            </a:r>
            <a:endParaRPr lang="en-US" dirty="0"/>
          </a:p>
          <a:p>
            <a:pPr algn="l"/>
            <a:r>
              <a:rPr lang="en-US" dirty="0"/>
              <a:t>Read about: </a:t>
            </a:r>
            <a:r>
              <a:rPr lang="en-GB" dirty="0">
                <a:hlinkClick r:id="rId3"/>
              </a:rPr>
              <a:t>ATS SoC Wiki</a:t>
            </a:r>
            <a:endParaRPr lang="en-GB" dirty="0"/>
          </a:p>
        </p:txBody>
      </p:sp>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268760"/>
            <a:ext cx="11376024" cy="4824536"/>
          </a:xfrm>
        </p:spPr>
        <p:txBody>
          <a:bodyPr>
            <a:normAutofit fontScale="92500" lnSpcReduction="20000"/>
          </a:bodyPr>
          <a:lstStyle/>
          <a:p>
            <a:r>
              <a:rPr lang="en-GB" dirty="0"/>
              <a:t>Deliverables </a:t>
            </a:r>
          </a:p>
          <a:p>
            <a:pPr marL="742950" lvl="1" indent="-457200">
              <a:buFont typeface="+mj-lt"/>
              <a:buAutoNum type="arabicPeriod"/>
            </a:pPr>
            <a:r>
              <a:rPr lang="en-GB" dirty="0"/>
              <a:t>Inventory of the existing SoC applications and future (LS3) needs within ATS </a:t>
            </a:r>
          </a:p>
          <a:p>
            <a:pPr marL="742950" lvl="1" indent="-457200">
              <a:buFont typeface="+mj-lt"/>
              <a:buAutoNum type="arabicPeriod"/>
            </a:pPr>
            <a:r>
              <a:rPr lang="en-GB" dirty="0"/>
              <a:t>Identification of commonalities and their potential to converge to a common solution: </a:t>
            </a:r>
          </a:p>
          <a:p>
            <a:pPr marL="1003300" lvl="2" indent="-457200"/>
            <a:r>
              <a:rPr lang="en-GB" dirty="0"/>
              <a:t>SoC family/families standardisation</a:t>
            </a:r>
          </a:p>
          <a:p>
            <a:pPr marL="1003300" lvl="2" indent="-457200"/>
            <a:r>
              <a:rPr lang="en-GB" dirty="0"/>
              <a:t>SoC architecture and reference design (i.e. PS/PL generic gateware interfaces) </a:t>
            </a:r>
          </a:p>
          <a:p>
            <a:pPr marL="1003300" lvl="2" indent="-457200"/>
            <a:r>
              <a:rPr lang="en-GB" dirty="0"/>
              <a:t>Common services (i.e. Diagnostics / monitoring / configuration services, safe booting, RT environment for user defined tasks) </a:t>
            </a:r>
          </a:p>
          <a:p>
            <a:pPr marL="1003300" lvl="2" indent="-457200"/>
            <a:r>
              <a:rPr lang="en-GB" dirty="0"/>
              <a:t>Embedded Linux support </a:t>
            </a:r>
          </a:p>
          <a:p>
            <a:pPr marL="1003300" lvl="2" indent="-457200"/>
            <a:r>
              <a:rPr lang="en-GB" dirty="0"/>
              <a:t>Proper integration in the accelerator control system:</a:t>
            </a:r>
          </a:p>
          <a:p>
            <a:pPr marL="1323975" lvl="3" indent="-457200"/>
            <a:r>
              <a:rPr lang="en-GB" dirty="0"/>
              <a:t>FEC like support vs FEC-PS additional communication layer</a:t>
            </a:r>
          </a:p>
          <a:p>
            <a:pPr marL="1323975" lvl="3" indent="-457200"/>
            <a:r>
              <a:rPr lang="en-GB" dirty="0"/>
              <a:t>Availability of special services (i.e. Post-mortem, timing) </a:t>
            </a:r>
          </a:p>
          <a:p>
            <a:pPr marL="1003300" lvl="2" indent="-457200"/>
            <a:r>
              <a:rPr lang="en-GB" dirty="0"/>
              <a:t>High bandwidth data link</a:t>
            </a:r>
          </a:p>
          <a:p>
            <a:pPr marL="1003300" lvl="2" indent="-457200"/>
            <a:r>
              <a:rPr lang="en-GB" dirty="0"/>
              <a:t>Standardised workflows</a:t>
            </a:r>
          </a:p>
          <a:p>
            <a:pPr marL="1003300" lvl="2" indent="-457200"/>
            <a:r>
              <a:rPr lang="en-GB" dirty="0"/>
              <a:t>Generic framework to easy the programming and exploitation of the SoC architecture </a:t>
            </a:r>
          </a:p>
          <a:p>
            <a:pPr marL="742950" lvl="1" indent="-457200">
              <a:buFont typeface="+mj-lt"/>
              <a:buAutoNum type="arabicPeriod"/>
            </a:pPr>
            <a:r>
              <a:rPr lang="en-GB" dirty="0"/>
              <a:t>Strategy and roadmap towards a common and unified solution with identification of domains for collaboration</a:t>
            </a:r>
          </a:p>
          <a:p>
            <a:pPr marL="742950" lvl="1" indent="-457200">
              <a:buFont typeface="+mj-lt"/>
              <a:buAutoNum type="arabicPeriod"/>
            </a:pPr>
            <a:r>
              <a:rPr lang="en-GB" dirty="0"/>
              <a:t>Estimation of resources, timeline, risk and return on investment for the proposed strategy </a:t>
            </a:r>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Taskforce for SoC Framework (from 31</a:t>
            </a:r>
            <a:r>
              <a:rPr lang="en-US" baseline="30000" dirty="0"/>
              <a:t>st</a:t>
            </a:r>
            <a:r>
              <a:rPr lang="en-US" dirty="0"/>
              <a:t> CTTB)</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302686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D72180-DAA4-9E36-D790-7FAD7990B7AE}"/>
              </a:ext>
            </a:extLst>
          </p:cNvPr>
          <p:cNvSpPr>
            <a:spLocks noGrp="1"/>
          </p:cNvSpPr>
          <p:nvPr>
            <p:ph type="title"/>
          </p:nvPr>
        </p:nvSpPr>
        <p:spPr/>
        <p:txBody>
          <a:bodyPr/>
          <a:lstStyle/>
          <a:p>
            <a:r>
              <a:rPr lang="en-US" dirty="0"/>
              <a:t>Inventory of SoC applications</a:t>
            </a:r>
            <a:endParaRPr lang="en-GB" dirty="0"/>
          </a:p>
        </p:txBody>
      </p:sp>
      <p:sp>
        <p:nvSpPr>
          <p:cNvPr id="7" name="Text Placeholder 6">
            <a:extLst>
              <a:ext uri="{FF2B5EF4-FFF2-40B4-BE49-F238E27FC236}">
                <a16:creationId xmlns:a16="http://schemas.microsoft.com/office/drawing/2014/main" id="{E2220B9B-A89B-9906-6A5D-E6AD4A44FADA}"/>
              </a:ext>
            </a:extLst>
          </p:cNvPr>
          <p:cNvSpPr>
            <a:spLocks noGrp="1"/>
          </p:cNvSpPr>
          <p:nvPr>
            <p:ph type="body" idx="1"/>
          </p:nvPr>
        </p:nvSpPr>
        <p:spPr/>
        <p:txBody>
          <a:bodyPr/>
          <a:lstStyle/>
          <a:p>
            <a:r>
              <a:rPr lang="en-US" dirty="0"/>
              <a:t>Summary from ATS SoC Taskforce mid-report to the CTTB</a:t>
            </a:r>
            <a:endParaRPr lang="en-GB" dirty="0"/>
          </a:p>
        </p:txBody>
      </p:sp>
      <p:sp>
        <p:nvSpPr>
          <p:cNvPr id="4" name="Date Placeholder 3">
            <a:extLst>
              <a:ext uri="{FF2B5EF4-FFF2-40B4-BE49-F238E27FC236}">
                <a16:creationId xmlns:a16="http://schemas.microsoft.com/office/drawing/2014/main" id="{ACCF0230-9AF7-F707-6DF6-48FC4D373597}"/>
              </a:ext>
            </a:extLst>
          </p:cNvPr>
          <p:cNvSpPr>
            <a:spLocks noGrp="1"/>
          </p:cNvSpPr>
          <p:nvPr>
            <p:ph type="dt" sz="half" idx="10"/>
          </p:nvPr>
        </p:nvSpPr>
        <p:spPr/>
        <p:txBody>
          <a:bodyPr/>
          <a:lstStyle/>
          <a:p>
            <a:r>
              <a:rPr lang="en-US"/>
              <a:t>08/02/2024</a:t>
            </a:r>
            <a:endParaRPr lang="en-US" dirty="0"/>
          </a:p>
        </p:txBody>
      </p:sp>
      <p:sp>
        <p:nvSpPr>
          <p:cNvPr id="5" name="Slide Number Placeholder 4">
            <a:extLst>
              <a:ext uri="{FF2B5EF4-FFF2-40B4-BE49-F238E27FC236}">
                <a16:creationId xmlns:a16="http://schemas.microsoft.com/office/drawing/2014/main" id="{A02C6A87-75F3-A2D6-E57F-8A50F4A73DB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131106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Inventory</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sp>
        <p:nvSpPr>
          <p:cNvPr id="8" name="TextBox 7">
            <a:extLst>
              <a:ext uri="{FF2B5EF4-FFF2-40B4-BE49-F238E27FC236}">
                <a16:creationId xmlns:a16="http://schemas.microsoft.com/office/drawing/2014/main" id="{F8A64AFF-7988-7194-ABBF-A9FAB6C34BC5}"/>
              </a:ext>
            </a:extLst>
          </p:cNvPr>
          <p:cNvSpPr txBox="1"/>
          <p:nvPr/>
        </p:nvSpPr>
        <p:spPr>
          <a:xfrm>
            <a:off x="3813930" y="1052736"/>
            <a:ext cx="2880320" cy="553998"/>
          </a:xfrm>
          <a:prstGeom prst="rect">
            <a:avLst/>
          </a:prstGeom>
          <a:noFill/>
        </p:spPr>
        <p:txBody>
          <a:bodyPr wrap="square" rtlCol="0">
            <a:spAutoFit/>
          </a:bodyPr>
          <a:lstStyle/>
          <a:p>
            <a:pPr algn="ctr"/>
            <a:r>
              <a:rPr lang="en-GB" sz="3000" dirty="0">
                <a:solidFill>
                  <a:srgbClr val="0052A3"/>
                </a:solidFill>
                <a:latin typeface="Open Sans SemiBold" panose="020B0706030804020204" pitchFamily="34" charset="0"/>
                <a:ea typeface="Open Sans SemiBold" panose="020B0706030804020204" pitchFamily="34" charset="0"/>
                <a:cs typeface="Open Sans SemiBold" panose="020B0706030804020204" pitchFamily="34" charset="0"/>
              </a:rPr>
              <a:t>ATS</a:t>
            </a:r>
          </a:p>
        </p:txBody>
      </p:sp>
      <p:sp>
        <p:nvSpPr>
          <p:cNvPr id="9" name="TextBox 8">
            <a:extLst>
              <a:ext uri="{FF2B5EF4-FFF2-40B4-BE49-F238E27FC236}">
                <a16:creationId xmlns:a16="http://schemas.microsoft.com/office/drawing/2014/main" id="{FB29C9D1-0A2B-204F-541E-4D167D948C12}"/>
              </a:ext>
            </a:extLst>
          </p:cNvPr>
          <p:cNvSpPr txBox="1"/>
          <p:nvPr/>
        </p:nvSpPr>
        <p:spPr>
          <a:xfrm>
            <a:off x="694729" y="1885036"/>
            <a:ext cx="1746209" cy="492443"/>
          </a:xfrm>
          <a:prstGeom prst="rect">
            <a:avLst/>
          </a:prstGeom>
          <a:noFill/>
        </p:spPr>
        <p:txBody>
          <a:bodyPr wrap="square" rtlCol="0">
            <a:spAutoFit/>
          </a:bodyPr>
          <a:lstStyle/>
          <a:p>
            <a:pPr algn="ctr"/>
            <a:r>
              <a:rPr lang="en-GB" sz="2600" dirty="0">
                <a:solidFill>
                  <a:srgbClr val="0052A3"/>
                </a:solidFill>
                <a:latin typeface="Open Sans" panose="020B0606030504020204" pitchFamily="34" charset="0"/>
                <a:ea typeface="Open Sans" panose="020B0606030504020204" pitchFamily="34" charset="0"/>
                <a:cs typeface="Open Sans" panose="020B0606030504020204" pitchFamily="34" charset="0"/>
              </a:rPr>
              <a:t>BE</a:t>
            </a:r>
          </a:p>
        </p:txBody>
      </p:sp>
      <p:sp>
        <p:nvSpPr>
          <p:cNvPr id="10" name="TextBox 9">
            <a:extLst>
              <a:ext uri="{FF2B5EF4-FFF2-40B4-BE49-F238E27FC236}">
                <a16:creationId xmlns:a16="http://schemas.microsoft.com/office/drawing/2014/main" id="{CFD3A505-C755-776D-AC29-4C65BA74FCB7}"/>
              </a:ext>
            </a:extLst>
          </p:cNvPr>
          <p:cNvSpPr txBox="1"/>
          <p:nvPr/>
        </p:nvSpPr>
        <p:spPr>
          <a:xfrm>
            <a:off x="3119363" y="1885036"/>
            <a:ext cx="1746209" cy="492443"/>
          </a:xfrm>
          <a:prstGeom prst="rect">
            <a:avLst/>
          </a:prstGeom>
          <a:noFill/>
        </p:spPr>
        <p:txBody>
          <a:bodyPr wrap="square" rtlCol="0">
            <a:spAutoFit/>
          </a:bodyPr>
          <a:lstStyle/>
          <a:p>
            <a:pPr algn="ctr"/>
            <a:r>
              <a:rPr lang="en-GB" sz="2600" dirty="0">
                <a:solidFill>
                  <a:srgbClr val="0052A3"/>
                </a:solidFill>
                <a:latin typeface="Open Sans" panose="020B0606030504020204" pitchFamily="34" charset="0"/>
                <a:ea typeface="Open Sans" panose="020B0606030504020204" pitchFamily="34" charset="0"/>
                <a:cs typeface="Open Sans" panose="020B0606030504020204" pitchFamily="34" charset="0"/>
              </a:rPr>
              <a:t>SY</a:t>
            </a:r>
          </a:p>
        </p:txBody>
      </p:sp>
      <p:sp>
        <p:nvSpPr>
          <p:cNvPr id="11" name="TextBox 10">
            <a:extLst>
              <a:ext uri="{FF2B5EF4-FFF2-40B4-BE49-F238E27FC236}">
                <a16:creationId xmlns:a16="http://schemas.microsoft.com/office/drawing/2014/main" id="{2902C4F8-7BD7-0E93-EBD1-94E7C93E56E9}"/>
              </a:ext>
            </a:extLst>
          </p:cNvPr>
          <p:cNvSpPr txBox="1"/>
          <p:nvPr/>
        </p:nvSpPr>
        <p:spPr>
          <a:xfrm>
            <a:off x="5543999" y="1885036"/>
            <a:ext cx="1746209" cy="492443"/>
          </a:xfrm>
          <a:prstGeom prst="rect">
            <a:avLst/>
          </a:prstGeom>
          <a:noFill/>
        </p:spPr>
        <p:txBody>
          <a:bodyPr wrap="square" rtlCol="0">
            <a:spAutoFit/>
          </a:bodyPr>
          <a:lstStyle/>
          <a:p>
            <a:pPr algn="ctr"/>
            <a:r>
              <a:rPr lang="en-GB" sz="2600" dirty="0">
                <a:solidFill>
                  <a:srgbClr val="0052A3"/>
                </a:solidFill>
                <a:latin typeface="Open Sans" panose="020B0606030504020204" pitchFamily="34" charset="0"/>
                <a:ea typeface="Open Sans" panose="020B0606030504020204" pitchFamily="34" charset="0"/>
                <a:cs typeface="Open Sans" panose="020B0606030504020204" pitchFamily="34" charset="0"/>
              </a:rPr>
              <a:t>TE</a:t>
            </a:r>
          </a:p>
        </p:txBody>
      </p:sp>
      <p:sp>
        <p:nvSpPr>
          <p:cNvPr id="12" name="TextBox 11">
            <a:extLst>
              <a:ext uri="{FF2B5EF4-FFF2-40B4-BE49-F238E27FC236}">
                <a16:creationId xmlns:a16="http://schemas.microsoft.com/office/drawing/2014/main" id="{4703A804-5AE1-EFAF-7667-AE33F821C6BF}"/>
              </a:ext>
            </a:extLst>
          </p:cNvPr>
          <p:cNvSpPr txBox="1"/>
          <p:nvPr/>
        </p:nvSpPr>
        <p:spPr>
          <a:xfrm>
            <a:off x="7968633" y="1885036"/>
            <a:ext cx="1746209" cy="492443"/>
          </a:xfrm>
          <a:prstGeom prst="rect">
            <a:avLst/>
          </a:prstGeom>
          <a:noFill/>
        </p:spPr>
        <p:txBody>
          <a:bodyPr wrap="square" rtlCol="0">
            <a:spAutoFit/>
          </a:bodyPr>
          <a:lstStyle/>
          <a:p>
            <a:pPr algn="ctr"/>
            <a:r>
              <a:rPr lang="en-GB" sz="2600" dirty="0">
                <a:solidFill>
                  <a:srgbClr val="0052A3"/>
                </a:solidFill>
                <a:latin typeface="Open Sans" panose="020B0606030504020204" pitchFamily="34" charset="0"/>
                <a:ea typeface="Open Sans" panose="020B0606030504020204" pitchFamily="34" charset="0"/>
                <a:cs typeface="Open Sans" panose="020B0606030504020204" pitchFamily="34" charset="0"/>
              </a:rPr>
              <a:t>EN</a:t>
            </a:r>
          </a:p>
        </p:txBody>
      </p:sp>
      <p:sp>
        <p:nvSpPr>
          <p:cNvPr id="13" name="TextBox 12">
            <a:extLst>
              <a:ext uri="{FF2B5EF4-FFF2-40B4-BE49-F238E27FC236}">
                <a16:creationId xmlns:a16="http://schemas.microsoft.com/office/drawing/2014/main" id="{5CE78BF1-DEB1-D0B8-D57B-D181A1F97C57}"/>
              </a:ext>
            </a:extLst>
          </p:cNvPr>
          <p:cNvSpPr txBox="1"/>
          <p:nvPr/>
        </p:nvSpPr>
        <p:spPr>
          <a:xfrm>
            <a:off x="3119363" y="2446972"/>
            <a:ext cx="1746209" cy="1754326"/>
          </a:xfrm>
          <a:prstGeom prst="rect">
            <a:avLst/>
          </a:prstGeom>
          <a:noFill/>
        </p:spPr>
        <p:txBody>
          <a:bodyPr wrap="square" rtlCol="0">
            <a:spAutoFit/>
          </a:bodyPr>
          <a:lstStyle/>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ABT</a:t>
            </a:r>
          </a:p>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AR</a:t>
            </a:r>
          </a:p>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BI</a:t>
            </a:r>
          </a:p>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EPC</a:t>
            </a:r>
          </a:p>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RF</a:t>
            </a:r>
            <a:endParaRPr lang="en-GB" dirty="0">
              <a:latin typeface="Open Sans SemiBold" panose="020B0706030804020204" pitchFamily="34" charset="0"/>
              <a:ea typeface="Open Sans SemiBold" panose="020B0706030804020204" pitchFamily="34" charset="0"/>
              <a:cs typeface="Open Sans SemiBold" panose="020B0706030804020204" pitchFamily="34" charset="0"/>
            </a:endParaRP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STI</a:t>
            </a:r>
          </a:p>
        </p:txBody>
      </p:sp>
      <p:sp>
        <p:nvSpPr>
          <p:cNvPr id="14" name="TextBox 13">
            <a:extLst>
              <a:ext uri="{FF2B5EF4-FFF2-40B4-BE49-F238E27FC236}">
                <a16:creationId xmlns:a16="http://schemas.microsoft.com/office/drawing/2014/main" id="{7FC6184B-A24A-29B3-8A29-F6374A7F546C}"/>
              </a:ext>
            </a:extLst>
          </p:cNvPr>
          <p:cNvSpPr txBox="1"/>
          <p:nvPr/>
        </p:nvSpPr>
        <p:spPr>
          <a:xfrm>
            <a:off x="694729" y="2446972"/>
            <a:ext cx="1746209" cy="2585323"/>
          </a:xfrm>
          <a:prstGeom prst="rect">
            <a:avLst/>
          </a:prstGeom>
          <a:noFill/>
        </p:spPr>
        <p:txBody>
          <a:bodyPr wrap="square" rtlCol="0">
            <a:spAutoFit/>
          </a:bodyPr>
          <a:lstStyle/>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HDO</a:t>
            </a:r>
          </a:p>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ABP</a:t>
            </a:r>
          </a:p>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ASR</a:t>
            </a:r>
          </a:p>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CEM</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CSS</a:t>
            </a:r>
          </a:p>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a:t>
            </a:r>
            <a:endPar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ctr"/>
            <a:r>
              <a:rPr lang="en-GB"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ICS</a:t>
            </a:r>
          </a:p>
          <a:p>
            <a:pPr algn="ctr"/>
            <a:r>
              <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OP</a:t>
            </a:r>
          </a:p>
        </p:txBody>
      </p:sp>
      <p:sp>
        <p:nvSpPr>
          <p:cNvPr id="15" name="TextBox 14">
            <a:extLst>
              <a:ext uri="{FF2B5EF4-FFF2-40B4-BE49-F238E27FC236}">
                <a16:creationId xmlns:a16="http://schemas.microsoft.com/office/drawing/2014/main" id="{F59010B3-DE0C-5F46-B2BD-02F5918BB65C}"/>
              </a:ext>
            </a:extLst>
          </p:cNvPr>
          <p:cNvSpPr txBox="1"/>
          <p:nvPr/>
        </p:nvSpPr>
        <p:spPr>
          <a:xfrm>
            <a:off x="5543999" y="2443288"/>
            <a:ext cx="1746209" cy="2862322"/>
          </a:xfrm>
          <a:prstGeom prst="rect">
            <a:avLst/>
          </a:prstGeom>
          <a:noFill/>
        </p:spPr>
        <p:txBody>
          <a:bodyPr wrap="square" rtlCol="0">
            <a:spAutoFit/>
          </a:bodyPr>
          <a:lstStyle/>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CRG</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MPE</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PE</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MI</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EP</a:t>
            </a:r>
          </a:p>
          <a:p>
            <a:pPr algn="ctr"/>
            <a:r>
              <a:rPr lang="en-GB" b="1" dirty="0">
                <a:solidFill>
                  <a:schemeClr val="accent6"/>
                </a:solidFill>
                <a:latin typeface="Open Sans SemiBold" panose="020B0706030804020204" pitchFamily="34" charset="0"/>
                <a:ea typeface="Open Sans SemiBold" panose="020B0706030804020204" pitchFamily="34" charset="0"/>
                <a:cs typeface="Open Sans SemiBold" panose="020B0706030804020204" pitchFamily="34" charset="0"/>
              </a:rPr>
              <a:t>MSC</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LMF</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VSC</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VSM</a:t>
            </a:r>
          </a:p>
          <a:p>
            <a:pPr algn="ctr"/>
            <a:r>
              <a:rPr lang="en-GB" dirty="0">
                <a:solidFill>
                  <a:srgbClr val="C00000"/>
                </a:solidFill>
                <a:latin typeface="Open Sans" panose="020B0606030504020204" pitchFamily="34" charset="0"/>
                <a:ea typeface="Open Sans" panose="020B0606030504020204" pitchFamily="34" charset="0"/>
                <a:cs typeface="Open Sans" panose="020B0606030504020204" pitchFamily="34" charset="0"/>
              </a:rPr>
              <a:t>ICM</a:t>
            </a:r>
          </a:p>
        </p:txBody>
      </p:sp>
      <p:sp>
        <p:nvSpPr>
          <p:cNvPr id="16" name="TextBox 15">
            <a:extLst>
              <a:ext uri="{FF2B5EF4-FFF2-40B4-BE49-F238E27FC236}">
                <a16:creationId xmlns:a16="http://schemas.microsoft.com/office/drawing/2014/main" id="{DB0CDD24-42A1-8777-E340-18E922A991FD}"/>
              </a:ext>
            </a:extLst>
          </p:cNvPr>
          <p:cNvSpPr txBox="1"/>
          <p:nvPr/>
        </p:nvSpPr>
        <p:spPr>
          <a:xfrm>
            <a:off x="7968633" y="2446972"/>
            <a:ext cx="1746209" cy="2585323"/>
          </a:xfrm>
          <a:prstGeom prst="rect">
            <a:avLst/>
          </a:prstGeom>
          <a:noFill/>
        </p:spPr>
        <p:txBody>
          <a:bodyPr wrap="square" rtlCol="0">
            <a:spAutoFit/>
          </a:bodyPr>
          <a:lstStyle/>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AA</a:t>
            </a:r>
          </a:p>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ACE</a:t>
            </a:r>
          </a:p>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CV</a:t>
            </a:r>
          </a:p>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EL</a:t>
            </a:r>
          </a:p>
          <a:p>
            <a:pPr algn="ctr"/>
            <a:r>
              <a:rPr lang="es-ES"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HDO</a:t>
            </a:r>
          </a:p>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HE</a:t>
            </a:r>
          </a:p>
          <a:p>
            <a:pPr algn="ctr"/>
            <a:r>
              <a:rPr lang="es-ES"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IM</a:t>
            </a:r>
          </a:p>
          <a:p>
            <a:pPr algn="ctr"/>
            <a:r>
              <a:rPr lang="es-ES" dirty="0">
                <a:solidFill>
                  <a:srgbClr val="C00000"/>
                </a:solidFill>
                <a:latin typeface="Open Sans" panose="020B0606030504020204" pitchFamily="34" charset="0"/>
                <a:ea typeface="Open Sans" panose="020B0606030504020204" pitchFamily="34" charset="0"/>
                <a:cs typeface="Open Sans" panose="020B0606030504020204" pitchFamily="34" charset="0"/>
              </a:rPr>
              <a:t>MME</a:t>
            </a:r>
          </a:p>
          <a:p>
            <a:pPr algn="ctr"/>
            <a:r>
              <a:rPr lang="es-ES"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PAS</a:t>
            </a:r>
            <a:endParaRPr lang="en-GB"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7" name="Straight Connector 16">
            <a:extLst>
              <a:ext uri="{FF2B5EF4-FFF2-40B4-BE49-F238E27FC236}">
                <a16:creationId xmlns:a16="http://schemas.microsoft.com/office/drawing/2014/main" id="{524489F7-E7FE-9505-AD5C-1D13164C103B}"/>
              </a:ext>
            </a:extLst>
          </p:cNvPr>
          <p:cNvCxnSpPr>
            <a:cxnSpLocks/>
          </p:cNvCxnSpPr>
          <p:nvPr/>
        </p:nvCxnSpPr>
        <p:spPr>
          <a:xfrm>
            <a:off x="1563071" y="1726543"/>
            <a:ext cx="7273904" cy="0"/>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BCBF2B-0ED9-9465-D045-FDAEFE504197}"/>
              </a:ext>
            </a:extLst>
          </p:cNvPr>
          <p:cNvCxnSpPr>
            <a:cxnSpLocks/>
          </p:cNvCxnSpPr>
          <p:nvPr/>
        </p:nvCxnSpPr>
        <p:spPr>
          <a:xfrm>
            <a:off x="1579917" y="1714176"/>
            <a:ext cx="0" cy="189116"/>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194D137-46A4-CA51-0077-EFD7DE5D5725}"/>
              </a:ext>
            </a:extLst>
          </p:cNvPr>
          <p:cNvCxnSpPr>
            <a:cxnSpLocks/>
          </p:cNvCxnSpPr>
          <p:nvPr/>
        </p:nvCxnSpPr>
        <p:spPr>
          <a:xfrm>
            <a:off x="3987265" y="1714176"/>
            <a:ext cx="0" cy="189116"/>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08B6DC8-88BA-2D82-8038-C99B3EE165F2}"/>
              </a:ext>
            </a:extLst>
          </p:cNvPr>
          <p:cNvCxnSpPr>
            <a:cxnSpLocks/>
          </p:cNvCxnSpPr>
          <p:nvPr/>
        </p:nvCxnSpPr>
        <p:spPr>
          <a:xfrm>
            <a:off x="6417103" y="1726543"/>
            <a:ext cx="0" cy="189116"/>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E17656B-C445-B130-22D5-85980907FFFE}"/>
              </a:ext>
            </a:extLst>
          </p:cNvPr>
          <p:cNvCxnSpPr>
            <a:cxnSpLocks/>
          </p:cNvCxnSpPr>
          <p:nvPr/>
        </p:nvCxnSpPr>
        <p:spPr>
          <a:xfrm>
            <a:off x="8819689" y="1726543"/>
            <a:ext cx="0" cy="189116"/>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C8AF67A-2F12-07AC-BF69-B06960E216CF}"/>
              </a:ext>
            </a:extLst>
          </p:cNvPr>
          <p:cNvCxnSpPr>
            <a:cxnSpLocks/>
          </p:cNvCxnSpPr>
          <p:nvPr/>
        </p:nvCxnSpPr>
        <p:spPr>
          <a:xfrm>
            <a:off x="5254090" y="1553737"/>
            <a:ext cx="0" cy="189116"/>
          </a:xfrm>
          <a:prstGeom prst="line">
            <a:avLst/>
          </a:prstGeom>
          <a:ln w="38100">
            <a:solidFill>
              <a:srgbClr val="0052A3"/>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F85D687-B732-51C0-CBD6-2A658314E121}"/>
              </a:ext>
            </a:extLst>
          </p:cNvPr>
          <p:cNvGrpSpPr/>
          <p:nvPr/>
        </p:nvGrpSpPr>
        <p:grpSpPr>
          <a:xfrm>
            <a:off x="1605666" y="5545229"/>
            <a:ext cx="7202667" cy="276999"/>
            <a:chOff x="1492250" y="6217623"/>
            <a:chExt cx="7202667" cy="276999"/>
          </a:xfrm>
        </p:grpSpPr>
        <p:sp>
          <p:nvSpPr>
            <p:cNvPr id="24" name="Rectangle 23">
              <a:extLst>
                <a:ext uri="{FF2B5EF4-FFF2-40B4-BE49-F238E27FC236}">
                  <a16:creationId xmlns:a16="http://schemas.microsoft.com/office/drawing/2014/main" id="{F3DDE274-0A5B-C1A2-003B-3AE686FA9D1C}"/>
                </a:ext>
              </a:extLst>
            </p:cNvPr>
            <p:cNvSpPr/>
            <p:nvPr/>
          </p:nvSpPr>
          <p:spPr>
            <a:xfrm>
              <a:off x="1492250" y="6254750"/>
              <a:ext cx="228600" cy="228600"/>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D682900-D370-0E1F-95AB-C7CBBE471B10}"/>
                </a:ext>
              </a:extLst>
            </p:cNvPr>
            <p:cNvSpPr txBox="1"/>
            <p:nvPr/>
          </p:nvSpPr>
          <p:spPr>
            <a:xfrm>
              <a:off x="1784350" y="6217623"/>
              <a:ext cx="2370192" cy="276999"/>
            </a:xfrm>
            <a:prstGeom prst="rect">
              <a:avLst/>
            </a:prstGeom>
            <a:noFill/>
          </p:spPr>
          <p:txBody>
            <a:bodyPr wrap="square" rtlCol="0">
              <a:spAutoFit/>
            </a:bodyPr>
            <a:lstStyle/>
            <a:p>
              <a:r>
                <a:rPr lang="en-GB" sz="1200" dirty="0">
                  <a:latin typeface="Open Sans" panose="020B0606030504020204" pitchFamily="34" charset="0"/>
                  <a:ea typeface="Open Sans" panose="020B0606030504020204" pitchFamily="34" charset="0"/>
                  <a:cs typeface="Open Sans" panose="020B0606030504020204" pitchFamily="34" charset="0"/>
                </a:rPr>
                <a:t>Omitted (not relevant)</a:t>
              </a:r>
            </a:p>
          </p:txBody>
        </p:sp>
        <p:sp>
          <p:nvSpPr>
            <p:cNvPr id="26" name="Rectangle 25">
              <a:extLst>
                <a:ext uri="{FF2B5EF4-FFF2-40B4-BE49-F238E27FC236}">
                  <a16:creationId xmlns:a16="http://schemas.microsoft.com/office/drawing/2014/main" id="{6B231F0B-1F93-969E-9388-EE52C5525264}"/>
                </a:ext>
              </a:extLst>
            </p:cNvPr>
            <p:cNvSpPr/>
            <p:nvPr/>
          </p:nvSpPr>
          <p:spPr>
            <a:xfrm>
              <a:off x="4254500" y="6254750"/>
              <a:ext cx="228600" cy="2286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D688F29-8F21-11FD-49D5-422BA80437AF}"/>
                </a:ext>
              </a:extLst>
            </p:cNvPr>
            <p:cNvSpPr txBox="1"/>
            <p:nvPr/>
          </p:nvSpPr>
          <p:spPr>
            <a:xfrm>
              <a:off x="4546600" y="6217623"/>
              <a:ext cx="1746208" cy="276999"/>
            </a:xfrm>
            <a:prstGeom prst="rect">
              <a:avLst/>
            </a:prstGeom>
            <a:noFill/>
          </p:spPr>
          <p:txBody>
            <a:bodyPr wrap="square" rtlCol="0">
              <a:spAutoFit/>
            </a:bodyPr>
            <a:lstStyle/>
            <a:p>
              <a:r>
                <a:rPr lang="en-GB" sz="1200" dirty="0">
                  <a:latin typeface="Open Sans" panose="020B0606030504020204" pitchFamily="34" charset="0"/>
                  <a:ea typeface="Open Sans" panose="020B0606030504020204" pitchFamily="34" charset="0"/>
                  <a:cs typeface="Open Sans" panose="020B0606030504020204" pitchFamily="34" charset="0"/>
                </a:rPr>
                <a:t>No SoC projects</a:t>
              </a:r>
            </a:p>
          </p:txBody>
        </p:sp>
        <p:sp>
          <p:nvSpPr>
            <p:cNvPr id="28" name="Rectangle 27">
              <a:extLst>
                <a:ext uri="{FF2B5EF4-FFF2-40B4-BE49-F238E27FC236}">
                  <a16:creationId xmlns:a16="http://schemas.microsoft.com/office/drawing/2014/main" id="{867947BD-C70B-0416-3072-A8E18EEE355B}"/>
                </a:ext>
              </a:extLst>
            </p:cNvPr>
            <p:cNvSpPr/>
            <p:nvPr/>
          </p:nvSpPr>
          <p:spPr>
            <a:xfrm>
              <a:off x="6597650" y="6254750"/>
              <a:ext cx="228600" cy="228600"/>
            </a:xfrm>
            <a:prstGeom prst="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7C991FB9-4722-8906-A7DD-312377DB24A2}"/>
                </a:ext>
              </a:extLst>
            </p:cNvPr>
            <p:cNvSpPr txBox="1"/>
            <p:nvPr/>
          </p:nvSpPr>
          <p:spPr>
            <a:xfrm>
              <a:off x="6889750" y="6217623"/>
              <a:ext cx="1805167" cy="276999"/>
            </a:xfrm>
            <a:prstGeom prst="rect">
              <a:avLst/>
            </a:prstGeom>
            <a:noFill/>
          </p:spPr>
          <p:txBody>
            <a:bodyPr wrap="square" rtlCol="0">
              <a:spAutoFit/>
            </a:bodyPr>
            <a:lstStyle/>
            <a:p>
              <a:r>
                <a:rPr lang="en-GB" sz="1200" dirty="0">
                  <a:latin typeface="Open Sans" panose="020B0606030504020204" pitchFamily="34" charset="0"/>
                  <a:ea typeface="Open Sans" panose="020B0606030504020204" pitchFamily="34" charset="0"/>
                  <a:cs typeface="Open Sans" panose="020B0606030504020204" pitchFamily="34" charset="0"/>
                </a:rPr>
                <a:t>SoC projects identified</a:t>
              </a:r>
            </a:p>
          </p:txBody>
        </p:sp>
      </p:grpSp>
      <p:sp>
        <p:nvSpPr>
          <p:cNvPr id="30" name="TextBox 29">
            <a:extLst>
              <a:ext uri="{FF2B5EF4-FFF2-40B4-BE49-F238E27FC236}">
                <a16:creationId xmlns:a16="http://schemas.microsoft.com/office/drawing/2014/main" id="{E61C9D30-14F4-55B0-76A0-A0BF1A206D1F}"/>
              </a:ext>
            </a:extLst>
          </p:cNvPr>
          <p:cNvSpPr txBox="1"/>
          <p:nvPr/>
        </p:nvSpPr>
        <p:spPr>
          <a:xfrm>
            <a:off x="9594851" y="3170909"/>
            <a:ext cx="2073870" cy="553998"/>
          </a:xfrm>
          <a:prstGeom prst="rect">
            <a:avLst/>
          </a:prstGeom>
          <a:noFill/>
        </p:spPr>
        <p:txBody>
          <a:bodyPr wrap="square" rtlCol="0">
            <a:spAutoFit/>
          </a:bodyPr>
          <a:lstStyle/>
          <a:p>
            <a:pPr algn="ctr"/>
            <a:r>
              <a:rPr lang="en-GB" sz="3000" dirty="0">
                <a:solidFill>
                  <a:srgbClr val="0052A3"/>
                </a:solidFill>
                <a:latin typeface="Open Sans SemiBold" panose="020B0706030804020204" pitchFamily="34" charset="0"/>
                <a:ea typeface="Open Sans SemiBold" panose="020B0706030804020204" pitchFamily="34" charset="0"/>
                <a:cs typeface="Open Sans SemiBold" panose="020B0706030804020204" pitchFamily="34" charset="0"/>
              </a:rPr>
              <a:t>+ HSE</a:t>
            </a:r>
          </a:p>
        </p:txBody>
      </p:sp>
      <p:sp>
        <p:nvSpPr>
          <p:cNvPr id="6" name="Slide Number Placeholder 5">
            <a:extLst>
              <a:ext uri="{FF2B5EF4-FFF2-40B4-BE49-F238E27FC236}">
                <a16:creationId xmlns:a16="http://schemas.microsoft.com/office/drawing/2014/main" id="{C56A304B-56B1-B5CF-B18B-E4FB14271E92}"/>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Rectangle: Rounded Corners 6">
            <a:extLst>
              <a:ext uri="{FF2B5EF4-FFF2-40B4-BE49-F238E27FC236}">
                <a16:creationId xmlns:a16="http://schemas.microsoft.com/office/drawing/2014/main" id="{C99D7A71-B3E3-E642-DED4-EDAFA01FB976}"/>
              </a:ext>
            </a:extLst>
          </p:cNvPr>
          <p:cNvSpPr/>
          <p:nvPr/>
        </p:nvSpPr>
        <p:spPr>
          <a:xfrm>
            <a:off x="6082188" y="2708960"/>
            <a:ext cx="648072" cy="360000"/>
          </a:xfrm>
          <a:prstGeom prst="roundRect">
            <a:avLst>
              <a:gd name="adj" fmla="val 16229"/>
            </a:avLst>
          </a:prstGeom>
          <a:noFill/>
          <a:ln w="57150">
            <a:solidFill>
              <a:schemeClr val="accent3"/>
            </a:solidFill>
            <a:extLst>
              <a:ext uri="{C807C97D-BFC1-408E-A445-0C87EB9F89A2}">
                <ask:lineSketchStyleProps xmlns:ask="http://schemas.microsoft.com/office/drawing/2018/sketchyshapes" sd="906887326">
                  <a:custGeom>
                    <a:avLst/>
                    <a:gdLst>
                      <a:gd name="connsiteX0" fmla="*/ 0 w 648072"/>
                      <a:gd name="connsiteY0" fmla="*/ 67553 h 416250"/>
                      <a:gd name="connsiteX1" fmla="*/ 67553 w 648072"/>
                      <a:gd name="connsiteY1" fmla="*/ 0 h 416250"/>
                      <a:gd name="connsiteX2" fmla="*/ 580519 w 648072"/>
                      <a:gd name="connsiteY2" fmla="*/ 0 h 416250"/>
                      <a:gd name="connsiteX3" fmla="*/ 648072 w 648072"/>
                      <a:gd name="connsiteY3" fmla="*/ 67553 h 416250"/>
                      <a:gd name="connsiteX4" fmla="*/ 648072 w 648072"/>
                      <a:gd name="connsiteY4" fmla="*/ 348697 h 416250"/>
                      <a:gd name="connsiteX5" fmla="*/ 580519 w 648072"/>
                      <a:gd name="connsiteY5" fmla="*/ 416250 h 416250"/>
                      <a:gd name="connsiteX6" fmla="*/ 67553 w 648072"/>
                      <a:gd name="connsiteY6" fmla="*/ 416250 h 416250"/>
                      <a:gd name="connsiteX7" fmla="*/ 0 w 648072"/>
                      <a:gd name="connsiteY7" fmla="*/ 348697 h 416250"/>
                      <a:gd name="connsiteX8" fmla="*/ 0 w 648072"/>
                      <a:gd name="connsiteY8" fmla="*/ 67553 h 41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2" h="416250" extrusionOk="0">
                        <a:moveTo>
                          <a:pt x="0" y="67553"/>
                        </a:moveTo>
                        <a:cubicBezTo>
                          <a:pt x="7230" y="28234"/>
                          <a:pt x="31564" y="-24"/>
                          <a:pt x="67553" y="0"/>
                        </a:cubicBezTo>
                        <a:cubicBezTo>
                          <a:pt x="303741" y="23624"/>
                          <a:pt x="382188" y="20646"/>
                          <a:pt x="580519" y="0"/>
                        </a:cubicBezTo>
                        <a:cubicBezTo>
                          <a:pt x="614835" y="-466"/>
                          <a:pt x="640025" y="31163"/>
                          <a:pt x="648072" y="67553"/>
                        </a:cubicBezTo>
                        <a:cubicBezTo>
                          <a:pt x="634076" y="160626"/>
                          <a:pt x="649287" y="280502"/>
                          <a:pt x="648072" y="348697"/>
                        </a:cubicBezTo>
                        <a:cubicBezTo>
                          <a:pt x="650487" y="382919"/>
                          <a:pt x="625194" y="414747"/>
                          <a:pt x="580519" y="416250"/>
                        </a:cubicBezTo>
                        <a:cubicBezTo>
                          <a:pt x="461208" y="414379"/>
                          <a:pt x="322646" y="437460"/>
                          <a:pt x="67553" y="416250"/>
                        </a:cubicBezTo>
                        <a:cubicBezTo>
                          <a:pt x="26385" y="412525"/>
                          <a:pt x="180" y="385068"/>
                          <a:pt x="0" y="348697"/>
                        </a:cubicBezTo>
                        <a:cubicBezTo>
                          <a:pt x="-8405" y="273784"/>
                          <a:pt x="13914" y="187664"/>
                          <a:pt x="0" y="67553"/>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739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Inventory</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r>
              <a:rPr lang="en-US"/>
              <a:t>08/02/2024</a:t>
            </a:r>
            <a:endParaRPr lang="en-US" dirty="0"/>
          </a:p>
        </p:txBody>
      </p:sp>
      <p:graphicFrame>
        <p:nvGraphicFramePr>
          <p:cNvPr id="12" name="Table 5">
            <a:extLst>
              <a:ext uri="{FF2B5EF4-FFF2-40B4-BE49-F238E27FC236}">
                <a16:creationId xmlns:a16="http://schemas.microsoft.com/office/drawing/2014/main" id="{4F8D9CC6-C119-A782-1189-A98245E635DD}"/>
              </a:ext>
            </a:extLst>
          </p:cNvPr>
          <p:cNvGraphicFramePr>
            <a:graphicFrameLocks noGrp="1"/>
          </p:cNvGraphicFramePr>
          <p:nvPr>
            <p:extLst>
              <p:ext uri="{D42A27DB-BD31-4B8C-83A1-F6EECF244321}">
                <p14:modId xmlns:p14="http://schemas.microsoft.com/office/powerpoint/2010/main" val="3787301939"/>
              </p:ext>
            </p:extLst>
          </p:nvPr>
        </p:nvGraphicFramePr>
        <p:xfrm>
          <a:off x="569918" y="980728"/>
          <a:ext cx="4373954" cy="5212080"/>
        </p:xfrm>
        <a:graphic>
          <a:graphicData uri="http://schemas.openxmlformats.org/drawingml/2006/table">
            <a:tbl>
              <a:tblPr firstRow="1" bandRow="1">
                <a:tableStyleId>{3B4B98B0-60AC-42C2-AFA5-B58CD77FA1E5}</a:tableStyleId>
              </a:tblPr>
              <a:tblGrid>
                <a:gridCol w="413514">
                  <a:extLst>
                    <a:ext uri="{9D8B030D-6E8A-4147-A177-3AD203B41FA5}">
                      <a16:colId xmlns:a16="http://schemas.microsoft.com/office/drawing/2014/main" val="1093817500"/>
                    </a:ext>
                  </a:extLst>
                </a:gridCol>
                <a:gridCol w="864096">
                  <a:extLst>
                    <a:ext uri="{9D8B030D-6E8A-4147-A177-3AD203B41FA5}">
                      <a16:colId xmlns:a16="http://schemas.microsoft.com/office/drawing/2014/main" val="25648073"/>
                    </a:ext>
                  </a:extLst>
                </a:gridCol>
                <a:gridCol w="1944216">
                  <a:extLst>
                    <a:ext uri="{9D8B030D-6E8A-4147-A177-3AD203B41FA5}">
                      <a16:colId xmlns:a16="http://schemas.microsoft.com/office/drawing/2014/main" val="1536802897"/>
                    </a:ext>
                  </a:extLst>
                </a:gridCol>
                <a:gridCol w="1152128">
                  <a:extLst>
                    <a:ext uri="{9D8B030D-6E8A-4147-A177-3AD203B41FA5}">
                      <a16:colId xmlns:a16="http://schemas.microsoft.com/office/drawing/2014/main" val="749798305"/>
                    </a:ext>
                  </a:extLst>
                </a:gridCol>
              </a:tblGrid>
              <a:tr h="0">
                <a:tc>
                  <a:txBody>
                    <a:bodyPr/>
                    <a:lstStyle/>
                    <a:p>
                      <a:pPr algn="ctr"/>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a:t>
                      </a:r>
                    </a:p>
                  </a:txBody>
                  <a:tcPr/>
                </a:tc>
                <a:tc>
                  <a:txBody>
                    <a:bodyPr/>
                    <a:lstStyle/>
                    <a:p>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Group</a:t>
                      </a:r>
                    </a:p>
                  </a:txBody>
                  <a:tcPr/>
                </a:tc>
                <a:tc>
                  <a:txBody>
                    <a:bodyPr/>
                    <a:lstStyle/>
                    <a:p>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Project</a:t>
                      </a:r>
                    </a:p>
                  </a:txBody>
                  <a:tcPr/>
                </a:tc>
                <a:tc>
                  <a:txBody>
                    <a:bodyPr/>
                    <a:lstStyle/>
                    <a:p>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Survey</a:t>
                      </a:r>
                    </a:p>
                  </a:txBody>
                  <a:tcPr/>
                </a:tc>
                <a:extLst>
                  <a:ext uri="{0D108BD9-81ED-4DB2-BD59-A6C34878D82A}">
                    <a16:rowId xmlns:a16="http://schemas.microsoft.com/office/drawing/2014/main" val="2285139697"/>
                  </a:ext>
                </a:extLst>
              </a:tr>
              <a:tr h="176985">
                <a:tc>
                  <a:txBody>
                    <a:bodyPr/>
                    <a:lstStyle/>
                    <a:p>
                      <a:pPr algn="ctr"/>
                      <a:r>
                        <a:rPr lang="en-US" sz="1300" dirty="0"/>
                        <a:t>1</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alpha val="20000"/>
                      </a:schemeClr>
                    </a:solidFill>
                  </a:tcPr>
                </a:tc>
                <a:tc>
                  <a:txBody>
                    <a:bodyPr/>
                    <a:lstStyle/>
                    <a:p>
                      <a:r>
                        <a:rPr lang="en-US" sz="1300" dirty="0"/>
                        <a:t>SY-ABT</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alpha val="20000"/>
                      </a:schemeClr>
                    </a:solidFill>
                  </a:tcPr>
                </a:tc>
                <a:tc>
                  <a:txBody>
                    <a:bodyPr/>
                    <a:lstStyle/>
                    <a:p>
                      <a:r>
                        <a:rPr lang="en-US" sz="1300" dirty="0"/>
                        <a:t>DKFC</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alpha val="20000"/>
                      </a:schemeClr>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alpha val="20000"/>
                      </a:schemeClr>
                    </a:solidFill>
                  </a:tcPr>
                </a:tc>
                <a:extLst>
                  <a:ext uri="{0D108BD9-81ED-4DB2-BD59-A6C34878D82A}">
                    <a16:rowId xmlns:a16="http://schemas.microsoft.com/office/drawing/2014/main" val="619957407"/>
                  </a:ext>
                </a:extLst>
              </a:tr>
              <a:tr h="176985">
                <a:tc>
                  <a:txBody>
                    <a:bodyPr/>
                    <a:lstStyle/>
                    <a:p>
                      <a:pPr algn="ctr"/>
                      <a:r>
                        <a:rPr lang="en-US" sz="1300" dirty="0">
                          <a:solidFill>
                            <a:schemeClr val="bg1"/>
                          </a:solidFill>
                        </a:rPr>
                        <a:t>2</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solidFill>
                  </a:tcPr>
                </a:tc>
                <a:tc>
                  <a:txBody>
                    <a:bodyPr/>
                    <a:lstStyle/>
                    <a:p>
                      <a:r>
                        <a:rPr lang="en-US" sz="1300" dirty="0">
                          <a:solidFill>
                            <a:schemeClr val="bg1"/>
                          </a:solidFill>
                        </a:rPr>
                        <a:t>SY-ABT</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solidFill>
                  </a:tcPr>
                </a:tc>
                <a:tc>
                  <a:txBody>
                    <a:bodyPr/>
                    <a:lstStyle/>
                    <a:p>
                      <a:r>
                        <a:rPr lang="en-US" sz="1300" dirty="0">
                          <a:solidFill>
                            <a:schemeClr val="bg1"/>
                          </a:solidFill>
                        </a:rPr>
                        <a:t>FIDS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solidFill>
                  </a:tcPr>
                </a:tc>
                <a:tc>
                  <a:txBody>
                    <a:bodyPr/>
                    <a:lstStyle/>
                    <a:p>
                      <a:r>
                        <a:rPr lang="en-US" sz="1300" dirty="0">
                          <a:solidFill>
                            <a:schemeClr val="bg1"/>
                          </a:solidFill>
                        </a:rPr>
                        <a:t>Yes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solidFill>
                  </a:tcPr>
                </a:tc>
                <a:extLst>
                  <a:ext uri="{0D108BD9-81ED-4DB2-BD59-A6C34878D82A}">
                    <a16:rowId xmlns:a16="http://schemas.microsoft.com/office/drawing/2014/main" val="157233880"/>
                  </a:ext>
                </a:extLst>
              </a:tr>
              <a:tr h="176985">
                <a:tc>
                  <a:txBody>
                    <a:bodyPr/>
                    <a:lstStyle/>
                    <a:p>
                      <a:pPr algn="ctr"/>
                      <a:r>
                        <a:rPr lang="en-US" sz="1300" dirty="0"/>
                        <a:t>3</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1">
                        <a:alpha val="20000"/>
                      </a:schemeClr>
                    </a:solidFill>
                  </a:tcPr>
                </a:tc>
                <a:tc>
                  <a:txBody>
                    <a:bodyPr/>
                    <a:lstStyle/>
                    <a:p>
                      <a:r>
                        <a:rPr lang="en-US" sz="1300" dirty="0"/>
                        <a:t>SY-BI</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1">
                        <a:alpha val="20000"/>
                      </a:schemeClr>
                    </a:solidFill>
                  </a:tcPr>
                </a:tc>
                <a:tc>
                  <a:txBody>
                    <a:bodyPr/>
                    <a:lstStyle/>
                    <a:p>
                      <a:r>
                        <a:rPr lang="en-US" sz="1300" dirty="0"/>
                        <a:t>HL-LHC BPM / AWAKE</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1">
                        <a:alpha val="20000"/>
                      </a:schemeClr>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1">
                        <a:alpha val="20000"/>
                      </a:schemeClr>
                    </a:solidFill>
                  </a:tcPr>
                </a:tc>
                <a:extLst>
                  <a:ext uri="{0D108BD9-81ED-4DB2-BD59-A6C34878D82A}">
                    <a16:rowId xmlns:a16="http://schemas.microsoft.com/office/drawing/2014/main" val="1419996876"/>
                  </a:ext>
                </a:extLst>
              </a:tr>
              <a:tr h="176985">
                <a:tc>
                  <a:txBody>
                    <a:bodyPr/>
                    <a:lstStyle/>
                    <a:p>
                      <a:pPr algn="ctr"/>
                      <a:r>
                        <a:rPr lang="en-US" sz="1300" dirty="0">
                          <a:solidFill>
                            <a:schemeClr val="bg1"/>
                          </a:solidFill>
                        </a:rPr>
                        <a:t>4</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SY-BI</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LHC BPM Cons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Yes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extLst>
                  <a:ext uri="{0D108BD9-81ED-4DB2-BD59-A6C34878D82A}">
                    <a16:rowId xmlns:a16="http://schemas.microsoft.com/office/drawing/2014/main" val="1363727191"/>
                  </a:ext>
                </a:extLst>
              </a:tr>
              <a:tr h="176985">
                <a:tc>
                  <a:txBody>
                    <a:bodyPr/>
                    <a:lstStyle/>
                    <a:p>
                      <a:pPr algn="ctr"/>
                      <a:r>
                        <a:rPr lang="en-US" sz="1300" dirty="0"/>
                        <a:t>5</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t>SY-BI</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t>BIPXL Readout</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534714168"/>
                  </a:ext>
                </a:extLst>
              </a:tr>
              <a:tr h="176985">
                <a:tc>
                  <a:txBody>
                    <a:bodyPr/>
                    <a:lstStyle/>
                    <a:p>
                      <a:pPr algn="ctr"/>
                      <a:r>
                        <a:rPr lang="en-US" sz="1300" dirty="0">
                          <a:solidFill>
                            <a:schemeClr val="bg1"/>
                          </a:solidFill>
                        </a:rPr>
                        <a:t>6</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SY-BI</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MIM</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tc>
                  <a:txBody>
                    <a:bodyPr/>
                    <a:lstStyle/>
                    <a:p>
                      <a:r>
                        <a:rPr lang="en-US" sz="1300" dirty="0">
                          <a:solidFill>
                            <a:schemeClr val="bg1"/>
                          </a:solidFill>
                        </a:rPr>
                        <a:t>Pending</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tx1"/>
                    </a:solidFill>
                  </a:tcPr>
                </a:tc>
                <a:extLst>
                  <a:ext uri="{0D108BD9-81ED-4DB2-BD59-A6C34878D82A}">
                    <a16:rowId xmlns:a16="http://schemas.microsoft.com/office/drawing/2014/main" val="1659287406"/>
                  </a:ext>
                </a:extLst>
              </a:tr>
              <a:tr h="176985">
                <a:tc>
                  <a:txBody>
                    <a:bodyPr/>
                    <a:lstStyle/>
                    <a:p>
                      <a:pPr algn="ctr"/>
                      <a:r>
                        <a:rPr lang="en-US" sz="1300" dirty="0"/>
                        <a:t>7</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t>SY-BI</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t>MCOI</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124028221"/>
                  </a:ext>
                </a:extLst>
              </a:tr>
              <a:tr h="176985">
                <a:tc>
                  <a:txBody>
                    <a:bodyPr/>
                    <a:lstStyle/>
                    <a:p>
                      <a:pPr algn="ctr"/>
                      <a:r>
                        <a:rPr lang="en-US" sz="1300" dirty="0"/>
                        <a:t>8</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rgbClr val="BEBECB"/>
                    </a:solidFill>
                  </a:tcPr>
                </a:tc>
                <a:tc>
                  <a:txBody>
                    <a:bodyPr/>
                    <a:lstStyle/>
                    <a:p>
                      <a:r>
                        <a:rPr lang="en-US" sz="1300" dirty="0"/>
                        <a:t>SY-EPC</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rgbClr val="BEBECB"/>
                    </a:solidFill>
                  </a:tcPr>
                </a:tc>
                <a:tc>
                  <a:txBody>
                    <a:bodyPr/>
                    <a:lstStyle/>
                    <a:p>
                      <a:r>
                        <a:rPr lang="en-US" sz="1300" dirty="0"/>
                        <a:t>FGC4</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rgbClr val="BEBECB"/>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rgbClr val="BEBECB"/>
                    </a:solidFill>
                  </a:tcPr>
                </a:tc>
                <a:extLst>
                  <a:ext uri="{0D108BD9-81ED-4DB2-BD59-A6C34878D82A}">
                    <a16:rowId xmlns:a16="http://schemas.microsoft.com/office/drawing/2014/main" val="1063709044"/>
                  </a:ext>
                </a:extLst>
              </a:tr>
              <a:tr h="176985">
                <a:tc>
                  <a:txBody>
                    <a:bodyPr/>
                    <a:lstStyle/>
                    <a:p>
                      <a:pPr algn="ctr"/>
                      <a:r>
                        <a:rPr lang="en-US" sz="1300" dirty="0"/>
                        <a:t>9</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alpha val="20000"/>
                      </a:schemeClr>
                    </a:solidFill>
                  </a:tcPr>
                </a:tc>
                <a:tc>
                  <a:txBody>
                    <a:bodyPr/>
                    <a:lstStyle/>
                    <a:p>
                      <a:r>
                        <a:rPr lang="en-US" sz="1300" dirty="0"/>
                        <a:t>SY-RF</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alpha val="20000"/>
                      </a:schemeClr>
                    </a:solidFill>
                  </a:tcPr>
                </a:tc>
                <a:tc>
                  <a:txBody>
                    <a:bodyPr/>
                    <a:lstStyle/>
                    <a:p>
                      <a:r>
                        <a:rPr lang="en-US" sz="1300" dirty="0"/>
                        <a:t>- (FBM section)</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alpha val="20000"/>
                      </a:schemeClr>
                    </a:solidFill>
                  </a:tcPr>
                </a:tc>
                <a:tc>
                  <a:txBody>
                    <a:bodyPr/>
                    <a:lstStyle/>
                    <a:p>
                      <a:r>
                        <a:rPr lang="en-US" sz="1300" dirty="0">
                          <a:solidFill>
                            <a:schemeClr val="accent6"/>
                          </a:solidFill>
                        </a:rPr>
                        <a:t>Comments</a:t>
                      </a:r>
                      <a:r>
                        <a:rPr lang="en-US" sz="1300" baseline="30000" dirty="0">
                          <a:solidFill>
                            <a:srgbClr val="C00000"/>
                          </a:solidFill>
                        </a:rPr>
                        <a:t> </a:t>
                      </a:r>
                      <a:r>
                        <a:rPr lang="en-US" sz="1300" baseline="30000" dirty="0"/>
                        <a:t>[1]</a:t>
                      </a:r>
                      <a:endParaRPr lang="en-US" sz="1300" baseline="300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alpha val="20000"/>
                      </a:schemeClr>
                    </a:solidFill>
                  </a:tcPr>
                </a:tc>
                <a:extLst>
                  <a:ext uri="{0D108BD9-81ED-4DB2-BD59-A6C34878D82A}">
                    <a16:rowId xmlns:a16="http://schemas.microsoft.com/office/drawing/2014/main" val="722670290"/>
                  </a:ext>
                </a:extLst>
              </a:tr>
              <a:tr h="176985">
                <a:tc>
                  <a:txBody>
                    <a:bodyPr/>
                    <a:lstStyle/>
                    <a:p>
                      <a:pPr algn="ctr"/>
                      <a:r>
                        <a:rPr lang="en-US" sz="1300" dirty="0">
                          <a:solidFill>
                            <a:schemeClr val="bg1"/>
                          </a:solidFill>
                        </a:rPr>
                        <a:t>10</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solidFill>
                  </a:tcPr>
                </a:tc>
                <a:tc>
                  <a:txBody>
                    <a:bodyPr/>
                    <a:lstStyle/>
                    <a:p>
                      <a:r>
                        <a:rPr lang="en-US" sz="1300" dirty="0">
                          <a:solidFill>
                            <a:schemeClr val="bg1"/>
                          </a:solidFill>
                        </a:rPr>
                        <a:t>SY-RF</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solidFill>
                  </a:tcPr>
                </a:tc>
                <a:tc>
                  <a:txBody>
                    <a:bodyPr/>
                    <a:lstStyle/>
                    <a:p>
                      <a:r>
                        <a:rPr lang="en-US" sz="1300" dirty="0">
                          <a:solidFill>
                            <a:schemeClr val="bg1"/>
                          </a:solidFill>
                        </a:rPr>
                        <a:t>SPS RF Beam Control</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solidFill>
                  </a:tcPr>
                </a:tc>
                <a:tc>
                  <a:txBody>
                    <a:bodyPr/>
                    <a:lstStyle/>
                    <a:p>
                      <a:r>
                        <a:rPr lang="en-US" sz="1300" dirty="0">
                          <a:solidFill>
                            <a:schemeClr val="bg1"/>
                          </a:solidFill>
                        </a:rPr>
                        <a:t>Yes</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5"/>
                    </a:solidFill>
                  </a:tcPr>
                </a:tc>
                <a:extLst>
                  <a:ext uri="{0D108BD9-81ED-4DB2-BD59-A6C34878D82A}">
                    <a16:rowId xmlns:a16="http://schemas.microsoft.com/office/drawing/2014/main" val="3470273499"/>
                  </a:ext>
                </a:extLst>
              </a:tr>
              <a:tr h="176985">
                <a:tc>
                  <a:txBody>
                    <a:bodyPr/>
                    <a:lstStyle/>
                    <a:p>
                      <a:pPr algn="ctr"/>
                      <a:r>
                        <a:rPr lang="en-US" sz="1300" dirty="0"/>
                        <a:t>11</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alpha val="20000"/>
                      </a:schemeClr>
                    </a:solidFill>
                  </a:tcPr>
                </a:tc>
                <a:tc>
                  <a:txBody>
                    <a:bodyPr/>
                    <a:lstStyle/>
                    <a:p>
                      <a:r>
                        <a:rPr lang="en-US" sz="1300" dirty="0"/>
                        <a:t>BE-CEM</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alpha val="20000"/>
                      </a:schemeClr>
                    </a:solidFill>
                  </a:tcPr>
                </a:tc>
                <a:tc>
                  <a:txBody>
                    <a:bodyPr/>
                    <a:lstStyle/>
                    <a:p>
                      <a:r>
                        <a:rPr lang="en-US" sz="1300" dirty="0"/>
                        <a:t>FSI</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alpha val="20000"/>
                      </a:schemeClr>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alpha val="20000"/>
                      </a:schemeClr>
                    </a:solidFill>
                  </a:tcPr>
                </a:tc>
                <a:extLst>
                  <a:ext uri="{0D108BD9-81ED-4DB2-BD59-A6C34878D82A}">
                    <a16:rowId xmlns:a16="http://schemas.microsoft.com/office/drawing/2014/main" val="895259506"/>
                  </a:ext>
                </a:extLst>
              </a:tr>
              <a:tr h="176985">
                <a:tc>
                  <a:txBody>
                    <a:bodyPr/>
                    <a:lstStyle/>
                    <a:p>
                      <a:pPr algn="ctr"/>
                      <a:r>
                        <a:rPr lang="en-US" sz="1300" dirty="0"/>
                        <a:t>12</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t>BE-CEM</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t>Sambuca</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extLst>
                  <a:ext uri="{0D108BD9-81ED-4DB2-BD59-A6C34878D82A}">
                    <a16:rowId xmlns:a16="http://schemas.microsoft.com/office/drawing/2014/main" val="806766156"/>
                  </a:ext>
                </a:extLst>
              </a:tr>
              <a:tr h="176985">
                <a:tc>
                  <a:txBody>
                    <a:bodyPr/>
                    <a:lstStyle/>
                    <a:p>
                      <a:pPr algn="ctr"/>
                      <a:r>
                        <a:rPr lang="en-US" sz="1300" dirty="0">
                          <a:latin typeface="Open Sans" panose="020B0606030504020204" pitchFamily="34" charset="0"/>
                          <a:ea typeface="Open Sans" panose="020B0606030504020204" pitchFamily="34" charset="0"/>
                          <a:cs typeface="Open Sans" panose="020B0606030504020204" pitchFamily="34" charset="0"/>
                        </a:rPr>
                        <a:t>13</a:t>
                      </a:r>
                    </a:p>
                  </a:txBody>
                  <a:tcPr>
                    <a:solidFill>
                      <a:schemeClr val="accent2">
                        <a:lumMod val="20000"/>
                        <a:lumOff val="80000"/>
                      </a:schemeClr>
                    </a:solidFill>
                  </a:tcPr>
                </a:tc>
                <a:tc>
                  <a:txBody>
                    <a:bodyPr/>
                    <a:lstStyle/>
                    <a:p>
                      <a:r>
                        <a:rPr lang="en-US" sz="1300" dirty="0"/>
                        <a:t>BE-CEM</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Sambuca Motor Driver</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tc>
                  <a:txBody>
                    <a:bodyPr/>
                    <a:lstStyle/>
                    <a:p>
                      <a:r>
                        <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rPr>
                        <a:t>Yes</a:t>
                      </a:r>
                    </a:p>
                  </a:txBody>
                  <a:tcPr>
                    <a:solidFill>
                      <a:schemeClr val="accent2">
                        <a:lumMod val="20000"/>
                        <a:lumOff val="80000"/>
                      </a:schemeClr>
                    </a:solidFill>
                  </a:tcPr>
                </a:tc>
                <a:extLst>
                  <a:ext uri="{0D108BD9-81ED-4DB2-BD59-A6C34878D82A}">
                    <a16:rowId xmlns:a16="http://schemas.microsoft.com/office/drawing/2014/main" val="4292578643"/>
                  </a:ext>
                </a:extLst>
              </a:tr>
              <a:tr h="176985">
                <a:tc>
                  <a:txBody>
                    <a:bodyPr/>
                    <a:lstStyle/>
                    <a:p>
                      <a:pPr algn="ctr"/>
                      <a:r>
                        <a:rPr lang="en-US" sz="1300" dirty="0"/>
                        <a:t>14</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t>BE-CEM</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t>White Rabbit WREN</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extLst>
                  <a:ext uri="{0D108BD9-81ED-4DB2-BD59-A6C34878D82A}">
                    <a16:rowId xmlns:a16="http://schemas.microsoft.com/office/drawing/2014/main" val="3360567368"/>
                  </a:ext>
                </a:extLst>
              </a:tr>
              <a:tr h="176985">
                <a:tc>
                  <a:txBody>
                    <a:bodyPr/>
                    <a:lstStyle/>
                    <a:p>
                      <a:pPr algn="ctr"/>
                      <a:r>
                        <a:rPr lang="en-US" sz="1300" dirty="0"/>
                        <a:t>15</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BE-CEM</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White Rabbit WRS</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lumMod val="20000"/>
                        <a:lumOff val="80000"/>
                      </a:schemeClr>
                    </a:solidFill>
                  </a:tcPr>
                </a:tc>
                <a:extLst>
                  <a:ext uri="{0D108BD9-81ED-4DB2-BD59-A6C34878D82A}">
                    <a16:rowId xmlns:a16="http://schemas.microsoft.com/office/drawing/2014/main" val="4074033725"/>
                  </a:ext>
                </a:extLst>
              </a:tr>
              <a:tr h="176985">
                <a:tc>
                  <a:txBody>
                    <a:bodyPr/>
                    <a:lstStyle/>
                    <a:p>
                      <a:pPr algn="ctr"/>
                      <a:r>
                        <a:rPr lang="en-US" sz="1300" dirty="0">
                          <a:latin typeface="+mn-lt"/>
                          <a:ea typeface="Open Sans" panose="020B0606030504020204" pitchFamily="34" charset="0"/>
                          <a:cs typeface="Open Sans" panose="020B0606030504020204" pitchFamily="34" charset="0"/>
                        </a:rPr>
                        <a:t>16</a:t>
                      </a:r>
                    </a:p>
                  </a:txBody>
                  <a:tcPr>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TE-MSC</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latin typeface="+mn-lt"/>
                          <a:ea typeface="Open Sans" panose="020B0606030504020204" pitchFamily="34" charset="0"/>
                          <a:cs typeface="Open Sans" panose="020B0606030504020204" pitchFamily="34" charset="0"/>
                        </a:rPr>
                        <a:t>New MSC platform</a:t>
                      </a:r>
                    </a:p>
                  </a:txBody>
                  <a:tcPr>
                    <a:solidFill>
                      <a:srgbClr val="FFFF00"/>
                    </a:solidFill>
                  </a:tcPr>
                </a:tc>
                <a:tc>
                  <a:txBody>
                    <a:bodyPr/>
                    <a:lstStyle/>
                    <a:p>
                      <a:r>
                        <a:rPr lang="en-US" sz="1300" dirty="0">
                          <a:solidFill>
                            <a:schemeClr val="accent6"/>
                          </a:solidFill>
                          <a:latin typeface="+mn-lt"/>
                          <a:ea typeface="Open Sans" panose="020B0606030504020204" pitchFamily="34" charset="0"/>
                          <a:cs typeface="Open Sans" panose="020B0606030504020204" pitchFamily="34" charset="0"/>
                        </a:rPr>
                        <a:t>Yes</a:t>
                      </a:r>
                    </a:p>
                  </a:txBody>
                  <a:tcPr>
                    <a:solidFill>
                      <a:srgbClr val="FFFF00"/>
                    </a:solidFill>
                  </a:tcPr>
                </a:tc>
                <a:extLst>
                  <a:ext uri="{0D108BD9-81ED-4DB2-BD59-A6C34878D82A}">
                    <a16:rowId xmlns:a16="http://schemas.microsoft.com/office/drawing/2014/main" val="4045846758"/>
                  </a:ext>
                </a:extLst>
              </a:tr>
              <a:tr h="176985">
                <a:tc>
                  <a:txBody>
                    <a:bodyPr/>
                    <a:lstStyle/>
                    <a:p>
                      <a:pPr algn="ctr"/>
                      <a:r>
                        <a:rPr lang="en-US" sz="1300" dirty="0"/>
                        <a:t>17</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6">
                        <a:alpha val="20000"/>
                      </a:schemeClr>
                    </a:solidFill>
                  </a:tcPr>
                </a:tc>
                <a:tc>
                  <a:txBody>
                    <a:bodyPr/>
                    <a:lstStyle/>
                    <a:p>
                      <a:r>
                        <a:rPr lang="en-US" sz="1300" dirty="0"/>
                        <a:t>HSE</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6">
                        <a:alpha val="20000"/>
                      </a:schemeClr>
                    </a:solidFill>
                  </a:tcPr>
                </a:tc>
                <a:tc>
                  <a:txBody>
                    <a:bodyPr/>
                    <a:lstStyle/>
                    <a:p>
                      <a:r>
                        <a:rPr lang="en-US" sz="1300" dirty="0"/>
                        <a:t>CROME</a:t>
                      </a:r>
                      <a:endParaRPr lang="en-US" sz="1300" dirty="0">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6">
                        <a:alpha val="20000"/>
                      </a:schemeClr>
                    </a:solidFill>
                  </a:tcPr>
                </a:tc>
                <a:tc>
                  <a:txBody>
                    <a:bodyPr/>
                    <a:lstStyle/>
                    <a:p>
                      <a:r>
                        <a:rPr lang="en-US" sz="1300" dirty="0">
                          <a:solidFill>
                            <a:schemeClr val="accent6"/>
                          </a:solidFill>
                        </a:rPr>
                        <a:t>Yes</a:t>
                      </a:r>
                      <a:endParaRPr lang="en-US" sz="1300" dirty="0">
                        <a:solidFill>
                          <a:schemeClr val="accent6"/>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6">
                        <a:alpha val="20000"/>
                      </a:schemeClr>
                    </a:solidFill>
                  </a:tcPr>
                </a:tc>
                <a:extLst>
                  <a:ext uri="{0D108BD9-81ED-4DB2-BD59-A6C34878D82A}">
                    <a16:rowId xmlns:a16="http://schemas.microsoft.com/office/drawing/2014/main" val="3159045275"/>
                  </a:ext>
                </a:extLst>
              </a:tr>
            </a:tbl>
          </a:graphicData>
        </a:graphic>
      </p:graphicFrame>
      <p:sp>
        <p:nvSpPr>
          <p:cNvPr id="13" name="TextBox 12">
            <a:extLst>
              <a:ext uri="{FF2B5EF4-FFF2-40B4-BE49-F238E27FC236}">
                <a16:creationId xmlns:a16="http://schemas.microsoft.com/office/drawing/2014/main" id="{417B2C1B-1290-B5D8-8077-243D25826720}"/>
              </a:ext>
            </a:extLst>
          </p:cNvPr>
          <p:cNvSpPr txBox="1"/>
          <p:nvPr/>
        </p:nvSpPr>
        <p:spPr>
          <a:xfrm>
            <a:off x="5666682" y="5514071"/>
            <a:ext cx="4102099" cy="369332"/>
          </a:xfrm>
          <a:prstGeom prst="rect">
            <a:avLst/>
          </a:prstGeom>
          <a:noFill/>
        </p:spPr>
        <p:txBody>
          <a:bodyPr wrap="square" rtlCol="0">
            <a:spAutoFit/>
          </a:bodyPr>
          <a:lstStyle/>
          <a:p>
            <a:r>
              <a:rPr lang="en-GB" dirty="0">
                <a:latin typeface="Open Sans" panose="020B0606030504020204" pitchFamily="34" charset="0"/>
                <a:ea typeface="Open Sans" panose="020B0606030504020204" pitchFamily="34" charset="0"/>
                <a:cs typeface="Open Sans" panose="020B0606030504020204" pitchFamily="34" charset="0"/>
              </a:rPr>
              <a:t>Notes:</a:t>
            </a:r>
          </a:p>
        </p:txBody>
      </p:sp>
      <p:sp>
        <p:nvSpPr>
          <p:cNvPr id="14" name="TextBox 13">
            <a:extLst>
              <a:ext uri="{FF2B5EF4-FFF2-40B4-BE49-F238E27FC236}">
                <a16:creationId xmlns:a16="http://schemas.microsoft.com/office/drawing/2014/main" id="{7289553D-4F43-4E31-CF6A-27F28B2BE34D}"/>
              </a:ext>
            </a:extLst>
          </p:cNvPr>
          <p:cNvSpPr txBox="1"/>
          <p:nvPr/>
        </p:nvSpPr>
        <p:spPr>
          <a:xfrm>
            <a:off x="5971483" y="5903694"/>
            <a:ext cx="5022849" cy="261610"/>
          </a:xfrm>
          <a:prstGeom prst="rect">
            <a:avLst/>
          </a:prstGeom>
          <a:noFill/>
        </p:spPr>
        <p:txBody>
          <a:bodyPr wrap="square" rtlCol="0">
            <a:spAutoFit/>
          </a:bodyPr>
          <a:lstStyle/>
          <a:p>
            <a:r>
              <a:rPr lang="en-GB" sz="1100" dirty="0">
                <a:latin typeface="Open Sans" panose="020B0606030504020204" pitchFamily="34" charset="0"/>
                <a:ea typeface="Open Sans" panose="020B0606030504020204" pitchFamily="34" charset="0"/>
                <a:cs typeface="Open Sans" panose="020B0606030504020204" pitchFamily="34" charset="0"/>
              </a:rPr>
              <a:t>[1] Will use AMD Zynq UltraScale+ RFSoC and uTCA architecture.</a:t>
            </a:r>
          </a:p>
        </p:txBody>
      </p:sp>
      <p:graphicFrame>
        <p:nvGraphicFramePr>
          <p:cNvPr id="16" name="Chart 15">
            <a:extLst>
              <a:ext uri="{FF2B5EF4-FFF2-40B4-BE49-F238E27FC236}">
                <a16:creationId xmlns:a16="http://schemas.microsoft.com/office/drawing/2014/main" id="{17A7C7B0-14F6-15CE-2E98-EBD2948915AB}"/>
              </a:ext>
            </a:extLst>
          </p:cNvPr>
          <p:cNvGraphicFramePr/>
          <p:nvPr>
            <p:extLst>
              <p:ext uri="{D42A27DB-BD31-4B8C-83A1-F6EECF244321}">
                <p14:modId xmlns:p14="http://schemas.microsoft.com/office/powerpoint/2010/main" val="1705180713"/>
              </p:ext>
            </p:extLst>
          </p:nvPr>
        </p:nvGraphicFramePr>
        <p:xfrm>
          <a:off x="5519936" y="980728"/>
          <a:ext cx="5383213"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id="{1857B704-5ACA-0ABA-AA55-3D51E7E4A423}"/>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2062324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Estimated number of SoC</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08/02/2024</a:t>
            </a:r>
            <a:endParaRPr lang="en-US" dirty="0"/>
          </a:p>
        </p:txBody>
      </p:sp>
      <p:grpSp>
        <p:nvGrpSpPr>
          <p:cNvPr id="5" name="Group 4">
            <a:extLst>
              <a:ext uri="{FF2B5EF4-FFF2-40B4-BE49-F238E27FC236}">
                <a16:creationId xmlns:a16="http://schemas.microsoft.com/office/drawing/2014/main" id="{FECB2733-CD15-4422-D069-4755B226CC83}"/>
              </a:ext>
            </a:extLst>
          </p:cNvPr>
          <p:cNvGrpSpPr/>
          <p:nvPr/>
        </p:nvGrpSpPr>
        <p:grpSpPr>
          <a:xfrm>
            <a:off x="2457181" y="841340"/>
            <a:ext cx="7277639" cy="5467980"/>
            <a:chOff x="2580736" y="1021720"/>
            <a:chExt cx="7277639" cy="5467980"/>
          </a:xfrm>
        </p:grpSpPr>
        <p:graphicFrame>
          <p:nvGraphicFramePr>
            <p:cNvPr id="6" name="Chart 5">
              <a:extLst>
                <a:ext uri="{FF2B5EF4-FFF2-40B4-BE49-F238E27FC236}">
                  <a16:creationId xmlns:a16="http://schemas.microsoft.com/office/drawing/2014/main" id="{CD66E92D-D7C0-7955-F689-52E343E3A0CC}"/>
                </a:ext>
              </a:extLst>
            </p:cNvPr>
            <p:cNvGraphicFramePr/>
            <p:nvPr>
              <p:extLst>
                <p:ext uri="{D42A27DB-BD31-4B8C-83A1-F6EECF244321}">
                  <p14:modId xmlns:p14="http://schemas.microsoft.com/office/powerpoint/2010/main" val="2325759476"/>
                </p:ext>
              </p:extLst>
            </p:nvPr>
          </p:nvGraphicFramePr>
          <p:xfrm>
            <a:off x="2650586" y="1021720"/>
            <a:ext cx="6671214" cy="546798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Rounded Corners 6">
              <a:extLst>
                <a:ext uri="{FF2B5EF4-FFF2-40B4-BE49-F238E27FC236}">
                  <a16:creationId xmlns:a16="http://schemas.microsoft.com/office/drawing/2014/main" id="{3C2C64A6-A720-41E6-DC10-B43FC295ADC4}"/>
                </a:ext>
              </a:extLst>
            </p:cNvPr>
            <p:cNvSpPr/>
            <p:nvPr/>
          </p:nvSpPr>
          <p:spPr>
            <a:xfrm>
              <a:off x="2580736" y="2384906"/>
              <a:ext cx="933450" cy="3365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t>1000</a:t>
              </a:r>
            </a:p>
          </p:txBody>
        </p:sp>
        <p:sp>
          <p:nvSpPr>
            <p:cNvPr id="31" name="Rectangle: Rounded Corners 30">
              <a:extLst>
                <a:ext uri="{FF2B5EF4-FFF2-40B4-BE49-F238E27FC236}">
                  <a16:creationId xmlns:a16="http://schemas.microsoft.com/office/drawing/2014/main" id="{8BAF0783-6BB7-5872-F9E7-E644CAD06064}"/>
                </a:ext>
              </a:extLst>
            </p:cNvPr>
            <p:cNvSpPr/>
            <p:nvPr/>
          </p:nvSpPr>
          <p:spPr>
            <a:xfrm>
              <a:off x="2580736" y="2892271"/>
              <a:ext cx="933450" cy="3365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t>1000</a:t>
              </a:r>
            </a:p>
          </p:txBody>
        </p:sp>
        <p:sp>
          <p:nvSpPr>
            <p:cNvPr id="32" name="Rectangle: Rounded Corners 31">
              <a:extLst>
                <a:ext uri="{FF2B5EF4-FFF2-40B4-BE49-F238E27FC236}">
                  <a16:creationId xmlns:a16="http://schemas.microsoft.com/office/drawing/2014/main" id="{3A739B8E-B404-495C-253F-31FF261D957D}"/>
                </a:ext>
              </a:extLst>
            </p:cNvPr>
            <p:cNvSpPr/>
            <p:nvPr/>
          </p:nvSpPr>
          <p:spPr>
            <a:xfrm>
              <a:off x="2580736" y="1881353"/>
              <a:ext cx="933450" cy="3365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t>600</a:t>
              </a:r>
            </a:p>
          </p:txBody>
        </p:sp>
        <p:sp>
          <p:nvSpPr>
            <p:cNvPr id="33" name="Rectangle: Rounded Corners 32">
              <a:extLst>
                <a:ext uri="{FF2B5EF4-FFF2-40B4-BE49-F238E27FC236}">
                  <a16:creationId xmlns:a16="http://schemas.microsoft.com/office/drawing/2014/main" id="{5D02E908-4A35-9249-7864-2DB51017E4FC}"/>
                </a:ext>
              </a:extLst>
            </p:cNvPr>
            <p:cNvSpPr/>
            <p:nvPr/>
          </p:nvSpPr>
          <p:spPr>
            <a:xfrm>
              <a:off x="8924925" y="2721456"/>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34" name="Rectangle: Rounded Corners 33">
              <a:extLst>
                <a:ext uri="{FF2B5EF4-FFF2-40B4-BE49-F238E27FC236}">
                  <a16:creationId xmlns:a16="http://schemas.microsoft.com/office/drawing/2014/main" id="{DCA640A5-943A-B2E6-7C5E-D3E40CDFC31E}"/>
                </a:ext>
              </a:extLst>
            </p:cNvPr>
            <p:cNvSpPr/>
            <p:nvPr/>
          </p:nvSpPr>
          <p:spPr>
            <a:xfrm>
              <a:off x="8915400" y="3218028"/>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14</a:t>
              </a:r>
            </a:p>
          </p:txBody>
        </p:sp>
        <p:sp>
          <p:nvSpPr>
            <p:cNvPr id="35" name="Rectangle: Rounded Corners 34">
              <a:extLst>
                <a:ext uri="{FF2B5EF4-FFF2-40B4-BE49-F238E27FC236}">
                  <a16:creationId xmlns:a16="http://schemas.microsoft.com/office/drawing/2014/main" id="{703D85DA-57D7-EC16-F4A9-8F2F1166584A}"/>
                </a:ext>
              </a:extLst>
            </p:cNvPr>
            <p:cNvSpPr/>
            <p:nvPr/>
          </p:nvSpPr>
          <p:spPr>
            <a:xfrm>
              <a:off x="8915400" y="3714600"/>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25</a:t>
              </a:r>
            </a:p>
          </p:txBody>
        </p:sp>
        <p:sp>
          <p:nvSpPr>
            <p:cNvPr id="36" name="Rectangle: Rounded Corners 35">
              <a:extLst>
                <a:ext uri="{FF2B5EF4-FFF2-40B4-BE49-F238E27FC236}">
                  <a16:creationId xmlns:a16="http://schemas.microsoft.com/office/drawing/2014/main" id="{D80DC075-5D0E-60E4-F9EB-56E063309019}"/>
                </a:ext>
              </a:extLst>
            </p:cNvPr>
            <p:cNvSpPr/>
            <p:nvPr/>
          </p:nvSpPr>
          <p:spPr>
            <a:xfrm>
              <a:off x="8924925" y="4211172"/>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28</a:t>
              </a:r>
            </a:p>
          </p:txBody>
        </p:sp>
        <p:sp>
          <p:nvSpPr>
            <p:cNvPr id="37" name="Rectangle: Rounded Corners 36">
              <a:extLst>
                <a:ext uri="{FF2B5EF4-FFF2-40B4-BE49-F238E27FC236}">
                  <a16:creationId xmlns:a16="http://schemas.microsoft.com/office/drawing/2014/main" id="{8ED076FD-C268-2833-13AC-C8E9AF5989CF}"/>
                </a:ext>
              </a:extLst>
            </p:cNvPr>
            <p:cNvSpPr/>
            <p:nvPr/>
          </p:nvSpPr>
          <p:spPr>
            <a:xfrm>
              <a:off x="8915400" y="4707744"/>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35</a:t>
              </a:r>
            </a:p>
          </p:txBody>
        </p:sp>
        <p:sp>
          <p:nvSpPr>
            <p:cNvPr id="38" name="Rectangle: Rounded Corners 37">
              <a:extLst>
                <a:ext uri="{FF2B5EF4-FFF2-40B4-BE49-F238E27FC236}">
                  <a16:creationId xmlns:a16="http://schemas.microsoft.com/office/drawing/2014/main" id="{888599CC-AD97-E80A-35F3-0879DE586EAE}"/>
                </a:ext>
              </a:extLst>
            </p:cNvPr>
            <p:cNvSpPr/>
            <p:nvPr/>
          </p:nvSpPr>
          <p:spPr>
            <a:xfrm>
              <a:off x="8915400" y="5204316"/>
              <a:ext cx="933450" cy="336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40</a:t>
              </a:r>
            </a:p>
          </p:txBody>
        </p:sp>
        <p:sp>
          <p:nvSpPr>
            <p:cNvPr id="39" name="Rectangle: Rounded Corners 38">
              <a:extLst>
                <a:ext uri="{FF2B5EF4-FFF2-40B4-BE49-F238E27FC236}">
                  <a16:creationId xmlns:a16="http://schemas.microsoft.com/office/drawing/2014/main" id="{106BC0F9-DAEC-4DC5-0581-D1BBFE7324E8}"/>
                </a:ext>
              </a:extLst>
            </p:cNvPr>
            <p:cNvSpPr/>
            <p:nvPr/>
          </p:nvSpPr>
          <p:spPr>
            <a:xfrm>
              <a:off x="2580736" y="5378141"/>
              <a:ext cx="933450" cy="336550"/>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dirty="0"/>
                <a:t>100</a:t>
              </a:r>
            </a:p>
          </p:txBody>
        </p:sp>
        <p:sp>
          <p:nvSpPr>
            <p:cNvPr id="40" name="Rectangle: Rounded Corners 39">
              <a:extLst>
                <a:ext uri="{FF2B5EF4-FFF2-40B4-BE49-F238E27FC236}">
                  <a16:creationId xmlns:a16="http://schemas.microsoft.com/office/drawing/2014/main" id="{D78ACF00-AC82-CC84-B02E-D4D0C9432EE2}"/>
                </a:ext>
              </a:extLst>
            </p:cNvPr>
            <p:cNvSpPr/>
            <p:nvPr/>
          </p:nvSpPr>
          <p:spPr>
            <a:xfrm>
              <a:off x="2580736" y="5885506"/>
              <a:ext cx="933450" cy="336550"/>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dirty="0"/>
                <a:t>100</a:t>
              </a:r>
            </a:p>
          </p:txBody>
        </p:sp>
        <p:sp>
          <p:nvSpPr>
            <p:cNvPr id="41" name="Rectangle: Rounded Corners 40">
              <a:extLst>
                <a:ext uri="{FF2B5EF4-FFF2-40B4-BE49-F238E27FC236}">
                  <a16:creationId xmlns:a16="http://schemas.microsoft.com/office/drawing/2014/main" id="{95FD0BF4-9385-4EAF-B88B-5F3C2F747D9C}"/>
                </a:ext>
              </a:extLst>
            </p:cNvPr>
            <p:cNvSpPr/>
            <p:nvPr/>
          </p:nvSpPr>
          <p:spPr>
            <a:xfrm>
              <a:off x="2580736" y="4874588"/>
              <a:ext cx="933450" cy="336550"/>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dirty="0"/>
                <a:t>100</a:t>
              </a:r>
            </a:p>
          </p:txBody>
        </p:sp>
        <p:sp>
          <p:nvSpPr>
            <p:cNvPr id="42" name="TextBox 41">
              <a:extLst>
                <a:ext uri="{FF2B5EF4-FFF2-40B4-BE49-F238E27FC236}">
                  <a16:creationId xmlns:a16="http://schemas.microsoft.com/office/drawing/2014/main" id="{E4E7FD44-2F0A-BADE-214E-D1051C20060C}"/>
                </a:ext>
              </a:extLst>
            </p:cNvPr>
            <p:cNvSpPr txBox="1"/>
            <p:nvPr/>
          </p:nvSpPr>
          <p:spPr>
            <a:xfrm>
              <a:off x="4683125" y="3664347"/>
              <a:ext cx="2825750" cy="969496"/>
            </a:xfrm>
            <a:prstGeom prst="rect">
              <a:avLst/>
            </a:prstGeom>
            <a:noFill/>
          </p:spPr>
          <p:txBody>
            <a:bodyPr wrap="square" rtlCol="0">
              <a:spAutoFit/>
            </a:bodyPr>
            <a:lstStyle/>
            <a:p>
              <a:pPr algn="ctr"/>
              <a:r>
                <a:rPr lang="en-GB" sz="2200" dirty="0">
                  <a:latin typeface="Open Sans" panose="020B0606030504020204" pitchFamily="34" charset="0"/>
                  <a:ea typeface="Open Sans" panose="020B0606030504020204" pitchFamily="34" charset="0"/>
                  <a:cs typeface="Open Sans" panose="020B0606030504020204" pitchFamily="34" charset="0"/>
                </a:rPr>
                <a:t>In total</a:t>
              </a:r>
            </a:p>
            <a:p>
              <a:pPr algn="ctr"/>
              <a:r>
                <a:rPr lang="en-GB" sz="3500" dirty="0">
                  <a:latin typeface="Open Sans SemiBold" panose="020B0706030804020204" pitchFamily="34" charset="0"/>
                  <a:ea typeface="Open Sans SemiBold" panose="020B0706030804020204" pitchFamily="34" charset="0"/>
                  <a:cs typeface="Open Sans SemiBold" panose="020B0706030804020204" pitchFamily="34" charset="0"/>
                </a:rPr>
                <a:t>3500+ SoC</a:t>
              </a:r>
            </a:p>
          </p:txBody>
        </p:sp>
      </p:grpSp>
      <p:sp>
        <p:nvSpPr>
          <p:cNvPr id="48" name="Rectangle: Rounded Corners 47">
            <a:extLst>
              <a:ext uri="{FF2B5EF4-FFF2-40B4-BE49-F238E27FC236}">
                <a16:creationId xmlns:a16="http://schemas.microsoft.com/office/drawing/2014/main" id="{759B1E5B-1A22-C5FF-3319-06543D879880}"/>
              </a:ext>
            </a:extLst>
          </p:cNvPr>
          <p:cNvSpPr/>
          <p:nvPr/>
        </p:nvSpPr>
        <p:spPr>
          <a:xfrm>
            <a:off x="2456133" y="3249705"/>
            <a:ext cx="933450" cy="3365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t>500</a:t>
            </a:r>
          </a:p>
        </p:txBody>
      </p:sp>
      <p:sp>
        <p:nvSpPr>
          <p:cNvPr id="8" name="Slide Number Placeholder 7">
            <a:extLst>
              <a:ext uri="{FF2B5EF4-FFF2-40B4-BE49-F238E27FC236}">
                <a16:creationId xmlns:a16="http://schemas.microsoft.com/office/drawing/2014/main" id="{1BD011A8-5D54-EB47-5CB5-B80E13B215B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41425836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12756</TotalTime>
  <Words>2983</Words>
  <Application>Microsoft Office PowerPoint</Application>
  <PresentationFormat>Widescreen</PresentationFormat>
  <Paragraphs>585</Paragraphs>
  <Slides>40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Open Sans</vt:lpstr>
      <vt:lpstr>Open Sans SemiBold</vt:lpstr>
      <vt:lpstr>Office Theme</vt:lpstr>
      <vt:lpstr>Taskforce for common SoC framework in ATS: report</vt:lpstr>
      <vt:lpstr>SoC Definition</vt:lpstr>
      <vt:lpstr>Example: Xilinx Zynq US+ MPSoC</vt:lpstr>
      <vt:lpstr>Taskforce for SoC Framework (from 31st CTTB)</vt:lpstr>
      <vt:lpstr>Taskforce for SoC Framework (from 31st CTTB)</vt:lpstr>
      <vt:lpstr>Inventory of SoC applications</vt:lpstr>
      <vt:lpstr>Inventory</vt:lpstr>
      <vt:lpstr>Inventory</vt:lpstr>
      <vt:lpstr>Estimated number of SoC</vt:lpstr>
      <vt:lpstr>Status and deadlines</vt:lpstr>
      <vt:lpstr>SoC vendor and family</vt:lpstr>
      <vt:lpstr>Software and Operating System</vt:lpstr>
      <vt:lpstr>Integration with accelerator control system</vt:lpstr>
      <vt:lpstr>Programmable Logic – Sharing resources</vt:lpstr>
      <vt:lpstr>Hardware platforms – out of scope</vt:lpstr>
      <vt:lpstr>List of libraries, services and contacts identified</vt:lpstr>
      <vt:lpstr>Recommendation (WIP)</vt:lpstr>
      <vt:lpstr>Hardware </vt:lpstr>
      <vt:lpstr>Booting</vt:lpstr>
      <vt:lpstr>Low level software</vt:lpstr>
      <vt:lpstr>Low level software</vt:lpstr>
      <vt:lpstr>High level software</vt:lpstr>
      <vt:lpstr>Common software blocks and strategies</vt:lpstr>
      <vt:lpstr>Common gateware blocks and strategies</vt:lpstr>
      <vt:lpstr>CERN Control System Integration</vt:lpstr>
      <vt:lpstr>Impact on resources (WIP)</vt:lpstr>
      <vt:lpstr>CMW/FESA support</vt:lpstr>
      <vt:lpstr>CMW/FESA support</vt:lpstr>
      <vt:lpstr>COSMOS and LUMENS (CSS/ISA)</vt:lpstr>
      <vt:lpstr>CCS (DB + API + UI Editor)</vt:lpstr>
      <vt:lpstr>WIP</vt:lpstr>
      <vt:lpstr>Potentially saved resources</vt:lpstr>
      <vt:lpstr>Potentially saved resources</vt:lpstr>
      <vt:lpstr>Potentially saved resources</vt:lpstr>
      <vt:lpstr>Timeline and open points</vt:lpstr>
      <vt:lpstr>Feasible timeline – critical components</vt:lpstr>
      <vt:lpstr>Open points</vt:lpstr>
      <vt:lpstr>Conclusions</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ATS SoC Taskforce Weekly progress meeting #2</dc:title>
  <dc:creator>Irene Degl'Innocenti</dc:creator>
  <cp:lastModifiedBy>Irene Degl'Innocenti</cp:lastModifiedBy>
  <cp:revision>71</cp:revision>
  <cp:lastPrinted>2020-01-30T13:49:18Z</cp:lastPrinted>
  <dcterms:created xsi:type="dcterms:W3CDTF">2023-10-10T15:23:54Z</dcterms:created>
  <dcterms:modified xsi:type="dcterms:W3CDTF">2024-02-07T23:45:52Z</dcterms:modified>
</cp:coreProperties>
</file>