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8" r:id="rId2"/>
    <p:sldMasterId id="2147483691" r:id="rId3"/>
  </p:sldMasterIdLst>
  <p:notesMasterIdLst>
    <p:notesMasterId r:id="rId16"/>
  </p:notesMasterIdLst>
  <p:handoutMasterIdLst>
    <p:handoutMasterId r:id="rId17"/>
  </p:handoutMasterIdLst>
  <p:sldIdLst>
    <p:sldId id="259" r:id="rId4"/>
    <p:sldId id="289" r:id="rId5"/>
    <p:sldId id="295" r:id="rId6"/>
    <p:sldId id="351" r:id="rId7"/>
    <p:sldId id="352" r:id="rId8"/>
    <p:sldId id="353" r:id="rId9"/>
    <p:sldId id="354" r:id="rId10"/>
    <p:sldId id="355" r:id="rId11"/>
    <p:sldId id="288" r:id="rId12"/>
    <p:sldId id="263" r:id="rId13"/>
    <p:sldId id="343" r:id="rId14"/>
    <p:sldId id="35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95238" autoAdjust="0"/>
  </p:normalViewPr>
  <p:slideViewPr>
    <p:cSldViewPr snapToObjects="1">
      <p:cViewPr varScale="1">
        <p:scale>
          <a:sx n="117" d="100"/>
          <a:sy n="117" d="100"/>
        </p:scale>
        <p:origin x="72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2/8/24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823428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PlaceHolder 1"/>
          <p:cNvSpPr>
            <a:spLocks noGrp="1" noRot="1" noChangeAspect="1"/>
          </p:cNvSpPr>
          <p:nvPr>
            <p:ph type="sldImg"/>
          </p:nvPr>
        </p:nvSpPr>
        <p:spPr>
          <a:xfrm>
            <a:off x="142875" y="768350"/>
            <a:ext cx="6819900" cy="3836988"/>
          </a:xfrm>
          <a:prstGeom prst="rect">
            <a:avLst/>
          </a:prstGeom>
        </p:spPr>
      </p:sp>
      <p:sp>
        <p:nvSpPr>
          <p:cNvPr id="352" name="PlaceHolder 2"/>
          <p:cNvSpPr>
            <a:spLocks noGrp="1"/>
          </p:cNvSpPr>
          <p:nvPr>
            <p:ph type="body"/>
          </p:nvPr>
        </p:nvSpPr>
        <p:spPr>
          <a:xfrm>
            <a:off x="947780" y="4862209"/>
            <a:ext cx="5206767" cy="4602886"/>
          </a:xfrm>
          <a:prstGeom prst="rect">
            <a:avLst/>
          </a:prstGeom>
        </p:spPr>
        <p:txBody>
          <a:bodyPr lIns="0" tIns="0" rIns="0" bIns="0">
            <a:noAutofit/>
          </a:bodyPr>
          <a:lstStyle/>
          <a:p>
            <a:r>
              <a:rPr lang="en-US" sz="1200" kern="1200" dirty="0">
                <a:solidFill>
                  <a:schemeClr val="tx1"/>
                </a:solidFill>
                <a:effectLst/>
                <a:latin typeface="+mn-lt"/>
                <a:ea typeface="+mn-ea"/>
                <a:cs typeface="+mn-cs"/>
              </a:rPr>
              <a:t>The DBPM3 unit is designed with stability, reliability and redundancy in mind. The analog electronics is separated from the digital backend, only digital signals are routed by connectors (except reference clocks, where the analog properties are important), the analog electronics is directly connected differentially to the ADC on the same board, which makes calibration and storing of calibration data, on an EEPROM on the same board, simpler. The temperature is regulated by heaters on the RF electronics and several speed controlled fans for cooling. The balance between heating and cooling stabilizes the measurement. The fans are supervised in EPICS such that we see when a fan is getting slower and schedule the replacement of the fan tray long before the fan breaks and an urgent repair is needed.</a:t>
            </a:r>
          </a:p>
          <a:p>
            <a:r>
              <a:rPr lang="en-US" sz="1200" kern="1200" spc="-1" dirty="0">
                <a:solidFill>
                  <a:schemeClr val="tx1"/>
                </a:solidFill>
                <a:effectLst/>
                <a:latin typeface="+mn-lt"/>
                <a:ea typeface="+mn-ea"/>
                <a:cs typeface="+mn-cs"/>
              </a:rPr>
              <a:t>The complete communication is done by SFP interfaces… hence</a:t>
            </a:r>
            <a:r>
              <a:rPr lang="en-US" sz="1200" kern="1200" spc="-1" baseline="0" dirty="0">
                <a:solidFill>
                  <a:schemeClr val="tx1"/>
                </a:solidFill>
                <a:effectLst/>
                <a:latin typeface="+mn-lt"/>
                <a:ea typeface="+mn-ea"/>
                <a:cs typeface="+mn-cs"/>
              </a:rPr>
              <a:t> </a:t>
            </a:r>
            <a:r>
              <a:rPr lang="en-US" sz="1200" kern="1200" spc="-1" dirty="0">
                <a:solidFill>
                  <a:schemeClr val="tx1"/>
                </a:solidFill>
                <a:effectLst/>
                <a:latin typeface="+mn-lt"/>
                <a:ea typeface="+mn-ea"/>
                <a:cs typeface="+mn-cs"/>
              </a:rPr>
              <a:t>serial link</a:t>
            </a:r>
            <a:r>
              <a:rPr lang="en-US" sz="1200" kern="1200" spc="-1" baseline="0" dirty="0">
                <a:solidFill>
                  <a:schemeClr val="tx1"/>
                </a:solidFill>
                <a:effectLst/>
                <a:latin typeface="+mn-lt"/>
                <a:ea typeface="+mn-ea"/>
                <a:cs typeface="+mn-cs"/>
              </a:rPr>
              <a:t>s able to provide various protocols.</a:t>
            </a:r>
            <a:endParaRPr lang="en-US" sz="2100" spc="-1" dirty="0">
              <a:latin typeface="Arial"/>
            </a:endParaRPr>
          </a:p>
        </p:txBody>
      </p:sp>
      <p:sp>
        <p:nvSpPr>
          <p:cNvPr id="353" name="CustomShape 3"/>
          <p:cNvSpPr/>
          <p:nvPr/>
        </p:nvSpPr>
        <p:spPr>
          <a:xfrm>
            <a:off x="4025242" y="9722563"/>
            <a:ext cx="3077462" cy="510855"/>
          </a:xfrm>
          <a:prstGeom prst="rect">
            <a:avLst/>
          </a:prstGeom>
          <a:noFill/>
          <a:ln w="9360">
            <a:noFill/>
          </a:ln>
        </p:spPr>
        <p:style>
          <a:lnRef idx="0">
            <a:scrgbClr r="0" g="0" b="0"/>
          </a:lnRef>
          <a:fillRef idx="0">
            <a:scrgbClr r="0" g="0" b="0"/>
          </a:fillRef>
          <a:effectRef idx="0">
            <a:scrgbClr r="0" g="0" b="0"/>
          </a:effectRef>
          <a:fontRef idx="minor"/>
        </p:style>
        <p:txBody>
          <a:bodyPr lIns="98892" tIns="49632" rIns="98892" bIns="49632"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956235-7049-490F-A171-1E442EFD70C5}" type="slidenum">
              <a:rPr kumimoji="0" lang="en-US" sz="1000" b="0" i="0" u="none" strike="noStrike" kern="1200" cap="none" spc="-1" normalizeH="0" baseline="0" noProof="0">
                <a:ln>
                  <a:noFill/>
                </a:ln>
                <a:solidFill>
                  <a:srgbClr val="000000"/>
                </a:solidFill>
                <a:effectLst/>
                <a:uLnTx/>
                <a:uFillTx/>
                <a:latin typeface="Arial"/>
                <a:ea typeface="ヒラギノ角ゴ Pro W3"/>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1" normalizeH="0" baseline="0" noProof="0" dirty="0">
              <a:ln>
                <a:noFill/>
              </a:ln>
              <a:solidFill>
                <a:prstClr val="black"/>
              </a:solidFill>
              <a:effectLst/>
              <a:uLnTx/>
              <a:uFillTx/>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PlaceHolder 1"/>
          <p:cNvSpPr>
            <a:spLocks noGrp="1" noRot="1" noChangeAspect="1"/>
          </p:cNvSpPr>
          <p:nvPr>
            <p:ph type="sldImg"/>
          </p:nvPr>
        </p:nvSpPr>
        <p:spPr>
          <a:xfrm>
            <a:off x="142875" y="768350"/>
            <a:ext cx="6819900" cy="3836988"/>
          </a:xfrm>
          <a:prstGeom prst="rect">
            <a:avLst/>
          </a:prstGeom>
        </p:spPr>
      </p:sp>
      <p:sp>
        <p:nvSpPr>
          <p:cNvPr id="352" name="PlaceHolder 2"/>
          <p:cNvSpPr>
            <a:spLocks noGrp="1"/>
          </p:cNvSpPr>
          <p:nvPr>
            <p:ph type="body"/>
          </p:nvPr>
        </p:nvSpPr>
        <p:spPr>
          <a:xfrm>
            <a:off x="947780" y="4862209"/>
            <a:ext cx="5206767" cy="4602886"/>
          </a:xfrm>
          <a:prstGeom prst="rect">
            <a:avLst/>
          </a:prstGeom>
        </p:spPr>
        <p:txBody>
          <a:bodyPr lIns="0" tIns="0" rIns="0" bIns="0">
            <a:noAutofit/>
          </a:bodyPr>
          <a:lstStyle/>
          <a:p>
            <a:r>
              <a:rPr lang="en-US" sz="2100" spc="-1" dirty="0">
                <a:latin typeface="Arial"/>
              </a:rPr>
              <a:t>The DBPM3 can incorporate</a:t>
            </a:r>
            <a:r>
              <a:rPr lang="en-US" sz="2100" spc="-1" baseline="0" dirty="0">
                <a:latin typeface="Arial"/>
              </a:rPr>
              <a:t> various Front-End daughterboard sizes. From 50 x 300 to 304 x 300 mm. As well the number of connectors can be adapted to the needs of the application.</a:t>
            </a:r>
          </a:p>
          <a:p>
            <a:r>
              <a:rPr lang="en-US" sz="2100" spc="-1" baseline="0" dirty="0">
                <a:latin typeface="Arial"/>
              </a:rPr>
              <a:t>The power supply is redundant but not hot replaceable, since the power supply is one unit. However, for us it was important to have a indication that a power supply is broken and the spare power supply has taken over without interrupting the operation of the accelerator. The information of a broken power supply can be connected to the alarm handler and in turn a replace can be done during the next maintenance day.</a:t>
            </a:r>
          </a:p>
          <a:p>
            <a:r>
              <a:rPr lang="en-US" sz="2100" spc="-1" baseline="0" dirty="0">
                <a:latin typeface="Arial"/>
              </a:rPr>
              <a:t>The digital backend is comparable small. The V shaped close to the Zynq UltraScale+ are the DDR4 SDRAM memories, one connected to the PS and one to the PL of the Zynq. The SFPs are the communication interfaces. 4 SFPs are connected to the PS and 4 SFP are connected to the PL of the Zynq UltraScale+.</a:t>
            </a:r>
            <a:endParaRPr lang="en-US" sz="2100" spc="-1" dirty="0">
              <a:latin typeface="Arial"/>
            </a:endParaRPr>
          </a:p>
        </p:txBody>
      </p:sp>
      <p:sp>
        <p:nvSpPr>
          <p:cNvPr id="353" name="CustomShape 3"/>
          <p:cNvSpPr/>
          <p:nvPr/>
        </p:nvSpPr>
        <p:spPr>
          <a:xfrm>
            <a:off x="4025242" y="9722563"/>
            <a:ext cx="3077462" cy="510855"/>
          </a:xfrm>
          <a:prstGeom prst="rect">
            <a:avLst/>
          </a:prstGeom>
          <a:noFill/>
          <a:ln w="9360">
            <a:noFill/>
          </a:ln>
        </p:spPr>
        <p:style>
          <a:lnRef idx="0">
            <a:scrgbClr r="0" g="0" b="0"/>
          </a:lnRef>
          <a:fillRef idx="0">
            <a:scrgbClr r="0" g="0" b="0"/>
          </a:fillRef>
          <a:effectRef idx="0">
            <a:scrgbClr r="0" g="0" b="0"/>
          </a:effectRef>
          <a:fontRef idx="minor"/>
        </p:style>
        <p:txBody>
          <a:bodyPr lIns="98892" tIns="49632" rIns="98892" bIns="49632"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956235-7049-490F-A171-1E442EFD70C5}" type="slidenum">
              <a:rPr kumimoji="0" lang="en-US" sz="1000" b="0" i="0" u="none" strike="noStrike" kern="1200" cap="none" spc="-1" normalizeH="0" baseline="0" noProof="0">
                <a:ln>
                  <a:noFill/>
                </a:ln>
                <a:solidFill>
                  <a:srgbClr val="000000"/>
                </a:solidFill>
                <a:effectLst/>
                <a:uLnTx/>
                <a:uFillTx/>
                <a:latin typeface="Arial"/>
                <a:ea typeface="ヒラギノ角ゴ Pro W3"/>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1" normalizeH="0" baseline="0" noProof="0" dirty="0">
              <a:ln>
                <a:noFill/>
              </a:ln>
              <a:solidFill>
                <a:prstClr val="black"/>
              </a:solidFill>
              <a:effectLst/>
              <a:uLnTx/>
              <a:uFillTx/>
              <a:latin typeface="Arial"/>
            </a:endParaRPr>
          </a:p>
        </p:txBody>
      </p:sp>
    </p:spTree>
    <p:extLst>
      <p:ext uri="{BB962C8B-B14F-4D97-AF65-F5344CB8AC3E}">
        <p14:creationId xmlns:p14="http://schemas.microsoft.com/office/powerpoint/2010/main" val="1808768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PlaceHolder 1"/>
          <p:cNvSpPr>
            <a:spLocks noGrp="1" noRot="1" noChangeAspect="1"/>
          </p:cNvSpPr>
          <p:nvPr>
            <p:ph type="sldImg"/>
          </p:nvPr>
        </p:nvSpPr>
        <p:spPr>
          <a:xfrm>
            <a:off x="146050" y="768350"/>
            <a:ext cx="6807200" cy="3830638"/>
          </a:xfrm>
          <a:prstGeom prst="rect">
            <a:avLst/>
          </a:prstGeom>
        </p:spPr>
      </p:sp>
      <p:sp>
        <p:nvSpPr>
          <p:cNvPr id="384" name="PlaceHolder 2"/>
          <p:cNvSpPr>
            <a:spLocks noGrp="1"/>
          </p:cNvSpPr>
          <p:nvPr>
            <p:ph type="body"/>
          </p:nvPr>
        </p:nvSpPr>
        <p:spPr>
          <a:xfrm>
            <a:off x="947780" y="4862209"/>
            <a:ext cx="5200745" cy="4596950"/>
          </a:xfrm>
          <a:prstGeom prst="rect">
            <a:avLst/>
          </a:prstGeom>
        </p:spPr>
        <p:txBody>
          <a:bodyPr lIns="0" tIns="0" rIns="0" bIns="0">
            <a:noAutofit/>
          </a:bodyPr>
          <a:lstStyle/>
          <a:p>
            <a:pPr marL="223906" indent="-220174"/>
            <a:r>
              <a:rPr lang="en-US" sz="2100" spc="-1" dirty="0">
                <a:latin typeface="Arial"/>
              </a:rPr>
              <a:t>GPAC3 is the</a:t>
            </a:r>
            <a:r>
              <a:rPr lang="en-US" sz="2100" spc="-1" baseline="0" dirty="0">
                <a:latin typeface="Arial"/>
              </a:rPr>
              <a:t> VME based BPM system, developed for SwissFEL using 7Series Xilinx FPGAs. The photo shows the so called GPAC3 digital back end with a SoM (System on Module) plugged on top. The SoM contains a Zynq UltraScale+ chip as IOC replacement</a:t>
            </a:r>
            <a:r>
              <a:rPr lang="en-US" sz="2100" spc="-1" dirty="0">
                <a:latin typeface="Arial"/>
              </a:rPr>
              <a:t>.</a:t>
            </a:r>
          </a:p>
        </p:txBody>
      </p:sp>
      <p:sp>
        <p:nvSpPr>
          <p:cNvPr id="385" name="CustomShape 3"/>
          <p:cNvSpPr/>
          <p:nvPr/>
        </p:nvSpPr>
        <p:spPr>
          <a:xfrm>
            <a:off x="4025242" y="9722563"/>
            <a:ext cx="3071439" cy="504919"/>
          </a:xfrm>
          <a:prstGeom prst="rect">
            <a:avLst/>
          </a:prstGeom>
          <a:noFill/>
          <a:ln w="9360">
            <a:noFill/>
          </a:ln>
        </p:spPr>
        <p:style>
          <a:lnRef idx="0">
            <a:scrgbClr r="0" g="0" b="0"/>
          </a:lnRef>
          <a:fillRef idx="0">
            <a:scrgbClr r="0" g="0" b="0"/>
          </a:fillRef>
          <a:effectRef idx="0">
            <a:scrgbClr r="0" g="0" b="0"/>
          </a:effectRef>
          <a:fontRef idx="minor"/>
        </p:style>
        <p:txBody>
          <a:bodyPr lIns="98892" tIns="49632" rIns="98892" bIns="49632" anchor="b">
            <a:noAutofit/>
          </a:bodyPr>
          <a:lstStyle/>
          <a:p>
            <a:pPr algn="r">
              <a:lnSpc>
                <a:spcPct val="100000"/>
              </a:lnSpc>
            </a:pPr>
            <a:fld id="{824C4391-A436-4B1D-820E-33709D0232C1}" type="slidenum">
              <a:rPr lang="en-US" sz="1000" spc="-1">
                <a:solidFill>
                  <a:srgbClr val="000000"/>
                </a:solidFill>
                <a:ea typeface="ヒラギノ角ゴ Pro W3"/>
              </a:rPr>
              <a:t>12</a:t>
            </a:fld>
            <a:endParaRPr lang="en-US" sz="1000" spc="-1" dirty="0">
              <a:latin typeface="Arial"/>
            </a:endParaRPr>
          </a:p>
        </p:txBody>
      </p:sp>
    </p:spTree>
    <p:extLst>
      <p:ext uri="{BB962C8B-B14F-4D97-AF65-F5344CB8AC3E}">
        <p14:creationId xmlns:p14="http://schemas.microsoft.com/office/powerpoint/2010/main" val="743074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73D345BA-E65B-41EF-8DB6-ED07CEB25B75}" type="datetime1">
              <a:rPr lang="en-GB" smtClean="0"/>
              <a:t>08/02/2024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BI Technical Board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CC7447E-85EB-4F61-917F-2EB7F5DB9736}" type="datetime1">
              <a:rPr lang="en-GB" smtClean="0"/>
              <a:t>08/02/2024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BI Technical 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832BAE2-EA57-4BDE-B8C6-F0EE05E0602C}" type="datetime1">
              <a:rPr lang="en-GB" smtClean="0"/>
              <a:t>08/02/2024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BI Technical 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929576F-DE32-4C82-AAF7-65D678C602E1}" type="datetime1">
              <a:rPr lang="en-GB" smtClean="0"/>
              <a:t>08/02/2024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BI Technical 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45FB2372-5857-4993-B520-C1B642B5831A}" type="datetime1">
              <a:rPr lang="en-GB" smtClean="0"/>
              <a:t>08/02/2024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BI Technical Board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E34717FB-20E5-4173-84F2-2DEA233718F1}" type="datetime1">
              <a:rPr lang="en-GB" smtClean="0"/>
              <a:t>08/02/2024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BI Technical Board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E443BD8-3688-4C36-ABFC-B0512972DDEE}" type="datetime1">
              <a:rPr lang="en-GB" smtClean="0"/>
              <a:t>08/02/2024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BI Technical Board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462CA55-F849-42C6-9DDE-EA6A1CC2CA79}" type="datetime1">
              <a:rPr lang="en-GB" smtClean="0"/>
              <a:t>08/02/2024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BI Technical Board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048A428-7460-47D3-8952-A9270D024BE1}" type="datetime1">
              <a:rPr lang="en-GB" smtClean="0"/>
              <a:t>08/02/2024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BI Technical Board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FB0B2AD3-94D3-4396-915D-C650716B8A5A}" type="datetime1">
              <a:rPr lang="en-GB" smtClean="0"/>
              <a:t>08/02/2024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BI Technical Board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8CA8E448-631A-409C-8D8B-17BE50A052E2}" type="datetime1">
              <a:rPr lang="en-GB" smtClean="0"/>
              <a:t>08/02/2024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BI Technical Board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5E015595-5FD6-4E17-BBE5-6855EFCC626A}" type="datetime1">
              <a:rPr lang="en-GB" smtClean="0"/>
              <a:t>08/02/2024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BI Technical Board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6776619E-4778-410B-BB2F-3C7B0267B008}" type="datetime1">
              <a:rPr lang="en-GB" smtClean="0"/>
              <a:t>08/02/2024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BI Technical Board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8064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0"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71" name="PlaceHolder 2"/>
          <p:cNvSpPr>
            <a:spLocks noGrp="1"/>
          </p:cNvSpPr>
          <p:nvPr>
            <p:ph type="subTitle"/>
          </p:nvPr>
        </p:nvSpPr>
        <p:spPr>
          <a:xfrm>
            <a:off x="609600" y="3371561"/>
            <a:ext cx="10972320" cy="443198"/>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11777678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73" name="PlaceHolder 2"/>
          <p:cNvSpPr>
            <a:spLocks noGrp="1"/>
          </p:cNvSpPr>
          <p:nvPr>
            <p:ph type="body"/>
          </p:nvPr>
        </p:nvSpPr>
        <p:spPr>
          <a:xfrm>
            <a:off x="609600" y="1604520"/>
            <a:ext cx="1097232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283703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75"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en-US" sz="3200" b="0" strike="noStrike" spc="-1">
              <a:latin typeface="Arial"/>
            </a:endParaRPr>
          </a:p>
        </p:txBody>
      </p:sp>
      <p:sp>
        <p:nvSpPr>
          <p:cNvPr id="176"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2120259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7"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Tree>
    <p:extLst>
      <p:ext uri="{BB962C8B-B14F-4D97-AF65-F5344CB8AC3E}">
        <p14:creationId xmlns:p14="http://schemas.microsoft.com/office/powerpoint/2010/main" val="410800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8" name="PlaceHolder 1"/>
          <p:cNvSpPr>
            <a:spLocks noGrp="1"/>
          </p:cNvSpPr>
          <p:nvPr>
            <p:ph type="subTitle"/>
          </p:nvPr>
        </p:nvSpPr>
        <p:spPr>
          <a:xfrm>
            <a:off x="609600" y="2705921"/>
            <a:ext cx="10972320" cy="443198"/>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33093222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80"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81"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en-US" sz="3200" b="0" strike="noStrike" spc="-1">
              <a:latin typeface="Arial"/>
            </a:endParaRPr>
          </a:p>
        </p:txBody>
      </p:sp>
      <p:sp>
        <p:nvSpPr>
          <p:cNvPr id="182"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017345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84"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en-US" sz="3200" b="0" strike="noStrike" spc="-1">
              <a:latin typeface="Arial"/>
            </a:endParaRPr>
          </a:p>
        </p:txBody>
      </p:sp>
      <p:sp>
        <p:nvSpPr>
          <p:cNvPr id="185"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86" name="PlaceHolder 4"/>
          <p:cNvSpPr>
            <a:spLocks noGrp="1"/>
          </p:cNvSpPr>
          <p:nvPr>
            <p:ph type="body"/>
          </p:nvPr>
        </p:nvSpPr>
        <p:spPr>
          <a:xfrm>
            <a:off x="623232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2849457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88"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89"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90" name="PlaceHolder 4"/>
          <p:cNvSpPr>
            <a:spLocks noGrp="1"/>
          </p:cNvSpPr>
          <p:nvPr>
            <p:ph type="body"/>
          </p:nvPr>
        </p:nvSpPr>
        <p:spPr>
          <a:xfrm>
            <a:off x="609600" y="3682080"/>
            <a:ext cx="1097232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27388046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92" name="PlaceHolder 2"/>
          <p:cNvSpPr>
            <a:spLocks noGrp="1"/>
          </p:cNvSpPr>
          <p:nvPr>
            <p:ph type="body"/>
          </p:nvPr>
        </p:nvSpPr>
        <p:spPr>
          <a:xfrm>
            <a:off x="609600" y="1604520"/>
            <a:ext cx="10972320" cy="1896840"/>
          </a:xfrm>
          <a:prstGeom prst="rect">
            <a:avLst/>
          </a:prstGeom>
        </p:spPr>
        <p:txBody>
          <a:bodyPr lIns="0" tIns="0" rIns="0" bIns="0">
            <a:normAutofit/>
          </a:bodyPr>
          <a:lstStyle/>
          <a:p>
            <a:endParaRPr lang="en-US" sz="3200" b="0" strike="noStrike" spc="-1">
              <a:latin typeface="Arial"/>
            </a:endParaRPr>
          </a:p>
        </p:txBody>
      </p:sp>
      <p:sp>
        <p:nvSpPr>
          <p:cNvPr id="193" name="PlaceHolder 3"/>
          <p:cNvSpPr>
            <a:spLocks noGrp="1"/>
          </p:cNvSpPr>
          <p:nvPr>
            <p:ph type="body"/>
          </p:nvPr>
        </p:nvSpPr>
        <p:spPr>
          <a:xfrm>
            <a:off x="609600" y="3682080"/>
            <a:ext cx="1097232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4990059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95"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96"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97"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en-US" sz="3200" b="0" strike="noStrike" spc="-1">
              <a:latin typeface="Arial"/>
            </a:endParaRPr>
          </a:p>
        </p:txBody>
      </p:sp>
      <p:sp>
        <p:nvSpPr>
          <p:cNvPr id="198" name="PlaceHolder 5"/>
          <p:cNvSpPr>
            <a:spLocks noGrp="1"/>
          </p:cNvSpPr>
          <p:nvPr>
            <p:ph type="body"/>
          </p:nvPr>
        </p:nvSpPr>
        <p:spPr>
          <a:xfrm>
            <a:off x="623232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1727637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200" name="PlaceHolder 2"/>
          <p:cNvSpPr>
            <a:spLocks noGrp="1"/>
          </p:cNvSpPr>
          <p:nvPr>
            <p:ph type="body"/>
          </p:nvPr>
        </p:nvSpPr>
        <p:spPr>
          <a:xfrm>
            <a:off x="609600" y="1604520"/>
            <a:ext cx="3532800" cy="1896840"/>
          </a:xfrm>
          <a:prstGeom prst="rect">
            <a:avLst/>
          </a:prstGeom>
        </p:spPr>
        <p:txBody>
          <a:bodyPr lIns="0" tIns="0" rIns="0" bIns="0">
            <a:normAutofit/>
          </a:bodyPr>
          <a:lstStyle/>
          <a:p>
            <a:endParaRPr lang="en-US" sz="3200" b="0" strike="noStrike" spc="-1">
              <a:latin typeface="Arial"/>
            </a:endParaRPr>
          </a:p>
        </p:txBody>
      </p:sp>
      <p:sp>
        <p:nvSpPr>
          <p:cNvPr id="201" name="PlaceHolder 3"/>
          <p:cNvSpPr>
            <a:spLocks noGrp="1"/>
          </p:cNvSpPr>
          <p:nvPr>
            <p:ph type="body"/>
          </p:nvPr>
        </p:nvSpPr>
        <p:spPr>
          <a:xfrm>
            <a:off x="4319520" y="1604520"/>
            <a:ext cx="3532800" cy="1896840"/>
          </a:xfrm>
          <a:prstGeom prst="rect">
            <a:avLst/>
          </a:prstGeom>
        </p:spPr>
        <p:txBody>
          <a:bodyPr lIns="0" tIns="0" rIns="0" bIns="0">
            <a:normAutofit/>
          </a:bodyPr>
          <a:lstStyle/>
          <a:p>
            <a:endParaRPr lang="en-US" sz="3200" b="0" strike="noStrike" spc="-1">
              <a:latin typeface="Arial"/>
            </a:endParaRPr>
          </a:p>
        </p:txBody>
      </p:sp>
      <p:sp>
        <p:nvSpPr>
          <p:cNvPr id="202" name="PlaceHolder 4"/>
          <p:cNvSpPr>
            <a:spLocks noGrp="1"/>
          </p:cNvSpPr>
          <p:nvPr>
            <p:ph type="body"/>
          </p:nvPr>
        </p:nvSpPr>
        <p:spPr>
          <a:xfrm>
            <a:off x="8029440" y="1604520"/>
            <a:ext cx="3532800" cy="1896840"/>
          </a:xfrm>
          <a:prstGeom prst="rect">
            <a:avLst/>
          </a:prstGeom>
        </p:spPr>
        <p:txBody>
          <a:bodyPr lIns="0" tIns="0" rIns="0" bIns="0">
            <a:normAutofit/>
          </a:bodyPr>
          <a:lstStyle/>
          <a:p>
            <a:endParaRPr lang="en-US" sz="3200" b="0" strike="noStrike" spc="-1">
              <a:latin typeface="Arial"/>
            </a:endParaRPr>
          </a:p>
        </p:txBody>
      </p:sp>
      <p:sp>
        <p:nvSpPr>
          <p:cNvPr id="203" name="PlaceHolder 5"/>
          <p:cNvSpPr>
            <a:spLocks noGrp="1"/>
          </p:cNvSpPr>
          <p:nvPr>
            <p:ph type="body"/>
          </p:nvPr>
        </p:nvSpPr>
        <p:spPr>
          <a:xfrm>
            <a:off x="609600" y="3682080"/>
            <a:ext cx="3532800" cy="1896840"/>
          </a:xfrm>
          <a:prstGeom prst="rect">
            <a:avLst/>
          </a:prstGeom>
        </p:spPr>
        <p:txBody>
          <a:bodyPr lIns="0" tIns="0" rIns="0" bIns="0">
            <a:normAutofit/>
          </a:bodyPr>
          <a:lstStyle/>
          <a:p>
            <a:endParaRPr lang="en-US" sz="3200" b="0" strike="noStrike" spc="-1">
              <a:latin typeface="Arial"/>
            </a:endParaRPr>
          </a:p>
        </p:txBody>
      </p:sp>
      <p:sp>
        <p:nvSpPr>
          <p:cNvPr id="204" name="PlaceHolder 6"/>
          <p:cNvSpPr>
            <a:spLocks noGrp="1"/>
          </p:cNvSpPr>
          <p:nvPr>
            <p:ph type="body"/>
          </p:nvPr>
        </p:nvSpPr>
        <p:spPr>
          <a:xfrm>
            <a:off x="4319520" y="3682080"/>
            <a:ext cx="3532800" cy="1896840"/>
          </a:xfrm>
          <a:prstGeom prst="rect">
            <a:avLst/>
          </a:prstGeom>
        </p:spPr>
        <p:txBody>
          <a:bodyPr lIns="0" tIns="0" rIns="0" bIns="0">
            <a:normAutofit/>
          </a:bodyPr>
          <a:lstStyle/>
          <a:p>
            <a:endParaRPr lang="en-US" sz="3200" b="0" strike="noStrike" spc="-1">
              <a:latin typeface="Arial"/>
            </a:endParaRPr>
          </a:p>
        </p:txBody>
      </p:sp>
      <p:sp>
        <p:nvSpPr>
          <p:cNvPr id="205" name="PlaceHolder 7"/>
          <p:cNvSpPr>
            <a:spLocks noGrp="1"/>
          </p:cNvSpPr>
          <p:nvPr>
            <p:ph type="body"/>
          </p:nvPr>
        </p:nvSpPr>
        <p:spPr>
          <a:xfrm>
            <a:off x="8029440" y="3682080"/>
            <a:ext cx="35328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5056292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04521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91" name="PlaceHolder 2"/>
          <p:cNvSpPr>
            <a:spLocks noGrp="1"/>
          </p:cNvSpPr>
          <p:nvPr>
            <p:ph type="subTitle"/>
          </p:nvPr>
        </p:nvSpPr>
        <p:spPr>
          <a:xfrm>
            <a:off x="609600" y="3371561"/>
            <a:ext cx="10972320" cy="443198"/>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17292047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93" name="PlaceHolder 2"/>
          <p:cNvSpPr>
            <a:spLocks noGrp="1"/>
          </p:cNvSpPr>
          <p:nvPr>
            <p:ph type="body"/>
          </p:nvPr>
        </p:nvSpPr>
        <p:spPr>
          <a:xfrm>
            <a:off x="609600" y="1604520"/>
            <a:ext cx="1097232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3938672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95"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en-US" sz="3200" b="0" strike="noStrike" spc="-1">
              <a:latin typeface="Arial"/>
            </a:endParaRPr>
          </a:p>
        </p:txBody>
      </p:sp>
      <p:sp>
        <p:nvSpPr>
          <p:cNvPr id="96"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42081124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Tree>
    <p:extLst>
      <p:ext uri="{BB962C8B-B14F-4D97-AF65-F5344CB8AC3E}">
        <p14:creationId xmlns:p14="http://schemas.microsoft.com/office/powerpoint/2010/main" val="3838768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F5A2E40-CA5D-4425-ADF6-50DCD3648527}" type="datetime1">
              <a:rPr lang="en-GB" smtClean="0"/>
              <a:t>08/02/2024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BI Technical Board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609600" y="2705921"/>
            <a:ext cx="10972320" cy="443198"/>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20215153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00"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01"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en-US" sz="3200" b="0" strike="noStrike" spc="-1">
              <a:latin typeface="Arial"/>
            </a:endParaRPr>
          </a:p>
        </p:txBody>
      </p:sp>
      <p:sp>
        <p:nvSpPr>
          <p:cNvPr id="102"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42454742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04"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en-US" sz="3200" b="0" strike="noStrike" spc="-1">
              <a:latin typeface="Arial"/>
            </a:endParaRPr>
          </a:p>
        </p:txBody>
      </p:sp>
      <p:sp>
        <p:nvSpPr>
          <p:cNvPr id="105"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06" name="PlaceHolder 4"/>
          <p:cNvSpPr>
            <a:spLocks noGrp="1"/>
          </p:cNvSpPr>
          <p:nvPr>
            <p:ph type="body"/>
          </p:nvPr>
        </p:nvSpPr>
        <p:spPr>
          <a:xfrm>
            <a:off x="623232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7904569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08"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09"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10" name="PlaceHolder 4"/>
          <p:cNvSpPr>
            <a:spLocks noGrp="1"/>
          </p:cNvSpPr>
          <p:nvPr>
            <p:ph type="body"/>
          </p:nvPr>
        </p:nvSpPr>
        <p:spPr>
          <a:xfrm>
            <a:off x="609600" y="3682080"/>
            <a:ext cx="1097232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3992650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12" name="PlaceHolder 2"/>
          <p:cNvSpPr>
            <a:spLocks noGrp="1"/>
          </p:cNvSpPr>
          <p:nvPr>
            <p:ph type="body"/>
          </p:nvPr>
        </p:nvSpPr>
        <p:spPr>
          <a:xfrm>
            <a:off x="609600" y="1604520"/>
            <a:ext cx="10972320" cy="1896840"/>
          </a:xfrm>
          <a:prstGeom prst="rect">
            <a:avLst/>
          </a:prstGeom>
        </p:spPr>
        <p:txBody>
          <a:bodyPr lIns="0" tIns="0" rIns="0" bIns="0">
            <a:normAutofit/>
          </a:bodyPr>
          <a:lstStyle/>
          <a:p>
            <a:endParaRPr lang="en-US" sz="3200" b="0" strike="noStrike" spc="-1">
              <a:latin typeface="Arial"/>
            </a:endParaRPr>
          </a:p>
        </p:txBody>
      </p:sp>
      <p:sp>
        <p:nvSpPr>
          <p:cNvPr id="113" name="PlaceHolder 3"/>
          <p:cNvSpPr>
            <a:spLocks noGrp="1"/>
          </p:cNvSpPr>
          <p:nvPr>
            <p:ph type="body"/>
          </p:nvPr>
        </p:nvSpPr>
        <p:spPr>
          <a:xfrm>
            <a:off x="609600" y="3682080"/>
            <a:ext cx="1097232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6186718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15"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en-US" sz="3200" b="0" strike="noStrike" spc="-1">
              <a:latin typeface="Arial"/>
            </a:endParaRPr>
          </a:p>
        </p:txBody>
      </p:sp>
      <p:sp>
        <p:nvSpPr>
          <p:cNvPr id="116"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en-US" sz="3200" b="0" strike="noStrike" spc="-1">
              <a:latin typeface="Arial"/>
            </a:endParaRPr>
          </a:p>
        </p:txBody>
      </p:sp>
      <p:sp>
        <p:nvSpPr>
          <p:cNvPr id="117"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en-US" sz="3200" b="0" strike="noStrike" spc="-1">
              <a:latin typeface="Arial"/>
            </a:endParaRPr>
          </a:p>
        </p:txBody>
      </p:sp>
      <p:sp>
        <p:nvSpPr>
          <p:cNvPr id="118" name="PlaceHolder 5"/>
          <p:cNvSpPr>
            <a:spLocks noGrp="1"/>
          </p:cNvSpPr>
          <p:nvPr>
            <p:ph type="body"/>
          </p:nvPr>
        </p:nvSpPr>
        <p:spPr>
          <a:xfrm>
            <a:off x="6232320" y="3682080"/>
            <a:ext cx="53544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4148824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09600" y="541301"/>
            <a:ext cx="10972320" cy="609398"/>
          </a:xfrm>
          <a:prstGeom prst="rect">
            <a:avLst/>
          </a:prstGeom>
        </p:spPr>
        <p:txBody>
          <a:bodyPr lIns="0" tIns="0" rIns="0" bIns="0" anchor="ctr">
            <a:spAutoFit/>
          </a:bodyPr>
          <a:lstStyle/>
          <a:p>
            <a:pPr algn="ctr"/>
            <a:endParaRPr lang="en-US" sz="4400" b="0" strike="noStrike" spc="-1">
              <a:latin typeface="Arial"/>
            </a:endParaRPr>
          </a:p>
        </p:txBody>
      </p:sp>
      <p:sp>
        <p:nvSpPr>
          <p:cNvPr id="120" name="PlaceHolder 2"/>
          <p:cNvSpPr>
            <a:spLocks noGrp="1"/>
          </p:cNvSpPr>
          <p:nvPr>
            <p:ph type="body"/>
          </p:nvPr>
        </p:nvSpPr>
        <p:spPr>
          <a:xfrm>
            <a:off x="609600" y="1604520"/>
            <a:ext cx="3532800" cy="1896840"/>
          </a:xfrm>
          <a:prstGeom prst="rect">
            <a:avLst/>
          </a:prstGeom>
        </p:spPr>
        <p:txBody>
          <a:bodyPr lIns="0" tIns="0" rIns="0" bIns="0">
            <a:normAutofit/>
          </a:bodyPr>
          <a:lstStyle/>
          <a:p>
            <a:endParaRPr lang="en-US" sz="3200" b="0" strike="noStrike" spc="-1">
              <a:latin typeface="Arial"/>
            </a:endParaRPr>
          </a:p>
        </p:txBody>
      </p:sp>
      <p:sp>
        <p:nvSpPr>
          <p:cNvPr id="121" name="PlaceHolder 3"/>
          <p:cNvSpPr>
            <a:spLocks noGrp="1"/>
          </p:cNvSpPr>
          <p:nvPr>
            <p:ph type="body"/>
          </p:nvPr>
        </p:nvSpPr>
        <p:spPr>
          <a:xfrm>
            <a:off x="4319520" y="1604520"/>
            <a:ext cx="3532800" cy="1896840"/>
          </a:xfrm>
          <a:prstGeom prst="rect">
            <a:avLst/>
          </a:prstGeom>
        </p:spPr>
        <p:txBody>
          <a:bodyPr lIns="0" tIns="0" rIns="0" bIns="0">
            <a:normAutofit/>
          </a:bodyPr>
          <a:lstStyle/>
          <a:p>
            <a:endParaRPr lang="en-US" sz="3200" b="0" strike="noStrike" spc="-1">
              <a:latin typeface="Arial"/>
            </a:endParaRPr>
          </a:p>
        </p:txBody>
      </p:sp>
      <p:sp>
        <p:nvSpPr>
          <p:cNvPr id="122" name="PlaceHolder 4"/>
          <p:cNvSpPr>
            <a:spLocks noGrp="1"/>
          </p:cNvSpPr>
          <p:nvPr>
            <p:ph type="body"/>
          </p:nvPr>
        </p:nvSpPr>
        <p:spPr>
          <a:xfrm>
            <a:off x="8029440" y="1604520"/>
            <a:ext cx="3532800" cy="1896840"/>
          </a:xfrm>
          <a:prstGeom prst="rect">
            <a:avLst/>
          </a:prstGeom>
        </p:spPr>
        <p:txBody>
          <a:bodyPr lIns="0" tIns="0" rIns="0" bIns="0">
            <a:normAutofit/>
          </a:bodyPr>
          <a:lstStyle/>
          <a:p>
            <a:endParaRPr lang="en-US" sz="3200" b="0" strike="noStrike" spc="-1">
              <a:latin typeface="Arial"/>
            </a:endParaRPr>
          </a:p>
        </p:txBody>
      </p:sp>
      <p:sp>
        <p:nvSpPr>
          <p:cNvPr id="123" name="PlaceHolder 5"/>
          <p:cNvSpPr>
            <a:spLocks noGrp="1"/>
          </p:cNvSpPr>
          <p:nvPr>
            <p:ph type="body"/>
          </p:nvPr>
        </p:nvSpPr>
        <p:spPr>
          <a:xfrm>
            <a:off x="609600" y="3682080"/>
            <a:ext cx="3532800" cy="1896840"/>
          </a:xfrm>
          <a:prstGeom prst="rect">
            <a:avLst/>
          </a:prstGeom>
        </p:spPr>
        <p:txBody>
          <a:bodyPr lIns="0" tIns="0" rIns="0" bIns="0">
            <a:normAutofit/>
          </a:bodyPr>
          <a:lstStyle/>
          <a:p>
            <a:endParaRPr lang="en-US" sz="3200" b="0" strike="noStrike" spc="-1">
              <a:latin typeface="Arial"/>
            </a:endParaRPr>
          </a:p>
        </p:txBody>
      </p:sp>
      <p:sp>
        <p:nvSpPr>
          <p:cNvPr id="124" name="PlaceHolder 6"/>
          <p:cNvSpPr>
            <a:spLocks noGrp="1"/>
          </p:cNvSpPr>
          <p:nvPr>
            <p:ph type="body"/>
          </p:nvPr>
        </p:nvSpPr>
        <p:spPr>
          <a:xfrm>
            <a:off x="4319520" y="3682080"/>
            <a:ext cx="3532800" cy="1896840"/>
          </a:xfrm>
          <a:prstGeom prst="rect">
            <a:avLst/>
          </a:prstGeom>
        </p:spPr>
        <p:txBody>
          <a:bodyPr lIns="0" tIns="0" rIns="0" bIns="0">
            <a:normAutofit/>
          </a:bodyPr>
          <a:lstStyle/>
          <a:p>
            <a:endParaRPr lang="en-US" sz="3200" b="0" strike="noStrike" spc="-1">
              <a:latin typeface="Arial"/>
            </a:endParaRPr>
          </a:p>
        </p:txBody>
      </p:sp>
      <p:sp>
        <p:nvSpPr>
          <p:cNvPr id="125" name="PlaceHolder 7"/>
          <p:cNvSpPr>
            <a:spLocks noGrp="1"/>
          </p:cNvSpPr>
          <p:nvPr>
            <p:ph type="body"/>
          </p:nvPr>
        </p:nvSpPr>
        <p:spPr>
          <a:xfrm>
            <a:off x="8029440" y="3682080"/>
            <a:ext cx="353280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892031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03D1880-1981-4582-87D0-1C237ED8B217}" type="datetime1">
              <a:rPr lang="en-GB" smtClean="0"/>
              <a:t>08/02/2024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BI Technical Board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371D069-2005-418D-88EE-DAB9275E32E6}" type="datetime1">
              <a:rPr lang="en-GB" smtClean="0"/>
              <a:t>08/02/2024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BI Technical Board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92FDAA5C-81A1-41DE-8F51-C80CC364E8CB}" type="datetime1">
              <a:rPr lang="en-GB" smtClean="0"/>
              <a:t>08/02/2024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BI Technical Board</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0AC47B6-E146-40A5-9072-6429381F9CB2}" type="datetime1">
              <a:rPr lang="en-GB" smtClean="0"/>
              <a:t>08/02/2024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BI Technical Board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D2F8C5B3-34D8-4E0F-9FAB-E39EBD105A93}" type="datetime1">
              <a:rPr lang="en-GB" smtClean="0"/>
              <a:t>08/02/2024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BI Technical Board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5.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5.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C680E733-5A39-4E12-A8C1-FAA1B8F53334}" type="datetime1">
              <a:rPr lang="en-GB" smtClean="0"/>
              <a:t>08/02/2024</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BI Technical Board</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 name="CustomShape 1"/>
          <p:cNvSpPr/>
          <p:nvPr/>
        </p:nvSpPr>
        <p:spPr>
          <a:xfrm>
            <a:off x="0" y="1413000"/>
            <a:ext cx="959040" cy="726480"/>
          </a:xfrm>
          <a:prstGeom prst="rect">
            <a:avLst/>
          </a:prstGeom>
          <a:solidFill>
            <a:srgbClr val="B9B9B9"/>
          </a:solidFill>
          <a:ln>
            <a:noFill/>
          </a:ln>
        </p:spPr>
        <p:style>
          <a:lnRef idx="0">
            <a:scrgbClr r="0" g="0" b="0"/>
          </a:lnRef>
          <a:fillRef idx="0">
            <a:scrgbClr r="0" g="0" b="0"/>
          </a:fillRef>
          <a:effectRef idx="0">
            <a:scrgbClr r="0" g="0" b="0"/>
          </a:effectRef>
          <a:fontRef idx="minor"/>
        </p:style>
      </p:sp>
      <p:pic>
        <p:nvPicPr>
          <p:cNvPr id="167" name="Bild 14"/>
          <p:cNvPicPr/>
          <p:nvPr/>
        </p:nvPicPr>
        <p:blipFill>
          <a:blip r:embed="rId14"/>
          <a:stretch/>
        </p:blipFill>
        <p:spPr>
          <a:xfrm>
            <a:off x="1083840" y="285840"/>
            <a:ext cx="1352640" cy="360360"/>
          </a:xfrm>
          <a:prstGeom prst="rect">
            <a:avLst/>
          </a:prstGeom>
          <a:ln>
            <a:noFill/>
          </a:ln>
        </p:spPr>
      </p:pic>
      <p:sp>
        <p:nvSpPr>
          <p:cNvPr id="168" name="PlaceHolder 2"/>
          <p:cNvSpPr>
            <a:spLocks noGrp="1"/>
          </p:cNvSpPr>
          <p:nvPr>
            <p:ph type="title"/>
          </p:nvPr>
        </p:nvSpPr>
        <p:spPr>
          <a:xfrm>
            <a:off x="609600" y="273600"/>
            <a:ext cx="1097232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169" name="PlaceHolder 3"/>
          <p:cNvSpPr>
            <a:spLocks noGrp="1"/>
          </p:cNvSpPr>
          <p:nvPr>
            <p:ph type="body"/>
          </p:nvPr>
        </p:nvSpPr>
        <p:spPr>
          <a:xfrm>
            <a:off x="609600" y="160452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14369284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417"/>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 name="CustomShape 1"/>
          <p:cNvSpPr/>
          <p:nvPr/>
        </p:nvSpPr>
        <p:spPr>
          <a:xfrm>
            <a:off x="0" y="1413000"/>
            <a:ext cx="951360" cy="720720"/>
          </a:xfrm>
          <a:prstGeom prst="rect">
            <a:avLst/>
          </a:prstGeom>
          <a:solidFill>
            <a:srgbClr val="B9B9B9"/>
          </a:solidFill>
          <a:ln>
            <a:noFill/>
          </a:ln>
        </p:spPr>
        <p:style>
          <a:lnRef idx="0">
            <a:scrgbClr r="0" g="0" b="0"/>
          </a:lnRef>
          <a:fillRef idx="0">
            <a:scrgbClr r="0" g="0" b="0"/>
          </a:fillRef>
          <a:effectRef idx="0">
            <a:scrgbClr r="0" g="0" b="0"/>
          </a:effectRef>
          <a:fontRef idx="minor"/>
        </p:style>
      </p:sp>
      <p:pic>
        <p:nvPicPr>
          <p:cNvPr id="87" name="Bild 14"/>
          <p:cNvPicPr/>
          <p:nvPr/>
        </p:nvPicPr>
        <p:blipFill>
          <a:blip r:embed="rId14"/>
          <a:stretch/>
        </p:blipFill>
        <p:spPr>
          <a:xfrm>
            <a:off x="1083840" y="285840"/>
            <a:ext cx="1344960" cy="354600"/>
          </a:xfrm>
          <a:prstGeom prst="rect">
            <a:avLst/>
          </a:prstGeom>
          <a:ln>
            <a:noFill/>
          </a:ln>
        </p:spPr>
      </p:pic>
      <p:sp>
        <p:nvSpPr>
          <p:cNvPr id="88" name="PlaceHolder 2"/>
          <p:cNvSpPr>
            <a:spLocks noGrp="1"/>
          </p:cNvSpPr>
          <p:nvPr>
            <p:ph type="title"/>
          </p:nvPr>
        </p:nvSpPr>
        <p:spPr>
          <a:xfrm>
            <a:off x="609600" y="273600"/>
            <a:ext cx="1097232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89" name="PlaceHolder 3"/>
          <p:cNvSpPr>
            <a:spLocks noGrp="1"/>
          </p:cNvSpPr>
          <p:nvPr>
            <p:ph type="body"/>
          </p:nvPr>
        </p:nvSpPr>
        <p:spPr>
          <a:xfrm>
            <a:off x="609600" y="160452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270425630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417"/>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PSI SoC Practices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800" dirty="0"/>
              <a:t>Elif Balci, Irene Degl’Innocenti, Manuel Gonzalez Berges</a:t>
            </a:r>
          </a:p>
          <a:p>
            <a:pPr algn="l"/>
            <a:r>
              <a:rPr lang="en-US" sz="1800" dirty="0"/>
              <a:t>08/02/2023 – BI Technical Board</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2FC95D71-5AC4-475E-9476-841624246D90}"/>
              </a:ext>
            </a:extLst>
          </p:cNvPr>
          <p:cNvPicPr>
            <a:picLocks noChangeAspect="1"/>
          </p:cNvPicPr>
          <p:nvPr/>
        </p:nvPicPr>
        <p:blipFill>
          <a:blip r:embed="rId3"/>
          <a:stretch>
            <a:fillRect/>
          </a:stretch>
        </p:blipFill>
        <p:spPr>
          <a:xfrm>
            <a:off x="1524000" y="1345500"/>
            <a:ext cx="9144000" cy="4167000"/>
          </a:xfrm>
          <a:prstGeom prst="rect">
            <a:avLst/>
          </a:prstGeom>
        </p:spPr>
      </p:pic>
      <p:sp>
        <p:nvSpPr>
          <p:cNvPr id="282" name="CustomShape 1"/>
          <p:cNvSpPr/>
          <p:nvPr/>
        </p:nvSpPr>
        <p:spPr>
          <a:xfrm>
            <a:off x="3601200" y="291600"/>
            <a:ext cx="6706440" cy="5072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r>
              <a:rPr lang="en-US" sz="2500" spc="-1" dirty="0">
                <a:solidFill>
                  <a:srgbClr val="686868"/>
                </a:solidFill>
                <a:latin typeface="Georgia"/>
                <a:ea typeface="ヒラギノ角ゴ Pro W3"/>
              </a:rPr>
              <a:t>Hardware: DBPM3 Unit</a:t>
            </a:r>
            <a:endParaRPr lang="en-US" sz="2500" spc="-1" dirty="0">
              <a:solidFill>
                <a:prstClr val="black"/>
              </a:solidFill>
              <a:latin typeface="Arial"/>
            </a:endParaRPr>
          </a:p>
        </p:txBody>
      </p:sp>
      <p:sp>
        <p:nvSpPr>
          <p:cNvPr id="283" name="CustomShape 2"/>
          <p:cNvSpPr/>
          <p:nvPr/>
        </p:nvSpPr>
        <p:spPr>
          <a:xfrm>
            <a:off x="9730200" y="6661080"/>
            <a:ext cx="574200" cy="19548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r>
              <a:rPr lang="en-US" sz="900" spc="-1" dirty="0">
                <a:solidFill>
                  <a:srgbClr val="000000"/>
                </a:solidFill>
                <a:latin typeface="Calibri"/>
                <a:ea typeface="ヒラギノ角ゴ Pro W3"/>
              </a:rPr>
              <a:t>Page </a:t>
            </a:r>
            <a:fld id="{F8F61684-2B09-4CA6-8468-F86779843450}" type="slidenum">
              <a:rPr lang="en-US" sz="900" spc="-1">
                <a:solidFill>
                  <a:srgbClr val="000000"/>
                </a:solidFill>
                <a:latin typeface="Calibri"/>
                <a:ea typeface="ヒラギノ角ゴ Pro W3"/>
              </a:rPr>
              <a:pPr algn="r"/>
              <a:t>10</a:t>
            </a:fld>
            <a:endParaRPr lang="en-US" sz="900" spc="-1" dirty="0">
              <a:solidFill>
                <a:prstClr val="black"/>
              </a:solidFill>
              <a:latin typeface="Arial"/>
            </a:endParaRPr>
          </a:p>
        </p:txBody>
      </p:sp>
      <p:sp>
        <p:nvSpPr>
          <p:cNvPr id="285" name="CustomShape 3"/>
          <p:cNvSpPr/>
          <p:nvPr/>
        </p:nvSpPr>
        <p:spPr>
          <a:xfrm>
            <a:off x="2848365" y="4762215"/>
            <a:ext cx="2667960" cy="859652"/>
          </a:xfrm>
          <a:prstGeom prst="wedgeRoundRectCallout">
            <a:avLst>
              <a:gd name="adj1" fmla="val 35710"/>
              <a:gd name="adj2" fmla="val -113264"/>
              <a:gd name="adj3" fmla="val 16667"/>
            </a:avLst>
          </a:prstGeom>
          <a:solidFill>
            <a:srgbClr val="00B0F0">
              <a:alpha val="26000"/>
            </a:srgb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rPr>
              <a:t>The fans are used in feedback mode and are supervised.</a:t>
            </a:r>
          </a:p>
          <a:p>
            <a:r>
              <a:rPr lang="en-US" sz="1200" spc="-1" dirty="0">
                <a:solidFill>
                  <a:srgbClr val="000000"/>
                </a:solidFill>
                <a:latin typeface="Calibri"/>
              </a:rPr>
              <a:t>In case of a failure the complete fan tray can be replaced.</a:t>
            </a:r>
            <a:endParaRPr lang="en-US" sz="1200" spc="-1" dirty="0">
              <a:solidFill>
                <a:prstClr val="black"/>
              </a:solidFill>
              <a:latin typeface="Arial"/>
            </a:endParaRPr>
          </a:p>
        </p:txBody>
      </p:sp>
      <p:sp>
        <p:nvSpPr>
          <p:cNvPr id="7" name="CustomShape 3"/>
          <p:cNvSpPr/>
          <p:nvPr/>
        </p:nvSpPr>
        <p:spPr>
          <a:xfrm>
            <a:off x="6954420" y="5512500"/>
            <a:ext cx="2433420" cy="763173"/>
          </a:xfrm>
          <a:prstGeom prst="wedgeRoundRectCallout">
            <a:avLst>
              <a:gd name="adj1" fmla="val -16949"/>
              <a:gd name="adj2" fmla="val -284060"/>
              <a:gd name="adj3" fmla="val 16667"/>
            </a:avLst>
          </a:prstGeom>
          <a:solidFill>
            <a:srgbClr val="00B0F0">
              <a:alpha val="26000"/>
            </a:srgb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rPr>
              <a:t>Communication by SFPs (small form-factor pluggable), serial optical or electrical interface</a:t>
            </a:r>
            <a:endParaRPr lang="en-US" sz="1200" spc="-1" dirty="0">
              <a:solidFill>
                <a:prstClr val="black"/>
              </a:solidFill>
              <a:latin typeface="Arial"/>
            </a:endParaRPr>
          </a:p>
        </p:txBody>
      </p:sp>
      <p:sp>
        <p:nvSpPr>
          <p:cNvPr id="3" name="TextBox 2">
            <a:extLst>
              <a:ext uri="{FF2B5EF4-FFF2-40B4-BE49-F238E27FC236}">
                <a16:creationId xmlns:a16="http://schemas.microsoft.com/office/drawing/2014/main" id="{597E9D94-6D1D-AE8D-50E5-383973E3D371}"/>
              </a:ext>
            </a:extLst>
          </p:cNvPr>
          <p:cNvSpPr txBox="1"/>
          <p:nvPr/>
        </p:nvSpPr>
        <p:spPr>
          <a:xfrm>
            <a:off x="906781" y="6059160"/>
            <a:ext cx="5328592" cy="369332"/>
          </a:xfrm>
          <a:prstGeom prst="rect">
            <a:avLst/>
          </a:prstGeom>
          <a:noFill/>
        </p:spPr>
        <p:txBody>
          <a:bodyPr wrap="square" rtlCol="0">
            <a:spAutoFit/>
          </a:bodyPr>
          <a:lstStyle/>
          <a:p>
            <a:r>
              <a:rPr lang="en-US" dirty="0">
                <a:solidFill>
                  <a:srgbClr val="FF0000"/>
                </a:solidFill>
              </a:rPr>
              <a:t>MO4AO01 – G. Marinkovic talk at ICALEPCS ’23 </a:t>
            </a:r>
            <a:endParaRPr lang="en-GB"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CustomShape 1"/>
          <p:cNvSpPr/>
          <p:nvPr/>
        </p:nvSpPr>
        <p:spPr>
          <a:xfrm>
            <a:off x="3601200" y="291600"/>
            <a:ext cx="6706440" cy="5072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r>
              <a:rPr lang="en-US" sz="2500" spc="-1" dirty="0">
                <a:solidFill>
                  <a:srgbClr val="686868"/>
                </a:solidFill>
                <a:latin typeface="Georgia"/>
                <a:ea typeface="ヒラギノ角ゴ Pro W3"/>
              </a:rPr>
              <a:t>Hardware: DBPM3 Box</a:t>
            </a:r>
            <a:endParaRPr lang="en-US" sz="2500" spc="-1" dirty="0">
              <a:solidFill>
                <a:prstClr val="black"/>
              </a:solidFill>
              <a:latin typeface="Arial"/>
            </a:endParaRPr>
          </a:p>
        </p:txBody>
      </p:sp>
      <p:sp>
        <p:nvSpPr>
          <p:cNvPr id="283" name="CustomShape 2"/>
          <p:cNvSpPr/>
          <p:nvPr/>
        </p:nvSpPr>
        <p:spPr>
          <a:xfrm>
            <a:off x="9730200" y="6661080"/>
            <a:ext cx="574200" cy="19548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r>
              <a:rPr lang="en-US" sz="900" spc="-1" dirty="0">
                <a:solidFill>
                  <a:srgbClr val="000000"/>
                </a:solidFill>
                <a:latin typeface="Calibri"/>
                <a:ea typeface="ヒラギノ角ゴ Pro W3"/>
              </a:rPr>
              <a:t>Page </a:t>
            </a:r>
            <a:fld id="{F8F61684-2B09-4CA6-8468-F86779843450}" type="slidenum">
              <a:rPr lang="en-US" sz="900" spc="-1">
                <a:solidFill>
                  <a:srgbClr val="000000"/>
                </a:solidFill>
                <a:latin typeface="Calibri"/>
                <a:ea typeface="ヒラギノ角ゴ Pro W3"/>
              </a:rPr>
              <a:pPr algn="r"/>
              <a:t>11</a:t>
            </a:fld>
            <a:endParaRPr lang="en-US" sz="900" spc="-1" dirty="0">
              <a:solidFill>
                <a:prstClr val="black"/>
              </a:solidFill>
              <a:latin typeface="Arial"/>
            </a:endParaRPr>
          </a:p>
        </p:txBody>
      </p:sp>
      <p:pic>
        <p:nvPicPr>
          <p:cNvPr id="2" name="Grafik 1">
            <a:extLst>
              <a:ext uri="{FF2B5EF4-FFF2-40B4-BE49-F238E27FC236}">
                <a16:creationId xmlns:a16="http://schemas.microsoft.com/office/drawing/2014/main" id="{B4A93104-A09D-45A3-84C6-5C2EEC5DE4BD}"/>
              </a:ext>
            </a:extLst>
          </p:cNvPr>
          <p:cNvPicPr>
            <a:picLocks noChangeAspect="1"/>
          </p:cNvPicPr>
          <p:nvPr/>
        </p:nvPicPr>
        <p:blipFill>
          <a:blip r:embed="rId3"/>
          <a:stretch>
            <a:fillRect/>
          </a:stretch>
        </p:blipFill>
        <p:spPr>
          <a:xfrm>
            <a:off x="2111320" y="657555"/>
            <a:ext cx="8193080" cy="6144810"/>
          </a:xfrm>
          <a:prstGeom prst="rect">
            <a:avLst/>
          </a:prstGeom>
        </p:spPr>
      </p:pic>
      <p:sp>
        <p:nvSpPr>
          <p:cNvPr id="8" name="CustomShape 4">
            <a:extLst>
              <a:ext uri="{FF2B5EF4-FFF2-40B4-BE49-F238E27FC236}">
                <a16:creationId xmlns:a16="http://schemas.microsoft.com/office/drawing/2014/main" id="{60E856F6-9F35-4B5E-83FD-2F4E567FF009}"/>
              </a:ext>
            </a:extLst>
          </p:cNvPr>
          <p:cNvSpPr/>
          <p:nvPr/>
        </p:nvSpPr>
        <p:spPr>
          <a:xfrm>
            <a:off x="2351640" y="2277001"/>
            <a:ext cx="1121400" cy="928213"/>
          </a:xfrm>
          <a:prstGeom prst="wedgeRoundRectCallout">
            <a:avLst>
              <a:gd name="adj1" fmla="val 113868"/>
              <a:gd name="adj2" fmla="val -10257"/>
              <a:gd name="adj3" fmla="val 16667"/>
            </a:avLst>
          </a:prstGeom>
          <a:solidFill>
            <a:schemeClr val="bg1">
              <a:lumMod val="65000"/>
              <a:alpha val="26000"/>
            </a:scheme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ea typeface="ヒラギノ角ゴ Pro W3"/>
              </a:rPr>
              <a:t>Commercial power supply (optional redundancy)</a:t>
            </a:r>
            <a:endParaRPr lang="en-US" sz="1200" spc="-1" dirty="0">
              <a:solidFill>
                <a:prstClr val="black"/>
              </a:solidFill>
              <a:latin typeface="Arial"/>
            </a:endParaRPr>
          </a:p>
        </p:txBody>
      </p:sp>
      <p:sp>
        <p:nvSpPr>
          <p:cNvPr id="9" name="CustomShape 3">
            <a:extLst>
              <a:ext uri="{FF2B5EF4-FFF2-40B4-BE49-F238E27FC236}">
                <a16:creationId xmlns:a16="http://schemas.microsoft.com/office/drawing/2014/main" id="{A25AD122-6B68-4364-9286-C2EB04D0A925}"/>
              </a:ext>
            </a:extLst>
          </p:cNvPr>
          <p:cNvSpPr/>
          <p:nvPr/>
        </p:nvSpPr>
        <p:spPr>
          <a:xfrm>
            <a:off x="2737860" y="5385135"/>
            <a:ext cx="620640" cy="502560"/>
          </a:xfrm>
          <a:prstGeom prst="wedgeRoundRectCallout">
            <a:avLst>
              <a:gd name="adj1" fmla="val 141836"/>
              <a:gd name="adj2" fmla="val 86133"/>
              <a:gd name="adj3" fmla="val 16667"/>
            </a:avLst>
          </a:prstGeom>
          <a:solidFill>
            <a:schemeClr val="bg1">
              <a:lumMod val="65000"/>
              <a:alpha val="26000"/>
            </a:scheme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ea typeface="ヒラギノ角ゴ Pro W3"/>
              </a:rPr>
              <a:t>Front side</a:t>
            </a:r>
            <a:endParaRPr lang="en-US" sz="1200" spc="-1" dirty="0">
              <a:solidFill>
                <a:prstClr val="black"/>
              </a:solidFill>
              <a:latin typeface="Arial"/>
            </a:endParaRPr>
          </a:p>
        </p:txBody>
      </p:sp>
      <p:sp>
        <p:nvSpPr>
          <p:cNvPr id="11" name="CustomShape 6">
            <a:extLst>
              <a:ext uri="{FF2B5EF4-FFF2-40B4-BE49-F238E27FC236}">
                <a16:creationId xmlns:a16="http://schemas.microsoft.com/office/drawing/2014/main" id="{0C6093F7-F003-4D11-B527-AEA35C688B00}"/>
              </a:ext>
            </a:extLst>
          </p:cNvPr>
          <p:cNvSpPr/>
          <p:nvPr/>
        </p:nvSpPr>
        <p:spPr>
          <a:xfrm>
            <a:off x="8803950" y="1629720"/>
            <a:ext cx="1372680" cy="1294560"/>
          </a:xfrm>
          <a:prstGeom prst="wedgeRoundRectCallout">
            <a:avLst>
              <a:gd name="adj1" fmla="val -99013"/>
              <a:gd name="adj2" fmla="val -32072"/>
              <a:gd name="adj3" fmla="val 16667"/>
            </a:avLst>
          </a:prstGeom>
          <a:solidFill>
            <a:schemeClr val="accent6">
              <a:lumMod val="75000"/>
              <a:alpha val="26000"/>
            </a:scheme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ea typeface="ヒラギノ角ゴ Pro W3"/>
              </a:rPr>
              <a:t>Front-ends ("daughter- boards") plugged in from rear side (live insertion possible)</a:t>
            </a:r>
            <a:endParaRPr lang="en-US" sz="1200" spc="-1" dirty="0">
              <a:solidFill>
                <a:prstClr val="black"/>
              </a:solidFill>
              <a:latin typeface="Arial"/>
            </a:endParaRPr>
          </a:p>
        </p:txBody>
      </p:sp>
      <p:sp>
        <p:nvSpPr>
          <p:cNvPr id="12" name="CustomShape 5">
            <a:extLst>
              <a:ext uri="{FF2B5EF4-FFF2-40B4-BE49-F238E27FC236}">
                <a16:creationId xmlns:a16="http://schemas.microsoft.com/office/drawing/2014/main" id="{51D2ECDC-BE24-4AA5-982B-3AD137F4B27E}"/>
              </a:ext>
            </a:extLst>
          </p:cNvPr>
          <p:cNvSpPr/>
          <p:nvPr/>
        </p:nvSpPr>
        <p:spPr>
          <a:xfrm>
            <a:off x="8940380" y="4623810"/>
            <a:ext cx="1166040" cy="1150560"/>
          </a:xfrm>
          <a:prstGeom prst="wedgeRoundRectCallout">
            <a:avLst>
              <a:gd name="adj1" fmla="val -105971"/>
              <a:gd name="adj2" fmla="val 12819"/>
              <a:gd name="adj3" fmla="val 16667"/>
            </a:avLst>
          </a:prstGeom>
          <a:solidFill>
            <a:srgbClr val="00B0F0">
              <a:alpha val="26000"/>
            </a:srgb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ea typeface="ヒラギノ角ゴ Pro W3"/>
              </a:rPr>
              <a:t>Back-end mainboard (with SoC, external interfaces, ...)</a:t>
            </a:r>
            <a:endParaRPr lang="en-US" sz="1200" spc="-1" dirty="0">
              <a:solidFill>
                <a:prstClr val="black"/>
              </a:solidFill>
              <a:latin typeface="Arial"/>
            </a:endParaRPr>
          </a:p>
        </p:txBody>
      </p:sp>
      <p:sp>
        <p:nvSpPr>
          <p:cNvPr id="13" name="CustomShape 7">
            <a:extLst>
              <a:ext uri="{FF2B5EF4-FFF2-40B4-BE49-F238E27FC236}">
                <a16:creationId xmlns:a16="http://schemas.microsoft.com/office/drawing/2014/main" id="{F38D63B8-E683-48ED-9881-B1F18FCB5BD1}"/>
              </a:ext>
            </a:extLst>
          </p:cNvPr>
          <p:cNvSpPr/>
          <p:nvPr/>
        </p:nvSpPr>
        <p:spPr>
          <a:xfrm>
            <a:off x="8850180" y="3091710"/>
            <a:ext cx="1455840" cy="1294560"/>
          </a:xfrm>
          <a:prstGeom prst="wedgeRoundRectCallout">
            <a:avLst>
              <a:gd name="adj1" fmla="val -103865"/>
              <a:gd name="adj2" fmla="val 66269"/>
              <a:gd name="adj3" fmla="val 16667"/>
            </a:avLst>
          </a:prstGeom>
          <a:solidFill>
            <a:schemeClr val="bg1">
              <a:lumMod val="65000"/>
              <a:alpha val="26000"/>
            </a:schemeClr>
          </a:solid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r>
              <a:rPr lang="en-US" sz="1200" spc="-1" dirty="0">
                <a:solidFill>
                  <a:srgbClr val="000000"/>
                </a:solidFill>
                <a:latin typeface="Calibri"/>
                <a:ea typeface="ヒラギノ角ゴ Pro W3"/>
              </a:rPr>
              <a:t>Guided coplanar daughterboard connector (multi-gigabit data links, clocks, user IOs, ...). Dual-source.</a:t>
            </a:r>
            <a:endParaRPr lang="en-US" sz="1200" spc="-1" dirty="0">
              <a:solidFill>
                <a:prstClr val="black"/>
              </a:solidFill>
              <a:latin typeface="Arial"/>
            </a:endParaRPr>
          </a:p>
        </p:txBody>
      </p:sp>
      <p:sp>
        <p:nvSpPr>
          <p:cNvPr id="10" name="Rectangle 9"/>
          <p:cNvSpPr/>
          <p:nvPr/>
        </p:nvSpPr>
        <p:spPr>
          <a:xfrm>
            <a:off x="3877235" y="4572001"/>
            <a:ext cx="4645959" cy="1506071"/>
          </a:xfrm>
          <a:prstGeom prst="rect">
            <a:avLst/>
          </a:prstGeom>
          <a:noFill/>
          <a:ln>
            <a:solidFill>
              <a:srgbClr val="69D8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a:endParaRPr>
          </a:p>
        </p:txBody>
      </p:sp>
      <p:sp>
        <p:nvSpPr>
          <p:cNvPr id="14" name="Rectangle 13"/>
          <p:cNvSpPr/>
          <p:nvPr/>
        </p:nvSpPr>
        <p:spPr>
          <a:xfrm>
            <a:off x="5087471" y="1164796"/>
            <a:ext cx="3435722" cy="3346693"/>
          </a:xfrm>
          <a:prstGeom prst="rect">
            <a:avLst/>
          </a:prstGeom>
          <a:noFill/>
          <a:ln>
            <a:solidFill>
              <a:schemeClr val="accent6">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a:endParaRPr>
          </a:p>
        </p:txBody>
      </p:sp>
      <p:sp>
        <p:nvSpPr>
          <p:cNvPr id="3" name="TextBox 2">
            <a:extLst>
              <a:ext uri="{FF2B5EF4-FFF2-40B4-BE49-F238E27FC236}">
                <a16:creationId xmlns:a16="http://schemas.microsoft.com/office/drawing/2014/main" id="{D880DE6C-4B99-E271-792F-9B43D6C21445}"/>
              </a:ext>
            </a:extLst>
          </p:cNvPr>
          <p:cNvSpPr txBox="1"/>
          <p:nvPr/>
        </p:nvSpPr>
        <p:spPr>
          <a:xfrm>
            <a:off x="906781" y="6059160"/>
            <a:ext cx="5328592" cy="369332"/>
          </a:xfrm>
          <a:prstGeom prst="rect">
            <a:avLst/>
          </a:prstGeom>
          <a:noFill/>
        </p:spPr>
        <p:txBody>
          <a:bodyPr wrap="square" rtlCol="0">
            <a:spAutoFit/>
          </a:bodyPr>
          <a:lstStyle/>
          <a:p>
            <a:r>
              <a:rPr lang="en-US" dirty="0">
                <a:solidFill>
                  <a:srgbClr val="FF0000"/>
                </a:solidFill>
              </a:rPr>
              <a:t>MO4AO01 – G. Marinkovic talk at ICALEPCS ’23 </a:t>
            </a:r>
            <a:endParaRPr lang="en-GB" dirty="0">
              <a:solidFill>
                <a:srgbClr val="FF0000"/>
              </a:solidFill>
            </a:endParaRPr>
          </a:p>
        </p:txBody>
      </p:sp>
    </p:spTree>
    <p:extLst>
      <p:ext uri="{BB962C8B-B14F-4D97-AF65-F5344CB8AC3E}">
        <p14:creationId xmlns:p14="http://schemas.microsoft.com/office/powerpoint/2010/main" val="3347293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CustomShape 1"/>
          <p:cNvSpPr/>
          <p:nvPr/>
        </p:nvSpPr>
        <p:spPr>
          <a:xfrm>
            <a:off x="3601200" y="291600"/>
            <a:ext cx="6700680" cy="50148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2400" spc="-1" dirty="0">
                <a:solidFill>
                  <a:srgbClr val="686868"/>
                </a:solidFill>
                <a:latin typeface="Georgia"/>
                <a:ea typeface="ヒラギノ角ゴ Pro W3"/>
              </a:rPr>
              <a:t>Zynq UltraScale+ Upgrade of older (pre-DBPM3) BPMs</a:t>
            </a:r>
            <a:endParaRPr lang="en-US" sz="2400" spc="-1" dirty="0">
              <a:latin typeface="Arial"/>
            </a:endParaRPr>
          </a:p>
        </p:txBody>
      </p:sp>
      <p:sp>
        <p:nvSpPr>
          <p:cNvPr id="323" name="CustomShape 2"/>
          <p:cNvSpPr/>
          <p:nvPr/>
        </p:nvSpPr>
        <p:spPr>
          <a:xfrm>
            <a:off x="9730200" y="6661080"/>
            <a:ext cx="568440" cy="1897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900" spc="-1" dirty="0">
                <a:solidFill>
                  <a:srgbClr val="000000"/>
                </a:solidFill>
                <a:latin typeface="Calibri"/>
                <a:ea typeface="ヒラギノ角ゴ Pro W3"/>
              </a:rPr>
              <a:t>Page </a:t>
            </a:r>
            <a:fld id="{F4119480-C1EE-4556-9B8D-D96FA48BD928}" type="slidenum">
              <a:rPr lang="en-US" sz="900" spc="-1">
                <a:solidFill>
                  <a:srgbClr val="000000"/>
                </a:solidFill>
                <a:latin typeface="Calibri"/>
                <a:ea typeface="ヒラギノ角ゴ Pro W3"/>
              </a:rPr>
              <a:t>12</a:t>
            </a:fld>
            <a:endParaRPr lang="en-US" sz="900" spc="-1" dirty="0">
              <a:latin typeface="Arial"/>
            </a:endParaRPr>
          </a:p>
        </p:txBody>
      </p:sp>
      <p:pic>
        <p:nvPicPr>
          <p:cNvPr id="2" name="Grafik 1">
            <a:extLst>
              <a:ext uri="{FF2B5EF4-FFF2-40B4-BE49-F238E27FC236}">
                <a16:creationId xmlns:a16="http://schemas.microsoft.com/office/drawing/2014/main" id="{D1617F6A-1A9B-4FCC-B348-6D7D8A3AF8F8}"/>
              </a:ext>
            </a:extLst>
          </p:cNvPr>
          <p:cNvPicPr>
            <a:picLocks noChangeAspect="1"/>
          </p:cNvPicPr>
          <p:nvPr/>
        </p:nvPicPr>
        <p:blipFill>
          <a:blip r:embed="rId3"/>
          <a:stretch>
            <a:fillRect/>
          </a:stretch>
        </p:blipFill>
        <p:spPr>
          <a:xfrm>
            <a:off x="3816354" y="2460430"/>
            <a:ext cx="5486771" cy="4115078"/>
          </a:xfrm>
          <a:prstGeom prst="rect">
            <a:avLst/>
          </a:prstGeom>
        </p:spPr>
      </p:pic>
      <p:sp>
        <p:nvSpPr>
          <p:cNvPr id="3" name="TextBox 2"/>
          <p:cNvSpPr txBox="1"/>
          <p:nvPr/>
        </p:nvSpPr>
        <p:spPr>
          <a:xfrm>
            <a:off x="2828365" y="1297641"/>
            <a:ext cx="7019364"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SwissFEL presently uses two BPM electronics generations: Newer DBPM3 &amp; older "MBU" platform. We are currently upgrading the external VME IOCs of the MBU platform with a Zynq UltraScale+ System-on-Module (SoM)</a:t>
            </a:r>
          </a:p>
        </p:txBody>
      </p:sp>
      <p:sp>
        <p:nvSpPr>
          <p:cNvPr id="6" name="Rectangle 5"/>
          <p:cNvSpPr/>
          <p:nvPr/>
        </p:nvSpPr>
        <p:spPr>
          <a:xfrm>
            <a:off x="6156512" y="4188759"/>
            <a:ext cx="645458" cy="631769"/>
          </a:xfrm>
          <a:prstGeom prst="rect">
            <a:avLst/>
          </a:prstGeom>
          <a:solidFill>
            <a:srgbClr val="33CC33">
              <a:alpha val="18039"/>
            </a:srgbClr>
          </a:solid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200" dirty="0">
              <a:solidFill>
                <a:schemeClr val="tx1"/>
              </a:solidFill>
            </a:endParaRPr>
          </a:p>
        </p:txBody>
      </p:sp>
      <p:sp>
        <p:nvSpPr>
          <p:cNvPr id="4" name="TextBox 3">
            <a:extLst>
              <a:ext uri="{FF2B5EF4-FFF2-40B4-BE49-F238E27FC236}">
                <a16:creationId xmlns:a16="http://schemas.microsoft.com/office/drawing/2014/main" id="{B86C8D8E-95EB-70D4-061B-6CB233642687}"/>
              </a:ext>
            </a:extLst>
          </p:cNvPr>
          <p:cNvSpPr txBox="1"/>
          <p:nvPr/>
        </p:nvSpPr>
        <p:spPr>
          <a:xfrm>
            <a:off x="906781" y="6059160"/>
            <a:ext cx="5328592" cy="369332"/>
          </a:xfrm>
          <a:prstGeom prst="rect">
            <a:avLst/>
          </a:prstGeom>
          <a:noFill/>
        </p:spPr>
        <p:txBody>
          <a:bodyPr wrap="square" rtlCol="0">
            <a:spAutoFit/>
          </a:bodyPr>
          <a:lstStyle/>
          <a:p>
            <a:r>
              <a:rPr lang="en-US" dirty="0">
                <a:solidFill>
                  <a:srgbClr val="FF0000"/>
                </a:solidFill>
              </a:rPr>
              <a:t>MO4AO01 – G. Marinkovic talk at ICALEPCS ’23 </a:t>
            </a:r>
            <a:endParaRPr lang="en-GB" dirty="0">
              <a:solidFill>
                <a:srgbClr val="FF0000"/>
              </a:solidFill>
            </a:endParaRPr>
          </a:p>
        </p:txBody>
      </p:sp>
    </p:spTree>
    <p:extLst>
      <p:ext uri="{BB962C8B-B14F-4D97-AF65-F5344CB8AC3E}">
        <p14:creationId xmlns:p14="http://schemas.microsoft.com/office/powerpoint/2010/main" val="1162211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1">
            <a:extLst>
              <a:ext uri="{FF2B5EF4-FFF2-40B4-BE49-F238E27FC236}">
                <a16:creationId xmlns:a16="http://schemas.microsoft.com/office/drawing/2014/main" id="{34ADFCAE-B62C-751E-7CA2-23C29D1A1B2D}"/>
              </a:ext>
            </a:extLst>
          </p:cNvPr>
          <p:cNvPicPr>
            <a:picLocks noChangeAspect="1"/>
          </p:cNvPicPr>
          <p:nvPr/>
        </p:nvPicPr>
        <p:blipFill>
          <a:blip r:embed="rId3"/>
          <a:stretch>
            <a:fillRect/>
          </a:stretch>
        </p:blipFill>
        <p:spPr>
          <a:xfrm>
            <a:off x="-2382" y="1219373"/>
            <a:ext cx="12194381" cy="5638627"/>
          </a:xfrm>
          <a:prstGeom prst="rect">
            <a:avLst/>
          </a:prstGeom>
          <a:effectLst>
            <a:softEdge rad="635000"/>
          </a:effectLst>
        </p:spPr>
      </p:pic>
      <p:sp>
        <p:nvSpPr>
          <p:cNvPr id="8" name="Content Placeholder 7">
            <a:extLst>
              <a:ext uri="{FF2B5EF4-FFF2-40B4-BE49-F238E27FC236}">
                <a16:creationId xmlns:a16="http://schemas.microsoft.com/office/drawing/2014/main" id="{CE4C3151-FB84-B61D-F408-007714654F14}"/>
              </a:ext>
            </a:extLst>
          </p:cNvPr>
          <p:cNvSpPr>
            <a:spLocks noGrp="1"/>
          </p:cNvSpPr>
          <p:nvPr>
            <p:ph idx="1"/>
          </p:nvPr>
        </p:nvSpPr>
        <p:spPr>
          <a:solidFill>
            <a:schemeClr val="bg1">
              <a:alpha val="65000"/>
            </a:schemeClr>
          </a:solidFill>
        </p:spPr>
        <p:txBody>
          <a:bodyPr/>
          <a:lstStyle/>
          <a:p>
            <a:r>
              <a:rPr lang="en-US" dirty="0"/>
              <a:t>ICALEPCS 2023: </a:t>
            </a:r>
          </a:p>
          <a:p>
            <a:pPr lvl="1"/>
            <a:r>
              <a:rPr lang="en-US" dirty="0"/>
              <a:t>Elif presents her poster about a prototype of integration of a SoC in the accelerator control system for HL-LHC BPMs.</a:t>
            </a:r>
          </a:p>
          <a:p>
            <a:pPr lvl="1"/>
            <a:r>
              <a:rPr lang="en-US" dirty="0"/>
              <a:t>Elif, Manuel and Goran (PSI) start discussing SoCs and how to use them for BPM electronics.</a:t>
            </a:r>
          </a:p>
          <a:p>
            <a:pPr marL="0" indent="0" algn="ctr">
              <a:buNone/>
            </a:pPr>
            <a:r>
              <a:rPr lang="en-US" dirty="0"/>
              <a:t>… some emails later…</a:t>
            </a:r>
          </a:p>
          <a:p>
            <a:r>
              <a:rPr lang="en-US" dirty="0"/>
              <a:t>PSI, 09/01/2024: </a:t>
            </a:r>
          </a:p>
          <a:p>
            <a:pPr lvl="1"/>
            <a:r>
              <a:rPr lang="en-US" dirty="0"/>
              <a:t>Elif, Irene and Manuel spend a day in PSI laboratories discussing with different members of the teams developing BPM electronics based on SoCs.</a:t>
            </a:r>
            <a:endParaRPr lang="en-GB" dirty="0"/>
          </a:p>
        </p:txBody>
      </p:sp>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Introduction</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fld id="{AC7B63E7-9552-477B-843D-B4D44F9EA9EA}" type="datetime1">
              <a:rPr lang="en-GB" smtClean="0"/>
              <a:t>08/02/2024</a:t>
            </a:fld>
            <a:endParaRPr lang="en-US" dirty="0"/>
          </a:p>
        </p:txBody>
      </p:sp>
      <p:sp>
        <p:nvSpPr>
          <p:cNvPr id="5" name="Footer Placeholder 4">
            <a:extLst>
              <a:ext uri="{FF2B5EF4-FFF2-40B4-BE49-F238E27FC236}">
                <a16:creationId xmlns:a16="http://schemas.microsoft.com/office/drawing/2014/main" id="{091387CB-723C-6EEB-F4EA-2D5AFFC9B8B3}"/>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E4EF2388-AEDE-BF22-56B5-821A05434FD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76156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E4C3151-FB84-B61D-F408-007714654F14}"/>
              </a:ext>
            </a:extLst>
          </p:cNvPr>
          <p:cNvSpPr>
            <a:spLocks noGrp="1"/>
          </p:cNvSpPr>
          <p:nvPr>
            <p:ph idx="1"/>
          </p:nvPr>
        </p:nvSpPr>
        <p:spPr/>
        <p:txBody>
          <a:bodyPr/>
          <a:lstStyle/>
          <a:p>
            <a:r>
              <a:rPr lang="en-US" dirty="0"/>
              <a:t>RFSoC development: </a:t>
            </a:r>
          </a:p>
          <a:p>
            <a:pPr lvl="1"/>
            <a:r>
              <a:rPr lang="en-US" dirty="0"/>
              <a:t>Multi-Bunch Feedback system (MBFB) and Filling Pattern Feedback system (FPFB) for SLS upgrade</a:t>
            </a:r>
          </a:p>
          <a:p>
            <a:pPr lvl="1"/>
            <a:r>
              <a:rPr lang="en-US" dirty="0"/>
              <a:t>Developed on the ZCU111 Evaluation board (RFSoC Gen1).</a:t>
            </a:r>
          </a:p>
          <a:p>
            <a:r>
              <a:rPr lang="en-US" dirty="0"/>
              <a:t>DBPM3: multi-purpose </a:t>
            </a:r>
            <a:r>
              <a:rPr lang="en-US" dirty="0" err="1"/>
              <a:t>MPSoC</a:t>
            </a:r>
            <a:r>
              <a:rPr lang="en-US" dirty="0"/>
              <a:t> PSI platform in a box</a:t>
            </a:r>
          </a:p>
          <a:p>
            <a:pPr lvl="1"/>
            <a:r>
              <a:rPr lang="en-US" dirty="0"/>
              <a:t>Generic digital back-end with Xilinx/AMD Zynq UltraScale+ </a:t>
            </a:r>
            <a:r>
              <a:rPr lang="en-US" dirty="0" err="1"/>
              <a:t>MPSoC</a:t>
            </a:r>
            <a:endParaRPr lang="en-US" dirty="0"/>
          </a:p>
          <a:p>
            <a:pPr lvl="1"/>
            <a:r>
              <a:rPr lang="en-US" dirty="0"/>
              <a:t>Application-specific Analog/RF Front-End with integrated JESD204B </a:t>
            </a:r>
          </a:p>
          <a:p>
            <a:pPr lvl="1"/>
            <a:r>
              <a:rPr lang="en-US" dirty="0"/>
              <a:t>Temperature control (fan-based cooling + resistor-based heating)</a:t>
            </a:r>
          </a:p>
          <a:p>
            <a:r>
              <a:rPr lang="en-US" dirty="0"/>
              <a:t>VME bus limit: upgrade from FEC + VME FPGA card to SoM on a VME carrier</a:t>
            </a:r>
          </a:p>
          <a:p>
            <a:pPr lvl="1"/>
            <a:r>
              <a:rPr lang="en-US" dirty="0"/>
              <a:t>BPM read-out CBPM for the </a:t>
            </a:r>
            <a:r>
              <a:rPr lang="en-US" dirty="0" err="1"/>
              <a:t>SwissFEL</a:t>
            </a:r>
            <a:endParaRPr lang="en-US" dirty="0"/>
          </a:p>
          <a:p>
            <a:pPr lvl="1"/>
            <a:r>
              <a:rPr lang="en-US" dirty="0" err="1"/>
              <a:t>Enclustra</a:t>
            </a:r>
            <a:r>
              <a:rPr lang="en-US" dirty="0"/>
              <a:t> SoM</a:t>
            </a:r>
          </a:p>
          <a:p>
            <a:pPr lvl="1"/>
            <a:r>
              <a:rPr lang="en-US" dirty="0"/>
              <a:t>Existing electronics now being replaced, same Linux/framework as DBPM3</a:t>
            </a:r>
          </a:p>
        </p:txBody>
      </p:sp>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Systems we discussed</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fld id="{FBE59D6E-3A5B-44CA-895B-E0A3F3BE12CE}" type="datetime1">
              <a:rPr lang="en-GB" smtClean="0"/>
              <a:t>08/02/2024</a:t>
            </a:fld>
            <a:endParaRPr lang="en-US" dirty="0"/>
          </a:p>
        </p:txBody>
      </p:sp>
      <p:sp>
        <p:nvSpPr>
          <p:cNvPr id="5" name="Footer Placeholder 4">
            <a:extLst>
              <a:ext uri="{FF2B5EF4-FFF2-40B4-BE49-F238E27FC236}">
                <a16:creationId xmlns:a16="http://schemas.microsoft.com/office/drawing/2014/main" id="{091387CB-723C-6EEB-F4EA-2D5AFFC9B8B3}"/>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E4EF2388-AEDE-BF22-56B5-821A05434FD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58454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E4C3151-FB84-B61D-F408-007714654F14}"/>
              </a:ext>
            </a:extLst>
          </p:cNvPr>
          <p:cNvSpPr>
            <a:spLocks noGrp="1"/>
          </p:cNvSpPr>
          <p:nvPr>
            <p:ph idx="1"/>
          </p:nvPr>
        </p:nvSpPr>
        <p:spPr/>
        <p:txBody>
          <a:bodyPr/>
          <a:lstStyle/>
          <a:p>
            <a:r>
              <a:rPr lang="en-US" dirty="0"/>
              <a:t>All-in-a-box system with embedded Linux</a:t>
            </a:r>
          </a:p>
          <a:p>
            <a:pPr lvl="1"/>
            <a:r>
              <a:rPr lang="en-US" dirty="0"/>
              <a:t>Compact system, minimization of analog interfaces, refined temperature control</a:t>
            </a:r>
          </a:p>
          <a:p>
            <a:pPr lvl="1"/>
            <a:r>
              <a:rPr lang="en-US" dirty="0"/>
              <a:t>No hardware/board standard</a:t>
            </a:r>
          </a:p>
          <a:p>
            <a:pPr lvl="1"/>
            <a:r>
              <a:rPr lang="en-US" dirty="0"/>
              <a:t>Abundance of communication standards (USB3.0, 1GbEthernet, etc.)</a:t>
            </a:r>
          </a:p>
          <a:p>
            <a:r>
              <a:rPr lang="en-US" dirty="0"/>
              <a:t>SoM vs. custom PCB</a:t>
            </a:r>
          </a:p>
          <a:p>
            <a:pPr lvl="1"/>
            <a:r>
              <a:rPr lang="en-US" dirty="0"/>
              <a:t>SoM easier to upgrade </a:t>
            </a:r>
          </a:p>
          <a:p>
            <a:pPr lvl="1"/>
            <a:r>
              <a:rPr lang="en-US" dirty="0"/>
              <a:t>SoM portable to other board standard (see VME case) </a:t>
            </a:r>
          </a:p>
          <a:p>
            <a:pPr lvl="1"/>
            <a:r>
              <a:rPr lang="en-US" dirty="0"/>
              <a:t>SoM used for new </a:t>
            </a:r>
            <a:r>
              <a:rPr lang="en-GB" dirty="0"/>
              <a:t>CPCI-Serial generic control system hardware </a:t>
            </a:r>
            <a:endParaRPr lang="en-US" dirty="0"/>
          </a:p>
          <a:p>
            <a:r>
              <a:rPr lang="en-US" dirty="0"/>
              <a:t>Power cycling</a:t>
            </a:r>
          </a:p>
          <a:p>
            <a:pPr lvl="1"/>
            <a:r>
              <a:rPr lang="en-US" dirty="0" err="1"/>
              <a:t>uC</a:t>
            </a:r>
            <a:r>
              <a:rPr lang="en-US" dirty="0"/>
              <a:t> for remote control of power cycling foreseen on CPCI system</a:t>
            </a:r>
          </a:p>
          <a:p>
            <a:pPr lvl="1"/>
            <a:r>
              <a:rPr lang="en-US" dirty="0"/>
              <a:t>Remotely controlled power switch in the rack</a:t>
            </a:r>
          </a:p>
        </p:txBody>
      </p:sp>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SoC Hardware practices</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fld id="{45FC699F-7372-4D15-B63A-78E5DA4558E3}" type="datetime1">
              <a:rPr lang="en-GB" smtClean="0"/>
              <a:t>08/02/2024</a:t>
            </a:fld>
            <a:endParaRPr lang="en-US" dirty="0"/>
          </a:p>
        </p:txBody>
      </p:sp>
      <p:sp>
        <p:nvSpPr>
          <p:cNvPr id="5" name="Footer Placeholder 4">
            <a:extLst>
              <a:ext uri="{FF2B5EF4-FFF2-40B4-BE49-F238E27FC236}">
                <a16:creationId xmlns:a16="http://schemas.microsoft.com/office/drawing/2014/main" id="{091387CB-723C-6EEB-F4EA-2D5AFFC9B8B3}"/>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E4EF2388-AEDE-BF22-56B5-821A05434FDE}"/>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395587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E4C3151-FB84-B61D-F408-007714654F14}"/>
              </a:ext>
            </a:extLst>
          </p:cNvPr>
          <p:cNvSpPr>
            <a:spLocks noGrp="1"/>
          </p:cNvSpPr>
          <p:nvPr>
            <p:ph idx="1"/>
          </p:nvPr>
        </p:nvSpPr>
        <p:spPr/>
        <p:txBody>
          <a:bodyPr/>
          <a:lstStyle/>
          <a:p>
            <a:r>
              <a:rPr lang="en-US" dirty="0"/>
              <a:t>PSI Common IP packager and shared repository</a:t>
            </a:r>
          </a:p>
          <a:p>
            <a:r>
              <a:rPr lang="en-US" dirty="0"/>
              <a:t>Versioning of all the layers, standard format</a:t>
            </a:r>
          </a:p>
          <a:p>
            <a:pPr lvl="1"/>
            <a:r>
              <a:rPr lang="en-US" dirty="0"/>
              <a:t>automatically generated</a:t>
            </a:r>
          </a:p>
          <a:p>
            <a:pPr lvl="1"/>
            <a:r>
              <a:rPr lang="en-US" dirty="0"/>
              <a:t>version compatibility control, SW responsibility</a:t>
            </a:r>
          </a:p>
          <a:p>
            <a:pPr lvl="1"/>
            <a:r>
              <a:rPr lang="en-US" dirty="0"/>
              <a:t>GW: custom IP instantiating flip flops; </a:t>
            </a:r>
            <a:r>
              <a:rPr lang="en-US" dirty="0" err="1"/>
              <a:t>tcl</a:t>
            </a:r>
            <a:r>
              <a:rPr lang="en-US" dirty="0"/>
              <a:t> script launched at compilation time encodes in the flip-flop status current date and time and git checksum; flip flops accessible by AXI bus.</a:t>
            </a:r>
          </a:p>
          <a:p>
            <a:r>
              <a:rPr lang="en-US" dirty="0"/>
              <a:t>Data-exchange between PL and PS</a:t>
            </a:r>
          </a:p>
          <a:p>
            <a:pPr lvl="1"/>
            <a:r>
              <a:rPr lang="en-US" dirty="0"/>
              <a:t>Custom module for transferring data to PS DDR – more info to be collected</a:t>
            </a:r>
          </a:p>
          <a:p>
            <a:pPr lvl="1"/>
            <a:r>
              <a:rPr lang="en-US" dirty="0"/>
              <a:t>Controlled use of caching to speed-up algorithm execution in the RPU based on PL data</a:t>
            </a:r>
          </a:p>
          <a:p>
            <a:r>
              <a:rPr lang="en-US" dirty="0"/>
              <a:t>Remote debugging: </a:t>
            </a:r>
            <a:r>
              <a:rPr lang="en-US" dirty="0" err="1"/>
              <a:t>xvc</a:t>
            </a:r>
            <a:r>
              <a:rPr lang="en-US" dirty="0"/>
              <a:t> server and Virtual cable </a:t>
            </a:r>
          </a:p>
        </p:txBody>
      </p:sp>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SoC Gateware practices</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fld id="{9DAEC3DF-A9F9-48A8-81C7-0D964CA57ED2}" type="datetime1">
              <a:rPr lang="en-GB" smtClean="0"/>
              <a:t>08/02/2024</a:t>
            </a:fld>
            <a:endParaRPr lang="en-US" dirty="0"/>
          </a:p>
        </p:txBody>
      </p:sp>
      <p:sp>
        <p:nvSpPr>
          <p:cNvPr id="5" name="Footer Placeholder 4">
            <a:extLst>
              <a:ext uri="{FF2B5EF4-FFF2-40B4-BE49-F238E27FC236}">
                <a16:creationId xmlns:a16="http://schemas.microsoft.com/office/drawing/2014/main" id="{091387CB-723C-6EEB-F4EA-2D5AFFC9B8B3}"/>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E4EF2388-AEDE-BF22-56B5-821A05434FDE}"/>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895333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D1DBE5-1048-8049-EDED-F2064E51F0F6}"/>
              </a:ext>
            </a:extLst>
          </p:cNvPr>
          <p:cNvSpPr>
            <a:spLocks noGrp="1"/>
          </p:cNvSpPr>
          <p:nvPr>
            <p:ph idx="1"/>
          </p:nvPr>
        </p:nvSpPr>
        <p:spPr>
          <a:xfrm>
            <a:off x="137451" y="1759099"/>
            <a:ext cx="6695553" cy="5414317"/>
          </a:xfrm>
        </p:spPr>
        <p:txBody>
          <a:bodyPr/>
          <a:lstStyle/>
          <a:p>
            <a:r>
              <a:rPr lang="en-US" dirty="0"/>
              <a:t>Linux distribution</a:t>
            </a:r>
          </a:p>
          <a:p>
            <a:pPr lvl="1"/>
            <a:r>
              <a:rPr lang="en-US" dirty="0"/>
              <a:t>Currently using </a:t>
            </a:r>
            <a:r>
              <a:rPr lang="en-US" dirty="0" err="1"/>
              <a:t>Yocto</a:t>
            </a:r>
            <a:r>
              <a:rPr lang="en-US" dirty="0"/>
              <a:t> 4.0 (</a:t>
            </a:r>
            <a:r>
              <a:rPr lang="en-US" dirty="0" err="1"/>
              <a:t>Petalinux</a:t>
            </a:r>
            <a:r>
              <a:rPr lang="en-US" dirty="0"/>
              <a:t> before)</a:t>
            </a:r>
          </a:p>
          <a:p>
            <a:pPr lvl="1"/>
            <a:r>
              <a:rPr lang="en-US" dirty="0"/>
              <a:t>10 different SoC systems supported (including some </a:t>
            </a:r>
            <a:r>
              <a:rPr lang="en-US" dirty="0" err="1"/>
              <a:t>SoMs</a:t>
            </a:r>
            <a:r>
              <a:rPr lang="en-US" dirty="0"/>
              <a:t>)</a:t>
            </a:r>
          </a:p>
          <a:p>
            <a:pPr lvl="1"/>
            <a:r>
              <a:rPr lang="en-US" dirty="0"/>
              <a:t>One person for central support (does also VME and other equipment). </a:t>
            </a:r>
          </a:p>
          <a:p>
            <a:pPr lvl="2"/>
            <a:r>
              <a:rPr lang="en-US" dirty="0"/>
              <a:t>Overlays for the device tree provided by application developers for each system</a:t>
            </a:r>
          </a:p>
          <a:p>
            <a:pPr lvl="1"/>
            <a:r>
              <a:rPr lang="en-US" dirty="0"/>
              <a:t>Many changes when starting to use SoCs. Now more stable.</a:t>
            </a:r>
          </a:p>
          <a:p>
            <a:pPr lvl="2"/>
            <a:r>
              <a:rPr lang="en-US" dirty="0"/>
              <a:t>Customized following users requests (e.g. </a:t>
            </a:r>
            <a:r>
              <a:rPr lang="en-US" dirty="0" err="1"/>
              <a:t>tmux</a:t>
            </a:r>
            <a:r>
              <a:rPr lang="en-US" dirty="0"/>
              <a:t>, python)</a:t>
            </a:r>
          </a:p>
        </p:txBody>
      </p:sp>
      <p:sp>
        <p:nvSpPr>
          <p:cNvPr id="3" name="Title 2">
            <a:extLst>
              <a:ext uri="{FF2B5EF4-FFF2-40B4-BE49-F238E27FC236}">
                <a16:creationId xmlns:a16="http://schemas.microsoft.com/office/drawing/2014/main" id="{2FD2C3D3-6024-A2CD-BF1D-0069D3D43E76}"/>
              </a:ext>
            </a:extLst>
          </p:cNvPr>
          <p:cNvSpPr>
            <a:spLocks noGrp="1"/>
          </p:cNvSpPr>
          <p:nvPr>
            <p:ph type="title"/>
          </p:nvPr>
        </p:nvSpPr>
        <p:spPr>
          <a:xfrm>
            <a:off x="407988" y="368830"/>
            <a:ext cx="11376025" cy="1065742"/>
          </a:xfrm>
        </p:spPr>
        <p:txBody>
          <a:bodyPr/>
          <a:lstStyle/>
          <a:p>
            <a:r>
              <a:rPr lang="en-US" dirty="0"/>
              <a:t>Operating System</a:t>
            </a:r>
            <a:endParaRPr lang="en-GB" dirty="0"/>
          </a:p>
        </p:txBody>
      </p:sp>
      <p:sp>
        <p:nvSpPr>
          <p:cNvPr id="4" name="Date Placeholder 3">
            <a:extLst>
              <a:ext uri="{FF2B5EF4-FFF2-40B4-BE49-F238E27FC236}">
                <a16:creationId xmlns:a16="http://schemas.microsoft.com/office/drawing/2014/main" id="{BFBDB940-C40B-EEC5-9BAB-DB5788F1DEA9}"/>
              </a:ext>
            </a:extLst>
          </p:cNvPr>
          <p:cNvSpPr>
            <a:spLocks noGrp="1"/>
          </p:cNvSpPr>
          <p:nvPr>
            <p:ph type="dt" sz="half" idx="10"/>
          </p:nvPr>
        </p:nvSpPr>
        <p:spPr/>
        <p:txBody>
          <a:bodyPr/>
          <a:lstStyle/>
          <a:p>
            <a:fld id="{986C259D-5F35-4756-8D0C-FBD331F664B8}" type="datetime1">
              <a:rPr lang="en-GB" smtClean="0"/>
              <a:t>08/02/2024</a:t>
            </a:fld>
            <a:endParaRPr lang="en-US" dirty="0"/>
          </a:p>
        </p:txBody>
      </p:sp>
      <p:sp>
        <p:nvSpPr>
          <p:cNvPr id="5" name="Footer Placeholder 4">
            <a:extLst>
              <a:ext uri="{FF2B5EF4-FFF2-40B4-BE49-F238E27FC236}">
                <a16:creationId xmlns:a16="http://schemas.microsoft.com/office/drawing/2014/main" id="{940345ED-D8E3-61AC-9685-72529578846F}"/>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7773EC1D-E6E1-5499-8450-2A174F166CC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Content Placeholder 1">
            <a:extLst>
              <a:ext uri="{FF2B5EF4-FFF2-40B4-BE49-F238E27FC236}">
                <a16:creationId xmlns:a16="http://schemas.microsoft.com/office/drawing/2014/main" id="{9180C782-7758-3F01-1DE8-9B58FA45D928}"/>
              </a:ext>
            </a:extLst>
          </p:cNvPr>
          <p:cNvSpPr txBox="1">
            <a:spLocks/>
          </p:cNvSpPr>
          <p:nvPr/>
        </p:nvSpPr>
        <p:spPr>
          <a:xfrm>
            <a:off x="7324030" y="1808064"/>
            <a:ext cx="5322341" cy="342113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System boot</a:t>
            </a:r>
          </a:p>
          <a:p>
            <a:pPr lvl="1"/>
            <a:r>
              <a:rPr lang="en-US" dirty="0"/>
              <a:t>Network boot (same servers as for VME)</a:t>
            </a:r>
          </a:p>
          <a:p>
            <a:pPr lvl="2"/>
            <a:r>
              <a:rPr lang="en-US" dirty="0"/>
              <a:t>Loads also firmware and application</a:t>
            </a:r>
          </a:p>
          <a:p>
            <a:pPr lvl="1"/>
            <a:r>
              <a:rPr lang="en-US" dirty="0"/>
              <a:t>SD card possible</a:t>
            </a:r>
          </a:p>
          <a:p>
            <a:r>
              <a:rPr lang="en-US" dirty="0"/>
              <a:t>Gitlab CI/CD to prepare images</a:t>
            </a:r>
          </a:p>
          <a:p>
            <a:r>
              <a:rPr lang="en-US" dirty="0"/>
              <a:t>Use RT patch</a:t>
            </a:r>
          </a:p>
          <a:p>
            <a:pPr lvl="1"/>
            <a:r>
              <a:rPr lang="en-US" dirty="0"/>
              <a:t>Small performance penalty (~5%)</a:t>
            </a:r>
            <a:endParaRPr lang="en-GB" dirty="0"/>
          </a:p>
        </p:txBody>
      </p:sp>
    </p:spTree>
    <p:extLst>
      <p:ext uri="{BB962C8B-B14F-4D97-AF65-F5344CB8AC3E}">
        <p14:creationId xmlns:p14="http://schemas.microsoft.com/office/powerpoint/2010/main" val="263747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533906-DDE4-B226-45E5-85F8D24F3701}"/>
              </a:ext>
            </a:extLst>
          </p:cNvPr>
          <p:cNvSpPr>
            <a:spLocks noGrp="1"/>
          </p:cNvSpPr>
          <p:nvPr>
            <p:ph idx="1"/>
          </p:nvPr>
        </p:nvSpPr>
        <p:spPr/>
        <p:txBody>
          <a:bodyPr/>
          <a:lstStyle/>
          <a:p>
            <a:r>
              <a:rPr lang="en-US" dirty="0"/>
              <a:t>EPICS based applications</a:t>
            </a:r>
          </a:p>
          <a:p>
            <a:pPr lvl="1"/>
            <a:r>
              <a:rPr lang="en-US" dirty="0"/>
              <a:t>Compiled EPICS Base &amp; Drivers for 3.14 and 7 versions</a:t>
            </a:r>
          </a:p>
          <a:p>
            <a:pPr lvl="2"/>
            <a:r>
              <a:rPr lang="en-US" dirty="0"/>
              <a:t>Straight forward</a:t>
            </a:r>
          </a:p>
          <a:p>
            <a:pPr lvl="1"/>
            <a:r>
              <a:rPr lang="en-US" dirty="0"/>
              <a:t>They use ~400 EPICS drivers</a:t>
            </a:r>
          </a:p>
          <a:p>
            <a:pPr lvl="1"/>
            <a:r>
              <a:rPr lang="en-US" dirty="0"/>
              <a:t>One person in charge for all PSI platforms</a:t>
            </a:r>
          </a:p>
          <a:p>
            <a:r>
              <a:rPr lang="en-US" dirty="0"/>
              <a:t>Embedded application development similar to VME</a:t>
            </a:r>
          </a:p>
          <a:p>
            <a:pPr lvl="1"/>
            <a:r>
              <a:rPr lang="en-US" dirty="0"/>
              <a:t>Measurement and feedback systems</a:t>
            </a:r>
          </a:p>
          <a:p>
            <a:r>
              <a:rPr lang="en-US" dirty="0"/>
              <a:t>Currently only ESS and PSI use EPICS on SoCs</a:t>
            </a:r>
            <a:endParaRPr lang="en-GB" dirty="0"/>
          </a:p>
        </p:txBody>
      </p:sp>
      <p:sp>
        <p:nvSpPr>
          <p:cNvPr id="3" name="Title 2">
            <a:extLst>
              <a:ext uri="{FF2B5EF4-FFF2-40B4-BE49-F238E27FC236}">
                <a16:creationId xmlns:a16="http://schemas.microsoft.com/office/drawing/2014/main" id="{8A7E5F0D-4C0B-4F3C-A532-686A0B9F5221}"/>
              </a:ext>
            </a:extLst>
          </p:cNvPr>
          <p:cNvSpPr>
            <a:spLocks noGrp="1"/>
          </p:cNvSpPr>
          <p:nvPr>
            <p:ph type="title"/>
          </p:nvPr>
        </p:nvSpPr>
        <p:spPr/>
        <p:txBody>
          <a:bodyPr/>
          <a:lstStyle/>
          <a:p>
            <a:r>
              <a:rPr lang="en-US" dirty="0"/>
              <a:t>Software</a:t>
            </a:r>
            <a:endParaRPr lang="en-GB" dirty="0"/>
          </a:p>
        </p:txBody>
      </p:sp>
      <p:sp>
        <p:nvSpPr>
          <p:cNvPr id="4" name="Date Placeholder 3">
            <a:extLst>
              <a:ext uri="{FF2B5EF4-FFF2-40B4-BE49-F238E27FC236}">
                <a16:creationId xmlns:a16="http://schemas.microsoft.com/office/drawing/2014/main" id="{166308F2-9CB7-F9E4-D503-05A7DFB5D757}"/>
              </a:ext>
            </a:extLst>
          </p:cNvPr>
          <p:cNvSpPr>
            <a:spLocks noGrp="1"/>
          </p:cNvSpPr>
          <p:nvPr>
            <p:ph type="dt" sz="half" idx="10"/>
          </p:nvPr>
        </p:nvSpPr>
        <p:spPr/>
        <p:txBody>
          <a:bodyPr/>
          <a:lstStyle/>
          <a:p>
            <a:fld id="{63DE197E-C0B8-490F-BA30-B11FA9002D8F}" type="datetime1">
              <a:rPr lang="en-GB" smtClean="0"/>
              <a:t>08/02/2024</a:t>
            </a:fld>
            <a:endParaRPr lang="en-US" dirty="0"/>
          </a:p>
        </p:txBody>
      </p:sp>
      <p:sp>
        <p:nvSpPr>
          <p:cNvPr id="5" name="Footer Placeholder 4">
            <a:extLst>
              <a:ext uri="{FF2B5EF4-FFF2-40B4-BE49-F238E27FC236}">
                <a16:creationId xmlns:a16="http://schemas.microsoft.com/office/drawing/2014/main" id="{30A2AA27-0F6B-2087-6B70-7C7E24AFA124}"/>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46858345-2B80-4277-ED93-498CAFC3DE2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940570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533906-DDE4-B226-45E5-85F8D24F3701}"/>
              </a:ext>
            </a:extLst>
          </p:cNvPr>
          <p:cNvSpPr>
            <a:spLocks noGrp="1"/>
          </p:cNvSpPr>
          <p:nvPr>
            <p:ph idx="1"/>
          </p:nvPr>
        </p:nvSpPr>
        <p:spPr>
          <a:xfrm>
            <a:off x="412776" y="1479023"/>
            <a:ext cx="11376024" cy="4608512"/>
          </a:xfrm>
        </p:spPr>
        <p:txBody>
          <a:bodyPr/>
          <a:lstStyle/>
          <a:p>
            <a:r>
              <a:rPr lang="en-US" dirty="0"/>
              <a:t>Very useful 1-day trip!</a:t>
            </a:r>
          </a:p>
          <a:p>
            <a:pPr lvl="1"/>
            <a:r>
              <a:rPr lang="en-US" dirty="0"/>
              <a:t>Open discussions with PSI colleagues on all topics (many thanks for their availability!)</a:t>
            </a:r>
          </a:p>
          <a:p>
            <a:pPr lvl="1"/>
            <a:r>
              <a:rPr lang="en-US" dirty="0"/>
              <a:t>Visit to XFEL, SLS, control room, labs</a:t>
            </a:r>
          </a:p>
          <a:p>
            <a:r>
              <a:rPr lang="en-US" dirty="0"/>
              <a:t>SoCs de facto PSI standard for embedded systems</a:t>
            </a:r>
          </a:p>
          <a:p>
            <a:pPr lvl="1"/>
            <a:r>
              <a:rPr lang="en-US" dirty="0"/>
              <a:t>Success in BPM applications extended to other systems</a:t>
            </a:r>
          </a:p>
          <a:p>
            <a:pPr lvl="1"/>
            <a:r>
              <a:rPr lang="en-US" dirty="0"/>
              <a:t>Performance gain, better synergies between firmware and software</a:t>
            </a:r>
          </a:p>
          <a:p>
            <a:pPr lvl="1"/>
            <a:r>
              <a:rPr lang="en-US" dirty="0"/>
              <a:t>Central support for Linux &amp; EPICS easily integrated with other systems</a:t>
            </a:r>
          </a:p>
          <a:p>
            <a:r>
              <a:rPr lang="en-US" dirty="0"/>
              <a:t>Collaboration possibilities</a:t>
            </a:r>
          </a:p>
          <a:p>
            <a:pPr lvl="1"/>
            <a:r>
              <a:rPr lang="en-US" dirty="0"/>
              <a:t>Some topics despite different context: </a:t>
            </a:r>
          </a:p>
          <a:p>
            <a:pPr lvl="2"/>
            <a:r>
              <a:rPr lang="en-US" dirty="0" err="1"/>
              <a:t>E.g</a:t>
            </a:r>
            <a:r>
              <a:rPr lang="en-US" dirty="0"/>
              <a:t>: specific FPGA IPs, high performance TCP link, general experience share, </a:t>
            </a:r>
            <a:r>
              <a:rPr lang="en-US" dirty="0" err="1"/>
              <a:t>etc</a:t>
            </a:r>
            <a:endParaRPr lang="en-US" dirty="0"/>
          </a:p>
        </p:txBody>
      </p:sp>
      <p:sp>
        <p:nvSpPr>
          <p:cNvPr id="3" name="Title 2">
            <a:extLst>
              <a:ext uri="{FF2B5EF4-FFF2-40B4-BE49-F238E27FC236}">
                <a16:creationId xmlns:a16="http://schemas.microsoft.com/office/drawing/2014/main" id="{8A7E5F0D-4C0B-4F3C-A532-686A0B9F5221}"/>
              </a:ext>
            </a:extLst>
          </p:cNvPr>
          <p:cNvSpPr>
            <a:spLocks noGrp="1"/>
          </p:cNvSpPr>
          <p:nvPr>
            <p:ph type="title"/>
          </p:nvPr>
        </p:nvSpPr>
        <p:spPr/>
        <p:txBody>
          <a:bodyPr/>
          <a:lstStyle/>
          <a:p>
            <a:r>
              <a:rPr lang="en-US" dirty="0"/>
              <a:t>Conclusions</a:t>
            </a:r>
            <a:endParaRPr lang="en-GB" dirty="0"/>
          </a:p>
        </p:txBody>
      </p:sp>
      <p:sp>
        <p:nvSpPr>
          <p:cNvPr id="4" name="Date Placeholder 3">
            <a:extLst>
              <a:ext uri="{FF2B5EF4-FFF2-40B4-BE49-F238E27FC236}">
                <a16:creationId xmlns:a16="http://schemas.microsoft.com/office/drawing/2014/main" id="{166308F2-9CB7-F9E4-D503-05A7DFB5D757}"/>
              </a:ext>
            </a:extLst>
          </p:cNvPr>
          <p:cNvSpPr>
            <a:spLocks noGrp="1"/>
          </p:cNvSpPr>
          <p:nvPr>
            <p:ph type="dt" sz="half" idx="10"/>
          </p:nvPr>
        </p:nvSpPr>
        <p:spPr/>
        <p:txBody>
          <a:bodyPr/>
          <a:lstStyle/>
          <a:p>
            <a:fld id="{A4A3BD63-DAB2-4D0C-808A-6277E806CD7E}" type="datetime1">
              <a:rPr lang="en-GB" smtClean="0"/>
              <a:t>08/02/2024</a:t>
            </a:fld>
            <a:endParaRPr lang="en-US" dirty="0"/>
          </a:p>
        </p:txBody>
      </p:sp>
      <p:sp>
        <p:nvSpPr>
          <p:cNvPr id="5" name="Footer Placeholder 4">
            <a:extLst>
              <a:ext uri="{FF2B5EF4-FFF2-40B4-BE49-F238E27FC236}">
                <a16:creationId xmlns:a16="http://schemas.microsoft.com/office/drawing/2014/main" id="{30A2AA27-0F6B-2087-6B70-7C7E24AFA124}"/>
              </a:ext>
            </a:extLst>
          </p:cNvPr>
          <p:cNvSpPr>
            <a:spLocks noGrp="1"/>
          </p:cNvSpPr>
          <p:nvPr>
            <p:ph type="ftr" sz="quarter" idx="11"/>
          </p:nvPr>
        </p:nvSpPr>
        <p:spPr/>
        <p:txBody>
          <a:bodyPr/>
          <a:lstStyle/>
          <a:p>
            <a:r>
              <a:rPr lang="en-US"/>
              <a:t>BI Technical Board</a:t>
            </a:r>
            <a:endParaRPr lang="en-US" dirty="0"/>
          </a:p>
        </p:txBody>
      </p:sp>
      <p:sp>
        <p:nvSpPr>
          <p:cNvPr id="6" name="Slide Number Placeholder 5">
            <a:extLst>
              <a:ext uri="{FF2B5EF4-FFF2-40B4-BE49-F238E27FC236}">
                <a16:creationId xmlns:a16="http://schemas.microsoft.com/office/drawing/2014/main" id="{46858345-2B80-4277-ED93-498CAFC3DE26}"/>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978098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2424</TotalTime>
  <Words>1240</Words>
  <Application>Microsoft Macintosh PowerPoint</Application>
  <PresentationFormat>Widescreen</PresentationFormat>
  <Paragraphs>128</Paragraphs>
  <Slides>12</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12</vt:i4>
      </vt:variant>
    </vt:vector>
  </HeadingPairs>
  <TitlesOfParts>
    <vt:vector size="20" baseType="lpstr">
      <vt:lpstr>Arial</vt:lpstr>
      <vt:lpstr>Calibri</vt:lpstr>
      <vt:lpstr>Georgia</vt:lpstr>
      <vt:lpstr>Symbol</vt:lpstr>
      <vt:lpstr>Wingdings</vt:lpstr>
      <vt:lpstr>Office Theme</vt:lpstr>
      <vt:lpstr>1_Office Theme</vt:lpstr>
      <vt:lpstr>2_Office Theme</vt:lpstr>
      <vt:lpstr>PSI SoC Practices</vt:lpstr>
      <vt:lpstr>Introduction</vt:lpstr>
      <vt:lpstr>Systems we discussed</vt:lpstr>
      <vt:lpstr>SoC Hardware practices</vt:lpstr>
      <vt:lpstr>SoC Gateware practices</vt:lpstr>
      <vt:lpstr>Operating System</vt:lpstr>
      <vt:lpstr>Software</vt:lpstr>
      <vt:lpstr>Conclusions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ATS SoC Taskforce Weekly progress meeting #2</dc:title>
  <dc:creator>Irene Degl'Innocenti</dc:creator>
  <cp:lastModifiedBy>Manuel Gonzalez Berges</cp:lastModifiedBy>
  <cp:revision>18</cp:revision>
  <cp:lastPrinted>2020-01-30T13:49:18Z</cp:lastPrinted>
  <dcterms:created xsi:type="dcterms:W3CDTF">2023-10-10T15:23:54Z</dcterms:created>
  <dcterms:modified xsi:type="dcterms:W3CDTF">2024-02-08T08:56:26Z</dcterms:modified>
</cp:coreProperties>
</file>