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982" r:id="rId2"/>
    <p:sldId id="1740" r:id="rId3"/>
    <p:sldId id="1723" r:id="rId4"/>
    <p:sldId id="1714" r:id="rId5"/>
    <p:sldId id="1713" r:id="rId6"/>
    <p:sldId id="1750" r:id="rId7"/>
    <p:sldId id="396" r:id="rId8"/>
    <p:sldId id="397" r:id="rId9"/>
    <p:sldId id="1752" r:id="rId10"/>
    <p:sldId id="1743" r:id="rId11"/>
    <p:sldId id="1744" r:id="rId12"/>
    <p:sldId id="1745" r:id="rId13"/>
    <p:sldId id="1746" r:id="rId14"/>
    <p:sldId id="1747" r:id="rId15"/>
    <p:sldId id="1749" r:id="rId16"/>
    <p:sldId id="1748" r:id="rId17"/>
    <p:sldId id="1010" r:id="rId18"/>
    <p:sldId id="1733" r:id="rId19"/>
    <p:sldId id="1741" r:id="rId20"/>
    <p:sldId id="175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7501"/>
    <a:srgbClr val="0070C0"/>
    <a:srgbClr val="FFE4DF"/>
    <a:srgbClr val="DFEEDA"/>
    <a:srgbClr val="003399"/>
    <a:srgbClr val="F9DFD6"/>
    <a:srgbClr val="303030"/>
    <a:srgbClr val="2F2F2F"/>
    <a:srgbClr val="43A6F1"/>
    <a:srgbClr val="6FC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068" autoAdjust="0"/>
  </p:normalViewPr>
  <p:slideViewPr>
    <p:cSldViewPr snapToGrid="0" snapToObjects="1">
      <p:cViewPr varScale="1">
        <p:scale>
          <a:sx n="59" d="100"/>
          <a:sy n="59" d="100"/>
        </p:scale>
        <p:origin x="91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5B41E8-9029-4858-AA39-0C426965C9D5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98D0D2-D4F6-4923-94F1-48A3B15CDC84}">
      <dgm:prSet/>
      <dgm:spPr/>
      <dgm:t>
        <a:bodyPr/>
        <a:lstStyle/>
        <a:p>
          <a:r>
            <a:rPr lang="en-GB"/>
            <a:t>Collect each group’s list of planned activities.</a:t>
          </a:r>
          <a:endParaRPr lang="en-US"/>
        </a:p>
      </dgm:t>
    </dgm:pt>
    <dgm:pt modelId="{75977CDF-8645-4834-B417-EFEA5A7E9AE5}" type="parTrans" cxnId="{D31E5AEB-87FF-489C-A2A2-ECC53BD784BB}">
      <dgm:prSet/>
      <dgm:spPr/>
      <dgm:t>
        <a:bodyPr/>
        <a:lstStyle/>
        <a:p>
          <a:endParaRPr lang="en-US"/>
        </a:p>
      </dgm:t>
    </dgm:pt>
    <dgm:pt modelId="{FB7FF5CE-D9F6-4735-B27A-6A4672684E7C}" type="sibTrans" cxnId="{D31E5AEB-87FF-489C-A2A2-ECC53BD784BB}">
      <dgm:prSet/>
      <dgm:spPr/>
      <dgm:t>
        <a:bodyPr/>
        <a:lstStyle/>
        <a:p>
          <a:endParaRPr lang="en-US"/>
        </a:p>
      </dgm:t>
    </dgm:pt>
    <dgm:pt modelId="{0BD0F3A6-1BED-4933-85AB-093A85A06758}">
      <dgm:prSet/>
      <dgm:spPr/>
      <dgm:t>
        <a:bodyPr/>
        <a:lstStyle/>
        <a:p>
          <a:r>
            <a:rPr lang="en-GB"/>
            <a:t>Draft an initial planning.</a:t>
          </a:r>
          <a:endParaRPr lang="en-US"/>
        </a:p>
      </dgm:t>
    </dgm:pt>
    <dgm:pt modelId="{482E4480-6D7D-4DD0-95E5-DA065F4DF125}" type="parTrans" cxnId="{59A630D0-9BE5-41A7-B140-A5C52D3DCA17}">
      <dgm:prSet/>
      <dgm:spPr/>
      <dgm:t>
        <a:bodyPr/>
        <a:lstStyle/>
        <a:p>
          <a:endParaRPr lang="en-US"/>
        </a:p>
      </dgm:t>
    </dgm:pt>
    <dgm:pt modelId="{61583EC9-EBF7-4ED0-80D0-2A1F2FF4D744}" type="sibTrans" cxnId="{59A630D0-9BE5-41A7-B140-A5C52D3DCA17}">
      <dgm:prSet/>
      <dgm:spPr/>
      <dgm:t>
        <a:bodyPr/>
        <a:lstStyle/>
        <a:p>
          <a:endParaRPr lang="en-US"/>
        </a:p>
      </dgm:t>
    </dgm:pt>
    <dgm:pt modelId="{4C8AA4E1-6AC4-4751-A01A-67BF151203CC}">
      <dgm:prSet/>
      <dgm:spPr/>
      <dgm:t>
        <a:bodyPr/>
        <a:lstStyle/>
        <a:p>
          <a:r>
            <a:rPr lang="en-GB"/>
            <a:t>Hold meetings with each group to refine and adjust the planning.</a:t>
          </a:r>
          <a:endParaRPr lang="en-US"/>
        </a:p>
      </dgm:t>
    </dgm:pt>
    <dgm:pt modelId="{83D081D1-A005-4F26-A534-CEEE8B6ED8A0}" type="parTrans" cxnId="{C5F460F0-C4AE-42A9-B3AD-C37E29EDC71A}">
      <dgm:prSet/>
      <dgm:spPr/>
      <dgm:t>
        <a:bodyPr/>
        <a:lstStyle/>
        <a:p>
          <a:endParaRPr lang="en-US"/>
        </a:p>
      </dgm:t>
    </dgm:pt>
    <dgm:pt modelId="{7A5402DF-E3CF-47A8-B14E-A68F68BB721E}" type="sibTrans" cxnId="{C5F460F0-C4AE-42A9-B3AD-C37E29EDC71A}">
      <dgm:prSet/>
      <dgm:spPr/>
      <dgm:t>
        <a:bodyPr/>
        <a:lstStyle/>
        <a:p>
          <a:endParaRPr lang="en-US"/>
        </a:p>
      </dgm:t>
    </dgm:pt>
    <dgm:pt modelId="{AA58AB59-7FDF-46D3-8608-BBF3EE8B30E4}">
      <dgm:prSet/>
      <dgm:spPr/>
      <dgm:t>
        <a:bodyPr/>
        <a:lstStyle/>
        <a:p>
          <a:r>
            <a:rPr lang="en-GB" dirty="0"/>
            <a:t>Set a baseline of activities in EDMS.</a:t>
          </a:r>
          <a:endParaRPr lang="en-US" dirty="0"/>
        </a:p>
      </dgm:t>
    </dgm:pt>
    <dgm:pt modelId="{145A1293-97FF-4F94-8869-13CC2C6D663E}" type="parTrans" cxnId="{1CBDA971-7CFA-4DB3-809A-82F344746DD2}">
      <dgm:prSet/>
      <dgm:spPr/>
      <dgm:t>
        <a:bodyPr/>
        <a:lstStyle/>
        <a:p>
          <a:endParaRPr lang="en-US"/>
        </a:p>
      </dgm:t>
    </dgm:pt>
    <dgm:pt modelId="{DB91D24E-2EA0-44D0-BC36-12E1A6385C33}" type="sibTrans" cxnId="{1CBDA971-7CFA-4DB3-809A-82F344746DD2}">
      <dgm:prSet/>
      <dgm:spPr/>
      <dgm:t>
        <a:bodyPr/>
        <a:lstStyle/>
        <a:p>
          <a:endParaRPr lang="en-US"/>
        </a:p>
      </dgm:t>
    </dgm:pt>
    <dgm:pt modelId="{C5E52025-C4AD-47AC-A2C2-E7FD4BB515A4}">
      <dgm:prSet/>
      <dgm:spPr/>
      <dgm:t>
        <a:bodyPr/>
        <a:lstStyle/>
        <a:p>
          <a:r>
            <a:rPr lang="en-GB"/>
            <a:t>Create the linear schedule.</a:t>
          </a:r>
          <a:endParaRPr lang="en-US"/>
        </a:p>
      </dgm:t>
    </dgm:pt>
    <dgm:pt modelId="{9DB1D1C4-933F-4394-8307-37A46E15681A}" type="parTrans" cxnId="{663D5B38-5F41-4E80-9EE1-4068C0642BA8}">
      <dgm:prSet/>
      <dgm:spPr/>
      <dgm:t>
        <a:bodyPr/>
        <a:lstStyle/>
        <a:p>
          <a:endParaRPr lang="en-US"/>
        </a:p>
      </dgm:t>
    </dgm:pt>
    <dgm:pt modelId="{4A05D0FB-F017-414E-9FCB-8E16ACA41682}" type="sibTrans" cxnId="{663D5B38-5F41-4E80-9EE1-4068C0642BA8}">
      <dgm:prSet/>
      <dgm:spPr/>
      <dgm:t>
        <a:bodyPr/>
        <a:lstStyle/>
        <a:p>
          <a:endParaRPr lang="en-US"/>
        </a:p>
      </dgm:t>
    </dgm:pt>
    <dgm:pt modelId="{76DF0007-1273-4CA7-B278-6E04B2D1EAF6}">
      <dgm:prSet/>
      <dgm:spPr/>
      <dgm:t>
        <a:bodyPr/>
        <a:lstStyle/>
        <a:p>
          <a:r>
            <a:rPr lang="en-GB"/>
            <a:t>Monitor and track progress on each activity.</a:t>
          </a:r>
          <a:endParaRPr lang="en-US"/>
        </a:p>
      </dgm:t>
    </dgm:pt>
    <dgm:pt modelId="{A9AC9159-53F2-4122-9C99-56A7B42709FE}" type="parTrans" cxnId="{72DDE003-F872-4A91-9447-7564AA2D27D0}">
      <dgm:prSet/>
      <dgm:spPr/>
      <dgm:t>
        <a:bodyPr/>
        <a:lstStyle/>
        <a:p>
          <a:endParaRPr lang="en-US"/>
        </a:p>
      </dgm:t>
    </dgm:pt>
    <dgm:pt modelId="{9659280F-E2A3-4BD1-9FD3-A02BEEEB4174}" type="sibTrans" cxnId="{72DDE003-F872-4A91-9447-7564AA2D27D0}">
      <dgm:prSet/>
      <dgm:spPr/>
      <dgm:t>
        <a:bodyPr/>
        <a:lstStyle/>
        <a:p>
          <a:endParaRPr lang="en-US"/>
        </a:p>
      </dgm:t>
    </dgm:pt>
    <dgm:pt modelId="{07CA92B9-71AC-41D4-B76C-DDD401CAFF9D}" type="pres">
      <dgm:prSet presAssocID="{CD5B41E8-9029-4858-AA39-0C426965C9D5}" presName="Name0" presStyleCnt="0">
        <dgm:presLayoutVars>
          <dgm:dir/>
          <dgm:resizeHandles val="exact"/>
        </dgm:presLayoutVars>
      </dgm:prSet>
      <dgm:spPr/>
    </dgm:pt>
    <dgm:pt modelId="{CCF2C8CF-762B-4EC4-AEBF-A3A0ACF39A31}" type="pres">
      <dgm:prSet presAssocID="{7198D0D2-D4F6-4923-94F1-48A3B15CDC84}" presName="node" presStyleLbl="node1" presStyleIdx="0" presStyleCnt="6">
        <dgm:presLayoutVars>
          <dgm:bulletEnabled val="1"/>
        </dgm:presLayoutVars>
      </dgm:prSet>
      <dgm:spPr/>
    </dgm:pt>
    <dgm:pt modelId="{30051968-164A-4A42-95A9-BA2E9E9C406C}" type="pres">
      <dgm:prSet presAssocID="{FB7FF5CE-D9F6-4735-B27A-6A4672684E7C}" presName="sibTrans" presStyleLbl="sibTrans1D1" presStyleIdx="0" presStyleCnt="5"/>
      <dgm:spPr/>
    </dgm:pt>
    <dgm:pt modelId="{192E9406-D87E-459F-8FD3-915275F4A69D}" type="pres">
      <dgm:prSet presAssocID="{FB7FF5CE-D9F6-4735-B27A-6A4672684E7C}" presName="connectorText" presStyleLbl="sibTrans1D1" presStyleIdx="0" presStyleCnt="5"/>
      <dgm:spPr/>
    </dgm:pt>
    <dgm:pt modelId="{BD26FC72-3022-4325-A518-34131625C220}" type="pres">
      <dgm:prSet presAssocID="{0BD0F3A6-1BED-4933-85AB-093A85A06758}" presName="node" presStyleLbl="node1" presStyleIdx="1" presStyleCnt="6">
        <dgm:presLayoutVars>
          <dgm:bulletEnabled val="1"/>
        </dgm:presLayoutVars>
      </dgm:prSet>
      <dgm:spPr/>
    </dgm:pt>
    <dgm:pt modelId="{5BF04A63-00C6-45E8-889B-2C0656CB1ABC}" type="pres">
      <dgm:prSet presAssocID="{61583EC9-EBF7-4ED0-80D0-2A1F2FF4D744}" presName="sibTrans" presStyleLbl="sibTrans1D1" presStyleIdx="1" presStyleCnt="5"/>
      <dgm:spPr/>
    </dgm:pt>
    <dgm:pt modelId="{A769F436-B2B3-4CEE-A594-6854D428DB69}" type="pres">
      <dgm:prSet presAssocID="{61583EC9-EBF7-4ED0-80D0-2A1F2FF4D744}" presName="connectorText" presStyleLbl="sibTrans1D1" presStyleIdx="1" presStyleCnt="5"/>
      <dgm:spPr/>
    </dgm:pt>
    <dgm:pt modelId="{2018C70F-9E0C-4090-BFFD-302064C3F0A7}" type="pres">
      <dgm:prSet presAssocID="{4C8AA4E1-6AC4-4751-A01A-67BF151203CC}" presName="node" presStyleLbl="node1" presStyleIdx="2" presStyleCnt="6">
        <dgm:presLayoutVars>
          <dgm:bulletEnabled val="1"/>
        </dgm:presLayoutVars>
      </dgm:prSet>
      <dgm:spPr/>
    </dgm:pt>
    <dgm:pt modelId="{C6C89AFF-B823-4865-BE91-780D4CADC781}" type="pres">
      <dgm:prSet presAssocID="{7A5402DF-E3CF-47A8-B14E-A68F68BB721E}" presName="sibTrans" presStyleLbl="sibTrans1D1" presStyleIdx="2" presStyleCnt="5"/>
      <dgm:spPr/>
    </dgm:pt>
    <dgm:pt modelId="{372E9F24-EEE1-44B4-8305-90692D728079}" type="pres">
      <dgm:prSet presAssocID="{7A5402DF-E3CF-47A8-B14E-A68F68BB721E}" presName="connectorText" presStyleLbl="sibTrans1D1" presStyleIdx="2" presStyleCnt="5"/>
      <dgm:spPr/>
    </dgm:pt>
    <dgm:pt modelId="{5DC38A09-A621-406A-A684-DBC1B22F91E2}" type="pres">
      <dgm:prSet presAssocID="{AA58AB59-7FDF-46D3-8608-BBF3EE8B30E4}" presName="node" presStyleLbl="node1" presStyleIdx="3" presStyleCnt="6">
        <dgm:presLayoutVars>
          <dgm:bulletEnabled val="1"/>
        </dgm:presLayoutVars>
      </dgm:prSet>
      <dgm:spPr/>
    </dgm:pt>
    <dgm:pt modelId="{43DB4A57-A7CF-447C-B5E7-F2D3B6AEE3FC}" type="pres">
      <dgm:prSet presAssocID="{DB91D24E-2EA0-44D0-BC36-12E1A6385C33}" presName="sibTrans" presStyleLbl="sibTrans1D1" presStyleIdx="3" presStyleCnt="5"/>
      <dgm:spPr/>
    </dgm:pt>
    <dgm:pt modelId="{76F3F887-4445-4AAF-8F6B-84A3F0248641}" type="pres">
      <dgm:prSet presAssocID="{DB91D24E-2EA0-44D0-BC36-12E1A6385C33}" presName="connectorText" presStyleLbl="sibTrans1D1" presStyleIdx="3" presStyleCnt="5"/>
      <dgm:spPr/>
    </dgm:pt>
    <dgm:pt modelId="{C7FDB3FF-377E-40B1-9FCC-3EEF0E963EA2}" type="pres">
      <dgm:prSet presAssocID="{C5E52025-C4AD-47AC-A2C2-E7FD4BB515A4}" presName="node" presStyleLbl="node1" presStyleIdx="4" presStyleCnt="6">
        <dgm:presLayoutVars>
          <dgm:bulletEnabled val="1"/>
        </dgm:presLayoutVars>
      </dgm:prSet>
      <dgm:spPr/>
    </dgm:pt>
    <dgm:pt modelId="{5435DE92-0015-4622-BDFE-0FEEA87A8E77}" type="pres">
      <dgm:prSet presAssocID="{4A05D0FB-F017-414E-9FCB-8E16ACA41682}" presName="sibTrans" presStyleLbl="sibTrans1D1" presStyleIdx="4" presStyleCnt="5"/>
      <dgm:spPr/>
    </dgm:pt>
    <dgm:pt modelId="{0981F014-9DE6-40F4-80BF-29597EDF54C2}" type="pres">
      <dgm:prSet presAssocID="{4A05D0FB-F017-414E-9FCB-8E16ACA41682}" presName="connectorText" presStyleLbl="sibTrans1D1" presStyleIdx="4" presStyleCnt="5"/>
      <dgm:spPr/>
    </dgm:pt>
    <dgm:pt modelId="{4BC8BAFB-AA6E-47AC-B8ED-AC5A8AB1EFAB}" type="pres">
      <dgm:prSet presAssocID="{76DF0007-1273-4CA7-B278-6E04B2D1EAF6}" presName="node" presStyleLbl="node1" presStyleIdx="5" presStyleCnt="6">
        <dgm:presLayoutVars>
          <dgm:bulletEnabled val="1"/>
        </dgm:presLayoutVars>
      </dgm:prSet>
      <dgm:spPr/>
    </dgm:pt>
  </dgm:ptLst>
  <dgm:cxnLst>
    <dgm:cxn modelId="{E4514401-F5DF-4FCF-9F0A-A21134EE4E62}" type="presOf" srcId="{DB91D24E-2EA0-44D0-BC36-12E1A6385C33}" destId="{43DB4A57-A7CF-447C-B5E7-F2D3B6AEE3FC}" srcOrd="0" destOrd="0" presId="urn:microsoft.com/office/officeart/2016/7/layout/RepeatingBendingProcessNew"/>
    <dgm:cxn modelId="{72DDE003-F872-4A91-9447-7564AA2D27D0}" srcId="{CD5B41E8-9029-4858-AA39-0C426965C9D5}" destId="{76DF0007-1273-4CA7-B278-6E04B2D1EAF6}" srcOrd="5" destOrd="0" parTransId="{A9AC9159-53F2-4122-9C99-56A7B42709FE}" sibTransId="{9659280F-E2A3-4BD1-9FD3-A02BEEEB4174}"/>
    <dgm:cxn modelId="{4858C409-8441-4211-9118-6062BF3FFC15}" type="presOf" srcId="{0BD0F3A6-1BED-4933-85AB-093A85A06758}" destId="{BD26FC72-3022-4325-A518-34131625C220}" srcOrd="0" destOrd="0" presId="urn:microsoft.com/office/officeart/2016/7/layout/RepeatingBendingProcessNew"/>
    <dgm:cxn modelId="{E65B172C-C361-41F3-98A6-31DFEE7C3626}" type="presOf" srcId="{DB91D24E-2EA0-44D0-BC36-12E1A6385C33}" destId="{76F3F887-4445-4AAF-8F6B-84A3F0248641}" srcOrd="1" destOrd="0" presId="urn:microsoft.com/office/officeart/2016/7/layout/RepeatingBendingProcessNew"/>
    <dgm:cxn modelId="{663D5B38-5F41-4E80-9EE1-4068C0642BA8}" srcId="{CD5B41E8-9029-4858-AA39-0C426965C9D5}" destId="{C5E52025-C4AD-47AC-A2C2-E7FD4BB515A4}" srcOrd="4" destOrd="0" parTransId="{9DB1D1C4-933F-4394-8307-37A46E15681A}" sibTransId="{4A05D0FB-F017-414E-9FCB-8E16ACA41682}"/>
    <dgm:cxn modelId="{5FB24640-CE38-4AEC-931D-A603BA64605A}" type="presOf" srcId="{61583EC9-EBF7-4ED0-80D0-2A1F2FF4D744}" destId="{A769F436-B2B3-4CEE-A594-6854D428DB69}" srcOrd="1" destOrd="0" presId="urn:microsoft.com/office/officeart/2016/7/layout/RepeatingBendingProcessNew"/>
    <dgm:cxn modelId="{ADD0CB63-6429-4519-8B6F-EFF775E8C6B0}" type="presOf" srcId="{C5E52025-C4AD-47AC-A2C2-E7FD4BB515A4}" destId="{C7FDB3FF-377E-40B1-9FCC-3EEF0E963EA2}" srcOrd="0" destOrd="0" presId="urn:microsoft.com/office/officeart/2016/7/layout/RepeatingBendingProcessNew"/>
    <dgm:cxn modelId="{1CBDA971-7CFA-4DB3-809A-82F344746DD2}" srcId="{CD5B41E8-9029-4858-AA39-0C426965C9D5}" destId="{AA58AB59-7FDF-46D3-8608-BBF3EE8B30E4}" srcOrd="3" destOrd="0" parTransId="{145A1293-97FF-4F94-8869-13CC2C6D663E}" sibTransId="{DB91D24E-2EA0-44D0-BC36-12E1A6385C33}"/>
    <dgm:cxn modelId="{CEFCF276-E3A7-450B-88E8-0EE44FB3B19A}" type="presOf" srcId="{7198D0D2-D4F6-4923-94F1-48A3B15CDC84}" destId="{CCF2C8CF-762B-4EC4-AEBF-A3A0ACF39A31}" srcOrd="0" destOrd="0" presId="urn:microsoft.com/office/officeart/2016/7/layout/RepeatingBendingProcessNew"/>
    <dgm:cxn modelId="{78A47A8D-DB04-4855-A544-775EEEC6ED2A}" type="presOf" srcId="{7A5402DF-E3CF-47A8-B14E-A68F68BB721E}" destId="{C6C89AFF-B823-4865-BE91-780D4CADC781}" srcOrd="0" destOrd="0" presId="urn:microsoft.com/office/officeart/2016/7/layout/RepeatingBendingProcessNew"/>
    <dgm:cxn modelId="{ED1D8099-C3ED-4C8B-AA68-02DF09E8C83F}" type="presOf" srcId="{7A5402DF-E3CF-47A8-B14E-A68F68BB721E}" destId="{372E9F24-EEE1-44B4-8305-90692D728079}" srcOrd="1" destOrd="0" presId="urn:microsoft.com/office/officeart/2016/7/layout/RepeatingBendingProcessNew"/>
    <dgm:cxn modelId="{7AB6A8AB-88D3-4231-BE40-CC62FC2697B1}" type="presOf" srcId="{FB7FF5CE-D9F6-4735-B27A-6A4672684E7C}" destId="{30051968-164A-4A42-95A9-BA2E9E9C406C}" srcOrd="0" destOrd="0" presId="urn:microsoft.com/office/officeart/2016/7/layout/RepeatingBendingProcessNew"/>
    <dgm:cxn modelId="{9CB4B4AF-9CFE-4AC1-AF5D-4D35A5C6698C}" type="presOf" srcId="{FB7FF5CE-D9F6-4735-B27A-6A4672684E7C}" destId="{192E9406-D87E-459F-8FD3-915275F4A69D}" srcOrd="1" destOrd="0" presId="urn:microsoft.com/office/officeart/2016/7/layout/RepeatingBendingProcessNew"/>
    <dgm:cxn modelId="{BC1CB6AF-EEB4-4A02-9F9C-57ECC5C326B2}" type="presOf" srcId="{CD5B41E8-9029-4858-AA39-0C426965C9D5}" destId="{07CA92B9-71AC-41D4-B76C-DDD401CAFF9D}" srcOrd="0" destOrd="0" presId="urn:microsoft.com/office/officeart/2016/7/layout/RepeatingBendingProcessNew"/>
    <dgm:cxn modelId="{D86D1DB5-A1B0-486E-88FA-C4D52F1FB09B}" type="presOf" srcId="{4C8AA4E1-6AC4-4751-A01A-67BF151203CC}" destId="{2018C70F-9E0C-4090-BFFD-302064C3F0A7}" srcOrd="0" destOrd="0" presId="urn:microsoft.com/office/officeart/2016/7/layout/RepeatingBendingProcessNew"/>
    <dgm:cxn modelId="{50B0F8C6-0075-4228-B41C-02AAB6C4CA02}" type="presOf" srcId="{4A05D0FB-F017-414E-9FCB-8E16ACA41682}" destId="{0981F014-9DE6-40F4-80BF-29597EDF54C2}" srcOrd="1" destOrd="0" presId="urn:microsoft.com/office/officeart/2016/7/layout/RepeatingBendingProcessNew"/>
    <dgm:cxn modelId="{E78ACCCC-4FAC-451F-A79A-5D24FC8B6AE4}" type="presOf" srcId="{76DF0007-1273-4CA7-B278-6E04B2D1EAF6}" destId="{4BC8BAFB-AA6E-47AC-B8ED-AC5A8AB1EFAB}" srcOrd="0" destOrd="0" presId="urn:microsoft.com/office/officeart/2016/7/layout/RepeatingBendingProcessNew"/>
    <dgm:cxn modelId="{59A630D0-9BE5-41A7-B140-A5C52D3DCA17}" srcId="{CD5B41E8-9029-4858-AA39-0C426965C9D5}" destId="{0BD0F3A6-1BED-4933-85AB-093A85A06758}" srcOrd="1" destOrd="0" parTransId="{482E4480-6D7D-4DD0-95E5-DA065F4DF125}" sibTransId="{61583EC9-EBF7-4ED0-80D0-2A1F2FF4D744}"/>
    <dgm:cxn modelId="{5D73FDDC-4D75-4C21-B306-488AC860471E}" type="presOf" srcId="{4A05D0FB-F017-414E-9FCB-8E16ACA41682}" destId="{5435DE92-0015-4622-BDFE-0FEEA87A8E77}" srcOrd="0" destOrd="0" presId="urn:microsoft.com/office/officeart/2016/7/layout/RepeatingBendingProcessNew"/>
    <dgm:cxn modelId="{3B26F1E8-CA31-4E3B-B9AA-036148B1C622}" type="presOf" srcId="{AA58AB59-7FDF-46D3-8608-BBF3EE8B30E4}" destId="{5DC38A09-A621-406A-A684-DBC1B22F91E2}" srcOrd="0" destOrd="0" presId="urn:microsoft.com/office/officeart/2016/7/layout/RepeatingBendingProcessNew"/>
    <dgm:cxn modelId="{D31E5AEB-87FF-489C-A2A2-ECC53BD784BB}" srcId="{CD5B41E8-9029-4858-AA39-0C426965C9D5}" destId="{7198D0D2-D4F6-4923-94F1-48A3B15CDC84}" srcOrd="0" destOrd="0" parTransId="{75977CDF-8645-4834-B417-EFEA5A7E9AE5}" sibTransId="{FB7FF5CE-D9F6-4735-B27A-6A4672684E7C}"/>
    <dgm:cxn modelId="{C5F460F0-C4AE-42A9-B3AD-C37E29EDC71A}" srcId="{CD5B41E8-9029-4858-AA39-0C426965C9D5}" destId="{4C8AA4E1-6AC4-4751-A01A-67BF151203CC}" srcOrd="2" destOrd="0" parTransId="{83D081D1-A005-4F26-A534-CEEE8B6ED8A0}" sibTransId="{7A5402DF-E3CF-47A8-B14E-A68F68BB721E}"/>
    <dgm:cxn modelId="{5ACAD9F7-4017-4AC0-8AE4-99D408CB56A0}" type="presOf" srcId="{61583EC9-EBF7-4ED0-80D0-2A1F2FF4D744}" destId="{5BF04A63-00C6-45E8-889B-2C0656CB1ABC}" srcOrd="0" destOrd="0" presId="urn:microsoft.com/office/officeart/2016/7/layout/RepeatingBendingProcessNew"/>
    <dgm:cxn modelId="{8B5710FB-BFA0-49FB-AFB1-E785924BAFE6}" type="presParOf" srcId="{07CA92B9-71AC-41D4-B76C-DDD401CAFF9D}" destId="{CCF2C8CF-762B-4EC4-AEBF-A3A0ACF39A31}" srcOrd="0" destOrd="0" presId="urn:microsoft.com/office/officeart/2016/7/layout/RepeatingBendingProcessNew"/>
    <dgm:cxn modelId="{7A212749-532D-4484-A0D4-52107FC42902}" type="presParOf" srcId="{07CA92B9-71AC-41D4-B76C-DDD401CAFF9D}" destId="{30051968-164A-4A42-95A9-BA2E9E9C406C}" srcOrd="1" destOrd="0" presId="urn:microsoft.com/office/officeart/2016/7/layout/RepeatingBendingProcessNew"/>
    <dgm:cxn modelId="{298BF1B5-C94D-45AC-A5F8-309C65009852}" type="presParOf" srcId="{30051968-164A-4A42-95A9-BA2E9E9C406C}" destId="{192E9406-D87E-459F-8FD3-915275F4A69D}" srcOrd="0" destOrd="0" presId="urn:microsoft.com/office/officeart/2016/7/layout/RepeatingBendingProcessNew"/>
    <dgm:cxn modelId="{EE531B43-5596-46CD-8961-11748F9D8E23}" type="presParOf" srcId="{07CA92B9-71AC-41D4-B76C-DDD401CAFF9D}" destId="{BD26FC72-3022-4325-A518-34131625C220}" srcOrd="2" destOrd="0" presId="urn:microsoft.com/office/officeart/2016/7/layout/RepeatingBendingProcessNew"/>
    <dgm:cxn modelId="{1E4302DF-8F08-483F-A9D2-EF34E6E00FD5}" type="presParOf" srcId="{07CA92B9-71AC-41D4-B76C-DDD401CAFF9D}" destId="{5BF04A63-00C6-45E8-889B-2C0656CB1ABC}" srcOrd="3" destOrd="0" presId="urn:microsoft.com/office/officeart/2016/7/layout/RepeatingBendingProcessNew"/>
    <dgm:cxn modelId="{C82F41EB-408C-4C18-9A4F-F07A8E28C0BC}" type="presParOf" srcId="{5BF04A63-00C6-45E8-889B-2C0656CB1ABC}" destId="{A769F436-B2B3-4CEE-A594-6854D428DB69}" srcOrd="0" destOrd="0" presId="urn:microsoft.com/office/officeart/2016/7/layout/RepeatingBendingProcessNew"/>
    <dgm:cxn modelId="{404862BC-1B54-46BD-B06D-6EA60E953AFB}" type="presParOf" srcId="{07CA92B9-71AC-41D4-B76C-DDD401CAFF9D}" destId="{2018C70F-9E0C-4090-BFFD-302064C3F0A7}" srcOrd="4" destOrd="0" presId="urn:microsoft.com/office/officeart/2016/7/layout/RepeatingBendingProcessNew"/>
    <dgm:cxn modelId="{5F1C2A56-D4DA-43F9-A4EA-E56895C22691}" type="presParOf" srcId="{07CA92B9-71AC-41D4-B76C-DDD401CAFF9D}" destId="{C6C89AFF-B823-4865-BE91-780D4CADC781}" srcOrd="5" destOrd="0" presId="urn:microsoft.com/office/officeart/2016/7/layout/RepeatingBendingProcessNew"/>
    <dgm:cxn modelId="{EA058DC2-C72D-486B-A23A-ADFDA7781C44}" type="presParOf" srcId="{C6C89AFF-B823-4865-BE91-780D4CADC781}" destId="{372E9F24-EEE1-44B4-8305-90692D728079}" srcOrd="0" destOrd="0" presId="urn:microsoft.com/office/officeart/2016/7/layout/RepeatingBendingProcessNew"/>
    <dgm:cxn modelId="{55DD2ABD-F0AC-4345-924A-E160C0D3FB10}" type="presParOf" srcId="{07CA92B9-71AC-41D4-B76C-DDD401CAFF9D}" destId="{5DC38A09-A621-406A-A684-DBC1B22F91E2}" srcOrd="6" destOrd="0" presId="urn:microsoft.com/office/officeart/2016/7/layout/RepeatingBendingProcessNew"/>
    <dgm:cxn modelId="{61186E79-2109-4F82-997D-387D7FAC58C0}" type="presParOf" srcId="{07CA92B9-71AC-41D4-B76C-DDD401CAFF9D}" destId="{43DB4A57-A7CF-447C-B5E7-F2D3B6AEE3FC}" srcOrd="7" destOrd="0" presId="urn:microsoft.com/office/officeart/2016/7/layout/RepeatingBendingProcessNew"/>
    <dgm:cxn modelId="{7E454CE2-2DDC-4AF2-A45C-EC60B9A7ABAE}" type="presParOf" srcId="{43DB4A57-A7CF-447C-B5E7-F2D3B6AEE3FC}" destId="{76F3F887-4445-4AAF-8F6B-84A3F0248641}" srcOrd="0" destOrd="0" presId="urn:microsoft.com/office/officeart/2016/7/layout/RepeatingBendingProcessNew"/>
    <dgm:cxn modelId="{5D0F3B85-EEEC-49C2-94AB-00210E0BF97C}" type="presParOf" srcId="{07CA92B9-71AC-41D4-B76C-DDD401CAFF9D}" destId="{C7FDB3FF-377E-40B1-9FCC-3EEF0E963EA2}" srcOrd="8" destOrd="0" presId="urn:microsoft.com/office/officeart/2016/7/layout/RepeatingBendingProcessNew"/>
    <dgm:cxn modelId="{B974E366-30AD-4EBA-97FB-D6C367F662BA}" type="presParOf" srcId="{07CA92B9-71AC-41D4-B76C-DDD401CAFF9D}" destId="{5435DE92-0015-4622-BDFE-0FEEA87A8E77}" srcOrd="9" destOrd="0" presId="urn:microsoft.com/office/officeart/2016/7/layout/RepeatingBendingProcessNew"/>
    <dgm:cxn modelId="{35E85F5F-15F2-4DDF-B3B1-2C42940DC2BF}" type="presParOf" srcId="{5435DE92-0015-4622-BDFE-0FEEA87A8E77}" destId="{0981F014-9DE6-40F4-80BF-29597EDF54C2}" srcOrd="0" destOrd="0" presId="urn:microsoft.com/office/officeart/2016/7/layout/RepeatingBendingProcessNew"/>
    <dgm:cxn modelId="{5282CAB8-CFDC-4873-993B-21CB386AB130}" type="presParOf" srcId="{07CA92B9-71AC-41D4-B76C-DDD401CAFF9D}" destId="{4BC8BAFB-AA6E-47AC-B8ED-AC5A8AB1EFAB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051968-164A-4A42-95A9-BA2E9E9C406C}">
      <dsp:nvSpPr>
        <dsp:cNvPr id="0" name=""/>
        <dsp:cNvSpPr/>
      </dsp:nvSpPr>
      <dsp:spPr>
        <a:xfrm>
          <a:off x="2572472" y="566361"/>
          <a:ext cx="437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7429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79486" y="609741"/>
        <a:ext cx="23401" cy="4680"/>
      </dsp:txXfrm>
    </dsp:sp>
    <dsp:sp modelId="{CCF2C8CF-762B-4EC4-AEBF-A3A0ACF39A31}">
      <dsp:nvSpPr>
        <dsp:cNvPr id="0" name=""/>
        <dsp:cNvSpPr/>
      </dsp:nvSpPr>
      <dsp:spPr>
        <a:xfrm>
          <a:off x="539361" y="1608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Collect each group’s list of planned activities.</a:t>
          </a:r>
          <a:endParaRPr lang="en-US" sz="1700" kern="1200"/>
        </a:p>
      </dsp:txBody>
      <dsp:txXfrm>
        <a:off x="539361" y="1608"/>
        <a:ext cx="2034911" cy="1220946"/>
      </dsp:txXfrm>
    </dsp:sp>
    <dsp:sp modelId="{5BF04A63-00C6-45E8-889B-2C0656CB1ABC}">
      <dsp:nvSpPr>
        <dsp:cNvPr id="0" name=""/>
        <dsp:cNvSpPr/>
      </dsp:nvSpPr>
      <dsp:spPr>
        <a:xfrm>
          <a:off x="1556816" y="1220755"/>
          <a:ext cx="2502941" cy="437429"/>
        </a:xfrm>
        <a:custGeom>
          <a:avLst/>
          <a:gdLst/>
          <a:ahLst/>
          <a:cxnLst/>
          <a:rect l="0" t="0" r="0" b="0"/>
          <a:pathLst>
            <a:path>
              <a:moveTo>
                <a:pt x="2502941" y="0"/>
              </a:moveTo>
              <a:lnTo>
                <a:pt x="2502941" y="235814"/>
              </a:lnTo>
              <a:lnTo>
                <a:pt x="0" y="235814"/>
              </a:lnTo>
              <a:lnTo>
                <a:pt x="0" y="437429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4629" y="1437130"/>
        <a:ext cx="127316" cy="4680"/>
      </dsp:txXfrm>
    </dsp:sp>
    <dsp:sp modelId="{BD26FC72-3022-4325-A518-34131625C220}">
      <dsp:nvSpPr>
        <dsp:cNvPr id="0" name=""/>
        <dsp:cNvSpPr/>
      </dsp:nvSpPr>
      <dsp:spPr>
        <a:xfrm>
          <a:off x="3042302" y="1608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Draft an initial planning.</a:t>
          </a:r>
          <a:endParaRPr lang="en-US" sz="1700" kern="1200"/>
        </a:p>
      </dsp:txBody>
      <dsp:txXfrm>
        <a:off x="3042302" y="1608"/>
        <a:ext cx="2034911" cy="1220946"/>
      </dsp:txXfrm>
    </dsp:sp>
    <dsp:sp modelId="{C6C89AFF-B823-4865-BE91-780D4CADC781}">
      <dsp:nvSpPr>
        <dsp:cNvPr id="0" name=""/>
        <dsp:cNvSpPr/>
      </dsp:nvSpPr>
      <dsp:spPr>
        <a:xfrm>
          <a:off x="2572472" y="2255338"/>
          <a:ext cx="437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7429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79486" y="2298718"/>
        <a:ext cx="23401" cy="4680"/>
      </dsp:txXfrm>
    </dsp:sp>
    <dsp:sp modelId="{2018C70F-9E0C-4090-BFFD-302064C3F0A7}">
      <dsp:nvSpPr>
        <dsp:cNvPr id="0" name=""/>
        <dsp:cNvSpPr/>
      </dsp:nvSpPr>
      <dsp:spPr>
        <a:xfrm>
          <a:off x="539361" y="1690585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Hold meetings with each group to refine and adjust the planning.</a:t>
          </a:r>
          <a:endParaRPr lang="en-US" sz="1700" kern="1200"/>
        </a:p>
      </dsp:txBody>
      <dsp:txXfrm>
        <a:off x="539361" y="1690585"/>
        <a:ext cx="2034911" cy="1220946"/>
      </dsp:txXfrm>
    </dsp:sp>
    <dsp:sp modelId="{43DB4A57-A7CF-447C-B5E7-F2D3B6AEE3FC}">
      <dsp:nvSpPr>
        <dsp:cNvPr id="0" name=""/>
        <dsp:cNvSpPr/>
      </dsp:nvSpPr>
      <dsp:spPr>
        <a:xfrm>
          <a:off x="1556816" y="2909731"/>
          <a:ext cx="2502941" cy="437429"/>
        </a:xfrm>
        <a:custGeom>
          <a:avLst/>
          <a:gdLst/>
          <a:ahLst/>
          <a:cxnLst/>
          <a:rect l="0" t="0" r="0" b="0"/>
          <a:pathLst>
            <a:path>
              <a:moveTo>
                <a:pt x="2502941" y="0"/>
              </a:moveTo>
              <a:lnTo>
                <a:pt x="2502941" y="235814"/>
              </a:lnTo>
              <a:lnTo>
                <a:pt x="0" y="235814"/>
              </a:lnTo>
              <a:lnTo>
                <a:pt x="0" y="437429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44629" y="3126106"/>
        <a:ext cx="127316" cy="4680"/>
      </dsp:txXfrm>
    </dsp:sp>
    <dsp:sp modelId="{5DC38A09-A621-406A-A684-DBC1B22F91E2}">
      <dsp:nvSpPr>
        <dsp:cNvPr id="0" name=""/>
        <dsp:cNvSpPr/>
      </dsp:nvSpPr>
      <dsp:spPr>
        <a:xfrm>
          <a:off x="3042302" y="1690585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Set a baseline of activities in EDMS.</a:t>
          </a:r>
          <a:endParaRPr lang="en-US" sz="1700" kern="1200" dirty="0"/>
        </a:p>
      </dsp:txBody>
      <dsp:txXfrm>
        <a:off x="3042302" y="1690585"/>
        <a:ext cx="2034911" cy="1220946"/>
      </dsp:txXfrm>
    </dsp:sp>
    <dsp:sp modelId="{5435DE92-0015-4622-BDFE-0FEEA87A8E77}">
      <dsp:nvSpPr>
        <dsp:cNvPr id="0" name=""/>
        <dsp:cNvSpPr/>
      </dsp:nvSpPr>
      <dsp:spPr>
        <a:xfrm>
          <a:off x="2572472" y="3944315"/>
          <a:ext cx="4374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7429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779486" y="3987694"/>
        <a:ext cx="23401" cy="4680"/>
      </dsp:txXfrm>
    </dsp:sp>
    <dsp:sp modelId="{C7FDB3FF-377E-40B1-9FCC-3EEF0E963EA2}">
      <dsp:nvSpPr>
        <dsp:cNvPr id="0" name=""/>
        <dsp:cNvSpPr/>
      </dsp:nvSpPr>
      <dsp:spPr>
        <a:xfrm>
          <a:off x="539361" y="3379561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Create the linear schedule.</a:t>
          </a:r>
          <a:endParaRPr lang="en-US" sz="1700" kern="1200"/>
        </a:p>
      </dsp:txBody>
      <dsp:txXfrm>
        <a:off x="539361" y="3379561"/>
        <a:ext cx="2034911" cy="1220946"/>
      </dsp:txXfrm>
    </dsp:sp>
    <dsp:sp modelId="{4BC8BAFB-AA6E-47AC-B8ED-AC5A8AB1EFAB}">
      <dsp:nvSpPr>
        <dsp:cNvPr id="0" name=""/>
        <dsp:cNvSpPr/>
      </dsp:nvSpPr>
      <dsp:spPr>
        <a:xfrm>
          <a:off x="3042302" y="3379561"/>
          <a:ext cx="2034911" cy="12209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712" tIns="104666" rIns="99712" bIns="104666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Monitor and track progress on each activity.</a:t>
          </a:r>
          <a:endParaRPr lang="en-US" sz="1700" kern="1200"/>
        </a:p>
      </dsp:txBody>
      <dsp:txXfrm>
        <a:off x="3042302" y="3379561"/>
        <a:ext cx="2034911" cy="1220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78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Petit fromage vs grand fromage (x10)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04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Tableau des groups </a:t>
            </a:r>
            <a:r>
              <a:rPr lang="en-US" dirty="0" err="1"/>
              <a:t>d’activit;es</a:t>
            </a:r>
            <a:r>
              <a:rPr lang="en-US" dirty="0"/>
              <a:t> </a:t>
            </a:r>
            <a:r>
              <a:rPr lang="en-US" dirty="0" err="1"/>
              <a:t>lesquelles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exposées</a:t>
            </a:r>
            <a:r>
              <a:rPr lang="en-US" dirty="0"/>
              <a:t> a </a:t>
            </a:r>
            <a:r>
              <a:rPr lang="en-US" dirty="0" err="1"/>
              <a:t>hautes</a:t>
            </a:r>
            <a:r>
              <a:rPr lang="en-US" dirty="0"/>
              <a:t> radiations et </a:t>
            </a:r>
            <a:r>
              <a:rPr lang="en-US" dirty="0" err="1"/>
              <a:t>lesquelles</a:t>
            </a:r>
            <a:r>
              <a:rPr lang="en-US" dirty="0"/>
              <a:t> </a:t>
            </a:r>
            <a:r>
              <a:rPr lang="en-US" dirty="0" err="1"/>
              <a:t>sont</a:t>
            </a:r>
            <a:r>
              <a:rPr lang="en-US" dirty="0"/>
              <a:t> </a:t>
            </a:r>
            <a:r>
              <a:rPr lang="en-US" dirty="0" err="1"/>
              <a:t>exposées</a:t>
            </a:r>
            <a:r>
              <a:rPr lang="en-US" dirty="0"/>
              <a:t> à </a:t>
            </a:r>
            <a:r>
              <a:rPr lang="en-US" dirty="0" err="1"/>
              <a:t>faibles</a:t>
            </a:r>
            <a:r>
              <a:rPr lang="en-US" dirty="0"/>
              <a:t> radiations.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70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28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5DAD50-7AA2-4AE5-9124-8DD39D6D632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58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63B99C-1BF7-EB49-B030-E28DF0283286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NA-CONS Project Team meeting#46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D697F3-6011-EF41-80DA-33BB1D0994CD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36337" y="142711"/>
            <a:ext cx="1069528" cy="9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2" y="536227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599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15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2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C9D739-B87F-D749-A253-E51AC551DEFF}"/>
              </a:ext>
            </a:extLst>
          </p:cNvPr>
          <p:cNvPicPr/>
          <p:nvPr userDrawn="1"/>
        </p:nvPicPr>
        <p:blipFill>
          <a:blip r:embed="rId4"/>
          <a:stretch>
            <a:fillRect/>
          </a:stretch>
        </p:blipFill>
        <p:spPr>
          <a:xfrm>
            <a:off x="17068" y="3564"/>
            <a:ext cx="1394289" cy="122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NA-CONS Project Team meeting#46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14 January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NA-CONS Project Team meeting#46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25BA8B29-F024-F440-916B-BD15C42314AD}"/>
              </a:ext>
            </a:extLst>
          </p:cNvPr>
          <p:cNvPicPr/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120" y="6403772"/>
            <a:ext cx="571921" cy="3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1" y="3429000"/>
            <a:ext cx="11582400" cy="2153265"/>
          </a:xfrm>
        </p:spPr>
        <p:txBody>
          <a:bodyPr/>
          <a:lstStyle/>
          <a:p>
            <a:pPr algn="ctr"/>
            <a:r>
              <a:rPr lang="en-US" sz="4400" dirty="0"/>
              <a:t>NA-CONS underground coordination</a:t>
            </a:r>
            <a:br>
              <a:rPr lang="en-US" sz="4400" dirty="0"/>
            </a:br>
            <a:r>
              <a:rPr lang="en-US" sz="4400" dirty="0"/>
              <a:t>EN-ACE Seminar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73780"/>
            <a:ext cx="11376026" cy="1454057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Xavier Palle</a:t>
            </a:r>
          </a:p>
          <a:p>
            <a:r>
              <a:rPr lang="en-US" sz="1800" dirty="0"/>
              <a:t>15/11/2024</a:t>
            </a:r>
          </a:p>
        </p:txBody>
      </p:sp>
    </p:spTree>
    <p:extLst>
      <p:ext uri="{BB962C8B-B14F-4D97-AF65-F5344CB8AC3E}">
        <p14:creationId xmlns:p14="http://schemas.microsoft.com/office/powerpoint/2010/main" val="233919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yellow caution sign with black text&#10;&#10;Description automatically generated">
            <a:extLst>
              <a:ext uri="{FF2B5EF4-FFF2-40B4-BE49-F238E27FC236}">
                <a16:creationId xmlns:a16="http://schemas.microsoft.com/office/drawing/2014/main" id="{2C2DD3F3-0969-7859-A742-59C6CB340F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011" y="4161909"/>
            <a:ext cx="2189325" cy="2189325"/>
          </a:xfrm>
          <a:prstGeom prst="rect">
            <a:avLst/>
          </a:prstGeom>
        </p:spPr>
      </p:pic>
      <p:pic>
        <p:nvPicPr>
          <p:cNvPr id="8" name="Content Placeholder 7" descr="A group of people standing in a factory&#10;&#10;Description automatically generated">
            <a:extLst>
              <a:ext uri="{FF2B5EF4-FFF2-40B4-BE49-F238E27FC236}">
                <a16:creationId xmlns:a16="http://schemas.microsoft.com/office/drawing/2014/main" id="{E7A34565-3A48-4CD0-37AE-3DFE74B811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61088" y="1869980"/>
            <a:ext cx="5573958" cy="371354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96016E0-39B6-F321-04B4-724F9D2C5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 underground – TDC2 &amp; TCC2 renovation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A55E6-D073-A2A2-04D8-DE93C0299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99A559-C4EE-50FB-0598-3ADF8B15EE00}"/>
              </a:ext>
            </a:extLst>
          </p:cNvPr>
          <p:cNvSpPr txBox="1"/>
          <p:nvPr/>
        </p:nvSpPr>
        <p:spPr>
          <a:xfrm>
            <a:off x="497841" y="1391920"/>
            <a:ext cx="6228080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/>
              <a:t>Facility characteristics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Junction cavern - Splits primary beamline into 6 beams (nowadays)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Adjusts beam properties for specific downstream experiments</a:t>
            </a:r>
          </a:p>
          <a:p>
            <a:endParaRPr lang="en-GB" dirty="0"/>
          </a:p>
          <a:p>
            <a:r>
              <a:rPr lang="en-GB" b="1" dirty="0"/>
              <a:t>Facility challenges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Underground location - Limited space, access only through shafts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radiation levels - Requires optimized strategy and procedures for works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DA5DF07-A635-9A85-7D5C-F6FA59F7E677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15/11/2024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FC51760-8B0D-03FF-03B8-1B0E7683F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657824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16BD9F0-868A-2420-4F4F-ECDAD7B0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11376024" cy="530466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Define possible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Calculate total collective radioactive dose </a:t>
            </a:r>
            <a:r>
              <a:rPr lang="en-US" b="0" dirty="0"/>
              <a:t>for each scenario and planning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Comparison </a:t>
            </a:r>
            <a:r>
              <a:rPr lang="en-US" b="0" dirty="0"/>
              <a:t>of the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Management decision </a:t>
            </a:r>
            <a:r>
              <a:rPr lang="en-US" b="0" dirty="0"/>
              <a:t>on the selected scenario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38CEC-ECFF-CBEA-D7EE-5BB4BE4C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US" dirty="0"/>
              <a:t>Defining a renovation strategy in a radioactive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7F587-B224-6BAD-5A96-7706A222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EE7D3E0-EAAD-E772-B40B-34CF6AE80B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E454BDD-C92B-EA5F-CDF9-BB8F6AD01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3759620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16BD9F0-868A-2420-4F4F-ECDAD7B0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1"/>
            <a:ext cx="11376024" cy="37105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Define possible scenarios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38CEC-ECFF-CBEA-D7EE-5BB4BE4C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US" dirty="0"/>
              <a:t>Defining a renovation strategy in a radioactive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7F587-B224-6BAD-5A96-7706A222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662F2C-0A67-BD9F-B8C4-124719809280}"/>
              </a:ext>
            </a:extLst>
          </p:cNvPr>
          <p:cNvSpPr txBox="1"/>
          <p:nvPr/>
        </p:nvSpPr>
        <p:spPr>
          <a:xfrm>
            <a:off x="2347287" y="3339718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1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A6A493-D46E-5199-7A5E-67B275D3B615}"/>
              </a:ext>
            </a:extLst>
          </p:cNvPr>
          <p:cNvSpPr txBox="1"/>
          <p:nvPr/>
        </p:nvSpPr>
        <p:spPr>
          <a:xfrm>
            <a:off x="8717280" y="3290500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2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97436A-86C1-BC5E-4405-BF5185F369C0}"/>
              </a:ext>
            </a:extLst>
          </p:cNvPr>
          <p:cNvSpPr txBox="1"/>
          <p:nvPr/>
        </p:nvSpPr>
        <p:spPr>
          <a:xfrm>
            <a:off x="4805680" y="1556805"/>
            <a:ext cx="21416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What is radioactive ?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8A4862-EE56-4D8E-0C7A-F8C6F58E4888}"/>
              </a:ext>
            </a:extLst>
          </p:cNvPr>
          <p:cNvSpPr txBox="1"/>
          <p:nvPr/>
        </p:nvSpPr>
        <p:spPr>
          <a:xfrm>
            <a:off x="3326009" y="2377832"/>
            <a:ext cx="55399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The equipment in the cavern depending on its location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CD818E-DAD1-96AC-AC1F-2D3FC28FB29E}"/>
              </a:ext>
            </a:extLst>
          </p:cNvPr>
          <p:cNvSpPr txBox="1"/>
          <p:nvPr/>
        </p:nvSpPr>
        <p:spPr>
          <a:xfrm>
            <a:off x="250081" y="4108756"/>
            <a:ext cx="52972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We perform the renovation works without touching any equipment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3F6A25-515C-04A6-6FC1-3B4D7CD8BF25}"/>
              </a:ext>
            </a:extLst>
          </p:cNvPr>
          <p:cNvSpPr txBox="1"/>
          <p:nvPr/>
        </p:nvSpPr>
        <p:spPr>
          <a:xfrm>
            <a:off x="1481665" y="5236715"/>
            <a:ext cx="28341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High dose rate environment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CD029F-B54E-0019-1BCD-7985FA675B90}"/>
              </a:ext>
            </a:extLst>
          </p:cNvPr>
          <p:cNvSpPr txBox="1"/>
          <p:nvPr/>
        </p:nvSpPr>
        <p:spPr>
          <a:xfrm>
            <a:off x="6366401" y="4122656"/>
            <a:ext cx="52972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We perform the renovation works after removing all equipment from the cavern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887116-34FD-F8BB-5164-CB61CD1C4537}"/>
              </a:ext>
            </a:extLst>
          </p:cNvPr>
          <p:cNvSpPr txBox="1"/>
          <p:nvPr/>
        </p:nvSpPr>
        <p:spPr>
          <a:xfrm>
            <a:off x="6366401" y="5092248"/>
            <a:ext cx="529727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Lower dose rate environment, but removal phase costs doses and need storage space</a:t>
            </a:r>
            <a:endParaRPr lang="en-CH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D0FBF7EA-6A23-218C-F396-D41CC157BCA6}"/>
              </a:ext>
            </a:extLst>
          </p:cNvPr>
          <p:cNvSpPr/>
          <p:nvPr/>
        </p:nvSpPr>
        <p:spPr>
          <a:xfrm>
            <a:off x="5720080" y="1866739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44A4488E-C0EE-068A-1993-B146404688F5}"/>
              </a:ext>
            </a:extLst>
          </p:cNvPr>
          <p:cNvSpPr/>
          <p:nvPr/>
        </p:nvSpPr>
        <p:spPr>
          <a:xfrm>
            <a:off x="2638926" y="2857097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FFA1A168-841F-1706-B434-31C29DD00163}"/>
              </a:ext>
            </a:extLst>
          </p:cNvPr>
          <p:cNvSpPr/>
          <p:nvPr/>
        </p:nvSpPr>
        <p:spPr>
          <a:xfrm>
            <a:off x="9011475" y="2857097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2BE437-7490-EAB5-89E9-9F1F367F3035}"/>
              </a:ext>
            </a:extLst>
          </p:cNvPr>
          <p:cNvSpPr/>
          <p:nvPr/>
        </p:nvSpPr>
        <p:spPr>
          <a:xfrm>
            <a:off x="2760846" y="2857097"/>
            <a:ext cx="6406148" cy="1356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90D59923-ECD9-32CE-4DE2-12F5761D0F07}"/>
              </a:ext>
            </a:extLst>
          </p:cNvPr>
          <p:cNvSpPr/>
          <p:nvPr/>
        </p:nvSpPr>
        <p:spPr>
          <a:xfrm>
            <a:off x="2638926" y="3635552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B742B3FE-C4EA-F8D0-B8A1-E99EF11991E5}"/>
              </a:ext>
            </a:extLst>
          </p:cNvPr>
          <p:cNvSpPr/>
          <p:nvPr/>
        </p:nvSpPr>
        <p:spPr>
          <a:xfrm>
            <a:off x="2638926" y="4740285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FC906B12-5BED-6763-2FEB-129D60D9B6DE}"/>
              </a:ext>
            </a:extLst>
          </p:cNvPr>
          <p:cNvSpPr/>
          <p:nvPr/>
        </p:nvSpPr>
        <p:spPr>
          <a:xfrm>
            <a:off x="9011475" y="3653806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AAD6F1C4-8475-29E7-5D79-D3E379BE1471}"/>
              </a:ext>
            </a:extLst>
          </p:cNvPr>
          <p:cNvSpPr/>
          <p:nvPr/>
        </p:nvSpPr>
        <p:spPr>
          <a:xfrm>
            <a:off x="9011475" y="4696498"/>
            <a:ext cx="243840" cy="47320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19D2749A-5037-87AA-1371-056B3325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092A66E5-B93A-493B-B05F-A5192ADA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3421439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16BD9F0-868A-2420-4F4F-ECDAD7B0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11376024" cy="530466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Define possible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Calculate total collective radioactive dose </a:t>
            </a:r>
            <a:r>
              <a:rPr lang="en-US" b="0" dirty="0"/>
              <a:t>for each scenario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38CEC-ECFF-CBEA-D7EE-5BB4BE4C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US" dirty="0"/>
              <a:t>Defining a renovation strategy in a radioactive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7F587-B224-6BAD-5A96-7706A222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3C2AAB-4B14-932D-6326-A2050499F3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17" r="2164"/>
          <a:stretch/>
        </p:blipFill>
        <p:spPr bwMode="auto">
          <a:xfrm>
            <a:off x="776500" y="2641546"/>
            <a:ext cx="5289851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2DF206-E0DD-7353-2398-3EDF374759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6"/>
          <a:stretch/>
        </p:blipFill>
        <p:spPr>
          <a:xfrm>
            <a:off x="6547482" y="3191934"/>
            <a:ext cx="5289851" cy="13221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BDABEB-AC53-8EF2-3545-F1211DD31A9F}"/>
              </a:ext>
            </a:extLst>
          </p:cNvPr>
          <p:cNvSpPr txBox="1"/>
          <p:nvPr/>
        </p:nvSpPr>
        <p:spPr>
          <a:xfrm>
            <a:off x="2618665" y="2201097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1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C24BE7-DAD5-4561-98EF-35E0592EE8A8}"/>
              </a:ext>
            </a:extLst>
          </p:cNvPr>
          <p:cNvSpPr txBox="1"/>
          <p:nvPr/>
        </p:nvSpPr>
        <p:spPr>
          <a:xfrm>
            <a:off x="8717280" y="2201097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2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03FF68-FCAF-63AC-65B1-F87310045846}"/>
              </a:ext>
            </a:extLst>
          </p:cNvPr>
          <p:cNvSpPr txBox="1"/>
          <p:nvPr/>
        </p:nvSpPr>
        <p:spPr>
          <a:xfrm>
            <a:off x="2218266" y="5233834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High dose rates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3558AD-6E67-3730-0207-FF131FE3CA01}"/>
              </a:ext>
            </a:extLst>
          </p:cNvPr>
          <p:cNvSpPr txBox="1"/>
          <p:nvPr/>
        </p:nvSpPr>
        <p:spPr>
          <a:xfrm>
            <a:off x="6266589" y="5455194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VS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19A780-99EF-0552-F94A-90C2BD4F3697}"/>
              </a:ext>
            </a:extLst>
          </p:cNvPr>
          <p:cNvSpPr txBox="1"/>
          <p:nvPr/>
        </p:nvSpPr>
        <p:spPr>
          <a:xfrm>
            <a:off x="8460799" y="5627227"/>
            <a:ext cx="27186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Removal          Renovation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60AFA9-F5D3-9511-9F97-DE892DE357A4}"/>
              </a:ext>
            </a:extLst>
          </p:cNvPr>
          <p:cNvSpPr txBox="1"/>
          <p:nvPr/>
        </p:nvSpPr>
        <p:spPr>
          <a:xfrm>
            <a:off x="7779126" y="5233834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High dose rates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B8D875-E1E5-16DF-2C4B-4BDC04E1DBB0}"/>
              </a:ext>
            </a:extLst>
          </p:cNvPr>
          <p:cNvSpPr txBox="1"/>
          <p:nvPr/>
        </p:nvSpPr>
        <p:spPr>
          <a:xfrm>
            <a:off x="2442686" y="5627228"/>
            <a:ext cx="11669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Renovation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101163-D230-FD33-7352-57CE05D50BE5}"/>
              </a:ext>
            </a:extLst>
          </p:cNvPr>
          <p:cNvSpPr txBox="1"/>
          <p:nvPr/>
        </p:nvSpPr>
        <p:spPr>
          <a:xfrm>
            <a:off x="9973734" y="5233834"/>
            <a:ext cx="15645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Low dose rates</a:t>
            </a:r>
            <a:endParaRPr lang="en-CH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00707A4-1869-14C7-E9E8-28C0E0C3E429}"/>
              </a:ext>
            </a:extLst>
          </p:cNvPr>
          <p:cNvSpPr/>
          <p:nvPr/>
        </p:nvSpPr>
        <p:spPr>
          <a:xfrm>
            <a:off x="1794933" y="5188011"/>
            <a:ext cx="9855200" cy="8113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A9D307-3DE4-84A2-9DC5-2E482DF81720}"/>
              </a:ext>
            </a:extLst>
          </p:cNvPr>
          <p:cNvSpPr txBox="1"/>
          <p:nvPr/>
        </p:nvSpPr>
        <p:spPr>
          <a:xfrm>
            <a:off x="5535619" y="6025186"/>
            <a:ext cx="17697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Equation to solve</a:t>
            </a:r>
            <a:endParaRPr lang="en-CH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DC4A99-469E-1FFA-1320-5FB4FDA6A349}"/>
              </a:ext>
            </a:extLst>
          </p:cNvPr>
          <p:cNvSpPr txBox="1"/>
          <p:nvPr/>
        </p:nvSpPr>
        <p:spPr>
          <a:xfrm>
            <a:off x="9598248" y="5455193"/>
            <a:ext cx="1346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</a:t>
            </a:r>
            <a:endParaRPr lang="en-CH" dirty="0"/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8F0191FE-6E31-F624-1D45-0DCA5B88AB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192E22A1-56E6-F686-D76E-29DA5701A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1435857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16BD9F0-868A-2420-4F4F-ECDAD7B0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71670"/>
            <a:ext cx="11568664" cy="1654597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Define possible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Calculate total collective radioactive dose </a:t>
            </a:r>
            <a:r>
              <a:rPr lang="en-US" b="0" dirty="0"/>
              <a:t>for each scenario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Comparison </a:t>
            </a:r>
            <a:r>
              <a:rPr lang="en-US" b="0" dirty="0"/>
              <a:t>of the scenarios: Scenario 1 = </a:t>
            </a:r>
            <a:r>
              <a:rPr lang="en-US" dirty="0"/>
              <a:t>3917</a:t>
            </a:r>
            <a:r>
              <a:rPr lang="en-US" b="0" dirty="0"/>
              <a:t> </a:t>
            </a:r>
            <a:r>
              <a:rPr lang="en-US" b="0" dirty="0" err="1"/>
              <a:t>Person.mSv</a:t>
            </a:r>
            <a:r>
              <a:rPr lang="en-US" b="0" dirty="0"/>
              <a:t>, Scenario 2 = </a:t>
            </a:r>
            <a:r>
              <a:rPr lang="en-US" dirty="0"/>
              <a:t>566</a:t>
            </a:r>
            <a:r>
              <a:rPr lang="en-US" b="0" dirty="0"/>
              <a:t> </a:t>
            </a:r>
            <a:r>
              <a:rPr lang="en-US" b="0" dirty="0" err="1"/>
              <a:t>Person.mSv</a:t>
            </a: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38CEC-ECFF-CBEA-D7EE-5BB4BE4C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US" dirty="0"/>
              <a:t>Defining a renovation strategy in a radioactive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7F587-B224-6BAD-5A96-7706A222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EAC393-A140-1650-3BCA-D34682C4E7C2}"/>
              </a:ext>
            </a:extLst>
          </p:cNvPr>
          <p:cNvSpPr txBox="1"/>
          <p:nvPr/>
        </p:nvSpPr>
        <p:spPr>
          <a:xfrm>
            <a:off x="1084454" y="2845752"/>
            <a:ext cx="22422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Collective dose direct comparison per group</a:t>
            </a:r>
            <a:endParaRPr lang="en-CH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67F07D8-F375-944D-5E57-71F39E3C8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56" y="3623533"/>
            <a:ext cx="2758804" cy="178223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45584B8-628C-DC7D-2EE8-74B2DD4E4F8D}"/>
              </a:ext>
            </a:extLst>
          </p:cNvPr>
          <p:cNvSpPr txBox="1"/>
          <p:nvPr/>
        </p:nvSpPr>
        <p:spPr>
          <a:xfrm>
            <a:off x="4153752" y="2929623"/>
            <a:ext cx="39539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Distribution of the dose across groups for both scenarios</a:t>
            </a:r>
            <a:endParaRPr lang="en-CH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078C10A-87C0-1140-ACA2-EC933FBD5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751" y="3718237"/>
            <a:ext cx="3955575" cy="246390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C97653D-07F2-2C08-FA78-BCB188B569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9443" y="5097297"/>
            <a:ext cx="1559001" cy="9463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22C5B73-8CF5-7DA6-FA65-3231F247D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0618" y="3399750"/>
            <a:ext cx="3118040" cy="259198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DA61F4F-F6E6-37AA-D625-DC212CE912D1}"/>
              </a:ext>
            </a:extLst>
          </p:cNvPr>
          <p:cNvSpPr txBox="1"/>
          <p:nvPr/>
        </p:nvSpPr>
        <p:spPr>
          <a:xfrm>
            <a:off x="9401951" y="2931667"/>
            <a:ext cx="17055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Master planning</a:t>
            </a:r>
            <a:endParaRPr lang="en-CH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B809CDE-4C1B-8680-79B3-4B8AF3F8B5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0294" y="3971411"/>
            <a:ext cx="2758804" cy="156338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9F536C16-25CF-D76B-24B6-2E27243E84C1}"/>
              </a:ext>
            </a:extLst>
          </p:cNvPr>
          <p:cNvSpPr txBox="1"/>
          <p:nvPr/>
        </p:nvSpPr>
        <p:spPr>
          <a:xfrm>
            <a:off x="4259262" y="4185104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1</a:t>
            </a:r>
            <a:endParaRPr lang="en-CH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8B08CE-FA0C-1798-F14A-6ACF05EA6AED}"/>
              </a:ext>
            </a:extLst>
          </p:cNvPr>
          <p:cNvSpPr txBox="1"/>
          <p:nvPr/>
        </p:nvSpPr>
        <p:spPr>
          <a:xfrm>
            <a:off x="7427510" y="4754902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2</a:t>
            </a:r>
            <a:endParaRPr lang="en-CH" dirty="0"/>
          </a:p>
        </p:txBody>
      </p:sp>
      <p:sp>
        <p:nvSpPr>
          <p:cNvPr id="44" name="Date Placeholder 3">
            <a:extLst>
              <a:ext uri="{FF2B5EF4-FFF2-40B4-BE49-F238E27FC236}">
                <a16:creationId xmlns:a16="http://schemas.microsoft.com/office/drawing/2014/main" id="{86DFA02C-DCC1-D9B5-3DAA-2ED7F1F0C3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45" name="Footer Placeholder 4">
            <a:extLst>
              <a:ext uri="{FF2B5EF4-FFF2-40B4-BE49-F238E27FC236}">
                <a16:creationId xmlns:a16="http://schemas.microsoft.com/office/drawing/2014/main" id="{551D89E4-DB94-6DE3-0053-2DC34152A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1399146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1080F-B556-F4BA-021D-D175912F7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such a difference between scenarios ?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52B67-0669-C2E4-B008-7E6D1267D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9655D8-C923-0EC2-ABA4-92EB69BB3F02}"/>
              </a:ext>
            </a:extLst>
          </p:cNvPr>
          <p:cNvCxnSpPr>
            <a:cxnSpLocks/>
          </p:cNvCxnSpPr>
          <p:nvPr/>
        </p:nvCxnSpPr>
        <p:spPr>
          <a:xfrm>
            <a:off x="272645" y="4710824"/>
            <a:ext cx="570807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DD254F-DEE0-4626-81AE-6041C8314BFA}"/>
              </a:ext>
            </a:extLst>
          </p:cNvPr>
          <p:cNvCxnSpPr>
            <a:cxnSpLocks/>
          </p:cNvCxnSpPr>
          <p:nvPr/>
        </p:nvCxnSpPr>
        <p:spPr>
          <a:xfrm flipV="1">
            <a:off x="5980717" y="1996286"/>
            <a:ext cx="0" cy="2714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5F7646-FA6A-D486-08EA-E4D3CC1E04EC}"/>
              </a:ext>
            </a:extLst>
          </p:cNvPr>
          <p:cNvCxnSpPr/>
          <p:nvPr/>
        </p:nvCxnSpPr>
        <p:spPr>
          <a:xfrm>
            <a:off x="5980717" y="1996286"/>
            <a:ext cx="58080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FFB6FF7-B822-B477-2721-E9405800BE89}"/>
              </a:ext>
            </a:extLst>
          </p:cNvPr>
          <p:cNvCxnSpPr>
            <a:cxnSpLocks/>
          </p:cNvCxnSpPr>
          <p:nvPr/>
        </p:nvCxnSpPr>
        <p:spPr>
          <a:xfrm flipV="1">
            <a:off x="11788801" y="1616643"/>
            <a:ext cx="0" cy="37964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10EA6E9-8B1E-F2C8-BC77-84CC7A1F0757}"/>
              </a:ext>
            </a:extLst>
          </p:cNvPr>
          <p:cNvCxnSpPr/>
          <p:nvPr/>
        </p:nvCxnSpPr>
        <p:spPr>
          <a:xfrm flipH="1">
            <a:off x="272645" y="1616643"/>
            <a:ext cx="115161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CAEA0FB-8F10-ED88-3D50-37DB9064D2F3}"/>
              </a:ext>
            </a:extLst>
          </p:cNvPr>
          <p:cNvCxnSpPr/>
          <p:nvPr/>
        </p:nvCxnSpPr>
        <p:spPr>
          <a:xfrm>
            <a:off x="272645" y="1616643"/>
            <a:ext cx="0" cy="30941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A3D7F5E1-DC15-5ACC-8FD7-C5093AE5E7C1}"/>
              </a:ext>
            </a:extLst>
          </p:cNvPr>
          <p:cNvSpPr/>
          <p:nvPr/>
        </p:nvSpPr>
        <p:spPr>
          <a:xfrm>
            <a:off x="6359408" y="2113504"/>
            <a:ext cx="5429392" cy="2597320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326D7A-6D5A-C91B-4069-34938B2DBC47}"/>
              </a:ext>
            </a:extLst>
          </p:cNvPr>
          <p:cNvSpPr txBox="1"/>
          <p:nvPr/>
        </p:nvSpPr>
        <p:spPr>
          <a:xfrm>
            <a:off x="1338395" y="1314002"/>
            <a:ext cx="3286221" cy="2492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lvl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b="1" i="1" u="sng" dirty="0">
                <a:solidFill>
                  <a:srgbClr val="FF0000"/>
                </a:solidFill>
              </a:rPr>
              <a:t>Scenario 1:</a:t>
            </a:r>
            <a:r>
              <a:rPr lang="en-GB" dirty="0"/>
              <a:t> Approved baseline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49E2F3-F7BE-AD89-A028-5C7C9DF20143}"/>
              </a:ext>
            </a:extLst>
          </p:cNvPr>
          <p:cNvSpPr txBox="1"/>
          <p:nvPr/>
        </p:nvSpPr>
        <p:spPr>
          <a:xfrm>
            <a:off x="7037623" y="1321044"/>
            <a:ext cx="4154022" cy="2492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lvl="1">
              <a:lnSpc>
                <a:spcPct val="90000"/>
              </a:lnSpc>
              <a:spcBef>
                <a:spcPts val="0"/>
              </a:spcBef>
              <a:defRPr/>
            </a:pPr>
            <a:r>
              <a:rPr lang="en-GB" b="1" i="1" u="sng" dirty="0">
                <a:solidFill>
                  <a:srgbClr val="FF0000"/>
                </a:solidFill>
              </a:rPr>
              <a:t>Scenario 2: </a:t>
            </a:r>
            <a:r>
              <a:rPr lang="en-GB" dirty="0"/>
              <a:t>Full refurbishment of TCC2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B2290B-17BF-2E86-986A-C2E7A9A88142}"/>
              </a:ext>
            </a:extLst>
          </p:cNvPr>
          <p:cNvSpPr txBox="1"/>
          <p:nvPr/>
        </p:nvSpPr>
        <p:spPr>
          <a:xfrm>
            <a:off x="3778551" y="5013466"/>
            <a:ext cx="42639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Dose rates for 	 is ~ x10 with respect to</a:t>
            </a:r>
            <a:endParaRPr lang="en-CH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9933695-7CCB-246B-C122-2F7312089FB3}"/>
              </a:ext>
            </a:extLst>
          </p:cNvPr>
          <p:cNvSpPr/>
          <p:nvPr/>
        </p:nvSpPr>
        <p:spPr>
          <a:xfrm>
            <a:off x="5310182" y="5042300"/>
            <a:ext cx="249382" cy="2389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CA563B0-D125-773D-3AEC-2B3E933C8565}"/>
              </a:ext>
            </a:extLst>
          </p:cNvPr>
          <p:cNvSpPr/>
          <p:nvPr/>
        </p:nvSpPr>
        <p:spPr>
          <a:xfrm>
            <a:off x="8111813" y="5040867"/>
            <a:ext cx="249382" cy="238929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8B4F8311-4300-55AA-3675-D155B580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D670F974-80C7-712F-A354-E5BCBDF60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427E978B-51F2-A193-5FD7-D63CA7C0CF6B}"/>
              </a:ext>
            </a:extLst>
          </p:cNvPr>
          <p:cNvSpPr txBox="1">
            <a:spLocks/>
          </p:cNvSpPr>
          <p:nvPr/>
        </p:nvSpPr>
        <p:spPr>
          <a:xfrm>
            <a:off x="442829" y="1701535"/>
            <a:ext cx="5467716" cy="3009288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XTAXs replacement;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TCSCs replacement;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WIC installation;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Additional Beam instrumentation;</a:t>
            </a:r>
          </a:p>
          <a:p>
            <a:pPr marL="324150" lvl="2" indent="0">
              <a:lnSpc>
                <a:spcPct val="90000"/>
              </a:lnSpc>
              <a:spcBef>
                <a:spcPts val="0"/>
              </a:spcBef>
              <a:buNone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De-cabling of all obsolete cables;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Cabling (DC and signal cables);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Fire doors;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dirty="0"/>
              <a:t>+ few extra activities without moving magnets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5702F6E-0883-026C-3010-34FBF9139EAF}"/>
              </a:ext>
            </a:extLst>
          </p:cNvPr>
          <p:cNvSpPr txBox="1">
            <a:spLocks/>
          </p:cNvSpPr>
          <p:nvPr/>
        </p:nvSpPr>
        <p:spPr>
          <a:xfrm>
            <a:off x="6220864" y="1701534"/>
            <a:ext cx="5787540" cy="30092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1400" dirty="0"/>
              <a:t>Empty the TCC2;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sz="1400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1400" dirty="0"/>
              <a:t>Everything that is in the approved baseline;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sz="1400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1400" dirty="0"/>
              <a:t>Magnet refurbishment + some new magnets;</a:t>
            </a:r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endParaRPr lang="en-GB" sz="1400" dirty="0"/>
          </a:p>
          <a:p>
            <a:pPr marL="648149" lvl="2" indent="-323999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en-GB" sz="1400" dirty="0"/>
              <a:t>Reorganization of the area:</a:t>
            </a:r>
          </a:p>
          <a:p>
            <a:pPr marL="972149" lvl="3" indent="-323999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400" dirty="0">
                <a:solidFill>
                  <a:schemeClr val="tx2"/>
                </a:solidFill>
              </a:rPr>
              <a:t>Cable trays to avoid cables pulled on the floor;</a:t>
            </a:r>
          </a:p>
          <a:p>
            <a:pPr marL="972149" lvl="3" indent="-323999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400" dirty="0">
                <a:solidFill>
                  <a:schemeClr val="tx2"/>
                </a:solidFill>
              </a:rPr>
              <a:t>Move the cooling manifolds closer to the lines to avoid flexible pipes in the passage;</a:t>
            </a:r>
          </a:p>
          <a:p>
            <a:pPr marL="972149" lvl="3" indent="-323999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sz="1400" dirty="0">
                <a:solidFill>
                  <a:schemeClr val="tx2"/>
                </a:solidFill>
              </a:rPr>
              <a:t>New survey network system.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EB0620-A132-0FFA-4F66-5B75C08F5A1A}"/>
              </a:ext>
            </a:extLst>
          </p:cNvPr>
          <p:cNvCxnSpPr/>
          <p:nvPr/>
        </p:nvCxnSpPr>
        <p:spPr>
          <a:xfrm>
            <a:off x="6176043" y="1184104"/>
            <a:ext cx="0" cy="3526720"/>
          </a:xfrm>
          <a:prstGeom prst="line">
            <a:avLst/>
          </a:prstGeom>
          <a:ln w="19050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85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C1669D3B-D7AE-85D4-4CF7-F6CAEC004F0D}"/>
              </a:ext>
            </a:extLst>
          </p:cNvPr>
          <p:cNvSpPr txBox="1"/>
          <p:nvPr/>
        </p:nvSpPr>
        <p:spPr>
          <a:xfrm>
            <a:off x="1084454" y="2845752"/>
            <a:ext cx="22422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Collective dose direct comparison per group</a:t>
            </a:r>
            <a:endParaRPr lang="en-CH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DB4A39A-DF0D-0BE1-A0DD-74C6D04F44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56" y="3623533"/>
            <a:ext cx="2758804" cy="178223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A4F0F11-1C62-D841-6505-4BCD08F6E243}"/>
              </a:ext>
            </a:extLst>
          </p:cNvPr>
          <p:cNvSpPr txBox="1"/>
          <p:nvPr/>
        </p:nvSpPr>
        <p:spPr>
          <a:xfrm>
            <a:off x="4153752" y="2929623"/>
            <a:ext cx="39539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Distribution of the dose across groups for both scenarios</a:t>
            </a:r>
            <a:endParaRPr lang="en-CH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17DD86E-691E-AF38-1026-531683E87D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3751" y="3718237"/>
            <a:ext cx="3955575" cy="24639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56D81F-F6C5-33D6-AC80-6072328533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9443" y="5097297"/>
            <a:ext cx="1559001" cy="9463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C7E695-0D49-5DCE-32CD-62C6BB27E7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0618" y="3399750"/>
            <a:ext cx="3118040" cy="25919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BD13F30-E268-DD33-8E87-372498606ED8}"/>
              </a:ext>
            </a:extLst>
          </p:cNvPr>
          <p:cNvSpPr txBox="1"/>
          <p:nvPr/>
        </p:nvSpPr>
        <p:spPr>
          <a:xfrm>
            <a:off x="9401951" y="2931667"/>
            <a:ext cx="17055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Master planning</a:t>
            </a:r>
            <a:endParaRPr lang="en-CH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6266782A-71A7-B0F9-C418-090C2A0273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0294" y="3971411"/>
            <a:ext cx="2758804" cy="156338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16BD9F0-868A-2420-4F4F-ECDAD7B0F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11376024" cy="5304665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Define possible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Calculate total collective radioactive dose </a:t>
            </a:r>
            <a:r>
              <a:rPr lang="en-US" b="0" dirty="0"/>
              <a:t>for each scenario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Comparison </a:t>
            </a:r>
            <a:r>
              <a:rPr lang="en-US" b="0" dirty="0"/>
              <a:t>of the scenarios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Management decision </a:t>
            </a:r>
            <a:r>
              <a:rPr lang="en-US" b="0" dirty="0"/>
              <a:t>on the selected scenario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E38CEC-ECFF-CBEA-D7EE-5BB4BE4C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US" dirty="0"/>
              <a:t>Defining a renovation strategy in a radioactive area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7F587-B224-6BAD-5A96-7706A222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AB338A-8FCD-3D05-D79B-0860A409C56F}"/>
              </a:ext>
            </a:extLst>
          </p:cNvPr>
          <p:cNvSpPr txBox="1"/>
          <p:nvPr/>
        </p:nvSpPr>
        <p:spPr>
          <a:xfrm>
            <a:off x="1416886" y="5744176"/>
            <a:ext cx="15773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Which scenario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0758E0-61FE-A646-AD18-E3599426240D}"/>
              </a:ext>
            </a:extLst>
          </p:cNvPr>
          <p:cNvSpPr txBox="1"/>
          <p:nvPr/>
        </p:nvSpPr>
        <p:spPr>
          <a:xfrm>
            <a:off x="3370026" y="5744176"/>
            <a:ext cx="22185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Resources to allocate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B730A0-C3D4-19EF-5249-2D85B869AD49}"/>
              </a:ext>
            </a:extLst>
          </p:cNvPr>
          <p:cNvSpPr txBox="1"/>
          <p:nvPr/>
        </p:nvSpPr>
        <p:spPr>
          <a:xfrm>
            <a:off x="8444100" y="5734748"/>
            <a:ext cx="1337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Time needed</a:t>
            </a:r>
            <a:endParaRPr lang="en-CH" dirty="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D07292E3-B1EC-0B2F-FA11-1D99BECEB433}"/>
              </a:ext>
            </a:extLst>
          </p:cNvPr>
          <p:cNvSpPr/>
          <p:nvPr/>
        </p:nvSpPr>
        <p:spPr>
          <a:xfrm>
            <a:off x="2062480" y="5405769"/>
            <a:ext cx="203200" cy="33840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1CFFCC2A-C37B-D651-F9C5-A064E3DA4036}"/>
              </a:ext>
            </a:extLst>
          </p:cNvPr>
          <p:cNvSpPr/>
          <p:nvPr/>
        </p:nvSpPr>
        <p:spPr>
          <a:xfrm rot="2039408">
            <a:off x="9094826" y="5377881"/>
            <a:ext cx="203200" cy="33840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F6E147E-C543-5452-FD5E-1230260BA9CB}"/>
              </a:ext>
            </a:extLst>
          </p:cNvPr>
          <p:cNvSpPr/>
          <p:nvPr/>
        </p:nvSpPr>
        <p:spPr>
          <a:xfrm>
            <a:off x="1085155" y="5325455"/>
            <a:ext cx="8831706" cy="80974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Arrow: Down 32">
            <a:extLst>
              <a:ext uri="{FF2B5EF4-FFF2-40B4-BE49-F238E27FC236}">
                <a16:creationId xmlns:a16="http://schemas.microsoft.com/office/drawing/2014/main" id="{53C48E91-5949-CE17-2014-4AB5E64C29B6}"/>
              </a:ext>
            </a:extLst>
          </p:cNvPr>
          <p:cNvSpPr/>
          <p:nvPr/>
        </p:nvSpPr>
        <p:spPr>
          <a:xfrm rot="2039408">
            <a:off x="4944049" y="5401263"/>
            <a:ext cx="203200" cy="33840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B52A64E-3565-D406-FF3F-A7D9E17D5B3B}"/>
              </a:ext>
            </a:extLst>
          </p:cNvPr>
          <p:cNvSpPr txBox="1"/>
          <p:nvPr/>
        </p:nvSpPr>
        <p:spPr>
          <a:xfrm>
            <a:off x="4259262" y="4185104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1</a:t>
            </a:r>
            <a:endParaRPr lang="en-CH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00E5CB6-39AE-71C6-3C5F-87B2D9419E9F}"/>
              </a:ext>
            </a:extLst>
          </p:cNvPr>
          <p:cNvSpPr txBox="1"/>
          <p:nvPr/>
        </p:nvSpPr>
        <p:spPr>
          <a:xfrm>
            <a:off x="7427510" y="4754902"/>
            <a:ext cx="11028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Scenario 2</a:t>
            </a:r>
            <a:endParaRPr lang="en-CH" dirty="0"/>
          </a:p>
        </p:txBody>
      </p:sp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AB16E268-5BB8-FBF4-B11B-9BA4722FE2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8122EB02-B0F2-57D0-C259-502348A1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2096458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34" y="1146077"/>
            <a:ext cx="8670816" cy="1731957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0033A0"/>
                </a:solidFill>
              </a:rPr>
              <a:t>Thank You!</a:t>
            </a:r>
            <a:br>
              <a:rPr lang="en-US" sz="4400" dirty="0">
                <a:solidFill>
                  <a:srgbClr val="0033A0"/>
                </a:solidFill>
              </a:rPr>
            </a:br>
            <a:endParaRPr lang="en-US" sz="1800" b="0" dirty="0">
              <a:solidFill>
                <a:srgbClr val="0033A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8778E3-2696-47F6-8A3B-23EC0EF8EB5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90048" y="5473874"/>
            <a:ext cx="1400492" cy="95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523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20FB63-02E1-9EBE-0644-02FCD4E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NA-CONS Organigram</a:t>
            </a:r>
            <a:endParaRPr lang="en-CH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668AACC-1127-4BD5-7E22-7108A878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 descr="A diagram of a company project&#10;&#10;Description automatically generated">
            <a:extLst>
              <a:ext uri="{FF2B5EF4-FFF2-40B4-BE49-F238E27FC236}">
                <a16:creationId xmlns:a16="http://schemas.microsoft.com/office/drawing/2014/main" id="{8EB97BC3-FB49-26C2-7E72-A1E9376C7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242148"/>
            <a:ext cx="11516035" cy="6307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5042A2-8B9B-8F3E-B69D-349A5300696A}"/>
              </a:ext>
            </a:extLst>
          </p:cNvPr>
          <p:cNvSpPr txBox="1"/>
          <p:nvPr/>
        </p:nvSpPr>
        <p:spPr>
          <a:xfrm>
            <a:off x="754132" y="5017450"/>
            <a:ext cx="322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6 Work Categories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34 Work Packages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280 Work Units in EVM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8080C-E726-0BBE-74CE-153C7FBFF996}"/>
              </a:ext>
            </a:extLst>
          </p:cNvPr>
          <p:cNvSpPr/>
          <p:nvPr/>
        </p:nvSpPr>
        <p:spPr>
          <a:xfrm>
            <a:off x="6349557" y="1383605"/>
            <a:ext cx="1859000" cy="49822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F8455B-EA44-B74F-2672-4F9707B467A2}"/>
              </a:ext>
            </a:extLst>
          </p:cNvPr>
          <p:cNvSpPr/>
          <p:nvPr/>
        </p:nvSpPr>
        <p:spPr>
          <a:xfrm>
            <a:off x="10058324" y="1392128"/>
            <a:ext cx="1689743" cy="387289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4D9472-7A56-1974-85C3-C42286E51690}"/>
              </a:ext>
            </a:extLst>
          </p:cNvPr>
          <p:cNvSpPr txBox="1"/>
          <p:nvPr/>
        </p:nvSpPr>
        <p:spPr>
          <a:xfrm>
            <a:off x="6467475" y="1686711"/>
            <a:ext cx="1424160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Pedrosa with TEAM 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A92A61-3B3C-54F5-D789-8F7F58B5A08A}"/>
              </a:ext>
            </a:extLst>
          </p:cNvPr>
          <p:cNvSpPr txBox="1"/>
          <p:nvPr/>
        </p:nvSpPr>
        <p:spPr>
          <a:xfrm>
            <a:off x="10164653" y="1686584"/>
            <a:ext cx="1327286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F. Pedrosa with TEAM A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81924979-99E0-35B6-2EA7-C2A6E0077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I. Angulo. | NA-CONS Project Surface | EN-ACE Seminar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BC71783-7683-7F0D-E92C-2D822CEFEC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</p:spTree>
    <p:extLst>
      <p:ext uri="{BB962C8B-B14F-4D97-AF65-F5344CB8AC3E}">
        <p14:creationId xmlns:p14="http://schemas.microsoft.com/office/powerpoint/2010/main" val="341511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61B0183-AC11-AF4D-FC1C-91E3307F8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ACE methodology</a:t>
            </a:r>
          </a:p>
        </p:txBody>
      </p:sp>
      <p:pic>
        <p:nvPicPr>
          <p:cNvPr id="11" name="Picture Placeholder 10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F5011F3E-B231-74A5-DCAD-124BB05DF4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9897" r="19897"/>
          <a:stretch>
            <a:fillRect/>
          </a:stretch>
        </p:blipFill>
        <p:spPr>
          <a:xfrm>
            <a:off x="6167438" y="0"/>
            <a:ext cx="6024562" cy="6207125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D85E9-25CB-E6AA-C8F4-1628D95D3C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510533"/>
            <a:ext cx="681254" cy="23844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graphicFrame>
        <p:nvGraphicFramePr>
          <p:cNvPr id="9" name="Content Placeholder 1">
            <a:extLst>
              <a:ext uri="{FF2B5EF4-FFF2-40B4-BE49-F238E27FC236}">
                <a16:creationId xmlns:a16="http://schemas.microsoft.com/office/drawing/2014/main" id="{8C05A708-C4A2-D619-B610-EF68EB42AFF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19272718"/>
              </p:ext>
            </p:extLst>
          </p:nvPr>
        </p:nvGraphicFramePr>
        <p:xfrm>
          <a:off x="407987" y="1598658"/>
          <a:ext cx="5616575" cy="4602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64278D27-23CC-AA22-F276-02E7A2C33E1C}"/>
              </a:ext>
            </a:extLst>
          </p:cNvPr>
          <p:cNvSpPr/>
          <p:nvPr/>
        </p:nvSpPr>
        <p:spPr>
          <a:xfrm>
            <a:off x="924560" y="4947285"/>
            <a:ext cx="2082800" cy="1270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6964C6-7D24-8A1F-E824-4689B3F1E710}"/>
              </a:ext>
            </a:extLst>
          </p:cNvPr>
          <p:cNvSpPr txBox="1"/>
          <p:nvPr/>
        </p:nvSpPr>
        <p:spPr>
          <a:xfrm>
            <a:off x="10826208" y="235093"/>
            <a:ext cx="12439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YETS 24/25</a:t>
            </a:r>
            <a:endParaRPr lang="en-CH" b="1" dirty="0">
              <a:solidFill>
                <a:schemeClr val="tx2"/>
              </a:solidFill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C70060AF-37B4-953C-D7C8-70A34E3A72C5}"/>
              </a:ext>
            </a:extLst>
          </p:cNvPr>
          <p:cNvSpPr txBox="1">
            <a:spLocks/>
          </p:cNvSpPr>
          <p:nvPr/>
        </p:nvSpPr>
        <p:spPr>
          <a:xfrm>
            <a:off x="3326674" y="6505033"/>
            <a:ext cx="1256756" cy="2439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/>
              <a:t>15/11/2024</a:t>
            </a:r>
            <a:endParaRPr lang="en-US" sz="1100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3A45EAD-44B7-880B-5B25-EABD85ECBA77}"/>
              </a:ext>
            </a:extLst>
          </p:cNvPr>
          <p:cNvSpPr txBox="1">
            <a:spLocks/>
          </p:cNvSpPr>
          <p:nvPr/>
        </p:nvSpPr>
        <p:spPr>
          <a:xfrm>
            <a:off x="4583430" y="6510533"/>
            <a:ext cx="6248053" cy="2384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/>
              <a:t>X. Palle | NA-CONS underground coordination | EN-ACE Seminar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82959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1452BB-82EA-3D82-3B4A-BC2B393E4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Studies: </a:t>
            </a:r>
            <a:r>
              <a:rPr lang="en-US" b="0" dirty="0"/>
              <a:t>Master of sciences: Mechanical engineering and computational sciences, fluid 	mechanics specialization</a:t>
            </a:r>
          </a:p>
          <a:p>
            <a:pPr algn="r"/>
            <a:r>
              <a:rPr lang="en-US" b="0" dirty="0"/>
              <a:t>	</a:t>
            </a:r>
            <a:r>
              <a:rPr lang="en-US" dirty="0"/>
              <a:t>EPFL, Lausanne Switzerland</a:t>
            </a:r>
          </a:p>
          <a:p>
            <a:r>
              <a:rPr lang="en-US" dirty="0"/>
              <a:t>2022: </a:t>
            </a:r>
            <a:r>
              <a:rPr lang="en-US" b="0" dirty="0"/>
              <a:t>Research internship: </a:t>
            </a:r>
            <a:r>
              <a:rPr lang="en-GB" b="0" dirty="0"/>
              <a:t>Use of AI to support models for acoustic meta-material design</a:t>
            </a:r>
            <a:r>
              <a:rPr lang="en-US" b="0" dirty="0"/>
              <a:t> 	(~100% sound absorbers, confidential development)</a:t>
            </a:r>
          </a:p>
          <a:p>
            <a:pPr algn="r"/>
            <a:r>
              <a:rPr lang="en-US" dirty="0"/>
              <a:t>	Sony, Stuttgart Germany</a:t>
            </a:r>
          </a:p>
          <a:p>
            <a:r>
              <a:rPr lang="en-US" dirty="0"/>
              <a:t>2023: </a:t>
            </a:r>
            <a:r>
              <a:rPr lang="en-US" b="0" dirty="0"/>
              <a:t>Master thesis: Machine learning based simulator with perceptual enhancement 	(Input psychological and psychophysical factors in a ML based simulator)</a:t>
            </a:r>
          </a:p>
          <a:p>
            <a:pPr algn="r"/>
            <a:r>
              <a:rPr lang="en-US" b="0" dirty="0"/>
              <a:t>	</a:t>
            </a:r>
            <a:r>
              <a:rPr lang="en-US" dirty="0"/>
              <a:t>Sony, Tokyo Japan</a:t>
            </a:r>
          </a:p>
          <a:p>
            <a:r>
              <a:rPr lang="en-US" dirty="0"/>
              <a:t>2024: </a:t>
            </a:r>
            <a:r>
              <a:rPr lang="en-US" b="0" dirty="0"/>
              <a:t>Graduate at CERN: NA-CONS &amp; HI-ECN3 coordination of underground activities and 	synergies between the projects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CADBFF-4B59-09C8-5087-CEB3470BB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background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B3962-BE89-DF82-BAC2-D0C40D726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B2DEFA3-3DA6-A8FE-DAF5-36F1C3520B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A1F4F3-B251-759C-CB09-0492C9A8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2874660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20FB63-02E1-9EBE-0644-02FCD4E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NA-CONS Roadmap</a:t>
            </a:r>
            <a:endParaRPr lang="en-CH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668AACC-1127-4BD5-7E22-7108A878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EA0F3D-262B-2D0E-5678-49E549DA70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67" y="1847735"/>
            <a:ext cx="8593610" cy="3892380"/>
          </a:xfrm>
          <a:prstGeom prst="rect">
            <a:avLst/>
          </a:prstGeom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9D7421-3605-1E09-D9EE-78D44E63CDA2}"/>
              </a:ext>
            </a:extLst>
          </p:cNvPr>
          <p:cNvSpPr txBox="1"/>
          <p:nvPr/>
        </p:nvSpPr>
        <p:spPr>
          <a:xfrm>
            <a:off x="462837" y="1105579"/>
            <a:ext cx="113742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1 (2019 – 2028):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areas incl. TDC2, TCC2, </a:t>
            </a:r>
            <a:r>
              <a:rPr lang="en-US" sz="2000" b="1" dirty="0">
                <a:solidFill>
                  <a:srgbClr val="0070C0"/>
                </a:solidFill>
                <a:latin typeface="Arial"/>
              </a:rPr>
              <a:t>BA2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BA80 &amp; beamlines towards EHN1 &amp; TDC8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8D1DF-2ABC-6409-F39B-F7B05B5AA724}"/>
              </a:ext>
            </a:extLst>
          </p:cNvPr>
          <p:cNvSpPr txBox="1"/>
          <p:nvPr/>
        </p:nvSpPr>
        <p:spPr>
          <a:xfrm>
            <a:off x="462837" y="5757324"/>
            <a:ext cx="10787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2 (2029 – 2034): BA81, BA82, EHN1, EHN2</a:t>
            </a:r>
            <a:r>
              <a:rPr lang="en-US" sz="2000" b="1" dirty="0">
                <a:solidFill>
                  <a:srgbClr val="E47501"/>
                </a:solidFill>
                <a:latin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associated beamlines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03C3916-47FA-D2D6-7586-86DE49645935}"/>
              </a:ext>
            </a:extLst>
          </p:cNvPr>
          <p:cNvSpPr/>
          <p:nvPr/>
        </p:nvSpPr>
        <p:spPr>
          <a:xfrm>
            <a:off x="2022325" y="2210088"/>
            <a:ext cx="6343633" cy="2618586"/>
          </a:xfrm>
          <a:custGeom>
            <a:avLst/>
            <a:gdLst>
              <a:gd name="connsiteX0" fmla="*/ 149629 w 3990109"/>
              <a:gd name="connsiteY0" fmla="*/ 0 h 1537855"/>
              <a:gd name="connsiteX1" fmla="*/ 3990109 w 3990109"/>
              <a:gd name="connsiteY1" fmla="*/ 1072342 h 1537855"/>
              <a:gd name="connsiteX2" fmla="*/ 3275215 w 3990109"/>
              <a:gd name="connsiteY2" fmla="*/ 1537855 h 1537855"/>
              <a:gd name="connsiteX3" fmla="*/ 0 w 3990109"/>
              <a:gd name="connsiteY3" fmla="*/ 166255 h 1537855"/>
              <a:gd name="connsiteX4" fmla="*/ 149629 w 3990109"/>
              <a:gd name="connsiteY4" fmla="*/ 0 h 1537855"/>
              <a:gd name="connsiteX0" fmla="*/ 0 w 4580312"/>
              <a:gd name="connsiteY0" fmla="*/ 0 h 1845426"/>
              <a:gd name="connsiteX1" fmla="*/ 4580312 w 4580312"/>
              <a:gd name="connsiteY1" fmla="*/ 1379913 h 1845426"/>
              <a:gd name="connsiteX2" fmla="*/ 3865418 w 4580312"/>
              <a:gd name="connsiteY2" fmla="*/ 1845426 h 1845426"/>
              <a:gd name="connsiteX3" fmla="*/ 590203 w 4580312"/>
              <a:gd name="connsiteY3" fmla="*/ 473826 h 1845426"/>
              <a:gd name="connsiteX4" fmla="*/ 0 w 4580312"/>
              <a:gd name="connsiteY4" fmla="*/ 0 h 1845426"/>
              <a:gd name="connsiteX0" fmla="*/ 0 w 4580312"/>
              <a:gd name="connsiteY0" fmla="*/ 0 h 1845426"/>
              <a:gd name="connsiteX1" fmla="*/ 108065 w 4580312"/>
              <a:gd name="connsiteY1" fmla="*/ 24938 h 1845426"/>
              <a:gd name="connsiteX2" fmla="*/ 4580312 w 4580312"/>
              <a:gd name="connsiteY2" fmla="*/ 1379913 h 1845426"/>
              <a:gd name="connsiteX3" fmla="*/ 3865418 w 4580312"/>
              <a:gd name="connsiteY3" fmla="*/ 1845426 h 1845426"/>
              <a:gd name="connsiteX4" fmla="*/ 590203 w 4580312"/>
              <a:gd name="connsiteY4" fmla="*/ 473826 h 1845426"/>
              <a:gd name="connsiteX5" fmla="*/ 0 w 4580312"/>
              <a:gd name="connsiteY5" fmla="*/ 0 h 1845426"/>
              <a:gd name="connsiteX0" fmla="*/ 0 w 4580312"/>
              <a:gd name="connsiteY0" fmla="*/ 0 h 1845426"/>
              <a:gd name="connsiteX1" fmla="*/ 814647 w 4580312"/>
              <a:gd name="connsiteY1" fmla="*/ 390698 h 1845426"/>
              <a:gd name="connsiteX2" fmla="*/ 4580312 w 4580312"/>
              <a:gd name="connsiteY2" fmla="*/ 1379913 h 1845426"/>
              <a:gd name="connsiteX3" fmla="*/ 3865418 w 4580312"/>
              <a:gd name="connsiteY3" fmla="*/ 1845426 h 1845426"/>
              <a:gd name="connsiteX4" fmla="*/ 590203 w 4580312"/>
              <a:gd name="connsiteY4" fmla="*/ 473826 h 1845426"/>
              <a:gd name="connsiteX5" fmla="*/ 0 w 4580312"/>
              <a:gd name="connsiteY5" fmla="*/ 0 h 1845426"/>
              <a:gd name="connsiteX0" fmla="*/ 0 w 5328457"/>
              <a:gd name="connsiteY0" fmla="*/ 0 h 2568633"/>
              <a:gd name="connsiteX1" fmla="*/ 1562792 w 5328457"/>
              <a:gd name="connsiteY1" fmla="*/ 1113905 h 2568633"/>
              <a:gd name="connsiteX2" fmla="*/ 5328457 w 5328457"/>
              <a:gd name="connsiteY2" fmla="*/ 2103120 h 2568633"/>
              <a:gd name="connsiteX3" fmla="*/ 4613563 w 5328457"/>
              <a:gd name="connsiteY3" fmla="*/ 2568633 h 2568633"/>
              <a:gd name="connsiteX4" fmla="*/ 1338348 w 5328457"/>
              <a:gd name="connsiteY4" fmla="*/ 1197033 h 2568633"/>
              <a:gd name="connsiteX5" fmla="*/ 0 w 5328457"/>
              <a:gd name="connsiteY5" fmla="*/ 0 h 2568633"/>
              <a:gd name="connsiteX0" fmla="*/ 0 w 5328457"/>
              <a:gd name="connsiteY0" fmla="*/ 0 h 2568633"/>
              <a:gd name="connsiteX1" fmla="*/ 1562792 w 5328457"/>
              <a:gd name="connsiteY1" fmla="*/ 1113905 h 2568633"/>
              <a:gd name="connsiteX2" fmla="*/ 5328457 w 5328457"/>
              <a:gd name="connsiteY2" fmla="*/ 2103120 h 2568633"/>
              <a:gd name="connsiteX3" fmla="*/ 4613563 w 5328457"/>
              <a:gd name="connsiteY3" fmla="*/ 2568633 h 2568633"/>
              <a:gd name="connsiteX4" fmla="*/ 1338348 w 5328457"/>
              <a:gd name="connsiteY4" fmla="*/ 1197033 h 2568633"/>
              <a:gd name="connsiteX5" fmla="*/ 174567 w 5328457"/>
              <a:gd name="connsiteY5" fmla="*/ 157943 h 2568633"/>
              <a:gd name="connsiteX6" fmla="*/ 0 w 5328457"/>
              <a:gd name="connsiteY6" fmla="*/ 0 h 2568633"/>
              <a:gd name="connsiteX0" fmla="*/ 390698 w 5719155"/>
              <a:gd name="connsiteY0" fmla="*/ 0 h 2568633"/>
              <a:gd name="connsiteX1" fmla="*/ 1953490 w 5719155"/>
              <a:gd name="connsiteY1" fmla="*/ 1113905 h 2568633"/>
              <a:gd name="connsiteX2" fmla="*/ 5719155 w 5719155"/>
              <a:gd name="connsiteY2" fmla="*/ 2103120 h 2568633"/>
              <a:gd name="connsiteX3" fmla="*/ 5004261 w 5719155"/>
              <a:gd name="connsiteY3" fmla="*/ 2568633 h 2568633"/>
              <a:gd name="connsiteX4" fmla="*/ 1729046 w 5719155"/>
              <a:gd name="connsiteY4" fmla="*/ 1197033 h 2568633"/>
              <a:gd name="connsiteX5" fmla="*/ 0 w 5719155"/>
              <a:gd name="connsiteY5" fmla="*/ 415637 h 2568633"/>
              <a:gd name="connsiteX6" fmla="*/ 390698 w 5719155"/>
              <a:gd name="connsiteY6" fmla="*/ 0 h 2568633"/>
              <a:gd name="connsiteX0" fmla="*/ 390698 w 5719155"/>
              <a:gd name="connsiteY0" fmla="*/ 0 h 2568633"/>
              <a:gd name="connsiteX1" fmla="*/ 997527 w 5719155"/>
              <a:gd name="connsiteY1" fmla="*/ 440575 h 2568633"/>
              <a:gd name="connsiteX2" fmla="*/ 1953490 w 5719155"/>
              <a:gd name="connsiteY2" fmla="*/ 1113905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953490 w 5719155"/>
              <a:gd name="connsiteY2" fmla="*/ 1113905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903614 w 5719155"/>
              <a:gd name="connsiteY2" fmla="*/ 1122218 h 2568633"/>
              <a:gd name="connsiteX3" fmla="*/ 5719155 w 5719155"/>
              <a:gd name="connsiteY3" fmla="*/ 2103120 h 2568633"/>
              <a:gd name="connsiteX4" fmla="*/ 5004261 w 5719155"/>
              <a:gd name="connsiteY4" fmla="*/ 2568633 h 2568633"/>
              <a:gd name="connsiteX5" fmla="*/ 1729046 w 5719155"/>
              <a:gd name="connsiteY5" fmla="*/ 1197033 h 2568633"/>
              <a:gd name="connsiteX6" fmla="*/ 0 w 5719155"/>
              <a:gd name="connsiteY6" fmla="*/ 415637 h 2568633"/>
              <a:gd name="connsiteX7" fmla="*/ 390698 w 5719155"/>
              <a:gd name="connsiteY7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413164 w 5719155"/>
              <a:gd name="connsiteY2" fmla="*/ 573579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197033 w 5719155"/>
              <a:gd name="connsiteY1" fmla="*/ 307571 h 2568633"/>
              <a:gd name="connsiteX2" fmla="*/ 1147157 w 5719155"/>
              <a:gd name="connsiteY2" fmla="*/ 681645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255223 w 5719155"/>
              <a:gd name="connsiteY1" fmla="*/ 307571 h 2568633"/>
              <a:gd name="connsiteX2" fmla="*/ 1147157 w 5719155"/>
              <a:gd name="connsiteY2" fmla="*/ 681645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  <a:gd name="connsiteX0" fmla="*/ 390698 w 5719155"/>
              <a:gd name="connsiteY0" fmla="*/ 0 h 2568633"/>
              <a:gd name="connsiteX1" fmla="*/ 1255223 w 5719155"/>
              <a:gd name="connsiteY1" fmla="*/ 307571 h 2568633"/>
              <a:gd name="connsiteX2" fmla="*/ 1039092 w 5719155"/>
              <a:gd name="connsiteY2" fmla="*/ 640081 h 2568633"/>
              <a:gd name="connsiteX3" fmla="*/ 1903614 w 5719155"/>
              <a:gd name="connsiteY3" fmla="*/ 1122218 h 2568633"/>
              <a:gd name="connsiteX4" fmla="*/ 5719155 w 5719155"/>
              <a:gd name="connsiteY4" fmla="*/ 2103120 h 2568633"/>
              <a:gd name="connsiteX5" fmla="*/ 5004261 w 5719155"/>
              <a:gd name="connsiteY5" fmla="*/ 2568633 h 2568633"/>
              <a:gd name="connsiteX6" fmla="*/ 1729046 w 5719155"/>
              <a:gd name="connsiteY6" fmla="*/ 1197033 h 2568633"/>
              <a:gd name="connsiteX7" fmla="*/ 0 w 5719155"/>
              <a:gd name="connsiteY7" fmla="*/ 415637 h 2568633"/>
              <a:gd name="connsiteX8" fmla="*/ 390698 w 5719155"/>
              <a:gd name="connsiteY8" fmla="*/ 0 h 256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19155" h="2568633">
                <a:moveTo>
                  <a:pt x="390698" y="0"/>
                </a:moveTo>
                <a:lnTo>
                  <a:pt x="1255223" y="307571"/>
                </a:lnTo>
                <a:lnTo>
                  <a:pt x="1039092" y="640081"/>
                </a:lnTo>
                <a:lnTo>
                  <a:pt x="1903614" y="1122218"/>
                </a:lnTo>
                <a:lnTo>
                  <a:pt x="5719155" y="2103120"/>
                </a:lnTo>
                <a:lnTo>
                  <a:pt x="5004261" y="2568633"/>
                </a:lnTo>
                <a:lnTo>
                  <a:pt x="1729046" y="1197033"/>
                </a:lnTo>
                <a:lnTo>
                  <a:pt x="0" y="415637"/>
                </a:lnTo>
                <a:lnTo>
                  <a:pt x="390698" y="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D00445-3304-8D34-B646-F51F7EB10DD9}"/>
              </a:ext>
            </a:extLst>
          </p:cNvPr>
          <p:cNvSpPr/>
          <p:nvPr/>
        </p:nvSpPr>
        <p:spPr>
          <a:xfrm>
            <a:off x="8365958" y="1941352"/>
            <a:ext cx="3602522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Areas concerned with the upgrade of ECN3 to a high-intensity facility for S</a:t>
            </a:r>
            <a:r>
              <a:rPr lang="en-US" sz="1600" dirty="0" err="1">
                <a:solidFill>
                  <a:srgbClr val="FF0000"/>
                </a:solidFill>
                <a:latin typeface="Arial"/>
              </a:rPr>
              <a:t>HiP</a:t>
            </a:r>
            <a:r>
              <a:rPr lang="en-US" sz="1600" dirty="0">
                <a:solidFill>
                  <a:srgbClr val="FF0000"/>
                </a:solidFill>
                <a:latin typeface="Arial"/>
              </a:rPr>
              <a:t> (Synergies between the two projects are followed closely to optimize as much as possible the resources and the work) – Specific TCCs are organized on this subject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D9D9AA7-C416-3690-97C9-4FBD791323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C3E97C-6C5D-320A-2F6E-71D921E5B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6007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A01E89-292C-F5BF-01B8-2AA8D1085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71670"/>
            <a:ext cx="5688011" cy="530466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800" b="0" dirty="0"/>
              <a:t>CERN's largest experimental area</a:t>
            </a:r>
          </a:p>
          <a:p>
            <a:pPr>
              <a:spcBef>
                <a:spcPts val="1200"/>
              </a:spcBef>
            </a:pPr>
            <a:r>
              <a:rPr lang="en-GB" sz="1800" b="0" dirty="0"/>
              <a:t>Constructed in 1970, with first beam received in 1978</a:t>
            </a:r>
          </a:p>
          <a:p>
            <a:r>
              <a:rPr lang="en-GB" dirty="0"/>
              <a:t>Experiments conducted: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SHINE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NA62, NA64, and NA65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COMPASS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MADMAX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Neutrino platform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600" b="0" dirty="0"/>
              <a:t>Various research and development (R&amp;D) programs</a:t>
            </a:r>
          </a:p>
          <a:p>
            <a:r>
              <a:rPr lang="en-GB" dirty="0"/>
              <a:t>Key characteristics &amp; challenges: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800" b="0" dirty="0"/>
              <a:t>High radiation risk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sz="1800" b="0" dirty="0"/>
              <a:t>Use of fixed targets</a:t>
            </a:r>
          </a:p>
          <a:p>
            <a:pPr marL="666900" lvl="1" indent="-342900">
              <a:buFontTx/>
              <a:buChar char="-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091EB9-CE86-934E-90C5-3D4A05720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NA-CONS – Presentation of the North Area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29920-82EB-C5F0-9486-A47C4DBC2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0F94290-368A-8147-66A3-67201333B6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EC4E56F-1700-83BD-8C47-85CE468C7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4C1882-3ABC-6579-81C5-32A331BC1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005" y="1155120"/>
            <a:ext cx="5070995" cy="477854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F0AABAA-6571-0BE2-A22F-8F8556FD0CA4}"/>
              </a:ext>
            </a:extLst>
          </p:cNvPr>
          <p:cNvSpPr/>
          <p:nvPr/>
        </p:nvSpPr>
        <p:spPr>
          <a:xfrm rot="18865899">
            <a:off x="7904006" y="2014810"/>
            <a:ext cx="3257124" cy="48311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96B0FF-DE68-946F-343B-90DEE9BB5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870" y="1930399"/>
            <a:ext cx="3328251" cy="222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463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20FB63-02E1-9EBE-0644-02FCD4E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NA-CONS Roadmap</a:t>
            </a:r>
            <a:endParaRPr lang="en-CH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668AACC-1127-4BD5-7E22-7108A878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9D7421-3605-1E09-D9EE-78D44E63CDA2}"/>
              </a:ext>
            </a:extLst>
          </p:cNvPr>
          <p:cNvSpPr txBox="1"/>
          <p:nvPr/>
        </p:nvSpPr>
        <p:spPr>
          <a:xfrm>
            <a:off x="462837" y="1105579"/>
            <a:ext cx="6516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1 (2019 – 2028):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areas incl. TDC2, TCC2, </a:t>
            </a:r>
            <a:r>
              <a:rPr lang="en-US" sz="2000" b="1" dirty="0">
                <a:solidFill>
                  <a:srgbClr val="0070C0"/>
                </a:solidFill>
                <a:latin typeface="Arial"/>
              </a:rPr>
              <a:t>BA2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BA80 &amp; beamlines towards EHN1 &amp; TDC8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78D1DF-2ABC-6409-F39B-F7B05B5AA724}"/>
              </a:ext>
            </a:extLst>
          </p:cNvPr>
          <p:cNvSpPr txBox="1"/>
          <p:nvPr/>
        </p:nvSpPr>
        <p:spPr>
          <a:xfrm>
            <a:off x="462836" y="2283848"/>
            <a:ext cx="6516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Phase 2 (2029 – 2034): BA81, BA82, EHN1, EHN2</a:t>
            </a:r>
            <a:r>
              <a:rPr lang="en-US" sz="2000" b="1" dirty="0">
                <a:solidFill>
                  <a:srgbClr val="E47501"/>
                </a:solidFill>
                <a:latin typeface="Arial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4750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associated beamlines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D9D9AA7-C416-3690-97C9-4FBD791323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C3E97C-6C5D-320A-2F6E-71D921E5B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30D7F4-6616-8F89-1A0B-02B2F14DB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9005" y="1155120"/>
            <a:ext cx="5070995" cy="477854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BA8FE73-743A-4D71-2212-270F63D873B6}"/>
              </a:ext>
            </a:extLst>
          </p:cNvPr>
          <p:cNvSpPr/>
          <p:nvPr/>
        </p:nvSpPr>
        <p:spPr>
          <a:xfrm rot="18828899">
            <a:off x="8548019" y="2486942"/>
            <a:ext cx="1340246" cy="30169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164D29-384B-361A-6F79-AE35875F0D7D}"/>
              </a:ext>
            </a:extLst>
          </p:cNvPr>
          <p:cNvSpPr/>
          <p:nvPr/>
        </p:nvSpPr>
        <p:spPr>
          <a:xfrm rot="18828899">
            <a:off x="9488080" y="1466263"/>
            <a:ext cx="1421101" cy="301697"/>
          </a:xfrm>
          <a:prstGeom prst="rect">
            <a:avLst/>
          </a:prstGeom>
          <a:noFill/>
          <a:ln w="38100">
            <a:solidFill>
              <a:srgbClr val="E4750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5524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20FB63-02E1-9EBE-0644-02FCD4E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NA-CONS Roadmap</a:t>
            </a:r>
            <a:endParaRPr lang="en-CH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B668AACC-1127-4BD5-7E22-7108A878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510533"/>
            <a:ext cx="681254" cy="2384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E3E8EC-9FAF-F8E6-1F86-1A1A63F6A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390" y="1003933"/>
            <a:ext cx="9849852" cy="5343544"/>
          </a:xfrm>
          <a:prstGeom prst="rect">
            <a:avLst/>
          </a:prstGeom>
          <a:noFill/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907B421-D2CB-CEF7-59F4-D1B49B986548}"/>
              </a:ext>
            </a:extLst>
          </p:cNvPr>
          <p:cNvCxnSpPr>
            <a:cxnSpLocks/>
          </p:cNvCxnSpPr>
          <p:nvPr/>
        </p:nvCxnSpPr>
        <p:spPr>
          <a:xfrm>
            <a:off x="4880344" y="808074"/>
            <a:ext cx="0" cy="1031359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A40F9FFE-02AC-406A-6C86-EAD68CDC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0BCD1CD-73E1-2890-ECD4-2CCB88D89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587941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0D96D1-CABA-3DDE-0E10-5104A4D6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ACE methodology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23106-03F9-278A-6A4D-C04E7D3FF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Content Placeholder 6" descr="A diagram of an ejecting process&#10;&#10;Description automatically generated">
            <a:extLst>
              <a:ext uri="{FF2B5EF4-FFF2-40B4-BE49-F238E27FC236}">
                <a16:creationId xmlns:a16="http://schemas.microsoft.com/office/drawing/2014/main" id="{7EF5DF27-EC6D-4670-8F4C-79FFB9DDAD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3870"/>
          <a:stretch/>
        </p:blipFill>
        <p:spPr>
          <a:xfrm>
            <a:off x="581056" y="1071563"/>
            <a:ext cx="11029888" cy="5305425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2D15C21-8CEE-0671-E75B-B39F9ABD2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FE8A794-B53C-A3B4-D126-EC209AE416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</p:spTree>
    <p:extLst>
      <p:ext uri="{BB962C8B-B14F-4D97-AF65-F5344CB8AC3E}">
        <p14:creationId xmlns:p14="http://schemas.microsoft.com/office/powerpoint/2010/main" val="374954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3666CD1-B583-34FD-8A07-725CF9D2F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 &amp; Execution Follow-up</a:t>
            </a:r>
          </a:p>
        </p:txBody>
      </p:sp>
      <p:pic>
        <p:nvPicPr>
          <p:cNvPr id="2" name="Picture 1" descr="A screen shot of a television screen&#10;&#10;Description automatically generated">
            <a:extLst>
              <a:ext uri="{FF2B5EF4-FFF2-40B4-BE49-F238E27FC236}">
                <a16:creationId xmlns:a16="http://schemas.microsoft.com/office/drawing/2014/main" id="{506AF68C-3FA2-9182-BB2B-7D8DAC8C0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645" b="20773"/>
          <a:stretch/>
        </p:blipFill>
        <p:spPr>
          <a:xfrm>
            <a:off x="407988" y="1105786"/>
            <a:ext cx="9376092" cy="18212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2F0681D-A080-B06A-D567-99DE17C2E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87" y="3337726"/>
            <a:ext cx="5110906" cy="2977507"/>
          </a:xfrm>
          <a:prstGeom prst="rect">
            <a:avLst/>
          </a:prstGeom>
        </p:spPr>
      </p:pic>
      <p:pic>
        <p:nvPicPr>
          <p:cNvPr id="4" name="Picture 3" descr="A diagram of an ejecting process&#10;&#10;Description automatically generated">
            <a:extLst>
              <a:ext uri="{FF2B5EF4-FFF2-40B4-BE49-F238E27FC236}">
                <a16:creationId xmlns:a16="http://schemas.microsoft.com/office/drawing/2014/main" id="{A5CEFC70-6866-5916-22AE-8232A1C905A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018" b="13870"/>
          <a:stretch/>
        </p:blipFill>
        <p:spPr>
          <a:xfrm>
            <a:off x="5580640" y="2877495"/>
            <a:ext cx="6563835" cy="737250"/>
          </a:xfrm>
          <a:prstGeom prst="rect">
            <a:avLst/>
          </a:prstGeom>
        </p:spPr>
      </p:pic>
      <p:pic>
        <p:nvPicPr>
          <p:cNvPr id="8" name="Picture 7" descr="A screen shot of a television screen&#10;&#10;Description automatically generated">
            <a:extLst>
              <a:ext uri="{FF2B5EF4-FFF2-40B4-BE49-F238E27FC236}">
                <a16:creationId xmlns:a16="http://schemas.microsoft.com/office/drawing/2014/main" id="{940D9094-4506-5B65-0A77-D244494CCB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4167" b="56666"/>
          <a:stretch/>
        </p:blipFill>
        <p:spPr>
          <a:xfrm>
            <a:off x="8432800" y="3635067"/>
            <a:ext cx="3149600" cy="268016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69B22E-2FF1-BCC5-798E-C5B28F1FDD55}"/>
              </a:ext>
            </a:extLst>
          </p:cNvPr>
          <p:cNvCxnSpPr/>
          <p:nvPr/>
        </p:nvCxnSpPr>
        <p:spPr>
          <a:xfrm>
            <a:off x="1137920" y="2877495"/>
            <a:ext cx="345440" cy="46023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07A15C4-D467-5DD9-77D4-0C38584440B7}"/>
              </a:ext>
            </a:extLst>
          </p:cNvPr>
          <p:cNvCxnSpPr>
            <a:cxnSpLocks/>
          </p:cNvCxnSpPr>
          <p:nvPr/>
        </p:nvCxnSpPr>
        <p:spPr>
          <a:xfrm flipV="1">
            <a:off x="5580640" y="3659266"/>
            <a:ext cx="1254086" cy="97193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E392558-8041-6DB5-B692-F2AB48670A10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7726166" y="3635067"/>
            <a:ext cx="706634" cy="134008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DC54CDB-5471-AE1A-7AD5-BFAAF686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0833DD4-C547-BB5E-D258-5DE9715B99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E047937-6A32-3FE2-0DAF-78924466719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951" t="33661" r="55357"/>
          <a:stretch/>
        </p:blipFill>
        <p:spPr>
          <a:xfrm>
            <a:off x="5835366" y="4906454"/>
            <a:ext cx="2344160" cy="1408779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4ABFA6F-1120-2D09-7438-A75520F0CD62}"/>
              </a:ext>
            </a:extLst>
          </p:cNvPr>
          <p:cNvSpPr/>
          <p:nvPr/>
        </p:nvSpPr>
        <p:spPr>
          <a:xfrm>
            <a:off x="6357257" y="3853544"/>
            <a:ext cx="469551" cy="822180"/>
          </a:xfrm>
          <a:custGeom>
            <a:avLst/>
            <a:gdLst>
              <a:gd name="connsiteX0" fmla="*/ 0 w 469551"/>
              <a:gd name="connsiteY0" fmla="*/ 195943 h 1023257"/>
              <a:gd name="connsiteX1" fmla="*/ 32657 w 469551"/>
              <a:gd name="connsiteY1" fmla="*/ 141514 h 1023257"/>
              <a:gd name="connsiteX2" fmla="*/ 108857 w 469551"/>
              <a:gd name="connsiteY2" fmla="*/ 65314 h 1023257"/>
              <a:gd name="connsiteX3" fmla="*/ 185057 w 469551"/>
              <a:gd name="connsiteY3" fmla="*/ 21771 h 1023257"/>
              <a:gd name="connsiteX4" fmla="*/ 239486 w 469551"/>
              <a:gd name="connsiteY4" fmla="*/ 10886 h 1023257"/>
              <a:gd name="connsiteX5" fmla="*/ 315686 w 469551"/>
              <a:gd name="connsiteY5" fmla="*/ 0 h 1023257"/>
              <a:gd name="connsiteX6" fmla="*/ 424543 w 469551"/>
              <a:gd name="connsiteY6" fmla="*/ 21771 h 1023257"/>
              <a:gd name="connsiteX7" fmla="*/ 457200 w 469551"/>
              <a:gd name="connsiteY7" fmla="*/ 76200 h 1023257"/>
              <a:gd name="connsiteX8" fmla="*/ 435429 w 469551"/>
              <a:gd name="connsiteY8" fmla="*/ 413657 h 1023257"/>
              <a:gd name="connsiteX9" fmla="*/ 370114 w 469551"/>
              <a:gd name="connsiteY9" fmla="*/ 609600 h 1023257"/>
              <a:gd name="connsiteX10" fmla="*/ 283029 w 469551"/>
              <a:gd name="connsiteY10" fmla="*/ 805543 h 1023257"/>
              <a:gd name="connsiteX11" fmla="*/ 206829 w 469551"/>
              <a:gd name="connsiteY11" fmla="*/ 903514 h 1023257"/>
              <a:gd name="connsiteX12" fmla="*/ 163286 w 469551"/>
              <a:gd name="connsiteY12" fmla="*/ 925286 h 1023257"/>
              <a:gd name="connsiteX13" fmla="*/ 108857 w 469551"/>
              <a:gd name="connsiteY13" fmla="*/ 914400 h 1023257"/>
              <a:gd name="connsiteX14" fmla="*/ 54429 w 469551"/>
              <a:gd name="connsiteY14" fmla="*/ 816428 h 1023257"/>
              <a:gd name="connsiteX15" fmla="*/ 130629 w 469551"/>
              <a:gd name="connsiteY15" fmla="*/ 566057 h 1023257"/>
              <a:gd name="connsiteX16" fmla="*/ 163286 w 469551"/>
              <a:gd name="connsiteY16" fmla="*/ 522514 h 1023257"/>
              <a:gd name="connsiteX17" fmla="*/ 250372 w 469551"/>
              <a:gd name="connsiteY17" fmla="*/ 511628 h 1023257"/>
              <a:gd name="connsiteX18" fmla="*/ 348343 w 469551"/>
              <a:gd name="connsiteY18" fmla="*/ 533400 h 1023257"/>
              <a:gd name="connsiteX19" fmla="*/ 381000 w 469551"/>
              <a:gd name="connsiteY19" fmla="*/ 544286 h 1023257"/>
              <a:gd name="connsiteX20" fmla="*/ 457200 w 469551"/>
              <a:gd name="connsiteY20" fmla="*/ 664028 h 1023257"/>
              <a:gd name="connsiteX21" fmla="*/ 468086 w 469551"/>
              <a:gd name="connsiteY21" fmla="*/ 696686 h 1023257"/>
              <a:gd name="connsiteX22" fmla="*/ 468086 w 469551"/>
              <a:gd name="connsiteY22" fmla="*/ 1023257 h 1023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69551" h="1023257">
                <a:moveTo>
                  <a:pt x="0" y="195943"/>
                </a:moveTo>
                <a:cubicBezTo>
                  <a:pt x="10886" y="177800"/>
                  <a:pt x="19112" y="157768"/>
                  <a:pt x="32657" y="141514"/>
                </a:cubicBezTo>
                <a:cubicBezTo>
                  <a:pt x="55653" y="113919"/>
                  <a:pt x="83457" y="90714"/>
                  <a:pt x="108857" y="65314"/>
                </a:cubicBezTo>
                <a:cubicBezTo>
                  <a:pt x="139645" y="34526"/>
                  <a:pt x="130242" y="38216"/>
                  <a:pt x="185057" y="21771"/>
                </a:cubicBezTo>
                <a:cubicBezTo>
                  <a:pt x="202779" y="16454"/>
                  <a:pt x="221235" y="13928"/>
                  <a:pt x="239486" y="10886"/>
                </a:cubicBezTo>
                <a:cubicBezTo>
                  <a:pt x="264795" y="6668"/>
                  <a:pt x="290286" y="3629"/>
                  <a:pt x="315686" y="0"/>
                </a:cubicBezTo>
                <a:cubicBezTo>
                  <a:pt x="351972" y="7257"/>
                  <a:pt x="391962" y="4227"/>
                  <a:pt x="424543" y="21771"/>
                </a:cubicBezTo>
                <a:cubicBezTo>
                  <a:pt x="443172" y="31802"/>
                  <a:pt x="456612" y="55050"/>
                  <a:pt x="457200" y="76200"/>
                </a:cubicBezTo>
                <a:cubicBezTo>
                  <a:pt x="460330" y="188876"/>
                  <a:pt x="446930" y="301526"/>
                  <a:pt x="435429" y="413657"/>
                </a:cubicBezTo>
                <a:cubicBezTo>
                  <a:pt x="428562" y="480608"/>
                  <a:pt x="392922" y="548778"/>
                  <a:pt x="370114" y="609600"/>
                </a:cubicBezTo>
                <a:cubicBezTo>
                  <a:pt x="326874" y="724906"/>
                  <a:pt x="371491" y="646311"/>
                  <a:pt x="283029" y="805543"/>
                </a:cubicBezTo>
                <a:cubicBezTo>
                  <a:pt x="268221" y="832198"/>
                  <a:pt x="236058" y="882636"/>
                  <a:pt x="206829" y="903514"/>
                </a:cubicBezTo>
                <a:cubicBezTo>
                  <a:pt x="193624" y="912946"/>
                  <a:pt x="177800" y="918029"/>
                  <a:pt x="163286" y="925286"/>
                </a:cubicBezTo>
                <a:cubicBezTo>
                  <a:pt x="145143" y="921657"/>
                  <a:pt x="124547" y="924206"/>
                  <a:pt x="108857" y="914400"/>
                </a:cubicBezTo>
                <a:cubicBezTo>
                  <a:pt x="81242" y="897140"/>
                  <a:pt x="64881" y="842557"/>
                  <a:pt x="54429" y="816428"/>
                </a:cubicBezTo>
                <a:cubicBezTo>
                  <a:pt x="80935" y="591122"/>
                  <a:pt x="35787" y="684608"/>
                  <a:pt x="130629" y="566057"/>
                </a:cubicBezTo>
                <a:cubicBezTo>
                  <a:pt x="141963" y="551890"/>
                  <a:pt x="146769" y="530022"/>
                  <a:pt x="163286" y="522514"/>
                </a:cubicBezTo>
                <a:cubicBezTo>
                  <a:pt x="189918" y="510408"/>
                  <a:pt x="221343" y="515257"/>
                  <a:pt x="250372" y="511628"/>
                </a:cubicBezTo>
                <a:cubicBezTo>
                  <a:pt x="283029" y="518885"/>
                  <a:pt x="315888" y="525286"/>
                  <a:pt x="348343" y="533400"/>
                </a:cubicBezTo>
                <a:cubicBezTo>
                  <a:pt x="359475" y="536183"/>
                  <a:pt x="371453" y="537921"/>
                  <a:pt x="381000" y="544286"/>
                </a:cubicBezTo>
                <a:cubicBezTo>
                  <a:pt x="418411" y="569227"/>
                  <a:pt x="445131" y="627822"/>
                  <a:pt x="457200" y="664028"/>
                </a:cubicBezTo>
                <a:cubicBezTo>
                  <a:pt x="460829" y="674914"/>
                  <a:pt x="467738" y="685216"/>
                  <a:pt x="468086" y="696686"/>
                </a:cubicBezTo>
                <a:cubicBezTo>
                  <a:pt x="471383" y="805493"/>
                  <a:pt x="468086" y="914400"/>
                  <a:pt x="468086" y="1023257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F2E1E2-8AC5-79F1-E1D2-B2FB36E3C908}"/>
              </a:ext>
            </a:extLst>
          </p:cNvPr>
          <p:cNvSpPr txBox="1"/>
          <p:nvPr/>
        </p:nvSpPr>
        <p:spPr>
          <a:xfrm>
            <a:off x="5782752" y="4636702"/>
            <a:ext cx="24493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Daily basis on-site visits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24898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3666CD1-B583-34FD-8A07-725CF9D2F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 &amp; Execution Follow-up</a:t>
            </a:r>
            <a:br>
              <a:rPr lang="en-GB" dirty="0"/>
            </a:br>
            <a:br>
              <a:rPr lang="en-GB" dirty="0"/>
            </a:br>
            <a:r>
              <a:rPr lang="en-GB" dirty="0"/>
              <a:t>Information flow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7AD23C8-170F-DC57-2331-9E681E54764B}"/>
              </a:ext>
            </a:extLst>
          </p:cNvPr>
          <p:cNvSpPr/>
          <p:nvPr/>
        </p:nvSpPr>
        <p:spPr>
          <a:xfrm>
            <a:off x="4976116" y="1076016"/>
            <a:ext cx="2239767" cy="15513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Coordination</a:t>
            </a:r>
          </a:p>
          <a:p>
            <a:pPr algn="ctr"/>
            <a:r>
              <a:rPr lang="en-GB" dirty="0"/>
              <a:t>(EN-ACE like)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2D9523C-FE7E-7967-5A48-6FD5F37A0E89}"/>
              </a:ext>
            </a:extLst>
          </p:cNvPr>
          <p:cNvSpPr/>
          <p:nvPr/>
        </p:nvSpPr>
        <p:spPr>
          <a:xfrm>
            <a:off x="2888749" y="2862007"/>
            <a:ext cx="2239767" cy="15513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WSSs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DAF6328-9628-D86F-FF67-73F1934752B4}"/>
              </a:ext>
            </a:extLst>
          </p:cNvPr>
          <p:cNvSpPr/>
          <p:nvPr/>
        </p:nvSpPr>
        <p:spPr>
          <a:xfrm>
            <a:off x="7448762" y="2866086"/>
            <a:ext cx="2239767" cy="15513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WPLs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3F36A4E-70CE-1990-E544-6A144FFD7DA7}"/>
              </a:ext>
            </a:extLst>
          </p:cNvPr>
          <p:cNvSpPr/>
          <p:nvPr/>
        </p:nvSpPr>
        <p:spPr>
          <a:xfrm>
            <a:off x="8745020" y="481977"/>
            <a:ext cx="2239767" cy="15513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NA-CONS Project Leader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6E50C06-C7EB-6A4F-CEA8-7F980EC148C6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7215883" y="1257676"/>
            <a:ext cx="1529137" cy="32728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F85BF1C-B474-0B51-EEDA-7A8E78A41896}"/>
              </a:ext>
            </a:extLst>
          </p:cNvPr>
          <p:cNvCxnSpPr>
            <a:stCxn id="5" idx="5"/>
            <a:endCxn id="12" idx="1"/>
          </p:cNvCxnSpPr>
          <p:nvPr/>
        </p:nvCxnSpPr>
        <p:spPr>
          <a:xfrm>
            <a:off x="6887877" y="2400217"/>
            <a:ext cx="888891" cy="69306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C8B68BF-58E5-AFC3-825F-A046AF1F17C7}"/>
              </a:ext>
            </a:extLst>
          </p:cNvPr>
          <p:cNvCxnSpPr>
            <a:cxnSpLocks/>
          </p:cNvCxnSpPr>
          <p:nvPr/>
        </p:nvCxnSpPr>
        <p:spPr>
          <a:xfrm flipH="1" flipV="1">
            <a:off x="7004316" y="2302684"/>
            <a:ext cx="888891" cy="69306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8094DC1-545D-5941-FF79-26FC67E75DA7}"/>
              </a:ext>
            </a:extLst>
          </p:cNvPr>
          <p:cNvCxnSpPr>
            <a:cxnSpLocks/>
          </p:cNvCxnSpPr>
          <p:nvPr/>
        </p:nvCxnSpPr>
        <p:spPr>
          <a:xfrm flipV="1">
            <a:off x="4976116" y="2527443"/>
            <a:ext cx="428091" cy="60609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19D2FE-BF66-8B83-B8AC-BDE5BF894AAC}"/>
              </a:ext>
            </a:extLst>
          </p:cNvPr>
          <p:cNvCxnSpPr>
            <a:cxnSpLocks/>
          </p:cNvCxnSpPr>
          <p:nvPr/>
        </p:nvCxnSpPr>
        <p:spPr>
          <a:xfrm flipH="1">
            <a:off x="4745894" y="2400217"/>
            <a:ext cx="503612" cy="68898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D6AFEF4-C70D-5072-8FCD-7988BE6CEFEB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5052316" y="3641785"/>
            <a:ext cx="2396446" cy="6205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CDB8E1-FC50-1CE1-BAA3-4FFFC0C58D05}"/>
              </a:ext>
            </a:extLst>
          </p:cNvPr>
          <p:cNvCxnSpPr>
            <a:cxnSpLocks/>
          </p:cNvCxnSpPr>
          <p:nvPr/>
        </p:nvCxnSpPr>
        <p:spPr>
          <a:xfrm flipH="1">
            <a:off x="5052316" y="3859099"/>
            <a:ext cx="2330610" cy="97533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1E0FDBB7-775A-676E-C272-6742C9C66EA6}"/>
              </a:ext>
            </a:extLst>
          </p:cNvPr>
          <p:cNvSpPr/>
          <p:nvPr/>
        </p:nvSpPr>
        <p:spPr>
          <a:xfrm>
            <a:off x="1109607" y="4705160"/>
            <a:ext cx="2239767" cy="155139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Company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1C41E7B-0185-3CEB-ADDD-C209DDA2CB29}"/>
              </a:ext>
            </a:extLst>
          </p:cNvPr>
          <p:cNvCxnSpPr>
            <a:cxnSpLocks/>
          </p:cNvCxnSpPr>
          <p:nvPr/>
        </p:nvCxnSpPr>
        <p:spPr>
          <a:xfrm flipV="1">
            <a:off x="2914612" y="4261911"/>
            <a:ext cx="428091" cy="60609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C96A074-9378-9C36-D985-889D1F3DB245}"/>
              </a:ext>
            </a:extLst>
          </p:cNvPr>
          <p:cNvCxnSpPr>
            <a:cxnSpLocks/>
          </p:cNvCxnSpPr>
          <p:nvPr/>
        </p:nvCxnSpPr>
        <p:spPr>
          <a:xfrm flipH="1">
            <a:off x="2684390" y="4134685"/>
            <a:ext cx="503612" cy="688987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6">
            <a:extLst>
              <a:ext uri="{FF2B5EF4-FFF2-40B4-BE49-F238E27FC236}">
                <a16:creationId xmlns:a16="http://schemas.microsoft.com/office/drawing/2014/main" id="{34A5BF55-C70D-B846-9071-84F09268411B}"/>
              </a:ext>
            </a:extLst>
          </p:cNvPr>
          <p:cNvSpPr txBox="1">
            <a:spLocks/>
          </p:cNvSpPr>
          <p:nvPr/>
        </p:nvSpPr>
        <p:spPr bwMode="auto">
          <a:xfrm>
            <a:off x="3896783" y="5077146"/>
            <a:ext cx="7992848" cy="1290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u="sng" dirty="0">
                <a:solidFill>
                  <a:srgbClr val="FF0000"/>
                </a:solidFill>
              </a:rPr>
              <a:t>Warning:</a:t>
            </a:r>
          </a:p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dirty="0"/>
              <a:t>It is essential that information flows from the preparation phase and that the follow of information is right from the beginning.</a:t>
            </a:r>
          </a:p>
          <a:p>
            <a:pPr marL="0" lvl="1" indent="0" eaLnBrk="1" fontAlgn="auto" hangingPunct="1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en-GB" b="1" i="1" dirty="0"/>
              <a:t>Parallel flow of information leads to accidents, delays, confusion and extra cost.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9DBE430-25E2-9C8F-58E4-AF644147BA06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7215883" y="1482207"/>
            <a:ext cx="1529137" cy="36950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B06C29B-572A-D87B-6BEC-86C2BE535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6C69D-E5F7-04A7-7C01-2EC5F84DF6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</p:spTree>
    <p:extLst>
      <p:ext uri="{BB962C8B-B14F-4D97-AF65-F5344CB8AC3E}">
        <p14:creationId xmlns:p14="http://schemas.microsoft.com/office/powerpoint/2010/main" val="397920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EAA54A9-E945-6F29-C27A-87477D4A7F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96" y="2360366"/>
            <a:ext cx="3128013" cy="29476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78BB91-6AE5-96D3-94C9-A927F0581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 tool for the methodology – </a:t>
            </a:r>
            <a:r>
              <a:rPr lang="en-US" dirty="0" err="1"/>
              <a:t>Time&amp;Space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2F53F-A9C3-0147-9EE2-1316923B3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F15175-3D21-7376-84EA-50D56A2D9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7508" y="1786696"/>
            <a:ext cx="3817725" cy="35513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8DD300-5CCB-E6DF-FFF2-15220F11F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1042" y="1920896"/>
            <a:ext cx="3419830" cy="3486395"/>
          </a:xfrm>
          <a:prstGeom prst="rect">
            <a:avLst/>
          </a:prstGeom>
        </p:spPr>
      </p:pic>
      <p:pic>
        <p:nvPicPr>
          <p:cNvPr id="9" name="Picture 2" descr="Gérer des projets avec Microsoft Project – Formation à distance">
            <a:extLst>
              <a:ext uri="{FF2B5EF4-FFF2-40B4-BE49-F238E27FC236}">
                <a16:creationId xmlns:a16="http://schemas.microsoft.com/office/drawing/2014/main" id="{940B1C97-3AE0-7127-CAF5-930CFE5F3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919" y="1074890"/>
            <a:ext cx="1368152" cy="68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F478D07-E300-BFE2-07BC-1C9AAA175475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1940388" y="3133853"/>
            <a:ext cx="387736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A83B422-D14D-39BE-DB4C-ECDE9220AA58}"/>
              </a:ext>
            </a:extLst>
          </p:cNvPr>
          <p:cNvSpPr txBox="1"/>
          <p:nvPr/>
        </p:nvSpPr>
        <p:spPr>
          <a:xfrm>
            <a:off x="7785189" y="3486054"/>
            <a:ext cx="20261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Dates and locations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7706E6-4267-8B6E-1C80-930D8F030DC2}"/>
              </a:ext>
            </a:extLst>
          </p:cNvPr>
          <p:cNvSpPr txBox="1"/>
          <p:nvPr/>
        </p:nvSpPr>
        <p:spPr>
          <a:xfrm>
            <a:off x="3804376" y="2762992"/>
            <a:ext cx="2013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Building partitioning</a:t>
            </a:r>
            <a:endParaRPr lang="en-CH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6BE9E7B-FE27-6C76-1BE9-CA93DD0ABDD3}"/>
              </a:ext>
            </a:extLst>
          </p:cNvPr>
          <p:cNvCxnSpPr>
            <a:cxnSpLocks/>
          </p:cNvCxnSpPr>
          <p:nvPr/>
        </p:nvCxnSpPr>
        <p:spPr>
          <a:xfrm>
            <a:off x="6868358" y="3429000"/>
            <a:ext cx="2828042" cy="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15726AF-DF13-5250-678F-7803B2D9D67E}"/>
              </a:ext>
            </a:extLst>
          </p:cNvPr>
          <p:cNvCxnSpPr>
            <a:cxnSpLocks/>
          </p:cNvCxnSpPr>
          <p:nvPr/>
        </p:nvCxnSpPr>
        <p:spPr>
          <a:xfrm>
            <a:off x="8833995" y="1763195"/>
            <a:ext cx="0" cy="1666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E335C7DE-215D-D27A-963D-E59031E70277}"/>
              </a:ext>
            </a:extLst>
          </p:cNvPr>
          <p:cNvSpPr/>
          <p:nvPr/>
        </p:nvSpPr>
        <p:spPr>
          <a:xfrm>
            <a:off x="8798287" y="3400162"/>
            <a:ext cx="71416" cy="6669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1CF0772-1264-382E-A35A-EC5F986FEB96}"/>
              </a:ext>
            </a:extLst>
          </p:cNvPr>
          <p:cNvSpPr/>
          <p:nvPr/>
        </p:nvSpPr>
        <p:spPr>
          <a:xfrm rot="18828899">
            <a:off x="1789754" y="3034207"/>
            <a:ext cx="216294" cy="1177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79CF1E5-B103-687B-DDF3-FDE3B43C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3"/>
            <a:ext cx="1256756" cy="243939"/>
          </a:xfrm>
        </p:spPr>
        <p:txBody>
          <a:bodyPr/>
          <a:lstStyle/>
          <a:p>
            <a:r>
              <a:rPr lang="en-US" sz="1100" dirty="0"/>
              <a:t>15/11/2024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E789421-AB9E-0E68-B5EB-DAC09C181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83430" y="6510533"/>
            <a:ext cx="6248053" cy="238439"/>
          </a:xfrm>
        </p:spPr>
        <p:txBody>
          <a:bodyPr/>
          <a:lstStyle/>
          <a:p>
            <a:r>
              <a:rPr lang="en-US" sz="1100" dirty="0"/>
              <a:t>X. Palle | NA-CONS underground coordination | EN-ACE Seminar</a:t>
            </a:r>
          </a:p>
        </p:txBody>
      </p:sp>
    </p:spTree>
    <p:extLst>
      <p:ext uri="{BB962C8B-B14F-4D97-AF65-F5344CB8AC3E}">
        <p14:creationId xmlns:p14="http://schemas.microsoft.com/office/powerpoint/2010/main" val="1508829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19601</TotalTime>
  <Words>1142</Words>
  <Application>Microsoft Office PowerPoint</Application>
  <PresentationFormat>Widescreen</PresentationFormat>
  <Paragraphs>214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Corbel</vt:lpstr>
      <vt:lpstr>Courier New</vt:lpstr>
      <vt:lpstr>Wingdings</vt:lpstr>
      <vt:lpstr>Office Theme</vt:lpstr>
      <vt:lpstr>NA-CONS underground coordination EN-ACE Seminar</vt:lpstr>
      <vt:lpstr>My background</vt:lpstr>
      <vt:lpstr>NA-CONS – Presentation of the North Area</vt:lpstr>
      <vt:lpstr>NA-CONS Roadmap</vt:lpstr>
      <vt:lpstr>NA-CONS Roadmap</vt:lpstr>
      <vt:lpstr>ACE methodology</vt:lpstr>
      <vt:lpstr>Preparation &amp; Execution Follow-up</vt:lpstr>
      <vt:lpstr>Preparation &amp; Execution Follow-up  Information flow</vt:lpstr>
      <vt:lpstr>Support tool for the methodology – Time&amp;Space</vt:lpstr>
      <vt:lpstr>Phase 1 underground – TDC2 &amp; TCC2 renovation</vt:lpstr>
      <vt:lpstr>Defining a renovation strategy in a radioactive area</vt:lpstr>
      <vt:lpstr>Defining a renovation strategy in a radioactive area</vt:lpstr>
      <vt:lpstr>Defining a renovation strategy in a radioactive area</vt:lpstr>
      <vt:lpstr>Defining a renovation strategy in a radioactive area</vt:lpstr>
      <vt:lpstr>Why such a difference between scenarios ?</vt:lpstr>
      <vt:lpstr>Defining a renovation strategy in a radioactive area</vt:lpstr>
      <vt:lpstr>Thank You! </vt:lpstr>
      <vt:lpstr>NA-CONS Organigram</vt:lpstr>
      <vt:lpstr>ACE methodology</vt:lpstr>
      <vt:lpstr>NA-CONS Roadmap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Xavier Palle Lopez</cp:lastModifiedBy>
  <cp:revision>780</cp:revision>
  <cp:lastPrinted>2020-01-30T13:49:18Z</cp:lastPrinted>
  <dcterms:created xsi:type="dcterms:W3CDTF">2021-01-11T13:55:30Z</dcterms:created>
  <dcterms:modified xsi:type="dcterms:W3CDTF">2024-11-15T09:56:17Z</dcterms:modified>
</cp:coreProperties>
</file>