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8" r:id="rId11"/>
    <p:sldId id="299" r:id="rId12"/>
    <p:sldId id="301" r:id="rId13"/>
    <p:sldId id="302" r:id="rId14"/>
    <p:sldId id="266" r:id="rId15"/>
    <p:sldId id="304" r:id="rId16"/>
    <p:sldId id="269" r:id="rId17"/>
    <p:sldId id="270" r:id="rId18"/>
    <p:sldId id="271" r:id="rId19"/>
    <p:sldId id="327" r:id="rId20"/>
    <p:sldId id="329" r:id="rId21"/>
    <p:sldId id="328" r:id="rId22"/>
    <p:sldId id="293" r:id="rId23"/>
    <p:sldId id="294" r:id="rId24"/>
    <p:sldId id="295" r:id="rId25"/>
    <p:sldId id="296" r:id="rId26"/>
    <p:sldId id="297" r:id="rId27"/>
    <p:sldId id="276" r:id="rId28"/>
    <p:sldId id="323" r:id="rId29"/>
    <p:sldId id="305" r:id="rId30"/>
    <p:sldId id="306" r:id="rId31"/>
    <p:sldId id="286" r:id="rId32"/>
    <p:sldId id="307" r:id="rId33"/>
    <p:sldId id="308" r:id="rId34"/>
    <p:sldId id="309" r:id="rId35"/>
    <p:sldId id="310" r:id="rId36"/>
    <p:sldId id="313" r:id="rId37"/>
    <p:sldId id="314" r:id="rId38"/>
    <p:sldId id="315" r:id="rId39"/>
    <p:sldId id="316" r:id="rId40"/>
    <p:sldId id="318" r:id="rId41"/>
    <p:sldId id="280" r:id="rId42"/>
    <p:sldId id="319" r:id="rId43"/>
    <p:sldId id="320" r:id="rId44"/>
    <p:sldId id="321" r:id="rId45"/>
    <p:sldId id="322" r:id="rId46"/>
    <p:sldId id="324" r:id="rId47"/>
    <p:sldId id="287" r:id="rId48"/>
    <p:sldId id="288" r:id="rId49"/>
    <p:sldId id="289" r:id="rId50"/>
    <p:sldId id="290" r:id="rId51"/>
    <p:sldId id="291" r:id="rId52"/>
    <p:sldId id="292" r:id="rId53"/>
    <p:sldId id="325" r:id="rId54"/>
  </p:sldIdLst>
  <p:sldSz cx="9144000" cy="6858000" type="screen4x3"/>
  <p:notesSz cx="6858000" cy="9144000"/>
  <p:embeddedFontLst>
    <p:embeddedFont>
      <p:font typeface="Comic Sans MS" pitchFamily="66" charset="0"/>
      <p:regular r:id="rId57"/>
      <p:bold r:id="rId58"/>
    </p:embeddedFont>
    <p:embeddedFont>
      <p:font typeface="Calibri" pitchFamily="34" charset="0"/>
      <p:regular r:id="rId59"/>
      <p:bold r:id="rId60"/>
      <p:italic r:id="rId61"/>
      <p:boldItalic r:id="rId62"/>
    </p:embeddedFont>
    <p:embeddedFont>
      <p:font typeface="ＭＳ Ｐゴシック" pitchFamily="34" charset="-128"/>
      <p:regular r:id="rId63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EAEAEA"/>
    <a:srgbClr val="FFFFFF"/>
    <a:srgbClr val="800080"/>
    <a:srgbClr val="FFFFF7"/>
    <a:srgbClr val="F3FDFF"/>
    <a:srgbClr val="FFFFEF"/>
    <a:srgbClr val="E5FB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 varScale="1">
        <p:scale>
          <a:sx n="70" d="100"/>
          <a:sy n="70" d="100"/>
        </p:scale>
        <p:origin x="-1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63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2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1.fntdata"/><Relationship Id="rId61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4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3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6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4B1AB344-2E22-4B6C-991F-4112A999726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255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95E67-16F2-4DA2-8BCC-635030937C21}" type="datetimeFigureOut">
              <a:rPr lang="en-GB" smtClean="0"/>
              <a:pPr/>
              <a:t>12/07/2011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24C7F-EE02-4CD1-86D5-B654F0C37AE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935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GB" smtClean="0"/>
              <a:t>Images not to be used independently of talk.  Fan blade (jet engine) from Rolls Royce, in beamline I12.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D5729E-5169-4757-AE07-7C159633E84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19163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19163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19163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19163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19163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19163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17E08B7B-6FF7-4DB6-A17A-A7FEDF37C531}" type="slidenum">
              <a:rPr lang="en-US" sz="1200" i="0" smtClean="0">
                <a:latin typeface="Times New Roman" pitchFamily="18" charset="0"/>
              </a:rPr>
              <a:pPr>
                <a:defRPr/>
              </a:pPr>
              <a:t>11</a:t>
            </a:fld>
            <a:endParaRPr lang="en-US" sz="1200" i="0" smtClean="0">
              <a:latin typeface="Times New Roman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Micron positioning of components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GB" smtClean="0"/>
              <a:t>3 parts of beamline are (starting from ring) optics hutch, expt hutch, user area.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5A9A2E-024B-47DB-AC03-DA74853B14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GB" smtClean="0"/>
              <a:t>8 keV (typical) has wavelength 1.5A, which is comparable to interatomic spacing so very useful for diffraction .</a:t>
            </a:r>
          </a:p>
          <a:p>
            <a:r>
              <a:rPr lang="en-GB" smtClean="0"/>
              <a:t>Not an accident that Diamond is optimised for this energy of X-rays.</a:t>
            </a:r>
          </a:p>
          <a:p>
            <a:r>
              <a:rPr lang="en-GB" smtClean="0"/>
              <a:t>Not all beamlines represented here – mostly those for physical sciences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E91C2C-C4FD-4221-9B95-E89D24B8853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dirty="0" smtClean="0"/>
              <a:t> </a:t>
            </a:r>
            <a:r>
              <a:rPr lang="en-GB" sz="1300" b="1" dirty="0"/>
              <a:t>parallel proton pencil beams are used (~3mm </a:t>
            </a:r>
            <a:r>
              <a:rPr lang="el-GR" sz="1300" b="1" dirty="0">
                <a:cs typeface="Arial" pitchFamily="34" charset="0"/>
              </a:rPr>
              <a:t>σ</a:t>
            </a:r>
            <a:r>
              <a:rPr lang="en-GB" sz="1300" b="1" dirty="0">
                <a:cs typeface="Arial" pitchFamily="34" charset="0"/>
              </a:rPr>
              <a:t> )</a:t>
            </a:r>
            <a:endParaRPr lang="el-GR" sz="1300" b="1" dirty="0"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300" b="1" dirty="0"/>
              <a:t>position and dose of each spot is chosen by the computer in the treatment planning system, individually for each spot </a:t>
            </a:r>
            <a:endParaRPr lang="en-GB" sz="1300" b="1" dirty="0"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300" b="1" dirty="0">
                <a:cs typeface="Arial" pitchFamily="34" charset="0"/>
              </a:rPr>
              <a:t>sweeper magnets are used to scan the target volume in transverse plane (steps of 4mm)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300" b="1" dirty="0">
                <a:cs typeface="Arial" pitchFamily="34" charset="0"/>
              </a:rPr>
              <a:t>scanning depth is controlled by changing beam energies.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300" b="1" dirty="0">
                <a:cs typeface="Arial" pitchFamily="34" charset="0"/>
              </a:rPr>
              <a:t>for one litre target volume typically 10000 spots are deposited in less than 5min.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300" b="1" dirty="0"/>
              <a:t>dose distributions of complex shapes can be constructed with less entrance dose</a:t>
            </a:r>
            <a:endParaRPr lang="en-GB" sz="1300" b="1" dirty="0"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36E3D-F150-425A-A465-2134AE4A9C6E}" type="slidenum">
              <a:rPr lang="en-GB" smtClean="0"/>
              <a:pPr/>
              <a:t>37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893C0-628D-46FD-98BE-0E14BD298B23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542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24C7F-EE02-4CD1-86D5-B654F0C37AE6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135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Ken.Peach@ptcri.ox.ac.uk" TargetMode="External"/><Relationship Id="rId2" Type="http://schemas.openxmlformats.org/officeDocument/2006/relationships/hyperlink" Target="http://www.ptcri.ox.ac.uk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0" y="6381750"/>
            <a:ext cx="2987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hlinkClick r:id="rId2"/>
              </a:rPr>
              <a:t>http://www.ptcri.ox.ac.uk</a:t>
            </a:r>
            <a:endParaRPr lang="en-GB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5795963" y="6437313"/>
            <a:ext cx="3203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>
                <a:hlinkClick r:id="rId3"/>
              </a:rPr>
              <a:t>Ken.Peach@ptcri.ox.ac.uk</a:t>
            </a:r>
            <a:endParaRPr lang="en-GB"/>
          </a:p>
        </p:txBody>
      </p:sp>
      <p:pic>
        <p:nvPicPr>
          <p:cNvPr id="58388" name="Picture 20" descr="Logo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71662" cy="63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2" y="80629"/>
            <a:ext cx="1451774" cy="822996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98280"/>
      </p:ext>
    </p:extLst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527850"/>
      </p:ext>
    </p:extLst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521150"/>
      </p:ext>
    </p:extLst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553267"/>
      </p:ext>
    </p:extLst>
  </p:cSld>
  <p:clrMapOvr>
    <a:masterClrMapping/>
  </p:clrMapOvr>
  <p:transition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 descr="PTCRi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863600" cy="3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32"/>
          <p:cNvSpPr txBox="1">
            <a:spLocks noChangeArrowheads="1"/>
          </p:cNvSpPr>
          <p:nvPr userDrawn="1"/>
        </p:nvSpPr>
        <p:spPr bwMode="auto">
          <a:xfrm>
            <a:off x="8316913" y="6524625"/>
            <a:ext cx="7921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fld id="{10D9665D-CA2F-467F-B8F5-51E582E617CB}" type="slidenum">
              <a:rPr lang="en-US" sz="1200"/>
              <a:pPr algn="r">
                <a:spcBef>
                  <a:spcPct val="50000"/>
                </a:spcBef>
              </a:pPr>
              <a:t>‹#›</a:t>
            </a:fld>
            <a:endParaRPr lang="en-US" sz="1200"/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1833524" y="179343"/>
            <a:ext cx="7310475" cy="43815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/>
            </a:lvl1pPr>
          </a:lstStyle>
          <a:p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09575" y="1274733"/>
            <a:ext cx="8288338" cy="48197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66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61440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536188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95082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273695"/>
      </p:ext>
    </p:extLst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751293"/>
      </p:ext>
    </p:extLst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7194137"/>
      </p:ext>
    </p:extLst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4071738"/>
      </p:ext>
    </p:extLst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5867822"/>
      </p:ext>
    </p:extLst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4956" y="0"/>
            <a:ext cx="790953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title style</a:t>
            </a:r>
            <a:endParaRPr lang="en-GB" alt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4036" y="907752"/>
            <a:ext cx="7772400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dirty="0" smtClean="0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59563"/>
            <a:ext cx="9144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b="0" dirty="0"/>
              <a:t>Ken Peach	</a:t>
            </a:r>
            <a:r>
              <a:rPr lang="en-GB" sz="900" b="0" dirty="0" smtClean="0"/>
              <a:t>Applications of Accelerators outside particle physics</a:t>
            </a:r>
            <a:r>
              <a:rPr lang="en-GB" sz="900" b="0" dirty="0"/>
              <a:t>	</a:t>
            </a:r>
            <a:r>
              <a:rPr lang="en-GB" sz="900" b="0" dirty="0" smtClean="0"/>
              <a:t>APPEAL-2</a:t>
            </a:r>
            <a:r>
              <a:rPr lang="en-GB" sz="900" b="0" dirty="0"/>
              <a:t>			</a:t>
            </a:r>
            <a:r>
              <a:rPr lang="en-GB" sz="900" b="0" dirty="0" smtClean="0"/>
              <a:t>2</a:t>
            </a:r>
            <a:r>
              <a:rPr lang="en-GB" sz="900" b="0" baseline="30000" dirty="0" smtClean="0"/>
              <a:t>nd</a:t>
            </a:r>
            <a:r>
              <a:rPr lang="en-GB" sz="900" b="0" dirty="0" smtClean="0"/>
              <a:t> July 2011</a:t>
            </a:r>
            <a:r>
              <a:rPr lang="en-GB" sz="900" b="0" dirty="0"/>
              <a:t>		</a:t>
            </a:r>
            <a:fld id="{4D3B1F95-A093-4C00-8070-9F0171E69676}" type="slidenum">
              <a:rPr lang="en-GB" sz="900" b="0"/>
              <a:pPr>
                <a:spcBef>
                  <a:spcPct val="50000"/>
                </a:spcBef>
              </a:pPr>
              <a:t>‹#›</a:t>
            </a:fld>
            <a:endParaRPr lang="en-GB" sz="900" b="0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045" name="Group 21"/>
          <p:cNvGrpSpPr>
            <a:grpSpLocks/>
          </p:cNvGrpSpPr>
          <p:nvPr/>
        </p:nvGrpSpPr>
        <p:grpSpPr bwMode="auto">
          <a:xfrm>
            <a:off x="0" y="5961063"/>
            <a:ext cx="9144000" cy="781050"/>
            <a:chOff x="0" y="3824"/>
            <a:chExt cx="5760" cy="492"/>
          </a:xfrm>
        </p:grpSpPr>
        <p:pic>
          <p:nvPicPr>
            <p:cNvPr id="1046" name="Picture 3" descr="H:\PTCRi Logo Vector\PTCRI_bottom_long.emf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6" y="3824"/>
              <a:ext cx="3844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7" name="Picture 3" descr="H:\PTCRi Logo Vector\PTCRI_bottom_long.emf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559"/>
            <a:stretch>
              <a:fillRect/>
            </a:stretch>
          </p:blipFill>
          <p:spPr bwMode="auto">
            <a:xfrm>
              <a:off x="0" y="3824"/>
              <a:ext cx="1935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-508" y="-3383"/>
            <a:ext cx="864096" cy="768087"/>
            <a:chOff x="-508" y="-3383"/>
            <a:chExt cx="864096" cy="768087"/>
          </a:xfrm>
        </p:grpSpPr>
        <p:pic>
          <p:nvPicPr>
            <p:cNvPr id="12" name="Picture 20" descr="Logo8"/>
            <p:cNvPicPr>
              <a:picLocks noChangeAspect="1" noChangeArrowheads="1"/>
            </p:cNvPicPr>
            <p:nvPr userDrawn="1"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65" t="9493" r="2694" b="5017"/>
            <a:stretch/>
          </p:blipFill>
          <p:spPr bwMode="auto">
            <a:xfrm>
              <a:off x="0" y="-3383"/>
              <a:ext cx="863588" cy="271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08" y="274857"/>
              <a:ext cx="864096" cy="489847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ghtsources.org/" TargetMode="External"/><Relationship Id="rId2" Type="http://schemas.openxmlformats.org/officeDocument/2006/relationships/hyperlink" Target="http://www.diamond.ac.uk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Applications of particle accelerators outside particle physics</a:t>
            </a:r>
            <a:r>
              <a:rPr lang="en-GB" i="1" dirty="0"/>
              <a:t> </a:t>
            </a: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 Peach</a:t>
            </a:r>
          </a:p>
          <a:p>
            <a:r>
              <a:rPr lang="en-US" dirty="0" smtClean="0"/>
              <a:t>APPEAL 2</a:t>
            </a:r>
          </a:p>
          <a:p>
            <a:r>
              <a:rPr lang="en-US" dirty="0" smtClean="0"/>
              <a:t>Oxford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uly 2011</a:t>
            </a: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FF0000"/>
                </a:solidFill>
              </a:rPr>
              <a:t>Diamond Light Source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368511" y="947738"/>
            <a:ext cx="2727325" cy="5070475"/>
          </a:xfrm>
        </p:spPr>
        <p:txBody>
          <a:bodyPr/>
          <a:lstStyle/>
          <a:p>
            <a:r>
              <a:rPr lang="en-GB" sz="2000" dirty="0" smtClean="0"/>
              <a:t>Physics</a:t>
            </a:r>
          </a:p>
          <a:p>
            <a:r>
              <a:rPr lang="en-GB" sz="2000" dirty="0" smtClean="0"/>
              <a:t>Chemistry</a:t>
            </a:r>
          </a:p>
          <a:p>
            <a:r>
              <a:rPr lang="en-GB" sz="2000" dirty="0" smtClean="0"/>
              <a:t>Biology</a:t>
            </a:r>
          </a:p>
          <a:p>
            <a:r>
              <a:rPr lang="en-GB" sz="2000" dirty="0" smtClean="0"/>
              <a:t>Geology</a:t>
            </a:r>
          </a:p>
          <a:p>
            <a:r>
              <a:rPr lang="en-GB" sz="2000" dirty="0" smtClean="0"/>
              <a:t>Materials science</a:t>
            </a:r>
          </a:p>
          <a:p>
            <a:r>
              <a:rPr lang="en-GB" sz="2000" dirty="0" smtClean="0"/>
              <a:t>Environmental science</a:t>
            </a:r>
          </a:p>
          <a:p>
            <a:r>
              <a:rPr lang="en-GB" sz="2000" dirty="0" smtClean="0"/>
              <a:t>Engineering</a:t>
            </a:r>
          </a:p>
          <a:p>
            <a:r>
              <a:rPr lang="en-GB" sz="2000" dirty="0" smtClean="0"/>
              <a:t>Conservation</a:t>
            </a:r>
          </a:p>
          <a:p>
            <a:r>
              <a:rPr lang="en-GB" sz="2000" dirty="0" smtClean="0"/>
              <a:t>Archaeology</a:t>
            </a:r>
          </a:p>
          <a:p>
            <a:r>
              <a:rPr lang="en-GB" sz="2000" dirty="0" smtClean="0"/>
              <a:t>Medicine</a:t>
            </a:r>
          </a:p>
          <a:p>
            <a:r>
              <a:rPr lang="en-GB" sz="2000" dirty="0" smtClean="0"/>
              <a:t>...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593" y="6237312"/>
            <a:ext cx="2084131" cy="2616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05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Image: Diamond Light Source</a:t>
            </a:r>
          </a:p>
        </p:txBody>
      </p:sp>
      <p:sp>
        <p:nvSpPr>
          <p:cNvPr id="14342" name="TextBox 1"/>
          <p:cNvSpPr txBox="1">
            <a:spLocks noChangeArrowheads="1"/>
          </p:cNvSpPr>
          <p:nvPr/>
        </p:nvSpPr>
        <p:spPr bwMode="auto">
          <a:xfrm>
            <a:off x="3413125" y="4643438"/>
            <a:ext cx="5283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 dirty="0" smtClean="0">
                <a:solidFill>
                  <a:srgbClr val="002060"/>
                </a:solidFill>
              </a:rPr>
              <a:t>X-rays </a:t>
            </a:r>
            <a:r>
              <a:rPr lang="en-GB" sz="2000" dirty="0">
                <a:solidFill>
                  <a:srgbClr val="002060"/>
                </a:solidFill>
              </a:rPr>
              <a:t>from an electron </a:t>
            </a:r>
            <a:r>
              <a:rPr lang="en-GB" sz="2000" dirty="0" smtClean="0">
                <a:solidFill>
                  <a:srgbClr val="002060"/>
                </a:solidFill>
              </a:rPr>
              <a:t>accelerator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7" name="Picture 6" descr="Aerial view of Diamond synchrotron D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980728"/>
            <a:ext cx="5488753" cy="366455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268" name="Picture 4" descr="Lina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962111"/>
            <a:ext cx="2528888" cy="168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269" name="Picture 5" descr="Boos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692486"/>
            <a:ext cx="2543175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270" name="Picture 6" descr="A_view_of_the_Storage_R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657811"/>
            <a:ext cx="2538412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28600" y="1589088"/>
            <a:ext cx="5434013" cy="42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6213" indent="-176213">
              <a:spcBef>
                <a:spcPct val="25000"/>
              </a:spcBef>
              <a:buClr>
                <a:srgbClr val="002147"/>
              </a:buClr>
              <a:tabLst>
                <a:tab pos="176213" algn="l"/>
              </a:tabLst>
            </a:pPr>
            <a:r>
              <a:rPr lang="en-GB" sz="2000" i="0" dirty="0">
                <a:solidFill>
                  <a:srgbClr val="002147"/>
                </a:solidFill>
              </a:rPr>
              <a:t>Thermionic gun produces 90keV electrons</a:t>
            </a:r>
          </a:p>
          <a:p>
            <a:pPr marL="176213" indent="-176213">
              <a:spcBef>
                <a:spcPct val="25000"/>
              </a:spcBef>
              <a:buClr>
                <a:srgbClr val="002147"/>
              </a:buClr>
              <a:tabLst>
                <a:tab pos="176213" algn="l"/>
              </a:tabLst>
            </a:pPr>
            <a:endParaRPr lang="en-GB" b="1" i="0" dirty="0">
              <a:solidFill>
                <a:srgbClr val="000046"/>
              </a:solidFill>
            </a:endParaRPr>
          </a:p>
          <a:p>
            <a:pPr marL="176213" indent="-176213">
              <a:spcBef>
                <a:spcPct val="25000"/>
              </a:spcBef>
              <a:buClr>
                <a:srgbClr val="002147"/>
              </a:buClr>
              <a:tabLst>
                <a:tab pos="176213" algn="l"/>
              </a:tabLst>
            </a:pPr>
            <a:r>
              <a:rPr lang="en-GB" sz="2400" b="1" i="0" dirty="0">
                <a:solidFill>
                  <a:srgbClr val="000046"/>
                </a:solidFill>
              </a:rPr>
              <a:t>Three particle accelerators:</a:t>
            </a:r>
          </a:p>
          <a:p>
            <a:pPr marL="176213" indent="-176213">
              <a:spcBef>
                <a:spcPts val="12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Linear accelerator to 100 MeV</a:t>
            </a:r>
          </a:p>
          <a:p>
            <a:pPr marL="176213" indent="-176213">
              <a:spcBef>
                <a:spcPts val="12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Booster synchrotron (158m) to 3 </a:t>
            </a:r>
            <a:r>
              <a:rPr lang="en-GB" sz="2000" i="0" dirty="0" err="1">
                <a:solidFill>
                  <a:srgbClr val="000046"/>
                </a:solidFill>
              </a:rPr>
              <a:t>GeV</a:t>
            </a:r>
            <a:endParaRPr lang="en-GB" sz="2000" i="0" dirty="0">
              <a:solidFill>
                <a:srgbClr val="000046"/>
              </a:solidFill>
            </a:endParaRPr>
          </a:p>
          <a:p>
            <a:pPr marL="176213" indent="-176213">
              <a:spcBef>
                <a:spcPts val="12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Storage ring (562m)</a:t>
            </a:r>
          </a:p>
          <a:p>
            <a:pPr marL="176213" indent="-176213">
              <a:buClr>
                <a:srgbClr val="000058"/>
              </a:buClr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  (actually a series of 24 straight sections)</a:t>
            </a:r>
          </a:p>
          <a:p>
            <a:pPr marL="176213" indent="-176213">
              <a:spcBef>
                <a:spcPts val="18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Vacuum ~10</a:t>
            </a:r>
            <a:r>
              <a:rPr lang="en-GB" sz="2000" i="0" baseline="30000" dirty="0">
                <a:solidFill>
                  <a:srgbClr val="000046"/>
                </a:solidFill>
              </a:rPr>
              <a:t>-13</a:t>
            </a:r>
            <a:r>
              <a:rPr lang="en-GB" sz="2000" i="0" dirty="0">
                <a:solidFill>
                  <a:srgbClr val="000046"/>
                </a:solidFill>
              </a:rPr>
              <a:t> </a:t>
            </a:r>
            <a:r>
              <a:rPr lang="en-GB" sz="2000" i="0" dirty="0" err="1">
                <a:solidFill>
                  <a:srgbClr val="000046"/>
                </a:solidFill>
              </a:rPr>
              <a:t>atm</a:t>
            </a:r>
            <a:endParaRPr lang="en-GB" sz="2000" i="0" dirty="0">
              <a:solidFill>
                <a:srgbClr val="000046"/>
              </a:solidFill>
            </a:endParaRPr>
          </a:p>
          <a:p>
            <a:pPr marL="176213" indent="-176213">
              <a:spcBef>
                <a:spcPct val="250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~10</a:t>
            </a:r>
            <a:r>
              <a:rPr lang="en-GB" sz="2000" i="0" baseline="30000" dirty="0">
                <a:solidFill>
                  <a:srgbClr val="000046"/>
                </a:solidFill>
              </a:rPr>
              <a:t>12</a:t>
            </a:r>
            <a:r>
              <a:rPr lang="en-GB" sz="2000" i="0" dirty="0">
                <a:solidFill>
                  <a:srgbClr val="000046"/>
                </a:solidFill>
              </a:rPr>
              <a:t> electrons in storage ring </a:t>
            </a:r>
          </a:p>
          <a:p>
            <a:pPr marL="176213" indent="-176213">
              <a:spcBef>
                <a:spcPct val="25000"/>
              </a:spcBef>
              <a:buClr>
                <a:srgbClr val="000058"/>
              </a:buClr>
              <a:buFontTx/>
              <a:buChar char="•"/>
              <a:tabLst>
                <a:tab pos="176213" algn="l"/>
              </a:tabLst>
            </a:pPr>
            <a:r>
              <a:rPr lang="en-GB" sz="2000" i="0" dirty="0">
                <a:solidFill>
                  <a:srgbClr val="000046"/>
                </a:solidFill>
              </a:rPr>
              <a:t>Lifetime of electrons ~25 hours</a:t>
            </a:r>
          </a:p>
          <a:p>
            <a:pPr marL="176213" indent="-176213">
              <a:spcBef>
                <a:spcPct val="25000"/>
              </a:spcBef>
              <a:buClr>
                <a:srgbClr val="000058"/>
              </a:buClr>
              <a:tabLst>
                <a:tab pos="176213" algn="l"/>
              </a:tabLst>
            </a:pPr>
            <a:endParaRPr lang="en-GB" sz="2000" i="0" dirty="0">
              <a:solidFill>
                <a:srgbClr val="000046"/>
              </a:solidFill>
            </a:endParaRPr>
          </a:p>
          <a:p>
            <a:pPr marL="176213" indent="-176213">
              <a:spcBef>
                <a:spcPct val="25000"/>
              </a:spcBef>
              <a:buClr>
                <a:srgbClr val="000058"/>
              </a:buClr>
              <a:tabLst>
                <a:tab pos="176213" algn="l"/>
              </a:tabLst>
            </a:pPr>
            <a:r>
              <a:rPr lang="en-GB" sz="2000" b="1" i="0" dirty="0">
                <a:solidFill>
                  <a:srgbClr val="000046"/>
                </a:solidFill>
              </a:rPr>
              <a:t>   </a:t>
            </a:r>
            <a:endParaRPr lang="en-GB" sz="2000" i="0" dirty="0">
              <a:solidFill>
                <a:srgbClr val="00004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975" y="-71909"/>
            <a:ext cx="7909532" cy="836613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3 particle </a:t>
            </a:r>
            <a:r>
              <a:rPr lang="en-GB" dirty="0" smtClean="0">
                <a:solidFill>
                  <a:srgbClr val="FF0000"/>
                </a:solidFill>
              </a:rPr>
              <a:t>accelerators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593" y="6231022"/>
            <a:ext cx="2084131" cy="2616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05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Image: Diamond Light Source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1000"/>
                                        <p:tgtEl>
                                          <p:spTgt spid="1035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1000"/>
                                        <p:tgtEl>
                                          <p:spTgt spid="1035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1035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Beamlines for experiments</a:t>
            </a:r>
          </a:p>
        </p:txBody>
      </p:sp>
      <p:pic>
        <p:nvPicPr>
          <p:cNvPr id="17411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1675" y="1114425"/>
            <a:ext cx="5475288" cy="4114800"/>
          </a:xfrm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07975" y="1119188"/>
            <a:ext cx="2908300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000" i="0"/>
              <a:t>X-rays (or UV or IR) directed into </a:t>
            </a:r>
            <a:r>
              <a:rPr lang="en-GB" sz="2000"/>
              <a:t>beamlines </a:t>
            </a:r>
            <a:r>
              <a:rPr lang="en-GB" sz="2000" i="0"/>
              <a:t>for experiments.</a:t>
            </a:r>
          </a:p>
          <a:p>
            <a:pPr eaLnBrk="1" hangingPunct="1"/>
            <a:endParaRPr lang="en-GB" sz="2000" i="0"/>
          </a:p>
          <a:p>
            <a:pPr eaLnBrk="1" hangingPunct="1"/>
            <a:r>
              <a:rPr lang="en-GB" sz="2000" i="0"/>
              <a:t>Beamlines are used independently so many experiments occurring simultaneously.</a:t>
            </a:r>
          </a:p>
          <a:p>
            <a:pPr eaLnBrk="1" hangingPunct="1"/>
            <a:endParaRPr lang="en-GB" sz="2000" i="0"/>
          </a:p>
          <a:p>
            <a:pPr eaLnBrk="1" hangingPunct="1"/>
            <a:r>
              <a:rPr lang="en-GB" sz="2000" i="0"/>
              <a:t>Currently 20 beamlines operational and 15 more in planning or construction.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593" y="6237312"/>
            <a:ext cx="2084131" cy="2616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05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Image: Diamond Light Source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Ranges of energies &amp; wavelength</a:t>
            </a:r>
          </a:p>
        </p:txBody>
      </p:sp>
      <p:graphicFrame>
        <p:nvGraphicFramePr>
          <p:cNvPr id="18435" name="Object 50"/>
          <p:cNvGraphicFramePr>
            <a:graphicFrameLocks noChangeAspect="1"/>
          </p:cNvGraphicFramePr>
          <p:nvPr/>
        </p:nvGraphicFramePr>
        <p:xfrm>
          <a:off x="3409950" y="1695450"/>
          <a:ext cx="5702300" cy="427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Chart" r:id="rId5" imgW="5038725" imgH="3781425" progId="Excel.Chart.8">
                  <p:embed/>
                </p:oleObj>
              </mc:Choice>
              <mc:Fallback>
                <p:oleObj name="Chart" r:id="rId5" imgW="5038725" imgH="3781425" progId="Excel.Chart.8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9950" y="1695450"/>
                        <a:ext cx="5702300" cy="427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 Box 51"/>
          <p:cNvSpPr txBox="1">
            <a:spLocks noChangeArrowheads="1"/>
          </p:cNvSpPr>
          <p:nvPr/>
        </p:nvSpPr>
        <p:spPr bwMode="auto">
          <a:xfrm>
            <a:off x="5307012" y="944724"/>
            <a:ext cx="2361331" cy="7016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sz="1800" i="0" dirty="0">
                <a:solidFill>
                  <a:srgbClr val="002060"/>
                </a:solidFill>
              </a:rPr>
              <a:t>Lab source: Cu </a:t>
            </a:r>
            <a:r>
              <a:rPr lang="en-GB" sz="1800" i="0" dirty="0" err="1">
                <a:solidFill>
                  <a:srgbClr val="002060"/>
                </a:solidFill>
              </a:rPr>
              <a:t>K</a:t>
            </a:r>
            <a:r>
              <a:rPr lang="en-GB" sz="2000" i="0" baseline="-25000" dirty="0" err="1">
                <a:solidFill>
                  <a:srgbClr val="002060"/>
                </a:solidFill>
                <a:latin typeface="Symbol" pitchFamily="18" charset="2"/>
              </a:rPr>
              <a:t>a</a:t>
            </a:r>
            <a:r>
              <a:rPr lang="en-GB" sz="1800" i="0" dirty="0">
                <a:solidFill>
                  <a:srgbClr val="002060"/>
                </a:solidFill>
              </a:rPr>
              <a:t>:  </a:t>
            </a:r>
          </a:p>
          <a:p>
            <a:pPr eaLnBrk="1" hangingPunct="1">
              <a:spcBef>
                <a:spcPct val="20000"/>
              </a:spcBef>
            </a:pPr>
            <a:r>
              <a:rPr lang="en-GB" sz="1800" i="0" dirty="0">
                <a:solidFill>
                  <a:srgbClr val="002060"/>
                </a:solidFill>
              </a:rPr>
              <a:t>E=8 </a:t>
            </a:r>
            <a:r>
              <a:rPr lang="en-GB" sz="1800" i="0" dirty="0" err="1">
                <a:solidFill>
                  <a:srgbClr val="002060"/>
                </a:solidFill>
              </a:rPr>
              <a:t>keV</a:t>
            </a:r>
            <a:r>
              <a:rPr lang="en-GB" sz="1800" i="0" dirty="0">
                <a:solidFill>
                  <a:srgbClr val="002060"/>
                </a:solidFill>
              </a:rPr>
              <a:t>, </a:t>
            </a:r>
            <a:r>
              <a:rPr lang="en-GB" sz="1800" i="0" dirty="0">
                <a:solidFill>
                  <a:srgbClr val="002060"/>
                </a:solidFill>
                <a:latin typeface="Symbol" pitchFamily="18" charset="2"/>
              </a:rPr>
              <a:t>l</a:t>
            </a:r>
            <a:r>
              <a:rPr lang="en-GB" sz="1800" i="0" dirty="0">
                <a:solidFill>
                  <a:srgbClr val="002060"/>
                </a:solidFill>
              </a:rPr>
              <a:t>=1.54Å</a:t>
            </a:r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 flipV="1">
            <a:off x="6343650" y="1984375"/>
            <a:ext cx="9525" cy="2840038"/>
          </a:xfrm>
          <a:prstGeom prst="line">
            <a:avLst/>
          </a:prstGeom>
          <a:noFill/>
          <a:ln w="9525">
            <a:solidFill>
              <a:srgbClr val="0033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8" name="Text Box 54"/>
          <p:cNvSpPr txBox="1">
            <a:spLocks noChangeArrowheads="1"/>
          </p:cNvSpPr>
          <p:nvPr/>
        </p:nvSpPr>
        <p:spPr bwMode="auto">
          <a:xfrm>
            <a:off x="385763" y="858838"/>
            <a:ext cx="3992562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Aft>
                <a:spcPts val="800"/>
              </a:spcAft>
              <a:buFontTx/>
              <a:buChar char="•"/>
            </a:pPr>
            <a:r>
              <a:rPr lang="en-GB" sz="2000" i="0"/>
              <a:t>Choose wavelength(s) appropriate to experiment.</a:t>
            </a:r>
          </a:p>
          <a:p>
            <a:pPr eaLnBrk="1" hangingPunct="1">
              <a:buFontTx/>
              <a:buChar char="•"/>
            </a:pPr>
            <a:r>
              <a:rPr lang="en-GB" sz="2000" i="0"/>
              <a:t>Most beamlines use one wavelength at a time</a:t>
            </a:r>
          </a:p>
        </p:txBody>
      </p:sp>
      <p:sp>
        <p:nvSpPr>
          <p:cNvPr id="8" name="Text Box 51"/>
          <p:cNvSpPr txBox="1">
            <a:spLocks noChangeArrowheads="1"/>
          </p:cNvSpPr>
          <p:nvPr/>
        </p:nvSpPr>
        <p:spPr bwMode="auto">
          <a:xfrm>
            <a:off x="7926388" y="1232756"/>
            <a:ext cx="1106487" cy="6492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sz="1800" i="0" dirty="0"/>
              <a:t>150 </a:t>
            </a:r>
            <a:r>
              <a:rPr lang="en-GB" sz="1800" i="0" dirty="0" err="1"/>
              <a:t>keV</a:t>
            </a:r>
            <a:r>
              <a:rPr lang="en-GB" sz="1800" i="0" dirty="0"/>
              <a:t>, </a:t>
            </a:r>
            <a:r>
              <a:rPr lang="en-GB" sz="1800" i="0" dirty="0">
                <a:latin typeface="Symbol" pitchFamily="18" charset="2"/>
              </a:rPr>
              <a:t>l</a:t>
            </a:r>
            <a:r>
              <a:rPr lang="en-GB" sz="1800" i="0" dirty="0"/>
              <a:t>=0.08Å</a:t>
            </a:r>
          </a:p>
        </p:txBody>
      </p:sp>
      <p:sp>
        <p:nvSpPr>
          <p:cNvPr id="9" name="Text Box 51"/>
          <p:cNvSpPr txBox="1">
            <a:spLocks noChangeArrowheads="1"/>
          </p:cNvSpPr>
          <p:nvPr/>
        </p:nvSpPr>
        <p:spPr bwMode="auto">
          <a:xfrm>
            <a:off x="2176463" y="4365625"/>
            <a:ext cx="1328737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GB" sz="1800" i="0"/>
              <a:t>80 eV, </a:t>
            </a:r>
            <a:r>
              <a:rPr lang="en-GB" sz="1800" i="0">
                <a:latin typeface="Symbol" pitchFamily="18" charset="2"/>
              </a:rPr>
              <a:t>l</a:t>
            </a:r>
            <a:r>
              <a:rPr lang="en-GB" sz="1800" i="0"/>
              <a:t>=15.5 nm</a:t>
            </a:r>
            <a:endParaRPr lang="en-GB" i="0"/>
          </a:p>
        </p:txBody>
      </p:sp>
      <p:sp>
        <p:nvSpPr>
          <p:cNvPr id="10" name="Down Arrow 9"/>
          <p:cNvSpPr>
            <a:spLocks noChangeArrowheads="1"/>
          </p:cNvSpPr>
          <p:nvPr/>
        </p:nvSpPr>
        <p:spPr bwMode="auto">
          <a:xfrm>
            <a:off x="6275388" y="1898650"/>
            <a:ext cx="152400" cy="207963"/>
          </a:xfrm>
          <a:prstGeom prst="downArrow">
            <a:avLst>
              <a:gd name="adj1" fmla="val 50000"/>
              <a:gd name="adj2" fmla="val 50035"/>
            </a:avLst>
          </a:prstGeom>
          <a:solidFill>
            <a:srgbClr val="0070C0"/>
          </a:solidFill>
          <a:ln w="12700" cap="sq" algn="ctr">
            <a:solidFill>
              <a:srgbClr val="00206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/>
            <a:endParaRPr lang="en-GB">
              <a:solidFill>
                <a:srgbClr val="0070C0"/>
              </a:solidFill>
            </a:endParaRPr>
          </a:p>
        </p:txBody>
      </p:sp>
      <p:sp>
        <p:nvSpPr>
          <p:cNvPr id="11" name="Text Box 51"/>
          <p:cNvSpPr txBox="1">
            <a:spLocks noChangeArrowheads="1"/>
          </p:cNvSpPr>
          <p:nvPr/>
        </p:nvSpPr>
        <p:spPr bwMode="auto">
          <a:xfrm>
            <a:off x="415925" y="4365625"/>
            <a:ext cx="1190625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GB" sz="1800" i="0"/>
              <a:t>1.2 meV, </a:t>
            </a:r>
            <a:r>
              <a:rPr lang="en-GB" sz="1800" i="0">
                <a:latin typeface="Symbol" pitchFamily="18" charset="2"/>
              </a:rPr>
              <a:t>l</a:t>
            </a:r>
            <a:r>
              <a:rPr lang="en-GB" sz="1800" i="0"/>
              <a:t>=1mm</a:t>
            </a:r>
            <a:endParaRPr lang="en-GB" i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813050" y="3879850"/>
            <a:ext cx="7064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400" i="0">
                <a:latin typeface="Comic Sans MS" pitchFamily="66" charset="0"/>
              </a:rPr>
              <a:t>UV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50875" y="3865563"/>
            <a:ext cx="706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400" i="0">
                <a:latin typeface="Comic Sans MS" pitchFamily="66" charset="0"/>
              </a:rPr>
              <a:t>IR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92725" y="2147888"/>
            <a:ext cx="1108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GB" sz="2400" i="0">
                <a:latin typeface="Comic Sans MS" pitchFamily="66" charset="0"/>
              </a:rPr>
              <a:t>X-ray</a:t>
            </a:r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4189413" y="3542506"/>
            <a:ext cx="1318691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i="1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GB" sz="1800" i="0" dirty="0"/>
              <a:t>0.8 </a:t>
            </a:r>
            <a:r>
              <a:rPr lang="en-GB" sz="1800" i="0" dirty="0" err="1"/>
              <a:t>keV</a:t>
            </a:r>
            <a:r>
              <a:rPr lang="en-GB" sz="1800" i="0" dirty="0"/>
              <a:t>, </a:t>
            </a:r>
            <a:r>
              <a:rPr lang="en-GB" sz="1800" i="0" dirty="0">
                <a:latin typeface="Symbol" pitchFamily="18" charset="2"/>
              </a:rPr>
              <a:t>l</a:t>
            </a:r>
            <a:r>
              <a:rPr lang="en-GB" sz="1800" i="0" dirty="0"/>
              <a:t>=1.5 nm</a:t>
            </a:r>
            <a:endParaRPr lang="en-GB" i="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8484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  <p:bldP spid="16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/>
              <a:t>Examples of use of Synchrotron Radiation</a:t>
            </a:r>
          </a:p>
        </p:txBody>
      </p:sp>
      <p:pic>
        <p:nvPicPr>
          <p:cNvPr id="14336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4" t="12587" r="27116" b="65755"/>
          <a:stretch>
            <a:fillRect/>
          </a:stretch>
        </p:blipFill>
        <p:spPr bwMode="auto">
          <a:xfrm>
            <a:off x="250825" y="908050"/>
            <a:ext cx="4535488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3125" r="29329" b="23416"/>
          <a:stretch>
            <a:fillRect/>
          </a:stretch>
        </p:blipFill>
        <p:spPr bwMode="auto">
          <a:xfrm>
            <a:off x="179388" y="2565400"/>
            <a:ext cx="2106612" cy="26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6" t="12782" r="24724" b="73438"/>
          <a:stretch>
            <a:fillRect/>
          </a:stretch>
        </p:blipFill>
        <p:spPr bwMode="auto">
          <a:xfrm>
            <a:off x="2700338" y="2565400"/>
            <a:ext cx="4752975" cy="1008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6" t="58855" r="24153" b="781"/>
          <a:stretch>
            <a:fillRect/>
          </a:stretch>
        </p:blipFill>
        <p:spPr bwMode="auto">
          <a:xfrm>
            <a:off x="2916238" y="3644900"/>
            <a:ext cx="47529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7596188" y="5949950"/>
            <a:ext cx="13684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CCLRC/SRD annual report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Resources</a:t>
            </a:r>
            <a:endParaRPr lang="en-GB" dirty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Diamond Light Source</a:t>
            </a:r>
          </a:p>
          <a:p>
            <a:pPr lvl="1"/>
            <a:r>
              <a:rPr lang="en-GB" dirty="0" smtClean="0">
                <a:solidFill>
                  <a:srgbClr val="0033CC"/>
                </a:solidFill>
                <a:hlinkClick r:id="rId2"/>
              </a:rPr>
              <a:t>www.diamond.ac.uk</a:t>
            </a:r>
            <a:r>
              <a:rPr lang="en-GB" dirty="0" smtClean="0">
                <a:solidFill>
                  <a:srgbClr val="0033CC"/>
                </a:solidFill>
              </a:rPr>
              <a:t> </a:t>
            </a:r>
            <a:endParaRPr lang="en-GB" dirty="0" smtClean="0"/>
          </a:p>
          <a:p>
            <a:pPr lvl="1" eaLnBrk="1" hangingPunct="1"/>
            <a:r>
              <a:rPr lang="en-GB" dirty="0" smtClean="0"/>
              <a:t>‘Inside Diamond’ open days</a:t>
            </a:r>
          </a:p>
          <a:p>
            <a:pPr lvl="1" eaLnBrk="1" hangingPunct="1"/>
            <a:r>
              <a:rPr lang="en-GB" dirty="0" smtClean="0"/>
              <a:t>Resources to download </a:t>
            </a:r>
          </a:p>
          <a:p>
            <a:pPr lvl="2"/>
            <a:r>
              <a:rPr lang="en-GB" dirty="0" smtClean="0"/>
              <a:t>including animations</a:t>
            </a:r>
          </a:p>
          <a:p>
            <a:pPr lvl="1" eaLnBrk="1" hangingPunct="1"/>
            <a:r>
              <a:rPr lang="en-GB" dirty="0" smtClean="0"/>
              <a:t>Accelerator and </a:t>
            </a:r>
            <a:r>
              <a:rPr lang="en-GB" dirty="0" err="1" smtClean="0"/>
              <a:t>beamlines</a:t>
            </a:r>
            <a:r>
              <a:rPr lang="en-GB" dirty="0" smtClean="0"/>
              <a:t> status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rgbClr val="0033CC"/>
                </a:solidFill>
              </a:rPr>
              <a:t>also</a:t>
            </a:r>
          </a:p>
          <a:p>
            <a:pPr lvl="1">
              <a:spcBef>
                <a:spcPts val="1200"/>
              </a:spcBef>
              <a:buFontTx/>
              <a:buNone/>
            </a:pPr>
            <a:r>
              <a:rPr lang="en-GB" dirty="0" smtClean="0">
                <a:solidFill>
                  <a:srgbClr val="0033CC"/>
                </a:solidFill>
                <a:hlinkClick r:id="rId3"/>
              </a:rPr>
              <a:t>www.lightsources.org</a:t>
            </a:r>
            <a:r>
              <a:rPr lang="en-GB" dirty="0" smtClean="0">
                <a:solidFill>
                  <a:srgbClr val="0033CC"/>
                </a:solidFill>
              </a:rPr>
              <a:t> </a:t>
            </a:r>
            <a:r>
              <a:rPr lang="en-GB" dirty="0" smtClean="0"/>
              <a:t>  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X-ray Free Electron Laser</a:t>
            </a:r>
          </a:p>
        </p:txBody>
      </p:sp>
      <p:pic>
        <p:nvPicPr>
          <p:cNvPr id="227334" name="Picture 6" descr="FEL Schem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7705725" cy="529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X-ray Free Electron Laser</a:t>
            </a:r>
          </a:p>
        </p:txBody>
      </p:sp>
      <p:pic>
        <p:nvPicPr>
          <p:cNvPr id="22528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" t="19489" r="5696" b="5707"/>
          <a:stretch>
            <a:fillRect/>
          </a:stretch>
        </p:blipFill>
        <p:spPr bwMode="auto">
          <a:xfrm>
            <a:off x="395288" y="1052513"/>
            <a:ext cx="8497887" cy="5472112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X-FEL</a:t>
            </a:r>
          </a:p>
        </p:txBody>
      </p:sp>
      <p:pic>
        <p:nvPicPr>
          <p:cNvPr id="237573" name="Picture 5" descr="TESLA-cav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1722437" cy="197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7574" name="Picture 6" descr="XFEL undula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16088"/>
            <a:ext cx="6624637" cy="477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Accelerated heavy 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036" y="907752"/>
            <a:ext cx="7772400" cy="3097312"/>
          </a:xfrm>
        </p:spPr>
        <p:txBody>
          <a:bodyPr/>
          <a:lstStyle/>
          <a:p>
            <a:r>
              <a:rPr lang="en-GB" dirty="0" smtClean="0"/>
              <a:t>Studies of nuclear properties</a:t>
            </a:r>
          </a:p>
          <a:p>
            <a:pPr lvl="1"/>
            <a:r>
              <a:rPr lang="en-GB" dirty="0" smtClean="0"/>
              <a:t>New </a:t>
            </a:r>
            <a:r>
              <a:rPr lang="en-GB" dirty="0" err="1" smtClean="0"/>
              <a:t>superheavy</a:t>
            </a:r>
            <a:r>
              <a:rPr lang="en-GB" dirty="0" smtClean="0"/>
              <a:t> (&gt; uranium) elements</a:t>
            </a:r>
          </a:p>
          <a:p>
            <a:pPr lvl="1"/>
            <a:r>
              <a:rPr lang="en-GB" dirty="0" smtClean="0"/>
              <a:t>Nuclear structure</a:t>
            </a:r>
          </a:p>
          <a:p>
            <a:pPr lvl="1"/>
            <a:r>
              <a:rPr lang="en-GB" dirty="0" smtClean="0"/>
              <a:t> Two techniques</a:t>
            </a:r>
          </a:p>
          <a:p>
            <a:pPr marL="0" indent="0">
              <a:buNone/>
            </a:pPr>
            <a:r>
              <a:rPr lang="en-GB" sz="2800" dirty="0" smtClean="0"/>
              <a:t>Isotope separation		“in-flight”</a:t>
            </a:r>
          </a:p>
          <a:p>
            <a:pPr lvl="1"/>
            <a:endParaRPr lang="en-GB" dirty="0"/>
          </a:p>
        </p:txBody>
      </p:sp>
      <p:pic>
        <p:nvPicPr>
          <p:cNvPr id="4098" name="Picture 2" descr="FIG 1 INFL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71" y="3610905"/>
            <a:ext cx="4437019" cy="2302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FIG 1 IS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531" y="3506214"/>
            <a:ext cx="3942953" cy="294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694543"/>
      </p:ext>
    </p:extLst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Introduction</a:t>
            </a:r>
          </a:p>
          <a:p>
            <a:r>
              <a:rPr lang="en-GB" sz="2800" dirty="0" smtClean="0"/>
              <a:t>Scientific Applications</a:t>
            </a:r>
          </a:p>
          <a:p>
            <a:pPr lvl="1"/>
            <a:r>
              <a:rPr lang="en-GB" sz="2400" dirty="0" smtClean="0"/>
              <a:t>Neutrons</a:t>
            </a:r>
          </a:p>
          <a:p>
            <a:pPr lvl="1"/>
            <a:r>
              <a:rPr lang="en-GB" sz="2400" dirty="0" smtClean="0"/>
              <a:t>Photons</a:t>
            </a:r>
          </a:p>
          <a:p>
            <a:pPr lvl="1"/>
            <a:r>
              <a:rPr lang="en-GB" sz="2400" dirty="0" smtClean="0"/>
              <a:t>Ions</a:t>
            </a:r>
          </a:p>
          <a:p>
            <a:r>
              <a:rPr lang="en-GB" sz="2800" dirty="0" smtClean="0"/>
              <a:t>Industrial Applications</a:t>
            </a:r>
          </a:p>
          <a:p>
            <a:r>
              <a:rPr lang="en-GB" sz="2800" dirty="0" smtClean="0"/>
              <a:t>Medical Applications</a:t>
            </a:r>
          </a:p>
          <a:p>
            <a:pPr lvl="1"/>
            <a:r>
              <a:rPr lang="en-GB" sz="2400" dirty="0" smtClean="0"/>
              <a:t>Radiotherapy</a:t>
            </a:r>
          </a:p>
          <a:p>
            <a:pPr lvl="1"/>
            <a:r>
              <a:rPr lang="en-GB" sz="2400" dirty="0" smtClean="0">
                <a:solidFill>
                  <a:srgbClr val="FF7C80"/>
                </a:solidFill>
              </a:rPr>
              <a:t>Radiobiology</a:t>
            </a:r>
          </a:p>
          <a:p>
            <a:pPr lvl="1"/>
            <a:r>
              <a:rPr lang="en-GB" sz="2400" dirty="0" smtClean="0"/>
              <a:t>Radionuclides</a:t>
            </a:r>
          </a:p>
          <a:p>
            <a:r>
              <a:rPr lang="en-GB" sz="2800" dirty="0" smtClean="0"/>
              <a:t>Summary &amp; Conclusions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0742295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EURISOL</a:t>
            </a:r>
            <a:endParaRPr lang="en-GB" dirty="0"/>
          </a:p>
        </p:txBody>
      </p:sp>
      <p:pic>
        <p:nvPicPr>
          <p:cNvPr id="6146" name="Picture 2" descr="FIG 4 ligh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" y="974702"/>
            <a:ext cx="7916553" cy="544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993907"/>
      </p:ext>
    </p:extLst>
  </p:cSld>
  <p:clrMapOvr>
    <a:masterClrMapping/>
  </p:clrMapOvr>
  <p:transition>
    <p:pull dir="l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FAIR (Darmstadt)</a:t>
            </a:r>
            <a:endParaRPr lang="en-GB" dirty="0"/>
          </a:p>
        </p:txBody>
      </p:sp>
      <p:pic>
        <p:nvPicPr>
          <p:cNvPr id="5122" name="Picture 2" descr="FIG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0747"/>
            <a:ext cx="7308812" cy="51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3698756"/>
      </p:ext>
    </p:extLst>
  </p:cSld>
  <p:clrMapOvr>
    <a:masterClrMapping/>
  </p:clrMapOvr>
  <p:transition>
    <p:pull dir="l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7564" y="1376772"/>
            <a:ext cx="8136904" cy="1362075"/>
          </a:xfrm>
        </p:spPr>
        <p:txBody>
          <a:bodyPr/>
          <a:lstStyle/>
          <a:p>
            <a:r>
              <a:rPr lang="en-GB" dirty="0" smtClean="0"/>
              <a:t>Accelerators </a:t>
            </a:r>
            <a:r>
              <a:rPr lang="en-GB" dirty="0"/>
              <a:t>in </a:t>
            </a:r>
            <a:r>
              <a:rPr lang="en-GB" dirty="0" smtClean="0"/>
              <a:t>Industry</a:t>
            </a:r>
            <a:endParaRPr lang="en-GB" dirty="0"/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22313" y="2906713"/>
            <a:ext cx="7772400" cy="3366603"/>
          </a:xfrm>
        </p:spPr>
        <p:txBody>
          <a:bodyPr/>
          <a:lstStyle/>
          <a:p>
            <a:r>
              <a:rPr lang="en-GB" sz="2400" dirty="0" smtClean="0"/>
              <a:t>Ion Implantation</a:t>
            </a:r>
          </a:p>
          <a:p>
            <a:r>
              <a:rPr lang="en-GB" sz="2400" dirty="0" smtClean="0"/>
              <a:t>Electron beam materials processing</a:t>
            </a:r>
          </a:p>
          <a:p>
            <a:r>
              <a:rPr lang="en-GB" sz="2400" dirty="0" smtClean="0"/>
              <a:t>Electron beam irradiation</a:t>
            </a:r>
          </a:p>
          <a:p>
            <a:r>
              <a:rPr lang="en-GB" sz="2400" dirty="0" smtClean="0"/>
              <a:t>Ion Beam Analysis</a:t>
            </a:r>
          </a:p>
          <a:p>
            <a:r>
              <a:rPr lang="en-GB" sz="2400" dirty="0" smtClean="0"/>
              <a:t>X-ray inspection</a:t>
            </a:r>
          </a:p>
          <a:p>
            <a:r>
              <a:rPr lang="en-GB" sz="2400" dirty="0" smtClean="0"/>
              <a:t>Neutron generators</a:t>
            </a:r>
          </a:p>
          <a:p>
            <a:r>
              <a:rPr lang="en-GB" sz="2400" dirty="0" smtClean="0"/>
              <a:t>Synchrotron radiation</a:t>
            </a:r>
          </a:p>
        </p:txBody>
      </p:sp>
    </p:spTree>
    <p:extLst>
      <p:ext uri="{BB962C8B-B14F-4D97-AF65-F5344CB8AC3E}">
        <p14:creationId xmlns:p14="http://schemas.microsoft.com/office/powerpoint/2010/main" val="182989104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Industrial Accelerators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Direct Voltage</a:t>
            </a:r>
          </a:p>
          <a:p>
            <a:pPr lvl="1"/>
            <a:r>
              <a:rPr lang="en-GB" sz="2000" dirty="0" smtClean="0"/>
              <a:t>Van de </a:t>
            </a:r>
            <a:r>
              <a:rPr lang="en-GB" sz="2000" dirty="0" err="1" smtClean="0"/>
              <a:t>Graaf</a:t>
            </a:r>
            <a:r>
              <a:rPr lang="en-GB" sz="2000" dirty="0" smtClean="0"/>
              <a:t>, Cockcroft Walton …</a:t>
            </a:r>
          </a:p>
          <a:p>
            <a:pPr lvl="2"/>
            <a:r>
              <a:rPr lang="en-GB" sz="1800" dirty="0" smtClean="0"/>
              <a:t>Protons, ions to a few MeV (~5)</a:t>
            </a:r>
          </a:p>
          <a:p>
            <a:r>
              <a:rPr lang="en-GB" sz="2400" dirty="0" err="1" smtClean="0"/>
              <a:t>Linacs</a:t>
            </a:r>
            <a:endParaRPr lang="en-GB" sz="2400" dirty="0" smtClean="0"/>
          </a:p>
          <a:p>
            <a:pPr lvl="1"/>
            <a:r>
              <a:rPr lang="en-GB" sz="2000" dirty="0" smtClean="0"/>
              <a:t>Electron beam</a:t>
            </a:r>
          </a:p>
          <a:p>
            <a:pPr lvl="2"/>
            <a:r>
              <a:rPr lang="en-GB" sz="1800" dirty="0" smtClean="0"/>
              <a:t>Up to 16 MeV</a:t>
            </a:r>
          </a:p>
          <a:p>
            <a:pPr lvl="1"/>
            <a:r>
              <a:rPr lang="en-GB" sz="2000" dirty="0" smtClean="0"/>
              <a:t>Ion beam</a:t>
            </a:r>
          </a:p>
          <a:p>
            <a:pPr lvl="2"/>
            <a:r>
              <a:rPr lang="en-GB" sz="1800" dirty="0" smtClean="0"/>
              <a:t>Up to ~70 MeV</a:t>
            </a:r>
          </a:p>
          <a:p>
            <a:r>
              <a:rPr lang="en-GB" sz="2400" dirty="0" smtClean="0"/>
              <a:t>Rings</a:t>
            </a:r>
          </a:p>
          <a:p>
            <a:pPr lvl="1"/>
            <a:r>
              <a:rPr lang="en-GB" sz="2000" dirty="0" smtClean="0"/>
              <a:t>Cyclotrons</a:t>
            </a:r>
          </a:p>
          <a:p>
            <a:pPr lvl="2"/>
            <a:r>
              <a:rPr lang="en-GB" sz="1800" dirty="0" smtClean="0"/>
              <a:t>Ions up to ~70+ MeV</a:t>
            </a:r>
          </a:p>
          <a:p>
            <a:pPr lvl="1"/>
            <a:r>
              <a:rPr lang="en-GB" sz="2000" dirty="0" err="1" smtClean="0"/>
              <a:t>Betatrons</a:t>
            </a:r>
            <a:r>
              <a:rPr lang="en-GB" sz="2000" dirty="0" smtClean="0"/>
              <a:t> </a:t>
            </a:r>
          </a:p>
          <a:p>
            <a:pPr lvl="2"/>
            <a:r>
              <a:rPr lang="en-GB" sz="1800" dirty="0" smtClean="0"/>
              <a:t>Electrons up to a few 10s of MeV</a:t>
            </a:r>
          </a:p>
          <a:p>
            <a:pPr lvl="1"/>
            <a:r>
              <a:rPr lang="en-GB" sz="2000" dirty="0" smtClean="0"/>
              <a:t>Synchrotro</a:t>
            </a:r>
            <a:r>
              <a:rPr lang="en-GB" sz="1600" dirty="0" smtClean="0"/>
              <a:t>ns </a:t>
            </a:r>
          </a:p>
          <a:p>
            <a:pPr lvl="2"/>
            <a:r>
              <a:rPr lang="en-GB" sz="1800" dirty="0" smtClean="0"/>
              <a:t>Up to several </a:t>
            </a:r>
            <a:r>
              <a:rPr lang="en-GB" sz="1800" dirty="0" err="1" smtClean="0"/>
              <a:t>GeV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7236673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3" t="25313" r="13376" b="26998"/>
          <a:stretch/>
        </p:blipFill>
        <p:spPr bwMode="auto">
          <a:xfrm>
            <a:off x="2699792" y="926124"/>
            <a:ext cx="6321110" cy="465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Implantation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08" y="907752"/>
            <a:ext cx="8604956" cy="5689600"/>
          </a:xfrm>
        </p:spPr>
        <p:txBody>
          <a:bodyPr/>
          <a:lstStyle/>
          <a:p>
            <a:r>
              <a:rPr lang="en-GB" sz="2400" dirty="0" smtClean="0"/>
              <a:t>Semiconductors</a:t>
            </a:r>
          </a:p>
          <a:p>
            <a:pPr lvl="1"/>
            <a:r>
              <a:rPr lang="en-GB" sz="2000" dirty="0" smtClean="0"/>
              <a:t>Precision composition</a:t>
            </a:r>
          </a:p>
          <a:p>
            <a:r>
              <a:rPr lang="en-GB" sz="2400" dirty="0" smtClean="0"/>
              <a:t>Metals</a:t>
            </a:r>
          </a:p>
          <a:p>
            <a:pPr lvl="1"/>
            <a:r>
              <a:rPr lang="en-GB" sz="2000" dirty="0" smtClean="0"/>
              <a:t>hardening</a:t>
            </a:r>
          </a:p>
          <a:p>
            <a:r>
              <a:rPr lang="en-GB" sz="2400" dirty="0" smtClean="0"/>
              <a:t>Glass</a:t>
            </a:r>
          </a:p>
          <a:p>
            <a:pPr lvl="1"/>
            <a:r>
              <a:rPr lang="en-GB" sz="2000" dirty="0" smtClean="0"/>
              <a:t>Hardening</a:t>
            </a:r>
          </a:p>
          <a:p>
            <a:pPr lvl="1"/>
            <a:r>
              <a:rPr lang="en-GB" sz="2000" dirty="0" smtClean="0"/>
              <a:t>Modified optics</a:t>
            </a:r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  <a:p>
            <a:pPr lvl="2"/>
            <a:endParaRPr lang="en-GB" sz="1600" dirty="0" smtClean="0"/>
          </a:p>
          <a:p>
            <a:pPr lvl="2"/>
            <a:r>
              <a:rPr lang="en-GB" sz="1600" dirty="0" smtClean="0"/>
              <a:t>Note: All digital electronics depends upon ion implantation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1587543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Materials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Usually low energy</a:t>
            </a:r>
          </a:p>
          <a:p>
            <a:pPr lvl="1"/>
            <a:r>
              <a:rPr lang="en-GB" dirty="0" smtClean="0"/>
              <a:t>Few hundred </a:t>
            </a:r>
            <a:r>
              <a:rPr lang="en-GB" dirty="0" err="1" smtClean="0"/>
              <a:t>keV</a:t>
            </a:r>
            <a:endParaRPr lang="en-GB" dirty="0" smtClean="0"/>
          </a:p>
          <a:p>
            <a:pPr lvl="1"/>
            <a:r>
              <a:rPr lang="en-GB" dirty="0" smtClean="0"/>
              <a:t>Used for precision </a:t>
            </a:r>
          </a:p>
          <a:p>
            <a:pPr marL="457200" lvl="1" indent="0">
              <a:buNone/>
            </a:pPr>
            <a:r>
              <a:rPr lang="en-GB" dirty="0" smtClean="0"/>
              <a:t>	engineering</a:t>
            </a:r>
          </a:p>
          <a:p>
            <a:pPr marL="457200" lvl="1" indent="0">
              <a:buNone/>
            </a:pPr>
            <a:r>
              <a:rPr lang="en-GB" dirty="0" smtClean="0"/>
              <a:t>(cutting, welding)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0" t="23594" r="14110" b="21407"/>
          <a:stretch/>
        </p:blipFill>
        <p:spPr bwMode="auto">
          <a:xfrm>
            <a:off x="5265184" y="980728"/>
            <a:ext cx="3611880" cy="536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07993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Irradiators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7752"/>
            <a:ext cx="5976664" cy="5689600"/>
          </a:xfrm>
        </p:spPr>
        <p:txBody>
          <a:bodyPr/>
          <a:lstStyle/>
          <a:p>
            <a:r>
              <a:rPr lang="en-GB" sz="2800" dirty="0" smtClean="0"/>
              <a:t>Low energy (&lt;300 </a:t>
            </a:r>
            <a:r>
              <a:rPr lang="en-GB" sz="2800" dirty="0" err="1" smtClean="0"/>
              <a:t>keV</a:t>
            </a:r>
            <a:r>
              <a:rPr lang="en-GB" sz="2800" dirty="0" smtClean="0"/>
              <a:t>)</a:t>
            </a:r>
          </a:p>
          <a:p>
            <a:pPr lvl="2"/>
            <a:r>
              <a:rPr lang="en-GB" sz="2000" dirty="0" smtClean="0"/>
              <a:t>Curing, laminating </a:t>
            </a:r>
          </a:p>
          <a:p>
            <a:pPr lvl="1"/>
            <a:r>
              <a:rPr lang="en-GB" sz="2400" dirty="0"/>
              <a:t>u</a:t>
            </a:r>
            <a:r>
              <a:rPr lang="en-GB" sz="2400" dirty="0" smtClean="0"/>
              <a:t>p to 1 MeV</a:t>
            </a:r>
          </a:p>
          <a:p>
            <a:pPr lvl="2"/>
            <a:r>
              <a:rPr lang="en-GB" sz="2000" dirty="0" smtClean="0"/>
              <a:t>Also polymerisation</a:t>
            </a:r>
          </a:p>
          <a:p>
            <a:r>
              <a:rPr lang="en-GB" sz="2800" dirty="0" smtClean="0"/>
              <a:t>Medium energy (&lt;5 MeV)</a:t>
            </a:r>
          </a:p>
          <a:p>
            <a:pPr lvl="1"/>
            <a:r>
              <a:rPr lang="en-GB" sz="2400" dirty="0" err="1" smtClean="0"/>
              <a:t>Polimerisation</a:t>
            </a:r>
            <a:endParaRPr lang="en-GB" sz="2400" dirty="0" smtClean="0"/>
          </a:p>
          <a:p>
            <a:pPr lvl="1"/>
            <a:r>
              <a:rPr lang="en-GB" sz="2400" dirty="0" smtClean="0"/>
              <a:t>Sterilisation (medical)</a:t>
            </a:r>
          </a:p>
          <a:p>
            <a:r>
              <a:rPr lang="en-GB" sz="2800" dirty="0" smtClean="0"/>
              <a:t>High Energy (~10 MeV)</a:t>
            </a:r>
          </a:p>
          <a:p>
            <a:pPr lvl="1"/>
            <a:r>
              <a:rPr lang="en-GB" sz="2400" dirty="0" smtClean="0"/>
              <a:t>Food irradiation</a:t>
            </a:r>
          </a:p>
          <a:p>
            <a:pPr lvl="1"/>
            <a:r>
              <a:rPr lang="en-GB" sz="2400" dirty="0" smtClean="0"/>
              <a:t>Waste water treatment</a:t>
            </a:r>
          </a:p>
          <a:p>
            <a:pPr lvl="1"/>
            <a:r>
              <a:rPr lang="en-GB" sz="2400" dirty="0" smtClean="0"/>
              <a:t>Gemstone colour enhancement</a:t>
            </a:r>
            <a:endParaRPr lang="en-GB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39062" y="944724"/>
            <a:ext cx="3553418" cy="5379876"/>
            <a:chOff x="5076056" y="944724"/>
            <a:chExt cx="3553418" cy="537987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03" t="23594" r="11288" b="21248"/>
            <a:stretch/>
          </p:blipFill>
          <p:spPr bwMode="auto">
            <a:xfrm>
              <a:off x="5076056" y="944724"/>
              <a:ext cx="3553418" cy="5379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076056" y="2960948"/>
              <a:ext cx="540060" cy="32403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248852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7564" y="1376772"/>
            <a:ext cx="7772400" cy="1362075"/>
          </a:xfrm>
        </p:spPr>
        <p:txBody>
          <a:bodyPr/>
          <a:lstStyle/>
          <a:p>
            <a:r>
              <a:rPr lang="en-GB" dirty="0" smtClean="0"/>
              <a:t>Accelerators </a:t>
            </a:r>
            <a:r>
              <a:rPr lang="en-GB" dirty="0"/>
              <a:t>in Medicine</a:t>
            </a:r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 smtClean="0"/>
              <a:t>Charged Particle Therapy</a:t>
            </a:r>
          </a:p>
          <a:p>
            <a:r>
              <a:rPr lang="en-GB" sz="2400" dirty="0"/>
              <a:t>Radionuclide </a:t>
            </a:r>
            <a:r>
              <a:rPr lang="en-GB" sz="2400" dirty="0" smtClean="0"/>
              <a:t>production (Nuclear Medicine)</a:t>
            </a:r>
            <a:endParaRPr lang="en-GB" sz="2400" dirty="0"/>
          </a:p>
          <a:p>
            <a:r>
              <a:rPr lang="en-GB" sz="2400" dirty="0" smtClean="0"/>
              <a:t>Radiobiology</a:t>
            </a:r>
            <a:endParaRPr lang="en-GB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Cancer Therapy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58455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crukmig_1000ast-27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1" b="13156"/>
          <a:stretch>
            <a:fillRect/>
          </a:stretch>
        </p:blipFill>
        <p:spPr bwMode="auto">
          <a:xfrm>
            <a:off x="215900" y="1700213"/>
            <a:ext cx="8604250" cy="461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/>
          </p:cNvSpPr>
          <p:nvPr>
            <p:ph type="title" idx="4294967295"/>
          </p:nvPr>
        </p:nvSpPr>
        <p:spPr/>
        <p:txBody>
          <a:bodyPr lIns="91417" tIns="45709" rIns="91417" bIns="45709"/>
          <a:lstStyle/>
          <a:p>
            <a:r>
              <a:rPr lang="en-GB" smtClean="0"/>
              <a:t>Cancer Statistics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836613"/>
            <a:ext cx="8229600" cy="5400675"/>
          </a:xfrm>
        </p:spPr>
        <p:txBody>
          <a:bodyPr/>
          <a:lstStyle/>
          <a:p>
            <a:r>
              <a:rPr lang="en-GB" sz="2400" smtClean="0"/>
              <a:t>About one third of us will have cancer</a:t>
            </a:r>
          </a:p>
          <a:p>
            <a:r>
              <a:rPr lang="en-GB" sz="2400" smtClean="0"/>
              <a:t>About two thirds of cancers are in people over 65</a:t>
            </a:r>
          </a:p>
          <a:p>
            <a:pPr>
              <a:buFont typeface="Arial" pitchFamily="34" charset="0"/>
              <a:buNone/>
            </a:pPr>
            <a:endParaRPr lang="en-GB" sz="2800" smtClean="0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7164388" y="6308725"/>
            <a:ext cx="1584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200">
                <a:latin typeface="Arial" pitchFamily="34" charset="0"/>
              </a:rPr>
              <a:t>Source CRUK</a:t>
            </a: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1295400" y="4976813"/>
            <a:ext cx="1692275" cy="9366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700808"/>
            <a:ext cx="7772400" cy="1362075"/>
          </a:xfrm>
        </p:spPr>
        <p:txBody>
          <a:bodyPr/>
          <a:lstStyle/>
          <a:p>
            <a:r>
              <a:rPr lang="en-GB" dirty="0" smtClean="0"/>
              <a:t>Scientific Applications</a:t>
            </a:r>
            <a:endParaRPr lang="en-GB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GB" sz="2800" dirty="0" smtClean="0"/>
              <a:t>Neutrons</a:t>
            </a:r>
            <a:endParaRPr lang="en-GB" dirty="0"/>
          </a:p>
          <a:p>
            <a:pPr algn="ctr">
              <a:buFontTx/>
              <a:buNone/>
            </a:pPr>
            <a:r>
              <a:rPr lang="en-GB" sz="2800" dirty="0" smtClean="0"/>
              <a:t>Photons (X-rays …)</a:t>
            </a:r>
            <a:endParaRPr lang="en-GB" dirty="0"/>
          </a:p>
          <a:p>
            <a:pPr algn="ctr">
              <a:buFontTx/>
              <a:buNone/>
            </a:pPr>
            <a:r>
              <a:rPr lang="en-GB" sz="2800" dirty="0" smtClean="0"/>
              <a:t>Ions</a:t>
            </a:r>
            <a:endParaRPr lang="en-GB" sz="28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/>
          </p:cNvSpPr>
          <p:nvPr>
            <p:ph type="title"/>
          </p:nvPr>
        </p:nvSpPr>
        <p:spPr/>
        <p:txBody>
          <a:bodyPr lIns="91417" tIns="45709" rIns="91417" bIns="45709">
            <a:normAutofit/>
          </a:bodyPr>
          <a:lstStyle/>
          <a:p>
            <a:r>
              <a:rPr lang="en-GB"/>
              <a:t>Introduction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r>
              <a:rPr lang="en-GB" sz="2400"/>
              <a:t>Cancer is a terrible condition</a:t>
            </a:r>
          </a:p>
          <a:p>
            <a:pPr>
              <a:buFontTx/>
              <a:buNone/>
            </a:pPr>
            <a:r>
              <a:rPr lang="en-GB" sz="2400"/>
              <a:t>	but there have been great advances in therapy</a:t>
            </a:r>
          </a:p>
          <a:p>
            <a:pPr>
              <a:buFontTx/>
              <a:buNone/>
            </a:pPr>
            <a:endParaRPr lang="en-GB" sz="2400"/>
          </a:p>
        </p:txBody>
      </p:sp>
      <p:sp>
        <p:nvSpPr>
          <p:cNvPr id="187396" name="Rectangle 4"/>
          <p:cNvSpPr>
            <a:spLocks noChangeArrowheads="1"/>
          </p:cNvSpPr>
          <p:nvPr/>
        </p:nvSpPr>
        <p:spPr bwMode="auto">
          <a:xfrm>
            <a:off x="323850" y="2133600"/>
            <a:ext cx="8496300" cy="3168650"/>
          </a:xfrm>
          <a:prstGeom prst="rect">
            <a:avLst/>
          </a:prstGeom>
          <a:solidFill>
            <a:srgbClr val="FFFFFF"/>
          </a:solidFill>
          <a:ln w="38100">
            <a:solidFill>
              <a:srgbClr val="CC33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en-GB" sz="2800" b="0">
                <a:latin typeface="Calibri" pitchFamily="34" charset="0"/>
              </a:rPr>
              <a:t>“ Radiotherapy remains a mainstay in the treatment of cancer. Comparison of the contribution towards cure by the major cancer treatment modalities shows that of those cured, 49% are cured by surgery, </a:t>
            </a:r>
            <a:r>
              <a:rPr lang="en-GB" sz="2800" u="sng">
                <a:solidFill>
                  <a:schemeClr val="accent2"/>
                </a:solidFill>
                <a:latin typeface="Calibri" pitchFamily="34" charset="0"/>
              </a:rPr>
              <a:t>40% by radiotherapy</a:t>
            </a:r>
            <a:r>
              <a:rPr lang="en-GB" sz="2800" b="0">
                <a:latin typeface="Calibri" pitchFamily="34" charset="0"/>
              </a:rPr>
              <a:t> and 11% by chemotherapy”.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en-GB" sz="2800" b="0">
                <a:latin typeface="Calibri" pitchFamily="34" charset="0"/>
              </a:rPr>
              <a:t>    </a:t>
            </a:r>
            <a:r>
              <a:rPr lang="en-GB" sz="2800">
                <a:solidFill>
                  <a:srgbClr val="CC3300"/>
                </a:solidFill>
                <a:latin typeface="Calibri" pitchFamily="34" charset="0"/>
              </a:rPr>
              <a:t>RCR document BFCO(03)3, (2003).</a:t>
            </a:r>
          </a:p>
        </p:txBody>
      </p:sp>
      <p:sp>
        <p:nvSpPr>
          <p:cNvPr id="187397" name="Rectangle 5"/>
          <p:cNvSpPr>
            <a:spLocks noChangeArrowheads="1"/>
          </p:cNvSpPr>
          <p:nvPr/>
        </p:nvSpPr>
        <p:spPr bwMode="auto">
          <a:xfrm>
            <a:off x="468313" y="5300663"/>
            <a:ext cx="82296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b="0">
                <a:latin typeface="Calibri" pitchFamily="34" charset="0"/>
              </a:rPr>
              <a:t>Radiotherapy is a very important weapon in the battle against cancer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Medical applications of accelerators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8208962" cy="5689600"/>
          </a:xfrm>
        </p:spPr>
        <p:txBody>
          <a:bodyPr/>
          <a:lstStyle/>
          <a:p>
            <a:r>
              <a:rPr lang="en-GB"/>
              <a:t>Oncology</a:t>
            </a:r>
          </a:p>
          <a:p>
            <a:pPr lvl="1"/>
            <a:r>
              <a:rPr lang="en-GB"/>
              <a:t>Protons, heavy ions, electrons</a:t>
            </a:r>
          </a:p>
          <a:p>
            <a:pPr lvl="2"/>
            <a:r>
              <a:rPr lang="en-GB"/>
              <a:t>Why so little interest in the UK?</a:t>
            </a:r>
          </a:p>
          <a:p>
            <a:pPr lvl="2"/>
            <a:endParaRPr lang="en-GB"/>
          </a:p>
          <a:p>
            <a:r>
              <a:rPr lang="en-GB"/>
              <a:t>Preparation of radio-nuclides</a:t>
            </a:r>
          </a:p>
          <a:p>
            <a:endParaRPr lang="en-GB"/>
          </a:p>
          <a:p>
            <a:r>
              <a:rPr lang="en-GB"/>
              <a:t>Requires precision control of</a:t>
            </a:r>
          </a:p>
          <a:p>
            <a:pPr lvl="1"/>
            <a:r>
              <a:rPr lang="en-GB"/>
              <a:t>Energy</a:t>
            </a:r>
          </a:p>
          <a:p>
            <a:pPr lvl="1"/>
            <a:r>
              <a:rPr lang="en-GB"/>
              <a:t>Dose</a:t>
            </a:r>
          </a:p>
          <a:p>
            <a:pPr lvl="2"/>
            <a:r>
              <a:rPr lang="en-GB"/>
              <a:t>Just like the linear collider (energy, luminosity)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59632" y="332656"/>
            <a:ext cx="7416824" cy="55446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59632" y="1124744"/>
            <a:ext cx="74168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59632" y="1340768"/>
            <a:ext cx="741682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268083" y="1183813"/>
            <a:ext cx="5805577" cy="4664896"/>
          </a:xfrm>
          <a:custGeom>
            <a:avLst/>
            <a:gdLst>
              <a:gd name="connsiteX0" fmla="*/ 0 w 5805577"/>
              <a:gd name="connsiteY0" fmla="*/ 1263771 h 4628072"/>
              <a:gd name="connsiteX1" fmla="*/ 526211 w 5805577"/>
              <a:gd name="connsiteY1" fmla="*/ 1177506 h 4628072"/>
              <a:gd name="connsiteX2" fmla="*/ 948906 w 5805577"/>
              <a:gd name="connsiteY2" fmla="*/ 1065363 h 4628072"/>
              <a:gd name="connsiteX3" fmla="*/ 1509623 w 5805577"/>
              <a:gd name="connsiteY3" fmla="*/ 884208 h 4628072"/>
              <a:gd name="connsiteX4" fmla="*/ 1811547 w 5805577"/>
              <a:gd name="connsiteY4" fmla="*/ 720306 h 4628072"/>
              <a:gd name="connsiteX5" fmla="*/ 2078966 w 5805577"/>
              <a:gd name="connsiteY5" fmla="*/ 556405 h 4628072"/>
              <a:gd name="connsiteX6" fmla="*/ 2329132 w 5805577"/>
              <a:gd name="connsiteY6" fmla="*/ 263106 h 4628072"/>
              <a:gd name="connsiteX7" fmla="*/ 2475781 w 5805577"/>
              <a:gd name="connsiteY7" fmla="*/ 56072 h 4628072"/>
              <a:gd name="connsiteX8" fmla="*/ 2544792 w 5805577"/>
              <a:gd name="connsiteY8" fmla="*/ 30193 h 4628072"/>
              <a:gd name="connsiteX9" fmla="*/ 4339087 w 5805577"/>
              <a:gd name="connsiteY9" fmla="*/ 30193 h 4628072"/>
              <a:gd name="connsiteX10" fmla="*/ 5158596 w 5805577"/>
              <a:gd name="connsiteY10" fmla="*/ 12940 h 4628072"/>
              <a:gd name="connsiteX11" fmla="*/ 5253487 w 5805577"/>
              <a:gd name="connsiteY11" fmla="*/ 107831 h 4628072"/>
              <a:gd name="connsiteX12" fmla="*/ 5305245 w 5805577"/>
              <a:gd name="connsiteY12" fmla="*/ 487393 h 4628072"/>
              <a:gd name="connsiteX13" fmla="*/ 5357004 w 5805577"/>
              <a:gd name="connsiteY13" fmla="*/ 1212012 h 4628072"/>
              <a:gd name="connsiteX14" fmla="*/ 5451894 w 5805577"/>
              <a:gd name="connsiteY14" fmla="*/ 2342072 h 4628072"/>
              <a:gd name="connsiteX15" fmla="*/ 5538159 w 5805577"/>
              <a:gd name="connsiteY15" fmla="*/ 3653288 h 4628072"/>
              <a:gd name="connsiteX16" fmla="*/ 5624423 w 5805577"/>
              <a:gd name="connsiteY16" fmla="*/ 4403786 h 4628072"/>
              <a:gd name="connsiteX17" fmla="*/ 5684808 w 5805577"/>
              <a:gd name="connsiteY17" fmla="*/ 4533182 h 4628072"/>
              <a:gd name="connsiteX18" fmla="*/ 5736566 w 5805577"/>
              <a:gd name="connsiteY18" fmla="*/ 4576314 h 4628072"/>
              <a:gd name="connsiteX19" fmla="*/ 5805577 w 5805577"/>
              <a:gd name="connsiteY19" fmla="*/ 4628072 h 4628072"/>
              <a:gd name="connsiteX0" fmla="*/ 0 w 5805577"/>
              <a:gd name="connsiteY0" fmla="*/ 1300596 h 4664897"/>
              <a:gd name="connsiteX1" fmla="*/ 526211 w 5805577"/>
              <a:gd name="connsiteY1" fmla="*/ 1214331 h 4664897"/>
              <a:gd name="connsiteX2" fmla="*/ 948906 w 5805577"/>
              <a:gd name="connsiteY2" fmla="*/ 1102188 h 4664897"/>
              <a:gd name="connsiteX3" fmla="*/ 1509623 w 5805577"/>
              <a:gd name="connsiteY3" fmla="*/ 921033 h 4664897"/>
              <a:gd name="connsiteX4" fmla="*/ 1811547 w 5805577"/>
              <a:gd name="connsiteY4" fmla="*/ 757131 h 4664897"/>
              <a:gd name="connsiteX5" fmla="*/ 2078966 w 5805577"/>
              <a:gd name="connsiteY5" fmla="*/ 593230 h 4664897"/>
              <a:gd name="connsiteX6" fmla="*/ 2329132 w 5805577"/>
              <a:gd name="connsiteY6" fmla="*/ 299931 h 4664897"/>
              <a:gd name="connsiteX7" fmla="*/ 2475781 w 5805577"/>
              <a:gd name="connsiteY7" fmla="*/ 92897 h 4664897"/>
              <a:gd name="connsiteX8" fmla="*/ 2544792 w 5805577"/>
              <a:gd name="connsiteY8" fmla="*/ 67018 h 4664897"/>
              <a:gd name="connsiteX9" fmla="*/ 4339087 w 5805577"/>
              <a:gd name="connsiteY9" fmla="*/ 67018 h 4664897"/>
              <a:gd name="connsiteX10" fmla="*/ 5032109 w 5805577"/>
              <a:gd name="connsiteY10" fmla="*/ 12940 h 4664897"/>
              <a:gd name="connsiteX11" fmla="*/ 5253487 w 5805577"/>
              <a:gd name="connsiteY11" fmla="*/ 144656 h 4664897"/>
              <a:gd name="connsiteX12" fmla="*/ 5305245 w 5805577"/>
              <a:gd name="connsiteY12" fmla="*/ 524218 h 4664897"/>
              <a:gd name="connsiteX13" fmla="*/ 5357004 w 5805577"/>
              <a:gd name="connsiteY13" fmla="*/ 1248837 h 4664897"/>
              <a:gd name="connsiteX14" fmla="*/ 5451894 w 5805577"/>
              <a:gd name="connsiteY14" fmla="*/ 2378897 h 4664897"/>
              <a:gd name="connsiteX15" fmla="*/ 5538159 w 5805577"/>
              <a:gd name="connsiteY15" fmla="*/ 3690113 h 4664897"/>
              <a:gd name="connsiteX16" fmla="*/ 5624423 w 5805577"/>
              <a:gd name="connsiteY16" fmla="*/ 4440611 h 4664897"/>
              <a:gd name="connsiteX17" fmla="*/ 5684808 w 5805577"/>
              <a:gd name="connsiteY17" fmla="*/ 4570007 h 4664897"/>
              <a:gd name="connsiteX18" fmla="*/ 5736566 w 5805577"/>
              <a:gd name="connsiteY18" fmla="*/ 4613139 h 4664897"/>
              <a:gd name="connsiteX19" fmla="*/ 5805577 w 5805577"/>
              <a:gd name="connsiteY19" fmla="*/ 4664897 h 4664897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329132 w 5805577"/>
              <a:gd name="connsiteY6" fmla="*/ 299930 h 4664896"/>
              <a:gd name="connsiteX7" fmla="*/ 2475781 w 5805577"/>
              <a:gd name="connsiteY7" fmla="*/ 92896 h 4664896"/>
              <a:gd name="connsiteX8" fmla="*/ 2544792 w 5805577"/>
              <a:gd name="connsiteY8" fmla="*/ 67017 h 4664896"/>
              <a:gd name="connsiteX9" fmla="*/ 4339087 w 5805577"/>
              <a:gd name="connsiteY9" fmla="*/ 67017 h 4664896"/>
              <a:gd name="connsiteX10" fmla="*/ 5032109 w 5805577"/>
              <a:gd name="connsiteY10" fmla="*/ 12940 h 4664896"/>
              <a:gd name="connsiteX11" fmla="*/ 5253487 w 5805577"/>
              <a:gd name="connsiteY11" fmla="*/ 144655 h 4664896"/>
              <a:gd name="connsiteX12" fmla="*/ 5305245 w 5805577"/>
              <a:gd name="connsiteY12" fmla="*/ 524217 h 4664896"/>
              <a:gd name="connsiteX13" fmla="*/ 5357004 w 5805577"/>
              <a:gd name="connsiteY13" fmla="*/ 1248836 h 4664896"/>
              <a:gd name="connsiteX14" fmla="*/ 5451894 w 5805577"/>
              <a:gd name="connsiteY14" fmla="*/ 2378896 h 4664896"/>
              <a:gd name="connsiteX15" fmla="*/ 5538159 w 5805577"/>
              <a:gd name="connsiteY15" fmla="*/ 3690112 h 4664896"/>
              <a:gd name="connsiteX16" fmla="*/ 5624423 w 5805577"/>
              <a:gd name="connsiteY16" fmla="*/ 4440610 h 4664896"/>
              <a:gd name="connsiteX17" fmla="*/ 5684808 w 5805577"/>
              <a:gd name="connsiteY17" fmla="*/ 4570006 h 4664896"/>
              <a:gd name="connsiteX18" fmla="*/ 5736566 w 5805577"/>
              <a:gd name="connsiteY18" fmla="*/ 4613138 h 4664896"/>
              <a:gd name="connsiteX19" fmla="*/ 5805577 w 5805577"/>
              <a:gd name="connsiteY19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329132 w 5805577"/>
              <a:gd name="connsiteY6" fmla="*/ 299930 h 4664896"/>
              <a:gd name="connsiteX7" fmla="*/ 2475781 w 5805577"/>
              <a:gd name="connsiteY7" fmla="*/ 92896 h 4664896"/>
              <a:gd name="connsiteX8" fmla="*/ 3303917 w 5805577"/>
              <a:gd name="connsiteY8" fmla="*/ 12939 h 4664896"/>
              <a:gd name="connsiteX9" fmla="*/ 4339087 w 5805577"/>
              <a:gd name="connsiteY9" fmla="*/ 67017 h 4664896"/>
              <a:gd name="connsiteX10" fmla="*/ 5032109 w 5805577"/>
              <a:gd name="connsiteY10" fmla="*/ 12940 h 4664896"/>
              <a:gd name="connsiteX11" fmla="*/ 5253487 w 5805577"/>
              <a:gd name="connsiteY11" fmla="*/ 144655 h 4664896"/>
              <a:gd name="connsiteX12" fmla="*/ 5305245 w 5805577"/>
              <a:gd name="connsiteY12" fmla="*/ 524217 h 4664896"/>
              <a:gd name="connsiteX13" fmla="*/ 5357004 w 5805577"/>
              <a:gd name="connsiteY13" fmla="*/ 1248836 h 4664896"/>
              <a:gd name="connsiteX14" fmla="*/ 5451894 w 5805577"/>
              <a:gd name="connsiteY14" fmla="*/ 2378896 h 4664896"/>
              <a:gd name="connsiteX15" fmla="*/ 5538159 w 5805577"/>
              <a:gd name="connsiteY15" fmla="*/ 3690112 h 4664896"/>
              <a:gd name="connsiteX16" fmla="*/ 5624423 w 5805577"/>
              <a:gd name="connsiteY16" fmla="*/ 4440610 h 4664896"/>
              <a:gd name="connsiteX17" fmla="*/ 5684808 w 5805577"/>
              <a:gd name="connsiteY17" fmla="*/ 4570006 h 4664896"/>
              <a:gd name="connsiteX18" fmla="*/ 5736566 w 5805577"/>
              <a:gd name="connsiteY18" fmla="*/ 4613138 h 4664896"/>
              <a:gd name="connsiteX19" fmla="*/ 5805577 w 5805577"/>
              <a:gd name="connsiteY19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329132 w 5805577"/>
              <a:gd name="connsiteY6" fmla="*/ 299930 h 4664896"/>
              <a:gd name="connsiteX7" fmla="*/ 2475781 w 5805577"/>
              <a:gd name="connsiteY7" fmla="*/ 92896 h 4664896"/>
              <a:gd name="connsiteX8" fmla="*/ 3303917 w 5805577"/>
              <a:gd name="connsiteY8" fmla="*/ 84947 h 4664896"/>
              <a:gd name="connsiteX9" fmla="*/ 4339087 w 5805577"/>
              <a:gd name="connsiteY9" fmla="*/ 67017 h 4664896"/>
              <a:gd name="connsiteX10" fmla="*/ 5032109 w 5805577"/>
              <a:gd name="connsiteY10" fmla="*/ 12940 h 4664896"/>
              <a:gd name="connsiteX11" fmla="*/ 5253487 w 5805577"/>
              <a:gd name="connsiteY11" fmla="*/ 144655 h 4664896"/>
              <a:gd name="connsiteX12" fmla="*/ 5305245 w 5805577"/>
              <a:gd name="connsiteY12" fmla="*/ 524217 h 4664896"/>
              <a:gd name="connsiteX13" fmla="*/ 5357004 w 5805577"/>
              <a:gd name="connsiteY13" fmla="*/ 1248836 h 4664896"/>
              <a:gd name="connsiteX14" fmla="*/ 5451894 w 5805577"/>
              <a:gd name="connsiteY14" fmla="*/ 2378896 h 4664896"/>
              <a:gd name="connsiteX15" fmla="*/ 5538159 w 5805577"/>
              <a:gd name="connsiteY15" fmla="*/ 3690112 h 4664896"/>
              <a:gd name="connsiteX16" fmla="*/ 5624423 w 5805577"/>
              <a:gd name="connsiteY16" fmla="*/ 4440610 h 4664896"/>
              <a:gd name="connsiteX17" fmla="*/ 5684808 w 5805577"/>
              <a:gd name="connsiteY17" fmla="*/ 4570006 h 4664896"/>
              <a:gd name="connsiteX18" fmla="*/ 5736566 w 5805577"/>
              <a:gd name="connsiteY18" fmla="*/ 4613138 h 4664896"/>
              <a:gd name="connsiteX19" fmla="*/ 5805577 w 5805577"/>
              <a:gd name="connsiteY19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475781 w 5805577"/>
              <a:gd name="connsiteY7" fmla="*/ 92896 h 4664896"/>
              <a:gd name="connsiteX8" fmla="*/ 3303917 w 5805577"/>
              <a:gd name="connsiteY8" fmla="*/ 84947 h 4664896"/>
              <a:gd name="connsiteX9" fmla="*/ 4339087 w 5805577"/>
              <a:gd name="connsiteY9" fmla="*/ 67017 h 4664896"/>
              <a:gd name="connsiteX10" fmla="*/ 5032109 w 5805577"/>
              <a:gd name="connsiteY10" fmla="*/ 12940 h 4664896"/>
              <a:gd name="connsiteX11" fmla="*/ 5253487 w 5805577"/>
              <a:gd name="connsiteY11" fmla="*/ 144655 h 4664896"/>
              <a:gd name="connsiteX12" fmla="*/ 5305245 w 5805577"/>
              <a:gd name="connsiteY12" fmla="*/ 524217 h 4664896"/>
              <a:gd name="connsiteX13" fmla="*/ 5357004 w 5805577"/>
              <a:gd name="connsiteY13" fmla="*/ 1248836 h 4664896"/>
              <a:gd name="connsiteX14" fmla="*/ 5451894 w 5805577"/>
              <a:gd name="connsiteY14" fmla="*/ 2378896 h 4664896"/>
              <a:gd name="connsiteX15" fmla="*/ 5538159 w 5805577"/>
              <a:gd name="connsiteY15" fmla="*/ 3690112 h 4664896"/>
              <a:gd name="connsiteX16" fmla="*/ 5624423 w 5805577"/>
              <a:gd name="connsiteY16" fmla="*/ 4440610 h 4664896"/>
              <a:gd name="connsiteX17" fmla="*/ 5684808 w 5805577"/>
              <a:gd name="connsiteY17" fmla="*/ 4570006 h 4664896"/>
              <a:gd name="connsiteX18" fmla="*/ 5736566 w 5805577"/>
              <a:gd name="connsiteY18" fmla="*/ 4613138 h 4664896"/>
              <a:gd name="connsiteX19" fmla="*/ 5805577 w 5805577"/>
              <a:gd name="connsiteY19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347607 w 5805577"/>
              <a:gd name="connsiteY7" fmla="*/ 222077 h 4664896"/>
              <a:gd name="connsiteX8" fmla="*/ 2475781 w 5805577"/>
              <a:gd name="connsiteY8" fmla="*/ 92896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347607 w 5805577"/>
              <a:gd name="connsiteY7" fmla="*/ 222077 h 4664896"/>
              <a:gd name="connsiteX8" fmla="*/ 2475781 w 5805577"/>
              <a:gd name="connsiteY8" fmla="*/ 92896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347607 w 5805577"/>
              <a:gd name="connsiteY7" fmla="*/ 222077 h 4664896"/>
              <a:gd name="connsiteX8" fmla="*/ 2475781 w 5805577"/>
              <a:gd name="connsiteY8" fmla="*/ 92896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347607 w 5805577"/>
              <a:gd name="connsiteY7" fmla="*/ 222077 h 4664896"/>
              <a:gd name="connsiteX8" fmla="*/ 2475781 w 5805577"/>
              <a:gd name="connsiteY8" fmla="*/ 92896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95805 w 5805577"/>
              <a:gd name="connsiteY6" fmla="*/ 372979 h 4664896"/>
              <a:gd name="connsiteX7" fmla="*/ 2347607 w 5805577"/>
              <a:gd name="connsiteY7" fmla="*/ 222077 h 4664896"/>
              <a:gd name="connsiteX8" fmla="*/ 2583837 w 5805577"/>
              <a:gd name="connsiteY8" fmla="*/ 84947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23797 w 5805577"/>
              <a:gd name="connsiteY6" fmla="*/ 444987 h 4664896"/>
              <a:gd name="connsiteX7" fmla="*/ 2347607 w 5805577"/>
              <a:gd name="connsiteY7" fmla="*/ 222077 h 4664896"/>
              <a:gd name="connsiteX8" fmla="*/ 2583837 w 5805577"/>
              <a:gd name="connsiteY8" fmla="*/ 84947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  <a:gd name="connsiteX0" fmla="*/ 0 w 5805577"/>
              <a:gd name="connsiteY0" fmla="*/ 1300595 h 4664896"/>
              <a:gd name="connsiteX1" fmla="*/ 526211 w 5805577"/>
              <a:gd name="connsiteY1" fmla="*/ 1214330 h 4664896"/>
              <a:gd name="connsiteX2" fmla="*/ 948906 w 5805577"/>
              <a:gd name="connsiteY2" fmla="*/ 1102187 h 4664896"/>
              <a:gd name="connsiteX3" fmla="*/ 1509623 w 5805577"/>
              <a:gd name="connsiteY3" fmla="*/ 921032 h 4664896"/>
              <a:gd name="connsiteX4" fmla="*/ 1811547 w 5805577"/>
              <a:gd name="connsiteY4" fmla="*/ 757130 h 4664896"/>
              <a:gd name="connsiteX5" fmla="*/ 2078966 w 5805577"/>
              <a:gd name="connsiteY5" fmla="*/ 593229 h 4664896"/>
              <a:gd name="connsiteX6" fmla="*/ 2223797 w 5805577"/>
              <a:gd name="connsiteY6" fmla="*/ 444987 h 4664896"/>
              <a:gd name="connsiteX7" fmla="*/ 2367813 w 5805577"/>
              <a:gd name="connsiteY7" fmla="*/ 228963 h 4664896"/>
              <a:gd name="connsiteX8" fmla="*/ 2583837 w 5805577"/>
              <a:gd name="connsiteY8" fmla="*/ 84947 h 4664896"/>
              <a:gd name="connsiteX9" fmla="*/ 3303917 w 5805577"/>
              <a:gd name="connsiteY9" fmla="*/ 84947 h 4664896"/>
              <a:gd name="connsiteX10" fmla="*/ 4339087 w 5805577"/>
              <a:gd name="connsiteY10" fmla="*/ 67017 h 4664896"/>
              <a:gd name="connsiteX11" fmla="*/ 5032109 w 5805577"/>
              <a:gd name="connsiteY11" fmla="*/ 12940 h 4664896"/>
              <a:gd name="connsiteX12" fmla="*/ 5253487 w 5805577"/>
              <a:gd name="connsiteY12" fmla="*/ 144655 h 4664896"/>
              <a:gd name="connsiteX13" fmla="*/ 5305245 w 5805577"/>
              <a:gd name="connsiteY13" fmla="*/ 524217 h 4664896"/>
              <a:gd name="connsiteX14" fmla="*/ 5357004 w 5805577"/>
              <a:gd name="connsiteY14" fmla="*/ 1248836 h 4664896"/>
              <a:gd name="connsiteX15" fmla="*/ 5451894 w 5805577"/>
              <a:gd name="connsiteY15" fmla="*/ 2378896 h 4664896"/>
              <a:gd name="connsiteX16" fmla="*/ 5538159 w 5805577"/>
              <a:gd name="connsiteY16" fmla="*/ 3690112 h 4664896"/>
              <a:gd name="connsiteX17" fmla="*/ 5624423 w 5805577"/>
              <a:gd name="connsiteY17" fmla="*/ 4440610 h 4664896"/>
              <a:gd name="connsiteX18" fmla="*/ 5684808 w 5805577"/>
              <a:gd name="connsiteY18" fmla="*/ 4570006 h 4664896"/>
              <a:gd name="connsiteX19" fmla="*/ 5736566 w 5805577"/>
              <a:gd name="connsiteY19" fmla="*/ 4613138 h 4664896"/>
              <a:gd name="connsiteX20" fmla="*/ 5805577 w 5805577"/>
              <a:gd name="connsiteY20" fmla="*/ 4664896 h 4664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805577" h="4664896">
                <a:moveTo>
                  <a:pt x="0" y="1300595"/>
                </a:moveTo>
                <a:cubicBezTo>
                  <a:pt x="184030" y="1273996"/>
                  <a:pt x="368060" y="1247398"/>
                  <a:pt x="526211" y="1214330"/>
                </a:cubicBezTo>
                <a:cubicBezTo>
                  <a:pt x="684362" y="1181262"/>
                  <a:pt x="785004" y="1151070"/>
                  <a:pt x="948906" y="1102187"/>
                </a:cubicBezTo>
                <a:cubicBezTo>
                  <a:pt x="1112808" y="1053304"/>
                  <a:pt x="1365850" y="978541"/>
                  <a:pt x="1509623" y="921032"/>
                </a:cubicBezTo>
                <a:cubicBezTo>
                  <a:pt x="1653396" y="863523"/>
                  <a:pt x="1716657" y="811764"/>
                  <a:pt x="1811547" y="757130"/>
                </a:cubicBezTo>
                <a:cubicBezTo>
                  <a:pt x="1906437" y="702496"/>
                  <a:pt x="2010258" y="645253"/>
                  <a:pt x="2078966" y="593229"/>
                </a:cubicBezTo>
                <a:cubicBezTo>
                  <a:pt x="2147674" y="541205"/>
                  <a:pt x="2175656" y="505698"/>
                  <a:pt x="2223797" y="444987"/>
                </a:cubicBezTo>
                <a:cubicBezTo>
                  <a:pt x="2271938" y="384276"/>
                  <a:pt x="2366759" y="272950"/>
                  <a:pt x="2367813" y="228963"/>
                </a:cubicBezTo>
                <a:cubicBezTo>
                  <a:pt x="2399307" y="148697"/>
                  <a:pt x="2427820" y="108950"/>
                  <a:pt x="2583837" y="84947"/>
                </a:cubicBezTo>
                <a:cubicBezTo>
                  <a:pt x="2739854" y="60944"/>
                  <a:pt x="2993366" y="89260"/>
                  <a:pt x="3303917" y="84947"/>
                </a:cubicBezTo>
                <a:lnTo>
                  <a:pt x="4339087" y="67017"/>
                </a:lnTo>
                <a:cubicBezTo>
                  <a:pt x="4627119" y="55016"/>
                  <a:pt x="4879709" y="0"/>
                  <a:pt x="5032109" y="12940"/>
                </a:cubicBezTo>
                <a:cubicBezTo>
                  <a:pt x="5184509" y="25880"/>
                  <a:pt x="5207964" y="59442"/>
                  <a:pt x="5253487" y="144655"/>
                </a:cubicBezTo>
                <a:cubicBezTo>
                  <a:pt x="5299010" y="229868"/>
                  <a:pt x="5287992" y="340187"/>
                  <a:pt x="5305245" y="524217"/>
                </a:cubicBezTo>
                <a:cubicBezTo>
                  <a:pt x="5322498" y="708247"/>
                  <a:pt x="5332563" y="939723"/>
                  <a:pt x="5357004" y="1248836"/>
                </a:cubicBezTo>
                <a:cubicBezTo>
                  <a:pt x="5381445" y="1557949"/>
                  <a:pt x="5421702" y="1972017"/>
                  <a:pt x="5451894" y="2378896"/>
                </a:cubicBezTo>
                <a:cubicBezTo>
                  <a:pt x="5482086" y="2785775"/>
                  <a:pt x="5509404" y="3346493"/>
                  <a:pt x="5538159" y="3690112"/>
                </a:cubicBezTo>
                <a:cubicBezTo>
                  <a:pt x="5566914" y="4033731"/>
                  <a:pt x="5599982" y="4293961"/>
                  <a:pt x="5624423" y="4440610"/>
                </a:cubicBezTo>
                <a:cubicBezTo>
                  <a:pt x="5648864" y="4587259"/>
                  <a:pt x="5666118" y="4541251"/>
                  <a:pt x="5684808" y="4570006"/>
                </a:cubicBezTo>
                <a:cubicBezTo>
                  <a:pt x="5703499" y="4598761"/>
                  <a:pt x="5716438" y="4597323"/>
                  <a:pt x="5736566" y="4613138"/>
                </a:cubicBezTo>
                <a:cubicBezTo>
                  <a:pt x="5756694" y="4628953"/>
                  <a:pt x="5781135" y="4646924"/>
                  <a:pt x="5805577" y="4664896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1259632" y="1227827"/>
            <a:ext cx="7405602" cy="3785349"/>
          </a:xfrm>
          <a:custGeom>
            <a:avLst/>
            <a:gdLst>
              <a:gd name="connsiteX0" fmla="*/ 0 w 7354019"/>
              <a:gd name="connsiteY0" fmla="*/ 3433313 h 3433313"/>
              <a:gd name="connsiteX1" fmla="*/ 129396 w 7354019"/>
              <a:gd name="connsiteY1" fmla="*/ 2432649 h 3433313"/>
              <a:gd name="connsiteX2" fmla="*/ 250166 w 7354019"/>
              <a:gd name="connsiteY2" fmla="*/ 1397479 h 3433313"/>
              <a:gd name="connsiteX3" fmla="*/ 379562 w 7354019"/>
              <a:gd name="connsiteY3" fmla="*/ 733245 h 3433313"/>
              <a:gd name="connsiteX4" fmla="*/ 457200 w 7354019"/>
              <a:gd name="connsiteY4" fmla="*/ 448574 h 3433313"/>
              <a:gd name="connsiteX5" fmla="*/ 526211 w 7354019"/>
              <a:gd name="connsiteY5" fmla="*/ 301924 h 3433313"/>
              <a:gd name="connsiteX6" fmla="*/ 577970 w 7354019"/>
              <a:gd name="connsiteY6" fmla="*/ 163902 h 3433313"/>
              <a:gd name="connsiteX7" fmla="*/ 733245 w 7354019"/>
              <a:gd name="connsiteY7" fmla="*/ 25879 h 3433313"/>
              <a:gd name="connsiteX8" fmla="*/ 948906 w 7354019"/>
              <a:gd name="connsiteY8" fmla="*/ 8626 h 3433313"/>
              <a:gd name="connsiteX9" fmla="*/ 1138687 w 7354019"/>
              <a:gd name="connsiteY9" fmla="*/ 60385 h 3433313"/>
              <a:gd name="connsiteX10" fmla="*/ 1561381 w 7354019"/>
              <a:gd name="connsiteY10" fmla="*/ 232913 h 3433313"/>
              <a:gd name="connsiteX11" fmla="*/ 2053087 w 7354019"/>
              <a:gd name="connsiteY11" fmla="*/ 500332 h 3433313"/>
              <a:gd name="connsiteX12" fmla="*/ 2656936 w 7354019"/>
              <a:gd name="connsiteY12" fmla="*/ 776377 h 3433313"/>
              <a:gd name="connsiteX13" fmla="*/ 3355676 w 7354019"/>
              <a:gd name="connsiteY13" fmla="*/ 1095555 h 3433313"/>
              <a:gd name="connsiteX14" fmla="*/ 4157932 w 7354019"/>
              <a:gd name="connsiteY14" fmla="*/ 1414732 h 3433313"/>
              <a:gd name="connsiteX15" fmla="*/ 4994694 w 7354019"/>
              <a:gd name="connsiteY15" fmla="*/ 1742536 h 3433313"/>
              <a:gd name="connsiteX16" fmla="*/ 5702060 w 7354019"/>
              <a:gd name="connsiteY16" fmla="*/ 1992702 h 3433313"/>
              <a:gd name="connsiteX17" fmla="*/ 6280030 w 7354019"/>
              <a:gd name="connsiteY17" fmla="*/ 2173857 h 3433313"/>
              <a:gd name="connsiteX18" fmla="*/ 6797615 w 7354019"/>
              <a:gd name="connsiteY18" fmla="*/ 2337758 h 3433313"/>
              <a:gd name="connsiteX19" fmla="*/ 7263442 w 7354019"/>
              <a:gd name="connsiteY19" fmla="*/ 2458528 h 3433313"/>
              <a:gd name="connsiteX20" fmla="*/ 7341079 w 7354019"/>
              <a:gd name="connsiteY20" fmla="*/ 2484407 h 3433313"/>
              <a:gd name="connsiteX0" fmla="*/ 0 w 7354019"/>
              <a:gd name="connsiteY0" fmla="*/ 3433313 h 3433313"/>
              <a:gd name="connsiteX1" fmla="*/ 129396 w 7354019"/>
              <a:gd name="connsiteY1" fmla="*/ 2432649 h 3433313"/>
              <a:gd name="connsiteX2" fmla="*/ 250166 w 7354019"/>
              <a:gd name="connsiteY2" fmla="*/ 1397479 h 3433313"/>
              <a:gd name="connsiteX3" fmla="*/ 379562 w 7354019"/>
              <a:gd name="connsiteY3" fmla="*/ 733245 h 3433313"/>
              <a:gd name="connsiteX4" fmla="*/ 457200 w 7354019"/>
              <a:gd name="connsiteY4" fmla="*/ 448574 h 3433313"/>
              <a:gd name="connsiteX5" fmla="*/ 524481 w 7354019"/>
              <a:gd name="connsiteY5" fmla="*/ 259833 h 3433313"/>
              <a:gd name="connsiteX6" fmla="*/ 577970 w 7354019"/>
              <a:gd name="connsiteY6" fmla="*/ 163902 h 3433313"/>
              <a:gd name="connsiteX7" fmla="*/ 733245 w 7354019"/>
              <a:gd name="connsiteY7" fmla="*/ 25879 h 3433313"/>
              <a:gd name="connsiteX8" fmla="*/ 948906 w 7354019"/>
              <a:gd name="connsiteY8" fmla="*/ 8626 h 3433313"/>
              <a:gd name="connsiteX9" fmla="*/ 1138687 w 7354019"/>
              <a:gd name="connsiteY9" fmla="*/ 60385 h 3433313"/>
              <a:gd name="connsiteX10" fmla="*/ 1561381 w 7354019"/>
              <a:gd name="connsiteY10" fmla="*/ 232913 h 3433313"/>
              <a:gd name="connsiteX11" fmla="*/ 2053087 w 7354019"/>
              <a:gd name="connsiteY11" fmla="*/ 500332 h 3433313"/>
              <a:gd name="connsiteX12" fmla="*/ 2656936 w 7354019"/>
              <a:gd name="connsiteY12" fmla="*/ 776377 h 3433313"/>
              <a:gd name="connsiteX13" fmla="*/ 3355676 w 7354019"/>
              <a:gd name="connsiteY13" fmla="*/ 1095555 h 3433313"/>
              <a:gd name="connsiteX14" fmla="*/ 4157932 w 7354019"/>
              <a:gd name="connsiteY14" fmla="*/ 1414732 h 3433313"/>
              <a:gd name="connsiteX15" fmla="*/ 4994694 w 7354019"/>
              <a:gd name="connsiteY15" fmla="*/ 1742536 h 3433313"/>
              <a:gd name="connsiteX16" fmla="*/ 5702060 w 7354019"/>
              <a:gd name="connsiteY16" fmla="*/ 1992702 h 3433313"/>
              <a:gd name="connsiteX17" fmla="*/ 6280030 w 7354019"/>
              <a:gd name="connsiteY17" fmla="*/ 2173857 h 3433313"/>
              <a:gd name="connsiteX18" fmla="*/ 6797615 w 7354019"/>
              <a:gd name="connsiteY18" fmla="*/ 2337758 h 3433313"/>
              <a:gd name="connsiteX19" fmla="*/ 7263442 w 7354019"/>
              <a:gd name="connsiteY19" fmla="*/ 2458528 h 3433313"/>
              <a:gd name="connsiteX20" fmla="*/ 7341079 w 7354019"/>
              <a:gd name="connsiteY20" fmla="*/ 2484407 h 3433313"/>
              <a:gd name="connsiteX0" fmla="*/ 0 w 7354019"/>
              <a:gd name="connsiteY0" fmla="*/ 3430438 h 3430438"/>
              <a:gd name="connsiteX1" fmla="*/ 129396 w 7354019"/>
              <a:gd name="connsiteY1" fmla="*/ 2429774 h 3430438"/>
              <a:gd name="connsiteX2" fmla="*/ 250166 w 7354019"/>
              <a:gd name="connsiteY2" fmla="*/ 1394604 h 3430438"/>
              <a:gd name="connsiteX3" fmla="*/ 379562 w 7354019"/>
              <a:gd name="connsiteY3" fmla="*/ 730370 h 3430438"/>
              <a:gd name="connsiteX4" fmla="*/ 457200 w 7354019"/>
              <a:gd name="connsiteY4" fmla="*/ 445699 h 3430438"/>
              <a:gd name="connsiteX5" fmla="*/ 524481 w 7354019"/>
              <a:gd name="connsiteY5" fmla="*/ 256958 h 3430438"/>
              <a:gd name="connsiteX6" fmla="*/ 596489 w 7354019"/>
              <a:gd name="connsiteY6" fmla="*/ 112942 h 3430438"/>
              <a:gd name="connsiteX7" fmla="*/ 733245 w 7354019"/>
              <a:gd name="connsiteY7" fmla="*/ 23004 h 3430438"/>
              <a:gd name="connsiteX8" fmla="*/ 948906 w 7354019"/>
              <a:gd name="connsiteY8" fmla="*/ 5751 h 3430438"/>
              <a:gd name="connsiteX9" fmla="*/ 1138687 w 7354019"/>
              <a:gd name="connsiteY9" fmla="*/ 57510 h 3430438"/>
              <a:gd name="connsiteX10" fmla="*/ 1561381 w 7354019"/>
              <a:gd name="connsiteY10" fmla="*/ 230038 h 3430438"/>
              <a:gd name="connsiteX11" fmla="*/ 2053087 w 7354019"/>
              <a:gd name="connsiteY11" fmla="*/ 497457 h 3430438"/>
              <a:gd name="connsiteX12" fmla="*/ 2656936 w 7354019"/>
              <a:gd name="connsiteY12" fmla="*/ 773502 h 3430438"/>
              <a:gd name="connsiteX13" fmla="*/ 3355676 w 7354019"/>
              <a:gd name="connsiteY13" fmla="*/ 1092680 h 3430438"/>
              <a:gd name="connsiteX14" fmla="*/ 4157932 w 7354019"/>
              <a:gd name="connsiteY14" fmla="*/ 1411857 h 3430438"/>
              <a:gd name="connsiteX15" fmla="*/ 4994694 w 7354019"/>
              <a:gd name="connsiteY15" fmla="*/ 1739661 h 3430438"/>
              <a:gd name="connsiteX16" fmla="*/ 5702060 w 7354019"/>
              <a:gd name="connsiteY16" fmla="*/ 1989827 h 3430438"/>
              <a:gd name="connsiteX17" fmla="*/ 6280030 w 7354019"/>
              <a:gd name="connsiteY17" fmla="*/ 2170982 h 3430438"/>
              <a:gd name="connsiteX18" fmla="*/ 6797615 w 7354019"/>
              <a:gd name="connsiteY18" fmla="*/ 2334883 h 3430438"/>
              <a:gd name="connsiteX19" fmla="*/ 7263442 w 7354019"/>
              <a:gd name="connsiteY19" fmla="*/ 2455653 h 3430438"/>
              <a:gd name="connsiteX20" fmla="*/ 7341079 w 7354019"/>
              <a:gd name="connsiteY20" fmla="*/ 2481532 h 3430438"/>
              <a:gd name="connsiteX0" fmla="*/ 0 w 7354019"/>
              <a:gd name="connsiteY0" fmla="*/ 3430438 h 3430438"/>
              <a:gd name="connsiteX1" fmla="*/ 129396 w 7354019"/>
              <a:gd name="connsiteY1" fmla="*/ 2429774 h 3430438"/>
              <a:gd name="connsiteX2" fmla="*/ 250166 w 7354019"/>
              <a:gd name="connsiteY2" fmla="*/ 1394604 h 3430438"/>
              <a:gd name="connsiteX3" fmla="*/ 379562 w 7354019"/>
              <a:gd name="connsiteY3" fmla="*/ 730370 h 3430438"/>
              <a:gd name="connsiteX4" fmla="*/ 457200 w 7354019"/>
              <a:gd name="connsiteY4" fmla="*/ 445699 h 3430438"/>
              <a:gd name="connsiteX5" fmla="*/ 524481 w 7354019"/>
              <a:gd name="connsiteY5" fmla="*/ 256957 h 3430438"/>
              <a:gd name="connsiteX6" fmla="*/ 596489 w 7354019"/>
              <a:gd name="connsiteY6" fmla="*/ 112942 h 3430438"/>
              <a:gd name="connsiteX7" fmla="*/ 733245 w 7354019"/>
              <a:gd name="connsiteY7" fmla="*/ 23004 h 3430438"/>
              <a:gd name="connsiteX8" fmla="*/ 948906 w 7354019"/>
              <a:gd name="connsiteY8" fmla="*/ 5751 h 3430438"/>
              <a:gd name="connsiteX9" fmla="*/ 1138687 w 7354019"/>
              <a:gd name="connsiteY9" fmla="*/ 57510 h 3430438"/>
              <a:gd name="connsiteX10" fmla="*/ 1561381 w 7354019"/>
              <a:gd name="connsiteY10" fmla="*/ 230038 h 3430438"/>
              <a:gd name="connsiteX11" fmla="*/ 2053087 w 7354019"/>
              <a:gd name="connsiteY11" fmla="*/ 497457 h 3430438"/>
              <a:gd name="connsiteX12" fmla="*/ 2656936 w 7354019"/>
              <a:gd name="connsiteY12" fmla="*/ 773502 h 3430438"/>
              <a:gd name="connsiteX13" fmla="*/ 3355676 w 7354019"/>
              <a:gd name="connsiteY13" fmla="*/ 1092680 h 3430438"/>
              <a:gd name="connsiteX14" fmla="*/ 4157932 w 7354019"/>
              <a:gd name="connsiteY14" fmla="*/ 1411857 h 3430438"/>
              <a:gd name="connsiteX15" fmla="*/ 4994694 w 7354019"/>
              <a:gd name="connsiteY15" fmla="*/ 1739661 h 3430438"/>
              <a:gd name="connsiteX16" fmla="*/ 5702060 w 7354019"/>
              <a:gd name="connsiteY16" fmla="*/ 1989827 h 3430438"/>
              <a:gd name="connsiteX17" fmla="*/ 6280030 w 7354019"/>
              <a:gd name="connsiteY17" fmla="*/ 2170982 h 3430438"/>
              <a:gd name="connsiteX18" fmla="*/ 6797615 w 7354019"/>
              <a:gd name="connsiteY18" fmla="*/ 2334883 h 3430438"/>
              <a:gd name="connsiteX19" fmla="*/ 7263442 w 7354019"/>
              <a:gd name="connsiteY19" fmla="*/ 2455653 h 3430438"/>
              <a:gd name="connsiteX20" fmla="*/ 7341079 w 7354019"/>
              <a:gd name="connsiteY20" fmla="*/ 2481532 h 3430438"/>
              <a:gd name="connsiteX0" fmla="*/ 0 w 7405602"/>
              <a:gd name="connsiteY0" fmla="*/ 3785349 h 3785349"/>
              <a:gd name="connsiteX1" fmla="*/ 180979 w 7405602"/>
              <a:gd name="connsiteY1" fmla="*/ 2429774 h 3785349"/>
              <a:gd name="connsiteX2" fmla="*/ 301749 w 7405602"/>
              <a:gd name="connsiteY2" fmla="*/ 1394604 h 3785349"/>
              <a:gd name="connsiteX3" fmla="*/ 431145 w 7405602"/>
              <a:gd name="connsiteY3" fmla="*/ 730370 h 3785349"/>
              <a:gd name="connsiteX4" fmla="*/ 508783 w 7405602"/>
              <a:gd name="connsiteY4" fmla="*/ 445699 h 3785349"/>
              <a:gd name="connsiteX5" fmla="*/ 576064 w 7405602"/>
              <a:gd name="connsiteY5" fmla="*/ 256957 h 3785349"/>
              <a:gd name="connsiteX6" fmla="*/ 648072 w 7405602"/>
              <a:gd name="connsiteY6" fmla="*/ 112942 h 3785349"/>
              <a:gd name="connsiteX7" fmla="*/ 784828 w 7405602"/>
              <a:gd name="connsiteY7" fmla="*/ 23004 h 3785349"/>
              <a:gd name="connsiteX8" fmla="*/ 1000489 w 7405602"/>
              <a:gd name="connsiteY8" fmla="*/ 5751 h 3785349"/>
              <a:gd name="connsiteX9" fmla="*/ 1190270 w 7405602"/>
              <a:gd name="connsiteY9" fmla="*/ 57510 h 3785349"/>
              <a:gd name="connsiteX10" fmla="*/ 1612964 w 7405602"/>
              <a:gd name="connsiteY10" fmla="*/ 230038 h 3785349"/>
              <a:gd name="connsiteX11" fmla="*/ 2104670 w 7405602"/>
              <a:gd name="connsiteY11" fmla="*/ 497457 h 3785349"/>
              <a:gd name="connsiteX12" fmla="*/ 2708519 w 7405602"/>
              <a:gd name="connsiteY12" fmla="*/ 773502 h 3785349"/>
              <a:gd name="connsiteX13" fmla="*/ 3407259 w 7405602"/>
              <a:gd name="connsiteY13" fmla="*/ 1092680 h 3785349"/>
              <a:gd name="connsiteX14" fmla="*/ 4209515 w 7405602"/>
              <a:gd name="connsiteY14" fmla="*/ 1411857 h 3785349"/>
              <a:gd name="connsiteX15" fmla="*/ 5046277 w 7405602"/>
              <a:gd name="connsiteY15" fmla="*/ 1739661 h 3785349"/>
              <a:gd name="connsiteX16" fmla="*/ 5753643 w 7405602"/>
              <a:gd name="connsiteY16" fmla="*/ 1989827 h 3785349"/>
              <a:gd name="connsiteX17" fmla="*/ 6331613 w 7405602"/>
              <a:gd name="connsiteY17" fmla="*/ 2170982 h 3785349"/>
              <a:gd name="connsiteX18" fmla="*/ 6849198 w 7405602"/>
              <a:gd name="connsiteY18" fmla="*/ 2334883 h 3785349"/>
              <a:gd name="connsiteX19" fmla="*/ 7315025 w 7405602"/>
              <a:gd name="connsiteY19" fmla="*/ 2455653 h 3785349"/>
              <a:gd name="connsiteX20" fmla="*/ 7392662 w 7405602"/>
              <a:gd name="connsiteY20" fmla="*/ 2481532 h 378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5602" h="3785349">
                <a:moveTo>
                  <a:pt x="0" y="3785349"/>
                </a:moveTo>
                <a:cubicBezTo>
                  <a:pt x="43851" y="3454670"/>
                  <a:pt x="130688" y="2828232"/>
                  <a:pt x="180979" y="2429774"/>
                </a:cubicBezTo>
                <a:cubicBezTo>
                  <a:pt x="231271" y="2031317"/>
                  <a:pt x="260055" y="1677838"/>
                  <a:pt x="301749" y="1394604"/>
                </a:cubicBezTo>
                <a:cubicBezTo>
                  <a:pt x="343443" y="1111370"/>
                  <a:pt x="396639" y="888521"/>
                  <a:pt x="431145" y="730370"/>
                </a:cubicBezTo>
                <a:cubicBezTo>
                  <a:pt x="465651" y="572219"/>
                  <a:pt x="484630" y="524601"/>
                  <a:pt x="508783" y="445699"/>
                </a:cubicBezTo>
                <a:cubicBezTo>
                  <a:pt x="532936" y="366797"/>
                  <a:pt x="552849" y="312417"/>
                  <a:pt x="576064" y="256957"/>
                </a:cubicBezTo>
                <a:cubicBezTo>
                  <a:pt x="599279" y="201498"/>
                  <a:pt x="613278" y="151934"/>
                  <a:pt x="648072" y="112942"/>
                </a:cubicBezTo>
                <a:cubicBezTo>
                  <a:pt x="682866" y="73950"/>
                  <a:pt x="726092" y="40869"/>
                  <a:pt x="784828" y="23004"/>
                </a:cubicBezTo>
                <a:cubicBezTo>
                  <a:pt x="843564" y="5139"/>
                  <a:pt x="932915" y="0"/>
                  <a:pt x="1000489" y="5751"/>
                </a:cubicBezTo>
                <a:cubicBezTo>
                  <a:pt x="1068063" y="11502"/>
                  <a:pt x="1088191" y="20129"/>
                  <a:pt x="1190270" y="57510"/>
                </a:cubicBezTo>
                <a:cubicBezTo>
                  <a:pt x="1292349" y="94891"/>
                  <a:pt x="1460564" y="156714"/>
                  <a:pt x="1612964" y="230038"/>
                </a:cubicBezTo>
                <a:cubicBezTo>
                  <a:pt x="1765364" y="303362"/>
                  <a:pt x="1922078" y="406880"/>
                  <a:pt x="2104670" y="497457"/>
                </a:cubicBezTo>
                <a:cubicBezTo>
                  <a:pt x="2287263" y="588034"/>
                  <a:pt x="2708519" y="773502"/>
                  <a:pt x="2708519" y="773502"/>
                </a:cubicBezTo>
                <a:cubicBezTo>
                  <a:pt x="2925617" y="872706"/>
                  <a:pt x="3157093" y="986288"/>
                  <a:pt x="3407259" y="1092680"/>
                </a:cubicBezTo>
                <a:cubicBezTo>
                  <a:pt x="3657425" y="1199073"/>
                  <a:pt x="4209515" y="1411857"/>
                  <a:pt x="4209515" y="1411857"/>
                </a:cubicBezTo>
                <a:lnTo>
                  <a:pt x="5046277" y="1739661"/>
                </a:lnTo>
                <a:cubicBezTo>
                  <a:pt x="5303632" y="1835989"/>
                  <a:pt x="5539420" y="1917940"/>
                  <a:pt x="5753643" y="1989827"/>
                </a:cubicBezTo>
                <a:cubicBezTo>
                  <a:pt x="5967866" y="2061714"/>
                  <a:pt x="6331613" y="2170982"/>
                  <a:pt x="6331613" y="2170982"/>
                </a:cubicBezTo>
                <a:cubicBezTo>
                  <a:pt x="6514205" y="2228491"/>
                  <a:pt x="6685296" y="2287438"/>
                  <a:pt x="6849198" y="2334883"/>
                </a:cubicBezTo>
                <a:cubicBezTo>
                  <a:pt x="7013100" y="2382328"/>
                  <a:pt x="7224448" y="2431212"/>
                  <a:pt x="7315025" y="2455653"/>
                </a:cubicBezTo>
                <a:cubicBezTo>
                  <a:pt x="7405602" y="2480094"/>
                  <a:pt x="7310711" y="2458528"/>
                  <a:pt x="7392662" y="2481532"/>
                </a:cubicBezTo>
              </a:path>
            </a:pathLst>
          </a:cu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1285336" y="1556792"/>
            <a:ext cx="5806944" cy="4320481"/>
          </a:xfrm>
          <a:custGeom>
            <a:avLst/>
            <a:gdLst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24422 w 5771072"/>
              <a:gd name="connsiteY28" fmla="*/ 3940834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2724 h 3996905"/>
              <a:gd name="connsiteX1" fmla="*/ 621102 w 5771072"/>
              <a:gd name="connsiteY1" fmla="*/ 2866845 h 3996905"/>
              <a:gd name="connsiteX2" fmla="*/ 1423358 w 5771072"/>
              <a:gd name="connsiteY2" fmla="*/ 2832339 h 3996905"/>
              <a:gd name="connsiteX3" fmla="*/ 2216989 w 5771072"/>
              <a:gd name="connsiteY3" fmla="*/ 2763328 h 3996905"/>
              <a:gd name="connsiteX4" fmla="*/ 3019245 w 5771072"/>
              <a:gd name="connsiteY4" fmla="*/ 2651184 h 3996905"/>
              <a:gd name="connsiteX5" fmla="*/ 3692106 w 5771072"/>
              <a:gd name="connsiteY5" fmla="*/ 2495909 h 3996905"/>
              <a:gd name="connsiteX6" fmla="*/ 4149306 w 5771072"/>
              <a:gd name="connsiteY6" fmla="*/ 2323380 h 3996905"/>
              <a:gd name="connsiteX7" fmla="*/ 4546121 w 5771072"/>
              <a:gd name="connsiteY7" fmla="*/ 2030082 h 3996905"/>
              <a:gd name="connsiteX8" fmla="*/ 4787660 w 5771072"/>
              <a:gd name="connsiteY8" fmla="*/ 1728158 h 3996905"/>
              <a:gd name="connsiteX9" fmla="*/ 4951562 w 5771072"/>
              <a:gd name="connsiteY9" fmla="*/ 1339969 h 3996905"/>
              <a:gd name="connsiteX10" fmla="*/ 5037826 w 5771072"/>
              <a:gd name="connsiteY10" fmla="*/ 925901 h 3996905"/>
              <a:gd name="connsiteX11" fmla="*/ 5106838 w 5771072"/>
              <a:gd name="connsiteY11" fmla="*/ 606724 h 3996905"/>
              <a:gd name="connsiteX12" fmla="*/ 5149970 w 5771072"/>
              <a:gd name="connsiteY12" fmla="*/ 356558 h 3996905"/>
              <a:gd name="connsiteX13" fmla="*/ 5175849 w 5771072"/>
              <a:gd name="connsiteY13" fmla="*/ 175403 h 3996905"/>
              <a:gd name="connsiteX14" fmla="*/ 5201728 w 5771072"/>
              <a:gd name="connsiteY14" fmla="*/ 89139 h 3996905"/>
              <a:gd name="connsiteX15" fmla="*/ 5201728 w 5771072"/>
              <a:gd name="connsiteY15" fmla="*/ 54633 h 3996905"/>
              <a:gd name="connsiteX16" fmla="*/ 5244860 w 5771072"/>
              <a:gd name="connsiteY16" fmla="*/ 2875 h 3996905"/>
              <a:gd name="connsiteX17" fmla="*/ 5296619 w 5771072"/>
              <a:gd name="connsiteY17" fmla="*/ 71886 h 3996905"/>
              <a:gd name="connsiteX18" fmla="*/ 5296619 w 5771072"/>
              <a:gd name="connsiteY18" fmla="*/ 132271 h 3996905"/>
              <a:gd name="connsiteX19" fmla="*/ 5313872 w 5771072"/>
              <a:gd name="connsiteY19" fmla="*/ 347931 h 3996905"/>
              <a:gd name="connsiteX20" fmla="*/ 5331124 w 5771072"/>
              <a:gd name="connsiteY20" fmla="*/ 658482 h 3996905"/>
              <a:gd name="connsiteX21" fmla="*/ 5357004 w 5771072"/>
              <a:gd name="connsiteY21" fmla="*/ 1020792 h 3996905"/>
              <a:gd name="connsiteX22" fmla="*/ 5417389 w 5771072"/>
              <a:gd name="connsiteY22" fmla="*/ 1900686 h 3996905"/>
              <a:gd name="connsiteX23" fmla="*/ 5451894 w 5771072"/>
              <a:gd name="connsiteY23" fmla="*/ 2547667 h 3996905"/>
              <a:gd name="connsiteX24" fmla="*/ 5503653 w 5771072"/>
              <a:gd name="connsiteY24" fmla="*/ 3030747 h 3996905"/>
              <a:gd name="connsiteX25" fmla="*/ 5538158 w 5771072"/>
              <a:gd name="connsiteY25" fmla="*/ 3522452 h 3996905"/>
              <a:gd name="connsiteX26" fmla="*/ 5581290 w 5771072"/>
              <a:gd name="connsiteY26" fmla="*/ 3798497 h 3996905"/>
              <a:gd name="connsiteX27" fmla="*/ 5662928 w 5771072"/>
              <a:gd name="connsiteY27" fmla="*/ 3890078 h 3996905"/>
              <a:gd name="connsiteX28" fmla="*/ 5771072 w 5771072"/>
              <a:gd name="connsiteY28" fmla="*/ 3996905 h 3996905"/>
              <a:gd name="connsiteX0" fmla="*/ 0 w 5771072"/>
              <a:gd name="connsiteY0" fmla="*/ 2892724 h 3996905"/>
              <a:gd name="connsiteX1" fmla="*/ 621102 w 5771072"/>
              <a:gd name="connsiteY1" fmla="*/ 2866845 h 3996905"/>
              <a:gd name="connsiteX2" fmla="*/ 1423358 w 5771072"/>
              <a:gd name="connsiteY2" fmla="*/ 2832339 h 3996905"/>
              <a:gd name="connsiteX3" fmla="*/ 2216989 w 5771072"/>
              <a:gd name="connsiteY3" fmla="*/ 2763328 h 3996905"/>
              <a:gd name="connsiteX4" fmla="*/ 3019245 w 5771072"/>
              <a:gd name="connsiteY4" fmla="*/ 2651184 h 3996905"/>
              <a:gd name="connsiteX5" fmla="*/ 3692106 w 5771072"/>
              <a:gd name="connsiteY5" fmla="*/ 2495909 h 3996905"/>
              <a:gd name="connsiteX6" fmla="*/ 4149306 w 5771072"/>
              <a:gd name="connsiteY6" fmla="*/ 2323380 h 3996905"/>
              <a:gd name="connsiteX7" fmla="*/ 4546121 w 5771072"/>
              <a:gd name="connsiteY7" fmla="*/ 2030082 h 3996905"/>
              <a:gd name="connsiteX8" fmla="*/ 4787660 w 5771072"/>
              <a:gd name="connsiteY8" fmla="*/ 1728158 h 3996905"/>
              <a:gd name="connsiteX9" fmla="*/ 4951562 w 5771072"/>
              <a:gd name="connsiteY9" fmla="*/ 1339969 h 3996905"/>
              <a:gd name="connsiteX10" fmla="*/ 5037826 w 5771072"/>
              <a:gd name="connsiteY10" fmla="*/ 925901 h 3996905"/>
              <a:gd name="connsiteX11" fmla="*/ 5106838 w 5771072"/>
              <a:gd name="connsiteY11" fmla="*/ 606724 h 3996905"/>
              <a:gd name="connsiteX12" fmla="*/ 5149970 w 5771072"/>
              <a:gd name="connsiteY12" fmla="*/ 356558 h 3996905"/>
              <a:gd name="connsiteX13" fmla="*/ 5175849 w 5771072"/>
              <a:gd name="connsiteY13" fmla="*/ 175403 h 3996905"/>
              <a:gd name="connsiteX14" fmla="*/ 5201728 w 5771072"/>
              <a:gd name="connsiteY14" fmla="*/ 54633 h 3996905"/>
              <a:gd name="connsiteX15" fmla="*/ 5244860 w 5771072"/>
              <a:gd name="connsiteY15" fmla="*/ 2875 h 3996905"/>
              <a:gd name="connsiteX16" fmla="*/ 5296619 w 5771072"/>
              <a:gd name="connsiteY16" fmla="*/ 71886 h 3996905"/>
              <a:gd name="connsiteX17" fmla="*/ 5296619 w 5771072"/>
              <a:gd name="connsiteY17" fmla="*/ 132271 h 3996905"/>
              <a:gd name="connsiteX18" fmla="*/ 5313872 w 5771072"/>
              <a:gd name="connsiteY18" fmla="*/ 347931 h 3996905"/>
              <a:gd name="connsiteX19" fmla="*/ 5331124 w 5771072"/>
              <a:gd name="connsiteY19" fmla="*/ 658482 h 3996905"/>
              <a:gd name="connsiteX20" fmla="*/ 5357004 w 5771072"/>
              <a:gd name="connsiteY20" fmla="*/ 1020792 h 3996905"/>
              <a:gd name="connsiteX21" fmla="*/ 5417389 w 5771072"/>
              <a:gd name="connsiteY21" fmla="*/ 1900686 h 3996905"/>
              <a:gd name="connsiteX22" fmla="*/ 5451894 w 5771072"/>
              <a:gd name="connsiteY22" fmla="*/ 2547667 h 3996905"/>
              <a:gd name="connsiteX23" fmla="*/ 5503653 w 5771072"/>
              <a:gd name="connsiteY23" fmla="*/ 3030747 h 3996905"/>
              <a:gd name="connsiteX24" fmla="*/ 5538158 w 5771072"/>
              <a:gd name="connsiteY24" fmla="*/ 3522452 h 3996905"/>
              <a:gd name="connsiteX25" fmla="*/ 5581290 w 5771072"/>
              <a:gd name="connsiteY25" fmla="*/ 3798497 h 3996905"/>
              <a:gd name="connsiteX26" fmla="*/ 5662928 w 5771072"/>
              <a:gd name="connsiteY26" fmla="*/ 3890078 h 3996905"/>
              <a:gd name="connsiteX27" fmla="*/ 5771072 w 5771072"/>
              <a:gd name="connsiteY27" fmla="*/ 3996905 h 3996905"/>
              <a:gd name="connsiteX0" fmla="*/ 0 w 5771072"/>
              <a:gd name="connsiteY0" fmla="*/ 2893019 h 3997200"/>
              <a:gd name="connsiteX1" fmla="*/ 621102 w 5771072"/>
              <a:gd name="connsiteY1" fmla="*/ 2867140 h 3997200"/>
              <a:gd name="connsiteX2" fmla="*/ 1423358 w 5771072"/>
              <a:gd name="connsiteY2" fmla="*/ 2832634 h 3997200"/>
              <a:gd name="connsiteX3" fmla="*/ 2216989 w 5771072"/>
              <a:gd name="connsiteY3" fmla="*/ 2763623 h 3997200"/>
              <a:gd name="connsiteX4" fmla="*/ 3019245 w 5771072"/>
              <a:gd name="connsiteY4" fmla="*/ 2651479 h 3997200"/>
              <a:gd name="connsiteX5" fmla="*/ 3692106 w 5771072"/>
              <a:gd name="connsiteY5" fmla="*/ 2496204 h 3997200"/>
              <a:gd name="connsiteX6" fmla="*/ 4149306 w 5771072"/>
              <a:gd name="connsiteY6" fmla="*/ 2323675 h 3997200"/>
              <a:gd name="connsiteX7" fmla="*/ 4546121 w 5771072"/>
              <a:gd name="connsiteY7" fmla="*/ 2030377 h 3997200"/>
              <a:gd name="connsiteX8" fmla="*/ 4787660 w 5771072"/>
              <a:gd name="connsiteY8" fmla="*/ 1728453 h 3997200"/>
              <a:gd name="connsiteX9" fmla="*/ 4951562 w 5771072"/>
              <a:gd name="connsiteY9" fmla="*/ 1340264 h 3997200"/>
              <a:gd name="connsiteX10" fmla="*/ 5037826 w 5771072"/>
              <a:gd name="connsiteY10" fmla="*/ 926196 h 3997200"/>
              <a:gd name="connsiteX11" fmla="*/ 5106838 w 5771072"/>
              <a:gd name="connsiteY11" fmla="*/ 607019 h 3997200"/>
              <a:gd name="connsiteX12" fmla="*/ 5149970 w 5771072"/>
              <a:gd name="connsiteY12" fmla="*/ 356853 h 3997200"/>
              <a:gd name="connsiteX13" fmla="*/ 5175849 w 5771072"/>
              <a:gd name="connsiteY13" fmla="*/ 175698 h 3997200"/>
              <a:gd name="connsiteX14" fmla="*/ 5201728 w 5771072"/>
              <a:gd name="connsiteY14" fmla="*/ 54928 h 3997200"/>
              <a:gd name="connsiteX15" fmla="*/ 5244860 w 5771072"/>
              <a:gd name="connsiteY15" fmla="*/ 3170 h 3997200"/>
              <a:gd name="connsiteX16" fmla="*/ 5302888 w 5771072"/>
              <a:gd name="connsiteY16" fmla="*/ 73949 h 3997200"/>
              <a:gd name="connsiteX17" fmla="*/ 5296619 w 5771072"/>
              <a:gd name="connsiteY17" fmla="*/ 132566 h 3997200"/>
              <a:gd name="connsiteX18" fmla="*/ 5313872 w 5771072"/>
              <a:gd name="connsiteY18" fmla="*/ 348226 h 3997200"/>
              <a:gd name="connsiteX19" fmla="*/ 5331124 w 5771072"/>
              <a:gd name="connsiteY19" fmla="*/ 658777 h 3997200"/>
              <a:gd name="connsiteX20" fmla="*/ 5357004 w 5771072"/>
              <a:gd name="connsiteY20" fmla="*/ 1021087 h 3997200"/>
              <a:gd name="connsiteX21" fmla="*/ 5417389 w 5771072"/>
              <a:gd name="connsiteY21" fmla="*/ 1900981 h 3997200"/>
              <a:gd name="connsiteX22" fmla="*/ 5451894 w 5771072"/>
              <a:gd name="connsiteY22" fmla="*/ 2547962 h 3997200"/>
              <a:gd name="connsiteX23" fmla="*/ 5503653 w 5771072"/>
              <a:gd name="connsiteY23" fmla="*/ 3031042 h 3997200"/>
              <a:gd name="connsiteX24" fmla="*/ 5538158 w 5771072"/>
              <a:gd name="connsiteY24" fmla="*/ 3522747 h 3997200"/>
              <a:gd name="connsiteX25" fmla="*/ 5581290 w 5771072"/>
              <a:gd name="connsiteY25" fmla="*/ 3798792 h 3997200"/>
              <a:gd name="connsiteX26" fmla="*/ 5662928 w 5771072"/>
              <a:gd name="connsiteY26" fmla="*/ 3890373 h 3997200"/>
              <a:gd name="connsiteX27" fmla="*/ 5771072 w 5771072"/>
              <a:gd name="connsiteY27" fmla="*/ 3997200 h 3997200"/>
              <a:gd name="connsiteX0" fmla="*/ 0 w 5771072"/>
              <a:gd name="connsiteY0" fmla="*/ 2893019 h 3997200"/>
              <a:gd name="connsiteX1" fmla="*/ 621102 w 5771072"/>
              <a:gd name="connsiteY1" fmla="*/ 2867140 h 3997200"/>
              <a:gd name="connsiteX2" fmla="*/ 1423358 w 5771072"/>
              <a:gd name="connsiteY2" fmla="*/ 2832634 h 3997200"/>
              <a:gd name="connsiteX3" fmla="*/ 2216989 w 5771072"/>
              <a:gd name="connsiteY3" fmla="*/ 2763623 h 3997200"/>
              <a:gd name="connsiteX4" fmla="*/ 3019245 w 5771072"/>
              <a:gd name="connsiteY4" fmla="*/ 2651479 h 3997200"/>
              <a:gd name="connsiteX5" fmla="*/ 3692106 w 5771072"/>
              <a:gd name="connsiteY5" fmla="*/ 2496204 h 3997200"/>
              <a:gd name="connsiteX6" fmla="*/ 4149306 w 5771072"/>
              <a:gd name="connsiteY6" fmla="*/ 2323675 h 3997200"/>
              <a:gd name="connsiteX7" fmla="*/ 4546121 w 5771072"/>
              <a:gd name="connsiteY7" fmla="*/ 2030377 h 3997200"/>
              <a:gd name="connsiteX8" fmla="*/ 4787660 w 5771072"/>
              <a:gd name="connsiteY8" fmla="*/ 1728453 h 3997200"/>
              <a:gd name="connsiteX9" fmla="*/ 4951562 w 5771072"/>
              <a:gd name="connsiteY9" fmla="*/ 1340264 h 3997200"/>
              <a:gd name="connsiteX10" fmla="*/ 5037826 w 5771072"/>
              <a:gd name="connsiteY10" fmla="*/ 926196 h 3997200"/>
              <a:gd name="connsiteX11" fmla="*/ 5106838 w 5771072"/>
              <a:gd name="connsiteY11" fmla="*/ 607019 h 3997200"/>
              <a:gd name="connsiteX12" fmla="*/ 5149970 w 5771072"/>
              <a:gd name="connsiteY12" fmla="*/ 356853 h 3997200"/>
              <a:gd name="connsiteX13" fmla="*/ 5175849 w 5771072"/>
              <a:gd name="connsiteY13" fmla="*/ 175698 h 3997200"/>
              <a:gd name="connsiteX14" fmla="*/ 5201728 w 5771072"/>
              <a:gd name="connsiteY14" fmla="*/ 54928 h 3997200"/>
              <a:gd name="connsiteX15" fmla="*/ 5244860 w 5771072"/>
              <a:gd name="connsiteY15" fmla="*/ 3170 h 3997200"/>
              <a:gd name="connsiteX16" fmla="*/ 5302888 w 5771072"/>
              <a:gd name="connsiteY16" fmla="*/ 73949 h 3997200"/>
              <a:gd name="connsiteX17" fmla="*/ 5313872 w 5771072"/>
              <a:gd name="connsiteY17" fmla="*/ 348226 h 3997200"/>
              <a:gd name="connsiteX18" fmla="*/ 5331124 w 5771072"/>
              <a:gd name="connsiteY18" fmla="*/ 658777 h 3997200"/>
              <a:gd name="connsiteX19" fmla="*/ 5357004 w 5771072"/>
              <a:gd name="connsiteY19" fmla="*/ 1021087 h 3997200"/>
              <a:gd name="connsiteX20" fmla="*/ 5417389 w 5771072"/>
              <a:gd name="connsiteY20" fmla="*/ 1900981 h 3997200"/>
              <a:gd name="connsiteX21" fmla="*/ 5451894 w 5771072"/>
              <a:gd name="connsiteY21" fmla="*/ 2547962 h 3997200"/>
              <a:gd name="connsiteX22" fmla="*/ 5503653 w 5771072"/>
              <a:gd name="connsiteY22" fmla="*/ 3031042 h 3997200"/>
              <a:gd name="connsiteX23" fmla="*/ 5538158 w 5771072"/>
              <a:gd name="connsiteY23" fmla="*/ 3522747 h 3997200"/>
              <a:gd name="connsiteX24" fmla="*/ 5581290 w 5771072"/>
              <a:gd name="connsiteY24" fmla="*/ 3798792 h 3997200"/>
              <a:gd name="connsiteX25" fmla="*/ 5662928 w 5771072"/>
              <a:gd name="connsiteY25" fmla="*/ 3890373 h 3997200"/>
              <a:gd name="connsiteX26" fmla="*/ 5771072 w 5771072"/>
              <a:gd name="connsiteY26" fmla="*/ 3997200 h 3997200"/>
              <a:gd name="connsiteX0" fmla="*/ 0 w 5771072"/>
              <a:gd name="connsiteY0" fmla="*/ 2893019 h 3997200"/>
              <a:gd name="connsiteX1" fmla="*/ 621102 w 5771072"/>
              <a:gd name="connsiteY1" fmla="*/ 2867140 h 3997200"/>
              <a:gd name="connsiteX2" fmla="*/ 1423358 w 5771072"/>
              <a:gd name="connsiteY2" fmla="*/ 2832634 h 3997200"/>
              <a:gd name="connsiteX3" fmla="*/ 2216989 w 5771072"/>
              <a:gd name="connsiteY3" fmla="*/ 2763623 h 3997200"/>
              <a:gd name="connsiteX4" fmla="*/ 3019245 w 5771072"/>
              <a:gd name="connsiteY4" fmla="*/ 2651479 h 3997200"/>
              <a:gd name="connsiteX5" fmla="*/ 3692106 w 5771072"/>
              <a:gd name="connsiteY5" fmla="*/ 2496204 h 3997200"/>
              <a:gd name="connsiteX6" fmla="*/ 4149306 w 5771072"/>
              <a:gd name="connsiteY6" fmla="*/ 2323675 h 3997200"/>
              <a:gd name="connsiteX7" fmla="*/ 4546121 w 5771072"/>
              <a:gd name="connsiteY7" fmla="*/ 2030377 h 3997200"/>
              <a:gd name="connsiteX8" fmla="*/ 4787660 w 5771072"/>
              <a:gd name="connsiteY8" fmla="*/ 1728453 h 3997200"/>
              <a:gd name="connsiteX9" fmla="*/ 4951562 w 5771072"/>
              <a:gd name="connsiteY9" fmla="*/ 1340264 h 3997200"/>
              <a:gd name="connsiteX10" fmla="*/ 5037826 w 5771072"/>
              <a:gd name="connsiteY10" fmla="*/ 926196 h 3997200"/>
              <a:gd name="connsiteX11" fmla="*/ 5106838 w 5771072"/>
              <a:gd name="connsiteY11" fmla="*/ 607019 h 3997200"/>
              <a:gd name="connsiteX12" fmla="*/ 5149970 w 5771072"/>
              <a:gd name="connsiteY12" fmla="*/ 356853 h 3997200"/>
              <a:gd name="connsiteX13" fmla="*/ 5175849 w 5771072"/>
              <a:gd name="connsiteY13" fmla="*/ 175698 h 3997200"/>
              <a:gd name="connsiteX14" fmla="*/ 5201728 w 5771072"/>
              <a:gd name="connsiteY14" fmla="*/ 54928 h 3997200"/>
              <a:gd name="connsiteX15" fmla="*/ 5244860 w 5771072"/>
              <a:gd name="connsiteY15" fmla="*/ 3170 h 3997200"/>
              <a:gd name="connsiteX16" fmla="*/ 5302888 w 5771072"/>
              <a:gd name="connsiteY16" fmla="*/ 73949 h 3997200"/>
              <a:gd name="connsiteX17" fmla="*/ 5313872 w 5771072"/>
              <a:gd name="connsiteY17" fmla="*/ 348226 h 3997200"/>
              <a:gd name="connsiteX18" fmla="*/ 5331124 w 5771072"/>
              <a:gd name="connsiteY18" fmla="*/ 658777 h 3997200"/>
              <a:gd name="connsiteX19" fmla="*/ 5357004 w 5771072"/>
              <a:gd name="connsiteY19" fmla="*/ 1021087 h 3997200"/>
              <a:gd name="connsiteX20" fmla="*/ 5417389 w 5771072"/>
              <a:gd name="connsiteY20" fmla="*/ 1900981 h 3997200"/>
              <a:gd name="connsiteX21" fmla="*/ 5451894 w 5771072"/>
              <a:gd name="connsiteY21" fmla="*/ 2547962 h 3997200"/>
              <a:gd name="connsiteX22" fmla="*/ 5503653 w 5771072"/>
              <a:gd name="connsiteY22" fmla="*/ 3031042 h 3997200"/>
              <a:gd name="connsiteX23" fmla="*/ 5538158 w 5771072"/>
              <a:gd name="connsiteY23" fmla="*/ 3522747 h 3997200"/>
              <a:gd name="connsiteX24" fmla="*/ 5581290 w 5771072"/>
              <a:gd name="connsiteY24" fmla="*/ 3798792 h 3997200"/>
              <a:gd name="connsiteX25" fmla="*/ 5662928 w 5771072"/>
              <a:gd name="connsiteY25" fmla="*/ 3962381 h 3997200"/>
              <a:gd name="connsiteX26" fmla="*/ 5771072 w 5771072"/>
              <a:gd name="connsiteY26" fmla="*/ 3997200 h 3997200"/>
              <a:gd name="connsiteX0" fmla="*/ 0 w 5806944"/>
              <a:gd name="connsiteY0" fmla="*/ 2893019 h 4034389"/>
              <a:gd name="connsiteX1" fmla="*/ 621102 w 5806944"/>
              <a:gd name="connsiteY1" fmla="*/ 2867140 h 4034389"/>
              <a:gd name="connsiteX2" fmla="*/ 1423358 w 5806944"/>
              <a:gd name="connsiteY2" fmla="*/ 2832634 h 4034389"/>
              <a:gd name="connsiteX3" fmla="*/ 2216989 w 5806944"/>
              <a:gd name="connsiteY3" fmla="*/ 2763623 h 4034389"/>
              <a:gd name="connsiteX4" fmla="*/ 3019245 w 5806944"/>
              <a:gd name="connsiteY4" fmla="*/ 2651479 h 4034389"/>
              <a:gd name="connsiteX5" fmla="*/ 3692106 w 5806944"/>
              <a:gd name="connsiteY5" fmla="*/ 2496204 h 4034389"/>
              <a:gd name="connsiteX6" fmla="*/ 4149306 w 5806944"/>
              <a:gd name="connsiteY6" fmla="*/ 2323675 h 4034389"/>
              <a:gd name="connsiteX7" fmla="*/ 4546121 w 5806944"/>
              <a:gd name="connsiteY7" fmla="*/ 2030377 h 4034389"/>
              <a:gd name="connsiteX8" fmla="*/ 4787660 w 5806944"/>
              <a:gd name="connsiteY8" fmla="*/ 1728453 h 4034389"/>
              <a:gd name="connsiteX9" fmla="*/ 4951562 w 5806944"/>
              <a:gd name="connsiteY9" fmla="*/ 1340264 h 4034389"/>
              <a:gd name="connsiteX10" fmla="*/ 5037826 w 5806944"/>
              <a:gd name="connsiteY10" fmla="*/ 926196 h 4034389"/>
              <a:gd name="connsiteX11" fmla="*/ 5106838 w 5806944"/>
              <a:gd name="connsiteY11" fmla="*/ 607019 h 4034389"/>
              <a:gd name="connsiteX12" fmla="*/ 5149970 w 5806944"/>
              <a:gd name="connsiteY12" fmla="*/ 356853 h 4034389"/>
              <a:gd name="connsiteX13" fmla="*/ 5175849 w 5806944"/>
              <a:gd name="connsiteY13" fmla="*/ 175698 h 4034389"/>
              <a:gd name="connsiteX14" fmla="*/ 5201728 w 5806944"/>
              <a:gd name="connsiteY14" fmla="*/ 54928 h 4034389"/>
              <a:gd name="connsiteX15" fmla="*/ 5244860 w 5806944"/>
              <a:gd name="connsiteY15" fmla="*/ 3170 h 4034389"/>
              <a:gd name="connsiteX16" fmla="*/ 5302888 w 5806944"/>
              <a:gd name="connsiteY16" fmla="*/ 73949 h 4034389"/>
              <a:gd name="connsiteX17" fmla="*/ 5313872 w 5806944"/>
              <a:gd name="connsiteY17" fmla="*/ 348226 h 4034389"/>
              <a:gd name="connsiteX18" fmla="*/ 5331124 w 5806944"/>
              <a:gd name="connsiteY18" fmla="*/ 658777 h 4034389"/>
              <a:gd name="connsiteX19" fmla="*/ 5357004 w 5806944"/>
              <a:gd name="connsiteY19" fmla="*/ 1021087 h 4034389"/>
              <a:gd name="connsiteX20" fmla="*/ 5417389 w 5806944"/>
              <a:gd name="connsiteY20" fmla="*/ 1900981 h 4034389"/>
              <a:gd name="connsiteX21" fmla="*/ 5451894 w 5806944"/>
              <a:gd name="connsiteY21" fmla="*/ 2547962 h 4034389"/>
              <a:gd name="connsiteX22" fmla="*/ 5503653 w 5806944"/>
              <a:gd name="connsiteY22" fmla="*/ 3031042 h 4034389"/>
              <a:gd name="connsiteX23" fmla="*/ 5538158 w 5806944"/>
              <a:gd name="connsiteY23" fmla="*/ 3522747 h 4034389"/>
              <a:gd name="connsiteX24" fmla="*/ 5581290 w 5806944"/>
              <a:gd name="connsiteY24" fmla="*/ 3798792 h 4034389"/>
              <a:gd name="connsiteX25" fmla="*/ 5662928 w 5806944"/>
              <a:gd name="connsiteY25" fmla="*/ 3962381 h 4034389"/>
              <a:gd name="connsiteX26" fmla="*/ 5806944 w 5806944"/>
              <a:gd name="connsiteY26" fmla="*/ 4034389 h 4034389"/>
              <a:gd name="connsiteX0" fmla="*/ 0 w 5806944"/>
              <a:gd name="connsiteY0" fmla="*/ 2893019 h 4034389"/>
              <a:gd name="connsiteX1" fmla="*/ 621102 w 5806944"/>
              <a:gd name="connsiteY1" fmla="*/ 2867140 h 4034389"/>
              <a:gd name="connsiteX2" fmla="*/ 1423358 w 5806944"/>
              <a:gd name="connsiteY2" fmla="*/ 2832634 h 4034389"/>
              <a:gd name="connsiteX3" fmla="*/ 2216989 w 5806944"/>
              <a:gd name="connsiteY3" fmla="*/ 2763623 h 4034389"/>
              <a:gd name="connsiteX4" fmla="*/ 3019245 w 5806944"/>
              <a:gd name="connsiteY4" fmla="*/ 2651479 h 4034389"/>
              <a:gd name="connsiteX5" fmla="*/ 3692106 w 5806944"/>
              <a:gd name="connsiteY5" fmla="*/ 2496204 h 4034389"/>
              <a:gd name="connsiteX6" fmla="*/ 4149306 w 5806944"/>
              <a:gd name="connsiteY6" fmla="*/ 2323675 h 4034389"/>
              <a:gd name="connsiteX7" fmla="*/ 4546121 w 5806944"/>
              <a:gd name="connsiteY7" fmla="*/ 2030377 h 4034389"/>
              <a:gd name="connsiteX8" fmla="*/ 4787660 w 5806944"/>
              <a:gd name="connsiteY8" fmla="*/ 1728453 h 4034389"/>
              <a:gd name="connsiteX9" fmla="*/ 4951562 w 5806944"/>
              <a:gd name="connsiteY9" fmla="*/ 1340264 h 4034389"/>
              <a:gd name="connsiteX10" fmla="*/ 5037826 w 5806944"/>
              <a:gd name="connsiteY10" fmla="*/ 926196 h 4034389"/>
              <a:gd name="connsiteX11" fmla="*/ 5106838 w 5806944"/>
              <a:gd name="connsiteY11" fmla="*/ 607019 h 4034389"/>
              <a:gd name="connsiteX12" fmla="*/ 5149970 w 5806944"/>
              <a:gd name="connsiteY12" fmla="*/ 356853 h 4034389"/>
              <a:gd name="connsiteX13" fmla="*/ 5175849 w 5806944"/>
              <a:gd name="connsiteY13" fmla="*/ 175698 h 4034389"/>
              <a:gd name="connsiteX14" fmla="*/ 5201728 w 5806944"/>
              <a:gd name="connsiteY14" fmla="*/ 54928 h 4034389"/>
              <a:gd name="connsiteX15" fmla="*/ 5244860 w 5806944"/>
              <a:gd name="connsiteY15" fmla="*/ 3170 h 4034389"/>
              <a:gd name="connsiteX16" fmla="*/ 5302888 w 5806944"/>
              <a:gd name="connsiteY16" fmla="*/ 73949 h 4034389"/>
              <a:gd name="connsiteX17" fmla="*/ 5313872 w 5806944"/>
              <a:gd name="connsiteY17" fmla="*/ 348226 h 4034389"/>
              <a:gd name="connsiteX18" fmla="*/ 5331124 w 5806944"/>
              <a:gd name="connsiteY18" fmla="*/ 658777 h 4034389"/>
              <a:gd name="connsiteX19" fmla="*/ 5357004 w 5806944"/>
              <a:gd name="connsiteY19" fmla="*/ 1021087 h 4034389"/>
              <a:gd name="connsiteX20" fmla="*/ 5417389 w 5806944"/>
              <a:gd name="connsiteY20" fmla="*/ 1900981 h 4034389"/>
              <a:gd name="connsiteX21" fmla="*/ 5503653 w 5806944"/>
              <a:gd name="connsiteY21" fmla="*/ 3031042 h 4034389"/>
              <a:gd name="connsiteX22" fmla="*/ 5538158 w 5806944"/>
              <a:gd name="connsiteY22" fmla="*/ 3522747 h 4034389"/>
              <a:gd name="connsiteX23" fmla="*/ 5581290 w 5806944"/>
              <a:gd name="connsiteY23" fmla="*/ 3798792 h 4034389"/>
              <a:gd name="connsiteX24" fmla="*/ 5662928 w 5806944"/>
              <a:gd name="connsiteY24" fmla="*/ 3962381 h 4034389"/>
              <a:gd name="connsiteX25" fmla="*/ 5806944 w 5806944"/>
              <a:gd name="connsiteY25" fmla="*/ 4034389 h 40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806944" h="4034389">
                <a:moveTo>
                  <a:pt x="0" y="2893019"/>
                </a:moveTo>
                <a:lnTo>
                  <a:pt x="621102" y="2867140"/>
                </a:lnTo>
                <a:cubicBezTo>
                  <a:pt x="858328" y="2857076"/>
                  <a:pt x="1157377" y="2849887"/>
                  <a:pt x="1423358" y="2832634"/>
                </a:cubicBezTo>
                <a:cubicBezTo>
                  <a:pt x="1689339" y="2815381"/>
                  <a:pt x="1951008" y="2793816"/>
                  <a:pt x="2216989" y="2763623"/>
                </a:cubicBezTo>
                <a:cubicBezTo>
                  <a:pt x="2482970" y="2733430"/>
                  <a:pt x="2773392" y="2696049"/>
                  <a:pt x="3019245" y="2651479"/>
                </a:cubicBezTo>
                <a:cubicBezTo>
                  <a:pt x="3265098" y="2606909"/>
                  <a:pt x="3503763" y="2550838"/>
                  <a:pt x="3692106" y="2496204"/>
                </a:cubicBezTo>
                <a:cubicBezTo>
                  <a:pt x="3880449" y="2441570"/>
                  <a:pt x="4006970" y="2401313"/>
                  <a:pt x="4149306" y="2323675"/>
                </a:cubicBezTo>
                <a:cubicBezTo>
                  <a:pt x="4291642" y="2246037"/>
                  <a:pt x="4439729" y="2129581"/>
                  <a:pt x="4546121" y="2030377"/>
                </a:cubicBezTo>
                <a:cubicBezTo>
                  <a:pt x="4652513" y="1931173"/>
                  <a:pt x="4720087" y="1843472"/>
                  <a:pt x="4787660" y="1728453"/>
                </a:cubicBezTo>
                <a:cubicBezTo>
                  <a:pt x="4855233" y="1613434"/>
                  <a:pt x="4909868" y="1473974"/>
                  <a:pt x="4951562" y="1340264"/>
                </a:cubicBezTo>
                <a:cubicBezTo>
                  <a:pt x="4993256" y="1206555"/>
                  <a:pt x="5011947" y="1048403"/>
                  <a:pt x="5037826" y="926196"/>
                </a:cubicBezTo>
                <a:cubicBezTo>
                  <a:pt x="5063705" y="803989"/>
                  <a:pt x="5088147" y="701910"/>
                  <a:pt x="5106838" y="607019"/>
                </a:cubicBezTo>
                <a:cubicBezTo>
                  <a:pt x="5125529" y="512129"/>
                  <a:pt x="5138468" y="428740"/>
                  <a:pt x="5149970" y="356853"/>
                </a:cubicBezTo>
                <a:cubicBezTo>
                  <a:pt x="5161472" y="284966"/>
                  <a:pt x="5167223" y="226019"/>
                  <a:pt x="5175849" y="175698"/>
                </a:cubicBezTo>
                <a:cubicBezTo>
                  <a:pt x="5184475" y="125377"/>
                  <a:pt x="5190226" y="83683"/>
                  <a:pt x="5201728" y="54928"/>
                </a:cubicBezTo>
                <a:cubicBezTo>
                  <a:pt x="5213230" y="26173"/>
                  <a:pt x="5228000" y="0"/>
                  <a:pt x="5244860" y="3170"/>
                </a:cubicBezTo>
                <a:cubicBezTo>
                  <a:pt x="5261720" y="6340"/>
                  <a:pt x="5291386" y="16440"/>
                  <a:pt x="5302888" y="73949"/>
                </a:cubicBezTo>
                <a:cubicBezTo>
                  <a:pt x="5314390" y="131458"/>
                  <a:pt x="5309166" y="250755"/>
                  <a:pt x="5313872" y="348226"/>
                </a:cubicBezTo>
                <a:cubicBezTo>
                  <a:pt x="5318578" y="445697"/>
                  <a:pt x="5323935" y="546634"/>
                  <a:pt x="5331124" y="658777"/>
                </a:cubicBezTo>
                <a:cubicBezTo>
                  <a:pt x="5338313" y="770920"/>
                  <a:pt x="5342627" y="814053"/>
                  <a:pt x="5357004" y="1021087"/>
                </a:cubicBezTo>
                <a:cubicBezTo>
                  <a:pt x="5371381" y="1228121"/>
                  <a:pt x="5392948" y="1565989"/>
                  <a:pt x="5417389" y="1900981"/>
                </a:cubicBezTo>
                <a:cubicBezTo>
                  <a:pt x="5441831" y="2235974"/>
                  <a:pt x="5483525" y="2760748"/>
                  <a:pt x="5503653" y="3031042"/>
                </a:cubicBezTo>
                <a:cubicBezTo>
                  <a:pt x="5523781" y="3301336"/>
                  <a:pt x="5525219" y="3394789"/>
                  <a:pt x="5538158" y="3522747"/>
                </a:cubicBezTo>
                <a:cubicBezTo>
                  <a:pt x="5551097" y="3650705"/>
                  <a:pt x="5560495" y="3725520"/>
                  <a:pt x="5581290" y="3798792"/>
                </a:cubicBezTo>
                <a:cubicBezTo>
                  <a:pt x="5602085" y="3872064"/>
                  <a:pt x="5625319" y="3923115"/>
                  <a:pt x="5662928" y="3962381"/>
                </a:cubicBezTo>
                <a:cubicBezTo>
                  <a:pt x="5700537" y="4001647"/>
                  <a:pt x="5782502" y="4021449"/>
                  <a:pt x="5806944" y="4034389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>
            <a:off x="1259632" y="124288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59632" y="2167360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274016" y="309460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271148" y="40060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271148" y="492907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 flipH="1" flipV="1">
            <a:off x="3059832" y="58052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4885910" y="58052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6714988" y="58052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>
            <a:off x="1259632" y="4365105"/>
            <a:ext cx="5544616" cy="1512167"/>
          </a:xfrm>
          <a:custGeom>
            <a:avLst/>
            <a:gdLst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24422 w 5771072"/>
              <a:gd name="connsiteY28" fmla="*/ 3940834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621174 w 5771072"/>
              <a:gd name="connsiteY27" fmla="*/ 3810685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38158 w 5771072"/>
              <a:gd name="connsiteY25" fmla="*/ 3526766 h 4001219"/>
              <a:gd name="connsiteX26" fmla="*/ 5621174 w 5771072"/>
              <a:gd name="connsiteY26" fmla="*/ 3810685 h 4001219"/>
              <a:gd name="connsiteX27" fmla="*/ 5662928 w 5771072"/>
              <a:gd name="connsiteY27" fmla="*/ 3894392 h 4001219"/>
              <a:gd name="connsiteX28" fmla="*/ 5771072 w 5771072"/>
              <a:gd name="connsiteY28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38158 w 5771072"/>
              <a:gd name="connsiteY25" fmla="*/ 3526766 h 4001219"/>
              <a:gd name="connsiteX26" fmla="*/ 5662928 w 5771072"/>
              <a:gd name="connsiteY26" fmla="*/ 3894392 h 4001219"/>
              <a:gd name="connsiteX27" fmla="*/ 5771072 w 5771072"/>
              <a:gd name="connsiteY27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38158 w 5771072"/>
              <a:gd name="connsiteY25" fmla="*/ 3526766 h 4001219"/>
              <a:gd name="connsiteX26" fmla="*/ 5662928 w 5771072"/>
              <a:gd name="connsiteY26" fmla="*/ 3894392 h 4001219"/>
              <a:gd name="connsiteX27" fmla="*/ 5771072 w 5771072"/>
              <a:gd name="connsiteY27" fmla="*/ 4001219 h 4001219"/>
              <a:gd name="connsiteX0" fmla="*/ 0 w 5771072"/>
              <a:gd name="connsiteY0" fmla="*/ 2907101 h 4011282"/>
              <a:gd name="connsiteX1" fmla="*/ 621102 w 5771072"/>
              <a:gd name="connsiteY1" fmla="*/ 2881222 h 4011282"/>
              <a:gd name="connsiteX2" fmla="*/ 1423358 w 5771072"/>
              <a:gd name="connsiteY2" fmla="*/ 2846716 h 4011282"/>
              <a:gd name="connsiteX3" fmla="*/ 2216989 w 5771072"/>
              <a:gd name="connsiteY3" fmla="*/ 2777705 h 4011282"/>
              <a:gd name="connsiteX4" fmla="*/ 3019245 w 5771072"/>
              <a:gd name="connsiteY4" fmla="*/ 2665561 h 4011282"/>
              <a:gd name="connsiteX5" fmla="*/ 3692106 w 5771072"/>
              <a:gd name="connsiteY5" fmla="*/ 2510286 h 4011282"/>
              <a:gd name="connsiteX6" fmla="*/ 4149306 w 5771072"/>
              <a:gd name="connsiteY6" fmla="*/ 2337757 h 4011282"/>
              <a:gd name="connsiteX7" fmla="*/ 4546121 w 5771072"/>
              <a:gd name="connsiteY7" fmla="*/ 2044459 h 4011282"/>
              <a:gd name="connsiteX8" fmla="*/ 4787660 w 5771072"/>
              <a:gd name="connsiteY8" fmla="*/ 1742535 h 4011282"/>
              <a:gd name="connsiteX9" fmla="*/ 4951562 w 5771072"/>
              <a:gd name="connsiteY9" fmla="*/ 1354346 h 4011282"/>
              <a:gd name="connsiteX10" fmla="*/ 5037826 w 5771072"/>
              <a:gd name="connsiteY10" fmla="*/ 940278 h 4011282"/>
              <a:gd name="connsiteX11" fmla="*/ 5106838 w 5771072"/>
              <a:gd name="connsiteY11" fmla="*/ 621101 h 4011282"/>
              <a:gd name="connsiteX12" fmla="*/ 5149970 w 5771072"/>
              <a:gd name="connsiteY12" fmla="*/ 370935 h 4011282"/>
              <a:gd name="connsiteX13" fmla="*/ 5175849 w 5771072"/>
              <a:gd name="connsiteY13" fmla="*/ 189780 h 4011282"/>
              <a:gd name="connsiteX14" fmla="*/ 5201728 w 5771072"/>
              <a:gd name="connsiteY14" fmla="*/ 103516 h 4011282"/>
              <a:gd name="connsiteX15" fmla="*/ 5201728 w 5771072"/>
              <a:gd name="connsiteY15" fmla="*/ 69010 h 4011282"/>
              <a:gd name="connsiteX16" fmla="*/ 5218981 w 5771072"/>
              <a:gd name="connsiteY16" fmla="*/ 43131 h 4011282"/>
              <a:gd name="connsiteX17" fmla="*/ 5244860 w 5771072"/>
              <a:gd name="connsiteY17" fmla="*/ 17252 h 4011282"/>
              <a:gd name="connsiteX18" fmla="*/ 5296619 w 5771072"/>
              <a:gd name="connsiteY18" fmla="*/ 146648 h 4011282"/>
              <a:gd name="connsiteX19" fmla="*/ 5313872 w 5771072"/>
              <a:gd name="connsiteY19" fmla="*/ 362308 h 4011282"/>
              <a:gd name="connsiteX20" fmla="*/ 5331124 w 5771072"/>
              <a:gd name="connsiteY20" fmla="*/ 672859 h 4011282"/>
              <a:gd name="connsiteX21" fmla="*/ 5357004 w 5771072"/>
              <a:gd name="connsiteY21" fmla="*/ 1035169 h 4011282"/>
              <a:gd name="connsiteX22" fmla="*/ 5417389 w 5771072"/>
              <a:gd name="connsiteY22" fmla="*/ 1915063 h 4011282"/>
              <a:gd name="connsiteX23" fmla="*/ 5451894 w 5771072"/>
              <a:gd name="connsiteY23" fmla="*/ 2562044 h 4011282"/>
              <a:gd name="connsiteX24" fmla="*/ 5538158 w 5771072"/>
              <a:gd name="connsiteY24" fmla="*/ 3536829 h 4011282"/>
              <a:gd name="connsiteX25" fmla="*/ 5662928 w 5771072"/>
              <a:gd name="connsiteY25" fmla="*/ 3904455 h 4011282"/>
              <a:gd name="connsiteX26" fmla="*/ 5771072 w 5771072"/>
              <a:gd name="connsiteY26" fmla="*/ 4011282 h 4011282"/>
              <a:gd name="connsiteX0" fmla="*/ 0 w 5771072"/>
              <a:gd name="connsiteY0" fmla="*/ 2902788 h 4006969"/>
              <a:gd name="connsiteX1" fmla="*/ 621102 w 5771072"/>
              <a:gd name="connsiteY1" fmla="*/ 2876909 h 4006969"/>
              <a:gd name="connsiteX2" fmla="*/ 1423358 w 5771072"/>
              <a:gd name="connsiteY2" fmla="*/ 2842403 h 4006969"/>
              <a:gd name="connsiteX3" fmla="*/ 2216989 w 5771072"/>
              <a:gd name="connsiteY3" fmla="*/ 2773392 h 4006969"/>
              <a:gd name="connsiteX4" fmla="*/ 3019245 w 5771072"/>
              <a:gd name="connsiteY4" fmla="*/ 2661248 h 4006969"/>
              <a:gd name="connsiteX5" fmla="*/ 3692106 w 5771072"/>
              <a:gd name="connsiteY5" fmla="*/ 2505973 h 4006969"/>
              <a:gd name="connsiteX6" fmla="*/ 4149306 w 5771072"/>
              <a:gd name="connsiteY6" fmla="*/ 2333444 h 4006969"/>
              <a:gd name="connsiteX7" fmla="*/ 4546121 w 5771072"/>
              <a:gd name="connsiteY7" fmla="*/ 2040146 h 4006969"/>
              <a:gd name="connsiteX8" fmla="*/ 4787660 w 5771072"/>
              <a:gd name="connsiteY8" fmla="*/ 1738222 h 4006969"/>
              <a:gd name="connsiteX9" fmla="*/ 4951562 w 5771072"/>
              <a:gd name="connsiteY9" fmla="*/ 1350033 h 4006969"/>
              <a:gd name="connsiteX10" fmla="*/ 5037826 w 5771072"/>
              <a:gd name="connsiteY10" fmla="*/ 935965 h 4006969"/>
              <a:gd name="connsiteX11" fmla="*/ 5106838 w 5771072"/>
              <a:gd name="connsiteY11" fmla="*/ 616788 h 4006969"/>
              <a:gd name="connsiteX12" fmla="*/ 5149970 w 5771072"/>
              <a:gd name="connsiteY12" fmla="*/ 366622 h 4006969"/>
              <a:gd name="connsiteX13" fmla="*/ 5175849 w 5771072"/>
              <a:gd name="connsiteY13" fmla="*/ 185467 h 4006969"/>
              <a:gd name="connsiteX14" fmla="*/ 5201728 w 5771072"/>
              <a:gd name="connsiteY14" fmla="*/ 99203 h 4006969"/>
              <a:gd name="connsiteX15" fmla="*/ 5201728 w 5771072"/>
              <a:gd name="connsiteY15" fmla="*/ 64697 h 4006969"/>
              <a:gd name="connsiteX16" fmla="*/ 5244860 w 5771072"/>
              <a:gd name="connsiteY16" fmla="*/ 12939 h 4006969"/>
              <a:gd name="connsiteX17" fmla="*/ 5296619 w 5771072"/>
              <a:gd name="connsiteY17" fmla="*/ 142335 h 4006969"/>
              <a:gd name="connsiteX18" fmla="*/ 5313872 w 5771072"/>
              <a:gd name="connsiteY18" fmla="*/ 357995 h 4006969"/>
              <a:gd name="connsiteX19" fmla="*/ 5331124 w 5771072"/>
              <a:gd name="connsiteY19" fmla="*/ 668546 h 4006969"/>
              <a:gd name="connsiteX20" fmla="*/ 5357004 w 5771072"/>
              <a:gd name="connsiteY20" fmla="*/ 1030856 h 4006969"/>
              <a:gd name="connsiteX21" fmla="*/ 5417389 w 5771072"/>
              <a:gd name="connsiteY21" fmla="*/ 1910750 h 4006969"/>
              <a:gd name="connsiteX22" fmla="*/ 5451894 w 5771072"/>
              <a:gd name="connsiteY22" fmla="*/ 2557731 h 4006969"/>
              <a:gd name="connsiteX23" fmla="*/ 5538158 w 5771072"/>
              <a:gd name="connsiteY23" fmla="*/ 3532516 h 4006969"/>
              <a:gd name="connsiteX24" fmla="*/ 5662928 w 5771072"/>
              <a:gd name="connsiteY24" fmla="*/ 3900142 h 4006969"/>
              <a:gd name="connsiteX25" fmla="*/ 5771072 w 5771072"/>
              <a:gd name="connsiteY25" fmla="*/ 4006969 h 400696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44860 w 5771072"/>
              <a:gd name="connsiteY15" fmla="*/ 7189 h 4001219"/>
              <a:gd name="connsiteX16" fmla="*/ 5296619 w 5771072"/>
              <a:gd name="connsiteY16" fmla="*/ 136585 h 4001219"/>
              <a:gd name="connsiteX17" fmla="*/ 5313872 w 5771072"/>
              <a:gd name="connsiteY17" fmla="*/ 352245 h 4001219"/>
              <a:gd name="connsiteX18" fmla="*/ 5331124 w 5771072"/>
              <a:gd name="connsiteY18" fmla="*/ 662796 h 4001219"/>
              <a:gd name="connsiteX19" fmla="*/ 5357004 w 5771072"/>
              <a:gd name="connsiteY19" fmla="*/ 1025106 h 4001219"/>
              <a:gd name="connsiteX20" fmla="*/ 5417389 w 5771072"/>
              <a:gd name="connsiteY20" fmla="*/ 1905000 h 4001219"/>
              <a:gd name="connsiteX21" fmla="*/ 5451894 w 5771072"/>
              <a:gd name="connsiteY21" fmla="*/ 2551981 h 4001219"/>
              <a:gd name="connsiteX22" fmla="*/ 5538158 w 5771072"/>
              <a:gd name="connsiteY22" fmla="*/ 3526766 h 4001219"/>
              <a:gd name="connsiteX23" fmla="*/ 5662928 w 5771072"/>
              <a:gd name="connsiteY23" fmla="*/ 3894392 h 4001219"/>
              <a:gd name="connsiteX24" fmla="*/ 5771072 w 5771072"/>
              <a:gd name="connsiteY24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44860 w 5771072"/>
              <a:gd name="connsiteY14" fmla="*/ 7189 h 4001219"/>
              <a:gd name="connsiteX15" fmla="*/ 5296619 w 5771072"/>
              <a:gd name="connsiteY15" fmla="*/ 136585 h 4001219"/>
              <a:gd name="connsiteX16" fmla="*/ 5313872 w 5771072"/>
              <a:gd name="connsiteY16" fmla="*/ 352245 h 4001219"/>
              <a:gd name="connsiteX17" fmla="*/ 5331124 w 5771072"/>
              <a:gd name="connsiteY17" fmla="*/ 662796 h 4001219"/>
              <a:gd name="connsiteX18" fmla="*/ 5357004 w 5771072"/>
              <a:gd name="connsiteY18" fmla="*/ 1025106 h 4001219"/>
              <a:gd name="connsiteX19" fmla="*/ 5417389 w 5771072"/>
              <a:gd name="connsiteY19" fmla="*/ 1905000 h 4001219"/>
              <a:gd name="connsiteX20" fmla="*/ 5451894 w 5771072"/>
              <a:gd name="connsiteY20" fmla="*/ 2551981 h 4001219"/>
              <a:gd name="connsiteX21" fmla="*/ 5538158 w 5771072"/>
              <a:gd name="connsiteY21" fmla="*/ 3526766 h 4001219"/>
              <a:gd name="connsiteX22" fmla="*/ 5662928 w 5771072"/>
              <a:gd name="connsiteY22" fmla="*/ 3894392 h 4001219"/>
              <a:gd name="connsiteX23" fmla="*/ 5771072 w 5771072"/>
              <a:gd name="connsiteY23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44860 w 5771072"/>
              <a:gd name="connsiteY14" fmla="*/ 7189 h 4001219"/>
              <a:gd name="connsiteX15" fmla="*/ 5296619 w 5771072"/>
              <a:gd name="connsiteY15" fmla="*/ 136585 h 4001219"/>
              <a:gd name="connsiteX16" fmla="*/ 5313872 w 5771072"/>
              <a:gd name="connsiteY16" fmla="*/ 352245 h 4001219"/>
              <a:gd name="connsiteX17" fmla="*/ 5331124 w 5771072"/>
              <a:gd name="connsiteY17" fmla="*/ 662796 h 4001219"/>
              <a:gd name="connsiteX18" fmla="*/ 5357004 w 5771072"/>
              <a:gd name="connsiteY18" fmla="*/ 1025106 h 4001219"/>
              <a:gd name="connsiteX19" fmla="*/ 5417389 w 5771072"/>
              <a:gd name="connsiteY19" fmla="*/ 1905000 h 4001219"/>
              <a:gd name="connsiteX20" fmla="*/ 5451894 w 5771072"/>
              <a:gd name="connsiteY20" fmla="*/ 2551981 h 4001219"/>
              <a:gd name="connsiteX21" fmla="*/ 5538158 w 5771072"/>
              <a:gd name="connsiteY21" fmla="*/ 3526766 h 4001219"/>
              <a:gd name="connsiteX22" fmla="*/ 5662928 w 5771072"/>
              <a:gd name="connsiteY22" fmla="*/ 3894392 h 4001219"/>
              <a:gd name="connsiteX23" fmla="*/ 5771072 w 5771072"/>
              <a:gd name="connsiteY23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75849 w 5771072"/>
              <a:gd name="connsiteY12" fmla="*/ 179717 h 4001219"/>
              <a:gd name="connsiteX13" fmla="*/ 5244860 w 5771072"/>
              <a:gd name="connsiteY13" fmla="*/ 7189 h 4001219"/>
              <a:gd name="connsiteX14" fmla="*/ 5296619 w 5771072"/>
              <a:gd name="connsiteY14" fmla="*/ 136585 h 4001219"/>
              <a:gd name="connsiteX15" fmla="*/ 5313872 w 5771072"/>
              <a:gd name="connsiteY15" fmla="*/ 352245 h 4001219"/>
              <a:gd name="connsiteX16" fmla="*/ 5331124 w 5771072"/>
              <a:gd name="connsiteY16" fmla="*/ 662796 h 4001219"/>
              <a:gd name="connsiteX17" fmla="*/ 5357004 w 5771072"/>
              <a:gd name="connsiteY17" fmla="*/ 1025106 h 4001219"/>
              <a:gd name="connsiteX18" fmla="*/ 5417389 w 5771072"/>
              <a:gd name="connsiteY18" fmla="*/ 1905000 h 4001219"/>
              <a:gd name="connsiteX19" fmla="*/ 5451894 w 5771072"/>
              <a:gd name="connsiteY19" fmla="*/ 2551981 h 4001219"/>
              <a:gd name="connsiteX20" fmla="*/ 5538158 w 5771072"/>
              <a:gd name="connsiteY20" fmla="*/ 3526766 h 4001219"/>
              <a:gd name="connsiteX21" fmla="*/ 5662928 w 5771072"/>
              <a:gd name="connsiteY21" fmla="*/ 3894392 h 4001219"/>
              <a:gd name="connsiteX22" fmla="*/ 5771072 w 5771072"/>
              <a:gd name="connsiteY22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106838 w 5771072"/>
              <a:gd name="connsiteY10" fmla="*/ 611038 h 4001219"/>
              <a:gd name="connsiteX11" fmla="*/ 5175849 w 5771072"/>
              <a:gd name="connsiteY11" fmla="*/ 179717 h 4001219"/>
              <a:gd name="connsiteX12" fmla="*/ 5244860 w 5771072"/>
              <a:gd name="connsiteY12" fmla="*/ 7189 h 4001219"/>
              <a:gd name="connsiteX13" fmla="*/ 5296619 w 5771072"/>
              <a:gd name="connsiteY13" fmla="*/ 136585 h 4001219"/>
              <a:gd name="connsiteX14" fmla="*/ 5313872 w 5771072"/>
              <a:gd name="connsiteY14" fmla="*/ 352245 h 4001219"/>
              <a:gd name="connsiteX15" fmla="*/ 5331124 w 5771072"/>
              <a:gd name="connsiteY15" fmla="*/ 662796 h 4001219"/>
              <a:gd name="connsiteX16" fmla="*/ 5357004 w 5771072"/>
              <a:gd name="connsiteY16" fmla="*/ 1025106 h 4001219"/>
              <a:gd name="connsiteX17" fmla="*/ 5417389 w 5771072"/>
              <a:gd name="connsiteY17" fmla="*/ 1905000 h 4001219"/>
              <a:gd name="connsiteX18" fmla="*/ 5451894 w 5771072"/>
              <a:gd name="connsiteY18" fmla="*/ 2551981 h 4001219"/>
              <a:gd name="connsiteX19" fmla="*/ 5538158 w 5771072"/>
              <a:gd name="connsiteY19" fmla="*/ 3526766 h 4001219"/>
              <a:gd name="connsiteX20" fmla="*/ 5662928 w 5771072"/>
              <a:gd name="connsiteY20" fmla="*/ 3894392 h 4001219"/>
              <a:gd name="connsiteX21" fmla="*/ 5771072 w 5771072"/>
              <a:gd name="connsiteY21" fmla="*/ 4001219 h 4001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71072" h="4001219">
                <a:moveTo>
                  <a:pt x="0" y="2897038"/>
                </a:moveTo>
                <a:lnTo>
                  <a:pt x="621102" y="2871159"/>
                </a:lnTo>
                <a:cubicBezTo>
                  <a:pt x="858328" y="2861095"/>
                  <a:pt x="1157377" y="2853906"/>
                  <a:pt x="1423358" y="2836653"/>
                </a:cubicBezTo>
                <a:cubicBezTo>
                  <a:pt x="1689339" y="2819400"/>
                  <a:pt x="1951008" y="2797835"/>
                  <a:pt x="2216989" y="2767642"/>
                </a:cubicBezTo>
                <a:cubicBezTo>
                  <a:pt x="2482970" y="2737449"/>
                  <a:pt x="2773392" y="2700068"/>
                  <a:pt x="3019245" y="2655498"/>
                </a:cubicBezTo>
                <a:cubicBezTo>
                  <a:pt x="3265098" y="2610928"/>
                  <a:pt x="3503763" y="2554857"/>
                  <a:pt x="3692106" y="2500223"/>
                </a:cubicBezTo>
                <a:cubicBezTo>
                  <a:pt x="3880449" y="2445589"/>
                  <a:pt x="4006970" y="2405332"/>
                  <a:pt x="4149306" y="2327694"/>
                </a:cubicBezTo>
                <a:cubicBezTo>
                  <a:pt x="4291642" y="2250056"/>
                  <a:pt x="4439729" y="2133600"/>
                  <a:pt x="4546121" y="2034396"/>
                </a:cubicBezTo>
                <a:cubicBezTo>
                  <a:pt x="4652513" y="1935192"/>
                  <a:pt x="4720087" y="1847491"/>
                  <a:pt x="4787660" y="1732472"/>
                </a:cubicBezTo>
                <a:cubicBezTo>
                  <a:pt x="4855233" y="1617453"/>
                  <a:pt x="4898366" y="1531189"/>
                  <a:pt x="4951562" y="1344283"/>
                </a:cubicBezTo>
                <a:cubicBezTo>
                  <a:pt x="5004758" y="1157377"/>
                  <a:pt x="5069457" y="805132"/>
                  <a:pt x="5106838" y="611038"/>
                </a:cubicBezTo>
                <a:cubicBezTo>
                  <a:pt x="5144219" y="416944"/>
                  <a:pt x="5152845" y="280359"/>
                  <a:pt x="5175849" y="179717"/>
                </a:cubicBezTo>
                <a:cubicBezTo>
                  <a:pt x="5198853" y="79075"/>
                  <a:pt x="5224732" y="14378"/>
                  <a:pt x="5244860" y="7189"/>
                </a:cubicBezTo>
                <a:cubicBezTo>
                  <a:pt x="5264988" y="0"/>
                  <a:pt x="5285117" y="79076"/>
                  <a:pt x="5296619" y="136585"/>
                </a:cubicBezTo>
                <a:cubicBezTo>
                  <a:pt x="5308121" y="194094"/>
                  <a:pt x="5308121" y="264543"/>
                  <a:pt x="5313872" y="352245"/>
                </a:cubicBezTo>
                <a:cubicBezTo>
                  <a:pt x="5319623" y="439947"/>
                  <a:pt x="5323935" y="550653"/>
                  <a:pt x="5331124" y="662796"/>
                </a:cubicBezTo>
                <a:cubicBezTo>
                  <a:pt x="5338313" y="774939"/>
                  <a:pt x="5342627" y="818072"/>
                  <a:pt x="5357004" y="1025106"/>
                </a:cubicBezTo>
                <a:cubicBezTo>
                  <a:pt x="5371381" y="1232140"/>
                  <a:pt x="5401574" y="1650521"/>
                  <a:pt x="5417389" y="1905000"/>
                </a:cubicBezTo>
                <a:cubicBezTo>
                  <a:pt x="5433204" y="2159479"/>
                  <a:pt x="5431766" y="2281687"/>
                  <a:pt x="5451894" y="2551981"/>
                </a:cubicBezTo>
                <a:cubicBezTo>
                  <a:pt x="5472022" y="2822275"/>
                  <a:pt x="5502986" y="3303031"/>
                  <a:pt x="5538158" y="3526766"/>
                </a:cubicBezTo>
                <a:cubicBezTo>
                  <a:pt x="5573330" y="3750501"/>
                  <a:pt x="5624109" y="3815317"/>
                  <a:pt x="5662928" y="3894392"/>
                </a:cubicBezTo>
                <a:cubicBezTo>
                  <a:pt x="5687911" y="3926148"/>
                  <a:pt x="5746630" y="3988279"/>
                  <a:pt x="5771072" y="4001219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1259632" y="4633018"/>
            <a:ext cx="5256584" cy="1244252"/>
          </a:xfrm>
          <a:custGeom>
            <a:avLst/>
            <a:gdLst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24422 w 5771072"/>
              <a:gd name="connsiteY28" fmla="*/ 3940834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621174 w 5771072"/>
              <a:gd name="connsiteY27" fmla="*/ 3810685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2723 h 3996904"/>
              <a:gd name="connsiteX1" fmla="*/ 621102 w 5771072"/>
              <a:gd name="connsiteY1" fmla="*/ 2866844 h 3996904"/>
              <a:gd name="connsiteX2" fmla="*/ 1423358 w 5771072"/>
              <a:gd name="connsiteY2" fmla="*/ 2832338 h 3996904"/>
              <a:gd name="connsiteX3" fmla="*/ 2216989 w 5771072"/>
              <a:gd name="connsiteY3" fmla="*/ 2763327 h 3996904"/>
              <a:gd name="connsiteX4" fmla="*/ 3019245 w 5771072"/>
              <a:gd name="connsiteY4" fmla="*/ 2651183 h 3996904"/>
              <a:gd name="connsiteX5" fmla="*/ 3692106 w 5771072"/>
              <a:gd name="connsiteY5" fmla="*/ 2495908 h 3996904"/>
              <a:gd name="connsiteX6" fmla="*/ 4149306 w 5771072"/>
              <a:gd name="connsiteY6" fmla="*/ 2323379 h 3996904"/>
              <a:gd name="connsiteX7" fmla="*/ 4546121 w 5771072"/>
              <a:gd name="connsiteY7" fmla="*/ 2030081 h 3996904"/>
              <a:gd name="connsiteX8" fmla="*/ 4787660 w 5771072"/>
              <a:gd name="connsiteY8" fmla="*/ 1728157 h 3996904"/>
              <a:gd name="connsiteX9" fmla="*/ 4951562 w 5771072"/>
              <a:gd name="connsiteY9" fmla="*/ 1339968 h 3996904"/>
              <a:gd name="connsiteX10" fmla="*/ 5037826 w 5771072"/>
              <a:gd name="connsiteY10" fmla="*/ 925900 h 3996904"/>
              <a:gd name="connsiteX11" fmla="*/ 5106838 w 5771072"/>
              <a:gd name="connsiteY11" fmla="*/ 606723 h 3996904"/>
              <a:gd name="connsiteX12" fmla="*/ 5149970 w 5771072"/>
              <a:gd name="connsiteY12" fmla="*/ 356557 h 3996904"/>
              <a:gd name="connsiteX13" fmla="*/ 5175849 w 5771072"/>
              <a:gd name="connsiteY13" fmla="*/ 175402 h 3996904"/>
              <a:gd name="connsiteX14" fmla="*/ 5201728 w 5771072"/>
              <a:gd name="connsiteY14" fmla="*/ 89138 h 3996904"/>
              <a:gd name="connsiteX15" fmla="*/ 5201728 w 5771072"/>
              <a:gd name="connsiteY15" fmla="*/ 54632 h 3996904"/>
              <a:gd name="connsiteX16" fmla="*/ 5244860 w 5771072"/>
              <a:gd name="connsiteY16" fmla="*/ 2874 h 3996904"/>
              <a:gd name="connsiteX17" fmla="*/ 5296619 w 5771072"/>
              <a:gd name="connsiteY17" fmla="*/ 71885 h 3996904"/>
              <a:gd name="connsiteX18" fmla="*/ 5296619 w 5771072"/>
              <a:gd name="connsiteY18" fmla="*/ 132270 h 3996904"/>
              <a:gd name="connsiteX19" fmla="*/ 5313872 w 5771072"/>
              <a:gd name="connsiteY19" fmla="*/ 347930 h 3996904"/>
              <a:gd name="connsiteX20" fmla="*/ 5331124 w 5771072"/>
              <a:gd name="connsiteY20" fmla="*/ 658481 h 3996904"/>
              <a:gd name="connsiteX21" fmla="*/ 5357004 w 5771072"/>
              <a:gd name="connsiteY21" fmla="*/ 1020791 h 3996904"/>
              <a:gd name="connsiteX22" fmla="*/ 5417389 w 5771072"/>
              <a:gd name="connsiteY22" fmla="*/ 1900685 h 3996904"/>
              <a:gd name="connsiteX23" fmla="*/ 5451894 w 5771072"/>
              <a:gd name="connsiteY23" fmla="*/ 2547666 h 3996904"/>
              <a:gd name="connsiteX24" fmla="*/ 5503653 w 5771072"/>
              <a:gd name="connsiteY24" fmla="*/ 3030746 h 3996904"/>
              <a:gd name="connsiteX25" fmla="*/ 5538158 w 5771072"/>
              <a:gd name="connsiteY25" fmla="*/ 3522451 h 3996904"/>
              <a:gd name="connsiteX26" fmla="*/ 5621174 w 5771072"/>
              <a:gd name="connsiteY26" fmla="*/ 3806370 h 3996904"/>
              <a:gd name="connsiteX27" fmla="*/ 5662928 w 5771072"/>
              <a:gd name="connsiteY27" fmla="*/ 3890077 h 3996904"/>
              <a:gd name="connsiteX28" fmla="*/ 5771072 w 5771072"/>
              <a:gd name="connsiteY28" fmla="*/ 3996904 h 3996904"/>
              <a:gd name="connsiteX0" fmla="*/ 0 w 5771072"/>
              <a:gd name="connsiteY0" fmla="*/ 2892723 h 3996904"/>
              <a:gd name="connsiteX1" fmla="*/ 621102 w 5771072"/>
              <a:gd name="connsiteY1" fmla="*/ 2866844 h 3996904"/>
              <a:gd name="connsiteX2" fmla="*/ 1423358 w 5771072"/>
              <a:gd name="connsiteY2" fmla="*/ 2832338 h 3996904"/>
              <a:gd name="connsiteX3" fmla="*/ 2216989 w 5771072"/>
              <a:gd name="connsiteY3" fmla="*/ 2763327 h 3996904"/>
              <a:gd name="connsiteX4" fmla="*/ 3019245 w 5771072"/>
              <a:gd name="connsiteY4" fmla="*/ 2651183 h 3996904"/>
              <a:gd name="connsiteX5" fmla="*/ 3692106 w 5771072"/>
              <a:gd name="connsiteY5" fmla="*/ 2495908 h 3996904"/>
              <a:gd name="connsiteX6" fmla="*/ 4149306 w 5771072"/>
              <a:gd name="connsiteY6" fmla="*/ 2323379 h 3996904"/>
              <a:gd name="connsiteX7" fmla="*/ 4546121 w 5771072"/>
              <a:gd name="connsiteY7" fmla="*/ 2030081 h 3996904"/>
              <a:gd name="connsiteX8" fmla="*/ 4787660 w 5771072"/>
              <a:gd name="connsiteY8" fmla="*/ 1728157 h 3996904"/>
              <a:gd name="connsiteX9" fmla="*/ 4951562 w 5771072"/>
              <a:gd name="connsiteY9" fmla="*/ 1339968 h 3996904"/>
              <a:gd name="connsiteX10" fmla="*/ 5037826 w 5771072"/>
              <a:gd name="connsiteY10" fmla="*/ 925900 h 3996904"/>
              <a:gd name="connsiteX11" fmla="*/ 5106838 w 5771072"/>
              <a:gd name="connsiteY11" fmla="*/ 606723 h 3996904"/>
              <a:gd name="connsiteX12" fmla="*/ 5149970 w 5771072"/>
              <a:gd name="connsiteY12" fmla="*/ 356557 h 3996904"/>
              <a:gd name="connsiteX13" fmla="*/ 5175849 w 5771072"/>
              <a:gd name="connsiteY13" fmla="*/ 175402 h 3996904"/>
              <a:gd name="connsiteX14" fmla="*/ 5201728 w 5771072"/>
              <a:gd name="connsiteY14" fmla="*/ 89138 h 3996904"/>
              <a:gd name="connsiteX15" fmla="*/ 5244860 w 5771072"/>
              <a:gd name="connsiteY15" fmla="*/ 2874 h 3996904"/>
              <a:gd name="connsiteX16" fmla="*/ 5296619 w 5771072"/>
              <a:gd name="connsiteY16" fmla="*/ 71885 h 3996904"/>
              <a:gd name="connsiteX17" fmla="*/ 5296619 w 5771072"/>
              <a:gd name="connsiteY17" fmla="*/ 132270 h 3996904"/>
              <a:gd name="connsiteX18" fmla="*/ 5313872 w 5771072"/>
              <a:gd name="connsiteY18" fmla="*/ 347930 h 3996904"/>
              <a:gd name="connsiteX19" fmla="*/ 5331124 w 5771072"/>
              <a:gd name="connsiteY19" fmla="*/ 658481 h 3996904"/>
              <a:gd name="connsiteX20" fmla="*/ 5357004 w 5771072"/>
              <a:gd name="connsiteY20" fmla="*/ 1020791 h 3996904"/>
              <a:gd name="connsiteX21" fmla="*/ 5417389 w 5771072"/>
              <a:gd name="connsiteY21" fmla="*/ 1900685 h 3996904"/>
              <a:gd name="connsiteX22" fmla="*/ 5451894 w 5771072"/>
              <a:gd name="connsiteY22" fmla="*/ 2547666 h 3996904"/>
              <a:gd name="connsiteX23" fmla="*/ 5503653 w 5771072"/>
              <a:gd name="connsiteY23" fmla="*/ 3030746 h 3996904"/>
              <a:gd name="connsiteX24" fmla="*/ 5538158 w 5771072"/>
              <a:gd name="connsiteY24" fmla="*/ 3522451 h 3996904"/>
              <a:gd name="connsiteX25" fmla="*/ 5621174 w 5771072"/>
              <a:gd name="connsiteY25" fmla="*/ 3806370 h 3996904"/>
              <a:gd name="connsiteX26" fmla="*/ 5662928 w 5771072"/>
              <a:gd name="connsiteY26" fmla="*/ 3890077 h 3996904"/>
              <a:gd name="connsiteX27" fmla="*/ 5771072 w 5771072"/>
              <a:gd name="connsiteY27" fmla="*/ 3996904 h 3996904"/>
              <a:gd name="connsiteX0" fmla="*/ 0 w 5771072"/>
              <a:gd name="connsiteY0" fmla="*/ 2907102 h 4011283"/>
              <a:gd name="connsiteX1" fmla="*/ 621102 w 5771072"/>
              <a:gd name="connsiteY1" fmla="*/ 2881223 h 4011283"/>
              <a:gd name="connsiteX2" fmla="*/ 1423358 w 5771072"/>
              <a:gd name="connsiteY2" fmla="*/ 2846717 h 4011283"/>
              <a:gd name="connsiteX3" fmla="*/ 2216989 w 5771072"/>
              <a:gd name="connsiteY3" fmla="*/ 2777706 h 4011283"/>
              <a:gd name="connsiteX4" fmla="*/ 3019245 w 5771072"/>
              <a:gd name="connsiteY4" fmla="*/ 2665562 h 4011283"/>
              <a:gd name="connsiteX5" fmla="*/ 3692106 w 5771072"/>
              <a:gd name="connsiteY5" fmla="*/ 2510287 h 4011283"/>
              <a:gd name="connsiteX6" fmla="*/ 4149306 w 5771072"/>
              <a:gd name="connsiteY6" fmla="*/ 2337758 h 4011283"/>
              <a:gd name="connsiteX7" fmla="*/ 4546121 w 5771072"/>
              <a:gd name="connsiteY7" fmla="*/ 2044460 h 4011283"/>
              <a:gd name="connsiteX8" fmla="*/ 4787660 w 5771072"/>
              <a:gd name="connsiteY8" fmla="*/ 1742536 h 4011283"/>
              <a:gd name="connsiteX9" fmla="*/ 4951562 w 5771072"/>
              <a:gd name="connsiteY9" fmla="*/ 1354347 h 4011283"/>
              <a:gd name="connsiteX10" fmla="*/ 5037826 w 5771072"/>
              <a:gd name="connsiteY10" fmla="*/ 940279 h 4011283"/>
              <a:gd name="connsiteX11" fmla="*/ 5106838 w 5771072"/>
              <a:gd name="connsiteY11" fmla="*/ 621102 h 4011283"/>
              <a:gd name="connsiteX12" fmla="*/ 5149970 w 5771072"/>
              <a:gd name="connsiteY12" fmla="*/ 370936 h 4011283"/>
              <a:gd name="connsiteX13" fmla="*/ 5175849 w 5771072"/>
              <a:gd name="connsiteY13" fmla="*/ 189781 h 4011283"/>
              <a:gd name="connsiteX14" fmla="*/ 5244860 w 5771072"/>
              <a:gd name="connsiteY14" fmla="*/ 17253 h 4011283"/>
              <a:gd name="connsiteX15" fmla="*/ 5296619 w 5771072"/>
              <a:gd name="connsiteY15" fmla="*/ 86264 h 4011283"/>
              <a:gd name="connsiteX16" fmla="*/ 5296619 w 5771072"/>
              <a:gd name="connsiteY16" fmla="*/ 146649 h 4011283"/>
              <a:gd name="connsiteX17" fmla="*/ 5313872 w 5771072"/>
              <a:gd name="connsiteY17" fmla="*/ 362309 h 4011283"/>
              <a:gd name="connsiteX18" fmla="*/ 5331124 w 5771072"/>
              <a:gd name="connsiteY18" fmla="*/ 672860 h 4011283"/>
              <a:gd name="connsiteX19" fmla="*/ 5357004 w 5771072"/>
              <a:gd name="connsiteY19" fmla="*/ 1035170 h 4011283"/>
              <a:gd name="connsiteX20" fmla="*/ 5417389 w 5771072"/>
              <a:gd name="connsiteY20" fmla="*/ 1915064 h 4011283"/>
              <a:gd name="connsiteX21" fmla="*/ 5451894 w 5771072"/>
              <a:gd name="connsiteY21" fmla="*/ 2562045 h 4011283"/>
              <a:gd name="connsiteX22" fmla="*/ 5503653 w 5771072"/>
              <a:gd name="connsiteY22" fmla="*/ 3045125 h 4011283"/>
              <a:gd name="connsiteX23" fmla="*/ 5538158 w 5771072"/>
              <a:gd name="connsiteY23" fmla="*/ 3536830 h 4011283"/>
              <a:gd name="connsiteX24" fmla="*/ 5621174 w 5771072"/>
              <a:gd name="connsiteY24" fmla="*/ 3820749 h 4011283"/>
              <a:gd name="connsiteX25" fmla="*/ 5662928 w 5771072"/>
              <a:gd name="connsiteY25" fmla="*/ 3904456 h 4011283"/>
              <a:gd name="connsiteX26" fmla="*/ 5771072 w 5771072"/>
              <a:gd name="connsiteY26" fmla="*/ 4011283 h 4011283"/>
              <a:gd name="connsiteX0" fmla="*/ 0 w 5771072"/>
              <a:gd name="connsiteY0" fmla="*/ 2907102 h 4011283"/>
              <a:gd name="connsiteX1" fmla="*/ 621102 w 5771072"/>
              <a:gd name="connsiteY1" fmla="*/ 2881223 h 4011283"/>
              <a:gd name="connsiteX2" fmla="*/ 1423358 w 5771072"/>
              <a:gd name="connsiteY2" fmla="*/ 2846717 h 4011283"/>
              <a:gd name="connsiteX3" fmla="*/ 2216989 w 5771072"/>
              <a:gd name="connsiteY3" fmla="*/ 2777706 h 4011283"/>
              <a:gd name="connsiteX4" fmla="*/ 3019245 w 5771072"/>
              <a:gd name="connsiteY4" fmla="*/ 2665562 h 4011283"/>
              <a:gd name="connsiteX5" fmla="*/ 3692106 w 5771072"/>
              <a:gd name="connsiteY5" fmla="*/ 2510287 h 4011283"/>
              <a:gd name="connsiteX6" fmla="*/ 4149306 w 5771072"/>
              <a:gd name="connsiteY6" fmla="*/ 2337758 h 4011283"/>
              <a:gd name="connsiteX7" fmla="*/ 4546121 w 5771072"/>
              <a:gd name="connsiteY7" fmla="*/ 2044460 h 4011283"/>
              <a:gd name="connsiteX8" fmla="*/ 4787660 w 5771072"/>
              <a:gd name="connsiteY8" fmla="*/ 1742536 h 4011283"/>
              <a:gd name="connsiteX9" fmla="*/ 4951562 w 5771072"/>
              <a:gd name="connsiteY9" fmla="*/ 1354347 h 4011283"/>
              <a:gd name="connsiteX10" fmla="*/ 5037826 w 5771072"/>
              <a:gd name="connsiteY10" fmla="*/ 940279 h 4011283"/>
              <a:gd name="connsiteX11" fmla="*/ 5106838 w 5771072"/>
              <a:gd name="connsiteY11" fmla="*/ 621102 h 4011283"/>
              <a:gd name="connsiteX12" fmla="*/ 5149970 w 5771072"/>
              <a:gd name="connsiteY12" fmla="*/ 370936 h 4011283"/>
              <a:gd name="connsiteX13" fmla="*/ 5175849 w 5771072"/>
              <a:gd name="connsiteY13" fmla="*/ 189781 h 4011283"/>
              <a:gd name="connsiteX14" fmla="*/ 5244860 w 5771072"/>
              <a:gd name="connsiteY14" fmla="*/ 17253 h 4011283"/>
              <a:gd name="connsiteX15" fmla="*/ 5296619 w 5771072"/>
              <a:gd name="connsiteY15" fmla="*/ 86264 h 4011283"/>
              <a:gd name="connsiteX16" fmla="*/ 5313872 w 5771072"/>
              <a:gd name="connsiteY16" fmla="*/ 362309 h 4011283"/>
              <a:gd name="connsiteX17" fmla="*/ 5331124 w 5771072"/>
              <a:gd name="connsiteY17" fmla="*/ 672860 h 4011283"/>
              <a:gd name="connsiteX18" fmla="*/ 5357004 w 5771072"/>
              <a:gd name="connsiteY18" fmla="*/ 1035170 h 4011283"/>
              <a:gd name="connsiteX19" fmla="*/ 5417389 w 5771072"/>
              <a:gd name="connsiteY19" fmla="*/ 1915064 h 4011283"/>
              <a:gd name="connsiteX20" fmla="*/ 5451894 w 5771072"/>
              <a:gd name="connsiteY20" fmla="*/ 2562045 h 4011283"/>
              <a:gd name="connsiteX21" fmla="*/ 5503653 w 5771072"/>
              <a:gd name="connsiteY21" fmla="*/ 3045125 h 4011283"/>
              <a:gd name="connsiteX22" fmla="*/ 5538158 w 5771072"/>
              <a:gd name="connsiteY22" fmla="*/ 3536830 h 4011283"/>
              <a:gd name="connsiteX23" fmla="*/ 5621174 w 5771072"/>
              <a:gd name="connsiteY23" fmla="*/ 3820749 h 4011283"/>
              <a:gd name="connsiteX24" fmla="*/ 5662928 w 5771072"/>
              <a:gd name="connsiteY24" fmla="*/ 3904456 h 4011283"/>
              <a:gd name="connsiteX25" fmla="*/ 5771072 w 5771072"/>
              <a:gd name="connsiteY25" fmla="*/ 4011283 h 4011283"/>
              <a:gd name="connsiteX0" fmla="*/ 0 w 5771072"/>
              <a:gd name="connsiteY0" fmla="*/ 2937294 h 4041475"/>
              <a:gd name="connsiteX1" fmla="*/ 621102 w 5771072"/>
              <a:gd name="connsiteY1" fmla="*/ 2911415 h 4041475"/>
              <a:gd name="connsiteX2" fmla="*/ 1423358 w 5771072"/>
              <a:gd name="connsiteY2" fmla="*/ 2876909 h 4041475"/>
              <a:gd name="connsiteX3" fmla="*/ 2216989 w 5771072"/>
              <a:gd name="connsiteY3" fmla="*/ 2807898 h 4041475"/>
              <a:gd name="connsiteX4" fmla="*/ 3019245 w 5771072"/>
              <a:gd name="connsiteY4" fmla="*/ 2695754 h 4041475"/>
              <a:gd name="connsiteX5" fmla="*/ 3692106 w 5771072"/>
              <a:gd name="connsiteY5" fmla="*/ 2540479 h 4041475"/>
              <a:gd name="connsiteX6" fmla="*/ 4149306 w 5771072"/>
              <a:gd name="connsiteY6" fmla="*/ 2367950 h 4041475"/>
              <a:gd name="connsiteX7" fmla="*/ 4546121 w 5771072"/>
              <a:gd name="connsiteY7" fmla="*/ 2074652 h 4041475"/>
              <a:gd name="connsiteX8" fmla="*/ 4787660 w 5771072"/>
              <a:gd name="connsiteY8" fmla="*/ 1772728 h 4041475"/>
              <a:gd name="connsiteX9" fmla="*/ 4951562 w 5771072"/>
              <a:gd name="connsiteY9" fmla="*/ 1384539 h 4041475"/>
              <a:gd name="connsiteX10" fmla="*/ 5037826 w 5771072"/>
              <a:gd name="connsiteY10" fmla="*/ 970471 h 4041475"/>
              <a:gd name="connsiteX11" fmla="*/ 5106838 w 5771072"/>
              <a:gd name="connsiteY11" fmla="*/ 651294 h 4041475"/>
              <a:gd name="connsiteX12" fmla="*/ 5149970 w 5771072"/>
              <a:gd name="connsiteY12" fmla="*/ 401128 h 4041475"/>
              <a:gd name="connsiteX13" fmla="*/ 5244860 w 5771072"/>
              <a:gd name="connsiteY13" fmla="*/ 47445 h 4041475"/>
              <a:gd name="connsiteX14" fmla="*/ 5296619 w 5771072"/>
              <a:gd name="connsiteY14" fmla="*/ 116456 h 4041475"/>
              <a:gd name="connsiteX15" fmla="*/ 5313872 w 5771072"/>
              <a:gd name="connsiteY15" fmla="*/ 392501 h 4041475"/>
              <a:gd name="connsiteX16" fmla="*/ 5331124 w 5771072"/>
              <a:gd name="connsiteY16" fmla="*/ 703052 h 4041475"/>
              <a:gd name="connsiteX17" fmla="*/ 5357004 w 5771072"/>
              <a:gd name="connsiteY17" fmla="*/ 1065362 h 4041475"/>
              <a:gd name="connsiteX18" fmla="*/ 5417389 w 5771072"/>
              <a:gd name="connsiteY18" fmla="*/ 1945256 h 4041475"/>
              <a:gd name="connsiteX19" fmla="*/ 5451894 w 5771072"/>
              <a:gd name="connsiteY19" fmla="*/ 2592237 h 4041475"/>
              <a:gd name="connsiteX20" fmla="*/ 5503653 w 5771072"/>
              <a:gd name="connsiteY20" fmla="*/ 3075317 h 4041475"/>
              <a:gd name="connsiteX21" fmla="*/ 5538158 w 5771072"/>
              <a:gd name="connsiteY21" fmla="*/ 3567022 h 4041475"/>
              <a:gd name="connsiteX22" fmla="*/ 5621174 w 5771072"/>
              <a:gd name="connsiteY22" fmla="*/ 3850941 h 4041475"/>
              <a:gd name="connsiteX23" fmla="*/ 5662928 w 5771072"/>
              <a:gd name="connsiteY23" fmla="*/ 3934648 h 4041475"/>
              <a:gd name="connsiteX24" fmla="*/ 5771072 w 5771072"/>
              <a:gd name="connsiteY24" fmla="*/ 4041475 h 4041475"/>
              <a:gd name="connsiteX0" fmla="*/ 0 w 5771072"/>
              <a:gd name="connsiteY0" fmla="*/ 2937294 h 4041475"/>
              <a:gd name="connsiteX1" fmla="*/ 621102 w 5771072"/>
              <a:gd name="connsiteY1" fmla="*/ 2911415 h 4041475"/>
              <a:gd name="connsiteX2" fmla="*/ 1423358 w 5771072"/>
              <a:gd name="connsiteY2" fmla="*/ 2876909 h 4041475"/>
              <a:gd name="connsiteX3" fmla="*/ 2216989 w 5771072"/>
              <a:gd name="connsiteY3" fmla="*/ 2807898 h 4041475"/>
              <a:gd name="connsiteX4" fmla="*/ 3019245 w 5771072"/>
              <a:gd name="connsiteY4" fmla="*/ 2695754 h 4041475"/>
              <a:gd name="connsiteX5" fmla="*/ 3692106 w 5771072"/>
              <a:gd name="connsiteY5" fmla="*/ 2540479 h 4041475"/>
              <a:gd name="connsiteX6" fmla="*/ 4149306 w 5771072"/>
              <a:gd name="connsiteY6" fmla="*/ 2367950 h 4041475"/>
              <a:gd name="connsiteX7" fmla="*/ 4546121 w 5771072"/>
              <a:gd name="connsiteY7" fmla="*/ 2074652 h 4041475"/>
              <a:gd name="connsiteX8" fmla="*/ 4787660 w 5771072"/>
              <a:gd name="connsiteY8" fmla="*/ 1772728 h 4041475"/>
              <a:gd name="connsiteX9" fmla="*/ 4951562 w 5771072"/>
              <a:gd name="connsiteY9" fmla="*/ 1384539 h 4041475"/>
              <a:gd name="connsiteX10" fmla="*/ 5037826 w 5771072"/>
              <a:gd name="connsiteY10" fmla="*/ 970471 h 4041475"/>
              <a:gd name="connsiteX11" fmla="*/ 5106838 w 5771072"/>
              <a:gd name="connsiteY11" fmla="*/ 651294 h 4041475"/>
              <a:gd name="connsiteX12" fmla="*/ 5149970 w 5771072"/>
              <a:gd name="connsiteY12" fmla="*/ 401128 h 4041475"/>
              <a:gd name="connsiteX13" fmla="*/ 5244860 w 5771072"/>
              <a:gd name="connsiteY13" fmla="*/ 47445 h 4041475"/>
              <a:gd name="connsiteX14" fmla="*/ 5296619 w 5771072"/>
              <a:gd name="connsiteY14" fmla="*/ 116456 h 4041475"/>
              <a:gd name="connsiteX15" fmla="*/ 5313872 w 5771072"/>
              <a:gd name="connsiteY15" fmla="*/ 392501 h 4041475"/>
              <a:gd name="connsiteX16" fmla="*/ 5331124 w 5771072"/>
              <a:gd name="connsiteY16" fmla="*/ 703052 h 4041475"/>
              <a:gd name="connsiteX17" fmla="*/ 5357004 w 5771072"/>
              <a:gd name="connsiteY17" fmla="*/ 1065362 h 4041475"/>
              <a:gd name="connsiteX18" fmla="*/ 5417389 w 5771072"/>
              <a:gd name="connsiteY18" fmla="*/ 1945256 h 4041475"/>
              <a:gd name="connsiteX19" fmla="*/ 5451894 w 5771072"/>
              <a:gd name="connsiteY19" fmla="*/ 2592237 h 4041475"/>
              <a:gd name="connsiteX20" fmla="*/ 5538158 w 5771072"/>
              <a:gd name="connsiteY20" fmla="*/ 3567022 h 4041475"/>
              <a:gd name="connsiteX21" fmla="*/ 5621174 w 5771072"/>
              <a:gd name="connsiteY21" fmla="*/ 3850941 h 4041475"/>
              <a:gd name="connsiteX22" fmla="*/ 5662928 w 5771072"/>
              <a:gd name="connsiteY22" fmla="*/ 3934648 h 4041475"/>
              <a:gd name="connsiteX23" fmla="*/ 5771072 w 5771072"/>
              <a:gd name="connsiteY23" fmla="*/ 4041475 h 4041475"/>
              <a:gd name="connsiteX0" fmla="*/ 0 w 5771072"/>
              <a:gd name="connsiteY0" fmla="*/ 2937294 h 4041475"/>
              <a:gd name="connsiteX1" fmla="*/ 621102 w 5771072"/>
              <a:gd name="connsiteY1" fmla="*/ 2911415 h 4041475"/>
              <a:gd name="connsiteX2" fmla="*/ 1423358 w 5771072"/>
              <a:gd name="connsiteY2" fmla="*/ 2876909 h 4041475"/>
              <a:gd name="connsiteX3" fmla="*/ 2216989 w 5771072"/>
              <a:gd name="connsiteY3" fmla="*/ 2807898 h 4041475"/>
              <a:gd name="connsiteX4" fmla="*/ 3019245 w 5771072"/>
              <a:gd name="connsiteY4" fmla="*/ 2695754 h 4041475"/>
              <a:gd name="connsiteX5" fmla="*/ 3692106 w 5771072"/>
              <a:gd name="connsiteY5" fmla="*/ 2540479 h 4041475"/>
              <a:gd name="connsiteX6" fmla="*/ 4149306 w 5771072"/>
              <a:gd name="connsiteY6" fmla="*/ 2367950 h 4041475"/>
              <a:gd name="connsiteX7" fmla="*/ 4546121 w 5771072"/>
              <a:gd name="connsiteY7" fmla="*/ 2074652 h 4041475"/>
              <a:gd name="connsiteX8" fmla="*/ 4787660 w 5771072"/>
              <a:gd name="connsiteY8" fmla="*/ 1772728 h 4041475"/>
              <a:gd name="connsiteX9" fmla="*/ 4951562 w 5771072"/>
              <a:gd name="connsiteY9" fmla="*/ 1384539 h 4041475"/>
              <a:gd name="connsiteX10" fmla="*/ 5037826 w 5771072"/>
              <a:gd name="connsiteY10" fmla="*/ 970471 h 4041475"/>
              <a:gd name="connsiteX11" fmla="*/ 5106838 w 5771072"/>
              <a:gd name="connsiteY11" fmla="*/ 651294 h 4041475"/>
              <a:gd name="connsiteX12" fmla="*/ 5149970 w 5771072"/>
              <a:gd name="connsiteY12" fmla="*/ 401128 h 4041475"/>
              <a:gd name="connsiteX13" fmla="*/ 5244860 w 5771072"/>
              <a:gd name="connsiteY13" fmla="*/ 47445 h 4041475"/>
              <a:gd name="connsiteX14" fmla="*/ 5296619 w 5771072"/>
              <a:gd name="connsiteY14" fmla="*/ 116456 h 4041475"/>
              <a:gd name="connsiteX15" fmla="*/ 5313872 w 5771072"/>
              <a:gd name="connsiteY15" fmla="*/ 392501 h 4041475"/>
              <a:gd name="connsiteX16" fmla="*/ 5331124 w 5771072"/>
              <a:gd name="connsiteY16" fmla="*/ 703052 h 4041475"/>
              <a:gd name="connsiteX17" fmla="*/ 5357004 w 5771072"/>
              <a:gd name="connsiteY17" fmla="*/ 1065362 h 4041475"/>
              <a:gd name="connsiteX18" fmla="*/ 5451894 w 5771072"/>
              <a:gd name="connsiteY18" fmla="*/ 2592237 h 4041475"/>
              <a:gd name="connsiteX19" fmla="*/ 5538158 w 5771072"/>
              <a:gd name="connsiteY19" fmla="*/ 3567022 h 4041475"/>
              <a:gd name="connsiteX20" fmla="*/ 5621174 w 5771072"/>
              <a:gd name="connsiteY20" fmla="*/ 3850941 h 4041475"/>
              <a:gd name="connsiteX21" fmla="*/ 5662928 w 5771072"/>
              <a:gd name="connsiteY21" fmla="*/ 3934648 h 4041475"/>
              <a:gd name="connsiteX22" fmla="*/ 5771072 w 5771072"/>
              <a:gd name="connsiteY22" fmla="*/ 4041475 h 4041475"/>
              <a:gd name="connsiteX0" fmla="*/ 0 w 5771072"/>
              <a:gd name="connsiteY0" fmla="*/ 2937294 h 4041475"/>
              <a:gd name="connsiteX1" fmla="*/ 621102 w 5771072"/>
              <a:gd name="connsiteY1" fmla="*/ 2911415 h 4041475"/>
              <a:gd name="connsiteX2" fmla="*/ 1423358 w 5771072"/>
              <a:gd name="connsiteY2" fmla="*/ 2876909 h 4041475"/>
              <a:gd name="connsiteX3" fmla="*/ 2216989 w 5771072"/>
              <a:gd name="connsiteY3" fmla="*/ 2807898 h 4041475"/>
              <a:gd name="connsiteX4" fmla="*/ 3019245 w 5771072"/>
              <a:gd name="connsiteY4" fmla="*/ 2695754 h 4041475"/>
              <a:gd name="connsiteX5" fmla="*/ 3692106 w 5771072"/>
              <a:gd name="connsiteY5" fmla="*/ 2540479 h 4041475"/>
              <a:gd name="connsiteX6" fmla="*/ 4149306 w 5771072"/>
              <a:gd name="connsiteY6" fmla="*/ 2367950 h 4041475"/>
              <a:gd name="connsiteX7" fmla="*/ 4546121 w 5771072"/>
              <a:gd name="connsiteY7" fmla="*/ 2074652 h 4041475"/>
              <a:gd name="connsiteX8" fmla="*/ 4787660 w 5771072"/>
              <a:gd name="connsiteY8" fmla="*/ 1772728 h 4041475"/>
              <a:gd name="connsiteX9" fmla="*/ 4951562 w 5771072"/>
              <a:gd name="connsiteY9" fmla="*/ 1384539 h 4041475"/>
              <a:gd name="connsiteX10" fmla="*/ 5037826 w 5771072"/>
              <a:gd name="connsiteY10" fmla="*/ 970471 h 4041475"/>
              <a:gd name="connsiteX11" fmla="*/ 5106838 w 5771072"/>
              <a:gd name="connsiteY11" fmla="*/ 651294 h 4041475"/>
              <a:gd name="connsiteX12" fmla="*/ 5149970 w 5771072"/>
              <a:gd name="connsiteY12" fmla="*/ 401128 h 4041475"/>
              <a:gd name="connsiteX13" fmla="*/ 5244860 w 5771072"/>
              <a:gd name="connsiteY13" fmla="*/ 47445 h 4041475"/>
              <a:gd name="connsiteX14" fmla="*/ 5296619 w 5771072"/>
              <a:gd name="connsiteY14" fmla="*/ 116456 h 4041475"/>
              <a:gd name="connsiteX15" fmla="*/ 5331124 w 5771072"/>
              <a:gd name="connsiteY15" fmla="*/ 703052 h 4041475"/>
              <a:gd name="connsiteX16" fmla="*/ 5357004 w 5771072"/>
              <a:gd name="connsiteY16" fmla="*/ 1065362 h 4041475"/>
              <a:gd name="connsiteX17" fmla="*/ 5451894 w 5771072"/>
              <a:gd name="connsiteY17" fmla="*/ 2592237 h 4041475"/>
              <a:gd name="connsiteX18" fmla="*/ 5538158 w 5771072"/>
              <a:gd name="connsiteY18" fmla="*/ 3567022 h 4041475"/>
              <a:gd name="connsiteX19" fmla="*/ 5621174 w 5771072"/>
              <a:gd name="connsiteY19" fmla="*/ 3850941 h 4041475"/>
              <a:gd name="connsiteX20" fmla="*/ 5662928 w 5771072"/>
              <a:gd name="connsiteY20" fmla="*/ 3934648 h 4041475"/>
              <a:gd name="connsiteX21" fmla="*/ 5771072 w 5771072"/>
              <a:gd name="connsiteY21" fmla="*/ 4041475 h 4041475"/>
              <a:gd name="connsiteX0" fmla="*/ 0 w 5771072"/>
              <a:gd name="connsiteY0" fmla="*/ 2978988 h 4083169"/>
              <a:gd name="connsiteX1" fmla="*/ 621102 w 5771072"/>
              <a:gd name="connsiteY1" fmla="*/ 2953109 h 4083169"/>
              <a:gd name="connsiteX2" fmla="*/ 1423358 w 5771072"/>
              <a:gd name="connsiteY2" fmla="*/ 2918603 h 4083169"/>
              <a:gd name="connsiteX3" fmla="*/ 2216989 w 5771072"/>
              <a:gd name="connsiteY3" fmla="*/ 2849592 h 4083169"/>
              <a:gd name="connsiteX4" fmla="*/ 3019245 w 5771072"/>
              <a:gd name="connsiteY4" fmla="*/ 2737448 h 4083169"/>
              <a:gd name="connsiteX5" fmla="*/ 3692106 w 5771072"/>
              <a:gd name="connsiteY5" fmla="*/ 2582173 h 4083169"/>
              <a:gd name="connsiteX6" fmla="*/ 4149306 w 5771072"/>
              <a:gd name="connsiteY6" fmla="*/ 2409644 h 4083169"/>
              <a:gd name="connsiteX7" fmla="*/ 4546121 w 5771072"/>
              <a:gd name="connsiteY7" fmla="*/ 2116346 h 4083169"/>
              <a:gd name="connsiteX8" fmla="*/ 4787660 w 5771072"/>
              <a:gd name="connsiteY8" fmla="*/ 1814422 h 4083169"/>
              <a:gd name="connsiteX9" fmla="*/ 4951562 w 5771072"/>
              <a:gd name="connsiteY9" fmla="*/ 1426233 h 4083169"/>
              <a:gd name="connsiteX10" fmla="*/ 5037826 w 5771072"/>
              <a:gd name="connsiteY10" fmla="*/ 1012165 h 4083169"/>
              <a:gd name="connsiteX11" fmla="*/ 5106838 w 5771072"/>
              <a:gd name="connsiteY11" fmla="*/ 692988 h 4083169"/>
              <a:gd name="connsiteX12" fmla="*/ 5244860 w 5771072"/>
              <a:gd name="connsiteY12" fmla="*/ 89139 h 4083169"/>
              <a:gd name="connsiteX13" fmla="*/ 5296619 w 5771072"/>
              <a:gd name="connsiteY13" fmla="*/ 158150 h 4083169"/>
              <a:gd name="connsiteX14" fmla="*/ 5331124 w 5771072"/>
              <a:gd name="connsiteY14" fmla="*/ 744746 h 4083169"/>
              <a:gd name="connsiteX15" fmla="*/ 5357004 w 5771072"/>
              <a:gd name="connsiteY15" fmla="*/ 1107056 h 4083169"/>
              <a:gd name="connsiteX16" fmla="*/ 5451894 w 5771072"/>
              <a:gd name="connsiteY16" fmla="*/ 2633931 h 4083169"/>
              <a:gd name="connsiteX17" fmla="*/ 5538158 w 5771072"/>
              <a:gd name="connsiteY17" fmla="*/ 3608716 h 4083169"/>
              <a:gd name="connsiteX18" fmla="*/ 5621174 w 5771072"/>
              <a:gd name="connsiteY18" fmla="*/ 3892635 h 4083169"/>
              <a:gd name="connsiteX19" fmla="*/ 5662928 w 5771072"/>
              <a:gd name="connsiteY19" fmla="*/ 3976342 h 4083169"/>
              <a:gd name="connsiteX20" fmla="*/ 5771072 w 5771072"/>
              <a:gd name="connsiteY20" fmla="*/ 4083169 h 4083169"/>
              <a:gd name="connsiteX0" fmla="*/ 0 w 5771072"/>
              <a:gd name="connsiteY0" fmla="*/ 3032185 h 4136366"/>
              <a:gd name="connsiteX1" fmla="*/ 621102 w 5771072"/>
              <a:gd name="connsiteY1" fmla="*/ 3006306 h 4136366"/>
              <a:gd name="connsiteX2" fmla="*/ 1423358 w 5771072"/>
              <a:gd name="connsiteY2" fmla="*/ 2971800 h 4136366"/>
              <a:gd name="connsiteX3" fmla="*/ 2216989 w 5771072"/>
              <a:gd name="connsiteY3" fmla="*/ 2902789 h 4136366"/>
              <a:gd name="connsiteX4" fmla="*/ 3019245 w 5771072"/>
              <a:gd name="connsiteY4" fmla="*/ 2790645 h 4136366"/>
              <a:gd name="connsiteX5" fmla="*/ 3692106 w 5771072"/>
              <a:gd name="connsiteY5" fmla="*/ 2635370 h 4136366"/>
              <a:gd name="connsiteX6" fmla="*/ 4149306 w 5771072"/>
              <a:gd name="connsiteY6" fmla="*/ 2462841 h 4136366"/>
              <a:gd name="connsiteX7" fmla="*/ 4546121 w 5771072"/>
              <a:gd name="connsiteY7" fmla="*/ 2169543 h 4136366"/>
              <a:gd name="connsiteX8" fmla="*/ 4787660 w 5771072"/>
              <a:gd name="connsiteY8" fmla="*/ 1867619 h 4136366"/>
              <a:gd name="connsiteX9" fmla="*/ 4951562 w 5771072"/>
              <a:gd name="connsiteY9" fmla="*/ 1479430 h 4136366"/>
              <a:gd name="connsiteX10" fmla="*/ 5037826 w 5771072"/>
              <a:gd name="connsiteY10" fmla="*/ 1065362 h 4136366"/>
              <a:gd name="connsiteX11" fmla="*/ 5244860 w 5771072"/>
              <a:gd name="connsiteY11" fmla="*/ 142336 h 4136366"/>
              <a:gd name="connsiteX12" fmla="*/ 5296619 w 5771072"/>
              <a:gd name="connsiteY12" fmla="*/ 211347 h 4136366"/>
              <a:gd name="connsiteX13" fmla="*/ 5331124 w 5771072"/>
              <a:gd name="connsiteY13" fmla="*/ 797943 h 4136366"/>
              <a:gd name="connsiteX14" fmla="*/ 5357004 w 5771072"/>
              <a:gd name="connsiteY14" fmla="*/ 1160253 h 4136366"/>
              <a:gd name="connsiteX15" fmla="*/ 5451894 w 5771072"/>
              <a:gd name="connsiteY15" fmla="*/ 2687128 h 4136366"/>
              <a:gd name="connsiteX16" fmla="*/ 5538158 w 5771072"/>
              <a:gd name="connsiteY16" fmla="*/ 3661913 h 4136366"/>
              <a:gd name="connsiteX17" fmla="*/ 5621174 w 5771072"/>
              <a:gd name="connsiteY17" fmla="*/ 3945832 h 4136366"/>
              <a:gd name="connsiteX18" fmla="*/ 5662928 w 5771072"/>
              <a:gd name="connsiteY18" fmla="*/ 4029539 h 4136366"/>
              <a:gd name="connsiteX19" fmla="*/ 5771072 w 5771072"/>
              <a:gd name="connsiteY19" fmla="*/ 4136366 h 4136366"/>
              <a:gd name="connsiteX0" fmla="*/ 0 w 5771072"/>
              <a:gd name="connsiteY0" fmla="*/ 3034061 h 4138242"/>
              <a:gd name="connsiteX1" fmla="*/ 621102 w 5771072"/>
              <a:gd name="connsiteY1" fmla="*/ 3008182 h 4138242"/>
              <a:gd name="connsiteX2" fmla="*/ 1423358 w 5771072"/>
              <a:gd name="connsiteY2" fmla="*/ 2973676 h 4138242"/>
              <a:gd name="connsiteX3" fmla="*/ 2216989 w 5771072"/>
              <a:gd name="connsiteY3" fmla="*/ 2904665 h 4138242"/>
              <a:gd name="connsiteX4" fmla="*/ 3019245 w 5771072"/>
              <a:gd name="connsiteY4" fmla="*/ 2792521 h 4138242"/>
              <a:gd name="connsiteX5" fmla="*/ 3692106 w 5771072"/>
              <a:gd name="connsiteY5" fmla="*/ 2637246 h 4138242"/>
              <a:gd name="connsiteX6" fmla="*/ 4149306 w 5771072"/>
              <a:gd name="connsiteY6" fmla="*/ 2464717 h 4138242"/>
              <a:gd name="connsiteX7" fmla="*/ 4546121 w 5771072"/>
              <a:gd name="connsiteY7" fmla="*/ 2171419 h 4138242"/>
              <a:gd name="connsiteX8" fmla="*/ 4787660 w 5771072"/>
              <a:gd name="connsiteY8" fmla="*/ 1869495 h 4138242"/>
              <a:gd name="connsiteX9" fmla="*/ 4951562 w 5771072"/>
              <a:gd name="connsiteY9" fmla="*/ 1481306 h 4138242"/>
              <a:gd name="connsiteX10" fmla="*/ 5059570 w 5771072"/>
              <a:gd name="connsiteY10" fmla="*/ 1078493 h 4138242"/>
              <a:gd name="connsiteX11" fmla="*/ 5244860 w 5771072"/>
              <a:gd name="connsiteY11" fmla="*/ 144212 h 4138242"/>
              <a:gd name="connsiteX12" fmla="*/ 5296619 w 5771072"/>
              <a:gd name="connsiteY12" fmla="*/ 213223 h 4138242"/>
              <a:gd name="connsiteX13" fmla="*/ 5331124 w 5771072"/>
              <a:gd name="connsiteY13" fmla="*/ 799819 h 4138242"/>
              <a:gd name="connsiteX14" fmla="*/ 5357004 w 5771072"/>
              <a:gd name="connsiteY14" fmla="*/ 1162129 h 4138242"/>
              <a:gd name="connsiteX15" fmla="*/ 5451894 w 5771072"/>
              <a:gd name="connsiteY15" fmla="*/ 2689004 h 4138242"/>
              <a:gd name="connsiteX16" fmla="*/ 5538158 w 5771072"/>
              <a:gd name="connsiteY16" fmla="*/ 3663789 h 4138242"/>
              <a:gd name="connsiteX17" fmla="*/ 5621174 w 5771072"/>
              <a:gd name="connsiteY17" fmla="*/ 3947708 h 4138242"/>
              <a:gd name="connsiteX18" fmla="*/ 5662928 w 5771072"/>
              <a:gd name="connsiteY18" fmla="*/ 4031415 h 4138242"/>
              <a:gd name="connsiteX19" fmla="*/ 5771072 w 5771072"/>
              <a:gd name="connsiteY19" fmla="*/ 4138242 h 4138242"/>
              <a:gd name="connsiteX0" fmla="*/ 0 w 5771072"/>
              <a:gd name="connsiteY0" fmla="*/ 2930106 h 4034287"/>
              <a:gd name="connsiteX1" fmla="*/ 621102 w 5771072"/>
              <a:gd name="connsiteY1" fmla="*/ 2904227 h 4034287"/>
              <a:gd name="connsiteX2" fmla="*/ 1423358 w 5771072"/>
              <a:gd name="connsiteY2" fmla="*/ 2869721 h 4034287"/>
              <a:gd name="connsiteX3" fmla="*/ 2216989 w 5771072"/>
              <a:gd name="connsiteY3" fmla="*/ 2800710 h 4034287"/>
              <a:gd name="connsiteX4" fmla="*/ 3019245 w 5771072"/>
              <a:gd name="connsiteY4" fmla="*/ 2688566 h 4034287"/>
              <a:gd name="connsiteX5" fmla="*/ 3692106 w 5771072"/>
              <a:gd name="connsiteY5" fmla="*/ 2533291 h 4034287"/>
              <a:gd name="connsiteX6" fmla="*/ 4149306 w 5771072"/>
              <a:gd name="connsiteY6" fmla="*/ 2360762 h 4034287"/>
              <a:gd name="connsiteX7" fmla="*/ 4546121 w 5771072"/>
              <a:gd name="connsiteY7" fmla="*/ 2067464 h 4034287"/>
              <a:gd name="connsiteX8" fmla="*/ 4787660 w 5771072"/>
              <a:gd name="connsiteY8" fmla="*/ 1765540 h 4034287"/>
              <a:gd name="connsiteX9" fmla="*/ 4951562 w 5771072"/>
              <a:gd name="connsiteY9" fmla="*/ 1377351 h 4034287"/>
              <a:gd name="connsiteX10" fmla="*/ 5059570 w 5771072"/>
              <a:gd name="connsiteY10" fmla="*/ 974538 h 4034287"/>
              <a:gd name="connsiteX11" fmla="*/ 5196789 w 5771072"/>
              <a:gd name="connsiteY11" fmla="*/ 266009 h 4034287"/>
              <a:gd name="connsiteX12" fmla="*/ 5244860 w 5771072"/>
              <a:gd name="connsiteY12" fmla="*/ 40257 h 4034287"/>
              <a:gd name="connsiteX13" fmla="*/ 5296619 w 5771072"/>
              <a:gd name="connsiteY13" fmla="*/ 109268 h 4034287"/>
              <a:gd name="connsiteX14" fmla="*/ 5331124 w 5771072"/>
              <a:gd name="connsiteY14" fmla="*/ 695864 h 4034287"/>
              <a:gd name="connsiteX15" fmla="*/ 5357004 w 5771072"/>
              <a:gd name="connsiteY15" fmla="*/ 1058174 h 4034287"/>
              <a:gd name="connsiteX16" fmla="*/ 5451894 w 5771072"/>
              <a:gd name="connsiteY16" fmla="*/ 2585049 h 4034287"/>
              <a:gd name="connsiteX17" fmla="*/ 5538158 w 5771072"/>
              <a:gd name="connsiteY17" fmla="*/ 3559834 h 4034287"/>
              <a:gd name="connsiteX18" fmla="*/ 5621174 w 5771072"/>
              <a:gd name="connsiteY18" fmla="*/ 3843753 h 4034287"/>
              <a:gd name="connsiteX19" fmla="*/ 5662928 w 5771072"/>
              <a:gd name="connsiteY19" fmla="*/ 3927460 h 4034287"/>
              <a:gd name="connsiteX20" fmla="*/ 5771072 w 5771072"/>
              <a:gd name="connsiteY20" fmla="*/ 4034287 h 4034287"/>
              <a:gd name="connsiteX0" fmla="*/ 0 w 5771072"/>
              <a:gd name="connsiteY0" fmla="*/ 2955604 h 4059785"/>
              <a:gd name="connsiteX1" fmla="*/ 621102 w 5771072"/>
              <a:gd name="connsiteY1" fmla="*/ 2929725 h 4059785"/>
              <a:gd name="connsiteX2" fmla="*/ 1423358 w 5771072"/>
              <a:gd name="connsiteY2" fmla="*/ 2895219 h 4059785"/>
              <a:gd name="connsiteX3" fmla="*/ 2216989 w 5771072"/>
              <a:gd name="connsiteY3" fmla="*/ 2826208 h 4059785"/>
              <a:gd name="connsiteX4" fmla="*/ 3019245 w 5771072"/>
              <a:gd name="connsiteY4" fmla="*/ 2714064 h 4059785"/>
              <a:gd name="connsiteX5" fmla="*/ 3692106 w 5771072"/>
              <a:gd name="connsiteY5" fmla="*/ 2558789 h 4059785"/>
              <a:gd name="connsiteX6" fmla="*/ 4149306 w 5771072"/>
              <a:gd name="connsiteY6" fmla="*/ 2386260 h 4059785"/>
              <a:gd name="connsiteX7" fmla="*/ 4546121 w 5771072"/>
              <a:gd name="connsiteY7" fmla="*/ 2092962 h 4059785"/>
              <a:gd name="connsiteX8" fmla="*/ 4787660 w 5771072"/>
              <a:gd name="connsiteY8" fmla="*/ 1791038 h 4059785"/>
              <a:gd name="connsiteX9" fmla="*/ 4951562 w 5771072"/>
              <a:gd name="connsiteY9" fmla="*/ 1402849 h 4059785"/>
              <a:gd name="connsiteX10" fmla="*/ 5059570 w 5771072"/>
              <a:gd name="connsiteY10" fmla="*/ 1000036 h 4059785"/>
              <a:gd name="connsiteX11" fmla="*/ 5138626 w 5771072"/>
              <a:gd name="connsiteY11" fmla="*/ 529305 h 4059785"/>
              <a:gd name="connsiteX12" fmla="*/ 5244860 w 5771072"/>
              <a:gd name="connsiteY12" fmla="*/ 65755 h 4059785"/>
              <a:gd name="connsiteX13" fmla="*/ 5296619 w 5771072"/>
              <a:gd name="connsiteY13" fmla="*/ 134766 h 4059785"/>
              <a:gd name="connsiteX14" fmla="*/ 5331124 w 5771072"/>
              <a:gd name="connsiteY14" fmla="*/ 721362 h 4059785"/>
              <a:gd name="connsiteX15" fmla="*/ 5357004 w 5771072"/>
              <a:gd name="connsiteY15" fmla="*/ 1083672 h 4059785"/>
              <a:gd name="connsiteX16" fmla="*/ 5451894 w 5771072"/>
              <a:gd name="connsiteY16" fmla="*/ 2610547 h 4059785"/>
              <a:gd name="connsiteX17" fmla="*/ 5538158 w 5771072"/>
              <a:gd name="connsiteY17" fmla="*/ 3585332 h 4059785"/>
              <a:gd name="connsiteX18" fmla="*/ 5621174 w 5771072"/>
              <a:gd name="connsiteY18" fmla="*/ 3869251 h 4059785"/>
              <a:gd name="connsiteX19" fmla="*/ 5662928 w 5771072"/>
              <a:gd name="connsiteY19" fmla="*/ 3952958 h 4059785"/>
              <a:gd name="connsiteX20" fmla="*/ 5771072 w 5771072"/>
              <a:gd name="connsiteY20" fmla="*/ 4059785 h 4059785"/>
              <a:gd name="connsiteX0" fmla="*/ 0 w 5771072"/>
              <a:gd name="connsiteY0" fmla="*/ 2962788 h 4066969"/>
              <a:gd name="connsiteX1" fmla="*/ 621102 w 5771072"/>
              <a:gd name="connsiteY1" fmla="*/ 2936909 h 4066969"/>
              <a:gd name="connsiteX2" fmla="*/ 1423358 w 5771072"/>
              <a:gd name="connsiteY2" fmla="*/ 2902403 h 4066969"/>
              <a:gd name="connsiteX3" fmla="*/ 2216989 w 5771072"/>
              <a:gd name="connsiteY3" fmla="*/ 2833392 h 4066969"/>
              <a:gd name="connsiteX4" fmla="*/ 3019245 w 5771072"/>
              <a:gd name="connsiteY4" fmla="*/ 2721248 h 4066969"/>
              <a:gd name="connsiteX5" fmla="*/ 3692106 w 5771072"/>
              <a:gd name="connsiteY5" fmla="*/ 2565973 h 4066969"/>
              <a:gd name="connsiteX6" fmla="*/ 4149306 w 5771072"/>
              <a:gd name="connsiteY6" fmla="*/ 2393444 h 4066969"/>
              <a:gd name="connsiteX7" fmla="*/ 4546121 w 5771072"/>
              <a:gd name="connsiteY7" fmla="*/ 2100146 h 4066969"/>
              <a:gd name="connsiteX8" fmla="*/ 4787660 w 5771072"/>
              <a:gd name="connsiteY8" fmla="*/ 1798222 h 4066969"/>
              <a:gd name="connsiteX9" fmla="*/ 4951562 w 5771072"/>
              <a:gd name="connsiteY9" fmla="*/ 1410033 h 4066969"/>
              <a:gd name="connsiteX10" fmla="*/ 5059570 w 5771072"/>
              <a:gd name="connsiteY10" fmla="*/ 1007220 h 4066969"/>
              <a:gd name="connsiteX11" fmla="*/ 5138626 w 5771072"/>
              <a:gd name="connsiteY11" fmla="*/ 536489 h 4066969"/>
              <a:gd name="connsiteX12" fmla="*/ 5217682 w 5771072"/>
              <a:gd name="connsiteY12" fmla="*/ 65757 h 4066969"/>
              <a:gd name="connsiteX13" fmla="*/ 5296619 w 5771072"/>
              <a:gd name="connsiteY13" fmla="*/ 141950 h 4066969"/>
              <a:gd name="connsiteX14" fmla="*/ 5331124 w 5771072"/>
              <a:gd name="connsiteY14" fmla="*/ 728546 h 4066969"/>
              <a:gd name="connsiteX15" fmla="*/ 5357004 w 5771072"/>
              <a:gd name="connsiteY15" fmla="*/ 1090856 h 4066969"/>
              <a:gd name="connsiteX16" fmla="*/ 5451894 w 5771072"/>
              <a:gd name="connsiteY16" fmla="*/ 2617731 h 4066969"/>
              <a:gd name="connsiteX17" fmla="*/ 5538158 w 5771072"/>
              <a:gd name="connsiteY17" fmla="*/ 3592516 h 4066969"/>
              <a:gd name="connsiteX18" fmla="*/ 5621174 w 5771072"/>
              <a:gd name="connsiteY18" fmla="*/ 3876435 h 4066969"/>
              <a:gd name="connsiteX19" fmla="*/ 5662928 w 5771072"/>
              <a:gd name="connsiteY19" fmla="*/ 3960142 h 4066969"/>
              <a:gd name="connsiteX20" fmla="*/ 5771072 w 5771072"/>
              <a:gd name="connsiteY20" fmla="*/ 4066969 h 4066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771072" h="4066969">
                <a:moveTo>
                  <a:pt x="0" y="2962788"/>
                </a:moveTo>
                <a:lnTo>
                  <a:pt x="621102" y="2936909"/>
                </a:lnTo>
                <a:cubicBezTo>
                  <a:pt x="858328" y="2926845"/>
                  <a:pt x="1157377" y="2919656"/>
                  <a:pt x="1423358" y="2902403"/>
                </a:cubicBezTo>
                <a:cubicBezTo>
                  <a:pt x="1689339" y="2885150"/>
                  <a:pt x="1951008" y="2863585"/>
                  <a:pt x="2216989" y="2833392"/>
                </a:cubicBezTo>
                <a:cubicBezTo>
                  <a:pt x="2482970" y="2803199"/>
                  <a:pt x="2773392" y="2765818"/>
                  <a:pt x="3019245" y="2721248"/>
                </a:cubicBezTo>
                <a:cubicBezTo>
                  <a:pt x="3265098" y="2676678"/>
                  <a:pt x="3503763" y="2620607"/>
                  <a:pt x="3692106" y="2565973"/>
                </a:cubicBezTo>
                <a:cubicBezTo>
                  <a:pt x="3880449" y="2511339"/>
                  <a:pt x="4006970" y="2471082"/>
                  <a:pt x="4149306" y="2393444"/>
                </a:cubicBezTo>
                <a:cubicBezTo>
                  <a:pt x="4291642" y="2315806"/>
                  <a:pt x="4439729" y="2199350"/>
                  <a:pt x="4546121" y="2100146"/>
                </a:cubicBezTo>
                <a:cubicBezTo>
                  <a:pt x="4652513" y="2000942"/>
                  <a:pt x="4720087" y="1913241"/>
                  <a:pt x="4787660" y="1798222"/>
                </a:cubicBezTo>
                <a:cubicBezTo>
                  <a:pt x="4855233" y="1683203"/>
                  <a:pt x="4906244" y="1541867"/>
                  <a:pt x="4951562" y="1410033"/>
                </a:cubicBezTo>
                <a:cubicBezTo>
                  <a:pt x="4996880" y="1278199"/>
                  <a:pt x="5028393" y="1152811"/>
                  <a:pt x="5059570" y="1007220"/>
                </a:cubicBezTo>
                <a:cubicBezTo>
                  <a:pt x="5090747" y="861629"/>
                  <a:pt x="5112274" y="693400"/>
                  <a:pt x="5138626" y="536489"/>
                </a:cubicBezTo>
                <a:cubicBezTo>
                  <a:pt x="5164978" y="379579"/>
                  <a:pt x="5191350" y="131514"/>
                  <a:pt x="5217682" y="65757"/>
                </a:cubicBezTo>
                <a:cubicBezTo>
                  <a:pt x="5244014" y="0"/>
                  <a:pt x="5277712" y="31485"/>
                  <a:pt x="5296619" y="141950"/>
                </a:cubicBezTo>
                <a:cubicBezTo>
                  <a:pt x="5315526" y="252415"/>
                  <a:pt x="5321060" y="570395"/>
                  <a:pt x="5331124" y="728546"/>
                </a:cubicBezTo>
                <a:cubicBezTo>
                  <a:pt x="5341188" y="886697"/>
                  <a:pt x="5336876" y="775992"/>
                  <a:pt x="5357004" y="1090856"/>
                </a:cubicBezTo>
                <a:cubicBezTo>
                  <a:pt x="5377132" y="1405720"/>
                  <a:pt x="5421702" y="2200788"/>
                  <a:pt x="5451894" y="2617731"/>
                </a:cubicBezTo>
                <a:cubicBezTo>
                  <a:pt x="5482086" y="3034674"/>
                  <a:pt x="5509945" y="3382732"/>
                  <a:pt x="5538158" y="3592516"/>
                </a:cubicBezTo>
                <a:cubicBezTo>
                  <a:pt x="5566371" y="3802300"/>
                  <a:pt x="5600379" y="3815164"/>
                  <a:pt x="5621174" y="3876435"/>
                </a:cubicBezTo>
                <a:cubicBezTo>
                  <a:pt x="5641969" y="3937706"/>
                  <a:pt x="5637945" y="3928386"/>
                  <a:pt x="5662928" y="3960142"/>
                </a:cubicBezTo>
                <a:cubicBezTo>
                  <a:pt x="5687911" y="3991898"/>
                  <a:pt x="5746630" y="4054029"/>
                  <a:pt x="5771072" y="4066969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1259632" y="4933432"/>
            <a:ext cx="4968552" cy="943840"/>
          </a:xfrm>
          <a:custGeom>
            <a:avLst/>
            <a:gdLst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24422 w 5771072"/>
              <a:gd name="connsiteY28" fmla="*/ 3940834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581290 w 5771072"/>
              <a:gd name="connsiteY27" fmla="*/ 3802811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03653 w 5771072"/>
              <a:gd name="connsiteY25" fmla="*/ 3035061 h 4001219"/>
              <a:gd name="connsiteX26" fmla="*/ 5538158 w 5771072"/>
              <a:gd name="connsiteY26" fmla="*/ 3526766 h 4001219"/>
              <a:gd name="connsiteX27" fmla="*/ 5621174 w 5771072"/>
              <a:gd name="connsiteY27" fmla="*/ 3810685 h 4001219"/>
              <a:gd name="connsiteX28" fmla="*/ 5662928 w 5771072"/>
              <a:gd name="connsiteY28" fmla="*/ 3894392 h 4001219"/>
              <a:gd name="connsiteX29" fmla="*/ 5771072 w 5771072"/>
              <a:gd name="connsiteY29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296619 w 5771072"/>
              <a:gd name="connsiteY19" fmla="*/ 136585 h 4001219"/>
              <a:gd name="connsiteX20" fmla="*/ 5313872 w 5771072"/>
              <a:gd name="connsiteY20" fmla="*/ 352245 h 4001219"/>
              <a:gd name="connsiteX21" fmla="*/ 5331124 w 5771072"/>
              <a:gd name="connsiteY21" fmla="*/ 662796 h 4001219"/>
              <a:gd name="connsiteX22" fmla="*/ 5357004 w 5771072"/>
              <a:gd name="connsiteY22" fmla="*/ 1025106 h 4001219"/>
              <a:gd name="connsiteX23" fmla="*/ 5417389 w 5771072"/>
              <a:gd name="connsiteY23" fmla="*/ 1905000 h 4001219"/>
              <a:gd name="connsiteX24" fmla="*/ 5451894 w 5771072"/>
              <a:gd name="connsiteY24" fmla="*/ 2551981 h 4001219"/>
              <a:gd name="connsiteX25" fmla="*/ 5538158 w 5771072"/>
              <a:gd name="connsiteY25" fmla="*/ 3526766 h 4001219"/>
              <a:gd name="connsiteX26" fmla="*/ 5621174 w 5771072"/>
              <a:gd name="connsiteY26" fmla="*/ 3810685 h 4001219"/>
              <a:gd name="connsiteX27" fmla="*/ 5662928 w 5771072"/>
              <a:gd name="connsiteY27" fmla="*/ 3894392 h 4001219"/>
              <a:gd name="connsiteX28" fmla="*/ 5771072 w 5771072"/>
              <a:gd name="connsiteY28" fmla="*/ 4001219 h 4001219"/>
              <a:gd name="connsiteX0" fmla="*/ 0 w 5771072"/>
              <a:gd name="connsiteY0" fmla="*/ 2897038 h 4001219"/>
              <a:gd name="connsiteX1" fmla="*/ 621102 w 5771072"/>
              <a:gd name="connsiteY1" fmla="*/ 2871159 h 4001219"/>
              <a:gd name="connsiteX2" fmla="*/ 1423358 w 5771072"/>
              <a:gd name="connsiteY2" fmla="*/ 2836653 h 4001219"/>
              <a:gd name="connsiteX3" fmla="*/ 2216989 w 5771072"/>
              <a:gd name="connsiteY3" fmla="*/ 2767642 h 4001219"/>
              <a:gd name="connsiteX4" fmla="*/ 3019245 w 5771072"/>
              <a:gd name="connsiteY4" fmla="*/ 2655498 h 4001219"/>
              <a:gd name="connsiteX5" fmla="*/ 3692106 w 5771072"/>
              <a:gd name="connsiteY5" fmla="*/ 2500223 h 4001219"/>
              <a:gd name="connsiteX6" fmla="*/ 4149306 w 5771072"/>
              <a:gd name="connsiteY6" fmla="*/ 2327694 h 4001219"/>
              <a:gd name="connsiteX7" fmla="*/ 4546121 w 5771072"/>
              <a:gd name="connsiteY7" fmla="*/ 2034396 h 4001219"/>
              <a:gd name="connsiteX8" fmla="*/ 4787660 w 5771072"/>
              <a:gd name="connsiteY8" fmla="*/ 1732472 h 4001219"/>
              <a:gd name="connsiteX9" fmla="*/ 4951562 w 5771072"/>
              <a:gd name="connsiteY9" fmla="*/ 1344283 h 4001219"/>
              <a:gd name="connsiteX10" fmla="*/ 5037826 w 5771072"/>
              <a:gd name="connsiteY10" fmla="*/ 930215 h 4001219"/>
              <a:gd name="connsiteX11" fmla="*/ 5106838 w 5771072"/>
              <a:gd name="connsiteY11" fmla="*/ 611038 h 4001219"/>
              <a:gd name="connsiteX12" fmla="*/ 5149970 w 5771072"/>
              <a:gd name="connsiteY12" fmla="*/ 360872 h 4001219"/>
              <a:gd name="connsiteX13" fmla="*/ 5175849 w 5771072"/>
              <a:gd name="connsiteY13" fmla="*/ 179717 h 4001219"/>
              <a:gd name="connsiteX14" fmla="*/ 5201728 w 5771072"/>
              <a:gd name="connsiteY14" fmla="*/ 93453 h 4001219"/>
              <a:gd name="connsiteX15" fmla="*/ 5201728 w 5771072"/>
              <a:gd name="connsiteY15" fmla="*/ 58947 h 4001219"/>
              <a:gd name="connsiteX16" fmla="*/ 5218981 w 5771072"/>
              <a:gd name="connsiteY16" fmla="*/ 33068 h 4001219"/>
              <a:gd name="connsiteX17" fmla="*/ 5244860 w 5771072"/>
              <a:gd name="connsiteY17" fmla="*/ 7189 h 4001219"/>
              <a:gd name="connsiteX18" fmla="*/ 5296619 w 5771072"/>
              <a:gd name="connsiteY18" fmla="*/ 76200 h 4001219"/>
              <a:gd name="connsiteX19" fmla="*/ 5313872 w 5771072"/>
              <a:gd name="connsiteY19" fmla="*/ 352245 h 4001219"/>
              <a:gd name="connsiteX20" fmla="*/ 5331124 w 5771072"/>
              <a:gd name="connsiteY20" fmla="*/ 662796 h 4001219"/>
              <a:gd name="connsiteX21" fmla="*/ 5357004 w 5771072"/>
              <a:gd name="connsiteY21" fmla="*/ 1025106 h 4001219"/>
              <a:gd name="connsiteX22" fmla="*/ 5417389 w 5771072"/>
              <a:gd name="connsiteY22" fmla="*/ 1905000 h 4001219"/>
              <a:gd name="connsiteX23" fmla="*/ 5451894 w 5771072"/>
              <a:gd name="connsiteY23" fmla="*/ 2551981 h 4001219"/>
              <a:gd name="connsiteX24" fmla="*/ 5538158 w 5771072"/>
              <a:gd name="connsiteY24" fmla="*/ 3526766 h 4001219"/>
              <a:gd name="connsiteX25" fmla="*/ 5621174 w 5771072"/>
              <a:gd name="connsiteY25" fmla="*/ 3810685 h 4001219"/>
              <a:gd name="connsiteX26" fmla="*/ 5662928 w 5771072"/>
              <a:gd name="connsiteY26" fmla="*/ 3894392 h 4001219"/>
              <a:gd name="connsiteX27" fmla="*/ 5771072 w 5771072"/>
              <a:gd name="connsiteY27" fmla="*/ 4001219 h 4001219"/>
              <a:gd name="connsiteX0" fmla="*/ 0 w 5771072"/>
              <a:gd name="connsiteY0" fmla="*/ 2892725 h 3996906"/>
              <a:gd name="connsiteX1" fmla="*/ 621102 w 5771072"/>
              <a:gd name="connsiteY1" fmla="*/ 2866846 h 3996906"/>
              <a:gd name="connsiteX2" fmla="*/ 1423358 w 5771072"/>
              <a:gd name="connsiteY2" fmla="*/ 2832340 h 3996906"/>
              <a:gd name="connsiteX3" fmla="*/ 2216989 w 5771072"/>
              <a:gd name="connsiteY3" fmla="*/ 2763329 h 3996906"/>
              <a:gd name="connsiteX4" fmla="*/ 3019245 w 5771072"/>
              <a:gd name="connsiteY4" fmla="*/ 2651185 h 3996906"/>
              <a:gd name="connsiteX5" fmla="*/ 3692106 w 5771072"/>
              <a:gd name="connsiteY5" fmla="*/ 2495910 h 3996906"/>
              <a:gd name="connsiteX6" fmla="*/ 4149306 w 5771072"/>
              <a:gd name="connsiteY6" fmla="*/ 2323381 h 3996906"/>
              <a:gd name="connsiteX7" fmla="*/ 4546121 w 5771072"/>
              <a:gd name="connsiteY7" fmla="*/ 2030083 h 3996906"/>
              <a:gd name="connsiteX8" fmla="*/ 4787660 w 5771072"/>
              <a:gd name="connsiteY8" fmla="*/ 1728159 h 3996906"/>
              <a:gd name="connsiteX9" fmla="*/ 4951562 w 5771072"/>
              <a:gd name="connsiteY9" fmla="*/ 1339970 h 3996906"/>
              <a:gd name="connsiteX10" fmla="*/ 5037826 w 5771072"/>
              <a:gd name="connsiteY10" fmla="*/ 925902 h 3996906"/>
              <a:gd name="connsiteX11" fmla="*/ 5106838 w 5771072"/>
              <a:gd name="connsiteY11" fmla="*/ 606725 h 3996906"/>
              <a:gd name="connsiteX12" fmla="*/ 5149970 w 5771072"/>
              <a:gd name="connsiteY12" fmla="*/ 356559 h 3996906"/>
              <a:gd name="connsiteX13" fmla="*/ 5175849 w 5771072"/>
              <a:gd name="connsiteY13" fmla="*/ 175404 h 3996906"/>
              <a:gd name="connsiteX14" fmla="*/ 5201728 w 5771072"/>
              <a:gd name="connsiteY14" fmla="*/ 89140 h 3996906"/>
              <a:gd name="connsiteX15" fmla="*/ 5201728 w 5771072"/>
              <a:gd name="connsiteY15" fmla="*/ 54634 h 3996906"/>
              <a:gd name="connsiteX16" fmla="*/ 5244860 w 5771072"/>
              <a:gd name="connsiteY16" fmla="*/ 2876 h 3996906"/>
              <a:gd name="connsiteX17" fmla="*/ 5296619 w 5771072"/>
              <a:gd name="connsiteY17" fmla="*/ 71887 h 3996906"/>
              <a:gd name="connsiteX18" fmla="*/ 5313872 w 5771072"/>
              <a:gd name="connsiteY18" fmla="*/ 347932 h 3996906"/>
              <a:gd name="connsiteX19" fmla="*/ 5331124 w 5771072"/>
              <a:gd name="connsiteY19" fmla="*/ 658483 h 3996906"/>
              <a:gd name="connsiteX20" fmla="*/ 5357004 w 5771072"/>
              <a:gd name="connsiteY20" fmla="*/ 1020793 h 3996906"/>
              <a:gd name="connsiteX21" fmla="*/ 5417389 w 5771072"/>
              <a:gd name="connsiteY21" fmla="*/ 1900687 h 3996906"/>
              <a:gd name="connsiteX22" fmla="*/ 5451894 w 5771072"/>
              <a:gd name="connsiteY22" fmla="*/ 2547668 h 3996906"/>
              <a:gd name="connsiteX23" fmla="*/ 5538158 w 5771072"/>
              <a:gd name="connsiteY23" fmla="*/ 3522453 h 3996906"/>
              <a:gd name="connsiteX24" fmla="*/ 5621174 w 5771072"/>
              <a:gd name="connsiteY24" fmla="*/ 3806372 h 3996906"/>
              <a:gd name="connsiteX25" fmla="*/ 5662928 w 5771072"/>
              <a:gd name="connsiteY25" fmla="*/ 3890079 h 3996906"/>
              <a:gd name="connsiteX26" fmla="*/ 5771072 w 5771072"/>
              <a:gd name="connsiteY26" fmla="*/ 3996906 h 3996906"/>
              <a:gd name="connsiteX0" fmla="*/ 0 w 5771072"/>
              <a:gd name="connsiteY0" fmla="*/ 2892725 h 3996906"/>
              <a:gd name="connsiteX1" fmla="*/ 621102 w 5771072"/>
              <a:gd name="connsiteY1" fmla="*/ 2866846 h 3996906"/>
              <a:gd name="connsiteX2" fmla="*/ 1423358 w 5771072"/>
              <a:gd name="connsiteY2" fmla="*/ 2832340 h 3996906"/>
              <a:gd name="connsiteX3" fmla="*/ 2216989 w 5771072"/>
              <a:gd name="connsiteY3" fmla="*/ 2763329 h 3996906"/>
              <a:gd name="connsiteX4" fmla="*/ 3019245 w 5771072"/>
              <a:gd name="connsiteY4" fmla="*/ 2651185 h 3996906"/>
              <a:gd name="connsiteX5" fmla="*/ 3692106 w 5771072"/>
              <a:gd name="connsiteY5" fmla="*/ 2495910 h 3996906"/>
              <a:gd name="connsiteX6" fmla="*/ 4149306 w 5771072"/>
              <a:gd name="connsiteY6" fmla="*/ 2323381 h 3996906"/>
              <a:gd name="connsiteX7" fmla="*/ 4546121 w 5771072"/>
              <a:gd name="connsiteY7" fmla="*/ 2030083 h 3996906"/>
              <a:gd name="connsiteX8" fmla="*/ 4787660 w 5771072"/>
              <a:gd name="connsiteY8" fmla="*/ 1728159 h 3996906"/>
              <a:gd name="connsiteX9" fmla="*/ 4951562 w 5771072"/>
              <a:gd name="connsiteY9" fmla="*/ 1339970 h 3996906"/>
              <a:gd name="connsiteX10" fmla="*/ 5037826 w 5771072"/>
              <a:gd name="connsiteY10" fmla="*/ 925902 h 3996906"/>
              <a:gd name="connsiteX11" fmla="*/ 5106838 w 5771072"/>
              <a:gd name="connsiteY11" fmla="*/ 606725 h 3996906"/>
              <a:gd name="connsiteX12" fmla="*/ 5149970 w 5771072"/>
              <a:gd name="connsiteY12" fmla="*/ 356559 h 3996906"/>
              <a:gd name="connsiteX13" fmla="*/ 5175849 w 5771072"/>
              <a:gd name="connsiteY13" fmla="*/ 175404 h 3996906"/>
              <a:gd name="connsiteX14" fmla="*/ 5201728 w 5771072"/>
              <a:gd name="connsiteY14" fmla="*/ 89140 h 3996906"/>
              <a:gd name="connsiteX15" fmla="*/ 5244860 w 5771072"/>
              <a:gd name="connsiteY15" fmla="*/ 2876 h 3996906"/>
              <a:gd name="connsiteX16" fmla="*/ 5296619 w 5771072"/>
              <a:gd name="connsiteY16" fmla="*/ 71887 h 3996906"/>
              <a:gd name="connsiteX17" fmla="*/ 5313872 w 5771072"/>
              <a:gd name="connsiteY17" fmla="*/ 347932 h 3996906"/>
              <a:gd name="connsiteX18" fmla="*/ 5331124 w 5771072"/>
              <a:gd name="connsiteY18" fmla="*/ 658483 h 3996906"/>
              <a:gd name="connsiteX19" fmla="*/ 5357004 w 5771072"/>
              <a:gd name="connsiteY19" fmla="*/ 1020793 h 3996906"/>
              <a:gd name="connsiteX20" fmla="*/ 5417389 w 5771072"/>
              <a:gd name="connsiteY20" fmla="*/ 1900687 h 3996906"/>
              <a:gd name="connsiteX21" fmla="*/ 5451894 w 5771072"/>
              <a:gd name="connsiteY21" fmla="*/ 2547668 h 3996906"/>
              <a:gd name="connsiteX22" fmla="*/ 5538158 w 5771072"/>
              <a:gd name="connsiteY22" fmla="*/ 3522453 h 3996906"/>
              <a:gd name="connsiteX23" fmla="*/ 5621174 w 5771072"/>
              <a:gd name="connsiteY23" fmla="*/ 3806372 h 3996906"/>
              <a:gd name="connsiteX24" fmla="*/ 5662928 w 5771072"/>
              <a:gd name="connsiteY24" fmla="*/ 3890079 h 3996906"/>
              <a:gd name="connsiteX25" fmla="*/ 5771072 w 5771072"/>
              <a:gd name="connsiteY25" fmla="*/ 3996906 h 3996906"/>
              <a:gd name="connsiteX0" fmla="*/ 0 w 5771072"/>
              <a:gd name="connsiteY0" fmla="*/ 2892725 h 3996906"/>
              <a:gd name="connsiteX1" fmla="*/ 621102 w 5771072"/>
              <a:gd name="connsiteY1" fmla="*/ 2866846 h 3996906"/>
              <a:gd name="connsiteX2" fmla="*/ 1423358 w 5771072"/>
              <a:gd name="connsiteY2" fmla="*/ 2832340 h 3996906"/>
              <a:gd name="connsiteX3" fmla="*/ 2216989 w 5771072"/>
              <a:gd name="connsiteY3" fmla="*/ 2763329 h 3996906"/>
              <a:gd name="connsiteX4" fmla="*/ 3019245 w 5771072"/>
              <a:gd name="connsiteY4" fmla="*/ 2651185 h 3996906"/>
              <a:gd name="connsiteX5" fmla="*/ 3692106 w 5771072"/>
              <a:gd name="connsiteY5" fmla="*/ 2495910 h 3996906"/>
              <a:gd name="connsiteX6" fmla="*/ 4149306 w 5771072"/>
              <a:gd name="connsiteY6" fmla="*/ 2323381 h 3996906"/>
              <a:gd name="connsiteX7" fmla="*/ 4546121 w 5771072"/>
              <a:gd name="connsiteY7" fmla="*/ 2030083 h 3996906"/>
              <a:gd name="connsiteX8" fmla="*/ 4787660 w 5771072"/>
              <a:gd name="connsiteY8" fmla="*/ 1728159 h 3996906"/>
              <a:gd name="connsiteX9" fmla="*/ 4951562 w 5771072"/>
              <a:gd name="connsiteY9" fmla="*/ 1339970 h 3996906"/>
              <a:gd name="connsiteX10" fmla="*/ 5037826 w 5771072"/>
              <a:gd name="connsiteY10" fmla="*/ 925902 h 3996906"/>
              <a:gd name="connsiteX11" fmla="*/ 5106838 w 5771072"/>
              <a:gd name="connsiteY11" fmla="*/ 606725 h 3996906"/>
              <a:gd name="connsiteX12" fmla="*/ 5149970 w 5771072"/>
              <a:gd name="connsiteY12" fmla="*/ 356559 h 3996906"/>
              <a:gd name="connsiteX13" fmla="*/ 5201728 w 5771072"/>
              <a:gd name="connsiteY13" fmla="*/ 89140 h 3996906"/>
              <a:gd name="connsiteX14" fmla="*/ 5244860 w 5771072"/>
              <a:gd name="connsiteY14" fmla="*/ 2876 h 3996906"/>
              <a:gd name="connsiteX15" fmla="*/ 5296619 w 5771072"/>
              <a:gd name="connsiteY15" fmla="*/ 71887 h 3996906"/>
              <a:gd name="connsiteX16" fmla="*/ 5313872 w 5771072"/>
              <a:gd name="connsiteY16" fmla="*/ 347932 h 3996906"/>
              <a:gd name="connsiteX17" fmla="*/ 5331124 w 5771072"/>
              <a:gd name="connsiteY17" fmla="*/ 658483 h 3996906"/>
              <a:gd name="connsiteX18" fmla="*/ 5357004 w 5771072"/>
              <a:gd name="connsiteY18" fmla="*/ 1020793 h 3996906"/>
              <a:gd name="connsiteX19" fmla="*/ 5417389 w 5771072"/>
              <a:gd name="connsiteY19" fmla="*/ 1900687 h 3996906"/>
              <a:gd name="connsiteX20" fmla="*/ 5451894 w 5771072"/>
              <a:gd name="connsiteY20" fmla="*/ 2547668 h 3996906"/>
              <a:gd name="connsiteX21" fmla="*/ 5538158 w 5771072"/>
              <a:gd name="connsiteY21" fmla="*/ 3522453 h 3996906"/>
              <a:gd name="connsiteX22" fmla="*/ 5621174 w 5771072"/>
              <a:gd name="connsiteY22" fmla="*/ 3806372 h 3996906"/>
              <a:gd name="connsiteX23" fmla="*/ 5662928 w 5771072"/>
              <a:gd name="connsiteY23" fmla="*/ 3890079 h 3996906"/>
              <a:gd name="connsiteX24" fmla="*/ 5771072 w 5771072"/>
              <a:gd name="connsiteY24" fmla="*/ 3996906 h 3996906"/>
              <a:gd name="connsiteX0" fmla="*/ 0 w 5771072"/>
              <a:gd name="connsiteY0" fmla="*/ 2892725 h 3996906"/>
              <a:gd name="connsiteX1" fmla="*/ 621102 w 5771072"/>
              <a:gd name="connsiteY1" fmla="*/ 2866846 h 3996906"/>
              <a:gd name="connsiteX2" fmla="*/ 1423358 w 5771072"/>
              <a:gd name="connsiteY2" fmla="*/ 2832340 h 3996906"/>
              <a:gd name="connsiteX3" fmla="*/ 2216989 w 5771072"/>
              <a:gd name="connsiteY3" fmla="*/ 2763329 h 3996906"/>
              <a:gd name="connsiteX4" fmla="*/ 3019245 w 5771072"/>
              <a:gd name="connsiteY4" fmla="*/ 2651185 h 3996906"/>
              <a:gd name="connsiteX5" fmla="*/ 3692106 w 5771072"/>
              <a:gd name="connsiteY5" fmla="*/ 2495910 h 3996906"/>
              <a:gd name="connsiteX6" fmla="*/ 4149306 w 5771072"/>
              <a:gd name="connsiteY6" fmla="*/ 2323381 h 3996906"/>
              <a:gd name="connsiteX7" fmla="*/ 4546121 w 5771072"/>
              <a:gd name="connsiteY7" fmla="*/ 2030083 h 3996906"/>
              <a:gd name="connsiteX8" fmla="*/ 4787660 w 5771072"/>
              <a:gd name="connsiteY8" fmla="*/ 1728159 h 3996906"/>
              <a:gd name="connsiteX9" fmla="*/ 4951562 w 5771072"/>
              <a:gd name="connsiteY9" fmla="*/ 1339970 h 3996906"/>
              <a:gd name="connsiteX10" fmla="*/ 5037826 w 5771072"/>
              <a:gd name="connsiteY10" fmla="*/ 925902 h 3996906"/>
              <a:gd name="connsiteX11" fmla="*/ 5106838 w 5771072"/>
              <a:gd name="connsiteY11" fmla="*/ 606725 h 3996906"/>
              <a:gd name="connsiteX12" fmla="*/ 5149970 w 5771072"/>
              <a:gd name="connsiteY12" fmla="*/ 356559 h 3996906"/>
              <a:gd name="connsiteX13" fmla="*/ 5201728 w 5771072"/>
              <a:gd name="connsiteY13" fmla="*/ 89140 h 3996906"/>
              <a:gd name="connsiteX14" fmla="*/ 5244860 w 5771072"/>
              <a:gd name="connsiteY14" fmla="*/ 2876 h 3996906"/>
              <a:gd name="connsiteX15" fmla="*/ 5296619 w 5771072"/>
              <a:gd name="connsiteY15" fmla="*/ 71887 h 3996906"/>
              <a:gd name="connsiteX16" fmla="*/ 5313872 w 5771072"/>
              <a:gd name="connsiteY16" fmla="*/ 347932 h 3996906"/>
              <a:gd name="connsiteX17" fmla="*/ 5331124 w 5771072"/>
              <a:gd name="connsiteY17" fmla="*/ 658483 h 3996906"/>
              <a:gd name="connsiteX18" fmla="*/ 5357004 w 5771072"/>
              <a:gd name="connsiteY18" fmla="*/ 1020793 h 3996906"/>
              <a:gd name="connsiteX19" fmla="*/ 5451894 w 5771072"/>
              <a:gd name="connsiteY19" fmla="*/ 2547668 h 3996906"/>
              <a:gd name="connsiteX20" fmla="*/ 5538158 w 5771072"/>
              <a:gd name="connsiteY20" fmla="*/ 3522453 h 3996906"/>
              <a:gd name="connsiteX21" fmla="*/ 5621174 w 5771072"/>
              <a:gd name="connsiteY21" fmla="*/ 3806372 h 3996906"/>
              <a:gd name="connsiteX22" fmla="*/ 5662928 w 5771072"/>
              <a:gd name="connsiteY22" fmla="*/ 3890079 h 3996906"/>
              <a:gd name="connsiteX23" fmla="*/ 5771072 w 5771072"/>
              <a:gd name="connsiteY23" fmla="*/ 3996906 h 3996906"/>
              <a:gd name="connsiteX0" fmla="*/ 0 w 5771072"/>
              <a:gd name="connsiteY0" fmla="*/ 2930104 h 4034285"/>
              <a:gd name="connsiteX1" fmla="*/ 621102 w 5771072"/>
              <a:gd name="connsiteY1" fmla="*/ 2904225 h 4034285"/>
              <a:gd name="connsiteX2" fmla="*/ 1423358 w 5771072"/>
              <a:gd name="connsiteY2" fmla="*/ 2869719 h 4034285"/>
              <a:gd name="connsiteX3" fmla="*/ 2216989 w 5771072"/>
              <a:gd name="connsiteY3" fmla="*/ 2800708 h 4034285"/>
              <a:gd name="connsiteX4" fmla="*/ 3019245 w 5771072"/>
              <a:gd name="connsiteY4" fmla="*/ 2688564 h 4034285"/>
              <a:gd name="connsiteX5" fmla="*/ 3692106 w 5771072"/>
              <a:gd name="connsiteY5" fmla="*/ 2533289 h 4034285"/>
              <a:gd name="connsiteX6" fmla="*/ 4149306 w 5771072"/>
              <a:gd name="connsiteY6" fmla="*/ 2360760 h 4034285"/>
              <a:gd name="connsiteX7" fmla="*/ 4546121 w 5771072"/>
              <a:gd name="connsiteY7" fmla="*/ 2067462 h 4034285"/>
              <a:gd name="connsiteX8" fmla="*/ 4787660 w 5771072"/>
              <a:gd name="connsiteY8" fmla="*/ 1765538 h 4034285"/>
              <a:gd name="connsiteX9" fmla="*/ 4951562 w 5771072"/>
              <a:gd name="connsiteY9" fmla="*/ 1377349 h 4034285"/>
              <a:gd name="connsiteX10" fmla="*/ 5037826 w 5771072"/>
              <a:gd name="connsiteY10" fmla="*/ 963281 h 4034285"/>
              <a:gd name="connsiteX11" fmla="*/ 5106838 w 5771072"/>
              <a:gd name="connsiteY11" fmla="*/ 644104 h 4034285"/>
              <a:gd name="connsiteX12" fmla="*/ 5149970 w 5771072"/>
              <a:gd name="connsiteY12" fmla="*/ 393938 h 4034285"/>
              <a:gd name="connsiteX13" fmla="*/ 5201728 w 5771072"/>
              <a:gd name="connsiteY13" fmla="*/ 126519 h 4034285"/>
              <a:gd name="connsiteX14" fmla="*/ 5244860 w 5771072"/>
              <a:gd name="connsiteY14" fmla="*/ 40255 h 4034285"/>
              <a:gd name="connsiteX15" fmla="*/ 5296619 w 5771072"/>
              <a:gd name="connsiteY15" fmla="*/ 109266 h 4034285"/>
              <a:gd name="connsiteX16" fmla="*/ 5331124 w 5771072"/>
              <a:gd name="connsiteY16" fmla="*/ 695862 h 4034285"/>
              <a:gd name="connsiteX17" fmla="*/ 5357004 w 5771072"/>
              <a:gd name="connsiteY17" fmla="*/ 1058172 h 4034285"/>
              <a:gd name="connsiteX18" fmla="*/ 5451894 w 5771072"/>
              <a:gd name="connsiteY18" fmla="*/ 2585047 h 4034285"/>
              <a:gd name="connsiteX19" fmla="*/ 5538158 w 5771072"/>
              <a:gd name="connsiteY19" fmla="*/ 3559832 h 4034285"/>
              <a:gd name="connsiteX20" fmla="*/ 5621174 w 5771072"/>
              <a:gd name="connsiteY20" fmla="*/ 3843751 h 4034285"/>
              <a:gd name="connsiteX21" fmla="*/ 5662928 w 5771072"/>
              <a:gd name="connsiteY21" fmla="*/ 3927458 h 4034285"/>
              <a:gd name="connsiteX22" fmla="*/ 5771072 w 5771072"/>
              <a:gd name="connsiteY22" fmla="*/ 4034285 h 403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771072" h="4034285">
                <a:moveTo>
                  <a:pt x="0" y="2930104"/>
                </a:moveTo>
                <a:lnTo>
                  <a:pt x="621102" y="2904225"/>
                </a:lnTo>
                <a:cubicBezTo>
                  <a:pt x="858328" y="2894161"/>
                  <a:pt x="1157377" y="2886972"/>
                  <a:pt x="1423358" y="2869719"/>
                </a:cubicBezTo>
                <a:cubicBezTo>
                  <a:pt x="1689339" y="2852466"/>
                  <a:pt x="1951008" y="2830901"/>
                  <a:pt x="2216989" y="2800708"/>
                </a:cubicBezTo>
                <a:cubicBezTo>
                  <a:pt x="2482970" y="2770515"/>
                  <a:pt x="2773392" y="2733134"/>
                  <a:pt x="3019245" y="2688564"/>
                </a:cubicBezTo>
                <a:cubicBezTo>
                  <a:pt x="3265098" y="2643994"/>
                  <a:pt x="3503763" y="2587923"/>
                  <a:pt x="3692106" y="2533289"/>
                </a:cubicBezTo>
                <a:cubicBezTo>
                  <a:pt x="3880449" y="2478655"/>
                  <a:pt x="4006970" y="2438398"/>
                  <a:pt x="4149306" y="2360760"/>
                </a:cubicBezTo>
                <a:cubicBezTo>
                  <a:pt x="4291642" y="2283122"/>
                  <a:pt x="4439729" y="2166666"/>
                  <a:pt x="4546121" y="2067462"/>
                </a:cubicBezTo>
                <a:cubicBezTo>
                  <a:pt x="4652513" y="1968258"/>
                  <a:pt x="4720087" y="1880557"/>
                  <a:pt x="4787660" y="1765538"/>
                </a:cubicBezTo>
                <a:cubicBezTo>
                  <a:pt x="4855233" y="1650519"/>
                  <a:pt x="4909868" y="1511059"/>
                  <a:pt x="4951562" y="1377349"/>
                </a:cubicBezTo>
                <a:cubicBezTo>
                  <a:pt x="4993256" y="1243640"/>
                  <a:pt x="5011947" y="1085488"/>
                  <a:pt x="5037826" y="963281"/>
                </a:cubicBezTo>
                <a:cubicBezTo>
                  <a:pt x="5063705" y="841074"/>
                  <a:pt x="5088147" y="738995"/>
                  <a:pt x="5106838" y="644104"/>
                </a:cubicBezTo>
                <a:cubicBezTo>
                  <a:pt x="5125529" y="549214"/>
                  <a:pt x="5134155" y="480202"/>
                  <a:pt x="5149970" y="393938"/>
                </a:cubicBezTo>
                <a:cubicBezTo>
                  <a:pt x="5165785" y="307674"/>
                  <a:pt x="5185913" y="185466"/>
                  <a:pt x="5201728" y="126519"/>
                </a:cubicBezTo>
                <a:cubicBezTo>
                  <a:pt x="5217543" y="67572"/>
                  <a:pt x="5229045" y="43130"/>
                  <a:pt x="5244860" y="40255"/>
                </a:cubicBezTo>
                <a:cubicBezTo>
                  <a:pt x="5260675" y="37380"/>
                  <a:pt x="5282242" y="-2"/>
                  <a:pt x="5296619" y="109266"/>
                </a:cubicBezTo>
                <a:cubicBezTo>
                  <a:pt x="5310996" y="218534"/>
                  <a:pt x="5321060" y="537711"/>
                  <a:pt x="5331124" y="695862"/>
                </a:cubicBezTo>
                <a:cubicBezTo>
                  <a:pt x="5341188" y="854013"/>
                  <a:pt x="5336876" y="743308"/>
                  <a:pt x="5357004" y="1058172"/>
                </a:cubicBezTo>
                <a:cubicBezTo>
                  <a:pt x="5377132" y="1373036"/>
                  <a:pt x="5421702" y="2168104"/>
                  <a:pt x="5451894" y="2585047"/>
                </a:cubicBezTo>
                <a:cubicBezTo>
                  <a:pt x="5482086" y="3001990"/>
                  <a:pt x="5509945" y="3350048"/>
                  <a:pt x="5538158" y="3559832"/>
                </a:cubicBezTo>
                <a:cubicBezTo>
                  <a:pt x="5566371" y="3769616"/>
                  <a:pt x="5600379" y="3782480"/>
                  <a:pt x="5621174" y="3843751"/>
                </a:cubicBezTo>
                <a:cubicBezTo>
                  <a:pt x="5641969" y="3905022"/>
                  <a:pt x="5637945" y="3895702"/>
                  <a:pt x="5662928" y="3927458"/>
                </a:cubicBezTo>
                <a:cubicBezTo>
                  <a:pt x="5687911" y="3959214"/>
                  <a:pt x="5746630" y="4021345"/>
                  <a:pt x="5771072" y="4034285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1250949" y="5116902"/>
            <a:ext cx="4663443" cy="760370"/>
          </a:xfrm>
          <a:custGeom>
            <a:avLst/>
            <a:gdLst>
              <a:gd name="connsiteX0" fmla="*/ 4658265 w 4658265"/>
              <a:gd name="connsiteY0" fmla="*/ 744747 h 744747"/>
              <a:gd name="connsiteX1" fmla="*/ 4546121 w 4658265"/>
              <a:gd name="connsiteY1" fmla="*/ 658483 h 744747"/>
              <a:gd name="connsiteX2" fmla="*/ 4468483 w 4658265"/>
              <a:gd name="connsiteY2" fmla="*/ 520460 h 744747"/>
              <a:gd name="connsiteX3" fmla="*/ 4416725 w 4658265"/>
              <a:gd name="connsiteY3" fmla="*/ 365185 h 744747"/>
              <a:gd name="connsiteX4" fmla="*/ 4364966 w 4658265"/>
              <a:gd name="connsiteY4" fmla="*/ 201283 h 744747"/>
              <a:gd name="connsiteX5" fmla="*/ 4304582 w 4658265"/>
              <a:gd name="connsiteY5" fmla="*/ 97766 h 744747"/>
              <a:gd name="connsiteX6" fmla="*/ 4278702 w 4658265"/>
              <a:gd name="connsiteY6" fmla="*/ 28755 h 744747"/>
              <a:gd name="connsiteX7" fmla="*/ 4226944 w 4658265"/>
              <a:gd name="connsiteY7" fmla="*/ 2876 h 744747"/>
              <a:gd name="connsiteX8" fmla="*/ 4183812 w 4658265"/>
              <a:gd name="connsiteY8" fmla="*/ 11502 h 744747"/>
              <a:gd name="connsiteX9" fmla="*/ 4106174 w 4658265"/>
              <a:gd name="connsiteY9" fmla="*/ 71887 h 744747"/>
              <a:gd name="connsiteX10" fmla="*/ 4045789 w 4658265"/>
              <a:gd name="connsiteY10" fmla="*/ 149525 h 744747"/>
              <a:gd name="connsiteX11" fmla="*/ 3950899 w 4658265"/>
              <a:gd name="connsiteY11" fmla="*/ 235789 h 744747"/>
              <a:gd name="connsiteX12" fmla="*/ 3838755 w 4658265"/>
              <a:gd name="connsiteY12" fmla="*/ 261668 h 744747"/>
              <a:gd name="connsiteX13" fmla="*/ 3562710 w 4658265"/>
              <a:gd name="connsiteY13" fmla="*/ 330679 h 744747"/>
              <a:gd name="connsiteX14" fmla="*/ 3114136 w 4658265"/>
              <a:gd name="connsiteY14" fmla="*/ 391064 h 744747"/>
              <a:gd name="connsiteX15" fmla="*/ 2596551 w 4658265"/>
              <a:gd name="connsiteY15" fmla="*/ 434196 h 744747"/>
              <a:gd name="connsiteX16" fmla="*/ 2078966 w 4658265"/>
              <a:gd name="connsiteY16" fmla="*/ 503208 h 744747"/>
              <a:gd name="connsiteX17" fmla="*/ 1561382 w 4658265"/>
              <a:gd name="connsiteY17" fmla="*/ 546340 h 744747"/>
              <a:gd name="connsiteX18" fmla="*/ 1155940 w 4658265"/>
              <a:gd name="connsiteY18" fmla="*/ 546340 h 744747"/>
              <a:gd name="connsiteX19" fmla="*/ 534838 w 4658265"/>
              <a:gd name="connsiteY19" fmla="*/ 563593 h 744747"/>
              <a:gd name="connsiteX20" fmla="*/ 94891 w 4658265"/>
              <a:gd name="connsiteY20" fmla="*/ 580845 h 744747"/>
              <a:gd name="connsiteX21" fmla="*/ 0 w 4658265"/>
              <a:gd name="connsiteY21" fmla="*/ 580845 h 744747"/>
              <a:gd name="connsiteX0" fmla="*/ 4658265 w 4658265"/>
              <a:gd name="connsiteY0" fmla="*/ 749060 h 749060"/>
              <a:gd name="connsiteX1" fmla="*/ 4546121 w 4658265"/>
              <a:gd name="connsiteY1" fmla="*/ 662796 h 749060"/>
              <a:gd name="connsiteX2" fmla="*/ 4468483 w 4658265"/>
              <a:gd name="connsiteY2" fmla="*/ 524773 h 749060"/>
              <a:gd name="connsiteX3" fmla="*/ 4416725 w 4658265"/>
              <a:gd name="connsiteY3" fmla="*/ 369498 h 749060"/>
              <a:gd name="connsiteX4" fmla="*/ 4364966 w 4658265"/>
              <a:gd name="connsiteY4" fmla="*/ 205596 h 749060"/>
              <a:gd name="connsiteX5" fmla="*/ 4278702 w 4658265"/>
              <a:gd name="connsiteY5" fmla="*/ 33068 h 749060"/>
              <a:gd name="connsiteX6" fmla="*/ 4226944 w 4658265"/>
              <a:gd name="connsiteY6" fmla="*/ 7189 h 749060"/>
              <a:gd name="connsiteX7" fmla="*/ 4183812 w 4658265"/>
              <a:gd name="connsiteY7" fmla="*/ 15815 h 749060"/>
              <a:gd name="connsiteX8" fmla="*/ 4106174 w 4658265"/>
              <a:gd name="connsiteY8" fmla="*/ 76200 h 749060"/>
              <a:gd name="connsiteX9" fmla="*/ 4045789 w 4658265"/>
              <a:gd name="connsiteY9" fmla="*/ 153838 h 749060"/>
              <a:gd name="connsiteX10" fmla="*/ 3950899 w 4658265"/>
              <a:gd name="connsiteY10" fmla="*/ 240102 h 749060"/>
              <a:gd name="connsiteX11" fmla="*/ 3838755 w 4658265"/>
              <a:gd name="connsiteY11" fmla="*/ 265981 h 749060"/>
              <a:gd name="connsiteX12" fmla="*/ 3562710 w 4658265"/>
              <a:gd name="connsiteY12" fmla="*/ 334992 h 749060"/>
              <a:gd name="connsiteX13" fmla="*/ 3114136 w 4658265"/>
              <a:gd name="connsiteY13" fmla="*/ 395377 h 749060"/>
              <a:gd name="connsiteX14" fmla="*/ 2596551 w 4658265"/>
              <a:gd name="connsiteY14" fmla="*/ 438509 h 749060"/>
              <a:gd name="connsiteX15" fmla="*/ 2078966 w 4658265"/>
              <a:gd name="connsiteY15" fmla="*/ 507521 h 749060"/>
              <a:gd name="connsiteX16" fmla="*/ 1561382 w 4658265"/>
              <a:gd name="connsiteY16" fmla="*/ 550653 h 749060"/>
              <a:gd name="connsiteX17" fmla="*/ 1155940 w 4658265"/>
              <a:gd name="connsiteY17" fmla="*/ 550653 h 749060"/>
              <a:gd name="connsiteX18" fmla="*/ 534838 w 4658265"/>
              <a:gd name="connsiteY18" fmla="*/ 567906 h 749060"/>
              <a:gd name="connsiteX19" fmla="*/ 94891 w 4658265"/>
              <a:gd name="connsiteY19" fmla="*/ 585158 h 749060"/>
              <a:gd name="connsiteX20" fmla="*/ 0 w 4658265"/>
              <a:gd name="connsiteY20" fmla="*/ 585158 h 749060"/>
              <a:gd name="connsiteX0" fmla="*/ 4658265 w 4658265"/>
              <a:gd name="connsiteY0" fmla="*/ 749060 h 749060"/>
              <a:gd name="connsiteX1" fmla="*/ 4546121 w 4658265"/>
              <a:gd name="connsiteY1" fmla="*/ 662796 h 749060"/>
              <a:gd name="connsiteX2" fmla="*/ 4468483 w 4658265"/>
              <a:gd name="connsiteY2" fmla="*/ 524773 h 749060"/>
              <a:gd name="connsiteX3" fmla="*/ 4416725 w 4658265"/>
              <a:gd name="connsiteY3" fmla="*/ 369498 h 749060"/>
              <a:gd name="connsiteX4" fmla="*/ 4364966 w 4658265"/>
              <a:gd name="connsiteY4" fmla="*/ 205596 h 749060"/>
              <a:gd name="connsiteX5" fmla="*/ 4278702 w 4658265"/>
              <a:gd name="connsiteY5" fmla="*/ 33068 h 749060"/>
              <a:gd name="connsiteX6" fmla="*/ 4226944 w 4658265"/>
              <a:gd name="connsiteY6" fmla="*/ 7189 h 749060"/>
              <a:gd name="connsiteX7" fmla="*/ 4106174 w 4658265"/>
              <a:gd name="connsiteY7" fmla="*/ 76200 h 749060"/>
              <a:gd name="connsiteX8" fmla="*/ 4045789 w 4658265"/>
              <a:gd name="connsiteY8" fmla="*/ 153838 h 749060"/>
              <a:gd name="connsiteX9" fmla="*/ 3950899 w 4658265"/>
              <a:gd name="connsiteY9" fmla="*/ 240102 h 749060"/>
              <a:gd name="connsiteX10" fmla="*/ 3838755 w 4658265"/>
              <a:gd name="connsiteY10" fmla="*/ 265981 h 749060"/>
              <a:gd name="connsiteX11" fmla="*/ 3562710 w 4658265"/>
              <a:gd name="connsiteY11" fmla="*/ 334992 h 749060"/>
              <a:gd name="connsiteX12" fmla="*/ 3114136 w 4658265"/>
              <a:gd name="connsiteY12" fmla="*/ 395377 h 749060"/>
              <a:gd name="connsiteX13" fmla="*/ 2596551 w 4658265"/>
              <a:gd name="connsiteY13" fmla="*/ 438509 h 749060"/>
              <a:gd name="connsiteX14" fmla="*/ 2078966 w 4658265"/>
              <a:gd name="connsiteY14" fmla="*/ 507521 h 749060"/>
              <a:gd name="connsiteX15" fmla="*/ 1561382 w 4658265"/>
              <a:gd name="connsiteY15" fmla="*/ 550653 h 749060"/>
              <a:gd name="connsiteX16" fmla="*/ 1155940 w 4658265"/>
              <a:gd name="connsiteY16" fmla="*/ 550653 h 749060"/>
              <a:gd name="connsiteX17" fmla="*/ 534838 w 4658265"/>
              <a:gd name="connsiteY17" fmla="*/ 567906 h 749060"/>
              <a:gd name="connsiteX18" fmla="*/ 94891 w 4658265"/>
              <a:gd name="connsiteY18" fmla="*/ 585158 h 749060"/>
              <a:gd name="connsiteX19" fmla="*/ 0 w 4658265"/>
              <a:gd name="connsiteY19" fmla="*/ 585158 h 749060"/>
              <a:gd name="connsiteX0" fmla="*/ 4658265 w 4658265"/>
              <a:gd name="connsiteY0" fmla="*/ 749060 h 749060"/>
              <a:gd name="connsiteX1" fmla="*/ 4546121 w 4658265"/>
              <a:gd name="connsiteY1" fmla="*/ 662796 h 749060"/>
              <a:gd name="connsiteX2" fmla="*/ 4468483 w 4658265"/>
              <a:gd name="connsiteY2" fmla="*/ 524773 h 749060"/>
              <a:gd name="connsiteX3" fmla="*/ 4416725 w 4658265"/>
              <a:gd name="connsiteY3" fmla="*/ 369498 h 749060"/>
              <a:gd name="connsiteX4" fmla="*/ 4364966 w 4658265"/>
              <a:gd name="connsiteY4" fmla="*/ 205596 h 749060"/>
              <a:gd name="connsiteX5" fmla="*/ 4278702 w 4658265"/>
              <a:gd name="connsiteY5" fmla="*/ 33068 h 749060"/>
              <a:gd name="connsiteX6" fmla="*/ 4226944 w 4658265"/>
              <a:gd name="connsiteY6" fmla="*/ 7189 h 749060"/>
              <a:gd name="connsiteX7" fmla="*/ 4106174 w 4658265"/>
              <a:gd name="connsiteY7" fmla="*/ 76200 h 749060"/>
              <a:gd name="connsiteX8" fmla="*/ 4045789 w 4658265"/>
              <a:gd name="connsiteY8" fmla="*/ 153838 h 749060"/>
              <a:gd name="connsiteX9" fmla="*/ 3838755 w 4658265"/>
              <a:gd name="connsiteY9" fmla="*/ 265981 h 749060"/>
              <a:gd name="connsiteX10" fmla="*/ 3562710 w 4658265"/>
              <a:gd name="connsiteY10" fmla="*/ 334992 h 749060"/>
              <a:gd name="connsiteX11" fmla="*/ 3114136 w 4658265"/>
              <a:gd name="connsiteY11" fmla="*/ 395377 h 749060"/>
              <a:gd name="connsiteX12" fmla="*/ 2596551 w 4658265"/>
              <a:gd name="connsiteY12" fmla="*/ 438509 h 749060"/>
              <a:gd name="connsiteX13" fmla="*/ 2078966 w 4658265"/>
              <a:gd name="connsiteY13" fmla="*/ 507521 h 749060"/>
              <a:gd name="connsiteX14" fmla="*/ 1561382 w 4658265"/>
              <a:gd name="connsiteY14" fmla="*/ 550653 h 749060"/>
              <a:gd name="connsiteX15" fmla="*/ 1155940 w 4658265"/>
              <a:gd name="connsiteY15" fmla="*/ 550653 h 749060"/>
              <a:gd name="connsiteX16" fmla="*/ 534838 w 4658265"/>
              <a:gd name="connsiteY16" fmla="*/ 567906 h 749060"/>
              <a:gd name="connsiteX17" fmla="*/ 94891 w 4658265"/>
              <a:gd name="connsiteY17" fmla="*/ 585158 h 749060"/>
              <a:gd name="connsiteX18" fmla="*/ 0 w 4658265"/>
              <a:gd name="connsiteY18" fmla="*/ 585158 h 749060"/>
              <a:gd name="connsiteX0" fmla="*/ 4663443 w 4663443"/>
              <a:gd name="connsiteY0" fmla="*/ 760370 h 760370"/>
              <a:gd name="connsiteX1" fmla="*/ 4546121 w 4663443"/>
              <a:gd name="connsiteY1" fmla="*/ 662796 h 760370"/>
              <a:gd name="connsiteX2" fmla="*/ 4468483 w 4663443"/>
              <a:gd name="connsiteY2" fmla="*/ 524773 h 760370"/>
              <a:gd name="connsiteX3" fmla="*/ 4416725 w 4663443"/>
              <a:gd name="connsiteY3" fmla="*/ 369498 h 760370"/>
              <a:gd name="connsiteX4" fmla="*/ 4364966 w 4663443"/>
              <a:gd name="connsiteY4" fmla="*/ 205596 h 760370"/>
              <a:gd name="connsiteX5" fmla="*/ 4278702 w 4663443"/>
              <a:gd name="connsiteY5" fmla="*/ 33068 h 760370"/>
              <a:gd name="connsiteX6" fmla="*/ 4226944 w 4663443"/>
              <a:gd name="connsiteY6" fmla="*/ 7189 h 760370"/>
              <a:gd name="connsiteX7" fmla="*/ 4106174 w 4663443"/>
              <a:gd name="connsiteY7" fmla="*/ 76200 h 760370"/>
              <a:gd name="connsiteX8" fmla="*/ 4045789 w 4663443"/>
              <a:gd name="connsiteY8" fmla="*/ 153838 h 760370"/>
              <a:gd name="connsiteX9" fmla="*/ 3838755 w 4663443"/>
              <a:gd name="connsiteY9" fmla="*/ 265981 h 760370"/>
              <a:gd name="connsiteX10" fmla="*/ 3562710 w 4663443"/>
              <a:gd name="connsiteY10" fmla="*/ 334992 h 760370"/>
              <a:gd name="connsiteX11" fmla="*/ 3114136 w 4663443"/>
              <a:gd name="connsiteY11" fmla="*/ 395377 h 760370"/>
              <a:gd name="connsiteX12" fmla="*/ 2596551 w 4663443"/>
              <a:gd name="connsiteY12" fmla="*/ 438509 h 760370"/>
              <a:gd name="connsiteX13" fmla="*/ 2078966 w 4663443"/>
              <a:gd name="connsiteY13" fmla="*/ 507521 h 760370"/>
              <a:gd name="connsiteX14" fmla="*/ 1561382 w 4663443"/>
              <a:gd name="connsiteY14" fmla="*/ 550653 h 760370"/>
              <a:gd name="connsiteX15" fmla="*/ 1155940 w 4663443"/>
              <a:gd name="connsiteY15" fmla="*/ 550653 h 760370"/>
              <a:gd name="connsiteX16" fmla="*/ 534838 w 4663443"/>
              <a:gd name="connsiteY16" fmla="*/ 567906 h 760370"/>
              <a:gd name="connsiteX17" fmla="*/ 94891 w 4663443"/>
              <a:gd name="connsiteY17" fmla="*/ 585158 h 760370"/>
              <a:gd name="connsiteX18" fmla="*/ 0 w 4663443"/>
              <a:gd name="connsiteY18" fmla="*/ 585158 h 760370"/>
              <a:gd name="connsiteX0" fmla="*/ 4663443 w 4663443"/>
              <a:gd name="connsiteY0" fmla="*/ 760370 h 760370"/>
              <a:gd name="connsiteX1" fmla="*/ 4546121 w 4663443"/>
              <a:gd name="connsiteY1" fmla="*/ 662796 h 760370"/>
              <a:gd name="connsiteX2" fmla="*/ 4468483 w 4663443"/>
              <a:gd name="connsiteY2" fmla="*/ 524773 h 760370"/>
              <a:gd name="connsiteX3" fmla="*/ 4416725 w 4663443"/>
              <a:gd name="connsiteY3" fmla="*/ 369498 h 760370"/>
              <a:gd name="connsiteX4" fmla="*/ 4364966 w 4663443"/>
              <a:gd name="connsiteY4" fmla="*/ 205596 h 760370"/>
              <a:gd name="connsiteX5" fmla="*/ 4278702 w 4663443"/>
              <a:gd name="connsiteY5" fmla="*/ 33068 h 760370"/>
              <a:gd name="connsiteX6" fmla="*/ 4226944 w 4663443"/>
              <a:gd name="connsiteY6" fmla="*/ 7189 h 760370"/>
              <a:gd name="connsiteX7" fmla="*/ 4159387 w 4663443"/>
              <a:gd name="connsiteY7" fmla="*/ 40290 h 760370"/>
              <a:gd name="connsiteX8" fmla="*/ 4045789 w 4663443"/>
              <a:gd name="connsiteY8" fmla="*/ 153838 h 760370"/>
              <a:gd name="connsiteX9" fmla="*/ 3838755 w 4663443"/>
              <a:gd name="connsiteY9" fmla="*/ 265981 h 760370"/>
              <a:gd name="connsiteX10" fmla="*/ 3562710 w 4663443"/>
              <a:gd name="connsiteY10" fmla="*/ 334992 h 760370"/>
              <a:gd name="connsiteX11" fmla="*/ 3114136 w 4663443"/>
              <a:gd name="connsiteY11" fmla="*/ 395377 h 760370"/>
              <a:gd name="connsiteX12" fmla="*/ 2596551 w 4663443"/>
              <a:gd name="connsiteY12" fmla="*/ 438509 h 760370"/>
              <a:gd name="connsiteX13" fmla="*/ 2078966 w 4663443"/>
              <a:gd name="connsiteY13" fmla="*/ 507521 h 760370"/>
              <a:gd name="connsiteX14" fmla="*/ 1561382 w 4663443"/>
              <a:gd name="connsiteY14" fmla="*/ 550653 h 760370"/>
              <a:gd name="connsiteX15" fmla="*/ 1155940 w 4663443"/>
              <a:gd name="connsiteY15" fmla="*/ 550653 h 760370"/>
              <a:gd name="connsiteX16" fmla="*/ 534838 w 4663443"/>
              <a:gd name="connsiteY16" fmla="*/ 567906 h 760370"/>
              <a:gd name="connsiteX17" fmla="*/ 94891 w 4663443"/>
              <a:gd name="connsiteY17" fmla="*/ 585158 h 760370"/>
              <a:gd name="connsiteX18" fmla="*/ 0 w 4663443"/>
              <a:gd name="connsiteY18" fmla="*/ 585158 h 760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663443" h="760370">
                <a:moveTo>
                  <a:pt x="4663443" y="760370"/>
                </a:moveTo>
                <a:cubicBezTo>
                  <a:pt x="4623186" y="735928"/>
                  <a:pt x="4578614" y="702062"/>
                  <a:pt x="4546121" y="662796"/>
                </a:cubicBezTo>
                <a:cubicBezTo>
                  <a:pt x="4513628" y="623530"/>
                  <a:pt x="4490049" y="573656"/>
                  <a:pt x="4468483" y="524773"/>
                </a:cubicBezTo>
                <a:cubicBezTo>
                  <a:pt x="4446917" y="475890"/>
                  <a:pt x="4433978" y="422694"/>
                  <a:pt x="4416725" y="369498"/>
                </a:cubicBezTo>
                <a:cubicBezTo>
                  <a:pt x="4399472" y="316302"/>
                  <a:pt x="4387970" y="261668"/>
                  <a:pt x="4364966" y="205596"/>
                </a:cubicBezTo>
                <a:cubicBezTo>
                  <a:pt x="4341962" y="149524"/>
                  <a:pt x="4301706" y="66136"/>
                  <a:pt x="4278702" y="33068"/>
                </a:cubicBezTo>
                <a:cubicBezTo>
                  <a:pt x="4255698" y="0"/>
                  <a:pt x="4246830" y="5985"/>
                  <a:pt x="4226944" y="7189"/>
                </a:cubicBezTo>
                <a:cubicBezTo>
                  <a:pt x="4207058" y="8393"/>
                  <a:pt x="4189579" y="15849"/>
                  <a:pt x="4159387" y="40290"/>
                </a:cubicBezTo>
                <a:cubicBezTo>
                  <a:pt x="4129195" y="64731"/>
                  <a:pt x="4099228" y="116223"/>
                  <a:pt x="4045789" y="153838"/>
                </a:cubicBezTo>
                <a:cubicBezTo>
                  <a:pt x="3992350" y="191453"/>
                  <a:pt x="3919268" y="235789"/>
                  <a:pt x="3838755" y="265981"/>
                </a:cubicBezTo>
                <a:cubicBezTo>
                  <a:pt x="3758242" y="296173"/>
                  <a:pt x="3683480" y="313426"/>
                  <a:pt x="3562710" y="334992"/>
                </a:cubicBezTo>
                <a:cubicBezTo>
                  <a:pt x="3441940" y="356558"/>
                  <a:pt x="3275162" y="378124"/>
                  <a:pt x="3114136" y="395377"/>
                </a:cubicBezTo>
                <a:cubicBezTo>
                  <a:pt x="2953110" y="412630"/>
                  <a:pt x="2769079" y="419818"/>
                  <a:pt x="2596551" y="438509"/>
                </a:cubicBezTo>
                <a:cubicBezTo>
                  <a:pt x="2424023" y="457200"/>
                  <a:pt x="2251494" y="488830"/>
                  <a:pt x="2078966" y="507521"/>
                </a:cubicBezTo>
                <a:cubicBezTo>
                  <a:pt x="1906438" y="526212"/>
                  <a:pt x="1715220" y="543464"/>
                  <a:pt x="1561382" y="550653"/>
                </a:cubicBezTo>
                <a:cubicBezTo>
                  <a:pt x="1407544" y="557842"/>
                  <a:pt x="1327031" y="547778"/>
                  <a:pt x="1155940" y="550653"/>
                </a:cubicBezTo>
                <a:cubicBezTo>
                  <a:pt x="984849" y="553528"/>
                  <a:pt x="534838" y="567906"/>
                  <a:pt x="534838" y="567906"/>
                </a:cubicBezTo>
                <a:lnTo>
                  <a:pt x="94891" y="585158"/>
                </a:lnTo>
                <a:cubicBezTo>
                  <a:pt x="5751" y="588033"/>
                  <a:pt x="0" y="585158"/>
                  <a:pt x="0" y="585158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28575">
                <a:solidFill>
                  <a:srgbClr val="FF0000"/>
                </a:solidFill>
              </a:ln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1115616" y="5197415"/>
            <a:ext cx="4616897" cy="679857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  <a:gd name="connsiteX0" fmla="*/ 4617071 w 4617071"/>
              <a:gd name="connsiteY0" fmla="*/ 679857 h 679857"/>
              <a:gd name="connsiteX1" fmla="*/ 4525992 w 4617071"/>
              <a:gd name="connsiteY1" fmla="*/ 642668 h 679857"/>
              <a:gd name="connsiteX2" fmla="*/ 4474234 w 4617071"/>
              <a:gd name="connsiteY2" fmla="*/ 608162 h 679857"/>
              <a:gd name="connsiteX3" fmla="*/ 4422475 w 4617071"/>
              <a:gd name="connsiteY3" fmla="*/ 530525 h 679857"/>
              <a:gd name="connsiteX4" fmla="*/ 4379343 w 4617071"/>
              <a:gd name="connsiteY4" fmla="*/ 427008 h 679857"/>
              <a:gd name="connsiteX5" fmla="*/ 4267200 w 4617071"/>
              <a:gd name="connsiteY5" fmla="*/ 142336 h 679857"/>
              <a:gd name="connsiteX6" fmla="*/ 4232694 w 4617071"/>
              <a:gd name="connsiteY6" fmla="*/ 90577 h 679857"/>
              <a:gd name="connsiteX7" fmla="*/ 4198188 w 4617071"/>
              <a:gd name="connsiteY7" fmla="*/ 38819 h 679857"/>
              <a:gd name="connsiteX8" fmla="*/ 4137803 w 4617071"/>
              <a:gd name="connsiteY8" fmla="*/ 4313 h 679857"/>
              <a:gd name="connsiteX9" fmla="*/ 4086045 w 4617071"/>
              <a:gd name="connsiteY9" fmla="*/ 12940 h 679857"/>
              <a:gd name="connsiteX10" fmla="*/ 4025660 w 4617071"/>
              <a:gd name="connsiteY10" fmla="*/ 56072 h 679857"/>
              <a:gd name="connsiteX11" fmla="*/ 3982528 w 4617071"/>
              <a:gd name="connsiteY11" fmla="*/ 90577 h 679857"/>
              <a:gd name="connsiteX12" fmla="*/ 3922143 w 4617071"/>
              <a:gd name="connsiteY12" fmla="*/ 176842 h 679857"/>
              <a:gd name="connsiteX13" fmla="*/ 3870385 w 4617071"/>
              <a:gd name="connsiteY13" fmla="*/ 219974 h 679857"/>
              <a:gd name="connsiteX14" fmla="*/ 3749615 w 4617071"/>
              <a:gd name="connsiteY14" fmla="*/ 263106 h 679857"/>
              <a:gd name="connsiteX15" fmla="*/ 3594339 w 4617071"/>
              <a:gd name="connsiteY15" fmla="*/ 323491 h 679857"/>
              <a:gd name="connsiteX16" fmla="*/ 3335547 w 4617071"/>
              <a:gd name="connsiteY16" fmla="*/ 349370 h 679857"/>
              <a:gd name="connsiteX17" fmla="*/ 2964611 w 4617071"/>
              <a:gd name="connsiteY17" fmla="*/ 401128 h 679857"/>
              <a:gd name="connsiteX18" fmla="*/ 2490158 w 4617071"/>
              <a:gd name="connsiteY18" fmla="*/ 418381 h 679857"/>
              <a:gd name="connsiteX19" fmla="*/ 1782792 w 4617071"/>
              <a:gd name="connsiteY19" fmla="*/ 478766 h 679857"/>
              <a:gd name="connsiteX20" fmla="*/ 1075426 w 4617071"/>
              <a:gd name="connsiteY20" fmla="*/ 521898 h 679857"/>
              <a:gd name="connsiteX21" fmla="*/ 152400 w 4617071"/>
              <a:gd name="connsiteY21" fmla="*/ 547777 h 679857"/>
              <a:gd name="connsiteX0" fmla="*/ 4544888 w 4544888"/>
              <a:gd name="connsiteY0" fmla="*/ 679857 h 679857"/>
              <a:gd name="connsiteX1" fmla="*/ 4453809 w 4544888"/>
              <a:gd name="connsiteY1" fmla="*/ 642668 h 679857"/>
              <a:gd name="connsiteX2" fmla="*/ 4402051 w 4544888"/>
              <a:gd name="connsiteY2" fmla="*/ 608162 h 679857"/>
              <a:gd name="connsiteX3" fmla="*/ 4350292 w 4544888"/>
              <a:gd name="connsiteY3" fmla="*/ 530525 h 679857"/>
              <a:gd name="connsiteX4" fmla="*/ 4307160 w 4544888"/>
              <a:gd name="connsiteY4" fmla="*/ 427008 h 679857"/>
              <a:gd name="connsiteX5" fmla="*/ 4195017 w 4544888"/>
              <a:gd name="connsiteY5" fmla="*/ 142336 h 679857"/>
              <a:gd name="connsiteX6" fmla="*/ 4160511 w 4544888"/>
              <a:gd name="connsiteY6" fmla="*/ 90577 h 679857"/>
              <a:gd name="connsiteX7" fmla="*/ 4126005 w 4544888"/>
              <a:gd name="connsiteY7" fmla="*/ 38819 h 679857"/>
              <a:gd name="connsiteX8" fmla="*/ 4065620 w 4544888"/>
              <a:gd name="connsiteY8" fmla="*/ 4313 h 679857"/>
              <a:gd name="connsiteX9" fmla="*/ 4013862 w 4544888"/>
              <a:gd name="connsiteY9" fmla="*/ 12940 h 679857"/>
              <a:gd name="connsiteX10" fmla="*/ 3953477 w 4544888"/>
              <a:gd name="connsiteY10" fmla="*/ 56072 h 679857"/>
              <a:gd name="connsiteX11" fmla="*/ 3910345 w 4544888"/>
              <a:gd name="connsiteY11" fmla="*/ 90577 h 679857"/>
              <a:gd name="connsiteX12" fmla="*/ 3849960 w 4544888"/>
              <a:gd name="connsiteY12" fmla="*/ 176842 h 679857"/>
              <a:gd name="connsiteX13" fmla="*/ 3798202 w 4544888"/>
              <a:gd name="connsiteY13" fmla="*/ 219974 h 679857"/>
              <a:gd name="connsiteX14" fmla="*/ 3677432 w 4544888"/>
              <a:gd name="connsiteY14" fmla="*/ 263106 h 679857"/>
              <a:gd name="connsiteX15" fmla="*/ 3522156 w 4544888"/>
              <a:gd name="connsiteY15" fmla="*/ 323491 h 679857"/>
              <a:gd name="connsiteX16" fmla="*/ 3263364 w 4544888"/>
              <a:gd name="connsiteY16" fmla="*/ 349370 h 679857"/>
              <a:gd name="connsiteX17" fmla="*/ 2892428 w 4544888"/>
              <a:gd name="connsiteY17" fmla="*/ 401128 h 679857"/>
              <a:gd name="connsiteX18" fmla="*/ 2417975 w 4544888"/>
              <a:gd name="connsiteY18" fmla="*/ 418381 h 679857"/>
              <a:gd name="connsiteX19" fmla="*/ 1710609 w 4544888"/>
              <a:gd name="connsiteY19" fmla="*/ 478766 h 679857"/>
              <a:gd name="connsiteX20" fmla="*/ 1003243 w 4544888"/>
              <a:gd name="connsiteY20" fmla="*/ 521898 h 679857"/>
              <a:gd name="connsiteX21" fmla="*/ 152400 w 4544888"/>
              <a:gd name="connsiteY21" fmla="*/ 535841 h 679857"/>
              <a:gd name="connsiteX0" fmla="*/ 4616897 w 4616897"/>
              <a:gd name="connsiteY0" fmla="*/ 679857 h 679857"/>
              <a:gd name="connsiteX1" fmla="*/ 4525818 w 4616897"/>
              <a:gd name="connsiteY1" fmla="*/ 642668 h 679857"/>
              <a:gd name="connsiteX2" fmla="*/ 4474060 w 4616897"/>
              <a:gd name="connsiteY2" fmla="*/ 608162 h 679857"/>
              <a:gd name="connsiteX3" fmla="*/ 4422301 w 4616897"/>
              <a:gd name="connsiteY3" fmla="*/ 530525 h 679857"/>
              <a:gd name="connsiteX4" fmla="*/ 4379169 w 4616897"/>
              <a:gd name="connsiteY4" fmla="*/ 427008 h 679857"/>
              <a:gd name="connsiteX5" fmla="*/ 4267026 w 4616897"/>
              <a:gd name="connsiteY5" fmla="*/ 142336 h 679857"/>
              <a:gd name="connsiteX6" fmla="*/ 4232520 w 4616897"/>
              <a:gd name="connsiteY6" fmla="*/ 90577 h 679857"/>
              <a:gd name="connsiteX7" fmla="*/ 4198014 w 4616897"/>
              <a:gd name="connsiteY7" fmla="*/ 38819 h 679857"/>
              <a:gd name="connsiteX8" fmla="*/ 4137629 w 4616897"/>
              <a:gd name="connsiteY8" fmla="*/ 4313 h 679857"/>
              <a:gd name="connsiteX9" fmla="*/ 4085871 w 4616897"/>
              <a:gd name="connsiteY9" fmla="*/ 12940 h 679857"/>
              <a:gd name="connsiteX10" fmla="*/ 4025486 w 4616897"/>
              <a:gd name="connsiteY10" fmla="*/ 56072 h 679857"/>
              <a:gd name="connsiteX11" fmla="*/ 3982354 w 4616897"/>
              <a:gd name="connsiteY11" fmla="*/ 90577 h 679857"/>
              <a:gd name="connsiteX12" fmla="*/ 3921969 w 4616897"/>
              <a:gd name="connsiteY12" fmla="*/ 176842 h 679857"/>
              <a:gd name="connsiteX13" fmla="*/ 3870211 w 4616897"/>
              <a:gd name="connsiteY13" fmla="*/ 219974 h 679857"/>
              <a:gd name="connsiteX14" fmla="*/ 3749441 w 4616897"/>
              <a:gd name="connsiteY14" fmla="*/ 263106 h 679857"/>
              <a:gd name="connsiteX15" fmla="*/ 3594165 w 4616897"/>
              <a:gd name="connsiteY15" fmla="*/ 323491 h 679857"/>
              <a:gd name="connsiteX16" fmla="*/ 3335373 w 4616897"/>
              <a:gd name="connsiteY16" fmla="*/ 349370 h 679857"/>
              <a:gd name="connsiteX17" fmla="*/ 2964437 w 4616897"/>
              <a:gd name="connsiteY17" fmla="*/ 401128 h 679857"/>
              <a:gd name="connsiteX18" fmla="*/ 2489984 w 4616897"/>
              <a:gd name="connsiteY18" fmla="*/ 418381 h 679857"/>
              <a:gd name="connsiteX19" fmla="*/ 1782618 w 4616897"/>
              <a:gd name="connsiteY19" fmla="*/ 478766 h 679857"/>
              <a:gd name="connsiteX20" fmla="*/ 1075252 w 4616897"/>
              <a:gd name="connsiteY20" fmla="*/ 521898 h 679857"/>
              <a:gd name="connsiteX21" fmla="*/ 152400 w 4616897"/>
              <a:gd name="connsiteY21" fmla="*/ 535841 h 67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16897" h="679857">
                <a:moveTo>
                  <a:pt x="4616897" y="679857"/>
                </a:moveTo>
                <a:cubicBezTo>
                  <a:pt x="4585267" y="671949"/>
                  <a:pt x="4549624" y="654617"/>
                  <a:pt x="4525818" y="642668"/>
                </a:cubicBezTo>
                <a:cubicBezTo>
                  <a:pt x="4502012" y="630719"/>
                  <a:pt x="4491313" y="626852"/>
                  <a:pt x="4474060" y="608162"/>
                </a:cubicBezTo>
                <a:cubicBezTo>
                  <a:pt x="4456807" y="589472"/>
                  <a:pt x="4438116" y="560717"/>
                  <a:pt x="4422301" y="530525"/>
                </a:cubicBezTo>
                <a:cubicBezTo>
                  <a:pt x="4406486" y="500333"/>
                  <a:pt x="4405048" y="491706"/>
                  <a:pt x="4379169" y="427008"/>
                </a:cubicBezTo>
                <a:cubicBezTo>
                  <a:pt x="4353290" y="362310"/>
                  <a:pt x="4291468" y="198408"/>
                  <a:pt x="4267026" y="142336"/>
                </a:cubicBezTo>
                <a:cubicBezTo>
                  <a:pt x="4261275" y="123645"/>
                  <a:pt x="4232520" y="90577"/>
                  <a:pt x="4232520" y="90577"/>
                </a:cubicBezTo>
                <a:cubicBezTo>
                  <a:pt x="4221018" y="73324"/>
                  <a:pt x="4213829" y="53196"/>
                  <a:pt x="4198014" y="38819"/>
                </a:cubicBezTo>
                <a:cubicBezTo>
                  <a:pt x="4182199" y="24442"/>
                  <a:pt x="4156319" y="8626"/>
                  <a:pt x="4137629" y="4313"/>
                </a:cubicBezTo>
                <a:cubicBezTo>
                  <a:pt x="4118939" y="0"/>
                  <a:pt x="4104562" y="4314"/>
                  <a:pt x="4085871" y="12940"/>
                </a:cubicBezTo>
                <a:cubicBezTo>
                  <a:pt x="4067181" y="21567"/>
                  <a:pt x="4042739" y="43133"/>
                  <a:pt x="4025486" y="56072"/>
                </a:cubicBezTo>
                <a:cubicBezTo>
                  <a:pt x="4008233" y="69011"/>
                  <a:pt x="3999607" y="70449"/>
                  <a:pt x="3982354" y="90577"/>
                </a:cubicBezTo>
                <a:cubicBezTo>
                  <a:pt x="3965101" y="110705"/>
                  <a:pt x="3940660" y="155276"/>
                  <a:pt x="3921969" y="176842"/>
                </a:cubicBezTo>
                <a:cubicBezTo>
                  <a:pt x="3903278" y="198408"/>
                  <a:pt x="3898966" y="205597"/>
                  <a:pt x="3870211" y="219974"/>
                </a:cubicBezTo>
                <a:cubicBezTo>
                  <a:pt x="3841456" y="234351"/>
                  <a:pt x="3795449" y="245853"/>
                  <a:pt x="3749441" y="263106"/>
                </a:cubicBezTo>
                <a:cubicBezTo>
                  <a:pt x="3703433" y="280359"/>
                  <a:pt x="3663176" y="309114"/>
                  <a:pt x="3594165" y="323491"/>
                </a:cubicBezTo>
                <a:cubicBezTo>
                  <a:pt x="3525154" y="337868"/>
                  <a:pt x="3440328" y="336431"/>
                  <a:pt x="3335373" y="349370"/>
                </a:cubicBezTo>
                <a:cubicBezTo>
                  <a:pt x="3230418" y="362310"/>
                  <a:pt x="3105335" y="389626"/>
                  <a:pt x="2964437" y="401128"/>
                </a:cubicBezTo>
                <a:cubicBezTo>
                  <a:pt x="2823539" y="412630"/>
                  <a:pt x="2686954" y="405441"/>
                  <a:pt x="2489984" y="418381"/>
                </a:cubicBezTo>
                <a:cubicBezTo>
                  <a:pt x="2293014" y="431321"/>
                  <a:pt x="2018407" y="461513"/>
                  <a:pt x="1782618" y="478766"/>
                </a:cubicBezTo>
                <a:cubicBezTo>
                  <a:pt x="1546829" y="496019"/>
                  <a:pt x="1346955" y="512386"/>
                  <a:pt x="1075252" y="521898"/>
                </a:cubicBezTo>
                <a:cubicBezTo>
                  <a:pt x="803549" y="531410"/>
                  <a:pt x="0" y="558845"/>
                  <a:pt x="152400" y="535841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683568" y="105273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801706" y="19715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801706" y="28874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60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801706" y="38062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40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801706" y="472514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2915816" y="587727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4716016" y="58772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6516216" y="58772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2267744" y="220486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SOBP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2195736" y="4149080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Pristine peak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4355976" y="6309320"/>
            <a:ext cx="1324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Depth (mm)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1485" y="2886947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Dose (%)</a:t>
            </a:r>
            <a:endParaRPr lang="en-GB" dirty="0"/>
          </a:p>
        </p:txBody>
      </p:sp>
      <p:sp>
        <p:nvSpPr>
          <p:cNvPr id="56" name="Freeform 55"/>
          <p:cNvSpPr/>
          <p:nvPr/>
        </p:nvSpPr>
        <p:spPr>
          <a:xfrm>
            <a:off x="1259457" y="5301208"/>
            <a:ext cx="4176639" cy="576063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12256" h="668547">
                <a:moveTo>
                  <a:pt x="4612256" y="668547"/>
                </a:moveTo>
                <a:cubicBezTo>
                  <a:pt x="4580626" y="660639"/>
                  <a:pt x="4548996" y="652732"/>
                  <a:pt x="4525992" y="642668"/>
                </a:cubicBezTo>
                <a:cubicBezTo>
                  <a:pt x="4502988" y="632604"/>
                  <a:pt x="4491487" y="626852"/>
                  <a:pt x="4474234" y="608162"/>
                </a:cubicBezTo>
                <a:cubicBezTo>
                  <a:pt x="4456981" y="589472"/>
                  <a:pt x="4438290" y="560717"/>
                  <a:pt x="4422475" y="530525"/>
                </a:cubicBezTo>
                <a:cubicBezTo>
                  <a:pt x="4406660" y="500333"/>
                  <a:pt x="4405222" y="491706"/>
                  <a:pt x="4379343" y="427008"/>
                </a:cubicBezTo>
                <a:cubicBezTo>
                  <a:pt x="4353464" y="362310"/>
                  <a:pt x="4291642" y="198408"/>
                  <a:pt x="4267200" y="142336"/>
                </a:cubicBezTo>
                <a:cubicBezTo>
                  <a:pt x="4261449" y="123645"/>
                  <a:pt x="4232694" y="90577"/>
                  <a:pt x="4232694" y="90577"/>
                </a:cubicBezTo>
                <a:cubicBezTo>
                  <a:pt x="4221192" y="73324"/>
                  <a:pt x="4214003" y="53196"/>
                  <a:pt x="4198188" y="38819"/>
                </a:cubicBezTo>
                <a:cubicBezTo>
                  <a:pt x="4182373" y="24442"/>
                  <a:pt x="4156493" y="8626"/>
                  <a:pt x="4137803" y="4313"/>
                </a:cubicBezTo>
                <a:cubicBezTo>
                  <a:pt x="4119113" y="0"/>
                  <a:pt x="4104736" y="4314"/>
                  <a:pt x="4086045" y="12940"/>
                </a:cubicBezTo>
                <a:cubicBezTo>
                  <a:pt x="4067355" y="21567"/>
                  <a:pt x="4042913" y="43133"/>
                  <a:pt x="4025660" y="56072"/>
                </a:cubicBezTo>
                <a:cubicBezTo>
                  <a:pt x="4008407" y="69011"/>
                  <a:pt x="3999781" y="70449"/>
                  <a:pt x="3982528" y="90577"/>
                </a:cubicBezTo>
                <a:cubicBezTo>
                  <a:pt x="3965275" y="110705"/>
                  <a:pt x="3940834" y="155276"/>
                  <a:pt x="3922143" y="176842"/>
                </a:cubicBezTo>
                <a:cubicBezTo>
                  <a:pt x="3903452" y="198408"/>
                  <a:pt x="3899140" y="205597"/>
                  <a:pt x="3870385" y="219974"/>
                </a:cubicBezTo>
                <a:cubicBezTo>
                  <a:pt x="3841630" y="234351"/>
                  <a:pt x="3795623" y="245853"/>
                  <a:pt x="3749615" y="263106"/>
                </a:cubicBezTo>
                <a:cubicBezTo>
                  <a:pt x="3703607" y="280359"/>
                  <a:pt x="3663350" y="309114"/>
                  <a:pt x="3594339" y="323491"/>
                </a:cubicBezTo>
                <a:cubicBezTo>
                  <a:pt x="3525328" y="337868"/>
                  <a:pt x="3440502" y="336431"/>
                  <a:pt x="3335547" y="349370"/>
                </a:cubicBezTo>
                <a:cubicBezTo>
                  <a:pt x="3230592" y="362310"/>
                  <a:pt x="3105509" y="389626"/>
                  <a:pt x="2964611" y="401128"/>
                </a:cubicBezTo>
                <a:cubicBezTo>
                  <a:pt x="2823713" y="412630"/>
                  <a:pt x="2687128" y="405441"/>
                  <a:pt x="2490158" y="418381"/>
                </a:cubicBezTo>
                <a:cubicBezTo>
                  <a:pt x="2293188" y="431321"/>
                  <a:pt x="2018581" y="461513"/>
                  <a:pt x="1782792" y="478766"/>
                </a:cubicBezTo>
                <a:cubicBezTo>
                  <a:pt x="1547003" y="496019"/>
                  <a:pt x="1347158" y="510396"/>
                  <a:pt x="1075426" y="521898"/>
                </a:cubicBezTo>
                <a:cubicBezTo>
                  <a:pt x="803694" y="533400"/>
                  <a:pt x="0" y="570781"/>
                  <a:pt x="152400" y="54777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1187625" y="5373216"/>
            <a:ext cx="3960440" cy="504055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12256" h="668547">
                <a:moveTo>
                  <a:pt x="4612256" y="668547"/>
                </a:moveTo>
                <a:cubicBezTo>
                  <a:pt x="4580626" y="660639"/>
                  <a:pt x="4548996" y="652732"/>
                  <a:pt x="4525992" y="642668"/>
                </a:cubicBezTo>
                <a:cubicBezTo>
                  <a:pt x="4502988" y="632604"/>
                  <a:pt x="4491487" y="626852"/>
                  <a:pt x="4474234" y="608162"/>
                </a:cubicBezTo>
                <a:cubicBezTo>
                  <a:pt x="4456981" y="589472"/>
                  <a:pt x="4438290" y="560717"/>
                  <a:pt x="4422475" y="530525"/>
                </a:cubicBezTo>
                <a:cubicBezTo>
                  <a:pt x="4406660" y="500333"/>
                  <a:pt x="4405222" y="491706"/>
                  <a:pt x="4379343" y="427008"/>
                </a:cubicBezTo>
                <a:cubicBezTo>
                  <a:pt x="4353464" y="362310"/>
                  <a:pt x="4291642" y="198408"/>
                  <a:pt x="4267200" y="142336"/>
                </a:cubicBezTo>
                <a:cubicBezTo>
                  <a:pt x="4261449" y="123645"/>
                  <a:pt x="4232694" y="90577"/>
                  <a:pt x="4232694" y="90577"/>
                </a:cubicBezTo>
                <a:cubicBezTo>
                  <a:pt x="4221192" y="73324"/>
                  <a:pt x="4214003" y="53196"/>
                  <a:pt x="4198188" y="38819"/>
                </a:cubicBezTo>
                <a:cubicBezTo>
                  <a:pt x="4182373" y="24442"/>
                  <a:pt x="4156493" y="8626"/>
                  <a:pt x="4137803" y="4313"/>
                </a:cubicBezTo>
                <a:cubicBezTo>
                  <a:pt x="4119113" y="0"/>
                  <a:pt x="4104736" y="4314"/>
                  <a:pt x="4086045" y="12940"/>
                </a:cubicBezTo>
                <a:cubicBezTo>
                  <a:pt x="4067355" y="21567"/>
                  <a:pt x="4042913" y="43133"/>
                  <a:pt x="4025660" y="56072"/>
                </a:cubicBezTo>
                <a:cubicBezTo>
                  <a:pt x="4008407" y="69011"/>
                  <a:pt x="3999781" y="70449"/>
                  <a:pt x="3982528" y="90577"/>
                </a:cubicBezTo>
                <a:cubicBezTo>
                  <a:pt x="3965275" y="110705"/>
                  <a:pt x="3940834" y="155276"/>
                  <a:pt x="3922143" y="176842"/>
                </a:cubicBezTo>
                <a:cubicBezTo>
                  <a:pt x="3903452" y="198408"/>
                  <a:pt x="3899140" y="205597"/>
                  <a:pt x="3870385" y="219974"/>
                </a:cubicBezTo>
                <a:cubicBezTo>
                  <a:pt x="3841630" y="234351"/>
                  <a:pt x="3795623" y="245853"/>
                  <a:pt x="3749615" y="263106"/>
                </a:cubicBezTo>
                <a:cubicBezTo>
                  <a:pt x="3703607" y="280359"/>
                  <a:pt x="3663350" y="309114"/>
                  <a:pt x="3594339" y="323491"/>
                </a:cubicBezTo>
                <a:cubicBezTo>
                  <a:pt x="3525328" y="337868"/>
                  <a:pt x="3440502" y="336431"/>
                  <a:pt x="3335547" y="349370"/>
                </a:cubicBezTo>
                <a:cubicBezTo>
                  <a:pt x="3230592" y="362310"/>
                  <a:pt x="3105509" y="389626"/>
                  <a:pt x="2964611" y="401128"/>
                </a:cubicBezTo>
                <a:cubicBezTo>
                  <a:pt x="2823713" y="412630"/>
                  <a:pt x="2687128" y="405441"/>
                  <a:pt x="2490158" y="418381"/>
                </a:cubicBezTo>
                <a:cubicBezTo>
                  <a:pt x="2293188" y="431321"/>
                  <a:pt x="2018581" y="461513"/>
                  <a:pt x="1782792" y="478766"/>
                </a:cubicBezTo>
                <a:cubicBezTo>
                  <a:pt x="1547003" y="496019"/>
                  <a:pt x="1347158" y="510396"/>
                  <a:pt x="1075426" y="521898"/>
                </a:cubicBezTo>
                <a:cubicBezTo>
                  <a:pt x="803694" y="533400"/>
                  <a:pt x="0" y="570781"/>
                  <a:pt x="152400" y="54777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1331641" y="5445224"/>
            <a:ext cx="3600400" cy="432047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12256" h="668547">
                <a:moveTo>
                  <a:pt x="4612256" y="668547"/>
                </a:moveTo>
                <a:cubicBezTo>
                  <a:pt x="4580626" y="660639"/>
                  <a:pt x="4548996" y="652732"/>
                  <a:pt x="4525992" y="642668"/>
                </a:cubicBezTo>
                <a:cubicBezTo>
                  <a:pt x="4502988" y="632604"/>
                  <a:pt x="4491487" y="626852"/>
                  <a:pt x="4474234" y="608162"/>
                </a:cubicBezTo>
                <a:cubicBezTo>
                  <a:pt x="4456981" y="589472"/>
                  <a:pt x="4438290" y="560717"/>
                  <a:pt x="4422475" y="530525"/>
                </a:cubicBezTo>
                <a:cubicBezTo>
                  <a:pt x="4406660" y="500333"/>
                  <a:pt x="4405222" y="491706"/>
                  <a:pt x="4379343" y="427008"/>
                </a:cubicBezTo>
                <a:cubicBezTo>
                  <a:pt x="4353464" y="362310"/>
                  <a:pt x="4291642" y="198408"/>
                  <a:pt x="4267200" y="142336"/>
                </a:cubicBezTo>
                <a:cubicBezTo>
                  <a:pt x="4261449" y="123645"/>
                  <a:pt x="4232694" y="90577"/>
                  <a:pt x="4232694" y="90577"/>
                </a:cubicBezTo>
                <a:cubicBezTo>
                  <a:pt x="4221192" y="73324"/>
                  <a:pt x="4214003" y="53196"/>
                  <a:pt x="4198188" y="38819"/>
                </a:cubicBezTo>
                <a:cubicBezTo>
                  <a:pt x="4182373" y="24442"/>
                  <a:pt x="4156493" y="8626"/>
                  <a:pt x="4137803" y="4313"/>
                </a:cubicBezTo>
                <a:cubicBezTo>
                  <a:pt x="4119113" y="0"/>
                  <a:pt x="4104736" y="4314"/>
                  <a:pt x="4086045" y="12940"/>
                </a:cubicBezTo>
                <a:cubicBezTo>
                  <a:pt x="4067355" y="21567"/>
                  <a:pt x="4042913" y="43133"/>
                  <a:pt x="4025660" y="56072"/>
                </a:cubicBezTo>
                <a:cubicBezTo>
                  <a:pt x="4008407" y="69011"/>
                  <a:pt x="3999781" y="70449"/>
                  <a:pt x="3982528" y="90577"/>
                </a:cubicBezTo>
                <a:cubicBezTo>
                  <a:pt x="3965275" y="110705"/>
                  <a:pt x="3940834" y="155276"/>
                  <a:pt x="3922143" y="176842"/>
                </a:cubicBezTo>
                <a:cubicBezTo>
                  <a:pt x="3903452" y="198408"/>
                  <a:pt x="3899140" y="205597"/>
                  <a:pt x="3870385" y="219974"/>
                </a:cubicBezTo>
                <a:cubicBezTo>
                  <a:pt x="3841630" y="234351"/>
                  <a:pt x="3795623" y="245853"/>
                  <a:pt x="3749615" y="263106"/>
                </a:cubicBezTo>
                <a:cubicBezTo>
                  <a:pt x="3703607" y="280359"/>
                  <a:pt x="3663350" y="309114"/>
                  <a:pt x="3594339" y="323491"/>
                </a:cubicBezTo>
                <a:cubicBezTo>
                  <a:pt x="3525328" y="337868"/>
                  <a:pt x="3440502" y="336431"/>
                  <a:pt x="3335547" y="349370"/>
                </a:cubicBezTo>
                <a:cubicBezTo>
                  <a:pt x="3230592" y="362310"/>
                  <a:pt x="3105509" y="389626"/>
                  <a:pt x="2964611" y="401128"/>
                </a:cubicBezTo>
                <a:cubicBezTo>
                  <a:pt x="2823713" y="412630"/>
                  <a:pt x="2687128" y="405441"/>
                  <a:pt x="2490158" y="418381"/>
                </a:cubicBezTo>
                <a:cubicBezTo>
                  <a:pt x="2293188" y="431321"/>
                  <a:pt x="2018581" y="461513"/>
                  <a:pt x="1782792" y="478766"/>
                </a:cubicBezTo>
                <a:cubicBezTo>
                  <a:pt x="1547003" y="496019"/>
                  <a:pt x="1347158" y="510396"/>
                  <a:pt x="1075426" y="521898"/>
                </a:cubicBezTo>
                <a:cubicBezTo>
                  <a:pt x="803694" y="533400"/>
                  <a:pt x="0" y="570781"/>
                  <a:pt x="152400" y="54777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1187624" y="5445224"/>
            <a:ext cx="3456384" cy="432047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612256" h="668547">
                <a:moveTo>
                  <a:pt x="4612256" y="668547"/>
                </a:moveTo>
                <a:cubicBezTo>
                  <a:pt x="4580626" y="660639"/>
                  <a:pt x="4548996" y="652732"/>
                  <a:pt x="4525992" y="642668"/>
                </a:cubicBezTo>
                <a:cubicBezTo>
                  <a:pt x="4502988" y="632604"/>
                  <a:pt x="4491487" y="626852"/>
                  <a:pt x="4474234" y="608162"/>
                </a:cubicBezTo>
                <a:cubicBezTo>
                  <a:pt x="4456981" y="589472"/>
                  <a:pt x="4438290" y="560717"/>
                  <a:pt x="4422475" y="530525"/>
                </a:cubicBezTo>
                <a:cubicBezTo>
                  <a:pt x="4406660" y="500333"/>
                  <a:pt x="4405222" y="491706"/>
                  <a:pt x="4379343" y="427008"/>
                </a:cubicBezTo>
                <a:cubicBezTo>
                  <a:pt x="4353464" y="362310"/>
                  <a:pt x="4291642" y="198408"/>
                  <a:pt x="4267200" y="142336"/>
                </a:cubicBezTo>
                <a:cubicBezTo>
                  <a:pt x="4261449" y="123645"/>
                  <a:pt x="4232694" y="90577"/>
                  <a:pt x="4232694" y="90577"/>
                </a:cubicBezTo>
                <a:cubicBezTo>
                  <a:pt x="4221192" y="73324"/>
                  <a:pt x="4214003" y="53196"/>
                  <a:pt x="4198188" y="38819"/>
                </a:cubicBezTo>
                <a:cubicBezTo>
                  <a:pt x="4182373" y="24442"/>
                  <a:pt x="4156493" y="8626"/>
                  <a:pt x="4137803" y="4313"/>
                </a:cubicBezTo>
                <a:cubicBezTo>
                  <a:pt x="4119113" y="0"/>
                  <a:pt x="4104736" y="4314"/>
                  <a:pt x="4086045" y="12940"/>
                </a:cubicBezTo>
                <a:cubicBezTo>
                  <a:pt x="4067355" y="21567"/>
                  <a:pt x="4042913" y="43133"/>
                  <a:pt x="4025660" y="56072"/>
                </a:cubicBezTo>
                <a:cubicBezTo>
                  <a:pt x="4008407" y="69011"/>
                  <a:pt x="3999781" y="70449"/>
                  <a:pt x="3982528" y="90577"/>
                </a:cubicBezTo>
                <a:cubicBezTo>
                  <a:pt x="3965275" y="110705"/>
                  <a:pt x="3940834" y="155276"/>
                  <a:pt x="3922143" y="176842"/>
                </a:cubicBezTo>
                <a:cubicBezTo>
                  <a:pt x="3903452" y="198408"/>
                  <a:pt x="3899140" y="205597"/>
                  <a:pt x="3870385" y="219974"/>
                </a:cubicBezTo>
                <a:cubicBezTo>
                  <a:pt x="3841630" y="234351"/>
                  <a:pt x="3795623" y="245853"/>
                  <a:pt x="3749615" y="263106"/>
                </a:cubicBezTo>
                <a:cubicBezTo>
                  <a:pt x="3703607" y="280359"/>
                  <a:pt x="3663350" y="309114"/>
                  <a:pt x="3594339" y="323491"/>
                </a:cubicBezTo>
                <a:cubicBezTo>
                  <a:pt x="3525328" y="337868"/>
                  <a:pt x="3440502" y="336431"/>
                  <a:pt x="3335547" y="349370"/>
                </a:cubicBezTo>
                <a:cubicBezTo>
                  <a:pt x="3230592" y="362310"/>
                  <a:pt x="3105509" y="389626"/>
                  <a:pt x="2964611" y="401128"/>
                </a:cubicBezTo>
                <a:cubicBezTo>
                  <a:pt x="2823713" y="412630"/>
                  <a:pt x="2687128" y="405441"/>
                  <a:pt x="2490158" y="418381"/>
                </a:cubicBezTo>
                <a:cubicBezTo>
                  <a:pt x="2293188" y="431321"/>
                  <a:pt x="2018581" y="461513"/>
                  <a:pt x="1782792" y="478766"/>
                </a:cubicBezTo>
                <a:cubicBezTo>
                  <a:pt x="1547003" y="496019"/>
                  <a:pt x="1347158" y="510396"/>
                  <a:pt x="1075426" y="521898"/>
                </a:cubicBezTo>
                <a:cubicBezTo>
                  <a:pt x="803694" y="533400"/>
                  <a:pt x="0" y="570781"/>
                  <a:pt x="152400" y="547777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1198621" y="5444295"/>
            <a:ext cx="3157355" cy="432976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27585 w 4612256"/>
              <a:gd name="connsiteY4" fmla="*/ 323491 h 668547"/>
              <a:gd name="connsiteX5" fmla="*/ 4267200 w 4612256"/>
              <a:gd name="connsiteY5" fmla="*/ 20272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27585 w 4612256"/>
              <a:gd name="connsiteY4" fmla="*/ 323491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  <a:gd name="connsiteX0" fmla="*/ 4559666 w 4559666"/>
              <a:gd name="connsiteY0" fmla="*/ 668547 h 668547"/>
              <a:gd name="connsiteX1" fmla="*/ 4473402 w 4559666"/>
              <a:gd name="connsiteY1" fmla="*/ 642668 h 668547"/>
              <a:gd name="connsiteX2" fmla="*/ 4421644 w 4559666"/>
              <a:gd name="connsiteY2" fmla="*/ 608162 h 668547"/>
              <a:gd name="connsiteX3" fmla="*/ 4369885 w 4559666"/>
              <a:gd name="connsiteY3" fmla="*/ 530525 h 668547"/>
              <a:gd name="connsiteX4" fmla="*/ 4274995 w 4559666"/>
              <a:gd name="connsiteY4" fmla="*/ 323491 h 668547"/>
              <a:gd name="connsiteX5" fmla="*/ 4214610 w 4559666"/>
              <a:gd name="connsiteY5" fmla="*/ 142336 h 668547"/>
              <a:gd name="connsiteX6" fmla="*/ 4180104 w 4559666"/>
              <a:gd name="connsiteY6" fmla="*/ 90577 h 668547"/>
              <a:gd name="connsiteX7" fmla="*/ 4145598 w 4559666"/>
              <a:gd name="connsiteY7" fmla="*/ 38819 h 668547"/>
              <a:gd name="connsiteX8" fmla="*/ 4085213 w 4559666"/>
              <a:gd name="connsiteY8" fmla="*/ 4313 h 668547"/>
              <a:gd name="connsiteX9" fmla="*/ 4033455 w 4559666"/>
              <a:gd name="connsiteY9" fmla="*/ 12940 h 668547"/>
              <a:gd name="connsiteX10" fmla="*/ 3973070 w 4559666"/>
              <a:gd name="connsiteY10" fmla="*/ 56072 h 668547"/>
              <a:gd name="connsiteX11" fmla="*/ 3929938 w 4559666"/>
              <a:gd name="connsiteY11" fmla="*/ 90577 h 668547"/>
              <a:gd name="connsiteX12" fmla="*/ 3869553 w 4559666"/>
              <a:gd name="connsiteY12" fmla="*/ 176842 h 668547"/>
              <a:gd name="connsiteX13" fmla="*/ 3817795 w 4559666"/>
              <a:gd name="connsiteY13" fmla="*/ 219974 h 668547"/>
              <a:gd name="connsiteX14" fmla="*/ 3697025 w 4559666"/>
              <a:gd name="connsiteY14" fmla="*/ 263106 h 668547"/>
              <a:gd name="connsiteX15" fmla="*/ 3541749 w 4559666"/>
              <a:gd name="connsiteY15" fmla="*/ 323491 h 668547"/>
              <a:gd name="connsiteX16" fmla="*/ 3282957 w 4559666"/>
              <a:gd name="connsiteY16" fmla="*/ 349370 h 668547"/>
              <a:gd name="connsiteX17" fmla="*/ 2912021 w 4559666"/>
              <a:gd name="connsiteY17" fmla="*/ 401128 h 668547"/>
              <a:gd name="connsiteX18" fmla="*/ 2437568 w 4559666"/>
              <a:gd name="connsiteY18" fmla="*/ 418381 h 668547"/>
              <a:gd name="connsiteX19" fmla="*/ 1730202 w 4559666"/>
              <a:gd name="connsiteY19" fmla="*/ 478766 h 668547"/>
              <a:gd name="connsiteX20" fmla="*/ 1022836 w 4559666"/>
              <a:gd name="connsiteY20" fmla="*/ 521898 h 668547"/>
              <a:gd name="connsiteX21" fmla="*/ 152399 w 4559666"/>
              <a:gd name="connsiteY21" fmla="*/ 557124 h 668547"/>
              <a:gd name="connsiteX0" fmla="*/ 4559666 w 4559666"/>
              <a:gd name="connsiteY0" fmla="*/ 668547 h 668547"/>
              <a:gd name="connsiteX1" fmla="*/ 4473402 w 4559666"/>
              <a:gd name="connsiteY1" fmla="*/ 642668 h 668547"/>
              <a:gd name="connsiteX2" fmla="*/ 4421644 w 4559666"/>
              <a:gd name="connsiteY2" fmla="*/ 608162 h 668547"/>
              <a:gd name="connsiteX3" fmla="*/ 4369885 w 4559666"/>
              <a:gd name="connsiteY3" fmla="*/ 530525 h 668547"/>
              <a:gd name="connsiteX4" fmla="*/ 4274995 w 4559666"/>
              <a:gd name="connsiteY4" fmla="*/ 323491 h 668547"/>
              <a:gd name="connsiteX5" fmla="*/ 4214610 w 4559666"/>
              <a:gd name="connsiteY5" fmla="*/ 142336 h 668547"/>
              <a:gd name="connsiteX6" fmla="*/ 4180104 w 4559666"/>
              <a:gd name="connsiteY6" fmla="*/ 90577 h 668547"/>
              <a:gd name="connsiteX7" fmla="*/ 4145598 w 4559666"/>
              <a:gd name="connsiteY7" fmla="*/ 38819 h 668547"/>
              <a:gd name="connsiteX8" fmla="*/ 4085213 w 4559666"/>
              <a:gd name="connsiteY8" fmla="*/ 4313 h 668547"/>
              <a:gd name="connsiteX9" fmla="*/ 4033455 w 4559666"/>
              <a:gd name="connsiteY9" fmla="*/ 12940 h 668547"/>
              <a:gd name="connsiteX10" fmla="*/ 3973070 w 4559666"/>
              <a:gd name="connsiteY10" fmla="*/ 56072 h 668547"/>
              <a:gd name="connsiteX11" fmla="*/ 3929938 w 4559666"/>
              <a:gd name="connsiteY11" fmla="*/ 90577 h 668547"/>
              <a:gd name="connsiteX12" fmla="*/ 3869553 w 4559666"/>
              <a:gd name="connsiteY12" fmla="*/ 176842 h 668547"/>
              <a:gd name="connsiteX13" fmla="*/ 3817795 w 4559666"/>
              <a:gd name="connsiteY13" fmla="*/ 219974 h 668547"/>
              <a:gd name="connsiteX14" fmla="*/ 3697025 w 4559666"/>
              <a:gd name="connsiteY14" fmla="*/ 263106 h 668547"/>
              <a:gd name="connsiteX15" fmla="*/ 3541749 w 4559666"/>
              <a:gd name="connsiteY15" fmla="*/ 323491 h 668547"/>
              <a:gd name="connsiteX16" fmla="*/ 3282957 w 4559666"/>
              <a:gd name="connsiteY16" fmla="*/ 349370 h 668547"/>
              <a:gd name="connsiteX17" fmla="*/ 2912021 w 4559666"/>
              <a:gd name="connsiteY17" fmla="*/ 401128 h 668547"/>
              <a:gd name="connsiteX18" fmla="*/ 2437568 w 4559666"/>
              <a:gd name="connsiteY18" fmla="*/ 418381 h 668547"/>
              <a:gd name="connsiteX19" fmla="*/ 1730202 w 4559666"/>
              <a:gd name="connsiteY19" fmla="*/ 478766 h 668547"/>
              <a:gd name="connsiteX20" fmla="*/ 1022836 w 4559666"/>
              <a:gd name="connsiteY20" fmla="*/ 521898 h 668547"/>
              <a:gd name="connsiteX21" fmla="*/ 152400 w 4559666"/>
              <a:gd name="connsiteY21" fmla="*/ 557124 h 668547"/>
              <a:gd name="connsiteX0" fmla="*/ 4494108 w 4494108"/>
              <a:gd name="connsiteY0" fmla="*/ 668547 h 668547"/>
              <a:gd name="connsiteX1" fmla="*/ 4407844 w 4494108"/>
              <a:gd name="connsiteY1" fmla="*/ 642668 h 668547"/>
              <a:gd name="connsiteX2" fmla="*/ 4356086 w 4494108"/>
              <a:gd name="connsiteY2" fmla="*/ 608162 h 668547"/>
              <a:gd name="connsiteX3" fmla="*/ 4304327 w 4494108"/>
              <a:gd name="connsiteY3" fmla="*/ 530525 h 668547"/>
              <a:gd name="connsiteX4" fmla="*/ 4209437 w 4494108"/>
              <a:gd name="connsiteY4" fmla="*/ 323491 h 668547"/>
              <a:gd name="connsiteX5" fmla="*/ 4149052 w 4494108"/>
              <a:gd name="connsiteY5" fmla="*/ 142336 h 668547"/>
              <a:gd name="connsiteX6" fmla="*/ 4114546 w 4494108"/>
              <a:gd name="connsiteY6" fmla="*/ 90577 h 668547"/>
              <a:gd name="connsiteX7" fmla="*/ 4080040 w 4494108"/>
              <a:gd name="connsiteY7" fmla="*/ 38819 h 668547"/>
              <a:gd name="connsiteX8" fmla="*/ 4019655 w 4494108"/>
              <a:gd name="connsiteY8" fmla="*/ 4313 h 668547"/>
              <a:gd name="connsiteX9" fmla="*/ 3967897 w 4494108"/>
              <a:gd name="connsiteY9" fmla="*/ 12940 h 668547"/>
              <a:gd name="connsiteX10" fmla="*/ 3907512 w 4494108"/>
              <a:gd name="connsiteY10" fmla="*/ 56072 h 668547"/>
              <a:gd name="connsiteX11" fmla="*/ 3864380 w 4494108"/>
              <a:gd name="connsiteY11" fmla="*/ 90577 h 668547"/>
              <a:gd name="connsiteX12" fmla="*/ 3803995 w 4494108"/>
              <a:gd name="connsiteY12" fmla="*/ 176842 h 668547"/>
              <a:gd name="connsiteX13" fmla="*/ 3752237 w 4494108"/>
              <a:gd name="connsiteY13" fmla="*/ 219974 h 668547"/>
              <a:gd name="connsiteX14" fmla="*/ 3631467 w 4494108"/>
              <a:gd name="connsiteY14" fmla="*/ 263106 h 668547"/>
              <a:gd name="connsiteX15" fmla="*/ 3476191 w 4494108"/>
              <a:gd name="connsiteY15" fmla="*/ 323491 h 668547"/>
              <a:gd name="connsiteX16" fmla="*/ 3217399 w 4494108"/>
              <a:gd name="connsiteY16" fmla="*/ 349370 h 668547"/>
              <a:gd name="connsiteX17" fmla="*/ 2846463 w 4494108"/>
              <a:gd name="connsiteY17" fmla="*/ 401128 h 668547"/>
              <a:gd name="connsiteX18" fmla="*/ 2372010 w 4494108"/>
              <a:gd name="connsiteY18" fmla="*/ 418381 h 668547"/>
              <a:gd name="connsiteX19" fmla="*/ 1664644 w 4494108"/>
              <a:gd name="connsiteY19" fmla="*/ 478766 h 668547"/>
              <a:gd name="connsiteX20" fmla="*/ 957278 w 4494108"/>
              <a:gd name="connsiteY20" fmla="*/ 521898 h 668547"/>
              <a:gd name="connsiteX21" fmla="*/ 86842 w 4494108"/>
              <a:gd name="connsiteY21" fmla="*/ 557124 h 668547"/>
              <a:gd name="connsiteX0" fmla="*/ 4494108 w 4494108"/>
              <a:gd name="connsiteY0" fmla="*/ 669985 h 669985"/>
              <a:gd name="connsiteX1" fmla="*/ 4407844 w 4494108"/>
              <a:gd name="connsiteY1" fmla="*/ 644106 h 669985"/>
              <a:gd name="connsiteX2" fmla="*/ 4356086 w 4494108"/>
              <a:gd name="connsiteY2" fmla="*/ 609600 h 669985"/>
              <a:gd name="connsiteX3" fmla="*/ 4304327 w 4494108"/>
              <a:gd name="connsiteY3" fmla="*/ 531963 h 669985"/>
              <a:gd name="connsiteX4" fmla="*/ 4209437 w 4494108"/>
              <a:gd name="connsiteY4" fmla="*/ 324929 h 669985"/>
              <a:gd name="connsiteX5" fmla="*/ 4149052 w 4494108"/>
              <a:gd name="connsiteY5" fmla="*/ 143774 h 669985"/>
              <a:gd name="connsiteX6" fmla="*/ 4114546 w 4494108"/>
              <a:gd name="connsiteY6" fmla="*/ 92015 h 669985"/>
              <a:gd name="connsiteX7" fmla="*/ 4080040 w 4494108"/>
              <a:gd name="connsiteY7" fmla="*/ 40257 h 669985"/>
              <a:gd name="connsiteX8" fmla="*/ 4019655 w 4494108"/>
              <a:gd name="connsiteY8" fmla="*/ 5751 h 669985"/>
              <a:gd name="connsiteX9" fmla="*/ 3967897 w 4494108"/>
              <a:gd name="connsiteY9" fmla="*/ 14378 h 669985"/>
              <a:gd name="connsiteX10" fmla="*/ 3864380 w 4494108"/>
              <a:gd name="connsiteY10" fmla="*/ 92015 h 669985"/>
              <a:gd name="connsiteX11" fmla="*/ 3803995 w 4494108"/>
              <a:gd name="connsiteY11" fmla="*/ 178280 h 669985"/>
              <a:gd name="connsiteX12" fmla="*/ 3752237 w 4494108"/>
              <a:gd name="connsiteY12" fmla="*/ 221412 h 669985"/>
              <a:gd name="connsiteX13" fmla="*/ 3631467 w 4494108"/>
              <a:gd name="connsiteY13" fmla="*/ 264544 h 669985"/>
              <a:gd name="connsiteX14" fmla="*/ 3476191 w 4494108"/>
              <a:gd name="connsiteY14" fmla="*/ 324929 h 669985"/>
              <a:gd name="connsiteX15" fmla="*/ 3217399 w 4494108"/>
              <a:gd name="connsiteY15" fmla="*/ 350808 h 669985"/>
              <a:gd name="connsiteX16" fmla="*/ 2846463 w 4494108"/>
              <a:gd name="connsiteY16" fmla="*/ 402566 h 669985"/>
              <a:gd name="connsiteX17" fmla="*/ 2372010 w 4494108"/>
              <a:gd name="connsiteY17" fmla="*/ 419819 h 669985"/>
              <a:gd name="connsiteX18" fmla="*/ 1664644 w 4494108"/>
              <a:gd name="connsiteY18" fmla="*/ 480204 h 669985"/>
              <a:gd name="connsiteX19" fmla="*/ 957278 w 4494108"/>
              <a:gd name="connsiteY19" fmla="*/ 523336 h 669985"/>
              <a:gd name="connsiteX20" fmla="*/ 86842 w 4494108"/>
              <a:gd name="connsiteY20" fmla="*/ 558562 h 669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94108" h="669985">
                <a:moveTo>
                  <a:pt x="4494108" y="669985"/>
                </a:moveTo>
                <a:cubicBezTo>
                  <a:pt x="4462478" y="662077"/>
                  <a:pt x="4430848" y="654170"/>
                  <a:pt x="4407844" y="644106"/>
                </a:cubicBezTo>
                <a:cubicBezTo>
                  <a:pt x="4384840" y="634042"/>
                  <a:pt x="4373339" y="628290"/>
                  <a:pt x="4356086" y="609600"/>
                </a:cubicBezTo>
                <a:cubicBezTo>
                  <a:pt x="4338833" y="590910"/>
                  <a:pt x="4328768" y="579408"/>
                  <a:pt x="4304327" y="531963"/>
                </a:cubicBezTo>
                <a:cubicBezTo>
                  <a:pt x="4279886" y="484518"/>
                  <a:pt x="4235316" y="389627"/>
                  <a:pt x="4209437" y="324929"/>
                </a:cubicBezTo>
                <a:cubicBezTo>
                  <a:pt x="4183558" y="260231"/>
                  <a:pt x="4164867" y="182593"/>
                  <a:pt x="4149052" y="143774"/>
                </a:cubicBezTo>
                <a:cubicBezTo>
                  <a:pt x="4143301" y="125083"/>
                  <a:pt x="4114546" y="92015"/>
                  <a:pt x="4114546" y="92015"/>
                </a:cubicBezTo>
                <a:cubicBezTo>
                  <a:pt x="4103044" y="74762"/>
                  <a:pt x="4095855" y="54634"/>
                  <a:pt x="4080040" y="40257"/>
                </a:cubicBezTo>
                <a:cubicBezTo>
                  <a:pt x="4064225" y="25880"/>
                  <a:pt x="4038345" y="10064"/>
                  <a:pt x="4019655" y="5751"/>
                </a:cubicBezTo>
                <a:cubicBezTo>
                  <a:pt x="4000965" y="1438"/>
                  <a:pt x="3993776" y="1"/>
                  <a:pt x="3967897" y="14378"/>
                </a:cubicBezTo>
                <a:cubicBezTo>
                  <a:pt x="3942018" y="28755"/>
                  <a:pt x="3891697" y="64698"/>
                  <a:pt x="3864380" y="92015"/>
                </a:cubicBezTo>
                <a:cubicBezTo>
                  <a:pt x="3837063" y="119332"/>
                  <a:pt x="3822686" y="156714"/>
                  <a:pt x="3803995" y="178280"/>
                </a:cubicBezTo>
                <a:cubicBezTo>
                  <a:pt x="3785304" y="199846"/>
                  <a:pt x="3780992" y="207035"/>
                  <a:pt x="3752237" y="221412"/>
                </a:cubicBezTo>
                <a:cubicBezTo>
                  <a:pt x="3723482" y="235789"/>
                  <a:pt x="3677475" y="247291"/>
                  <a:pt x="3631467" y="264544"/>
                </a:cubicBezTo>
                <a:cubicBezTo>
                  <a:pt x="3585459" y="281797"/>
                  <a:pt x="3545202" y="310552"/>
                  <a:pt x="3476191" y="324929"/>
                </a:cubicBezTo>
                <a:cubicBezTo>
                  <a:pt x="3407180" y="339306"/>
                  <a:pt x="3322354" y="337869"/>
                  <a:pt x="3217399" y="350808"/>
                </a:cubicBezTo>
                <a:cubicBezTo>
                  <a:pt x="3112444" y="363748"/>
                  <a:pt x="2987361" y="391064"/>
                  <a:pt x="2846463" y="402566"/>
                </a:cubicBezTo>
                <a:cubicBezTo>
                  <a:pt x="2705565" y="414068"/>
                  <a:pt x="2568980" y="406879"/>
                  <a:pt x="2372010" y="419819"/>
                </a:cubicBezTo>
                <a:cubicBezTo>
                  <a:pt x="2175040" y="432759"/>
                  <a:pt x="1900433" y="462951"/>
                  <a:pt x="1664644" y="480204"/>
                </a:cubicBezTo>
                <a:cubicBezTo>
                  <a:pt x="1428855" y="497457"/>
                  <a:pt x="1220245" y="510276"/>
                  <a:pt x="957278" y="523336"/>
                </a:cubicBezTo>
                <a:cubicBezTo>
                  <a:pt x="694311" y="536396"/>
                  <a:pt x="0" y="582390"/>
                  <a:pt x="86842" y="55856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reeform 60"/>
          <p:cNvSpPr/>
          <p:nvPr/>
        </p:nvSpPr>
        <p:spPr>
          <a:xfrm>
            <a:off x="1236467" y="5517232"/>
            <a:ext cx="2831477" cy="360040"/>
          </a:xfrm>
          <a:custGeom>
            <a:avLst/>
            <a:gdLst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202721 h 668547"/>
              <a:gd name="connsiteX7" fmla="*/ 4267200 w 4612256"/>
              <a:gd name="connsiteY7" fmla="*/ 142336 h 668547"/>
              <a:gd name="connsiteX8" fmla="*/ 4232694 w 4612256"/>
              <a:gd name="connsiteY8" fmla="*/ 90577 h 668547"/>
              <a:gd name="connsiteX9" fmla="*/ 4198188 w 4612256"/>
              <a:gd name="connsiteY9" fmla="*/ 38819 h 668547"/>
              <a:gd name="connsiteX10" fmla="*/ 4137803 w 4612256"/>
              <a:gd name="connsiteY10" fmla="*/ 4313 h 668547"/>
              <a:gd name="connsiteX11" fmla="*/ 4086045 w 4612256"/>
              <a:gd name="connsiteY11" fmla="*/ 12940 h 668547"/>
              <a:gd name="connsiteX12" fmla="*/ 4025660 w 4612256"/>
              <a:gd name="connsiteY12" fmla="*/ 56072 h 668547"/>
              <a:gd name="connsiteX13" fmla="*/ 3982528 w 4612256"/>
              <a:gd name="connsiteY13" fmla="*/ 90577 h 668547"/>
              <a:gd name="connsiteX14" fmla="*/ 3922143 w 4612256"/>
              <a:gd name="connsiteY14" fmla="*/ 176842 h 668547"/>
              <a:gd name="connsiteX15" fmla="*/ 3870385 w 4612256"/>
              <a:gd name="connsiteY15" fmla="*/ 219974 h 668547"/>
              <a:gd name="connsiteX16" fmla="*/ 3749615 w 4612256"/>
              <a:gd name="connsiteY16" fmla="*/ 263106 h 668547"/>
              <a:gd name="connsiteX17" fmla="*/ 3594339 w 4612256"/>
              <a:gd name="connsiteY17" fmla="*/ 323491 h 668547"/>
              <a:gd name="connsiteX18" fmla="*/ 3335547 w 4612256"/>
              <a:gd name="connsiteY18" fmla="*/ 349370 h 668547"/>
              <a:gd name="connsiteX19" fmla="*/ 2964611 w 4612256"/>
              <a:gd name="connsiteY19" fmla="*/ 401128 h 668547"/>
              <a:gd name="connsiteX20" fmla="*/ 2490158 w 4612256"/>
              <a:gd name="connsiteY20" fmla="*/ 418381 h 668547"/>
              <a:gd name="connsiteX21" fmla="*/ 1782792 w 4612256"/>
              <a:gd name="connsiteY21" fmla="*/ 478766 h 668547"/>
              <a:gd name="connsiteX22" fmla="*/ 1075426 w 4612256"/>
              <a:gd name="connsiteY22" fmla="*/ 521898 h 668547"/>
              <a:gd name="connsiteX23" fmla="*/ 152400 w 4612256"/>
              <a:gd name="connsiteY23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327585 w 4612256"/>
              <a:gd name="connsiteY5" fmla="*/ 323491 h 668547"/>
              <a:gd name="connsiteX6" fmla="*/ 4267200 w 4612256"/>
              <a:gd name="connsiteY6" fmla="*/ 142336 h 668547"/>
              <a:gd name="connsiteX7" fmla="*/ 4232694 w 4612256"/>
              <a:gd name="connsiteY7" fmla="*/ 90577 h 668547"/>
              <a:gd name="connsiteX8" fmla="*/ 4198188 w 4612256"/>
              <a:gd name="connsiteY8" fmla="*/ 38819 h 668547"/>
              <a:gd name="connsiteX9" fmla="*/ 4137803 w 4612256"/>
              <a:gd name="connsiteY9" fmla="*/ 4313 h 668547"/>
              <a:gd name="connsiteX10" fmla="*/ 4086045 w 4612256"/>
              <a:gd name="connsiteY10" fmla="*/ 12940 h 668547"/>
              <a:gd name="connsiteX11" fmla="*/ 4025660 w 4612256"/>
              <a:gd name="connsiteY11" fmla="*/ 56072 h 668547"/>
              <a:gd name="connsiteX12" fmla="*/ 3982528 w 4612256"/>
              <a:gd name="connsiteY12" fmla="*/ 90577 h 668547"/>
              <a:gd name="connsiteX13" fmla="*/ 3922143 w 4612256"/>
              <a:gd name="connsiteY13" fmla="*/ 176842 h 668547"/>
              <a:gd name="connsiteX14" fmla="*/ 3870385 w 4612256"/>
              <a:gd name="connsiteY14" fmla="*/ 219974 h 668547"/>
              <a:gd name="connsiteX15" fmla="*/ 3749615 w 4612256"/>
              <a:gd name="connsiteY15" fmla="*/ 263106 h 668547"/>
              <a:gd name="connsiteX16" fmla="*/ 3594339 w 4612256"/>
              <a:gd name="connsiteY16" fmla="*/ 323491 h 668547"/>
              <a:gd name="connsiteX17" fmla="*/ 3335547 w 4612256"/>
              <a:gd name="connsiteY17" fmla="*/ 349370 h 668547"/>
              <a:gd name="connsiteX18" fmla="*/ 2964611 w 4612256"/>
              <a:gd name="connsiteY18" fmla="*/ 401128 h 668547"/>
              <a:gd name="connsiteX19" fmla="*/ 2490158 w 4612256"/>
              <a:gd name="connsiteY19" fmla="*/ 418381 h 668547"/>
              <a:gd name="connsiteX20" fmla="*/ 1782792 w 4612256"/>
              <a:gd name="connsiteY20" fmla="*/ 478766 h 668547"/>
              <a:gd name="connsiteX21" fmla="*/ 1075426 w 4612256"/>
              <a:gd name="connsiteY21" fmla="*/ 521898 h 668547"/>
              <a:gd name="connsiteX22" fmla="*/ 152400 w 4612256"/>
              <a:gd name="connsiteY22" fmla="*/ 547777 h 668547"/>
              <a:gd name="connsiteX0" fmla="*/ 4612256 w 4612256"/>
              <a:gd name="connsiteY0" fmla="*/ 668547 h 668547"/>
              <a:gd name="connsiteX1" fmla="*/ 4525992 w 4612256"/>
              <a:gd name="connsiteY1" fmla="*/ 642668 h 668547"/>
              <a:gd name="connsiteX2" fmla="*/ 4474234 w 4612256"/>
              <a:gd name="connsiteY2" fmla="*/ 608162 h 668547"/>
              <a:gd name="connsiteX3" fmla="*/ 4422475 w 4612256"/>
              <a:gd name="connsiteY3" fmla="*/ 530525 h 668547"/>
              <a:gd name="connsiteX4" fmla="*/ 4379343 w 4612256"/>
              <a:gd name="connsiteY4" fmla="*/ 427008 h 668547"/>
              <a:gd name="connsiteX5" fmla="*/ 4267200 w 4612256"/>
              <a:gd name="connsiteY5" fmla="*/ 142336 h 668547"/>
              <a:gd name="connsiteX6" fmla="*/ 4232694 w 4612256"/>
              <a:gd name="connsiteY6" fmla="*/ 90577 h 668547"/>
              <a:gd name="connsiteX7" fmla="*/ 4198188 w 4612256"/>
              <a:gd name="connsiteY7" fmla="*/ 38819 h 668547"/>
              <a:gd name="connsiteX8" fmla="*/ 4137803 w 4612256"/>
              <a:gd name="connsiteY8" fmla="*/ 4313 h 668547"/>
              <a:gd name="connsiteX9" fmla="*/ 4086045 w 4612256"/>
              <a:gd name="connsiteY9" fmla="*/ 12940 h 668547"/>
              <a:gd name="connsiteX10" fmla="*/ 4025660 w 4612256"/>
              <a:gd name="connsiteY10" fmla="*/ 56072 h 668547"/>
              <a:gd name="connsiteX11" fmla="*/ 3982528 w 4612256"/>
              <a:gd name="connsiteY11" fmla="*/ 90577 h 668547"/>
              <a:gd name="connsiteX12" fmla="*/ 3922143 w 4612256"/>
              <a:gd name="connsiteY12" fmla="*/ 176842 h 668547"/>
              <a:gd name="connsiteX13" fmla="*/ 3870385 w 4612256"/>
              <a:gd name="connsiteY13" fmla="*/ 219974 h 668547"/>
              <a:gd name="connsiteX14" fmla="*/ 3749615 w 4612256"/>
              <a:gd name="connsiteY14" fmla="*/ 263106 h 668547"/>
              <a:gd name="connsiteX15" fmla="*/ 3594339 w 4612256"/>
              <a:gd name="connsiteY15" fmla="*/ 323491 h 668547"/>
              <a:gd name="connsiteX16" fmla="*/ 3335547 w 4612256"/>
              <a:gd name="connsiteY16" fmla="*/ 349370 h 668547"/>
              <a:gd name="connsiteX17" fmla="*/ 2964611 w 4612256"/>
              <a:gd name="connsiteY17" fmla="*/ 401128 h 668547"/>
              <a:gd name="connsiteX18" fmla="*/ 2490158 w 4612256"/>
              <a:gd name="connsiteY18" fmla="*/ 418381 h 668547"/>
              <a:gd name="connsiteX19" fmla="*/ 1782792 w 4612256"/>
              <a:gd name="connsiteY19" fmla="*/ 478766 h 668547"/>
              <a:gd name="connsiteX20" fmla="*/ 1075426 w 4612256"/>
              <a:gd name="connsiteY20" fmla="*/ 521898 h 668547"/>
              <a:gd name="connsiteX21" fmla="*/ 152400 w 4612256"/>
              <a:gd name="connsiteY21" fmla="*/ 547777 h 668547"/>
              <a:gd name="connsiteX0" fmla="*/ 4534044 w 4534044"/>
              <a:gd name="connsiteY0" fmla="*/ 668547 h 668547"/>
              <a:gd name="connsiteX1" fmla="*/ 4447780 w 4534044"/>
              <a:gd name="connsiteY1" fmla="*/ 642668 h 668547"/>
              <a:gd name="connsiteX2" fmla="*/ 4396022 w 4534044"/>
              <a:gd name="connsiteY2" fmla="*/ 608162 h 668547"/>
              <a:gd name="connsiteX3" fmla="*/ 4344263 w 4534044"/>
              <a:gd name="connsiteY3" fmla="*/ 530525 h 668547"/>
              <a:gd name="connsiteX4" fmla="*/ 4301131 w 4534044"/>
              <a:gd name="connsiteY4" fmla="*/ 427008 h 668547"/>
              <a:gd name="connsiteX5" fmla="*/ 4188988 w 4534044"/>
              <a:gd name="connsiteY5" fmla="*/ 142336 h 668547"/>
              <a:gd name="connsiteX6" fmla="*/ 4154482 w 4534044"/>
              <a:gd name="connsiteY6" fmla="*/ 90577 h 668547"/>
              <a:gd name="connsiteX7" fmla="*/ 4119976 w 4534044"/>
              <a:gd name="connsiteY7" fmla="*/ 38819 h 668547"/>
              <a:gd name="connsiteX8" fmla="*/ 4059591 w 4534044"/>
              <a:gd name="connsiteY8" fmla="*/ 4313 h 668547"/>
              <a:gd name="connsiteX9" fmla="*/ 4007833 w 4534044"/>
              <a:gd name="connsiteY9" fmla="*/ 12940 h 668547"/>
              <a:gd name="connsiteX10" fmla="*/ 3947448 w 4534044"/>
              <a:gd name="connsiteY10" fmla="*/ 56072 h 668547"/>
              <a:gd name="connsiteX11" fmla="*/ 3904316 w 4534044"/>
              <a:gd name="connsiteY11" fmla="*/ 90577 h 668547"/>
              <a:gd name="connsiteX12" fmla="*/ 3843931 w 4534044"/>
              <a:gd name="connsiteY12" fmla="*/ 176842 h 668547"/>
              <a:gd name="connsiteX13" fmla="*/ 3792173 w 4534044"/>
              <a:gd name="connsiteY13" fmla="*/ 219974 h 668547"/>
              <a:gd name="connsiteX14" fmla="*/ 3671403 w 4534044"/>
              <a:gd name="connsiteY14" fmla="*/ 263106 h 668547"/>
              <a:gd name="connsiteX15" fmla="*/ 3516127 w 4534044"/>
              <a:gd name="connsiteY15" fmla="*/ 323491 h 668547"/>
              <a:gd name="connsiteX16" fmla="*/ 3257335 w 4534044"/>
              <a:gd name="connsiteY16" fmla="*/ 349370 h 668547"/>
              <a:gd name="connsiteX17" fmla="*/ 2886399 w 4534044"/>
              <a:gd name="connsiteY17" fmla="*/ 401128 h 668547"/>
              <a:gd name="connsiteX18" fmla="*/ 2411946 w 4534044"/>
              <a:gd name="connsiteY18" fmla="*/ 418381 h 668547"/>
              <a:gd name="connsiteX19" fmla="*/ 1704580 w 4534044"/>
              <a:gd name="connsiteY19" fmla="*/ 478766 h 668547"/>
              <a:gd name="connsiteX20" fmla="*/ 997214 w 4534044"/>
              <a:gd name="connsiteY20" fmla="*/ 521898 h 668547"/>
              <a:gd name="connsiteX21" fmla="*/ 152401 w 4534044"/>
              <a:gd name="connsiteY21" fmla="*/ 534838 h 668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534044" h="668547">
                <a:moveTo>
                  <a:pt x="4534044" y="668547"/>
                </a:moveTo>
                <a:cubicBezTo>
                  <a:pt x="4502414" y="660639"/>
                  <a:pt x="4470784" y="652732"/>
                  <a:pt x="4447780" y="642668"/>
                </a:cubicBezTo>
                <a:cubicBezTo>
                  <a:pt x="4424776" y="632604"/>
                  <a:pt x="4413275" y="626852"/>
                  <a:pt x="4396022" y="608162"/>
                </a:cubicBezTo>
                <a:cubicBezTo>
                  <a:pt x="4378769" y="589472"/>
                  <a:pt x="4360078" y="560717"/>
                  <a:pt x="4344263" y="530525"/>
                </a:cubicBezTo>
                <a:cubicBezTo>
                  <a:pt x="4328448" y="500333"/>
                  <a:pt x="4327010" y="491706"/>
                  <a:pt x="4301131" y="427008"/>
                </a:cubicBezTo>
                <a:cubicBezTo>
                  <a:pt x="4275252" y="362310"/>
                  <a:pt x="4213430" y="198408"/>
                  <a:pt x="4188988" y="142336"/>
                </a:cubicBezTo>
                <a:cubicBezTo>
                  <a:pt x="4183237" y="123645"/>
                  <a:pt x="4154482" y="90577"/>
                  <a:pt x="4154482" y="90577"/>
                </a:cubicBezTo>
                <a:cubicBezTo>
                  <a:pt x="4142980" y="73324"/>
                  <a:pt x="4135791" y="53196"/>
                  <a:pt x="4119976" y="38819"/>
                </a:cubicBezTo>
                <a:cubicBezTo>
                  <a:pt x="4104161" y="24442"/>
                  <a:pt x="4078281" y="8626"/>
                  <a:pt x="4059591" y="4313"/>
                </a:cubicBezTo>
                <a:cubicBezTo>
                  <a:pt x="4040901" y="0"/>
                  <a:pt x="4026524" y="4314"/>
                  <a:pt x="4007833" y="12940"/>
                </a:cubicBezTo>
                <a:cubicBezTo>
                  <a:pt x="3989143" y="21567"/>
                  <a:pt x="3964701" y="43133"/>
                  <a:pt x="3947448" y="56072"/>
                </a:cubicBezTo>
                <a:cubicBezTo>
                  <a:pt x="3930195" y="69011"/>
                  <a:pt x="3921569" y="70449"/>
                  <a:pt x="3904316" y="90577"/>
                </a:cubicBezTo>
                <a:cubicBezTo>
                  <a:pt x="3887063" y="110705"/>
                  <a:pt x="3862622" y="155276"/>
                  <a:pt x="3843931" y="176842"/>
                </a:cubicBezTo>
                <a:cubicBezTo>
                  <a:pt x="3825240" y="198408"/>
                  <a:pt x="3820928" y="205597"/>
                  <a:pt x="3792173" y="219974"/>
                </a:cubicBezTo>
                <a:cubicBezTo>
                  <a:pt x="3763418" y="234351"/>
                  <a:pt x="3717411" y="245853"/>
                  <a:pt x="3671403" y="263106"/>
                </a:cubicBezTo>
                <a:cubicBezTo>
                  <a:pt x="3625395" y="280359"/>
                  <a:pt x="3585138" y="309114"/>
                  <a:pt x="3516127" y="323491"/>
                </a:cubicBezTo>
                <a:cubicBezTo>
                  <a:pt x="3447116" y="337868"/>
                  <a:pt x="3362290" y="336431"/>
                  <a:pt x="3257335" y="349370"/>
                </a:cubicBezTo>
                <a:cubicBezTo>
                  <a:pt x="3152380" y="362310"/>
                  <a:pt x="3027297" y="389626"/>
                  <a:pt x="2886399" y="401128"/>
                </a:cubicBezTo>
                <a:cubicBezTo>
                  <a:pt x="2745501" y="412630"/>
                  <a:pt x="2608916" y="405441"/>
                  <a:pt x="2411946" y="418381"/>
                </a:cubicBezTo>
                <a:cubicBezTo>
                  <a:pt x="2214976" y="431321"/>
                  <a:pt x="1940369" y="461513"/>
                  <a:pt x="1704580" y="478766"/>
                </a:cubicBezTo>
                <a:cubicBezTo>
                  <a:pt x="1468791" y="496019"/>
                  <a:pt x="1255911" y="512553"/>
                  <a:pt x="997214" y="521898"/>
                </a:cubicBezTo>
                <a:cubicBezTo>
                  <a:pt x="738518" y="531243"/>
                  <a:pt x="1" y="557842"/>
                  <a:pt x="152401" y="534838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3707904" y="620688"/>
            <a:ext cx="2808312" cy="15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675886" y="421916"/>
            <a:ext cx="8915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tumour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37747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51" grpId="0"/>
      <p:bldP spid="53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879"/>
            <a:ext cx="8229600" cy="64854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CPT worldwide</a:t>
            </a:r>
          </a:p>
        </p:txBody>
      </p:sp>
      <p:grpSp>
        <p:nvGrpSpPr>
          <p:cNvPr id="119812" name="Group 4"/>
          <p:cNvGrpSpPr>
            <a:grpSpLocks/>
          </p:cNvGrpSpPr>
          <p:nvPr/>
        </p:nvGrpSpPr>
        <p:grpSpPr bwMode="auto">
          <a:xfrm>
            <a:off x="251520" y="2390111"/>
            <a:ext cx="7921575" cy="4172312"/>
            <a:chOff x="158" y="482"/>
            <a:chExt cx="5353" cy="3538"/>
          </a:xfrm>
        </p:grpSpPr>
        <p:grpSp>
          <p:nvGrpSpPr>
            <p:cNvPr id="119813" name="Group 5"/>
            <p:cNvGrpSpPr>
              <a:grpSpLocks/>
            </p:cNvGrpSpPr>
            <p:nvPr/>
          </p:nvGrpSpPr>
          <p:grpSpPr bwMode="auto">
            <a:xfrm>
              <a:off x="158" y="482"/>
              <a:ext cx="5353" cy="3538"/>
              <a:chOff x="340" y="754"/>
              <a:chExt cx="4672" cy="2994"/>
            </a:xfrm>
          </p:grpSpPr>
          <p:pic>
            <p:nvPicPr>
              <p:cNvPr id="119814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59" t="19489" r="15300" b="15538"/>
              <a:stretch>
                <a:fillRect/>
              </a:stretch>
            </p:blipFill>
            <p:spPr bwMode="auto">
              <a:xfrm>
                <a:off x="340" y="754"/>
                <a:ext cx="4672" cy="29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9815" name="Rectangle 7"/>
              <p:cNvSpPr>
                <a:spLocks noChangeArrowheads="1"/>
              </p:cNvSpPr>
              <p:nvPr/>
            </p:nvSpPr>
            <p:spPr bwMode="auto">
              <a:xfrm>
                <a:off x="4785" y="3657"/>
                <a:ext cx="22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pic>
          <p:nvPicPr>
            <p:cNvPr id="119816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709"/>
              <a:ext cx="3402" cy="1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9817" name="Rectangle 9"/>
            <p:cNvSpPr>
              <a:spLocks noChangeArrowheads="1"/>
            </p:cNvSpPr>
            <p:nvPr/>
          </p:nvSpPr>
          <p:spPr bwMode="auto">
            <a:xfrm>
              <a:off x="657" y="2704"/>
              <a:ext cx="3039" cy="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9818" name="Rectangle 10"/>
            <p:cNvSpPr>
              <a:spLocks noChangeArrowheads="1"/>
            </p:cNvSpPr>
            <p:nvPr/>
          </p:nvSpPr>
          <p:spPr bwMode="auto">
            <a:xfrm>
              <a:off x="3560" y="2704"/>
              <a:ext cx="545" cy="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9819" name="Line 11"/>
          <p:cNvSpPr>
            <a:spLocks noChangeShapeType="1"/>
          </p:cNvSpPr>
          <p:nvPr/>
        </p:nvSpPr>
        <p:spPr bwMode="auto">
          <a:xfrm flipV="1">
            <a:off x="6264275" y="4082560"/>
            <a:ext cx="0" cy="2484437"/>
          </a:xfrm>
          <a:prstGeom prst="line">
            <a:avLst/>
          </a:prstGeom>
          <a:noFill/>
          <a:ln w="76200">
            <a:solidFill>
              <a:schemeClr val="fol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9820" name="AutoShape 12"/>
          <p:cNvSpPr>
            <a:spLocks noChangeArrowheads="1"/>
          </p:cNvSpPr>
          <p:nvPr/>
        </p:nvSpPr>
        <p:spPr bwMode="auto">
          <a:xfrm>
            <a:off x="1511300" y="4658822"/>
            <a:ext cx="4789488" cy="539750"/>
          </a:xfrm>
          <a:prstGeom prst="leftRightArrow">
            <a:avLst>
              <a:gd name="adj1" fmla="val 50000"/>
              <a:gd name="adj2" fmla="val 17747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In Physics Laboratories</a:t>
            </a:r>
          </a:p>
        </p:txBody>
      </p:sp>
      <p:sp>
        <p:nvSpPr>
          <p:cNvPr id="119822" name="AutoShape 14"/>
          <p:cNvSpPr>
            <a:spLocks noChangeArrowheads="1"/>
          </p:cNvSpPr>
          <p:nvPr/>
        </p:nvSpPr>
        <p:spPr bwMode="auto">
          <a:xfrm>
            <a:off x="6300788" y="5414472"/>
            <a:ext cx="2663825" cy="612775"/>
          </a:xfrm>
          <a:prstGeom prst="rightArrow">
            <a:avLst>
              <a:gd name="adj1" fmla="val 50000"/>
              <a:gd name="adj2" fmla="val 108679"/>
            </a:avLst>
          </a:prstGeom>
          <a:solidFill>
            <a:srgbClr val="E5FB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In Hospitals (mostly)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701772" y="3507288"/>
            <a:ext cx="942646" cy="9689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319663" y="2968621"/>
            <a:ext cx="62879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33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178895" y="6251247"/>
            <a:ext cx="28153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73095" y="6295224"/>
            <a:ext cx="7907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2010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632700" y="0"/>
            <a:ext cx="911938" cy="29661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976953" y="241741"/>
            <a:ext cx="6503" cy="23700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460432" y="6261862"/>
            <a:ext cx="0" cy="443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16217" y="85592"/>
            <a:ext cx="244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&gt;78,000</a:t>
            </a:r>
          </a:p>
          <a:p>
            <a:r>
              <a:rPr lang="en-GB" sz="2000" dirty="0" smtClean="0"/>
              <a:t>(&gt;68000 protons)</a:t>
            </a:r>
            <a:endParaRPr lang="en-GB" sz="2000" b="1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899592" y="2179724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894239" y="1742039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899592" y="1309991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899592" y="883580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94239" y="1309991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904945" y="445895"/>
            <a:ext cx="77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4918868" y="2408312"/>
            <a:ext cx="1897063" cy="2286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900" b="0" dirty="0" smtClean="0"/>
              <a:t>After Janet </a:t>
            </a:r>
            <a:r>
              <a:rPr lang="en-GB" sz="900" b="0" dirty="0" err="1"/>
              <a:t>Sisterson</a:t>
            </a:r>
            <a:r>
              <a:rPr lang="en-GB" sz="900" b="0" dirty="0"/>
              <a:t>, MGH</a:t>
            </a:r>
          </a:p>
        </p:txBody>
      </p:sp>
    </p:spTree>
    <p:extLst>
      <p:ext uri="{BB962C8B-B14F-4D97-AF65-F5344CB8AC3E}">
        <p14:creationId xmlns:p14="http://schemas.microsoft.com/office/powerpoint/2010/main" val="201729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4"/>
          <p:cNvSpPr>
            <a:spLocks noGrp="1"/>
          </p:cNvSpPr>
          <p:nvPr>
            <p:ph type="title"/>
          </p:nvPr>
        </p:nvSpPr>
        <p:spPr/>
        <p:txBody>
          <a:bodyPr lIns="91417" tIns="45709" rIns="91417" bIns="45709"/>
          <a:lstStyle/>
          <a:p>
            <a:r>
              <a:rPr lang="en-GB" sz="2400"/>
              <a:t>X-rays compared with protons</a:t>
            </a:r>
          </a:p>
        </p:txBody>
      </p:sp>
      <p:pic>
        <p:nvPicPr>
          <p:cNvPr id="190467" name="Picture 5" descr="PelvisColour No txt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95400"/>
            <a:ext cx="799306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468" name="Text Box 8"/>
          <p:cNvSpPr txBox="1">
            <a:spLocks noChangeArrowheads="1"/>
          </p:cNvSpPr>
          <p:nvPr/>
        </p:nvSpPr>
        <p:spPr bwMode="auto">
          <a:xfrm>
            <a:off x="468313" y="1557338"/>
            <a:ext cx="172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>
                <a:solidFill>
                  <a:schemeClr val="bg1"/>
                </a:solidFill>
              </a:rPr>
              <a:t>X-rays</a:t>
            </a:r>
          </a:p>
        </p:txBody>
      </p:sp>
      <p:pic>
        <p:nvPicPr>
          <p:cNvPr id="121862" name="Picture 6" descr="PelvisColour No txt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7993063" cy="417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470" name="Picture 7" descr="ColourSca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791200"/>
            <a:ext cx="38766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5" name="Text Box 9"/>
          <p:cNvSpPr txBox="1">
            <a:spLocks noChangeArrowheads="1"/>
          </p:cNvSpPr>
          <p:nvPr/>
        </p:nvSpPr>
        <p:spPr bwMode="auto">
          <a:xfrm>
            <a:off x="539750" y="1557338"/>
            <a:ext cx="1727200" cy="3667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>
                <a:solidFill>
                  <a:schemeClr val="bg1"/>
                </a:solidFill>
              </a:rPr>
              <a:t>protons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121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PHOT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4643438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49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t="34453" r="53535" b="26649"/>
          <a:stretch>
            <a:fillRect/>
          </a:stretch>
        </p:blipFill>
        <p:spPr bwMode="auto">
          <a:xfrm>
            <a:off x="5580063" y="1196975"/>
            <a:ext cx="3563937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8" name="Picture 3" descr="PROT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48"/>
          <a:stretch>
            <a:fillRect/>
          </a:stretch>
        </p:blipFill>
        <p:spPr bwMode="auto">
          <a:xfrm>
            <a:off x="0" y="1773238"/>
            <a:ext cx="46609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2" t="34453" r="4903" b="26649"/>
          <a:stretch>
            <a:fillRect/>
          </a:stretch>
        </p:blipFill>
        <p:spPr bwMode="auto">
          <a:xfrm>
            <a:off x="5508625" y="1196975"/>
            <a:ext cx="36353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4" name="Text Box 7"/>
          <p:cNvSpPr txBox="1">
            <a:spLocks noChangeArrowheads="1"/>
          </p:cNvSpPr>
          <p:nvPr/>
        </p:nvSpPr>
        <p:spPr bwMode="auto">
          <a:xfrm>
            <a:off x="4572000" y="2205038"/>
            <a:ext cx="720725" cy="23399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FF"/>
                </a:solidFill>
                <a:latin typeface="Symbol" pitchFamily="18" charset="2"/>
              </a:rPr>
              <a:t>100</a:t>
            </a:r>
          </a:p>
          <a:p>
            <a:pPr>
              <a:lnSpc>
                <a:spcPct val="45000"/>
              </a:lnSpc>
              <a:spcBef>
                <a:spcPct val="50000"/>
              </a:spcBef>
            </a:pPr>
            <a:r>
              <a:rPr lang="en-US" sz="2200">
                <a:solidFill>
                  <a:srgbClr val="FFFFFF"/>
                </a:solidFill>
                <a:latin typeface="Symbol" pitchFamily="18" charset="2"/>
              </a:rPr>
              <a:t>  </a:t>
            </a:r>
          </a:p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FF"/>
                </a:solidFill>
                <a:latin typeface="Symbol" pitchFamily="18" charset="2"/>
              </a:rPr>
              <a:t>  60</a:t>
            </a:r>
          </a:p>
          <a:p>
            <a:pPr>
              <a:lnSpc>
                <a:spcPct val="125000"/>
              </a:lnSpc>
              <a:spcBef>
                <a:spcPct val="50000"/>
              </a:spcBef>
            </a:pPr>
            <a:endParaRPr lang="en-US" sz="2200">
              <a:solidFill>
                <a:srgbClr val="FFFFFF"/>
              </a:solidFill>
              <a:latin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2200">
                <a:solidFill>
                  <a:srgbClr val="FFFFFF"/>
                </a:solidFill>
                <a:latin typeface="Symbol" pitchFamily="18" charset="2"/>
              </a:rPr>
              <a:t>  10</a:t>
            </a:r>
            <a:endParaRPr lang="en-US" sz="2000">
              <a:solidFill>
                <a:srgbClr val="FFFFFF"/>
              </a:solidFill>
              <a:latin typeface="Symbol" pitchFamily="18" charset="2"/>
            </a:endParaRPr>
          </a:p>
        </p:txBody>
      </p:sp>
      <p:sp>
        <p:nvSpPr>
          <p:cNvPr id="191495" name="Text Box 10"/>
          <p:cNvSpPr txBox="1">
            <a:spLocks noChangeArrowheads="1"/>
          </p:cNvSpPr>
          <p:nvPr/>
        </p:nvSpPr>
        <p:spPr bwMode="auto">
          <a:xfrm>
            <a:off x="1619250" y="1052513"/>
            <a:ext cx="1728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800" b="0">
                <a:latin typeface="Wingdings" pitchFamily="2" charset="2"/>
              </a:rPr>
              <a:t>X-rays</a:t>
            </a:r>
          </a:p>
        </p:txBody>
      </p:sp>
      <p:sp>
        <p:nvSpPr>
          <p:cNvPr id="129033" name="Text Box 11"/>
          <p:cNvSpPr txBox="1">
            <a:spLocks noChangeArrowheads="1"/>
          </p:cNvSpPr>
          <p:nvPr/>
        </p:nvSpPr>
        <p:spPr bwMode="auto">
          <a:xfrm>
            <a:off x="250825" y="3805238"/>
            <a:ext cx="2592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>
                <a:solidFill>
                  <a:schemeClr val="folHlink"/>
                </a:solidFill>
              </a:rPr>
              <a:t>With  Protons</a:t>
            </a:r>
          </a:p>
        </p:txBody>
      </p:sp>
      <p:sp>
        <p:nvSpPr>
          <p:cNvPr id="191497" name="Rectangle 10"/>
          <p:cNvSpPr>
            <a:spLocks noGrp="1"/>
          </p:cNvSpPr>
          <p:nvPr>
            <p:ph type="title" idx="4294967295"/>
          </p:nvPr>
        </p:nvSpPr>
        <p:spPr/>
        <p:txBody>
          <a:bodyPr lIns="91417" tIns="45709" rIns="91417" bIns="45709"/>
          <a:lstStyle/>
          <a:p>
            <a:r>
              <a:rPr lang="en-GB"/>
              <a:t>Medulloblastoma in a child</a:t>
            </a:r>
          </a:p>
        </p:txBody>
      </p:sp>
      <p:pic>
        <p:nvPicPr>
          <p:cNvPr id="191498" name="Picture 6" descr="COLORB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205038"/>
            <a:ext cx="503237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449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544" y="1436659"/>
            <a:ext cx="8277944" cy="36068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Text Box 9"/>
          <p:cNvSpPr txBox="1">
            <a:spLocks noChangeArrowheads="1"/>
          </p:cNvSpPr>
          <p:nvPr/>
        </p:nvSpPr>
        <p:spPr bwMode="auto">
          <a:xfrm>
            <a:off x="946101" y="5216553"/>
            <a:ext cx="725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 smtClean="0"/>
              <a:t>Courtesy of T. Lomax</a:t>
            </a:r>
            <a:r>
              <a:rPr lang="en-GB" dirty="0"/>
              <a:t>, PSI, Switzerland.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76" y="7151"/>
            <a:ext cx="8229600" cy="850106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 Delivery - Scattering</a:t>
            </a:r>
            <a:endParaRPr lang="en-GB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4025" y="7151"/>
            <a:ext cx="8229600" cy="70609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Beam Delivery - Scanning</a:t>
            </a:r>
          </a:p>
        </p:txBody>
      </p:sp>
      <p:sp>
        <p:nvSpPr>
          <p:cNvPr id="22529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855663" y="912813"/>
            <a:ext cx="8288337" cy="39497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800" dirty="0" smtClean="0">
                <a:solidFill>
                  <a:srgbClr val="0000CC"/>
                </a:solidFill>
              </a:rPr>
              <a:t>Parallel proton pencil beams are used (~3mm </a:t>
            </a:r>
            <a:r>
              <a:rPr lang="el-GR" sz="1800" dirty="0" smtClean="0">
                <a:solidFill>
                  <a:srgbClr val="0000CC"/>
                </a:solidFill>
                <a:cs typeface="Arial" pitchFamily="34" charset="0"/>
              </a:rPr>
              <a:t>σ</a:t>
            </a:r>
            <a:r>
              <a:rPr lang="en-GB" sz="1800" dirty="0" smtClean="0">
                <a:solidFill>
                  <a:srgbClr val="0000CC"/>
                </a:solidFill>
                <a:cs typeface="Arial" pitchFamily="34" charset="0"/>
              </a:rPr>
              <a:t> )</a:t>
            </a:r>
            <a:endParaRPr lang="el-GR" sz="1800" dirty="0" smtClean="0">
              <a:solidFill>
                <a:srgbClr val="0000CC"/>
              </a:solidFill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800" dirty="0" smtClean="0">
                <a:solidFill>
                  <a:srgbClr val="0000CC"/>
                </a:solidFill>
                <a:cs typeface="Arial" pitchFamily="34" charset="0"/>
              </a:rPr>
              <a:t> Sweeper magnets scan the target volume in transverse plane (steps of 4mm)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800" dirty="0" smtClean="0">
                <a:solidFill>
                  <a:srgbClr val="0000CC"/>
                </a:solidFill>
                <a:cs typeface="Arial" pitchFamily="34" charset="0"/>
              </a:rPr>
              <a:t> One litre target volume typically 10000 spots are deposited in less than 5min.</a:t>
            </a:r>
          </a:p>
          <a:p>
            <a:pPr lvl="1">
              <a:buNone/>
            </a:pPr>
            <a:endParaRPr lang="en-GB" sz="1800" dirty="0" smtClean="0">
              <a:solidFill>
                <a:srgbClr val="0000CC"/>
              </a:solidFill>
            </a:endParaRPr>
          </a:p>
          <a:p>
            <a:pPr lvl="2">
              <a:buFont typeface="Arial" charset="0"/>
              <a:buNone/>
            </a:pPr>
            <a:endParaRPr lang="en-GB" sz="1800" dirty="0" smtClean="0">
              <a:solidFill>
                <a:srgbClr val="0000CC"/>
              </a:solidFill>
            </a:endParaRPr>
          </a:p>
          <a:p>
            <a:pPr lvl="1">
              <a:buFont typeface="Arial" charset="0"/>
              <a:buNone/>
            </a:pPr>
            <a:endParaRPr lang="en-GB" sz="1800" dirty="0" smtClean="0">
              <a:solidFill>
                <a:srgbClr val="0000CC"/>
              </a:solidFill>
            </a:endParaRPr>
          </a:p>
          <a:p>
            <a:pPr lvl="1"/>
            <a:endParaRPr lang="en-GB" sz="1800" dirty="0" smtClean="0">
              <a:solidFill>
                <a:srgbClr val="0000CC"/>
              </a:solidFill>
            </a:endParaRPr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>
            <a:off x="2740025" y="2428875"/>
            <a:ext cx="3460750" cy="1692275"/>
          </a:xfrm>
          <a:prstGeom prst="rect">
            <a:avLst/>
          </a:prstGeom>
          <a:solidFill>
            <a:srgbClr val="FFCC99"/>
          </a:solidFill>
          <a:ln w="2222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>
            <a:off x="3976688" y="2673349"/>
            <a:ext cx="968375" cy="1022351"/>
          </a:xfrm>
          <a:custGeom>
            <a:avLst/>
            <a:gdLst/>
            <a:ahLst/>
            <a:cxnLst/>
            <a:rect l="0" t="0" r="r" b="b"/>
            <a:pathLst>
              <a:path w="1975925" h="2057801">
                <a:moveTo>
                  <a:pt x="655125" y="152400"/>
                </a:moveTo>
                <a:lnTo>
                  <a:pt x="655125" y="152400"/>
                </a:lnTo>
                <a:cubicBezTo>
                  <a:pt x="617025" y="156633"/>
                  <a:pt x="578714" y="159271"/>
                  <a:pt x="540825" y="165100"/>
                </a:cubicBezTo>
                <a:cubicBezTo>
                  <a:pt x="505180" y="170584"/>
                  <a:pt x="443494" y="193310"/>
                  <a:pt x="413825" y="203200"/>
                </a:cubicBezTo>
                <a:cubicBezTo>
                  <a:pt x="401125" y="207433"/>
                  <a:pt x="386864" y="208474"/>
                  <a:pt x="375725" y="215900"/>
                </a:cubicBezTo>
                <a:cubicBezTo>
                  <a:pt x="363025" y="224367"/>
                  <a:pt x="351573" y="235101"/>
                  <a:pt x="337625" y="241300"/>
                </a:cubicBezTo>
                <a:cubicBezTo>
                  <a:pt x="313159" y="252174"/>
                  <a:pt x="261425" y="266700"/>
                  <a:pt x="261425" y="266700"/>
                </a:cubicBezTo>
                <a:cubicBezTo>
                  <a:pt x="193692" y="368300"/>
                  <a:pt x="282592" y="245533"/>
                  <a:pt x="197925" y="330200"/>
                </a:cubicBezTo>
                <a:cubicBezTo>
                  <a:pt x="187132" y="340993"/>
                  <a:pt x="182296" y="356574"/>
                  <a:pt x="172525" y="368300"/>
                </a:cubicBezTo>
                <a:cubicBezTo>
                  <a:pt x="144041" y="402480"/>
                  <a:pt x="127043" y="403959"/>
                  <a:pt x="109025" y="444500"/>
                </a:cubicBezTo>
                <a:cubicBezTo>
                  <a:pt x="98151" y="468966"/>
                  <a:pt x="92092" y="495300"/>
                  <a:pt x="83625" y="520700"/>
                </a:cubicBezTo>
                <a:cubicBezTo>
                  <a:pt x="79392" y="533400"/>
                  <a:pt x="73550" y="545673"/>
                  <a:pt x="70925" y="558800"/>
                </a:cubicBezTo>
                <a:cubicBezTo>
                  <a:pt x="55600" y="635427"/>
                  <a:pt x="65051" y="601822"/>
                  <a:pt x="45525" y="660400"/>
                </a:cubicBezTo>
                <a:cubicBezTo>
                  <a:pt x="56663" y="883164"/>
                  <a:pt x="67476" y="909062"/>
                  <a:pt x="45525" y="1117600"/>
                </a:cubicBezTo>
                <a:cubicBezTo>
                  <a:pt x="44124" y="1130913"/>
                  <a:pt x="35835" y="1142656"/>
                  <a:pt x="32825" y="1155700"/>
                </a:cubicBezTo>
                <a:cubicBezTo>
                  <a:pt x="23117" y="1197766"/>
                  <a:pt x="7425" y="1282700"/>
                  <a:pt x="7425" y="1282700"/>
                </a:cubicBezTo>
                <a:cubicBezTo>
                  <a:pt x="21906" y="1499915"/>
                  <a:pt x="0" y="1412825"/>
                  <a:pt x="45525" y="1549400"/>
                </a:cubicBezTo>
                <a:cubicBezTo>
                  <a:pt x="49758" y="1562100"/>
                  <a:pt x="47086" y="1580074"/>
                  <a:pt x="58225" y="1587500"/>
                </a:cubicBezTo>
                <a:lnTo>
                  <a:pt x="96325" y="1612900"/>
                </a:lnTo>
                <a:cubicBezTo>
                  <a:pt x="164058" y="1714500"/>
                  <a:pt x="75158" y="1591733"/>
                  <a:pt x="159825" y="1676400"/>
                </a:cubicBezTo>
                <a:cubicBezTo>
                  <a:pt x="170618" y="1687193"/>
                  <a:pt x="175454" y="1702774"/>
                  <a:pt x="185225" y="1714500"/>
                </a:cubicBezTo>
                <a:cubicBezTo>
                  <a:pt x="196723" y="1728298"/>
                  <a:pt x="210625" y="1739900"/>
                  <a:pt x="223325" y="1752600"/>
                </a:cubicBezTo>
                <a:cubicBezTo>
                  <a:pt x="245678" y="1819660"/>
                  <a:pt x="228599" y="1779561"/>
                  <a:pt x="286825" y="1866900"/>
                </a:cubicBezTo>
                <a:cubicBezTo>
                  <a:pt x="295292" y="1879600"/>
                  <a:pt x="299525" y="1896533"/>
                  <a:pt x="312225" y="1905000"/>
                </a:cubicBezTo>
                <a:lnTo>
                  <a:pt x="388425" y="1955800"/>
                </a:lnTo>
                <a:cubicBezTo>
                  <a:pt x="401125" y="1964267"/>
                  <a:pt x="411717" y="1977498"/>
                  <a:pt x="426525" y="1981200"/>
                </a:cubicBezTo>
                <a:cubicBezTo>
                  <a:pt x="443458" y="1985433"/>
                  <a:pt x="460607" y="1988884"/>
                  <a:pt x="477325" y="1993900"/>
                </a:cubicBezTo>
                <a:cubicBezTo>
                  <a:pt x="502970" y="2001593"/>
                  <a:pt x="527550" y="2012806"/>
                  <a:pt x="553525" y="2019300"/>
                </a:cubicBezTo>
                <a:cubicBezTo>
                  <a:pt x="684165" y="2051960"/>
                  <a:pt x="620567" y="2039763"/>
                  <a:pt x="744025" y="2057400"/>
                </a:cubicBezTo>
                <a:cubicBezTo>
                  <a:pt x="782125" y="2053167"/>
                  <a:pt x="822299" y="2057801"/>
                  <a:pt x="858325" y="2044700"/>
                </a:cubicBezTo>
                <a:cubicBezTo>
                  <a:pt x="872670" y="2039484"/>
                  <a:pt x="872932" y="2017393"/>
                  <a:pt x="883725" y="2006600"/>
                </a:cubicBezTo>
                <a:cubicBezTo>
                  <a:pt x="908344" y="1981981"/>
                  <a:pt x="928937" y="1978829"/>
                  <a:pt x="959925" y="1968500"/>
                </a:cubicBezTo>
                <a:cubicBezTo>
                  <a:pt x="1042727" y="1985060"/>
                  <a:pt x="1074377" y="1993900"/>
                  <a:pt x="1175825" y="1993900"/>
                </a:cubicBezTo>
                <a:cubicBezTo>
                  <a:pt x="1256370" y="1993900"/>
                  <a:pt x="1336692" y="1985433"/>
                  <a:pt x="1417125" y="1981200"/>
                </a:cubicBezTo>
                <a:cubicBezTo>
                  <a:pt x="1429825" y="1968500"/>
                  <a:pt x="1441427" y="1954598"/>
                  <a:pt x="1455225" y="1943100"/>
                </a:cubicBezTo>
                <a:cubicBezTo>
                  <a:pt x="1466951" y="1933329"/>
                  <a:pt x="1482532" y="1928493"/>
                  <a:pt x="1493325" y="1917700"/>
                </a:cubicBezTo>
                <a:cubicBezTo>
                  <a:pt x="1508292" y="1902733"/>
                  <a:pt x="1517650" y="1882971"/>
                  <a:pt x="1531425" y="1866900"/>
                </a:cubicBezTo>
                <a:cubicBezTo>
                  <a:pt x="1543114" y="1853263"/>
                  <a:pt x="1558498" y="1842977"/>
                  <a:pt x="1569525" y="1828800"/>
                </a:cubicBezTo>
                <a:cubicBezTo>
                  <a:pt x="1588267" y="1804703"/>
                  <a:pt x="1603392" y="1778000"/>
                  <a:pt x="1620325" y="1752600"/>
                </a:cubicBezTo>
                <a:cubicBezTo>
                  <a:pt x="1628792" y="1739900"/>
                  <a:pt x="1634932" y="1725293"/>
                  <a:pt x="1645725" y="1714500"/>
                </a:cubicBezTo>
                <a:cubicBezTo>
                  <a:pt x="1658425" y="1701800"/>
                  <a:pt x="1672798" y="1690577"/>
                  <a:pt x="1683825" y="1676400"/>
                </a:cubicBezTo>
                <a:cubicBezTo>
                  <a:pt x="1772725" y="1562100"/>
                  <a:pt x="1702875" y="1638300"/>
                  <a:pt x="1760025" y="1562100"/>
                </a:cubicBezTo>
                <a:cubicBezTo>
                  <a:pt x="1772725" y="1545167"/>
                  <a:pt x="1785987" y="1528640"/>
                  <a:pt x="1798125" y="1511300"/>
                </a:cubicBezTo>
                <a:lnTo>
                  <a:pt x="1874325" y="1397000"/>
                </a:lnTo>
                <a:lnTo>
                  <a:pt x="1899725" y="1358900"/>
                </a:lnTo>
                <a:lnTo>
                  <a:pt x="1925125" y="1320800"/>
                </a:lnTo>
                <a:cubicBezTo>
                  <a:pt x="1929194" y="1304524"/>
                  <a:pt x="1941415" y="1250120"/>
                  <a:pt x="1950525" y="1231900"/>
                </a:cubicBezTo>
                <a:cubicBezTo>
                  <a:pt x="1957351" y="1218248"/>
                  <a:pt x="1967458" y="1206500"/>
                  <a:pt x="1975925" y="1193800"/>
                </a:cubicBezTo>
                <a:cubicBezTo>
                  <a:pt x="1971692" y="1117600"/>
                  <a:pt x="1970134" y="1041204"/>
                  <a:pt x="1963225" y="965200"/>
                </a:cubicBezTo>
                <a:cubicBezTo>
                  <a:pt x="1961645" y="947817"/>
                  <a:pt x="1950525" y="931854"/>
                  <a:pt x="1950525" y="914400"/>
                </a:cubicBezTo>
                <a:cubicBezTo>
                  <a:pt x="1950525" y="774636"/>
                  <a:pt x="1958992" y="635000"/>
                  <a:pt x="1963225" y="495300"/>
                </a:cubicBezTo>
                <a:cubicBezTo>
                  <a:pt x="1958992" y="448733"/>
                  <a:pt x="1960322" y="401321"/>
                  <a:pt x="1950525" y="355600"/>
                </a:cubicBezTo>
                <a:cubicBezTo>
                  <a:pt x="1946332" y="336033"/>
                  <a:pt x="1899241" y="288901"/>
                  <a:pt x="1887025" y="279400"/>
                </a:cubicBezTo>
                <a:cubicBezTo>
                  <a:pt x="1862928" y="260658"/>
                  <a:pt x="1832411" y="250186"/>
                  <a:pt x="1810825" y="228600"/>
                </a:cubicBezTo>
                <a:cubicBezTo>
                  <a:pt x="1798125" y="215900"/>
                  <a:pt x="1786523" y="201998"/>
                  <a:pt x="1772725" y="190500"/>
                </a:cubicBezTo>
                <a:cubicBezTo>
                  <a:pt x="1738971" y="162371"/>
                  <a:pt x="1723349" y="162285"/>
                  <a:pt x="1683825" y="139700"/>
                </a:cubicBezTo>
                <a:cubicBezTo>
                  <a:pt x="1670573" y="132127"/>
                  <a:pt x="1659377" y="121126"/>
                  <a:pt x="1645725" y="114300"/>
                </a:cubicBezTo>
                <a:cubicBezTo>
                  <a:pt x="1633751" y="108313"/>
                  <a:pt x="1619327" y="108101"/>
                  <a:pt x="1607625" y="101600"/>
                </a:cubicBezTo>
                <a:cubicBezTo>
                  <a:pt x="1580940" y="86775"/>
                  <a:pt x="1556825" y="67733"/>
                  <a:pt x="1531425" y="50800"/>
                </a:cubicBezTo>
                <a:cubicBezTo>
                  <a:pt x="1518725" y="42333"/>
                  <a:pt x="1507805" y="30227"/>
                  <a:pt x="1493325" y="25400"/>
                </a:cubicBezTo>
                <a:lnTo>
                  <a:pt x="1417125" y="0"/>
                </a:lnTo>
                <a:cubicBezTo>
                  <a:pt x="1336100" y="5402"/>
                  <a:pt x="1244593" y="3181"/>
                  <a:pt x="1163125" y="25400"/>
                </a:cubicBezTo>
                <a:cubicBezTo>
                  <a:pt x="1137294" y="32445"/>
                  <a:pt x="1109202" y="35948"/>
                  <a:pt x="1086925" y="50800"/>
                </a:cubicBezTo>
                <a:cubicBezTo>
                  <a:pt x="1061525" y="67733"/>
                  <a:pt x="1040341" y="94196"/>
                  <a:pt x="1010725" y="101600"/>
                </a:cubicBezTo>
                <a:cubicBezTo>
                  <a:pt x="933950" y="120794"/>
                  <a:pt x="976484" y="108780"/>
                  <a:pt x="883725" y="139700"/>
                </a:cubicBezTo>
                <a:lnTo>
                  <a:pt x="845625" y="152400"/>
                </a:lnTo>
                <a:lnTo>
                  <a:pt x="655125" y="152400"/>
                </a:lnTo>
                <a:close/>
              </a:path>
            </a:pathLst>
          </a:custGeom>
          <a:solidFill>
            <a:srgbClr val="339966">
              <a:alpha val="59000"/>
            </a:srgbClr>
          </a:solidFill>
          <a:ln w="25400" cap="flat" cmpd="sng" algn="ctr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dirty="0"/>
          </a:p>
        </p:txBody>
      </p:sp>
      <p:sp>
        <p:nvSpPr>
          <p:cNvPr id="22590" name="Rectangle 62"/>
          <p:cNvSpPr>
            <a:spLocks noChangeArrowheads="1"/>
          </p:cNvSpPr>
          <p:nvPr/>
        </p:nvSpPr>
        <p:spPr bwMode="auto">
          <a:xfrm>
            <a:off x="2778125" y="4648200"/>
            <a:ext cx="3460750" cy="1692275"/>
          </a:xfrm>
          <a:prstGeom prst="rect">
            <a:avLst/>
          </a:prstGeom>
          <a:solidFill>
            <a:srgbClr val="FFCC99"/>
          </a:solidFill>
          <a:ln w="2222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 rot="946756">
            <a:off x="4052888" y="4730750"/>
            <a:ext cx="968375" cy="1238250"/>
          </a:xfrm>
          <a:custGeom>
            <a:avLst/>
            <a:gdLst/>
            <a:ahLst/>
            <a:cxnLst/>
            <a:rect l="0" t="0" r="r" b="b"/>
            <a:pathLst>
              <a:path w="1975925" h="2057801">
                <a:moveTo>
                  <a:pt x="655125" y="152400"/>
                </a:moveTo>
                <a:lnTo>
                  <a:pt x="655125" y="152400"/>
                </a:lnTo>
                <a:cubicBezTo>
                  <a:pt x="617025" y="156633"/>
                  <a:pt x="578714" y="159271"/>
                  <a:pt x="540825" y="165100"/>
                </a:cubicBezTo>
                <a:cubicBezTo>
                  <a:pt x="505180" y="170584"/>
                  <a:pt x="443494" y="193310"/>
                  <a:pt x="413825" y="203200"/>
                </a:cubicBezTo>
                <a:cubicBezTo>
                  <a:pt x="401125" y="207433"/>
                  <a:pt x="386864" y="208474"/>
                  <a:pt x="375725" y="215900"/>
                </a:cubicBezTo>
                <a:cubicBezTo>
                  <a:pt x="363025" y="224367"/>
                  <a:pt x="351573" y="235101"/>
                  <a:pt x="337625" y="241300"/>
                </a:cubicBezTo>
                <a:cubicBezTo>
                  <a:pt x="313159" y="252174"/>
                  <a:pt x="261425" y="266700"/>
                  <a:pt x="261425" y="266700"/>
                </a:cubicBezTo>
                <a:cubicBezTo>
                  <a:pt x="193692" y="368300"/>
                  <a:pt x="282592" y="245533"/>
                  <a:pt x="197925" y="330200"/>
                </a:cubicBezTo>
                <a:cubicBezTo>
                  <a:pt x="187132" y="340993"/>
                  <a:pt x="182296" y="356574"/>
                  <a:pt x="172525" y="368300"/>
                </a:cubicBezTo>
                <a:cubicBezTo>
                  <a:pt x="144041" y="402480"/>
                  <a:pt x="127043" y="403959"/>
                  <a:pt x="109025" y="444500"/>
                </a:cubicBezTo>
                <a:cubicBezTo>
                  <a:pt x="98151" y="468966"/>
                  <a:pt x="92092" y="495300"/>
                  <a:pt x="83625" y="520700"/>
                </a:cubicBezTo>
                <a:cubicBezTo>
                  <a:pt x="79392" y="533400"/>
                  <a:pt x="73550" y="545673"/>
                  <a:pt x="70925" y="558800"/>
                </a:cubicBezTo>
                <a:cubicBezTo>
                  <a:pt x="55600" y="635427"/>
                  <a:pt x="65051" y="601822"/>
                  <a:pt x="45525" y="660400"/>
                </a:cubicBezTo>
                <a:cubicBezTo>
                  <a:pt x="56663" y="883164"/>
                  <a:pt x="67476" y="909062"/>
                  <a:pt x="45525" y="1117600"/>
                </a:cubicBezTo>
                <a:cubicBezTo>
                  <a:pt x="44124" y="1130913"/>
                  <a:pt x="35835" y="1142656"/>
                  <a:pt x="32825" y="1155700"/>
                </a:cubicBezTo>
                <a:cubicBezTo>
                  <a:pt x="23117" y="1197766"/>
                  <a:pt x="7425" y="1282700"/>
                  <a:pt x="7425" y="1282700"/>
                </a:cubicBezTo>
                <a:cubicBezTo>
                  <a:pt x="21906" y="1499915"/>
                  <a:pt x="0" y="1412825"/>
                  <a:pt x="45525" y="1549400"/>
                </a:cubicBezTo>
                <a:cubicBezTo>
                  <a:pt x="49758" y="1562100"/>
                  <a:pt x="47086" y="1580074"/>
                  <a:pt x="58225" y="1587500"/>
                </a:cubicBezTo>
                <a:lnTo>
                  <a:pt x="96325" y="1612900"/>
                </a:lnTo>
                <a:cubicBezTo>
                  <a:pt x="164058" y="1714500"/>
                  <a:pt x="75158" y="1591733"/>
                  <a:pt x="159825" y="1676400"/>
                </a:cubicBezTo>
                <a:cubicBezTo>
                  <a:pt x="170618" y="1687193"/>
                  <a:pt x="175454" y="1702774"/>
                  <a:pt x="185225" y="1714500"/>
                </a:cubicBezTo>
                <a:cubicBezTo>
                  <a:pt x="196723" y="1728298"/>
                  <a:pt x="210625" y="1739900"/>
                  <a:pt x="223325" y="1752600"/>
                </a:cubicBezTo>
                <a:cubicBezTo>
                  <a:pt x="245678" y="1819660"/>
                  <a:pt x="228599" y="1779561"/>
                  <a:pt x="286825" y="1866900"/>
                </a:cubicBezTo>
                <a:cubicBezTo>
                  <a:pt x="295292" y="1879600"/>
                  <a:pt x="299525" y="1896533"/>
                  <a:pt x="312225" y="1905000"/>
                </a:cubicBezTo>
                <a:lnTo>
                  <a:pt x="388425" y="1955800"/>
                </a:lnTo>
                <a:cubicBezTo>
                  <a:pt x="401125" y="1964267"/>
                  <a:pt x="411717" y="1977498"/>
                  <a:pt x="426525" y="1981200"/>
                </a:cubicBezTo>
                <a:cubicBezTo>
                  <a:pt x="443458" y="1985433"/>
                  <a:pt x="460607" y="1988884"/>
                  <a:pt x="477325" y="1993900"/>
                </a:cubicBezTo>
                <a:cubicBezTo>
                  <a:pt x="502970" y="2001593"/>
                  <a:pt x="527550" y="2012806"/>
                  <a:pt x="553525" y="2019300"/>
                </a:cubicBezTo>
                <a:cubicBezTo>
                  <a:pt x="684165" y="2051960"/>
                  <a:pt x="620567" y="2039763"/>
                  <a:pt x="744025" y="2057400"/>
                </a:cubicBezTo>
                <a:cubicBezTo>
                  <a:pt x="782125" y="2053167"/>
                  <a:pt x="822299" y="2057801"/>
                  <a:pt x="858325" y="2044700"/>
                </a:cubicBezTo>
                <a:cubicBezTo>
                  <a:pt x="872670" y="2039484"/>
                  <a:pt x="872932" y="2017393"/>
                  <a:pt x="883725" y="2006600"/>
                </a:cubicBezTo>
                <a:cubicBezTo>
                  <a:pt x="908344" y="1981981"/>
                  <a:pt x="928937" y="1978829"/>
                  <a:pt x="959925" y="1968500"/>
                </a:cubicBezTo>
                <a:cubicBezTo>
                  <a:pt x="1042727" y="1985060"/>
                  <a:pt x="1074377" y="1993900"/>
                  <a:pt x="1175825" y="1993900"/>
                </a:cubicBezTo>
                <a:cubicBezTo>
                  <a:pt x="1256370" y="1993900"/>
                  <a:pt x="1336692" y="1985433"/>
                  <a:pt x="1417125" y="1981200"/>
                </a:cubicBezTo>
                <a:cubicBezTo>
                  <a:pt x="1429825" y="1968500"/>
                  <a:pt x="1441427" y="1954598"/>
                  <a:pt x="1455225" y="1943100"/>
                </a:cubicBezTo>
                <a:cubicBezTo>
                  <a:pt x="1466951" y="1933329"/>
                  <a:pt x="1482532" y="1928493"/>
                  <a:pt x="1493325" y="1917700"/>
                </a:cubicBezTo>
                <a:cubicBezTo>
                  <a:pt x="1508292" y="1902733"/>
                  <a:pt x="1517650" y="1882971"/>
                  <a:pt x="1531425" y="1866900"/>
                </a:cubicBezTo>
                <a:cubicBezTo>
                  <a:pt x="1543114" y="1853263"/>
                  <a:pt x="1558498" y="1842977"/>
                  <a:pt x="1569525" y="1828800"/>
                </a:cubicBezTo>
                <a:cubicBezTo>
                  <a:pt x="1588267" y="1804703"/>
                  <a:pt x="1603392" y="1778000"/>
                  <a:pt x="1620325" y="1752600"/>
                </a:cubicBezTo>
                <a:cubicBezTo>
                  <a:pt x="1628792" y="1739900"/>
                  <a:pt x="1634932" y="1725293"/>
                  <a:pt x="1645725" y="1714500"/>
                </a:cubicBezTo>
                <a:cubicBezTo>
                  <a:pt x="1658425" y="1701800"/>
                  <a:pt x="1672798" y="1690577"/>
                  <a:pt x="1683825" y="1676400"/>
                </a:cubicBezTo>
                <a:cubicBezTo>
                  <a:pt x="1772725" y="1562100"/>
                  <a:pt x="1702875" y="1638300"/>
                  <a:pt x="1760025" y="1562100"/>
                </a:cubicBezTo>
                <a:cubicBezTo>
                  <a:pt x="1772725" y="1545167"/>
                  <a:pt x="1785987" y="1528640"/>
                  <a:pt x="1798125" y="1511300"/>
                </a:cubicBezTo>
                <a:lnTo>
                  <a:pt x="1874325" y="1397000"/>
                </a:lnTo>
                <a:lnTo>
                  <a:pt x="1899725" y="1358900"/>
                </a:lnTo>
                <a:lnTo>
                  <a:pt x="1925125" y="1320800"/>
                </a:lnTo>
                <a:cubicBezTo>
                  <a:pt x="1929194" y="1304524"/>
                  <a:pt x="1941415" y="1250120"/>
                  <a:pt x="1950525" y="1231900"/>
                </a:cubicBezTo>
                <a:cubicBezTo>
                  <a:pt x="1957351" y="1218248"/>
                  <a:pt x="1967458" y="1206500"/>
                  <a:pt x="1975925" y="1193800"/>
                </a:cubicBezTo>
                <a:cubicBezTo>
                  <a:pt x="1971692" y="1117600"/>
                  <a:pt x="1970134" y="1041204"/>
                  <a:pt x="1963225" y="965200"/>
                </a:cubicBezTo>
                <a:cubicBezTo>
                  <a:pt x="1961645" y="947817"/>
                  <a:pt x="1950525" y="931854"/>
                  <a:pt x="1950525" y="914400"/>
                </a:cubicBezTo>
                <a:cubicBezTo>
                  <a:pt x="1950525" y="774636"/>
                  <a:pt x="1958992" y="635000"/>
                  <a:pt x="1963225" y="495300"/>
                </a:cubicBezTo>
                <a:cubicBezTo>
                  <a:pt x="1958992" y="448733"/>
                  <a:pt x="1960322" y="401321"/>
                  <a:pt x="1950525" y="355600"/>
                </a:cubicBezTo>
                <a:cubicBezTo>
                  <a:pt x="1946332" y="336033"/>
                  <a:pt x="1899241" y="288901"/>
                  <a:pt x="1887025" y="279400"/>
                </a:cubicBezTo>
                <a:cubicBezTo>
                  <a:pt x="1862928" y="260658"/>
                  <a:pt x="1832411" y="250186"/>
                  <a:pt x="1810825" y="228600"/>
                </a:cubicBezTo>
                <a:cubicBezTo>
                  <a:pt x="1798125" y="215900"/>
                  <a:pt x="1786523" y="201998"/>
                  <a:pt x="1772725" y="190500"/>
                </a:cubicBezTo>
                <a:cubicBezTo>
                  <a:pt x="1738971" y="162371"/>
                  <a:pt x="1723349" y="162285"/>
                  <a:pt x="1683825" y="139700"/>
                </a:cubicBezTo>
                <a:cubicBezTo>
                  <a:pt x="1670573" y="132127"/>
                  <a:pt x="1659377" y="121126"/>
                  <a:pt x="1645725" y="114300"/>
                </a:cubicBezTo>
                <a:cubicBezTo>
                  <a:pt x="1633751" y="108313"/>
                  <a:pt x="1619327" y="108101"/>
                  <a:pt x="1607625" y="101600"/>
                </a:cubicBezTo>
                <a:cubicBezTo>
                  <a:pt x="1580940" y="86775"/>
                  <a:pt x="1556825" y="67733"/>
                  <a:pt x="1531425" y="50800"/>
                </a:cubicBezTo>
                <a:cubicBezTo>
                  <a:pt x="1518725" y="42333"/>
                  <a:pt x="1507805" y="30227"/>
                  <a:pt x="1493325" y="25400"/>
                </a:cubicBezTo>
                <a:lnTo>
                  <a:pt x="1417125" y="0"/>
                </a:lnTo>
                <a:cubicBezTo>
                  <a:pt x="1336100" y="5402"/>
                  <a:pt x="1244593" y="3181"/>
                  <a:pt x="1163125" y="25400"/>
                </a:cubicBezTo>
                <a:cubicBezTo>
                  <a:pt x="1137294" y="32445"/>
                  <a:pt x="1109202" y="35948"/>
                  <a:pt x="1086925" y="50800"/>
                </a:cubicBezTo>
                <a:cubicBezTo>
                  <a:pt x="1061525" y="67733"/>
                  <a:pt x="1040341" y="94196"/>
                  <a:pt x="1010725" y="101600"/>
                </a:cubicBezTo>
                <a:cubicBezTo>
                  <a:pt x="933950" y="120794"/>
                  <a:pt x="976484" y="108780"/>
                  <a:pt x="883725" y="139700"/>
                </a:cubicBezTo>
                <a:lnTo>
                  <a:pt x="845625" y="152400"/>
                </a:lnTo>
                <a:lnTo>
                  <a:pt x="655125" y="152400"/>
                </a:lnTo>
                <a:close/>
              </a:path>
            </a:pathLst>
          </a:custGeom>
          <a:solidFill>
            <a:srgbClr val="339966">
              <a:alpha val="59000"/>
            </a:srgbClr>
          </a:solidFill>
          <a:ln w="25400" cap="flat" cmpd="sng" algn="ctr">
            <a:solidFill>
              <a:srgbClr val="339966"/>
            </a:solidFill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dirty="0"/>
          </a:p>
        </p:txBody>
      </p:sp>
      <p:sp>
        <p:nvSpPr>
          <p:cNvPr id="146" name="Right Arrow 145"/>
          <p:cNvSpPr/>
          <p:nvPr/>
        </p:nvSpPr>
        <p:spPr>
          <a:xfrm>
            <a:off x="7226300" y="2425700"/>
            <a:ext cx="1117600" cy="12065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574" name="TextBox 146"/>
          <p:cNvSpPr txBox="1">
            <a:spLocks noChangeArrowheads="1"/>
          </p:cNvSpPr>
          <p:nvPr/>
        </p:nvSpPr>
        <p:spPr bwMode="auto">
          <a:xfrm>
            <a:off x="7175500" y="267970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Calibri" pitchFamily="34" charset="0"/>
              </a:rPr>
              <a:t>Beam direction</a:t>
            </a:r>
          </a:p>
        </p:txBody>
      </p:sp>
      <p:sp>
        <p:nvSpPr>
          <p:cNvPr id="148" name="Flowchart: Summing Junction 147"/>
          <p:cNvSpPr/>
          <p:nvPr/>
        </p:nvSpPr>
        <p:spPr>
          <a:xfrm>
            <a:off x="7226300" y="4699000"/>
            <a:ext cx="927100" cy="1003300"/>
          </a:xfrm>
          <a:prstGeom prst="flowChartSummingJunctio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22576" name="TextBox 148"/>
          <p:cNvSpPr txBox="1">
            <a:spLocks noChangeArrowheads="1"/>
          </p:cNvSpPr>
          <p:nvPr/>
        </p:nvSpPr>
        <p:spPr bwMode="auto">
          <a:xfrm>
            <a:off x="7162800" y="4864100"/>
            <a:ext cx="1054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dirty="0">
                <a:latin typeface="Calibri" pitchFamily="34" charset="0"/>
              </a:rPr>
              <a:t>Beam direction</a:t>
            </a:r>
          </a:p>
        </p:txBody>
      </p:sp>
      <p:sp>
        <p:nvSpPr>
          <p:cNvPr id="150" name="Oval 5"/>
          <p:cNvSpPr>
            <a:spLocks noChangeArrowheads="1"/>
          </p:cNvSpPr>
          <p:nvPr/>
        </p:nvSpPr>
        <p:spPr bwMode="auto">
          <a:xfrm>
            <a:off x="4124325" y="4746625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1" name="Oval 5"/>
          <p:cNvSpPr>
            <a:spLocks noChangeArrowheads="1"/>
          </p:cNvSpPr>
          <p:nvPr/>
        </p:nvSpPr>
        <p:spPr bwMode="auto">
          <a:xfrm>
            <a:off x="4457700" y="4738688"/>
            <a:ext cx="217488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2" name="Oval 5"/>
          <p:cNvSpPr>
            <a:spLocks noChangeArrowheads="1"/>
          </p:cNvSpPr>
          <p:nvPr/>
        </p:nvSpPr>
        <p:spPr bwMode="auto">
          <a:xfrm>
            <a:off x="4630738" y="473551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3" name="Oval 5"/>
          <p:cNvSpPr>
            <a:spLocks noChangeArrowheads="1"/>
          </p:cNvSpPr>
          <p:nvPr/>
        </p:nvSpPr>
        <p:spPr bwMode="auto">
          <a:xfrm>
            <a:off x="4816475" y="4721225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4" name="Oval 5"/>
          <p:cNvSpPr>
            <a:spLocks noChangeArrowheads="1"/>
          </p:cNvSpPr>
          <p:nvPr/>
        </p:nvSpPr>
        <p:spPr bwMode="auto">
          <a:xfrm>
            <a:off x="4079875" y="490378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5" name="Oval 5"/>
          <p:cNvSpPr>
            <a:spLocks noChangeArrowheads="1"/>
          </p:cNvSpPr>
          <p:nvPr/>
        </p:nvSpPr>
        <p:spPr bwMode="auto">
          <a:xfrm>
            <a:off x="4260850" y="490378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6" name="Oval 5"/>
          <p:cNvSpPr>
            <a:spLocks noChangeArrowheads="1"/>
          </p:cNvSpPr>
          <p:nvPr/>
        </p:nvSpPr>
        <p:spPr bwMode="auto">
          <a:xfrm>
            <a:off x="4421188" y="4903788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7" name="Oval 5"/>
          <p:cNvSpPr>
            <a:spLocks noChangeArrowheads="1"/>
          </p:cNvSpPr>
          <p:nvPr/>
        </p:nvSpPr>
        <p:spPr bwMode="auto">
          <a:xfrm>
            <a:off x="4568825" y="490220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8" name="Oval 5"/>
          <p:cNvSpPr>
            <a:spLocks noChangeArrowheads="1"/>
          </p:cNvSpPr>
          <p:nvPr/>
        </p:nvSpPr>
        <p:spPr bwMode="auto">
          <a:xfrm>
            <a:off x="4721225" y="4895850"/>
            <a:ext cx="217488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59" name="Oval 5"/>
          <p:cNvSpPr>
            <a:spLocks noChangeArrowheads="1"/>
          </p:cNvSpPr>
          <p:nvPr/>
        </p:nvSpPr>
        <p:spPr bwMode="auto">
          <a:xfrm>
            <a:off x="4279900" y="4743450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160" name="Oval 5"/>
          <p:cNvSpPr>
            <a:spLocks noChangeArrowheads="1"/>
          </p:cNvSpPr>
          <p:nvPr/>
        </p:nvSpPr>
        <p:spPr bwMode="auto">
          <a:xfrm>
            <a:off x="4872038" y="4886325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4999038" y="4894263"/>
            <a:ext cx="215900" cy="2159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latin typeface="Calibri" pitchFamily="34" charset="0"/>
            </a:endParaRPr>
          </a:p>
        </p:txBody>
      </p:sp>
      <p:sp>
        <p:nvSpPr>
          <p:cNvPr id="65" name="AutoShape 6"/>
          <p:cNvSpPr>
            <a:spLocks noChangeArrowheads="1"/>
          </p:cNvSpPr>
          <p:nvPr/>
        </p:nvSpPr>
        <p:spPr bwMode="auto">
          <a:xfrm>
            <a:off x="1382713" y="2779712"/>
            <a:ext cx="3563937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66" name="Oval 7"/>
          <p:cNvSpPr>
            <a:spLocks noChangeArrowheads="1"/>
          </p:cNvSpPr>
          <p:nvPr/>
        </p:nvSpPr>
        <p:spPr bwMode="auto">
          <a:xfrm>
            <a:off x="4846638" y="2743199"/>
            <a:ext cx="144462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7" name="AutoShape 8"/>
          <p:cNvSpPr>
            <a:spLocks noChangeArrowheads="1"/>
          </p:cNvSpPr>
          <p:nvPr/>
        </p:nvSpPr>
        <p:spPr bwMode="auto">
          <a:xfrm>
            <a:off x="1382713" y="2879725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68" name="Oval 9"/>
          <p:cNvSpPr>
            <a:spLocks noChangeArrowheads="1"/>
          </p:cNvSpPr>
          <p:nvPr/>
        </p:nvSpPr>
        <p:spPr bwMode="auto">
          <a:xfrm>
            <a:off x="4846638" y="2843213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" name="AutoShape 10"/>
          <p:cNvSpPr>
            <a:spLocks noChangeArrowheads="1"/>
          </p:cNvSpPr>
          <p:nvPr/>
        </p:nvSpPr>
        <p:spPr bwMode="auto">
          <a:xfrm>
            <a:off x="1393825" y="2979737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0" name="Oval 11"/>
          <p:cNvSpPr>
            <a:spLocks noChangeArrowheads="1"/>
          </p:cNvSpPr>
          <p:nvPr/>
        </p:nvSpPr>
        <p:spPr bwMode="auto">
          <a:xfrm>
            <a:off x="4851400" y="2943224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1" name="AutoShape 12"/>
          <p:cNvSpPr>
            <a:spLocks noChangeArrowheads="1"/>
          </p:cNvSpPr>
          <p:nvPr/>
        </p:nvSpPr>
        <p:spPr bwMode="auto">
          <a:xfrm>
            <a:off x="1393825" y="3079750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2" name="Oval 13"/>
          <p:cNvSpPr>
            <a:spLocks noChangeArrowheads="1"/>
          </p:cNvSpPr>
          <p:nvPr/>
        </p:nvSpPr>
        <p:spPr bwMode="auto">
          <a:xfrm>
            <a:off x="4851400" y="3043238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3" name="AutoShape 14"/>
          <p:cNvSpPr>
            <a:spLocks noChangeArrowheads="1"/>
          </p:cNvSpPr>
          <p:nvPr/>
        </p:nvSpPr>
        <p:spPr bwMode="auto">
          <a:xfrm>
            <a:off x="1393825" y="3179762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74" name="Oval 15"/>
          <p:cNvSpPr>
            <a:spLocks noChangeArrowheads="1"/>
          </p:cNvSpPr>
          <p:nvPr/>
        </p:nvSpPr>
        <p:spPr bwMode="auto">
          <a:xfrm>
            <a:off x="4851400" y="3143249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5" name="AutoShape 16"/>
          <p:cNvSpPr>
            <a:spLocks noChangeArrowheads="1"/>
          </p:cNvSpPr>
          <p:nvPr/>
        </p:nvSpPr>
        <p:spPr bwMode="auto">
          <a:xfrm>
            <a:off x="1393825" y="3290887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1" name="AutoShape 22"/>
          <p:cNvSpPr>
            <a:spLocks noChangeArrowheads="1"/>
          </p:cNvSpPr>
          <p:nvPr/>
        </p:nvSpPr>
        <p:spPr bwMode="auto">
          <a:xfrm>
            <a:off x="1260475" y="2635250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2" name="Oval 23"/>
          <p:cNvSpPr>
            <a:spLocks noChangeArrowheads="1"/>
          </p:cNvSpPr>
          <p:nvPr/>
        </p:nvSpPr>
        <p:spPr bwMode="auto">
          <a:xfrm>
            <a:off x="4718050" y="2598738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3" name="AutoShape 24"/>
          <p:cNvSpPr>
            <a:spLocks noChangeArrowheads="1"/>
          </p:cNvSpPr>
          <p:nvPr/>
        </p:nvSpPr>
        <p:spPr bwMode="auto">
          <a:xfrm>
            <a:off x="1265238" y="2740025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4" name="Oval 25"/>
          <p:cNvSpPr>
            <a:spLocks noChangeArrowheads="1"/>
          </p:cNvSpPr>
          <p:nvPr/>
        </p:nvSpPr>
        <p:spPr bwMode="auto">
          <a:xfrm>
            <a:off x="4722813" y="2703513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5" name="AutoShape 26"/>
          <p:cNvSpPr>
            <a:spLocks noChangeArrowheads="1"/>
          </p:cNvSpPr>
          <p:nvPr/>
        </p:nvSpPr>
        <p:spPr bwMode="auto">
          <a:xfrm>
            <a:off x="1265238" y="2840037"/>
            <a:ext cx="3563937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6" name="Oval 27"/>
          <p:cNvSpPr>
            <a:spLocks noChangeArrowheads="1"/>
          </p:cNvSpPr>
          <p:nvPr/>
        </p:nvSpPr>
        <p:spPr bwMode="auto">
          <a:xfrm>
            <a:off x="4722813" y="2803524"/>
            <a:ext cx="144462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7" name="AutoShape 28"/>
          <p:cNvSpPr>
            <a:spLocks noChangeArrowheads="1"/>
          </p:cNvSpPr>
          <p:nvPr/>
        </p:nvSpPr>
        <p:spPr bwMode="auto">
          <a:xfrm>
            <a:off x="1276350" y="2940050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88" name="Oval 29"/>
          <p:cNvSpPr>
            <a:spLocks noChangeArrowheads="1"/>
          </p:cNvSpPr>
          <p:nvPr/>
        </p:nvSpPr>
        <p:spPr bwMode="auto">
          <a:xfrm>
            <a:off x="4733925" y="2903538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9" name="AutoShape 30"/>
          <p:cNvSpPr>
            <a:spLocks noChangeArrowheads="1"/>
          </p:cNvSpPr>
          <p:nvPr/>
        </p:nvSpPr>
        <p:spPr bwMode="auto">
          <a:xfrm>
            <a:off x="1276350" y="3040062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0" name="Oval 31"/>
          <p:cNvSpPr>
            <a:spLocks noChangeArrowheads="1"/>
          </p:cNvSpPr>
          <p:nvPr/>
        </p:nvSpPr>
        <p:spPr bwMode="auto">
          <a:xfrm>
            <a:off x="4733925" y="3003549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1" name="AutoShape 32"/>
          <p:cNvSpPr>
            <a:spLocks noChangeArrowheads="1"/>
          </p:cNvSpPr>
          <p:nvPr/>
        </p:nvSpPr>
        <p:spPr bwMode="auto">
          <a:xfrm>
            <a:off x="1276350" y="3140075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2" name="Oval 33"/>
          <p:cNvSpPr>
            <a:spLocks noChangeArrowheads="1"/>
          </p:cNvSpPr>
          <p:nvPr/>
        </p:nvSpPr>
        <p:spPr bwMode="auto">
          <a:xfrm>
            <a:off x="4733925" y="3103563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3" name="AutoShape 34"/>
          <p:cNvSpPr>
            <a:spLocks noChangeArrowheads="1"/>
          </p:cNvSpPr>
          <p:nvPr/>
        </p:nvSpPr>
        <p:spPr bwMode="auto">
          <a:xfrm>
            <a:off x="1276350" y="3251200"/>
            <a:ext cx="3563938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4" name="Oval 35"/>
          <p:cNvSpPr>
            <a:spLocks noChangeArrowheads="1"/>
          </p:cNvSpPr>
          <p:nvPr/>
        </p:nvSpPr>
        <p:spPr bwMode="auto">
          <a:xfrm>
            <a:off x="4733925" y="3214688"/>
            <a:ext cx="144463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5" name="AutoShape 36"/>
          <p:cNvSpPr>
            <a:spLocks noChangeArrowheads="1"/>
          </p:cNvSpPr>
          <p:nvPr/>
        </p:nvSpPr>
        <p:spPr bwMode="auto">
          <a:xfrm>
            <a:off x="1276350" y="3373437"/>
            <a:ext cx="3563938" cy="9286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7" name="AutoShape 38"/>
          <p:cNvSpPr>
            <a:spLocks noChangeArrowheads="1"/>
          </p:cNvSpPr>
          <p:nvPr/>
        </p:nvSpPr>
        <p:spPr bwMode="auto">
          <a:xfrm>
            <a:off x="1265238" y="3495675"/>
            <a:ext cx="3563937" cy="9286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sp>
        <p:nvSpPr>
          <p:cNvPr id="98" name="Oval 39"/>
          <p:cNvSpPr>
            <a:spLocks noChangeArrowheads="1"/>
          </p:cNvSpPr>
          <p:nvPr/>
        </p:nvSpPr>
        <p:spPr bwMode="auto">
          <a:xfrm>
            <a:off x="4729163" y="3459163"/>
            <a:ext cx="144462" cy="187801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5118100" y="3810000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Patient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5168900" y="6019800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Patient</a:t>
            </a:r>
            <a:endParaRPr lang="en-GB" dirty="0"/>
          </a:p>
        </p:txBody>
      </p:sp>
      <p:cxnSp>
        <p:nvCxnSpPr>
          <p:cNvPr id="106" name="Straight Arrow Connector 105"/>
          <p:cNvCxnSpPr>
            <a:stCxn id="105" idx="1"/>
          </p:cNvCxnSpPr>
          <p:nvPr/>
        </p:nvCxnSpPr>
        <p:spPr>
          <a:xfrm rot="10800000">
            <a:off x="4800600" y="3352800"/>
            <a:ext cx="254000" cy="830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118100" y="5397500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5054600" y="3251200"/>
            <a:ext cx="1079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  <p:cxnSp>
        <p:nvCxnSpPr>
          <p:cNvPr id="104" name="Straight Arrow Connector 103"/>
          <p:cNvCxnSpPr>
            <a:stCxn id="102" idx="1"/>
          </p:cNvCxnSpPr>
          <p:nvPr/>
        </p:nvCxnSpPr>
        <p:spPr>
          <a:xfrm rot="10800000">
            <a:off x="4864100" y="5499100"/>
            <a:ext cx="254000" cy="830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17"/>
          <p:cNvSpPr>
            <a:spLocks noChangeArrowheads="1"/>
          </p:cNvSpPr>
          <p:nvPr/>
        </p:nvSpPr>
        <p:spPr bwMode="auto">
          <a:xfrm>
            <a:off x="4851400" y="3254374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6" name="Oval 37"/>
          <p:cNvSpPr>
            <a:spLocks noChangeArrowheads="1"/>
          </p:cNvSpPr>
          <p:nvPr/>
        </p:nvSpPr>
        <p:spPr bwMode="auto">
          <a:xfrm>
            <a:off x="4733925" y="3336924"/>
            <a:ext cx="144463" cy="18780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"/>
                            </p:stCondLst>
                            <p:childTnLst>
                              <p:par>
                                <p:cTn id="5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"/>
                            </p:stCondLst>
                            <p:childTnLst>
                              <p:par>
                                <p:cTn id="8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"/>
                            </p:stCondLst>
                            <p:childTnLst>
                              <p:par>
                                <p:cTn id="8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00"/>
                            </p:stCondLst>
                            <p:childTnLst>
                              <p:par>
                                <p:cTn id="9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800"/>
                            </p:stCondLst>
                            <p:childTnLst>
                              <p:par>
                                <p:cTn id="1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900"/>
                            </p:stCondLst>
                            <p:childTnLst>
                              <p:par>
                                <p:cTn id="1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100"/>
                            </p:stCondLst>
                            <p:childTnLst>
                              <p:par>
                                <p:cTn id="1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200"/>
                            </p:stCondLst>
                            <p:childTnLst>
                              <p:par>
                                <p:cTn id="1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300"/>
                            </p:stCondLst>
                            <p:childTnLst>
                              <p:par>
                                <p:cTn id="16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00"/>
                            </p:stCondLst>
                            <p:childTnLst>
                              <p:par>
                                <p:cTn id="1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0"/>
                            </p:stCondLst>
                            <p:childTnLst>
                              <p:par>
                                <p:cTn id="17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600"/>
                            </p:stCondLst>
                            <p:childTnLst>
                              <p:par>
                                <p:cTn id="1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700"/>
                            </p:stCondLst>
                            <p:childTnLst>
                              <p:par>
                                <p:cTn id="19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800"/>
                            </p:stCondLst>
                            <p:childTnLst>
                              <p:par>
                                <p:cTn id="2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2900"/>
                            </p:stCondLst>
                            <p:childTnLst>
                              <p:par>
                                <p:cTn id="20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000"/>
                            </p:stCondLst>
                            <p:childTnLst>
                              <p:par>
                                <p:cTn id="215" presetID="5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600"/>
                            </p:stCondLst>
                            <p:childTnLst>
                              <p:par>
                                <p:cTn id="2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900"/>
                            </p:stCondLst>
                            <p:childTnLst>
                              <p:par>
                                <p:cTn id="2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000"/>
                            </p:stCondLst>
                            <p:childTnLst>
                              <p:par>
                                <p:cTn id="2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100"/>
                            </p:stCondLst>
                            <p:childTnLst>
                              <p:par>
                                <p:cTn id="2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200"/>
                            </p:stCondLst>
                            <p:childTnLst>
                              <p:par>
                                <p:cTn id="2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300"/>
                            </p:stCondLst>
                            <p:childTnLst>
                              <p:par>
                                <p:cTn id="26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400"/>
                            </p:stCondLst>
                            <p:childTnLst>
                              <p:par>
                                <p:cTn id="26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"/>
                            </p:stCondLst>
                            <p:childTnLst>
                              <p:par>
                                <p:cTn id="27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600"/>
                            </p:stCondLst>
                            <p:childTnLst>
                              <p:par>
                                <p:cTn id="2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7" grpId="0" animBg="1"/>
      <p:bldP spid="67" grpId="1" animBg="1"/>
      <p:bldP spid="69" grpId="0" animBg="1"/>
      <p:bldP spid="69" grpId="1" animBg="1"/>
      <p:bldP spid="71" grpId="0" animBg="1"/>
      <p:bldP spid="71" grpId="1" animBg="1"/>
      <p:bldP spid="73" grpId="0" animBg="1"/>
      <p:bldP spid="73" grpId="1" animBg="1"/>
      <p:bldP spid="75" grpId="0" animBg="1"/>
      <p:bldP spid="75" grpId="1" animBg="1"/>
      <p:bldP spid="81" grpId="0" animBg="1"/>
      <p:bldP spid="81" grpId="1" animBg="1"/>
      <p:bldP spid="83" grpId="0" animBg="1"/>
      <p:bldP spid="83" grpId="1" animBg="1"/>
      <p:bldP spid="85" grpId="0" animBg="1"/>
      <p:bldP spid="85" grpId="1" animBg="1"/>
      <p:bldP spid="87" grpId="0" animBg="1"/>
      <p:bldP spid="87" grpId="1" animBg="1"/>
      <p:bldP spid="89" grpId="0" animBg="1"/>
      <p:bldP spid="89" grpId="1" animBg="1"/>
      <p:bldP spid="91" grpId="0" animBg="1"/>
      <p:bldP spid="91" grpId="1" animBg="1"/>
      <p:bldP spid="93" grpId="0" animBg="1"/>
      <p:bldP spid="93" grpId="1" animBg="1"/>
      <p:bldP spid="95" grpId="0" animBg="1"/>
      <p:bldP spid="95" grpId="1" animBg="1"/>
      <p:bldP spid="97" grpId="0" animBg="1"/>
      <p:bldP spid="97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8101012" cy="549275"/>
          </a:xfrm>
        </p:spPr>
        <p:txBody>
          <a:bodyPr/>
          <a:lstStyle/>
          <a:p>
            <a:r>
              <a:rPr lang="en-GB"/>
              <a:t>Linacs with on-Board Imaging</a:t>
            </a:r>
            <a:endParaRPr lang="en-US"/>
          </a:p>
        </p:txBody>
      </p:sp>
      <p:pic>
        <p:nvPicPr>
          <p:cNvPr id="337923" name="Picture 3" descr="IG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1" y="692150"/>
            <a:ext cx="7416800" cy="590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24" name="Text Box 4"/>
          <p:cNvSpPr txBox="1">
            <a:spLocks noChangeArrowheads="1"/>
          </p:cNvSpPr>
          <p:nvPr/>
        </p:nvSpPr>
        <p:spPr bwMode="auto">
          <a:xfrm>
            <a:off x="3828728" y="5384800"/>
            <a:ext cx="1436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2400">
                <a:solidFill>
                  <a:srgbClr val="FFFF00"/>
                </a:solidFill>
              </a:rPr>
              <a:t>MV EPID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37925" name="Text Box 5"/>
          <p:cNvSpPr txBox="1">
            <a:spLocks noChangeArrowheads="1"/>
          </p:cNvSpPr>
          <p:nvPr/>
        </p:nvSpPr>
        <p:spPr bwMode="auto">
          <a:xfrm>
            <a:off x="4362128" y="3633788"/>
            <a:ext cx="1557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GB" sz="2400">
                <a:solidFill>
                  <a:srgbClr val="FFFF00"/>
                </a:solidFill>
              </a:rPr>
              <a:t>kV imager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37926" name="Text Box 6"/>
          <p:cNvSpPr txBox="1">
            <a:spLocks noChangeArrowheads="1"/>
          </p:cNvSpPr>
          <p:nvPr/>
        </p:nvSpPr>
        <p:spPr bwMode="auto">
          <a:xfrm>
            <a:off x="323528" y="4318000"/>
            <a:ext cx="203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2400">
                <a:solidFill>
                  <a:srgbClr val="FFFF00"/>
                </a:solidFill>
              </a:rPr>
              <a:t>kV X-ray tube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37927" name="Text Box 7"/>
          <p:cNvSpPr txBox="1">
            <a:spLocks noChangeArrowheads="1"/>
          </p:cNvSpPr>
          <p:nvPr/>
        </p:nvSpPr>
        <p:spPr bwMode="auto">
          <a:xfrm>
            <a:off x="1923728" y="2489200"/>
            <a:ext cx="1522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GB" sz="2400">
                <a:solidFill>
                  <a:srgbClr val="FFFF00"/>
                </a:solidFill>
              </a:rPr>
              <a:t>MV Beam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37928" name="Line 8"/>
          <p:cNvSpPr>
            <a:spLocks noChangeShapeType="1"/>
          </p:cNvSpPr>
          <p:nvPr/>
        </p:nvSpPr>
        <p:spPr bwMode="auto">
          <a:xfrm flipV="1">
            <a:off x="2304728" y="4929188"/>
            <a:ext cx="914400" cy="9144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37929" name="Text Box 9"/>
          <p:cNvSpPr txBox="1">
            <a:spLocks noChangeArrowheads="1"/>
          </p:cNvSpPr>
          <p:nvPr/>
        </p:nvSpPr>
        <p:spPr bwMode="auto">
          <a:xfrm>
            <a:off x="2203128" y="4808538"/>
            <a:ext cx="12525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GB" sz="2400">
                <a:solidFill>
                  <a:srgbClr val="FFFF00"/>
                </a:solidFill>
              </a:rPr>
              <a:t>Remote</a:t>
            </a:r>
          </a:p>
          <a:p>
            <a:pPr algn="ctr" eaLnBrk="1" hangingPunct="1"/>
            <a:r>
              <a:rPr lang="en-GB" sz="2400">
                <a:solidFill>
                  <a:srgbClr val="FFFF00"/>
                </a:solidFill>
              </a:rPr>
              <a:t>couch</a:t>
            </a:r>
          </a:p>
          <a:p>
            <a:pPr algn="ctr" eaLnBrk="1" hangingPunct="1"/>
            <a:r>
              <a:rPr lang="en-GB" sz="2400">
                <a:solidFill>
                  <a:srgbClr val="FFFF00"/>
                </a:solidFill>
              </a:rPr>
              <a:t>control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337930" name="Text Box 10"/>
          <p:cNvSpPr txBox="1">
            <a:spLocks noChangeArrowheads="1"/>
          </p:cNvSpPr>
          <p:nvPr/>
        </p:nvSpPr>
        <p:spPr bwMode="auto">
          <a:xfrm>
            <a:off x="7092950" y="6381750"/>
            <a:ext cx="2051050" cy="304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/>
              <a:t>Liz Macauley/ORHT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1" t="73611" r="61989" b="8594"/>
          <a:stretch/>
        </p:blipFill>
        <p:spPr bwMode="auto">
          <a:xfrm>
            <a:off x="6084168" y="908720"/>
            <a:ext cx="2909454" cy="1301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52928" y="1844824"/>
            <a:ext cx="6406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MLC</a:t>
            </a:r>
          </a:p>
          <a:p>
            <a:pPr algn="ctr"/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1206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&amp; Varian cyclotrons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4" y="3983721"/>
            <a:ext cx="5404490" cy="2268252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Cyclotrons are essentially fixed energy extraction</a:t>
            </a:r>
            <a:endParaRPr lang="en-GB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t="13409" r="50057" b="52727"/>
          <a:stretch/>
        </p:blipFill>
        <p:spPr bwMode="auto">
          <a:xfrm>
            <a:off x="118747" y="908894"/>
            <a:ext cx="4752512" cy="3204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68" t="13585" r="24943" b="47556"/>
          <a:stretch/>
        </p:blipFill>
        <p:spPr bwMode="auto">
          <a:xfrm>
            <a:off x="4969100" y="908720"/>
            <a:ext cx="4031392" cy="534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4897372"/>
            <a:ext cx="2376054" cy="155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178189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NIMROD @ RAL &amp; NINA @ Daresbury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Built in the 1960s</a:t>
            </a:r>
          </a:p>
          <a:p>
            <a:pPr lvl="1"/>
            <a:r>
              <a:rPr lang="en-GB" sz="2400"/>
              <a:t>NIMROD @ RAL</a:t>
            </a:r>
          </a:p>
          <a:p>
            <a:pPr lvl="2"/>
            <a:r>
              <a:rPr lang="en-GB" sz="2000"/>
              <a:t>8 GeV proton synchrotron</a:t>
            </a:r>
          </a:p>
          <a:p>
            <a:pPr lvl="1"/>
            <a:r>
              <a:rPr lang="en-GB" sz="2400"/>
              <a:t>NINA @ Daresbury</a:t>
            </a:r>
          </a:p>
          <a:p>
            <a:pPr lvl="2"/>
            <a:r>
              <a:rPr lang="en-GB" sz="2000"/>
              <a:t>3 GeV electron synchrotron</a:t>
            </a:r>
          </a:p>
          <a:p>
            <a:r>
              <a:rPr lang="en-GB" sz="2800"/>
              <a:t>Both closed in the 1970s!</a:t>
            </a:r>
          </a:p>
          <a:p>
            <a:pPr lvl="1"/>
            <a:r>
              <a:rPr lang="en-GB" sz="2400"/>
              <a:t>The UK’s accelerators were “@CERN”</a:t>
            </a:r>
          </a:p>
          <a:p>
            <a:r>
              <a:rPr lang="en-GB" sz="2800"/>
              <a:t>New projects from their ashes</a:t>
            </a:r>
          </a:p>
          <a:p>
            <a:pPr lvl="1"/>
            <a:r>
              <a:rPr lang="en-GB" sz="2400"/>
              <a:t>ISIS @ RAL</a:t>
            </a:r>
          </a:p>
          <a:p>
            <a:pPr lvl="2"/>
            <a:r>
              <a:rPr lang="en-GB" sz="2000"/>
              <a:t>800MeV proton synchrotron for a </a:t>
            </a:r>
          </a:p>
          <a:p>
            <a:pPr lvl="2">
              <a:buFontTx/>
              <a:buNone/>
            </a:pPr>
            <a:r>
              <a:rPr lang="en-GB" sz="2000"/>
              <a:t>	Spallation Neutron Source</a:t>
            </a:r>
          </a:p>
          <a:p>
            <a:pPr lvl="1"/>
            <a:r>
              <a:rPr lang="en-GB" sz="2400"/>
              <a:t>SRS @ Daresbury</a:t>
            </a:r>
          </a:p>
          <a:p>
            <a:pPr lvl="2"/>
            <a:r>
              <a:rPr lang="en-GB" sz="2000"/>
              <a:t>2GeV Synchrotron Radiation Source </a:t>
            </a:r>
          </a:p>
        </p:txBody>
      </p:sp>
      <p:grpSp>
        <p:nvGrpSpPr>
          <p:cNvPr id="126988" name="Group 12"/>
          <p:cNvGrpSpPr>
            <a:grpSpLocks/>
          </p:cNvGrpSpPr>
          <p:nvPr/>
        </p:nvGrpSpPr>
        <p:grpSpPr bwMode="auto">
          <a:xfrm>
            <a:off x="7343775" y="1844675"/>
            <a:ext cx="1800225" cy="4402138"/>
            <a:chOff x="4604" y="1162"/>
            <a:chExt cx="1134" cy="2773"/>
          </a:xfrm>
        </p:grpSpPr>
        <p:sp>
          <p:nvSpPr>
            <p:cNvPr id="126981" name="Text Box 5"/>
            <p:cNvSpPr txBox="1">
              <a:spLocks noChangeArrowheads="1"/>
            </p:cNvSpPr>
            <p:nvPr/>
          </p:nvSpPr>
          <p:spPr bwMode="auto">
            <a:xfrm>
              <a:off x="4772" y="2840"/>
              <a:ext cx="421" cy="1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800"/>
                <a:t>}</a:t>
              </a:r>
            </a:p>
          </p:txBody>
        </p:sp>
        <p:sp>
          <p:nvSpPr>
            <p:cNvPr id="126983" name="Line 7"/>
            <p:cNvSpPr>
              <a:spLocks noChangeShapeType="1"/>
            </p:cNvSpPr>
            <p:nvPr/>
          </p:nvSpPr>
          <p:spPr bwMode="auto">
            <a:xfrm>
              <a:off x="5057" y="3521"/>
              <a:ext cx="2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6984" name="Line 8"/>
            <p:cNvSpPr>
              <a:spLocks noChangeShapeType="1"/>
            </p:cNvSpPr>
            <p:nvPr/>
          </p:nvSpPr>
          <p:spPr bwMode="auto">
            <a:xfrm>
              <a:off x="5057" y="3475"/>
              <a:ext cx="2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6985" name="Line 9"/>
            <p:cNvSpPr>
              <a:spLocks noChangeShapeType="1"/>
            </p:cNvSpPr>
            <p:nvPr/>
          </p:nvSpPr>
          <p:spPr bwMode="auto">
            <a:xfrm flipV="1">
              <a:off x="5284" y="2432"/>
              <a:ext cx="0" cy="1089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6986" name="Text Box 10"/>
            <p:cNvSpPr txBox="1">
              <a:spLocks noChangeArrowheads="1"/>
            </p:cNvSpPr>
            <p:nvPr/>
          </p:nvSpPr>
          <p:spPr bwMode="auto">
            <a:xfrm>
              <a:off x="4604" y="1162"/>
              <a:ext cx="1134" cy="1245"/>
            </a:xfrm>
            <a:prstGeom prst="rect">
              <a:avLst/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/>
                <a:t>Particle Accelerators for other sciences</a:t>
              </a:r>
            </a:p>
            <a:p>
              <a:pPr algn="ctr">
                <a:spcBef>
                  <a:spcPct val="50000"/>
                </a:spcBef>
              </a:pPr>
              <a:r>
                <a:rPr lang="en-GB"/>
                <a:t>(Physics, Chemistry, Engineering, Biology,    Medicine)</a:t>
              </a:r>
            </a:p>
          </p:txBody>
        </p:sp>
        <p:sp>
          <p:nvSpPr>
            <p:cNvPr id="126987" name="Line 11"/>
            <p:cNvSpPr>
              <a:spLocks noChangeShapeType="1"/>
            </p:cNvSpPr>
            <p:nvPr/>
          </p:nvSpPr>
          <p:spPr bwMode="auto">
            <a:xfrm>
              <a:off x="5057" y="3430"/>
              <a:ext cx="2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95" name="Group 11"/>
          <p:cNvGrpSpPr>
            <a:grpSpLocks/>
          </p:cNvGrpSpPr>
          <p:nvPr/>
        </p:nvGrpSpPr>
        <p:grpSpPr bwMode="auto">
          <a:xfrm>
            <a:off x="900113" y="2060575"/>
            <a:ext cx="7416800" cy="4535488"/>
            <a:chOff x="657" y="981"/>
            <a:chExt cx="4672" cy="2857"/>
          </a:xfrm>
        </p:grpSpPr>
        <p:pic>
          <p:nvPicPr>
            <p:cNvPr id="144391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18" t="24414" r="10139" b="13585"/>
            <a:stretch>
              <a:fillRect/>
            </a:stretch>
          </p:blipFill>
          <p:spPr bwMode="auto">
            <a:xfrm>
              <a:off x="657" y="981"/>
              <a:ext cx="4672" cy="285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44392" name="Rectangle 8"/>
            <p:cNvSpPr>
              <a:spLocks noChangeArrowheads="1"/>
            </p:cNvSpPr>
            <p:nvPr/>
          </p:nvSpPr>
          <p:spPr bwMode="auto">
            <a:xfrm>
              <a:off x="4785" y="3612"/>
              <a:ext cx="499" cy="2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IBA</a:t>
            </a: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8" t="16536" r="16780" b="16536"/>
          <a:stretch>
            <a:fillRect/>
          </a:stretch>
        </p:blipFill>
        <p:spPr bwMode="auto">
          <a:xfrm>
            <a:off x="107950" y="692150"/>
            <a:ext cx="4392613" cy="3176588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6" descr="IBA-gantr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00" y="692150"/>
            <a:ext cx="4298950" cy="32242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396" name="Text Box 12"/>
          <p:cNvSpPr txBox="1">
            <a:spLocks noChangeArrowheads="1"/>
          </p:cNvSpPr>
          <p:nvPr/>
        </p:nvSpPr>
        <p:spPr bwMode="auto">
          <a:xfrm>
            <a:off x="34925" y="6381750"/>
            <a:ext cx="1223963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Courtesy IBA</a:t>
            </a: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3059113" y="3616325"/>
            <a:ext cx="3025775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Courtesy Robert Proton Therapy Center, Penn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9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Clatterbridge Centre for Oncology</a:t>
            </a: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08050"/>
            <a:ext cx="4243388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/>
              <a:t>Established 1989 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First hospital based proton therapy 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&gt;1400 patients with ocular melanoma</a:t>
            </a:r>
          </a:p>
          <a:p>
            <a:pPr lvl="1">
              <a:lnSpc>
                <a:spcPct val="90000"/>
              </a:lnSpc>
            </a:pPr>
            <a:r>
              <a:rPr lang="en-GB" sz="2400"/>
              <a:t>First example of 3D computer treatment planning in UK;</a:t>
            </a:r>
          </a:p>
          <a:p>
            <a:pPr lvl="2">
              <a:lnSpc>
                <a:spcPct val="90000"/>
              </a:lnSpc>
            </a:pPr>
            <a:r>
              <a:rPr lang="en-GB" sz="2000"/>
              <a:t> eye gaze direction used to obtain best approach angle to eye. </a:t>
            </a:r>
          </a:p>
          <a:p>
            <a:pPr>
              <a:lnSpc>
                <a:spcPct val="90000"/>
              </a:lnSpc>
            </a:pPr>
            <a:r>
              <a:rPr lang="en-GB" sz="2800" u="sng"/>
              <a:t>Unsung</a:t>
            </a:r>
            <a:r>
              <a:rPr lang="en-GB" sz="2800"/>
              <a:t> success story of British Oncology!</a:t>
            </a:r>
          </a:p>
        </p:txBody>
      </p:sp>
      <p:pic>
        <p:nvPicPr>
          <p:cNvPr id="265225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6938" y="836613"/>
            <a:ext cx="3689350" cy="2768600"/>
          </a:xfrm>
          <a:noFill/>
          <a:ln/>
        </p:spPr>
      </p:pic>
      <p:pic>
        <p:nvPicPr>
          <p:cNvPr id="265226" name="Picture 1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3644900"/>
            <a:ext cx="3600450" cy="3017838"/>
          </a:xfrm>
          <a:noFill/>
          <a:ln/>
        </p:spPr>
      </p:pic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468313" y="6381750"/>
            <a:ext cx="3167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After Bleddyn Jones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Loma Linda Synchrotron</a:t>
            </a:r>
          </a:p>
        </p:txBody>
      </p:sp>
      <p:sp>
        <p:nvSpPr>
          <p:cNvPr id="262147" name="Text Box 3"/>
          <p:cNvSpPr txBox="1">
            <a:spLocks noChangeArrowheads="1"/>
          </p:cNvSpPr>
          <p:nvPr/>
        </p:nvSpPr>
        <p:spPr bwMode="auto">
          <a:xfrm>
            <a:off x="7343775" y="6381750"/>
            <a:ext cx="1800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b="1"/>
              <a:t>Loma Linda</a:t>
            </a:r>
          </a:p>
        </p:txBody>
      </p:sp>
      <p:pic>
        <p:nvPicPr>
          <p:cNvPr id="262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31988"/>
            <a:ext cx="7243763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2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3469"/>
            <a:ext cx="4103688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87190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4643" r="3864" b="28863"/>
          <a:stretch/>
        </p:blipFill>
        <p:spPr bwMode="auto">
          <a:xfrm>
            <a:off x="2374802" y="915643"/>
            <a:ext cx="4849802" cy="366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Siemens Ion Synchrotron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984268" y="6246894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dirty="0" smtClean="0"/>
              <a:t>After </a:t>
            </a:r>
            <a:r>
              <a:rPr lang="en-GB" sz="1100" dirty="0" err="1" smtClean="0"/>
              <a:t>Silari</a:t>
            </a:r>
            <a:endParaRPr lang="en-GB" sz="1100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123728" y="4636666"/>
            <a:ext cx="5255766" cy="17446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123728" y="4581327"/>
            <a:ext cx="5111750" cy="1744662"/>
            <a:chOff x="748" y="1162"/>
            <a:chExt cx="3901" cy="1462"/>
          </a:xfrm>
          <a:noFill/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V="1">
              <a:off x="1066" y="1389"/>
              <a:ext cx="0" cy="1043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rot="5400000" flipV="1">
              <a:off x="2767" y="731"/>
              <a:ext cx="0" cy="3401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1383" y="1525"/>
              <a:ext cx="1860" cy="907"/>
              <a:chOff x="1383" y="1525"/>
              <a:chExt cx="1860" cy="907"/>
            </a:xfrm>
            <a:grpFill/>
          </p:grpSpPr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 flipV="1">
                <a:off x="1383" y="1525"/>
                <a:ext cx="817" cy="907"/>
              </a:xfrm>
              <a:prstGeom prst="line">
                <a:avLst/>
              </a:prstGeom>
              <a:grp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 flipV="1">
                <a:off x="2200" y="1525"/>
                <a:ext cx="861" cy="0"/>
              </a:xfrm>
              <a:prstGeom prst="line">
                <a:avLst/>
              </a:prstGeom>
              <a:grp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10"/>
              <p:cNvSpPr>
                <a:spLocks noChangeShapeType="1"/>
              </p:cNvSpPr>
              <p:nvPr/>
            </p:nvSpPr>
            <p:spPr bwMode="auto">
              <a:xfrm flipH="1" flipV="1">
                <a:off x="3062" y="1525"/>
                <a:ext cx="181" cy="907"/>
              </a:xfrm>
              <a:prstGeom prst="line">
                <a:avLst/>
              </a:prstGeom>
              <a:grpFill/>
              <a:ln w="3810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3606" y="1525"/>
              <a:ext cx="817" cy="907"/>
            </a:xfrm>
            <a:prstGeom prst="line">
              <a:avLst/>
            </a:prstGeom>
            <a:grp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4423" y="1525"/>
              <a:ext cx="181" cy="0"/>
            </a:xfrm>
            <a:prstGeom prst="line">
              <a:avLst/>
            </a:prstGeom>
            <a:grpFill/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748" y="1525"/>
              <a:ext cx="499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/>
                <a:t>B(t)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4195" y="2432"/>
              <a:ext cx="454" cy="19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/>
                <a:t>t</a:t>
              </a:r>
            </a:p>
          </p:txBody>
        </p:sp>
        <p:sp>
          <p:nvSpPr>
            <p:cNvPr id="14" name="Line 15"/>
            <p:cNvSpPr>
              <a:spLocks noChangeShapeType="1"/>
            </p:cNvSpPr>
            <p:nvPr/>
          </p:nvSpPr>
          <p:spPr bwMode="auto">
            <a:xfrm flipV="1">
              <a:off x="1383" y="1298"/>
              <a:ext cx="0" cy="11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V="1">
              <a:off x="2200" y="1298"/>
              <a:ext cx="0" cy="11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 flipV="1">
              <a:off x="3061" y="1298"/>
              <a:ext cx="0" cy="11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3243" y="1298"/>
              <a:ext cx="0" cy="11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1429" y="1298"/>
              <a:ext cx="816" cy="21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100" b="1" dirty="0"/>
                <a:t>acceleration</a:t>
              </a: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2245" y="1298"/>
              <a:ext cx="816" cy="21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100" b="1" dirty="0"/>
                <a:t>“flat top”</a:t>
              </a: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3017" y="1162"/>
              <a:ext cx="498" cy="36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100" b="1" dirty="0"/>
                <a:t>Ramp down</a:t>
              </a: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3198" y="1570"/>
              <a:ext cx="545" cy="219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100" b="1" dirty="0"/>
                <a:t>Set-up</a:t>
              </a: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 flipV="1">
              <a:off x="3606" y="1298"/>
              <a:ext cx="0" cy="118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6869458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8" name="Picture 8" descr="HIT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661988"/>
            <a:ext cx="7200900" cy="2190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HIT in action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34925" y="6381750"/>
            <a:ext cx="1081088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/>
              <a:t>Courtesy HIT</a:t>
            </a:r>
          </a:p>
        </p:txBody>
      </p:sp>
      <p:pic>
        <p:nvPicPr>
          <p:cNvPr id="138252" name="Picture 12" descr="HIT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89088"/>
            <a:ext cx="7200900" cy="2190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51" name="Picture 11" descr="HIT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514600"/>
            <a:ext cx="7200900" cy="2190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46" name="Picture 6" descr="HIT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440113"/>
            <a:ext cx="7200900" cy="2190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249" name="Picture 9" descr="HIT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365625"/>
            <a:ext cx="7200900" cy="219075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PIMMS (</a:t>
            </a:r>
            <a:r>
              <a:rPr lang="en-GB" sz="2400" dirty="0" smtClean="0"/>
              <a:t>CERN/TERA) </a:t>
            </a:r>
            <a:r>
              <a:rPr lang="en-GB" sz="2400" dirty="0"/>
              <a:t>Synchrotron Hall @ CNAO</a:t>
            </a:r>
          </a:p>
        </p:txBody>
      </p:sp>
      <p:pic>
        <p:nvPicPr>
          <p:cNvPr id="131075" name="Picture 5" descr="IMG_0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6613"/>
            <a:ext cx="8280400" cy="57340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7343775" y="6381750"/>
            <a:ext cx="1800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 b="1"/>
              <a:t>Ugo Amaldi/TERA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34925" y="6381750"/>
            <a:ext cx="1223963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00"/>
              <a:t>Courtesy Amaldi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Radionuclides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49594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Coulomb Barrier for p, d, </a:t>
            </a:r>
            <a:r>
              <a:rPr lang="en-GB" baseline="30000" dirty="0" smtClean="0"/>
              <a:t>3</a:t>
            </a:r>
            <a:r>
              <a:rPr lang="en-GB" dirty="0" smtClean="0"/>
              <a:t>He, </a:t>
            </a:r>
            <a:r>
              <a:rPr lang="en-GB" baseline="30000" dirty="0" smtClean="0"/>
              <a:t>4</a:t>
            </a:r>
            <a:r>
              <a:rPr lang="en-GB" dirty="0" smtClean="0"/>
              <a:t>He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5" t="24638" r="10612" b="18302"/>
          <a:stretch/>
        </p:blipFill>
        <p:spPr bwMode="auto">
          <a:xfrm>
            <a:off x="628700" y="980728"/>
            <a:ext cx="7576457" cy="540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0637" y="62373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71775269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6" t="23356" r="17423" b="43334"/>
          <a:stretch/>
        </p:blipFill>
        <p:spPr bwMode="auto">
          <a:xfrm>
            <a:off x="323528" y="1196752"/>
            <a:ext cx="837423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0637" y="62373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52855931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list of 49 “useful” radionuclides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40637" y="62945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5134" r="31658" b="14853"/>
          <a:stretch/>
        </p:blipFill>
        <p:spPr bwMode="auto">
          <a:xfrm>
            <a:off x="1799692" y="1016732"/>
            <a:ext cx="6048672" cy="528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594976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a Spallation Neutron Source?</a:t>
            </a:r>
          </a:p>
        </p:txBody>
      </p:sp>
      <p:sp>
        <p:nvSpPr>
          <p:cNvPr id="292874" name="AutoShape 10"/>
          <p:cNvSpPr>
            <a:spLocks noChangeArrowheads="1"/>
          </p:cNvSpPr>
          <p:nvPr/>
        </p:nvSpPr>
        <p:spPr bwMode="auto">
          <a:xfrm>
            <a:off x="395288" y="908050"/>
            <a:ext cx="5472112" cy="1295400"/>
          </a:xfrm>
          <a:prstGeom prst="cloudCallout">
            <a:avLst>
              <a:gd name="adj1" fmla="val -30912"/>
              <a:gd name="adj2" fmla="val 76718"/>
            </a:avLst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GB" sz="2400"/>
              <a:t>High Energy (~1GeV)</a:t>
            </a:r>
          </a:p>
          <a:p>
            <a:pPr algn="ctr"/>
            <a:r>
              <a:rPr lang="en-GB" sz="2400"/>
              <a:t>High Power (~MW)</a:t>
            </a:r>
          </a:p>
          <a:p>
            <a:pPr algn="ctr"/>
            <a:r>
              <a:rPr lang="en-GB" sz="1600"/>
              <a:t>(ISIS – 0.16MW)</a:t>
            </a:r>
          </a:p>
        </p:txBody>
      </p:sp>
      <p:sp>
        <p:nvSpPr>
          <p:cNvPr id="292885" name="Oval 21"/>
          <p:cNvSpPr>
            <a:spLocks noChangeArrowheads="1"/>
          </p:cNvSpPr>
          <p:nvPr/>
        </p:nvSpPr>
        <p:spPr bwMode="auto">
          <a:xfrm>
            <a:off x="4429125" y="3355975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86" name="Oval 22"/>
          <p:cNvSpPr>
            <a:spLocks noChangeArrowheads="1"/>
          </p:cNvSpPr>
          <p:nvPr/>
        </p:nvSpPr>
        <p:spPr bwMode="auto">
          <a:xfrm>
            <a:off x="4141788" y="3427413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87" name="Oval 23"/>
          <p:cNvSpPr>
            <a:spLocks noChangeArrowheads="1"/>
          </p:cNvSpPr>
          <p:nvPr/>
        </p:nvSpPr>
        <p:spPr bwMode="auto">
          <a:xfrm>
            <a:off x="4429125" y="4146550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88" name="Oval 24"/>
          <p:cNvSpPr>
            <a:spLocks noChangeArrowheads="1"/>
          </p:cNvSpPr>
          <p:nvPr/>
        </p:nvSpPr>
        <p:spPr bwMode="auto">
          <a:xfrm>
            <a:off x="4716463" y="3427413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89" name="Oval 25"/>
          <p:cNvSpPr>
            <a:spLocks noChangeArrowheads="1"/>
          </p:cNvSpPr>
          <p:nvPr/>
        </p:nvSpPr>
        <p:spPr bwMode="auto">
          <a:xfrm>
            <a:off x="4068763" y="3714750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90" name="Oval 26"/>
          <p:cNvSpPr>
            <a:spLocks noChangeArrowheads="1"/>
          </p:cNvSpPr>
          <p:nvPr/>
        </p:nvSpPr>
        <p:spPr bwMode="auto">
          <a:xfrm>
            <a:off x="4141788" y="4003675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91" name="Oval 27"/>
          <p:cNvSpPr>
            <a:spLocks noChangeArrowheads="1"/>
          </p:cNvSpPr>
          <p:nvPr/>
        </p:nvSpPr>
        <p:spPr bwMode="auto">
          <a:xfrm>
            <a:off x="4789488" y="4003675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292892" name="Oval 28"/>
          <p:cNvSpPr>
            <a:spLocks noChangeArrowheads="1"/>
          </p:cNvSpPr>
          <p:nvPr/>
        </p:nvSpPr>
        <p:spPr bwMode="auto">
          <a:xfrm>
            <a:off x="4860925" y="3714750"/>
            <a:ext cx="215900" cy="2159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grpSp>
        <p:nvGrpSpPr>
          <p:cNvPr id="292872" name="Group 8"/>
          <p:cNvGrpSpPr>
            <a:grpSpLocks/>
          </p:cNvGrpSpPr>
          <p:nvPr/>
        </p:nvGrpSpPr>
        <p:grpSpPr bwMode="auto">
          <a:xfrm>
            <a:off x="2916238" y="3068638"/>
            <a:ext cx="3024187" cy="1512887"/>
            <a:chOff x="1837" y="1480"/>
            <a:chExt cx="1905" cy="953"/>
          </a:xfrm>
        </p:grpSpPr>
        <p:sp>
          <p:nvSpPr>
            <p:cNvPr id="292868" name="AutoShape 4"/>
            <p:cNvSpPr>
              <a:spLocks noChangeArrowheads="1"/>
            </p:cNvSpPr>
            <p:nvPr/>
          </p:nvSpPr>
          <p:spPr bwMode="auto">
            <a:xfrm rot="16200000">
              <a:off x="2335" y="1027"/>
              <a:ext cx="953" cy="1860"/>
            </a:xfrm>
            <a:prstGeom prst="can">
              <a:avLst>
                <a:gd name="adj" fmla="val 48793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en-GB" sz="4000"/>
                <a:t>Target</a:t>
              </a:r>
            </a:p>
          </p:txBody>
        </p:sp>
        <p:sp>
          <p:nvSpPr>
            <p:cNvPr id="292870" name="Oval 6"/>
            <p:cNvSpPr>
              <a:spLocks noChangeArrowheads="1"/>
            </p:cNvSpPr>
            <p:nvPr/>
          </p:nvSpPr>
          <p:spPr bwMode="auto">
            <a:xfrm>
              <a:off x="1837" y="1480"/>
              <a:ext cx="499" cy="95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92873" name="AutoShape 9"/>
          <p:cNvSpPr>
            <a:spLocks noChangeArrowheads="1"/>
          </p:cNvSpPr>
          <p:nvPr/>
        </p:nvSpPr>
        <p:spPr bwMode="auto">
          <a:xfrm>
            <a:off x="395288" y="3355975"/>
            <a:ext cx="2808287" cy="1008063"/>
          </a:xfrm>
          <a:prstGeom prst="rightArrow">
            <a:avLst>
              <a:gd name="adj1" fmla="val 50000"/>
              <a:gd name="adj2" fmla="val 6964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2800"/>
              <a:t>Protons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2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2928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18" dur="1000" fill="hold"/>
                                        <p:tgtEl>
                                          <p:spTgt spid="2928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0" dur="500" fill="hold"/>
                                        <p:tgtEl>
                                          <p:spTgt spid="292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22" dur="3000" fill="hold"/>
                                        <p:tgtEl>
                                          <p:spTgt spid="2928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500" fill="hold"/>
                                        <p:tgtEl>
                                          <p:spTgt spid="2928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-0.15747 0.15764 " pathEditMode="relative" ptsTypes="AA">
                                      <p:cBhvr>
                                        <p:cTn id="26" dur="1000" fill="hold"/>
                                        <p:tgtEl>
                                          <p:spTgt spid="292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2928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-0.22049 -0.23102 " pathEditMode="relative" ptsTypes="AA">
                                      <p:cBhvr>
                                        <p:cTn id="30" dur="5000" fill="hold"/>
                                        <p:tgtEl>
                                          <p:spTgt spid="2928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74" grpId="0" animBg="1"/>
      <p:bldP spid="292885" grpId="0" animBg="1"/>
      <p:bldP spid="292886" grpId="0" animBg="1"/>
      <p:bldP spid="292887" grpId="0" animBg="1"/>
      <p:bldP spid="292888" grpId="0" animBg="1"/>
      <p:bldP spid="292889" grpId="0" animBg="1"/>
      <p:bldP spid="292890" grpId="0" animBg="1"/>
      <p:bldP spid="292891" grpId="0" animBg="1"/>
      <p:bldP spid="292892" grpId="0" animBg="1"/>
      <p:bldP spid="29287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Cyclone 30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22" t="29332" r="13234" b="35714"/>
          <a:stretch/>
        </p:blipFill>
        <p:spPr bwMode="auto">
          <a:xfrm>
            <a:off x="1151620" y="980727"/>
            <a:ext cx="6768752" cy="541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73203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PET Scanning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87624" y="907752"/>
            <a:ext cx="6732748" cy="1261108"/>
          </a:xfrm>
        </p:spPr>
        <p:txBody>
          <a:bodyPr/>
          <a:lstStyle/>
          <a:p>
            <a:r>
              <a:rPr lang="en-GB" dirty="0" smtClean="0"/>
              <a:t>Positron Emission Tomography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53976" y="3451980"/>
            <a:ext cx="20286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Excerpt </a:t>
            </a:r>
            <a:r>
              <a:rPr lang="en-GB" sz="1050" dirty="0"/>
              <a:t>of PET-CT clinical images from a 69-yrs old female with metastases in the pelvic area, evidenced by </a:t>
            </a:r>
            <a:r>
              <a:rPr lang="en-GB" sz="1050" dirty="0" err="1"/>
              <a:t>hypermetabolic</a:t>
            </a:r>
            <a:r>
              <a:rPr lang="en-GB" sz="1050" dirty="0"/>
              <a:t> spots, one near the sigmoid colon (at right), another in a lymphatic node (at left).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72446"/>
            <a:ext cx="1563124" cy="47611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0" r="72440"/>
          <a:stretch/>
        </p:blipFill>
        <p:spPr>
          <a:xfrm>
            <a:off x="6624228" y="1988839"/>
            <a:ext cx="2051598" cy="440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27505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Brachytherapy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5496" y="907752"/>
            <a:ext cx="6732748" cy="1261108"/>
          </a:xfrm>
        </p:spPr>
        <p:txBody>
          <a:bodyPr/>
          <a:lstStyle/>
          <a:p>
            <a:r>
              <a:rPr lang="en-GB" dirty="0" smtClean="0"/>
              <a:t>Little radioactive needles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26" y="3617246"/>
            <a:ext cx="3361038" cy="28000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369" y="980728"/>
            <a:ext cx="3865135" cy="26282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4400489" cy="356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305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Particle Accelerators were invented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or nuclear and particle physics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but have been found to be useful</a:t>
            </a:r>
          </a:p>
          <a:p>
            <a:pPr lvl="1"/>
            <a:r>
              <a:rPr lang="en-GB" dirty="0" smtClean="0"/>
              <a:t>for other sciences</a:t>
            </a:r>
          </a:p>
          <a:p>
            <a:pPr lvl="2"/>
            <a:r>
              <a:rPr lang="en-GB" dirty="0"/>
              <a:t>p</a:t>
            </a:r>
            <a:r>
              <a:rPr lang="en-GB" dirty="0" smtClean="0"/>
              <a:t>hysical, life, earth, environment, medical</a:t>
            </a:r>
          </a:p>
          <a:p>
            <a:pPr lvl="1"/>
            <a:r>
              <a:rPr lang="en-GB" dirty="0"/>
              <a:t>f</a:t>
            </a:r>
            <a:r>
              <a:rPr lang="en-GB" dirty="0" smtClean="0"/>
              <a:t>or industry</a:t>
            </a:r>
          </a:p>
          <a:p>
            <a:pPr lvl="2"/>
            <a:r>
              <a:rPr lang="en-GB" dirty="0"/>
              <a:t>g</a:t>
            </a:r>
            <a:r>
              <a:rPr lang="en-GB" dirty="0" smtClean="0"/>
              <a:t>enerating materials needed for today</a:t>
            </a:r>
          </a:p>
          <a:p>
            <a:pPr lvl="1"/>
            <a:r>
              <a:rPr lang="en-GB" dirty="0" smtClean="0"/>
              <a:t>for health</a:t>
            </a:r>
          </a:p>
          <a:p>
            <a:pPr lvl="2"/>
            <a:r>
              <a:rPr lang="en-GB" dirty="0"/>
              <a:t>d</a:t>
            </a:r>
            <a:r>
              <a:rPr lang="en-GB" dirty="0" smtClean="0"/>
              <a:t>iagnostics and therapy</a:t>
            </a:r>
          </a:p>
          <a:p>
            <a:pPr marL="0" indent="0">
              <a:buNone/>
            </a:pPr>
            <a:r>
              <a:rPr lang="en-GB" dirty="0" smtClean="0"/>
              <a:t>&amp; they are fun too!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51209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908164" y="99"/>
            <a:ext cx="7909532" cy="836613"/>
          </a:xfrm>
        </p:spPr>
        <p:txBody>
          <a:bodyPr/>
          <a:lstStyle/>
          <a:p>
            <a:r>
              <a:rPr lang="en-GB" dirty="0" smtClean="0"/>
              <a:t>ISIS @ RAL</a:t>
            </a:r>
            <a:endParaRPr lang="en-GB" dirty="0"/>
          </a:p>
        </p:txBody>
      </p:sp>
      <p:grpSp>
        <p:nvGrpSpPr>
          <p:cNvPr id="215044" name="Group 4"/>
          <p:cNvGrpSpPr>
            <a:grpSpLocks/>
          </p:cNvGrpSpPr>
          <p:nvPr/>
        </p:nvGrpSpPr>
        <p:grpSpPr bwMode="auto">
          <a:xfrm>
            <a:off x="73025" y="944563"/>
            <a:ext cx="3203575" cy="3205162"/>
            <a:chOff x="0" y="572"/>
            <a:chExt cx="2018" cy="2019"/>
          </a:xfrm>
        </p:grpSpPr>
        <p:pic>
          <p:nvPicPr>
            <p:cNvPr id="215045" name="Picture 5" descr="isishal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2"/>
              <a:ext cx="2018" cy="20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046" name="Line 6"/>
            <p:cNvSpPr>
              <a:spLocks noChangeShapeType="1"/>
            </p:cNvSpPr>
            <p:nvPr/>
          </p:nvSpPr>
          <p:spPr bwMode="auto">
            <a:xfrm flipV="1">
              <a:off x="664" y="934"/>
              <a:ext cx="565" cy="179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47" name="Oval 7"/>
            <p:cNvSpPr>
              <a:spLocks noChangeArrowheads="1"/>
            </p:cNvSpPr>
            <p:nvPr/>
          </p:nvSpPr>
          <p:spPr bwMode="auto">
            <a:xfrm>
              <a:off x="1126" y="917"/>
              <a:ext cx="443" cy="252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048" name="Freeform 8"/>
            <p:cNvSpPr>
              <a:spLocks/>
            </p:cNvSpPr>
            <p:nvPr/>
          </p:nvSpPr>
          <p:spPr bwMode="auto">
            <a:xfrm>
              <a:off x="434" y="941"/>
              <a:ext cx="1188" cy="898"/>
            </a:xfrm>
            <a:custGeom>
              <a:avLst/>
              <a:gdLst>
                <a:gd name="T0" fmla="*/ 2208 w 2320"/>
                <a:gd name="T1" fmla="*/ 131 h 1683"/>
                <a:gd name="T2" fmla="*/ 1952 w 2320"/>
                <a:gd name="T3" fmla="*/ 259 h 1683"/>
                <a:gd name="T4" fmla="*/ 0 w 2320"/>
                <a:gd name="T5" fmla="*/ 1683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20" h="1683">
                  <a:moveTo>
                    <a:pt x="2208" y="131"/>
                  </a:moveTo>
                  <a:cubicBezTo>
                    <a:pt x="2264" y="65"/>
                    <a:pt x="2320" y="0"/>
                    <a:pt x="1952" y="259"/>
                  </a:cubicBezTo>
                  <a:cubicBezTo>
                    <a:pt x="1584" y="518"/>
                    <a:pt x="317" y="1450"/>
                    <a:pt x="0" y="1683"/>
                  </a:cubicBezTo>
                </a:path>
              </a:pathLst>
            </a:custGeom>
            <a:noFill/>
            <a:ln w="57150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49" name="Freeform 9"/>
            <p:cNvSpPr>
              <a:spLocks/>
            </p:cNvSpPr>
            <p:nvPr/>
          </p:nvSpPr>
          <p:spPr bwMode="auto">
            <a:xfrm>
              <a:off x="758" y="1017"/>
              <a:ext cx="420" cy="148"/>
            </a:xfrm>
            <a:custGeom>
              <a:avLst/>
              <a:gdLst>
                <a:gd name="T0" fmla="*/ 752 w 821"/>
                <a:gd name="T1" fmla="*/ 156 h 276"/>
                <a:gd name="T2" fmla="*/ 696 w 821"/>
                <a:gd name="T3" fmla="*/ 20 h 276"/>
                <a:gd name="T4" fmla="*/ 0 w 821"/>
                <a:gd name="T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1" h="276">
                  <a:moveTo>
                    <a:pt x="752" y="156"/>
                  </a:moveTo>
                  <a:cubicBezTo>
                    <a:pt x="786" y="78"/>
                    <a:pt x="821" y="0"/>
                    <a:pt x="696" y="20"/>
                  </a:cubicBezTo>
                  <a:cubicBezTo>
                    <a:pt x="571" y="40"/>
                    <a:pt x="285" y="158"/>
                    <a:pt x="0" y="276"/>
                  </a:cubicBezTo>
                </a:path>
              </a:pathLst>
            </a:custGeom>
            <a:noFill/>
            <a:ln w="57150" cmpd="sng">
              <a:solidFill>
                <a:srgbClr val="FFFF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50" name="AutoShape 10"/>
            <p:cNvSpPr>
              <a:spLocks noChangeArrowheads="1"/>
            </p:cNvSpPr>
            <p:nvPr/>
          </p:nvSpPr>
          <p:spPr bwMode="auto">
            <a:xfrm rot="-828902">
              <a:off x="299" y="1767"/>
              <a:ext cx="185" cy="200"/>
            </a:xfrm>
            <a:prstGeom prst="can">
              <a:avLst>
                <a:gd name="adj" fmla="val 48388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051" name="Text Box 11"/>
            <p:cNvSpPr txBox="1">
              <a:spLocks noChangeArrowheads="1"/>
            </p:cNvSpPr>
            <p:nvPr/>
          </p:nvSpPr>
          <p:spPr bwMode="auto">
            <a:xfrm>
              <a:off x="1519" y="2069"/>
              <a:ext cx="499" cy="518"/>
            </a:xfrm>
            <a:prstGeom prst="rect">
              <a:avLst/>
            </a:prstGeom>
            <a:solidFill>
              <a:srgbClr val="0033CC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200">
                  <a:solidFill>
                    <a:srgbClr val="FFFF66"/>
                  </a:solidFill>
                </a:rPr>
                <a:t>ISIS:</a:t>
              </a:r>
            </a:p>
            <a:p>
              <a:pPr eaLnBrk="1" hangingPunct="1"/>
              <a:r>
                <a:rPr lang="en-GB" sz="1200">
                  <a:solidFill>
                    <a:srgbClr val="FFFF66"/>
                  </a:solidFill>
                </a:rPr>
                <a:t>50 Hz</a:t>
              </a:r>
            </a:p>
            <a:p>
              <a:pPr eaLnBrk="1" hangingPunct="1"/>
              <a:r>
                <a:rPr lang="en-GB" sz="1200">
                  <a:solidFill>
                    <a:srgbClr val="FFFF66"/>
                  </a:solidFill>
                </a:rPr>
                <a:t>800 MeV</a:t>
              </a:r>
            </a:p>
            <a:p>
              <a:pPr eaLnBrk="1" hangingPunct="1"/>
              <a:r>
                <a:rPr lang="en-GB" sz="1200">
                  <a:solidFill>
                    <a:srgbClr val="FFFF66"/>
                  </a:solidFill>
                </a:rPr>
                <a:t>300 </a:t>
              </a:r>
              <a:r>
                <a:rPr lang="en-US" sz="1200">
                  <a:solidFill>
                    <a:srgbClr val="FFFF66"/>
                  </a:solidFill>
                </a:rPr>
                <a:t>µA</a:t>
              </a:r>
            </a:p>
          </p:txBody>
        </p:sp>
      </p:grpSp>
      <p:grpSp>
        <p:nvGrpSpPr>
          <p:cNvPr id="215052" name="Group 12"/>
          <p:cNvGrpSpPr>
            <a:grpSpLocks/>
          </p:cNvGrpSpPr>
          <p:nvPr/>
        </p:nvGrpSpPr>
        <p:grpSpPr bwMode="auto">
          <a:xfrm>
            <a:off x="2051050" y="836613"/>
            <a:ext cx="5086350" cy="3271837"/>
            <a:chOff x="1292" y="527"/>
            <a:chExt cx="3204" cy="2061"/>
          </a:xfrm>
        </p:grpSpPr>
        <p:pic>
          <p:nvPicPr>
            <p:cNvPr id="215053" name="Picture 13" descr="ISIS Synchror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81837">
              <a:off x="2336" y="572"/>
              <a:ext cx="2160" cy="20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054" name="Line 14"/>
            <p:cNvSpPr>
              <a:spLocks noChangeShapeType="1"/>
            </p:cNvSpPr>
            <p:nvPr/>
          </p:nvSpPr>
          <p:spPr bwMode="auto">
            <a:xfrm>
              <a:off x="1519" y="527"/>
              <a:ext cx="2949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55" name="Line 15"/>
            <p:cNvSpPr>
              <a:spLocks noChangeShapeType="1"/>
            </p:cNvSpPr>
            <p:nvPr/>
          </p:nvSpPr>
          <p:spPr bwMode="auto">
            <a:xfrm flipV="1">
              <a:off x="1338" y="618"/>
              <a:ext cx="1678" cy="272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56" name="Line 16"/>
            <p:cNvSpPr>
              <a:spLocks noChangeShapeType="1"/>
            </p:cNvSpPr>
            <p:nvPr/>
          </p:nvSpPr>
          <p:spPr bwMode="auto">
            <a:xfrm>
              <a:off x="1292" y="1253"/>
              <a:ext cx="2042" cy="131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5057" name="Group 17"/>
          <p:cNvGrpSpPr>
            <a:grpSpLocks/>
          </p:cNvGrpSpPr>
          <p:nvPr/>
        </p:nvGrpSpPr>
        <p:grpSpPr bwMode="auto">
          <a:xfrm>
            <a:off x="34925" y="2708275"/>
            <a:ext cx="3403600" cy="3865563"/>
            <a:chOff x="22" y="1706"/>
            <a:chExt cx="2144" cy="2435"/>
          </a:xfrm>
        </p:grpSpPr>
        <p:pic>
          <p:nvPicPr>
            <p:cNvPr id="215058" name="Picture 18" descr="ISIS Target isometric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" y="2478"/>
              <a:ext cx="2144" cy="16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059" name="Line 19"/>
            <p:cNvSpPr>
              <a:spLocks noChangeShapeType="1"/>
            </p:cNvSpPr>
            <p:nvPr/>
          </p:nvSpPr>
          <p:spPr bwMode="auto">
            <a:xfrm>
              <a:off x="295" y="1933"/>
              <a:ext cx="1632" cy="113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60" name="Line 20"/>
            <p:cNvSpPr>
              <a:spLocks noChangeShapeType="1"/>
            </p:cNvSpPr>
            <p:nvPr/>
          </p:nvSpPr>
          <p:spPr bwMode="auto">
            <a:xfrm flipH="1">
              <a:off x="113" y="1706"/>
              <a:ext cx="454" cy="2178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15061" name="Group 21"/>
          <p:cNvGrpSpPr>
            <a:grpSpLocks/>
          </p:cNvGrpSpPr>
          <p:nvPr/>
        </p:nvGrpSpPr>
        <p:grpSpPr bwMode="auto">
          <a:xfrm>
            <a:off x="395288" y="2349500"/>
            <a:ext cx="8569325" cy="4175125"/>
            <a:chOff x="249" y="1480"/>
            <a:chExt cx="5398" cy="2630"/>
          </a:xfrm>
        </p:grpSpPr>
        <p:pic>
          <p:nvPicPr>
            <p:cNvPr id="215062" name="Picture 22" descr="ISIS Hal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386"/>
              <a:ext cx="1724" cy="1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5063" name="Line 23"/>
            <p:cNvSpPr>
              <a:spLocks noChangeShapeType="1"/>
            </p:cNvSpPr>
            <p:nvPr/>
          </p:nvSpPr>
          <p:spPr bwMode="auto">
            <a:xfrm>
              <a:off x="930" y="1480"/>
              <a:ext cx="4399" cy="1451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064" name="Line 24"/>
            <p:cNvSpPr>
              <a:spLocks noChangeShapeType="1"/>
            </p:cNvSpPr>
            <p:nvPr/>
          </p:nvSpPr>
          <p:spPr bwMode="auto">
            <a:xfrm>
              <a:off x="249" y="2024"/>
              <a:ext cx="3674" cy="1724"/>
            </a:xfrm>
            <a:prstGeom prst="line">
              <a:avLst/>
            </a:prstGeom>
            <a:noFill/>
            <a:ln w="381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15065" name="Rectangle 25"/>
          <p:cNvSpPr>
            <a:spLocks noChangeArrowheads="1"/>
          </p:cNvSpPr>
          <p:nvPr/>
        </p:nvSpPr>
        <p:spPr bwMode="auto">
          <a:xfrm>
            <a:off x="1258888" y="0"/>
            <a:ext cx="71294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GB" sz="2800" dirty="0">
              <a:solidFill>
                <a:srgbClr val="FF3300"/>
              </a:solidFill>
            </a:endParaRPr>
          </a:p>
        </p:txBody>
      </p:sp>
      <p:sp>
        <p:nvSpPr>
          <p:cNvPr id="215066" name="Text Box 26"/>
          <p:cNvSpPr txBox="1">
            <a:spLocks noChangeArrowheads="1"/>
          </p:cNvSpPr>
          <p:nvPr/>
        </p:nvSpPr>
        <p:spPr bwMode="auto">
          <a:xfrm>
            <a:off x="6516688" y="812800"/>
            <a:ext cx="25336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1800" i="1" dirty="0">
                <a:solidFill>
                  <a:srgbClr val="800080"/>
                </a:solidFill>
                <a:latin typeface="Arial" pitchFamily="34" charset="0"/>
              </a:rPr>
              <a:t>600 Experiments/year</a:t>
            </a:r>
          </a:p>
          <a:p>
            <a:r>
              <a:rPr lang="en-GB" sz="1800" i="1" dirty="0">
                <a:solidFill>
                  <a:srgbClr val="800080"/>
                </a:solidFill>
                <a:latin typeface="Arial" pitchFamily="34" charset="0"/>
              </a:rPr>
              <a:t>1200 Users/year</a:t>
            </a:r>
          </a:p>
          <a:p>
            <a:r>
              <a:rPr lang="en-GB" sz="1800" i="1" dirty="0">
                <a:solidFill>
                  <a:srgbClr val="800080"/>
                </a:solidFill>
                <a:latin typeface="Arial" pitchFamily="34" charset="0"/>
              </a:rPr>
              <a:t>235 UK Groups</a:t>
            </a:r>
            <a:endParaRPr lang="en-GB" sz="1800" b="0" dirty="0">
              <a:solidFill>
                <a:srgbClr val="800080"/>
              </a:solidFill>
              <a:latin typeface="Arial" pitchFamily="34" charset="0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908164" y="99"/>
            <a:ext cx="790953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9pPr>
          </a:lstStyle>
          <a:p>
            <a:r>
              <a:rPr lang="en-GB" dirty="0" smtClean="0"/>
              <a:t>ISIS @ RAL</a:t>
            </a:r>
            <a:endParaRPr lang="en-GB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Neutron Scattering (ISIS)</a:t>
            </a:r>
          </a:p>
        </p:txBody>
      </p:sp>
      <p:pic>
        <p:nvPicPr>
          <p:cNvPr id="145414" name="Picture 6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8642350" cy="504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Some ISIS Science</a:t>
            </a:r>
          </a:p>
        </p:txBody>
      </p:sp>
      <p:grpSp>
        <p:nvGrpSpPr>
          <p:cNvPr id="288773" name="Group 5"/>
          <p:cNvGrpSpPr>
            <a:grpSpLocks/>
          </p:cNvGrpSpPr>
          <p:nvPr/>
        </p:nvGrpSpPr>
        <p:grpSpPr bwMode="auto">
          <a:xfrm>
            <a:off x="359532" y="908720"/>
            <a:ext cx="3529012" cy="2841625"/>
            <a:chOff x="1383" y="799"/>
            <a:chExt cx="3000" cy="2541"/>
          </a:xfrm>
        </p:grpSpPr>
        <p:pic>
          <p:nvPicPr>
            <p:cNvPr id="288774" name="Picture 6" descr="ISISc6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1026"/>
              <a:ext cx="3000" cy="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8775" name="Text Box 7"/>
            <p:cNvSpPr txBox="1">
              <a:spLocks noChangeArrowheads="1"/>
            </p:cNvSpPr>
            <p:nvPr/>
          </p:nvSpPr>
          <p:spPr bwMode="auto">
            <a:xfrm>
              <a:off x="1383" y="799"/>
              <a:ext cx="2995" cy="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/>
                <a:t>Muonium trapped inside C</a:t>
              </a:r>
              <a:r>
                <a:rPr lang="en-GB" sz="1800" baseline="30000"/>
                <a:t>60</a:t>
              </a:r>
              <a:endParaRPr lang="en-GB" sz="1800"/>
            </a:p>
          </p:txBody>
        </p:sp>
        <p:sp>
          <p:nvSpPr>
            <p:cNvPr id="288776" name="Text Box 8"/>
            <p:cNvSpPr txBox="1">
              <a:spLocks noChangeArrowheads="1"/>
            </p:cNvSpPr>
            <p:nvPr/>
          </p:nvSpPr>
          <p:spPr bwMode="auto">
            <a:xfrm>
              <a:off x="1429" y="3067"/>
              <a:ext cx="1542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© CCLRC</a:t>
              </a:r>
            </a:p>
          </p:txBody>
        </p:sp>
      </p:grpSp>
      <p:grpSp>
        <p:nvGrpSpPr>
          <p:cNvPr id="288777" name="Group 9"/>
          <p:cNvGrpSpPr>
            <a:grpSpLocks/>
          </p:cNvGrpSpPr>
          <p:nvPr/>
        </p:nvGrpSpPr>
        <p:grpSpPr bwMode="auto">
          <a:xfrm>
            <a:off x="4787900" y="811213"/>
            <a:ext cx="3822700" cy="3122612"/>
            <a:chOff x="1380" y="750"/>
            <a:chExt cx="3043" cy="2777"/>
          </a:xfrm>
        </p:grpSpPr>
        <p:pic>
          <p:nvPicPr>
            <p:cNvPr id="288778" name="Picture 10" descr="ISISlbf000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" y="1035"/>
              <a:ext cx="3000" cy="2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8779" name="Text Box 11"/>
            <p:cNvSpPr txBox="1">
              <a:spLocks noChangeArrowheads="1"/>
            </p:cNvSpPr>
            <p:nvPr/>
          </p:nvSpPr>
          <p:spPr bwMode="auto">
            <a:xfrm>
              <a:off x="1429" y="750"/>
              <a:ext cx="2994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/>
                <a:t>Surfactant molecules on liquid</a:t>
              </a:r>
            </a:p>
          </p:txBody>
        </p:sp>
        <p:sp>
          <p:nvSpPr>
            <p:cNvPr id="288780" name="Text Box 12"/>
            <p:cNvSpPr txBox="1">
              <a:spLocks noChangeArrowheads="1"/>
            </p:cNvSpPr>
            <p:nvPr/>
          </p:nvSpPr>
          <p:spPr bwMode="auto">
            <a:xfrm>
              <a:off x="1429" y="3067"/>
              <a:ext cx="724" cy="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bg1"/>
                  </a:solidFill>
                </a:rPr>
                <a:t>© CCLRC</a:t>
              </a:r>
            </a:p>
          </p:txBody>
        </p:sp>
      </p:grpSp>
      <p:grpSp>
        <p:nvGrpSpPr>
          <p:cNvPr id="288781" name="Group 13"/>
          <p:cNvGrpSpPr>
            <a:grpSpLocks/>
          </p:cNvGrpSpPr>
          <p:nvPr/>
        </p:nvGrpSpPr>
        <p:grpSpPr bwMode="auto">
          <a:xfrm>
            <a:off x="250825" y="3789363"/>
            <a:ext cx="3889375" cy="3008312"/>
            <a:chOff x="1380" y="845"/>
            <a:chExt cx="3000" cy="2630"/>
          </a:xfrm>
        </p:grpSpPr>
        <p:pic>
          <p:nvPicPr>
            <p:cNvPr id="288782" name="Picture 14" descr="ISISlattic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" y="1056"/>
              <a:ext cx="3000" cy="2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8783" name="Text Box 15"/>
            <p:cNvSpPr txBox="1">
              <a:spLocks noChangeArrowheads="1"/>
            </p:cNvSpPr>
            <p:nvPr/>
          </p:nvSpPr>
          <p:spPr bwMode="auto">
            <a:xfrm>
              <a:off x="1382" y="845"/>
              <a:ext cx="2996" cy="3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/>
                <a:t>Crystal lattice seen by a neutron</a:t>
              </a:r>
            </a:p>
          </p:txBody>
        </p:sp>
        <p:sp>
          <p:nvSpPr>
            <p:cNvPr id="288784" name="Text Box 16"/>
            <p:cNvSpPr txBox="1">
              <a:spLocks noChangeArrowheads="1"/>
            </p:cNvSpPr>
            <p:nvPr/>
          </p:nvSpPr>
          <p:spPr bwMode="auto">
            <a:xfrm>
              <a:off x="1382" y="3022"/>
              <a:ext cx="727" cy="4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bg1"/>
                  </a:solidFill>
                </a:rPr>
                <a:t>© CCLRC</a:t>
              </a:r>
            </a:p>
          </p:txBody>
        </p:sp>
      </p:grpSp>
      <p:grpSp>
        <p:nvGrpSpPr>
          <p:cNvPr id="288785" name="Group 17"/>
          <p:cNvGrpSpPr>
            <a:grpSpLocks/>
          </p:cNvGrpSpPr>
          <p:nvPr/>
        </p:nvGrpSpPr>
        <p:grpSpPr bwMode="auto">
          <a:xfrm>
            <a:off x="4716463" y="3716338"/>
            <a:ext cx="4032250" cy="3130550"/>
            <a:chOff x="1380" y="436"/>
            <a:chExt cx="3000" cy="3587"/>
          </a:xfrm>
        </p:grpSpPr>
        <p:pic>
          <p:nvPicPr>
            <p:cNvPr id="288786" name="Picture 18" descr="ISISforest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" y="660"/>
              <a:ext cx="3000" cy="3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8787" name="Text Box 19"/>
            <p:cNvSpPr txBox="1">
              <a:spLocks noChangeArrowheads="1"/>
            </p:cNvSpPr>
            <p:nvPr/>
          </p:nvSpPr>
          <p:spPr bwMode="auto">
            <a:xfrm>
              <a:off x="1382" y="436"/>
              <a:ext cx="2996" cy="4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800"/>
                <a:t>Accumulation of CH</a:t>
              </a:r>
              <a:r>
                <a:rPr lang="en-GB" sz="1800" baseline="-25000"/>
                <a:t>3</a:t>
              </a:r>
              <a:r>
                <a:rPr lang="en-GB" sz="1800"/>
                <a:t> on Palladium </a:t>
              </a:r>
            </a:p>
          </p:txBody>
        </p:sp>
        <p:sp>
          <p:nvSpPr>
            <p:cNvPr id="288788" name="Text Box 20"/>
            <p:cNvSpPr txBox="1">
              <a:spLocks noChangeArrowheads="1"/>
            </p:cNvSpPr>
            <p:nvPr/>
          </p:nvSpPr>
          <p:spPr bwMode="auto">
            <a:xfrm>
              <a:off x="1381" y="3430"/>
              <a:ext cx="729" cy="5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bg1"/>
                  </a:solidFill>
                </a:rPr>
                <a:t>© CCLRC</a:t>
              </a:r>
            </a:p>
          </p:txBody>
        </p:sp>
      </p:grp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Synchrotron Radiation?</a:t>
            </a:r>
          </a:p>
        </p:txBody>
      </p:sp>
      <p:sp>
        <p:nvSpPr>
          <p:cNvPr id="296964" name="Arc 4"/>
          <p:cNvSpPr>
            <a:spLocks/>
          </p:cNvSpPr>
          <p:nvPr/>
        </p:nvSpPr>
        <p:spPr bwMode="auto">
          <a:xfrm rot="13442039" flipV="1">
            <a:off x="2124075" y="1341438"/>
            <a:ext cx="4535488" cy="453548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6965" name="Oval 5"/>
          <p:cNvSpPr>
            <a:spLocks noChangeArrowheads="1"/>
          </p:cNvSpPr>
          <p:nvPr/>
        </p:nvSpPr>
        <p:spPr bwMode="auto">
          <a:xfrm>
            <a:off x="1187450" y="3573463"/>
            <a:ext cx="144463" cy="144462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08" name="Freeform 48"/>
          <p:cNvSpPr>
            <a:spLocks/>
          </p:cNvSpPr>
          <p:nvPr/>
        </p:nvSpPr>
        <p:spPr bwMode="auto">
          <a:xfrm rot="-1976953">
            <a:off x="1476375" y="2865438"/>
            <a:ext cx="1295400" cy="203200"/>
          </a:xfrm>
          <a:custGeom>
            <a:avLst/>
            <a:gdLst>
              <a:gd name="T0" fmla="*/ 0 w 4400"/>
              <a:gd name="T1" fmla="*/ 370 h 688"/>
              <a:gd name="T2" fmla="*/ 272 w 4400"/>
              <a:gd name="T3" fmla="*/ 53 h 688"/>
              <a:gd name="T4" fmla="*/ 771 w 4400"/>
              <a:gd name="T5" fmla="*/ 688 h 688"/>
              <a:gd name="T6" fmla="*/ 1224 w 4400"/>
              <a:gd name="T7" fmla="*/ 53 h 688"/>
              <a:gd name="T8" fmla="*/ 1723 w 4400"/>
              <a:gd name="T9" fmla="*/ 688 h 688"/>
              <a:gd name="T10" fmla="*/ 2222 w 4400"/>
              <a:gd name="T11" fmla="*/ 53 h 688"/>
              <a:gd name="T12" fmla="*/ 2721 w 4400"/>
              <a:gd name="T13" fmla="*/ 688 h 688"/>
              <a:gd name="T14" fmla="*/ 3220 w 4400"/>
              <a:gd name="T15" fmla="*/ 53 h 688"/>
              <a:gd name="T16" fmla="*/ 3719 w 4400"/>
              <a:gd name="T17" fmla="*/ 688 h 688"/>
              <a:gd name="T18" fmla="*/ 4173 w 4400"/>
              <a:gd name="T19" fmla="*/ 53 h 688"/>
              <a:gd name="T20" fmla="*/ 4400 w 4400"/>
              <a:gd name="T21" fmla="*/ 37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00" h="688">
                <a:moveTo>
                  <a:pt x="0" y="370"/>
                </a:moveTo>
                <a:cubicBezTo>
                  <a:pt x="72" y="185"/>
                  <a:pt x="144" y="0"/>
                  <a:pt x="272" y="53"/>
                </a:cubicBezTo>
                <a:cubicBezTo>
                  <a:pt x="400" y="106"/>
                  <a:pt x="612" y="688"/>
                  <a:pt x="771" y="688"/>
                </a:cubicBezTo>
                <a:cubicBezTo>
                  <a:pt x="930" y="688"/>
                  <a:pt x="1065" y="53"/>
                  <a:pt x="1224" y="53"/>
                </a:cubicBezTo>
                <a:cubicBezTo>
                  <a:pt x="1383" y="53"/>
                  <a:pt x="1557" y="688"/>
                  <a:pt x="1723" y="688"/>
                </a:cubicBezTo>
                <a:cubicBezTo>
                  <a:pt x="1889" y="688"/>
                  <a:pt x="2056" y="53"/>
                  <a:pt x="2222" y="53"/>
                </a:cubicBezTo>
                <a:cubicBezTo>
                  <a:pt x="2388" y="53"/>
                  <a:pt x="2555" y="688"/>
                  <a:pt x="2721" y="688"/>
                </a:cubicBezTo>
                <a:cubicBezTo>
                  <a:pt x="2887" y="688"/>
                  <a:pt x="3054" y="53"/>
                  <a:pt x="3220" y="53"/>
                </a:cubicBezTo>
                <a:cubicBezTo>
                  <a:pt x="3386" y="53"/>
                  <a:pt x="3560" y="688"/>
                  <a:pt x="3719" y="688"/>
                </a:cubicBezTo>
                <a:cubicBezTo>
                  <a:pt x="3878" y="688"/>
                  <a:pt x="4060" y="106"/>
                  <a:pt x="4173" y="53"/>
                </a:cubicBezTo>
                <a:cubicBezTo>
                  <a:pt x="4286" y="0"/>
                  <a:pt x="4343" y="185"/>
                  <a:pt x="4400" y="370"/>
                </a:cubicBezTo>
              </a:path>
            </a:pathLst>
          </a:custGeom>
          <a:solidFill>
            <a:schemeClr val="hlink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010" name="Freeform 50"/>
          <p:cNvSpPr>
            <a:spLocks/>
          </p:cNvSpPr>
          <p:nvPr/>
        </p:nvSpPr>
        <p:spPr bwMode="auto">
          <a:xfrm>
            <a:off x="4213225" y="2205038"/>
            <a:ext cx="1295400" cy="203200"/>
          </a:xfrm>
          <a:custGeom>
            <a:avLst/>
            <a:gdLst>
              <a:gd name="T0" fmla="*/ 0 w 4400"/>
              <a:gd name="T1" fmla="*/ 370 h 688"/>
              <a:gd name="T2" fmla="*/ 272 w 4400"/>
              <a:gd name="T3" fmla="*/ 53 h 688"/>
              <a:gd name="T4" fmla="*/ 771 w 4400"/>
              <a:gd name="T5" fmla="*/ 688 h 688"/>
              <a:gd name="T6" fmla="*/ 1224 w 4400"/>
              <a:gd name="T7" fmla="*/ 53 h 688"/>
              <a:gd name="T8" fmla="*/ 1723 w 4400"/>
              <a:gd name="T9" fmla="*/ 688 h 688"/>
              <a:gd name="T10" fmla="*/ 2222 w 4400"/>
              <a:gd name="T11" fmla="*/ 53 h 688"/>
              <a:gd name="T12" fmla="*/ 2721 w 4400"/>
              <a:gd name="T13" fmla="*/ 688 h 688"/>
              <a:gd name="T14" fmla="*/ 3220 w 4400"/>
              <a:gd name="T15" fmla="*/ 53 h 688"/>
              <a:gd name="T16" fmla="*/ 3719 w 4400"/>
              <a:gd name="T17" fmla="*/ 688 h 688"/>
              <a:gd name="T18" fmla="*/ 4173 w 4400"/>
              <a:gd name="T19" fmla="*/ 53 h 688"/>
              <a:gd name="T20" fmla="*/ 4400 w 4400"/>
              <a:gd name="T21" fmla="*/ 37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00" h="688">
                <a:moveTo>
                  <a:pt x="0" y="370"/>
                </a:moveTo>
                <a:cubicBezTo>
                  <a:pt x="72" y="185"/>
                  <a:pt x="144" y="0"/>
                  <a:pt x="272" y="53"/>
                </a:cubicBezTo>
                <a:cubicBezTo>
                  <a:pt x="400" y="106"/>
                  <a:pt x="612" y="688"/>
                  <a:pt x="771" y="688"/>
                </a:cubicBezTo>
                <a:cubicBezTo>
                  <a:pt x="930" y="688"/>
                  <a:pt x="1065" y="53"/>
                  <a:pt x="1224" y="53"/>
                </a:cubicBezTo>
                <a:cubicBezTo>
                  <a:pt x="1383" y="53"/>
                  <a:pt x="1557" y="688"/>
                  <a:pt x="1723" y="688"/>
                </a:cubicBezTo>
                <a:cubicBezTo>
                  <a:pt x="1889" y="688"/>
                  <a:pt x="2056" y="53"/>
                  <a:pt x="2222" y="53"/>
                </a:cubicBezTo>
                <a:cubicBezTo>
                  <a:pt x="2388" y="53"/>
                  <a:pt x="2555" y="688"/>
                  <a:pt x="2721" y="688"/>
                </a:cubicBezTo>
                <a:cubicBezTo>
                  <a:pt x="2887" y="688"/>
                  <a:pt x="3054" y="53"/>
                  <a:pt x="3220" y="53"/>
                </a:cubicBezTo>
                <a:cubicBezTo>
                  <a:pt x="3386" y="53"/>
                  <a:pt x="3560" y="688"/>
                  <a:pt x="3719" y="688"/>
                </a:cubicBezTo>
                <a:cubicBezTo>
                  <a:pt x="3878" y="688"/>
                  <a:pt x="4060" y="106"/>
                  <a:pt x="4173" y="53"/>
                </a:cubicBezTo>
                <a:cubicBezTo>
                  <a:pt x="4286" y="0"/>
                  <a:pt x="4343" y="185"/>
                  <a:pt x="4400" y="370"/>
                </a:cubicBezTo>
              </a:path>
            </a:pathLst>
          </a:custGeom>
          <a:solidFill>
            <a:schemeClr val="hlink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011" name="Freeform 51"/>
          <p:cNvSpPr>
            <a:spLocks/>
          </p:cNvSpPr>
          <p:nvPr/>
        </p:nvSpPr>
        <p:spPr bwMode="auto">
          <a:xfrm rot="1857826">
            <a:off x="6443663" y="2997200"/>
            <a:ext cx="1295400" cy="203200"/>
          </a:xfrm>
          <a:custGeom>
            <a:avLst/>
            <a:gdLst>
              <a:gd name="T0" fmla="*/ 0 w 4400"/>
              <a:gd name="T1" fmla="*/ 370 h 688"/>
              <a:gd name="T2" fmla="*/ 272 w 4400"/>
              <a:gd name="T3" fmla="*/ 53 h 688"/>
              <a:gd name="T4" fmla="*/ 771 w 4400"/>
              <a:gd name="T5" fmla="*/ 688 h 688"/>
              <a:gd name="T6" fmla="*/ 1224 w 4400"/>
              <a:gd name="T7" fmla="*/ 53 h 688"/>
              <a:gd name="T8" fmla="*/ 1723 w 4400"/>
              <a:gd name="T9" fmla="*/ 688 h 688"/>
              <a:gd name="T10" fmla="*/ 2222 w 4400"/>
              <a:gd name="T11" fmla="*/ 53 h 688"/>
              <a:gd name="T12" fmla="*/ 2721 w 4400"/>
              <a:gd name="T13" fmla="*/ 688 h 688"/>
              <a:gd name="T14" fmla="*/ 3220 w 4400"/>
              <a:gd name="T15" fmla="*/ 53 h 688"/>
              <a:gd name="T16" fmla="*/ 3719 w 4400"/>
              <a:gd name="T17" fmla="*/ 688 h 688"/>
              <a:gd name="T18" fmla="*/ 4173 w 4400"/>
              <a:gd name="T19" fmla="*/ 53 h 688"/>
              <a:gd name="T20" fmla="*/ 4400 w 4400"/>
              <a:gd name="T21" fmla="*/ 37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00" h="688">
                <a:moveTo>
                  <a:pt x="0" y="370"/>
                </a:moveTo>
                <a:cubicBezTo>
                  <a:pt x="72" y="185"/>
                  <a:pt x="144" y="0"/>
                  <a:pt x="272" y="53"/>
                </a:cubicBezTo>
                <a:cubicBezTo>
                  <a:pt x="400" y="106"/>
                  <a:pt x="612" y="688"/>
                  <a:pt x="771" y="688"/>
                </a:cubicBezTo>
                <a:cubicBezTo>
                  <a:pt x="930" y="688"/>
                  <a:pt x="1065" y="53"/>
                  <a:pt x="1224" y="53"/>
                </a:cubicBezTo>
                <a:cubicBezTo>
                  <a:pt x="1383" y="53"/>
                  <a:pt x="1557" y="688"/>
                  <a:pt x="1723" y="688"/>
                </a:cubicBezTo>
                <a:cubicBezTo>
                  <a:pt x="1889" y="688"/>
                  <a:pt x="2056" y="53"/>
                  <a:pt x="2222" y="53"/>
                </a:cubicBezTo>
                <a:cubicBezTo>
                  <a:pt x="2388" y="53"/>
                  <a:pt x="2555" y="688"/>
                  <a:pt x="2721" y="688"/>
                </a:cubicBezTo>
                <a:cubicBezTo>
                  <a:pt x="2887" y="688"/>
                  <a:pt x="3054" y="53"/>
                  <a:pt x="3220" y="53"/>
                </a:cubicBezTo>
                <a:cubicBezTo>
                  <a:pt x="3386" y="53"/>
                  <a:pt x="3560" y="688"/>
                  <a:pt x="3719" y="688"/>
                </a:cubicBezTo>
                <a:cubicBezTo>
                  <a:pt x="3878" y="688"/>
                  <a:pt x="4060" y="106"/>
                  <a:pt x="4173" y="53"/>
                </a:cubicBezTo>
                <a:cubicBezTo>
                  <a:pt x="4286" y="0"/>
                  <a:pt x="4343" y="185"/>
                  <a:pt x="4400" y="370"/>
                </a:cubicBezTo>
              </a:path>
            </a:pathLst>
          </a:custGeom>
          <a:solidFill>
            <a:schemeClr val="hlink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012" name="Text Box 52"/>
          <p:cNvSpPr txBox="1">
            <a:spLocks noChangeArrowheads="1"/>
          </p:cNvSpPr>
          <p:nvPr/>
        </p:nvSpPr>
        <p:spPr bwMode="auto">
          <a:xfrm>
            <a:off x="611188" y="4221163"/>
            <a:ext cx="79200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Motion of a charged particle (an electron) in a magnetic field</a:t>
            </a:r>
          </a:p>
          <a:p>
            <a:pPr>
              <a:spcBef>
                <a:spcPct val="50000"/>
              </a:spcBef>
            </a:pPr>
            <a:r>
              <a:rPr lang="en-GB" sz="2000"/>
              <a:t>When ultra-relativistic, emits x-rays tangential to the motion</a:t>
            </a:r>
          </a:p>
        </p:txBody>
      </p:sp>
      <p:sp>
        <p:nvSpPr>
          <p:cNvPr id="297013" name="Text Box 53"/>
          <p:cNvSpPr txBox="1">
            <a:spLocks noChangeArrowheads="1"/>
          </p:cNvSpPr>
          <p:nvPr/>
        </p:nvSpPr>
        <p:spPr bwMode="auto">
          <a:xfrm>
            <a:off x="4284663" y="1412875"/>
            <a:ext cx="9366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X-ray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7037E-6 C 0.00556 -0.00741 0.01112 -0.01481 0.02084 -0.02778 C 0.03056 -0.04074 0.04272 -0.06227 0.05834 -0.07778 C 0.07397 -0.09328 0.09532 -0.10625 0.11459 -0.12106 C 0.13386 -0.13588 0.15487 -0.15578 0.17379 -0.16666 C 0.19272 -0.17754 0.21147 -0.18009 0.22831 -0.18611 C 0.24515 -0.19213 0.24914 -0.2 0.27501 -0.20278 C 0.30087 -0.20555 0.35747 -0.20555 0.38334 -0.20278 C 0.40921 -0.2 0.4165 -0.18889 0.43004 -0.18611 C 0.44358 -0.18333 0.44983 -0.18935 0.46459 -0.18611 C 0.47935 -0.18287 0.50313 -0.175 0.51893 -0.16666 C 0.53456 -0.15833 0.54462 -0.14676 0.55851 -0.13611 C 0.5724 -0.12546 0.58872 -0.11296 0.60192 -0.10278 C 0.61511 -0.09259 0.62518 -0.08495 0.63803 -0.075 C 0.65087 -0.06504 0.66997 -0.05185 0.67917 -0.04328 C 0.68837 -0.03472 0.69133 -0.02731 0.69376 -0.02384 " pathEditMode="relative" ptsTypes="aaaaaaaaaaaaaaaA">
                                      <p:cBhvr>
                                        <p:cTn id="6" dur="1000" fill="hold"/>
                                        <p:tgtEl>
                                          <p:spTgt spid="296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0.04629 L 0.2125 -0.22662 " pathEditMode="relative" ptsTypes="AA">
                                      <p:cBhvr>
                                        <p:cTn id="10" dur="500" fill="hold"/>
                                        <p:tgtEl>
                                          <p:spTgt spid="297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500" fill="hold"/>
                                        <p:tgtEl>
                                          <p:spTgt spid="297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5503 -0.03588 L 0.18906 0.16366 " pathEditMode="relative" ptsTypes="AA">
                                      <p:cBhvr>
                                        <p:cTn id="18" dur="500" fill="hold"/>
                                        <p:tgtEl>
                                          <p:spTgt spid="2970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5" grpId="0" animBg="1"/>
      <p:bldP spid="297008" grpId="0" animBg="1"/>
      <p:bldP spid="297008" grpId="1" animBg="1"/>
      <p:bldP spid="297010" grpId="0" animBg="1"/>
      <p:bldP spid="297010" grpId="1" animBg="1"/>
      <p:bldP spid="297011" grpId="0" animBg="1"/>
      <p:bldP spid="297011" grpId="1" animBg="1"/>
      <p:bldP spid="297013" grpId="0"/>
    </p:bldLst>
  </p:timing>
</p:sld>
</file>

<file path=ppt/theme/theme1.xml><?xml version="1.0" encoding="utf-8"?>
<a:theme xmlns:a="http://schemas.openxmlformats.org/drawingml/2006/main" name="PTCRi">
  <a:themeElements>
    <a:clrScheme name="JAI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3300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PTCRi</Template>
  <TotalTime>1491</TotalTime>
  <Words>1361</Words>
  <Application>Microsoft Office PowerPoint</Application>
  <PresentationFormat>On-screen Show (4:3)</PresentationFormat>
  <Paragraphs>356</Paragraphs>
  <Slides>53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Arial</vt:lpstr>
      <vt:lpstr>Comic Sans MS</vt:lpstr>
      <vt:lpstr>Symbol</vt:lpstr>
      <vt:lpstr>Calibri</vt:lpstr>
      <vt:lpstr>Wingdings</vt:lpstr>
      <vt:lpstr>Times New Roman</vt:lpstr>
      <vt:lpstr>ＭＳ Ｐゴシック</vt:lpstr>
      <vt:lpstr>PTCRi</vt:lpstr>
      <vt:lpstr>Chart</vt:lpstr>
      <vt:lpstr>Applications of particle accelerators outside particle physics </vt:lpstr>
      <vt:lpstr>Contents</vt:lpstr>
      <vt:lpstr>Scientific Applications</vt:lpstr>
      <vt:lpstr>NIMROD @ RAL &amp; NINA @ Daresbury</vt:lpstr>
      <vt:lpstr>What is a Spallation Neutron Source?</vt:lpstr>
      <vt:lpstr>ISIS @ RAL</vt:lpstr>
      <vt:lpstr>Neutron Scattering (ISIS)</vt:lpstr>
      <vt:lpstr>Some ISIS Science</vt:lpstr>
      <vt:lpstr>What is Synchrotron Radiation?</vt:lpstr>
      <vt:lpstr>Diamond Light Source</vt:lpstr>
      <vt:lpstr>3 particle accelerators</vt:lpstr>
      <vt:lpstr>Beamlines for experiments</vt:lpstr>
      <vt:lpstr>Ranges of energies &amp; wavelength</vt:lpstr>
      <vt:lpstr>Examples of use of Synchrotron Radiation</vt:lpstr>
      <vt:lpstr>Resources</vt:lpstr>
      <vt:lpstr>The X-ray Free Electron Laser</vt:lpstr>
      <vt:lpstr>The X-ray Free Electron Laser</vt:lpstr>
      <vt:lpstr>The X-FEL</vt:lpstr>
      <vt:lpstr>Accelerated heavy ions</vt:lpstr>
      <vt:lpstr>EURISOL</vt:lpstr>
      <vt:lpstr>FAIR (Darmstadt)</vt:lpstr>
      <vt:lpstr>Accelerators in Industry</vt:lpstr>
      <vt:lpstr>Industrial Accelerators</vt:lpstr>
      <vt:lpstr>Ion Implantation</vt:lpstr>
      <vt:lpstr>Electron Beam Materials Processing</vt:lpstr>
      <vt:lpstr>Electron Beam Irradiators</vt:lpstr>
      <vt:lpstr>Accelerators in Medicine</vt:lpstr>
      <vt:lpstr>PowerPoint Presentation</vt:lpstr>
      <vt:lpstr>Cancer Statistics</vt:lpstr>
      <vt:lpstr>Introduction</vt:lpstr>
      <vt:lpstr>Medical applications of accelerators</vt:lpstr>
      <vt:lpstr>PowerPoint Presentation</vt:lpstr>
      <vt:lpstr>CPT worldwide</vt:lpstr>
      <vt:lpstr>X-rays compared with protons</vt:lpstr>
      <vt:lpstr>Medulloblastoma in a child</vt:lpstr>
      <vt:lpstr>Beam Delivery - Scattering</vt:lpstr>
      <vt:lpstr>Beam Delivery - Scanning</vt:lpstr>
      <vt:lpstr>Linacs with on-Board Imaging</vt:lpstr>
      <vt:lpstr>IBA &amp; Varian cyclotrons</vt:lpstr>
      <vt:lpstr>IBA</vt:lpstr>
      <vt:lpstr>The Clatterbridge Centre for Oncology</vt:lpstr>
      <vt:lpstr>The Loma Linda Synchrotron</vt:lpstr>
      <vt:lpstr>The Siemens Ion Synchrotron</vt:lpstr>
      <vt:lpstr>HIT in action</vt:lpstr>
      <vt:lpstr>PIMMS (CERN/TERA) Synchrotron Hall @ CNAO</vt:lpstr>
      <vt:lpstr>PowerPoint Presentation</vt:lpstr>
      <vt:lpstr>Coulomb Barrier for p, d, 3He, 4He</vt:lpstr>
      <vt:lpstr>An example</vt:lpstr>
      <vt:lpstr>A list of 49 “useful” radionuclides</vt:lpstr>
      <vt:lpstr>IBA Cyclone 30</vt:lpstr>
      <vt:lpstr>PET Scanning</vt:lpstr>
      <vt:lpstr>Brachytherapy</vt:lpstr>
      <vt:lpstr>Summary &amp; Conclusions</vt:lpstr>
    </vt:vector>
  </TitlesOfParts>
  <Company>Oxford University 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of particle accelerators outside particle physics</dc:title>
  <dc:creator>Ken Peach</dc:creator>
  <cp:lastModifiedBy>Ken Peach</cp:lastModifiedBy>
  <cp:revision>27</cp:revision>
  <cp:lastPrinted>2003-03-04T14:06:22Z</cp:lastPrinted>
  <dcterms:created xsi:type="dcterms:W3CDTF">2011-06-29T08:22:46Z</dcterms:created>
  <dcterms:modified xsi:type="dcterms:W3CDTF">2011-07-12T10:21:16Z</dcterms:modified>
</cp:coreProperties>
</file>