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11" r:id="rId2"/>
    <p:sldId id="312" r:id="rId3"/>
    <p:sldId id="313" r:id="rId4"/>
    <p:sldId id="315" r:id="rId5"/>
    <p:sldId id="317" r:id="rId6"/>
    <p:sldId id="318" r:id="rId7"/>
    <p:sldId id="319" r:id="rId8"/>
    <p:sldId id="32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9512"/>
    <a:srgbClr val="EA9E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2" autoAdjust="0"/>
    <p:restoredTop sz="96807" autoAdjust="0"/>
  </p:normalViewPr>
  <p:slideViewPr>
    <p:cSldViewPr snapToGrid="0">
      <p:cViewPr varScale="1">
        <p:scale>
          <a:sx n="110" d="100"/>
          <a:sy n="110" d="100"/>
        </p:scale>
        <p:origin x="51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1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b\bjenning\Documents\MyDocs\Neural_Networks\MassSpectrumSimulator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RGA spectrum (logarithmic scale)</a:t>
            </a:r>
          </a:p>
        </c:rich>
      </c:tx>
      <c:layout>
        <c:manualLayout>
          <c:xMode val="edge"/>
          <c:yMode val="edge"/>
          <c:x val="0.37180910099889186"/>
          <c:y val="1.957585644371949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9771930531290113"/>
          <c:y val="0.12071778140293662"/>
          <c:w val="0.77451191025027011"/>
          <c:h val="0.72522121495978253"/>
        </c:manualLayout>
      </c:layout>
      <c:barChart>
        <c:barDir val="col"/>
        <c:grouping val="stacked"/>
        <c:varyColors val="0"/>
        <c:ser>
          <c:idx val="0"/>
          <c:order val="0"/>
          <c:invertIfNegative val="0"/>
          <c:cat>
            <c:numRef>
              <c:f>Simulation_input!$AG$7:$AG$107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Simulation_input!$BI$7:$BI$57</c:f>
              <c:numCache>
                <c:formatCode>General</c:formatCode>
                <c:ptCount val="51"/>
                <c:pt idx="0" formatCode="0.00E+00">
                  <c:v>9.9999999999999995E-21</c:v>
                </c:pt>
                <c:pt idx="1">
                  <c:v>1.5118799999999998E-10</c:v>
                </c:pt>
                <c:pt idx="2">
                  <c:v>4.2199999999999999E-9</c:v>
                </c:pt>
                <c:pt idx="3">
                  <c:v>9.9999999999999995E-21</c:v>
                </c:pt>
                <c:pt idx="4">
                  <c:v>9.9999999999999995E-21</c:v>
                </c:pt>
                <c:pt idx="5">
                  <c:v>9.9999999999999995E-21</c:v>
                </c:pt>
                <c:pt idx="6">
                  <c:v>9.9999999999999995E-21</c:v>
                </c:pt>
                <c:pt idx="7">
                  <c:v>9.9999999999999995E-21</c:v>
                </c:pt>
                <c:pt idx="8">
                  <c:v>9.9999999999999995E-21</c:v>
                </c:pt>
                <c:pt idx="9">
                  <c:v>9.9999999999999995E-21</c:v>
                </c:pt>
                <c:pt idx="10">
                  <c:v>9.9999999999999995E-21</c:v>
                </c:pt>
                <c:pt idx="11">
                  <c:v>9.9999999999999995E-21</c:v>
                </c:pt>
                <c:pt idx="12">
                  <c:v>4.7472599999999997E-12</c:v>
                </c:pt>
                <c:pt idx="13">
                  <c:v>1.1544E-11</c:v>
                </c:pt>
                <c:pt idx="14">
                  <c:v>2.3709040000000003E-11</c:v>
                </c:pt>
                <c:pt idx="15">
                  <c:v>1.2579999999999999E-10</c:v>
                </c:pt>
                <c:pt idx="16">
                  <c:v>1.4835724E-10</c:v>
                </c:pt>
                <c:pt idx="17">
                  <c:v>3.596E-12</c:v>
                </c:pt>
                <c:pt idx="18">
                  <c:v>6.9999999999999993E-12</c:v>
                </c:pt>
                <c:pt idx="19">
                  <c:v>6.9999999999999994E-15</c:v>
                </c:pt>
                <c:pt idx="20">
                  <c:v>2.0999999999999999E-14</c:v>
                </c:pt>
                <c:pt idx="21">
                  <c:v>9.9999999999999995E-21</c:v>
                </c:pt>
                <c:pt idx="22">
                  <c:v>1.7010000000000001E-14</c:v>
                </c:pt>
                <c:pt idx="23">
                  <c:v>9.9999999999999995E-21</c:v>
                </c:pt>
                <c:pt idx="24">
                  <c:v>9.9999999999999995E-21</c:v>
                </c:pt>
                <c:pt idx="25">
                  <c:v>9.9999999999999995E-21</c:v>
                </c:pt>
                <c:pt idx="26">
                  <c:v>9.9999999999999995E-21</c:v>
                </c:pt>
                <c:pt idx="27">
                  <c:v>9.9999999999999995E-21</c:v>
                </c:pt>
                <c:pt idx="28">
                  <c:v>3.7353E-12</c:v>
                </c:pt>
                <c:pt idx="29">
                  <c:v>9.9999999999999995E-21</c:v>
                </c:pt>
                <c:pt idx="30">
                  <c:v>9.9999999999999995E-21</c:v>
                </c:pt>
                <c:pt idx="31">
                  <c:v>9.9999999999999995E-21</c:v>
                </c:pt>
                <c:pt idx="32">
                  <c:v>9.9999999999999995E-21</c:v>
                </c:pt>
                <c:pt idx="33">
                  <c:v>9.9999999999999995E-21</c:v>
                </c:pt>
                <c:pt idx="34">
                  <c:v>9.9999999999999995E-21</c:v>
                </c:pt>
                <c:pt idx="35">
                  <c:v>9.9999999999999995E-21</c:v>
                </c:pt>
                <c:pt idx="36">
                  <c:v>9.9999999999999995E-21</c:v>
                </c:pt>
                <c:pt idx="37">
                  <c:v>9.9999999999999995E-21</c:v>
                </c:pt>
                <c:pt idx="38">
                  <c:v>9.9999999999999995E-21</c:v>
                </c:pt>
                <c:pt idx="39">
                  <c:v>9.9999999999999995E-21</c:v>
                </c:pt>
                <c:pt idx="40">
                  <c:v>9.9999999999999995E-21</c:v>
                </c:pt>
                <c:pt idx="41">
                  <c:v>9.9999999999999995E-21</c:v>
                </c:pt>
                <c:pt idx="42">
                  <c:v>9.9999999999999995E-21</c:v>
                </c:pt>
                <c:pt idx="43">
                  <c:v>9.9999999999999995E-21</c:v>
                </c:pt>
                <c:pt idx="44">
                  <c:v>8.1000000000000008E-13</c:v>
                </c:pt>
                <c:pt idx="45">
                  <c:v>9.9999999999999995E-21</c:v>
                </c:pt>
                <c:pt idx="46">
                  <c:v>9.9999999999999995E-21</c:v>
                </c:pt>
                <c:pt idx="47">
                  <c:v>9.9999999999999995E-21</c:v>
                </c:pt>
                <c:pt idx="48">
                  <c:v>9.9999999999999995E-21</c:v>
                </c:pt>
                <c:pt idx="49">
                  <c:v>9.9999999999999995E-21</c:v>
                </c:pt>
                <c:pt idx="50">
                  <c:v>9.9999999999999995E-21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31-9866-A6D2366AB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315502592"/>
        <c:axId val="315499848"/>
      </c:barChart>
      <c:catAx>
        <c:axId val="315502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Atomic mass [m/e]</a:t>
                </a:r>
              </a:p>
            </c:rich>
          </c:tx>
          <c:layout>
            <c:manualLayout>
              <c:xMode val="edge"/>
              <c:yMode val="edge"/>
              <c:x val="0.49056603773585128"/>
              <c:y val="0.9445350734094616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</c:spPr>
        <c:crossAx val="315499848"/>
        <c:crossesAt val="1.0000000000000172E-15"/>
        <c:auto val="1"/>
        <c:lblAlgn val="ctr"/>
        <c:lblOffset val="100"/>
        <c:tickLblSkip val="5"/>
        <c:tickMarkSkip val="1"/>
        <c:noMultiLvlLbl val="0"/>
      </c:catAx>
      <c:valAx>
        <c:axId val="315499848"/>
        <c:scaling>
          <c:logBase val="10"/>
          <c:orientation val="minMax"/>
          <c:max val="1.0000000000000005E-8"/>
          <c:min val="1.0000000000000009E-15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RGA signal [A]</a:t>
                </a:r>
              </a:p>
            </c:rich>
          </c:tx>
          <c:layout>
            <c:manualLayout>
              <c:xMode val="edge"/>
              <c:yMode val="edge"/>
              <c:x val="1.1098779134295227E-2"/>
              <c:y val="0.44371941272430671"/>
            </c:manualLayout>
          </c:layout>
          <c:overlay val="0"/>
          <c:spPr>
            <a:noFill/>
            <a:ln w="25400">
              <a:noFill/>
            </a:ln>
          </c:spPr>
        </c:title>
        <c:numFmt formatCode="0.E+00" sourceLinked="0"/>
        <c:majorTickMark val="out"/>
        <c:minorTickMark val="none"/>
        <c:tickLblPos val="nextTo"/>
        <c:crossAx val="315502592"/>
        <c:crossesAt val="1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FCE4B-CC4D-453D-A998-28D2E56C052F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F92CF-317E-47FC-B63D-53C8A8733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3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17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07D9ACAA-DD4C-5BD2-A9C5-944204F251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48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971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952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6877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0990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264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F14162-D6D2-4B0A-B605-E51327AD730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5902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81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B9F12-222B-4AB0-B3ED-24119B282D49}" type="datetime1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94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56243-17B4-4183-B094-F05087342510}" type="datetime1">
              <a:rPr lang="en-GB" smtClean="0"/>
              <a:t>21/03/2024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958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F4407-D34B-4993-B191-BFD45CD1F230}" type="datetime1">
              <a:rPr lang="en-GB" smtClean="0"/>
              <a:t>21/03/2024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476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413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8611A-F23E-5FEA-A36F-DA3EE4A70E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A0F476-91EC-7E32-EF14-511B6D12DF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72874-1076-1B19-8A6D-E7F566DA2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AAB6D-B5BA-49A4-859E-8A9EE4634663}" type="datetime1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B2166-3CB1-62AF-8370-77792E2E0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AA715-DB1D-A822-302C-FFDFD8590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296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0A7B-D8AC-472F-B69A-1B986B9B42CF}" type="datetime1">
              <a:rPr lang="en-GB" smtClean="0"/>
              <a:t>21/03/2024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2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24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471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1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48D4D-CBE4-45B9-A1F9-33CDBE820458}" type="datetime1">
              <a:rPr lang="en-GB" smtClean="0"/>
              <a:t>21/03/2024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888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141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423BD-C4DF-4316-A923-85D74AD542AE}" type="datetime1">
              <a:rPr lang="en-GB" smtClean="0"/>
              <a:t>21/03/2024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89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DEA9C-E783-4A84-9314-B7DA2F2EA6BD}" type="datetime1">
              <a:rPr lang="en-GB" smtClean="0"/>
              <a:t>21/03/2024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958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A1B24-BF44-4A2F-84D6-39823514D517}" type="datetime1">
              <a:rPr lang="en-GB" smtClean="0"/>
              <a:t>21/03/2024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926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E9EAC-C384-4705-8F98-D2788E868B02}" type="datetime1">
              <a:rPr lang="en-GB" smtClean="0"/>
              <a:t>21/03/2024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14BA-F552-4628-BB8E-DD289ACF0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46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vacuum.2020.109876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cds.cern.ch/record/274062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hyperlink" Target="file:///\\cern.ch\dfs\Services\PMA\Vacuum\MAST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doi.org/10.1016/j.eswa.2021.11495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82F24AE-7A1A-B546-A7D0-E5762EF73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326" y="682690"/>
            <a:ext cx="7467600" cy="1431860"/>
          </a:xfrm>
        </p:spPr>
        <p:txBody>
          <a:bodyPr>
            <a:noAutofit/>
          </a:bodyPr>
          <a:lstStyle/>
          <a:p>
            <a:pPr algn="ctr"/>
            <a:r>
              <a:rPr lang="en-GB" sz="2800" b="0" i="0" dirty="0">
                <a:solidFill>
                  <a:schemeClr val="tx1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Machine-Learning for residual gas analysing</a:t>
            </a:r>
            <a:br>
              <a:rPr lang="en-GB" sz="2800" b="0" i="0" dirty="0">
                <a:solidFill>
                  <a:schemeClr val="tx1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</a:br>
            <a:r>
              <a:rPr lang="en-GB" sz="2800" b="0" i="0" dirty="0">
                <a:solidFill>
                  <a:schemeClr val="tx1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Development of a Web-based application</a:t>
            </a:r>
            <a:endParaRPr lang="en-GB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AF1AF-A404-F7E2-1ADF-F4E39C09691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D44A9E-E077-3BE6-5EC4-4C9E180EE1AB}"/>
              </a:ext>
            </a:extLst>
          </p:cNvPr>
          <p:cNvSpPr txBox="1"/>
          <p:nvPr/>
        </p:nvSpPr>
        <p:spPr>
          <a:xfrm>
            <a:off x="1975699" y="5014384"/>
            <a:ext cx="8259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Berthold Jenninger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TE-VSC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1274DE-5D4F-2D17-4127-7D82870FBDF7}"/>
              </a:ext>
            </a:extLst>
          </p:cNvPr>
          <p:cNvSpPr txBox="1"/>
          <p:nvPr/>
        </p:nvSpPr>
        <p:spPr>
          <a:xfrm>
            <a:off x="4181475" y="2277546"/>
            <a:ext cx="3894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Fernando Mateo Jimenez (IDAL) 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E9633A-DF21-CC71-00B5-FFBAAB32D75B}"/>
              </a:ext>
            </a:extLst>
          </p:cNvPr>
          <p:cNvSpPr txBox="1"/>
          <p:nvPr/>
        </p:nvSpPr>
        <p:spPr>
          <a:xfrm>
            <a:off x="4200524" y="2658546"/>
            <a:ext cx="3952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Juan José GARCÈS-INIESTA (IDAL)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7AB101-F19B-174F-125C-1AA58E963A02}"/>
              </a:ext>
            </a:extLst>
          </p:cNvPr>
          <p:cNvSpPr txBox="1"/>
          <p:nvPr/>
        </p:nvSpPr>
        <p:spPr>
          <a:xfrm>
            <a:off x="4219574" y="3077646"/>
            <a:ext cx="3952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Berthold JENNINGER (CERN)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84A70A2-41FD-AD1A-D13D-5B2EC881E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1</a:t>
            </a:fld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E4C9939-9F99-B536-517D-437E7FBE56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35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87AF1AF-A404-F7E2-1ADF-F4E39C09691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993DF31-7817-938B-4374-4546F0B72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8901" y="2035240"/>
            <a:ext cx="7067550" cy="940443"/>
          </a:xfrm>
        </p:spPr>
        <p:txBody>
          <a:bodyPr>
            <a:normAutofit/>
          </a:bodyPr>
          <a:lstStyle/>
          <a:p>
            <a:r>
              <a:rPr lang="fr-CH" sz="48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and </a:t>
            </a:r>
            <a:r>
              <a:rPr lang="fr-CH" sz="4800" dirty="0" err="1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7E4DF3-57A6-AFA9-51A3-F1CE2B8A5BFE}"/>
              </a:ext>
            </a:extLst>
          </p:cNvPr>
          <p:cNvSpPr txBox="1"/>
          <p:nvPr/>
        </p:nvSpPr>
        <p:spPr>
          <a:xfrm>
            <a:off x="4743450" y="3315771"/>
            <a:ext cx="2400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Berthold JENNINGER 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AB0141-5A30-3285-E16C-A9500D475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2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C8A23-0E3C-C368-2625-55310B4BEF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1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87AF1AF-A404-F7E2-1ADF-F4E39C09691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AB0141-5A30-3285-E16C-A9500D475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3</a:t>
            </a:fld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664088-5954-E0FE-AABC-430A9E2FC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215" y="1038880"/>
            <a:ext cx="11735817" cy="484674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02D9AE-B662-67D5-857A-A406AB77C4A4}"/>
              </a:ext>
            </a:extLst>
          </p:cNvPr>
          <p:cNvSpPr txBox="1"/>
          <p:nvPr/>
        </p:nvSpPr>
        <p:spPr>
          <a:xfrm flipH="1">
            <a:off x="515391" y="1030782"/>
            <a:ext cx="1645918" cy="83099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Fragmentation and ionisation by </a:t>
            </a:r>
            <a:r>
              <a:rPr kumimoji="0" lang="en-GB" sz="16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electron impact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2C44966-E277-E16B-D37E-D0351D032CFF}"/>
              </a:ext>
            </a:extLst>
          </p:cNvPr>
          <p:cNvCxnSpPr/>
          <p:nvPr/>
        </p:nvCxnSpPr>
        <p:spPr>
          <a:xfrm>
            <a:off x="1812175" y="1812175"/>
            <a:ext cx="1080654" cy="58189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C6499B2-EA5E-555C-0216-BFFEF4E9DF83}"/>
              </a:ext>
            </a:extLst>
          </p:cNvPr>
          <p:cNvCxnSpPr>
            <a:cxnSpLocks/>
          </p:cNvCxnSpPr>
          <p:nvPr/>
        </p:nvCxnSpPr>
        <p:spPr>
          <a:xfrm>
            <a:off x="3757353" y="1712422"/>
            <a:ext cx="315883" cy="73152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421E57B-4493-4C02-2860-B04EF3EAA41D}"/>
              </a:ext>
            </a:extLst>
          </p:cNvPr>
          <p:cNvSpPr txBox="1"/>
          <p:nvPr/>
        </p:nvSpPr>
        <p:spPr>
          <a:xfrm flipH="1">
            <a:off x="2712714" y="1332812"/>
            <a:ext cx="1859279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Ion acceleration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4C8F513-5020-6D54-C01B-3697EF3951F8}"/>
              </a:ext>
            </a:extLst>
          </p:cNvPr>
          <p:cNvSpPr/>
          <p:nvPr/>
        </p:nvSpPr>
        <p:spPr>
          <a:xfrm>
            <a:off x="4239491" y="1629295"/>
            <a:ext cx="4123113" cy="2928851"/>
          </a:xfrm>
          <a:prstGeom prst="rect">
            <a:avLst/>
          </a:prstGeom>
          <a:solidFill>
            <a:srgbClr val="FF0000">
              <a:alpha val="3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EB64152-FBB4-29C1-0269-D5F42C42F44A}"/>
              </a:ext>
            </a:extLst>
          </p:cNvPr>
          <p:cNvSpPr/>
          <p:nvPr/>
        </p:nvSpPr>
        <p:spPr>
          <a:xfrm>
            <a:off x="1961804" y="1712422"/>
            <a:ext cx="2227812" cy="2842953"/>
          </a:xfrm>
          <a:prstGeom prst="rect">
            <a:avLst/>
          </a:prstGeom>
          <a:solidFill>
            <a:srgbClr val="ED7D31">
              <a:alpha val="3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3FA4F8-123C-9CB4-3F83-933808E516C3}"/>
              </a:ext>
            </a:extLst>
          </p:cNvPr>
          <p:cNvSpPr/>
          <p:nvPr/>
        </p:nvSpPr>
        <p:spPr>
          <a:xfrm>
            <a:off x="8395855" y="1629295"/>
            <a:ext cx="897774" cy="2926080"/>
          </a:xfrm>
          <a:prstGeom prst="rect">
            <a:avLst/>
          </a:prstGeom>
          <a:solidFill>
            <a:srgbClr val="00B05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B04D51-6044-9E7E-72C1-1EB2CB50BD0B}"/>
              </a:ext>
            </a:extLst>
          </p:cNvPr>
          <p:cNvSpPr txBox="1"/>
          <p:nvPr/>
        </p:nvSpPr>
        <p:spPr>
          <a:xfrm>
            <a:off x="4379907" y="272216"/>
            <a:ext cx="2896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Residual gas analyser</a:t>
            </a:r>
            <a:endParaRPr lang="en-GB" sz="140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06BE27F-1EFA-391A-C2FA-83A77DCE5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8736" y="2028305"/>
            <a:ext cx="2858131" cy="245529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BBE12138-7F5E-BE1E-E7AE-04A96F3475BA}"/>
              </a:ext>
            </a:extLst>
          </p:cNvPr>
          <p:cNvSpPr txBox="1"/>
          <p:nvPr/>
        </p:nvSpPr>
        <p:spPr>
          <a:xfrm>
            <a:off x="3265368" y="755121"/>
            <a:ext cx="5235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prstClr val="black"/>
                </a:solidFill>
                <a:latin typeface="Calibri" panose="020F0502020204030204"/>
              </a:rPr>
              <a:t>Basic components of a quadrupole mass spectrometer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B2BAC2-8FBC-13C5-963B-63381C75DC27}"/>
              </a:ext>
            </a:extLst>
          </p:cNvPr>
          <p:cNvSpPr txBox="1"/>
          <p:nvPr/>
        </p:nvSpPr>
        <p:spPr>
          <a:xfrm>
            <a:off x="366924" y="5311200"/>
            <a:ext cx="6826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prstClr val="black"/>
                </a:solidFill>
                <a:latin typeface="Calibri" panose="020F0502020204030204"/>
              </a:rPr>
              <a:t>Residual gas analyser</a:t>
            </a:r>
            <a:r>
              <a:rPr lang="en-GB" i="1" dirty="0">
                <a:solidFill>
                  <a:prstClr val="black"/>
                </a:solidFill>
                <a:latin typeface="Calibri" panose="020F0502020204030204"/>
              </a:rPr>
              <a:t>: Rather compact and mobile mass spectrometers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5274DD3-7FFE-4B05-B6B6-10CBCD6D8CF0}"/>
              </a:ext>
            </a:extLst>
          </p:cNvPr>
          <p:cNvSpPr txBox="1"/>
          <p:nvPr/>
        </p:nvSpPr>
        <p:spPr>
          <a:xfrm>
            <a:off x="2481705" y="5610601"/>
            <a:ext cx="3541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Mass resolution of the order of </a:t>
            </a:r>
            <a:r>
              <a:rPr lang="en-GB" sz="1600" b="1" i="1" dirty="0">
                <a:solidFill>
                  <a:prstClr val="black"/>
                </a:solidFill>
                <a:latin typeface="Calibri" panose="020F0502020204030204"/>
              </a:rPr>
              <a:t>0.5 amu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32F0BAE-39FC-DF8F-715F-480F11C48438}"/>
              </a:ext>
            </a:extLst>
          </p:cNvPr>
          <p:cNvSpPr txBox="1"/>
          <p:nvPr/>
        </p:nvSpPr>
        <p:spPr>
          <a:xfrm>
            <a:off x="9878741" y="2088003"/>
            <a:ext cx="2008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Disentangle of spectrum required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7A06D9-19D4-96B2-4A73-BD683FA5B647}"/>
              </a:ext>
            </a:extLst>
          </p:cNvPr>
          <p:cNvSpPr txBox="1"/>
          <p:nvPr/>
        </p:nvSpPr>
        <p:spPr>
          <a:xfrm>
            <a:off x="10533961" y="5031820"/>
            <a:ext cx="14964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(SEM or Faraday cup)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8D8C3A-8D1D-B83F-70DB-A309B6B481C9}"/>
              </a:ext>
            </a:extLst>
          </p:cNvPr>
          <p:cNvSpPr txBox="1"/>
          <p:nvPr/>
        </p:nvSpPr>
        <p:spPr>
          <a:xfrm>
            <a:off x="7048041" y="5031821"/>
            <a:ext cx="10273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prstClr val="black"/>
                </a:solidFill>
                <a:latin typeface="Calibri" panose="020F0502020204030204"/>
              </a:rPr>
              <a:t>(Quadrupole)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85B8A485-02C2-8237-2D77-A371DA230A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BB984C-33D2-2568-FEF2-E4287E0CF28B}"/>
              </a:ext>
            </a:extLst>
          </p:cNvPr>
          <p:cNvSpPr txBox="1"/>
          <p:nvPr/>
        </p:nvSpPr>
        <p:spPr>
          <a:xfrm>
            <a:off x="2481705" y="5861076"/>
            <a:ext cx="2340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Mass range </a:t>
            </a:r>
            <a:r>
              <a:rPr lang="en-GB" sz="1600" b="1" i="1" dirty="0">
                <a:solidFill>
                  <a:prstClr val="black"/>
                </a:solidFill>
                <a:latin typeface="Calibri" panose="020F0502020204030204"/>
              </a:rPr>
              <a:t>1 … 100 amu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64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AB0141-5A30-3285-E16C-A9500D475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4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C8A23-0E3C-C368-2625-55310B4BEF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4519B756-79D8-A9D0-9460-A61EEAB10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06" y="1490417"/>
            <a:ext cx="4505451" cy="1278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964BEEB-EDEB-5376-46C3-7F4666A7CC52}"/>
              </a:ext>
            </a:extLst>
          </p:cNvPr>
          <p:cNvSpPr txBox="1"/>
          <p:nvPr/>
        </p:nvSpPr>
        <p:spPr>
          <a:xfrm>
            <a:off x="5187264" y="2036841"/>
            <a:ext cx="1042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i="1" dirty="0">
                <a:solidFill>
                  <a:prstClr val="black"/>
                </a:solidFill>
                <a:latin typeface="Calibri" panose="020F0502020204030204"/>
              </a:rPr>
              <a:t>Bar </a:t>
            </a:r>
            <a:r>
              <a:rPr lang="de-CH" sz="1400" i="1" dirty="0" err="1">
                <a:solidFill>
                  <a:prstClr val="black"/>
                </a:solidFill>
                <a:latin typeface="Calibri" panose="020F0502020204030204"/>
              </a:rPr>
              <a:t>graph</a:t>
            </a:r>
            <a:r>
              <a:rPr lang="de-CH" sz="1400" i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CH" sz="1400" i="1" dirty="0" err="1">
                <a:solidFill>
                  <a:prstClr val="black"/>
                </a:solidFill>
                <a:latin typeface="Calibri" panose="020F0502020204030204"/>
              </a:rPr>
              <a:t>spectrum</a:t>
            </a:r>
            <a:endParaRPr lang="en-GB" sz="1400" i="1" dirty="0">
              <a:solidFill>
                <a:prstClr val="black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B7AD265-B67E-2B75-62AE-EA7E82458910}"/>
                  </a:ext>
                </a:extLst>
              </p:cNvPr>
              <p:cNvSpPr txBox="1"/>
              <p:nvPr/>
            </p:nvSpPr>
            <p:spPr>
              <a:xfrm>
                <a:off x="355347" y="4237675"/>
                <a:ext cx="2692083" cy="8470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prstClr val="black"/>
                          </a:solidFill>
                          <a:latin typeface="Cambria Math"/>
                        </a:rPr>
                        <m:t>𝐼</m:t>
                      </m:r>
                      <m:r>
                        <a:rPr lang="de-CH" i="1">
                          <a:solidFill>
                            <a:prstClr val="black"/>
                          </a:solidFill>
                          <a:latin typeface="Cambria Math"/>
                        </a:rPr>
                        <m:t>(</m:t>
                      </m:r>
                      <m:r>
                        <a:rPr lang="de-CH" i="1">
                          <a:solidFill>
                            <a:prstClr val="black"/>
                          </a:solidFill>
                          <a:latin typeface="Cambria Math"/>
                        </a:rPr>
                        <m:t>𝑚</m:t>
                      </m:r>
                      <m:r>
                        <a:rPr lang="de-CH" i="1">
                          <a:solidFill>
                            <a:prstClr val="black"/>
                          </a:solidFill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pt-B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pt-BR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de-CH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𝑧</m:t>
                          </m:r>
                        </m:sup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CH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pt-B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pt-BR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t-BR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pt-BR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d>
                                        <m:dPr>
                                          <m:ctrlPr>
                                            <a:rPr lang="pt-BR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  <m:r>
                                            <a:rPr lang="de-CH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de-CH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de-CH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CH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de-CH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de-CH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sup>
                          </m:sSup>
                          <m:r>
                            <a:rPr lang="de-CH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GB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B7AD265-B67E-2B75-62AE-EA7E824589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47" y="4237675"/>
                <a:ext cx="2692083" cy="84702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E76CEF28-9547-81BF-BBB3-003F566F61FD}"/>
              </a:ext>
            </a:extLst>
          </p:cNvPr>
          <p:cNvSpPr txBox="1"/>
          <p:nvPr/>
        </p:nvSpPr>
        <p:spPr>
          <a:xfrm>
            <a:off x="939464" y="3667807"/>
            <a:ext cx="33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i="1">
                <a:solidFill>
                  <a:prstClr val="black"/>
                </a:solidFill>
                <a:latin typeface="Calibri" panose="020F0502020204030204"/>
              </a:rPr>
              <a:t>With Gaussian around each peak</a:t>
            </a:r>
            <a:endParaRPr lang="en-GB" i="1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D14AC9-0142-7E21-5E9E-2E8429780DFC}"/>
              </a:ext>
            </a:extLst>
          </p:cNvPr>
          <p:cNvSpPr txBox="1"/>
          <p:nvPr/>
        </p:nvSpPr>
        <p:spPr>
          <a:xfrm>
            <a:off x="5261523" y="3956224"/>
            <a:ext cx="929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i="1" dirty="0" err="1">
                <a:solidFill>
                  <a:prstClr val="black"/>
                </a:solidFill>
                <a:latin typeface="Calibri" panose="020F0502020204030204"/>
              </a:rPr>
              <a:t>Analogue</a:t>
            </a:r>
            <a:r>
              <a:rPr lang="de-CH" sz="1400" i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CH" sz="1400" i="1" dirty="0" err="1">
                <a:solidFill>
                  <a:prstClr val="black"/>
                </a:solidFill>
                <a:latin typeface="Calibri" panose="020F0502020204030204"/>
              </a:rPr>
              <a:t>spectrum</a:t>
            </a:r>
            <a:endParaRPr lang="en-GB" sz="140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22" name="Shape">
            <a:extLst>
              <a:ext uri="{FF2B5EF4-FFF2-40B4-BE49-F238E27FC236}">
                <a16:creationId xmlns:a16="http://schemas.microsoft.com/office/drawing/2014/main" id="{C1D48FA7-A202-C718-97B5-D3BA565676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490138"/>
              </p:ext>
            </p:extLst>
          </p:nvPr>
        </p:nvGraphicFramePr>
        <p:xfrm>
          <a:off x="6385249" y="944968"/>
          <a:ext cx="4021494" cy="2712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3" name="Picture 2">
            <a:extLst>
              <a:ext uri="{FF2B5EF4-FFF2-40B4-BE49-F238E27FC236}">
                <a16:creationId xmlns:a16="http://schemas.microsoft.com/office/drawing/2014/main" id="{994D0131-00D8-3B0F-C204-D996AD33E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72" y="1580201"/>
            <a:ext cx="1267365" cy="39558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ffectLst/>
        </p:spPr>
      </p:pic>
      <p:sp>
        <p:nvSpPr>
          <p:cNvPr id="24" name="Right Arrow 22">
            <a:extLst>
              <a:ext uri="{FF2B5EF4-FFF2-40B4-BE49-F238E27FC236}">
                <a16:creationId xmlns:a16="http://schemas.microsoft.com/office/drawing/2014/main" id="{40E58467-95A8-5E09-3293-65964E06E01F}"/>
              </a:ext>
            </a:extLst>
          </p:cNvPr>
          <p:cNvSpPr/>
          <p:nvPr/>
        </p:nvSpPr>
        <p:spPr>
          <a:xfrm>
            <a:off x="5261066" y="1586441"/>
            <a:ext cx="796833" cy="423333"/>
          </a:xfrm>
          <a:prstGeom prst="rightArrow">
            <a:avLst/>
          </a:prstGeom>
          <a:solidFill>
            <a:srgbClr val="E7E6E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ight Arrow 25">
            <a:extLst>
              <a:ext uri="{FF2B5EF4-FFF2-40B4-BE49-F238E27FC236}">
                <a16:creationId xmlns:a16="http://schemas.microsoft.com/office/drawing/2014/main" id="{7D4BB5D3-1FD0-E27D-3AB7-F1C87FCBEF5D}"/>
              </a:ext>
            </a:extLst>
          </p:cNvPr>
          <p:cNvSpPr/>
          <p:nvPr/>
        </p:nvSpPr>
        <p:spPr>
          <a:xfrm>
            <a:off x="5383652" y="4438542"/>
            <a:ext cx="788547" cy="409683"/>
          </a:xfrm>
          <a:prstGeom prst="rightArrow">
            <a:avLst/>
          </a:prstGeom>
          <a:solidFill>
            <a:srgbClr val="E7E6E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C7BE6CC-AF60-BEC6-B9F4-CCB6BB883E05}"/>
                  </a:ext>
                </a:extLst>
              </p:cNvPr>
              <p:cNvSpPr txBox="1"/>
              <p:nvPr/>
            </p:nvSpPr>
            <p:spPr>
              <a:xfrm>
                <a:off x="2813202" y="4438712"/>
                <a:ext cx="1687257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de-CH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CH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𝑜𝑓𝑓𝑠</m:t>
                          </m:r>
                        </m:sub>
                      </m:sSub>
                      <m:r>
                        <a:rPr lang="de-CH" i="1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de-CH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CH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𝑛𝑜𝑖𝑠𝑒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C7BE6CC-AF60-BEC6-B9F4-CCB6BB883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202" y="4438712"/>
                <a:ext cx="1687257" cy="391582"/>
              </a:xfrm>
              <a:prstGeom prst="rect">
                <a:avLst/>
              </a:prstGeom>
              <a:blipFill>
                <a:blip r:embed="rId9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42AA3C8F-E53C-7F5A-D3FA-32EF8B7C9331}"/>
              </a:ext>
            </a:extLst>
          </p:cNvPr>
          <p:cNvSpPr txBox="1"/>
          <p:nvPr/>
        </p:nvSpPr>
        <p:spPr>
          <a:xfrm>
            <a:off x="1174288" y="466817"/>
            <a:ext cx="1544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Fragmentation pattern database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7B0C64F7-2EEF-B491-7561-77BB99C7036B}"/>
              </a:ext>
            </a:extLst>
          </p:cNvPr>
          <p:cNvSpPr/>
          <p:nvPr/>
        </p:nvSpPr>
        <p:spPr>
          <a:xfrm rot="5400000">
            <a:off x="1766402" y="908525"/>
            <a:ext cx="300039" cy="647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D5C3DA4-B6C9-2870-6F46-91BC9F3442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00874" y="3702962"/>
            <a:ext cx="3390901" cy="21334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51949E-C683-13BF-B366-10D0245F1624}"/>
              </a:ext>
            </a:extLst>
          </p:cNvPr>
          <p:cNvSpPr txBox="1"/>
          <p:nvPr/>
        </p:nvSpPr>
        <p:spPr>
          <a:xfrm>
            <a:off x="3256474" y="111343"/>
            <a:ext cx="4677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From Ion Current Spectrum to Partial Pressures</a:t>
            </a:r>
          </a:p>
        </p:txBody>
      </p:sp>
    </p:spTree>
    <p:extLst>
      <p:ext uri="{BB962C8B-B14F-4D97-AF65-F5344CB8AC3E}">
        <p14:creationId xmlns:p14="http://schemas.microsoft.com/office/powerpoint/2010/main" val="108807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AB0141-5A30-3285-E16C-A9500D475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5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C8A23-0E3C-C368-2625-55310B4BEF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67A73A3-3D56-4C30-65E2-A7F5DA41C8E3}"/>
              </a:ext>
            </a:extLst>
          </p:cNvPr>
          <p:cNvSpPr/>
          <p:nvPr/>
        </p:nvSpPr>
        <p:spPr>
          <a:xfrm>
            <a:off x="-2739" y="2255405"/>
            <a:ext cx="4465122" cy="2362200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97422-D0E4-DF30-40FA-1D94B3A035ED}"/>
              </a:ext>
            </a:extLst>
          </p:cNvPr>
          <p:cNvSpPr/>
          <p:nvPr/>
        </p:nvSpPr>
        <p:spPr>
          <a:xfrm>
            <a:off x="8075490" y="2245879"/>
            <a:ext cx="4132613" cy="235267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D7FFE1-BF89-63A0-6DF3-CE8CFF36B619}"/>
              </a:ext>
            </a:extLst>
          </p:cNvPr>
          <p:cNvSpPr txBox="1"/>
          <p:nvPr/>
        </p:nvSpPr>
        <p:spPr>
          <a:xfrm>
            <a:off x="-2739" y="2344045"/>
            <a:ext cx="31209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Iterative deconvolution (CERN)</a:t>
            </a:r>
          </a:p>
          <a:p>
            <a:pPr>
              <a:defRPr/>
            </a:pPr>
            <a:r>
              <a:rPr lang="en-GB" sz="1200" b="1" i="1" dirty="0">
                <a:solidFill>
                  <a:prstClr val="black"/>
                </a:solidFill>
                <a:latin typeface="Calibri" panose="020F0502020204030204"/>
              </a:rPr>
              <a:t>(in logarithmic scale)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FD2934-1B25-5414-2B88-9E7B69D89538}"/>
              </a:ext>
            </a:extLst>
          </p:cNvPr>
          <p:cNvSpPr txBox="1"/>
          <p:nvPr/>
        </p:nvSpPr>
        <p:spPr>
          <a:xfrm>
            <a:off x="5375373" y="1044996"/>
            <a:ext cx="1752724" cy="4616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Calibri" panose="020F0502020204030204"/>
              </a:rPr>
              <a:t>Simulations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7B284E-961B-0C81-D30E-6A83402F876A}"/>
              </a:ext>
            </a:extLst>
          </p:cNvPr>
          <p:cNvSpPr txBox="1"/>
          <p:nvPr/>
        </p:nvSpPr>
        <p:spPr>
          <a:xfrm>
            <a:off x="8140586" y="2404404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Machine-Learning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54B9D0-B210-6509-D9D8-5FB7A1A540DE}"/>
              </a:ext>
            </a:extLst>
          </p:cNvPr>
          <p:cNvSpPr txBox="1"/>
          <p:nvPr/>
        </p:nvSpPr>
        <p:spPr>
          <a:xfrm>
            <a:off x="444070" y="3502482"/>
            <a:ext cx="3560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Comparison: </a:t>
            </a:r>
            <a:r>
              <a:rPr lang="en-GB" sz="1400" b="1" dirty="0">
                <a:solidFill>
                  <a:prstClr val="black"/>
                </a:solidFill>
                <a:latin typeface="Calibri" panose="020F0502020204030204"/>
              </a:rPr>
              <a:t>measured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 and </a:t>
            </a:r>
            <a:r>
              <a:rPr lang="en-GB" sz="1400" b="1" dirty="0">
                <a:solidFill>
                  <a:prstClr val="black"/>
                </a:solidFill>
                <a:latin typeface="Calibri" panose="020F0502020204030204"/>
              </a:rPr>
              <a:t>simulated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 spectra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C0A061-A168-F31A-760B-B9B0F2C4357F}"/>
              </a:ext>
            </a:extLst>
          </p:cNvPr>
          <p:cNvSpPr txBox="1"/>
          <p:nvPr/>
        </p:nvSpPr>
        <p:spPr>
          <a:xfrm>
            <a:off x="8600249" y="2695976"/>
            <a:ext cx="3328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prstClr val="black"/>
                </a:solidFill>
                <a:latin typeface="Calibri" panose="020F0502020204030204"/>
              </a:rPr>
              <a:t>Recognition of residual gas composition by </a:t>
            </a:r>
            <a:r>
              <a:rPr lang="en-GB" sz="1200" b="1" i="1" dirty="0">
                <a:solidFill>
                  <a:prstClr val="black"/>
                </a:solidFill>
                <a:latin typeface="Calibri" panose="020F0502020204030204"/>
              </a:rPr>
              <a:t>pattern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60E8F7-768C-44C6-BB26-05512AC6F910}"/>
              </a:ext>
            </a:extLst>
          </p:cNvPr>
          <p:cNvSpPr/>
          <p:nvPr/>
        </p:nvSpPr>
        <p:spPr>
          <a:xfrm>
            <a:off x="5722573" y="1484751"/>
            <a:ext cx="10479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 u="sng" dirty="0">
                <a:solidFill>
                  <a:prstClr val="black"/>
                </a:solidFill>
                <a:latin typeface="Calibri" panose="020F0502020204030204"/>
              </a:rPr>
              <a:t>automatic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E4999C0-4966-94D9-CFBD-8E1489641D67}"/>
              </a:ext>
            </a:extLst>
          </p:cNvPr>
          <p:cNvGrpSpPr/>
          <p:nvPr/>
        </p:nvGrpSpPr>
        <p:grpSpPr>
          <a:xfrm>
            <a:off x="5430787" y="2316415"/>
            <a:ext cx="1720261" cy="771896"/>
            <a:chOff x="3766138" y="4785756"/>
            <a:chExt cx="1720261" cy="77189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633E9F3-D2E7-32B2-ADA4-455F7AA24C71}"/>
                </a:ext>
              </a:extLst>
            </p:cNvPr>
            <p:cNvSpPr/>
            <p:nvPr/>
          </p:nvSpPr>
          <p:spPr>
            <a:xfrm>
              <a:off x="3823854" y="4785756"/>
              <a:ext cx="1662545" cy="77189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6AB2E87-A217-F7B8-1FA0-D7BA4EA54D1E}"/>
                </a:ext>
              </a:extLst>
            </p:cNvPr>
            <p:cNvSpPr txBox="1"/>
            <p:nvPr/>
          </p:nvSpPr>
          <p:spPr>
            <a:xfrm>
              <a:off x="3766138" y="4809157"/>
              <a:ext cx="1705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Both need rapid simulation of thousands of mass spectra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2026F4B-E0FF-36DD-5626-BA1E38B82830}"/>
              </a:ext>
            </a:extLst>
          </p:cNvPr>
          <p:cNvSpPr txBox="1"/>
          <p:nvPr/>
        </p:nvSpPr>
        <p:spPr>
          <a:xfrm>
            <a:off x="8597374" y="2881762"/>
            <a:ext cx="3323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prstClr val="black"/>
                </a:solidFill>
                <a:latin typeface="Calibri" panose="020F0502020204030204"/>
              </a:rPr>
              <a:t>Extensive </a:t>
            </a:r>
            <a:r>
              <a:rPr lang="en-GB" sz="1200" b="1" i="1" dirty="0">
                <a:solidFill>
                  <a:prstClr val="black"/>
                </a:solidFill>
                <a:latin typeface="Calibri" panose="020F0502020204030204"/>
              </a:rPr>
              <a:t>training</a:t>
            </a:r>
            <a:r>
              <a:rPr lang="en-GB" sz="1200" i="1" dirty="0">
                <a:solidFill>
                  <a:prstClr val="black"/>
                </a:solidFill>
                <a:latin typeface="Calibri" panose="020F0502020204030204"/>
              </a:rPr>
              <a:t> with random </a:t>
            </a:r>
            <a:r>
              <a:rPr lang="en-GB" sz="1200" b="1" i="1" dirty="0">
                <a:solidFill>
                  <a:prstClr val="black"/>
                </a:solidFill>
                <a:latin typeface="Calibri" panose="020F0502020204030204"/>
              </a:rPr>
              <a:t>simulated spectra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B8349A6-CBC5-6744-003D-6F998E0A7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9814" y="3076548"/>
            <a:ext cx="2819334" cy="1325758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7074D86-13E0-E435-6EA7-41174C2952C5}"/>
              </a:ext>
            </a:extLst>
          </p:cNvPr>
          <p:cNvSpPr txBox="1"/>
          <p:nvPr/>
        </p:nvSpPr>
        <p:spPr>
          <a:xfrm>
            <a:off x="-2739" y="3758068"/>
            <a:ext cx="4530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Variation of partial pressures -&gt; simulate spectrum -&gt; determine error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E433B1-99A1-82C0-E4F8-448019830CE4}"/>
              </a:ext>
            </a:extLst>
          </p:cNvPr>
          <p:cNvSpPr txBox="1"/>
          <p:nvPr/>
        </p:nvSpPr>
        <p:spPr>
          <a:xfrm>
            <a:off x="-2738" y="2896522"/>
            <a:ext cx="1162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Deconvolution: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241F2A8-443B-C449-8A3E-780B415E52F8}"/>
              </a:ext>
            </a:extLst>
          </p:cNvPr>
          <p:cNvSpPr txBox="1"/>
          <p:nvPr/>
        </p:nvSpPr>
        <p:spPr>
          <a:xfrm>
            <a:off x="1062329" y="2894742"/>
            <a:ext cx="2846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</a:rPr>
              <a:t>Identify composition and determine partial pressures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CEDBF6B-1335-0428-9688-ED5938572FF6}"/>
              </a:ext>
            </a:extLst>
          </p:cNvPr>
          <p:cNvSpPr txBox="1"/>
          <p:nvPr/>
        </p:nvSpPr>
        <p:spPr>
          <a:xfrm>
            <a:off x="-2739" y="3946094"/>
            <a:ext cx="2640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Search: </a:t>
            </a:r>
            <a:r>
              <a:rPr lang="en-GB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Global Minimum Integral Error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216E51A-2E42-7AE2-6B57-556CD0DCE557}"/>
              </a:ext>
            </a:extLst>
          </p:cNvPr>
          <p:cNvCxnSpPr>
            <a:cxnSpLocks/>
          </p:cNvCxnSpPr>
          <p:nvPr/>
        </p:nvCxnSpPr>
        <p:spPr>
          <a:xfrm flipH="1">
            <a:off x="4525165" y="1775408"/>
            <a:ext cx="1221685" cy="79533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2DBC847-E10A-5F33-5088-513DB1F65509}"/>
              </a:ext>
            </a:extLst>
          </p:cNvPr>
          <p:cNvCxnSpPr>
            <a:cxnSpLocks/>
          </p:cNvCxnSpPr>
          <p:nvPr/>
        </p:nvCxnSpPr>
        <p:spPr>
          <a:xfrm>
            <a:off x="6726579" y="1789281"/>
            <a:ext cx="1298697" cy="74706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6EB7DA2-E890-D743-57FE-4F5945A1D3B6}"/>
                  </a:ext>
                </a:extLst>
              </p:cNvPr>
              <p:cNvSpPr txBox="1"/>
              <p:nvPr/>
            </p:nvSpPr>
            <p:spPr>
              <a:xfrm>
                <a:off x="5421961" y="5076977"/>
                <a:ext cx="1654427" cy="418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𝒏𝒐𝒓𝒎</m:t>
                          </m:r>
                        </m:sub>
                      </m:sSub>
                      <m:r>
                        <a:rPr lang="en-US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𝐿𝑜𝑔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+16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GB" sz="14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6EB7DA2-E890-D743-57FE-4F5945A1D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961" y="5076977"/>
                <a:ext cx="1654427" cy="418128"/>
              </a:xfrm>
              <a:prstGeom prst="rect">
                <a:avLst/>
              </a:prstGeom>
              <a:blipFill>
                <a:blip r:embed="rId6"/>
                <a:stretch>
                  <a:fillRect l="-1838" r="-1838" b="-13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94843DB-F53C-BF25-2960-4690270C731C}"/>
              </a:ext>
            </a:extLst>
          </p:cNvPr>
          <p:cNvSpPr txBox="1"/>
          <p:nvPr/>
        </p:nvSpPr>
        <p:spPr>
          <a:xfrm>
            <a:off x="4712066" y="4097748"/>
            <a:ext cx="3012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600" b="1" i="1" dirty="0">
                <a:solidFill>
                  <a:prstClr val="black"/>
                </a:solidFill>
                <a:latin typeface="Calibri" panose="020F0502020204030204"/>
              </a:rPr>
              <a:t>Error calculation and ML training in normalized scale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8B7F87-C449-9788-49F5-9DD074B3AB1E}"/>
              </a:ext>
            </a:extLst>
          </p:cNvPr>
          <p:cNvSpPr txBox="1"/>
          <p:nvPr/>
        </p:nvSpPr>
        <p:spPr>
          <a:xfrm>
            <a:off x="3895745" y="291313"/>
            <a:ext cx="4677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From Ion Current Spectrum to Partial Pressures</a:t>
            </a:r>
          </a:p>
        </p:txBody>
      </p:sp>
    </p:spTree>
    <p:extLst>
      <p:ext uri="{BB962C8B-B14F-4D97-AF65-F5344CB8AC3E}">
        <p14:creationId xmlns:p14="http://schemas.microsoft.com/office/powerpoint/2010/main" val="10857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AB0141-5A30-3285-E16C-A9500D475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6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C8A23-0E3C-C368-2625-55310B4BEF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7C3F12F-0A93-D0CD-55CC-3E291E8A7030}"/>
              </a:ext>
            </a:extLst>
          </p:cNvPr>
          <p:cNvSpPr/>
          <p:nvPr/>
        </p:nvSpPr>
        <p:spPr>
          <a:xfrm>
            <a:off x="16268" y="481275"/>
            <a:ext cx="5650754" cy="5664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94ACAB-1995-87CE-B066-4EAF4F10497B}"/>
              </a:ext>
            </a:extLst>
          </p:cNvPr>
          <p:cNvSpPr/>
          <p:nvPr/>
        </p:nvSpPr>
        <p:spPr>
          <a:xfrm>
            <a:off x="5994400" y="460835"/>
            <a:ext cx="6197600" cy="56645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EFEA66-4397-7D29-339F-46E4D1FC9921}"/>
              </a:ext>
            </a:extLst>
          </p:cNvPr>
          <p:cNvSpPr txBox="1"/>
          <p:nvPr/>
        </p:nvSpPr>
        <p:spPr>
          <a:xfrm>
            <a:off x="1086686" y="1675309"/>
            <a:ext cx="2844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Prototype application </a:t>
            </a:r>
            <a:r>
              <a:rPr kumimoji="0" lang="en-GB" sz="11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 LabVIEW)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5203EF-0892-E71E-EACB-362B2B2EE8D7}"/>
              </a:ext>
            </a:extLst>
          </p:cNvPr>
          <p:cNvSpPr txBox="1"/>
          <p:nvPr/>
        </p:nvSpPr>
        <p:spPr>
          <a:xfrm>
            <a:off x="7512144" y="1169620"/>
            <a:ext cx="3435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GB" sz="1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ntelligent </a:t>
            </a:r>
            <a:r>
              <a:rPr kumimoji="0" lang="en-GB" sz="1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en-GB" sz="1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ata </a:t>
            </a:r>
            <a:r>
              <a:rPr kumimoji="0" lang="en-GB" sz="1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GB" sz="1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nalysing </a:t>
            </a:r>
            <a:r>
              <a:rPr kumimoji="0" lang="en-GB" sz="1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en-GB" sz="1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aboratory (IDAL)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917022-ECE0-7641-EEE4-1EBB4D8B47D8}"/>
              </a:ext>
            </a:extLst>
          </p:cNvPr>
          <p:cNvSpPr txBox="1"/>
          <p:nvPr/>
        </p:nvSpPr>
        <p:spPr>
          <a:xfrm>
            <a:off x="7759287" y="591935"/>
            <a:ext cx="29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Machine-Learning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approach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6B9D24-1EDD-A499-1C6D-A3AD5153785D}"/>
              </a:ext>
            </a:extLst>
          </p:cNvPr>
          <p:cNvSpPr/>
          <p:nvPr/>
        </p:nvSpPr>
        <p:spPr>
          <a:xfrm>
            <a:off x="16268" y="5544868"/>
            <a:ext cx="44823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Iterations:</a:t>
            </a:r>
            <a:r>
              <a:rPr kumimoji="0" lang="en-GB" sz="1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1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80000</a:t>
            </a:r>
            <a:r>
              <a:rPr kumimoji="0" lang="en-GB" sz="1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simulations + error calculation: </a:t>
            </a:r>
            <a:r>
              <a:rPr kumimoji="0" lang="en-GB" sz="1400" b="1" i="1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seconds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595844D-78A2-E34D-9728-0BD328686887}"/>
              </a:ext>
            </a:extLst>
          </p:cNvPr>
          <p:cNvSpPr txBox="1"/>
          <p:nvPr/>
        </p:nvSpPr>
        <p:spPr>
          <a:xfrm>
            <a:off x="350874" y="4724126"/>
            <a:ext cx="3983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Very fast </a:t>
            </a:r>
            <a:r>
              <a:rPr kumimoji="0" lang="en-GB" sz="1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reconstruction</a:t>
            </a: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with </a:t>
            </a:r>
            <a:r>
              <a:rPr kumimoji="0" lang="en-GB" sz="1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identified</a:t>
            </a: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components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499F49-CCCA-A075-F3AC-D356D06303E6}"/>
              </a:ext>
            </a:extLst>
          </p:cNvPr>
          <p:cNvSpPr txBox="1"/>
          <p:nvPr/>
        </p:nvSpPr>
        <p:spPr>
          <a:xfrm>
            <a:off x="388408" y="5024037"/>
            <a:ext cx="356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 be applied to a full library for identification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 combination with </a:t>
            </a:r>
            <a:r>
              <a:rPr kumimoji="0" lang="en-GB" sz="1000" b="1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indicators</a:t>
            </a:r>
            <a:r>
              <a:rPr kumimoji="0" lang="en-GB" sz="10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5CB8F62-D2A1-9D94-505B-78D93CA0C420}"/>
              </a:ext>
            </a:extLst>
          </p:cNvPr>
          <p:cNvSpPr/>
          <p:nvPr/>
        </p:nvSpPr>
        <p:spPr>
          <a:xfrm>
            <a:off x="7966154" y="5652001"/>
            <a:ext cx="37436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Impressive in identification of complex molecules</a:t>
            </a:r>
            <a:endParaRPr kumimoji="0" lang="en-GB" sz="1400" b="1" i="1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75803A4-C591-394C-72B0-721266751682}"/>
              </a:ext>
            </a:extLst>
          </p:cNvPr>
          <p:cNvSpPr/>
          <p:nvPr/>
        </p:nvSpPr>
        <p:spPr>
          <a:xfrm>
            <a:off x="451862" y="503255"/>
            <a:ext cx="3562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Iterative deconvolution</a:t>
            </a:r>
            <a:r>
              <a:rPr kumimoji="0" lang="en-GB" sz="1800" b="1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approach</a:t>
            </a:r>
            <a:endParaRPr kumimoji="0" lang="en-GB" sz="1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A5ECB2-96D7-E332-620C-FF31694B5732}"/>
              </a:ext>
            </a:extLst>
          </p:cNvPr>
          <p:cNvSpPr txBox="1"/>
          <p:nvPr/>
        </p:nvSpPr>
        <p:spPr>
          <a:xfrm>
            <a:off x="8319990" y="4784847"/>
            <a:ext cx="2471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</a:t>
            </a: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sets: </a:t>
            </a: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50000</a:t>
            </a: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200" b="0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random</a:t>
            </a:r>
            <a:r>
              <a:rPr kumimoji="0" lang="en-GB" sz="1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spectra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39410A9-C900-9C7B-2430-6D6FBC7F5EFE}"/>
              </a:ext>
            </a:extLst>
          </p:cNvPr>
          <p:cNvSpPr txBox="1"/>
          <p:nvPr/>
        </p:nvSpPr>
        <p:spPr>
          <a:xfrm>
            <a:off x="8657733" y="5198526"/>
            <a:ext cx="2789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</a:t>
            </a: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set: </a:t>
            </a: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50000</a:t>
            </a: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200" b="0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random</a:t>
            </a:r>
            <a:r>
              <a:rPr kumimoji="0" lang="en-GB" sz="1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spectra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79B7B01-E01C-18A4-FA0B-40D8201CA8FD}"/>
              </a:ext>
            </a:extLst>
          </p:cNvPr>
          <p:cNvSpPr txBox="1"/>
          <p:nvPr/>
        </p:nvSpPr>
        <p:spPr>
          <a:xfrm>
            <a:off x="8282333" y="4994773"/>
            <a:ext cx="1300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Learning rate: </a:t>
            </a: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0.1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97FBE27-89B9-703B-B2C8-125C21426DD8}"/>
              </a:ext>
            </a:extLst>
          </p:cNvPr>
          <p:cNvGrpSpPr/>
          <p:nvPr/>
        </p:nvGrpSpPr>
        <p:grpSpPr>
          <a:xfrm>
            <a:off x="6206599" y="2161662"/>
            <a:ext cx="5372131" cy="2608078"/>
            <a:chOff x="4823545" y="2304448"/>
            <a:chExt cx="4235838" cy="2005455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4D80632-84DB-4F5F-002A-1712A3CF6897}"/>
                </a:ext>
              </a:extLst>
            </p:cNvPr>
            <p:cNvSpPr txBox="1"/>
            <p:nvPr/>
          </p:nvSpPr>
          <p:spPr>
            <a:xfrm>
              <a:off x="6576951" y="4096907"/>
              <a:ext cx="1048061" cy="21299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Gas label (species)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6730D187-B605-5D9A-3526-0DB9C5241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72253" y="2304448"/>
              <a:ext cx="3987130" cy="1774090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4D03E20-84C0-03D2-B9D2-9DC7145ED9E9}"/>
                </a:ext>
              </a:extLst>
            </p:cNvPr>
            <p:cNvSpPr txBox="1"/>
            <p:nvPr/>
          </p:nvSpPr>
          <p:spPr>
            <a:xfrm rot="16200000">
              <a:off x="4439902" y="3028255"/>
              <a:ext cx="985695" cy="21840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AUC performance</a:t>
              </a:r>
            </a:p>
          </p:txBody>
        </p:sp>
      </p:grpSp>
      <p:pic>
        <p:nvPicPr>
          <p:cNvPr id="66" name="Picture 65">
            <a:extLst>
              <a:ext uri="{FF2B5EF4-FFF2-40B4-BE49-F238E27FC236}">
                <a16:creationId xmlns:a16="http://schemas.microsoft.com/office/drawing/2014/main" id="{AA0C9FF3-A4E4-2AC5-A1F5-B168A4AD0D1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5"/>
          <a:stretch/>
        </p:blipFill>
        <p:spPr bwMode="auto">
          <a:xfrm>
            <a:off x="441571" y="2010343"/>
            <a:ext cx="4821382" cy="273132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E871CEB8-C2C4-F060-98AE-E5B55AAAF07C}"/>
              </a:ext>
            </a:extLst>
          </p:cNvPr>
          <p:cNvSpPr/>
          <p:nvPr/>
        </p:nvSpPr>
        <p:spPr>
          <a:xfrm>
            <a:off x="789770" y="5749028"/>
            <a:ext cx="33441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(80 species, 5 iterations, 10 decades, 20 pp-steps per decade)</a:t>
            </a:r>
            <a:endParaRPr kumimoji="0" lang="en-GB" sz="1000" b="1" i="1" u="none" strike="noStrike" kern="120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E3003DF-6D06-A8E9-C767-1A79F15C7458}"/>
              </a:ext>
            </a:extLst>
          </p:cNvPr>
          <p:cNvSpPr/>
          <p:nvPr/>
        </p:nvSpPr>
        <p:spPr>
          <a:xfrm>
            <a:off x="8552825" y="1764919"/>
            <a:ext cx="24580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https://cds.cern.ch/record/2740627</a:t>
            </a:r>
            <a:r>
              <a:rPr kumimoji="0" lang="en-GB" sz="1200" b="0" i="0" u="none" strike="noStrike" kern="1200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C43F194-3457-2247-EB65-FDBD853CD888}"/>
              </a:ext>
            </a:extLst>
          </p:cNvPr>
          <p:cNvSpPr/>
          <p:nvPr/>
        </p:nvSpPr>
        <p:spPr>
          <a:xfrm>
            <a:off x="710282" y="1307895"/>
            <a:ext cx="29514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https://doi.org/10.1016/j.vacuum.2020.109876</a:t>
            </a:r>
            <a:r>
              <a:rPr kumimoji="0" lang="en-GB" sz="1100" b="0" i="0" u="none" strike="noStrike" kern="1200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E2682AC-410F-2F65-4F4B-E6224E2F427F}"/>
              </a:ext>
            </a:extLst>
          </p:cNvPr>
          <p:cNvSpPr/>
          <p:nvPr/>
        </p:nvSpPr>
        <p:spPr>
          <a:xfrm>
            <a:off x="8563304" y="1982591"/>
            <a:ext cx="3031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dirty="0">
                <a:solidFill>
                  <a:srgbClr val="7030A0"/>
                </a:solidFill>
                <a:effectLst/>
                <a:latin typeface="ElsevierSans"/>
                <a:hlinkClick r:id="rId9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https://doi.org/10.1016/j.eswa.2021.114959</a:t>
            </a:r>
            <a:r>
              <a:rPr lang="en-GB" sz="1200" b="0" i="0" u="none" strike="noStrike" dirty="0">
                <a:solidFill>
                  <a:srgbClr val="7030A0"/>
                </a:solidFill>
                <a:effectLst/>
                <a:latin typeface="ElsevierSans"/>
              </a:rPr>
              <a:t> </a:t>
            </a:r>
            <a:endParaRPr kumimoji="0" lang="en-GB" sz="1200" b="0" i="0" u="none" strike="noStrike" kern="1200" cap="none" spc="0" normalizeH="0" baseline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7645CE1-A6CE-C38E-361E-3EB01BD34D09}"/>
              </a:ext>
            </a:extLst>
          </p:cNvPr>
          <p:cNvSpPr/>
          <p:nvPr/>
        </p:nvSpPr>
        <p:spPr>
          <a:xfrm>
            <a:off x="708457" y="1104695"/>
            <a:ext cx="27318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0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\\cern.ch\dfs\Services\PMA\Vacuum\MAST</a:t>
            </a:r>
            <a:r>
              <a:rPr kumimoji="0" lang="en-GB" sz="1100" b="0" i="0" u="none" strike="noStrike" kern="1200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7924222-18EB-2192-07A6-15F42CF7D04D}"/>
              </a:ext>
            </a:extLst>
          </p:cNvPr>
          <p:cNvSpPr txBox="1"/>
          <p:nvPr/>
        </p:nvSpPr>
        <p:spPr>
          <a:xfrm>
            <a:off x="7088" y="1131941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Application: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8458537-E66A-2C94-8789-DD6BC8BBDD40}"/>
              </a:ext>
            </a:extLst>
          </p:cNvPr>
          <p:cNvSpPr txBox="1"/>
          <p:nvPr/>
        </p:nvSpPr>
        <p:spPr>
          <a:xfrm>
            <a:off x="0" y="1316239"/>
            <a:ext cx="8274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Publication: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C157D01-3AEE-6DF0-0573-4EABA7DB457E}"/>
              </a:ext>
            </a:extLst>
          </p:cNvPr>
          <p:cNvSpPr txBox="1"/>
          <p:nvPr/>
        </p:nvSpPr>
        <p:spPr>
          <a:xfrm>
            <a:off x="7144555" y="1774517"/>
            <a:ext cx="1463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Summarising report: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C827584-AAB2-8AAE-5DD5-75677CE864D8}"/>
              </a:ext>
            </a:extLst>
          </p:cNvPr>
          <p:cNvSpPr txBox="1"/>
          <p:nvPr/>
        </p:nvSpPr>
        <p:spPr>
          <a:xfrm>
            <a:off x="6669276" y="1990516"/>
            <a:ext cx="1958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Publication in ESWA-journal: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1D2B4A0-4DFB-71A1-E224-CD656F74E99C}"/>
              </a:ext>
            </a:extLst>
          </p:cNvPr>
          <p:cNvSpPr/>
          <p:nvPr/>
        </p:nvSpPr>
        <p:spPr>
          <a:xfrm>
            <a:off x="7536412" y="929251"/>
            <a:ext cx="33702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CERN-IDAL collaboration KE3129/TE </a:t>
            </a:r>
            <a:r>
              <a:rPr kumimoji="0" lang="en-GB" sz="1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(2019)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93D44CD-FADD-CE81-294A-44B65A4B1467}"/>
              </a:ext>
            </a:extLst>
          </p:cNvPr>
          <p:cNvSpPr txBox="1"/>
          <p:nvPr/>
        </p:nvSpPr>
        <p:spPr>
          <a:xfrm>
            <a:off x="4715830" y="4969692"/>
            <a:ext cx="2672013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Both approaches proof valuable and are </a:t>
            </a:r>
            <a:r>
              <a:rPr kumimoji="0" lang="en-GB" sz="18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complementary</a:t>
            </a:r>
            <a:endParaRPr kumimoji="0" lang="en-GB" sz="1800" b="0" i="0" u="sng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E609955-CE35-083E-65E8-D0EBC7289901}"/>
              </a:ext>
            </a:extLst>
          </p:cNvPr>
          <p:cNvSpPr txBox="1"/>
          <p:nvPr/>
        </p:nvSpPr>
        <p:spPr>
          <a:xfrm>
            <a:off x="8791681" y="3276698"/>
            <a:ext cx="1391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Performance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57E09F7-527F-C2AE-257E-AE73096DC733}"/>
              </a:ext>
            </a:extLst>
          </p:cNvPr>
          <p:cNvSpPr txBox="1"/>
          <p:nvPr/>
        </p:nvSpPr>
        <p:spPr>
          <a:xfrm>
            <a:off x="4470871" y="21086"/>
            <a:ext cx="318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Results of feasibility studies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147436-3FF2-D943-3A2C-1EA63C34ED7D}"/>
              </a:ext>
            </a:extLst>
          </p:cNvPr>
          <p:cNvSpPr txBox="1"/>
          <p:nvPr/>
        </p:nvSpPr>
        <p:spPr>
          <a:xfrm>
            <a:off x="8491377" y="1408652"/>
            <a:ext cx="1310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(Feasibility study)</a:t>
            </a:r>
            <a:endParaRPr kumimoji="0" lang="en-GB" sz="1200" b="1" i="0" u="none" strike="noStrike" kern="120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374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13F497C-8232-0653-8726-828EC403F180}"/>
              </a:ext>
            </a:extLst>
          </p:cNvPr>
          <p:cNvSpPr/>
          <p:nvPr/>
        </p:nvSpPr>
        <p:spPr>
          <a:xfrm>
            <a:off x="331303" y="1838671"/>
            <a:ext cx="11538409" cy="4182052"/>
          </a:xfrm>
          <a:prstGeom prst="roundRect">
            <a:avLst/>
          </a:prstGeom>
          <a:gradFill>
            <a:gsLst>
              <a:gs pos="23000">
                <a:srgbClr val="92D050"/>
              </a:gs>
              <a:gs pos="0">
                <a:schemeClr val="accent1">
                  <a:lumMod val="45000"/>
                  <a:lumOff val="55000"/>
                </a:schemeClr>
              </a:gs>
              <a:gs pos="100000">
                <a:srgbClr val="F2F2F2"/>
              </a:gs>
              <a:gs pos="100000">
                <a:srgbClr val="F2F2F2"/>
              </a:gs>
              <a:gs pos="72500">
                <a:srgbClr val="92D05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5100983-4CB6-9A5B-A18B-DDA10E872825}"/>
              </a:ext>
            </a:extLst>
          </p:cNvPr>
          <p:cNvSpPr/>
          <p:nvPr/>
        </p:nvSpPr>
        <p:spPr>
          <a:xfrm>
            <a:off x="1976845" y="160876"/>
            <a:ext cx="8546763" cy="13279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AB0141-5A30-3285-E16C-A9500D475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7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C8A23-0E3C-C368-2625-55310B4BEF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9CAFE6-E84E-8BCF-C4BA-FC6B92E81EDD}"/>
              </a:ext>
            </a:extLst>
          </p:cNvPr>
          <p:cNvSpPr txBox="1"/>
          <p:nvPr/>
        </p:nvSpPr>
        <p:spPr>
          <a:xfrm>
            <a:off x="1192612" y="4276320"/>
            <a:ext cx="7917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Develop a web-based tool that combines both the two approaches 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C4B5DF-4B5D-C8C8-BF1B-EF7E32464B4A}"/>
              </a:ext>
            </a:extLst>
          </p:cNvPr>
          <p:cNvSpPr txBox="1"/>
          <p:nvPr/>
        </p:nvSpPr>
        <p:spPr>
          <a:xfrm>
            <a:off x="3109723" y="1862768"/>
            <a:ext cx="3661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collaboration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0FB58-2F1E-B370-EEA5-60BA1DC39FC6}"/>
              </a:ext>
            </a:extLst>
          </p:cNvPr>
          <p:cNvSpPr txBox="1"/>
          <p:nvPr/>
        </p:nvSpPr>
        <p:spPr>
          <a:xfrm>
            <a:off x="1724024" y="4655518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 Machine-Learning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495D0A-8972-2C4E-FE57-B9DDB43DA18A}"/>
              </a:ext>
            </a:extLst>
          </p:cNvPr>
          <p:cNvSpPr txBox="1"/>
          <p:nvPr/>
        </p:nvSpPr>
        <p:spPr>
          <a:xfrm>
            <a:off x="1724024" y="4979244"/>
            <a:ext cx="2505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 Iterative Deconvolution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939B10-1177-FE1D-E533-B1903F675591}"/>
              </a:ext>
            </a:extLst>
          </p:cNvPr>
          <p:cNvSpPr txBox="1"/>
          <p:nvPr/>
        </p:nvSpPr>
        <p:spPr>
          <a:xfrm>
            <a:off x="1190710" y="2837937"/>
            <a:ext cx="462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- Studies with </a:t>
            </a:r>
            <a:r>
              <a:rPr lang="en-GB" sz="2000" b="1" dirty="0"/>
              <a:t>noise</a:t>
            </a:r>
            <a:r>
              <a:rPr lang="en-GB" sz="2000" dirty="0"/>
              <a:t> (cut-off limits)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6D1B1A-804F-DC24-54AE-91D6A931ADA0}"/>
              </a:ext>
            </a:extLst>
          </p:cNvPr>
          <p:cNvSpPr txBox="1"/>
          <p:nvPr/>
        </p:nvSpPr>
        <p:spPr>
          <a:xfrm>
            <a:off x="1201727" y="3131719"/>
            <a:ext cx="9738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- Studies </a:t>
            </a:r>
            <a:r>
              <a:rPr lang="en-GB" sz="2000" b="1" dirty="0"/>
              <a:t>fragmentations</a:t>
            </a:r>
            <a:r>
              <a:rPr lang="en-GB" sz="2000" dirty="0"/>
              <a:t> of compositions in spectrum </a:t>
            </a:r>
            <a:r>
              <a:rPr lang="en-GB" sz="2000" b="1" dirty="0"/>
              <a:t>does not fit NIST </a:t>
            </a:r>
            <a:r>
              <a:rPr lang="en-GB" sz="2000" dirty="0"/>
              <a:t>references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B0A1BF-A10D-2E9B-7862-54ADD15E7228}"/>
              </a:ext>
            </a:extLst>
          </p:cNvPr>
          <p:cNvSpPr txBox="1"/>
          <p:nvPr/>
        </p:nvSpPr>
        <p:spPr>
          <a:xfrm>
            <a:off x="1201728" y="3460237"/>
            <a:ext cx="9738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- Behaviour when species are in spectrum are not in the reference </a:t>
            </a:r>
            <a:r>
              <a:rPr lang="en-GB" sz="2000" b="1" dirty="0"/>
              <a:t>database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3D286E-46D9-5C22-B82F-BAF34E6E810A}"/>
              </a:ext>
            </a:extLst>
          </p:cNvPr>
          <p:cNvSpPr txBox="1"/>
          <p:nvPr/>
        </p:nvSpPr>
        <p:spPr>
          <a:xfrm>
            <a:off x="5090770" y="229998"/>
            <a:ext cx="3228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>
                <a:solidFill>
                  <a:schemeClr val="tx2">
                    <a:lumMod val="50000"/>
                  </a:schemeClr>
                </a:solidFill>
              </a:rPr>
              <a:t>Did not include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 noise and offset.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66568B-3CCE-C006-BCFE-2F6FE9BDC6CD}"/>
              </a:ext>
            </a:extLst>
          </p:cNvPr>
          <p:cNvSpPr txBox="1"/>
          <p:nvPr/>
        </p:nvSpPr>
        <p:spPr>
          <a:xfrm>
            <a:off x="5085985" y="628212"/>
            <a:ext cx="4511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Perfect match with </a:t>
            </a:r>
            <a:r>
              <a:rPr lang="en-GB" sz="1600" b="1" u="sng" dirty="0">
                <a:solidFill>
                  <a:schemeClr val="tx2">
                    <a:lumMod val="50000"/>
                  </a:schemeClr>
                </a:solidFill>
              </a:rPr>
              <a:t>NIST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 fragmentation patterns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DF4C11-59F3-6BFB-2F15-9CAAD43DCA38}"/>
              </a:ext>
            </a:extLst>
          </p:cNvPr>
          <p:cNvSpPr txBox="1"/>
          <p:nvPr/>
        </p:nvSpPr>
        <p:spPr>
          <a:xfrm>
            <a:off x="2559414" y="256282"/>
            <a:ext cx="19069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 study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1E71C3-12D3-CE25-F737-942EBE867D94}"/>
              </a:ext>
            </a:extLst>
          </p:cNvPr>
          <p:cNvSpPr txBox="1"/>
          <p:nvPr/>
        </p:nvSpPr>
        <p:spPr>
          <a:xfrm>
            <a:off x="1210909" y="3744839"/>
            <a:ext cx="7216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- </a:t>
            </a:r>
            <a:r>
              <a:rPr lang="en-GB" sz="2000" b="1" dirty="0"/>
              <a:t>Increase</a:t>
            </a:r>
            <a:r>
              <a:rPr lang="en-GB" sz="2000" dirty="0"/>
              <a:t> fragmentation patter </a:t>
            </a:r>
            <a:r>
              <a:rPr lang="en-GB" sz="2000" b="1" dirty="0"/>
              <a:t>database</a:t>
            </a:r>
            <a:r>
              <a:rPr lang="en-GB" sz="2000" dirty="0"/>
              <a:t> &gt; 200 species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5E6F82-3199-09A8-DB5B-37B1CB6F4CDC}"/>
              </a:ext>
            </a:extLst>
          </p:cNvPr>
          <p:cNvSpPr txBox="1"/>
          <p:nvPr/>
        </p:nvSpPr>
        <p:spPr>
          <a:xfrm>
            <a:off x="6889524" y="1896531"/>
            <a:ext cx="2338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Agreement KE4557 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0395A9-3882-4F57-4828-28AB65B4B67F}"/>
              </a:ext>
            </a:extLst>
          </p:cNvPr>
          <p:cNvSpPr txBox="1"/>
          <p:nvPr/>
        </p:nvSpPr>
        <p:spPr>
          <a:xfrm>
            <a:off x="5085985" y="983331"/>
            <a:ext cx="3607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Small fragmentation pattern database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468C1B-8F56-494A-D82E-74E2F7913905}"/>
              </a:ext>
            </a:extLst>
          </p:cNvPr>
          <p:cNvSpPr txBox="1"/>
          <p:nvPr/>
        </p:nvSpPr>
        <p:spPr>
          <a:xfrm>
            <a:off x="4929446" y="22215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tx2">
                    <a:lumMod val="50000"/>
                  </a:schemeClr>
                </a:solidFill>
              </a:rPr>
              <a:t>-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9D5843-CAB3-48A1-5EED-85E02B789005}"/>
              </a:ext>
            </a:extLst>
          </p:cNvPr>
          <p:cNvSpPr txBox="1"/>
          <p:nvPr/>
        </p:nvSpPr>
        <p:spPr>
          <a:xfrm>
            <a:off x="4930773" y="59718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tx2">
                    <a:lumMod val="50000"/>
                  </a:schemeClr>
                </a:solidFill>
              </a:rPr>
              <a:t>-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CCFC8E-B0AC-F4F7-A5CD-48B494F36673}"/>
              </a:ext>
            </a:extLst>
          </p:cNvPr>
          <p:cNvSpPr txBox="1"/>
          <p:nvPr/>
        </p:nvSpPr>
        <p:spPr>
          <a:xfrm>
            <a:off x="4938725" y="94704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tx2">
                    <a:lumMod val="50000"/>
                  </a:schemeClr>
                </a:solidFill>
              </a:rPr>
              <a:t>-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8CF8D7-3F09-AAE0-CBE3-F0BC4B01E8B3}"/>
              </a:ext>
            </a:extLst>
          </p:cNvPr>
          <p:cNvSpPr txBox="1"/>
          <p:nvPr/>
        </p:nvSpPr>
        <p:spPr>
          <a:xfrm>
            <a:off x="2466628" y="588715"/>
            <a:ext cx="2045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Old agreement KE3129/TE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3341A2-B468-6B12-E454-20B4B6816A24}"/>
              </a:ext>
            </a:extLst>
          </p:cNvPr>
          <p:cNvSpPr txBox="1"/>
          <p:nvPr/>
        </p:nvSpPr>
        <p:spPr>
          <a:xfrm>
            <a:off x="1137641" y="2420459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Objectives: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187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9814B4-D6D6-94EF-6006-21AB6F21B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2" y="6266237"/>
            <a:ext cx="713294" cy="4816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CD2B67-6682-E077-B69A-EA92ECC5A1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05059" y="6266237"/>
            <a:ext cx="44303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VSC Seminar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Machine-Learning Web-application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4E15EE-EC1F-0ACB-9AF6-31B1476D0A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63329" y="6350875"/>
            <a:ext cx="1328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 March 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AB0141-5A30-3285-E16C-A9500D475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3435" y="6492875"/>
            <a:ext cx="668565" cy="365125"/>
          </a:xfrm>
        </p:spPr>
        <p:txBody>
          <a:bodyPr/>
          <a:lstStyle/>
          <a:p>
            <a:fld id="{D73D14BA-F552-4628-BB8E-DD289ACF0099}" type="slidenum">
              <a:rPr lang="en-GB" smtClean="0"/>
              <a:t>8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C8A23-0E3C-C368-2625-55310B4BEF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0" r="53982"/>
          <a:stretch/>
        </p:blipFill>
        <p:spPr>
          <a:xfrm>
            <a:off x="1724024" y="6276975"/>
            <a:ext cx="431516" cy="457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8EB49F-B724-AC2B-A2A8-233DAE60C41B}"/>
              </a:ext>
            </a:extLst>
          </p:cNvPr>
          <p:cNvSpPr txBox="1"/>
          <p:nvPr/>
        </p:nvSpPr>
        <p:spPr>
          <a:xfrm>
            <a:off x="1764484" y="896833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Fernando: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4FCCA7-94D4-29D8-F783-51693D3A1AA8}"/>
              </a:ext>
            </a:extLst>
          </p:cNvPr>
          <p:cNvSpPr txBox="1"/>
          <p:nvPr/>
        </p:nvSpPr>
        <p:spPr>
          <a:xfrm>
            <a:off x="3863818" y="893349"/>
            <a:ext cx="4927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CH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Introduce</a:t>
            </a:r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Machine-Learning (ML)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E86A76-8AE9-AFBA-C268-E31B7C4700CF}"/>
              </a:ext>
            </a:extLst>
          </p:cNvPr>
          <p:cNvSpPr txBox="1"/>
          <p:nvPr/>
        </p:nvSpPr>
        <p:spPr>
          <a:xfrm>
            <a:off x="3863818" y="1409781"/>
            <a:ext cx="3023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CH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</a:t>
            </a:r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fr-CH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A7D073-6A91-E407-8F02-FC3FEF1F1A3D}"/>
              </a:ext>
            </a:extLst>
          </p:cNvPr>
          <p:cNvSpPr txBox="1"/>
          <p:nvPr/>
        </p:nvSpPr>
        <p:spPr>
          <a:xfrm>
            <a:off x="1680105" y="2415909"/>
            <a:ext cx="167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Juan José: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1425E-C85D-D71F-DE2D-9C5C5095F78D}"/>
              </a:ext>
            </a:extLst>
          </p:cNvPr>
          <p:cNvSpPr txBox="1"/>
          <p:nvPr/>
        </p:nvSpPr>
        <p:spPr>
          <a:xfrm>
            <a:off x="3863818" y="2415910"/>
            <a:ext cx="5713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CH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Demonstration</a:t>
            </a:r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use of the application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C8CD74-1911-129F-288D-6D716356ABFC}"/>
              </a:ext>
            </a:extLst>
          </p:cNvPr>
          <p:cNvSpPr txBox="1"/>
          <p:nvPr/>
        </p:nvSpPr>
        <p:spPr>
          <a:xfrm>
            <a:off x="1935362" y="342900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Berthold: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90DF9C-F244-AEBB-B092-D2FAC67068D4}"/>
              </a:ext>
            </a:extLst>
          </p:cNvPr>
          <p:cNvSpPr txBox="1"/>
          <p:nvPr/>
        </p:nvSpPr>
        <p:spPr>
          <a:xfrm>
            <a:off x="3863818" y="3452618"/>
            <a:ext cx="4933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Tests </a:t>
            </a:r>
            <a:r>
              <a:rPr lang="fr-CH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CERN (</a:t>
            </a:r>
            <a:r>
              <a:rPr lang="fr-CH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view</a:t>
            </a:r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user)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883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5"/>
    </mc:Choice>
    <mc:Fallback xmlns="">
      <p:transition spd="slow" advTm="15645"/>
    </mc:Fallback>
  </mc:AlternateContent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resentations (1)" id="{55925071-5B5E-40D8-960E-03E40BC37150}" vid="{AFD73F67-4626-427B-9F8F-DB465834A2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12333</TotalTime>
  <Words>604</Words>
  <Application>Microsoft Office PowerPoint</Application>
  <PresentationFormat>Widescreen</PresentationFormat>
  <Paragraphs>140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ElsevierSans</vt:lpstr>
      <vt:lpstr>Roboto</vt:lpstr>
      <vt:lpstr>CERNCorporate4-3</vt:lpstr>
      <vt:lpstr>Machine-Learning for residual gas analysing Development of a Web-based application</vt:lpstr>
      <vt:lpstr>Introduction and context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Berthold Jenninger</dc:creator>
  <cp:lastModifiedBy>Berthold Jenninger</cp:lastModifiedBy>
  <cp:revision>84</cp:revision>
  <dcterms:created xsi:type="dcterms:W3CDTF">2024-01-15T09:37:26Z</dcterms:created>
  <dcterms:modified xsi:type="dcterms:W3CDTF">2024-03-21T18:47:42Z</dcterms:modified>
</cp:coreProperties>
</file>