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3" r:id="rId1"/>
  </p:sldMasterIdLst>
  <p:notesMasterIdLst>
    <p:notesMasterId r:id="rId17"/>
  </p:notesMasterIdLst>
  <p:sldIdLst>
    <p:sldId id="256" r:id="rId2"/>
    <p:sldId id="274" r:id="rId3"/>
    <p:sldId id="275" r:id="rId4"/>
    <p:sldId id="4643" r:id="rId5"/>
    <p:sldId id="258" r:id="rId6"/>
    <p:sldId id="4309" r:id="rId7"/>
    <p:sldId id="4311" r:id="rId8"/>
    <p:sldId id="4310" r:id="rId9"/>
    <p:sldId id="4314" r:id="rId10"/>
    <p:sldId id="262" r:id="rId11"/>
    <p:sldId id="4645" r:id="rId12"/>
    <p:sldId id="4644" r:id="rId13"/>
    <p:sldId id="257" r:id="rId14"/>
    <p:sldId id="4312" r:id="rId15"/>
    <p:sldId id="4308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04282"/>
    <a:srgbClr val="000000"/>
    <a:srgbClr val="FFFF00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81712" autoAdjust="0"/>
  </p:normalViewPr>
  <p:slideViewPr>
    <p:cSldViewPr snapToGrid="0" snapToObjects="1">
      <p:cViewPr varScale="1">
        <p:scale>
          <a:sx n="137" d="100"/>
          <a:sy n="137" d="100"/>
        </p:scale>
        <p:origin x="240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17ABD-8E30-40F9-A895-FE723CAD940F}" type="datetimeFigureOut">
              <a:rPr lang="en-GB" smtClean="0"/>
              <a:t>09/04/2024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6E90C-A6FC-44CB-8DCB-8CC801188A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378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LINAC (H-) up to 160MeV</a:t>
            </a:r>
          </a:p>
          <a:p>
            <a:pPr marL="0"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PSB (2 electrons stripped) up to 2GeV</a:t>
            </a:r>
          </a:p>
          <a:p>
            <a:pPr marL="0"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PS up to 26GeV</a:t>
            </a:r>
          </a:p>
          <a:p>
            <a:pPr marL="0"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7km ring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~8km Transfer Lines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26GeV up to 450GeV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1317 normal conducting magnets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1521 Ion pumps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Ring experiments COLDEX, UA9 &amp; CRAB</a:t>
            </a:r>
          </a:p>
          <a:p>
            <a:pPr>
              <a:lnSpc>
                <a:spcPct val="115000"/>
              </a:lnSpc>
              <a:spcAft>
                <a:spcPts val="800"/>
              </a:spcAft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Feeds: North Area physics, AWAKE, </a:t>
            </a:r>
            <a:r>
              <a:rPr lang="en-GB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HiRadMat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also injects into LHC in both directions (Ti2 Blue clockwise and Ti8 Red anticlockwise)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A4070-8199-48CD-9B79-C75F960E378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8007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Slide to be updated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0A4070-8199-48CD-9B79-C75F960E378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2411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16E90C-A6FC-44CB-8DCB-8CC801188A1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475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Measurement of Transversal beam profiles – BA5 horizontal and BA4 vertical</a:t>
            </a:r>
          </a:p>
          <a:p>
            <a:r>
              <a:rPr lang="en-US" dirty="0"/>
              <a:t>Broke in parking position (out of the beam) </a:t>
            </a:r>
          </a:p>
          <a:p>
            <a:r>
              <a:rPr lang="en-US" dirty="0"/>
              <a:t>Failed 12</a:t>
            </a:r>
            <a:r>
              <a:rPr lang="en-US" baseline="30000" dirty="0"/>
              <a:t>th</a:t>
            </a:r>
            <a:r>
              <a:rPr lang="en-US" dirty="0"/>
              <a:t> April, replaced 19</a:t>
            </a:r>
            <a:r>
              <a:rPr lang="en-US" baseline="30000" dirty="0"/>
              <a:t>th</a:t>
            </a:r>
            <a:r>
              <a:rPr lang="en-US" dirty="0"/>
              <a:t> April, failed again 21</a:t>
            </a:r>
            <a:r>
              <a:rPr lang="en-US" baseline="30000" dirty="0"/>
              <a:t>st</a:t>
            </a:r>
            <a:r>
              <a:rPr lang="en-US" dirty="0"/>
              <a:t> April.</a:t>
            </a:r>
          </a:p>
          <a:p>
            <a:r>
              <a:rPr lang="en-US" dirty="0"/>
              <a:t>Induced temperature up to 1700°C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16E90C-A6FC-44CB-8DCB-8CC801188A1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872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Animations!</a:t>
            </a:r>
          </a:p>
          <a:p>
            <a:endParaRPr lang="en-US" dirty="0"/>
          </a:p>
          <a:p>
            <a:r>
              <a:rPr lang="en-US" dirty="0"/>
              <a:t>Both Wire Scanner and BGI measure Beam Transverse Profiles, the difference is BGI has no limits with Beam energies whereas the Wire would sublimate at higher energies of LHC</a:t>
            </a:r>
          </a:p>
          <a:p>
            <a:r>
              <a:rPr lang="en-US" dirty="0"/>
              <a:t>Sector opening pressure of 1e-6mbar, with the buffer sector pressure of 1e-8 mbar</a:t>
            </a:r>
          </a:p>
          <a:p>
            <a:endParaRPr lang="en-US" dirty="0"/>
          </a:p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Sticking 1e-3, nm=4.9e19 molecules/m^2, E0=28.43 and E1=10 kcal/mol, s0=1</a:t>
            </a:r>
          </a:p>
          <a:p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11111"/>
                </a:solidFill>
                <a:effectLst/>
                <a:latin typeface="-apple-system"/>
              </a:rPr>
              <a:t>The linearized form of the Temkin isotherm equation is as follows: [ </a:t>
            </a:r>
            <a:r>
              <a:rPr lang="en-GB" b="0" i="0" dirty="0" err="1">
                <a:solidFill>
                  <a:srgbClr val="111111"/>
                </a:solidFill>
                <a:effectLst/>
                <a:latin typeface="-apple-system"/>
              </a:rPr>
              <a:t>q_e</a:t>
            </a:r>
            <a:r>
              <a:rPr lang="en-GB" b="0" i="0" dirty="0">
                <a:solidFill>
                  <a:srgbClr val="111111"/>
                </a:solidFill>
                <a:effectLst/>
                <a:latin typeface="-apple-system"/>
              </a:rPr>
              <a:t> = B \ln(A + B \</a:t>
            </a:r>
            <a:r>
              <a:rPr lang="en-GB" b="0" i="0" dirty="0" err="1">
                <a:solidFill>
                  <a:srgbClr val="111111"/>
                </a:solidFill>
                <a:effectLst/>
                <a:latin typeface="-apple-system"/>
              </a:rPr>
              <a:t>cdot</a:t>
            </a:r>
            <a:r>
              <a:rPr lang="en-GB" b="0" i="0" dirty="0">
                <a:solidFill>
                  <a:srgbClr val="111111"/>
                </a:solidFill>
                <a:effectLst/>
                <a:latin typeface="-apple-system"/>
              </a:rPr>
              <a:t> </a:t>
            </a:r>
            <a:r>
              <a:rPr lang="en-GB" b="0" i="0" dirty="0" err="1">
                <a:solidFill>
                  <a:srgbClr val="111111"/>
                </a:solidFill>
                <a:effectLst/>
                <a:latin typeface="-apple-system"/>
              </a:rPr>
              <a:t>C_e</a:t>
            </a:r>
            <a:r>
              <a:rPr lang="en-GB" b="0" i="0" dirty="0">
                <a:solidFill>
                  <a:srgbClr val="111111"/>
                </a:solidFill>
                <a:effectLst/>
                <a:latin typeface="-apple-system"/>
              </a:rPr>
              <a:t>) ] where: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11111"/>
                </a:solidFill>
                <a:effectLst/>
                <a:latin typeface="-apple-system"/>
              </a:rPr>
              <a:t>(</a:t>
            </a:r>
            <a:r>
              <a:rPr lang="en-GB" b="0" i="0" dirty="0" err="1">
                <a:solidFill>
                  <a:srgbClr val="111111"/>
                </a:solidFill>
                <a:effectLst/>
                <a:latin typeface="-apple-system"/>
              </a:rPr>
              <a:t>q_e</a:t>
            </a:r>
            <a:r>
              <a:rPr lang="en-GB" b="0" i="0" dirty="0">
                <a:solidFill>
                  <a:srgbClr val="111111"/>
                </a:solidFill>
                <a:effectLst/>
                <a:latin typeface="-apple-system"/>
              </a:rPr>
              <a:t>) represents the amount of adsorbate at equilibrium (in mg/g).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11111"/>
                </a:solidFill>
                <a:effectLst/>
                <a:latin typeface="-apple-system"/>
              </a:rPr>
              <a:t>(A) and (B) are the Temkin isotherm constants (in L/g and J/mol, respectively).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111111"/>
                </a:solidFill>
                <a:effectLst/>
                <a:latin typeface="-apple-system"/>
              </a:rPr>
              <a:t>(</a:t>
            </a:r>
            <a:r>
              <a:rPr lang="en-GB" b="0" i="0" dirty="0" err="1">
                <a:solidFill>
                  <a:srgbClr val="111111"/>
                </a:solidFill>
                <a:effectLst/>
                <a:latin typeface="-apple-system"/>
              </a:rPr>
              <a:t>C_e</a:t>
            </a:r>
            <a:r>
              <a:rPr lang="en-GB" b="0" i="0" dirty="0">
                <a:solidFill>
                  <a:srgbClr val="111111"/>
                </a:solidFill>
                <a:effectLst/>
                <a:latin typeface="-apple-system"/>
              </a:rPr>
              <a:t>) denotes the equilibrium concentration of the adsorbate on the adsorbent.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516E6B-F135-4F34-974F-79DA834D376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9441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Animations!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516E6B-F135-4F34-974F-79DA834D376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1832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Chamber compressed within C-shaped yoke – resting space of 56(+/-0.02)mm, passage of 54(+/-0.02)mm</a:t>
            </a:r>
          </a:p>
          <a:p>
            <a:r>
              <a:rPr lang="en-US" dirty="0"/>
              <a:t>Chamber electrically isolated with Vetronite sheets</a:t>
            </a:r>
          </a:p>
          <a:p>
            <a:r>
              <a:rPr lang="en-GB" dirty="0"/>
              <a:t>Lab testing measured chamber compression of 3.2mm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16E90C-A6FC-44CB-8DCB-8CC801188A1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441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16E90C-A6FC-44CB-8DCB-8CC801188A1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069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56907" y="1556657"/>
            <a:ext cx="2030186" cy="2030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538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345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9095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453387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86171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67333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072925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47099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680474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2619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70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082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6495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350" dirty="0" err="1"/>
              <a:t>home.cern</a:t>
            </a:r>
            <a:endParaRPr lang="en-US" sz="13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8974" y="3652328"/>
            <a:ext cx="806053" cy="80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803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354513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40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 lang="en-US"/>
            </a:lvl1pPr>
            <a:lvl2pPr marL="242999"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6F00A17D-014A-4DAB-B692-4505ECABECE1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9th April 2024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33413DB-A019-4D3C-933A-21E50727B2EC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A. Harrison - TE/VSC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52EB7945-AF4A-46DB-A785-1039A3668D28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FC021-3382-4A19-A24F-C610F1AD1BD6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0708861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38119"/>
            <a:ext cx="8532020" cy="412463"/>
          </a:xfrm>
        </p:spPr>
        <p:txBody>
          <a:bodyPr>
            <a:noAutofit/>
          </a:bodyPr>
          <a:lstStyle>
            <a:lvl1pPr marL="0" indent="0" algn="l">
              <a:buNone/>
              <a:defRPr sz="1275" b="1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89168" y="535867"/>
            <a:ext cx="1544285" cy="154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4396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74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10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04495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3950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20814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423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743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024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76437" y="4818745"/>
            <a:ext cx="1330442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818745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638" b="1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59014" y="4818745"/>
            <a:ext cx="509054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r>
              <a:rPr lang="en-US"/>
              <a:t>A. Harrison - TE/VSC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303053" y="4778102"/>
            <a:ext cx="8534957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303053" y="4829306"/>
            <a:ext cx="264336" cy="260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083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  <p:sldLayoutId id="2147483706" r:id="rId23"/>
    <p:sldLayoutId id="2147483707" r:id="rId24"/>
    <p:sldLayoutId id="2147483661" r:id="rId25"/>
    <p:sldLayoutId id="2147483676" r:id="rId26"/>
    <p:sldLayoutId id="2147483677" r:id="rId27"/>
    <p:sldLayoutId id="2147483678" r:id="rId28"/>
    <p:sldLayoutId id="2147483680" r:id="rId29"/>
    <p:sldLayoutId id="2147483665" r:id="rId30"/>
    <p:sldLayoutId id="2147483674" r:id="rId3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spcAft>
          <a:spcPts val="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4.JP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7.JPEG"/><Relationship Id="rId7" Type="http://schemas.openxmlformats.org/officeDocument/2006/relationships/image" Target="../media/image60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9.JPEG"/><Relationship Id="rId5" Type="http://schemas.openxmlformats.org/officeDocument/2006/relationships/image" Target="../media/image59.JPEG"/><Relationship Id="rId10" Type="http://schemas.openxmlformats.org/officeDocument/2006/relationships/image" Target="../media/image63.jpg"/><Relationship Id="rId4" Type="http://schemas.openxmlformats.org/officeDocument/2006/relationships/image" Target="../media/image58.JPEG"/><Relationship Id="rId9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tif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0.jp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34.jpeg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418FF-B638-292B-F30D-9FB9DED0E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000" dirty="0"/>
              <a:t>SPS EYETS 2024</a:t>
            </a:r>
            <a:endParaRPr lang="en-GB" sz="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B25AD8-B5AA-EDBF-1571-CA71D88E38D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60FB17-0901-BE11-1BEA-B023329BA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2C5C37-3E80-7DB2-35A8-83BC72DFCD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D89817-AC9E-7FCD-ADC2-2D2F151D5365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1041686"/>
          </a:xfrm>
        </p:spPr>
        <p:txBody>
          <a:bodyPr>
            <a:normAutofit/>
          </a:bodyPr>
          <a:lstStyle/>
          <a:p>
            <a:r>
              <a:rPr lang="en-US" sz="1700" dirty="0"/>
              <a:t>A. Harrison</a:t>
            </a:r>
          </a:p>
          <a:p>
            <a:r>
              <a:rPr lang="en-US" sz="1700" dirty="0"/>
              <a:t>TE-VSC-IVO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C292D-F534-963A-0437-39D251364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General activities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16268-ED78-D1E5-9A7E-089CE0EE18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3C02A-4A77-42FD-A379-CAE4A2A403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ACE1E-7B72-02C3-03AE-3D6DEA5BA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0C678AF-B712-382D-302E-95400E243BA8}"/>
              </a:ext>
            </a:extLst>
          </p:cNvPr>
          <p:cNvSpPr txBox="1"/>
          <p:nvPr/>
        </p:nvSpPr>
        <p:spPr>
          <a:xfrm>
            <a:off x="4908726" y="3170746"/>
            <a:ext cx="16539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b="1" dirty="0">
                <a:solidFill>
                  <a:schemeClr val="tx2"/>
                </a:solidFill>
              </a:rPr>
              <a:t>Validation testing of Crab Cavities RFD module in SM18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29" name="Picture 28" descr="A machine in a room&#10;&#10;Description automatically generated">
            <a:extLst>
              <a:ext uri="{FF2B5EF4-FFF2-40B4-BE49-F238E27FC236}">
                <a16:creationId xmlns:a16="http://schemas.microsoft.com/office/drawing/2014/main" id="{C12DD6F5-D5F9-8142-CC2B-335F392BD2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633" y="2537383"/>
            <a:ext cx="2428397" cy="1821298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203024E8-560D-191F-7121-43B80B07EADE}"/>
              </a:ext>
            </a:extLst>
          </p:cNvPr>
          <p:cNvGrpSpPr/>
          <p:nvPr/>
        </p:nvGrpSpPr>
        <p:grpSpPr>
          <a:xfrm>
            <a:off x="4787985" y="146914"/>
            <a:ext cx="4340285" cy="2381660"/>
            <a:chOff x="4787985" y="146914"/>
            <a:chExt cx="4340285" cy="2381660"/>
          </a:xfrm>
        </p:grpSpPr>
        <p:pic>
          <p:nvPicPr>
            <p:cNvPr id="24" name="Picture 23" descr="A person in a blue jumpsuit working on a machine&#10;&#10;Description automatically generated">
              <a:extLst>
                <a:ext uri="{FF2B5EF4-FFF2-40B4-BE49-F238E27FC236}">
                  <a16:creationId xmlns:a16="http://schemas.microsoft.com/office/drawing/2014/main" id="{F902D3A0-3CD4-5A10-A1AC-57B8A6472A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2756" y="146914"/>
              <a:ext cx="1548806" cy="2065074"/>
            </a:xfrm>
            <a:prstGeom prst="rect">
              <a:avLst/>
            </a:prstGeom>
          </p:spPr>
        </p:pic>
        <p:pic>
          <p:nvPicPr>
            <p:cNvPr id="26" name="Picture 25" descr="A person wearing a white helmet and white helmet&#10;&#10;Description automatically generated">
              <a:extLst>
                <a:ext uri="{FF2B5EF4-FFF2-40B4-BE49-F238E27FC236}">
                  <a16:creationId xmlns:a16="http://schemas.microsoft.com/office/drawing/2014/main" id="{CDFDDB72-54B5-1859-0CCC-AD70FAD8843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35248" y="152722"/>
              <a:ext cx="1548806" cy="2065075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B82840-B374-DBA3-5C71-D8217170B0BF}"/>
                </a:ext>
              </a:extLst>
            </p:cNvPr>
            <p:cNvSpPr txBox="1"/>
            <p:nvPr/>
          </p:nvSpPr>
          <p:spPr>
            <a:xfrm>
              <a:off x="4787985" y="2220797"/>
              <a:ext cx="434028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1200"/>
                </a:spcAft>
              </a:pPr>
              <a:r>
                <a:rPr lang="en-US" sz="1400" b="1" dirty="0">
                  <a:solidFill>
                    <a:schemeClr val="tx2"/>
                  </a:solidFill>
                </a:rPr>
                <a:t>Removal of Crab Cavities DQW module from BA6</a:t>
              </a:r>
            </a:p>
          </p:txBody>
        </p: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E82A9FC0-0C68-4FC3-6534-D1B9001596ED}"/>
              </a:ext>
            </a:extLst>
          </p:cNvPr>
          <p:cNvSpPr/>
          <p:nvPr/>
        </p:nvSpPr>
        <p:spPr>
          <a:xfrm>
            <a:off x="4857304" y="97873"/>
            <a:ext cx="4201649" cy="43183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>
              <a:solidFill>
                <a:schemeClr val="tx2"/>
              </a:solidFill>
            </a:endParaRP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8BFFE48-6129-6D14-69FA-FBED59177F8C}"/>
              </a:ext>
            </a:extLst>
          </p:cNvPr>
          <p:cNvGrpSpPr/>
          <p:nvPr/>
        </p:nvGrpSpPr>
        <p:grpSpPr>
          <a:xfrm>
            <a:off x="80625" y="767985"/>
            <a:ext cx="4723089" cy="3648228"/>
            <a:chOff x="80625" y="767985"/>
            <a:chExt cx="4723089" cy="364822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75DD9A94-1675-9FC0-FC57-87A94B6B96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0625" y="767985"/>
              <a:ext cx="4378186" cy="1889217"/>
            </a:xfrm>
            <a:prstGeom prst="rect">
              <a:avLst/>
            </a:prstGeom>
          </p:spPr>
        </p:pic>
        <p:pic>
          <p:nvPicPr>
            <p:cNvPr id="37" name="Picture 36" descr="A person welding an object&#10;&#10;Description automatically generated">
              <a:extLst>
                <a:ext uri="{FF2B5EF4-FFF2-40B4-BE49-F238E27FC236}">
                  <a16:creationId xmlns:a16="http://schemas.microsoft.com/office/drawing/2014/main" id="{309D41A3-5808-E86E-2812-815421FCB1A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5648" y="2544734"/>
              <a:ext cx="2408794" cy="1806596"/>
            </a:xfrm>
            <a:prstGeom prst="rect">
              <a:avLst/>
            </a:prstGeom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1B90CFD-1432-0F2D-1FF7-5BB5E9179A11}"/>
                </a:ext>
              </a:extLst>
            </p:cNvPr>
            <p:cNvSpPr txBox="1"/>
            <p:nvPr/>
          </p:nvSpPr>
          <p:spPr>
            <a:xfrm>
              <a:off x="2612364" y="2604607"/>
              <a:ext cx="2191350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200" b="1" dirty="0">
                  <a:solidFill>
                    <a:schemeClr val="tx2"/>
                  </a:solidFill>
                </a:rPr>
                <a:t>Primary vacuum line manifolds and extension of compressed air line</a:t>
              </a:r>
              <a:endParaRPr lang="en-GB" sz="1200" b="1" dirty="0">
                <a:solidFill>
                  <a:schemeClr val="tx2"/>
                </a:solidFill>
              </a:endParaRPr>
            </a:p>
            <a:p>
              <a:pPr>
                <a:spcAft>
                  <a:spcPts val="1200"/>
                </a:spcAft>
              </a:pPr>
              <a:r>
                <a:rPr lang="en-US" sz="1200" b="1" dirty="0">
                  <a:solidFill>
                    <a:schemeClr val="tx2"/>
                  </a:solidFill>
                </a:rPr>
                <a:t>Collaboration between TE-VSC, SY-STI, SY-BI &amp; BE-EA 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1A6DC4E-4DAC-8C7D-1098-0D55CA2B58EF}"/>
                </a:ext>
              </a:extLst>
            </p:cNvPr>
            <p:cNvSpPr txBox="1"/>
            <p:nvPr/>
          </p:nvSpPr>
          <p:spPr>
            <a:xfrm>
              <a:off x="3608485" y="4144533"/>
              <a:ext cx="1131293" cy="2000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700" b="1" dirty="0"/>
                <a:t>ECR: HRM-V-EC-0003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2920DBF8-1EC0-5EDD-8868-2BFE023869F2}"/>
                </a:ext>
              </a:extLst>
            </p:cNvPr>
            <p:cNvSpPr/>
            <p:nvPr/>
          </p:nvSpPr>
          <p:spPr>
            <a:xfrm>
              <a:off x="80626" y="798912"/>
              <a:ext cx="4721656" cy="3617301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83679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C292D-F534-963A-0437-39D251364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General activities</a:t>
            </a:r>
            <a:endParaRPr lang="en-GB" sz="3200" dirty="0"/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B1F2C700-6BC1-D082-3B9F-E301137BFD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2087" y="1071497"/>
            <a:ext cx="3006897" cy="1553197"/>
          </a:xfrm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US" sz="1600" dirty="0"/>
              <a:t>E-O Pick up</a:t>
            </a:r>
            <a:endParaRPr lang="en-GB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16268-ED78-D1E5-9A7E-089CE0EE18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3C02A-4A77-42FD-A379-CAE4A2A403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ACE1E-7B72-02C3-03AE-3D6DEA5BA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EE40C600-860E-0922-9F0A-3260BC0303AA}"/>
              </a:ext>
            </a:extLst>
          </p:cNvPr>
          <p:cNvSpPr txBox="1">
            <a:spLocks/>
          </p:cNvSpPr>
          <p:nvPr/>
        </p:nvSpPr>
        <p:spPr>
          <a:xfrm>
            <a:off x="3282286" y="1073114"/>
            <a:ext cx="5729625" cy="3294636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US" sz="1600" b="1" dirty="0">
                <a:solidFill>
                  <a:schemeClr val="tx2"/>
                </a:solidFill>
              </a:rPr>
              <a:t>Aperture restrictions &amp; Obsolete BPM’s</a:t>
            </a:r>
            <a:endParaRPr lang="en-GB" sz="1600" b="1" dirty="0">
              <a:solidFill>
                <a:schemeClr val="tx2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7FEA55-1506-AA28-44A2-044B7500F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2935" y="1542073"/>
            <a:ext cx="3908977" cy="2501146"/>
          </a:xfrm>
          <a:prstGeom prst="rect">
            <a:avLst/>
          </a:prstGeom>
        </p:spPr>
      </p:pic>
      <p:pic>
        <p:nvPicPr>
          <p:cNvPr id="9" name="Picture 8" descr="A group of machines in a factory&#10;&#10;Description automatically generated">
            <a:extLst>
              <a:ext uri="{FF2B5EF4-FFF2-40B4-BE49-F238E27FC236}">
                <a16:creationId xmlns:a16="http://schemas.microsoft.com/office/drawing/2014/main" id="{773C73E9-83F8-441D-4E88-866CEAC838B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670" b="8139"/>
          <a:stretch/>
        </p:blipFill>
        <p:spPr>
          <a:xfrm>
            <a:off x="504433" y="3003981"/>
            <a:ext cx="2262203" cy="1275727"/>
          </a:xfrm>
          <a:prstGeom prst="rect">
            <a:avLst/>
          </a:prstGeom>
        </p:spPr>
      </p:pic>
      <p:sp>
        <p:nvSpPr>
          <p:cNvPr id="10" name="Content Placeholder 6">
            <a:extLst>
              <a:ext uri="{FF2B5EF4-FFF2-40B4-BE49-F238E27FC236}">
                <a16:creationId xmlns:a16="http://schemas.microsoft.com/office/drawing/2014/main" id="{E87719F1-DF53-DF66-BD1F-81FB22D6AB46}"/>
              </a:ext>
            </a:extLst>
          </p:cNvPr>
          <p:cNvSpPr txBox="1">
            <a:spLocks/>
          </p:cNvSpPr>
          <p:nvPr/>
        </p:nvSpPr>
        <p:spPr>
          <a:xfrm>
            <a:off x="132086" y="2712737"/>
            <a:ext cx="3006898" cy="1655013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US" sz="1400" b="1" dirty="0">
                <a:solidFill>
                  <a:schemeClr val="tx2"/>
                </a:solidFill>
              </a:rPr>
              <a:t>Spill Monitor (</a:t>
            </a:r>
            <a:r>
              <a:rPr lang="en-US" sz="1600" b="1" dirty="0">
                <a:solidFill>
                  <a:schemeClr val="tx2"/>
                </a:solidFill>
              </a:rPr>
              <a:t>TT20</a:t>
            </a:r>
            <a:r>
              <a:rPr lang="en-US" sz="1400" b="1" dirty="0">
                <a:solidFill>
                  <a:schemeClr val="tx2"/>
                </a:solidFill>
              </a:rPr>
              <a:t>)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11" name="Picture 10" descr="A circular object with a hole in the middle&#10;&#10;Description automatically generated">
            <a:extLst>
              <a:ext uri="{FF2B5EF4-FFF2-40B4-BE49-F238E27FC236}">
                <a16:creationId xmlns:a16="http://schemas.microsoft.com/office/drawing/2014/main" id="{D6472C1E-460F-B6F7-A6EF-930191F232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034" y="1542073"/>
            <a:ext cx="1876722" cy="2502297"/>
          </a:xfrm>
          <a:prstGeom prst="rect">
            <a:avLst/>
          </a:prstGeom>
        </p:spPr>
      </p:pic>
      <p:pic>
        <p:nvPicPr>
          <p:cNvPr id="12" name="Picture 11" descr="A machine with a green box&#10;&#10;Description automatically generated">
            <a:extLst>
              <a:ext uri="{FF2B5EF4-FFF2-40B4-BE49-F238E27FC236}">
                <a16:creationId xmlns:a16="http://schemas.microsoft.com/office/drawing/2014/main" id="{38533ECE-2D1E-3B2B-B8F0-C83270F061E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239" b="23724"/>
          <a:stretch/>
        </p:blipFill>
        <p:spPr>
          <a:xfrm>
            <a:off x="830729" y="1370664"/>
            <a:ext cx="1607818" cy="119427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5E08F6C-02F5-C99C-C156-EB9E7A0611FD}"/>
              </a:ext>
            </a:extLst>
          </p:cNvPr>
          <p:cNvSpPr txBox="1"/>
          <p:nvPr/>
        </p:nvSpPr>
        <p:spPr>
          <a:xfrm>
            <a:off x="7583724" y="4097762"/>
            <a:ext cx="1362874" cy="2154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800" dirty="0"/>
              <a:t>ECR: SPS-BPM-EC-0002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4030959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C292D-F534-963A-0437-39D251364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Consolidation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B16268-ED78-D1E5-9A7E-089CE0EE18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63C02A-4A77-42FD-A379-CAE4A2A403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ACE1E-7B72-02C3-03AE-3D6DEA5BA1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1C6A881-9308-5709-31F6-D6F00A47D50A}"/>
              </a:ext>
            </a:extLst>
          </p:cNvPr>
          <p:cNvGrpSpPr/>
          <p:nvPr/>
        </p:nvGrpSpPr>
        <p:grpSpPr>
          <a:xfrm>
            <a:off x="6266787" y="696790"/>
            <a:ext cx="2772512" cy="3601195"/>
            <a:chOff x="270836" y="1294716"/>
            <a:chExt cx="2772512" cy="360119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D87ED89-F835-837A-D0FB-04D1FFBCF5E0}"/>
                </a:ext>
              </a:extLst>
            </p:cNvPr>
            <p:cNvSpPr txBox="1"/>
            <p:nvPr/>
          </p:nvSpPr>
          <p:spPr>
            <a:xfrm>
              <a:off x="355875" y="4157247"/>
              <a:ext cx="2392672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6576" indent="0" algn="ctr">
                <a:buNone/>
              </a:pPr>
              <a:r>
                <a:rPr lang="en-US" sz="1400" b="1" dirty="0">
                  <a:solidFill>
                    <a:schemeClr val="tx2"/>
                  </a:solidFill>
                </a:rPr>
                <a:t>72x ion pumps exchanged in synergy with PSU &amp; local boxes 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6818851-7624-3585-8E3E-97CB25A90233}"/>
                </a:ext>
              </a:extLst>
            </p:cNvPr>
            <p:cNvSpPr/>
            <p:nvPr/>
          </p:nvSpPr>
          <p:spPr>
            <a:xfrm>
              <a:off x="270836" y="1294716"/>
              <a:ext cx="2772512" cy="3601195"/>
            </a:xfrm>
            <a:prstGeom prst="rect">
              <a:avLst/>
            </a:prstGeom>
            <a:noFill/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 descr="A machine with wires and pipes&#10;&#10;Description automatically generated with medium confidence">
              <a:extLst>
                <a:ext uri="{FF2B5EF4-FFF2-40B4-BE49-F238E27FC236}">
                  <a16:creationId xmlns:a16="http://schemas.microsoft.com/office/drawing/2014/main" id="{1E8277BB-83FB-D844-AA01-10D390E1EC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13610"/>
            <a:stretch/>
          </p:blipFill>
          <p:spPr>
            <a:xfrm rot="5400000">
              <a:off x="275107" y="1582890"/>
              <a:ext cx="2756044" cy="2392671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088E4D5-84E8-CFFC-EB75-E16C75D8EEA3}"/>
              </a:ext>
            </a:extLst>
          </p:cNvPr>
          <p:cNvSpPr txBox="1"/>
          <p:nvPr/>
        </p:nvSpPr>
        <p:spPr>
          <a:xfrm>
            <a:off x="355871" y="840703"/>
            <a:ext cx="474706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US" b="1" dirty="0">
                <a:solidFill>
                  <a:schemeClr val="tx2"/>
                </a:solidFill>
              </a:rPr>
              <a:t>Three Consolidation programs ongoing: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Ion pump Consolidation – SPS ring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Transfer Lines Consolidation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North Area Consolidation – no VSC activities 2023/4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7B00A91-5A28-89F0-B97C-953D332930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336" t="37510" r="16711" b="19609"/>
          <a:stretch/>
        </p:blipFill>
        <p:spPr>
          <a:xfrm>
            <a:off x="104701" y="2068689"/>
            <a:ext cx="2772512" cy="223410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80DEC0D-5888-CE68-8E33-2457FFE5862F}"/>
              </a:ext>
            </a:extLst>
          </p:cNvPr>
          <p:cNvSpPr txBox="1"/>
          <p:nvPr/>
        </p:nvSpPr>
        <p:spPr>
          <a:xfrm>
            <a:off x="2877213" y="2600967"/>
            <a:ext cx="306685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Ti2 ion pump consolidation (6x), exchange of feed-through and lab testing</a:t>
            </a:r>
          </a:p>
          <a:p>
            <a:endParaRPr lang="en-US" sz="1400" b="1" dirty="0">
              <a:solidFill>
                <a:schemeClr val="tx2"/>
              </a:solidFill>
            </a:endParaRPr>
          </a:p>
          <a:p>
            <a:r>
              <a:rPr lang="en-US" sz="1400" b="1" dirty="0">
                <a:solidFill>
                  <a:schemeClr val="tx2"/>
                </a:solidFill>
              </a:rPr>
              <a:t>Repair of known leaks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E8ABCC7-0166-18BB-1811-84C19B8304AA}"/>
              </a:ext>
            </a:extLst>
          </p:cNvPr>
          <p:cNvSpPr/>
          <p:nvPr/>
        </p:nvSpPr>
        <p:spPr>
          <a:xfrm>
            <a:off x="45589" y="1971040"/>
            <a:ext cx="5898473" cy="2401307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398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D086E3-ABED-AF6E-1D38-F8C0795022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0097"/>
            <a:ext cx="8226854" cy="705332"/>
          </a:xfrm>
        </p:spPr>
        <p:txBody>
          <a:bodyPr>
            <a:noAutofit/>
          </a:bodyPr>
          <a:lstStyle/>
          <a:p>
            <a:r>
              <a:rPr lang="en-US" sz="3200" dirty="0"/>
              <a:t>Non-conformities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267B9-C99D-D0E7-2AC4-5B1224A8C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70" y="994206"/>
            <a:ext cx="3118774" cy="1715880"/>
          </a:xfrm>
        </p:spPr>
        <p:txBody>
          <a:bodyPr>
            <a:normAutofit/>
          </a:bodyPr>
          <a:lstStyle/>
          <a:p>
            <a:pPr marL="36576" indent="0">
              <a:spcAft>
                <a:spcPts val="1200"/>
              </a:spcAft>
              <a:buNone/>
            </a:pPr>
            <a:r>
              <a:rPr lang="en-US" sz="1400" dirty="0"/>
              <a:t>22x non-conformities resolved, ion pumps, penning gauges and incorrect or damaged vacuum chambers</a:t>
            </a:r>
          </a:p>
          <a:p>
            <a:pPr marL="36576" indent="0">
              <a:spcAft>
                <a:spcPts val="1200"/>
              </a:spcAft>
              <a:buNone/>
            </a:pPr>
            <a:r>
              <a:rPr lang="en-US" sz="1400" dirty="0"/>
              <a:t>6x new non-conformities identified</a:t>
            </a:r>
            <a:endParaRPr lang="en-GB" sz="1400" dirty="0"/>
          </a:p>
        </p:txBody>
      </p: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D02EF23F-57D7-7B21-F7F0-D8EE39F8B26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80DF28A-C8E9-71F8-BEBC-92B6C7AE4E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BFDF15A-6A38-306C-B99C-173EC4DC06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DC5FE8B-6F06-A89B-1177-7A803B18E3CF}"/>
              </a:ext>
            </a:extLst>
          </p:cNvPr>
          <p:cNvGrpSpPr>
            <a:grpSpLocks noChangeAspect="1"/>
          </p:cNvGrpSpPr>
          <p:nvPr/>
        </p:nvGrpSpPr>
        <p:grpSpPr>
          <a:xfrm>
            <a:off x="6637864" y="2242456"/>
            <a:ext cx="2380967" cy="2285133"/>
            <a:chOff x="4715417" y="380165"/>
            <a:chExt cx="2796402" cy="268384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F3FC16A-9761-5DCC-F9B8-FC5C9AFC01DD}"/>
                </a:ext>
              </a:extLst>
            </p:cNvPr>
            <p:cNvGrpSpPr/>
            <p:nvPr/>
          </p:nvGrpSpPr>
          <p:grpSpPr>
            <a:xfrm>
              <a:off x="4869188" y="471110"/>
              <a:ext cx="2500623" cy="2576881"/>
              <a:chOff x="4869188" y="471110"/>
              <a:chExt cx="2500623" cy="2576881"/>
            </a:xfrm>
          </p:grpSpPr>
          <p:pic>
            <p:nvPicPr>
              <p:cNvPr id="7" name="Picture 6" descr="A screenshot of a computer&#10;&#10;Description automatically generated with low confidence">
                <a:extLst>
                  <a:ext uri="{FF2B5EF4-FFF2-40B4-BE49-F238E27FC236}">
                    <a16:creationId xmlns:a16="http://schemas.microsoft.com/office/drawing/2014/main" id="{6D59D3A6-8247-954B-944C-A750B09A89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69188" y="471110"/>
                <a:ext cx="2488860" cy="187176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id="{2ADA132E-F402-4EFE-1315-5ADFB018901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880951" y="2342658"/>
                <a:ext cx="2488860" cy="705333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vert="horz">
                <a:normAutofit fontScale="77500" lnSpcReduction="20000"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 algn="ctr">
                  <a:buNone/>
                </a:pPr>
                <a:r>
                  <a:rPr lang="en-US" sz="1400" b="1" dirty="0">
                    <a:solidFill>
                      <a:schemeClr val="tx2"/>
                    </a:solidFill>
                  </a:rPr>
                  <a:t>Survey and endoscopy (2022), revealed missing PPS and obsolete pick-ups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D023464-84BA-E866-7F0C-EBA3E41E86E8}"/>
                </a:ext>
              </a:extLst>
            </p:cNvPr>
            <p:cNvSpPr/>
            <p:nvPr/>
          </p:nvSpPr>
          <p:spPr>
            <a:xfrm>
              <a:off x="4715417" y="380165"/>
              <a:ext cx="2796402" cy="268384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2"/>
                </a:solidFill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1A0CCC13-9C1B-62BE-EBE0-5CBD75879B0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8" t="24084" r="9630" b="37054"/>
          <a:stretch/>
        </p:blipFill>
        <p:spPr>
          <a:xfrm>
            <a:off x="0" y="2811708"/>
            <a:ext cx="6491669" cy="17158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FCBC90-B291-3CC4-E623-BE57AB0304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1771" y="669401"/>
            <a:ext cx="2659898" cy="19949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68E203-B92A-9431-57C7-2647F39DDD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27486" y="304914"/>
            <a:ext cx="3191345" cy="1790160"/>
          </a:xfrm>
          <a:prstGeom prst="rect">
            <a:avLst/>
          </a:prstGeom>
          <a:ln>
            <a:solidFill>
              <a:srgbClr val="104282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3733651-319C-38B9-7909-32C04373FC88}"/>
              </a:ext>
            </a:extLst>
          </p:cNvPr>
          <p:cNvSpPr txBox="1"/>
          <p:nvPr/>
        </p:nvSpPr>
        <p:spPr>
          <a:xfrm>
            <a:off x="3831771" y="2358286"/>
            <a:ext cx="2659898" cy="307777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tx2"/>
                </a:solidFill>
              </a:rPr>
              <a:t>MST leak/repair</a:t>
            </a:r>
            <a:endParaRPr lang="en-GB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3140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4BD36-40F4-A96A-4BEA-7DBCAFE59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Start-up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AB794-8C36-429D-EF27-5FF59D64C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542" y="3889595"/>
            <a:ext cx="3679371" cy="393878"/>
          </a:xfrm>
          <a:solidFill>
            <a:srgbClr val="FFFFFF"/>
          </a:solidFill>
        </p:spPr>
        <p:txBody>
          <a:bodyPr>
            <a:normAutofit fontScale="92500"/>
          </a:bodyPr>
          <a:lstStyle/>
          <a:p>
            <a:pPr marL="36576" indent="0" algn="ctr">
              <a:buNone/>
            </a:pPr>
            <a:r>
              <a:rPr lang="en-US" sz="2000" dirty="0"/>
              <a:t>Thanks to Piquet for their help!</a:t>
            </a:r>
          </a:p>
          <a:p>
            <a:pPr marL="36576" indent="0" algn="ctr">
              <a:buNone/>
            </a:pP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89B190-F181-1510-9B23-6607C3BBB0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A1FE89-4AE4-4008-C114-95D278F530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821999-D7A4-91B1-6452-714F9E61C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9669339-484E-B61B-1D38-43B71EDC618F}"/>
              </a:ext>
            </a:extLst>
          </p:cNvPr>
          <p:cNvGrpSpPr/>
          <p:nvPr/>
        </p:nvGrpSpPr>
        <p:grpSpPr>
          <a:xfrm>
            <a:off x="73087" y="1108632"/>
            <a:ext cx="4058329" cy="2517764"/>
            <a:chOff x="172585" y="690827"/>
            <a:chExt cx="4058329" cy="251776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033A8D6-62B6-0CED-655C-9596396843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2585" y="690827"/>
              <a:ext cx="4058328" cy="2240765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2F01D74-36CB-4A31-AAEA-414AF827089D}"/>
                </a:ext>
              </a:extLst>
            </p:cNvPr>
            <p:cNvSpPr txBox="1"/>
            <p:nvPr/>
          </p:nvSpPr>
          <p:spPr>
            <a:xfrm>
              <a:off x="172586" y="2931592"/>
              <a:ext cx="4058328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36576" indent="0" algn="ctr">
                <a:buNone/>
              </a:pPr>
              <a:r>
                <a:rPr lang="en-US" sz="1200" dirty="0"/>
                <a:t>1</a:t>
              </a:r>
              <a:r>
                <a:rPr lang="en-US" sz="1200" baseline="30000" dirty="0"/>
                <a:t>st</a:t>
              </a:r>
              <a:r>
                <a:rPr lang="en-US" sz="1200" dirty="0"/>
                <a:t> Beam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45F8A25-CC6F-AE5F-2DC4-7E735AFF95A9}"/>
              </a:ext>
            </a:extLst>
          </p:cNvPr>
          <p:cNvGrpSpPr/>
          <p:nvPr/>
        </p:nvGrpSpPr>
        <p:grpSpPr>
          <a:xfrm>
            <a:off x="4318587" y="97874"/>
            <a:ext cx="2383506" cy="2107843"/>
            <a:chOff x="6601454" y="97874"/>
            <a:chExt cx="2383506" cy="2107843"/>
          </a:xfrm>
        </p:grpSpPr>
        <p:pic>
          <p:nvPicPr>
            <p:cNvPr id="10" name="Picture 9" descr="A group of people working in a tunnel&#10;&#10;Description automatically generated">
              <a:extLst>
                <a:ext uri="{FF2B5EF4-FFF2-40B4-BE49-F238E27FC236}">
                  <a16:creationId xmlns:a16="http://schemas.microsoft.com/office/drawing/2014/main" id="{B455077B-692A-9FE0-3C72-C4621A5442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1454" y="97874"/>
              <a:ext cx="2383506" cy="178763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F368E88-088E-E2CC-1C89-9D1D0E9B92C9}"/>
                </a:ext>
              </a:extLst>
            </p:cNvPr>
            <p:cNvSpPr txBox="1"/>
            <p:nvPr/>
          </p:nvSpPr>
          <p:spPr>
            <a:xfrm>
              <a:off x="6601454" y="1897940"/>
              <a:ext cx="238350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/>
                <a:t>MBA.61490 coil short circuit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AAD2DF6-E153-FC77-F827-634FFC2740E0}"/>
              </a:ext>
            </a:extLst>
          </p:cNvPr>
          <p:cNvGrpSpPr/>
          <p:nvPr/>
        </p:nvGrpSpPr>
        <p:grpSpPr>
          <a:xfrm>
            <a:off x="6722106" y="97874"/>
            <a:ext cx="2383506" cy="2107843"/>
            <a:chOff x="6720225" y="2340793"/>
            <a:chExt cx="2383506" cy="210784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34DFDA0-BA05-9024-0FC4-C0B0093B1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20225" y="2340793"/>
              <a:ext cx="2383506" cy="178763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76E173A-7C34-B21A-F321-7AA01F1FF63B}"/>
                </a:ext>
              </a:extLst>
            </p:cNvPr>
            <p:cNvSpPr txBox="1"/>
            <p:nvPr/>
          </p:nvSpPr>
          <p:spPr>
            <a:xfrm>
              <a:off x="6720225" y="4140859"/>
              <a:ext cx="238350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VVSA.27605 compressor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00A4FBD-953F-20FD-2082-7B1E9FC0789B}"/>
              </a:ext>
            </a:extLst>
          </p:cNvPr>
          <p:cNvGrpSpPr/>
          <p:nvPr/>
        </p:nvGrpSpPr>
        <p:grpSpPr>
          <a:xfrm>
            <a:off x="4298574" y="2373813"/>
            <a:ext cx="4807037" cy="1871571"/>
            <a:chOff x="5047118" y="2347204"/>
            <a:chExt cx="4807037" cy="18715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C123F9D-819B-0B47-37C9-CCBCD905E277}"/>
                </a:ext>
              </a:extLst>
            </p:cNvPr>
            <p:cNvSpPr txBox="1"/>
            <p:nvPr/>
          </p:nvSpPr>
          <p:spPr>
            <a:xfrm>
              <a:off x="5047119" y="3910998"/>
              <a:ext cx="480703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400" dirty="0"/>
                <a:t>VVSA.80110 pressure spike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E6D4752-61E6-4E62-C836-97BF083B74A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47118" y="2347204"/>
              <a:ext cx="2452458" cy="1458131"/>
            </a:xfrm>
            <a:prstGeom prst="rect">
              <a:avLst/>
            </a:prstGeom>
          </p:spPr>
        </p:pic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0E73A2CB-9486-7FDD-CE37-4E7B447794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75336" y="2376274"/>
            <a:ext cx="2530275" cy="145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19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B8739D-7B13-122F-5E8A-F6AA5BF3E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5807"/>
            <a:ext cx="9144000" cy="564356"/>
          </a:xfrm>
          <a:solidFill>
            <a:srgbClr val="1E5AAE"/>
          </a:solidFill>
        </p:spPr>
        <p:txBody>
          <a:bodyPr anchor="ctr">
            <a:normAutofit fontScale="90000"/>
          </a:bodyPr>
          <a:lstStyle/>
          <a:p>
            <a:pPr marL="270000"/>
            <a:r>
              <a:rPr lang="en-US" sz="4050" dirty="0">
                <a:solidFill>
                  <a:schemeClr val="bg1"/>
                </a:solidFill>
                <a:latin typeface="French Script MT" panose="03020402040607040605" pitchFamily="66" charset="0"/>
              </a:rPr>
              <a:t>Thanks</a:t>
            </a:r>
            <a:endParaRPr lang="en-GB" sz="4050" dirty="0">
              <a:solidFill>
                <a:schemeClr val="bg1"/>
              </a:solidFill>
              <a:latin typeface="French Script MT" panose="03020402040607040605" pitchFamily="66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0BA359-98DF-3687-5AA2-3D58903DE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FR"/>
              <a:t>9th April 2024</a:t>
            </a:r>
            <a:endParaRPr lang="de-CH" alt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3B5D3-38FF-321E-26A4-5C87F3749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FR"/>
              <a:t>A. Harrison - TE/VSC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F8E49-11C0-C15E-F68A-B77F929DA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9FC021-3382-4A19-A24F-C610F1AD1BD6}" type="slidenum">
              <a:rPr lang="en-US" altLang="en-FR" smtClean="0"/>
              <a:pPr>
                <a:defRPr/>
              </a:pPr>
              <a:t>15</a:t>
            </a:fld>
            <a:endParaRPr lang="en-US" altLang="en-FR"/>
          </a:p>
        </p:txBody>
      </p:sp>
      <p:pic>
        <p:nvPicPr>
          <p:cNvPr id="7" name="Content Placeholder 7" descr="A person working on a machine&#10;&#10;Description automatically generated">
            <a:extLst>
              <a:ext uri="{FF2B5EF4-FFF2-40B4-BE49-F238E27FC236}">
                <a16:creationId xmlns:a16="http://schemas.microsoft.com/office/drawing/2014/main" id="{C4B83F71-3C4A-0D03-8947-96CB0E12D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5106" y="777980"/>
            <a:ext cx="1961456" cy="14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A person wearing a helmet and gloves working on a machine&#10;&#10;Description automatically generated">
            <a:extLst>
              <a:ext uri="{FF2B5EF4-FFF2-40B4-BE49-F238E27FC236}">
                <a16:creationId xmlns:a16="http://schemas.microsoft.com/office/drawing/2014/main" id="{F43614A2-626E-9CA4-21B2-76F42A9D9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07" y="2764283"/>
            <a:ext cx="1961456" cy="1458000"/>
          </a:xfrm>
          <a:prstGeom prst="rect">
            <a:avLst/>
          </a:prstGeom>
        </p:spPr>
      </p:pic>
      <p:pic>
        <p:nvPicPr>
          <p:cNvPr id="9" name="Picture 8" descr="A person wearing a helmet working on a machine&#10;&#10;Description automatically generated">
            <a:extLst>
              <a:ext uri="{FF2B5EF4-FFF2-40B4-BE49-F238E27FC236}">
                <a16:creationId xmlns:a16="http://schemas.microsoft.com/office/drawing/2014/main" id="{126F4870-EFA6-CA81-0001-06DB7133D9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976" y="769911"/>
            <a:ext cx="1961456" cy="1458000"/>
          </a:xfrm>
          <a:prstGeom prst="rect">
            <a:avLst/>
          </a:prstGeom>
        </p:spPr>
      </p:pic>
      <p:pic>
        <p:nvPicPr>
          <p:cNvPr id="10" name="Picture 9" descr="A person wearing a white helmet and a white helmet&#10;&#10;Description automatically generated">
            <a:extLst>
              <a:ext uri="{FF2B5EF4-FFF2-40B4-BE49-F238E27FC236}">
                <a16:creationId xmlns:a16="http://schemas.microsoft.com/office/drawing/2014/main" id="{5497DFA0-0553-1B10-CC09-EE6CDE894C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9040" y="2764283"/>
            <a:ext cx="1962954" cy="1458000"/>
          </a:xfrm>
          <a:prstGeom prst="rect">
            <a:avLst/>
          </a:prstGeom>
        </p:spPr>
      </p:pic>
      <p:pic>
        <p:nvPicPr>
          <p:cNvPr id="11" name="Picture 10" descr="A person wearing a hard hat and gloves working under a machine&#10;&#10;Description automatically generated">
            <a:extLst>
              <a:ext uri="{FF2B5EF4-FFF2-40B4-BE49-F238E27FC236}">
                <a16:creationId xmlns:a16="http://schemas.microsoft.com/office/drawing/2014/main" id="{5F547A5A-83F7-0D34-9E95-C893B87D29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4472" y="2764283"/>
            <a:ext cx="1959188" cy="1458000"/>
          </a:xfrm>
          <a:prstGeom prst="rect">
            <a:avLst/>
          </a:prstGeom>
        </p:spPr>
      </p:pic>
      <p:pic>
        <p:nvPicPr>
          <p:cNvPr id="12" name="Picture 11" descr="A person in a white coat and helmet working on a machine&#10;&#10;Description automatically generated">
            <a:extLst>
              <a:ext uri="{FF2B5EF4-FFF2-40B4-BE49-F238E27FC236}">
                <a16:creationId xmlns:a16="http://schemas.microsoft.com/office/drawing/2014/main" id="{47CFDC89-8B78-D660-4193-EC6CDEEC4B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2258" y="769911"/>
            <a:ext cx="1344722" cy="1809000"/>
          </a:xfrm>
          <a:prstGeom prst="rect">
            <a:avLst/>
          </a:prstGeom>
        </p:spPr>
      </p:pic>
      <p:pic>
        <p:nvPicPr>
          <p:cNvPr id="13" name="Picture 12" descr="A person wearing a helmet and gloves working on a machine&#10;&#10;Description automatically generated">
            <a:extLst>
              <a:ext uri="{FF2B5EF4-FFF2-40B4-BE49-F238E27FC236}">
                <a16:creationId xmlns:a16="http://schemas.microsoft.com/office/drawing/2014/main" id="{510EE73F-C25E-BEBD-4672-B71CC10FD6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86137" y="2764283"/>
            <a:ext cx="1963602" cy="145800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0C109463-B539-1255-408F-69F8E2C1B532}"/>
              </a:ext>
            </a:extLst>
          </p:cNvPr>
          <p:cNvGrpSpPr>
            <a:grpSpLocks noChangeAspect="1"/>
          </p:cNvGrpSpPr>
          <p:nvPr/>
        </p:nvGrpSpPr>
        <p:grpSpPr>
          <a:xfrm>
            <a:off x="2150100" y="769911"/>
            <a:ext cx="1903338" cy="1458000"/>
            <a:chOff x="6491288" y="2867025"/>
            <a:chExt cx="2490788" cy="1849438"/>
          </a:xfrm>
        </p:grpSpPr>
        <p:pic>
          <p:nvPicPr>
            <p:cNvPr id="15" name="Picture 14" descr="A group of people in a factory&#10;&#10;Description automatically generated">
              <a:extLst>
                <a:ext uri="{FF2B5EF4-FFF2-40B4-BE49-F238E27FC236}">
                  <a16:creationId xmlns:a16="http://schemas.microsoft.com/office/drawing/2014/main" id="{7D42C5BC-4F09-B2CF-5046-33E532C20FE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491288" y="2867025"/>
              <a:ext cx="2490788" cy="1849438"/>
            </a:xfrm>
            <a:prstGeom prst="rect">
              <a:avLst/>
            </a:prstGeom>
          </p:spPr>
        </p:pic>
        <p:sp>
          <p:nvSpPr>
            <p:cNvPr id="16" name="Chord 15">
              <a:extLst>
                <a:ext uri="{FF2B5EF4-FFF2-40B4-BE49-F238E27FC236}">
                  <a16:creationId xmlns:a16="http://schemas.microsoft.com/office/drawing/2014/main" id="{BA986AE8-53A4-CFDD-7F2F-66763B7BC04D}"/>
                </a:ext>
              </a:extLst>
            </p:cNvPr>
            <p:cNvSpPr/>
            <p:nvPr/>
          </p:nvSpPr>
          <p:spPr>
            <a:xfrm rot="7962480">
              <a:off x="8463453" y="3554111"/>
              <a:ext cx="233589" cy="206976"/>
            </a:xfrm>
            <a:prstGeom prst="chord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pic>
        <p:nvPicPr>
          <p:cNvPr id="17" name="Picture 16" descr="A person wearing a white helmet&#10;&#10;Description automatically generated">
            <a:extLst>
              <a:ext uri="{FF2B5EF4-FFF2-40B4-BE49-F238E27FC236}">
                <a16:creationId xmlns:a16="http://schemas.microsoft.com/office/drawing/2014/main" id="{9713DDAB-5F0A-E3EA-2E37-D329E1DBF42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21970" y="769911"/>
            <a:ext cx="1356750" cy="180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117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EECD2-ABE3-4F1C-B27E-5A14B23A0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600" dirty="0"/>
              <a:t>Accelerator </a:t>
            </a:r>
            <a:r>
              <a:rPr lang="fr-CH" sz="3600" dirty="0" err="1"/>
              <a:t>overview</a:t>
            </a:r>
            <a:endParaRPr lang="en-GB" sz="3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E51F1C9-92D7-4861-B310-7201D8AF0E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98989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/>
              <a:t>9th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9A6937-7671-4BDF-9B6A-0458140BF0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FB61F3-1337-4D8B-9A07-559CDE6690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98989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E05D1904-456D-4AB5-8D58-E8D1DF952F7D}" type="slidenum">
              <a:rPr lang="en-US" altLang="fr-FR" smtClean="0"/>
              <a:pPr/>
              <a:t>2</a:t>
            </a:fld>
            <a:endParaRPr lang="en-US" dirty="0"/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0446A143-B55C-4A97-A21D-929A9B488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2029" y="852947"/>
            <a:ext cx="6521812" cy="366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0193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5CAEB-5252-4D59-A669-112C6C1FD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3978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/>
              <a:t>SPS Overview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4AD6BB-9547-4A7B-B17B-A1624C3419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98989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 altLang="fr-FR"/>
              <a:t>9th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A6939A-99FD-4BCD-A100-0AFD4BCB16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ctr" rtl="0" fontAlgn="auto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9pPr>
          </a:lstStyle>
          <a:p>
            <a:r>
              <a:rPr lang="en-US"/>
              <a:t>A. Harrison - TE/VSC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CC7870-6CB6-44C6-A48B-75A76A8ED5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898989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eorgia" panose="02040502050405020303" pitchFamily="18" charset="0"/>
                <a:ea typeface="MS PGothic" panose="020B0600070205080204" pitchFamily="34" charset="-128"/>
                <a:cs typeface="+mn-cs"/>
              </a:defRPr>
            </a:lvl9pPr>
          </a:lstStyle>
          <a:p>
            <a:fld id="{E05D1904-456D-4AB5-8D58-E8D1DF952F7D}" type="slidenum">
              <a:rPr lang="en-US" altLang="fr-FR" smtClean="0"/>
              <a:pPr/>
              <a:t>3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4B6F742-73F8-B285-7281-81A223E39B0B}"/>
              </a:ext>
            </a:extLst>
          </p:cNvPr>
          <p:cNvGrpSpPr/>
          <p:nvPr/>
        </p:nvGrpSpPr>
        <p:grpSpPr>
          <a:xfrm>
            <a:off x="712090" y="410034"/>
            <a:ext cx="7324747" cy="4529710"/>
            <a:chOff x="709095" y="538155"/>
            <a:chExt cx="7324747" cy="452971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FD7D5CEE-FDA8-45BC-9479-0447221B4C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A5A5A5">
                  <a:tint val="45000"/>
                  <a:satMod val="400000"/>
                </a:srgbClr>
              </a:duotone>
            </a:blip>
            <a:srcRect r="14646"/>
            <a:stretch/>
          </p:blipFill>
          <p:spPr>
            <a:xfrm>
              <a:off x="1874038" y="641655"/>
              <a:ext cx="5690042" cy="4283143"/>
            </a:xfrm>
            <a:prstGeom prst="rect">
              <a:avLst/>
            </a:prstGeom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A12580C-8120-E75C-0893-077A8052729F}"/>
                </a:ext>
              </a:extLst>
            </p:cNvPr>
            <p:cNvGrpSpPr/>
            <p:nvPr/>
          </p:nvGrpSpPr>
          <p:grpSpPr>
            <a:xfrm>
              <a:off x="709095" y="538155"/>
              <a:ext cx="7324747" cy="4529710"/>
              <a:chOff x="-578540" y="717539"/>
              <a:chExt cx="9766329" cy="6039613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C866443E-19CA-4851-8235-1C642B578761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101242" y="855540"/>
                <a:ext cx="3722142" cy="5742110"/>
                <a:chOff x="2003944" y="903444"/>
                <a:chExt cx="3371270" cy="5200823"/>
              </a:xfrm>
            </p:grpSpPr>
            <p:sp>
              <p:nvSpPr>
                <p:cNvPr id="13" name="Oval 12">
                  <a:extLst>
                    <a:ext uri="{FF2B5EF4-FFF2-40B4-BE49-F238E27FC236}">
                      <a16:creationId xmlns:a16="http://schemas.microsoft.com/office/drawing/2014/main" id="{5EABF794-32FA-4436-B289-2ED4A0D277F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 flipV="1">
                  <a:off x="3553372" y="903444"/>
                  <a:ext cx="955826" cy="955826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chemeClr val="accent5">
                      <a:lumMod val="75000"/>
                    </a:schemeClr>
                  </a:solidFill>
                  <a:prstDash val="solid"/>
                  <a:miter lim="800000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" name="Oval 13">
                  <a:extLst>
                    <a:ext uri="{FF2B5EF4-FFF2-40B4-BE49-F238E27FC236}">
                      <a16:creationId xmlns:a16="http://schemas.microsoft.com/office/drawing/2014/main" id="{22F1326B-DE4C-4DD6-A667-5DFDA520F7B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 flipV="1">
                  <a:off x="2003944" y="2509612"/>
                  <a:ext cx="955826" cy="955826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chemeClr val="accent4"/>
                  </a:solidFill>
                  <a:prstDash val="solid"/>
                  <a:miter lim="800000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" name="Oval 14">
                  <a:extLst>
                    <a:ext uri="{FF2B5EF4-FFF2-40B4-BE49-F238E27FC236}">
                      <a16:creationId xmlns:a16="http://schemas.microsoft.com/office/drawing/2014/main" id="{C76FA267-81A9-4450-AC48-0CAD6332DBE6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 flipV="1">
                  <a:off x="4419388" y="5148441"/>
                  <a:ext cx="955826" cy="955826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rgbClr val="99CC00"/>
                  </a:solidFill>
                  <a:prstDash val="solid"/>
                  <a:miter lim="800000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" name="Oval 15">
                  <a:extLst>
                    <a:ext uri="{FF2B5EF4-FFF2-40B4-BE49-F238E27FC236}">
                      <a16:creationId xmlns:a16="http://schemas.microsoft.com/office/drawing/2014/main" id="{0592DBAA-0DF8-4791-B2A9-EC5F9BF6D06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 flipH="1" flipV="1">
                  <a:off x="2503667" y="4786349"/>
                  <a:ext cx="955826" cy="955826"/>
                </a:xfrm>
                <a:prstGeom prst="ellipse">
                  <a:avLst/>
                </a:prstGeom>
                <a:noFill/>
                <a:ln w="28575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83B0EF1-ED1B-4D96-B0B2-B8A00FEE1AF7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 flipV="1">
                <a:off x="6237918" y="2078501"/>
                <a:ext cx="1055306" cy="1055306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6">
                    <a:lumMod val="75000"/>
                  </a:schemeClr>
                </a:solidFill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6C9493F-A83B-494B-B6D8-BA35DA97BAAB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 flipV="1">
                <a:off x="1359758" y="3885720"/>
                <a:ext cx="1055305" cy="1055306"/>
              </a:xfrm>
              <a:prstGeom prst="ellipse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B6FC17A9-9E51-4A30-A94F-860C3EA6379F}"/>
                  </a:ext>
                </a:extLst>
              </p:cNvPr>
              <p:cNvSpPr txBox="1"/>
              <p:nvPr/>
            </p:nvSpPr>
            <p:spPr>
              <a:xfrm>
                <a:off x="-578540" y="4033551"/>
                <a:ext cx="1984137" cy="630941"/>
              </a:xfrm>
              <a:prstGeom prst="rect">
                <a:avLst/>
              </a:prstGeom>
              <a:solidFill>
                <a:schemeClr val="bg1">
                  <a:alpha val="50196"/>
                </a:schemeClr>
              </a:solidFill>
            </p:spPr>
            <p:txBody>
              <a:bodyPr wrap="square">
                <a:spAutoFit/>
              </a:bodyPr>
              <a:lstStyle/>
              <a:p>
                <a:pPr defTabSz="342900">
                  <a:defRPr/>
                </a:pPr>
                <a:r>
                  <a:rPr lang="en-US" sz="825" kern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</a:t>
                </a:r>
                <a:r>
                  <a:rPr lang="en-GB" sz="825" kern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T66 windows upgrade</a:t>
                </a:r>
              </a:p>
              <a:p>
                <a:pPr defTabSz="342900">
                  <a:defRPr/>
                </a:pPr>
                <a:r>
                  <a:rPr lang="en-GB" sz="825" kern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TED upgrade</a:t>
                </a:r>
              </a:p>
              <a:p>
                <a:pPr defTabSz="342900">
                  <a:defRPr/>
                </a:pPr>
                <a:r>
                  <a:rPr lang="en-GB" sz="825" kern="0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Vacuum Primary Line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3BD722A2-F09E-4675-989C-90B1D4B325B9}"/>
                  </a:ext>
                </a:extLst>
              </p:cNvPr>
              <p:cNvSpPr txBox="1"/>
              <p:nvPr/>
            </p:nvSpPr>
            <p:spPr>
              <a:xfrm>
                <a:off x="701805" y="5898029"/>
                <a:ext cx="2308863" cy="630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342900">
                  <a:defRPr/>
                </a:pPr>
                <a:r>
                  <a:rPr lang="en-GB" sz="825" kern="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Aperture improvement BPCN,</a:t>
                </a:r>
              </a:p>
              <a:p>
                <a:pPr defTabSz="342900">
                  <a:defRPr/>
                </a:pPr>
                <a:r>
                  <a:rPr lang="en-GB" sz="825" kern="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Re-sectorisation MKE06,</a:t>
                </a:r>
              </a:p>
              <a:p>
                <a:pPr defTabSz="342900">
                  <a:defRPr/>
                </a:pPr>
                <a:r>
                  <a:rPr lang="en-GB" sz="825" kern="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Crab Cavities removal.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E074637-5642-4AA1-8C96-D197EE85F4F4}"/>
                  </a:ext>
                </a:extLst>
              </p:cNvPr>
              <p:cNvSpPr txBox="1"/>
              <p:nvPr/>
            </p:nvSpPr>
            <p:spPr>
              <a:xfrm>
                <a:off x="4278025" y="4879793"/>
                <a:ext cx="2282078" cy="630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defTabSz="342900">
                  <a:defRPr/>
                </a:pPr>
                <a:r>
                  <a:rPr lang="en-GB" sz="825" kern="0" dirty="0">
                    <a:solidFill>
                      <a:srgbClr val="99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Fast Wire Scanners</a:t>
                </a:r>
              </a:p>
              <a:p>
                <a:pPr defTabSz="342900">
                  <a:defRPr/>
                </a:pPr>
                <a:r>
                  <a:rPr lang="en-GB" sz="825" kern="0" dirty="0">
                    <a:solidFill>
                      <a:srgbClr val="99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BGI &amp; re-sectorisation</a:t>
                </a:r>
              </a:p>
              <a:p>
                <a:pPr defTabSz="342900">
                  <a:defRPr/>
                </a:pPr>
                <a:r>
                  <a:rPr lang="en-GB" sz="825" kern="0" dirty="0">
                    <a:solidFill>
                      <a:srgbClr val="99CC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Pumping Port Shielding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8A6264A-9BE1-45DB-ACD4-9A71546FA9C1}"/>
                  </a:ext>
                </a:extLst>
              </p:cNvPr>
              <p:cNvSpPr txBox="1"/>
              <p:nvPr/>
            </p:nvSpPr>
            <p:spPr>
              <a:xfrm>
                <a:off x="7092586" y="4188639"/>
                <a:ext cx="2095203" cy="630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GB" sz="825" kern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Fast Wire Scanners</a:t>
                </a:r>
              </a:p>
              <a:p>
                <a:pPr>
                  <a:defRPr/>
                </a:pPr>
                <a:r>
                  <a:rPr lang="en-GB" sz="825" kern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EO Pick-up</a:t>
                </a:r>
              </a:p>
              <a:p>
                <a:pPr>
                  <a:defRPr/>
                </a:pPr>
                <a:r>
                  <a:rPr lang="en-GB" sz="825" kern="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De-cabling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69C6540-24CF-4886-B8B9-BA70AC2F48FE}"/>
                  </a:ext>
                </a:extLst>
              </p:cNvPr>
              <p:cNvSpPr txBox="1"/>
              <p:nvPr/>
            </p:nvSpPr>
            <p:spPr>
              <a:xfrm>
                <a:off x="7136376" y="2814570"/>
                <a:ext cx="2007624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GB" sz="825" kern="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RF Cavity leak detection</a:t>
                </a:r>
              </a:p>
              <a:p>
                <a:pPr>
                  <a:defRPr/>
                </a:pPr>
                <a:r>
                  <a:rPr lang="en-GB" sz="825" kern="0" dirty="0">
                    <a:solidFill>
                      <a:schemeClr val="accent6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Mode Trap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1583CFF-714A-401E-8A95-60C22C5D038C}"/>
                  </a:ext>
                </a:extLst>
              </p:cNvPr>
              <p:cNvSpPr txBox="1"/>
              <p:nvPr/>
            </p:nvSpPr>
            <p:spPr>
              <a:xfrm>
                <a:off x="833028" y="2111862"/>
                <a:ext cx="2152411" cy="630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GB" sz="825" kern="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Ion pump consolidation,</a:t>
                </a:r>
              </a:p>
              <a:p>
                <a:pPr>
                  <a:defRPr/>
                </a:pPr>
                <a:r>
                  <a:rPr lang="en-GB" sz="825" kern="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Layout improvement BPVC,</a:t>
                </a:r>
              </a:p>
              <a:p>
                <a:pPr>
                  <a:defRPr/>
                </a:pPr>
                <a:r>
                  <a:rPr lang="en-GB" sz="825" kern="0" dirty="0">
                    <a:solidFill>
                      <a:schemeClr val="bg1">
                        <a:lumMod val="50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De-cabling.</a:t>
                </a: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C4DE1DDE-66C2-4E90-9417-2B8107753C26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 flipV="1">
                <a:off x="6184850" y="5701846"/>
                <a:ext cx="1055306" cy="1055306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D44B1F6C-83BA-56D7-DFE7-1A013388BF30}"/>
                  </a:ext>
                </a:extLst>
              </p:cNvPr>
              <p:cNvSpPr txBox="1"/>
              <p:nvPr/>
            </p:nvSpPr>
            <p:spPr>
              <a:xfrm>
                <a:off x="1770224" y="895224"/>
                <a:ext cx="2152411" cy="63094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GB" sz="825" kern="0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Aperture improvement BPCN,</a:t>
                </a:r>
              </a:p>
              <a:p>
                <a:pPr>
                  <a:defRPr/>
                </a:pPr>
                <a:r>
                  <a:rPr lang="en-GB" sz="825" kern="0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Layout improvement BPNC.</a:t>
                </a:r>
              </a:p>
              <a:p>
                <a:pPr>
                  <a:defRPr/>
                </a:pPr>
                <a:r>
                  <a:rPr lang="en-GB" sz="825" kern="0" dirty="0">
                    <a:solidFill>
                      <a:schemeClr val="accent5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MST leak detection.</a:t>
                </a:r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ED68169-CB8D-4A8D-B015-BE1C77A590DE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 flipV="1">
                <a:off x="6032450" y="3976980"/>
                <a:ext cx="1055306" cy="1055306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A6FDD12-0E03-40CE-94EA-22DD697629C3}"/>
                  </a:ext>
                </a:extLst>
              </p:cNvPr>
              <p:cNvSpPr txBox="1"/>
              <p:nvPr/>
            </p:nvSpPr>
            <p:spPr>
              <a:xfrm>
                <a:off x="6056451" y="717539"/>
                <a:ext cx="2154624" cy="461665"/>
              </a:xfrm>
              <a:prstGeom prst="rect">
                <a:avLst/>
              </a:prstGeom>
              <a:solidFill>
                <a:srgbClr val="FFFFFF">
                  <a:alpha val="50196"/>
                </a:srgbClr>
              </a:solidFill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GB" sz="825" kern="0" dirty="0">
                    <a:solidFill>
                      <a:srgbClr val="00B0F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BSGV 210350,</a:t>
                </a:r>
              </a:p>
              <a:p>
                <a:pPr>
                  <a:defRPr/>
                </a:pPr>
                <a:r>
                  <a:rPr lang="en-GB" sz="825" kern="0" dirty="0">
                    <a:solidFill>
                      <a:srgbClr val="00B0F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Spill Monitor.</a:t>
                </a:r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F58901FD-1244-4DFD-8780-4A713E782615}"/>
                  </a:ext>
                </a:extLst>
              </p:cNvPr>
              <p:cNvSpPr>
                <a:spLocks noChangeAspect="1"/>
              </p:cNvSpPr>
              <p:nvPr/>
            </p:nvSpPr>
            <p:spPr>
              <a:xfrm flipH="1" flipV="1">
                <a:off x="5803489" y="1281353"/>
                <a:ext cx="1489733" cy="797145"/>
              </a:xfrm>
              <a:prstGeom prst="ellipse">
                <a:avLst/>
              </a:prstGeom>
              <a:noFill/>
              <a:ln w="28575" cap="flat" cmpd="sng" algn="ctr">
                <a:solidFill>
                  <a:srgbClr val="00B0F0"/>
                </a:solidFill>
                <a:prstDash val="solid"/>
                <a:miter lim="800000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1350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8C43FF5B-432D-1A29-432B-81B8B3AE83BC}"/>
              </a:ext>
            </a:extLst>
          </p:cNvPr>
          <p:cNvSpPr txBox="1"/>
          <p:nvPr/>
        </p:nvSpPr>
        <p:spPr>
          <a:xfrm>
            <a:off x="6623488" y="4420083"/>
            <a:ext cx="1571402" cy="2192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825" kern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AWAKE</a:t>
            </a:r>
          </a:p>
        </p:txBody>
      </p:sp>
    </p:spTree>
    <p:extLst>
      <p:ext uri="{BB962C8B-B14F-4D97-AF65-F5344CB8AC3E}">
        <p14:creationId xmlns:p14="http://schemas.microsoft.com/office/powerpoint/2010/main" val="84322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6">
            <a:extLst>
              <a:ext uri="{FF2B5EF4-FFF2-40B4-BE49-F238E27FC236}">
                <a16:creationId xmlns:a16="http://schemas.microsoft.com/office/drawing/2014/main" id="{4B3C6C25-9C1D-E986-DAA2-80BA4B79D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38" y="138807"/>
            <a:ext cx="5670630" cy="438581"/>
          </a:xfrm>
        </p:spPr>
        <p:txBody>
          <a:bodyPr>
            <a:noAutofit/>
          </a:bodyPr>
          <a:lstStyle/>
          <a:p>
            <a:r>
              <a:rPr lang="en-GB" sz="3600" dirty="0">
                <a:latin typeface="+mn-lt"/>
              </a:rPr>
              <a:t>SPS – EYETS &amp; Schedule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686E26D-6F40-60B5-82BE-FA25AAEC02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FR"/>
              <a:t>9th April 2024</a:t>
            </a:r>
            <a:endParaRPr lang="de-CH" alt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B15670-C90C-431F-AD2B-32D1B5209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FR"/>
              <a:t>A. Harrison - TE/VSC</a:t>
            </a:r>
            <a:endParaRPr lang="en-US" altLang="en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A7D967-E672-496D-B872-B77394BDEB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</p:spPr>
        <p:txBody>
          <a:bodyPr vert="horz" lIns="68580" tIns="34290" rIns="68580" bIns="34290" rtlCol="0" anchor="ctr">
            <a:normAutofit/>
          </a:bodyPr>
          <a:lstStyle/>
          <a:p>
            <a:pPr>
              <a:spcAft>
                <a:spcPts val="450"/>
              </a:spcAft>
              <a:defRPr/>
            </a:pPr>
            <a:fld id="{B19FC021-3382-4A19-A24F-C610F1AD1BD6}" type="slidenum">
              <a:rPr lang="en-US" altLang="en-FR" sz="900"/>
              <a:pPr>
                <a:spcAft>
                  <a:spcPts val="450"/>
                </a:spcAft>
                <a:defRPr/>
              </a:pPr>
              <a:t>4</a:t>
            </a:fld>
            <a:endParaRPr lang="en-US" altLang="en-FR" sz="9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5AD5A1C-1150-149A-54F3-A5D179A440DC}"/>
              </a:ext>
            </a:extLst>
          </p:cNvPr>
          <p:cNvGrpSpPr/>
          <p:nvPr/>
        </p:nvGrpSpPr>
        <p:grpSpPr>
          <a:xfrm>
            <a:off x="0" y="2424136"/>
            <a:ext cx="9144000" cy="2291645"/>
            <a:chOff x="0" y="840355"/>
            <a:chExt cx="9144000" cy="229164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A121952-6919-DCC1-30F7-7228BCC84040}"/>
                </a:ext>
              </a:extLst>
            </p:cNvPr>
            <p:cNvGrpSpPr/>
            <p:nvPr/>
          </p:nvGrpSpPr>
          <p:grpSpPr>
            <a:xfrm>
              <a:off x="0" y="840355"/>
              <a:ext cx="9144000" cy="2291645"/>
              <a:chOff x="-115480" y="840355"/>
              <a:chExt cx="9164396" cy="229164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7EF6871-F152-579A-8A24-D8F5B675821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0614" b="32666"/>
              <a:stretch/>
            </p:blipFill>
            <p:spPr>
              <a:xfrm>
                <a:off x="-115480" y="840355"/>
                <a:ext cx="9164396" cy="2291645"/>
              </a:xfrm>
              <a:prstGeom prst="rect">
                <a:avLst/>
              </a:prstGeom>
            </p:spPr>
          </p:pic>
          <p:grpSp>
            <p:nvGrpSpPr>
              <p:cNvPr id="7" name="Group 6">
                <a:extLst>
                  <a:ext uri="{FF2B5EF4-FFF2-40B4-BE49-F238E27FC236}">
                    <a16:creationId xmlns:a16="http://schemas.microsoft.com/office/drawing/2014/main" id="{90CC11FE-D053-F9DC-4493-109D4983BDB1}"/>
                  </a:ext>
                </a:extLst>
              </p:cNvPr>
              <p:cNvGrpSpPr/>
              <p:nvPr/>
            </p:nvGrpSpPr>
            <p:grpSpPr>
              <a:xfrm>
                <a:off x="584588" y="1196768"/>
                <a:ext cx="6061678" cy="1835160"/>
                <a:chOff x="1350349" y="1088506"/>
                <a:chExt cx="5437112" cy="1835160"/>
              </a:xfrm>
            </p:grpSpPr>
            <p:cxnSp>
              <p:nvCxnSpPr>
                <p:cNvPr id="9" name="Straight Arrow Connector 8">
                  <a:extLst>
                    <a:ext uri="{FF2B5EF4-FFF2-40B4-BE49-F238E27FC236}">
                      <a16:creationId xmlns:a16="http://schemas.microsoft.com/office/drawing/2014/main" id="{3E04397C-F76D-4B89-8905-A936D98FFDC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92531" y="2136653"/>
                  <a:ext cx="0" cy="275879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stealth" w="lg" len="lg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ctangle: Rounded Corners 19">
                  <a:extLst>
                    <a:ext uri="{FF2B5EF4-FFF2-40B4-BE49-F238E27FC236}">
                      <a16:creationId xmlns:a16="http://schemas.microsoft.com/office/drawing/2014/main" id="{C660054B-3B41-4C0E-895B-2E46942C35D9}"/>
                    </a:ext>
                  </a:extLst>
                </p:cNvPr>
                <p:cNvSpPr/>
                <p:nvPr/>
              </p:nvSpPr>
              <p:spPr>
                <a:xfrm>
                  <a:off x="2033436" y="1785040"/>
                  <a:ext cx="4083991" cy="291908"/>
                </a:xfrm>
                <a:prstGeom prst="roundRect">
                  <a:avLst>
                    <a:gd name="adj" fmla="val 23300"/>
                  </a:avLst>
                </a:prstGeom>
                <a:noFill/>
                <a:ln w="25400">
                  <a:solidFill>
                    <a:srgbClr val="FF0000"/>
                  </a:solidFill>
                </a:ln>
                <a:effectLst>
                  <a:glow rad="76200">
                    <a:schemeClr val="bg1">
                      <a:alpha val="40000"/>
                    </a:schemeClr>
                  </a:glow>
                  <a:outerShdw blurRad="50800" dist="38100" dir="2700000" algn="tl" rotWithShape="0">
                    <a:schemeClr val="bg1">
                      <a:alpha val="40000"/>
                    </a:schemeClr>
                  </a:outerShdw>
                </a:effectLst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1050"/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3CF5C1EA-7FCA-4A24-A315-FDC8ABE09AA4}"/>
                    </a:ext>
                  </a:extLst>
                </p:cNvPr>
                <p:cNvSpPr txBox="1"/>
                <p:nvPr/>
              </p:nvSpPr>
              <p:spPr>
                <a:xfrm>
                  <a:off x="1350349" y="2317540"/>
                  <a:ext cx="853617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050" dirty="0">
                      <a:solidFill>
                        <a:schemeClr val="tx2"/>
                      </a:solidFill>
                      <a:highlight>
                        <a:srgbClr val="FFFF00"/>
                      </a:highlight>
                    </a:rPr>
                    <a:t>30.10.2023</a:t>
                  </a:r>
                  <a:endParaRPr lang="en-US" sz="1050" dirty="0">
                    <a:solidFill>
                      <a:schemeClr val="tx2"/>
                    </a:solidFill>
                    <a:highlight>
                      <a:srgbClr val="FFFF00"/>
                    </a:highlight>
                  </a:endParaRPr>
                </a:p>
              </p:txBody>
            </p:sp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0BB5C200-0CAC-4906-862E-F191CF85C9A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93811" y="1971675"/>
                  <a:ext cx="301838" cy="32820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oval" w="med" len="med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88B13611-4183-42BC-B332-A18C242EA0AD}"/>
                    </a:ext>
                  </a:extLst>
                </p:cNvPr>
                <p:cNvSpPr txBox="1"/>
                <p:nvPr/>
              </p:nvSpPr>
              <p:spPr>
                <a:xfrm>
                  <a:off x="5885516" y="2307754"/>
                  <a:ext cx="901945" cy="25391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050" dirty="0">
                      <a:solidFill>
                        <a:schemeClr val="tx2"/>
                      </a:solidFill>
                      <a:highlight>
                        <a:srgbClr val="FFFF00"/>
                      </a:highlight>
                    </a:rPr>
                    <a:t>09.02.2023</a:t>
                  </a:r>
                  <a:endParaRPr lang="en-US" sz="1050" dirty="0">
                    <a:solidFill>
                      <a:schemeClr val="tx2"/>
                    </a:solidFill>
                    <a:highlight>
                      <a:srgbClr val="FFFF00"/>
                    </a:highlight>
                  </a:endParaRPr>
                </a:p>
              </p:txBody>
            </p: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3966B439-BE76-4A47-9C4B-19ECFA5D2F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112018" y="1381764"/>
                  <a:ext cx="3892516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headEnd type="stealth"/>
                  <a:tailEnd type="stealth" w="lg" len="lg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Arrow Connector 33">
                  <a:extLst>
                    <a:ext uri="{FF2B5EF4-FFF2-40B4-BE49-F238E27FC236}">
                      <a16:creationId xmlns:a16="http://schemas.microsoft.com/office/drawing/2014/main" id="{E25A4870-E5EC-438D-8C14-85FC0531405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94912" y="1111464"/>
                  <a:ext cx="0" cy="712220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none" w="lg" len="lg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87D6C0F3-4FF6-4A99-AB2B-AF84FFFD2C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04533" y="1111464"/>
                  <a:ext cx="0" cy="712220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none" w="lg" len="lg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7D839D58-632D-40CF-9A55-0E5B2C8E9C86}"/>
                    </a:ext>
                  </a:extLst>
                </p:cNvPr>
                <p:cNvSpPr txBox="1"/>
                <p:nvPr/>
              </p:nvSpPr>
              <p:spPr>
                <a:xfrm>
                  <a:off x="2268449" y="1088506"/>
                  <a:ext cx="3307316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fr-CH" sz="1050" dirty="0">
                      <a:solidFill>
                        <a:schemeClr val="tx2"/>
                      </a:solidFill>
                    </a:rPr>
                    <a:t>65 </a:t>
                  </a:r>
                  <a:r>
                    <a:rPr lang="fr-CH" sz="1050" dirty="0" err="1">
                      <a:solidFill>
                        <a:schemeClr val="tx2"/>
                      </a:solidFill>
                    </a:rPr>
                    <a:t>working</a:t>
                  </a:r>
                  <a:r>
                    <a:rPr lang="fr-CH" sz="105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fr-CH" sz="1050" dirty="0" err="1">
                      <a:solidFill>
                        <a:schemeClr val="tx2"/>
                      </a:solidFill>
                    </a:rPr>
                    <a:t>days</a:t>
                  </a:r>
                  <a:r>
                    <a:rPr lang="fr-CH" sz="1050" dirty="0">
                      <a:solidFill>
                        <a:schemeClr val="tx2"/>
                      </a:solidFill>
                    </a:rPr>
                    <a:t> / 15 </a:t>
                  </a:r>
                  <a:r>
                    <a:rPr lang="fr-CH" sz="1050" dirty="0" err="1">
                      <a:solidFill>
                        <a:schemeClr val="tx2"/>
                      </a:solidFill>
                    </a:rPr>
                    <a:t>weeks</a:t>
                  </a:r>
                  <a:r>
                    <a:rPr lang="fr-CH" sz="105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fr-CH" sz="1050" dirty="0" err="1">
                      <a:solidFill>
                        <a:schemeClr val="tx2"/>
                      </a:solidFill>
                    </a:rPr>
                    <a:t>including</a:t>
                  </a:r>
                  <a:r>
                    <a:rPr lang="fr-CH" sz="1050" dirty="0">
                      <a:solidFill>
                        <a:schemeClr val="tx2"/>
                      </a:solidFill>
                    </a:rPr>
                    <a:t> CERN </a:t>
                  </a:r>
                  <a:r>
                    <a:rPr lang="fr-CH" sz="1050" dirty="0" err="1">
                      <a:solidFill>
                        <a:schemeClr val="tx2"/>
                      </a:solidFill>
                    </a:rPr>
                    <a:t>closure</a:t>
                  </a:r>
                  <a:endParaRPr lang="en-US" sz="105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16E9714E-FB26-5E77-BE09-2CCF6C4427D4}"/>
                    </a:ext>
                  </a:extLst>
                </p:cNvPr>
                <p:cNvSpPr txBox="1"/>
                <p:nvPr/>
              </p:nvSpPr>
              <p:spPr>
                <a:xfrm>
                  <a:off x="2824581" y="2184401"/>
                  <a:ext cx="1028144" cy="253916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050" dirty="0">
                      <a:solidFill>
                        <a:schemeClr val="tx2"/>
                      </a:solidFill>
                    </a:rPr>
                    <a:t>RP </a:t>
                  </a:r>
                  <a:r>
                    <a:rPr lang="fr-CH" sz="1050" dirty="0" err="1">
                      <a:solidFill>
                        <a:schemeClr val="tx2"/>
                      </a:solidFill>
                    </a:rPr>
                    <a:t>Cooldown</a:t>
                  </a:r>
                  <a:endParaRPr lang="en-US" sz="105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2" name="Rectangle 1">
                  <a:extLst>
                    <a:ext uri="{FF2B5EF4-FFF2-40B4-BE49-F238E27FC236}">
                      <a16:creationId xmlns:a16="http://schemas.microsoft.com/office/drawing/2014/main" id="{B7DA7F64-38A6-7712-6102-98AF62E7B71A}"/>
                    </a:ext>
                  </a:extLst>
                </p:cNvPr>
                <p:cNvSpPr/>
                <p:nvPr/>
              </p:nvSpPr>
              <p:spPr>
                <a:xfrm>
                  <a:off x="2090151" y="1823683"/>
                  <a:ext cx="310148" cy="214313"/>
                </a:xfrm>
                <a:prstGeom prst="rect">
                  <a:avLst/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E79AD26B-6CCF-FA64-98FD-1891BCACEE79}"/>
                    </a:ext>
                  </a:extLst>
                </p:cNvPr>
                <p:cNvSpPr txBox="1"/>
                <p:nvPr/>
              </p:nvSpPr>
              <p:spPr>
                <a:xfrm>
                  <a:off x="1642004" y="2612793"/>
                  <a:ext cx="1416596" cy="28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050" dirty="0">
                      <a:solidFill>
                        <a:schemeClr val="tx2"/>
                      </a:solidFill>
                    </a:rPr>
                    <a:t>IST (Begin of EYETS)</a:t>
                  </a:r>
                  <a:endParaRPr lang="en-US" sz="1050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65D67629-D338-11BA-68EA-71E62C77FD31}"/>
                    </a:ext>
                  </a:extLst>
                </p:cNvPr>
                <p:cNvSpPr txBox="1"/>
                <p:nvPr/>
              </p:nvSpPr>
              <p:spPr>
                <a:xfrm>
                  <a:off x="4466718" y="2635666"/>
                  <a:ext cx="1294901" cy="28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FF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050" dirty="0">
                      <a:solidFill>
                        <a:schemeClr val="tx2"/>
                      </a:solidFill>
                    </a:rPr>
                    <a:t>IST (End of EYETS)</a:t>
                  </a:r>
                  <a:endParaRPr lang="en-US" sz="1050" dirty="0">
                    <a:solidFill>
                      <a:schemeClr val="tx2"/>
                    </a:solidFill>
                  </a:endParaRPr>
                </a:p>
              </p:txBody>
            </p:sp>
            <p:cxnSp>
              <p:nvCxnSpPr>
                <p:cNvPr id="25" name="Straight Arrow Connector 24">
                  <a:extLst>
                    <a:ext uri="{FF2B5EF4-FFF2-40B4-BE49-F238E27FC236}">
                      <a16:creationId xmlns:a16="http://schemas.microsoft.com/office/drawing/2014/main" id="{AA395134-937F-BD74-D2C8-6B2E76C7767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220337" y="1930705"/>
                  <a:ext cx="114712" cy="638844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oval" w="med" len="med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6AF4A268-799E-2D7F-8329-10FDEC6FE8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999596" y="2134912"/>
                  <a:ext cx="0" cy="275879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stealth" w="lg" len="lg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1B24F527-AC72-5DF1-A1DE-80340A089502}"/>
                    </a:ext>
                  </a:extLst>
                </p:cNvPr>
                <p:cNvSpPr/>
                <p:nvPr/>
              </p:nvSpPr>
              <p:spPr>
                <a:xfrm>
                  <a:off x="5731972" y="1823683"/>
                  <a:ext cx="273860" cy="214313"/>
                </a:xfrm>
                <a:prstGeom prst="rect">
                  <a:avLst/>
                </a:prstGeom>
                <a:solidFill>
                  <a:srgbClr val="7030A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050"/>
                </a:p>
              </p:txBody>
            </p:sp>
            <p:cxnSp>
              <p:nvCxnSpPr>
                <p:cNvPr id="12" name="Straight Arrow Connector 11">
                  <a:extLst>
                    <a:ext uri="{FF2B5EF4-FFF2-40B4-BE49-F238E27FC236}">
                      <a16:creationId xmlns:a16="http://schemas.microsoft.com/office/drawing/2014/main" id="{045A1FD5-9DC7-9F4F-2557-5AFEB2565AA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78744" y="1933406"/>
                  <a:ext cx="678709" cy="660396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tailEnd type="oval" w="med" len="med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Arrow Connector 44">
                  <a:extLst>
                    <a:ext uri="{FF2B5EF4-FFF2-40B4-BE49-F238E27FC236}">
                      <a16:creationId xmlns:a16="http://schemas.microsoft.com/office/drawing/2014/main" id="{C669D844-6731-4575-35B6-AFC909D6E50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96960" y="1624013"/>
                  <a:ext cx="0" cy="199671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none" w="lg" len="lg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296B0771-6B9E-5E04-A6F6-59174A6759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400298" y="1704369"/>
                  <a:ext cx="3325454" cy="0"/>
                </a:xfrm>
                <a:prstGeom prst="straightConnector1">
                  <a:avLst/>
                </a:prstGeom>
                <a:ln w="38100">
                  <a:solidFill>
                    <a:srgbClr val="FF0000"/>
                  </a:solidFill>
                  <a:headEnd type="stealth"/>
                  <a:tailEnd type="stealth" w="lg" len="lg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11141C26-1C45-55A1-4E55-3B944E5364E0}"/>
                    </a:ext>
                  </a:extLst>
                </p:cNvPr>
                <p:cNvSpPr txBox="1"/>
                <p:nvPr/>
              </p:nvSpPr>
              <p:spPr>
                <a:xfrm>
                  <a:off x="3303655" y="1417427"/>
                  <a:ext cx="1235779" cy="2539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fr-CH" sz="1050" dirty="0">
                      <a:solidFill>
                        <a:schemeClr val="tx2"/>
                      </a:solidFill>
                    </a:rPr>
                    <a:t>43 </a:t>
                  </a:r>
                  <a:r>
                    <a:rPr lang="fr-CH" sz="1050" dirty="0" err="1">
                      <a:solidFill>
                        <a:schemeClr val="tx2"/>
                      </a:solidFill>
                    </a:rPr>
                    <a:t>working</a:t>
                  </a:r>
                  <a:r>
                    <a:rPr lang="fr-CH" sz="1050" dirty="0">
                      <a:solidFill>
                        <a:schemeClr val="tx2"/>
                      </a:solidFill>
                    </a:rPr>
                    <a:t> </a:t>
                  </a:r>
                  <a:r>
                    <a:rPr lang="fr-CH" sz="1050" dirty="0" err="1">
                      <a:solidFill>
                        <a:schemeClr val="tx2"/>
                      </a:solidFill>
                    </a:rPr>
                    <a:t>days</a:t>
                  </a:r>
                  <a:endParaRPr lang="en-US" sz="1050" dirty="0">
                    <a:solidFill>
                      <a:schemeClr val="tx2"/>
                    </a:solidFill>
                  </a:endParaRPr>
                </a:p>
              </p:txBody>
            </p:sp>
            <p:cxnSp>
              <p:nvCxnSpPr>
                <p:cNvPr id="35" name="Straight Arrow Connector 34">
                  <a:extLst>
                    <a:ext uri="{FF2B5EF4-FFF2-40B4-BE49-F238E27FC236}">
                      <a16:creationId xmlns:a16="http://schemas.microsoft.com/office/drawing/2014/main" id="{5D385EE7-360C-9E48-4EB7-4A0C78DDB3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736499" y="1624013"/>
                  <a:ext cx="0" cy="199671"/>
                </a:xfrm>
                <a:prstGeom prst="straightConnector1">
                  <a:avLst/>
                </a:prstGeom>
                <a:ln w="12700">
                  <a:solidFill>
                    <a:srgbClr val="FF0000"/>
                  </a:solidFill>
                  <a:tailEnd type="none" w="lg" len="lg"/>
                </a:ln>
                <a:effectLst>
                  <a:glow rad="63500">
                    <a:schemeClr val="bg1">
                      <a:alpha val="40000"/>
                    </a:schemeClr>
                  </a:glow>
                </a:effec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36506B-15FE-3781-00CA-E6CD75D07587}"/>
                </a:ext>
              </a:extLst>
            </p:cNvPr>
            <p:cNvSpPr/>
            <p:nvPr/>
          </p:nvSpPr>
          <p:spPr>
            <a:xfrm>
              <a:off x="0" y="1893302"/>
              <a:ext cx="1160212" cy="252956"/>
            </a:xfrm>
            <a:prstGeom prst="rect">
              <a:avLst/>
            </a:prstGeom>
            <a:solidFill>
              <a:srgbClr val="FFFF00">
                <a:alpha val="30196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1BDC08A-EEE1-FB45-02BA-7D6E2A6EADF8}"/>
              </a:ext>
            </a:extLst>
          </p:cNvPr>
          <p:cNvSpPr txBox="1">
            <a:spLocks/>
          </p:cNvSpPr>
          <p:nvPr/>
        </p:nvSpPr>
        <p:spPr>
          <a:xfrm>
            <a:off x="849317" y="705431"/>
            <a:ext cx="7445365" cy="1622836"/>
          </a:xfrm>
          <a:prstGeom prst="rect">
            <a:avLst/>
          </a:prstGeom>
        </p:spPr>
        <p:txBody>
          <a:bodyPr/>
          <a:lstStyle>
            <a:lvl1pPr marL="342900" indent="-34290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defRPr sz="3000" b="1" kern="1200">
                <a:solidFill>
                  <a:srgbClr val="E46C0A"/>
                </a:solidFill>
                <a:latin typeface="Arial" pitchFamily="34" charset="0"/>
                <a:ea typeface="MS PGothic" pitchFamily="34" charset="-128"/>
                <a:cs typeface="Arial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Aft>
                <a:spcPts val="600"/>
              </a:spcAft>
            </a:pPr>
            <a:r>
              <a:rPr lang="en-GB" sz="1800" dirty="0">
                <a:solidFill>
                  <a:schemeClr val="tx2"/>
                </a:solidFill>
              </a:rPr>
              <a:t>Extended Year End Technical Stop (EYETS) 2023/2024.</a:t>
            </a:r>
          </a:p>
          <a:p>
            <a:pPr lvl="1">
              <a:spcAft>
                <a:spcPts val="600"/>
              </a:spcAft>
            </a:pPr>
            <a:r>
              <a:rPr lang="en-GB" sz="1800" dirty="0">
                <a:solidFill>
                  <a:schemeClr val="tx2"/>
                </a:solidFill>
              </a:rPr>
              <a:t>Maintenance and upgrade of the accelerators.</a:t>
            </a:r>
          </a:p>
          <a:p>
            <a:pPr lvl="1">
              <a:spcAft>
                <a:spcPts val="600"/>
              </a:spcAft>
            </a:pPr>
            <a:r>
              <a:rPr lang="en-GB" sz="1800" dirty="0">
                <a:solidFill>
                  <a:schemeClr val="tx2"/>
                </a:solidFill>
              </a:rPr>
              <a:t>SPS From 31</a:t>
            </a:r>
            <a:r>
              <a:rPr lang="en-GB" sz="1800" baseline="30000" dirty="0">
                <a:solidFill>
                  <a:schemeClr val="tx2"/>
                </a:solidFill>
              </a:rPr>
              <a:t>st</a:t>
            </a:r>
            <a:r>
              <a:rPr lang="en-GB" sz="1800" dirty="0">
                <a:solidFill>
                  <a:schemeClr val="tx2"/>
                </a:solidFill>
              </a:rPr>
              <a:t> November 2023 to 9</a:t>
            </a:r>
            <a:r>
              <a:rPr lang="en-GB" sz="1800" baseline="30000" dirty="0">
                <a:solidFill>
                  <a:schemeClr val="tx2"/>
                </a:solidFill>
              </a:rPr>
              <a:t>th</a:t>
            </a:r>
            <a:r>
              <a:rPr lang="en-GB" sz="1800" dirty="0">
                <a:solidFill>
                  <a:schemeClr val="tx2"/>
                </a:solidFill>
              </a:rPr>
              <a:t> February 2024</a:t>
            </a:r>
          </a:p>
          <a:p>
            <a:pPr marL="342900" lvl="1" indent="0">
              <a:spcAft>
                <a:spcPts val="600"/>
              </a:spcAft>
              <a:buNone/>
            </a:pPr>
            <a:r>
              <a:rPr lang="en-GB" sz="1800" dirty="0">
                <a:solidFill>
                  <a:schemeClr val="tx2"/>
                </a:solidFill>
              </a:rPr>
              <a:t>    (</a:t>
            </a:r>
            <a:r>
              <a:rPr lang="en-GB" sz="1350" dirty="0">
                <a:solidFill>
                  <a:schemeClr val="tx2"/>
                </a:solidFill>
              </a:rPr>
              <a:t>general access from 07/11/2023 to 31/01/2024)</a:t>
            </a:r>
          </a:p>
          <a:p>
            <a:pPr lvl="1">
              <a:spcAft>
                <a:spcPts val="600"/>
              </a:spcAft>
            </a:pPr>
            <a:endParaRPr lang="en-GB" sz="1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007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2BAE8-6D0A-6369-3A14-607FF6F0B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Fast Wire Scanners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602BE-447D-7AD3-F41E-15D97361F8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2802"/>
            <a:ext cx="6482316" cy="1830452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During physics run all 4x Wire Scanners carbon wires broke, a Task Force found beam impedance induced high temperatures on carbon wire.</a:t>
            </a:r>
          </a:p>
          <a:p>
            <a:pPr lvl="1"/>
            <a:r>
              <a:rPr lang="en-US" sz="1400" dirty="0"/>
              <a:t>April - intervention to replace 2x BA4 wire scanners, both failed within several days.</a:t>
            </a:r>
          </a:p>
          <a:p>
            <a:pPr lvl="1"/>
            <a:r>
              <a:rPr lang="en-US" sz="1400" dirty="0"/>
              <a:t>TS1 2x Wire scanners replaced BA4; 1x Horizontal, 1x vertical including 6x ferrite tiles to dampen beam impedance.</a:t>
            </a:r>
          </a:p>
          <a:p>
            <a:r>
              <a:rPr lang="en-US" sz="1800" dirty="0"/>
              <a:t>EYETS – replace all 4x scanners, returning to original configuration and install ferrite modification.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106CF-0941-BE41-0677-EDB85D2C81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2F560-3E0F-043B-D7A1-F53CB86D3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D4FC9-F130-559C-06F0-EFD080E84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E2506F2-F8AA-8BD7-F8A7-B271271DEAEE}"/>
              </a:ext>
            </a:extLst>
          </p:cNvPr>
          <p:cNvGrpSpPr/>
          <p:nvPr/>
        </p:nvGrpSpPr>
        <p:grpSpPr>
          <a:xfrm>
            <a:off x="585050" y="2824657"/>
            <a:ext cx="2918400" cy="1917715"/>
            <a:chOff x="585050" y="2547607"/>
            <a:chExt cx="2918400" cy="1917715"/>
          </a:xfrm>
        </p:grpSpPr>
        <p:sp>
          <p:nvSpPr>
            <p:cNvPr id="13" name="Content Placeholder 2">
              <a:extLst>
                <a:ext uri="{FF2B5EF4-FFF2-40B4-BE49-F238E27FC236}">
                  <a16:creationId xmlns:a16="http://schemas.microsoft.com/office/drawing/2014/main" id="{A7B4F2D3-C1CB-F1C8-8CB8-723401A1E835}"/>
                </a:ext>
              </a:extLst>
            </p:cNvPr>
            <p:cNvSpPr txBox="1">
              <a:spLocks/>
            </p:cNvSpPr>
            <p:nvPr/>
          </p:nvSpPr>
          <p:spPr>
            <a:xfrm>
              <a:off x="585050" y="4189207"/>
              <a:ext cx="2918399" cy="27611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US" sz="1050" dirty="0">
                  <a:solidFill>
                    <a:schemeClr val="tx2"/>
                  </a:solidFill>
                </a:rPr>
                <a:t>Modified configuration (horizontal/vertical)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  <p:pic>
          <p:nvPicPr>
            <p:cNvPr id="24" name="Picture 23" descr="A machine with wires and cables&#10;&#10;Description automatically generated">
              <a:extLst>
                <a:ext uri="{FF2B5EF4-FFF2-40B4-BE49-F238E27FC236}">
                  <a16:creationId xmlns:a16="http://schemas.microsoft.com/office/drawing/2014/main" id="{121B7B9F-3832-ACF3-3DBA-77EE454BD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5051" y="2547607"/>
              <a:ext cx="2918399" cy="1641600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A4D6C232-B3F8-A78B-C658-BC9D5F5C54CD}"/>
              </a:ext>
            </a:extLst>
          </p:cNvPr>
          <p:cNvGrpSpPr/>
          <p:nvPr/>
        </p:nvGrpSpPr>
        <p:grpSpPr>
          <a:xfrm>
            <a:off x="7268356" y="2311091"/>
            <a:ext cx="1620000" cy="2422287"/>
            <a:chOff x="7375376" y="212628"/>
            <a:chExt cx="1620000" cy="2422287"/>
          </a:xfrm>
        </p:grpSpPr>
        <p:sp>
          <p:nvSpPr>
            <p:cNvPr id="15" name="Content Placeholder 2">
              <a:extLst>
                <a:ext uri="{FF2B5EF4-FFF2-40B4-BE49-F238E27FC236}">
                  <a16:creationId xmlns:a16="http://schemas.microsoft.com/office/drawing/2014/main" id="{C82EAED5-1375-28DB-9F5B-D990D747E50C}"/>
                </a:ext>
              </a:extLst>
            </p:cNvPr>
            <p:cNvSpPr txBox="1">
              <a:spLocks/>
            </p:cNvSpPr>
            <p:nvPr/>
          </p:nvSpPr>
          <p:spPr>
            <a:xfrm>
              <a:off x="7375376" y="2358800"/>
              <a:ext cx="1620000" cy="27611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US" sz="1050" dirty="0">
                  <a:solidFill>
                    <a:schemeClr val="tx2"/>
                  </a:solidFill>
                </a:rPr>
                <a:t>Ferrite tiles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  <p:pic>
          <p:nvPicPr>
            <p:cNvPr id="27" name="Picture 26" descr="A close-up of a machine&#10;&#10;Description automatically generated">
              <a:extLst>
                <a:ext uri="{FF2B5EF4-FFF2-40B4-BE49-F238E27FC236}">
                  <a16:creationId xmlns:a16="http://schemas.microsoft.com/office/drawing/2014/main" id="{7DD89467-F0E0-7265-376F-6F19073B10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75376" y="212628"/>
              <a:ext cx="1620000" cy="2160000"/>
            </a:xfrm>
            <a:prstGeom prst="rect">
              <a:avLst/>
            </a:prstGeom>
          </p:spPr>
        </p:pic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B4DD350B-3AD7-73F9-CF36-D7D1C9C00073}"/>
              </a:ext>
            </a:extLst>
          </p:cNvPr>
          <p:cNvSpPr txBox="1"/>
          <p:nvPr/>
        </p:nvSpPr>
        <p:spPr>
          <a:xfrm>
            <a:off x="7736305" y="0"/>
            <a:ext cx="1407695" cy="20005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ECR: SPS-BWSRC-EC-0003</a:t>
            </a:r>
            <a:endParaRPr lang="en-GB" sz="7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DE1FEC7-3246-58EF-2E6B-A2D4B4BAF315}"/>
              </a:ext>
            </a:extLst>
          </p:cNvPr>
          <p:cNvGrpSpPr/>
          <p:nvPr/>
        </p:nvGrpSpPr>
        <p:grpSpPr>
          <a:xfrm>
            <a:off x="4441197" y="2814258"/>
            <a:ext cx="2446882" cy="1919120"/>
            <a:chOff x="4441197" y="2537208"/>
            <a:chExt cx="2446882" cy="1919120"/>
          </a:xfrm>
        </p:grpSpPr>
        <p:sp>
          <p:nvSpPr>
            <p:cNvPr id="19" name="Content Placeholder 2">
              <a:extLst>
                <a:ext uri="{FF2B5EF4-FFF2-40B4-BE49-F238E27FC236}">
                  <a16:creationId xmlns:a16="http://schemas.microsoft.com/office/drawing/2014/main" id="{7C5FBD20-49AE-5FA6-0C01-A26B633A971D}"/>
                </a:ext>
              </a:extLst>
            </p:cNvPr>
            <p:cNvSpPr txBox="1">
              <a:spLocks/>
            </p:cNvSpPr>
            <p:nvPr/>
          </p:nvSpPr>
          <p:spPr>
            <a:xfrm>
              <a:off x="4441197" y="4180213"/>
              <a:ext cx="2446882" cy="276115"/>
            </a:xfrm>
            <a:prstGeom prst="rect">
              <a:avLst/>
            </a:prstGeom>
          </p:spPr>
          <p:txBody>
            <a:bodyPr vert="horz">
              <a:normAutofit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 algn="ctr">
                <a:buNone/>
              </a:pPr>
              <a:r>
                <a:rPr lang="en-US" sz="1050" dirty="0">
                  <a:solidFill>
                    <a:schemeClr val="tx2"/>
                  </a:solidFill>
                </a:rPr>
                <a:t>BA4 Original configuration (vertical)</a:t>
              </a:r>
              <a:endParaRPr lang="en-GB" sz="1050" dirty="0">
                <a:solidFill>
                  <a:schemeClr val="tx2"/>
                </a:solidFill>
              </a:endParaRPr>
            </a:p>
          </p:txBody>
        </p:sp>
        <p:pic>
          <p:nvPicPr>
            <p:cNvPr id="31" name="Picture 30" descr="A machine with wires and cables&#10;&#10;Description automatically generated">
              <a:extLst>
                <a:ext uri="{FF2B5EF4-FFF2-40B4-BE49-F238E27FC236}">
                  <a16:creationId xmlns:a16="http://schemas.microsoft.com/office/drawing/2014/main" id="{A7CCB81D-C3DF-EB61-3BE6-109914F272E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70627" y="2537208"/>
              <a:ext cx="2190674" cy="16430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48717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2BAE8-6D0A-6369-3A14-607FF6F0B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BGI &amp; re-sectorisation</a:t>
            </a:r>
            <a:endParaRPr lang="en-GB" sz="3600" dirty="0"/>
          </a:p>
        </p:txBody>
      </p:sp>
      <p:pic>
        <p:nvPicPr>
          <p:cNvPr id="31" name="Content Placeholder 30" descr="A large metal pipe in a factory&#10;&#10;Description automatically generated">
            <a:extLst>
              <a:ext uri="{FF2B5EF4-FFF2-40B4-BE49-F238E27FC236}">
                <a16:creationId xmlns:a16="http://schemas.microsoft.com/office/drawing/2014/main" id="{59DDEFC9-2271-61E7-B140-D6425A8CC9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2222" y="2853000"/>
            <a:ext cx="1431000" cy="1908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106CF-0941-BE41-0677-EDB85D2C81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2F560-3E0F-043B-D7A1-F53CB86D3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D4FC9-F130-559C-06F0-EFD080E84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B4805C-7FB4-BEAB-F7FF-75910138380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4690"/>
          <a:stretch/>
        </p:blipFill>
        <p:spPr>
          <a:xfrm>
            <a:off x="0" y="3221466"/>
            <a:ext cx="6172310" cy="107102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A254D142-EA82-B3B7-FF9E-5296051AF413}"/>
              </a:ext>
            </a:extLst>
          </p:cNvPr>
          <p:cNvSpPr/>
          <p:nvPr/>
        </p:nvSpPr>
        <p:spPr>
          <a:xfrm>
            <a:off x="966342" y="3221466"/>
            <a:ext cx="923077" cy="81379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E8F45C4-9064-E295-A856-F1B6C67BE364}"/>
              </a:ext>
            </a:extLst>
          </p:cNvPr>
          <p:cNvSpPr/>
          <p:nvPr/>
        </p:nvSpPr>
        <p:spPr>
          <a:xfrm>
            <a:off x="3146518" y="3221466"/>
            <a:ext cx="923077" cy="81379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E442A97-9126-36CD-94BE-9D75EB77953C}"/>
              </a:ext>
            </a:extLst>
          </p:cNvPr>
          <p:cNvCxnSpPr>
            <a:cxnSpLocks/>
            <a:stCxn id="9" idx="2"/>
          </p:cNvCxnSpPr>
          <p:nvPr/>
        </p:nvCxnSpPr>
        <p:spPr>
          <a:xfrm flipH="1">
            <a:off x="1895150" y="3628365"/>
            <a:ext cx="1251368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87E857C-6412-156A-C4AC-A8B55BC11A4F}"/>
              </a:ext>
            </a:extLst>
          </p:cNvPr>
          <p:cNvSpPr txBox="1"/>
          <p:nvPr/>
        </p:nvSpPr>
        <p:spPr>
          <a:xfrm>
            <a:off x="2004516" y="3447659"/>
            <a:ext cx="886880" cy="205909"/>
          </a:xfrm>
          <a:prstGeom prst="rect">
            <a:avLst/>
          </a:prstGeom>
          <a:solidFill>
            <a:srgbClr val="FFFFFF">
              <a:alpha val="60000"/>
            </a:srgbClr>
          </a:solidFill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B050"/>
                </a:solidFill>
              </a:rPr>
              <a:t>6.5m downstream</a:t>
            </a:r>
            <a:endParaRPr lang="en-GB" sz="900" dirty="0">
              <a:solidFill>
                <a:srgbClr val="00B050"/>
              </a:solidFill>
            </a:endParaRP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E5192AAF-D9F9-DF74-7E6A-B5AB8548DBC8}"/>
              </a:ext>
            </a:extLst>
          </p:cNvPr>
          <p:cNvSpPr txBox="1">
            <a:spLocks/>
          </p:cNvSpPr>
          <p:nvPr/>
        </p:nvSpPr>
        <p:spPr>
          <a:xfrm>
            <a:off x="170073" y="994205"/>
            <a:ext cx="5321228" cy="176844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tx2"/>
                </a:solidFill>
              </a:rPr>
              <a:t>High degassing equipment next to sensitive MKDV.</a:t>
            </a:r>
          </a:p>
          <a:p>
            <a:pPr marL="36576" indent="0"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tx2"/>
                </a:solidFill>
              </a:rPr>
              <a:t>Simulations to determine acceptable buffer sector length - maintaining 24h recovery after intervention.</a:t>
            </a:r>
          </a:p>
          <a:p>
            <a:pPr marL="36576" indent="0"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tx2"/>
                </a:solidFill>
              </a:rPr>
              <a:t>New sector &amp; layout.</a:t>
            </a:r>
            <a:endParaRPr lang="en-GB" sz="1600" b="1" dirty="0">
              <a:solidFill>
                <a:schemeClr val="tx2"/>
              </a:solidFill>
            </a:endParaRPr>
          </a:p>
        </p:txBody>
      </p:sp>
      <p:pic>
        <p:nvPicPr>
          <p:cNvPr id="27" name="Picture 26" descr="A group of men working on a machine&#10;&#10;Description automatically generated">
            <a:extLst>
              <a:ext uri="{FF2B5EF4-FFF2-40B4-BE49-F238E27FC236}">
                <a16:creationId xmlns:a16="http://schemas.microsoft.com/office/drawing/2014/main" id="{06DF6749-8F13-5C58-177A-C8E7EBC7A27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81766" y="2849100"/>
            <a:ext cx="1431000" cy="1908000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F587B66-A7F6-B165-3DFD-4E90976845E7}"/>
              </a:ext>
            </a:extLst>
          </p:cNvPr>
          <p:cNvSpPr txBox="1"/>
          <p:nvPr/>
        </p:nvSpPr>
        <p:spPr>
          <a:xfrm>
            <a:off x="305991" y="4541284"/>
            <a:ext cx="1251284" cy="20005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GB" sz="700" dirty="0">
                <a:effectLst/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ECR: SPS-BGI-EC-0001</a:t>
            </a:r>
            <a:endParaRPr lang="en-GB" sz="7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740AFE-5005-715F-B526-7BCAE736C6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799" y="-1"/>
            <a:ext cx="3562181" cy="2513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8D7A14C8-8E56-BC12-C1D2-40F3C8826EF1}"/>
              </a:ext>
            </a:extLst>
          </p:cNvPr>
          <p:cNvSpPr txBox="1">
            <a:spLocks/>
          </p:cNvSpPr>
          <p:nvPr/>
        </p:nvSpPr>
        <p:spPr>
          <a:xfrm>
            <a:off x="5798362" y="2488896"/>
            <a:ext cx="3254860" cy="328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vert="horz">
            <a:normAutofit fontScale="925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US" sz="800" dirty="0"/>
              <a:t>COMSOL simulation using Temkin adsorption isotherm  </a:t>
            </a:r>
          </a:p>
          <a:p>
            <a:pPr marL="36576" indent="0" algn="ctr">
              <a:buNone/>
            </a:pPr>
            <a:r>
              <a:rPr lang="en-US" sz="800" dirty="0"/>
              <a:t>(thanks to Anke Stoeltzel!)</a:t>
            </a:r>
            <a:endParaRPr lang="en-GB" sz="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AC844F-989D-03F1-6EBA-94FA3845CE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" y="3208691"/>
            <a:ext cx="6181766" cy="1092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46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text, building, floor&#10;&#10;Description automatically generated">
            <a:extLst>
              <a:ext uri="{FF2B5EF4-FFF2-40B4-BE49-F238E27FC236}">
                <a16:creationId xmlns:a16="http://schemas.microsoft.com/office/drawing/2014/main" id="{A52BD140-0D01-C88D-7AA3-E8E8D71698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943" y="2439970"/>
            <a:ext cx="2816517" cy="211238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7F19CE78-0C61-A9C3-F06B-E4E974A19F9F}"/>
              </a:ext>
            </a:extLst>
          </p:cNvPr>
          <p:cNvGrpSpPr/>
          <p:nvPr/>
        </p:nvGrpSpPr>
        <p:grpSpPr>
          <a:xfrm>
            <a:off x="701293" y="909337"/>
            <a:ext cx="3815321" cy="1641399"/>
            <a:chOff x="701293" y="909337"/>
            <a:chExt cx="3815321" cy="1641399"/>
          </a:xfrm>
        </p:grpSpPr>
        <p:pic>
          <p:nvPicPr>
            <p:cNvPr id="9" name="Picture 8" descr="Chart, line chart&#10;&#10;Description automatically generated">
              <a:extLst>
                <a:ext uri="{FF2B5EF4-FFF2-40B4-BE49-F238E27FC236}">
                  <a16:creationId xmlns:a16="http://schemas.microsoft.com/office/drawing/2014/main" id="{19181059-319A-AA4E-9224-414A52CA8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1293" y="909337"/>
              <a:ext cx="3815321" cy="1548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8DA826A-9E04-A5A0-BE2B-CBF4DB65900D}"/>
                </a:ext>
              </a:extLst>
            </p:cNvPr>
            <p:cNvSpPr txBox="1"/>
            <p:nvPr/>
          </p:nvSpPr>
          <p:spPr>
            <a:xfrm>
              <a:off x="1932325" y="2273737"/>
              <a:ext cx="135325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Beam Brightness</a:t>
              </a:r>
              <a:endParaRPr lang="en-GB" sz="120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D1D2BAE8-6D0A-6369-3A14-607FF6F0B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/>
              <a:t>HiRadMat</a:t>
            </a:r>
            <a:r>
              <a:rPr lang="en-US" sz="3200" dirty="0"/>
              <a:t> upgrades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106CF-0941-BE41-0677-EDB85D2C81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2F560-3E0F-043B-D7A1-F53CB86D3C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D4FC9-F130-559C-06F0-EFD080E84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310D28B-D3EB-6E96-1706-F75DF16F2D72}"/>
              </a:ext>
            </a:extLst>
          </p:cNvPr>
          <p:cNvSpPr txBox="1"/>
          <p:nvPr/>
        </p:nvSpPr>
        <p:spPr>
          <a:xfrm>
            <a:off x="7959377" y="109457"/>
            <a:ext cx="1095846" cy="20005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700" dirty="0"/>
              <a:t>ECR: HRM-V-EC-0002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CF1950-102B-8861-66E5-FD78C0C0FC07}"/>
              </a:ext>
            </a:extLst>
          </p:cNvPr>
          <p:cNvSpPr txBox="1"/>
          <p:nvPr/>
        </p:nvSpPr>
        <p:spPr>
          <a:xfrm>
            <a:off x="4819335" y="381355"/>
            <a:ext cx="4235888" cy="19082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36576" indent="0" algn="ctr">
              <a:buNone/>
            </a:pPr>
            <a:r>
              <a:rPr lang="en-US" sz="1400" b="1" u="sng" dirty="0">
                <a:solidFill>
                  <a:schemeClr val="tx2"/>
                </a:solidFill>
              </a:rPr>
              <a:t>Glassy carbon windows</a:t>
            </a:r>
          </a:p>
          <a:p>
            <a:pPr marL="36576" indent="0" algn="ctr">
              <a:buNone/>
            </a:pPr>
            <a:endParaRPr lang="en-US" sz="1400" b="1" u="sng" dirty="0">
              <a:solidFill>
                <a:schemeClr val="tx2"/>
              </a:solidFill>
            </a:endParaRPr>
          </a:p>
          <a:p>
            <a:pPr marL="108000" indent="-720000">
              <a:spcAft>
                <a:spcPts val="1200"/>
              </a:spcAft>
            </a:pPr>
            <a:r>
              <a:rPr lang="en-US" sz="1200" b="1" dirty="0">
                <a:solidFill>
                  <a:schemeClr val="tx2"/>
                </a:solidFill>
              </a:rPr>
              <a:t>- Beryllium window failures due to higher intensity beam</a:t>
            </a:r>
          </a:p>
          <a:p>
            <a:pPr>
              <a:spcAft>
                <a:spcPts val="1200"/>
              </a:spcAft>
            </a:pPr>
            <a:r>
              <a:rPr lang="en-US" sz="1200" b="1" dirty="0">
                <a:solidFill>
                  <a:schemeClr val="tx2"/>
                </a:solidFill>
              </a:rPr>
              <a:t>- Recommendation from HRM-Be-WG.</a:t>
            </a:r>
          </a:p>
          <a:p>
            <a:pPr>
              <a:spcAft>
                <a:spcPts val="1200"/>
              </a:spcAft>
            </a:pPr>
            <a:r>
              <a:rPr lang="en-US" sz="1200" b="1" dirty="0">
                <a:solidFill>
                  <a:schemeClr val="tx2"/>
                </a:solidFill>
              </a:rPr>
              <a:t>- Re-sectorisation of TT66 using in-line GC window.</a:t>
            </a:r>
          </a:p>
          <a:p>
            <a:pPr>
              <a:spcAft>
                <a:spcPts val="1200"/>
              </a:spcAft>
            </a:pPr>
            <a:r>
              <a:rPr lang="en-US" sz="1200" b="1" dirty="0">
                <a:solidFill>
                  <a:schemeClr val="tx2"/>
                </a:solidFill>
              </a:rPr>
              <a:t>- Replacement of Beryllium window with GC.</a:t>
            </a:r>
            <a:endParaRPr lang="en-GB" sz="1200" b="1" dirty="0">
              <a:solidFill>
                <a:schemeClr val="tx2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0D9E9AA-FB1E-FD6E-1C94-68442ED823CC}"/>
              </a:ext>
            </a:extLst>
          </p:cNvPr>
          <p:cNvSpPr/>
          <p:nvPr/>
        </p:nvSpPr>
        <p:spPr>
          <a:xfrm>
            <a:off x="102781" y="880452"/>
            <a:ext cx="4554279" cy="3478897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9AF4FA5-A097-DFE6-A9F9-450C5108F8AF}"/>
              </a:ext>
            </a:extLst>
          </p:cNvPr>
          <p:cNvGrpSpPr/>
          <p:nvPr/>
        </p:nvGrpSpPr>
        <p:grpSpPr>
          <a:xfrm>
            <a:off x="575756" y="866558"/>
            <a:ext cx="4096211" cy="1639660"/>
            <a:chOff x="575756" y="866558"/>
            <a:chExt cx="4096211" cy="1639660"/>
          </a:xfrm>
        </p:grpSpPr>
        <p:pic>
          <p:nvPicPr>
            <p:cNvPr id="3" name="Picture 2" descr="A picture containing diagram, plan, screenshot, plot&#10;&#10;Description automatically generated">
              <a:extLst>
                <a:ext uri="{FF2B5EF4-FFF2-40B4-BE49-F238E27FC236}">
                  <a16:creationId xmlns:a16="http://schemas.microsoft.com/office/drawing/2014/main" id="{88C0210B-3102-FA7F-214F-BA6D5B47F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5756" y="866558"/>
              <a:ext cx="4096211" cy="154800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2A3DD47-489F-F522-83B3-E635DD4F1462}"/>
                </a:ext>
              </a:extLst>
            </p:cNvPr>
            <p:cNvSpPr txBox="1"/>
            <p:nvPr/>
          </p:nvSpPr>
          <p:spPr>
            <a:xfrm>
              <a:off x="1874238" y="2244608"/>
              <a:ext cx="1741481" cy="261610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TT66 aperture simulation</a:t>
              </a:r>
              <a:endParaRPr lang="en-GB" sz="1100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3A440A7-5D97-36AD-9DBB-E8ED1F2103AD}"/>
              </a:ext>
            </a:extLst>
          </p:cNvPr>
          <p:cNvGrpSpPr/>
          <p:nvPr/>
        </p:nvGrpSpPr>
        <p:grpSpPr>
          <a:xfrm>
            <a:off x="72927" y="2846746"/>
            <a:ext cx="5428336" cy="1837742"/>
            <a:chOff x="110608" y="2550736"/>
            <a:chExt cx="5428336" cy="183774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00A95CD-F6DD-718C-51C8-BB4545EE407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10608" y="2561043"/>
              <a:ext cx="3094812" cy="1800000"/>
              <a:chOff x="524540" y="2359711"/>
              <a:chExt cx="2528412" cy="147057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3CB59428-D0AD-DB59-2C10-9A84B771D1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/>
              <a:srcRect l="10075"/>
              <a:stretch/>
            </p:blipFill>
            <p:spPr>
              <a:xfrm>
                <a:off x="524540" y="2359711"/>
                <a:ext cx="2528412" cy="1470570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1818AAD-C8CF-D050-5E84-1F688739DD90}"/>
                  </a:ext>
                </a:extLst>
              </p:cNvPr>
              <p:cNvSpPr/>
              <p:nvPr/>
            </p:nvSpPr>
            <p:spPr>
              <a:xfrm>
                <a:off x="1315879" y="2359711"/>
                <a:ext cx="262270" cy="11669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b="1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DC5689A-EA5B-86A8-C3E7-67C993772107}"/>
                </a:ext>
              </a:extLst>
            </p:cNvPr>
            <p:cNvSpPr txBox="1"/>
            <p:nvPr/>
          </p:nvSpPr>
          <p:spPr>
            <a:xfrm>
              <a:off x="3045343" y="2695707"/>
              <a:ext cx="2493601" cy="1692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US" sz="1400" b="1" dirty="0">
                  <a:solidFill>
                    <a:schemeClr val="tx2"/>
                  </a:solidFill>
                </a:rPr>
                <a:t>Aperture &gt;Ø70mm for future beams.</a:t>
              </a:r>
            </a:p>
            <a:p>
              <a:pPr>
                <a:spcAft>
                  <a:spcPts val="1200"/>
                </a:spcAft>
              </a:pPr>
              <a:r>
                <a:rPr lang="en-US" sz="1400" b="1" dirty="0">
                  <a:solidFill>
                    <a:schemeClr val="tx2"/>
                  </a:solidFill>
                </a:rPr>
                <a:t>Position 660418 lower beam brightness.</a:t>
              </a:r>
            </a:p>
            <a:p>
              <a:pPr>
                <a:spcAft>
                  <a:spcPts val="1200"/>
                </a:spcAft>
              </a:pPr>
              <a:r>
                <a:rPr lang="en-US" sz="1400" b="1" dirty="0">
                  <a:solidFill>
                    <a:schemeClr val="tx2"/>
                  </a:solidFill>
                </a:rPr>
                <a:t>In-line Ø100mm, 3mm Glassy Carbon.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A467671-6C9C-6175-D50B-34BE0FC870BF}"/>
                </a:ext>
              </a:extLst>
            </p:cNvPr>
            <p:cNvSpPr/>
            <p:nvPr/>
          </p:nvSpPr>
          <p:spPr>
            <a:xfrm>
              <a:off x="110608" y="2550736"/>
              <a:ext cx="5338921" cy="18086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>
                <a:solidFill>
                  <a:schemeClr val="tx2"/>
                </a:solidFill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281988C-4E35-52ED-9DAC-6A8AE184A4F4}"/>
              </a:ext>
            </a:extLst>
          </p:cNvPr>
          <p:cNvGrpSpPr/>
          <p:nvPr/>
        </p:nvGrpSpPr>
        <p:grpSpPr>
          <a:xfrm>
            <a:off x="5431041" y="2366218"/>
            <a:ext cx="3686645" cy="2286459"/>
            <a:chOff x="5457355" y="2072890"/>
            <a:chExt cx="3686645" cy="228645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0D45B8A-74D6-B09E-E78E-82F9BEAB4ED1}"/>
                </a:ext>
              </a:extLst>
            </p:cNvPr>
            <p:cNvGrpSpPr/>
            <p:nvPr/>
          </p:nvGrpSpPr>
          <p:grpSpPr>
            <a:xfrm>
              <a:off x="5546770" y="2110578"/>
              <a:ext cx="3462456" cy="1908000"/>
              <a:chOff x="5796687" y="2228538"/>
              <a:chExt cx="3462456" cy="1908000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88374E97-07CA-AB84-8C72-98AE7C2628F8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5796687" y="2228538"/>
                <a:ext cx="1379693" cy="1908000"/>
                <a:chOff x="1461187" y="882285"/>
                <a:chExt cx="1558517" cy="2761807"/>
              </a:xfrm>
            </p:grpSpPr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29F6610A-507C-9C36-DF9C-A88BE7E647E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461187" y="882285"/>
                  <a:ext cx="1558517" cy="2761807"/>
                </a:xfrm>
                <a:prstGeom prst="rect">
                  <a:avLst/>
                </a:prstGeom>
              </p:spPr>
            </p:pic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AB6ADF08-1803-0869-B628-5FDB2ACDD8C4}"/>
                    </a:ext>
                  </a:extLst>
                </p:cNvPr>
                <p:cNvSpPr/>
                <p:nvPr/>
              </p:nvSpPr>
              <p:spPr>
                <a:xfrm>
                  <a:off x="1461187" y="1155405"/>
                  <a:ext cx="84078" cy="15948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2"/>
                    </a:solidFill>
                  </a:endParaRPr>
                </a:p>
              </p:txBody>
            </p:sp>
          </p:grpSp>
          <p:pic>
            <p:nvPicPr>
              <p:cNvPr id="21" name="Picture 20" descr="A close-up of a machine&#10;&#10;Description automatically generated">
                <a:extLst>
                  <a:ext uri="{FF2B5EF4-FFF2-40B4-BE49-F238E27FC236}">
                    <a16:creationId xmlns:a16="http://schemas.microsoft.com/office/drawing/2014/main" id="{AE4190C8-4A23-AD3B-8D59-6379B88A5F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/>
              <a:srcRect r="28015"/>
              <a:stretch/>
            </p:blipFill>
            <p:spPr>
              <a:xfrm>
                <a:off x="7533433" y="2283538"/>
                <a:ext cx="1725710" cy="1798001"/>
              </a:xfrm>
              <a:prstGeom prst="rect">
                <a:avLst/>
              </a:prstGeom>
            </p:spPr>
          </p:pic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87D40C7-CC27-807F-FC27-BCF75EB06B2A}"/>
                </a:ext>
              </a:extLst>
            </p:cNvPr>
            <p:cNvSpPr txBox="1"/>
            <p:nvPr/>
          </p:nvSpPr>
          <p:spPr>
            <a:xfrm>
              <a:off x="5457355" y="3981781"/>
              <a:ext cx="368664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2"/>
                  </a:solidFill>
                </a:rPr>
                <a:t>End window Ø60mm x 3mm Glassy Carbon.</a:t>
              </a:r>
              <a:endParaRPr lang="en-GB" sz="1400" dirty="0">
                <a:solidFill>
                  <a:schemeClr val="tx2"/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B96746D2-6485-3F0F-572A-6FD00240BCB9}"/>
                </a:ext>
              </a:extLst>
            </p:cNvPr>
            <p:cNvSpPr/>
            <p:nvPr/>
          </p:nvSpPr>
          <p:spPr>
            <a:xfrm>
              <a:off x="5508384" y="2072890"/>
              <a:ext cx="3568386" cy="228645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202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25A31-7323-08B3-0DB6-3B9932B6D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MKE Re-sectorisation</a:t>
            </a:r>
            <a:endParaRPr lang="en-GB" sz="3200" dirty="0"/>
          </a:p>
        </p:txBody>
      </p:sp>
      <p:pic>
        <p:nvPicPr>
          <p:cNvPr id="10" name="Content Placeholder 9" descr="A person wearing a hard hat and gloves working on a piece of metal&#10;&#10;Description automatically generated">
            <a:extLst>
              <a:ext uri="{FF2B5EF4-FFF2-40B4-BE49-F238E27FC236}">
                <a16:creationId xmlns:a16="http://schemas.microsoft.com/office/drawing/2014/main" id="{E39EDB58-7F48-A3CA-6884-3828B77D4C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18356" y="3303899"/>
            <a:ext cx="1908000" cy="1431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78D57-FE36-11BF-4B5D-6B0D8E73062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CF035-8F62-76A8-9614-AA40010AAE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8208D6-E0A3-12E4-DC88-F7622D4B16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71BCD2-D2C3-F52F-3D4F-D6326B2F0C63}"/>
              </a:ext>
            </a:extLst>
          </p:cNvPr>
          <p:cNvSpPr txBox="1"/>
          <p:nvPr/>
        </p:nvSpPr>
        <p:spPr>
          <a:xfrm>
            <a:off x="305991" y="4554581"/>
            <a:ext cx="1194391" cy="20005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GB" sz="700" dirty="0"/>
              <a:t>ECR: SPS-VVS-EC-0001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FBBA135-1E3E-F1D7-4884-F928898FC98D}"/>
              </a:ext>
            </a:extLst>
          </p:cNvPr>
          <p:cNvGrpSpPr/>
          <p:nvPr/>
        </p:nvGrpSpPr>
        <p:grpSpPr>
          <a:xfrm>
            <a:off x="117644" y="2262658"/>
            <a:ext cx="5444873" cy="1600201"/>
            <a:chOff x="128613" y="1556157"/>
            <a:chExt cx="5681443" cy="181238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A0E7022B-A10B-F0B0-6FE8-CAF690B2CF0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28613" y="1556157"/>
              <a:ext cx="5681443" cy="1812381"/>
            </a:xfrm>
            <a:prstGeom prst="rect">
              <a:avLst/>
            </a:prstGeom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6526E5B-270A-A1D0-7507-6FA456816A92}"/>
                </a:ext>
              </a:extLst>
            </p:cNvPr>
            <p:cNvSpPr/>
            <p:nvPr/>
          </p:nvSpPr>
          <p:spPr>
            <a:xfrm>
              <a:off x="151200" y="2232813"/>
              <a:ext cx="612000" cy="612000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8704DAA-F787-D6D9-F5E8-3F118B052039}"/>
                </a:ext>
              </a:extLst>
            </p:cNvPr>
            <p:cNvSpPr/>
            <p:nvPr/>
          </p:nvSpPr>
          <p:spPr>
            <a:xfrm>
              <a:off x="3155982" y="2232813"/>
              <a:ext cx="612000" cy="612000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</a:ln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D4A4438D-DD0A-44DD-A5A1-749D83B205ED}"/>
                </a:ext>
              </a:extLst>
            </p:cNvPr>
            <p:cNvCxnSpPr>
              <a:stCxn id="20" idx="6"/>
              <a:endCxn id="21" idx="2"/>
            </p:cNvCxnSpPr>
            <p:nvPr/>
          </p:nvCxnSpPr>
          <p:spPr>
            <a:xfrm>
              <a:off x="763200" y="2538813"/>
              <a:ext cx="2392782" cy="0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 descr="A person wearing a hard hat and gloves working under a machine&#10;&#10;Description automatically generated">
            <a:extLst>
              <a:ext uri="{FF2B5EF4-FFF2-40B4-BE49-F238E27FC236}">
                <a16:creationId xmlns:a16="http://schemas.microsoft.com/office/drawing/2014/main" id="{FCE1BA29-AD19-A766-9675-A1A4BEAB92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935" y="3303899"/>
            <a:ext cx="1919999" cy="1440000"/>
          </a:xfrm>
          <a:prstGeom prst="rect">
            <a:avLst/>
          </a:prstGeom>
        </p:spPr>
      </p:pic>
      <p:pic>
        <p:nvPicPr>
          <p:cNvPr id="18" name="Picture 17" descr="A machine with a blue box&#10;&#10;Description automatically generated">
            <a:extLst>
              <a:ext uri="{FF2B5EF4-FFF2-40B4-BE49-F238E27FC236}">
                <a16:creationId xmlns:a16="http://schemas.microsoft.com/office/drawing/2014/main" id="{E0D2665B-E967-87EB-3834-077F97F127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18356" y="641729"/>
            <a:ext cx="1908000" cy="2544000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4A55381F-518F-CA4A-970A-DB58F0731284}"/>
              </a:ext>
            </a:extLst>
          </p:cNvPr>
          <p:cNvSpPr txBox="1">
            <a:spLocks/>
          </p:cNvSpPr>
          <p:nvPr/>
        </p:nvSpPr>
        <p:spPr>
          <a:xfrm>
            <a:off x="447694" y="791331"/>
            <a:ext cx="6482316" cy="15670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tx2"/>
                </a:solidFill>
              </a:rPr>
              <a:t>Re-locating the sector valve to liberate QD_61610 from MKE sector.</a:t>
            </a:r>
          </a:p>
          <a:p>
            <a:pPr marL="36576" indent="0"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tx2"/>
                </a:solidFill>
              </a:rPr>
              <a:t>QF.61610 magnet exchange for a-C coated.</a:t>
            </a:r>
          </a:p>
          <a:p>
            <a:pPr marL="36576" indent="0">
              <a:spcAft>
                <a:spcPts val="1200"/>
              </a:spcAft>
              <a:buNone/>
            </a:pPr>
            <a:r>
              <a:rPr lang="en-US" sz="1600" b="1" dirty="0">
                <a:solidFill>
                  <a:schemeClr val="tx2"/>
                </a:solidFill>
              </a:rPr>
              <a:t>Impedance improvement and PU Jacks exchanged.</a:t>
            </a:r>
            <a:endParaRPr lang="en-GB" sz="1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711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B9F7-381A-9674-29F6-4F80DFAF0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Magnet exchanges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BBDABC-BB2F-7899-D477-5C1D4E0C6B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0094" y="823265"/>
            <a:ext cx="5362293" cy="70778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/>
              <a:t>13 magnets </a:t>
            </a:r>
            <a:r>
              <a:rPr lang="en-US" sz="1600" dirty="0"/>
              <a:t>– all refurbished and tested at surface.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0EED1-FEF6-BA0A-6F0B-BBAD42721A8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9th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9A058-2EC1-9D80-E044-A84C9F6D07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A. Harrison - TE/VSC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A650B-077E-E683-9FC9-C9BBF1611F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C85490A-63F8-629E-9640-292725701984}"/>
              </a:ext>
            </a:extLst>
          </p:cNvPr>
          <p:cNvGrpSpPr/>
          <p:nvPr/>
        </p:nvGrpSpPr>
        <p:grpSpPr>
          <a:xfrm>
            <a:off x="4839545" y="77893"/>
            <a:ext cx="4242667" cy="4749999"/>
            <a:chOff x="4839545" y="77893"/>
            <a:chExt cx="4242667" cy="4749999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69C336EE-C76C-3089-321F-D2DCFCA464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849" t="23798" r="45474" b="38827"/>
            <a:stretch/>
          </p:blipFill>
          <p:spPr>
            <a:xfrm>
              <a:off x="5930947" y="2905545"/>
              <a:ext cx="3124800" cy="1922347"/>
            </a:xfrm>
            <a:prstGeom prst="rect">
              <a:avLst/>
            </a:prstGeom>
          </p:spPr>
        </p:pic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A8B1852C-3A16-F92B-AB3D-3774F7C0A261}"/>
                </a:ext>
              </a:extLst>
            </p:cNvPr>
            <p:cNvGrpSpPr/>
            <p:nvPr/>
          </p:nvGrpSpPr>
          <p:grpSpPr>
            <a:xfrm>
              <a:off x="4839545" y="77893"/>
              <a:ext cx="3552790" cy="3503260"/>
              <a:chOff x="5087511" y="77893"/>
              <a:chExt cx="3552790" cy="3503260"/>
            </a:xfrm>
          </p:grpSpPr>
          <p:pic>
            <p:nvPicPr>
              <p:cNvPr id="20" name="Picture 19" descr="A person standing next to a machine&#10;&#10;Description automatically generated">
                <a:extLst>
                  <a:ext uri="{FF2B5EF4-FFF2-40B4-BE49-F238E27FC236}">
                    <a16:creationId xmlns:a16="http://schemas.microsoft.com/office/drawing/2014/main" id="{55EB10CD-A0BE-A2AF-DDB1-0413A21AC9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38994" y="77893"/>
                <a:ext cx="2501307" cy="187598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2" name="Picture 21" descr="A machine with a machine on it&#10;&#10;Description automatically generated with medium confidence">
                <a:extLst>
                  <a:ext uri="{FF2B5EF4-FFF2-40B4-BE49-F238E27FC236}">
                    <a16:creationId xmlns:a16="http://schemas.microsoft.com/office/drawing/2014/main" id="{2D9C4893-BFBC-F7D6-B4FE-6747039F3B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87511" y="1224053"/>
                <a:ext cx="1767825" cy="23571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sp>
          <p:nvSpPr>
            <p:cNvPr id="24" name="Content Placeholder 2">
              <a:extLst>
                <a:ext uri="{FF2B5EF4-FFF2-40B4-BE49-F238E27FC236}">
                  <a16:creationId xmlns:a16="http://schemas.microsoft.com/office/drawing/2014/main" id="{9DBF6B5C-9292-BB28-C424-557A2E9BFBFD}"/>
                </a:ext>
              </a:extLst>
            </p:cNvPr>
            <p:cNvSpPr txBox="1">
              <a:spLocks/>
            </p:cNvSpPr>
            <p:nvPr/>
          </p:nvSpPr>
          <p:spPr>
            <a:xfrm>
              <a:off x="6580905" y="2003035"/>
              <a:ext cx="2501307" cy="1628717"/>
            </a:xfrm>
            <a:prstGeom prst="rect">
              <a:avLst/>
            </a:prstGeom>
          </p:spPr>
          <p:txBody>
            <a:bodyPr vert="horz">
              <a:normAutofit lnSpcReduction="10000"/>
            </a:bodyPr>
            <a:lstStyle>
              <a:lvl1pPr marL="49377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0000"/>
                <a:buFont typeface="Arial"/>
                <a:buChar char="•"/>
                <a:defRPr kumimoji="0"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905256" indent="-4572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92708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85000"/>
                <a:buFont typeface="Arial"/>
                <a:buChar char="•"/>
                <a:defRPr kumimoji="0"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85316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9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650492" indent="-342900" algn="l" rtl="0" eaLnBrk="1" latinLnBrk="0" hangingPunct="1">
                <a:spcBef>
                  <a:spcPct val="20000"/>
                </a:spcBef>
                <a:buClr>
                  <a:schemeClr val="tx1"/>
                </a:buClr>
                <a:buSzPct val="100000"/>
                <a:buFont typeface="Arial"/>
                <a:buChar char="•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36576" indent="0">
                <a:spcAft>
                  <a:spcPts val="600"/>
                </a:spcAft>
                <a:buNone/>
              </a:pPr>
              <a:r>
                <a:rPr lang="en-US" sz="1600" b="1" dirty="0">
                  <a:solidFill>
                    <a:schemeClr val="tx2"/>
                  </a:solidFill>
                </a:rPr>
                <a:t>MBS.660031</a:t>
              </a:r>
            </a:p>
            <a:p>
              <a:pPr marL="36576" indent="0">
                <a:spcAft>
                  <a:spcPts val="600"/>
                </a:spcAft>
                <a:buNone/>
              </a:pPr>
              <a:r>
                <a:rPr lang="en-GB" sz="1400" b="1" dirty="0">
                  <a:solidFill>
                    <a:schemeClr val="tx2"/>
                  </a:solidFill>
                </a:rPr>
                <a:t>Chamber compressed within C-shaped magnet yolk.</a:t>
              </a:r>
            </a:p>
            <a:p>
              <a:pPr marL="36576" indent="0">
                <a:spcAft>
                  <a:spcPts val="600"/>
                </a:spcAft>
                <a:buNone/>
              </a:pPr>
              <a:r>
                <a:rPr lang="en-GB" sz="1400" b="1" dirty="0">
                  <a:solidFill>
                    <a:schemeClr val="tx2"/>
                  </a:solidFill>
                </a:rPr>
                <a:t>Lab testing showed </a:t>
              </a:r>
              <a:r>
                <a:rPr lang="el-GR" sz="1400" b="1" dirty="0">
                  <a:solidFill>
                    <a:schemeClr val="tx2"/>
                  </a:solidFill>
                </a:rPr>
                <a:t>Δ</a:t>
              </a:r>
              <a:r>
                <a:rPr lang="en-US" sz="1400" b="1" dirty="0">
                  <a:solidFill>
                    <a:schemeClr val="tx2"/>
                  </a:solidFill>
                </a:rPr>
                <a:t> </a:t>
              </a:r>
              <a:r>
                <a:rPr lang="en-GB" sz="1400" b="1" dirty="0">
                  <a:solidFill>
                    <a:schemeClr val="tx2"/>
                  </a:solidFill>
                </a:rPr>
                <a:t>compression 3.2mm.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73D1136-7C85-81C6-D1C4-8C8AE6F8E668}"/>
              </a:ext>
            </a:extLst>
          </p:cNvPr>
          <p:cNvGrpSpPr/>
          <p:nvPr/>
        </p:nvGrpSpPr>
        <p:grpSpPr>
          <a:xfrm>
            <a:off x="355431" y="1673231"/>
            <a:ext cx="4258649" cy="2647004"/>
            <a:chOff x="-1987951" y="1183820"/>
            <a:chExt cx="4258649" cy="2647004"/>
          </a:xfrm>
        </p:grpSpPr>
        <p:pic>
          <p:nvPicPr>
            <p:cNvPr id="18" name="Picture 17" descr="A close up of a machine&#10;&#10;Description automatically generated">
              <a:extLst>
                <a:ext uri="{FF2B5EF4-FFF2-40B4-BE49-F238E27FC236}">
                  <a16:creationId xmlns:a16="http://schemas.microsoft.com/office/drawing/2014/main" id="{D2DA1D45-F1B9-F0DD-A18B-815F448910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125" r="28038"/>
            <a:stretch/>
          </p:blipFill>
          <p:spPr>
            <a:xfrm>
              <a:off x="88252" y="1183820"/>
              <a:ext cx="2182446" cy="264700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C178690-93BB-079C-6722-1DB7EA925EFE}"/>
                </a:ext>
              </a:extLst>
            </p:cNvPr>
            <p:cNvSpPr txBox="1"/>
            <p:nvPr/>
          </p:nvSpPr>
          <p:spPr>
            <a:xfrm>
              <a:off x="-1987951" y="1183820"/>
              <a:ext cx="2076204" cy="46166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QF.61610 Pumping Port Shielding and RF fingers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502CD93-D2BE-1122-762C-CFE1F6FBED9A}"/>
              </a:ext>
            </a:extLst>
          </p:cNvPr>
          <p:cNvGrpSpPr>
            <a:grpSpLocks noChangeAspect="1"/>
          </p:cNvGrpSpPr>
          <p:nvPr/>
        </p:nvGrpSpPr>
        <p:grpSpPr>
          <a:xfrm>
            <a:off x="46424" y="2564025"/>
            <a:ext cx="2159747" cy="1756210"/>
            <a:chOff x="2168595" y="1833086"/>
            <a:chExt cx="2591678" cy="2107437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DF3EDAE-8BA3-A963-EA18-9411F57FC6A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34147" t="40516" r="31622" b="19090"/>
            <a:stretch/>
          </p:blipFill>
          <p:spPr>
            <a:xfrm>
              <a:off x="2175098" y="2110085"/>
              <a:ext cx="2585175" cy="18304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AD9272D-D11C-BE5C-D485-1940AEABA8AA}"/>
                </a:ext>
              </a:extLst>
            </p:cNvPr>
            <p:cNvSpPr txBox="1"/>
            <p:nvPr/>
          </p:nvSpPr>
          <p:spPr>
            <a:xfrm>
              <a:off x="2168595" y="1833086"/>
              <a:ext cx="2591677" cy="33239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chemeClr val="tx2"/>
                  </a:solidFill>
                </a:rPr>
                <a:t>LSFA.62005</a:t>
              </a:r>
              <a:endParaRPr lang="en-GB" sz="1200" b="1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5744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34970</TotalTime>
  <Words>1095</Words>
  <Application>Microsoft Office PowerPoint</Application>
  <PresentationFormat>On-screen Show (16:9)</PresentationFormat>
  <Paragraphs>198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-apple-system</vt:lpstr>
      <vt:lpstr>Arial</vt:lpstr>
      <vt:lpstr>Calibri</vt:lpstr>
      <vt:lpstr>French Script MT</vt:lpstr>
      <vt:lpstr>Verdana</vt:lpstr>
      <vt:lpstr>Office Theme</vt:lpstr>
      <vt:lpstr>SPS EYETS 2024</vt:lpstr>
      <vt:lpstr>Accelerator overview</vt:lpstr>
      <vt:lpstr>SPS Overview</vt:lpstr>
      <vt:lpstr>SPS – EYETS &amp; Schedule</vt:lpstr>
      <vt:lpstr>Fast Wire Scanners</vt:lpstr>
      <vt:lpstr>BGI &amp; re-sectorisation</vt:lpstr>
      <vt:lpstr>HiRadMat upgrades</vt:lpstr>
      <vt:lpstr>MKE Re-sectorisation</vt:lpstr>
      <vt:lpstr>Magnet exchanges</vt:lpstr>
      <vt:lpstr>General activities</vt:lpstr>
      <vt:lpstr>General activities</vt:lpstr>
      <vt:lpstr>Consolidation</vt:lpstr>
      <vt:lpstr>Non-conformities</vt:lpstr>
      <vt:lpstr>Start-up</vt:lpstr>
      <vt:lpstr>Thanks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EYETS 2024</dc:title>
  <dc:creator>Anthony Harrison</dc:creator>
  <cp:lastModifiedBy>Anthony Harrison</cp:lastModifiedBy>
  <cp:revision>56</cp:revision>
  <dcterms:created xsi:type="dcterms:W3CDTF">2024-01-31T15:41:50Z</dcterms:created>
  <dcterms:modified xsi:type="dcterms:W3CDTF">2024-04-09T08:09:07Z</dcterms:modified>
</cp:coreProperties>
</file>