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</p:sldMasterIdLst>
  <p:notesMasterIdLst>
    <p:notesMasterId r:id="rId28"/>
  </p:notesMasterIdLst>
  <p:handoutMasterIdLst>
    <p:handoutMasterId r:id="rId29"/>
  </p:handoutMasterIdLst>
  <p:sldIdLst>
    <p:sldId id="423" r:id="rId2"/>
    <p:sldId id="646" r:id="rId3"/>
    <p:sldId id="778" r:id="rId4"/>
    <p:sldId id="780" r:id="rId5"/>
    <p:sldId id="782" r:id="rId6"/>
    <p:sldId id="783" r:id="rId7"/>
    <p:sldId id="785" r:id="rId8"/>
    <p:sldId id="786" r:id="rId9"/>
    <p:sldId id="787" r:id="rId10"/>
    <p:sldId id="736" r:id="rId11"/>
    <p:sldId id="789" r:id="rId12"/>
    <p:sldId id="803" r:id="rId13"/>
    <p:sldId id="791" r:id="rId14"/>
    <p:sldId id="793" r:id="rId15"/>
    <p:sldId id="804" r:id="rId16"/>
    <p:sldId id="788" r:id="rId17"/>
    <p:sldId id="794" r:id="rId18"/>
    <p:sldId id="795" r:id="rId19"/>
    <p:sldId id="801" r:id="rId20"/>
    <p:sldId id="802" r:id="rId21"/>
    <p:sldId id="790" r:id="rId22"/>
    <p:sldId id="781" r:id="rId23"/>
    <p:sldId id="784" r:id="rId24"/>
    <p:sldId id="796" r:id="rId25"/>
    <p:sldId id="799" r:id="rId26"/>
    <p:sldId id="797" r:id="rId27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D3477-BDE1-49E2-B897-164126E2FD4A}" v="6" dt="2024-03-11T14:10:06.1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85565" autoAdjust="0"/>
  </p:normalViewPr>
  <p:slideViewPr>
    <p:cSldViewPr>
      <p:cViewPr varScale="1">
        <p:scale>
          <a:sx n="106" d="100"/>
          <a:sy n="106" d="100"/>
        </p:scale>
        <p:origin x="120" y="11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37" d="100"/>
          <a:sy n="137" d="100"/>
        </p:scale>
        <p:origin x="1622" y="9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11-3-2024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11-3-2024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88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720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215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501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0464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6509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3372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979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352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2902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From pp as we thought they are to as they are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Increases with multiplicity: cannot think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077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142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82663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0077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93854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7567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6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8968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7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305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182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03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953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250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74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2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41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1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0B8A-84FA-41C6-8A41-CD6B6025AECB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3467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6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12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CA5D93F-3442-4693-93B6-87F31361A5E8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57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11-3-2024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00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ilkevanderschee.nl/trajectum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ites.google.com/view/govertnijs/trajectum" TargetMode="External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ooatlhc" TargetMode="External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hyperlink" Target="https://arxiv.org/abs/2103.01939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4B10B8D-2BF3-436F-BF66-C240C9536C81}"/>
              </a:ext>
            </a:extLst>
          </p:cNvPr>
          <p:cNvSpPr/>
          <p:nvPr/>
        </p:nvSpPr>
        <p:spPr>
          <a:xfrm>
            <a:off x="-216381" y="6264565"/>
            <a:ext cx="440738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59606" y="2837828"/>
            <a:ext cx="10258761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3200" b="1" dirty="0"/>
              <a:t>Anisotropic flow in small systems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912192" y="3469960"/>
            <a:ext cx="9037638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2500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Hydrodynamics at its limits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2111" y="5385618"/>
            <a:ext cx="6876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  <a:endParaRPr lang="nl-NL" sz="1700" dirty="0"/>
          </a:p>
          <a:p>
            <a:pPr algn="r"/>
            <a:r>
              <a:rPr lang="en-US" sz="1700" dirty="0"/>
              <a:t>Mini-event, CERN</a:t>
            </a:r>
          </a:p>
          <a:p>
            <a:pPr algn="r"/>
            <a:r>
              <a:rPr lang="en-US" sz="1700" dirty="0"/>
              <a:t>11 March 2024</a:t>
            </a:r>
            <a:endParaRPr lang="nl-NL" sz="1700" dirty="0"/>
          </a:p>
        </p:txBody>
      </p:sp>
      <p:pic>
        <p:nvPicPr>
          <p:cNvPr id="15" name="Picture 2" descr="Image result for cern logo">
            <a:extLst>
              <a:ext uri="{FF2B5EF4-FFF2-40B4-BE49-F238E27FC236}">
                <a16:creationId xmlns:a16="http://schemas.microsoft.com/office/drawing/2014/main" id="{B2D6CF3D-6565-4D3C-B247-426A40C889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67235" y="16164"/>
            <a:ext cx="1981200" cy="200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B8A181-1E44-441D-9D0C-60EF415D7F30}"/>
              </a:ext>
            </a:extLst>
          </p:cNvPr>
          <p:cNvGrpSpPr/>
          <p:nvPr/>
        </p:nvGrpSpPr>
        <p:grpSpPr>
          <a:xfrm>
            <a:off x="5334000" y="4914152"/>
            <a:ext cx="3786139" cy="1355488"/>
            <a:chOff x="8815339" y="3893982"/>
            <a:chExt cx="3200400" cy="12098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0C7571-6D12-4694-9A9A-5A4F2C108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339" y="4035366"/>
              <a:ext cx="3200400" cy="8562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C32CFF-0B43-4745-BDCA-B35C525F5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88073" y="3893982"/>
              <a:ext cx="437553" cy="120986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5F80112-7AF1-4D34-9D13-A1A17E361817}"/>
              </a:ext>
            </a:extLst>
          </p:cNvPr>
          <p:cNvSpPr txBox="1"/>
          <p:nvPr/>
        </p:nvSpPr>
        <p:spPr>
          <a:xfrm>
            <a:off x="2721967" y="3984646"/>
            <a:ext cx="929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Together</a:t>
            </a:r>
            <a:r>
              <a:rPr lang="nl-NL" sz="1600" i="1" dirty="0"/>
              <a:t> 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with Govert Nijs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52FB49-E279-5A75-884E-91A4F9793CAE}"/>
              </a:ext>
            </a:extLst>
          </p:cNvPr>
          <p:cNvGrpSpPr/>
          <p:nvPr/>
        </p:nvGrpSpPr>
        <p:grpSpPr>
          <a:xfrm>
            <a:off x="2133600" y="-600006"/>
            <a:ext cx="3200400" cy="2342322"/>
            <a:chOff x="6400255" y="-862273"/>
            <a:chExt cx="5548320" cy="3909624"/>
          </a:xfrm>
        </p:grpSpPr>
        <p:pic>
          <p:nvPicPr>
            <p:cNvPr id="8" name="Picture 8" descr="Voorbeeld van het aangepaste UU-logo">
              <a:extLst>
                <a:ext uri="{FF2B5EF4-FFF2-40B4-BE49-F238E27FC236}">
                  <a16:creationId xmlns:a16="http://schemas.microsoft.com/office/drawing/2014/main" id="{28086C36-A740-D912-501D-A7553D142F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96" r="53750"/>
            <a:stretch/>
          </p:blipFill>
          <p:spPr bwMode="auto">
            <a:xfrm>
              <a:off x="6400255" y="-862273"/>
              <a:ext cx="3651958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Voorbeeld van het aangepaste UU-logo">
              <a:extLst>
                <a:ext uri="{FF2B5EF4-FFF2-40B4-BE49-F238E27FC236}">
                  <a16:creationId xmlns:a16="http://schemas.microsoft.com/office/drawing/2014/main" id="{7FC2BD33-B7ED-5BBC-F565-C5B52CAF8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85121"/>
            <a:stretch/>
          </p:blipFill>
          <p:spPr bwMode="auto">
            <a:xfrm>
              <a:off x="10134600" y="-762649"/>
              <a:ext cx="1813975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90B5823E-718E-EDD1-4693-65A28E25B8C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7478" y="2056270"/>
            <a:ext cx="4931203" cy="4894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92F309-784A-0FC3-48F5-08703341F17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3236"/>
          <a:stretch/>
        </p:blipFill>
        <p:spPr>
          <a:xfrm>
            <a:off x="9223465" y="22954"/>
            <a:ext cx="2939866" cy="26619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nl-NL" sz="4800" i="1" dirty="0" err="1">
                <a:solidFill>
                  <a:schemeClr val="accent5"/>
                </a:solidFill>
              </a:rPr>
              <a:t>Trajectum</a:t>
            </a:r>
            <a:r>
              <a:rPr lang="nl-NL" sz="4800" i="1" dirty="0">
                <a:solidFill>
                  <a:schemeClr val="accent5"/>
                </a:solidFill>
              </a:rPr>
              <a:t> </a:t>
            </a:r>
            <a:r>
              <a:rPr lang="nl-NL" sz="4800" dirty="0">
                <a:solidFill>
                  <a:schemeClr val="accent5"/>
                </a:solidFill>
              </a:rPr>
              <a:t>+ SMASH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43434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Fully parallelized</a:t>
            </a:r>
          </a:p>
          <a:p>
            <a:pPr marL="749808" lvl="1" indent="-457200"/>
            <a:r>
              <a:rPr lang="en-US" dirty="0"/>
              <a:t>Can run unlimited number of events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Resonance decays/interactions handled by SMASH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/>
              <a:t>/16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139BF8-3902-49B7-9290-2965F6ACA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0634" y="-6207"/>
            <a:ext cx="163995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7A671-79FC-4595-8E51-B9371E9CA637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http://sites.google.com/view/govertnijs/trajectum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http://wilkevanderschee.nl/trajectum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</p:txBody>
      </p:sp>
      <p:pic>
        <p:nvPicPr>
          <p:cNvPr id="11" name="moviehrv">
            <a:hlinkClick r:id="" action="ppaction://media"/>
            <a:extLst>
              <a:ext uri="{FF2B5EF4-FFF2-40B4-BE49-F238E27FC236}">
                <a16:creationId xmlns:a16="http://schemas.microsoft.com/office/drawing/2014/main" id="{5F362EB9-E5E0-C365-4560-4F7E5667A50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562600" y="1730006"/>
            <a:ext cx="4870991" cy="419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653" y="233231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  <a:latin typeface="Symbol" panose="05050102010706020507" pitchFamily="18" charset="2"/>
              </a:rPr>
              <a:t>Dh</a:t>
            </a:r>
            <a:r>
              <a:rPr lang="nl-NL" sz="3600" dirty="0">
                <a:solidFill>
                  <a:schemeClr val="accent5"/>
                </a:solidFill>
              </a:rPr>
              <a:t> in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MAP setting </a:t>
            </a:r>
            <a:r>
              <a:rPr lang="nl-NL" sz="3600" dirty="0" err="1">
                <a:solidFill>
                  <a:schemeClr val="accent5"/>
                </a:solidFill>
              </a:rPr>
              <a:t>with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varying</a:t>
            </a:r>
            <a:r>
              <a:rPr lang="nl-NL" sz="3600" dirty="0">
                <a:solidFill>
                  <a:schemeClr val="accent5"/>
                </a:solidFill>
              </a:rPr>
              <a:t> cuts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05653" y="2209800"/>
            <a:ext cx="452278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Large and significant effects</a:t>
            </a:r>
            <a:endParaRPr lang="en-US" dirty="0"/>
          </a:p>
          <a:p>
            <a:pPr lvl="1"/>
            <a:r>
              <a:rPr lang="en-US" sz="1600" dirty="0"/>
              <a:t>Even </a:t>
            </a:r>
            <a:r>
              <a:rPr lang="en-US" sz="1600" dirty="0">
                <a:latin typeface="Symbol" panose="05050102010706020507" pitchFamily="18" charset="2"/>
              </a:rPr>
              <a:t>Dh</a:t>
            </a:r>
            <a:r>
              <a:rPr lang="en-US" sz="1600" dirty="0"/>
              <a:t>=0 decreases flow by </a:t>
            </a:r>
            <a:r>
              <a:rPr lang="nl-NL" sz="1600" dirty="0"/>
              <a:t>~20%</a:t>
            </a:r>
            <a:endParaRPr lang="en-US" sz="1600" dirty="0"/>
          </a:p>
          <a:p>
            <a:pPr lvl="1"/>
            <a:r>
              <a:rPr lang="en-US" sz="1600" dirty="0"/>
              <a:t>For low multiplicity </a:t>
            </a:r>
            <a:r>
              <a:rPr lang="en-US" sz="1600" dirty="0">
                <a:latin typeface="Symbol" panose="05050102010706020507" pitchFamily="18" charset="2"/>
              </a:rPr>
              <a:t>Dh </a:t>
            </a:r>
            <a:r>
              <a:rPr lang="en-US" sz="1600" dirty="0"/>
              <a:t>is dominant effect</a:t>
            </a:r>
          </a:p>
          <a:p>
            <a:pPr lvl="2"/>
            <a:r>
              <a:rPr lang="en-US" sz="1200" dirty="0"/>
              <a:t>Even in ‘hydro’</a:t>
            </a:r>
          </a:p>
          <a:p>
            <a:pPr lvl="1"/>
            <a:r>
              <a:rPr lang="en-US" sz="1600" dirty="0"/>
              <a:t>Relatively unique measurement from ALICE</a:t>
            </a:r>
          </a:p>
          <a:p>
            <a:pPr lvl="1"/>
            <a:r>
              <a:rPr lang="en-US" sz="1600" dirty="0"/>
              <a:t>Qualitative agreement</a:t>
            </a:r>
          </a:p>
          <a:p>
            <a:pPr lvl="1"/>
            <a:r>
              <a:rPr lang="en-US" sz="1600" dirty="0"/>
              <a:t>Does not agree quantitatively</a:t>
            </a:r>
          </a:p>
          <a:p>
            <a:pPr lvl="2"/>
            <a:r>
              <a:rPr lang="en-US" sz="1200" dirty="0"/>
              <a:t>Not fitted in Bayesian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07768-7FFB-A478-F178-2EB36E90C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3945" y="2133600"/>
            <a:ext cx="6413344" cy="41275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5EE953-C896-C293-FBF0-CBF4D5A25A21}"/>
              </a:ext>
            </a:extLst>
          </p:cNvPr>
          <p:cNvSpPr txBox="1"/>
          <p:nvPr/>
        </p:nvSpPr>
        <p:spPr>
          <a:xfrm>
            <a:off x="-21430" y="6572009"/>
            <a:ext cx="12213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ALICE, Multiparticle azimuthal correlations in p-Pb and Pb-Pb collisions at the CERN Large Hadron Collider (2014)</a:t>
            </a:r>
          </a:p>
        </p:txBody>
      </p:sp>
    </p:spTree>
    <p:extLst>
      <p:ext uri="{BB962C8B-B14F-4D97-AF65-F5344CB8AC3E}">
        <p14:creationId xmlns:p14="http://schemas.microsoft.com/office/powerpoint/2010/main" val="1496471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652" y="233231"/>
            <a:ext cx="10881547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  <a:latin typeface="Symbol" panose="05050102010706020507" pitchFamily="18" charset="2"/>
              </a:rPr>
              <a:t>Dh</a:t>
            </a:r>
            <a:r>
              <a:rPr lang="nl-NL" sz="3600" dirty="0">
                <a:solidFill>
                  <a:schemeClr val="accent5"/>
                </a:solidFill>
              </a:rPr>
              <a:t> in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</a:t>
            </a:r>
            <a:r>
              <a:rPr lang="nl-NL" sz="3600" dirty="0" err="1">
                <a:solidFill>
                  <a:schemeClr val="accent5"/>
                </a:solidFill>
              </a:rPr>
              <a:t>p</a:t>
            </a:r>
            <a:r>
              <a:rPr lang="nl-NL" sz="3600" baseline="-25000" dirty="0" err="1">
                <a:solidFill>
                  <a:schemeClr val="accent5"/>
                </a:solidFill>
              </a:rPr>
              <a:t>T</a:t>
            </a:r>
            <a:r>
              <a:rPr lang="nl-NL" sz="3600" dirty="0">
                <a:solidFill>
                  <a:schemeClr val="accent5"/>
                </a:solidFill>
              </a:rPr>
              <a:t> - </a:t>
            </a:r>
            <a:r>
              <a:rPr lang="nl-NL" sz="3600" dirty="0" err="1">
                <a:solidFill>
                  <a:schemeClr val="accent5"/>
                </a:solidFill>
              </a:rPr>
              <a:t>differential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05653" y="2209800"/>
            <a:ext cx="60809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Similar effect when looking at </a:t>
            </a:r>
            <a:r>
              <a:rPr lang="en-US" b="1" dirty="0" err="1"/>
              <a:t>p</a:t>
            </a:r>
            <a:r>
              <a:rPr lang="en-US" b="1" baseline="-25000" dirty="0" err="1"/>
              <a:t>T</a:t>
            </a:r>
            <a:r>
              <a:rPr lang="en-US" b="1" dirty="0"/>
              <a:t> differential flow</a:t>
            </a:r>
            <a:endParaRPr lang="en-US" dirty="0"/>
          </a:p>
          <a:p>
            <a:pPr lvl="1"/>
            <a:r>
              <a:rPr lang="nl-NL" sz="1600" dirty="0" err="1"/>
              <a:t>Stronger</a:t>
            </a:r>
            <a:r>
              <a:rPr lang="nl-NL" sz="1600" dirty="0"/>
              <a:t> effect at </a:t>
            </a:r>
            <a:r>
              <a:rPr lang="nl-NL" sz="1600" dirty="0" err="1"/>
              <a:t>lower</a:t>
            </a:r>
            <a:r>
              <a:rPr lang="nl-NL" sz="1600" dirty="0"/>
              <a:t> </a:t>
            </a:r>
            <a:r>
              <a:rPr lang="nl-NL" sz="1600" dirty="0" err="1"/>
              <a:t>multiplicity</a:t>
            </a:r>
            <a:endParaRPr lang="nl-NL" sz="1600" dirty="0"/>
          </a:p>
          <a:p>
            <a:pPr lvl="1"/>
            <a:r>
              <a:rPr lang="nl-NL" sz="1600" dirty="0" err="1"/>
              <a:t>Converges</a:t>
            </a:r>
            <a:r>
              <a:rPr lang="nl-NL" sz="1600" dirty="0"/>
              <a:t> at low </a:t>
            </a:r>
            <a:r>
              <a:rPr lang="nl-NL" sz="1600" dirty="0" err="1"/>
              <a:t>p</a:t>
            </a:r>
            <a:r>
              <a:rPr lang="nl-NL" sz="1600" baseline="-25000" dirty="0" err="1"/>
              <a:t>T</a:t>
            </a:r>
            <a:r>
              <a:rPr lang="nl-NL" sz="1600" baseline="-25000" dirty="0"/>
              <a:t> </a:t>
            </a:r>
            <a:r>
              <a:rPr lang="nl-NL" sz="1600" dirty="0"/>
              <a:t>(attractor ;))</a:t>
            </a:r>
          </a:p>
          <a:p>
            <a:pPr lvl="1"/>
            <a:endParaRPr lang="nl-NL" sz="1600" dirty="0"/>
          </a:p>
          <a:p>
            <a:pPr lvl="1"/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07768-7FFB-A478-F178-2EB36E90C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3429000"/>
            <a:ext cx="6296715" cy="279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36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Elliptic</a:t>
            </a:r>
            <a:r>
              <a:rPr lang="nl-NL" sz="3600" dirty="0">
                <a:solidFill>
                  <a:schemeClr val="accent5"/>
                </a:solidFill>
              </a:rPr>
              <a:t> flow in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a </a:t>
            </a:r>
            <a:r>
              <a:rPr lang="nl-NL" sz="3600" dirty="0" err="1">
                <a:solidFill>
                  <a:schemeClr val="accent5"/>
                </a:solidFill>
              </a:rPr>
              <a:t>systematic</a:t>
            </a:r>
            <a:r>
              <a:rPr lang="nl-NL" sz="3600" dirty="0">
                <a:solidFill>
                  <a:schemeClr val="accent5"/>
                </a:solidFill>
              </a:rPr>
              <a:t> analysis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3857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Ten likely settings from posterior distribution</a:t>
            </a:r>
            <a:endParaRPr lang="en-US" dirty="0"/>
          </a:p>
          <a:p>
            <a:pPr lvl="1"/>
            <a:r>
              <a:rPr lang="nl-NL" sz="1600" dirty="0" err="1"/>
              <a:t>Subevent</a:t>
            </a:r>
            <a:r>
              <a:rPr lang="nl-NL" sz="1600" dirty="0"/>
              <a:t> </a:t>
            </a:r>
            <a:r>
              <a:rPr lang="nl-NL" sz="1600" dirty="0" err="1"/>
              <a:t>method</a:t>
            </a:r>
            <a:r>
              <a:rPr lang="nl-NL" sz="1600" dirty="0"/>
              <a:t> </a:t>
            </a:r>
            <a:r>
              <a:rPr lang="nl-NL" sz="1600" dirty="0" err="1"/>
              <a:t>much</a:t>
            </a:r>
            <a:r>
              <a:rPr lang="nl-NL" sz="1600" dirty="0"/>
              <a:t> smaller flow </a:t>
            </a:r>
            <a:r>
              <a:rPr lang="nl-NL" sz="1600" dirty="0" err="1"/>
              <a:t>than</a:t>
            </a:r>
            <a:r>
              <a:rPr lang="nl-NL" sz="1600" dirty="0"/>
              <a:t> </a:t>
            </a:r>
            <a:r>
              <a:rPr lang="nl-NL" sz="1600" dirty="0" err="1"/>
              <a:t>cumulant</a:t>
            </a:r>
            <a:r>
              <a:rPr lang="nl-NL" sz="1600" dirty="0"/>
              <a:t> </a:t>
            </a:r>
            <a:r>
              <a:rPr lang="nl-NL" sz="1600" dirty="0" err="1"/>
              <a:t>method</a:t>
            </a:r>
            <a:endParaRPr lang="nl-NL" sz="1600" dirty="0"/>
          </a:p>
          <a:p>
            <a:pPr lvl="1"/>
            <a:r>
              <a:rPr lang="nl-NL" sz="1600" dirty="0" err="1"/>
              <a:t>Realistically</a:t>
            </a:r>
            <a:r>
              <a:rPr lang="nl-NL" sz="1600" dirty="0"/>
              <a:t> </a:t>
            </a:r>
            <a:r>
              <a:rPr lang="nl-NL" sz="1600" dirty="0" err="1"/>
              <a:t>typically</a:t>
            </a:r>
            <a:r>
              <a:rPr lang="nl-NL" sz="1600" dirty="0"/>
              <a:t> a factor </a:t>
            </a:r>
            <a:r>
              <a:rPr lang="nl-NL" sz="1600" dirty="0" err="1"/>
              <a:t>two</a:t>
            </a:r>
            <a:r>
              <a:rPr lang="nl-NL" sz="1600" dirty="0"/>
              <a:t> </a:t>
            </a:r>
            <a:r>
              <a:rPr lang="nl-NL" sz="1600" dirty="0" err="1"/>
              <a:t>too</a:t>
            </a:r>
            <a:r>
              <a:rPr lang="nl-NL" sz="1600" dirty="0"/>
              <a:t> low</a:t>
            </a:r>
          </a:p>
          <a:p>
            <a:pPr lvl="2"/>
            <a:r>
              <a:rPr lang="nl-NL" sz="1200" dirty="0"/>
              <a:t>Points </a:t>
            </a:r>
            <a:r>
              <a:rPr lang="nl-NL" sz="1200" dirty="0" err="1"/>
              <a:t>to</a:t>
            </a:r>
            <a:r>
              <a:rPr lang="nl-NL" sz="1200" dirty="0"/>
              <a:t> </a:t>
            </a:r>
            <a:r>
              <a:rPr lang="nl-NL" sz="1200" dirty="0" err="1"/>
              <a:t>caveat</a:t>
            </a:r>
            <a:r>
              <a:rPr lang="nl-NL" sz="1200" dirty="0"/>
              <a:t> </a:t>
            </a:r>
            <a:r>
              <a:rPr lang="nl-NL" sz="1200" dirty="0" err="1"/>
              <a:t>to</a:t>
            </a:r>
            <a:r>
              <a:rPr lang="nl-NL" sz="1200" dirty="0"/>
              <a:t> </a:t>
            </a:r>
            <a:r>
              <a:rPr lang="nl-NL" sz="1200" dirty="0" err="1"/>
              <a:t>all</a:t>
            </a:r>
            <a:r>
              <a:rPr lang="nl-NL" sz="1200" dirty="0"/>
              <a:t> </a:t>
            </a:r>
            <a:r>
              <a:rPr lang="nl-NL" sz="1200" dirty="0" err="1"/>
              <a:t>previous</a:t>
            </a:r>
            <a:r>
              <a:rPr lang="nl-NL" sz="1200" dirty="0"/>
              <a:t> </a:t>
            </a:r>
            <a:r>
              <a:rPr lang="nl-NL" sz="1200" dirty="0" err="1"/>
              <a:t>pPb</a:t>
            </a:r>
            <a:r>
              <a:rPr lang="nl-NL" sz="1200" dirty="0"/>
              <a:t> flow studies </a:t>
            </a:r>
            <a:r>
              <a:rPr lang="nl-NL" sz="1200" dirty="0" err="1"/>
              <a:t>that</a:t>
            </a:r>
            <a:r>
              <a:rPr lang="nl-NL" sz="1200" dirty="0"/>
              <a:t> </a:t>
            </a:r>
            <a:r>
              <a:rPr lang="nl-NL" sz="1200" dirty="0" err="1"/>
              <a:t>include</a:t>
            </a:r>
            <a:r>
              <a:rPr lang="nl-NL" sz="1200" dirty="0"/>
              <a:t> </a:t>
            </a:r>
            <a:r>
              <a:rPr lang="nl-NL" sz="1200" dirty="0" err="1"/>
              <a:t>an</a:t>
            </a:r>
            <a:r>
              <a:rPr lang="nl-NL" sz="1200" dirty="0"/>
              <a:t> </a:t>
            </a:r>
            <a:r>
              <a:rPr lang="nl-NL" sz="1200" dirty="0" err="1"/>
              <a:t>afterburner</a:t>
            </a:r>
            <a:r>
              <a:rPr lang="nl-NL" sz="1200" dirty="0"/>
              <a:t>/</a:t>
            </a:r>
            <a:r>
              <a:rPr lang="nl-NL" sz="1200" dirty="0" err="1"/>
              <a:t>resonances</a:t>
            </a:r>
            <a:endParaRPr lang="nl-NL" sz="1200" dirty="0"/>
          </a:p>
          <a:p>
            <a:pPr lvl="1"/>
            <a:r>
              <a:rPr lang="nl-NL" sz="1600" dirty="0" err="1"/>
              <a:t>One</a:t>
            </a:r>
            <a:r>
              <a:rPr lang="nl-NL" sz="1600" dirty="0"/>
              <a:t> </a:t>
            </a:r>
            <a:r>
              <a:rPr lang="nl-NL" sz="1600" dirty="0" err="1"/>
              <a:t>exception</a:t>
            </a:r>
            <a:r>
              <a:rPr lang="nl-NL" sz="1600" dirty="0"/>
              <a:t> (next slide)</a:t>
            </a: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07768-7FFB-A478-F178-2EB36E90C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1069" y="3810000"/>
            <a:ext cx="7147230" cy="222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404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653" y="233231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Elliptic</a:t>
            </a:r>
            <a:r>
              <a:rPr lang="nl-NL" sz="3600" dirty="0">
                <a:solidFill>
                  <a:schemeClr val="accent5"/>
                </a:solidFill>
              </a:rPr>
              <a:t> flow in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</a:t>
            </a:r>
            <a:r>
              <a:rPr lang="nl-NL" sz="3600" dirty="0" err="1">
                <a:solidFill>
                  <a:schemeClr val="accent5"/>
                </a:solidFill>
              </a:rPr>
              <a:t>two</a:t>
            </a:r>
            <a:r>
              <a:rPr lang="nl-NL" sz="3600" dirty="0">
                <a:solidFill>
                  <a:schemeClr val="accent5"/>
                </a:solidFill>
              </a:rPr>
              <a:t> constituent model (?)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05653" y="1928516"/>
            <a:ext cx="9967147" cy="508188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Guess based on previous parameters: two constituents with </a:t>
            </a:r>
            <a:r>
              <a:rPr lang="en-US" b="1" dirty="0" err="1"/>
              <a:t>subwidth</a:t>
            </a:r>
            <a:r>
              <a:rPr lang="en-US" b="1" dirty="0"/>
              <a:t> 0.3 </a:t>
            </a:r>
            <a:r>
              <a:rPr lang="en-US" b="1" dirty="0" err="1"/>
              <a:t>fm</a:t>
            </a:r>
            <a:r>
              <a:rPr lang="en-US" b="1" dirty="0"/>
              <a:t> (rest is MAP)</a:t>
            </a:r>
            <a:endParaRPr lang="en-US" dirty="0"/>
          </a:p>
          <a:p>
            <a:pPr lvl="1"/>
            <a:r>
              <a:rPr lang="nl-NL" sz="1600" dirty="0" err="1"/>
              <a:t>Clearly</a:t>
            </a:r>
            <a:r>
              <a:rPr lang="nl-NL" sz="1600" dirty="0"/>
              <a:t> </a:t>
            </a:r>
            <a:r>
              <a:rPr lang="nl-NL" sz="1600" dirty="0" err="1"/>
              <a:t>much</a:t>
            </a:r>
            <a:r>
              <a:rPr lang="nl-NL" sz="1600" dirty="0"/>
              <a:t> more </a:t>
            </a:r>
            <a:r>
              <a:rPr lang="nl-NL" sz="1600" dirty="0" err="1"/>
              <a:t>elliptic</a:t>
            </a:r>
            <a:r>
              <a:rPr lang="nl-NL" sz="1600" dirty="0"/>
              <a:t> flow (even </a:t>
            </a:r>
            <a:r>
              <a:rPr lang="nl-NL" sz="1600" dirty="0" err="1"/>
              <a:t>too</a:t>
            </a:r>
            <a:r>
              <a:rPr lang="nl-NL" sz="1600" dirty="0"/>
              <a:t> </a:t>
            </a:r>
            <a:r>
              <a:rPr lang="nl-NL" sz="1600" dirty="0" err="1"/>
              <a:t>much</a:t>
            </a:r>
            <a:r>
              <a:rPr lang="nl-NL" sz="1600" dirty="0"/>
              <a:t>)</a:t>
            </a:r>
            <a:endParaRPr lang="en-US" sz="1600" dirty="0"/>
          </a:p>
          <a:p>
            <a:pPr lvl="1"/>
            <a:r>
              <a:rPr lang="en-US" sz="1600" dirty="0"/>
              <a:t>Effects from </a:t>
            </a:r>
            <a:r>
              <a:rPr lang="en-US" sz="1600" dirty="0">
                <a:latin typeface="Symbol" panose="05050102010706020507" pitchFamily="18" charset="2"/>
              </a:rPr>
              <a:t>Dh</a:t>
            </a:r>
            <a:r>
              <a:rPr lang="en-US" sz="1600" dirty="0"/>
              <a:t> gap smaller at large multiplicity (also because of higher flow:                  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07768-7FFB-A478-F178-2EB36E90C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943" y="3537426"/>
            <a:ext cx="10954143" cy="2253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08DAFA-F9DD-5976-FD31-FE2D1C8D8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1161" y="2627339"/>
            <a:ext cx="695365" cy="1572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4E16B-D441-FDF6-9373-6CE7A98BAF3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07458" y="1702402"/>
            <a:ext cx="1397970" cy="169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28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59" y="35787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Exciting</a:t>
            </a:r>
            <a:r>
              <a:rPr lang="nl-NL" sz="3600" dirty="0">
                <a:solidFill>
                  <a:schemeClr val="accent5"/>
                </a:solidFill>
              </a:rPr>
              <a:t>: </a:t>
            </a:r>
            <a:r>
              <a:rPr lang="nl-NL" sz="3600" dirty="0" err="1">
                <a:solidFill>
                  <a:schemeClr val="accent5"/>
                </a:solidFill>
              </a:rPr>
              <a:t>upcoming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Oxygen</a:t>
            </a:r>
            <a:r>
              <a:rPr lang="nl-NL" sz="3600" dirty="0">
                <a:solidFill>
                  <a:schemeClr val="accent5"/>
                </a:solidFill>
              </a:rPr>
              <a:t> (</a:t>
            </a:r>
            <a:r>
              <a:rPr lang="nl-NL" sz="3600" dirty="0" err="1">
                <a:solidFill>
                  <a:schemeClr val="accent5"/>
                </a:solidFill>
              </a:rPr>
              <a:t>and</a:t>
            </a:r>
            <a:r>
              <a:rPr lang="nl-NL" sz="3600" dirty="0">
                <a:solidFill>
                  <a:schemeClr val="accent5"/>
                </a:solidFill>
              </a:rPr>
              <a:t> Ne?) run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300044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979517" y="1789496"/>
            <a:ext cx="8164483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Perfect system at moderate multiplicity: hydro at its limits</a:t>
            </a:r>
            <a:endParaRPr lang="en-US" dirty="0"/>
          </a:p>
          <a:p>
            <a:pPr lvl="1"/>
            <a:r>
              <a:rPr lang="nl-NL" sz="1600" dirty="0" err="1"/>
              <a:t>Characteristic</a:t>
            </a:r>
            <a:r>
              <a:rPr lang="nl-NL" sz="1600" dirty="0"/>
              <a:t> </a:t>
            </a:r>
            <a:r>
              <a:rPr lang="nl-NL" sz="1600" dirty="0" err="1"/>
              <a:t>shape</a:t>
            </a:r>
            <a:r>
              <a:rPr lang="nl-NL" sz="1600" dirty="0"/>
              <a:t> </a:t>
            </a:r>
            <a:r>
              <a:rPr lang="nl-NL" sz="1600" dirty="0" err="1"/>
              <a:t>with</a:t>
            </a:r>
            <a:r>
              <a:rPr lang="nl-NL" sz="1600" dirty="0"/>
              <a:t> </a:t>
            </a:r>
            <a:r>
              <a:rPr lang="nl-NL" sz="1600" dirty="0" err="1"/>
              <a:t>four</a:t>
            </a:r>
            <a:r>
              <a:rPr lang="nl-NL" sz="1600" dirty="0"/>
              <a:t> (</a:t>
            </a:r>
            <a:r>
              <a:rPr lang="nl-NL" sz="1600" baseline="30000" dirty="0"/>
              <a:t>16</a:t>
            </a:r>
            <a:r>
              <a:rPr lang="nl-NL" sz="1600" dirty="0"/>
              <a:t>O) or five (</a:t>
            </a:r>
            <a:r>
              <a:rPr lang="nl-NL" sz="1600" baseline="30000" dirty="0"/>
              <a:t>20</a:t>
            </a:r>
            <a:r>
              <a:rPr lang="nl-NL" sz="1600" dirty="0"/>
              <a:t>Ne) </a:t>
            </a:r>
            <a:r>
              <a:rPr lang="nl-NL" sz="1600" dirty="0" err="1"/>
              <a:t>alpha</a:t>
            </a:r>
            <a:r>
              <a:rPr lang="nl-NL" sz="1600" dirty="0"/>
              <a:t> clusters</a:t>
            </a:r>
          </a:p>
          <a:p>
            <a:pPr lvl="1"/>
            <a:r>
              <a:rPr lang="nl-NL" sz="1600" dirty="0" err="1"/>
              <a:t>Relatively</a:t>
            </a:r>
            <a:r>
              <a:rPr lang="nl-NL" sz="1600" dirty="0"/>
              <a:t> </a:t>
            </a:r>
            <a:r>
              <a:rPr lang="nl-NL" sz="1600" dirty="0" err="1"/>
              <a:t>precise</a:t>
            </a:r>
            <a:r>
              <a:rPr lang="nl-NL" sz="1600" dirty="0"/>
              <a:t> </a:t>
            </a:r>
            <a:r>
              <a:rPr lang="nl-NL" sz="1600" dirty="0" err="1"/>
              <a:t>hydrodynamic</a:t>
            </a:r>
            <a:r>
              <a:rPr lang="nl-NL" sz="1600" dirty="0"/>
              <a:t> </a:t>
            </a:r>
            <a:r>
              <a:rPr lang="nl-NL" sz="1600" dirty="0" err="1"/>
              <a:t>predictions</a:t>
            </a:r>
            <a:r>
              <a:rPr lang="nl-NL" sz="1600" dirty="0"/>
              <a:t> (~10% </a:t>
            </a:r>
            <a:r>
              <a:rPr lang="nl-NL" sz="1600" dirty="0" err="1"/>
              <a:t>systematic</a:t>
            </a:r>
            <a:r>
              <a:rPr lang="nl-NL" sz="1600" dirty="0"/>
              <a:t> </a:t>
            </a:r>
            <a:r>
              <a:rPr lang="nl-NL" sz="1600" dirty="0" err="1"/>
              <a:t>uncertainty</a:t>
            </a:r>
            <a:r>
              <a:rPr lang="nl-NL" sz="1600" dirty="0"/>
              <a:t>)</a:t>
            </a:r>
          </a:p>
          <a:p>
            <a:pPr lvl="1"/>
            <a:r>
              <a:rPr lang="nl-NL" sz="1600" dirty="0" err="1"/>
              <a:t>Much</a:t>
            </a:r>
            <a:r>
              <a:rPr lang="nl-NL" sz="1600" dirty="0"/>
              <a:t> more accurate </a:t>
            </a:r>
            <a:r>
              <a:rPr lang="nl-NL" sz="1600" dirty="0" err="1"/>
              <a:t>prediction</a:t>
            </a:r>
            <a:r>
              <a:rPr lang="nl-NL" sz="1600" dirty="0"/>
              <a:t> </a:t>
            </a:r>
            <a:r>
              <a:rPr lang="nl-NL" sz="1600" dirty="0" err="1"/>
              <a:t>for</a:t>
            </a:r>
            <a:r>
              <a:rPr lang="nl-NL" sz="1600" dirty="0"/>
              <a:t> ratio Ne/O (~1% </a:t>
            </a:r>
            <a:r>
              <a:rPr lang="nl-NL" sz="1600" dirty="0" err="1"/>
              <a:t>systematic</a:t>
            </a:r>
            <a:r>
              <a:rPr lang="nl-NL" sz="1600" dirty="0"/>
              <a:t> </a:t>
            </a:r>
            <a:r>
              <a:rPr lang="nl-NL" sz="1600" dirty="0" err="1"/>
              <a:t>uncertainty</a:t>
            </a:r>
            <a:r>
              <a:rPr lang="nl-NL" sz="1600" dirty="0"/>
              <a:t>)</a:t>
            </a:r>
          </a:p>
          <a:p>
            <a:r>
              <a:rPr lang="nl-NL" sz="1600" dirty="0">
                <a:solidFill>
                  <a:schemeClr val="accent2"/>
                </a:solidFill>
              </a:rPr>
              <a:t>The ultimate test </a:t>
            </a:r>
            <a:r>
              <a:rPr lang="nl-NL" sz="1600" dirty="0" err="1">
                <a:solidFill>
                  <a:schemeClr val="accent2"/>
                </a:solidFill>
              </a:rPr>
              <a:t>for</a:t>
            </a:r>
            <a:r>
              <a:rPr lang="nl-NL" sz="1600" dirty="0">
                <a:solidFill>
                  <a:schemeClr val="accent2"/>
                </a:solidFill>
              </a:rPr>
              <a:t> the </a:t>
            </a:r>
            <a:r>
              <a:rPr lang="nl-NL" sz="1600" dirty="0" err="1">
                <a:solidFill>
                  <a:schemeClr val="accent2"/>
                </a:solidFill>
              </a:rPr>
              <a:t>hydrodynamic</a:t>
            </a:r>
            <a:r>
              <a:rPr lang="nl-NL" sz="1600" dirty="0">
                <a:solidFill>
                  <a:schemeClr val="accent2"/>
                </a:solidFill>
              </a:rPr>
              <a:t> </a:t>
            </a:r>
            <a:r>
              <a:rPr lang="nl-NL" sz="1600" dirty="0" err="1">
                <a:solidFill>
                  <a:schemeClr val="accent2"/>
                </a:solidFill>
              </a:rPr>
              <a:t>paradigm</a:t>
            </a:r>
            <a:r>
              <a:rPr lang="nl-NL" sz="1600" dirty="0">
                <a:solidFill>
                  <a:schemeClr val="accent2"/>
                </a:solidFill>
              </a:rPr>
              <a:t>?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F7DAF3-0AD4-D7C2-3FD2-D05FC9B1790B}"/>
              </a:ext>
            </a:extLst>
          </p:cNvPr>
          <p:cNvSpPr txBox="1"/>
          <p:nvPr/>
        </p:nvSpPr>
        <p:spPr>
          <a:xfrm>
            <a:off x="-41046" y="6436224"/>
            <a:ext cx="122134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Benjamin Bally, Govert Nijs,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Shihang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Shen and et al, The unexpected uses of a bowling pin: exploiting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20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Ne isotopes for precision characterizations of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collectivity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in small systems (2024)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Jasmine Brewer, Aleksas Mazeliauskas and WS: 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  <a:hlinkClick r:id="rId3"/>
              </a:rPr>
              <a:t>http://cern.ch/ooatlhc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or 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  <a:hlinkClick r:id="rId4"/>
              </a:rPr>
              <a:t>https://arxiv.org/abs/2103.01939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</a:p>
          <a:p>
            <a:endParaRPr lang="en-US" sz="1100" dirty="0">
              <a:solidFill>
                <a:schemeClr val="bg1"/>
              </a:solidFill>
              <a:latin typeface="Tw Cen MT" pitchFamily="34" charset="0"/>
            </a:endParaRPr>
          </a:p>
        </p:txBody>
      </p:sp>
      <p:pic>
        <p:nvPicPr>
          <p:cNvPr id="6" name="Picture 5" descr="Opportunities of OO and pO collisions at the LHC">
            <a:extLst>
              <a:ext uri="{FF2B5EF4-FFF2-40B4-BE49-F238E27FC236}">
                <a16:creationId xmlns:a16="http://schemas.microsoft.com/office/drawing/2014/main" id="{B623D010-61D3-5CD4-C5EC-76B87BEA3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5" y="-10536"/>
            <a:ext cx="2363324" cy="100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65BA55-3DF5-EBF6-6DE9-55B870C236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" y="3638967"/>
            <a:ext cx="3429000" cy="27370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6164FB-F2C3-9293-9302-2D115BF7BE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1352" y="580658"/>
            <a:ext cx="2884687" cy="550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09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74228" y="245409"/>
            <a:ext cx="8382000" cy="914400"/>
          </a:xfrm>
        </p:spPr>
        <p:txBody>
          <a:bodyPr>
            <a:normAutofit/>
          </a:bodyPr>
          <a:lstStyle/>
          <a:p>
            <a:r>
              <a:rPr lang="nl-NL" sz="3200" dirty="0"/>
              <a:t>Important </a:t>
            </a:r>
            <a:r>
              <a:rPr lang="nl-NL" sz="3200" dirty="0" err="1"/>
              <a:t>questions</a:t>
            </a:r>
            <a:r>
              <a:rPr lang="nl-NL" sz="3200" dirty="0"/>
              <a:t> </a:t>
            </a:r>
            <a:r>
              <a:rPr lang="nl-NL" sz="3200" dirty="0" err="1"/>
              <a:t>for</a:t>
            </a:r>
            <a:r>
              <a:rPr lang="nl-NL" sz="3200" dirty="0"/>
              <a:t> small systems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202531" y="1404392"/>
            <a:ext cx="9913938" cy="5053012"/>
          </a:xfrm>
        </p:spPr>
        <p:txBody>
          <a:bodyPr>
            <a:normAutofit/>
          </a:bodyPr>
          <a:lstStyle/>
          <a:p>
            <a:r>
              <a:rPr lang="en-US" dirty="0"/>
              <a:t>Hydrodynamic signature is anisotropic flow</a:t>
            </a:r>
          </a:p>
          <a:p>
            <a:pPr lvl="1"/>
            <a:r>
              <a:rPr lang="en-US" dirty="0"/>
              <a:t>Flow is small, signal                   and hence need to be careful</a:t>
            </a:r>
          </a:p>
          <a:p>
            <a:pPr lvl="1"/>
            <a:r>
              <a:rPr lang="en-US" dirty="0"/>
              <a:t>Important: no discussion of `real non-flow’, e.g. jets and hard QCD</a:t>
            </a:r>
          </a:p>
          <a:p>
            <a:pPr lvl="1"/>
            <a:endParaRPr lang="en-US" sz="800" dirty="0">
              <a:solidFill>
                <a:srgbClr val="000000"/>
              </a:solidFill>
            </a:endParaRPr>
          </a:p>
          <a:p>
            <a:r>
              <a:rPr lang="en-US" dirty="0"/>
              <a:t>Collectivity is a broader concept than hydrodynamics</a:t>
            </a:r>
          </a:p>
          <a:p>
            <a:pPr lvl="1"/>
            <a:r>
              <a:rPr lang="en-US" dirty="0" err="1"/>
              <a:t>pPb</a:t>
            </a:r>
            <a:r>
              <a:rPr lang="en-US" dirty="0"/>
              <a:t> results depend sensitively on model parameters</a:t>
            </a:r>
          </a:p>
          <a:p>
            <a:pPr lvl="2"/>
            <a:r>
              <a:rPr lang="en-US" dirty="0"/>
              <a:t>Hard to conclude that `</a:t>
            </a:r>
            <a:r>
              <a:rPr lang="en-US" dirty="0" err="1"/>
              <a:t>panta</a:t>
            </a:r>
            <a:r>
              <a:rPr lang="en-US" dirty="0"/>
              <a:t> rei’; </a:t>
            </a:r>
            <a:r>
              <a:rPr lang="en-US" dirty="0">
                <a:solidFill>
                  <a:schemeClr val="accent2"/>
                </a:solidFill>
              </a:rPr>
              <a:t>systematics is important</a:t>
            </a:r>
          </a:p>
          <a:p>
            <a:pPr lvl="1"/>
            <a:r>
              <a:rPr lang="en-US" dirty="0"/>
              <a:t>At the moment unclear if any parameters fit consistently (also spectra?)</a:t>
            </a:r>
          </a:p>
          <a:p>
            <a:pPr lvl="1">
              <a:buClr>
                <a:schemeClr val="accent6"/>
              </a:buClr>
            </a:pPr>
            <a:endParaRPr lang="en-US" sz="800" dirty="0">
              <a:solidFill>
                <a:srgbClr val="000000"/>
              </a:solidFill>
            </a:endParaRPr>
          </a:p>
          <a:p>
            <a:r>
              <a:rPr lang="en-US" dirty="0"/>
              <a:t>Useful to have a tool like </a:t>
            </a:r>
            <a:r>
              <a:rPr lang="en-US" i="1" dirty="0" err="1"/>
              <a:t>Trajectum</a:t>
            </a:r>
            <a:endParaRPr lang="en-US" i="1" dirty="0"/>
          </a:p>
          <a:p>
            <a:pPr lvl="1">
              <a:buClr>
                <a:schemeClr val="accent6"/>
              </a:buClr>
            </a:pPr>
            <a:r>
              <a:rPr lang="en-US" b="1" dirty="0">
                <a:solidFill>
                  <a:srgbClr val="000000"/>
                </a:solidFill>
              </a:rPr>
              <a:t>Fast:</a:t>
            </a:r>
            <a:r>
              <a:rPr lang="en-US" dirty="0">
                <a:solidFill>
                  <a:srgbClr val="000000"/>
                </a:solidFill>
              </a:rPr>
              <a:t> each curve for </a:t>
            </a:r>
            <a:r>
              <a:rPr lang="en-US" dirty="0" err="1">
                <a:solidFill>
                  <a:srgbClr val="000000"/>
                </a:solidFill>
              </a:rPr>
              <a:t>pPb</a:t>
            </a:r>
            <a:r>
              <a:rPr lang="en-US" dirty="0">
                <a:solidFill>
                  <a:srgbClr val="000000"/>
                </a:solidFill>
              </a:rPr>
              <a:t> takes only about 5k CPU hours,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Runs ~400M Trento IC, ~1M hydro runs and ~30M SMASH runs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Message both to theory + experiment: </a:t>
            </a:r>
            <a:r>
              <a:rPr lang="en-US" dirty="0">
                <a:solidFill>
                  <a:schemeClr val="accent5"/>
                </a:solidFill>
              </a:rPr>
              <a:t>details and specifically cuts matter</a:t>
            </a:r>
          </a:p>
          <a:p>
            <a:pPr>
              <a:buClr>
                <a:schemeClr val="accent6"/>
              </a:buClr>
            </a:pPr>
            <a:r>
              <a:rPr lang="en-US" b="1" dirty="0">
                <a:solidFill>
                  <a:schemeClr val="accent2"/>
                </a:solidFill>
              </a:rPr>
              <a:t>Exciting time ahead with Oxygen and other small systems (Ne?);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972B8A-85A9-4E40-869C-D4A856E570AA}"/>
              </a:ext>
            </a:extLst>
          </p:cNvPr>
          <p:cNvCxnSpPr/>
          <p:nvPr/>
        </p:nvCxnSpPr>
        <p:spPr>
          <a:xfrm flipV="1">
            <a:off x="1295400" y="1219200"/>
            <a:ext cx="5791200" cy="7620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moviehrv">
            <a:hlinkClick r:id="" action="ppaction://media"/>
            <a:extLst>
              <a:ext uri="{FF2B5EF4-FFF2-40B4-BE49-F238E27FC236}">
                <a16:creationId xmlns:a16="http://schemas.microsoft.com/office/drawing/2014/main" id="{D45F7A67-8398-25EB-5B8C-8C3ED16BE2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87394" y="4247693"/>
            <a:ext cx="2368408" cy="20405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AAA3EA-4BC4-9C5C-93CF-50E0101E8C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1804989"/>
            <a:ext cx="813500" cy="184800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F523B251-0273-F52C-32A7-D05C2C85867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1" b="16912"/>
          <a:stretch/>
        </p:blipFill>
        <p:spPr>
          <a:xfrm rot="10800000">
            <a:off x="7086599" y="0"/>
            <a:ext cx="5105400" cy="502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9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43840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BACK-UP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1941208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Yields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and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mean</a:t>
            </a:r>
            <a:r>
              <a:rPr lang="nl-NL" sz="3600" dirty="0">
                <a:solidFill>
                  <a:schemeClr val="accent5"/>
                </a:solidFill>
              </a:rPr>
              <a:t> transverse momentum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3857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Same 10 likely settings that compare well with </a:t>
            </a:r>
            <a:r>
              <a:rPr lang="en-US" b="1" dirty="0" err="1"/>
              <a:t>pPb</a:t>
            </a:r>
            <a:endParaRPr lang="en-US" dirty="0"/>
          </a:p>
          <a:p>
            <a:pPr lvl="1"/>
            <a:r>
              <a:rPr lang="nl-NL" sz="1600" dirty="0"/>
              <a:t>No new fitting parameters (</a:t>
            </a:r>
            <a:r>
              <a:rPr lang="nl-NL" sz="1600" dirty="0" err="1"/>
              <a:t>uses</a:t>
            </a:r>
            <a:r>
              <a:rPr lang="nl-NL" sz="1600" dirty="0"/>
              <a:t> norm of </a:t>
            </a:r>
            <a:r>
              <a:rPr lang="nl-NL" sz="1600" dirty="0" err="1"/>
              <a:t>PbPb</a:t>
            </a:r>
            <a:r>
              <a:rPr lang="nl-NL" sz="1600" dirty="0"/>
              <a:t>)</a:t>
            </a:r>
          </a:p>
          <a:p>
            <a:pPr lvl="1"/>
            <a:r>
              <a:rPr lang="nl-NL" sz="1600" dirty="0"/>
              <a:t>Proton </a:t>
            </a:r>
            <a:r>
              <a:rPr lang="nl-NL" sz="1600" dirty="0" err="1"/>
              <a:t>mean</a:t>
            </a:r>
            <a:r>
              <a:rPr lang="nl-NL" sz="1600" dirty="0"/>
              <a:t> </a:t>
            </a:r>
            <a:r>
              <a:rPr lang="nl-NL" sz="1600" dirty="0" err="1"/>
              <a:t>p</a:t>
            </a:r>
            <a:r>
              <a:rPr lang="nl-NL" sz="1600" baseline="-25000" dirty="0" err="1"/>
              <a:t>T</a:t>
            </a:r>
            <a:r>
              <a:rPr lang="nl-NL" sz="1600" dirty="0"/>
              <a:t> </a:t>
            </a:r>
            <a:r>
              <a:rPr lang="nl-NL" sz="1600" dirty="0" err="1"/>
              <a:t>overestimated</a:t>
            </a:r>
            <a:r>
              <a:rPr lang="nl-NL" sz="1600" dirty="0"/>
              <a:t> </a:t>
            </a:r>
            <a:r>
              <a:rPr lang="nl-NL" sz="1600" dirty="0" err="1"/>
              <a:t>compared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ALICE (</a:t>
            </a:r>
            <a:r>
              <a:rPr lang="nl-NL" sz="1600" dirty="0" err="1"/>
              <a:t>see</a:t>
            </a:r>
            <a:r>
              <a:rPr lang="nl-NL" sz="1600" dirty="0"/>
              <a:t> </a:t>
            </a:r>
            <a:r>
              <a:rPr lang="nl-NL" sz="1600" dirty="0" err="1"/>
              <a:t>however</a:t>
            </a:r>
            <a:r>
              <a:rPr lang="nl-NL" sz="1600" dirty="0"/>
              <a:t> CMS)</a:t>
            </a:r>
          </a:p>
          <a:p>
            <a:pPr lvl="1"/>
            <a:r>
              <a:rPr lang="nl-NL" sz="1600" dirty="0"/>
              <a:t>Significant </a:t>
            </a:r>
            <a:r>
              <a:rPr lang="nl-NL" sz="1600" dirty="0" err="1"/>
              <a:t>systematic</a:t>
            </a:r>
            <a:r>
              <a:rPr lang="nl-NL" sz="1600" dirty="0"/>
              <a:t> </a:t>
            </a:r>
            <a:r>
              <a:rPr lang="nl-NL" sz="1600" dirty="0" err="1"/>
              <a:t>uncertainty</a:t>
            </a:r>
            <a:r>
              <a:rPr lang="nl-NL" sz="1600" dirty="0"/>
              <a:t>: </a:t>
            </a:r>
            <a:r>
              <a:rPr lang="nl-NL" sz="1600" dirty="0" err="1"/>
              <a:t>constrain</a:t>
            </a:r>
            <a:r>
              <a:rPr lang="nl-NL" sz="1600" dirty="0"/>
              <a:t> </a:t>
            </a:r>
            <a:r>
              <a:rPr lang="nl-NL" sz="1600" dirty="0" err="1"/>
              <a:t>by</a:t>
            </a:r>
            <a:r>
              <a:rPr lang="nl-NL" sz="1600" dirty="0"/>
              <a:t> </a:t>
            </a:r>
            <a:r>
              <a:rPr lang="nl-NL" sz="1600" dirty="0" err="1"/>
              <a:t>Bayesian</a:t>
            </a:r>
            <a:r>
              <a:rPr lang="nl-NL" sz="1600" dirty="0"/>
              <a:t> </a:t>
            </a:r>
            <a:r>
              <a:rPr lang="nl-NL" sz="1600" dirty="0" err="1"/>
              <a:t>global</a:t>
            </a:r>
            <a:r>
              <a:rPr lang="nl-NL" sz="1600" dirty="0"/>
              <a:t> analysis?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1BD8D-A91A-072E-BB67-D7403D808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9531" y="3422469"/>
            <a:ext cx="6385747" cy="28326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5A4ED0-F550-1EE6-FBD4-A1B0D711CF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800" y="362657"/>
            <a:ext cx="2710262" cy="27102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E7FAD1-CF99-E5CC-49FC-222623E6D415}"/>
              </a:ext>
            </a:extLst>
          </p:cNvPr>
          <p:cNvSpPr txBox="1"/>
          <p:nvPr/>
        </p:nvSpPr>
        <p:spPr>
          <a:xfrm>
            <a:off x="-21430" y="6572009"/>
            <a:ext cx="12213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CMS, Study of the production of charged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pions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kaons, and protons in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pPb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collisions at √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</a:t>
            </a:r>
            <a:r>
              <a:rPr lang="en-US" sz="1100" baseline="-25000" dirty="0" err="1">
                <a:solidFill>
                  <a:schemeClr val="bg1"/>
                </a:solidFill>
                <a:latin typeface="Tw Cen MT" pitchFamily="34" charset="0"/>
              </a:rPr>
              <a:t>NN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= 5.02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TeV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(2014)</a:t>
            </a:r>
          </a:p>
        </p:txBody>
      </p:sp>
    </p:spTree>
    <p:extLst>
      <p:ext uri="{BB962C8B-B14F-4D97-AF65-F5344CB8AC3E}">
        <p14:creationId xmlns:p14="http://schemas.microsoft.com/office/powerpoint/2010/main" val="1293807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Spectra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3857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More differential: identified spectra</a:t>
            </a:r>
            <a:endParaRPr lang="en-US" dirty="0"/>
          </a:p>
          <a:p>
            <a:pPr lvl="1"/>
            <a:r>
              <a:rPr lang="nl-NL" sz="1600" dirty="0"/>
              <a:t>Significant </a:t>
            </a:r>
            <a:r>
              <a:rPr lang="nl-NL" sz="1600" dirty="0" err="1"/>
              <a:t>distortions</a:t>
            </a:r>
            <a:r>
              <a:rPr lang="nl-NL" sz="1600" dirty="0"/>
              <a:t> in </a:t>
            </a:r>
            <a:r>
              <a:rPr lang="nl-NL" sz="1600" dirty="0" err="1"/>
              <a:t>shape</a:t>
            </a:r>
            <a:endParaRPr lang="nl-NL" sz="1600" dirty="0"/>
          </a:p>
          <a:p>
            <a:pPr lvl="1"/>
            <a:r>
              <a:rPr lang="nl-NL" sz="1600" dirty="0" err="1"/>
              <a:t>Hadronisation</a:t>
            </a:r>
            <a:r>
              <a:rPr lang="nl-NL" sz="1600" dirty="0"/>
              <a:t> is </a:t>
            </a:r>
            <a:r>
              <a:rPr lang="nl-NL" sz="1600" dirty="0" err="1"/>
              <a:t>difficult</a:t>
            </a:r>
            <a:r>
              <a:rPr lang="nl-NL" sz="1600" dirty="0"/>
              <a:t>, </a:t>
            </a:r>
            <a:r>
              <a:rPr lang="nl-NL" sz="1600" dirty="0" err="1"/>
              <a:t>also</a:t>
            </a:r>
            <a:r>
              <a:rPr lang="nl-NL" sz="1600" dirty="0"/>
              <a:t> </a:t>
            </a:r>
            <a:r>
              <a:rPr lang="nl-NL" sz="1600" dirty="0" err="1"/>
              <a:t>uncertainty</a:t>
            </a:r>
            <a:r>
              <a:rPr lang="nl-NL" sz="1600" dirty="0"/>
              <a:t> </a:t>
            </a:r>
            <a:r>
              <a:rPr lang="nl-NL" sz="1600" dirty="0" err="1"/>
              <a:t>due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afterburner</a:t>
            </a:r>
            <a:endParaRPr lang="nl-NL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1BD8D-A91A-072E-BB67-D7403D808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3429000"/>
            <a:ext cx="9318317" cy="2712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E7FAD1-CF99-E5CC-49FC-222623E6D415}"/>
              </a:ext>
            </a:extLst>
          </p:cNvPr>
          <p:cNvSpPr txBox="1"/>
          <p:nvPr/>
        </p:nvSpPr>
        <p:spPr>
          <a:xfrm>
            <a:off x="-21430" y="6572009"/>
            <a:ext cx="12213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ALICE, Multiplicity dependence of charged pion, kaon, and (anti)proton production at large transverse momentum in p-Pb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collisionsat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√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</a:t>
            </a:r>
            <a:r>
              <a:rPr lang="en-US" sz="1100" baseline="-25000" dirty="0" err="1">
                <a:solidFill>
                  <a:schemeClr val="bg1"/>
                </a:solidFill>
                <a:latin typeface="Tw Cen MT" pitchFamily="34" charset="0"/>
              </a:rPr>
              <a:t>NN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= 5.02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TeV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(2016)</a:t>
            </a:r>
          </a:p>
        </p:txBody>
      </p:sp>
    </p:spTree>
    <p:extLst>
      <p:ext uri="{BB962C8B-B14F-4D97-AF65-F5344CB8AC3E}">
        <p14:creationId xmlns:p14="http://schemas.microsoft.com/office/powerpoint/2010/main" val="416994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978" y="161797"/>
            <a:ext cx="9786022" cy="1295082"/>
          </a:xfrm>
        </p:spPr>
        <p:txBody>
          <a:bodyPr>
            <a:normAutofit/>
          </a:bodyPr>
          <a:lstStyle/>
          <a:p>
            <a:r>
              <a:rPr lang="nl-NL" sz="3600" dirty="0"/>
              <a:t>The </a:t>
            </a:r>
            <a:r>
              <a:rPr lang="nl-NL" sz="3600" dirty="0" err="1"/>
              <a:t>ridge</a:t>
            </a:r>
            <a:r>
              <a:rPr lang="nl-NL" sz="3600" dirty="0"/>
              <a:t>: </a:t>
            </a:r>
            <a:r>
              <a:rPr lang="nl-NL" sz="3600" dirty="0" err="1"/>
              <a:t>from</a:t>
            </a:r>
            <a:r>
              <a:rPr lang="nl-NL" sz="3600" dirty="0"/>
              <a:t> </a:t>
            </a:r>
            <a:r>
              <a:rPr lang="nl-NL" sz="3600" dirty="0">
                <a:solidFill>
                  <a:schemeClr val="accent1"/>
                </a:solidFill>
              </a:rPr>
              <a:t>independent scattering </a:t>
            </a:r>
            <a:r>
              <a:rPr lang="nl-NL" sz="3600" dirty="0" err="1"/>
              <a:t>to</a:t>
            </a:r>
            <a:r>
              <a:rPr lang="nl-NL" sz="3600" dirty="0"/>
              <a:t> </a:t>
            </a:r>
            <a:r>
              <a:rPr lang="nl-NL" sz="3600" dirty="0" err="1">
                <a:solidFill>
                  <a:schemeClr val="accent1"/>
                </a:solidFill>
              </a:rPr>
              <a:t>geometry</a:t>
            </a:r>
            <a:endParaRPr lang="nl-NL" sz="3600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226" y="1904995"/>
            <a:ext cx="853135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Ridge at </a:t>
            </a:r>
            <a:r>
              <a:rPr lang="en-US" sz="2200" dirty="0">
                <a:latin typeface="Symbol" panose="05050102010706020507" pitchFamily="18" charset="2"/>
              </a:rPr>
              <a:t>Df</a:t>
            </a:r>
            <a:r>
              <a:rPr lang="en-US" sz="2200" dirty="0"/>
              <a:t>=0 and </a:t>
            </a:r>
            <a:r>
              <a:rPr lang="en-US" sz="2200" b="1" dirty="0"/>
              <a:t>large </a:t>
            </a:r>
            <a:r>
              <a:rPr lang="en-US" sz="2200" b="1" dirty="0">
                <a:latin typeface="Symbol" panose="05050102010706020507" pitchFamily="18" charset="2"/>
              </a:rPr>
              <a:t>Dh</a:t>
            </a:r>
            <a:endParaRPr lang="en-US" sz="2200" i="1" dirty="0">
              <a:solidFill>
                <a:schemeClr val="accent5"/>
              </a:solidFill>
            </a:endParaRPr>
          </a:p>
          <a:p>
            <a:pPr marL="292608" lvl="1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F60FB3-BAD2-417B-9BD6-AB7A5DD8536D}"/>
              </a:ext>
            </a:extLst>
          </p:cNvPr>
          <p:cNvGrpSpPr/>
          <p:nvPr/>
        </p:nvGrpSpPr>
        <p:grpSpPr>
          <a:xfrm>
            <a:off x="1284749" y="2443412"/>
            <a:ext cx="7175312" cy="3768874"/>
            <a:chOff x="1655762" y="2469346"/>
            <a:chExt cx="7175312" cy="37688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E3B8FA7-ECE7-419D-9540-B54E7F42F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9405" y="3019063"/>
              <a:ext cx="6011669" cy="254552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998C4C1-5C51-43B7-94AB-86C6BAF0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5762" y="2985043"/>
              <a:ext cx="961772" cy="265935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4941F5-B83E-43D9-8113-0BBEEED14E6A}"/>
                </a:ext>
              </a:extLst>
            </p:cNvPr>
            <p:cNvSpPr txBox="1"/>
            <p:nvPr/>
          </p:nvSpPr>
          <p:spPr>
            <a:xfrm>
              <a:off x="2514600" y="5662937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Jet fragmentation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29FA78-CEF5-49DA-991F-2788A6766066}"/>
                </a:ext>
              </a:extLst>
            </p:cNvPr>
            <p:cNvSpPr txBox="1"/>
            <p:nvPr/>
          </p:nvSpPr>
          <p:spPr>
            <a:xfrm>
              <a:off x="2514600" y="2469346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Back-to-back jet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9941DC4-F6AA-416D-ADF9-D48A4BAC4677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2318422" y="2838678"/>
              <a:ext cx="1148683" cy="26912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E969A4F-4757-4773-8023-24DCD02956E3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3467100" y="2838678"/>
              <a:ext cx="952500" cy="7427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C9AA78B-82E8-4037-9D10-7C0AC6B054C5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2318422" y="4876805"/>
              <a:ext cx="1148683" cy="7861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68B4870-DFD7-4E52-8BA7-E51463816644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3467100" y="4335879"/>
              <a:ext cx="1372824" cy="132706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4992529-0039-49D8-93B6-5F317316CE0D}"/>
                </a:ext>
              </a:extLst>
            </p:cNvPr>
            <p:cNvSpPr txBox="1"/>
            <p:nvPr/>
          </p:nvSpPr>
          <p:spPr>
            <a:xfrm>
              <a:off x="5410200" y="5715000"/>
              <a:ext cx="2514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(nearside)</a:t>
              </a:r>
              <a:r>
                <a:rPr lang="en-US" sz="2800" b="1" dirty="0">
                  <a:solidFill>
                    <a:srgbClr val="C00000"/>
                  </a:solidFill>
                </a:rPr>
                <a:t>Ridge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CA73012-972C-4B87-BA5D-1720122ECD0A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flipV="1">
              <a:off x="6667500" y="5105400"/>
              <a:ext cx="610824" cy="6096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C8544E1-397C-48C7-ABC8-66E33741E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3608" y="4620394"/>
            <a:ext cx="2415187" cy="171856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AE814AE-565D-4980-8884-0B5D16BEBE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566" t="402" r="48743" b="63407"/>
          <a:stretch/>
        </p:blipFill>
        <p:spPr>
          <a:xfrm>
            <a:off x="9594884" y="1747272"/>
            <a:ext cx="2462387" cy="295542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F1FAFF3-6C74-4F90-9419-7FBF00C33D38}"/>
              </a:ext>
            </a:extLst>
          </p:cNvPr>
          <p:cNvSpPr txBox="1"/>
          <p:nvPr/>
        </p:nvSpPr>
        <p:spPr>
          <a:xfrm>
            <a:off x="0" y="6583745"/>
            <a:ext cx="861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CMS, Evidence for collectivity in pp collisions at the LHC (2016)</a:t>
            </a:r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D66DC844-AE5E-483A-B8D3-9E1F1E78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D28117-8E66-4071-BC3B-C64B7ABF81A7}"/>
              </a:ext>
            </a:extLst>
          </p:cNvPr>
          <p:cNvSpPr txBox="1"/>
          <p:nvPr/>
        </p:nvSpPr>
        <p:spPr>
          <a:xfrm>
            <a:off x="4191000" y="266194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Low multiplicity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F8158-FD8A-44C2-A385-C506EEECD805}"/>
              </a:ext>
            </a:extLst>
          </p:cNvPr>
          <p:cNvSpPr txBox="1"/>
          <p:nvPr/>
        </p:nvSpPr>
        <p:spPr>
          <a:xfrm>
            <a:off x="6907311" y="267667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High multiplicity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37346D-3C40-4854-B32C-EAC983B618A1}"/>
              </a:ext>
            </a:extLst>
          </p:cNvPr>
          <p:cNvSpPr/>
          <p:nvPr/>
        </p:nvSpPr>
        <p:spPr>
          <a:xfrm>
            <a:off x="2781300" y="2993129"/>
            <a:ext cx="762005" cy="18709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" descr="Red question mark on a white background free image download">
            <a:extLst>
              <a:ext uri="{FF2B5EF4-FFF2-40B4-BE49-F238E27FC236}">
                <a16:creationId xmlns:a16="http://schemas.microsoft.com/office/drawing/2014/main" id="{D6D4B70F-D76E-4717-8DB3-041A3609D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899" y="4692284"/>
            <a:ext cx="1702512" cy="136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274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Spectra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3857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More differential: identified spectra</a:t>
            </a:r>
            <a:endParaRPr lang="en-US" dirty="0"/>
          </a:p>
          <a:p>
            <a:pPr lvl="1"/>
            <a:r>
              <a:rPr lang="nl-NL" sz="1600" dirty="0"/>
              <a:t>Significant </a:t>
            </a:r>
            <a:r>
              <a:rPr lang="nl-NL" sz="1600" dirty="0" err="1"/>
              <a:t>distortions</a:t>
            </a:r>
            <a:r>
              <a:rPr lang="nl-NL" sz="1600" dirty="0"/>
              <a:t> in </a:t>
            </a:r>
            <a:r>
              <a:rPr lang="nl-NL" sz="1600" dirty="0" err="1"/>
              <a:t>shape</a:t>
            </a:r>
            <a:endParaRPr lang="nl-NL" sz="1600" dirty="0"/>
          </a:p>
          <a:p>
            <a:pPr lvl="1"/>
            <a:r>
              <a:rPr lang="nl-NL" sz="1600" dirty="0" err="1"/>
              <a:t>Hadronisation</a:t>
            </a:r>
            <a:r>
              <a:rPr lang="nl-NL" sz="1600" dirty="0"/>
              <a:t> is </a:t>
            </a:r>
            <a:r>
              <a:rPr lang="nl-NL" sz="1600" dirty="0" err="1"/>
              <a:t>difficult</a:t>
            </a:r>
            <a:r>
              <a:rPr lang="nl-NL" sz="1600" dirty="0"/>
              <a:t>, </a:t>
            </a:r>
            <a:r>
              <a:rPr lang="nl-NL" sz="1600" dirty="0" err="1"/>
              <a:t>also</a:t>
            </a:r>
            <a:r>
              <a:rPr lang="nl-NL" sz="1600" dirty="0"/>
              <a:t> </a:t>
            </a:r>
            <a:r>
              <a:rPr lang="nl-NL" sz="1600" dirty="0" err="1"/>
              <a:t>uncertainty</a:t>
            </a:r>
            <a:r>
              <a:rPr lang="nl-NL" sz="1600" dirty="0"/>
              <a:t> </a:t>
            </a:r>
            <a:r>
              <a:rPr lang="nl-NL" sz="1600" dirty="0" err="1"/>
              <a:t>due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afterburner</a:t>
            </a:r>
            <a:endParaRPr lang="nl-NL" sz="1600" dirty="0"/>
          </a:p>
          <a:p>
            <a:pPr lvl="1"/>
            <a:r>
              <a:rPr lang="nl-NL" sz="1600" dirty="0"/>
              <a:t>Smaller but </a:t>
            </a:r>
            <a:r>
              <a:rPr lang="nl-NL" sz="1600" dirty="0" err="1"/>
              <a:t>similar</a:t>
            </a:r>
            <a:r>
              <a:rPr lang="nl-NL" sz="1600" dirty="0"/>
              <a:t> </a:t>
            </a:r>
            <a:r>
              <a:rPr lang="nl-NL" sz="1600" dirty="0" err="1"/>
              <a:t>tensions</a:t>
            </a:r>
            <a:r>
              <a:rPr lang="nl-NL" sz="1600" dirty="0"/>
              <a:t> </a:t>
            </a:r>
            <a:r>
              <a:rPr lang="nl-NL" sz="1600" dirty="0" err="1"/>
              <a:t>with</a:t>
            </a:r>
            <a:r>
              <a:rPr lang="nl-NL" sz="1600" dirty="0"/>
              <a:t> data </a:t>
            </a:r>
            <a:r>
              <a:rPr lang="nl-NL" sz="1600" dirty="0" err="1"/>
              <a:t>for</a:t>
            </a:r>
            <a:r>
              <a:rPr lang="nl-NL" sz="1600" dirty="0"/>
              <a:t> </a:t>
            </a:r>
            <a:r>
              <a:rPr lang="nl-NL" sz="1600" dirty="0" err="1"/>
              <a:t>PbPb</a:t>
            </a:r>
            <a:endParaRPr lang="nl-NL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1BD8D-A91A-072E-BB67-D7403D808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3429000"/>
            <a:ext cx="9318316" cy="271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25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652" y="233231"/>
            <a:ext cx="10881547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  <a:latin typeface="Symbol" panose="05050102010706020507" pitchFamily="18" charset="2"/>
              </a:rPr>
              <a:t>Dh</a:t>
            </a:r>
            <a:r>
              <a:rPr lang="nl-NL" sz="3600" dirty="0">
                <a:solidFill>
                  <a:schemeClr val="accent5"/>
                </a:solidFill>
              </a:rPr>
              <a:t> in </a:t>
            </a:r>
            <a:r>
              <a:rPr lang="nl-NL" sz="3600" dirty="0" err="1">
                <a:solidFill>
                  <a:schemeClr val="accent5"/>
                </a:solidFill>
              </a:rPr>
              <a:t>pPb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</a:t>
            </a:r>
            <a:r>
              <a:rPr lang="nl-NL" sz="3600" dirty="0" err="1">
                <a:solidFill>
                  <a:schemeClr val="accent5"/>
                </a:solidFill>
              </a:rPr>
              <a:t>Resonances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and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afterburner</a:t>
            </a:r>
            <a:r>
              <a:rPr lang="nl-NL" sz="3600" dirty="0">
                <a:solidFill>
                  <a:schemeClr val="accent5"/>
                </a:solidFill>
              </a:rPr>
              <a:t> (SMASH)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21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05653" y="2209800"/>
            <a:ext cx="60809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Verification that effects are due to hadronic phase</a:t>
            </a:r>
            <a:endParaRPr lang="en-US" dirty="0"/>
          </a:p>
          <a:p>
            <a:pPr lvl="1"/>
            <a:r>
              <a:rPr lang="nl-NL" sz="1600" dirty="0" err="1"/>
              <a:t>Cumulants</a:t>
            </a:r>
            <a:r>
              <a:rPr lang="nl-NL" sz="1600" dirty="0"/>
              <a:t> (blue) </a:t>
            </a:r>
            <a:r>
              <a:rPr lang="nl-NL" sz="1600" dirty="0" err="1"/>
              <a:t>and</a:t>
            </a:r>
            <a:r>
              <a:rPr lang="nl-NL" sz="1600" dirty="0"/>
              <a:t> </a:t>
            </a:r>
            <a:r>
              <a:rPr lang="nl-NL" sz="1600" dirty="0" err="1"/>
              <a:t>Subevent</a:t>
            </a:r>
            <a:r>
              <a:rPr lang="nl-NL" sz="1600" dirty="0"/>
              <a:t> (red)</a:t>
            </a:r>
          </a:p>
          <a:p>
            <a:pPr lvl="1"/>
            <a:r>
              <a:rPr lang="nl-NL" sz="1600" dirty="0"/>
              <a:t>Without </a:t>
            </a:r>
            <a:r>
              <a:rPr lang="nl-NL" sz="1600" dirty="0" err="1"/>
              <a:t>afterburner</a:t>
            </a:r>
            <a:r>
              <a:rPr lang="nl-NL" sz="1600" dirty="0"/>
              <a:t> </a:t>
            </a:r>
            <a:r>
              <a:rPr lang="nl-NL" sz="1600" dirty="0" err="1"/>
              <a:t>the</a:t>
            </a:r>
            <a:r>
              <a:rPr lang="nl-NL" sz="1600" dirty="0"/>
              <a:t> </a:t>
            </a:r>
            <a:r>
              <a:rPr lang="nl-NL" sz="1600" dirty="0" err="1"/>
              <a:t>two</a:t>
            </a:r>
            <a:r>
              <a:rPr lang="nl-NL" sz="1600" dirty="0"/>
              <a:t> </a:t>
            </a:r>
            <a:r>
              <a:rPr lang="nl-NL" sz="1600" dirty="0" err="1"/>
              <a:t>methods</a:t>
            </a:r>
            <a:r>
              <a:rPr lang="nl-NL" sz="1600" dirty="0"/>
              <a:t> </a:t>
            </a:r>
            <a:r>
              <a:rPr lang="nl-NL" sz="1600" dirty="0" err="1"/>
              <a:t>agree</a:t>
            </a:r>
            <a:r>
              <a:rPr lang="nl-NL" sz="1600" dirty="0"/>
              <a:t> (</a:t>
            </a:r>
            <a:r>
              <a:rPr lang="nl-NL" sz="1600" dirty="0" err="1"/>
              <a:t>dashed</a:t>
            </a:r>
            <a:r>
              <a:rPr lang="nl-NL" sz="1600" dirty="0"/>
              <a:t>)</a:t>
            </a:r>
          </a:p>
          <a:p>
            <a:pPr lvl="1"/>
            <a:endParaRPr lang="nl-NL" sz="1600" dirty="0"/>
          </a:p>
          <a:p>
            <a:pPr lvl="1"/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707768-7FFB-A478-F178-2EB36E90C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0" y="3505200"/>
            <a:ext cx="7251544" cy="253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69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Bayesian</a:t>
            </a:r>
            <a:r>
              <a:rPr lang="nl-NL" sz="3600" dirty="0">
                <a:solidFill>
                  <a:schemeClr val="accent5"/>
                </a:solidFill>
              </a:rPr>
              <a:t> analysis of p-Pb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22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77883" y="2133600"/>
            <a:ext cx="9913938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Bayesian analysis including p-Pb collisions</a:t>
            </a:r>
          </a:p>
          <a:p>
            <a:pPr lvl="1"/>
            <a:r>
              <a:rPr lang="en-US" dirty="0"/>
              <a:t>Requires nucleon `substructure’: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dirty="0"/>
              <a:t> constituents of width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v</a:t>
            </a:r>
          </a:p>
          <a:p>
            <a:pPr lvl="1"/>
            <a:r>
              <a:rPr lang="en-US" dirty="0"/>
              <a:t>More challenging to emulate/compute than </a:t>
            </a:r>
            <a:r>
              <a:rPr lang="en-US" dirty="0" err="1"/>
              <a:t>PbPb</a:t>
            </a:r>
            <a:endParaRPr lang="en-US" dirty="0"/>
          </a:p>
          <a:p>
            <a:endParaRPr lang="en-US" b="1" dirty="0"/>
          </a:p>
          <a:p>
            <a:r>
              <a:rPr lang="en-US" b="1" dirty="0"/>
              <a:t>MAP comparison of </a:t>
            </a:r>
            <a:r>
              <a:rPr lang="en-US" b="1" dirty="0" err="1"/>
              <a:t>Trajectum</a:t>
            </a:r>
            <a:r>
              <a:rPr lang="en-US" b="1" dirty="0"/>
              <a:t> in 2020</a:t>
            </a:r>
          </a:p>
          <a:p>
            <a:pPr lvl="1"/>
            <a:r>
              <a:rPr lang="en-US" dirty="0"/>
              <a:t>Reasonable agreement</a:t>
            </a:r>
          </a:p>
          <a:p>
            <a:pPr lvl="2"/>
            <a:r>
              <a:rPr lang="en-US" dirty="0"/>
              <a:t>Curious imaginary values both in theory and data of v</a:t>
            </a:r>
            <a:r>
              <a:rPr lang="en-US" baseline="-25000" dirty="0"/>
              <a:t>3</a:t>
            </a:r>
            <a:r>
              <a:rPr lang="en-US" dirty="0"/>
              <a:t>{2}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B220A-5E1F-4AD5-AE81-5FCC8107EA6D}"/>
              </a:ext>
            </a:extLst>
          </p:cNvPr>
          <p:cNvSpPr txBox="1"/>
          <p:nvPr/>
        </p:nvSpPr>
        <p:spPr>
          <a:xfrm>
            <a:off x="-21430" y="6440967"/>
            <a:ext cx="122134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Scott Moreland, Jonah Bernhard and Steffen Bass, Estimating initial state and quark-gluon plasma medium properties using a hybrid model with nucleon substructure calibrated to p-Pb and Pb-Pb collisions (2018)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WS,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Umut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Gürsoy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Raimond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Snellings, Bayesian analysis of heavy ion collisions with the heavy ion computational framework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B4A2C8-1EF5-B09C-CC75-A0974A3B8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563" y="683554"/>
            <a:ext cx="4938624" cy="2895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515D5F-C1EE-D447-1946-FA9E67790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606" y="4018001"/>
            <a:ext cx="2819921" cy="17156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D130B2-3A0B-4431-2954-4881F6F35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2527" y="4018001"/>
            <a:ext cx="2715660" cy="172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189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653" y="233231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  <a:latin typeface="Symbol" panose="05050102010706020507" pitchFamily="18" charset="2"/>
              </a:rPr>
              <a:t>Dh</a:t>
            </a:r>
            <a:r>
              <a:rPr lang="nl-NL" sz="3600" dirty="0">
                <a:solidFill>
                  <a:schemeClr val="accent5"/>
                </a:solidFill>
              </a:rPr>
              <a:t> in </a:t>
            </a:r>
            <a:r>
              <a:rPr lang="nl-NL" sz="3600" dirty="0" err="1">
                <a:solidFill>
                  <a:schemeClr val="accent5"/>
                </a:solidFill>
              </a:rPr>
              <a:t>PbPb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collisions</a:t>
            </a:r>
            <a:r>
              <a:rPr lang="nl-NL" sz="3600" dirty="0">
                <a:solidFill>
                  <a:schemeClr val="accent5"/>
                </a:solidFill>
              </a:rPr>
              <a:t> – MAP setting </a:t>
            </a:r>
            <a:r>
              <a:rPr lang="nl-NL" sz="3600" dirty="0" err="1">
                <a:solidFill>
                  <a:schemeClr val="accent5"/>
                </a:solidFill>
              </a:rPr>
              <a:t>with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varying</a:t>
            </a:r>
            <a:r>
              <a:rPr lang="nl-NL" sz="3600" dirty="0">
                <a:solidFill>
                  <a:schemeClr val="accent5"/>
                </a:solidFill>
              </a:rPr>
              <a:t> cuts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23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39812" y="1747969"/>
            <a:ext cx="10976769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Small but significant effects</a:t>
            </a:r>
            <a:endParaRPr lang="en-US" dirty="0"/>
          </a:p>
          <a:p>
            <a:pPr lvl="1"/>
            <a:r>
              <a:rPr lang="en-US" sz="1600" dirty="0" err="1"/>
              <a:t>Etagap</a:t>
            </a:r>
            <a:r>
              <a:rPr lang="en-US" sz="1600" dirty="0"/>
              <a:t> always reduces v2, always increases v4 (even for </a:t>
            </a:r>
            <a:r>
              <a:rPr lang="en-US" sz="1600" dirty="0">
                <a:latin typeface="Symbol" panose="05050102010706020507" pitchFamily="18" charset="2"/>
              </a:rPr>
              <a:t>Dh</a:t>
            </a:r>
            <a:r>
              <a:rPr lang="en-US" sz="1600" dirty="0"/>
              <a:t> = 0)</a:t>
            </a:r>
          </a:p>
          <a:p>
            <a:pPr lvl="1"/>
            <a:r>
              <a:rPr lang="en-US" sz="1600" dirty="0"/>
              <a:t>Settings fit to method 1 (black), but </a:t>
            </a:r>
            <a:r>
              <a:rPr lang="en-US" sz="1600" dirty="0" err="1"/>
              <a:t>etacut</a:t>
            </a:r>
            <a:r>
              <a:rPr lang="en-US" sz="1600" dirty="0"/>
              <a:t> potentially improves agreement (important within ALICE uncertainties)</a:t>
            </a:r>
          </a:p>
          <a:p>
            <a:pPr lvl="1"/>
            <a:r>
              <a:rPr lang="en-US" sz="1600" dirty="0"/>
              <a:t>Larger effect for smaller detector acceptance (e.g. more important for ALICE than for ATLAS)</a:t>
            </a:r>
          </a:p>
          <a:p>
            <a:pPr lvl="1"/>
            <a:r>
              <a:rPr lang="en-US" sz="1600" dirty="0"/>
              <a:t>In ratio with data effects are constant versus centrality (however small absolute effect: percent level * percent level)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93800B-FAC9-814B-8FF8-CBD86EF775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334363"/>
            <a:ext cx="12191999" cy="355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MAP </a:t>
            </a:r>
            <a:r>
              <a:rPr lang="nl-NL" sz="3600" dirty="0" err="1">
                <a:solidFill>
                  <a:schemeClr val="accent5"/>
                </a:solidFill>
              </a:rPr>
              <a:t>settings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24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385747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For reference the settings used for most runs</a:t>
            </a:r>
            <a:endParaRPr lang="en-US" dirty="0"/>
          </a:p>
          <a:p>
            <a:pPr lvl="1"/>
            <a:r>
              <a:rPr lang="nl-NL" sz="1600" dirty="0" err="1"/>
              <a:t>Except</a:t>
            </a:r>
            <a:r>
              <a:rPr lang="nl-NL" sz="1600" dirty="0"/>
              <a:t> 10 </a:t>
            </a:r>
            <a:r>
              <a:rPr lang="nl-NL" sz="1600" dirty="0" err="1"/>
              <a:t>settings</a:t>
            </a:r>
            <a:r>
              <a:rPr lang="nl-NL" sz="1600" dirty="0"/>
              <a:t> </a:t>
            </a:r>
            <a:r>
              <a:rPr lang="nl-NL" sz="1600" dirty="0" err="1"/>
              <a:t>drawn</a:t>
            </a:r>
            <a:r>
              <a:rPr lang="nl-NL" sz="1600" dirty="0"/>
              <a:t> </a:t>
            </a:r>
            <a:r>
              <a:rPr lang="nl-NL" sz="1600" dirty="0" err="1"/>
              <a:t>from</a:t>
            </a:r>
            <a:r>
              <a:rPr lang="nl-NL" sz="1600" dirty="0"/>
              <a:t> posterior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1BD8D-A91A-072E-BB67-D7403D808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245" y="1894977"/>
            <a:ext cx="2130755" cy="419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41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Back </a:t>
            </a:r>
            <a:r>
              <a:rPr lang="nl-NL" sz="3600" dirty="0" err="1">
                <a:solidFill>
                  <a:schemeClr val="accent5"/>
                </a:solidFill>
              </a:rPr>
              <a:t>to</a:t>
            </a:r>
            <a:r>
              <a:rPr lang="nl-NL" sz="3600" dirty="0">
                <a:solidFill>
                  <a:schemeClr val="accent5"/>
                </a:solidFill>
              </a:rPr>
              <a:t> basics: </a:t>
            </a:r>
            <a:r>
              <a:rPr lang="nl-NL" sz="3600" dirty="0" err="1">
                <a:solidFill>
                  <a:schemeClr val="accent5"/>
                </a:solidFill>
              </a:rPr>
              <a:t>the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total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hadronic</a:t>
            </a:r>
            <a:r>
              <a:rPr lang="nl-NL" sz="3600" dirty="0">
                <a:solidFill>
                  <a:schemeClr val="accent5"/>
                </a:solidFill>
              </a:rPr>
              <a:t> cross </a:t>
            </a:r>
            <a:r>
              <a:rPr lang="nl-NL" sz="3600" dirty="0" err="1">
                <a:solidFill>
                  <a:schemeClr val="accent5"/>
                </a:solidFill>
              </a:rPr>
              <a:t>section</a:t>
            </a:r>
            <a:endParaRPr lang="nl-NL" sz="3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25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77883" y="2133600"/>
            <a:ext cx="9913938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Total cross section on the high side</a:t>
            </a:r>
          </a:p>
          <a:p>
            <a:pPr lvl="1"/>
            <a:r>
              <a:rPr lang="en-US" dirty="0"/>
              <a:t>Based on 10 `likely’ parameter settings</a:t>
            </a:r>
          </a:p>
          <a:p>
            <a:pPr lvl="1"/>
            <a:r>
              <a:rPr lang="en-US" dirty="0"/>
              <a:t>Even with a nucleon width of ~0.6 </a:t>
            </a:r>
            <a:r>
              <a:rPr lang="en-US" dirty="0" err="1"/>
              <a:t>fm</a:t>
            </a:r>
            <a:endParaRPr lang="en-US" dirty="0"/>
          </a:p>
          <a:p>
            <a:pPr lvl="1"/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Average </a:t>
            </a:r>
            <a:r>
              <a:rPr lang="en-US" dirty="0" err="1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coll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hence a bit low</a:t>
            </a:r>
          </a:p>
          <a:p>
            <a:endParaRPr lang="en-US" b="1" dirty="0"/>
          </a:p>
          <a:p>
            <a:r>
              <a:rPr lang="en-US" b="1" dirty="0"/>
              <a:t>Implies reduce nuclear thickness of about 7% higher than CMS value</a:t>
            </a:r>
          </a:p>
          <a:p>
            <a:pPr lvl="1"/>
            <a:r>
              <a:rPr lang="en-US" dirty="0"/>
              <a:t>Could have serious implications for </a:t>
            </a:r>
            <a:r>
              <a:rPr lang="en-US" dirty="0" err="1"/>
              <a:t>pPb</a:t>
            </a:r>
            <a:r>
              <a:rPr lang="en-US" dirty="0"/>
              <a:t> R</a:t>
            </a:r>
            <a:r>
              <a:rPr lang="en-US" baseline="-25000" dirty="0"/>
              <a:t>AA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E4CFC-14E3-A6FE-BF33-C0869781E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5770"/>
          <a:stretch/>
        </p:blipFill>
        <p:spPr>
          <a:xfrm>
            <a:off x="6006836" y="5675124"/>
            <a:ext cx="3657600" cy="4685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AEDFCB-435E-5035-7297-FE183DF28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5323007"/>
            <a:ext cx="3295621" cy="8687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8AA986-F3EE-0D90-C1CB-126787120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5353" y="1833929"/>
            <a:ext cx="2618166" cy="2362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895B0C-1F19-71AA-9648-0959AF3EFD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1878094"/>
            <a:ext cx="2618167" cy="22474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7637EAF-DA3A-A2E2-87D2-495A8AD8E6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512"/>
          <a:stretch/>
        </p:blipFill>
        <p:spPr>
          <a:xfrm>
            <a:off x="1447800" y="3243563"/>
            <a:ext cx="2895600" cy="3248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71B8042-DA17-2CD4-47E6-29E613769DB8}"/>
              </a:ext>
            </a:extLst>
          </p:cNvPr>
          <p:cNvSpPr txBox="1"/>
          <p:nvPr/>
        </p:nvSpPr>
        <p:spPr>
          <a:xfrm>
            <a:off x="-21430" y="6572009"/>
            <a:ext cx="12213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CMS, Nuclear effects on the transverse momentum spectra of charged particles in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pPb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collisions at √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</a:t>
            </a:r>
            <a:r>
              <a:rPr lang="en-US" sz="1100" baseline="-25000" dirty="0" err="1">
                <a:solidFill>
                  <a:schemeClr val="bg1"/>
                </a:solidFill>
                <a:latin typeface="Tw Cen MT" pitchFamily="34" charset="0"/>
              </a:rPr>
              <a:t>NN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=5.02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TeV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(2015)</a:t>
            </a:r>
          </a:p>
        </p:txBody>
      </p:sp>
    </p:spTree>
    <p:extLst>
      <p:ext uri="{BB962C8B-B14F-4D97-AF65-F5344CB8AC3E}">
        <p14:creationId xmlns:p14="http://schemas.microsoft.com/office/powerpoint/2010/main" val="6826688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233230"/>
            <a:ext cx="10714724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Bonus slide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26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20493" y="1915750"/>
            <a:ext cx="9906000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Several systems with MAP settings (systematic analysis with ratios for some to appear)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488142-0798-CD45-603E-E6D97C1E9C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2362200"/>
            <a:ext cx="12191998" cy="398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0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794" y="377299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One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fluid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to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rule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them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all</a:t>
            </a:r>
            <a:r>
              <a:rPr lang="nl-NL" sz="3600" dirty="0">
                <a:solidFill>
                  <a:schemeClr val="accent5"/>
                </a:solidFill>
              </a:rPr>
              <a:t> --- </a:t>
            </a:r>
            <a:r>
              <a:rPr lang="nl-NL" sz="3600" dirty="0" err="1">
                <a:solidFill>
                  <a:schemeClr val="accent5"/>
                </a:solidFill>
              </a:rPr>
              <a:t>Panta</a:t>
            </a:r>
            <a:r>
              <a:rPr lang="nl-NL" sz="3600" dirty="0">
                <a:solidFill>
                  <a:schemeClr val="accent5"/>
                </a:solidFill>
              </a:rPr>
              <a:t> Rei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979517" y="1855118"/>
            <a:ext cx="9913938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Long range rapidity correlations seen in near-side ridge</a:t>
            </a:r>
          </a:p>
          <a:p>
            <a:pPr lvl="1"/>
            <a:r>
              <a:rPr lang="en-US" dirty="0"/>
              <a:t>Most natural explanation in terms of a geometric effect --- hydro?</a:t>
            </a:r>
          </a:p>
          <a:p>
            <a:pPr lvl="1"/>
            <a:r>
              <a:rPr lang="en-US" dirty="0"/>
              <a:t>Low multiplicity: correlations dominated by `non-flow’ effects:</a:t>
            </a:r>
          </a:p>
          <a:p>
            <a:pPr lvl="2"/>
            <a:r>
              <a:rPr lang="en-US" dirty="0"/>
              <a:t>Momentum conservation (away side ridge)</a:t>
            </a:r>
          </a:p>
          <a:p>
            <a:pPr lvl="2"/>
            <a:r>
              <a:rPr lang="en-US" dirty="0"/>
              <a:t>Fragmentation (also: </a:t>
            </a:r>
            <a:r>
              <a:rPr lang="en-US" i="1" dirty="0"/>
              <a:t>resonance decays</a:t>
            </a:r>
            <a:r>
              <a:rPr lang="en-US" dirty="0"/>
              <a:t>)</a:t>
            </a:r>
          </a:p>
          <a:p>
            <a:pPr lvl="1"/>
            <a:endParaRPr lang="en-US" sz="500" dirty="0"/>
          </a:p>
          <a:p>
            <a:r>
              <a:rPr lang="en-US" b="1" dirty="0"/>
              <a:t>Hydrodynamic models describe the data well (?)</a:t>
            </a:r>
          </a:p>
          <a:p>
            <a:pPr lvl="1"/>
            <a:r>
              <a:rPr lang="en-US" dirty="0"/>
              <a:t>In the case of </a:t>
            </a:r>
            <a:r>
              <a:rPr lang="en-US" dirty="0" err="1"/>
              <a:t>superSONIC</a:t>
            </a:r>
            <a:r>
              <a:rPr lang="en-US" dirty="0"/>
              <a:t> a relatively simple initial Glauber model (3 constituents)</a:t>
            </a:r>
          </a:p>
          <a:p>
            <a:pPr lvl="1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B220A-5E1F-4AD5-AE81-5FCC8107EA6D}"/>
              </a:ext>
            </a:extLst>
          </p:cNvPr>
          <p:cNvSpPr txBox="1"/>
          <p:nvPr/>
        </p:nvSpPr>
        <p:spPr>
          <a:xfrm>
            <a:off x="0" y="6434270"/>
            <a:ext cx="1043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CMS, Evidence for collectivity in pp collisions at the LHC (2016)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Ryan Weller and Paul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Romatschke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One fluid to rule them all: viscous hydrodynamic description of event-by-event central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p+p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p+Pb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Pb+Pb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collisions at s√=5.02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TeV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(2017)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DEE5B-8468-8AFB-DDD2-65EE889A2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905" y="34065"/>
            <a:ext cx="1871970" cy="14899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68654D-698A-FBD0-B876-5E2A7BE3E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51" y="324110"/>
            <a:ext cx="2910604" cy="6019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678314-1C54-C48B-707B-57EC81A73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718508"/>
            <a:ext cx="2671763" cy="155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02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794" y="377299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One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fluid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to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rule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them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all</a:t>
            </a:r>
            <a:r>
              <a:rPr lang="nl-NL" sz="3600" dirty="0">
                <a:solidFill>
                  <a:schemeClr val="accent5"/>
                </a:solidFill>
              </a:rPr>
              <a:t> --- </a:t>
            </a:r>
            <a:r>
              <a:rPr lang="nl-NL" sz="3600" dirty="0" err="1">
                <a:solidFill>
                  <a:schemeClr val="accent5"/>
                </a:solidFill>
              </a:rPr>
              <a:t>Panta</a:t>
            </a:r>
            <a:r>
              <a:rPr lang="nl-NL" sz="3600" dirty="0">
                <a:solidFill>
                  <a:schemeClr val="accent5"/>
                </a:solidFill>
              </a:rPr>
              <a:t> Rei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66800" y="1981200"/>
            <a:ext cx="9913938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Similar results from IP-</a:t>
            </a:r>
            <a:r>
              <a:rPr lang="en-US" b="1" dirty="0" err="1"/>
              <a:t>Glasma</a:t>
            </a:r>
            <a:r>
              <a:rPr lang="en-US" b="1" dirty="0"/>
              <a:t> + MUSIC + </a:t>
            </a:r>
            <a:r>
              <a:rPr lang="en-US" b="1" dirty="0" err="1"/>
              <a:t>UrQMD</a:t>
            </a:r>
            <a:endParaRPr lang="en-US" b="1" dirty="0"/>
          </a:p>
          <a:p>
            <a:pPr lvl="1"/>
            <a:r>
              <a:rPr lang="en-US" dirty="0"/>
              <a:t>Initial state in this case very `bumpy’</a:t>
            </a:r>
          </a:p>
          <a:p>
            <a:r>
              <a:rPr lang="en-US" b="1" dirty="0"/>
              <a:t>Similar results from HIJING/Trento + </a:t>
            </a:r>
            <a:r>
              <a:rPr lang="en-US" b="1" dirty="0" err="1"/>
              <a:t>iEBE</a:t>
            </a:r>
            <a:r>
              <a:rPr lang="en-US" b="1" dirty="0"/>
              <a:t>-VISHNU for pp collisions</a:t>
            </a:r>
          </a:p>
          <a:p>
            <a:pPr lvl="1"/>
            <a:r>
              <a:rPr lang="en-US" dirty="0"/>
              <a:t>Initial state is varied from HIJING to Trento</a:t>
            </a:r>
          </a:p>
          <a:p>
            <a:pPr lvl="1"/>
            <a:r>
              <a:rPr lang="en-US" dirty="0"/>
              <a:t>Describes data well</a:t>
            </a:r>
          </a:p>
          <a:p>
            <a:endParaRPr lang="en-US" b="1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B220A-5E1F-4AD5-AE81-5FCC8107EA6D}"/>
              </a:ext>
            </a:extLst>
          </p:cNvPr>
          <p:cNvSpPr txBox="1"/>
          <p:nvPr/>
        </p:nvSpPr>
        <p:spPr>
          <a:xfrm>
            <a:off x="-49188" y="6459785"/>
            <a:ext cx="1043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Wenbin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Zhao, You Zhou, Koichi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Murase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Huichao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Song, Searching for small droplets of hydrodynamic fluid in proton–proton collisions at the LHC (2020)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Bjoern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Schenke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Chun Shen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Prithwish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Tribedy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Running the gamut of high energy nuclear collisions (2020)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DEE5B-8468-8AFB-DDD2-65EE889A2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905" y="34065"/>
            <a:ext cx="1871970" cy="1489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062847-012F-AEA5-83C7-F47A6FC57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9019" y="1756118"/>
            <a:ext cx="3238993" cy="23905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E924CF-08E5-2D78-4FE8-8A47DE0CD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3884" y="4273953"/>
            <a:ext cx="2805172" cy="20585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D11B7B-D378-4114-6EF3-9CE63D59E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6395" y="4240063"/>
            <a:ext cx="3005398" cy="19292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294D92-4342-639C-D01C-0DD1A8E311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6400" y="4146643"/>
            <a:ext cx="2207618" cy="201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0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Anisotropic</a:t>
            </a:r>
            <a:r>
              <a:rPr lang="nl-NL" sz="3600" dirty="0">
                <a:solidFill>
                  <a:schemeClr val="accent5"/>
                </a:solidFill>
              </a:rPr>
              <a:t> flow in small systems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139031" y="2133600"/>
            <a:ext cx="9913938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The success of hydro or anything goes?</a:t>
            </a:r>
          </a:p>
          <a:p>
            <a:pPr lvl="1"/>
            <a:r>
              <a:rPr lang="en-US" dirty="0"/>
              <a:t>Requires a systematic study: vary parameters consistent with </a:t>
            </a:r>
            <a:r>
              <a:rPr lang="en-US" dirty="0" err="1"/>
              <a:t>PbPb</a:t>
            </a:r>
            <a:r>
              <a:rPr lang="en-US" dirty="0"/>
              <a:t> data</a:t>
            </a:r>
          </a:p>
          <a:p>
            <a:pPr lvl="2"/>
            <a:r>
              <a:rPr lang="en-US" dirty="0"/>
              <a:t>Including changes in initial state and changes in viscosities</a:t>
            </a:r>
          </a:p>
          <a:p>
            <a:pPr lvl="1"/>
            <a:r>
              <a:rPr lang="en-US" dirty="0"/>
              <a:t>Do we do an apples-to-apples comparison?</a:t>
            </a:r>
          </a:p>
          <a:p>
            <a:pPr lvl="2"/>
            <a:r>
              <a:rPr lang="en-US" dirty="0"/>
              <a:t>Small multiplicity: need to understand `non-flow subtraction’</a:t>
            </a:r>
          </a:p>
          <a:p>
            <a:pPr lvl="2"/>
            <a:r>
              <a:rPr lang="en-US" dirty="0">
                <a:solidFill>
                  <a:schemeClr val="accent5"/>
                </a:solidFill>
              </a:rPr>
              <a:t>Resonance decays </a:t>
            </a:r>
            <a:r>
              <a:rPr lang="en-US" dirty="0"/>
              <a:t>lead to non-trivial correlations</a:t>
            </a:r>
          </a:p>
          <a:p>
            <a:r>
              <a:rPr lang="en-US" b="1" dirty="0"/>
              <a:t>This talk: </a:t>
            </a:r>
            <a:r>
              <a:rPr lang="en-US" dirty="0"/>
              <a:t>use </a:t>
            </a:r>
            <a:r>
              <a:rPr lang="en-US" i="1" dirty="0" err="1"/>
              <a:t>Trajectum</a:t>
            </a:r>
            <a:r>
              <a:rPr lang="en-US" i="1" dirty="0"/>
              <a:t> </a:t>
            </a:r>
            <a:r>
              <a:rPr lang="en-US" dirty="0"/>
              <a:t>to study this in detail</a:t>
            </a:r>
          </a:p>
          <a:p>
            <a:r>
              <a:rPr lang="en-US" b="1" dirty="0"/>
              <a:t>Future aim: </a:t>
            </a:r>
            <a:r>
              <a:rPr lang="en-US" dirty="0"/>
              <a:t>what are the limits of hydro?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The limits of hydrodynamics is a great motivation in theory and experiment: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upcoming OO and </a:t>
            </a:r>
            <a:r>
              <a:rPr lang="en-US" dirty="0" err="1">
                <a:solidFill>
                  <a:srgbClr val="C00000"/>
                </a:solidFill>
              </a:rPr>
              <a:t>pO</a:t>
            </a:r>
            <a:r>
              <a:rPr lang="en-US" dirty="0">
                <a:solidFill>
                  <a:srgbClr val="C00000"/>
                </a:solidFill>
              </a:rPr>
              <a:t> runs in 2025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. Possibility of Neon run?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46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accent5"/>
                </a:solidFill>
              </a:rPr>
              <a:t>The </a:t>
            </a:r>
            <a:r>
              <a:rPr lang="nl-NL" sz="3600" dirty="0" err="1">
                <a:solidFill>
                  <a:schemeClr val="accent5"/>
                </a:solidFill>
              </a:rPr>
              <a:t>elephant</a:t>
            </a:r>
            <a:r>
              <a:rPr lang="nl-NL" sz="3600" dirty="0">
                <a:solidFill>
                  <a:schemeClr val="accent5"/>
                </a:solidFill>
              </a:rPr>
              <a:t> in </a:t>
            </a:r>
            <a:r>
              <a:rPr lang="nl-NL" sz="3600" dirty="0" err="1">
                <a:solidFill>
                  <a:schemeClr val="accent5"/>
                </a:solidFill>
              </a:rPr>
              <a:t>the</a:t>
            </a:r>
            <a:r>
              <a:rPr lang="nl-NL" sz="3600" dirty="0">
                <a:solidFill>
                  <a:schemeClr val="accent5"/>
                </a:solidFill>
              </a:rPr>
              <a:t> room: `non-flow’ </a:t>
            </a:r>
            <a:r>
              <a:rPr lang="nl-NL" sz="3600" dirty="0" err="1">
                <a:solidFill>
                  <a:schemeClr val="accent5"/>
                </a:solidFill>
              </a:rPr>
              <a:t>subtraction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841F10-CA3E-5456-FFCE-9456D08393FF}"/>
              </a:ext>
            </a:extLst>
          </p:cNvPr>
          <p:cNvSpPr txBox="1">
            <a:spLocks/>
          </p:cNvSpPr>
          <p:nvPr/>
        </p:nvSpPr>
        <p:spPr>
          <a:xfrm>
            <a:off x="1091330" y="1894405"/>
            <a:ext cx="10976769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Theory: </a:t>
            </a:r>
            <a:r>
              <a:rPr lang="en-US" dirty="0"/>
              <a:t>usually ignored in hydro (hydro does not have `non-flow’?)</a:t>
            </a:r>
          </a:p>
          <a:p>
            <a:pPr lvl="1"/>
            <a:r>
              <a:rPr lang="en-US" sz="1600" dirty="0"/>
              <a:t>Exceptions: Zhao, Ko, Liu, Qin and Song (pp, 2001.06742) and Zhao, Ryu, Shen and </a:t>
            </a:r>
            <a:r>
              <a:rPr lang="en-US" sz="1600" dirty="0" err="1"/>
              <a:t>Schenke</a:t>
            </a:r>
            <a:r>
              <a:rPr lang="en-US" sz="1600" dirty="0"/>
              <a:t> (</a:t>
            </a:r>
            <a:r>
              <a:rPr lang="en-US" sz="1600" dirty="0" err="1"/>
              <a:t>dAu</a:t>
            </a:r>
            <a:r>
              <a:rPr lang="en-US" sz="1600" dirty="0"/>
              <a:t>, </a:t>
            </a:r>
            <a:r>
              <a:rPr lang="en-US" sz="1600" dirty="0">
                <a:latin typeface="Symbol" panose="05050102010706020507" pitchFamily="18" charset="2"/>
              </a:rPr>
              <a:t>g</a:t>
            </a:r>
            <a:r>
              <a:rPr lang="en-US" sz="1600" dirty="0"/>
              <a:t>-Pb 2211.16376, 2203.06094) </a:t>
            </a:r>
          </a:p>
          <a:p>
            <a:r>
              <a:rPr lang="en-US" b="1" dirty="0"/>
              <a:t>Experiment: </a:t>
            </a:r>
            <a:r>
              <a:rPr lang="en-US" dirty="0"/>
              <a:t>almost always subtracted as much as possible (?) by imposing largest </a:t>
            </a:r>
            <a:r>
              <a:rPr lang="en-US" dirty="0">
                <a:latin typeface="Symbol" panose="05050102010706020507" pitchFamily="18" charset="2"/>
              </a:rPr>
              <a:t>Dh</a:t>
            </a:r>
            <a:r>
              <a:rPr lang="en-US" dirty="0"/>
              <a:t> gap</a:t>
            </a:r>
          </a:p>
          <a:p>
            <a:pPr lvl="1"/>
            <a:r>
              <a:rPr lang="en-US" dirty="0">
                <a:latin typeface="Symbol" panose="05050102010706020507" pitchFamily="18" charset="2"/>
              </a:rPr>
              <a:t>Dh </a:t>
            </a:r>
            <a:r>
              <a:rPr lang="en-US" dirty="0"/>
              <a:t>gap depends on experiment and is rarely varied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B9A40E-F692-3846-568E-87A932D68F47}"/>
              </a:ext>
            </a:extLst>
          </p:cNvPr>
          <p:cNvSpPr txBox="1">
            <a:spLocks noChangeAspect="1"/>
          </p:cNvSpPr>
          <p:nvPr/>
        </p:nvSpPr>
        <p:spPr>
          <a:xfrm>
            <a:off x="1225476" y="3452308"/>
            <a:ext cx="3657600" cy="2057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/>
              <a:t>Method 1: cumulants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First average:</a:t>
            </a:r>
            <a:r>
              <a:rPr lang="en-US" dirty="0"/>
              <a:t> within acceptance all particle pairs </a:t>
            </a:r>
            <a:r>
              <a:rPr lang="en-US" dirty="0" err="1"/>
              <a:t>i</a:t>
            </a:r>
            <a:r>
              <a:rPr lang="en-US" dirty="0"/>
              <a:t>, j in a single event</a:t>
            </a:r>
          </a:p>
          <a:p>
            <a:r>
              <a:rPr lang="en-US" b="1" dirty="0"/>
              <a:t>Second average*:</a:t>
            </a:r>
            <a:r>
              <a:rPr lang="en-US" dirty="0"/>
              <a:t> average over ensemble of events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8BA4DB-37B0-6C64-ED65-7E3F8FFB6271}"/>
              </a:ext>
            </a:extLst>
          </p:cNvPr>
          <p:cNvSpPr txBox="1"/>
          <p:nvPr/>
        </p:nvSpPr>
        <p:spPr>
          <a:xfrm>
            <a:off x="1225476" y="5811243"/>
            <a:ext cx="9687833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* In practice one first averages over small centrality classes and then averages over those results to obtain a larger bin. For some observables this is extremely important (SC, </a:t>
            </a:r>
            <a:r>
              <a:rPr lang="en-US" sz="1200" dirty="0">
                <a:latin typeface="Symbol" panose="05050102010706020507" pitchFamily="18" charset="2"/>
                <a:cs typeface="Times" panose="02020603050405020304" pitchFamily="18" charset="0"/>
              </a:rPr>
              <a:t>r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(v</a:t>
            </a:r>
            <a:r>
              <a:rPr lang="en-US" sz="1200" baseline="-25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{2},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200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)), but for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v</a:t>
            </a:r>
            <a:r>
              <a:rPr lang="en-US" sz="1200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{2} it makes only a small difference. Often it is not explicitly mentioned how the third averaging is done.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AEE443-42F3-5A96-52D8-9261F9662DBF}"/>
              </a:ext>
            </a:extLst>
          </p:cNvPr>
          <p:cNvSpPr txBox="1">
            <a:spLocks noChangeAspect="1"/>
          </p:cNvSpPr>
          <p:nvPr/>
        </p:nvSpPr>
        <p:spPr>
          <a:xfrm>
            <a:off x="5562600" y="3470302"/>
            <a:ext cx="4959275" cy="2057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/>
              <a:t>Method 2: subevents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First average:</a:t>
            </a:r>
            <a:r>
              <a:rPr lang="en-US" dirty="0"/>
              <a:t> within acceptance all particle pairs</a:t>
            </a:r>
            <a:br>
              <a:rPr lang="en-US" dirty="0"/>
            </a:br>
            <a:r>
              <a:rPr lang="en-US" dirty="0" err="1"/>
              <a:t>i</a:t>
            </a:r>
            <a:r>
              <a:rPr lang="en-US" dirty="0"/>
              <a:t> (with </a:t>
            </a:r>
            <a:r>
              <a:rPr lang="en-US" dirty="0">
                <a:latin typeface="Symbol" panose="05050102010706020507" pitchFamily="18" charset="2"/>
              </a:rPr>
              <a:t>h &lt; g/2</a:t>
            </a:r>
            <a:r>
              <a:rPr lang="en-US" dirty="0"/>
              <a:t>) and j (with </a:t>
            </a:r>
            <a:r>
              <a:rPr lang="en-US" dirty="0">
                <a:latin typeface="Symbol" panose="05050102010706020507" pitchFamily="18" charset="2"/>
              </a:rPr>
              <a:t>h &gt; g/2</a:t>
            </a:r>
            <a:r>
              <a:rPr lang="en-US" dirty="0"/>
              <a:t>)</a:t>
            </a:r>
          </a:p>
          <a:p>
            <a:r>
              <a:rPr lang="en-US" b="1" dirty="0"/>
              <a:t>Second average*:</a:t>
            </a:r>
            <a:r>
              <a:rPr lang="en-US" dirty="0"/>
              <a:t> average over ensemble of events</a:t>
            </a:r>
          </a:p>
          <a:p>
            <a:r>
              <a:rPr lang="en-US" dirty="0"/>
              <a:t>Note: not equivalent even for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= 0 (!)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66BE4A-89EC-2363-8653-163ED07329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02507" y="3925073"/>
            <a:ext cx="3255875" cy="2903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64BF2B-7378-8F73-9F54-45ACD6E22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327" y="3883511"/>
            <a:ext cx="2546503" cy="33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7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Cumulants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AEE443-42F3-5A96-52D8-9261F9662DBF}"/>
              </a:ext>
            </a:extLst>
          </p:cNvPr>
          <p:cNvSpPr txBox="1">
            <a:spLocks/>
          </p:cNvSpPr>
          <p:nvPr/>
        </p:nvSpPr>
        <p:spPr>
          <a:xfrm>
            <a:off x="5616894" y="2620955"/>
            <a:ext cx="6032714" cy="3645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b="1" dirty="0"/>
              <a:t>Important theorem:</a:t>
            </a:r>
          </a:p>
          <a:p>
            <a:r>
              <a:rPr lang="en-US" dirty="0"/>
              <a:t>If </a:t>
            </a:r>
            <a:r>
              <a:rPr lang="en-US" i="1" dirty="0">
                <a:latin typeface="Symbol" panose="05050102010706020507" pitchFamily="18" charset="2"/>
              </a:rPr>
              <a:t>f</a:t>
            </a:r>
            <a:r>
              <a:rPr lang="en-US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US" dirty="0"/>
              <a:t> are randomly drawn from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f(</a:t>
            </a:r>
            <a:r>
              <a:rPr lang="en-US" i="1" dirty="0">
                <a:latin typeface="Symbol" panose="05050102010706020507" pitchFamily="18" charset="2"/>
                <a:cs typeface="Times" panose="02020603050405020304" pitchFamily="18" charset="0"/>
              </a:rPr>
              <a:t>f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US" dirty="0"/>
              <a:t> then </a:t>
            </a:r>
            <a:r>
              <a:rPr lang="en-US" dirty="0" err="1">
                <a:latin typeface="Times" panose="02020603050405020304" pitchFamily="18" charset="0"/>
                <a:cs typeface="Times" panose="02020603050405020304" pitchFamily="18" charset="0"/>
              </a:rPr>
              <a:t>v</a:t>
            </a:r>
            <a:r>
              <a:rPr lang="en-US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{2}</a:t>
            </a:r>
            <a:r>
              <a:rPr lang="en-US" dirty="0"/>
              <a:t> will converge </a:t>
            </a:r>
            <a:br>
              <a:rPr lang="en-US" dirty="0"/>
            </a:br>
            <a:r>
              <a:rPr lang="en-US" dirty="0"/>
              <a:t>to the true Fourier coefficients of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f(</a:t>
            </a:r>
            <a:r>
              <a:rPr lang="en-US" i="1" dirty="0">
                <a:latin typeface="Symbol" panose="05050102010706020507" pitchFamily="18" charset="2"/>
                <a:cs typeface="Times" panose="02020603050405020304" pitchFamily="18" charset="0"/>
              </a:rPr>
              <a:t>f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Easy to understand for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f(</a:t>
            </a:r>
            <a:r>
              <a:rPr lang="en-US" i="1" dirty="0">
                <a:latin typeface="Symbol" panose="05050102010706020507" pitchFamily="18" charset="2"/>
                <a:cs typeface="Times" panose="02020603050405020304" pitchFamily="18" charset="0"/>
              </a:rPr>
              <a:t>f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r>
              <a:rPr lang="en-US" dirty="0"/>
              <a:t> = constant: </a:t>
            </a:r>
            <a:br>
              <a:rPr lang="en-US" dirty="0"/>
            </a:br>
            <a:r>
              <a:rPr lang="en-US" i="1" dirty="0" err="1">
                <a:latin typeface="Times" panose="02020603050405020304" pitchFamily="18" charset="0"/>
                <a:cs typeface="Times" panose="02020603050405020304" pitchFamily="18" charset="0"/>
              </a:rPr>
              <a:t>Q</a:t>
            </a:r>
            <a:r>
              <a:rPr lang="en-US" i="1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dirty="0"/>
              <a:t> is a random walk, so for many events: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Important caveat:</a:t>
            </a:r>
            <a:r>
              <a:rPr lang="en-US" dirty="0"/>
              <a:t> </a:t>
            </a:r>
          </a:p>
          <a:p>
            <a:r>
              <a:rPr lang="en-US" i="1" dirty="0">
                <a:latin typeface="Symbol" panose="05050102010706020507" pitchFamily="18" charset="2"/>
              </a:rPr>
              <a:t>f</a:t>
            </a:r>
            <a:r>
              <a:rPr lang="en-US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US" dirty="0"/>
              <a:t> are not drawn randomly</a:t>
            </a:r>
          </a:p>
          <a:p>
            <a:r>
              <a:rPr lang="en-US" dirty="0"/>
              <a:t>In this talk we focus on correlations </a:t>
            </a:r>
            <a:br>
              <a:rPr lang="en-US" dirty="0"/>
            </a:br>
            <a:r>
              <a:rPr lang="en-US" dirty="0"/>
              <a:t>due to </a:t>
            </a:r>
            <a:r>
              <a:rPr lang="en-US" dirty="0">
                <a:solidFill>
                  <a:srgbClr val="C00000"/>
                </a:solidFill>
              </a:rPr>
              <a:t>resonance decays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F9D23CE-55FD-65DB-7177-9B9D04111459}"/>
              </a:ext>
            </a:extLst>
          </p:cNvPr>
          <p:cNvGrpSpPr/>
          <p:nvPr/>
        </p:nvGrpSpPr>
        <p:grpSpPr>
          <a:xfrm>
            <a:off x="1077883" y="2362200"/>
            <a:ext cx="4114986" cy="3534627"/>
            <a:chOff x="1077883" y="2362200"/>
            <a:chExt cx="4114986" cy="353462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7B9A40E-F692-3846-568E-87A932D68F4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7883" y="2362200"/>
              <a:ext cx="4114986" cy="3534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dirty="0"/>
                <a:t>Method 1: cumulants</a:t>
              </a:r>
            </a:p>
            <a:p>
              <a:endParaRPr lang="en-US" dirty="0"/>
            </a:p>
            <a:p>
              <a:endParaRPr lang="en-US" dirty="0"/>
            </a:p>
            <a:p>
              <a:r>
                <a:rPr lang="en-US" b="1" dirty="0"/>
                <a:t>Efficient computation:</a:t>
              </a:r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r>
                <a:rPr lang="en-US" dirty="0"/>
                <a:t>Requires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M</a:t>
              </a:r>
              <a:r>
                <a:rPr lang="en-US" dirty="0"/>
                <a:t> computations instead of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M</a:t>
              </a:r>
              <a:r>
                <a:rPr lang="en-US" i="1" baseline="30000" dirty="0"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r>
                <a:rPr lang="en-US" dirty="0"/>
                <a:t>.</a:t>
              </a:r>
            </a:p>
            <a:p>
              <a:r>
                <a:rPr lang="en-US" dirty="0"/>
                <a:t>The 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– M</a:t>
              </a:r>
              <a:r>
                <a:rPr lang="en-US" dirty="0"/>
                <a:t> subtracts </a:t>
              </a:r>
              <a:r>
                <a:rPr lang="en-US" i="1" dirty="0" err="1">
                  <a:latin typeface="Times" panose="02020603050405020304" pitchFamily="18" charset="0"/>
                  <a:cs typeface="Times" panose="02020603050405020304" pitchFamily="18" charset="0"/>
                </a:rPr>
                <a:t>i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 = j</a:t>
              </a:r>
              <a:r>
                <a:rPr lang="en-US" dirty="0"/>
                <a:t> in double sum</a:t>
              </a:r>
            </a:p>
            <a:p>
              <a:endParaRPr lang="en-US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064BF2B-7378-8F73-9F54-45ACD6E22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8938" y="2794214"/>
              <a:ext cx="2546503" cy="33392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D88199-FE00-C02D-55C1-8C0E7715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94403" y="3707715"/>
              <a:ext cx="2881885" cy="1283598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9606CB6-CE04-2D46-EC0F-F099674DB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853" y="4380747"/>
            <a:ext cx="3886200" cy="29515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D837A5-23E1-A482-703F-8495422CB489}"/>
              </a:ext>
            </a:extLst>
          </p:cNvPr>
          <p:cNvCxnSpPr>
            <a:cxnSpLocks/>
          </p:cNvCxnSpPr>
          <p:nvPr/>
        </p:nvCxnSpPr>
        <p:spPr>
          <a:xfrm flipH="1">
            <a:off x="4192808" y="4540469"/>
            <a:ext cx="1377675" cy="49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4EF78207-5A16-4D64-BBF1-E84EB8260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6016" y="84854"/>
            <a:ext cx="3553182" cy="253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Subevent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B9A40E-F692-3846-568E-87A932D68F47}"/>
              </a:ext>
            </a:extLst>
          </p:cNvPr>
          <p:cNvSpPr txBox="1">
            <a:spLocks noChangeAspect="1"/>
          </p:cNvSpPr>
          <p:nvPr/>
        </p:nvSpPr>
        <p:spPr>
          <a:xfrm>
            <a:off x="1077883" y="2362200"/>
            <a:ext cx="4114986" cy="3733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/>
              <a:t>Method 2: subevents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Efficient computation: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r>
              <a:rPr lang="en-US" dirty="0"/>
              <a:t>(for infinite # events the imaginary</a:t>
            </a:r>
            <a:br>
              <a:rPr lang="en-US" dirty="0"/>
            </a:br>
            <a:r>
              <a:rPr lang="en-US" dirty="0"/>
              <a:t> part vanishes anyway)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64BF2B-7378-8F73-9F54-45ACD6E22D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8938" y="2846942"/>
            <a:ext cx="3763869" cy="337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D88199-FE00-C02D-55C1-8C0E771588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8938" y="3669375"/>
            <a:ext cx="2285241" cy="1537080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CE17BC4-0FB5-9261-5658-FD90979E01B2}"/>
              </a:ext>
            </a:extLst>
          </p:cNvPr>
          <p:cNvSpPr txBox="1">
            <a:spLocks/>
          </p:cNvSpPr>
          <p:nvPr/>
        </p:nvSpPr>
        <p:spPr>
          <a:xfrm>
            <a:off x="5562600" y="3184633"/>
            <a:ext cx="6321455" cy="24068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Three comments</a:t>
            </a:r>
          </a:p>
          <a:p>
            <a:pPr lvl="1"/>
            <a:r>
              <a:rPr lang="en-US" dirty="0"/>
              <a:t>Particles from different regions: less effect from resonances</a:t>
            </a:r>
            <a:endParaRPr lang="en-US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en-US" dirty="0"/>
              <a:t>Smaller phase space: fewer particles, harder statistically</a:t>
            </a:r>
          </a:p>
          <a:p>
            <a:pPr lvl="1"/>
            <a:r>
              <a:rPr lang="en-US" dirty="0"/>
              <a:t>For large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event-plane decorrelation is important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BBF8F4-AF42-F74B-2723-0638F6B744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515276"/>
            <a:ext cx="2448902" cy="194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80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83" y="418721"/>
            <a:ext cx="10134600" cy="1295082"/>
          </a:xfrm>
        </p:spPr>
        <p:txBody>
          <a:bodyPr>
            <a:normAutofit/>
          </a:bodyPr>
          <a:lstStyle/>
          <a:p>
            <a:r>
              <a:rPr lang="nl-NL" sz="3600" dirty="0" err="1">
                <a:solidFill>
                  <a:schemeClr val="accent5"/>
                </a:solidFill>
              </a:rPr>
              <a:t>Intuition</a:t>
            </a:r>
            <a:r>
              <a:rPr lang="nl-NL" sz="3600" dirty="0">
                <a:solidFill>
                  <a:schemeClr val="accent5"/>
                </a:solidFill>
              </a:rPr>
              <a:t>: random walk </a:t>
            </a:r>
            <a:r>
              <a:rPr lang="nl-NL" sz="3600" dirty="0" err="1">
                <a:solidFill>
                  <a:schemeClr val="accent5"/>
                </a:solidFill>
              </a:rPr>
              <a:t>with</a:t>
            </a:r>
            <a:r>
              <a:rPr lang="nl-NL" sz="3600" dirty="0">
                <a:solidFill>
                  <a:schemeClr val="accent5"/>
                </a:solidFill>
              </a:rPr>
              <a:t> </a:t>
            </a:r>
            <a:r>
              <a:rPr lang="nl-NL" sz="3600" dirty="0" err="1">
                <a:solidFill>
                  <a:schemeClr val="accent5"/>
                </a:solidFill>
              </a:rPr>
              <a:t>resonances</a:t>
            </a:r>
            <a:endParaRPr lang="nl-NL" sz="2600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A7E1FCA-ADA8-12F9-0DCB-7A0852C355FE}"/>
              </a:ext>
            </a:extLst>
          </p:cNvPr>
          <p:cNvGrpSpPr/>
          <p:nvPr/>
        </p:nvGrpSpPr>
        <p:grpSpPr>
          <a:xfrm>
            <a:off x="4572000" y="2355530"/>
            <a:ext cx="3657600" cy="3541297"/>
            <a:chOff x="1077882" y="2362200"/>
            <a:chExt cx="4408518" cy="253610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7B9A40E-F692-3846-568E-87A932D68F4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7882" y="2362200"/>
              <a:ext cx="4408518" cy="25361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b="1" i="1" dirty="0"/>
                <a:t>Oversimplified ansatz: </a:t>
              </a:r>
              <a:br>
                <a:rPr lang="en-US" dirty="0"/>
              </a:br>
              <a:r>
                <a:rPr lang="en-US" dirty="0"/>
                <a:t>Zero intrinsic flow and every particle decays into two particles with the same transverse direction. </a:t>
              </a:r>
            </a:p>
            <a:p>
              <a:endParaRPr lang="en-US" dirty="0"/>
            </a:p>
            <a:p>
              <a:r>
                <a:rPr lang="en-US" b="1" dirty="0"/>
                <a:t>New `flow’ due to resonances:</a:t>
              </a:r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D88199-FE00-C02D-55C1-8C0E7715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53979" y="3600173"/>
              <a:ext cx="3676843" cy="663605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4EF78207-5A16-4D64-BBF1-E84EB8260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2768" y="298595"/>
            <a:ext cx="2579232" cy="184093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BC6A8CF-54F1-0E81-FC9B-D5BFB1A63D6A}"/>
              </a:ext>
            </a:extLst>
          </p:cNvPr>
          <p:cNvGrpSpPr/>
          <p:nvPr/>
        </p:nvGrpSpPr>
        <p:grpSpPr>
          <a:xfrm>
            <a:off x="152400" y="2362200"/>
            <a:ext cx="4114986" cy="3534627"/>
            <a:chOff x="1077883" y="2362200"/>
            <a:chExt cx="4114986" cy="353462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D73021-305C-A107-3FAB-935A5B697F4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7883" y="2362200"/>
              <a:ext cx="4114986" cy="3534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dirty="0"/>
                <a:t>Method 1: cumulants</a:t>
              </a:r>
            </a:p>
            <a:p>
              <a:endParaRPr lang="en-US" dirty="0"/>
            </a:p>
            <a:p>
              <a:endParaRPr lang="en-US" dirty="0"/>
            </a:p>
            <a:p>
              <a:r>
                <a:rPr lang="en-US" b="1" dirty="0"/>
                <a:t>Efficient computation:</a:t>
              </a:r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endParaRPr lang="en-US" b="1" dirty="0"/>
            </a:p>
            <a:p>
              <a:r>
                <a:rPr lang="en-US" dirty="0"/>
                <a:t>Requires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M</a:t>
              </a:r>
              <a:r>
                <a:rPr lang="en-US" dirty="0"/>
                <a:t> computations instead of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M</a:t>
              </a:r>
              <a:r>
                <a:rPr lang="en-US" i="1" baseline="30000" dirty="0"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r>
                <a:rPr lang="en-US" dirty="0"/>
                <a:t>.</a:t>
              </a:r>
            </a:p>
            <a:p>
              <a:r>
                <a:rPr lang="en-US" dirty="0"/>
                <a:t>The  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– M</a:t>
              </a:r>
              <a:r>
                <a:rPr lang="en-US" dirty="0"/>
                <a:t> subtracts </a:t>
              </a:r>
              <a:r>
                <a:rPr lang="en-US" i="1" dirty="0" err="1">
                  <a:latin typeface="Times" panose="02020603050405020304" pitchFamily="18" charset="0"/>
                  <a:cs typeface="Times" panose="02020603050405020304" pitchFamily="18" charset="0"/>
                </a:rPr>
                <a:t>i</a:t>
              </a:r>
              <a:r>
                <a:rPr lang="en-US" i="1" dirty="0">
                  <a:latin typeface="Times" panose="02020603050405020304" pitchFamily="18" charset="0"/>
                  <a:cs typeface="Times" panose="02020603050405020304" pitchFamily="18" charset="0"/>
                </a:rPr>
                <a:t> = j</a:t>
              </a:r>
              <a:r>
                <a:rPr lang="en-US" dirty="0"/>
                <a:t> in double sum</a:t>
              </a:r>
            </a:p>
            <a:p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6F7D7C-2B26-8145-4A53-442FA8A36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98938" y="2794214"/>
              <a:ext cx="2546503" cy="3339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D296E40-5DAC-5F1E-FDE9-46E42430D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94403" y="3707715"/>
              <a:ext cx="2881885" cy="128359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0D4C571-ABA1-2EB7-E800-0D918987CA62}"/>
              </a:ext>
            </a:extLst>
          </p:cNvPr>
          <p:cNvSpPr txBox="1">
            <a:spLocks noChangeAspect="1"/>
          </p:cNvSpPr>
          <p:nvPr/>
        </p:nvSpPr>
        <p:spPr>
          <a:xfrm>
            <a:off x="8534400" y="2338552"/>
            <a:ext cx="3657600" cy="35412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b="1" dirty="0"/>
              <a:t>When is can this be ignored?</a:t>
            </a:r>
            <a:r>
              <a:rPr lang="en-US" b="1" i="1" dirty="0"/>
              <a:t> 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For </a:t>
            </a:r>
            <a:r>
              <a:rPr lang="en-US" b="1" dirty="0" err="1"/>
              <a:t>pPb</a:t>
            </a:r>
            <a:r>
              <a:rPr lang="en-US" b="1" dirty="0"/>
              <a:t> and cumulants this can be the dominant effect</a:t>
            </a:r>
          </a:p>
          <a:p>
            <a:endParaRPr lang="en-US" b="1" dirty="0"/>
          </a:p>
          <a:p>
            <a:r>
              <a:rPr lang="en-US" b="1" dirty="0"/>
              <a:t>Also present in all hydro codes that include resonance decays (!)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06E9688-1AB5-36B9-ACF4-38D9FB1ACD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7383" y="2794214"/>
            <a:ext cx="3491633" cy="91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2986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2090</Words>
  <Application>Microsoft Office PowerPoint</Application>
  <PresentationFormat>Widescreen</PresentationFormat>
  <Paragraphs>313</Paragraphs>
  <Slides>26</Slides>
  <Notes>26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Calibri</vt:lpstr>
      <vt:lpstr>Calibri Light</vt:lpstr>
      <vt:lpstr>Symbol</vt:lpstr>
      <vt:lpstr>Times</vt:lpstr>
      <vt:lpstr>Tw Cen MT</vt:lpstr>
      <vt:lpstr>Wingdings</vt:lpstr>
      <vt:lpstr>Retrospect</vt:lpstr>
      <vt:lpstr>Anisotropic flow in small systems</vt:lpstr>
      <vt:lpstr>The ridge: from independent scattering to geometry</vt:lpstr>
      <vt:lpstr>One fluid to rule them all --- Panta Rei</vt:lpstr>
      <vt:lpstr>One fluid to rule them all --- Panta Rei</vt:lpstr>
      <vt:lpstr>Anisotropic flow in small systems</vt:lpstr>
      <vt:lpstr>The elephant in the room: `non-flow’ subtraction</vt:lpstr>
      <vt:lpstr>Cumulants</vt:lpstr>
      <vt:lpstr>Subevent</vt:lpstr>
      <vt:lpstr>Intuition: random walk with resonances</vt:lpstr>
      <vt:lpstr>Trajectum + SMASH</vt:lpstr>
      <vt:lpstr>Dh in pPb collisions – MAP setting with varying cuts</vt:lpstr>
      <vt:lpstr>Dh in pPb collisions – pT - differential</vt:lpstr>
      <vt:lpstr>Elliptic flow in pPb collisions – a systematic analysis</vt:lpstr>
      <vt:lpstr>Elliptic flow in pPb collisions – two constituent model (?)</vt:lpstr>
      <vt:lpstr>Exciting: upcoming Oxygen (and Ne?) run</vt:lpstr>
      <vt:lpstr>Important questions for small systems</vt:lpstr>
      <vt:lpstr>BACK-UP</vt:lpstr>
      <vt:lpstr>Yields and mean transverse momentum pPb</vt:lpstr>
      <vt:lpstr>Spectra</vt:lpstr>
      <vt:lpstr>Spectra</vt:lpstr>
      <vt:lpstr>Dh in pPb collisions – Resonances and afterburner (SMASH)</vt:lpstr>
      <vt:lpstr>Bayesian analysis of p-Pb</vt:lpstr>
      <vt:lpstr>Dh in PbPb collisions – MAP setting with varying cuts</vt:lpstr>
      <vt:lpstr>MAP settings</vt:lpstr>
      <vt:lpstr>Back to basics: the total hadronic cross section</vt:lpstr>
      <vt:lpstr>Bonus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inner workings of the QGP</dc:title>
  <dc:creator>Wilke van der Schee</dc:creator>
  <cp:lastModifiedBy>Wilke van der Schee</cp:lastModifiedBy>
  <cp:revision>665</cp:revision>
  <cp:lastPrinted>2020-01-13T13:28:42Z</cp:lastPrinted>
  <dcterms:created xsi:type="dcterms:W3CDTF">2020-01-05T16:58:15Z</dcterms:created>
  <dcterms:modified xsi:type="dcterms:W3CDTF">2024-03-11T14:11:23Z</dcterms:modified>
</cp:coreProperties>
</file>