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97" r:id="rId2"/>
    <p:sldMasterId id="2147483865" r:id="rId3"/>
    <p:sldMasterId id="2147483936" r:id="rId4"/>
    <p:sldMasterId id="2147483966" r:id="rId5"/>
    <p:sldMasterId id="2147484022" r:id="rId6"/>
    <p:sldMasterId id="2147484036" r:id="rId7"/>
  </p:sldMasterIdLst>
  <p:notesMasterIdLst>
    <p:notesMasterId r:id="rId22"/>
  </p:notesMasterIdLst>
  <p:sldIdLst>
    <p:sldId id="2919" r:id="rId8"/>
    <p:sldId id="4607" r:id="rId9"/>
    <p:sldId id="4631" r:id="rId10"/>
    <p:sldId id="4639" r:id="rId11"/>
    <p:sldId id="4633" r:id="rId12"/>
    <p:sldId id="4635" r:id="rId13"/>
    <p:sldId id="4637" r:id="rId14"/>
    <p:sldId id="4636" r:id="rId15"/>
    <p:sldId id="4632" r:id="rId16"/>
    <p:sldId id="4638" r:id="rId17"/>
    <p:sldId id="4641" r:id="rId18"/>
    <p:sldId id="4640" r:id="rId19"/>
    <p:sldId id="4642" r:id="rId20"/>
    <p:sldId id="4634" r:id="rId21"/>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0EBE8"/>
    <a:srgbClr val="0C377B"/>
    <a:srgbClr val="CFD5EA"/>
    <a:srgbClr val="A1A4AF"/>
    <a:srgbClr val="DDDDDD"/>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44" autoAdjust="0"/>
    <p:restoredTop sz="94660"/>
  </p:normalViewPr>
  <p:slideViewPr>
    <p:cSldViewPr snapToGrid="0" showGuides="1">
      <p:cViewPr varScale="1">
        <p:scale>
          <a:sx n="99" d="100"/>
          <a:sy n="99" d="100"/>
        </p:scale>
        <p:origin x="72" y="486"/>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6661" tIns="48331" rIns="96661" bIns="48331" rtlCol="0"/>
          <a:lstStyle>
            <a:lvl1pPr algn="r">
              <a:defRPr sz="1300"/>
            </a:lvl1pPr>
          </a:lstStyle>
          <a:p>
            <a:fld id="{E374726B-3D21-49D0-9176-2C240B866C98}" type="datetimeFigureOut">
              <a:rPr lang="en-GB" smtClean="0"/>
              <a:t>23/02/2024</a:t>
            </a:fld>
            <a:endParaRPr lang="en-GB"/>
          </a:p>
        </p:txBody>
      </p:sp>
      <p:sp>
        <p:nvSpPr>
          <p:cNvPr id="4" name="Slide Image Placeholder 3"/>
          <p:cNvSpPr>
            <a:spLocks noGrp="1" noRot="1" noChangeAspect="1"/>
          </p:cNvSpPr>
          <p:nvPr>
            <p:ph type="sldImg" idx="2"/>
          </p:nvPr>
        </p:nvSpPr>
        <p:spPr>
          <a:xfrm>
            <a:off x="482600" y="1279525"/>
            <a:ext cx="6138863" cy="3454400"/>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10407" y="4925408"/>
            <a:ext cx="5683250" cy="4029879"/>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6"/>
            <a:ext cx="3078427" cy="513507"/>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6"/>
            <a:ext cx="3078427" cy="513507"/>
          </a:xfrm>
          <a:prstGeom prst="rect">
            <a:avLst/>
          </a:prstGeom>
        </p:spPr>
        <p:txBody>
          <a:bodyPr vert="horz" lIns="96661" tIns="48331" rIns="96661" bIns="48331" rtlCol="0" anchor="b"/>
          <a:lstStyle>
            <a:lvl1pPr algn="r">
              <a:defRPr sz="1300"/>
            </a:lvl1pPr>
          </a:lstStyle>
          <a:p>
            <a:fld id="{4C5D6558-31F6-4E13-8AD0-A2680585A939}" type="slidenum">
              <a:rPr lang="en-GB" smtClean="0"/>
              <a:t>‹#›</a:t>
            </a:fld>
            <a:endParaRPr lang="en-GB"/>
          </a:p>
        </p:txBody>
      </p:sp>
    </p:spTree>
    <p:extLst>
      <p:ext uri="{BB962C8B-B14F-4D97-AF65-F5344CB8AC3E}">
        <p14:creationId xmlns:p14="http://schemas.microsoft.com/office/powerpoint/2010/main" val="317256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83306">
              <a:defRPr/>
            </a:pPr>
            <a:fld id="{8B957210-7F66-4993-86DA-C4808AC66EF9}" type="slidenum">
              <a:rPr lang="en-GB">
                <a:solidFill>
                  <a:prstClr val="black"/>
                </a:solidFill>
                <a:latin typeface="Calibri" panose="020F0502020204030204"/>
              </a:rPr>
              <a:pPr defTabSz="483306">
                <a:defRPr/>
              </a:pPr>
              <a:t>1</a:t>
            </a:fld>
            <a:endParaRPr lang="en-GB">
              <a:solidFill>
                <a:prstClr val="black"/>
              </a:solidFill>
              <a:latin typeface="Calibri" panose="020F0502020204030204"/>
            </a:endParaRPr>
          </a:p>
        </p:txBody>
      </p:sp>
    </p:spTree>
    <p:extLst>
      <p:ext uri="{BB962C8B-B14F-4D97-AF65-F5344CB8AC3E}">
        <p14:creationId xmlns:p14="http://schemas.microsoft.com/office/powerpoint/2010/main" val="636334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4.xml"/><Relationship Id="rId4" Type="http://schemas.openxmlformats.org/officeDocument/2006/relationships/image" Target="../media/image1.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23/02/2024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1106440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23/02/2024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831522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23/02/2024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80158121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20742733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4171960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3677452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8133151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51091321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8167294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5245232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8156849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23/02/2024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5459636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7998202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4549267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45249133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2/23/2024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4597360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2" y="3886200"/>
            <a:ext cx="8534400" cy="1752600"/>
          </a:xfrm>
        </p:spPr>
        <p:txBody>
          <a:bodyPr/>
          <a:lstStyle>
            <a:lvl1pPr marL="0" indent="0" algn="ctr">
              <a:buNone/>
              <a:defRPr>
                <a:solidFill>
                  <a:schemeClr val="tx1">
                    <a:tint val="75000"/>
                  </a:schemeClr>
                </a:solidFill>
              </a:defRPr>
            </a:lvl1pPr>
            <a:lvl2pPr marL="609228" indent="0" algn="ctr">
              <a:buNone/>
              <a:defRPr>
                <a:solidFill>
                  <a:schemeClr val="tx1">
                    <a:tint val="75000"/>
                  </a:schemeClr>
                </a:solidFill>
              </a:defRPr>
            </a:lvl2pPr>
            <a:lvl3pPr marL="1218456" indent="0" algn="ctr">
              <a:buNone/>
              <a:defRPr>
                <a:solidFill>
                  <a:schemeClr val="tx1">
                    <a:tint val="75000"/>
                  </a:schemeClr>
                </a:solidFill>
              </a:defRPr>
            </a:lvl3pPr>
            <a:lvl4pPr marL="1827686" indent="0" algn="ctr">
              <a:buNone/>
              <a:defRPr>
                <a:solidFill>
                  <a:schemeClr val="tx1">
                    <a:tint val="75000"/>
                  </a:schemeClr>
                </a:solidFill>
              </a:defRPr>
            </a:lvl4pPr>
            <a:lvl5pPr marL="2436914" indent="0" algn="ctr">
              <a:buNone/>
              <a:defRPr>
                <a:solidFill>
                  <a:schemeClr val="tx1">
                    <a:tint val="75000"/>
                  </a:schemeClr>
                </a:solidFill>
              </a:defRPr>
            </a:lvl5pPr>
            <a:lvl6pPr marL="3046142" indent="0" algn="ctr">
              <a:buNone/>
              <a:defRPr>
                <a:solidFill>
                  <a:schemeClr val="tx1">
                    <a:tint val="75000"/>
                  </a:schemeClr>
                </a:solidFill>
              </a:defRPr>
            </a:lvl6pPr>
            <a:lvl7pPr marL="3655371" indent="0" algn="ctr">
              <a:buNone/>
              <a:defRPr>
                <a:solidFill>
                  <a:schemeClr val="tx1">
                    <a:tint val="75000"/>
                  </a:schemeClr>
                </a:solidFill>
              </a:defRPr>
            </a:lvl7pPr>
            <a:lvl8pPr marL="4264600" indent="0" algn="ctr">
              <a:buNone/>
              <a:defRPr>
                <a:solidFill>
                  <a:schemeClr val="tx1">
                    <a:tint val="75000"/>
                  </a:schemeClr>
                </a:solidFill>
              </a:defRPr>
            </a:lvl8pPr>
            <a:lvl9pPr marL="487382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3C542E28-4944-4174-8658-B31C7AE78AFE}" type="slidenum">
              <a:rPr lang="en-US"/>
              <a:pPr>
                <a:defRPr/>
              </a:pPr>
              <a:t>‹#›</a:t>
            </a:fld>
            <a:endParaRPr lang="en-US"/>
          </a:p>
        </p:txBody>
      </p:sp>
    </p:spTree>
    <p:extLst>
      <p:ext uri="{BB962C8B-B14F-4D97-AF65-F5344CB8AC3E}">
        <p14:creationId xmlns:p14="http://schemas.microsoft.com/office/powerpoint/2010/main" val="305200976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6AB4BAE3-E7A4-40F8-A96A-61A1EF93CFED}" type="slidenum">
              <a:rPr lang="en-US"/>
              <a:pPr>
                <a:defRPr/>
              </a:pPr>
              <a:t>‹#›</a:t>
            </a:fld>
            <a:endParaRPr lang="en-US"/>
          </a:p>
        </p:txBody>
      </p:sp>
    </p:spTree>
    <p:extLst>
      <p:ext uri="{BB962C8B-B14F-4D97-AF65-F5344CB8AC3E}">
        <p14:creationId xmlns:p14="http://schemas.microsoft.com/office/powerpoint/2010/main" val="34069111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4"/>
          </a:xfrm>
        </p:spPr>
        <p:txBody>
          <a:bodyPr anchor="t"/>
          <a:lstStyle>
            <a:lvl1pPr algn="l">
              <a:defRPr sz="5357" b="1" cap="all"/>
            </a:lvl1pPr>
          </a:lstStyle>
          <a:p>
            <a:r>
              <a:rPr lang="en-US"/>
              <a:t>Click to edit Master title style</a:t>
            </a:r>
          </a:p>
        </p:txBody>
      </p:sp>
      <p:sp>
        <p:nvSpPr>
          <p:cNvPr id="3" name="Text Placeholder 2"/>
          <p:cNvSpPr>
            <a:spLocks noGrp="1"/>
          </p:cNvSpPr>
          <p:nvPr>
            <p:ph type="body" idx="1"/>
          </p:nvPr>
        </p:nvSpPr>
        <p:spPr>
          <a:xfrm>
            <a:off x="963084" y="2906714"/>
            <a:ext cx="10363200" cy="1500187"/>
          </a:xfrm>
        </p:spPr>
        <p:txBody>
          <a:bodyPr anchor="b"/>
          <a:lstStyle>
            <a:lvl1pPr marL="0" indent="0">
              <a:buNone/>
              <a:defRPr sz="2622">
                <a:solidFill>
                  <a:schemeClr val="tx1">
                    <a:tint val="75000"/>
                  </a:schemeClr>
                </a:solidFill>
              </a:defRPr>
            </a:lvl1pPr>
            <a:lvl2pPr marL="609228" indent="0">
              <a:buNone/>
              <a:defRPr sz="2394">
                <a:solidFill>
                  <a:schemeClr val="tx1">
                    <a:tint val="75000"/>
                  </a:schemeClr>
                </a:solidFill>
              </a:defRPr>
            </a:lvl2pPr>
            <a:lvl3pPr marL="1218456" indent="0">
              <a:buNone/>
              <a:defRPr sz="2166">
                <a:solidFill>
                  <a:schemeClr val="tx1">
                    <a:tint val="75000"/>
                  </a:schemeClr>
                </a:solidFill>
              </a:defRPr>
            </a:lvl3pPr>
            <a:lvl4pPr marL="1827686" indent="0">
              <a:buNone/>
              <a:defRPr sz="1824">
                <a:solidFill>
                  <a:schemeClr val="tx1">
                    <a:tint val="75000"/>
                  </a:schemeClr>
                </a:solidFill>
              </a:defRPr>
            </a:lvl4pPr>
            <a:lvl5pPr marL="2436914" indent="0">
              <a:buNone/>
              <a:defRPr sz="1824">
                <a:solidFill>
                  <a:schemeClr val="tx1">
                    <a:tint val="75000"/>
                  </a:schemeClr>
                </a:solidFill>
              </a:defRPr>
            </a:lvl5pPr>
            <a:lvl6pPr marL="3046142" indent="0">
              <a:buNone/>
              <a:defRPr sz="1824">
                <a:solidFill>
                  <a:schemeClr val="tx1">
                    <a:tint val="75000"/>
                  </a:schemeClr>
                </a:solidFill>
              </a:defRPr>
            </a:lvl6pPr>
            <a:lvl7pPr marL="3655371" indent="0">
              <a:buNone/>
              <a:defRPr sz="1824">
                <a:solidFill>
                  <a:schemeClr val="tx1">
                    <a:tint val="75000"/>
                  </a:schemeClr>
                </a:solidFill>
              </a:defRPr>
            </a:lvl7pPr>
            <a:lvl8pPr marL="4264600" indent="0">
              <a:buNone/>
              <a:defRPr sz="1824">
                <a:solidFill>
                  <a:schemeClr val="tx1">
                    <a:tint val="75000"/>
                  </a:schemeClr>
                </a:solidFill>
              </a:defRPr>
            </a:lvl8pPr>
            <a:lvl9pPr marL="4873828" indent="0">
              <a:buNone/>
              <a:defRPr sz="182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25330E46-5F80-43ED-933E-4B0D73B4708D}" type="slidenum">
              <a:rPr lang="en-US"/>
              <a:pPr>
                <a:defRPr/>
              </a:pPr>
              <a:t>‹#›</a:t>
            </a:fld>
            <a:endParaRPr lang="en-US"/>
          </a:p>
        </p:txBody>
      </p:sp>
    </p:spTree>
    <p:extLst>
      <p:ext uri="{BB962C8B-B14F-4D97-AF65-F5344CB8AC3E}">
        <p14:creationId xmlns:p14="http://schemas.microsoft.com/office/powerpoint/2010/main" val="358417817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40BEC0D5-32D3-4FDC-A467-C048AEDAEF43}" type="slidenum">
              <a:rPr lang="en-US"/>
              <a:pPr>
                <a:defRPr/>
              </a:pPr>
              <a:t>‹#›</a:t>
            </a:fld>
            <a:endParaRPr lang="en-US"/>
          </a:p>
        </p:txBody>
      </p:sp>
    </p:spTree>
    <p:extLst>
      <p:ext uri="{BB962C8B-B14F-4D97-AF65-F5344CB8AC3E}">
        <p14:creationId xmlns:p14="http://schemas.microsoft.com/office/powerpoint/2010/main" val="131000464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6"/>
            <a:ext cx="5386917"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4" name="Content Placeholder 3"/>
          <p:cNvSpPr>
            <a:spLocks noGrp="1"/>
          </p:cNvSpPr>
          <p:nvPr>
            <p:ph sz="half" idx="2"/>
          </p:nvPr>
        </p:nvSpPr>
        <p:spPr>
          <a:xfrm>
            <a:off x="609601" y="2174875"/>
            <a:ext cx="5386917"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6"/>
            <a:ext cx="5389033"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8"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9" name="Slide Number Placeholder 5"/>
          <p:cNvSpPr>
            <a:spLocks noGrp="1"/>
          </p:cNvSpPr>
          <p:nvPr>
            <p:ph type="sldNum" sz="quarter" idx="12"/>
          </p:nvPr>
        </p:nvSpPr>
        <p:spPr/>
        <p:txBody>
          <a:bodyPr/>
          <a:lstStyle>
            <a:lvl1pPr>
              <a:defRPr/>
            </a:lvl1pPr>
          </a:lstStyle>
          <a:p>
            <a:pPr>
              <a:defRPr/>
            </a:pPr>
            <a:fld id="{9CA5194B-0B1E-4425-BD4E-B47A6E31B4AC}" type="slidenum">
              <a:rPr lang="en-US"/>
              <a:pPr>
                <a:defRPr/>
              </a:pPr>
              <a:t>‹#›</a:t>
            </a:fld>
            <a:endParaRPr lang="en-US"/>
          </a:p>
        </p:txBody>
      </p:sp>
    </p:spTree>
    <p:extLst>
      <p:ext uri="{BB962C8B-B14F-4D97-AF65-F5344CB8AC3E}">
        <p14:creationId xmlns:p14="http://schemas.microsoft.com/office/powerpoint/2010/main" val="117091885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4"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5" name="Slide Number Placeholder 5"/>
          <p:cNvSpPr>
            <a:spLocks noGrp="1"/>
          </p:cNvSpPr>
          <p:nvPr>
            <p:ph type="sldNum" sz="quarter" idx="12"/>
          </p:nvPr>
        </p:nvSpPr>
        <p:spPr/>
        <p:txBody>
          <a:bodyPr/>
          <a:lstStyle>
            <a:lvl1pPr>
              <a:defRPr/>
            </a:lvl1pPr>
          </a:lstStyle>
          <a:p>
            <a:pPr>
              <a:defRPr/>
            </a:pPr>
            <a:fld id="{8BC99217-547C-48C4-BBA2-0AD26965BCEA}" type="slidenum">
              <a:rPr lang="en-US"/>
              <a:pPr>
                <a:defRPr/>
              </a:pPr>
              <a:t>‹#›</a:t>
            </a:fld>
            <a:endParaRPr lang="en-US"/>
          </a:p>
        </p:txBody>
      </p:sp>
    </p:spTree>
    <p:extLst>
      <p:ext uri="{BB962C8B-B14F-4D97-AF65-F5344CB8AC3E}">
        <p14:creationId xmlns:p14="http://schemas.microsoft.com/office/powerpoint/2010/main" val="57282848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AE7A82-05A5-43F9-A20B-07A3BA495A64}" type="datetimeFigureOut">
              <a:rPr lang="en-GB" smtClean="0"/>
              <a:t>23/02/2024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90005218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3"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4" name="Slide Number Placeholder 5"/>
          <p:cNvSpPr>
            <a:spLocks noGrp="1"/>
          </p:cNvSpPr>
          <p:nvPr>
            <p:ph type="sldNum" sz="quarter" idx="12"/>
          </p:nvPr>
        </p:nvSpPr>
        <p:spPr/>
        <p:txBody>
          <a:bodyPr/>
          <a:lstStyle>
            <a:lvl1pPr>
              <a:defRPr/>
            </a:lvl1pPr>
          </a:lstStyle>
          <a:p>
            <a:pPr>
              <a:defRPr/>
            </a:pPr>
            <a:fld id="{88F19282-61B7-4575-B1E9-BE84A679125B}" type="slidenum">
              <a:rPr lang="en-US"/>
              <a:pPr>
                <a:defRPr/>
              </a:pPr>
              <a:t>‹#›</a:t>
            </a:fld>
            <a:endParaRPr lang="en-US"/>
          </a:p>
        </p:txBody>
      </p:sp>
    </p:spTree>
    <p:extLst>
      <p:ext uri="{BB962C8B-B14F-4D97-AF65-F5344CB8AC3E}">
        <p14:creationId xmlns:p14="http://schemas.microsoft.com/office/powerpoint/2010/main" val="302341529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49"/>
            <a:ext cx="4011084" cy="1162050"/>
          </a:xfrm>
        </p:spPr>
        <p:txBody>
          <a:bodyPr anchor="b"/>
          <a:lstStyle>
            <a:lvl1pPr algn="l">
              <a:defRPr sz="2622"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4217"/>
            </a:lvl1pPr>
            <a:lvl2pPr>
              <a:defRPr sz="3761"/>
            </a:lvl2pPr>
            <a:lvl3pPr>
              <a:defRPr sz="3191"/>
            </a:lvl3pPr>
            <a:lvl4pPr>
              <a:defRPr sz="2622"/>
            </a:lvl4pPr>
            <a:lvl5pPr>
              <a:defRPr sz="2622"/>
            </a:lvl5pPr>
            <a:lvl6pPr>
              <a:defRPr sz="2622"/>
            </a:lvl6pPr>
            <a:lvl7pPr>
              <a:defRPr sz="2622"/>
            </a:lvl7pPr>
            <a:lvl8pPr>
              <a:defRPr sz="2622"/>
            </a:lvl8pPr>
            <a:lvl9pPr>
              <a:defRPr sz="262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BA6546DA-D9A6-41B9-910D-8E4398FAB76A}" type="slidenum">
              <a:rPr lang="en-US"/>
              <a:pPr>
                <a:defRPr/>
              </a:pPr>
              <a:t>‹#›</a:t>
            </a:fld>
            <a:endParaRPr lang="en-US"/>
          </a:p>
        </p:txBody>
      </p:sp>
    </p:spTree>
    <p:extLst>
      <p:ext uri="{BB962C8B-B14F-4D97-AF65-F5344CB8AC3E}">
        <p14:creationId xmlns:p14="http://schemas.microsoft.com/office/powerpoint/2010/main" val="137544546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9" y="4800601"/>
            <a:ext cx="7315200" cy="566738"/>
          </a:xfrm>
        </p:spPr>
        <p:txBody>
          <a:bodyPr anchor="b"/>
          <a:lstStyle>
            <a:lvl1pPr algn="l">
              <a:defRPr sz="2622" b="1"/>
            </a:lvl1pPr>
          </a:lstStyle>
          <a:p>
            <a:r>
              <a:rPr lang="en-US"/>
              <a:t>Click to edit Master title style</a:t>
            </a:r>
          </a:p>
        </p:txBody>
      </p:sp>
      <p:sp>
        <p:nvSpPr>
          <p:cNvPr id="3" name="Picture Placeholder 2"/>
          <p:cNvSpPr>
            <a:spLocks noGrp="1"/>
          </p:cNvSpPr>
          <p:nvPr>
            <p:ph type="pic" idx="1"/>
          </p:nvPr>
        </p:nvSpPr>
        <p:spPr>
          <a:xfrm>
            <a:off x="2389719" y="612775"/>
            <a:ext cx="7315200" cy="4114800"/>
          </a:xfrm>
        </p:spPr>
        <p:txBody>
          <a:bodyPr rtlCol="0">
            <a:normAutofit/>
          </a:bodyPr>
          <a:lstStyle>
            <a:lvl1pPr marL="0" indent="0">
              <a:buNone/>
              <a:defRPr sz="4217"/>
            </a:lvl1pPr>
            <a:lvl2pPr marL="609228" indent="0">
              <a:buNone/>
              <a:defRPr sz="3761"/>
            </a:lvl2pPr>
            <a:lvl3pPr marL="1218456" indent="0">
              <a:buNone/>
              <a:defRPr sz="3191"/>
            </a:lvl3pPr>
            <a:lvl4pPr marL="1827686" indent="0">
              <a:buNone/>
              <a:defRPr sz="2622"/>
            </a:lvl4pPr>
            <a:lvl5pPr marL="2436914" indent="0">
              <a:buNone/>
              <a:defRPr sz="2622"/>
            </a:lvl5pPr>
            <a:lvl6pPr marL="3046142" indent="0">
              <a:buNone/>
              <a:defRPr sz="2622"/>
            </a:lvl6pPr>
            <a:lvl7pPr marL="3655371" indent="0">
              <a:buNone/>
              <a:defRPr sz="2622"/>
            </a:lvl7pPr>
            <a:lvl8pPr marL="4264600" indent="0">
              <a:buNone/>
              <a:defRPr sz="2622"/>
            </a:lvl8pPr>
            <a:lvl9pPr marL="4873828" indent="0">
              <a:buNone/>
              <a:defRPr sz="2622"/>
            </a:lvl9pPr>
          </a:lstStyle>
          <a:p>
            <a:pPr lvl="0"/>
            <a:endParaRPr lang="en-US" noProof="0"/>
          </a:p>
        </p:txBody>
      </p:sp>
      <p:sp>
        <p:nvSpPr>
          <p:cNvPr id="4" name="Text Placeholder 3"/>
          <p:cNvSpPr>
            <a:spLocks noGrp="1"/>
          </p:cNvSpPr>
          <p:nvPr>
            <p:ph type="body" sz="half" idx="2"/>
          </p:nvPr>
        </p:nvSpPr>
        <p:spPr>
          <a:xfrm>
            <a:off x="2389719" y="5367338"/>
            <a:ext cx="7315200" cy="8048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641E8F01-185D-4CC0-813D-17E8E4274769}" type="slidenum">
              <a:rPr lang="en-US"/>
              <a:pPr>
                <a:defRPr/>
              </a:pPr>
              <a:t>‹#›</a:t>
            </a:fld>
            <a:endParaRPr lang="en-US"/>
          </a:p>
        </p:txBody>
      </p:sp>
    </p:spTree>
    <p:extLst>
      <p:ext uri="{BB962C8B-B14F-4D97-AF65-F5344CB8AC3E}">
        <p14:creationId xmlns:p14="http://schemas.microsoft.com/office/powerpoint/2010/main" val="160705631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B60296EE-E859-4D61-BFD7-B9A60B622705}" type="slidenum">
              <a:rPr lang="en-US"/>
              <a:pPr>
                <a:defRPr/>
              </a:pPr>
              <a:t>‹#›</a:t>
            </a:fld>
            <a:endParaRPr lang="en-US"/>
          </a:p>
        </p:txBody>
      </p:sp>
    </p:spTree>
    <p:extLst>
      <p:ext uri="{BB962C8B-B14F-4D97-AF65-F5344CB8AC3E}">
        <p14:creationId xmlns:p14="http://schemas.microsoft.com/office/powerpoint/2010/main" val="39676915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199" y="274639"/>
            <a:ext cx="2743201"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2"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43E00F92-7421-4D98-B9DC-6F6B9626168C}" type="slidenum">
              <a:rPr lang="en-US"/>
              <a:pPr>
                <a:defRPr/>
              </a:pPr>
              <a:t>‹#›</a:t>
            </a:fld>
            <a:endParaRPr lang="en-US"/>
          </a:p>
        </p:txBody>
      </p:sp>
    </p:spTree>
    <p:extLst>
      <p:ext uri="{BB962C8B-B14F-4D97-AF65-F5344CB8AC3E}">
        <p14:creationId xmlns:p14="http://schemas.microsoft.com/office/powerpoint/2010/main" val="322347048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le 3"/>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41781994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67309287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7855368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96601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98196977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AE7A82-05A5-43F9-A20B-07A3BA495A64}" type="datetimeFigureOut">
              <a:rPr lang="en-GB" smtClean="0"/>
              <a:t>23/02/2024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76833031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4348308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
        <p:nvSpPr>
          <p:cNvPr id="2" name="Title 1"/>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193733303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155154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6239103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95172885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06246111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51"/>
              </a:lnSpc>
              <a:defRPr sz="4800" cap="none"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40656721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34D04B-1D88-478D-A8FB-6FFD72984813}" type="datetimeFigureOut">
              <a:rPr lang="en-GB" smtClean="0"/>
              <a:t>23/02/2024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0EBF8C-532C-411B-885C-938D5AF787CD}" type="slidenum">
              <a:rPr lang="en-GB" smtClean="0"/>
              <a:t>‹#›</a:t>
            </a:fld>
            <a:endParaRPr lang="en-GB"/>
          </a:p>
        </p:txBody>
      </p:sp>
    </p:spTree>
    <p:extLst>
      <p:ext uri="{BB962C8B-B14F-4D97-AF65-F5344CB8AC3E}">
        <p14:creationId xmlns:p14="http://schemas.microsoft.com/office/powerpoint/2010/main" val="234333848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388008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90184586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AE7A82-05A5-43F9-A20B-07A3BA495A64}" type="datetimeFigureOut">
              <a:rPr lang="en-GB" smtClean="0"/>
              <a:t>23/02/2024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840477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1352879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315785463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04253486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99473743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920677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8839475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532715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21408456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70390223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4060577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AE7A82-05A5-43F9-A20B-07A3BA495A64}" type="datetimeFigureOut">
              <a:rPr lang="en-GB" smtClean="0"/>
              <a:t>23/02/2024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61794379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0313575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9501381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52950735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76705530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23685791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15800484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0618054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13093884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3362494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2/23/2024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21215510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23/02/2024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87741824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57141304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4528152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73077" y="132684"/>
            <a:ext cx="1247473" cy="1234936"/>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8" y="3429001"/>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3"/>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6" name="Picture 5">
            <a:extLst>
              <a:ext uri="{FF2B5EF4-FFF2-40B4-BE49-F238E27FC236}">
                <a16:creationId xmlns:a16="http://schemas.microsoft.com/office/drawing/2014/main" id="{ECA707E9-C3E2-41E4-9381-B933151D5F8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7000" y="132684"/>
            <a:ext cx="3338914" cy="1143051"/>
          </a:xfrm>
          <a:prstGeom prst="rect">
            <a:avLst/>
          </a:prstGeom>
        </p:spPr>
      </p:pic>
    </p:spTree>
    <p:extLst>
      <p:ext uri="{BB962C8B-B14F-4D97-AF65-F5344CB8AC3E}">
        <p14:creationId xmlns:p14="http://schemas.microsoft.com/office/powerpoint/2010/main" val="327327922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11580402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7894053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61506774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3"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90942580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8"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200" y="1592265"/>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3517399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8"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67614013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2902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23/02/2024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48699915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9" y="159226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9" y="396970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87007880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4"/>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6"/>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06011218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1" y="2420939"/>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381226703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3"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4" y="2416176"/>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7" y="1601228"/>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3"/>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6523553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7"/>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7" y="2732443"/>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1"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9"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03820972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4375173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371125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8" y="1709739"/>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4"/>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8066635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3559461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70787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23/02/2024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70250724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7"/>
            <a:ext cx="11376025" cy="646331"/>
          </a:xfrm>
          <a:prstGeom prst="rect">
            <a:avLst/>
          </a:prstGeom>
          <a:noFill/>
        </p:spPr>
        <p:txBody>
          <a:bodyPr wrap="square" rtlCol="0">
            <a:spAutoFit/>
          </a:bodyPr>
          <a:lstStyle/>
          <a:p>
            <a:pPr algn="ctr"/>
            <a:r>
              <a:rPr kumimoji="0" lang="fr-CH" sz="3600" dirty="0" err="1"/>
              <a:t>home.cern</a:t>
            </a:r>
            <a:endParaRPr lang="en-US" sz="360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10263894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5" y="6258663"/>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a:t>22/03/2021</a:t>
            </a:r>
            <a:endParaRPr lang="en-US" dirty="0"/>
          </a:p>
        </p:txBody>
      </p:sp>
      <p:sp>
        <p:nvSpPr>
          <p:cNvPr id="11" name="Footer Placeholder 2"/>
          <p:cNvSpPr>
            <a:spLocks noGrp="1"/>
          </p:cNvSpPr>
          <p:nvPr>
            <p:ph type="ftr" sz="quarter" idx="3"/>
          </p:nvPr>
        </p:nvSpPr>
        <p:spPr>
          <a:xfrm>
            <a:off x="4666675" y="6258663"/>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GB"/>
              <a:t>Michael Benedikt | Deliverables and timeline of the FCC Feasibility Study</a:t>
            </a:r>
            <a:endParaRPr lang="en-US" dirty="0"/>
          </a:p>
        </p:txBody>
      </p:sp>
      <p:sp>
        <p:nvSpPr>
          <p:cNvPr id="12" name="Slide Number Placeholder 3"/>
          <p:cNvSpPr>
            <a:spLocks noGrp="1"/>
          </p:cNvSpPr>
          <p:nvPr>
            <p:ph type="sldNum" sz="quarter" idx="4"/>
          </p:nvPr>
        </p:nvSpPr>
        <p:spPr>
          <a:xfrm>
            <a:off x="11354103" y="6258663"/>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423615977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70838360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2110319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image" Target="../media/image1.png"/><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image" Target="../media/image6.png"/><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image" Target="../media/image5.png"/><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theme" Target="../theme/theme5.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theme" Target="../theme/theme6.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18" Type="http://schemas.openxmlformats.org/officeDocument/2006/relationships/slideLayout" Target="../slideLayouts/slideLayout87.xml"/><Relationship Id="rId26" Type="http://schemas.openxmlformats.org/officeDocument/2006/relationships/image" Target="../media/image8.emf"/><Relationship Id="rId3" Type="http://schemas.openxmlformats.org/officeDocument/2006/relationships/slideLayout" Target="../slideLayouts/slideLayout72.xml"/><Relationship Id="rId21" Type="http://schemas.openxmlformats.org/officeDocument/2006/relationships/slideLayout" Target="../slideLayouts/slideLayout90.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17" Type="http://schemas.openxmlformats.org/officeDocument/2006/relationships/slideLayout" Target="../slideLayouts/slideLayout86.xml"/><Relationship Id="rId25" Type="http://schemas.openxmlformats.org/officeDocument/2006/relationships/theme" Target="../theme/theme7.xml"/><Relationship Id="rId2" Type="http://schemas.openxmlformats.org/officeDocument/2006/relationships/slideLayout" Target="../slideLayouts/slideLayout71.xml"/><Relationship Id="rId16" Type="http://schemas.openxmlformats.org/officeDocument/2006/relationships/slideLayout" Target="../slideLayouts/slideLayout85.xml"/><Relationship Id="rId20" Type="http://schemas.openxmlformats.org/officeDocument/2006/relationships/slideLayout" Target="../slideLayouts/slideLayout89.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24" Type="http://schemas.openxmlformats.org/officeDocument/2006/relationships/slideLayout" Target="../slideLayouts/slideLayout93.xml"/><Relationship Id="rId5" Type="http://schemas.openxmlformats.org/officeDocument/2006/relationships/slideLayout" Target="../slideLayouts/slideLayout74.xml"/><Relationship Id="rId15" Type="http://schemas.openxmlformats.org/officeDocument/2006/relationships/slideLayout" Target="../slideLayouts/slideLayout84.xml"/><Relationship Id="rId23" Type="http://schemas.openxmlformats.org/officeDocument/2006/relationships/slideLayout" Target="../slideLayouts/slideLayout92.xml"/><Relationship Id="rId10" Type="http://schemas.openxmlformats.org/officeDocument/2006/relationships/slideLayout" Target="../slideLayouts/slideLayout79.xml"/><Relationship Id="rId19" Type="http://schemas.openxmlformats.org/officeDocument/2006/relationships/slideLayout" Target="../slideLayouts/slideLayout88.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slideLayout" Target="../slideLayouts/slideLayout83.xml"/><Relationship Id="rId22" Type="http://schemas.openxmlformats.org/officeDocument/2006/relationships/slideLayout" Target="../slideLayouts/slideLayout9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076E6-A94E-4957-BBC7-5970B5E4D4A4}" type="datetimeFigureOut">
              <a:rPr lang="en-GB" smtClean="0"/>
              <a:t>23/02/2024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48424954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2023-10-05</a:t>
            </a:r>
          </a:p>
        </p:txBody>
      </p:sp>
    </p:spTree>
    <p:extLst>
      <p:ext uri="{BB962C8B-B14F-4D97-AF65-F5344CB8AC3E}">
        <p14:creationId xmlns:p14="http://schemas.microsoft.com/office/powerpoint/2010/main" val="253070898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9"/>
            <a:ext cx="10972800" cy="1143000"/>
          </a:xfrm>
          <a:prstGeom prst="rect">
            <a:avLst/>
          </a:prstGeom>
          <a:noFill/>
          <a:ln w="9525">
            <a:noFill/>
            <a:miter lim="800000"/>
            <a:headEnd/>
            <a:tailEnd/>
          </a:ln>
        </p:spPr>
        <p:txBody>
          <a:bodyPr vert="horz" wrap="square" lIns="106901" tIns="53451" rIns="106901" bIns="53451"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106901" tIns="53451" rIns="106901" bIns="53451"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165602" y="6356351"/>
            <a:ext cx="3860800" cy="365125"/>
          </a:xfrm>
          <a:prstGeom prst="rect">
            <a:avLst/>
          </a:prstGeom>
        </p:spPr>
        <p:txBody>
          <a:bodyPr vert="horz" lIns="106901" tIns="53451" rIns="106901" bIns="53451" rtlCol="0" anchor="ctr"/>
          <a:lstStyle>
            <a:lvl1pPr algn="ctr">
              <a:defRPr sz="1596">
                <a:solidFill>
                  <a:schemeClr val="tx1">
                    <a:tint val="75000"/>
                  </a:schemeClr>
                </a:solidFill>
              </a:defRPr>
            </a:lvl1pPr>
          </a:lstStyle>
          <a:p>
            <a:pPr>
              <a:defRPr/>
            </a:pPr>
            <a:r>
              <a:rPr lang="en-US"/>
              <a:t>FCC Physics and Experiments General meeting</a:t>
            </a:r>
            <a:endParaRPr lang="en-US" dirty="0"/>
          </a:p>
        </p:txBody>
      </p:sp>
      <p:sp>
        <p:nvSpPr>
          <p:cNvPr id="6" name="Slide Number Placeholder 5"/>
          <p:cNvSpPr>
            <a:spLocks noGrp="1"/>
          </p:cNvSpPr>
          <p:nvPr>
            <p:ph type="sldNum" sz="quarter" idx="4"/>
          </p:nvPr>
        </p:nvSpPr>
        <p:spPr>
          <a:xfrm>
            <a:off x="8737599" y="6356351"/>
            <a:ext cx="2844801" cy="365125"/>
          </a:xfrm>
          <a:prstGeom prst="rect">
            <a:avLst/>
          </a:prstGeom>
        </p:spPr>
        <p:txBody>
          <a:bodyPr vert="horz" lIns="106901" tIns="53451" rIns="106901" bIns="53451" rtlCol="0" anchor="ctr"/>
          <a:lstStyle>
            <a:lvl1pPr algn="r">
              <a:defRPr sz="1596">
                <a:solidFill>
                  <a:schemeClr val="tx1">
                    <a:tint val="75000"/>
                  </a:schemeClr>
                </a:solidFill>
              </a:defRPr>
            </a:lvl1pPr>
          </a:lstStyle>
          <a:p>
            <a:pPr>
              <a:defRPr/>
            </a:pPr>
            <a:fld id="{89859654-63A5-4139-9191-C0AD9E6D3551}" type="slidenum">
              <a:rPr lang="en-US"/>
              <a:pPr>
                <a:defRPr/>
              </a:pPr>
              <a:t>‹#›</a:t>
            </a:fld>
            <a:endParaRPr lang="en-US"/>
          </a:p>
        </p:txBody>
      </p:sp>
      <p:sp>
        <p:nvSpPr>
          <p:cNvPr id="4" name="Date Placeholder 3"/>
          <p:cNvSpPr>
            <a:spLocks noGrp="1"/>
          </p:cNvSpPr>
          <p:nvPr>
            <p:ph type="dt" sz="half" idx="2"/>
          </p:nvPr>
        </p:nvSpPr>
        <p:spPr>
          <a:xfrm>
            <a:off x="609600" y="6356351"/>
            <a:ext cx="2844801" cy="365125"/>
          </a:xfrm>
          <a:prstGeom prst="rect">
            <a:avLst/>
          </a:prstGeom>
        </p:spPr>
        <p:txBody>
          <a:bodyPr vert="horz" lIns="106901" tIns="53451" rIns="106901" bIns="53451" rtlCol="0" anchor="ctr"/>
          <a:lstStyle>
            <a:lvl1pPr algn="l">
              <a:defRPr sz="1596">
                <a:solidFill>
                  <a:schemeClr val="tx1">
                    <a:tint val="75000"/>
                  </a:schemeClr>
                </a:solidFill>
              </a:defRPr>
            </a:lvl1pPr>
          </a:lstStyle>
          <a:p>
            <a:pPr>
              <a:defRPr/>
            </a:pPr>
            <a:r>
              <a:rPr lang="fr-FR"/>
              <a:t>28 Sep 2020</a:t>
            </a:r>
            <a:endParaRPr lang="en-US" dirty="0"/>
          </a:p>
        </p:txBody>
      </p:sp>
    </p:spTree>
    <p:extLst>
      <p:ext uri="{BB962C8B-B14F-4D97-AF65-F5344CB8AC3E}">
        <p14:creationId xmlns:p14="http://schemas.microsoft.com/office/powerpoint/2010/main" val="1921028619"/>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p:txStyles>
    <p:titleStyle>
      <a:lvl1pPr algn="ctr" rtl="0" eaLnBrk="0" fontAlgn="base" hangingPunct="0">
        <a:spcBef>
          <a:spcPct val="0"/>
        </a:spcBef>
        <a:spcAft>
          <a:spcPct val="0"/>
        </a:spcAft>
        <a:defRPr sz="5813" kern="1200">
          <a:solidFill>
            <a:schemeClr val="tx1"/>
          </a:solidFill>
          <a:latin typeface="+mj-lt"/>
          <a:ea typeface="+mj-ea"/>
          <a:cs typeface="+mj-cs"/>
        </a:defRPr>
      </a:lvl1pPr>
      <a:lvl2pPr algn="ctr" rtl="0" eaLnBrk="0" fontAlgn="base" hangingPunct="0">
        <a:spcBef>
          <a:spcPct val="0"/>
        </a:spcBef>
        <a:spcAft>
          <a:spcPct val="0"/>
        </a:spcAft>
        <a:defRPr sz="5813">
          <a:solidFill>
            <a:schemeClr val="tx1"/>
          </a:solidFill>
          <a:latin typeface="Calibri" pitchFamily="34" charset="0"/>
        </a:defRPr>
      </a:lvl2pPr>
      <a:lvl3pPr algn="ctr" rtl="0" eaLnBrk="0" fontAlgn="base" hangingPunct="0">
        <a:spcBef>
          <a:spcPct val="0"/>
        </a:spcBef>
        <a:spcAft>
          <a:spcPct val="0"/>
        </a:spcAft>
        <a:defRPr sz="5813">
          <a:solidFill>
            <a:schemeClr val="tx1"/>
          </a:solidFill>
          <a:latin typeface="Calibri" pitchFamily="34" charset="0"/>
        </a:defRPr>
      </a:lvl3pPr>
      <a:lvl4pPr algn="ctr" rtl="0" eaLnBrk="0" fontAlgn="base" hangingPunct="0">
        <a:spcBef>
          <a:spcPct val="0"/>
        </a:spcBef>
        <a:spcAft>
          <a:spcPct val="0"/>
        </a:spcAft>
        <a:defRPr sz="5813">
          <a:solidFill>
            <a:schemeClr val="tx1"/>
          </a:solidFill>
          <a:latin typeface="Calibri" pitchFamily="34" charset="0"/>
        </a:defRPr>
      </a:lvl4pPr>
      <a:lvl5pPr algn="ctr" rtl="0" eaLnBrk="0" fontAlgn="base" hangingPunct="0">
        <a:spcBef>
          <a:spcPct val="0"/>
        </a:spcBef>
        <a:spcAft>
          <a:spcPct val="0"/>
        </a:spcAft>
        <a:defRPr sz="5813">
          <a:solidFill>
            <a:schemeClr val="tx1"/>
          </a:solidFill>
          <a:latin typeface="Calibri" pitchFamily="34" charset="0"/>
        </a:defRPr>
      </a:lvl5pPr>
      <a:lvl6pPr marL="609228" algn="ctr" rtl="0" fontAlgn="base">
        <a:spcBef>
          <a:spcPct val="0"/>
        </a:spcBef>
        <a:spcAft>
          <a:spcPct val="0"/>
        </a:spcAft>
        <a:defRPr sz="5813">
          <a:solidFill>
            <a:schemeClr val="tx1"/>
          </a:solidFill>
          <a:latin typeface="Calibri" pitchFamily="34" charset="0"/>
        </a:defRPr>
      </a:lvl6pPr>
      <a:lvl7pPr marL="1218456" algn="ctr" rtl="0" fontAlgn="base">
        <a:spcBef>
          <a:spcPct val="0"/>
        </a:spcBef>
        <a:spcAft>
          <a:spcPct val="0"/>
        </a:spcAft>
        <a:defRPr sz="5813">
          <a:solidFill>
            <a:schemeClr val="tx1"/>
          </a:solidFill>
          <a:latin typeface="Calibri" pitchFamily="34" charset="0"/>
        </a:defRPr>
      </a:lvl7pPr>
      <a:lvl8pPr marL="1827686" algn="ctr" rtl="0" fontAlgn="base">
        <a:spcBef>
          <a:spcPct val="0"/>
        </a:spcBef>
        <a:spcAft>
          <a:spcPct val="0"/>
        </a:spcAft>
        <a:defRPr sz="5813">
          <a:solidFill>
            <a:schemeClr val="tx1"/>
          </a:solidFill>
          <a:latin typeface="Calibri" pitchFamily="34" charset="0"/>
        </a:defRPr>
      </a:lvl8pPr>
      <a:lvl9pPr marL="2436914" algn="ctr" rtl="0" fontAlgn="base">
        <a:spcBef>
          <a:spcPct val="0"/>
        </a:spcBef>
        <a:spcAft>
          <a:spcPct val="0"/>
        </a:spcAft>
        <a:defRPr sz="5813">
          <a:solidFill>
            <a:schemeClr val="tx1"/>
          </a:solidFill>
          <a:latin typeface="Calibri" pitchFamily="34" charset="0"/>
        </a:defRPr>
      </a:lvl9pPr>
    </p:titleStyle>
    <p:bodyStyle>
      <a:lvl1pPr marL="456922" indent="-456922" algn="l" rtl="0" eaLnBrk="0" fontAlgn="base" hangingPunct="0">
        <a:spcBef>
          <a:spcPct val="20000"/>
        </a:spcBef>
        <a:spcAft>
          <a:spcPct val="0"/>
        </a:spcAft>
        <a:buFont typeface="Arial" charset="0"/>
        <a:buChar char="•"/>
        <a:defRPr sz="4217" kern="1200">
          <a:solidFill>
            <a:schemeClr val="tx1"/>
          </a:solidFill>
          <a:latin typeface="+mn-lt"/>
          <a:ea typeface="+mn-ea"/>
          <a:cs typeface="+mn-cs"/>
        </a:defRPr>
      </a:lvl1pPr>
      <a:lvl2pPr marL="989995" indent="-380767" algn="l" rtl="0" eaLnBrk="0" fontAlgn="base" hangingPunct="0">
        <a:spcBef>
          <a:spcPct val="20000"/>
        </a:spcBef>
        <a:spcAft>
          <a:spcPct val="0"/>
        </a:spcAft>
        <a:buFont typeface="Arial" charset="0"/>
        <a:buChar char="–"/>
        <a:defRPr sz="3761" kern="1200">
          <a:solidFill>
            <a:schemeClr val="tx1"/>
          </a:solidFill>
          <a:latin typeface="+mn-lt"/>
          <a:ea typeface="+mn-ea"/>
          <a:cs typeface="+mn-cs"/>
        </a:defRPr>
      </a:lvl2pPr>
      <a:lvl3pPr marL="1523071" indent="-304614" algn="l" rtl="0" eaLnBrk="0" fontAlgn="base" hangingPunct="0">
        <a:spcBef>
          <a:spcPct val="20000"/>
        </a:spcBef>
        <a:spcAft>
          <a:spcPct val="0"/>
        </a:spcAft>
        <a:buFont typeface="Arial" charset="0"/>
        <a:buChar char="•"/>
        <a:defRPr sz="3191" kern="1200">
          <a:solidFill>
            <a:schemeClr val="tx1"/>
          </a:solidFill>
          <a:latin typeface="+mn-lt"/>
          <a:ea typeface="+mn-ea"/>
          <a:cs typeface="+mn-cs"/>
        </a:defRPr>
      </a:lvl3pPr>
      <a:lvl4pPr marL="2132300"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4pPr>
      <a:lvl5pPr marL="2741528"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5pPr>
      <a:lvl6pPr marL="3350757"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6pPr>
      <a:lvl7pPr marL="3959985"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7pPr>
      <a:lvl8pPr marL="4569214"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8pPr>
      <a:lvl9pPr marL="5178442"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9pPr>
    </p:bodyStyle>
    <p:otherStyle>
      <a:defPPr>
        <a:defRPr lang="en-US"/>
      </a:defPPr>
      <a:lvl1pPr marL="0" algn="l" defTabSz="1218456" rtl="0" eaLnBrk="1" latinLnBrk="0" hangingPunct="1">
        <a:defRPr sz="2394" kern="1200">
          <a:solidFill>
            <a:schemeClr val="tx1"/>
          </a:solidFill>
          <a:latin typeface="+mn-lt"/>
          <a:ea typeface="+mn-ea"/>
          <a:cs typeface="+mn-cs"/>
        </a:defRPr>
      </a:lvl1pPr>
      <a:lvl2pPr marL="609228" algn="l" defTabSz="1218456" rtl="0" eaLnBrk="1" latinLnBrk="0" hangingPunct="1">
        <a:defRPr sz="2394" kern="1200">
          <a:solidFill>
            <a:schemeClr val="tx1"/>
          </a:solidFill>
          <a:latin typeface="+mn-lt"/>
          <a:ea typeface="+mn-ea"/>
          <a:cs typeface="+mn-cs"/>
        </a:defRPr>
      </a:lvl2pPr>
      <a:lvl3pPr marL="1218456" algn="l" defTabSz="1218456" rtl="0" eaLnBrk="1" latinLnBrk="0" hangingPunct="1">
        <a:defRPr sz="2394" kern="1200">
          <a:solidFill>
            <a:schemeClr val="tx1"/>
          </a:solidFill>
          <a:latin typeface="+mn-lt"/>
          <a:ea typeface="+mn-ea"/>
          <a:cs typeface="+mn-cs"/>
        </a:defRPr>
      </a:lvl3pPr>
      <a:lvl4pPr marL="1827686" algn="l" defTabSz="1218456" rtl="0" eaLnBrk="1" latinLnBrk="0" hangingPunct="1">
        <a:defRPr sz="2394" kern="1200">
          <a:solidFill>
            <a:schemeClr val="tx1"/>
          </a:solidFill>
          <a:latin typeface="+mn-lt"/>
          <a:ea typeface="+mn-ea"/>
          <a:cs typeface="+mn-cs"/>
        </a:defRPr>
      </a:lvl4pPr>
      <a:lvl5pPr marL="2436914" algn="l" defTabSz="1218456" rtl="0" eaLnBrk="1" latinLnBrk="0" hangingPunct="1">
        <a:defRPr sz="2394" kern="1200">
          <a:solidFill>
            <a:schemeClr val="tx1"/>
          </a:solidFill>
          <a:latin typeface="+mn-lt"/>
          <a:ea typeface="+mn-ea"/>
          <a:cs typeface="+mn-cs"/>
        </a:defRPr>
      </a:lvl5pPr>
      <a:lvl6pPr marL="3046142" algn="l" defTabSz="1218456" rtl="0" eaLnBrk="1" latinLnBrk="0" hangingPunct="1">
        <a:defRPr sz="2394" kern="1200">
          <a:solidFill>
            <a:schemeClr val="tx1"/>
          </a:solidFill>
          <a:latin typeface="+mn-lt"/>
          <a:ea typeface="+mn-ea"/>
          <a:cs typeface="+mn-cs"/>
        </a:defRPr>
      </a:lvl6pPr>
      <a:lvl7pPr marL="3655371" algn="l" defTabSz="1218456" rtl="0" eaLnBrk="1" latinLnBrk="0" hangingPunct="1">
        <a:defRPr sz="2394" kern="1200">
          <a:solidFill>
            <a:schemeClr val="tx1"/>
          </a:solidFill>
          <a:latin typeface="+mn-lt"/>
          <a:ea typeface="+mn-ea"/>
          <a:cs typeface="+mn-cs"/>
        </a:defRPr>
      </a:lvl7pPr>
      <a:lvl8pPr marL="4264600" algn="l" defTabSz="1218456" rtl="0" eaLnBrk="1" latinLnBrk="0" hangingPunct="1">
        <a:defRPr sz="2394" kern="1200">
          <a:solidFill>
            <a:schemeClr val="tx1"/>
          </a:solidFill>
          <a:latin typeface="+mn-lt"/>
          <a:ea typeface="+mn-ea"/>
          <a:cs typeface="+mn-cs"/>
        </a:defRPr>
      </a:lvl8pPr>
      <a:lvl9pPr marL="4873828" algn="l" defTabSz="1218456" rtl="0" eaLnBrk="1" latinLnBrk="0" hangingPunct="1">
        <a:defRPr sz="239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24806734"/>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 id="2147483948" r:id="rId12"/>
    <p:sldLayoutId id="2147483949" r:id="rId13"/>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155595321"/>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2023-11-20</a:t>
            </a:r>
          </a:p>
        </p:txBody>
      </p:sp>
    </p:spTree>
    <p:extLst>
      <p:ext uri="{BB962C8B-B14F-4D97-AF65-F5344CB8AC3E}">
        <p14:creationId xmlns:p14="http://schemas.microsoft.com/office/powerpoint/2010/main" val="4292968452"/>
      </p:ext>
    </p:extLst>
  </p:cSld>
  <p:clrMap bg1="lt1" tx1="dk1" bg2="lt2" tx2="dk2" accent1="accent1" accent2="accent2" accent3="accent3" accent4="accent4" accent5="accent5" accent6="accent6" hlink="hlink" folHlink="folHlink"/>
  <p:sldLayoutIdLst>
    <p:sldLayoutId id="2147484023" r:id="rId1"/>
    <p:sldLayoutId id="2147484024" r:id="rId2"/>
    <p:sldLayoutId id="2147484025" r:id="rId3"/>
    <p:sldLayoutId id="2147484026" r:id="rId4"/>
    <p:sldLayoutId id="2147484027" r:id="rId5"/>
    <p:sldLayoutId id="2147484028" r:id="rId6"/>
    <p:sldLayoutId id="2147484029" r:id="rId7"/>
    <p:sldLayoutId id="2147484030" r:id="rId8"/>
    <p:sldLayoutId id="2147484031" r:id="rId9"/>
    <p:sldLayoutId id="2147484032" r:id="rId10"/>
    <p:sldLayoutId id="2147484033" r:id="rId11"/>
    <p:sldLayoutId id="2147484034" r:id="rId12"/>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4"/>
          </p:nvPr>
        </p:nvSpPr>
        <p:spPr>
          <a:xfrm>
            <a:off x="11107546" y="6356351"/>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TextBox 6">
            <a:extLst>
              <a:ext uri="{FF2B5EF4-FFF2-40B4-BE49-F238E27FC236}">
                <a16:creationId xmlns:a16="http://schemas.microsoft.com/office/drawing/2014/main" id="{905E67FD-13A6-4099-92CA-D07A49FB4451}"/>
              </a:ext>
            </a:extLst>
          </p:cNvPr>
          <p:cNvSpPr txBox="1"/>
          <p:nvPr userDrawn="1"/>
        </p:nvSpPr>
        <p:spPr>
          <a:xfrm>
            <a:off x="867261" y="6200775"/>
            <a:ext cx="6197663" cy="707886"/>
          </a:xfrm>
          <a:prstGeom prst="rect">
            <a:avLst/>
          </a:prstGeom>
          <a:noFill/>
        </p:spPr>
        <p:txBody>
          <a:bodyPr wrap="square" rtlCol="0">
            <a:spAutoFit/>
          </a:bodyPr>
          <a:lstStyle/>
          <a:p>
            <a:r>
              <a:rPr lang="en-GB" sz="1000" b="1" dirty="0">
                <a:solidFill>
                  <a:schemeClr val="bg1"/>
                </a:solidFill>
              </a:rPr>
              <a:t>Future Circular Colliders</a:t>
            </a:r>
            <a:br>
              <a:rPr lang="en-GB" sz="1000" b="1" dirty="0">
                <a:solidFill>
                  <a:schemeClr val="bg1"/>
                </a:solidFill>
              </a:rPr>
            </a:br>
            <a:r>
              <a:rPr lang="en-US" sz="1000" b="0" dirty="0">
                <a:solidFill>
                  <a:schemeClr val="bg1"/>
                </a:solidFill>
              </a:rPr>
              <a:t>Frank Zimmermann</a:t>
            </a:r>
          </a:p>
          <a:p>
            <a:r>
              <a:rPr lang="en-GB" sz="1000" b="0" baseline="0" dirty="0">
                <a:solidFill>
                  <a:schemeClr val="bg1"/>
                </a:solidFill>
              </a:rPr>
              <a:t>CERN Future Colliders </a:t>
            </a:r>
            <a:r>
              <a:rPr lang="en-GB" sz="1000" b="0" baseline="0" dirty="0" err="1">
                <a:solidFill>
                  <a:schemeClr val="bg1"/>
                </a:solidFill>
              </a:rPr>
              <a:t>Serminar</a:t>
            </a:r>
            <a:r>
              <a:rPr lang="en-GB" sz="1000" b="0" baseline="0" dirty="0">
                <a:solidFill>
                  <a:schemeClr val="bg1"/>
                </a:solidFill>
              </a:rPr>
              <a:t> Series </a:t>
            </a:r>
          </a:p>
          <a:p>
            <a:r>
              <a:rPr lang="en-GB" sz="1000" b="0" baseline="0" dirty="0">
                <a:solidFill>
                  <a:schemeClr val="bg1"/>
                </a:solidFill>
              </a:rPr>
              <a:t>14 March 2023</a:t>
            </a:r>
            <a:endParaRPr lang="en-GB" sz="1000" b="0" dirty="0">
              <a:solidFill>
                <a:schemeClr val="bg1"/>
              </a:solidFill>
            </a:endParaRPr>
          </a:p>
        </p:txBody>
      </p:sp>
      <p:pic>
        <p:nvPicPr>
          <p:cNvPr id="4" name="Image 4" descr="bande-01.eps">
            <a:extLst>
              <a:ext uri="{FF2B5EF4-FFF2-40B4-BE49-F238E27FC236}">
                <a16:creationId xmlns:a16="http://schemas.microsoft.com/office/drawing/2014/main" id="{102B5949-AE52-65BC-6FF3-743F11EBF087}"/>
              </a:ext>
            </a:extLst>
          </p:cNvPr>
          <p:cNvPicPr>
            <a:picLocks noChangeAspect="1"/>
          </p:cNvPicPr>
          <p:nvPr userDrawn="1"/>
        </p:nvPicPr>
        <p:blipFill>
          <a:blip r:embed="rId26" cstate="email">
            <a:extLst>
              <a:ext uri="{28A0092B-C50C-407E-A947-70E740481C1C}">
                <a14:useLocalDpi xmlns:a14="http://schemas.microsoft.com/office/drawing/2010/main"/>
              </a:ext>
            </a:extLst>
          </a:blip>
          <a:stretch>
            <a:fillRect/>
          </a:stretch>
        </p:blipFill>
        <p:spPr>
          <a:xfrm>
            <a:off x="-1590" y="6158311"/>
            <a:ext cx="10726196" cy="727073"/>
          </a:xfrm>
          <a:prstGeom prst="rect">
            <a:avLst/>
          </a:prstGeom>
        </p:spPr>
      </p:pic>
      <p:sp>
        <p:nvSpPr>
          <p:cNvPr id="8" name="TextBox 7">
            <a:extLst>
              <a:ext uri="{FF2B5EF4-FFF2-40B4-BE49-F238E27FC236}">
                <a16:creationId xmlns:a16="http://schemas.microsoft.com/office/drawing/2014/main" id="{021D5200-244B-2852-2C1B-9AD90006D744}"/>
              </a:ext>
            </a:extLst>
          </p:cNvPr>
          <p:cNvSpPr txBox="1"/>
          <p:nvPr userDrawn="1"/>
        </p:nvSpPr>
        <p:spPr>
          <a:xfrm>
            <a:off x="867261" y="6200775"/>
            <a:ext cx="6197663" cy="707886"/>
          </a:xfrm>
          <a:prstGeom prst="rect">
            <a:avLst/>
          </a:prstGeom>
          <a:noFill/>
        </p:spPr>
        <p:txBody>
          <a:bodyPr wrap="square" rtlCol="0">
            <a:spAutoFit/>
          </a:bodyPr>
          <a:lstStyle/>
          <a:p>
            <a:r>
              <a:rPr lang="en-GB" sz="1000" b="1" dirty="0">
                <a:solidFill>
                  <a:schemeClr val="bg1"/>
                </a:solidFill>
              </a:rPr>
              <a:t>Future Circular Colliders</a:t>
            </a:r>
            <a:br>
              <a:rPr lang="en-GB" sz="1000" b="1" dirty="0">
                <a:solidFill>
                  <a:schemeClr val="bg1"/>
                </a:solidFill>
              </a:rPr>
            </a:br>
            <a:r>
              <a:rPr lang="en-US" sz="1000" b="0" dirty="0">
                <a:solidFill>
                  <a:schemeClr val="bg1"/>
                </a:solidFill>
              </a:rPr>
              <a:t>Frank Zimmermann</a:t>
            </a:r>
          </a:p>
          <a:p>
            <a:r>
              <a:rPr lang="en-GB" sz="1000" b="0" baseline="0" dirty="0">
                <a:solidFill>
                  <a:schemeClr val="bg1"/>
                </a:solidFill>
              </a:rPr>
              <a:t>CERN Future Colliders </a:t>
            </a:r>
            <a:r>
              <a:rPr lang="en-GB" sz="1000" b="0" baseline="0" dirty="0" err="1">
                <a:solidFill>
                  <a:schemeClr val="bg1"/>
                </a:solidFill>
              </a:rPr>
              <a:t>Serminar</a:t>
            </a:r>
            <a:r>
              <a:rPr lang="en-GB" sz="1000" b="0" baseline="0" dirty="0">
                <a:solidFill>
                  <a:schemeClr val="bg1"/>
                </a:solidFill>
              </a:rPr>
              <a:t> Series </a:t>
            </a:r>
          </a:p>
          <a:p>
            <a:r>
              <a:rPr lang="en-GB" sz="1000" b="0" baseline="0" dirty="0">
                <a:solidFill>
                  <a:schemeClr val="bg1"/>
                </a:solidFill>
              </a:rPr>
              <a:t>14 March 2023</a:t>
            </a:r>
            <a:endParaRPr lang="en-GB" sz="1000" b="0" dirty="0">
              <a:solidFill>
                <a:schemeClr val="bg1"/>
              </a:solidFill>
            </a:endParaRPr>
          </a:p>
        </p:txBody>
      </p:sp>
      <p:pic>
        <p:nvPicPr>
          <p:cNvPr id="9" name="Image 4" descr="bande-01.eps">
            <a:extLst>
              <a:ext uri="{FF2B5EF4-FFF2-40B4-BE49-F238E27FC236}">
                <a16:creationId xmlns:a16="http://schemas.microsoft.com/office/drawing/2014/main" id="{B5A66176-F217-DE5E-D9DC-BAFB58E80D08}"/>
              </a:ext>
            </a:extLst>
          </p:cNvPr>
          <p:cNvPicPr>
            <a:picLocks noChangeAspect="1"/>
          </p:cNvPicPr>
          <p:nvPr userDrawn="1"/>
        </p:nvPicPr>
        <p:blipFill>
          <a:blip r:embed="rId26"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pic>
        <p:nvPicPr>
          <p:cNvPr id="10" name="Image 4" descr="bande-01.eps">
            <a:extLst>
              <a:ext uri="{FF2B5EF4-FFF2-40B4-BE49-F238E27FC236}">
                <a16:creationId xmlns:a16="http://schemas.microsoft.com/office/drawing/2014/main" id="{ACCB38D3-5CA6-5B2D-FA2B-272B20926B3F}"/>
              </a:ext>
            </a:extLst>
          </p:cNvPr>
          <p:cNvPicPr>
            <a:picLocks noChangeAspect="1"/>
          </p:cNvPicPr>
          <p:nvPr userDrawn="1"/>
        </p:nvPicPr>
        <p:blipFill>
          <a:blip r:embed="rId26"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1" name="TextBox 10">
            <a:extLst>
              <a:ext uri="{FF2B5EF4-FFF2-40B4-BE49-F238E27FC236}">
                <a16:creationId xmlns:a16="http://schemas.microsoft.com/office/drawing/2014/main" id="{B448B1FB-9C19-7C9B-CFE4-540ECB3A338F}"/>
              </a:ext>
            </a:extLst>
          </p:cNvPr>
          <p:cNvSpPr txBox="1"/>
          <p:nvPr userDrawn="1"/>
        </p:nvSpPr>
        <p:spPr>
          <a:xfrm>
            <a:off x="683324" y="6249504"/>
            <a:ext cx="2576711" cy="707886"/>
          </a:xfrm>
          <a:prstGeom prst="rect">
            <a:avLst/>
          </a:prstGeom>
          <a:noFill/>
        </p:spPr>
        <p:txBody>
          <a:bodyPr wrap="square" rtlCol="0">
            <a:spAutoFit/>
          </a:bodyPr>
          <a:lstStyle/>
          <a:p>
            <a:r>
              <a:rPr lang="en-GB" sz="1000" b="1" dirty="0">
                <a:solidFill>
                  <a:schemeClr val="bg1"/>
                </a:solidFill>
              </a:rPr>
              <a:t>FCC FS Status</a:t>
            </a:r>
          </a:p>
          <a:p>
            <a:r>
              <a:rPr lang="en-GB" sz="1000" b="1" dirty="0">
                <a:solidFill>
                  <a:schemeClr val="bg1"/>
                </a:solidFill>
              </a:rPr>
              <a:t>Frank Zimmermann</a:t>
            </a:r>
            <a:endParaRPr lang="en-US" sz="1000" b="0" baseline="0" dirty="0">
              <a:solidFill>
                <a:schemeClr val="bg1"/>
              </a:solidFill>
            </a:endParaRPr>
          </a:p>
          <a:p>
            <a:r>
              <a:rPr lang="en-GB" sz="1000" b="0" baseline="0" dirty="0">
                <a:solidFill>
                  <a:schemeClr val="bg1"/>
                </a:solidFill>
              </a:rPr>
              <a:t>FCC Physics Workshop, 29 January 2024</a:t>
            </a:r>
            <a:endParaRPr lang="en-GB" sz="1000" b="0" dirty="0">
              <a:solidFill>
                <a:schemeClr val="bg1"/>
              </a:solidFill>
            </a:endParaRPr>
          </a:p>
          <a:p>
            <a:endParaRPr lang="en-GB" sz="1000" b="0" dirty="0">
              <a:solidFill>
                <a:schemeClr val="bg1"/>
              </a:solidFill>
            </a:endParaRPr>
          </a:p>
        </p:txBody>
      </p:sp>
    </p:spTree>
    <p:extLst>
      <p:ext uri="{BB962C8B-B14F-4D97-AF65-F5344CB8AC3E}">
        <p14:creationId xmlns:p14="http://schemas.microsoft.com/office/powerpoint/2010/main" val="1043533325"/>
      </p:ext>
    </p:extLst>
  </p:cSld>
  <p:clrMap bg1="lt1" tx1="dk1" bg2="lt2" tx2="dk2" accent1="accent1" accent2="accent2" accent3="accent3" accent4="accent4" accent5="accent5" accent6="accent6" hlink="hlink" folHlink="folHlink"/>
  <p:sldLayoutIdLst>
    <p:sldLayoutId id="2147484037" r:id="rId1"/>
    <p:sldLayoutId id="2147484038" r:id="rId2"/>
    <p:sldLayoutId id="2147484039" r:id="rId3"/>
    <p:sldLayoutId id="2147484040" r:id="rId4"/>
    <p:sldLayoutId id="2147484041" r:id="rId5"/>
    <p:sldLayoutId id="2147484042" r:id="rId6"/>
    <p:sldLayoutId id="2147484043" r:id="rId7"/>
    <p:sldLayoutId id="2147484044" r:id="rId8"/>
    <p:sldLayoutId id="2147484045" r:id="rId9"/>
    <p:sldLayoutId id="2147484046" r:id="rId10"/>
    <p:sldLayoutId id="2147484047" r:id="rId11"/>
    <p:sldLayoutId id="2147484048" r:id="rId12"/>
    <p:sldLayoutId id="2147484049" r:id="rId13"/>
    <p:sldLayoutId id="2147484050" r:id="rId14"/>
    <p:sldLayoutId id="2147484051" r:id="rId15"/>
    <p:sldLayoutId id="2147484052" r:id="rId16"/>
    <p:sldLayoutId id="2147484053" r:id="rId17"/>
    <p:sldLayoutId id="2147484054" r:id="rId18"/>
    <p:sldLayoutId id="2147484055" r:id="rId19"/>
    <p:sldLayoutId id="2147484056" r:id="rId20"/>
    <p:sldLayoutId id="2147484057" r:id="rId21"/>
    <p:sldLayoutId id="2147484058" r:id="rId22"/>
    <p:sldLayoutId id="2147484059" r:id="rId23"/>
    <p:sldLayoutId id="2147484060" r:id="rId24"/>
  </p:sldLayoutIdLs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9.png"/><Relationship Id="rId1" Type="http://schemas.openxmlformats.org/officeDocument/2006/relationships/slideLayout" Target="../slideLayouts/slideLayout91.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1.xm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91.xml"/></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91.xml"/><Relationship Id="rId4" Type="http://schemas.openxmlformats.org/officeDocument/2006/relationships/image" Target="../media/image19.svg"/></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1.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6.png"/><Relationship Id="rId1" Type="http://schemas.openxmlformats.org/officeDocument/2006/relationships/slideLayout" Target="../slideLayouts/slideLayout91.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6.png"/><Relationship Id="rId1" Type="http://schemas.openxmlformats.org/officeDocument/2006/relationships/slideLayout" Target="../slideLayouts/slideLayout91.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6.png"/><Relationship Id="rId1" Type="http://schemas.openxmlformats.org/officeDocument/2006/relationships/slideLayout" Target="../slideLayouts/slideLayout9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n aerial view of a city&#10;&#10;Description automatically generated with low confidence">
            <a:extLst>
              <a:ext uri="{FF2B5EF4-FFF2-40B4-BE49-F238E27FC236}">
                <a16:creationId xmlns:a16="http://schemas.microsoft.com/office/drawing/2014/main" id="{1709EEA6-81EE-9786-3856-718E77CEFDF7}"/>
              </a:ext>
            </a:extLst>
          </p:cNvPr>
          <p:cNvPicPr>
            <a:picLocks noChangeAspect="1"/>
          </p:cNvPicPr>
          <p:nvPr/>
        </p:nvPicPr>
        <p:blipFill rotWithShape="1">
          <a:blip r:embed="rId3">
            <a:extLst>
              <a:ext uri="{28A0092B-C50C-407E-A947-70E740481C1C}">
                <a14:useLocalDpi xmlns:a14="http://schemas.microsoft.com/office/drawing/2010/main" val="0"/>
              </a:ext>
            </a:extLst>
          </a:blip>
          <a:srcRect b="19348"/>
          <a:stretch/>
        </p:blipFill>
        <p:spPr>
          <a:xfrm>
            <a:off x="0" y="-17463"/>
            <a:ext cx="12192000" cy="6875463"/>
          </a:xfrm>
          <a:prstGeom prst="rect">
            <a:avLst/>
          </a:prstGeom>
        </p:spPr>
      </p:pic>
      <p:sp>
        <p:nvSpPr>
          <p:cNvPr id="35" name="TextBox 34"/>
          <p:cNvSpPr txBox="1"/>
          <p:nvPr/>
        </p:nvSpPr>
        <p:spPr>
          <a:xfrm>
            <a:off x="1031269" y="896176"/>
            <a:ext cx="10303990" cy="175432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600" b="1" dirty="0">
                <a:solidFill>
                  <a:prstClr val="white"/>
                </a:solidFill>
                <a:latin typeface="Calibri" panose="020F0502020204030204"/>
              </a:rPr>
              <a:t>179</a:t>
            </a:r>
            <a:r>
              <a:rPr lang="en-GB" sz="3600" b="1" baseline="30000" dirty="0">
                <a:solidFill>
                  <a:prstClr val="white"/>
                </a:solidFill>
                <a:latin typeface="Calibri" panose="020F0502020204030204"/>
              </a:rPr>
              <a:t>th</a:t>
            </a:r>
            <a:r>
              <a:rPr lang="en-GB" sz="3600" b="1" dirty="0">
                <a:solidFill>
                  <a:prstClr val="white"/>
                </a:solidFill>
                <a:latin typeface="Calibri" panose="020F0502020204030204"/>
              </a:rPr>
              <a:t> FCC-ee optics meeting &amp; 50</a:t>
            </a:r>
            <a:r>
              <a:rPr lang="en-GB" sz="3600" b="1" baseline="30000" dirty="0">
                <a:solidFill>
                  <a:prstClr val="white"/>
                </a:solidFill>
                <a:latin typeface="Calibri" panose="020F0502020204030204"/>
              </a:rPr>
              <a:t>th</a:t>
            </a:r>
            <a:r>
              <a:rPr lang="en-GB" sz="3600" b="1" dirty="0">
                <a:solidFill>
                  <a:prstClr val="white"/>
                </a:solidFill>
                <a:latin typeface="Calibri" panose="020F0502020204030204"/>
              </a:rPr>
              <a:t> FCCIS WP2.2 meeting, 23 February 2024 </a:t>
            </a:r>
            <a:endParaRPr kumimoji="0" lang="en-GB" sz="36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600" b="0" i="1" u="none" strike="noStrike" kern="1200" cap="none" spc="0" normalizeH="0" baseline="0" noProof="0" dirty="0">
              <a:ln>
                <a:noFill/>
              </a:ln>
              <a:solidFill>
                <a:prstClr val="white">
                  <a:lumMod val="85000"/>
                </a:prstClr>
              </a:solidFill>
              <a:effectLst/>
              <a:uLnTx/>
              <a:uFillTx/>
              <a:latin typeface="Calibri" panose="020F0502020204030204" pitchFamily="34" charset="0"/>
              <a:ea typeface="+mn-ea"/>
              <a:cs typeface="+mn-cs"/>
            </a:endParaRPr>
          </a:p>
        </p:txBody>
      </p:sp>
      <p:sp>
        <p:nvSpPr>
          <p:cNvPr id="36" name="TextBox 35"/>
          <p:cNvSpPr txBox="1"/>
          <p:nvPr/>
        </p:nvSpPr>
        <p:spPr>
          <a:xfrm>
            <a:off x="1678133" y="1656978"/>
            <a:ext cx="10121960" cy="29238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600" b="0" i="0" u="none" strike="noStrike" kern="1200" cap="none" spc="0" normalizeH="0" baseline="0" noProof="0" dirty="0">
              <a:ln>
                <a:noFill/>
              </a:ln>
              <a:solidFill>
                <a:srgbClr val="A5A5A5">
                  <a:lumMod val="20000"/>
                  <a:lumOff val="80000"/>
                </a:srgbClr>
              </a:solidFill>
              <a:effectLst/>
              <a:uLnTx/>
              <a:uFillTx/>
              <a:latin typeface="Calibri" panose="020F05020202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strike="noStrike" kern="1200" cap="none" spc="0" normalizeH="0" baseline="0" noProof="0" dirty="0">
                <a:ln>
                  <a:noFill/>
                </a:ln>
                <a:solidFill>
                  <a:srgbClr val="FFFF00"/>
                </a:solidFill>
                <a:effectLst/>
                <a:uLnTx/>
                <a:uFillTx/>
                <a:latin typeface="Calibri" panose="020F0502020204030204" pitchFamily="34" charset="0"/>
                <a:ea typeface="+mn-ea"/>
                <a:cs typeface="+mn-cs"/>
              </a:rPr>
              <a:t>Frank Zimmermann</a:t>
            </a:r>
            <a:r>
              <a:rPr kumimoji="0" lang="en-GB" sz="3200" b="1" i="0" u="none" strike="noStrike" kern="1200" cap="none" spc="0" normalizeH="0" baseline="0" noProof="0" dirty="0">
                <a:ln>
                  <a:noFill/>
                </a:ln>
                <a:solidFill>
                  <a:srgbClr val="FFFF00"/>
                </a:solidFill>
                <a:effectLst/>
                <a:uLnTx/>
                <a:uFillTx/>
                <a:latin typeface="Calibri" panose="020F0502020204030204" pitchFamily="34" charset="0"/>
                <a:ea typeface="+mn-ea"/>
                <a:cs typeface="+mn-cs"/>
              </a:rPr>
              <a:t>, CERN</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800" dirty="0">
              <a:solidFill>
                <a:srgbClr val="FFFF00"/>
              </a:solidFill>
              <a:latin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800" dirty="0">
              <a:solidFill>
                <a:srgbClr val="FFFF00"/>
              </a:solidFill>
              <a:latin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800" dirty="0">
              <a:solidFill>
                <a:srgbClr val="FFFF00"/>
              </a:solidFill>
              <a:latin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3200" dirty="0">
              <a:solidFill>
                <a:srgbClr val="FFFF00"/>
              </a:solidFill>
              <a:latin typeface="Calibri" panose="020F0502020204030204" pitchFamily="34" charset="0"/>
              <a:cs typeface="Arial" panose="020B0604020202020204" pitchFamily="34" charset="0"/>
            </a:endParaRPr>
          </a:p>
        </p:txBody>
      </p:sp>
      <p:sp>
        <p:nvSpPr>
          <p:cNvPr id="28" name="TextBox 27"/>
          <p:cNvSpPr txBox="1"/>
          <p:nvPr/>
        </p:nvSpPr>
        <p:spPr>
          <a:xfrm>
            <a:off x="220581" y="42384"/>
            <a:ext cx="11925367"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rPr>
              <a:t>FCC </a:t>
            </a:r>
            <a:r>
              <a:rPr kumimoji="0" lang="en-GB" sz="5400" b="1" i="0" u="none" strike="noStrike" kern="1200" cap="none" spc="0" normalizeH="0" noProof="0" dirty="0">
                <a:ln>
                  <a:noFill/>
                </a:ln>
                <a:solidFill>
                  <a:srgbClr val="FFFF00"/>
                </a:solidFill>
                <a:effectLst/>
                <a:uLnTx/>
                <a:uFillTx/>
                <a:latin typeface="Calibri" panose="020F0502020204030204"/>
                <a:ea typeface="+mn-ea"/>
                <a:cs typeface="+mn-cs"/>
              </a:rPr>
              <a:t>– towards more luminosity</a:t>
            </a:r>
            <a:endPar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endParaRPr>
          </a:p>
        </p:txBody>
      </p:sp>
      <p:sp>
        <p:nvSpPr>
          <p:cNvPr id="27" name="TextBox 2">
            <a:extLst>
              <a:ext uri="{FF2B5EF4-FFF2-40B4-BE49-F238E27FC236}">
                <a16:creationId xmlns:a16="http://schemas.microsoft.com/office/drawing/2014/main" id="{885E0B1D-EE02-4D08-B4B7-6B086A825C46}"/>
              </a:ext>
            </a:extLst>
          </p:cNvPr>
          <p:cNvSpPr txBox="1"/>
          <p:nvPr/>
        </p:nvSpPr>
        <p:spPr>
          <a:xfrm>
            <a:off x="8904312" y="6597352"/>
            <a:ext cx="1656031"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photo: J. Wenninger</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4" name="Rectangle 43">
            <a:extLst>
              <a:ext uri="{FF2B5EF4-FFF2-40B4-BE49-F238E27FC236}">
                <a16:creationId xmlns:a16="http://schemas.microsoft.com/office/drawing/2014/main" id="{254A8740-16D4-4760-ABC1-0CB85366A0F7}"/>
              </a:ext>
            </a:extLst>
          </p:cNvPr>
          <p:cNvSpPr/>
          <p:nvPr/>
        </p:nvSpPr>
        <p:spPr>
          <a:xfrm>
            <a:off x="330643" y="5846660"/>
            <a:ext cx="8620670" cy="707886"/>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1" u="none" strike="noStrike" kern="0" cap="none" spc="0" normalizeH="0" baseline="0" noProof="0" dirty="0">
                <a:ln>
                  <a:noFill/>
                </a:ln>
                <a:solidFill>
                  <a:schemeClr val="bg1"/>
                </a:solidFill>
                <a:effectLst/>
                <a:uLnTx/>
                <a:uFillTx/>
                <a:latin typeface="Calibri" panose="020F0502020204030204"/>
                <a:ea typeface="+mn-ea"/>
                <a:cs typeface="+mn-cs"/>
              </a:rPr>
              <a:t>Work supported by the </a:t>
            </a:r>
            <a:r>
              <a:rPr kumimoji="0" lang="en-US" sz="2000" b="1" i="1" u="none" strike="noStrike" kern="0" cap="none" spc="0" normalizeH="0" baseline="0" noProof="0" dirty="0">
                <a:ln>
                  <a:noFill/>
                </a:ln>
                <a:solidFill>
                  <a:schemeClr val="bg1"/>
                </a:solidFill>
                <a:effectLst/>
                <a:uLnTx/>
                <a:uFillTx/>
                <a:latin typeface="Calibri" panose="020F0502020204030204"/>
                <a:ea typeface="+mn-ea"/>
                <a:cs typeface="+mn-cs"/>
              </a:rPr>
              <a:t>European Commission </a:t>
            </a:r>
            <a:r>
              <a:rPr kumimoji="0" lang="en-US" sz="2000" b="0" i="1" u="none" strike="noStrike" kern="0" cap="none" spc="0" normalizeH="0" baseline="0" noProof="0" dirty="0">
                <a:ln>
                  <a:noFill/>
                </a:ln>
                <a:solidFill>
                  <a:schemeClr val="bg1"/>
                </a:solidFill>
                <a:effectLst/>
                <a:uLnTx/>
                <a:uFillTx/>
                <a:latin typeface="Calibri" panose="020F0502020204030204"/>
                <a:ea typeface="+mn-ea"/>
                <a:cs typeface="+mn-cs"/>
              </a:rPr>
              <a:t>under </a:t>
            </a:r>
            <a:r>
              <a:rPr kumimoji="0" lang="en-GB" sz="2000" b="0" i="1" u="none" strike="noStrike" kern="0" cap="none" spc="0" normalizeH="0" baseline="0" noProof="0" dirty="0">
                <a:ln>
                  <a:noFill/>
                </a:ln>
                <a:solidFill>
                  <a:schemeClr val="bg1"/>
                </a:solidFill>
                <a:effectLst/>
                <a:uLnTx/>
                <a:uFillTx/>
                <a:latin typeface="Calibri" panose="020F0502020204030204"/>
                <a:ea typeface="+mn-ea"/>
                <a:cs typeface="+mn-cs"/>
              </a:rPr>
              <a:t>the </a:t>
            </a:r>
            <a:r>
              <a:rPr kumimoji="0" lang="en-GB" sz="2000" b="1" i="1" u="none" strike="noStrike" kern="0" cap="none" spc="0" normalizeH="0" baseline="0" noProof="0" dirty="0">
                <a:ln>
                  <a:noFill/>
                </a:ln>
                <a:solidFill>
                  <a:schemeClr val="bg1"/>
                </a:solidFill>
                <a:effectLst/>
                <a:uLnTx/>
                <a:uFillTx/>
                <a:latin typeface="Calibri" panose="020F0502020204030204"/>
                <a:ea typeface="+mn-ea"/>
                <a:cs typeface="+mn-cs"/>
              </a:rPr>
              <a:t>HORIZON 2020 project</a:t>
            </a:r>
            <a:r>
              <a:rPr kumimoji="0" lang="en-GB" sz="2000" b="0" i="1" u="none" strike="noStrike" kern="0" cap="none" spc="0" normalizeH="0" baseline="0" noProof="0" dirty="0">
                <a:ln>
                  <a:noFill/>
                </a:ln>
                <a:solidFill>
                  <a:schemeClr val="bg1"/>
                </a:solidFill>
                <a:effectLst/>
                <a:uLnTx/>
                <a:uFillTx/>
                <a:latin typeface="Calibri" panose="020F0502020204030204"/>
                <a:ea typeface="+mn-ea"/>
                <a:cs typeface="+mn-cs"/>
              </a:rPr>
              <a:t>, </a:t>
            </a:r>
            <a:r>
              <a:rPr kumimoji="0" lang="en-GB" sz="2000" b="1" i="1" u="none" strike="noStrike" kern="0" cap="none" spc="0" normalizeH="0" baseline="0" noProof="0" dirty="0">
                <a:ln>
                  <a:noFill/>
                </a:ln>
                <a:solidFill>
                  <a:schemeClr val="bg1"/>
                </a:solidFill>
                <a:effectLst/>
                <a:uLnTx/>
                <a:uFillTx/>
                <a:latin typeface="Calibri" panose="020F0502020204030204"/>
                <a:ea typeface="+mn-ea"/>
                <a:cs typeface="+mn-cs"/>
              </a:rPr>
              <a:t>FCCIS</a:t>
            </a:r>
            <a:r>
              <a:rPr kumimoji="0" lang="en-GB" sz="2000" b="0" i="1" u="none" strike="noStrike" kern="0" cap="none" spc="0" normalizeH="0" baseline="0" noProof="0" dirty="0">
                <a:ln>
                  <a:noFill/>
                </a:ln>
                <a:solidFill>
                  <a:schemeClr val="bg1"/>
                </a:solidFill>
                <a:effectLst/>
                <a:uLnTx/>
                <a:uFillTx/>
                <a:latin typeface="Calibri" panose="020F0502020204030204"/>
                <a:ea typeface="+mn-ea"/>
                <a:cs typeface="+mn-cs"/>
              </a:rPr>
              <a:t>, grant agreement 951754</a:t>
            </a:r>
          </a:p>
        </p:txBody>
      </p:sp>
      <p:pic>
        <p:nvPicPr>
          <p:cNvPr id="4" name="Picture 3" descr="A white text on a black background&#10;&#10;Description automatically generated">
            <a:extLst>
              <a:ext uri="{FF2B5EF4-FFF2-40B4-BE49-F238E27FC236}">
                <a16:creationId xmlns:a16="http://schemas.microsoft.com/office/drawing/2014/main" id="{A346C251-0179-F9B2-CE55-BB0A1DB56C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43220" y="5704127"/>
            <a:ext cx="2456873" cy="869842"/>
          </a:xfrm>
          <a:prstGeom prst="rect">
            <a:avLst/>
          </a:prstGeom>
        </p:spPr>
      </p:pic>
      <p:sp>
        <p:nvSpPr>
          <p:cNvPr id="6" name="TextBox 5">
            <a:extLst>
              <a:ext uri="{FF2B5EF4-FFF2-40B4-BE49-F238E27FC236}">
                <a16:creationId xmlns:a16="http://schemas.microsoft.com/office/drawing/2014/main" id="{9E588146-4258-66B9-A32B-FA35EBCF9DF1}"/>
              </a:ext>
            </a:extLst>
          </p:cNvPr>
          <p:cNvSpPr txBox="1"/>
          <p:nvPr/>
        </p:nvSpPr>
        <p:spPr>
          <a:xfrm>
            <a:off x="839067" y="4862152"/>
            <a:ext cx="10219401" cy="523220"/>
          </a:xfrm>
          <a:prstGeom prst="rect">
            <a:avLst/>
          </a:prstGeom>
          <a:noFill/>
        </p:spPr>
        <p:txBody>
          <a:bodyPr wrap="none" rtlCol="0">
            <a:spAutoFit/>
          </a:bodyPr>
          <a:lstStyle/>
          <a:p>
            <a:r>
              <a:rPr lang="en-US" sz="2800" b="1" dirty="0">
                <a:solidFill>
                  <a:srgbClr val="FFFF00"/>
                </a:solidFill>
              </a:rPr>
              <a:t>       Alert: this talk was not endorsed by FCC or CERN management ! </a:t>
            </a:r>
            <a:endParaRPr lang="en-GB" sz="2800" b="1" dirty="0">
              <a:solidFill>
                <a:srgbClr val="FFFF00"/>
              </a:solidFill>
            </a:endParaRPr>
          </a:p>
        </p:txBody>
      </p:sp>
      <p:pic>
        <p:nvPicPr>
          <p:cNvPr id="9" name="Graphic 8" descr="Danger with solid fill">
            <a:extLst>
              <a:ext uri="{FF2B5EF4-FFF2-40B4-BE49-F238E27FC236}">
                <a16:creationId xmlns:a16="http://schemas.microsoft.com/office/drawing/2014/main" id="{07B66F20-F741-7B00-179C-7AC7496E904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81867" y="4580855"/>
            <a:ext cx="914400" cy="914400"/>
          </a:xfrm>
          <a:prstGeom prst="rect">
            <a:avLst/>
          </a:prstGeom>
        </p:spPr>
      </p:pic>
      <p:pic>
        <p:nvPicPr>
          <p:cNvPr id="12" name="Graphic 11" descr="Danger with solid fill">
            <a:extLst>
              <a:ext uri="{FF2B5EF4-FFF2-40B4-BE49-F238E27FC236}">
                <a16:creationId xmlns:a16="http://schemas.microsoft.com/office/drawing/2014/main" id="{A4E42731-B758-3B65-EFCA-260DA0FC453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011333" y="4642722"/>
            <a:ext cx="914400" cy="914400"/>
          </a:xfrm>
          <a:prstGeom prst="rect">
            <a:avLst/>
          </a:prstGeom>
        </p:spPr>
      </p:pic>
      <p:sp>
        <p:nvSpPr>
          <p:cNvPr id="2" name="TextBox 1">
            <a:extLst>
              <a:ext uri="{FF2B5EF4-FFF2-40B4-BE49-F238E27FC236}">
                <a16:creationId xmlns:a16="http://schemas.microsoft.com/office/drawing/2014/main" id="{206408DB-DC61-205B-EC57-D89DC26D88A3}"/>
              </a:ext>
            </a:extLst>
          </p:cNvPr>
          <p:cNvSpPr txBox="1"/>
          <p:nvPr/>
        </p:nvSpPr>
        <p:spPr>
          <a:xfrm>
            <a:off x="2395480" y="3946215"/>
            <a:ext cx="7909794" cy="646331"/>
          </a:xfrm>
          <a:prstGeom prst="rect">
            <a:avLst/>
          </a:prstGeom>
          <a:noFill/>
        </p:spPr>
        <p:txBody>
          <a:bodyPr wrap="none" rtlCol="0">
            <a:spAutoFit/>
          </a:bodyPr>
          <a:lstStyle/>
          <a:p>
            <a:r>
              <a:rPr lang="en-US" dirty="0">
                <a:solidFill>
                  <a:schemeClr val="bg1"/>
                </a:solidFill>
              </a:rPr>
              <a:t>many thanks to Patrick </a:t>
            </a:r>
            <a:r>
              <a:rPr lang="en-US" dirty="0" err="1">
                <a:solidFill>
                  <a:schemeClr val="bg1"/>
                </a:solidFill>
              </a:rPr>
              <a:t>Janot</a:t>
            </a:r>
            <a:r>
              <a:rPr lang="en-US" dirty="0">
                <a:solidFill>
                  <a:schemeClr val="bg1"/>
                </a:solidFill>
              </a:rPr>
              <a:t> and Christophe Grojean for inviting this presentation </a:t>
            </a:r>
          </a:p>
          <a:p>
            <a:r>
              <a:rPr lang="en-US" dirty="0">
                <a:solidFill>
                  <a:schemeClr val="bg1"/>
                </a:solidFill>
              </a:rPr>
              <a:t>at the 7th FCC Physics Workshop in Annecy</a:t>
            </a:r>
            <a:endParaRPr lang="en-GB" dirty="0">
              <a:solidFill>
                <a:schemeClr val="bg1"/>
              </a:solidFill>
            </a:endParaRPr>
          </a:p>
        </p:txBody>
      </p:sp>
    </p:spTree>
    <p:extLst>
      <p:ext uri="{BB962C8B-B14F-4D97-AF65-F5344CB8AC3E}">
        <p14:creationId xmlns:p14="http://schemas.microsoft.com/office/powerpoint/2010/main" val="34851584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4087C-FF48-F08B-1016-654869037E3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BB94E3D-1F91-47C8-BE27-7FA633A479F6}"/>
              </a:ext>
            </a:extLst>
          </p:cNvPr>
          <p:cNvSpPr>
            <a:spLocks noGrp="1"/>
          </p:cNvSpPr>
          <p:nvPr>
            <p:ph idx="1"/>
          </p:nvPr>
        </p:nvSpPr>
        <p:spPr/>
        <p:txBody>
          <a:bodyPr/>
          <a:lstStyle/>
          <a:p>
            <a:endParaRPr lang="en-GB"/>
          </a:p>
        </p:txBody>
      </p:sp>
      <p:sp>
        <p:nvSpPr>
          <p:cNvPr id="5" name="Slide Number Placeholder 4">
            <a:extLst>
              <a:ext uri="{FF2B5EF4-FFF2-40B4-BE49-F238E27FC236}">
                <a16:creationId xmlns:a16="http://schemas.microsoft.com/office/drawing/2014/main" id="{C41AB895-1A7E-EFF5-0738-AF0CBBC6B08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smtClean="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6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graphicFrame>
        <p:nvGraphicFramePr>
          <p:cNvPr id="8" name="Table 7">
            <a:extLst>
              <a:ext uri="{FF2B5EF4-FFF2-40B4-BE49-F238E27FC236}">
                <a16:creationId xmlns:a16="http://schemas.microsoft.com/office/drawing/2014/main" id="{6D4D03B2-A6BC-8D3E-C14B-FD50ECF57538}"/>
              </a:ext>
            </a:extLst>
          </p:cNvPr>
          <p:cNvGraphicFramePr>
            <a:graphicFrameLocks noGrp="1"/>
          </p:cNvGraphicFramePr>
          <p:nvPr>
            <p:extLst>
              <p:ext uri="{D42A27DB-BD31-4B8C-83A1-F6EECF244321}">
                <p14:modId xmlns:p14="http://schemas.microsoft.com/office/powerpoint/2010/main" val="1190718528"/>
              </p:ext>
            </p:extLst>
          </p:nvPr>
        </p:nvGraphicFramePr>
        <p:xfrm>
          <a:off x="0" y="0"/>
          <a:ext cx="12192000" cy="6911712"/>
        </p:xfrm>
        <a:graphic>
          <a:graphicData uri="http://schemas.openxmlformats.org/drawingml/2006/table">
            <a:tbl>
              <a:tblPr firstRow="1" bandRow="1"/>
              <a:tblGrid>
                <a:gridCol w="5116819">
                  <a:extLst>
                    <a:ext uri="{9D8B030D-6E8A-4147-A177-3AD203B41FA5}">
                      <a16:colId xmlns:a16="http://schemas.microsoft.com/office/drawing/2014/main" val="20000"/>
                    </a:ext>
                  </a:extLst>
                </a:gridCol>
                <a:gridCol w="1591989">
                  <a:extLst>
                    <a:ext uri="{9D8B030D-6E8A-4147-A177-3AD203B41FA5}">
                      <a16:colId xmlns:a16="http://schemas.microsoft.com/office/drawing/2014/main" val="20001"/>
                    </a:ext>
                  </a:extLst>
                </a:gridCol>
                <a:gridCol w="1766713">
                  <a:extLst>
                    <a:ext uri="{9D8B030D-6E8A-4147-A177-3AD203B41FA5}">
                      <a16:colId xmlns:a16="http://schemas.microsoft.com/office/drawing/2014/main" val="20004"/>
                    </a:ext>
                  </a:extLst>
                </a:gridCol>
                <a:gridCol w="1890674">
                  <a:extLst>
                    <a:ext uri="{9D8B030D-6E8A-4147-A177-3AD203B41FA5}">
                      <a16:colId xmlns:a16="http://schemas.microsoft.com/office/drawing/2014/main" val="20005"/>
                    </a:ext>
                  </a:extLst>
                </a:gridCol>
                <a:gridCol w="1825805">
                  <a:extLst>
                    <a:ext uri="{9D8B030D-6E8A-4147-A177-3AD203B41FA5}">
                      <a16:colId xmlns:a16="http://schemas.microsoft.com/office/drawing/2014/main" val="818795718"/>
                    </a:ext>
                  </a:extLst>
                </a:gridCol>
              </a:tblGrid>
              <a:tr h="350892">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600" b="1" dirty="0">
                          <a:solidFill>
                            <a:schemeClr val="bg1"/>
                          </a:solidFill>
                        </a:rPr>
                        <a:t>Parameters for 150 MW SR power</a:t>
                      </a: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600" b="1" dirty="0">
                          <a:solidFill>
                            <a:schemeClr val="bg1"/>
                          </a:solidFill>
                        </a:rPr>
                        <a:t>Z</a:t>
                      </a: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600" b="1" dirty="0">
                          <a:solidFill>
                            <a:schemeClr val="bg1"/>
                          </a:solidFill>
                        </a:rPr>
                        <a:t>WW</a:t>
                      </a: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600" b="1" dirty="0">
                          <a:solidFill>
                            <a:schemeClr val="bg1"/>
                          </a:solidFill>
                        </a:rPr>
                        <a:t>H</a:t>
                      </a:r>
                      <a:r>
                        <a:rPr lang="de-AT" sz="1600" b="1" baseline="0" dirty="0">
                          <a:solidFill>
                            <a:schemeClr val="bg1"/>
                          </a:solidFill>
                        </a:rPr>
                        <a:t> (ZH)</a:t>
                      </a:r>
                      <a:endParaRPr lang="de-AT" sz="1600" b="1" dirty="0">
                        <a:solidFill>
                          <a:schemeClr val="bg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600" b="1" dirty="0">
                          <a:solidFill>
                            <a:schemeClr val="bg1"/>
                          </a:solidFill>
                        </a:rPr>
                        <a:t>ttbar</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95389">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tx1"/>
                          </a:solidFill>
                          <a:latin typeface="Arial"/>
                          <a:ea typeface="+mn-ea"/>
                          <a:cs typeface="+mn-cs"/>
                        </a:rPr>
                        <a:t>beam energy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600" b="1" kern="1200" dirty="0">
                          <a:solidFill>
                            <a:srgbClr val="FF0000"/>
                          </a:solidFill>
                          <a:latin typeface="Arial"/>
                          <a:ea typeface="+mn-ea"/>
                          <a:cs typeface="+mn-cs"/>
                        </a:rPr>
                        <a:t>45.6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80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120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182.5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400" b="1" kern="1200" dirty="0">
                          <a:solidFill>
                            <a:schemeClr val="tx1"/>
                          </a:solidFill>
                          <a:latin typeface="Arial"/>
                          <a:ea typeface="+mn-ea"/>
                          <a:cs typeface="+mn-cs"/>
                        </a:rPr>
                        <a:t>beam current [mA]</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1905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600" b="1" kern="1200" dirty="0">
                          <a:solidFill>
                            <a:srgbClr val="FF0000"/>
                          </a:solidFill>
                          <a:latin typeface="Arial"/>
                          <a:ea typeface="+mn-ea"/>
                          <a:cs typeface="+mn-cs"/>
                        </a:rPr>
                        <a:t>206</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40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7.4</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0005"/>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rgbClr val="FF0000"/>
                          </a:solidFill>
                          <a:latin typeface="Arial"/>
                          <a:ea typeface="+mn-ea"/>
                          <a:cs typeface="+mn-cs"/>
                        </a:rPr>
                        <a:t>number bunches/beam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600" b="1" kern="1200" dirty="0">
                          <a:solidFill>
                            <a:srgbClr val="FF3300"/>
                          </a:solidFill>
                          <a:latin typeface="Arial"/>
                          <a:ea typeface="+mn-ea"/>
                          <a:cs typeface="+mn-cs"/>
                        </a:rPr>
                        <a:t>16800</a:t>
                      </a:r>
                      <a:endParaRPr kumimoji="0" lang="en-GB" sz="160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600" b="1" kern="1200" dirty="0">
                          <a:solidFill>
                            <a:srgbClr val="FF3300"/>
                          </a:solidFill>
                          <a:latin typeface="Arial"/>
                          <a:ea typeface="+mn-ea"/>
                          <a:cs typeface="+mn-cs"/>
                        </a:rPr>
                        <a:t>2670</a:t>
                      </a:r>
                      <a:endParaRPr kumimoji="0" lang="en-GB" sz="160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600" b="1" kern="1200" dirty="0">
                          <a:solidFill>
                            <a:srgbClr val="FF3300"/>
                          </a:solidFill>
                          <a:latin typeface="Arial"/>
                          <a:ea typeface="+mn-ea"/>
                          <a:cs typeface="+mn-cs"/>
                        </a:rPr>
                        <a:t>660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600" b="1" kern="1200" dirty="0">
                          <a:solidFill>
                            <a:srgbClr val="FF3300"/>
                          </a:solidFill>
                          <a:latin typeface="Arial"/>
                          <a:ea typeface="+mn-ea"/>
                          <a:cs typeface="+mn-cs"/>
                        </a:rPr>
                        <a:t>90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3962529601"/>
                  </a:ext>
                </a:extLst>
              </a:tr>
              <a:tr h="295389">
                <a:tc>
                  <a:txBody>
                    <a:bodyPr/>
                    <a:lstStyle/>
                    <a:p>
                      <a:r>
                        <a:rPr kumimoji="0" lang="en-US" sz="1400" b="1" kern="1200" dirty="0">
                          <a:solidFill>
                            <a:schemeClr val="tx1"/>
                          </a:solidFill>
                          <a:latin typeface="Arial"/>
                          <a:ea typeface="+mn-ea"/>
                          <a:cs typeface="+mn-cs"/>
                        </a:rPr>
                        <a:t>bunch spacing [ns]</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en-US" sz="1600" b="1" kern="1200" dirty="0">
                          <a:solidFill>
                            <a:srgbClr val="FFFF00"/>
                          </a:solidFill>
                          <a:latin typeface="Arial"/>
                          <a:ea typeface="+mn-ea"/>
                          <a:cs typeface="+mn-cs"/>
                        </a:rPr>
                        <a:t>&lt;18</a:t>
                      </a:r>
                      <a:endParaRPr kumimoji="0" lang="en-GB" sz="1600" b="1" kern="1200" dirty="0">
                        <a:solidFill>
                          <a:srgbClr val="FFFF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59700311"/>
                  </a:ext>
                </a:extLst>
              </a:tr>
              <a:tr h="295389">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tx1"/>
                          </a:solidFill>
                          <a:latin typeface="Arial"/>
                          <a:ea typeface="+mn-ea"/>
                          <a:cs typeface="+mn-cs"/>
                        </a:rPr>
                        <a:t>bunch intensity  [10</a:t>
                      </a:r>
                      <a:r>
                        <a:rPr kumimoji="0" lang="en-GB" sz="1400" b="1" kern="1200" baseline="30000" dirty="0">
                          <a:solidFill>
                            <a:schemeClr val="tx1"/>
                          </a:solidFill>
                          <a:latin typeface="Arial"/>
                          <a:ea typeface="+mn-ea"/>
                          <a:cs typeface="+mn-cs"/>
                        </a:rPr>
                        <a:t>11</a:t>
                      </a:r>
                      <a:r>
                        <a:rPr kumimoji="0" lang="en-GB" sz="1400" b="1" kern="1200" dirty="0">
                          <a:solidFill>
                            <a:schemeClr val="tx1"/>
                          </a:solidFill>
                          <a:latin typeface="Arial"/>
                          <a:ea typeface="+mn-ea"/>
                          <a:cs typeface="+mn-cs"/>
                        </a:rPr>
                        <a:t>]</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600" b="1" kern="1200" dirty="0">
                          <a:solidFill>
                            <a:schemeClr val="tx1"/>
                          </a:solidFill>
                          <a:latin typeface="Arial"/>
                          <a:ea typeface="+mn-ea"/>
                          <a:cs typeface="+mn-cs"/>
                        </a:rPr>
                        <a:t>2.14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1.45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1.15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1.55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400" b="1" kern="1200" dirty="0">
                          <a:solidFill>
                            <a:schemeClr val="tx1"/>
                          </a:solidFill>
                          <a:latin typeface="Arial"/>
                          <a:ea typeface="+mn-ea"/>
                          <a:cs typeface="+mn-cs"/>
                        </a:rPr>
                        <a:t>SR</a:t>
                      </a:r>
                      <a:r>
                        <a:rPr kumimoji="0" lang="en-GB" sz="1400" b="1" kern="1200" baseline="0" dirty="0">
                          <a:solidFill>
                            <a:schemeClr val="tx1"/>
                          </a:solidFill>
                          <a:latin typeface="Arial"/>
                          <a:ea typeface="+mn-ea"/>
                          <a:cs typeface="+mn-cs"/>
                        </a:rPr>
                        <a:t> e</a:t>
                      </a:r>
                      <a:r>
                        <a:rPr kumimoji="0" lang="en-GB" sz="1400" b="1" kern="1200" dirty="0">
                          <a:solidFill>
                            <a:schemeClr val="tx1"/>
                          </a:solidFill>
                          <a:latin typeface="Arial"/>
                          <a:ea typeface="+mn-ea"/>
                          <a:cs typeface="+mn-cs"/>
                        </a:rPr>
                        <a:t>nergy loss / turn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0.0394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0.374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1.89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10.4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95389">
                <a:tc>
                  <a:txBody>
                    <a:bodyPr/>
                    <a:lstStyle/>
                    <a:p>
                      <a:r>
                        <a:rPr kumimoji="0" lang="en-US" sz="1400" b="1" kern="1200" dirty="0">
                          <a:solidFill>
                            <a:schemeClr val="tx1"/>
                          </a:solidFill>
                          <a:latin typeface="Arial"/>
                          <a:ea typeface="+mn-ea"/>
                          <a:cs typeface="+mn-cs"/>
                        </a:rPr>
                        <a:t>SR power [MW]</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150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algn="ctr"/>
                      <a:r>
                        <a:rPr kumimoji="0" lang="en-US" sz="1600" b="1" kern="1200" dirty="0">
                          <a:solidFill>
                            <a:schemeClr val="tx1"/>
                          </a:solidFill>
                          <a:latin typeface="Arial"/>
                          <a:ea typeface="+mn-ea"/>
                          <a:cs typeface="+mn-cs"/>
                        </a:rPr>
                        <a:t>150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algn="ctr"/>
                      <a:r>
                        <a:rPr kumimoji="0" lang="en-US" sz="1600" b="1" kern="1200" dirty="0">
                          <a:solidFill>
                            <a:schemeClr val="tx1"/>
                          </a:solidFill>
                          <a:latin typeface="Arial"/>
                          <a:ea typeface="+mn-ea"/>
                          <a:cs typeface="+mn-cs"/>
                        </a:rPr>
                        <a:t>150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algn="ctr"/>
                      <a:r>
                        <a:rPr kumimoji="0" lang="en-US" sz="1600" b="1" kern="1200" dirty="0">
                          <a:solidFill>
                            <a:schemeClr val="tx1"/>
                          </a:solidFill>
                          <a:latin typeface="Arial"/>
                          <a:ea typeface="+mn-ea"/>
                          <a:cs typeface="+mn-cs"/>
                        </a:rPr>
                        <a:t>150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3676111442"/>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chemeClr val="tx1"/>
                          </a:solidFill>
                          <a:latin typeface="Arial"/>
                          <a:ea typeface="+mn-ea"/>
                          <a:cs typeface="+mn-cs"/>
                        </a:rPr>
                        <a:t>total RF voltage 400/800 MHz [GV]</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0.080/0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1.0/0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2.1/0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2.1/9.4</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400" b="1" kern="1200" dirty="0">
                          <a:solidFill>
                            <a:schemeClr val="tx1"/>
                          </a:solidFill>
                          <a:latin typeface="Arial" panose="020B0604020202020204" pitchFamily="34" charset="0"/>
                          <a:ea typeface="+mn-ea"/>
                          <a:cs typeface="Arial" panose="020B0604020202020204" pitchFamily="34" charset="0"/>
                        </a:rPr>
                        <a:t>long.</a:t>
                      </a:r>
                      <a:r>
                        <a:rPr kumimoji="0" lang="en-GB" sz="1400" b="1" kern="1200" baseline="0" dirty="0">
                          <a:solidFill>
                            <a:schemeClr val="tx1"/>
                          </a:solidFill>
                          <a:latin typeface="Arial" panose="020B0604020202020204" pitchFamily="34" charset="0"/>
                          <a:ea typeface="+mn-ea"/>
                          <a:cs typeface="Arial" panose="020B0604020202020204" pitchFamily="34" charset="0"/>
                        </a:rPr>
                        <a:t> </a:t>
                      </a:r>
                      <a:r>
                        <a:rPr kumimoji="0" lang="en-GB" sz="1400" b="1" kern="1200" dirty="0">
                          <a:solidFill>
                            <a:schemeClr val="tx1"/>
                          </a:solidFill>
                          <a:latin typeface="Arial" panose="020B0604020202020204" pitchFamily="34" charset="0"/>
                          <a:ea typeface="+mn-ea"/>
                          <a:cs typeface="Arial" panose="020B0604020202020204" pitchFamily="34" charset="0"/>
                        </a:rPr>
                        <a:t>damping time [turns]</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1158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215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baseline="0" dirty="0">
                          <a:solidFill>
                            <a:schemeClr val="tx1"/>
                          </a:solidFill>
                          <a:latin typeface="Arial"/>
                          <a:ea typeface="+mn-ea"/>
                          <a:cs typeface="+mn-cs"/>
                        </a:rPr>
                        <a:t>64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tx1"/>
                          </a:solidFill>
                          <a:latin typeface="Arial"/>
                          <a:ea typeface="+mn-ea"/>
                          <a:cs typeface="+mn-cs"/>
                        </a:rPr>
                        <a:t>horizontal beta*</a:t>
                      </a:r>
                      <a:r>
                        <a:rPr kumimoji="0" lang="de-AT" sz="1400" b="1" kern="1200" baseline="0" dirty="0">
                          <a:solidFill>
                            <a:schemeClr val="tx1"/>
                          </a:solidFill>
                          <a:latin typeface="Arial"/>
                          <a:ea typeface="+mn-ea"/>
                          <a:cs typeface="+mn-cs"/>
                        </a:rPr>
                        <a:t> </a:t>
                      </a:r>
                      <a:r>
                        <a:rPr kumimoji="0" lang="en-GB" sz="1400" b="1" kern="1200" dirty="0">
                          <a:solidFill>
                            <a:schemeClr val="tx1"/>
                          </a:solidFill>
                          <a:latin typeface="+mn-lt"/>
                          <a:ea typeface="+mn-ea"/>
                          <a:cs typeface="+mn-cs"/>
                        </a:rPr>
                        <a:t>[m]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0.11</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0.2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600" b="1" kern="1200" dirty="0">
                          <a:solidFill>
                            <a:srgbClr val="FF0000"/>
                          </a:solidFill>
                          <a:latin typeface="Arial"/>
                          <a:ea typeface="+mn-ea"/>
                          <a:cs typeface="+mn-cs"/>
                        </a:rPr>
                        <a:t>0.24</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vertical</a:t>
                      </a:r>
                      <a:r>
                        <a:rPr kumimoji="0" lang="en-US" sz="1400" b="1" kern="1200" baseline="0" dirty="0">
                          <a:solidFill>
                            <a:schemeClr val="tx1"/>
                          </a:solidFill>
                          <a:latin typeface="Arial"/>
                          <a:ea typeface="+mn-ea"/>
                          <a:cs typeface="+mn-cs"/>
                        </a:rPr>
                        <a:t> beta* [mm]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0.7</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1.0</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1.0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horizontal geometric emittance</a:t>
                      </a:r>
                      <a:r>
                        <a:rPr kumimoji="0" lang="en-US" sz="1400" b="1" kern="1200" baseline="0" dirty="0">
                          <a:solidFill>
                            <a:schemeClr val="tx1"/>
                          </a:solidFill>
                          <a:latin typeface="Arial"/>
                          <a:ea typeface="+mn-ea"/>
                          <a:cs typeface="+mn-cs"/>
                        </a:rPr>
                        <a:t> [nm]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0.71</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2.17</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0.71</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1.59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vertical geom. emittance [pm]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2.2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1.4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1.6</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horizontal rms IP spot size [</a:t>
                      </a:r>
                      <a:r>
                        <a:rPr kumimoji="0" lang="en-US" sz="1400" b="1" kern="1200" dirty="0">
                          <a:solidFill>
                            <a:schemeClr val="tx1"/>
                          </a:solidFill>
                          <a:latin typeface="Symbol" panose="05050102010706020507" pitchFamily="18" charset="2"/>
                          <a:ea typeface="+mn-ea"/>
                          <a:cs typeface="+mn-cs"/>
                        </a:rPr>
                        <a:t>m</a:t>
                      </a:r>
                      <a:r>
                        <a:rPr kumimoji="0" lang="en-US" sz="1400" b="1" kern="1200" dirty="0">
                          <a:solidFill>
                            <a:schemeClr val="tx1"/>
                          </a:solidFill>
                          <a:latin typeface="Arial"/>
                          <a:ea typeface="+mn-ea"/>
                          <a:cs typeface="+mn-cs"/>
                        </a:rPr>
                        <a:t>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21</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13</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40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967911388"/>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vertical rms IP spot size [nm]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36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47</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40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51</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beam-beam parameter </a:t>
                      </a:r>
                      <a:r>
                        <a:rPr kumimoji="0" lang="en-US" sz="1400" b="1" kern="1200" dirty="0">
                          <a:solidFill>
                            <a:schemeClr val="tx1"/>
                          </a:solidFill>
                          <a:latin typeface="Symbol" panose="05050102010706020507" pitchFamily="18" charset="2"/>
                          <a:ea typeface="+mn-ea"/>
                          <a:cs typeface="+mn-cs"/>
                        </a:rPr>
                        <a:t>x</a:t>
                      </a:r>
                      <a:r>
                        <a:rPr kumimoji="0" lang="en-US" sz="1400" b="1" kern="1200" baseline="-25000" dirty="0">
                          <a:solidFill>
                            <a:schemeClr val="tx1"/>
                          </a:solidFill>
                          <a:latin typeface="Arial"/>
                          <a:ea typeface="+mn-ea"/>
                          <a:cs typeface="+mn-cs"/>
                        </a:rPr>
                        <a:t>x</a:t>
                      </a:r>
                      <a:r>
                        <a:rPr kumimoji="0" lang="en-US" sz="1400" b="1" kern="1200" dirty="0">
                          <a:solidFill>
                            <a:schemeClr val="tx1"/>
                          </a:solidFill>
                          <a:latin typeface="Arial"/>
                          <a:ea typeface="+mn-ea"/>
                          <a:cs typeface="+mn-cs"/>
                        </a:rPr>
                        <a:t> / </a:t>
                      </a:r>
                      <a:r>
                        <a:rPr kumimoji="0" lang="en-US" sz="1400" b="1" kern="1200" dirty="0" err="1">
                          <a:solidFill>
                            <a:schemeClr val="tx1"/>
                          </a:solidFill>
                          <a:latin typeface="Symbol" panose="05050102010706020507" pitchFamily="18" charset="2"/>
                          <a:ea typeface="+mn-ea"/>
                          <a:cs typeface="+mn-cs"/>
                        </a:rPr>
                        <a:t>x</a:t>
                      </a:r>
                      <a:r>
                        <a:rPr kumimoji="0" lang="en-US" sz="1400" b="1" kern="1200" baseline="-25000" dirty="0" err="1">
                          <a:solidFill>
                            <a:schemeClr val="tx1"/>
                          </a:solidFill>
                          <a:latin typeface="Arial"/>
                          <a:ea typeface="+mn-ea"/>
                          <a:cs typeface="+mn-cs"/>
                        </a:rPr>
                        <a:t>y</a:t>
                      </a:r>
                      <a:endParaRPr kumimoji="0" lang="en-GB" sz="1400" b="1" kern="1200" baseline="-250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0.002/0.0973</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0.013/0.128</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0.010/0.088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0.073/0.134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rms bunch length </a:t>
                      </a:r>
                      <a:r>
                        <a:rPr kumimoji="0" lang="en-US" sz="1400" b="1" kern="1200" dirty="0">
                          <a:solidFill>
                            <a:schemeClr val="tx1"/>
                          </a:solidFill>
                          <a:latin typeface="Arial"/>
                          <a:ea typeface="+mn-ea"/>
                          <a:cs typeface="+mn-cs"/>
                        </a:rPr>
                        <a:t>with SR / </a:t>
                      </a:r>
                      <a:r>
                        <a:rPr kumimoji="0" lang="en-US" sz="1400" b="1" kern="1200" dirty="0">
                          <a:solidFill>
                            <a:srgbClr val="FF0000"/>
                          </a:solidFill>
                          <a:latin typeface="Arial"/>
                          <a:ea typeface="+mn-ea"/>
                          <a:cs typeface="+mn-cs"/>
                        </a:rPr>
                        <a:t>BS [mm]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5.6 / </a:t>
                      </a:r>
                      <a:r>
                        <a:rPr kumimoji="0" lang="en-US" sz="1600" b="1" kern="1200" dirty="0">
                          <a:solidFill>
                            <a:srgbClr val="FF0000"/>
                          </a:solidFill>
                          <a:latin typeface="Arial"/>
                          <a:ea typeface="+mn-ea"/>
                          <a:cs typeface="+mn-cs"/>
                        </a:rPr>
                        <a:t>15.5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3.5 / </a:t>
                      </a:r>
                      <a:r>
                        <a:rPr kumimoji="0" lang="de-AT" sz="1600" b="1" kern="1200" dirty="0">
                          <a:solidFill>
                            <a:srgbClr val="FF0000"/>
                          </a:solidFill>
                          <a:latin typeface="Arial"/>
                          <a:ea typeface="+mn-ea"/>
                          <a:cs typeface="+mn-cs"/>
                        </a:rPr>
                        <a:t>5.4</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3.4 / </a:t>
                      </a:r>
                      <a:r>
                        <a:rPr kumimoji="0" lang="en-US" sz="1600" b="1" kern="1200" dirty="0">
                          <a:solidFill>
                            <a:srgbClr val="FF0000"/>
                          </a:solidFill>
                          <a:latin typeface="Arial"/>
                          <a:ea typeface="+mn-ea"/>
                          <a:cs typeface="+mn-cs"/>
                        </a:rPr>
                        <a:t>4.7</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1.8 / </a:t>
                      </a:r>
                      <a:r>
                        <a:rPr kumimoji="0" lang="en-US" sz="1600" b="1" kern="1200" dirty="0">
                          <a:solidFill>
                            <a:srgbClr val="FF0000"/>
                          </a:solidFill>
                          <a:latin typeface="Arial"/>
                          <a:ea typeface="+mn-ea"/>
                          <a:cs typeface="+mn-cs"/>
                        </a:rPr>
                        <a:t>2.</a:t>
                      </a:r>
                      <a:r>
                        <a:rPr kumimoji="0" lang="en-GB" sz="1600" b="1" kern="1200" dirty="0">
                          <a:solidFill>
                            <a:srgbClr val="FF0000"/>
                          </a:solidFill>
                          <a:latin typeface="Arial"/>
                          <a:ea typeface="+mn-ea"/>
                          <a:cs typeface="+mn-cs"/>
                        </a:rPr>
                        <a:t>2</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rgbClr val="FF0000"/>
                          </a:solidFill>
                          <a:latin typeface="Arial"/>
                          <a:ea typeface="+mn-ea"/>
                          <a:cs typeface="+mn-cs"/>
                        </a:rPr>
                        <a:t>luminosity per IP [10</a:t>
                      </a:r>
                      <a:r>
                        <a:rPr kumimoji="0" lang="en-US" sz="1400" b="1" kern="1200" baseline="30000" dirty="0">
                          <a:solidFill>
                            <a:srgbClr val="FF0000"/>
                          </a:solidFill>
                          <a:latin typeface="Arial"/>
                          <a:ea typeface="+mn-ea"/>
                          <a:cs typeface="+mn-cs"/>
                        </a:rPr>
                        <a:t>34</a:t>
                      </a:r>
                      <a:r>
                        <a:rPr kumimoji="0" lang="en-US" sz="1400" b="1" kern="1200" dirty="0">
                          <a:solidFill>
                            <a:srgbClr val="FF0000"/>
                          </a:solidFill>
                          <a:latin typeface="Arial"/>
                          <a:ea typeface="+mn-ea"/>
                          <a:cs typeface="+mn-cs"/>
                        </a:rPr>
                        <a:t> cm</a:t>
                      </a:r>
                      <a:r>
                        <a:rPr kumimoji="0" lang="en-US" sz="1400" b="1" kern="1200" baseline="30000" dirty="0">
                          <a:solidFill>
                            <a:srgbClr val="FF0000"/>
                          </a:solidFill>
                          <a:latin typeface="Arial"/>
                          <a:ea typeface="+mn-ea"/>
                          <a:cs typeface="+mn-cs"/>
                        </a:rPr>
                        <a:t>-2</a:t>
                      </a:r>
                      <a:r>
                        <a:rPr kumimoji="0" lang="en-US" sz="1400" b="1" kern="1200" dirty="0">
                          <a:solidFill>
                            <a:srgbClr val="FF0000"/>
                          </a:solidFill>
                          <a:latin typeface="Arial"/>
                          <a:ea typeface="+mn-ea"/>
                          <a:cs typeface="+mn-cs"/>
                        </a:rPr>
                        <a:t>s</a:t>
                      </a:r>
                      <a:r>
                        <a:rPr kumimoji="0" lang="en-US" sz="1400" b="1" kern="1200" baseline="30000" dirty="0">
                          <a:solidFill>
                            <a:srgbClr val="FF0000"/>
                          </a:solidFill>
                          <a:latin typeface="Arial"/>
                          <a:ea typeface="+mn-ea"/>
                          <a:cs typeface="+mn-cs"/>
                        </a:rPr>
                        <a:t>-1</a:t>
                      </a:r>
                      <a:r>
                        <a:rPr kumimoji="0" lang="en-US" sz="1400" b="1" kern="1200" dirty="0">
                          <a:solidFill>
                            <a:srgbClr val="FF0000"/>
                          </a:solidFill>
                          <a:latin typeface="Arial"/>
                          <a:ea typeface="+mn-ea"/>
                          <a:cs typeface="+mn-cs"/>
                        </a:rPr>
                        <a:t>]</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212</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30</a:t>
                      </a:r>
                      <a:endParaRPr kumimoji="0" lang="en-GB" sz="160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7.5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1.88</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594538425"/>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rgbClr val="FF0000"/>
                          </a:solidFill>
                          <a:latin typeface="Arial"/>
                          <a:ea typeface="+mn-ea"/>
                          <a:cs typeface="+mn-cs"/>
                        </a:rPr>
                        <a:t>total integrated luminosity / IP / year [ab</a:t>
                      </a:r>
                      <a:r>
                        <a:rPr kumimoji="0" lang="en-US" sz="1400" b="1" kern="1200" baseline="30000" dirty="0">
                          <a:solidFill>
                            <a:srgbClr val="FF0000"/>
                          </a:solidFill>
                          <a:latin typeface="Arial"/>
                          <a:ea typeface="+mn-ea"/>
                          <a:cs typeface="+mn-cs"/>
                        </a:rPr>
                        <a:t>-1</a:t>
                      </a:r>
                      <a:r>
                        <a:rPr kumimoji="0" lang="en-US" sz="1400" b="1" kern="1200" dirty="0">
                          <a:solidFill>
                            <a:srgbClr val="FF0000"/>
                          </a:solidFill>
                          <a:latin typeface="Arial"/>
                          <a:ea typeface="+mn-ea"/>
                          <a:cs typeface="+mn-cs"/>
                        </a:rPr>
                        <a:t>/</a:t>
                      </a:r>
                      <a:r>
                        <a:rPr kumimoji="0" lang="en-US" sz="1400" b="1" kern="1200" dirty="0" err="1">
                          <a:solidFill>
                            <a:srgbClr val="FF0000"/>
                          </a:solidFill>
                          <a:latin typeface="Arial"/>
                          <a:ea typeface="+mn-ea"/>
                          <a:cs typeface="+mn-cs"/>
                        </a:rPr>
                        <a:t>yr</a:t>
                      </a:r>
                      <a:r>
                        <a:rPr kumimoji="0" lang="en-US" sz="1400" b="1" kern="1200" dirty="0">
                          <a:solidFill>
                            <a:srgbClr val="FF0000"/>
                          </a:solidFill>
                          <a:latin typeface="Arial"/>
                          <a:ea typeface="+mn-ea"/>
                          <a:cs typeface="+mn-cs"/>
                        </a:rPr>
                        <a:t>]</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25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3.6</a:t>
                      </a:r>
                      <a:endParaRPr kumimoji="0" lang="en-GB" sz="160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0.9</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0.23</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chemeClr val="tx1"/>
                          </a:solidFill>
                          <a:latin typeface="Arial"/>
                          <a:ea typeface="+mn-ea"/>
                          <a:cs typeface="+mn-cs"/>
                        </a:rPr>
                        <a:t>beam lifetime rad Bhabha [min]</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22</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baseline="0" dirty="0">
                          <a:solidFill>
                            <a:schemeClr val="tx1"/>
                          </a:solidFill>
                          <a:latin typeface="Arial"/>
                          <a:ea typeface="+mn-ea"/>
                          <a:cs typeface="+mn-cs"/>
                        </a:rPr>
                        <a:t>16</a:t>
                      </a:r>
                      <a:endParaRPr kumimoji="0" lang="en-GB" sz="1600" b="1" kern="1200" dirty="0">
                        <a:solidFill>
                          <a:schemeClr val="tx1"/>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12</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r h="2953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mn-lt"/>
                          <a:ea typeface="+mn-ea"/>
                          <a:cs typeface="+mn-cs"/>
                        </a:rPr>
                        <a:t>beam lifetime (</a:t>
                      </a:r>
                      <a:r>
                        <a:rPr kumimoji="0" lang="en-US" sz="1400" b="1" kern="1200" dirty="0" err="1">
                          <a:solidFill>
                            <a:schemeClr val="tx1"/>
                          </a:solidFill>
                          <a:latin typeface="+mn-lt"/>
                          <a:ea typeface="+mn-ea"/>
                          <a:cs typeface="+mn-cs"/>
                        </a:rPr>
                        <a:t>q+BS+lattice</a:t>
                      </a:r>
                      <a:r>
                        <a:rPr kumimoji="0" lang="en-US" sz="1400" b="1" kern="1200" dirty="0">
                          <a:solidFill>
                            <a:schemeClr val="tx1"/>
                          </a:solidFill>
                          <a:latin typeface="+mn-lt"/>
                          <a:ea typeface="+mn-ea"/>
                          <a:cs typeface="+mn-cs"/>
                        </a:rPr>
                        <a:t>) [min]</a:t>
                      </a:r>
                      <a:endParaRPr kumimoji="0" lang="en-GB" sz="1400" b="1" kern="1200" dirty="0">
                        <a:solidFill>
                          <a:schemeClr val="tx1"/>
                        </a:solidFill>
                        <a:latin typeface="+mn-lt"/>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50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42</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100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100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69854936"/>
                  </a:ext>
                </a:extLst>
              </a:tr>
            </a:tbl>
          </a:graphicData>
        </a:graphic>
      </p:graphicFrame>
    </p:spTree>
    <p:extLst>
      <p:ext uri="{BB962C8B-B14F-4D97-AF65-F5344CB8AC3E}">
        <p14:creationId xmlns:p14="http://schemas.microsoft.com/office/powerpoint/2010/main" val="35762881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4087C-FF48-F08B-1016-654869037E3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BB94E3D-1F91-47C8-BE27-7FA633A479F6}"/>
              </a:ext>
            </a:extLst>
          </p:cNvPr>
          <p:cNvSpPr>
            <a:spLocks noGrp="1"/>
          </p:cNvSpPr>
          <p:nvPr>
            <p:ph idx="1"/>
          </p:nvPr>
        </p:nvSpPr>
        <p:spPr/>
        <p:txBody>
          <a:bodyPr/>
          <a:lstStyle/>
          <a:p>
            <a:endParaRPr lang="en-GB"/>
          </a:p>
        </p:txBody>
      </p:sp>
      <p:sp>
        <p:nvSpPr>
          <p:cNvPr id="5" name="Slide Number Placeholder 4">
            <a:extLst>
              <a:ext uri="{FF2B5EF4-FFF2-40B4-BE49-F238E27FC236}">
                <a16:creationId xmlns:a16="http://schemas.microsoft.com/office/drawing/2014/main" id="{C41AB895-1A7E-EFF5-0738-AF0CBBC6B084}"/>
              </a:ext>
            </a:extLst>
          </p:cNvPr>
          <p:cNvSpPr>
            <a:spLocks noGrp="1"/>
          </p:cNvSpPr>
          <p:nvPr>
            <p:ph type="sldNum" sz="quarter" idx="4"/>
          </p:nvPr>
        </p:nvSpPr>
        <p:spPr/>
        <p:txBody>
          <a:bodyPr/>
          <a:lstStyle/>
          <a:p>
            <a:fld id="{17918391-D411-FE40-AAD7-861AE5233E0E}" type="slidenum">
              <a:rPr lang="en-US" smtClean="0"/>
              <a:pPr/>
              <a:t>11</a:t>
            </a:fld>
            <a:endParaRPr lang="en-US" dirty="0"/>
          </a:p>
        </p:txBody>
      </p:sp>
      <p:graphicFrame>
        <p:nvGraphicFramePr>
          <p:cNvPr id="8" name="Table 7">
            <a:extLst>
              <a:ext uri="{FF2B5EF4-FFF2-40B4-BE49-F238E27FC236}">
                <a16:creationId xmlns:a16="http://schemas.microsoft.com/office/drawing/2014/main" id="{6D4D03B2-A6BC-8D3E-C14B-FD50ECF57538}"/>
              </a:ext>
            </a:extLst>
          </p:cNvPr>
          <p:cNvGraphicFramePr>
            <a:graphicFrameLocks noGrp="1"/>
          </p:cNvGraphicFramePr>
          <p:nvPr>
            <p:extLst>
              <p:ext uri="{D42A27DB-BD31-4B8C-83A1-F6EECF244321}">
                <p14:modId xmlns:p14="http://schemas.microsoft.com/office/powerpoint/2010/main" val="1775742610"/>
              </p:ext>
            </p:extLst>
          </p:nvPr>
        </p:nvGraphicFramePr>
        <p:xfrm>
          <a:off x="0" y="0"/>
          <a:ext cx="12192000" cy="6911712"/>
        </p:xfrm>
        <a:graphic>
          <a:graphicData uri="http://schemas.openxmlformats.org/drawingml/2006/table">
            <a:tbl>
              <a:tblPr firstRow="1" bandRow="1"/>
              <a:tblGrid>
                <a:gridCol w="5116819">
                  <a:extLst>
                    <a:ext uri="{9D8B030D-6E8A-4147-A177-3AD203B41FA5}">
                      <a16:colId xmlns:a16="http://schemas.microsoft.com/office/drawing/2014/main" val="20000"/>
                    </a:ext>
                  </a:extLst>
                </a:gridCol>
                <a:gridCol w="1630476">
                  <a:extLst>
                    <a:ext uri="{9D8B030D-6E8A-4147-A177-3AD203B41FA5}">
                      <a16:colId xmlns:a16="http://schemas.microsoft.com/office/drawing/2014/main" val="20001"/>
                    </a:ext>
                  </a:extLst>
                </a:gridCol>
                <a:gridCol w="1728226">
                  <a:extLst>
                    <a:ext uri="{9D8B030D-6E8A-4147-A177-3AD203B41FA5}">
                      <a16:colId xmlns:a16="http://schemas.microsoft.com/office/drawing/2014/main" val="20004"/>
                    </a:ext>
                  </a:extLst>
                </a:gridCol>
                <a:gridCol w="1890674">
                  <a:extLst>
                    <a:ext uri="{9D8B030D-6E8A-4147-A177-3AD203B41FA5}">
                      <a16:colId xmlns:a16="http://schemas.microsoft.com/office/drawing/2014/main" val="20005"/>
                    </a:ext>
                  </a:extLst>
                </a:gridCol>
                <a:gridCol w="1825805">
                  <a:extLst>
                    <a:ext uri="{9D8B030D-6E8A-4147-A177-3AD203B41FA5}">
                      <a16:colId xmlns:a16="http://schemas.microsoft.com/office/drawing/2014/main" val="818795718"/>
                    </a:ext>
                  </a:extLst>
                </a:gridCol>
              </a:tblGrid>
              <a:tr h="350892">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600" b="1" dirty="0">
                          <a:solidFill>
                            <a:schemeClr val="bg1"/>
                          </a:solidFill>
                        </a:rPr>
                        <a:t>Parameters for smaller </a:t>
                      </a:r>
                      <a:r>
                        <a:rPr lang="en-GB" sz="1600" b="1" dirty="0">
                          <a:solidFill>
                            <a:schemeClr val="bg1"/>
                          </a:solidFill>
                          <a:latin typeface="Symbol" panose="05050102010706020507" pitchFamily="18" charset="2"/>
                        </a:rPr>
                        <a:t>b</a:t>
                      </a:r>
                      <a:r>
                        <a:rPr lang="en-GB" sz="1600" b="1" baseline="-25000" dirty="0">
                          <a:solidFill>
                            <a:schemeClr val="bg1"/>
                          </a:solidFill>
                        </a:rPr>
                        <a:t>y</a:t>
                      </a:r>
                      <a:r>
                        <a:rPr lang="en-GB" sz="1600" b="1" dirty="0">
                          <a:solidFill>
                            <a:schemeClr val="bg1"/>
                          </a:solidFill>
                        </a:rPr>
                        <a:t>* &amp; </a:t>
                      </a:r>
                      <a:r>
                        <a:rPr lang="en-GB" sz="1600" b="1" dirty="0" err="1">
                          <a:solidFill>
                            <a:schemeClr val="bg1"/>
                          </a:solidFill>
                          <a:latin typeface="Symbol" panose="05050102010706020507" pitchFamily="18" charset="2"/>
                        </a:rPr>
                        <a:t>e</a:t>
                      </a:r>
                      <a:r>
                        <a:rPr lang="en-GB" sz="1600" b="1" baseline="-25000" dirty="0" err="1">
                          <a:solidFill>
                            <a:schemeClr val="bg1"/>
                          </a:solidFill>
                        </a:rPr>
                        <a:t>y</a:t>
                      </a:r>
                      <a:endParaRPr lang="en-GB" sz="1600" b="1" baseline="-25000" dirty="0">
                        <a:solidFill>
                          <a:schemeClr val="bg1"/>
                        </a:solidFill>
                      </a:endParaRP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600" b="1" dirty="0">
                          <a:solidFill>
                            <a:schemeClr val="bg1"/>
                          </a:solidFill>
                        </a:rPr>
                        <a:t>Z</a:t>
                      </a: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600" b="1" dirty="0">
                          <a:solidFill>
                            <a:schemeClr val="bg1"/>
                          </a:solidFill>
                        </a:rPr>
                        <a:t>WW</a:t>
                      </a: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600" b="1" dirty="0">
                          <a:solidFill>
                            <a:schemeClr val="bg1"/>
                          </a:solidFill>
                        </a:rPr>
                        <a:t>H</a:t>
                      </a:r>
                      <a:r>
                        <a:rPr lang="de-AT" sz="1600" b="1" baseline="0" dirty="0">
                          <a:solidFill>
                            <a:schemeClr val="bg1"/>
                          </a:solidFill>
                        </a:rPr>
                        <a:t> (ZH)</a:t>
                      </a:r>
                      <a:endParaRPr lang="de-AT" sz="1600" b="1" dirty="0">
                        <a:solidFill>
                          <a:schemeClr val="bg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600" b="1" dirty="0">
                          <a:solidFill>
                            <a:schemeClr val="bg1"/>
                          </a:solidFill>
                        </a:rPr>
                        <a:t>ttbar</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95389">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tx1"/>
                          </a:solidFill>
                          <a:latin typeface="Arial"/>
                          <a:ea typeface="+mn-ea"/>
                          <a:cs typeface="+mn-cs"/>
                        </a:rPr>
                        <a:t>beam energy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600" b="1" kern="1200" dirty="0">
                          <a:solidFill>
                            <a:srgbClr val="FF0000"/>
                          </a:solidFill>
                          <a:latin typeface="Arial"/>
                          <a:ea typeface="+mn-ea"/>
                          <a:cs typeface="+mn-cs"/>
                        </a:rPr>
                        <a:t>45.6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80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120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182.5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400" b="1" kern="1200" dirty="0">
                          <a:solidFill>
                            <a:schemeClr val="tx1"/>
                          </a:solidFill>
                          <a:latin typeface="Arial"/>
                          <a:ea typeface="+mn-ea"/>
                          <a:cs typeface="+mn-cs"/>
                        </a:rPr>
                        <a:t>beam current [mA]</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1270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600" b="1" kern="1200" dirty="0">
                          <a:solidFill>
                            <a:srgbClr val="FF0000"/>
                          </a:solidFill>
                          <a:latin typeface="Arial"/>
                          <a:ea typeface="+mn-ea"/>
                          <a:cs typeface="+mn-cs"/>
                        </a:rPr>
                        <a:t>137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26.7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4.9</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rgbClr val="FF0000"/>
                          </a:solidFill>
                          <a:latin typeface="Arial"/>
                          <a:ea typeface="+mn-ea"/>
                          <a:cs typeface="+mn-cs"/>
                        </a:rPr>
                        <a:t>number bunches/beam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600" b="1" kern="1200" dirty="0">
                          <a:solidFill>
                            <a:srgbClr val="FF3300"/>
                          </a:solidFill>
                          <a:latin typeface="Arial"/>
                          <a:ea typeface="+mn-ea"/>
                          <a:cs typeface="+mn-cs"/>
                        </a:rPr>
                        <a:t>11200</a:t>
                      </a:r>
                      <a:endParaRPr kumimoji="0" lang="en-GB" sz="160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600" b="1" kern="1200" dirty="0">
                          <a:solidFill>
                            <a:srgbClr val="FF3300"/>
                          </a:solidFill>
                          <a:latin typeface="Arial"/>
                          <a:ea typeface="+mn-ea"/>
                          <a:cs typeface="+mn-cs"/>
                        </a:rPr>
                        <a:t>1780</a:t>
                      </a:r>
                      <a:endParaRPr kumimoji="0" lang="en-GB" sz="160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600" b="1" kern="1200" dirty="0">
                          <a:solidFill>
                            <a:srgbClr val="FF3300"/>
                          </a:solidFill>
                          <a:latin typeface="Arial"/>
                          <a:ea typeface="+mn-ea"/>
                          <a:cs typeface="+mn-cs"/>
                        </a:rPr>
                        <a:t>440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600" b="1" kern="1200" dirty="0">
                          <a:solidFill>
                            <a:srgbClr val="FF3300"/>
                          </a:solidFill>
                          <a:latin typeface="Arial"/>
                          <a:ea typeface="+mn-ea"/>
                          <a:cs typeface="+mn-cs"/>
                        </a:rPr>
                        <a:t>60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95389">
                <a:tc>
                  <a:txBody>
                    <a:bodyPr/>
                    <a:lstStyle/>
                    <a:p>
                      <a:r>
                        <a:rPr kumimoji="0" lang="en-US" sz="1400" b="1" kern="1200" dirty="0">
                          <a:solidFill>
                            <a:schemeClr val="tx1"/>
                          </a:solidFill>
                          <a:latin typeface="Arial"/>
                          <a:ea typeface="+mn-ea"/>
                          <a:cs typeface="+mn-cs"/>
                        </a:rPr>
                        <a:t>bunch spacing [ns]</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en-US" sz="1600" b="1" kern="1200" dirty="0">
                          <a:solidFill>
                            <a:srgbClr val="FF3300"/>
                          </a:solidFill>
                          <a:latin typeface="Arial"/>
                          <a:ea typeface="+mn-ea"/>
                          <a:cs typeface="+mn-cs"/>
                        </a:rPr>
                        <a:t>25</a:t>
                      </a:r>
                      <a:endParaRPr kumimoji="0" lang="en-GB" sz="160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endParaRPr kumimoji="0" lang="en-GB" sz="160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endParaRPr kumimoji="0" lang="de-AT" sz="160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endParaRPr kumimoji="0" lang="de-AT" sz="160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102719891"/>
                  </a:ext>
                </a:extLst>
              </a:tr>
              <a:tr h="295389">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tx1"/>
                          </a:solidFill>
                          <a:latin typeface="Arial"/>
                          <a:ea typeface="+mn-ea"/>
                          <a:cs typeface="+mn-cs"/>
                        </a:rPr>
                        <a:t>bunch intensity  [10</a:t>
                      </a:r>
                      <a:r>
                        <a:rPr kumimoji="0" lang="en-GB" sz="1400" b="1" kern="1200" baseline="30000" dirty="0">
                          <a:solidFill>
                            <a:schemeClr val="tx1"/>
                          </a:solidFill>
                          <a:latin typeface="Arial"/>
                          <a:ea typeface="+mn-ea"/>
                          <a:cs typeface="+mn-cs"/>
                        </a:rPr>
                        <a:t>11</a:t>
                      </a:r>
                      <a:r>
                        <a:rPr kumimoji="0" lang="en-GB" sz="1400" b="1" kern="1200" dirty="0">
                          <a:solidFill>
                            <a:schemeClr val="tx1"/>
                          </a:solidFill>
                          <a:latin typeface="Arial"/>
                          <a:ea typeface="+mn-ea"/>
                          <a:cs typeface="+mn-cs"/>
                        </a:rPr>
                        <a:t>]</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600" b="1" kern="1200" dirty="0">
                          <a:solidFill>
                            <a:schemeClr val="tx1"/>
                          </a:solidFill>
                          <a:latin typeface="Arial"/>
                          <a:ea typeface="+mn-ea"/>
                          <a:cs typeface="+mn-cs"/>
                        </a:rPr>
                        <a:t>2.14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1.45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1.15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1.55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400" b="1" kern="1200" dirty="0">
                          <a:solidFill>
                            <a:schemeClr val="tx1"/>
                          </a:solidFill>
                          <a:latin typeface="Arial"/>
                          <a:ea typeface="+mn-ea"/>
                          <a:cs typeface="+mn-cs"/>
                        </a:rPr>
                        <a:t>SR</a:t>
                      </a:r>
                      <a:r>
                        <a:rPr kumimoji="0" lang="en-GB" sz="1400" b="1" kern="1200" baseline="0" dirty="0">
                          <a:solidFill>
                            <a:schemeClr val="tx1"/>
                          </a:solidFill>
                          <a:latin typeface="Arial"/>
                          <a:ea typeface="+mn-ea"/>
                          <a:cs typeface="+mn-cs"/>
                        </a:rPr>
                        <a:t> e</a:t>
                      </a:r>
                      <a:r>
                        <a:rPr kumimoji="0" lang="en-GB" sz="1400" b="1" kern="1200" dirty="0">
                          <a:solidFill>
                            <a:schemeClr val="tx1"/>
                          </a:solidFill>
                          <a:latin typeface="Arial"/>
                          <a:ea typeface="+mn-ea"/>
                          <a:cs typeface="+mn-cs"/>
                        </a:rPr>
                        <a:t>nergy loss / turn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0.0394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0.374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1.89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10.4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95389">
                <a:tc>
                  <a:txBody>
                    <a:bodyPr/>
                    <a:lstStyle/>
                    <a:p>
                      <a:r>
                        <a:rPr kumimoji="0" lang="en-US" sz="1400" b="1" kern="1200" dirty="0">
                          <a:solidFill>
                            <a:schemeClr val="tx1"/>
                          </a:solidFill>
                          <a:latin typeface="Arial"/>
                          <a:ea typeface="+mn-ea"/>
                          <a:cs typeface="+mn-cs"/>
                        </a:rPr>
                        <a:t>SR power [MW]</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100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100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100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100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676111442"/>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chemeClr val="tx1"/>
                          </a:solidFill>
                          <a:latin typeface="Arial"/>
                          <a:ea typeface="+mn-ea"/>
                          <a:cs typeface="+mn-cs"/>
                        </a:rPr>
                        <a:t>total RF voltage 400/800 MHz [GV]</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0.080/0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1.0/0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2.1/0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2.1/9.4</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400" b="1" kern="1200" dirty="0">
                          <a:solidFill>
                            <a:schemeClr val="tx1"/>
                          </a:solidFill>
                          <a:latin typeface="Arial" panose="020B0604020202020204" pitchFamily="34" charset="0"/>
                          <a:ea typeface="+mn-ea"/>
                          <a:cs typeface="Arial" panose="020B0604020202020204" pitchFamily="34" charset="0"/>
                        </a:rPr>
                        <a:t>long.</a:t>
                      </a:r>
                      <a:r>
                        <a:rPr kumimoji="0" lang="en-GB" sz="1400" b="1" kern="1200" baseline="0" dirty="0">
                          <a:solidFill>
                            <a:schemeClr val="tx1"/>
                          </a:solidFill>
                          <a:latin typeface="Arial" panose="020B0604020202020204" pitchFamily="34" charset="0"/>
                          <a:ea typeface="+mn-ea"/>
                          <a:cs typeface="Arial" panose="020B0604020202020204" pitchFamily="34" charset="0"/>
                        </a:rPr>
                        <a:t> </a:t>
                      </a:r>
                      <a:r>
                        <a:rPr kumimoji="0" lang="en-GB" sz="1400" b="1" kern="1200" dirty="0">
                          <a:solidFill>
                            <a:schemeClr val="tx1"/>
                          </a:solidFill>
                          <a:latin typeface="Arial" panose="020B0604020202020204" pitchFamily="34" charset="0"/>
                          <a:ea typeface="+mn-ea"/>
                          <a:cs typeface="Arial" panose="020B0604020202020204" pitchFamily="34" charset="0"/>
                        </a:rPr>
                        <a:t>damping time [turns]</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1158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215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baseline="0" dirty="0">
                          <a:solidFill>
                            <a:schemeClr val="tx1"/>
                          </a:solidFill>
                          <a:latin typeface="Arial"/>
                          <a:ea typeface="+mn-ea"/>
                          <a:cs typeface="+mn-cs"/>
                        </a:rPr>
                        <a:t>64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tx1"/>
                          </a:solidFill>
                          <a:latin typeface="Arial"/>
                          <a:ea typeface="+mn-ea"/>
                          <a:cs typeface="+mn-cs"/>
                        </a:rPr>
                        <a:t>horizontal beta*</a:t>
                      </a:r>
                      <a:r>
                        <a:rPr kumimoji="0" lang="de-AT" sz="1400" b="1" kern="1200" baseline="0" dirty="0">
                          <a:solidFill>
                            <a:schemeClr val="tx1"/>
                          </a:solidFill>
                          <a:latin typeface="Arial"/>
                          <a:ea typeface="+mn-ea"/>
                          <a:cs typeface="+mn-cs"/>
                        </a:rPr>
                        <a:t> </a:t>
                      </a:r>
                      <a:r>
                        <a:rPr kumimoji="0" lang="en-GB" sz="1400" b="1" kern="1200" dirty="0">
                          <a:solidFill>
                            <a:schemeClr val="tx1"/>
                          </a:solidFill>
                          <a:latin typeface="+mn-lt"/>
                          <a:ea typeface="+mn-ea"/>
                          <a:cs typeface="+mn-cs"/>
                        </a:rPr>
                        <a:t>[m]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0.11</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0.2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600" b="1" kern="1200" dirty="0">
                          <a:solidFill>
                            <a:srgbClr val="FF0000"/>
                          </a:solidFill>
                          <a:latin typeface="Arial"/>
                          <a:ea typeface="+mn-ea"/>
                          <a:cs typeface="+mn-cs"/>
                        </a:rPr>
                        <a:t>0.24</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vertical</a:t>
                      </a:r>
                      <a:r>
                        <a:rPr kumimoji="0" lang="en-US" sz="1400" b="1" kern="1200" baseline="0" dirty="0">
                          <a:solidFill>
                            <a:schemeClr val="tx1"/>
                          </a:solidFill>
                          <a:latin typeface="Arial"/>
                          <a:ea typeface="+mn-ea"/>
                          <a:cs typeface="+mn-cs"/>
                        </a:rPr>
                        <a:t> beta* [mm]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0.35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0.5</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0.5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0.8</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2839530520"/>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horizontal geometric emittance</a:t>
                      </a:r>
                      <a:r>
                        <a:rPr kumimoji="0" lang="en-US" sz="1400" b="1" kern="1200" baseline="0" dirty="0">
                          <a:solidFill>
                            <a:schemeClr val="tx1"/>
                          </a:solidFill>
                          <a:latin typeface="Arial"/>
                          <a:ea typeface="+mn-ea"/>
                          <a:cs typeface="+mn-cs"/>
                        </a:rPr>
                        <a:t> [nm]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0.71</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2.17</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0.71</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1.59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vertical geom. emittance [pm]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FF00"/>
                          </a:solidFill>
                          <a:latin typeface="Arial"/>
                          <a:ea typeface="+mn-ea"/>
                          <a:cs typeface="+mn-cs"/>
                        </a:rPr>
                        <a:t>1.0</a:t>
                      </a:r>
                      <a:endParaRPr kumimoji="0" lang="en-GB" sz="1600" b="1" kern="1200" dirty="0">
                        <a:solidFill>
                          <a:srgbClr val="FFFF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1.1</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0.7</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2574920261"/>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horizontal rms IP spot size [</a:t>
                      </a:r>
                      <a:r>
                        <a:rPr kumimoji="0" lang="en-US" sz="1400" b="1" kern="1200" dirty="0">
                          <a:solidFill>
                            <a:schemeClr val="tx1"/>
                          </a:solidFill>
                          <a:latin typeface="Symbol" panose="05050102010706020507" pitchFamily="18" charset="2"/>
                          <a:ea typeface="+mn-ea"/>
                          <a:cs typeface="+mn-cs"/>
                        </a:rPr>
                        <a:t>m</a:t>
                      </a:r>
                      <a:r>
                        <a:rPr kumimoji="0" lang="en-US" sz="1400" b="1" kern="1200" dirty="0">
                          <a:solidFill>
                            <a:schemeClr val="tx1"/>
                          </a:solidFill>
                          <a:latin typeface="Arial"/>
                          <a:ea typeface="+mn-ea"/>
                          <a:cs typeface="+mn-cs"/>
                        </a:rPr>
                        <a:t>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21</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13</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40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967911388"/>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vertical rms IP spot size [nm]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18</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24</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20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26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074449764"/>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beam-beam parameter </a:t>
                      </a:r>
                      <a:r>
                        <a:rPr kumimoji="0" lang="en-US" sz="1400" b="1" kern="1200" dirty="0">
                          <a:solidFill>
                            <a:schemeClr val="tx1"/>
                          </a:solidFill>
                          <a:latin typeface="Symbol" panose="05050102010706020507" pitchFamily="18" charset="2"/>
                          <a:ea typeface="+mn-ea"/>
                          <a:cs typeface="+mn-cs"/>
                        </a:rPr>
                        <a:t>x</a:t>
                      </a:r>
                      <a:r>
                        <a:rPr kumimoji="0" lang="en-US" sz="1400" b="1" kern="1200" baseline="-25000" dirty="0">
                          <a:solidFill>
                            <a:schemeClr val="tx1"/>
                          </a:solidFill>
                          <a:latin typeface="Arial"/>
                          <a:ea typeface="+mn-ea"/>
                          <a:cs typeface="+mn-cs"/>
                        </a:rPr>
                        <a:t>x</a:t>
                      </a:r>
                      <a:r>
                        <a:rPr kumimoji="0" lang="en-US" sz="1400" b="1" kern="1200" dirty="0">
                          <a:solidFill>
                            <a:schemeClr val="tx1"/>
                          </a:solidFill>
                          <a:latin typeface="Arial"/>
                          <a:ea typeface="+mn-ea"/>
                          <a:cs typeface="+mn-cs"/>
                        </a:rPr>
                        <a:t> / </a:t>
                      </a:r>
                      <a:r>
                        <a:rPr kumimoji="0" lang="en-US" sz="1400" b="1" kern="1200" dirty="0" err="1">
                          <a:solidFill>
                            <a:schemeClr val="tx1"/>
                          </a:solidFill>
                          <a:latin typeface="Symbol" panose="05050102010706020507" pitchFamily="18" charset="2"/>
                          <a:ea typeface="+mn-ea"/>
                          <a:cs typeface="+mn-cs"/>
                        </a:rPr>
                        <a:t>x</a:t>
                      </a:r>
                      <a:r>
                        <a:rPr kumimoji="0" lang="en-US" sz="1400" b="1" kern="1200" baseline="-25000" dirty="0" err="1">
                          <a:solidFill>
                            <a:schemeClr val="tx1"/>
                          </a:solidFill>
                          <a:latin typeface="Arial"/>
                          <a:ea typeface="+mn-ea"/>
                          <a:cs typeface="+mn-cs"/>
                        </a:rPr>
                        <a:t>y</a:t>
                      </a:r>
                      <a:endParaRPr kumimoji="0" lang="en-GB" sz="1400" b="1" kern="1200" baseline="-250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0.002/0.0973</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0.013/0.128</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0.010/0.088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0.073/0.134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rms bunch length </a:t>
                      </a:r>
                      <a:r>
                        <a:rPr kumimoji="0" lang="en-US" sz="1400" b="1" kern="1200" dirty="0">
                          <a:solidFill>
                            <a:schemeClr val="tx1"/>
                          </a:solidFill>
                          <a:latin typeface="Arial"/>
                          <a:ea typeface="+mn-ea"/>
                          <a:cs typeface="+mn-cs"/>
                        </a:rPr>
                        <a:t>with SR / </a:t>
                      </a:r>
                      <a:r>
                        <a:rPr kumimoji="0" lang="en-US" sz="1400" b="1" kern="1200" dirty="0">
                          <a:solidFill>
                            <a:srgbClr val="FF0000"/>
                          </a:solidFill>
                          <a:latin typeface="Arial"/>
                          <a:ea typeface="+mn-ea"/>
                          <a:cs typeface="+mn-cs"/>
                        </a:rPr>
                        <a:t>BS [mm]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5.6 / </a:t>
                      </a:r>
                      <a:r>
                        <a:rPr kumimoji="0" lang="en-US" sz="1600" b="1" kern="1200" dirty="0">
                          <a:solidFill>
                            <a:srgbClr val="FF0000"/>
                          </a:solidFill>
                          <a:latin typeface="Arial"/>
                          <a:ea typeface="+mn-ea"/>
                          <a:cs typeface="+mn-cs"/>
                        </a:rPr>
                        <a:t>15.5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3.5 / </a:t>
                      </a:r>
                      <a:r>
                        <a:rPr kumimoji="0" lang="de-AT" sz="1600" b="1" kern="1200" dirty="0">
                          <a:solidFill>
                            <a:srgbClr val="FF0000"/>
                          </a:solidFill>
                          <a:latin typeface="Arial"/>
                          <a:ea typeface="+mn-ea"/>
                          <a:cs typeface="+mn-cs"/>
                        </a:rPr>
                        <a:t>5.4</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3.4 / </a:t>
                      </a:r>
                      <a:r>
                        <a:rPr kumimoji="0" lang="en-US" sz="1600" b="1" kern="1200" dirty="0">
                          <a:solidFill>
                            <a:srgbClr val="FF0000"/>
                          </a:solidFill>
                          <a:latin typeface="Arial"/>
                          <a:ea typeface="+mn-ea"/>
                          <a:cs typeface="+mn-cs"/>
                        </a:rPr>
                        <a:t>4.7</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1.8 / </a:t>
                      </a:r>
                      <a:r>
                        <a:rPr kumimoji="0" lang="en-US" sz="1600" b="1" kern="1200" dirty="0">
                          <a:solidFill>
                            <a:srgbClr val="FF0000"/>
                          </a:solidFill>
                          <a:latin typeface="Arial"/>
                          <a:ea typeface="+mn-ea"/>
                          <a:cs typeface="+mn-cs"/>
                        </a:rPr>
                        <a:t>2.</a:t>
                      </a:r>
                      <a:r>
                        <a:rPr kumimoji="0" lang="en-GB" sz="1600" b="1" kern="1200" dirty="0">
                          <a:solidFill>
                            <a:srgbClr val="FF0000"/>
                          </a:solidFill>
                          <a:latin typeface="Arial"/>
                          <a:ea typeface="+mn-ea"/>
                          <a:cs typeface="+mn-cs"/>
                        </a:rPr>
                        <a:t>2</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rgbClr val="FF0000"/>
                          </a:solidFill>
                          <a:latin typeface="Arial"/>
                          <a:ea typeface="+mn-ea"/>
                          <a:cs typeface="+mn-cs"/>
                        </a:rPr>
                        <a:t>luminosity per IP [10</a:t>
                      </a:r>
                      <a:r>
                        <a:rPr kumimoji="0" lang="en-US" sz="1400" b="1" kern="1200" baseline="30000" dirty="0">
                          <a:solidFill>
                            <a:srgbClr val="FF0000"/>
                          </a:solidFill>
                          <a:latin typeface="Arial"/>
                          <a:ea typeface="+mn-ea"/>
                          <a:cs typeface="+mn-cs"/>
                        </a:rPr>
                        <a:t>34</a:t>
                      </a:r>
                      <a:r>
                        <a:rPr kumimoji="0" lang="en-US" sz="1400" b="1" kern="1200" dirty="0">
                          <a:solidFill>
                            <a:srgbClr val="FF0000"/>
                          </a:solidFill>
                          <a:latin typeface="Arial"/>
                          <a:ea typeface="+mn-ea"/>
                          <a:cs typeface="+mn-cs"/>
                        </a:rPr>
                        <a:t> cm</a:t>
                      </a:r>
                      <a:r>
                        <a:rPr kumimoji="0" lang="en-US" sz="1400" b="1" kern="1200" baseline="30000" dirty="0">
                          <a:solidFill>
                            <a:srgbClr val="FF0000"/>
                          </a:solidFill>
                          <a:latin typeface="Arial"/>
                          <a:ea typeface="+mn-ea"/>
                          <a:cs typeface="+mn-cs"/>
                        </a:rPr>
                        <a:t>-2</a:t>
                      </a:r>
                      <a:r>
                        <a:rPr kumimoji="0" lang="en-US" sz="1400" b="1" kern="1200" dirty="0">
                          <a:solidFill>
                            <a:srgbClr val="FF0000"/>
                          </a:solidFill>
                          <a:latin typeface="Arial"/>
                          <a:ea typeface="+mn-ea"/>
                          <a:cs typeface="+mn-cs"/>
                        </a:rPr>
                        <a:t>s</a:t>
                      </a:r>
                      <a:r>
                        <a:rPr kumimoji="0" lang="en-US" sz="1400" b="1" kern="1200" baseline="30000" dirty="0">
                          <a:solidFill>
                            <a:srgbClr val="FF0000"/>
                          </a:solidFill>
                          <a:latin typeface="Arial"/>
                          <a:ea typeface="+mn-ea"/>
                          <a:cs typeface="+mn-cs"/>
                        </a:rPr>
                        <a:t>-1</a:t>
                      </a:r>
                      <a:r>
                        <a:rPr kumimoji="0" lang="en-US" sz="1400" b="1" kern="1200" dirty="0">
                          <a:solidFill>
                            <a:srgbClr val="FF0000"/>
                          </a:solidFill>
                          <a:latin typeface="Arial"/>
                          <a:ea typeface="+mn-ea"/>
                          <a:cs typeface="+mn-cs"/>
                        </a:rPr>
                        <a:t>]</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282</a:t>
                      </a: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40</a:t>
                      </a:r>
                      <a:endParaRPr kumimoji="0" lang="en-GB" sz="160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10.0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2.5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594538425"/>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rgbClr val="FF0000"/>
                          </a:solidFill>
                          <a:latin typeface="Arial"/>
                          <a:ea typeface="+mn-ea"/>
                          <a:cs typeface="+mn-cs"/>
                        </a:rPr>
                        <a:t>total integrated luminosity / IP / year [ab</a:t>
                      </a:r>
                      <a:r>
                        <a:rPr kumimoji="0" lang="en-US" sz="1400" b="1" kern="1200" baseline="30000" dirty="0">
                          <a:solidFill>
                            <a:srgbClr val="FF0000"/>
                          </a:solidFill>
                          <a:latin typeface="Arial"/>
                          <a:ea typeface="+mn-ea"/>
                          <a:cs typeface="+mn-cs"/>
                        </a:rPr>
                        <a:t>-1</a:t>
                      </a:r>
                      <a:r>
                        <a:rPr kumimoji="0" lang="en-US" sz="1400" b="1" kern="1200" dirty="0">
                          <a:solidFill>
                            <a:srgbClr val="FF0000"/>
                          </a:solidFill>
                          <a:latin typeface="Arial"/>
                          <a:ea typeface="+mn-ea"/>
                          <a:cs typeface="+mn-cs"/>
                        </a:rPr>
                        <a:t>/</a:t>
                      </a:r>
                      <a:r>
                        <a:rPr kumimoji="0" lang="en-US" sz="1400" b="1" kern="1200" dirty="0" err="1">
                          <a:solidFill>
                            <a:srgbClr val="FF0000"/>
                          </a:solidFill>
                          <a:latin typeface="Arial"/>
                          <a:ea typeface="+mn-ea"/>
                          <a:cs typeface="+mn-cs"/>
                        </a:rPr>
                        <a:t>yr</a:t>
                      </a:r>
                      <a:r>
                        <a:rPr kumimoji="0" lang="en-US" sz="1400" b="1" kern="1200" dirty="0">
                          <a:solidFill>
                            <a:srgbClr val="FF0000"/>
                          </a:solidFill>
                          <a:latin typeface="Arial"/>
                          <a:ea typeface="+mn-ea"/>
                          <a:cs typeface="+mn-cs"/>
                        </a:rPr>
                        <a:t>]</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34</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4.8</a:t>
                      </a:r>
                      <a:endParaRPr kumimoji="0" lang="en-GB" sz="160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1.2</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0.3</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2513034531"/>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chemeClr val="tx1"/>
                          </a:solidFill>
                          <a:latin typeface="Arial"/>
                          <a:ea typeface="+mn-ea"/>
                          <a:cs typeface="+mn-cs"/>
                        </a:rPr>
                        <a:t>beam lifetime rad Bhabha [min]</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FF00"/>
                          </a:solidFill>
                          <a:latin typeface="Arial"/>
                          <a:ea typeface="+mn-ea"/>
                          <a:cs typeface="+mn-cs"/>
                        </a:rPr>
                        <a:t>11</a:t>
                      </a:r>
                      <a:endParaRPr kumimoji="0" lang="en-GB" sz="1600" b="1" kern="1200" dirty="0">
                        <a:solidFill>
                          <a:srgbClr val="FFFF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baseline="0" dirty="0">
                          <a:solidFill>
                            <a:schemeClr val="tx1"/>
                          </a:solidFill>
                          <a:latin typeface="Arial"/>
                          <a:ea typeface="+mn-ea"/>
                          <a:cs typeface="+mn-cs"/>
                        </a:rPr>
                        <a:t>8</a:t>
                      </a:r>
                      <a:endParaRPr kumimoji="0" lang="en-GB" sz="1600" b="1" kern="1200" dirty="0">
                        <a:solidFill>
                          <a:schemeClr val="tx1"/>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7</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6</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4062015532"/>
                  </a:ext>
                </a:extLst>
              </a:tr>
              <a:tr h="2953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mn-lt"/>
                          <a:ea typeface="+mn-ea"/>
                          <a:cs typeface="+mn-cs"/>
                        </a:rPr>
                        <a:t>beam lifetime (</a:t>
                      </a:r>
                      <a:r>
                        <a:rPr kumimoji="0" lang="en-US" sz="1400" b="1" kern="1200" dirty="0" err="1">
                          <a:solidFill>
                            <a:schemeClr val="tx1"/>
                          </a:solidFill>
                          <a:latin typeface="+mn-lt"/>
                          <a:ea typeface="+mn-ea"/>
                          <a:cs typeface="+mn-cs"/>
                        </a:rPr>
                        <a:t>q+BS+lattice</a:t>
                      </a:r>
                      <a:r>
                        <a:rPr kumimoji="0" lang="en-US" sz="1400" b="1" kern="1200" dirty="0">
                          <a:solidFill>
                            <a:schemeClr val="tx1"/>
                          </a:solidFill>
                          <a:latin typeface="+mn-lt"/>
                          <a:ea typeface="+mn-ea"/>
                          <a:cs typeface="+mn-cs"/>
                        </a:rPr>
                        <a:t>) [min]</a:t>
                      </a:r>
                      <a:endParaRPr kumimoji="0" lang="en-GB" sz="1400" b="1" kern="1200" dirty="0">
                        <a:solidFill>
                          <a:schemeClr val="tx1"/>
                        </a:solidFill>
                        <a:latin typeface="+mn-lt"/>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0EBE8"/>
                    </a:solidFill>
                  </a:tcPr>
                </a:tc>
                <a:tc>
                  <a:txBody>
                    <a:bodyPr/>
                    <a:lstStyle/>
                    <a:p>
                      <a:pPr algn="ctr"/>
                      <a:r>
                        <a:rPr kumimoji="0" lang="en-US" sz="1600" b="1" kern="1200" dirty="0">
                          <a:solidFill>
                            <a:schemeClr val="tx1"/>
                          </a:solidFill>
                          <a:latin typeface="Arial"/>
                          <a:ea typeface="+mn-ea"/>
                          <a:cs typeface="+mn-cs"/>
                        </a:rPr>
                        <a:t>50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42</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100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100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69854936"/>
                  </a:ext>
                </a:extLst>
              </a:tr>
            </a:tbl>
          </a:graphicData>
        </a:graphic>
      </p:graphicFrame>
    </p:spTree>
    <p:extLst>
      <p:ext uri="{BB962C8B-B14F-4D97-AF65-F5344CB8AC3E}">
        <p14:creationId xmlns:p14="http://schemas.microsoft.com/office/powerpoint/2010/main" val="250932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4087C-FF48-F08B-1016-654869037E3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BB94E3D-1F91-47C8-BE27-7FA633A479F6}"/>
              </a:ext>
            </a:extLst>
          </p:cNvPr>
          <p:cNvSpPr>
            <a:spLocks noGrp="1"/>
          </p:cNvSpPr>
          <p:nvPr>
            <p:ph idx="1"/>
          </p:nvPr>
        </p:nvSpPr>
        <p:spPr/>
        <p:txBody>
          <a:bodyPr/>
          <a:lstStyle/>
          <a:p>
            <a:endParaRPr lang="en-GB"/>
          </a:p>
        </p:txBody>
      </p:sp>
      <p:sp>
        <p:nvSpPr>
          <p:cNvPr id="5" name="Slide Number Placeholder 4">
            <a:extLst>
              <a:ext uri="{FF2B5EF4-FFF2-40B4-BE49-F238E27FC236}">
                <a16:creationId xmlns:a16="http://schemas.microsoft.com/office/drawing/2014/main" id="{C41AB895-1A7E-EFF5-0738-AF0CBBC6B08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smtClean="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6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graphicFrame>
        <p:nvGraphicFramePr>
          <p:cNvPr id="8" name="Table 7">
            <a:extLst>
              <a:ext uri="{FF2B5EF4-FFF2-40B4-BE49-F238E27FC236}">
                <a16:creationId xmlns:a16="http://schemas.microsoft.com/office/drawing/2014/main" id="{6D4D03B2-A6BC-8D3E-C14B-FD50ECF57538}"/>
              </a:ext>
            </a:extLst>
          </p:cNvPr>
          <p:cNvGraphicFramePr>
            <a:graphicFrameLocks noGrp="1"/>
          </p:cNvGraphicFramePr>
          <p:nvPr>
            <p:extLst>
              <p:ext uri="{D42A27DB-BD31-4B8C-83A1-F6EECF244321}">
                <p14:modId xmlns:p14="http://schemas.microsoft.com/office/powerpoint/2010/main" val="873995733"/>
              </p:ext>
            </p:extLst>
          </p:nvPr>
        </p:nvGraphicFramePr>
        <p:xfrm>
          <a:off x="0" y="0"/>
          <a:ext cx="12192000" cy="6911712"/>
        </p:xfrm>
        <a:graphic>
          <a:graphicData uri="http://schemas.openxmlformats.org/drawingml/2006/table">
            <a:tbl>
              <a:tblPr firstRow="1" bandRow="1"/>
              <a:tblGrid>
                <a:gridCol w="5116819">
                  <a:extLst>
                    <a:ext uri="{9D8B030D-6E8A-4147-A177-3AD203B41FA5}">
                      <a16:colId xmlns:a16="http://schemas.microsoft.com/office/drawing/2014/main" val="20000"/>
                    </a:ext>
                  </a:extLst>
                </a:gridCol>
                <a:gridCol w="1591989">
                  <a:extLst>
                    <a:ext uri="{9D8B030D-6E8A-4147-A177-3AD203B41FA5}">
                      <a16:colId xmlns:a16="http://schemas.microsoft.com/office/drawing/2014/main" val="20001"/>
                    </a:ext>
                  </a:extLst>
                </a:gridCol>
                <a:gridCol w="1766713">
                  <a:extLst>
                    <a:ext uri="{9D8B030D-6E8A-4147-A177-3AD203B41FA5}">
                      <a16:colId xmlns:a16="http://schemas.microsoft.com/office/drawing/2014/main" val="20004"/>
                    </a:ext>
                  </a:extLst>
                </a:gridCol>
                <a:gridCol w="1890674">
                  <a:extLst>
                    <a:ext uri="{9D8B030D-6E8A-4147-A177-3AD203B41FA5}">
                      <a16:colId xmlns:a16="http://schemas.microsoft.com/office/drawing/2014/main" val="20005"/>
                    </a:ext>
                  </a:extLst>
                </a:gridCol>
                <a:gridCol w="1825805">
                  <a:extLst>
                    <a:ext uri="{9D8B030D-6E8A-4147-A177-3AD203B41FA5}">
                      <a16:colId xmlns:a16="http://schemas.microsoft.com/office/drawing/2014/main" val="818795718"/>
                    </a:ext>
                  </a:extLst>
                </a:gridCol>
              </a:tblGrid>
              <a:tr h="350892">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600" b="1" dirty="0">
                          <a:solidFill>
                            <a:schemeClr val="bg1"/>
                          </a:solidFill>
                        </a:rPr>
                        <a:t>Parameters for 150 MW SRP and smaller </a:t>
                      </a:r>
                      <a:r>
                        <a:rPr lang="en-GB" sz="1600" b="1" dirty="0">
                          <a:solidFill>
                            <a:schemeClr val="bg1"/>
                          </a:solidFill>
                          <a:latin typeface="Symbol" panose="05050102010706020507" pitchFamily="18" charset="2"/>
                        </a:rPr>
                        <a:t>b</a:t>
                      </a:r>
                      <a:r>
                        <a:rPr lang="en-GB" sz="1600" b="1" baseline="-25000" dirty="0">
                          <a:solidFill>
                            <a:schemeClr val="bg1"/>
                          </a:solidFill>
                        </a:rPr>
                        <a:t>y</a:t>
                      </a:r>
                      <a:r>
                        <a:rPr lang="en-GB" sz="1600" b="1" dirty="0">
                          <a:solidFill>
                            <a:schemeClr val="bg1"/>
                          </a:solidFill>
                        </a:rPr>
                        <a:t>* &amp; </a:t>
                      </a:r>
                      <a:r>
                        <a:rPr lang="en-GB" sz="1600" b="1" dirty="0" err="1">
                          <a:solidFill>
                            <a:schemeClr val="bg1"/>
                          </a:solidFill>
                          <a:latin typeface="Symbol" panose="05050102010706020507" pitchFamily="18" charset="2"/>
                        </a:rPr>
                        <a:t>e</a:t>
                      </a:r>
                      <a:r>
                        <a:rPr lang="en-GB" sz="1600" b="1" baseline="-25000" dirty="0" err="1">
                          <a:solidFill>
                            <a:schemeClr val="bg1"/>
                          </a:solidFill>
                        </a:rPr>
                        <a:t>y</a:t>
                      </a:r>
                      <a:endParaRPr lang="en-GB" sz="1600" b="1" dirty="0">
                        <a:solidFill>
                          <a:schemeClr val="bg1"/>
                        </a:solidFill>
                      </a:endParaRP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600" b="1" dirty="0">
                          <a:solidFill>
                            <a:schemeClr val="bg1"/>
                          </a:solidFill>
                        </a:rPr>
                        <a:t>Z</a:t>
                      </a: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600" b="1" dirty="0">
                          <a:solidFill>
                            <a:schemeClr val="bg1"/>
                          </a:solidFill>
                        </a:rPr>
                        <a:t>WW</a:t>
                      </a: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600" b="1" dirty="0">
                          <a:solidFill>
                            <a:schemeClr val="bg1"/>
                          </a:solidFill>
                        </a:rPr>
                        <a:t>H</a:t>
                      </a:r>
                      <a:r>
                        <a:rPr lang="de-AT" sz="1600" b="1" baseline="0" dirty="0">
                          <a:solidFill>
                            <a:schemeClr val="bg1"/>
                          </a:solidFill>
                        </a:rPr>
                        <a:t> (ZH)</a:t>
                      </a:r>
                      <a:endParaRPr lang="de-AT" sz="1600" b="1" dirty="0">
                        <a:solidFill>
                          <a:schemeClr val="bg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600" b="1" dirty="0">
                          <a:solidFill>
                            <a:schemeClr val="bg1"/>
                          </a:solidFill>
                        </a:rPr>
                        <a:t>ttbar</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95389">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tx1"/>
                          </a:solidFill>
                          <a:latin typeface="Arial"/>
                          <a:ea typeface="+mn-ea"/>
                          <a:cs typeface="+mn-cs"/>
                        </a:rPr>
                        <a:t>beam energy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600" b="1" kern="1200" dirty="0">
                          <a:solidFill>
                            <a:srgbClr val="FF0000"/>
                          </a:solidFill>
                          <a:latin typeface="Arial"/>
                          <a:ea typeface="+mn-ea"/>
                          <a:cs typeface="+mn-cs"/>
                        </a:rPr>
                        <a:t>45.6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80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120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182.5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400" b="1" kern="1200" dirty="0">
                          <a:solidFill>
                            <a:schemeClr val="tx1"/>
                          </a:solidFill>
                          <a:latin typeface="Arial"/>
                          <a:ea typeface="+mn-ea"/>
                          <a:cs typeface="+mn-cs"/>
                        </a:rPr>
                        <a:t>beam current [mA]</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1905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600" b="1" kern="1200" dirty="0">
                          <a:solidFill>
                            <a:srgbClr val="FF0000"/>
                          </a:solidFill>
                          <a:latin typeface="Arial"/>
                          <a:ea typeface="+mn-ea"/>
                          <a:cs typeface="+mn-cs"/>
                        </a:rPr>
                        <a:t>206</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40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7.4</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0005"/>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rgbClr val="FF0000"/>
                          </a:solidFill>
                          <a:latin typeface="Arial"/>
                          <a:ea typeface="+mn-ea"/>
                          <a:cs typeface="+mn-cs"/>
                        </a:rPr>
                        <a:t>number bunches/beam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600" b="1" kern="1200" dirty="0">
                          <a:solidFill>
                            <a:srgbClr val="FF3300"/>
                          </a:solidFill>
                          <a:latin typeface="Arial"/>
                          <a:ea typeface="+mn-ea"/>
                          <a:cs typeface="+mn-cs"/>
                        </a:rPr>
                        <a:t>16800</a:t>
                      </a:r>
                      <a:endParaRPr kumimoji="0" lang="en-GB" sz="160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600" b="1" kern="1200" dirty="0">
                          <a:solidFill>
                            <a:srgbClr val="FF3300"/>
                          </a:solidFill>
                          <a:latin typeface="Arial"/>
                          <a:ea typeface="+mn-ea"/>
                          <a:cs typeface="+mn-cs"/>
                        </a:rPr>
                        <a:t>2670</a:t>
                      </a:r>
                      <a:endParaRPr kumimoji="0" lang="en-GB" sz="160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600" b="1" kern="1200" dirty="0">
                          <a:solidFill>
                            <a:srgbClr val="FF3300"/>
                          </a:solidFill>
                          <a:latin typeface="Arial"/>
                          <a:ea typeface="+mn-ea"/>
                          <a:cs typeface="+mn-cs"/>
                        </a:rPr>
                        <a:t>660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600" b="1" kern="1200" dirty="0">
                          <a:solidFill>
                            <a:srgbClr val="FF3300"/>
                          </a:solidFill>
                          <a:latin typeface="Arial"/>
                          <a:ea typeface="+mn-ea"/>
                          <a:cs typeface="+mn-cs"/>
                        </a:rPr>
                        <a:t>90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3962529601"/>
                  </a:ext>
                </a:extLst>
              </a:tr>
              <a:tr h="295389">
                <a:tc>
                  <a:txBody>
                    <a:bodyPr/>
                    <a:lstStyle/>
                    <a:p>
                      <a:r>
                        <a:rPr kumimoji="0" lang="en-US" sz="1400" b="1" kern="1200" dirty="0">
                          <a:solidFill>
                            <a:schemeClr val="tx1"/>
                          </a:solidFill>
                          <a:latin typeface="Arial"/>
                          <a:ea typeface="+mn-ea"/>
                          <a:cs typeface="+mn-cs"/>
                        </a:rPr>
                        <a:t>bunch spacing [ns]</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en-US" sz="1600" b="1" kern="1200" dirty="0">
                          <a:solidFill>
                            <a:srgbClr val="FFFF00"/>
                          </a:solidFill>
                          <a:latin typeface="Arial"/>
                          <a:ea typeface="+mn-ea"/>
                          <a:cs typeface="+mn-cs"/>
                        </a:rPr>
                        <a:t>&lt;18</a:t>
                      </a:r>
                      <a:endParaRPr kumimoji="0" lang="en-GB" sz="1600" b="1" kern="1200" dirty="0">
                        <a:solidFill>
                          <a:srgbClr val="FFFF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59700311"/>
                  </a:ext>
                </a:extLst>
              </a:tr>
              <a:tr h="295389">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tx1"/>
                          </a:solidFill>
                          <a:latin typeface="Arial"/>
                          <a:ea typeface="+mn-ea"/>
                          <a:cs typeface="+mn-cs"/>
                        </a:rPr>
                        <a:t>bunch intensity  [10</a:t>
                      </a:r>
                      <a:r>
                        <a:rPr kumimoji="0" lang="en-GB" sz="1400" b="1" kern="1200" baseline="30000" dirty="0">
                          <a:solidFill>
                            <a:schemeClr val="tx1"/>
                          </a:solidFill>
                          <a:latin typeface="Arial"/>
                          <a:ea typeface="+mn-ea"/>
                          <a:cs typeface="+mn-cs"/>
                        </a:rPr>
                        <a:t>11</a:t>
                      </a:r>
                      <a:r>
                        <a:rPr kumimoji="0" lang="en-GB" sz="1400" b="1" kern="1200" dirty="0">
                          <a:solidFill>
                            <a:schemeClr val="tx1"/>
                          </a:solidFill>
                          <a:latin typeface="Arial"/>
                          <a:ea typeface="+mn-ea"/>
                          <a:cs typeface="+mn-cs"/>
                        </a:rPr>
                        <a:t>]</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600" b="1" kern="1200" dirty="0">
                          <a:solidFill>
                            <a:schemeClr val="tx1"/>
                          </a:solidFill>
                          <a:latin typeface="Arial"/>
                          <a:ea typeface="+mn-ea"/>
                          <a:cs typeface="+mn-cs"/>
                        </a:rPr>
                        <a:t>2.14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1.45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1.15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1.55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400" b="1" kern="1200" dirty="0">
                          <a:solidFill>
                            <a:schemeClr val="tx1"/>
                          </a:solidFill>
                          <a:latin typeface="Arial"/>
                          <a:ea typeface="+mn-ea"/>
                          <a:cs typeface="+mn-cs"/>
                        </a:rPr>
                        <a:t>SR</a:t>
                      </a:r>
                      <a:r>
                        <a:rPr kumimoji="0" lang="en-GB" sz="1400" b="1" kern="1200" baseline="0" dirty="0">
                          <a:solidFill>
                            <a:schemeClr val="tx1"/>
                          </a:solidFill>
                          <a:latin typeface="Arial"/>
                          <a:ea typeface="+mn-ea"/>
                          <a:cs typeface="+mn-cs"/>
                        </a:rPr>
                        <a:t> e</a:t>
                      </a:r>
                      <a:r>
                        <a:rPr kumimoji="0" lang="en-GB" sz="1400" b="1" kern="1200" dirty="0">
                          <a:solidFill>
                            <a:schemeClr val="tx1"/>
                          </a:solidFill>
                          <a:latin typeface="Arial"/>
                          <a:ea typeface="+mn-ea"/>
                          <a:cs typeface="+mn-cs"/>
                        </a:rPr>
                        <a:t>nergy loss / turn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0.0394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0.374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1.89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10.4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95389">
                <a:tc>
                  <a:txBody>
                    <a:bodyPr/>
                    <a:lstStyle/>
                    <a:p>
                      <a:r>
                        <a:rPr kumimoji="0" lang="en-US" sz="1400" b="1" kern="1200" dirty="0">
                          <a:solidFill>
                            <a:schemeClr val="tx1"/>
                          </a:solidFill>
                          <a:latin typeface="Arial"/>
                          <a:ea typeface="+mn-ea"/>
                          <a:cs typeface="+mn-cs"/>
                        </a:rPr>
                        <a:t>SR power [MW]</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150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algn="ctr"/>
                      <a:r>
                        <a:rPr kumimoji="0" lang="en-US" sz="1600" b="1" kern="1200" dirty="0">
                          <a:solidFill>
                            <a:schemeClr val="tx1"/>
                          </a:solidFill>
                          <a:latin typeface="Arial"/>
                          <a:ea typeface="+mn-ea"/>
                          <a:cs typeface="+mn-cs"/>
                        </a:rPr>
                        <a:t>150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algn="ctr"/>
                      <a:r>
                        <a:rPr kumimoji="0" lang="en-US" sz="1600" b="1" kern="1200" dirty="0">
                          <a:solidFill>
                            <a:schemeClr val="tx1"/>
                          </a:solidFill>
                          <a:latin typeface="Arial"/>
                          <a:ea typeface="+mn-ea"/>
                          <a:cs typeface="+mn-cs"/>
                        </a:rPr>
                        <a:t>150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algn="ctr"/>
                      <a:r>
                        <a:rPr kumimoji="0" lang="en-US" sz="1600" b="1" kern="1200" dirty="0">
                          <a:solidFill>
                            <a:schemeClr val="tx1"/>
                          </a:solidFill>
                          <a:latin typeface="Arial"/>
                          <a:ea typeface="+mn-ea"/>
                          <a:cs typeface="+mn-cs"/>
                        </a:rPr>
                        <a:t>150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3676111442"/>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chemeClr val="tx1"/>
                          </a:solidFill>
                          <a:latin typeface="Arial"/>
                          <a:ea typeface="+mn-ea"/>
                          <a:cs typeface="+mn-cs"/>
                        </a:rPr>
                        <a:t>total RF voltage 400/800 MHz [GV]</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0.080/0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1.0/0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2.1/0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2.1/9.4</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400" b="1" kern="1200" dirty="0">
                          <a:solidFill>
                            <a:schemeClr val="tx1"/>
                          </a:solidFill>
                          <a:latin typeface="Arial" panose="020B0604020202020204" pitchFamily="34" charset="0"/>
                          <a:ea typeface="+mn-ea"/>
                          <a:cs typeface="Arial" panose="020B0604020202020204" pitchFamily="34" charset="0"/>
                        </a:rPr>
                        <a:t>long.</a:t>
                      </a:r>
                      <a:r>
                        <a:rPr kumimoji="0" lang="en-GB" sz="1400" b="1" kern="1200" baseline="0" dirty="0">
                          <a:solidFill>
                            <a:schemeClr val="tx1"/>
                          </a:solidFill>
                          <a:latin typeface="Arial" panose="020B0604020202020204" pitchFamily="34" charset="0"/>
                          <a:ea typeface="+mn-ea"/>
                          <a:cs typeface="Arial" panose="020B0604020202020204" pitchFamily="34" charset="0"/>
                        </a:rPr>
                        <a:t> </a:t>
                      </a:r>
                      <a:r>
                        <a:rPr kumimoji="0" lang="en-GB" sz="1400" b="1" kern="1200" dirty="0">
                          <a:solidFill>
                            <a:schemeClr val="tx1"/>
                          </a:solidFill>
                          <a:latin typeface="Arial" panose="020B0604020202020204" pitchFamily="34" charset="0"/>
                          <a:ea typeface="+mn-ea"/>
                          <a:cs typeface="Arial" panose="020B0604020202020204" pitchFamily="34" charset="0"/>
                        </a:rPr>
                        <a:t>damping time [turns]</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1158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215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baseline="0" dirty="0">
                          <a:solidFill>
                            <a:schemeClr val="tx1"/>
                          </a:solidFill>
                          <a:latin typeface="Arial"/>
                          <a:ea typeface="+mn-ea"/>
                          <a:cs typeface="+mn-cs"/>
                        </a:rPr>
                        <a:t>64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tx1"/>
                          </a:solidFill>
                          <a:latin typeface="Arial"/>
                          <a:ea typeface="+mn-ea"/>
                          <a:cs typeface="+mn-cs"/>
                        </a:rPr>
                        <a:t>horizontal beta*</a:t>
                      </a:r>
                      <a:r>
                        <a:rPr kumimoji="0" lang="de-AT" sz="1400" b="1" kern="1200" baseline="0" dirty="0">
                          <a:solidFill>
                            <a:schemeClr val="tx1"/>
                          </a:solidFill>
                          <a:latin typeface="Arial"/>
                          <a:ea typeface="+mn-ea"/>
                          <a:cs typeface="+mn-cs"/>
                        </a:rPr>
                        <a:t> </a:t>
                      </a:r>
                      <a:r>
                        <a:rPr kumimoji="0" lang="en-GB" sz="1400" b="1" kern="1200" dirty="0">
                          <a:solidFill>
                            <a:schemeClr val="tx1"/>
                          </a:solidFill>
                          <a:latin typeface="+mn-lt"/>
                          <a:ea typeface="+mn-ea"/>
                          <a:cs typeface="+mn-cs"/>
                        </a:rPr>
                        <a:t>[m]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0.11</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0.2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600" b="1" kern="1200" dirty="0">
                          <a:solidFill>
                            <a:srgbClr val="FF0000"/>
                          </a:solidFill>
                          <a:latin typeface="Arial"/>
                          <a:ea typeface="+mn-ea"/>
                          <a:cs typeface="+mn-cs"/>
                        </a:rPr>
                        <a:t>0.24</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vertical</a:t>
                      </a:r>
                      <a:r>
                        <a:rPr kumimoji="0" lang="en-US" sz="1400" b="1" kern="1200" baseline="0" dirty="0">
                          <a:solidFill>
                            <a:schemeClr val="tx1"/>
                          </a:solidFill>
                          <a:latin typeface="Arial"/>
                          <a:ea typeface="+mn-ea"/>
                          <a:cs typeface="+mn-cs"/>
                        </a:rPr>
                        <a:t> beta* [mm]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0.35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0.5</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0.5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0.8</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2839530520"/>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horizontal geometric emittance</a:t>
                      </a:r>
                      <a:r>
                        <a:rPr kumimoji="0" lang="en-US" sz="1400" b="1" kern="1200" baseline="0" dirty="0">
                          <a:solidFill>
                            <a:schemeClr val="tx1"/>
                          </a:solidFill>
                          <a:latin typeface="Arial"/>
                          <a:ea typeface="+mn-ea"/>
                          <a:cs typeface="+mn-cs"/>
                        </a:rPr>
                        <a:t> [nm]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0.71</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2.17</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0.71</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1.59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vertical geom. emittance [pm]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FF00"/>
                          </a:solidFill>
                          <a:latin typeface="Arial"/>
                          <a:ea typeface="+mn-ea"/>
                          <a:cs typeface="+mn-cs"/>
                        </a:rPr>
                        <a:t>1.0</a:t>
                      </a:r>
                      <a:endParaRPr kumimoji="0" lang="en-GB" sz="1600" b="1" kern="1200" dirty="0">
                        <a:solidFill>
                          <a:srgbClr val="FFFF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1.1</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0.7</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2574920261"/>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horizontal rms IP spot size [</a:t>
                      </a:r>
                      <a:r>
                        <a:rPr kumimoji="0" lang="en-US" sz="1400" b="1" kern="1200" dirty="0">
                          <a:solidFill>
                            <a:schemeClr val="tx1"/>
                          </a:solidFill>
                          <a:latin typeface="Symbol" panose="05050102010706020507" pitchFamily="18" charset="2"/>
                          <a:ea typeface="+mn-ea"/>
                          <a:cs typeface="+mn-cs"/>
                        </a:rPr>
                        <a:t>m</a:t>
                      </a:r>
                      <a:r>
                        <a:rPr kumimoji="0" lang="en-US" sz="1400" b="1" kern="1200" dirty="0">
                          <a:solidFill>
                            <a:schemeClr val="tx1"/>
                          </a:solidFill>
                          <a:latin typeface="Arial"/>
                          <a:ea typeface="+mn-ea"/>
                          <a:cs typeface="+mn-cs"/>
                        </a:rPr>
                        <a:t>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21</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13</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40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967911388"/>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vertical rms IP spot size [nm]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18</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24</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20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26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074449764"/>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beam-beam parameter </a:t>
                      </a:r>
                      <a:r>
                        <a:rPr kumimoji="0" lang="en-US" sz="1400" b="1" kern="1200" dirty="0">
                          <a:solidFill>
                            <a:schemeClr val="tx1"/>
                          </a:solidFill>
                          <a:latin typeface="Symbol" panose="05050102010706020507" pitchFamily="18" charset="2"/>
                          <a:ea typeface="+mn-ea"/>
                          <a:cs typeface="+mn-cs"/>
                        </a:rPr>
                        <a:t>x</a:t>
                      </a:r>
                      <a:r>
                        <a:rPr kumimoji="0" lang="en-US" sz="1400" b="1" kern="1200" baseline="-25000" dirty="0">
                          <a:solidFill>
                            <a:schemeClr val="tx1"/>
                          </a:solidFill>
                          <a:latin typeface="Arial"/>
                          <a:ea typeface="+mn-ea"/>
                          <a:cs typeface="+mn-cs"/>
                        </a:rPr>
                        <a:t>x</a:t>
                      </a:r>
                      <a:r>
                        <a:rPr kumimoji="0" lang="en-US" sz="1400" b="1" kern="1200" dirty="0">
                          <a:solidFill>
                            <a:schemeClr val="tx1"/>
                          </a:solidFill>
                          <a:latin typeface="Arial"/>
                          <a:ea typeface="+mn-ea"/>
                          <a:cs typeface="+mn-cs"/>
                        </a:rPr>
                        <a:t> / </a:t>
                      </a:r>
                      <a:r>
                        <a:rPr kumimoji="0" lang="en-US" sz="1400" b="1" kern="1200" dirty="0" err="1">
                          <a:solidFill>
                            <a:schemeClr val="tx1"/>
                          </a:solidFill>
                          <a:latin typeface="Symbol" panose="05050102010706020507" pitchFamily="18" charset="2"/>
                          <a:ea typeface="+mn-ea"/>
                          <a:cs typeface="+mn-cs"/>
                        </a:rPr>
                        <a:t>x</a:t>
                      </a:r>
                      <a:r>
                        <a:rPr kumimoji="0" lang="en-US" sz="1400" b="1" kern="1200" baseline="-25000" dirty="0" err="1">
                          <a:solidFill>
                            <a:schemeClr val="tx1"/>
                          </a:solidFill>
                          <a:latin typeface="Arial"/>
                          <a:ea typeface="+mn-ea"/>
                          <a:cs typeface="+mn-cs"/>
                        </a:rPr>
                        <a:t>y</a:t>
                      </a:r>
                      <a:endParaRPr kumimoji="0" lang="en-GB" sz="1400" b="1" kern="1200" baseline="-250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0.002/0.0973</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0.013/0.128</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0.010/0.088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0.073/0.134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rms bunch length </a:t>
                      </a:r>
                      <a:r>
                        <a:rPr kumimoji="0" lang="en-US" sz="1400" b="1" kern="1200" dirty="0">
                          <a:solidFill>
                            <a:schemeClr val="tx1"/>
                          </a:solidFill>
                          <a:latin typeface="Arial"/>
                          <a:ea typeface="+mn-ea"/>
                          <a:cs typeface="+mn-cs"/>
                        </a:rPr>
                        <a:t>with SR / </a:t>
                      </a:r>
                      <a:r>
                        <a:rPr kumimoji="0" lang="en-US" sz="1400" b="1" kern="1200" dirty="0">
                          <a:solidFill>
                            <a:srgbClr val="FF0000"/>
                          </a:solidFill>
                          <a:latin typeface="Arial"/>
                          <a:ea typeface="+mn-ea"/>
                          <a:cs typeface="+mn-cs"/>
                        </a:rPr>
                        <a:t>BS [mm]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5.6 / </a:t>
                      </a:r>
                      <a:r>
                        <a:rPr kumimoji="0" lang="en-US" sz="1600" b="1" kern="1200" dirty="0">
                          <a:solidFill>
                            <a:srgbClr val="FF0000"/>
                          </a:solidFill>
                          <a:latin typeface="Arial"/>
                          <a:ea typeface="+mn-ea"/>
                          <a:cs typeface="+mn-cs"/>
                        </a:rPr>
                        <a:t>15.5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3.5 / </a:t>
                      </a:r>
                      <a:r>
                        <a:rPr kumimoji="0" lang="de-AT" sz="1600" b="1" kern="1200" dirty="0">
                          <a:solidFill>
                            <a:srgbClr val="FF0000"/>
                          </a:solidFill>
                          <a:latin typeface="Arial"/>
                          <a:ea typeface="+mn-ea"/>
                          <a:cs typeface="+mn-cs"/>
                        </a:rPr>
                        <a:t>5.4</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3.4 / </a:t>
                      </a:r>
                      <a:r>
                        <a:rPr kumimoji="0" lang="en-US" sz="1600" b="1" kern="1200" dirty="0">
                          <a:solidFill>
                            <a:srgbClr val="FF0000"/>
                          </a:solidFill>
                          <a:latin typeface="Arial"/>
                          <a:ea typeface="+mn-ea"/>
                          <a:cs typeface="+mn-cs"/>
                        </a:rPr>
                        <a:t>4.7</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1.8 / </a:t>
                      </a:r>
                      <a:r>
                        <a:rPr kumimoji="0" lang="en-US" sz="1600" b="1" kern="1200" dirty="0">
                          <a:solidFill>
                            <a:srgbClr val="FF0000"/>
                          </a:solidFill>
                          <a:latin typeface="Arial"/>
                          <a:ea typeface="+mn-ea"/>
                          <a:cs typeface="+mn-cs"/>
                        </a:rPr>
                        <a:t>2.</a:t>
                      </a:r>
                      <a:r>
                        <a:rPr kumimoji="0" lang="en-GB" sz="1600" b="1" kern="1200" dirty="0">
                          <a:solidFill>
                            <a:srgbClr val="FF0000"/>
                          </a:solidFill>
                          <a:latin typeface="Arial"/>
                          <a:ea typeface="+mn-ea"/>
                          <a:cs typeface="+mn-cs"/>
                        </a:rPr>
                        <a:t>2</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rgbClr val="FF0000"/>
                          </a:solidFill>
                          <a:latin typeface="Arial"/>
                          <a:ea typeface="+mn-ea"/>
                          <a:cs typeface="+mn-cs"/>
                        </a:rPr>
                        <a:t>luminosity per IP [10</a:t>
                      </a:r>
                      <a:r>
                        <a:rPr kumimoji="0" lang="en-US" sz="1400" b="1" kern="1200" baseline="30000" dirty="0">
                          <a:solidFill>
                            <a:srgbClr val="FF0000"/>
                          </a:solidFill>
                          <a:latin typeface="Arial"/>
                          <a:ea typeface="+mn-ea"/>
                          <a:cs typeface="+mn-cs"/>
                        </a:rPr>
                        <a:t>34</a:t>
                      </a:r>
                      <a:r>
                        <a:rPr kumimoji="0" lang="en-US" sz="1400" b="1" kern="1200" dirty="0">
                          <a:solidFill>
                            <a:srgbClr val="FF0000"/>
                          </a:solidFill>
                          <a:latin typeface="Arial"/>
                          <a:ea typeface="+mn-ea"/>
                          <a:cs typeface="+mn-cs"/>
                        </a:rPr>
                        <a:t> cm</a:t>
                      </a:r>
                      <a:r>
                        <a:rPr kumimoji="0" lang="en-US" sz="1400" b="1" kern="1200" baseline="30000" dirty="0">
                          <a:solidFill>
                            <a:srgbClr val="FF0000"/>
                          </a:solidFill>
                          <a:latin typeface="Arial"/>
                          <a:ea typeface="+mn-ea"/>
                          <a:cs typeface="+mn-cs"/>
                        </a:rPr>
                        <a:t>-2</a:t>
                      </a:r>
                      <a:r>
                        <a:rPr kumimoji="0" lang="en-US" sz="1400" b="1" kern="1200" dirty="0">
                          <a:solidFill>
                            <a:srgbClr val="FF0000"/>
                          </a:solidFill>
                          <a:latin typeface="Arial"/>
                          <a:ea typeface="+mn-ea"/>
                          <a:cs typeface="+mn-cs"/>
                        </a:rPr>
                        <a:t>s</a:t>
                      </a:r>
                      <a:r>
                        <a:rPr kumimoji="0" lang="en-US" sz="1400" b="1" kern="1200" baseline="30000" dirty="0">
                          <a:solidFill>
                            <a:srgbClr val="FF0000"/>
                          </a:solidFill>
                          <a:latin typeface="Arial"/>
                          <a:ea typeface="+mn-ea"/>
                          <a:cs typeface="+mn-cs"/>
                        </a:rPr>
                        <a:t>-1</a:t>
                      </a:r>
                      <a:r>
                        <a:rPr kumimoji="0" lang="en-US" sz="1400" b="1" kern="1200" dirty="0">
                          <a:solidFill>
                            <a:srgbClr val="FF0000"/>
                          </a:solidFill>
                          <a:latin typeface="Arial"/>
                          <a:ea typeface="+mn-ea"/>
                          <a:cs typeface="+mn-cs"/>
                        </a:rPr>
                        <a:t>]</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423</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60</a:t>
                      </a:r>
                      <a:endParaRPr kumimoji="0" lang="en-GB" sz="160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15.0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3.8</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594538425"/>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rgbClr val="FF0000"/>
                          </a:solidFill>
                          <a:latin typeface="Arial"/>
                          <a:ea typeface="+mn-ea"/>
                          <a:cs typeface="+mn-cs"/>
                        </a:rPr>
                        <a:t>total integrated luminosity / IP / year [ab</a:t>
                      </a:r>
                      <a:r>
                        <a:rPr kumimoji="0" lang="en-US" sz="1400" b="1" kern="1200" baseline="30000" dirty="0">
                          <a:solidFill>
                            <a:srgbClr val="FF0000"/>
                          </a:solidFill>
                          <a:latin typeface="Arial"/>
                          <a:ea typeface="+mn-ea"/>
                          <a:cs typeface="+mn-cs"/>
                        </a:rPr>
                        <a:t>-1</a:t>
                      </a:r>
                      <a:r>
                        <a:rPr kumimoji="0" lang="en-US" sz="1400" b="1" kern="1200" dirty="0">
                          <a:solidFill>
                            <a:srgbClr val="FF0000"/>
                          </a:solidFill>
                          <a:latin typeface="Arial"/>
                          <a:ea typeface="+mn-ea"/>
                          <a:cs typeface="+mn-cs"/>
                        </a:rPr>
                        <a:t>/</a:t>
                      </a:r>
                      <a:r>
                        <a:rPr kumimoji="0" lang="en-US" sz="1400" b="1" kern="1200" dirty="0" err="1">
                          <a:solidFill>
                            <a:srgbClr val="FF0000"/>
                          </a:solidFill>
                          <a:latin typeface="Arial"/>
                          <a:ea typeface="+mn-ea"/>
                          <a:cs typeface="+mn-cs"/>
                        </a:rPr>
                        <a:t>yr</a:t>
                      </a:r>
                      <a:r>
                        <a:rPr kumimoji="0" lang="en-US" sz="1400" b="1" kern="1200" dirty="0">
                          <a:solidFill>
                            <a:srgbClr val="FF0000"/>
                          </a:solidFill>
                          <a:latin typeface="Arial"/>
                          <a:ea typeface="+mn-ea"/>
                          <a:cs typeface="+mn-cs"/>
                        </a:rPr>
                        <a:t>]</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51</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7.2</a:t>
                      </a:r>
                      <a:endParaRPr kumimoji="0" lang="en-GB" sz="160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1.8</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0.45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2513034531"/>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chemeClr val="tx1"/>
                          </a:solidFill>
                          <a:latin typeface="Arial"/>
                          <a:ea typeface="+mn-ea"/>
                          <a:cs typeface="+mn-cs"/>
                        </a:rPr>
                        <a:t>beam lifetime rad Bhabha [min]</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FF00"/>
                          </a:solidFill>
                          <a:latin typeface="Arial"/>
                          <a:ea typeface="+mn-ea"/>
                          <a:cs typeface="+mn-cs"/>
                        </a:rPr>
                        <a:t>11</a:t>
                      </a:r>
                      <a:endParaRPr kumimoji="0" lang="en-GB" sz="1600" b="1" kern="1200" dirty="0">
                        <a:solidFill>
                          <a:srgbClr val="FFFF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baseline="0" dirty="0">
                          <a:solidFill>
                            <a:schemeClr val="tx1"/>
                          </a:solidFill>
                          <a:latin typeface="Arial"/>
                          <a:ea typeface="+mn-ea"/>
                          <a:cs typeface="+mn-cs"/>
                        </a:rPr>
                        <a:t>8</a:t>
                      </a:r>
                      <a:endParaRPr kumimoji="0" lang="en-GB" sz="1600" b="1" kern="1200" dirty="0">
                        <a:solidFill>
                          <a:schemeClr val="tx1"/>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7</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6</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4062015532"/>
                  </a:ext>
                </a:extLst>
              </a:tr>
              <a:tr h="2953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mn-lt"/>
                          <a:ea typeface="+mn-ea"/>
                          <a:cs typeface="+mn-cs"/>
                        </a:rPr>
                        <a:t>beam lifetime (</a:t>
                      </a:r>
                      <a:r>
                        <a:rPr kumimoji="0" lang="en-US" sz="1400" b="1" kern="1200" dirty="0" err="1">
                          <a:solidFill>
                            <a:schemeClr val="tx1"/>
                          </a:solidFill>
                          <a:latin typeface="+mn-lt"/>
                          <a:ea typeface="+mn-ea"/>
                          <a:cs typeface="+mn-cs"/>
                        </a:rPr>
                        <a:t>q+BS+lattice</a:t>
                      </a:r>
                      <a:r>
                        <a:rPr kumimoji="0" lang="en-US" sz="1400" b="1" kern="1200" dirty="0">
                          <a:solidFill>
                            <a:schemeClr val="tx1"/>
                          </a:solidFill>
                          <a:latin typeface="+mn-lt"/>
                          <a:ea typeface="+mn-ea"/>
                          <a:cs typeface="+mn-cs"/>
                        </a:rPr>
                        <a:t>) [min]</a:t>
                      </a:r>
                      <a:endParaRPr kumimoji="0" lang="en-GB" sz="1400" b="1" kern="1200" dirty="0">
                        <a:solidFill>
                          <a:schemeClr val="tx1"/>
                        </a:solidFill>
                        <a:latin typeface="+mn-lt"/>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50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42</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100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100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69854936"/>
                  </a:ext>
                </a:extLst>
              </a:tr>
            </a:tbl>
          </a:graphicData>
        </a:graphic>
      </p:graphicFrame>
    </p:spTree>
    <p:extLst>
      <p:ext uri="{BB962C8B-B14F-4D97-AF65-F5344CB8AC3E}">
        <p14:creationId xmlns:p14="http://schemas.microsoft.com/office/powerpoint/2010/main" val="674730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DE79D9F-0379-2C97-25A9-DB884001709B}"/>
              </a:ext>
            </a:extLst>
          </p:cNvPr>
          <p:cNvPicPr>
            <a:picLocks noChangeAspect="1"/>
          </p:cNvPicPr>
          <p:nvPr/>
        </p:nvPicPr>
        <p:blipFill rotWithShape="1">
          <a:blip r:embed="rId2"/>
          <a:srcRect l="7756" t="15249" r="2304" b="5089"/>
          <a:stretch/>
        </p:blipFill>
        <p:spPr>
          <a:xfrm>
            <a:off x="2438567" y="1245828"/>
            <a:ext cx="7171992" cy="4293320"/>
          </a:xfrm>
          <a:prstGeom prst="rect">
            <a:avLst/>
          </a:prstGeom>
        </p:spPr>
      </p:pic>
      <p:sp>
        <p:nvSpPr>
          <p:cNvPr id="6" name="Title 1">
            <a:extLst>
              <a:ext uri="{FF2B5EF4-FFF2-40B4-BE49-F238E27FC236}">
                <a16:creationId xmlns:a16="http://schemas.microsoft.com/office/drawing/2014/main" id="{86651112-671D-4301-1843-68FBAB276597}"/>
              </a:ext>
            </a:extLst>
          </p:cNvPr>
          <p:cNvSpPr txBox="1">
            <a:spLocks/>
          </p:cNvSpPr>
          <p:nvPr/>
        </p:nvSpPr>
        <p:spPr>
          <a:xfrm>
            <a:off x="1" y="-27384"/>
            <a:ext cx="12191999" cy="86058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0" cap="none" spc="0" normalizeH="0" baseline="0" noProof="0" dirty="0">
                <a:ln>
                  <a:noFill/>
                </a:ln>
                <a:solidFill>
                  <a:srgbClr val="FFFF00"/>
                </a:solidFill>
                <a:effectLst/>
                <a:uLnTx/>
                <a:uFillTx/>
                <a:latin typeface="Arial"/>
                <a:ea typeface="+mj-ea"/>
                <a:cs typeface="+mj-cs"/>
              </a:rPr>
              <a:t>	“HL-FCC-</a:t>
            </a:r>
            <a:r>
              <a:rPr kumimoji="0" lang="en-US" sz="3000" b="1" i="0" u="none" strike="noStrike" kern="0" cap="none" spc="0" normalizeH="0" baseline="0" noProof="0" dirty="0" err="1">
                <a:ln>
                  <a:noFill/>
                </a:ln>
                <a:solidFill>
                  <a:srgbClr val="FFFF00"/>
                </a:solidFill>
                <a:effectLst/>
                <a:uLnTx/>
                <a:uFillTx/>
                <a:latin typeface="Arial"/>
                <a:ea typeface="+mj-ea"/>
                <a:cs typeface="+mj-cs"/>
              </a:rPr>
              <a:t>ee</a:t>
            </a:r>
            <a:r>
              <a:rPr kumimoji="0" lang="en-US" sz="3000" b="1" i="0" u="none" strike="noStrike" kern="0" cap="none" spc="0" normalizeH="0" baseline="0" noProof="0" dirty="0">
                <a:ln>
                  <a:noFill/>
                </a:ln>
                <a:solidFill>
                  <a:srgbClr val="FFFF00"/>
                </a:solidFill>
                <a:effectLst/>
                <a:uLnTx/>
                <a:uFillTx/>
                <a:latin typeface="Arial"/>
                <a:ea typeface="+mj-ea"/>
                <a:cs typeface="+mj-cs"/>
              </a:rPr>
              <a:t>” – highest luminosity collider ! </a:t>
            </a:r>
          </a:p>
        </p:txBody>
      </p:sp>
      <p:pic>
        <p:nvPicPr>
          <p:cNvPr id="7" name="Picture 6" descr="A picture containing text&#10;&#10;Description automatically generated">
            <a:extLst>
              <a:ext uri="{FF2B5EF4-FFF2-40B4-BE49-F238E27FC236}">
                <a16:creationId xmlns:a16="http://schemas.microsoft.com/office/drawing/2014/main" id="{B15117C5-295D-FE10-ABC6-ADD827F70B6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426" y="120414"/>
            <a:ext cx="2046444" cy="724532"/>
          </a:xfrm>
          <a:prstGeom prst="rect">
            <a:avLst/>
          </a:prstGeom>
        </p:spPr>
      </p:pic>
      <p:sp>
        <p:nvSpPr>
          <p:cNvPr id="10" name="TextBox 9">
            <a:extLst>
              <a:ext uri="{FF2B5EF4-FFF2-40B4-BE49-F238E27FC236}">
                <a16:creationId xmlns:a16="http://schemas.microsoft.com/office/drawing/2014/main" id="{8EA5A390-17E2-EE4D-8AAA-D70A4855EB4C}"/>
              </a:ext>
            </a:extLst>
          </p:cNvPr>
          <p:cNvSpPr txBox="1"/>
          <p:nvPr/>
        </p:nvSpPr>
        <p:spPr>
          <a:xfrm>
            <a:off x="1724371" y="5884209"/>
            <a:ext cx="961802" cy="184666"/>
          </a:xfrm>
          <a:prstGeom prst="rect">
            <a:avLst/>
          </a:prstGeom>
          <a:solidFill>
            <a:srgbClr val="FFFF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Marica Biagini</a:t>
            </a:r>
            <a:endParaRPr kumimoji="0" lang="en-GB" sz="1200" b="0" i="0" u="none" strike="noStrike" kern="1200" cap="none" spc="0" normalizeH="0" baseline="0" noProof="0" dirty="0">
              <a:ln>
                <a:noFill/>
              </a:ln>
              <a:solidFill>
                <a:srgbClr val="0033A0"/>
              </a:solidFill>
              <a:effectLst/>
              <a:uLnTx/>
              <a:uFillTx/>
              <a:latin typeface="Arial"/>
              <a:ea typeface="+mn-ea"/>
              <a:cs typeface="+mn-cs"/>
            </a:endParaRPr>
          </a:p>
        </p:txBody>
      </p:sp>
      <p:cxnSp>
        <p:nvCxnSpPr>
          <p:cNvPr id="14" name="Straight Arrow Connector 13">
            <a:extLst>
              <a:ext uri="{FF2B5EF4-FFF2-40B4-BE49-F238E27FC236}">
                <a16:creationId xmlns:a16="http://schemas.microsoft.com/office/drawing/2014/main" id="{A12E6667-62D1-76B1-715C-CF311CA2577D}"/>
              </a:ext>
            </a:extLst>
          </p:cNvPr>
          <p:cNvCxnSpPr>
            <a:cxnSpLocks/>
          </p:cNvCxnSpPr>
          <p:nvPr/>
        </p:nvCxnSpPr>
        <p:spPr>
          <a:xfrm flipV="1">
            <a:off x="5235046" y="1859665"/>
            <a:ext cx="0" cy="336884"/>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B11C837F-1A66-CCBD-3A4A-B71B2D48F10B}"/>
              </a:ext>
            </a:extLst>
          </p:cNvPr>
          <p:cNvSpPr txBox="1"/>
          <p:nvPr/>
        </p:nvSpPr>
        <p:spPr>
          <a:xfrm>
            <a:off x="6241832" y="4692902"/>
            <a:ext cx="2643352" cy="369332"/>
          </a:xfrm>
          <a:prstGeom prst="rect">
            <a:avLst/>
          </a:prstGeom>
          <a:solidFill>
            <a:schemeClr val="bg1"/>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a:ea typeface="+mn-ea"/>
                <a:cs typeface="+mn-cs"/>
              </a:rPr>
              <a:t>CEPC  for 100 MW SR power &amp; 2 IPs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2060"/>
                </a:solidFill>
                <a:effectLst/>
                <a:uLnTx/>
                <a:uFillTx/>
                <a:latin typeface="Arial"/>
                <a:ea typeface="+mn-ea"/>
                <a:cs typeface="+mn-cs"/>
              </a:rPr>
              <a:t>FCC-ee with 4 IPs</a:t>
            </a:r>
            <a:endParaRPr kumimoji="0" lang="en-GB" sz="1200" b="1" i="0" u="none" strike="noStrike" kern="1200" cap="none" spc="0" normalizeH="0" baseline="0" noProof="0" dirty="0">
              <a:ln>
                <a:noFill/>
              </a:ln>
              <a:solidFill>
                <a:srgbClr val="002060"/>
              </a:solidFill>
              <a:effectLst/>
              <a:uLnTx/>
              <a:uFillTx/>
              <a:latin typeface="Arial"/>
              <a:ea typeface="+mn-ea"/>
              <a:cs typeface="+mn-cs"/>
            </a:endParaRPr>
          </a:p>
        </p:txBody>
      </p:sp>
      <p:sp>
        <p:nvSpPr>
          <p:cNvPr id="3" name="TextBox 2">
            <a:extLst>
              <a:ext uri="{FF2B5EF4-FFF2-40B4-BE49-F238E27FC236}">
                <a16:creationId xmlns:a16="http://schemas.microsoft.com/office/drawing/2014/main" id="{78027429-FA86-F82F-61FE-BEAB74D5F02E}"/>
              </a:ext>
            </a:extLst>
          </p:cNvPr>
          <p:cNvSpPr txBox="1"/>
          <p:nvPr/>
        </p:nvSpPr>
        <p:spPr>
          <a:xfrm>
            <a:off x="4401017" y="926788"/>
            <a:ext cx="346249" cy="2769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F2F2F"/>
                </a:solidFill>
                <a:effectLst/>
                <a:uLnTx/>
                <a:uFillTx/>
                <a:latin typeface="Arial"/>
                <a:ea typeface="+mn-ea"/>
                <a:cs typeface="+mn-cs"/>
              </a:rPr>
              <a:t>/ IP</a:t>
            </a:r>
            <a:endParaRPr kumimoji="0" lang="en-GB" sz="1800" b="0" i="0" u="none" strike="noStrike" kern="1200" cap="none" spc="0" normalizeH="0" baseline="0" noProof="0" dirty="0">
              <a:ln>
                <a:noFill/>
              </a:ln>
              <a:solidFill>
                <a:srgbClr val="2F2F2F"/>
              </a:solidFill>
              <a:effectLst/>
              <a:uLnTx/>
              <a:uFillTx/>
              <a:latin typeface="Arial"/>
              <a:ea typeface="+mn-ea"/>
              <a:cs typeface="+mn-cs"/>
            </a:endParaRPr>
          </a:p>
        </p:txBody>
      </p:sp>
      <p:sp>
        <p:nvSpPr>
          <p:cNvPr id="8" name="TextBox 7">
            <a:extLst>
              <a:ext uri="{FF2B5EF4-FFF2-40B4-BE49-F238E27FC236}">
                <a16:creationId xmlns:a16="http://schemas.microsoft.com/office/drawing/2014/main" id="{DE0FFA3B-ADF1-E8EF-CCB5-FF8967A448F5}"/>
              </a:ext>
            </a:extLst>
          </p:cNvPr>
          <p:cNvSpPr txBox="1"/>
          <p:nvPr/>
        </p:nvSpPr>
        <p:spPr>
          <a:xfrm>
            <a:off x="6283059" y="1542685"/>
            <a:ext cx="105022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FCC-ee Z </a:t>
            </a:r>
          </a:p>
        </p:txBody>
      </p:sp>
      <p:sp>
        <p:nvSpPr>
          <p:cNvPr id="13" name="TextBox 12">
            <a:extLst>
              <a:ext uri="{FF2B5EF4-FFF2-40B4-BE49-F238E27FC236}">
                <a16:creationId xmlns:a16="http://schemas.microsoft.com/office/drawing/2014/main" id="{B7CB8587-2C58-6A91-6744-8C4614586B50}"/>
              </a:ext>
            </a:extLst>
          </p:cNvPr>
          <p:cNvSpPr txBox="1"/>
          <p:nvPr/>
        </p:nvSpPr>
        <p:spPr>
          <a:xfrm>
            <a:off x="7302080" y="2331501"/>
            <a:ext cx="108549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FCC-ee H </a:t>
            </a:r>
          </a:p>
        </p:txBody>
      </p:sp>
      <p:sp>
        <p:nvSpPr>
          <p:cNvPr id="15" name="TextBox 14">
            <a:extLst>
              <a:ext uri="{FF2B5EF4-FFF2-40B4-BE49-F238E27FC236}">
                <a16:creationId xmlns:a16="http://schemas.microsoft.com/office/drawing/2014/main" id="{8F3ABD5A-BD19-2113-9193-B4AF75932F63}"/>
              </a:ext>
            </a:extLst>
          </p:cNvPr>
          <p:cNvSpPr txBox="1"/>
          <p:nvPr/>
        </p:nvSpPr>
        <p:spPr>
          <a:xfrm>
            <a:off x="6627899" y="1940907"/>
            <a:ext cx="114961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FCC-ee W </a:t>
            </a:r>
          </a:p>
        </p:txBody>
      </p:sp>
      <p:sp>
        <p:nvSpPr>
          <p:cNvPr id="16" name="TextBox 15">
            <a:extLst>
              <a:ext uri="{FF2B5EF4-FFF2-40B4-BE49-F238E27FC236}">
                <a16:creationId xmlns:a16="http://schemas.microsoft.com/office/drawing/2014/main" id="{17696357-0EFF-91AB-7AEE-0FC84B52F395}"/>
              </a:ext>
            </a:extLst>
          </p:cNvPr>
          <p:cNvSpPr txBox="1"/>
          <p:nvPr/>
        </p:nvSpPr>
        <p:spPr>
          <a:xfrm>
            <a:off x="8603119" y="2529451"/>
            <a:ext cx="109722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FCC-ee </a:t>
            </a:r>
            <a:r>
              <a:rPr kumimoji="0" lang="en-US" sz="1800" b="1" i="0" u="none" strike="noStrike" kern="1200" cap="none" spc="0" normalizeH="0" baseline="0" noProof="0" dirty="0" err="1">
                <a:ln>
                  <a:noFill/>
                </a:ln>
                <a:solidFill>
                  <a:srgbClr val="5B9BD5">
                    <a:lumMod val="75000"/>
                  </a:srgbClr>
                </a:solidFill>
                <a:effectLst/>
                <a:uLnTx/>
                <a:uFillTx/>
                <a:latin typeface="Calibri" panose="020F0502020204030204"/>
                <a:ea typeface="+mn-ea"/>
                <a:cs typeface="+mn-cs"/>
              </a:rPr>
              <a:t>tt</a:t>
            </a:r>
            <a:r>
              <a:rPr kumimoji="0" lang="en-US" sz="18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 </a:t>
            </a:r>
          </a:p>
        </p:txBody>
      </p:sp>
      <p:sp>
        <p:nvSpPr>
          <p:cNvPr id="17" name="TextBox 16">
            <a:extLst>
              <a:ext uri="{FF2B5EF4-FFF2-40B4-BE49-F238E27FC236}">
                <a16:creationId xmlns:a16="http://schemas.microsoft.com/office/drawing/2014/main" id="{1CF5E9A3-0BF1-67D6-E5CB-101449F9D1D8}"/>
              </a:ext>
            </a:extLst>
          </p:cNvPr>
          <p:cNvSpPr txBox="1"/>
          <p:nvPr/>
        </p:nvSpPr>
        <p:spPr>
          <a:xfrm>
            <a:off x="7798122" y="2920203"/>
            <a:ext cx="92749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CEPC </a:t>
            </a:r>
            <a:r>
              <a:rPr kumimoji="0" lang="en-US" sz="1800" b="1" i="0" u="none" strike="noStrike" kern="1200" cap="none" spc="0" normalizeH="0" baseline="0" noProof="0" dirty="0" err="1">
                <a:ln>
                  <a:noFill/>
                </a:ln>
                <a:solidFill>
                  <a:srgbClr val="FF0000"/>
                </a:solidFill>
                <a:effectLst/>
                <a:uLnTx/>
                <a:uFillTx/>
                <a:latin typeface="Calibri" panose="020F0502020204030204"/>
                <a:ea typeface="+mn-ea"/>
                <a:cs typeface="+mn-cs"/>
              </a:rPr>
              <a:t>tt</a:t>
            </a: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 </a:t>
            </a:r>
          </a:p>
        </p:txBody>
      </p:sp>
      <p:sp>
        <p:nvSpPr>
          <p:cNvPr id="18" name="TextBox 17">
            <a:extLst>
              <a:ext uri="{FF2B5EF4-FFF2-40B4-BE49-F238E27FC236}">
                <a16:creationId xmlns:a16="http://schemas.microsoft.com/office/drawing/2014/main" id="{857D21A1-1385-60F6-9144-7CF187B4A590}"/>
              </a:ext>
            </a:extLst>
          </p:cNvPr>
          <p:cNvSpPr txBox="1"/>
          <p:nvPr/>
        </p:nvSpPr>
        <p:spPr>
          <a:xfrm>
            <a:off x="6834120" y="1742799"/>
            <a:ext cx="97975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CEPC W </a:t>
            </a:r>
          </a:p>
        </p:txBody>
      </p:sp>
      <p:sp>
        <p:nvSpPr>
          <p:cNvPr id="19" name="TextBox 18">
            <a:extLst>
              <a:ext uri="{FF2B5EF4-FFF2-40B4-BE49-F238E27FC236}">
                <a16:creationId xmlns:a16="http://schemas.microsoft.com/office/drawing/2014/main" id="{A37FCE8C-D074-1FD7-16AC-B64F78A65DE5}"/>
              </a:ext>
            </a:extLst>
          </p:cNvPr>
          <p:cNvSpPr txBox="1"/>
          <p:nvPr/>
        </p:nvSpPr>
        <p:spPr>
          <a:xfrm>
            <a:off x="7295964" y="2112131"/>
            <a:ext cx="91563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CEPC H </a:t>
            </a:r>
          </a:p>
        </p:txBody>
      </p:sp>
      <p:sp>
        <p:nvSpPr>
          <p:cNvPr id="20" name="TextBox 19">
            <a:extLst>
              <a:ext uri="{FF2B5EF4-FFF2-40B4-BE49-F238E27FC236}">
                <a16:creationId xmlns:a16="http://schemas.microsoft.com/office/drawing/2014/main" id="{4503651F-184F-54F5-2CC3-7E2D4C63834C}"/>
              </a:ext>
            </a:extLst>
          </p:cNvPr>
          <p:cNvSpPr txBox="1"/>
          <p:nvPr/>
        </p:nvSpPr>
        <p:spPr>
          <a:xfrm>
            <a:off x="6405119" y="1319689"/>
            <a:ext cx="8274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CEPC Z</a:t>
            </a:r>
          </a:p>
        </p:txBody>
      </p:sp>
      <p:sp>
        <p:nvSpPr>
          <p:cNvPr id="21" name="TextBox 20">
            <a:extLst>
              <a:ext uri="{FF2B5EF4-FFF2-40B4-BE49-F238E27FC236}">
                <a16:creationId xmlns:a16="http://schemas.microsoft.com/office/drawing/2014/main" id="{25158656-4AC9-532E-0755-A5EFAB160F43}"/>
              </a:ext>
            </a:extLst>
          </p:cNvPr>
          <p:cNvSpPr txBox="1"/>
          <p:nvPr/>
        </p:nvSpPr>
        <p:spPr>
          <a:xfrm>
            <a:off x="5237691" y="1931602"/>
            <a:ext cx="123303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srgbClr val="FF0000"/>
                </a:solidFill>
                <a:effectLst/>
                <a:uLnTx/>
                <a:uFillTx/>
                <a:latin typeface="Calibri" panose="020F0502020204030204"/>
                <a:ea typeface="+mn-ea"/>
                <a:cs typeface="+mn-cs"/>
              </a:rPr>
              <a:t>SuperKEKB</a:t>
            </a:r>
            <a:endPar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2BFBE268-2397-BB5A-2160-3F56EECD44C9}"/>
              </a:ext>
            </a:extLst>
          </p:cNvPr>
          <p:cNvSpPr txBox="1"/>
          <p:nvPr/>
        </p:nvSpPr>
        <p:spPr>
          <a:xfrm>
            <a:off x="5390091" y="2228382"/>
            <a:ext cx="67999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70AD47">
                    <a:lumMod val="75000"/>
                  </a:srgbClr>
                </a:solidFill>
                <a:effectLst/>
                <a:uLnTx/>
                <a:uFillTx/>
                <a:latin typeface="Calibri" panose="020F0502020204030204"/>
                <a:ea typeface="+mn-ea"/>
                <a:cs typeface="+mn-cs"/>
              </a:rPr>
              <a:t>KEKB</a:t>
            </a:r>
            <a:endParaRPr kumimoji="0" lang="en-US" sz="1800" b="1" i="0" u="none" strike="noStrike" kern="1200" cap="none" spc="0" normalizeH="0" baseline="0" noProof="0" dirty="0">
              <a:ln>
                <a:noFill/>
              </a:ln>
              <a:solidFill>
                <a:srgbClr val="70AD47">
                  <a:lumMod val="75000"/>
                </a:srgbClr>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6036330B-12B5-825A-D6AA-018AB36DCA7F}"/>
              </a:ext>
            </a:extLst>
          </p:cNvPr>
          <p:cNvSpPr txBox="1"/>
          <p:nvPr/>
        </p:nvSpPr>
        <p:spPr>
          <a:xfrm>
            <a:off x="4632112" y="2380782"/>
            <a:ext cx="71909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70AD47">
                    <a:lumMod val="75000"/>
                  </a:srgbClr>
                </a:solidFill>
                <a:effectLst/>
                <a:uLnTx/>
                <a:uFillTx/>
                <a:latin typeface="Calibri" panose="020F0502020204030204"/>
                <a:ea typeface="+mn-ea"/>
                <a:cs typeface="+mn-cs"/>
              </a:rPr>
              <a:t>PEPII</a:t>
            </a:r>
          </a:p>
        </p:txBody>
      </p:sp>
      <p:sp>
        <p:nvSpPr>
          <p:cNvPr id="24" name="TextBox 23">
            <a:extLst>
              <a:ext uri="{FF2B5EF4-FFF2-40B4-BE49-F238E27FC236}">
                <a16:creationId xmlns:a16="http://schemas.microsoft.com/office/drawing/2014/main" id="{AE7A6877-1067-48C1-88B9-E3D16F5ACA81}"/>
              </a:ext>
            </a:extLst>
          </p:cNvPr>
          <p:cNvSpPr txBox="1"/>
          <p:nvPr/>
        </p:nvSpPr>
        <p:spPr>
          <a:xfrm>
            <a:off x="5358001" y="2737716"/>
            <a:ext cx="65550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70AD47">
                    <a:lumMod val="75000"/>
                  </a:srgbClr>
                </a:solidFill>
                <a:effectLst/>
                <a:uLnTx/>
                <a:uFillTx/>
                <a:latin typeface="Calibri" panose="020F0502020204030204"/>
                <a:ea typeface="+mn-ea"/>
                <a:cs typeface="+mn-cs"/>
              </a:rPr>
              <a:t>CESR</a:t>
            </a:r>
            <a:endParaRPr kumimoji="0" lang="en-US" sz="1800" b="1" i="0" u="none" strike="noStrike" kern="1200" cap="none" spc="0" normalizeH="0" baseline="0" noProof="0" dirty="0">
              <a:ln>
                <a:noFill/>
              </a:ln>
              <a:solidFill>
                <a:srgbClr val="70AD47">
                  <a:lumMod val="75000"/>
                </a:srgbClr>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EDB6684D-9983-CB89-1958-F4A5A82FDAC5}"/>
              </a:ext>
            </a:extLst>
          </p:cNvPr>
          <p:cNvSpPr txBox="1"/>
          <p:nvPr/>
        </p:nvSpPr>
        <p:spPr>
          <a:xfrm>
            <a:off x="4523828" y="1566647"/>
            <a:ext cx="123335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9300"/>
                </a:solidFill>
                <a:effectLst/>
                <a:uLnTx/>
                <a:uFillTx/>
                <a:latin typeface="Calibri" panose="020F0502020204030204"/>
                <a:ea typeface="+mn-ea"/>
                <a:cs typeface="+mn-cs"/>
              </a:rPr>
              <a:t>BINP c/Tau</a:t>
            </a:r>
          </a:p>
        </p:txBody>
      </p:sp>
      <p:sp>
        <p:nvSpPr>
          <p:cNvPr id="26" name="TextBox 25">
            <a:extLst>
              <a:ext uri="{FF2B5EF4-FFF2-40B4-BE49-F238E27FC236}">
                <a16:creationId xmlns:a16="http://schemas.microsoft.com/office/drawing/2014/main" id="{B92A5236-C0A1-8AE3-2FE8-C3FFD8CEBC03}"/>
              </a:ext>
            </a:extLst>
          </p:cNvPr>
          <p:cNvSpPr txBox="1"/>
          <p:nvPr/>
        </p:nvSpPr>
        <p:spPr>
          <a:xfrm>
            <a:off x="3120552" y="1791237"/>
            <a:ext cx="1333314"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9300"/>
                </a:solidFill>
                <a:effectLst/>
                <a:uLnTx/>
                <a:uFillTx/>
                <a:latin typeface="Calibri" panose="020F0502020204030204"/>
                <a:ea typeface="+mn-ea"/>
                <a:cs typeface="+mn-cs"/>
              </a:rPr>
              <a:t>BINP c/Tau</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9300"/>
                </a:solidFill>
                <a:effectLst/>
                <a:uLnTx/>
                <a:uFillTx/>
                <a:latin typeface="Calibri" panose="020F0502020204030204"/>
                <a:ea typeface="+mn-ea"/>
                <a:cs typeface="+mn-cs"/>
              </a:rPr>
              <a:t>HIEPA c/Tau</a:t>
            </a:r>
          </a:p>
        </p:txBody>
      </p:sp>
      <p:sp>
        <p:nvSpPr>
          <p:cNvPr id="27" name="TextBox 26">
            <a:extLst>
              <a:ext uri="{FF2B5EF4-FFF2-40B4-BE49-F238E27FC236}">
                <a16:creationId xmlns:a16="http://schemas.microsoft.com/office/drawing/2014/main" id="{30B615F3-BCB1-F52F-83FB-FB28B5B6E82F}"/>
              </a:ext>
            </a:extLst>
          </p:cNvPr>
          <p:cNvSpPr txBox="1"/>
          <p:nvPr/>
        </p:nvSpPr>
        <p:spPr>
          <a:xfrm>
            <a:off x="6904484" y="3579662"/>
            <a:ext cx="51809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432FF"/>
                </a:solidFill>
                <a:effectLst/>
                <a:uLnTx/>
                <a:uFillTx/>
                <a:latin typeface="Calibri" panose="020F0502020204030204"/>
                <a:ea typeface="+mn-ea"/>
                <a:cs typeface="+mn-cs"/>
              </a:rPr>
              <a:t>LEP</a:t>
            </a:r>
            <a:endParaRPr kumimoji="0" lang="en-US" sz="1800" b="1" i="0" u="none" strike="noStrike" kern="1200" cap="none" spc="0" normalizeH="0" baseline="0" noProof="0" dirty="0">
              <a:ln>
                <a:noFill/>
              </a:ln>
              <a:solidFill>
                <a:srgbClr val="0432FF"/>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id="{95B2626F-BCB4-95BE-D936-DDDDB379938F}"/>
              </a:ext>
            </a:extLst>
          </p:cNvPr>
          <p:cNvSpPr txBox="1"/>
          <p:nvPr/>
        </p:nvSpPr>
        <p:spPr>
          <a:xfrm>
            <a:off x="8048346" y="3550110"/>
            <a:ext cx="51809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432FF"/>
                </a:solidFill>
                <a:effectLst/>
                <a:uLnTx/>
                <a:uFillTx/>
                <a:latin typeface="Calibri" panose="020F0502020204030204"/>
                <a:ea typeface="+mn-ea"/>
                <a:cs typeface="+mn-cs"/>
              </a:rPr>
              <a:t>LEP</a:t>
            </a:r>
          </a:p>
        </p:txBody>
      </p:sp>
      <p:sp>
        <p:nvSpPr>
          <p:cNvPr id="29" name="TextBox 28">
            <a:extLst>
              <a:ext uri="{FF2B5EF4-FFF2-40B4-BE49-F238E27FC236}">
                <a16:creationId xmlns:a16="http://schemas.microsoft.com/office/drawing/2014/main" id="{54C73204-EA4A-24A7-E749-BC2E2FC17471}"/>
              </a:ext>
            </a:extLst>
          </p:cNvPr>
          <p:cNvSpPr txBox="1"/>
          <p:nvPr/>
        </p:nvSpPr>
        <p:spPr>
          <a:xfrm>
            <a:off x="5788851" y="3102805"/>
            <a:ext cx="71909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9437FF"/>
                </a:solidFill>
                <a:effectLst/>
                <a:uLnTx/>
                <a:uFillTx/>
                <a:latin typeface="Calibri" panose="020F0502020204030204"/>
                <a:ea typeface="+mn-ea"/>
                <a:cs typeface="+mn-cs"/>
              </a:rPr>
              <a:t>PEP</a:t>
            </a:r>
            <a:endParaRPr kumimoji="0" lang="en-US" sz="1800" b="1" i="0" u="none" strike="noStrike" kern="1200" cap="none" spc="0" normalizeH="0" baseline="0" noProof="0" dirty="0">
              <a:ln>
                <a:noFill/>
              </a:ln>
              <a:solidFill>
                <a:srgbClr val="9437FF"/>
              </a:solidFill>
              <a:effectLst/>
              <a:uLnTx/>
              <a:uFillTx/>
              <a:latin typeface="Calibri" panose="020F0502020204030204"/>
              <a:ea typeface="+mn-ea"/>
              <a:cs typeface="+mn-cs"/>
            </a:endParaRPr>
          </a:p>
        </p:txBody>
      </p:sp>
      <p:sp>
        <p:nvSpPr>
          <p:cNvPr id="30" name="TextBox 29">
            <a:extLst>
              <a:ext uri="{FF2B5EF4-FFF2-40B4-BE49-F238E27FC236}">
                <a16:creationId xmlns:a16="http://schemas.microsoft.com/office/drawing/2014/main" id="{683776BD-DD98-5839-6B4B-9F79126C09C0}"/>
              </a:ext>
            </a:extLst>
          </p:cNvPr>
          <p:cNvSpPr txBox="1"/>
          <p:nvPr/>
        </p:nvSpPr>
        <p:spPr>
          <a:xfrm>
            <a:off x="5916737" y="3846657"/>
            <a:ext cx="82208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9437FF"/>
                </a:solidFill>
                <a:effectLst/>
                <a:uLnTx/>
                <a:uFillTx/>
                <a:latin typeface="Calibri" panose="020F0502020204030204"/>
                <a:ea typeface="+mn-ea"/>
                <a:cs typeface="+mn-cs"/>
              </a:rPr>
              <a:t>PETRA</a:t>
            </a:r>
          </a:p>
        </p:txBody>
      </p:sp>
      <p:sp>
        <p:nvSpPr>
          <p:cNvPr id="31" name="TextBox 30">
            <a:extLst>
              <a:ext uri="{FF2B5EF4-FFF2-40B4-BE49-F238E27FC236}">
                <a16:creationId xmlns:a16="http://schemas.microsoft.com/office/drawing/2014/main" id="{03E0C33C-6F0D-131B-898D-9008C9465D5C}"/>
              </a:ext>
            </a:extLst>
          </p:cNvPr>
          <p:cNvSpPr txBox="1"/>
          <p:nvPr/>
        </p:nvSpPr>
        <p:spPr>
          <a:xfrm>
            <a:off x="4879450" y="3212734"/>
            <a:ext cx="111262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9051"/>
                </a:solidFill>
                <a:effectLst/>
                <a:uLnTx/>
                <a:uFillTx/>
                <a:latin typeface="Calibri" panose="020F0502020204030204"/>
                <a:ea typeface="+mn-ea"/>
                <a:cs typeface="+mn-cs"/>
              </a:rPr>
              <a:t>DORIS2</a:t>
            </a:r>
            <a:endParaRPr kumimoji="0" lang="en-US" sz="1800" b="1" i="0" u="none" strike="noStrike" kern="1200" cap="none" spc="0" normalizeH="0" baseline="0" noProof="0" dirty="0">
              <a:ln>
                <a:noFill/>
              </a:ln>
              <a:solidFill>
                <a:srgbClr val="009051"/>
              </a:solidFill>
              <a:effectLst/>
              <a:uLnTx/>
              <a:uFillTx/>
              <a:latin typeface="Calibri" panose="020F0502020204030204"/>
              <a:ea typeface="+mn-ea"/>
              <a:cs typeface="+mn-cs"/>
            </a:endParaRPr>
          </a:p>
        </p:txBody>
      </p:sp>
      <p:sp>
        <p:nvSpPr>
          <p:cNvPr id="32" name="TextBox 31">
            <a:extLst>
              <a:ext uri="{FF2B5EF4-FFF2-40B4-BE49-F238E27FC236}">
                <a16:creationId xmlns:a16="http://schemas.microsoft.com/office/drawing/2014/main" id="{E1BB5F44-D471-625A-BC2F-1084FC7098E4}"/>
              </a:ext>
            </a:extLst>
          </p:cNvPr>
          <p:cNvSpPr txBox="1"/>
          <p:nvPr/>
        </p:nvSpPr>
        <p:spPr>
          <a:xfrm>
            <a:off x="4806998" y="3979727"/>
            <a:ext cx="111262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9051"/>
                </a:solidFill>
                <a:effectLst/>
                <a:uLnTx/>
                <a:uFillTx/>
                <a:latin typeface="Calibri" panose="020F0502020204030204"/>
                <a:ea typeface="+mn-ea"/>
                <a:cs typeface="+mn-cs"/>
              </a:rPr>
              <a:t>VEPP4M</a:t>
            </a:r>
            <a:endParaRPr kumimoji="0" lang="en-US" sz="1800" b="1" i="0" u="none" strike="noStrike" kern="1200" cap="none" spc="0" normalizeH="0" baseline="0" noProof="0" dirty="0">
              <a:ln>
                <a:noFill/>
              </a:ln>
              <a:solidFill>
                <a:srgbClr val="009051"/>
              </a:solidFill>
              <a:effectLst/>
              <a:uLnTx/>
              <a:uFillTx/>
              <a:latin typeface="Calibri" panose="020F0502020204030204"/>
              <a:ea typeface="+mn-ea"/>
              <a:cs typeface="+mn-cs"/>
            </a:endParaRPr>
          </a:p>
        </p:txBody>
      </p:sp>
      <p:sp>
        <p:nvSpPr>
          <p:cNvPr id="33" name="TextBox 32">
            <a:extLst>
              <a:ext uri="{FF2B5EF4-FFF2-40B4-BE49-F238E27FC236}">
                <a16:creationId xmlns:a16="http://schemas.microsoft.com/office/drawing/2014/main" id="{D16EAFDB-8700-2A1B-2F3E-6FDD5B747853}"/>
              </a:ext>
            </a:extLst>
          </p:cNvPr>
          <p:cNvSpPr txBox="1"/>
          <p:nvPr/>
        </p:nvSpPr>
        <p:spPr>
          <a:xfrm>
            <a:off x="3981409" y="3384788"/>
            <a:ext cx="82221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797979"/>
                </a:solidFill>
                <a:effectLst/>
                <a:uLnTx/>
                <a:uFillTx/>
                <a:latin typeface="Calibri" panose="020F0502020204030204"/>
                <a:ea typeface="+mn-ea"/>
                <a:cs typeface="+mn-cs"/>
              </a:rPr>
              <a:t>CESR-c</a:t>
            </a:r>
            <a:endParaRPr kumimoji="0" lang="en-US" sz="1800" b="1" i="0" u="none" strike="noStrike" kern="1200" cap="none" spc="0" normalizeH="0" baseline="0" noProof="0" dirty="0">
              <a:ln>
                <a:noFill/>
              </a:ln>
              <a:solidFill>
                <a:srgbClr val="797979"/>
              </a:solidFill>
              <a:effectLst/>
              <a:uLnTx/>
              <a:uFillTx/>
              <a:latin typeface="Calibri" panose="020F0502020204030204"/>
              <a:ea typeface="+mn-ea"/>
              <a:cs typeface="+mn-cs"/>
            </a:endParaRPr>
          </a:p>
        </p:txBody>
      </p:sp>
      <p:sp>
        <p:nvSpPr>
          <p:cNvPr id="34" name="TextBox 33">
            <a:extLst>
              <a:ext uri="{FF2B5EF4-FFF2-40B4-BE49-F238E27FC236}">
                <a16:creationId xmlns:a16="http://schemas.microsoft.com/office/drawing/2014/main" id="{970DFA6A-47CE-4766-A7E2-5F498DF95205}"/>
              </a:ext>
            </a:extLst>
          </p:cNvPr>
          <p:cNvSpPr txBox="1"/>
          <p:nvPr/>
        </p:nvSpPr>
        <p:spPr>
          <a:xfrm>
            <a:off x="3774045" y="3702078"/>
            <a:ext cx="67197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797979"/>
                </a:solidFill>
                <a:effectLst/>
                <a:uLnTx/>
                <a:uFillTx/>
                <a:latin typeface="Calibri" panose="020F0502020204030204"/>
                <a:ea typeface="+mn-ea"/>
                <a:cs typeface="+mn-cs"/>
              </a:rPr>
              <a:t>BEPC</a:t>
            </a:r>
          </a:p>
        </p:txBody>
      </p:sp>
      <p:sp>
        <p:nvSpPr>
          <p:cNvPr id="35" name="TextBox 34">
            <a:extLst>
              <a:ext uri="{FF2B5EF4-FFF2-40B4-BE49-F238E27FC236}">
                <a16:creationId xmlns:a16="http://schemas.microsoft.com/office/drawing/2014/main" id="{287C8405-FBA1-96A4-B443-191A07916687}"/>
              </a:ext>
            </a:extLst>
          </p:cNvPr>
          <p:cNvSpPr txBox="1"/>
          <p:nvPr/>
        </p:nvSpPr>
        <p:spPr>
          <a:xfrm>
            <a:off x="4028380" y="4124534"/>
            <a:ext cx="91287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797979"/>
                </a:solidFill>
                <a:effectLst/>
                <a:uLnTx/>
                <a:uFillTx/>
                <a:latin typeface="Calibri" panose="020F0502020204030204"/>
                <a:ea typeface="+mn-ea"/>
                <a:cs typeface="+mn-cs"/>
              </a:rPr>
              <a:t>SPEAR2</a:t>
            </a:r>
          </a:p>
        </p:txBody>
      </p:sp>
      <p:sp>
        <p:nvSpPr>
          <p:cNvPr id="36" name="TextBox 35">
            <a:extLst>
              <a:ext uri="{FF2B5EF4-FFF2-40B4-BE49-F238E27FC236}">
                <a16:creationId xmlns:a16="http://schemas.microsoft.com/office/drawing/2014/main" id="{5C90BCC5-6014-DC8C-F40E-A9FE45B8CF0C}"/>
              </a:ext>
            </a:extLst>
          </p:cNvPr>
          <p:cNvSpPr txBox="1"/>
          <p:nvPr/>
        </p:nvSpPr>
        <p:spPr>
          <a:xfrm>
            <a:off x="3898965" y="2627787"/>
            <a:ext cx="79380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797979"/>
                </a:solidFill>
                <a:effectLst/>
                <a:uLnTx/>
                <a:uFillTx/>
                <a:latin typeface="Calibri" panose="020F0502020204030204"/>
                <a:ea typeface="+mn-ea"/>
                <a:cs typeface="+mn-cs"/>
              </a:rPr>
              <a:t>BEPCII</a:t>
            </a:r>
          </a:p>
        </p:txBody>
      </p:sp>
      <p:sp>
        <p:nvSpPr>
          <p:cNvPr id="37" name="TextBox 36">
            <a:extLst>
              <a:ext uri="{FF2B5EF4-FFF2-40B4-BE49-F238E27FC236}">
                <a16:creationId xmlns:a16="http://schemas.microsoft.com/office/drawing/2014/main" id="{52117ADD-2CB7-D43E-A514-F4D689F1E135}"/>
              </a:ext>
            </a:extLst>
          </p:cNvPr>
          <p:cNvSpPr txBox="1"/>
          <p:nvPr/>
        </p:nvSpPr>
        <p:spPr>
          <a:xfrm>
            <a:off x="3821020" y="4351884"/>
            <a:ext cx="88998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2600"/>
                </a:solidFill>
                <a:effectLst/>
                <a:uLnTx/>
                <a:uFillTx/>
                <a:latin typeface="Calibri" panose="020F0502020204030204"/>
                <a:ea typeface="+mn-ea"/>
                <a:cs typeface="+mn-cs"/>
              </a:rPr>
              <a:t>ADONE</a:t>
            </a:r>
          </a:p>
        </p:txBody>
      </p:sp>
      <p:sp>
        <p:nvSpPr>
          <p:cNvPr id="38" name="TextBox 37">
            <a:extLst>
              <a:ext uri="{FF2B5EF4-FFF2-40B4-BE49-F238E27FC236}">
                <a16:creationId xmlns:a16="http://schemas.microsoft.com/office/drawing/2014/main" id="{045DF095-9E39-204A-B848-5C87C9289B18}"/>
              </a:ext>
            </a:extLst>
          </p:cNvPr>
          <p:cNvSpPr txBox="1"/>
          <p:nvPr/>
        </p:nvSpPr>
        <p:spPr>
          <a:xfrm>
            <a:off x="3568688" y="4579234"/>
            <a:ext cx="51328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2600"/>
                </a:solidFill>
                <a:effectLst/>
                <a:uLnTx/>
                <a:uFillTx/>
                <a:latin typeface="Calibri" panose="020F0502020204030204"/>
                <a:ea typeface="+mn-ea"/>
                <a:cs typeface="+mn-cs"/>
              </a:rPr>
              <a:t>DCI</a:t>
            </a:r>
          </a:p>
        </p:txBody>
      </p:sp>
      <p:sp>
        <p:nvSpPr>
          <p:cNvPr id="39" name="TextBox 38">
            <a:extLst>
              <a:ext uri="{FF2B5EF4-FFF2-40B4-BE49-F238E27FC236}">
                <a16:creationId xmlns:a16="http://schemas.microsoft.com/office/drawing/2014/main" id="{1F9AB2C3-40AE-C367-D939-846649071510}"/>
              </a:ext>
            </a:extLst>
          </p:cNvPr>
          <p:cNvSpPr txBox="1"/>
          <p:nvPr/>
        </p:nvSpPr>
        <p:spPr>
          <a:xfrm>
            <a:off x="2717244" y="2750207"/>
            <a:ext cx="90550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96FF"/>
                </a:solidFill>
                <a:effectLst/>
                <a:uLnTx/>
                <a:uFillTx/>
                <a:latin typeface="Calibri" panose="020F0502020204030204"/>
                <a:ea typeface="+mn-ea"/>
                <a:cs typeface="+mn-cs"/>
              </a:rPr>
              <a:t>DA</a:t>
            </a:r>
            <a:r>
              <a:rPr kumimoji="0" lang="en-US" sz="1800" b="1" i="0" u="none" strike="noStrike" kern="1200" cap="none" spc="0" normalizeH="0" baseline="0" noProof="0" dirty="0">
                <a:ln>
                  <a:noFill/>
                </a:ln>
                <a:solidFill>
                  <a:srgbClr val="0096FF"/>
                </a:solidFill>
                <a:effectLst/>
                <a:uLnTx/>
                <a:uFillTx/>
                <a:latin typeface="Symbol" charset="2"/>
                <a:ea typeface="Symbol" charset="2"/>
                <a:cs typeface="Symbol" charset="2"/>
              </a:rPr>
              <a:t>F</a:t>
            </a:r>
            <a:r>
              <a:rPr kumimoji="0" lang="en-US" sz="1800" b="1" i="0" u="none" strike="noStrike" kern="1200" cap="none" spc="0" normalizeH="0" baseline="0" noProof="0" dirty="0">
                <a:ln>
                  <a:noFill/>
                </a:ln>
                <a:solidFill>
                  <a:srgbClr val="0096FF"/>
                </a:solidFill>
                <a:effectLst/>
                <a:uLnTx/>
                <a:uFillTx/>
                <a:latin typeface="Calibri" panose="020F0502020204030204"/>
                <a:ea typeface="+mn-ea"/>
                <a:cs typeface="+mn-cs"/>
              </a:rPr>
              <a:t>NE</a:t>
            </a:r>
          </a:p>
        </p:txBody>
      </p:sp>
      <p:sp>
        <p:nvSpPr>
          <p:cNvPr id="40" name="TextBox 39">
            <a:extLst>
              <a:ext uri="{FF2B5EF4-FFF2-40B4-BE49-F238E27FC236}">
                <a16:creationId xmlns:a16="http://schemas.microsoft.com/office/drawing/2014/main" id="{D6CDFDD9-1723-6589-59FA-0753712BEEC2}"/>
              </a:ext>
            </a:extLst>
          </p:cNvPr>
          <p:cNvSpPr txBox="1"/>
          <p:nvPr/>
        </p:nvSpPr>
        <p:spPr>
          <a:xfrm>
            <a:off x="2614814" y="3352309"/>
            <a:ext cx="11480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96FF"/>
                </a:solidFill>
                <a:effectLst/>
                <a:uLnTx/>
                <a:uFillTx/>
                <a:latin typeface="Calibri" panose="020F0502020204030204"/>
                <a:ea typeface="+mn-ea"/>
                <a:cs typeface="+mn-cs"/>
              </a:rPr>
              <a:t>VEPP2000</a:t>
            </a:r>
          </a:p>
        </p:txBody>
      </p:sp>
      <p:sp>
        <p:nvSpPr>
          <p:cNvPr id="41" name="TextBox 40">
            <a:extLst>
              <a:ext uri="{FF2B5EF4-FFF2-40B4-BE49-F238E27FC236}">
                <a16:creationId xmlns:a16="http://schemas.microsoft.com/office/drawing/2014/main" id="{AAAD6157-ED61-DCE6-8D57-4940E58FA096}"/>
              </a:ext>
            </a:extLst>
          </p:cNvPr>
          <p:cNvSpPr txBox="1"/>
          <p:nvPr/>
        </p:nvSpPr>
        <p:spPr>
          <a:xfrm>
            <a:off x="2722244" y="3924434"/>
            <a:ext cx="99899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96FF"/>
                </a:solidFill>
                <a:effectLst/>
                <a:uLnTx/>
                <a:uFillTx/>
                <a:latin typeface="Calibri" panose="020F0502020204030204"/>
                <a:ea typeface="+mn-ea"/>
                <a:cs typeface="+mn-cs"/>
              </a:rPr>
              <a:t>VEPP2M</a:t>
            </a:r>
            <a:endParaRPr kumimoji="0" lang="en-US" sz="1800" b="1" i="0" u="none" strike="noStrike" kern="1200" cap="none" spc="0" normalizeH="0" baseline="0" noProof="0" dirty="0">
              <a:ln>
                <a:noFill/>
              </a:ln>
              <a:solidFill>
                <a:srgbClr val="0096FF"/>
              </a:solidFill>
              <a:effectLst/>
              <a:uLnTx/>
              <a:uFillTx/>
              <a:latin typeface="Calibri" panose="020F0502020204030204"/>
              <a:ea typeface="+mn-ea"/>
              <a:cs typeface="+mn-cs"/>
            </a:endParaRPr>
          </a:p>
        </p:txBody>
      </p:sp>
      <p:sp>
        <p:nvSpPr>
          <p:cNvPr id="42" name="TextBox 41">
            <a:extLst>
              <a:ext uri="{FF2B5EF4-FFF2-40B4-BE49-F238E27FC236}">
                <a16:creationId xmlns:a16="http://schemas.microsoft.com/office/drawing/2014/main" id="{947A9B69-B5F0-C4A0-7E60-072E7C07C0AF}"/>
              </a:ext>
            </a:extLst>
          </p:cNvPr>
          <p:cNvSpPr txBox="1"/>
          <p:nvPr/>
        </p:nvSpPr>
        <p:spPr>
          <a:xfrm>
            <a:off x="3234404" y="4976243"/>
            <a:ext cx="88998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96FF"/>
                </a:solidFill>
                <a:effectLst/>
                <a:uLnTx/>
                <a:uFillTx/>
                <a:latin typeface="Calibri" panose="020F0502020204030204"/>
                <a:ea typeface="+mn-ea"/>
                <a:cs typeface="+mn-cs"/>
              </a:rPr>
              <a:t>ADONE</a:t>
            </a:r>
          </a:p>
        </p:txBody>
      </p:sp>
      <p:sp>
        <p:nvSpPr>
          <p:cNvPr id="43" name="TextBox 42">
            <a:extLst>
              <a:ext uri="{FF2B5EF4-FFF2-40B4-BE49-F238E27FC236}">
                <a16:creationId xmlns:a16="http://schemas.microsoft.com/office/drawing/2014/main" id="{71C5A3CB-68DC-B220-4884-02BA1757DD3A}"/>
              </a:ext>
            </a:extLst>
          </p:cNvPr>
          <p:cNvSpPr txBox="1"/>
          <p:nvPr/>
        </p:nvSpPr>
        <p:spPr>
          <a:xfrm>
            <a:off x="2386168" y="876496"/>
            <a:ext cx="209865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luminosity [cm</a:t>
            </a:r>
            <a:r>
              <a:rPr kumimoji="0" lang="en-US" sz="180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-2</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a:t>
            </a:r>
            <a:r>
              <a:rPr kumimoji="0" lang="en-US" sz="180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-1</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4" name="TextBox 43">
            <a:extLst>
              <a:ext uri="{FF2B5EF4-FFF2-40B4-BE49-F238E27FC236}">
                <a16:creationId xmlns:a16="http://schemas.microsoft.com/office/drawing/2014/main" id="{0556E30E-007E-90E7-F5C0-7B0E3BA33754}"/>
              </a:ext>
            </a:extLst>
          </p:cNvPr>
          <p:cNvSpPr txBox="1"/>
          <p:nvPr/>
        </p:nvSpPr>
        <p:spPr>
          <a:xfrm>
            <a:off x="5573123" y="5791240"/>
            <a:ext cx="204414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c.m.</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energy [GeV]</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5" name="TextBox 44">
            <a:extLst>
              <a:ext uri="{FF2B5EF4-FFF2-40B4-BE49-F238E27FC236}">
                <a16:creationId xmlns:a16="http://schemas.microsoft.com/office/drawing/2014/main" id="{09F1D8FB-9602-FEF4-BC5F-E7F75632C4A2}"/>
              </a:ext>
            </a:extLst>
          </p:cNvPr>
          <p:cNvSpPr txBox="1"/>
          <p:nvPr/>
        </p:nvSpPr>
        <p:spPr>
          <a:xfrm>
            <a:off x="2003833" y="1245828"/>
            <a:ext cx="434734" cy="473719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a:t>
            </a:r>
            <a:r>
              <a:rPr kumimoji="0" lang="en-US"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37</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a:t>
            </a:r>
            <a:r>
              <a:rPr kumimoji="0" lang="en-US"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36</a:t>
            </a:r>
            <a:endParaRPr kumimoji="0" lang="en-GB"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a:t>
            </a:r>
            <a:r>
              <a:rPr kumimoji="0" lang="en-US"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35</a:t>
            </a:r>
            <a:endParaRPr kumimoji="0" lang="en-GB"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a:t>
            </a:r>
            <a:r>
              <a:rPr kumimoji="0" lang="en-US"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34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a:t>
            </a:r>
            <a:r>
              <a:rPr kumimoji="0" lang="en-US"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33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a:t>
            </a:r>
            <a:r>
              <a:rPr kumimoji="0" lang="en-US"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32</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50" b="1"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  </a:t>
            </a:r>
            <a:endParaRPr kumimoji="0" lang="en-GB" sz="1050" b="1"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a:t>
            </a:r>
            <a:r>
              <a:rPr kumimoji="0" lang="en-US"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31</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50" b="1"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  </a:t>
            </a:r>
            <a:endParaRPr kumimoji="0" lang="en-GB" sz="1050" b="1"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a:t>
            </a:r>
            <a:r>
              <a:rPr kumimoji="0" lang="en-US"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30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50" b="1"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a:t>
            </a:r>
            <a:r>
              <a:rPr kumimoji="0" lang="en-US"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29</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50" b="1"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a:t>
            </a:r>
            <a:r>
              <a:rPr kumimoji="0" lang="en-US"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28</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a:t>
            </a:r>
            <a:r>
              <a:rPr kumimoji="0" lang="en-US"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27</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50" b="1"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6" name="TextBox 45">
            <a:extLst>
              <a:ext uri="{FF2B5EF4-FFF2-40B4-BE49-F238E27FC236}">
                <a16:creationId xmlns:a16="http://schemas.microsoft.com/office/drawing/2014/main" id="{64393CC7-DFE3-B8D4-7C4E-557E4AA02912}"/>
              </a:ext>
            </a:extLst>
          </p:cNvPr>
          <p:cNvSpPr txBox="1"/>
          <p:nvPr/>
        </p:nvSpPr>
        <p:spPr>
          <a:xfrm>
            <a:off x="2318790" y="5539148"/>
            <a:ext cx="689323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0.5                                       5.0                                    50.0                                  500.0</a:t>
            </a:r>
            <a:endPar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7" name="TextBox 46">
            <a:extLst>
              <a:ext uri="{FF2B5EF4-FFF2-40B4-BE49-F238E27FC236}">
                <a16:creationId xmlns:a16="http://schemas.microsoft.com/office/drawing/2014/main" id="{0C13D274-132D-DDC0-7DF6-E97D7AD72ECD}"/>
              </a:ext>
            </a:extLst>
          </p:cNvPr>
          <p:cNvSpPr txBox="1"/>
          <p:nvPr/>
        </p:nvSpPr>
        <p:spPr>
          <a:xfrm>
            <a:off x="8606355" y="2037008"/>
            <a:ext cx="141141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432FF"/>
                </a:solidFill>
                <a:effectLst/>
                <a:uLnTx/>
                <a:uFillTx/>
                <a:latin typeface="Calibri" panose="020F0502020204030204"/>
                <a:ea typeface="+mn-ea"/>
                <a:cs typeface="+mn-cs"/>
              </a:rPr>
              <a:t>HL-FCC-</a:t>
            </a:r>
            <a:r>
              <a:rPr kumimoji="0" lang="en-US" sz="1800" b="1" i="0" u="none" strike="noStrike" kern="1200" cap="none" spc="0" normalizeH="0" baseline="0" noProof="0" dirty="0" err="1">
                <a:ln>
                  <a:noFill/>
                </a:ln>
                <a:solidFill>
                  <a:srgbClr val="0432FF"/>
                </a:solidFill>
                <a:effectLst/>
                <a:uLnTx/>
                <a:uFillTx/>
                <a:latin typeface="Calibri" panose="020F0502020204030204"/>
                <a:ea typeface="+mn-ea"/>
                <a:cs typeface="+mn-cs"/>
              </a:rPr>
              <a:t>ee</a:t>
            </a:r>
            <a:r>
              <a:rPr kumimoji="0" lang="en-US" sz="1800" b="1" i="0" u="none" strike="noStrike" kern="1200" cap="none" spc="0" normalizeH="0" baseline="0" noProof="0" dirty="0">
                <a:ln>
                  <a:noFill/>
                </a:ln>
                <a:solidFill>
                  <a:srgbClr val="0432FF"/>
                </a:solidFill>
                <a:effectLst/>
                <a:uLnTx/>
                <a:uFillTx/>
                <a:latin typeface="Calibri" panose="020F0502020204030204"/>
                <a:ea typeface="+mn-ea"/>
                <a:cs typeface="+mn-cs"/>
              </a:rPr>
              <a:t> </a:t>
            </a:r>
            <a:r>
              <a:rPr kumimoji="0" lang="en-US" sz="1800" b="1" i="0" u="none" strike="noStrike" kern="1200" cap="none" spc="0" normalizeH="0" baseline="0" noProof="0" dirty="0" err="1">
                <a:ln>
                  <a:noFill/>
                </a:ln>
                <a:solidFill>
                  <a:srgbClr val="0432FF"/>
                </a:solidFill>
                <a:effectLst/>
                <a:uLnTx/>
                <a:uFillTx/>
                <a:latin typeface="Calibri" panose="020F0502020204030204"/>
                <a:ea typeface="+mn-ea"/>
                <a:cs typeface="+mn-cs"/>
              </a:rPr>
              <a:t>tt</a:t>
            </a:r>
            <a:r>
              <a:rPr kumimoji="0" lang="en-US" sz="1800" b="1" i="0" u="none" strike="noStrike" kern="1200" cap="none" spc="0" normalizeH="0" baseline="0" noProof="0" dirty="0">
                <a:ln>
                  <a:noFill/>
                </a:ln>
                <a:solidFill>
                  <a:srgbClr val="0432FF"/>
                </a:solidFill>
                <a:effectLst/>
                <a:uLnTx/>
                <a:uFillTx/>
                <a:latin typeface="Calibri" panose="020F0502020204030204"/>
                <a:ea typeface="+mn-ea"/>
                <a:cs typeface="+mn-cs"/>
              </a:rPr>
              <a:t> </a:t>
            </a:r>
          </a:p>
        </p:txBody>
      </p:sp>
      <p:sp>
        <p:nvSpPr>
          <p:cNvPr id="48" name="TextBox 47">
            <a:extLst>
              <a:ext uri="{FF2B5EF4-FFF2-40B4-BE49-F238E27FC236}">
                <a16:creationId xmlns:a16="http://schemas.microsoft.com/office/drawing/2014/main" id="{0D779CE7-2548-65D7-3AFC-93D67EFAE5D6}"/>
              </a:ext>
            </a:extLst>
          </p:cNvPr>
          <p:cNvSpPr txBox="1"/>
          <p:nvPr/>
        </p:nvSpPr>
        <p:spPr>
          <a:xfrm>
            <a:off x="8304660" y="1790787"/>
            <a:ext cx="139967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432FF"/>
                </a:solidFill>
                <a:effectLst/>
                <a:uLnTx/>
                <a:uFillTx/>
                <a:latin typeface="Calibri" panose="020F0502020204030204"/>
                <a:ea typeface="+mn-ea"/>
                <a:cs typeface="+mn-cs"/>
              </a:rPr>
              <a:t>HL-FCC-</a:t>
            </a:r>
            <a:r>
              <a:rPr kumimoji="0" lang="en-US" sz="1800" b="1" i="0" u="none" strike="noStrike" kern="1200" cap="none" spc="0" normalizeH="0" baseline="0" noProof="0" dirty="0" err="1">
                <a:ln>
                  <a:noFill/>
                </a:ln>
                <a:solidFill>
                  <a:srgbClr val="0432FF"/>
                </a:solidFill>
                <a:effectLst/>
                <a:uLnTx/>
                <a:uFillTx/>
                <a:latin typeface="Calibri" panose="020F0502020204030204"/>
                <a:ea typeface="+mn-ea"/>
                <a:cs typeface="+mn-cs"/>
              </a:rPr>
              <a:t>ee</a:t>
            </a:r>
            <a:r>
              <a:rPr kumimoji="0" lang="en-US" sz="1800" b="1" i="0" u="none" strike="noStrike" kern="1200" cap="none" spc="0" normalizeH="0" baseline="0" noProof="0" dirty="0">
                <a:ln>
                  <a:noFill/>
                </a:ln>
                <a:solidFill>
                  <a:srgbClr val="0432FF"/>
                </a:solidFill>
                <a:effectLst/>
                <a:uLnTx/>
                <a:uFillTx/>
                <a:latin typeface="Calibri" panose="020F0502020204030204"/>
                <a:ea typeface="+mn-ea"/>
                <a:cs typeface="+mn-cs"/>
              </a:rPr>
              <a:t> </a:t>
            </a:r>
            <a:r>
              <a:rPr lang="en-US" b="1" dirty="0">
                <a:solidFill>
                  <a:srgbClr val="0432FF"/>
                </a:solidFill>
                <a:latin typeface="Calibri" panose="020F0502020204030204"/>
              </a:rPr>
              <a:t>H</a:t>
            </a:r>
            <a:r>
              <a:rPr kumimoji="0" lang="en-US" sz="1800" b="1" i="0" u="none" strike="noStrike" kern="1200" cap="none" spc="0" normalizeH="0" baseline="0" noProof="0" dirty="0">
                <a:ln>
                  <a:noFill/>
                </a:ln>
                <a:solidFill>
                  <a:srgbClr val="0432FF"/>
                </a:solidFill>
                <a:effectLst/>
                <a:uLnTx/>
                <a:uFillTx/>
                <a:latin typeface="Calibri" panose="020F0502020204030204"/>
                <a:ea typeface="+mn-ea"/>
                <a:cs typeface="+mn-cs"/>
              </a:rPr>
              <a:t> </a:t>
            </a:r>
          </a:p>
        </p:txBody>
      </p:sp>
      <p:sp>
        <p:nvSpPr>
          <p:cNvPr id="49" name="TextBox 48">
            <a:extLst>
              <a:ext uri="{FF2B5EF4-FFF2-40B4-BE49-F238E27FC236}">
                <a16:creationId xmlns:a16="http://schemas.microsoft.com/office/drawing/2014/main" id="{535DD7E3-7B97-3F07-D169-17FE786AE0BD}"/>
              </a:ext>
            </a:extLst>
          </p:cNvPr>
          <p:cNvSpPr txBox="1"/>
          <p:nvPr/>
        </p:nvSpPr>
        <p:spPr>
          <a:xfrm>
            <a:off x="7904925" y="1490279"/>
            <a:ext cx="146379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432FF"/>
                </a:solidFill>
                <a:effectLst/>
                <a:uLnTx/>
                <a:uFillTx/>
                <a:latin typeface="Calibri" panose="020F0502020204030204"/>
                <a:ea typeface="+mn-ea"/>
                <a:cs typeface="+mn-cs"/>
              </a:rPr>
              <a:t>HL-FCC-</a:t>
            </a:r>
            <a:r>
              <a:rPr kumimoji="0" lang="en-US" sz="1800" b="1" i="0" u="none" strike="noStrike" kern="1200" cap="none" spc="0" normalizeH="0" baseline="0" noProof="0" dirty="0" err="1">
                <a:ln>
                  <a:noFill/>
                </a:ln>
                <a:solidFill>
                  <a:srgbClr val="0432FF"/>
                </a:solidFill>
                <a:effectLst/>
                <a:uLnTx/>
                <a:uFillTx/>
                <a:latin typeface="Calibri" panose="020F0502020204030204"/>
                <a:ea typeface="+mn-ea"/>
                <a:cs typeface="+mn-cs"/>
              </a:rPr>
              <a:t>ee</a:t>
            </a:r>
            <a:r>
              <a:rPr kumimoji="0" lang="en-US" sz="1800" b="1" i="0" u="none" strike="noStrike" kern="1200" cap="none" spc="0" normalizeH="0" baseline="0" noProof="0" dirty="0">
                <a:ln>
                  <a:noFill/>
                </a:ln>
                <a:solidFill>
                  <a:srgbClr val="0432FF"/>
                </a:solidFill>
                <a:effectLst/>
                <a:uLnTx/>
                <a:uFillTx/>
                <a:latin typeface="Calibri" panose="020F0502020204030204"/>
                <a:ea typeface="+mn-ea"/>
                <a:cs typeface="+mn-cs"/>
              </a:rPr>
              <a:t> W </a:t>
            </a:r>
          </a:p>
        </p:txBody>
      </p:sp>
      <p:sp>
        <p:nvSpPr>
          <p:cNvPr id="50" name="TextBox 49">
            <a:extLst>
              <a:ext uri="{FF2B5EF4-FFF2-40B4-BE49-F238E27FC236}">
                <a16:creationId xmlns:a16="http://schemas.microsoft.com/office/drawing/2014/main" id="{3ACC69B9-3090-C7BD-CE16-E0F8CE26C514}"/>
              </a:ext>
            </a:extLst>
          </p:cNvPr>
          <p:cNvSpPr txBox="1"/>
          <p:nvPr/>
        </p:nvSpPr>
        <p:spPr>
          <a:xfrm>
            <a:off x="7396266" y="1216224"/>
            <a:ext cx="136441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432FF"/>
                </a:solidFill>
                <a:effectLst/>
                <a:uLnTx/>
                <a:uFillTx/>
                <a:latin typeface="Calibri" panose="020F0502020204030204"/>
                <a:ea typeface="+mn-ea"/>
                <a:cs typeface="+mn-cs"/>
              </a:rPr>
              <a:t>HL-FCC-</a:t>
            </a:r>
            <a:r>
              <a:rPr kumimoji="0" lang="en-US" sz="1800" b="1" i="0" u="none" strike="noStrike" kern="1200" cap="none" spc="0" normalizeH="0" baseline="0" noProof="0" dirty="0" err="1">
                <a:ln>
                  <a:noFill/>
                </a:ln>
                <a:solidFill>
                  <a:srgbClr val="0432FF"/>
                </a:solidFill>
                <a:effectLst/>
                <a:uLnTx/>
                <a:uFillTx/>
                <a:latin typeface="Calibri" panose="020F0502020204030204"/>
                <a:ea typeface="+mn-ea"/>
                <a:cs typeface="+mn-cs"/>
              </a:rPr>
              <a:t>ee</a:t>
            </a:r>
            <a:r>
              <a:rPr kumimoji="0" lang="en-US" sz="1800" b="1" i="0" u="none" strike="noStrike" kern="1200" cap="none" spc="0" normalizeH="0" baseline="0" noProof="0" dirty="0">
                <a:ln>
                  <a:noFill/>
                </a:ln>
                <a:solidFill>
                  <a:srgbClr val="0432FF"/>
                </a:solidFill>
                <a:effectLst/>
                <a:uLnTx/>
                <a:uFillTx/>
                <a:latin typeface="Calibri" panose="020F0502020204030204"/>
                <a:ea typeface="+mn-ea"/>
                <a:cs typeface="+mn-cs"/>
              </a:rPr>
              <a:t> </a:t>
            </a:r>
            <a:r>
              <a:rPr lang="en-US" b="1" dirty="0">
                <a:solidFill>
                  <a:srgbClr val="0432FF"/>
                </a:solidFill>
                <a:latin typeface="Calibri" panose="020F0502020204030204"/>
              </a:rPr>
              <a:t>Z</a:t>
            </a:r>
            <a:r>
              <a:rPr kumimoji="0" lang="en-US" sz="1800" b="1" i="0" u="none" strike="noStrike" kern="1200" cap="none" spc="0" normalizeH="0" baseline="0" noProof="0" dirty="0">
                <a:ln>
                  <a:noFill/>
                </a:ln>
                <a:solidFill>
                  <a:srgbClr val="0432FF"/>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1036783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284B5A7-6A76-3292-D802-DB7ED60D8500}"/>
              </a:ext>
            </a:extLst>
          </p:cNvPr>
          <p:cNvSpPr txBox="1">
            <a:spLocks/>
          </p:cNvSpPr>
          <p:nvPr/>
        </p:nvSpPr>
        <p:spPr>
          <a:xfrm>
            <a:off x="1" y="-27384"/>
            <a:ext cx="12191999" cy="86058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000" kern="0" dirty="0">
                <a:latin typeface="Arial"/>
              </a:rPr>
              <a:t>Conclusions</a:t>
            </a:r>
            <a:endParaRPr kumimoji="0" lang="en-US" sz="3000" b="1" i="0" u="none" strike="noStrike" kern="0" cap="none" spc="0" normalizeH="0" baseline="0" noProof="0" dirty="0">
              <a:ln>
                <a:noFill/>
              </a:ln>
              <a:solidFill>
                <a:srgbClr val="FFFF00"/>
              </a:solidFill>
              <a:effectLst/>
              <a:uLnTx/>
              <a:uFillTx/>
              <a:latin typeface="Arial"/>
              <a:ea typeface="+mj-ea"/>
              <a:cs typeface="+mj-cs"/>
            </a:endParaRPr>
          </a:p>
        </p:txBody>
      </p:sp>
      <p:pic>
        <p:nvPicPr>
          <p:cNvPr id="7" name="Picture 6" descr="A picture containing text&#10;&#10;Description automatically generated">
            <a:extLst>
              <a:ext uri="{FF2B5EF4-FFF2-40B4-BE49-F238E27FC236}">
                <a16:creationId xmlns:a16="http://schemas.microsoft.com/office/drawing/2014/main" id="{9719D99D-AE82-D527-A3D4-65BECD93EDD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426" y="120414"/>
            <a:ext cx="2046444" cy="724532"/>
          </a:xfrm>
          <a:prstGeom prst="rect">
            <a:avLst/>
          </a:prstGeom>
        </p:spPr>
      </p:pic>
      <p:sp>
        <p:nvSpPr>
          <p:cNvPr id="10" name="TextBox 9">
            <a:extLst>
              <a:ext uri="{FF2B5EF4-FFF2-40B4-BE49-F238E27FC236}">
                <a16:creationId xmlns:a16="http://schemas.microsoft.com/office/drawing/2014/main" id="{C11B44AA-519D-DDA6-A7BD-F6D6BF4DBED0}"/>
              </a:ext>
            </a:extLst>
          </p:cNvPr>
          <p:cNvSpPr txBox="1"/>
          <p:nvPr/>
        </p:nvSpPr>
        <p:spPr>
          <a:xfrm>
            <a:off x="118258" y="1100847"/>
            <a:ext cx="11812610" cy="5724644"/>
          </a:xfrm>
          <a:prstGeom prst="rect">
            <a:avLst/>
          </a:prstGeom>
          <a:noFill/>
        </p:spPr>
        <p:txBody>
          <a:bodyPr wrap="square" lIns="0" tIns="0" rIns="0" bIns="0" rtlCol="0">
            <a:spAutoFit/>
          </a:bodyPr>
          <a:lstStyle/>
          <a:p>
            <a:pPr marL="342900" indent="-342900" algn="l">
              <a:buFont typeface="Arial" panose="020B0604020202020204" pitchFamily="34" charset="0"/>
              <a:buChar char="•"/>
            </a:pPr>
            <a:r>
              <a:rPr lang="en-US" sz="2400" dirty="0"/>
              <a:t>the alternative injector layout looks attractive and could support higher luminosity at reduced </a:t>
            </a:r>
            <a:r>
              <a:rPr lang="en-US" sz="2400" dirty="0" err="1"/>
              <a:t>linac</a:t>
            </a:r>
            <a:r>
              <a:rPr lang="en-US" sz="2400" dirty="0"/>
              <a:t> repetition rate</a:t>
            </a:r>
          </a:p>
          <a:p>
            <a:pPr algn="l"/>
            <a:r>
              <a:rPr lang="en-US" sz="1200" dirty="0"/>
              <a:t> </a:t>
            </a:r>
          </a:p>
          <a:p>
            <a:pPr marL="342900" indent="-342900" algn="l">
              <a:buFont typeface="Arial" panose="020B0604020202020204" pitchFamily="34" charset="0"/>
              <a:buChar char="•"/>
            </a:pPr>
            <a:r>
              <a:rPr lang="en-US" sz="2400" dirty="0"/>
              <a:t>possible path to increasing the FCC-ee luminosity by a factor 2-3 at all energies, by decreasing </a:t>
            </a:r>
            <a:r>
              <a:rPr lang="en-US" sz="2400" dirty="0">
                <a:latin typeface="Symbol" panose="05050102010706020507" pitchFamily="18" charset="2"/>
              </a:rPr>
              <a:t>b</a:t>
            </a:r>
            <a:r>
              <a:rPr lang="en-US" sz="2400" baseline="-25000" dirty="0"/>
              <a:t>y</a:t>
            </a:r>
            <a:r>
              <a:rPr lang="en-US" sz="2400" baseline="30000" dirty="0"/>
              <a:t>*</a:t>
            </a:r>
            <a:r>
              <a:rPr lang="en-US" sz="2400" dirty="0"/>
              <a:t> along with </a:t>
            </a:r>
            <a:r>
              <a:rPr lang="en-US" sz="2400" dirty="0" err="1">
                <a:latin typeface="Symbol" panose="05050102010706020507" pitchFamily="18" charset="2"/>
              </a:rPr>
              <a:t>e</a:t>
            </a:r>
            <a:r>
              <a:rPr lang="en-US" sz="2400" baseline="-25000" dirty="0" err="1"/>
              <a:t>y</a:t>
            </a:r>
            <a:r>
              <a:rPr lang="en-US" sz="2400" dirty="0"/>
              <a:t>, and/or by raising SR power, respecting all other relevant constraints </a:t>
            </a:r>
          </a:p>
          <a:p>
            <a:pPr algn="l"/>
            <a:r>
              <a:rPr lang="en-US" sz="1200" dirty="0"/>
              <a:t> </a:t>
            </a:r>
          </a:p>
          <a:p>
            <a:pPr marL="342900" indent="-342900" algn="l">
              <a:buFont typeface="Arial" panose="020B0604020202020204" pitchFamily="34" charset="0"/>
              <a:buChar char="•"/>
            </a:pPr>
            <a:r>
              <a:rPr lang="en-US" sz="2400" dirty="0"/>
              <a:t>a good optics and excellent optics control will be essential </a:t>
            </a:r>
          </a:p>
          <a:p>
            <a:pPr algn="l"/>
            <a:r>
              <a:rPr lang="en-US" sz="1200" dirty="0"/>
              <a:t> </a:t>
            </a:r>
          </a:p>
          <a:p>
            <a:pPr marL="342900" indent="-342900" algn="l">
              <a:buFont typeface="Arial" panose="020B0604020202020204" pitchFamily="34" charset="0"/>
              <a:buChar char="•"/>
            </a:pPr>
            <a:r>
              <a:rPr lang="en-US" sz="2400" dirty="0"/>
              <a:t>increasing luminosity at Z is most challenging; vertical design emittance from IR solenoids should be </a:t>
            </a:r>
            <a:r>
              <a:rPr lang="en-US" sz="2400" dirty="0" err="1"/>
              <a:t>minimised</a:t>
            </a:r>
            <a:r>
              <a:rPr lang="en-US" sz="2400" dirty="0"/>
              <a:t> (presently ~0.5 pm for 4 IPs at Z, Mike Koratzinos, </a:t>
            </a:r>
            <a:r>
              <a:rPr lang="en-US" sz="2400" dirty="0" err="1"/>
              <a:t>arXiv</a:t>
            </a:r>
            <a:r>
              <a:rPr lang="en-US" sz="2400" dirty="0"/>
              <a:t> 2101.05704); at Z also e-cloud could limit #bunches</a:t>
            </a:r>
          </a:p>
          <a:p>
            <a:pPr algn="l"/>
            <a:r>
              <a:rPr lang="en-US" sz="1200" dirty="0"/>
              <a:t> </a:t>
            </a:r>
          </a:p>
          <a:p>
            <a:pPr marL="342900" indent="-342900" algn="l">
              <a:buFont typeface="Arial" panose="020B0604020202020204" pitchFamily="34" charset="0"/>
              <a:buChar char="•"/>
            </a:pPr>
            <a:r>
              <a:rPr lang="en-US" sz="2400" dirty="0"/>
              <a:t>there might be other ways to boost the FCC-ee luminosity (hor. emittance, crossing angle, hor. beta*, bunch length, bunch charge etc.)  </a:t>
            </a:r>
          </a:p>
          <a:p>
            <a:pPr algn="l"/>
            <a:endParaRPr lang="en-US" sz="2400" dirty="0"/>
          </a:p>
          <a:p>
            <a:pPr algn="l"/>
            <a:endParaRPr lang="en-GB" sz="2400" dirty="0"/>
          </a:p>
        </p:txBody>
      </p:sp>
    </p:spTree>
    <p:extLst>
      <p:ext uri="{BB962C8B-B14F-4D97-AF65-F5344CB8AC3E}">
        <p14:creationId xmlns:p14="http://schemas.microsoft.com/office/powerpoint/2010/main" val="3795952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86651112-671D-4301-1843-68FBAB276597}"/>
              </a:ext>
            </a:extLst>
          </p:cNvPr>
          <p:cNvSpPr txBox="1">
            <a:spLocks/>
          </p:cNvSpPr>
          <p:nvPr/>
        </p:nvSpPr>
        <p:spPr>
          <a:xfrm>
            <a:off x="1" y="-27384"/>
            <a:ext cx="12191999" cy="86058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0" cap="none" spc="0" normalizeH="0" baseline="0" noProof="0" dirty="0">
                <a:ln>
                  <a:noFill/>
                </a:ln>
                <a:solidFill>
                  <a:srgbClr val="FFFF00"/>
                </a:solidFill>
                <a:effectLst/>
                <a:uLnTx/>
                <a:uFillTx/>
                <a:latin typeface="Arial"/>
                <a:ea typeface="+mj-ea"/>
                <a:cs typeface="+mj-cs"/>
              </a:rPr>
              <a:t>	FCC-ee – 2</a:t>
            </a:r>
            <a:r>
              <a:rPr kumimoji="0" lang="en-US" sz="3000" b="1" i="0" u="none" strike="noStrike" kern="0" cap="none" spc="0" normalizeH="0" baseline="30000" noProof="0" dirty="0">
                <a:ln>
                  <a:noFill/>
                </a:ln>
                <a:solidFill>
                  <a:srgbClr val="FFFF00"/>
                </a:solidFill>
                <a:effectLst/>
                <a:uLnTx/>
                <a:uFillTx/>
                <a:latin typeface="Arial"/>
                <a:ea typeface="+mj-ea"/>
                <a:cs typeface="+mj-cs"/>
              </a:rPr>
              <a:t>nd</a:t>
            </a:r>
            <a:r>
              <a:rPr kumimoji="0" lang="en-US" sz="3000" b="1" i="0" u="none" strike="noStrike" kern="0" cap="none" spc="0" normalizeH="0" baseline="0" noProof="0" dirty="0">
                <a:ln>
                  <a:noFill/>
                </a:ln>
                <a:solidFill>
                  <a:srgbClr val="FFFF00"/>
                </a:solidFill>
                <a:effectLst/>
                <a:uLnTx/>
                <a:uFillTx/>
                <a:latin typeface="Arial"/>
                <a:ea typeface="+mj-ea"/>
                <a:cs typeface="+mj-cs"/>
              </a:rPr>
              <a:t> highest luminosity collider </a:t>
            </a:r>
          </a:p>
        </p:txBody>
      </p:sp>
      <p:pic>
        <p:nvPicPr>
          <p:cNvPr id="7" name="Picture 6" descr="A picture containing text&#10;&#10;Description automatically generated">
            <a:extLst>
              <a:ext uri="{FF2B5EF4-FFF2-40B4-BE49-F238E27FC236}">
                <a16:creationId xmlns:a16="http://schemas.microsoft.com/office/drawing/2014/main" id="{B15117C5-295D-FE10-ABC6-ADD827F70B6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426" y="120414"/>
            <a:ext cx="2046444" cy="724532"/>
          </a:xfrm>
          <a:prstGeom prst="rect">
            <a:avLst/>
          </a:prstGeom>
        </p:spPr>
      </p:pic>
      <p:pic>
        <p:nvPicPr>
          <p:cNvPr id="9" name="Picture 8" descr="A screen shot of a chart&#10;&#10;Description automatically generated">
            <a:extLst>
              <a:ext uri="{FF2B5EF4-FFF2-40B4-BE49-F238E27FC236}">
                <a16:creationId xmlns:a16="http://schemas.microsoft.com/office/drawing/2014/main" id="{06386CD7-CEDE-0E1B-F0AB-F9B945B366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162" y="844946"/>
            <a:ext cx="7693819" cy="5413717"/>
          </a:xfrm>
          <a:prstGeom prst="rect">
            <a:avLst/>
          </a:prstGeom>
        </p:spPr>
      </p:pic>
      <p:sp>
        <p:nvSpPr>
          <p:cNvPr id="10" name="TextBox 9">
            <a:extLst>
              <a:ext uri="{FF2B5EF4-FFF2-40B4-BE49-F238E27FC236}">
                <a16:creationId xmlns:a16="http://schemas.microsoft.com/office/drawing/2014/main" id="{8EA5A390-17E2-EE4D-8AAA-D70A4855EB4C}"/>
              </a:ext>
            </a:extLst>
          </p:cNvPr>
          <p:cNvSpPr txBox="1"/>
          <p:nvPr/>
        </p:nvSpPr>
        <p:spPr>
          <a:xfrm>
            <a:off x="185426" y="5920721"/>
            <a:ext cx="961802" cy="184666"/>
          </a:xfrm>
          <a:prstGeom prst="rect">
            <a:avLst/>
          </a:prstGeom>
          <a:solidFill>
            <a:srgbClr val="FFFF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Arial"/>
                <a:ea typeface="+mn-ea"/>
                <a:cs typeface="+mn-cs"/>
              </a:rPr>
              <a:t>Marica Biagini</a:t>
            </a:r>
            <a:endParaRPr kumimoji="0" lang="en-GB" sz="1200" b="0" i="0" u="none" strike="noStrike" kern="1200" cap="none" spc="0" normalizeH="0" baseline="0" noProof="0" dirty="0">
              <a:ln>
                <a:noFill/>
              </a:ln>
              <a:solidFill>
                <a:srgbClr val="0033A0"/>
              </a:solidFill>
              <a:effectLst/>
              <a:uLnTx/>
              <a:uFillTx/>
              <a:latin typeface="Arial"/>
              <a:ea typeface="+mn-ea"/>
              <a:cs typeface="+mn-cs"/>
            </a:endParaRPr>
          </a:p>
        </p:txBody>
      </p:sp>
      <p:sp>
        <p:nvSpPr>
          <p:cNvPr id="11" name="TextBox 10">
            <a:extLst>
              <a:ext uri="{FF2B5EF4-FFF2-40B4-BE49-F238E27FC236}">
                <a16:creationId xmlns:a16="http://schemas.microsoft.com/office/drawing/2014/main" id="{E2052C2E-D038-F887-CE93-18A05C18D003}"/>
              </a:ext>
            </a:extLst>
          </p:cNvPr>
          <p:cNvSpPr txBox="1"/>
          <p:nvPr/>
        </p:nvSpPr>
        <p:spPr>
          <a:xfrm>
            <a:off x="8306717" y="1036452"/>
            <a:ext cx="3687190" cy="110799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33A0"/>
                </a:solidFill>
                <a:effectLst/>
                <a:uLnTx/>
                <a:uFillTx/>
                <a:latin typeface="Arial"/>
                <a:ea typeface="+mn-ea"/>
                <a:cs typeface="+mn-cs"/>
              </a:rPr>
              <a:t>~ same accelerator design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33A0"/>
                </a:solidFill>
                <a:effectLst/>
                <a:uLnTx/>
                <a:uFillTx/>
                <a:latin typeface="Arial"/>
                <a:ea typeface="+mn-ea"/>
                <a:cs typeface="+mn-cs"/>
              </a:rPr>
              <a:t>as twin machine CEPC</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33A0"/>
                </a:solidFill>
                <a:effectLst/>
                <a:uLnTx/>
                <a:uFillTx/>
                <a:latin typeface="Arial"/>
                <a:ea typeface="+mn-ea"/>
                <a:cs typeface="+mn-cs"/>
              </a:rPr>
              <a:t>a few differences</a:t>
            </a:r>
          </a:p>
        </p:txBody>
      </p:sp>
      <p:graphicFrame>
        <p:nvGraphicFramePr>
          <p:cNvPr id="12" name="Table 11">
            <a:extLst>
              <a:ext uri="{FF2B5EF4-FFF2-40B4-BE49-F238E27FC236}">
                <a16:creationId xmlns:a16="http://schemas.microsoft.com/office/drawing/2014/main" id="{E2757C3A-0642-7947-5E64-80FC1BBE7B29}"/>
              </a:ext>
            </a:extLst>
          </p:cNvPr>
          <p:cNvGraphicFramePr>
            <a:graphicFrameLocks noGrp="1"/>
          </p:cNvGraphicFramePr>
          <p:nvPr/>
        </p:nvGraphicFramePr>
        <p:xfrm>
          <a:off x="8259501" y="2421890"/>
          <a:ext cx="3932499" cy="3246120"/>
        </p:xfrm>
        <a:graphic>
          <a:graphicData uri="http://schemas.openxmlformats.org/drawingml/2006/table">
            <a:tbl>
              <a:tblPr firstRow="1" bandRow="1">
                <a:tableStyleId>{5C22544A-7EE6-4342-B048-85BDC9FD1C3A}</a:tableStyleId>
              </a:tblPr>
              <a:tblGrid>
                <a:gridCol w="1087654">
                  <a:extLst>
                    <a:ext uri="{9D8B030D-6E8A-4147-A177-3AD203B41FA5}">
                      <a16:colId xmlns:a16="http://schemas.microsoft.com/office/drawing/2014/main" val="2149656573"/>
                    </a:ext>
                  </a:extLst>
                </a:gridCol>
                <a:gridCol w="1386038">
                  <a:extLst>
                    <a:ext uri="{9D8B030D-6E8A-4147-A177-3AD203B41FA5}">
                      <a16:colId xmlns:a16="http://schemas.microsoft.com/office/drawing/2014/main" val="2761780374"/>
                    </a:ext>
                  </a:extLst>
                </a:gridCol>
                <a:gridCol w="1458807">
                  <a:extLst>
                    <a:ext uri="{9D8B030D-6E8A-4147-A177-3AD203B41FA5}">
                      <a16:colId xmlns:a16="http://schemas.microsoft.com/office/drawing/2014/main" val="3862368701"/>
                    </a:ext>
                  </a:extLst>
                </a:gridCol>
              </a:tblGrid>
              <a:tr h="370840">
                <a:tc>
                  <a:txBody>
                    <a:bodyPr/>
                    <a:lstStyle/>
                    <a:p>
                      <a:endParaRPr lang="en-GB" sz="1600" dirty="0"/>
                    </a:p>
                  </a:txBody>
                  <a:tcPr/>
                </a:tc>
                <a:tc>
                  <a:txBody>
                    <a:bodyPr/>
                    <a:lstStyle/>
                    <a:p>
                      <a:r>
                        <a:rPr lang="en-US" sz="1600" dirty="0"/>
                        <a:t>FCC-ee</a:t>
                      </a:r>
                      <a:endParaRPr lang="en-GB" sz="1600" dirty="0"/>
                    </a:p>
                  </a:txBody>
                  <a:tcPr/>
                </a:tc>
                <a:tc>
                  <a:txBody>
                    <a:bodyPr/>
                    <a:lstStyle/>
                    <a:p>
                      <a:r>
                        <a:rPr lang="en-US" sz="1600" dirty="0"/>
                        <a:t>CEPC</a:t>
                      </a:r>
                      <a:endParaRPr lang="en-GB" sz="1600" dirty="0"/>
                    </a:p>
                  </a:txBody>
                  <a:tcPr/>
                </a:tc>
                <a:extLst>
                  <a:ext uri="{0D108BD9-81ED-4DB2-BD59-A6C34878D82A}">
                    <a16:rowId xmlns:a16="http://schemas.microsoft.com/office/drawing/2014/main" val="1951125975"/>
                  </a:ext>
                </a:extLst>
              </a:tr>
              <a:tr h="370840">
                <a:tc>
                  <a:txBody>
                    <a:bodyPr/>
                    <a:lstStyle/>
                    <a:p>
                      <a:r>
                        <a:rPr lang="en-US" sz="1600" dirty="0"/>
                        <a:t>#IPs</a:t>
                      </a:r>
                      <a:endParaRPr lang="en-GB" sz="1600" dirty="0"/>
                    </a:p>
                  </a:txBody>
                  <a:tcPr/>
                </a:tc>
                <a:tc>
                  <a:txBody>
                    <a:bodyPr/>
                    <a:lstStyle/>
                    <a:p>
                      <a:r>
                        <a:rPr lang="en-US" sz="1600" dirty="0"/>
                        <a:t>4 or 2</a:t>
                      </a:r>
                      <a:endParaRPr lang="en-GB" sz="1600" dirty="0"/>
                    </a:p>
                  </a:txBody>
                  <a:tcPr/>
                </a:tc>
                <a:tc>
                  <a:txBody>
                    <a:bodyPr/>
                    <a:lstStyle/>
                    <a:p>
                      <a:r>
                        <a:rPr lang="en-US" sz="1600" dirty="0"/>
                        <a:t>2</a:t>
                      </a:r>
                      <a:endParaRPr lang="en-GB" sz="1600" dirty="0"/>
                    </a:p>
                  </a:txBody>
                  <a:tcPr/>
                </a:tc>
                <a:extLst>
                  <a:ext uri="{0D108BD9-81ED-4DB2-BD59-A6C34878D82A}">
                    <a16:rowId xmlns:a16="http://schemas.microsoft.com/office/drawing/2014/main" val="1722846148"/>
                  </a:ext>
                </a:extLst>
              </a:tr>
              <a:tr h="370840">
                <a:tc>
                  <a:txBody>
                    <a:bodyPr/>
                    <a:lstStyle/>
                    <a:p>
                      <a:r>
                        <a:rPr lang="en-US" sz="1600" dirty="0"/>
                        <a:t>collider SRF up to ZH</a:t>
                      </a:r>
                      <a:endParaRPr lang="en-GB" sz="1600" dirty="0"/>
                    </a:p>
                  </a:txBody>
                  <a:tcPr/>
                </a:tc>
                <a:tc>
                  <a:txBody>
                    <a:bodyPr/>
                    <a:lstStyle/>
                    <a:p>
                      <a:r>
                        <a:rPr lang="en-US" sz="1400" dirty="0"/>
                        <a:t>400 MHz, </a:t>
                      </a:r>
                    </a:p>
                    <a:p>
                      <a:r>
                        <a:rPr lang="en-US" sz="1400" dirty="0"/>
                        <a:t>1- &amp; 2-cell, Nb/Cu, 4.5 K</a:t>
                      </a:r>
                      <a:endParaRPr lang="en-GB" sz="1400" dirty="0"/>
                    </a:p>
                  </a:txBody>
                  <a:tcPr/>
                </a:tc>
                <a:tc>
                  <a:txBody>
                    <a:bodyPr/>
                    <a:lstStyle/>
                    <a:p>
                      <a:r>
                        <a:rPr lang="en-US" sz="1400" dirty="0"/>
                        <a:t>650 MHz, </a:t>
                      </a:r>
                    </a:p>
                    <a:p>
                      <a:r>
                        <a:rPr lang="en-US" sz="1400" dirty="0"/>
                        <a:t>2-cell,</a:t>
                      </a:r>
                    </a:p>
                    <a:p>
                      <a:r>
                        <a:rPr lang="en-US" sz="1400" dirty="0"/>
                        <a:t>Nb, 2 K</a:t>
                      </a:r>
                      <a:endParaRPr lang="en-GB" sz="1400" dirty="0"/>
                    </a:p>
                  </a:txBody>
                  <a:tcPr/>
                </a:tc>
                <a:extLst>
                  <a:ext uri="{0D108BD9-81ED-4DB2-BD59-A6C34878D82A}">
                    <a16:rowId xmlns:a16="http://schemas.microsoft.com/office/drawing/2014/main" val="1961765374"/>
                  </a:ext>
                </a:extLst>
              </a:tr>
              <a:tr h="370840">
                <a:tc>
                  <a:txBody>
                    <a:bodyPr/>
                    <a:lstStyle/>
                    <a:p>
                      <a:r>
                        <a:rPr lang="en-US" sz="1600" dirty="0"/>
                        <a:t>collider SRF ttbar</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800 MHz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5-cell, Nb, 2 K</a:t>
                      </a:r>
                      <a:endParaRPr lang="en-GB" sz="1400" dirty="0"/>
                    </a:p>
                  </a:txBody>
                  <a:tcPr/>
                </a:tc>
                <a:tc>
                  <a:txBody>
                    <a:bodyPr/>
                    <a:lstStyle/>
                    <a:p>
                      <a:r>
                        <a:rPr lang="en-US" sz="1400" dirty="0"/>
                        <a:t>650 MHz, </a:t>
                      </a:r>
                    </a:p>
                    <a:p>
                      <a:r>
                        <a:rPr lang="en-US" sz="1400" dirty="0"/>
                        <a:t>5-cell, Nb, 2 K</a:t>
                      </a:r>
                      <a:endParaRPr lang="en-GB" sz="1400" dirty="0"/>
                    </a:p>
                  </a:txBody>
                  <a:tcPr/>
                </a:tc>
                <a:extLst>
                  <a:ext uri="{0D108BD9-81ED-4DB2-BD59-A6C34878D82A}">
                    <a16:rowId xmlns:a16="http://schemas.microsoft.com/office/drawing/2014/main" val="1683706140"/>
                  </a:ext>
                </a:extLst>
              </a:tr>
              <a:tr h="370840">
                <a:tc>
                  <a:txBody>
                    <a:bodyPr/>
                    <a:lstStyle/>
                    <a:p>
                      <a:r>
                        <a:rPr lang="en-US" sz="1600" dirty="0"/>
                        <a:t>booster SRF</a:t>
                      </a:r>
                      <a:endParaRPr lang="en-GB" sz="1600" dirty="0"/>
                    </a:p>
                  </a:txBody>
                  <a:tcPr/>
                </a:tc>
                <a:tc>
                  <a:txBody>
                    <a:bodyPr/>
                    <a:lstStyle/>
                    <a:p>
                      <a:r>
                        <a:rPr lang="en-US" sz="1400" dirty="0"/>
                        <a:t>800 MHz </a:t>
                      </a:r>
                    </a:p>
                    <a:p>
                      <a:r>
                        <a:rPr lang="en-US" sz="1400" dirty="0"/>
                        <a:t>5-cell, </a:t>
                      </a:r>
                    </a:p>
                    <a:p>
                      <a:r>
                        <a:rPr lang="en-US" sz="1400" dirty="0"/>
                        <a:t>Nb, 2 K</a:t>
                      </a:r>
                      <a:endParaRPr lang="en-GB" sz="1400" dirty="0"/>
                    </a:p>
                  </a:txBody>
                  <a:tcPr/>
                </a:tc>
                <a:tc>
                  <a:txBody>
                    <a:bodyPr/>
                    <a:lstStyle/>
                    <a:p>
                      <a:r>
                        <a:rPr lang="en-US" sz="1400" dirty="0"/>
                        <a:t>1.3 GHz, </a:t>
                      </a:r>
                    </a:p>
                    <a:p>
                      <a:r>
                        <a:rPr lang="en-US" sz="1400" dirty="0"/>
                        <a:t>9-cell, </a:t>
                      </a:r>
                    </a:p>
                    <a:p>
                      <a:r>
                        <a:rPr lang="en-US" sz="1400" dirty="0"/>
                        <a:t>Nb, 2 K</a:t>
                      </a:r>
                      <a:endParaRPr lang="en-GB" sz="1400" dirty="0"/>
                    </a:p>
                  </a:txBody>
                  <a:tcPr/>
                </a:tc>
                <a:extLst>
                  <a:ext uri="{0D108BD9-81ED-4DB2-BD59-A6C34878D82A}">
                    <a16:rowId xmlns:a16="http://schemas.microsoft.com/office/drawing/2014/main" val="3828518633"/>
                  </a:ext>
                </a:extLst>
              </a:tr>
              <a:tr h="370840">
                <a:tc>
                  <a:txBody>
                    <a:bodyPr/>
                    <a:lstStyle/>
                    <a:p>
                      <a:r>
                        <a:rPr lang="en-US" sz="1600" dirty="0"/>
                        <a:t>top-up</a:t>
                      </a:r>
                      <a:endParaRPr lang="en-GB" sz="1600" dirty="0"/>
                    </a:p>
                  </a:txBody>
                  <a:tcPr/>
                </a:tc>
                <a:tc>
                  <a:txBody>
                    <a:bodyPr/>
                    <a:lstStyle/>
                    <a:p>
                      <a:r>
                        <a:rPr lang="en-US" sz="1600" dirty="0"/>
                        <a:t>in collider</a:t>
                      </a:r>
                      <a:endParaRPr lang="en-GB" sz="1600" dirty="0"/>
                    </a:p>
                  </a:txBody>
                  <a:tcPr/>
                </a:tc>
                <a:tc>
                  <a:txBody>
                    <a:bodyPr/>
                    <a:lstStyle/>
                    <a:p>
                      <a:r>
                        <a:rPr lang="en-US" sz="1600" dirty="0"/>
                        <a:t>in booster</a:t>
                      </a:r>
                      <a:endParaRPr lang="en-GB" sz="1600" dirty="0"/>
                    </a:p>
                  </a:txBody>
                  <a:tcPr/>
                </a:tc>
                <a:extLst>
                  <a:ext uri="{0D108BD9-81ED-4DB2-BD59-A6C34878D82A}">
                    <a16:rowId xmlns:a16="http://schemas.microsoft.com/office/drawing/2014/main" val="3448350645"/>
                  </a:ext>
                </a:extLst>
              </a:tr>
            </a:tbl>
          </a:graphicData>
        </a:graphic>
      </p:graphicFrame>
      <p:cxnSp>
        <p:nvCxnSpPr>
          <p:cNvPr id="14" name="Straight Arrow Connector 13">
            <a:extLst>
              <a:ext uri="{FF2B5EF4-FFF2-40B4-BE49-F238E27FC236}">
                <a16:creationId xmlns:a16="http://schemas.microsoft.com/office/drawing/2014/main" id="{A12E6667-62D1-76B1-715C-CF311CA2577D}"/>
              </a:ext>
            </a:extLst>
          </p:cNvPr>
          <p:cNvCxnSpPr>
            <a:cxnSpLocks/>
          </p:cNvCxnSpPr>
          <p:nvPr/>
        </p:nvCxnSpPr>
        <p:spPr>
          <a:xfrm flipV="1">
            <a:off x="3696101" y="1896177"/>
            <a:ext cx="0" cy="336884"/>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B11C837F-1A66-CCBD-3A4A-B71B2D48F10B}"/>
              </a:ext>
            </a:extLst>
          </p:cNvPr>
          <p:cNvSpPr txBox="1"/>
          <p:nvPr/>
        </p:nvSpPr>
        <p:spPr>
          <a:xfrm>
            <a:off x="5216041" y="4697128"/>
            <a:ext cx="2643352" cy="369332"/>
          </a:xfrm>
          <a:prstGeom prst="rect">
            <a:avLst/>
          </a:prstGeom>
          <a:solidFill>
            <a:schemeClr val="bg1"/>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a:ea typeface="+mn-ea"/>
                <a:cs typeface="+mn-cs"/>
              </a:rPr>
              <a:t>CEPC  for 100 MW SR power &amp; 2 IPs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2060"/>
                </a:solidFill>
                <a:effectLst/>
                <a:uLnTx/>
                <a:uFillTx/>
                <a:latin typeface="Arial"/>
                <a:ea typeface="+mn-ea"/>
                <a:cs typeface="+mn-cs"/>
              </a:rPr>
              <a:t>FCC-ee with 4 IPs</a:t>
            </a:r>
            <a:endParaRPr kumimoji="0" lang="en-GB" sz="1200" b="1" i="0" u="none" strike="noStrike" kern="1200" cap="none" spc="0" normalizeH="0" baseline="0" noProof="0" dirty="0">
              <a:ln>
                <a:noFill/>
              </a:ln>
              <a:solidFill>
                <a:srgbClr val="002060"/>
              </a:solidFill>
              <a:effectLst/>
              <a:uLnTx/>
              <a:uFillTx/>
              <a:latin typeface="Arial"/>
              <a:ea typeface="+mn-ea"/>
              <a:cs typeface="+mn-cs"/>
            </a:endParaRPr>
          </a:p>
        </p:txBody>
      </p:sp>
      <p:sp>
        <p:nvSpPr>
          <p:cNvPr id="3" name="TextBox 2">
            <a:extLst>
              <a:ext uri="{FF2B5EF4-FFF2-40B4-BE49-F238E27FC236}">
                <a16:creationId xmlns:a16="http://schemas.microsoft.com/office/drawing/2014/main" id="{78027429-FA86-F82F-61FE-BEAB74D5F02E}"/>
              </a:ext>
            </a:extLst>
          </p:cNvPr>
          <p:cNvSpPr txBox="1"/>
          <p:nvPr/>
        </p:nvSpPr>
        <p:spPr>
          <a:xfrm>
            <a:off x="2862072" y="963300"/>
            <a:ext cx="346249" cy="2769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tx2"/>
                </a:solidFill>
                <a:effectLst/>
                <a:uLnTx/>
                <a:uFillTx/>
                <a:latin typeface="Arial"/>
                <a:ea typeface="+mn-ea"/>
                <a:cs typeface="+mn-cs"/>
              </a:rPr>
              <a:t>/ IP</a:t>
            </a:r>
            <a:endParaRPr kumimoji="0" lang="en-GB" sz="1800" b="0" i="0" u="none" strike="noStrike" kern="1200" cap="none" spc="0" normalizeH="0" baseline="0" noProof="0" dirty="0">
              <a:ln>
                <a:noFill/>
              </a:ln>
              <a:solidFill>
                <a:schemeClr val="tx2"/>
              </a:solidFill>
              <a:effectLst/>
              <a:uLnTx/>
              <a:uFillTx/>
              <a:latin typeface="Arial"/>
              <a:ea typeface="+mn-ea"/>
              <a:cs typeface="+mn-cs"/>
            </a:endParaRPr>
          </a:p>
        </p:txBody>
      </p:sp>
    </p:spTree>
    <p:extLst>
      <p:ext uri="{BB962C8B-B14F-4D97-AF65-F5344CB8AC3E}">
        <p14:creationId xmlns:p14="http://schemas.microsoft.com/office/powerpoint/2010/main" val="2509637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ACFA7-B4AE-319A-523A-82221276FB1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E17E9D2-19D8-42A4-BA68-4AEF6ED74456}"/>
              </a:ext>
            </a:extLst>
          </p:cNvPr>
          <p:cNvSpPr>
            <a:spLocks noGrp="1"/>
          </p:cNvSpPr>
          <p:nvPr>
            <p:ph idx="1"/>
          </p:nvPr>
        </p:nvSpPr>
        <p:spPr>
          <a:xfrm>
            <a:off x="479426" y="1124744"/>
            <a:ext cx="11376024" cy="4608512"/>
          </a:xfrm>
        </p:spPr>
        <p:txBody>
          <a:bodyPr/>
          <a:lstStyle/>
          <a:p>
            <a:r>
              <a:rPr lang="en-US" dirty="0"/>
              <a:t>trends from mid-term review</a:t>
            </a:r>
          </a:p>
          <a:p>
            <a:pPr marL="342900" indent="-342900">
              <a:buFont typeface="Arial" panose="020B0604020202020204" pitchFamily="34" charset="0"/>
              <a:buChar char="•"/>
            </a:pPr>
            <a:r>
              <a:rPr lang="en-GB" dirty="0"/>
              <a:t>reduce </a:t>
            </a:r>
            <a:r>
              <a:rPr lang="en-GB" dirty="0" err="1"/>
              <a:t>linac</a:t>
            </a:r>
            <a:r>
              <a:rPr lang="en-GB" dirty="0"/>
              <a:t> rep rate from 400 to 200 Hz</a:t>
            </a:r>
          </a:p>
          <a:p>
            <a:pPr marL="342900" indent="-342900">
              <a:buFont typeface="Arial" panose="020B0604020202020204" pitchFamily="34" charset="0"/>
              <a:buChar char="•"/>
            </a:pPr>
            <a:r>
              <a:rPr lang="en-GB" dirty="0"/>
              <a:t>stainless steel chamber for booster</a:t>
            </a:r>
          </a:p>
          <a:p>
            <a:pPr marL="342900" indent="-342900">
              <a:buFont typeface="Arial" panose="020B0604020202020204" pitchFamily="34" charset="0"/>
              <a:buChar char="•"/>
            </a:pPr>
            <a:r>
              <a:rPr lang="en-GB" dirty="0"/>
              <a:t>replace 1-cell Z cavities by 2-cell cavities (the same cavities as for W and ZH)</a:t>
            </a:r>
          </a:p>
          <a:p>
            <a:pPr marL="342900" indent="-342900">
              <a:buFont typeface="Arial" panose="020B0604020202020204" pitchFamily="34" charset="0"/>
              <a:buChar char="•"/>
            </a:pPr>
            <a:r>
              <a:rPr lang="en-GB" dirty="0"/>
              <a:t>..</a:t>
            </a:r>
          </a:p>
          <a:p>
            <a:r>
              <a:rPr lang="en-GB" dirty="0"/>
              <a:t> </a:t>
            </a:r>
          </a:p>
          <a:p>
            <a:endParaRPr lang="en-GB" dirty="0"/>
          </a:p>
        </p:txBody>
      </p:sp>
      <p:sp>
        <p:nvSpPr>
          <p:cNvPr id="6" name="Title 1">
            <a:extLst>
              <a:ext uri="{FF2B5EF4-FFF2-40B4-BE49-F238E27FC236}">
                <a16:creationId xmlns:a16="http://schemas.microsoft.com/office/drawing/2014/main" id="{2C5DF804-BB13-8A55-DA2F-B029FF3F5A53}"/>
              </a:ext>
            </a:extLst>
          </p:cNvPr>
          <p:cNvSpPr txBox="1">
            <a:spLocks/>
          </p:cNvSpPr>
          <p:nvPr/>
        </p:nvSpPr>
        <p:spPr>
          <a:xfrm>
            <a:off x="1" y="-27384"/>
            <a:ext cx="12191999" cy="86058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0" cap="none" spc="0" normalizeH="0" baseline="0" noProof="0" dirty="0">
                <a:ln>
                  <a:noFill/>
                </a:ln>
                <a:solidFill>
                  <a:srgbClr val="FFFF00"/>
                </a:solidFill>
                <a:effectLst/>
                <a:uLnTx/>
                <a:uFillTx/>
                <a:latin typeface="Arial"/>
                <a:ea typeface="+mj-ea"/>
                <a:cs typeface="+mj-cs"/>
              </a:rPr>
              <a:t>                 risks of lower luminosity </a:t>
            </a:r>
          </a:p>
        </p:txBody>
      </p:sp>
      <p:pic>
        <p:nvPicPr>
          <p:cNvPr id="7" name="Picture 6" descr="A picture containing text&#10;&#10;Description automatically generated">
            <a:extLst>
              <a:ext uri="{FF2B5EF4-FFF2-40B4-BE49-F238E27FC236}">
                <a16:creationId xmlns:a16="http://schemas.microsoft.com/office/drawing/2014/main" id="{1F94F76B-A8FC-C2CE-975F-3B98421322C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426" y="120414"/>
            <a:ext cx="2046444" cy="724532"/>
          </a:xfrm>
          <a:prstGeom prst="rect">
            <a:avLst/>
          </a:prstGeom>
        </p:spPr>
      </p:pic>
      <p:sp>
        <p:nvSpPr>
          <p:cNvPr id="8" name="TextBox 7">
            <a:extLst>
              <a:ext uri="{FF2B5EF4-FFF2-40B4-BE49-F238E27FC236}">
                <a16:creationId xmlns:a16="http://schemas.microsoft.com/office/drawing/2014/main" id="{1F8A001E-B5CB-3CCF-2CAD-3545FBC73429}"/>
              </a:ext>
            </a:extLst>
          </p:cNvPr>
          <p:cNvSpPr txBox="1"/>
          <p:nvPr/>
        </p:nvSpPr>
        <p:spPr>
          <a:xfrm>
            <a:off x="1581150" y="4703299"/>
            <a:ext cx="6229350" cy="861774"/>
          </a:xfrm>
          <a:prstGeom prst="rect">
            <a:avLst/>
          </a:prstGeom>
          <a:noFill/>
        </p:spPr>
        <p:txBody>
          <a:bodyPr wrap="square" lIns="0" tIns="0" rIns="0" bIns="0" rtlCol="0">
            <a:spAutoFit/>
          </a:bodyPr>
          <a:lstStyle/>
          <a:p>
            <a:pPr algn="l"/>
            <a:r>
              <a:rPr lang="en-US" sz="2800" dirty="0">
                <a:solidFill>
                  <a:srgbClr val="FF0000"/>
                </a:solidFill>
              </a:rPr>
              <a:t>all this is bad news for luminosity … </a:t>
            </a:r>
          </a:p>
          <a:p>
            <a:pPr algn="l"/>
            <a:endParaRPr lang="en-GB" sz="2800" dirty="0">
              <a:solidFill>
                <a:srgbClr val="FF0000"/>
              </a:solidFill>
            </a:endParaRPr>
          </a:p>
        </p:txBody>
      </p:sp>
      <p:pic>
        <p:nvPicPr>
          <p:cNvPr id="10" name="Graphic 9" descr="Sad face outline with solid fill">
            <a:extLst>
              <a:ext uri="{FF2B5EF4-FFF2-40B4-BE49-F238E27FC236}">
                <a16:creationId xmlns:a16="http://schemas.microsoft.com/office/drawing/2014/main" id="{162ECE9B-FA94-50CA-6F26-4C0B0120E7E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53300" y="4445748"/>
            <a:ext cx="914400" cy="914400"/>
          </a:xfrm>
          <a:prstGeom prst="rect">
            <a:avLst/>
          </a:prstGeom>
        </p:spPr>
      </p:pic>
    </p:spTree>
    <p:extLst>
      <p:ext uri="{BB962C8B-B14F-4D97-AF65-F5344CB8AC3E}">
        <p14:creationId xmlns:p14="http://schemas.microsoft.com/office/powerpoint/2010/main" val="902729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2DBC151-883A-DEAC-35FB-6AC5EB999D8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most</a:t>
            </a: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demanding</a:t>
            </a: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 </a:t>
            </a:r>
            <a:r>
              <a:rPr kumimoji="0" lang="fr-CH" sz="3200" b="1" i="0" u="none" strike="noStrike" kern="1200" cap="none" spc="0" normalizeH="0" baseline="0" noProof="0" dirty="0" err="1">
                <a:ln>
                  <a:noFill/>
                </a:ln>
                <a:solidFill>
                  <a:srgbClr val="FFFF00"/>
                </a:solidFill>
                <a:effectLst/>
                <a:uLnTx/>
                <a:uFillTx/>
                <a:latin typeface="Calibri" panose="020F0502020204030204"/>
                <a:ea typeface="+mj-ea"/>
                <a:cs typeface="Calibri" panose="020F0502020204030204" pitchFamily="34" charset="0"/>
              </a:rPr>
              <a:t>operation</a:t>
            </a:r>
            <a:r>
              <a:rPr kumimoji="0" lang="fr-CH"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 at the Z</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6DF17DA7-EC67-2840-B722-2D4BE8296F6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461" y="34202"/>
            <a:ext cx="1935386" cy="654292"/>
          </a:xfrm>
          <a:prstGeom prst="rect">
            <a:avLst/>
          </a:prstGeom>
        </p:spPr>
      </p:pic>
      <p:pic>
        <p:nvPicPr>
          <p:cNvPr id="10" name="Google Shape;61;p13">
            <a:extLst>
              <a:ext uri="{FF2B5EF4-FFF2-40B4-BE49-F238E27FC236}">
                <a16:creationId xmlns:a16="http://schemas.microsoft.com/office/drawing/2014/main" id="{4A1E775C-C938-F9E3-2B2F-F70736C6FD63}"/>
              </a:ext>
            </a:extLst>
          </p:cNvPr>
          <p:cNvPicPr preferRelativeResize="0">
            <a:picLocks noChangeAspect="1"/>
          </p:cNvPicPr>
          <p:nvPr/>
        </p:nvPicPr>
        <p:blipFill>
          <a:blip r:embed="rId3">
            <a:alphaModFix/>
          </a:blip>
          <a:stretch>
            <a:fillRect/>
          </a:stretch>
        </p:blipFill>
        <p:spPr>
          <a:xfrm>
            <a:off x="10209125" y="78556"/>
            <a:ext cx="1738164" cy="614238"/>
          </a:xfrm>
          <a:prstGeom prst="rect">
            <a:avLst/>
          </a:prstGeom>
          <a:noFill/>
          <a:ln>
            <a:noFill/>
          </a:ln>
        </p:spPr>
      </p:pic>
      <p:sp>
        <p:nvSpPr>
          <p:cNvPr id="5" name="TextBox 4">
            <a:extLst>
              <a:ext uri="{FF2B5EF4-FFF2-40B4-BE49-F238E27FC236}">
                <a16:creationId xmlns:a16="http://schemas.microsoft.com/office/drawing/2014/main" id="{A2F84C61-A5D4-2100-25B9-31F8DA30097D}"/>
              </a:ext>
            </a:extLst>
          </p:cNvPr>
          <p:cNvSpPr txBox="1"/>
          <p:nvPr/>
        </p:nvSpPr>
        <p:spPr>
          <a:xfrm>
            <a:off x="526473" y="1154545"/>
            <a:ext cx="5122813" cy="397031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sng" strike="noStrike" kern="1200" cap="none" spc="0" normalizeH="0" baseline="0" noProof="0" dirty="0">
                <a:ln>
                  <a:noFill/>
                </a:ln>
                <a:solidFill>
                  <a:prstClr val="black"/>
                </a:solidFill>
                <a:effectLst/>
                <a:uLnTx/>
                <a:uFillTx/>
                <a:latin typeface="Calibri" panose="020F0502020204030204"/>
                <a:ea typeface="+mn-ea"/>
                <a:cs typeface="+mn-cs"/>
              </a:rPr>
              <a:t>Mid-term parameters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11200 bunches / beam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injection at 2x200 Hz = 400 Hz</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time to fill the booster = 11200/400 s = 28 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up + top + down ramp ~ 1s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total cycle time 30 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we can inject the same beam every 60 s or 1 minute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8B9D38DC-CAE5-0FF0-C41D-FDFB334AEE33}"/>
                  </a:ext>
                </a:extLst>
              </p:cNvPr>
              <p:cNvSpPr txBox="1"/>
              <p:nvPr/>
            </p:nvSpPr>
            <p:spPr>
              <a:xfrm>
                <a:off x="6331988" y="591096"/>
                <a:ext cx="5279266" cy="594028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beam lifetime: 15 minutes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intensity change at 200 Hz injection (400 Hz rep rate)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type m:val="lin"/>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m:rPr>
                              <m:sty m:val="p"/>
                            </m:rPr>
                            <a:rPr kumimoji="0" lang="el-GR"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Δ</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𝑁</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𝑁</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p>
                            <m:sSup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𝑒</m:t>
                              </m:r>
                            </m:e>
                            <m:sup>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−1/15</m:t>
                              </m:r>
                            </m:sup>
                          </m:sSup>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~0.936 (&gt;6%)</m:t>
                          </m:r>
                        </m:den>
                      </m:f>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if we injected at 100 Hz, we would have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type m:val="lin"/>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m:rPr>
                              <m:sty m:val="p"/>
                            </m:rPr>
                            <a:rPr kumimoji="0" lang="el-GR"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Δ</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𝑁</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𝑁</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p>
                            <m:sSup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𝑒</m:t>
                              </m:r>
                            </m:e>
                            <m:sup>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−2/15</m:t>
                              </m:r>
                            </m:sup>
                          </m:sSup>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~0.875 (&gt;12%)</m:t>
                          </m:r>
                        </m:den>
                      </m:f>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a</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 100 Hz with rad. Bhabha lifetime (22 min) only:</a:t>
                </a: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type m:val="lin"/>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m:rPr>
                              <m:sty m:val="p"/>
                            </m:rPr>
                            <a:rPr kumimoji="0" lang="el-GR"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Δ</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𝑁</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𝑁</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p>
                            <m:sSup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𝑒</m:t>
                              </m:r>
                            </m:e>
                            <m:sup>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−2/22</m:t>
                              </m:r>
                            </m:sup>
                          </m:sSup>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~0.91  (~9%)</m:t>
                          </m:r>
                        </m:den>
                      </m:f>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 Shatilov required, for the “bootstrapping” injection,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to keep the intensity within +/-5%</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and this without any errors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how can we lower the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linac</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rep rate below 400 Hz,</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prstClr val="black"/>
                    </a:solidFill>
                    <a:latin typeface="Calibri" panose="020F0502020204030204"/>
                  </a:rPr>
                  <a:t>while keeping the baseline rate of injection</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mc:Choice>
        <mc:Fallback xmlns="">
          <p:sp>
            <p:nvSpPr>
              <p:cNvPr id="9" name="TextBox 8">
                <a:extLst>
                  <a:ext uri="{FF2B5EF4-FFF2-40B4-BE49-F238E27FC236}">
                    <a16:creationId xmlns:a16="http://schemas.microsoft.com/office/drawing/2014/main" id="{8B9D38DC-CAE5-0FF0-C41D-FDFB334AEE33}"/>
                  </a:ext>
                </a:extLst>
              </p:cNvPr>
              <p:cNvSpPr txBox="1">
                <a:spLocks noRot="1" noChangeAspect="1" noMove="1" noResize="1" noEditPoints="1" noAdjustHandles="1" noChangeArrowheads="1" noChangeShapeType="1" noTextEdit="1"/>
              </p:cNvSpPr>
              <p:nvPr/>
            </p:nvSpPr>
            <p:spPr>
              <a:xfrm>
                <a:off x="6331988" y="591096"/>
                <a:ext cx="5279266" cy="5940281"/>
              </a:xfrm>
              <a:prstGeom prst="rect">
                <a:avLst/>
              </a:prstGeom>
              <a:blipFill>
                <a:blip r:embed="rId4"/>
                <a:stretch>
                  <a:fillRect l="-1039" r="-231" b="-719"/>
                </a:stretch>
              </a:blipFill>
            </p:spPr>
            <p:txBody>
              <a:bodyPr/>
              <a:lstStyle/>
              <a:p>
                <a:r>
                  <a:rPr lang="en-GB">
                    <a:noFill/>
                  </a:rPr>
                  <a:t> </a:t>
                </a:r>
              </a:p>
            </p:txBody>
          </p:sp>
        </mc:Fallback>
      </mc:AlternateContent>
      <p:sp>
        <p:nvSpPr>
          <p:cNvPr id="15" name="TextBox 14">
            <a:extLst>
              <a:ext uri="{FF2B5EF4-FFF2-40B4-BE49-F238E27FC236}">
                <a16:creationId xmlns:a16="http://schemas.microsoft.com/office/drawing/2014/main" id="{ACE6CFDA-89AF-28A1-E94E-C338F9177F94}"/>
              </a:ext>
            </a:extLst>
          </p:cNvPr>
          <p:cNvSpPr txBox="1"/>
          <p:nvPr/>
        </p:nvSpPr>
        <p:spPr>
          <a:xfrm>
            <a:off x="4036290" y="3376571"/>
            <a:ext cx="949042" cy="369332"/>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 Vanel</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ABFEF30B-D1EE-780C-C265-06B12AD42581}"/>
              </a:ext>
            </a:extLst>
          </p:cNvPr>
          <p:cNvSpPr txBox="1"/>
          <p:nvPr/>
        </p:nvSpPr>
        <p:spPr>
          <a:xfrm>
            <a:off x="4036290" y="1154545"/>
            <a:ext cx="857927" cy="369332"/>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K. Oide</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375701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ACFA7-B4AE-319A-523A-82221276FB1A}"/>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2E17E9D2-19D8-42A4-BA68-4AEF6ED74456}"/>
              </a:ext>
            </a:extLst>
          </p:cNvPr>
          <p:cNvSpPr>
            <a:spLocks noGrp="1"/>
          </p:cNvSpPr>
          <p:nvPr>
            <p:ph idx="1"/>
          </p:nvPr>
        </p:nvSpPr>
        <p:spPr>
          <a:xfrm>
            <a:off x="336551" y="1044012"/>
            <a:ext cx="11376024" cy="4608512"/>
          </a:xfrm>
        </p:spPr>
        <p:txBody>
          <a:bodyPr/>
          <a:lstStyle/>
          <a:p>
            <a:pPr marL="342900" indent="-342900">
              <a:buFont typeface="Arial" panose="020B0604020202020204" pitchFamily="34" charset="0"/>
              <a:buChar char="•"/>
            </a:pPr>
            <a:r>
              <a:rPr lang="en-GB" dirty="0">
                <a:solidFill>
                  <a:srgbClr val="FF0000"/>
                </a:solidFill>
              </a:rPr>
              <a:t>reduce </a:t>
            </a:r>
            <a:r>
              <a:rPr lang="en-GB" dirty="0" err="1">
                <a:solidFill>
                  <a:srgbClr val="FF0000"/>
                </a:solidFill>
              </a:rPr>
              <a:t>linac</a:t>
            </a:r>
            <a:r>
              <a:rPr lang="en-GB" dirty="0">
                <a:solidFill>
                  <a:srgbClr val="FF0000"/>
                </a:solidFill>
              </a:rPr>
              <a:t> rep rate from 400 to 200 Hz</a:t>
            </a:r>
          </a:p>
          <a:p>
            <a:pPr marL="666750" lvl="1" indent="-342900">
              <a:buFont typeface="Wingdings" panose="05000000000000000000" pitchFamily="2" charset="2"/>
              <a:buChar char="Ø"/>
            </a:pPr>
            <a:r>
              <a:rPr lang="en-GB" b="1" dirty="0">
                <a:solidFill>
                  <a:srgbClr val="00B050"/>
                </a:solidFill>
              </a:rPr>
              <a:t>new layout without common </a:t>
            </a:r>
            <a:r>
              <a:rPr lang="en-GB" b="1" dirty="0" err="1">
                <a:solidFill>
                  <a:srgbClr val="00B050"/>
                </a:solidFill>
              </a:rPr>
              <a:t>linac</a:t>
            </a:r>
            <a:r>
              <a:rPr lang="en-GB" b="1" dirty="0">
                <a:solidFill>
                  <a:srgbClr val="00B050"/>
                </a:solidFill>
              </a:rPr>
              <a:t> </a:t>
            </a:r>
          </a:p>
          <a:p>
            <a:pPr marL="666750" lvl="1" indent="-342900">
              <a:buFont typeface="Wingdings" panose="05000000000000000000" pitchFamily="2" charset="2"/>
              <a:buChar char="Ø"/>
            </a:pPr>
            <a:r>
              <a:rPr lang="en-GB" b="1" dirty="0">
                <a:solidFill>
                  <a:srgbClr val="00B050"/>
                </a:solidFill>
              </a:rPr>
              <a:t>operation with 4 bunches / pulse</a:t>
            </a:r>
          </a:p>
          <a:p>
            <a:pPr marL="342900" indent="-342900">
              <a:buFont typeface="Arial" panose="020B0604020202020204" pitchFamily="34" charset="0"/>
              <a:buChar char="•"/>
            </a:pPr>
            <a:r>
              <a:rPr lang="en-GB" dirty="0">
                <a:solidFill>
                  <a:srgbClr val="FF0000"/>
                </a:solidFill>
              </a:rPr>
              <a:t>stainless steel chamber for booster</a:t>
            </a:r>
          </a:p>
          <a:p>
            <a:pPr marL="666750" lvl="1" indent="-342900">
              <a:buFont typeface="Wingdings" panose="05000000000000000000" pitchFamily="2" charset="2"/>
              <a:buChar char="Ø"/>
            </a:pPr>
            <a:r>
              <a:rPr lang="en-GB" b="1" dirty="0">
                <a:solidFill>
                  <a:srgbClr val="00B050"/>
                </a:solidFill>
              </a:rPr>
              <a:t>larger aperture</a:t>
            </a:r>
          </a:p>
          <a:p>
            <a:pPr marL="666750" lvl="1" indent="-342900">
              <a:buFont typeface="Wingdings" panose="05000000000000000000" pitchFamily="2" charset="2"/>
              <a:buChar char="Ø"/>
            </a:pPr>
            <a:r>
              <a:rPr lang="en-GB" b="1" dirty="0">
                <a:solidFill>
                  <a:srgbClr val="00B050"/>
                </a:solidFill>
              </a:rPr>
              <a:t>Cu lamination</a:t>
            </a:r>
          </a:p>
          <a:p>
            <a:pPr marL="666750" lvl="1" indent="-342900">
              <a:buFont typeface="Wingdings" panose="05000000000000000000" pitchFamily="2" charset="2"/>
              <a:buChar char="Ø"/>
            </a:pPr>
            <a:r>
              <a:rPr lang="en-GB" b="1" dirty="0">
                <a:solidFill>
                  <a:srgbClr val="00B050"/>
                </a:solidFill>
              </a:rPr>
              <a:t>more cycles with fewer bunches / cycle</a:t>
            </a:r>
          </a:p>
          <a:p>
            <a:pPr marL="342900" indent="-342900">
              <a:buFont typeface="Arial" panose="020B0604020202020204" pitchFamily="34" charset="0"/>
              <a:buChar char="•"/>
            </a:pPr>
            <a:r>
              <a:rPr lang="en-GB" dirty="0">
                <a:solidFill>
                  <a:srgbClr val="FF0000"/>
                </a:solidFill>
              </a:rPr>
              <a:t>replace 1-cell Z cavities by 2-cell cavities (the same cavities as for W and ZH)</a:t>
            </a:r>
          </a:p>
          <a:p>
            <a:pPr marL="666750" lvl="1" indent="-342900">
              <a:buFont typeface="Wingdings" panose="05000000000000000000" pitchFamily="2" charset="2"/>
              <a:buChar char="Ø"/>
            </a:pPr>
            <a:r>
              <a:rPr lang="en-GB" b="1" dirty="0">
                <a:solidFill>
                  <a:srgbClr val="00B050"/>
                </a:solidFill>
              </a:rPr>
              <a:t>efficient HOM damping for 2-cell cavities</a:t>
            </a:r>
          </a:p>
          <a:p>
            <a:pPr marL="666750" lvl="1" indent="-342900">
              <a:buFont typeface="Wingdings" panose="05000000000000000000" pitchFamily="2" charset="2"/>
              <a:buChar char="Ø"/>
            </a:pPr>
            <a:r>
              <a:rPr lang="en-GB" b="1" dirty="0">
                <a:solidFill>
                  <a:srgbClr val="00B050"/>
                </a:solidFill>
              </a:rPr>
              <a:t>one fundamental power coupler per cell ?</a:t>
            </a:r>
          </a:p>
          <a:p>
            <a:pPr marL="666750" lvl="1" indent="-342900">
              <a:buFont typeface="Wingdings" panose="05000000000000000000" pitchFamily="2" charset="2"/>
              <a:buChar char="Ø"/>
            </a:pPr>
            <a:endParaRPr lang="en-GB" b="1" dirty="0">
              <a:solidFill>
                <a:srgbClr val="00B050"/>
              </a:solidFill>
            </a:endParaRPr>
          </a:p>
          <a:p>
            <a:pPr marL="360363" lvl="1" indent="-360363">
              <a:buFont typeface="Wingdings" panose="05000000000000000000" pitchFamily="2" charset="2"/>
              <a:buChar char="§"/>
              <a:tabLst>
                <a:tab pos="360363" algn="l"/>
              </a:tabLst>
            </a:pPr>
            <a:r>
              <a:rPr lang="en-GB" b="1" dirty="0">
                <a:solidFill>
                  <a:srgbClr val="00B050"/>
                </a:solidFill>
              </a:rPr>
              <a:t>new optics (Raimondi) with larger momentum acceptance?</a:t>
            </a:r>
          </a:p>
          <a:p>
            <a:pPr marL="342900" indent="-342900">
              <a:buFont typeface="Arial" panose="020B0604020202020204" pitchFamily="34" charset="0"/>
              <a:buChar char="•"/>
            </a:pPr>
            <a:endParaRPr lang="en-GB" dirty="0"/>
          </a:p>
          <a:p>
            <a:r>
              <a:rPr lang="en-GB" dirty="0"/>
              <a:t> </a:t>
            </a:r>
          </a:p>
          <a:p>
            <a:endParaRPr lang="en-GB" dirty="0"/>
          </a:p>
        </p:txBody>
      </p:sp>
      <p:sp>
        <p:nvSpPr>
          <p:cNvPr id="6" name="Title 1">
            <a:extLst>
              <a:ext uri="{FF2B5EF4-FFF2-40B4-BE49-F238E27FC236}">
                <a16:creationId xmlns:a16="http://schemas.microsoft.com/office/drawing/2014/main" id="{2C5DF804-BB13-8A55-DA2F-B029FF3F5A53}"/>
              </a:ext>
            </a:extLst>
          </p:cNvPr>
          <p:cNvSpPr txBox="1">
            <a:spLocks/>
          </p:cNvSpPr>
          <p:nvPr/>
        </p:nvSpPr>
        <p:spPr>
          <a:xfrm>
            <a:off x="1" y="-27384"/>
            <a:ext cx="12191999" cy="86058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0" cap="none" spc="0" normalizeH="0" baseline="0" noProof="0" dirty="0">
                <a:ln>
                  <a:noFill/>
                </a:ln>
                <a:solidFill>
                  <a:srgbClr val="FFFF00"/>
                </a:solidFill>
                <a:effectLst/>
                <a:uLnTx/>
                <a:uFillTx/>
                <a:latin typeface="Arial"/>
                <a:ea typeface="+mj-ea"/>
                <a:cs typeface="+mj-cs"/>
              </a:rPr>
              <a:t>                 risk mitigations to be studied</a:t>
            </a:r>
          </a:p>
        </p:txBody>
      </p:sp>
      <p:pic>
        <p:nvPicPr>
          <p:cNvPr id="7" name="Picture 6" descr="A picture containing text&#10;&#10;Description automatically generated">
            <a:extLst>
              <a:ext uri="{FF2B5EF4-FFF2-40B4-BE49-F238E27FC236}">
                <a16:creationId xmlns:a16="http://schemas.microsoft.com/office/drawing/2014/main" id="{1F94F76B-A8FC-C2CE-975F-3B98421322C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426" y="120414"/>
            <a:ext cx="2046444" cy="724532"/>
          </a:xfrm>
          <a:prstGeom prst="rect">
            <a:avLst/>
          </a:prstGeom>
        </p:spPr>
      </p:pic>
    </p:spTree>
    <p:extLst>
      <p:ext uri="{BB962C8B-B14F-4D97-AF65-F5344CB8AC3E}">
        <p14:creationId xmlns:p14="http://schemas.microsoft.com/office/powerpoint/2010/main" val="453659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1F345-0468-9F32-BD8C-15116BA97D37}"/>
              </a:ext>
            </a:extLst>
          </p:cNvPr>
          <p:cNvSpPr>
            <a:spLocks noGrp="1"/>
          </p:cNvSpPr>
          <p:nvPr>
            <p:ph type="title"/>
          </p:nvPr>
        </p:nvSpPr>
        <p:spPr/>
        <p:txBody>
          <a:bodyPr/>
          <a:lstStyle/>
          <a:p>
            <a:endParaRPr lang="en-GB"/>
          </a:p>
        </p:txBody>
      </p:sp>
      <p:sp>
        <p:nvSpPr>
          <p:cNvPr id="10" name="Title 1">
            <a:extLst>
              <a:ext uri="{FF2B5EF4-FFF2-40B4-BE49-F238E27FC236}">
                <a16:creationId xmlns:a16="http://schemas.microsoft.com/office/drawing/2014/main" id="{778F0375-69BF-CC1C-235C-249CC268370D}"/>
              </a:ext>
            </a:extLst>
          </p:cNvPr>
          <p:cNvSpPr txBox="1">
            <a:spLocks/>
          </p:cNvSpPr>
          <p:nvPr/>
        </p:nvSpPr>
        <p:spPr>
          <a:xfrm>
            <a:off x="1" y="-27384"/>
            <a:ext cx="12191999" cy="86058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1" i="0" u="none" strike="noStrike" kern="0" cap="none" spc="0" normalizeH="0" baseline="0" noProof="0" dirty="0">
                <a:ln>
                  <a:noFill/>
                </a:ln>
                <a:solidFill>
                  <a:srgbClr val="FFFF00"/>
                </a:solidFill>
                <a:effectLst/>
                <a:uLnTx/>
                <a:uFillTx/>
                <a:latin typeface="Arial"/>
                <a:ea typeface="+mj-ea"/>
                <a:cs typeface="+mj-cs"/>
              </a:rPr>
              <a:t>injector layout baseline</a:t>
            </a:r>
          </a:p>
        </p:txBody>
      </p:sp>
      <p:pic>
        <p:nvPicPr>
          <p:cNvPr id="11" name="Picture 10" descr="A picture containing text&#10;&#10;Description automatically generated">
            <a:extLst>
              <a:ext uri="{FF2B5EF4-FFF2-40B4-BE49-F238E27FC236}">
                <a16:creationId xmlns:a16="http://schemas.microsoft.com/office/drawing/2014/main" id="{7EDF6A8B-1020-815E-9BFF-88A04A8C38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426" y="120414"/>
            <a:ext cx="2046444" cy="724532"/>
          </a:xfrm>
          <a:prstGeom prst="rect">
            <a:avLst/>
          </a:prstGeom>
        </p:spPr>
      </p:pic>
      <p:pic>
        <p:nvPicPr>
          <p:cNvPr id="13" name="Picture 12" descr="A screenshot of a computer screen&#10;&#10;Description automatically generated">
            <a:extLst>
              <a:ext uri="{FF2B5EF4-FFF2-40B4-BE49-F238E27FC236}">
                <a16:creationId xmlns:a16="http://schemas.microsoft.com/office/drawing/2014/main" id="{E47E78A8-C45E-1C15-2906-F4A61D3DF3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6575" y="887056"/>
            <a:ext cx="7399643" cy="5313719"/>
          </a:xfrm>
          <a:prstGeom prst="rect">
            <a:avLst/>
          </a:prstGeom>
        </p:spPr>
      </p:pic>
      <p:sp>
        <p:nvSpPr>
          <p:cNvPr id="14" name="TextBox 13">
            <a:extLst>
              <a:ext uri="{FF2B5EF4-FFF2-40B4-BE49-F238E27FC236}">
                <a16:creationId xmlns:a16="http://schemas.microsoft.com/office/drawing/2014/main" id="{71DDB6D6-CA6D-10F7-6FF9-23382B3814A5}"/>
              </a:ext>
            </a:extLst>
          </p:cNvPr>
          <p:cNvSpPr txBox="1"/>
          <p:nvPr/>
        </p:nvSpPr>
        <p:spPr>
          <a:xfrm>
            <a:off x="9451380" y="1021285"/>
            <a:ext cx="2743200" cy="4062651"/>
          </a:xfrm>
          <a:prstGeom prst="rect">
            <a:avLst/>
          </a:prstGeom>
          <a:noFill/>
        </p:spPr>
        <p:txBody>
          <a:bodyPr wrap="square" lIns="0" tIns="0" rIns="0" bIns="0" rtlCol="0">
            <a:spAutoFit/>
          </a:bodyPr>
          <a:lstStyle/>
          <a:p>
            <a:pPr algn="l"/>
            <a:r>
              <a:rPr lang="en-US" sz="2400" dirty="0">
                <a:latin typeface="Calibri" panose="020F0502020204030204" pitchFamily="34" charset="0"/>
                <a:cs typeface="Calibri" panose="020F0502020204030204" pitchFamily="34" charset="0"/>
              </a:rPr>
              <a:t>common </a:t>
            </a:r>
            <a:r>
              <a:rPr lang="en-US" sz="2400" dirty="0" err="1">
                <a:latin typeface="Calibri" panose="020F0502020204030204" pitchFamily="34" charset="0"/>
                <a:cs typeface="Calibri" panose="020F0502020204030204" pitchFamily="34" charset="0"/>
              </a:rPr>
              <a:t>linac</a:t>
            </a:r>
            <a:endParaRPr lang="en-GB" sz="2400" dirty="0">
              <a:latin typeface="Calibri" panose="020F0502020204030204" pitchFamily="34" charset="0"/>
              <a:cs typeface="Calibri" panose="020F0502020204030204" pitchFamily="34" charset="0"/>
            </a:endParaRPr>
          </a:p>
          <a:p>
            <a:pPr algn="l"/>
            <a:r>
              <a:rPr lang="en-GB" sz="2400" dirty="0">
                <a:latin typeface="Calibri" panose="020F0502020204030204" pitchFamily="34" charset="0"/>
                <a:cs typeface="Calibri" panose="020F0502020204030204" pitchFamily="34" charset="0"/>
              </a:rPr>
              <a:t>1.54 GeV → 6 GeV;</a:t>
            </a:r>
          </a:p>
          <a:p>
            <a:pPr algn="l"/>
            <a:r>
              <a:rPr lang="en-GB" sz="2400" b="1" dirty="0">
                <a:latin typeface="Calibri" panose="020F0502020204030204" pitchFamily="34" charset="0"/>
                <a:cs typeface="Calibri" panose="020F0502020204030204" pitchFamily="34" charset="0"/>
              </a:rPr>
              <a:t>400 Hz rep rate,</a:t>
            </a:r>
          </a:p>
          <a:p>
            <a:pPr algn="l"/>
            <a:endParaRPr lang="en-GB" sz="2400" b="1" dirty="0">
              <a:latin typeface="Calibri" panose="020F0502020204030204" pitchFamily="34" charset="0"/>
              <a:cs typeface="Calibri" panose="020F0502020204030204" pitchFamily="34" charset="0"/>
            </a:endParaRPr>
          </a:p>
          <a:p>
            <a:pPr algn="l"/>
            <a:r>
              <a:rPr lang="en-GB" sz="2400" dirty="0">
                <a:latin typeface="Calibri" panose="020F0502020204030204" pitchFamily="34" charset="0"/>
                <a:cs typeface="Calibri" panose="020F0502020204030204" pitchFamily="34" charset="0"/>
              </a:rPr>
              <a:t>total S-band </a:t>
            </a:r>
            <a:r>
              <a:rPr lang="en-GB" sz="2400" dirty="0" err="1">
                <a:latin typeface="Calibri" panose="020F0502020204030204" pitchFamily="34" charset="0"/>
                <a:cs typeface="Calibri" panose="020F0502020204030204" pitchFamily="34" charset="0"/>
              </a:rPr>
              <a:t>linac</a:t>
            </a:r>
            <a:r>
              <a:rPr lang="en-GB" sz="2400" dirty="0">
                <a:latin typeface="Calibri" panose="020F0502020204030204" pitchFamily="34" charset="0"/>
                <a:cs typeface="Calibri" panose="020F0502020204030204" pitchFamily="34" charset="0"/>
              </a:rPr>
              <a:t> length 1150 m</a:t>
            </a:r>
          </a:p>
          <a:p>
            <a:pPr algn="l"/>
            <a:endParaRPr lang="en-GB" sz="2400" dirty="0">
              <a:latin typeface="Calibri" panose="020F0502020204030204" pitchFamily="34" charset="0"/>
              <a:cs typeface="Calibri" panose="020F0502020204030204" pitchFamily="34" charset="0"/>
            </a:endParaRPr>
          </a:p>
          <a:p>
            <a:pPr algn="l"/>
            <a:r>
              <a:rPr lang="en-GB" sz="2400" b="1" dirty="0">
                <a:latin typeface="Calibri" panose="020F0502020204030204" pitchFamily="34" charset="0"/>
                <a:cs typeface="Calibri" panose="020F0502020204030204" pitchFamily="34" charset="0"/>
              </a:rPr>
              <a:t>DR energy 1.54 GeV</a:t>
            </a:r>
          </a:p>
          <a:p>
            <a:pPr algn="l"/>
            <a:endParaRPr lang="en-GB" sz="2400" dirty="0">
              <a:latin typeface="Calibri" panose="020F0502020204030204" pitchFamily="34" charset="0"/>
              <a:cs typeface="Calibri" panose="020F0502020204030204" pitchFamily="34" charset="0"/>
            </a:endParaRPr>
          </a:p>
          <a:p>
            <a:pPr algn="l"/>
            <a:r>
              <a:rPr lang="en-GB" sz="2400" b="1" dirty="0">
                <a:latin typeface="Calibri" panose="020F0502020204030204" pitchFamily="34" charset="0"/>
                <a:cs typeface="Calibri" panose="020F0502020204030204" pitchFamily="34" charset="0"/>
              </a:rPr>
              <a:t>e</a:t>
            </a:r>
            <a:r>
              <a:rPr lang="en-GB" sz="2400" b="1" baseline="30000" dirty="0">
                <a:latin typeface="Calibri" panose="020F0502020204030204" pitchFamily="34" charset="0"/>
                <a:cs typeface="Calibri" panose="020F0502020204030204" pitchFamily="34" charset="0"/>
              </a:rPr>
              <a:t>+</a:t>
            </a:r>
            <a:r>
              <a:rPr lang="en-GB" sz="2400" b="1" dirty="0">
                <a:latin typeface="Calibri" panose="020F0502020204030204" pitchFamily="34" charset="0"/>
                <a:cs typeface="Calibri" panose="020F0502020204030204" pitchFamily="34" charset="0"/>
              </a:rPr>
              <a:t> production at 6 GeV</a:t>
            </a:r>
          </a:p>
        </p:txBody>
      </p:sp>
      <p:sp>
        <p:nvSpPr>
          <p:cNvPr id="15" name="TextBox 14">
            <a:extLst>
              <a:ext uri="{FF2B5EF4-FFF2-40B4-BE49-F238E27FC236}">
                <a16:creationId xmlns:a16="http://schemas.microsoft.com/office/drawing/2014/main" id="{90C11C7B-7848-2EB7-6663-F0403D284C99}"/>
              </a:ext>
            </a:extLst>
          </p:cNvPr>
          <p:cNvSpPr txBox="1"/>
          <p:nvPr/>
        </p:nvSpPr>
        <p:spPr>
          <a:xfrm>
            <a:off x="8997873" y="5741807"/>
            <a:ext cx="1755930" cy="369332"/>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 Craievich et al.</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3966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1F345-0468-9F32-BD8C-15116BA97D37}"/>
              </a:ext>
            </a:extLst>
          </p:cNvPr>
          <p:cNvSpPr>
            <a:spLocks noGrp="1"/>
          </p:cNvSpPr>
          <p:nvPr>
            <p:ph type="title"/>
          </p:nvPr>
        </p:nvSpPr>
        <p:spPr/>
        <p:txBody>
          <a:bodyPr/>
          <a:lstStyle/>
          <a:p>
            <a:endParaRPr lang="en-GB"/>
          </a:p>
        </p:txBody>
      </p:sp>
      <p:sp>
        <p:nvSpPr>
          <p:cNvPr id="10" name="Title 1">
            <a:extLst>
              <a:ext uri="{FF2B5EF4-FFF2-40B4-BE49-F238E27FC236}">
                <a16:creationId xmlns:a16="http://schemas.microsoft.com/office/drawing/2014/main" id="{778F0375-69BF-CC1C-235C-249CC268370D}"/>
              </a:ext>
            </a:extLst>
          </p:cNvPr>
          <p:cNvSpPr txBox="1">
            <a:spLocks/>
          </p:cNvSpPr>
          <p:nvPr/>
        </p:nvSpPr>
        <p:spPr>
          <a:xfrm>
            <a:off x="1" y="-27384"/>
            <a:ext cx="12191999" cy="86058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000" kern="0" dirty="0">
                <a:latin typeface="Arial"/>
              </a:rPr>
              <a:t>a</a:t>
            </a:r>
            <a:r>
              <a:rPr kumimoji="0" lang="en-US" sz="3000" b="1" i="0" u="none" strike="noStrike" kern="0" cap="none" spc="0" normalizeH="0" baseline="0" noProof="0" dirty="0" err="1">
                <a:ln>
                  <a:noFill/>
                </a:ln>
                <a:solidFill>
                  <a:srgbClr val="FFFF00"/>
                </a:solidFill>
                <a:effectLst/>
                <a:uLnTx/>
                <a:uFillTx/>
                <a:latin typeface="Arial"/>
                <a:ea typeface="+mj-ea"/>
                <a:cs typeface="+mj-cs"/>
              </a:rPr>
              <a:t>lternative</a:t>
            </a:r>
            <a:r>
              <a:rPr kumimoji="0" lang="en-US" sz="3000" b="1" i="0" u="none" strike="noStrike" kern="0" cap="none" spc="0" normalizeH="0" baseline="0" noProof="0" dirty="0">
                <a:ln>
                  <a:noFill/>
                </a:ln>
                <a:solidFill>
                  <a:srgbClr val="FFFF00"/>
                </a:solidFill>
                <a:effectLst/>
                <a:uLnTx/>
                <a:uFillTx/>
                <a:latin typeface="Arial"/>
                <a:ea typeface="+mj-ea"/>
                <a:cs typeface="+mj-cs"/>
              </a:rPr>
              <a:t> injector layout </a:t>
            </a:r>
          </a:p>
        </p:txBody>
      </p:sp>
      <p:pic>
        <p:nvPicPr>
          <p:cNvPr id="11" name="Picture 10" descr="A picture containing text&#10;&#10;Description automatically generated">
            <a:extLst>
              <a:ext uri="{FF2B5EF4-FFF2-40B4-BE49-F238E27FC236}">
                <a16:creationId xmlns:a16="http://schemas.microsoft.com/office/drawing/2014/main" id="{7EDF6A8B-1020-815E-9BFF-88A04A8C38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426" y="120414"/>
            <a:ext cx="2046444" cy="724532"/>
          </a:xfrm>
          <a:prstGeom prst="rect">
            <a:avLst/>
          </a:prstGeom>
        </p:spPr>
      </p:pic>
      <p:sp>
        <p:nvSpPr>
          <p:cNvPr id="14" name="TextBox 13">
            <a:extLst>
              <a:ext uri="{FF2B5EF4-FFF2-40B4-BE49-F238E27FC236}">
                <a16:creationId xmlns:a16="http://schemas.microsoft.com/office/drawing/2014/main" id="{71DDB6D6-CA6D-10F7-6FF9-23382B3814A5}"/>
              </a:ext>
            </a:extLst>
          </p:cNvPr>
          <p:cNvSpPr txBox="1"/>
          <p:nvPr/>
        </p:nvSpPr>
        <p:spPr>
          <a:xfrm>
            <a:off x="738187" y="4240291"/>
            <a:ext cx="7749316" cy="1846659"/>
          </a:xfrm>
          <a:prstGeom prst="rect">
            <a:avLst/>
          </a:prstGeom>
          <a:noFill/>
        </p:spPr>
        <p:txBody>
          <a:bodyPr wrap="square" lIns="0" tIns="0" rIns="0" bIns="0" rtlCol="0">
            <a:spAutoFit/>
          </a:bodyPr>
          <a:lstStyle/>
          <a:p>
            <a:pPr algn="l"/>
            <a:r>
              <a:rPr lang="en-US" sz="2400" dirty="0">
                <a:latin typeface="Calibri" panose="020F0502020204030204" pitchFamily="34" charset="0"/>
                <a:cs typeface="Calibri" panose="020F0502020204030204" pitchFamily="34" charset="0"/>
              </a:rPr>
              <a:t>no common </a:t>
            </a:r>
            <a:r>
              <a:rPr lang="en-US" sz="2400" dirty="0" err="1">
                <a:latin typeface="Calibri" panose="020F0502020204030204" pitchFamily="34" charset="0"/>
                <a:cs typeface="Calibri" panose="020F0502020204030204" pitchFamily="34" charset="0"/>
              </a:rPr>
              <a:t>linac</a:t>
            </a:r>
            <a:r>
              <a:rPr lang="en-US" sz="2400" dirty="0">
                <a:latin typeface="Calibri" panose="020F0502020204030204" pitchFamily="34" charset="0"/>
                <a:cs typeface="Calibri" panose="020F0502020204030204" pitchFamily="34" charset="0"/>
              </a:rPr>
              <a:t> for e+ production, </a:t>
            </a:r>
            <a:endParaRPr lang="en-GB" sz="2400" dirty="0">
              <a:latin typeface="Calibri" panose="020F0502020204030204" pitchFamily="34" charset="0"/>
              <a:cs typeface="Calibri" panose="020F0502020204030204" pitchFamily="34" charset="0"/>
            </a:endParaRPr>
          </a:p>
          <a:p>
            <a:pPr algn="l"/>
            <a:r>
              <a:rPr lang="en-GB" sz="2400" b="1" dirty="0">
                <a:latin typeface="Calibri" panose="020F0502020204030204" pitchFamily="34" charset="0"/>
                <a:cs typeface="Calibri" panose="020F0502020204030204" pitchFamily="34" charset="0"/>
              </a:rPr>
              <a:t>200 Hz </a:t>
            </a:r>
            <a:r>
              <a:rPr lang="en-GB" sz="2400" b="1" dirty="0" err="1">
                <a:latin typeface="Calibri" panose="020F0502020204030204" pitchFamily="34" charset="0"/>
                <a:cs typeface="Calibri" panose="020F0502020204030204" pitchFamily="34" charset="0"/>
              </a:rPr>
              <a:t>linac</a:t>
            </a:r>
            <a:r>
              <a:rPr lang="en-GB" sz="2400" b="1" dirty="0">
                <a:latin typeface="Calibri" panose="020F0502020204030204" pitchFamily="34" charset="0"/>
                <a:cs typeface="Calibri" panose="020F0502020204030204" pitchFamily="34" charset="0"/>
              </a:rPr>
              <a:t> rep rates,</a:t>
            </a:r>
          </a:p>
          <a:p>
            <a:r>
              <a:rPr lang="en-GB" sz="2400" dirty="0">
                <a:latin typeface="Calibri" panose="020F0502020204030204" pitchFamily="34" charset="0"/>
                <a:cs typeface="Calibri" panose="020F0502020204030204" pitchFamily="34" charset="0"/>
              </a:rPr>
              <a:t>total S-band </a:t>
            </a:r>
            <a:r>
              <a:rPr lang="en-GB" sz="2400" dirty="0" err="1">
                <a:latin typeface="Calibri" panose="020F0502020204030204" pitchFamily="34" charset="0"/>
                <a:cs typeface="Calibri" panose="020F0502020204030204" pitchFamily="34" charset="0"/>
              </a:rPr>
              <a:t>linac</a:t>
            </a:r>
            <a:r>
              <a:rPr lang="en-GB" sz="2400" dirty="0">
                <a:latin typeface="Calibri" panose="020F0502020204030204" pitchFamily="34" charset="0"/>
                <a:cs typeface="Calibri" panose="020F0502020204030204" pitchFamily="34" charset="0"/>
              </a:rPr>
              <a:t> length 1095 m,</a:t>
            </a:r>
            <a:endParaRPr lang="en-GB" sz="2400" b="1" dirty="0">
              <a:latin typeface="Calibri" panose="020F0502020204030204" pitchFamily="34" charset="0"/>
              <a:cs typeface="Calibri" panose="020F0502020204030204" pitchFamily="34" charset="0"/>
            </a:endParaRPr>
          </a:p>
          <a:p>
            <a:pPr algn="l"/>
            <a:r>
              <a:rPr lang="en-GB" sz="2400" b="1" dirty="0">
                <a:latin typeface="Calibri" panose="020F0502020204030204" pitchFamily="34" charset="0"/>
                <a:cs typeface="Calibri" panose="020F0502020204030204" pitchFamily="34" charset="0"/>
              </a:rPr>
              <a:t>DR energy 2.86 GeV,</a:t>
            </a:r>
          </a:p>
          <a:p>
            <a:pPr algn="l"/>
            <a:r>
              <a:rPr lang="en-GB" sz="2400" b="1" dirty="0">
                <a:latin typeface="Calibri" panose="020F0502020204030204" pitchFamily="34" charset="0"/>
                <a:cs typeface="Calibri" panose="020F0502020204030204" pitchFamily="34" charset="0"/>
              </a:rPr>
              <a:t>e</a:t>
            </a:r>
            <a:r>
              <a:rPr lang="en-GB" sz="2400" b="1" baseline="30000" dirty="0">
                <a:latin typeface="Calibri" panose="020F0502020204030204" pitchFamily="34" charset="0"/>
                <a:cs typeface="Calibri" panose="020F0502020204030204" pitchFamily="34" charset="0"/>
              </a:rPr>
              <a:t>+</a:t>
            </a:r>
            <a:r>
              <a:rPr lang="en-GB" sz="2400" b="1" dirty="0">
                <a:latin typeface="Calibri" panose="020F0502020204030204" pitchFamily="34" charset="0"/>
                <a:cs typeface="Calibri" panose="020F0502020204030204" pitchFamily="34" charset="0"/>
              </a:rPr>
              <a:t> production at 2.86 GeV</a:t>
            </a:r>
          </a:p>
        </p:txBody>
      </p:sp>
      <p:pic>
        <p:nvPicPr>
          <p:cNvPr id="6" name="Picture 5" descr="A black and white image of a rectangular object&#10;&#10;Description automatically generated">
            <a:extLst>
              <a:ext uri="{FF2B5EF4-FFF2-40B4-BE49-F238E27FC236}">
                <a16:creationId xmlns:a16="http://schemas.microsoft.com/office/drawing/2014/main" id="{72ACD7CF-BBC1-6381-3B21-E0101C37C0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187" y="931915"/>
            <a:ext cx="10715625" cy="3757195"/>
          </a:xfrm>
          <a:prstGeom prst="rect">
            <a:avLst/>
          </a:prstGeom>
        </p:spPr>
      </p:pic>
      <p:sp>
        <p:nvSpPr>
          <p:cNvPr id="7" name="TextBox 6">
            <a:extLst>
              <a:ext uri="{FF2B5EF4-FFF2-40B4-BE49-F238E27FC236}">
                <a16:creationId xmlns:a16="http://schemas.microsoft.com/office/drawing/2014/main" id="{133DC0DD-1B6D-51A6-A339-CE2A26549951}"/>
              </a:ext>
            </a:extLst>
          </p:cNvPr>
          <p:cNvSpPr txBox="1"/>
          <p:nvPr/>
        </p:nvSpPr>
        <p:spPr>
          <a:xfrm>
            <a:off x="8527475" y="1049507"/>
            <a:ext cx="1755930" cy="369332"/>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 Craievich et al.</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6363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1F345-0468-9F32-BD8C-15116BA97D37}"/>
              </a:ext>
            </a:extLst>
          </p:cNvPr>
          <p:cNvSpPr>
            <a:spLocks noGrp="1"/>
          </p:cNvSpPr>
          <p:nvPr>
            <p:ph type="title"/>
          </p:nvPr>
        </p:nvSpPr>
        <p:spPr/>
        <p:txBody>
          <a:bodyPr/>
          <a:lstStyle/>
          <a:p>
            <a:endParaRPr lang="en-GB"/>
          </a:p>
        </p:txBody>
      </p:sp>
      <p:sp>
        <p:nvSpPr>
          <p:cNvPr id="10" name="Title 1">
            <a:extLst>
              <a:ext uri="{FF2B5EF4-FFF2-40B4-BE49-F238E27FC236}">
                <a16:creationId xmlns:a16="http://schemas.microsoft.com/office/drawing/2014/main" id="{778F0375-69BF-CC1C-235C-249CC268370D}"/>
              </a:ext>
            </a:extLst>
          </p:cNvPr>
          <p:cNvSpPr txBox="1">
            <a:spLocks/>
          </p:cNvSpPr>
          <p:nvPr/>
        </p:nvSpPr>
        <p:spPr>
          <a:xfrm>
            <a:off x="1" y="-27384"/>
            <a:ext cx="12191999" cy="86058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000" kern="0" dirty="0">
                <a:latin typeface="Arial"/>
              </a:rPr>
              <a:t>l</a:t>
            </a:r>
            <a:r>
              <a:rPr kumimoji="0" lang="en-US" sz="3000" b="1" i="0" u="none" strike="noStrike" kern="0" cap="none" spc="0" normalizeH="0" baseline="0" noProof="0" dirty="0" err="1">
                <a:ln>
                  <a:noFill/>
                </a:ln>
                <a:solidFill>
                  <a:srgbClr val="FFFF00"/>
                </a:solidFill>
                <a:effectLst/>
                <a:uLnTx/>
                <a:uFillTx/>
                <a:latin typeface="Arial"/>
                <a:ea typeface="+mj-ea"/>
                <a:cs typeface="+mj-cs"/>
              </a:rPr>
              <a:t>uminosity</a:t>
            </a:r>
            <a:r>
              <a:rPr kumimoji="0" lang="en-US" sz="3000" b="1" i="0" u="none" strike="noStrike" kern="0" cap="none" spc="0" normalizeH="0" baseline="0" noProof="0" dirty="0">
                <a:ln>
                  <a:noFill/>
                </a:ln>
                <a:solidFill>
                  <a:srgbClr val="FFFF00"/>
                </a:solidFill>
                <a:effectLst/>
                <a:uLnTx/>
                <a:uFillTx/>
                <a:latin typeface="Arial"/>
                <a:ea typeface="+mj-ea"/>
                <a:cs typeface="+mj-cs"/>
              </a:rPr>
              <a:t> constraints</a:t>
            </a:r>
          </a:p>
        </p:txBody>
      </p:sp>
      <p:pic>
        <p:nvPicPr>
          <p:cNvPr id="11" name="Picture 10" descr="A picture containing text&#10;&#10;Description automatically generated">
            <a:extLst>
              <a:ext uri="{FF2B5EF4-FFF2-40B4-BE49-F238E27FC236}">
                <a16:creationId xmlns:a16="http://schemas.microsoft.com/office/drawing/2014/main" id="{7EDF6A8B-1020-815E-9BFF-88A04A8C38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426" y="120414"/>
            <a:ext cx="2046444" cy="724532"/>
          </a:xfrm>
          <a:prstGeom prst="rect">
            <a:avLst/>
          </a:prstGeom>
        </p:spPr>
      </p:pic>
      <p:sp>
        <p:nvSpPr>
          <p:cNvPr id="3" name="TextBox 2">
            <a:extLst>
              <a:ext uri="{FF2B5EF4-FFF2-40B4-BE49-F238E27FC236}">
                <a16:creationId xmlns:a16="http://schemas.microsoft.com/office/drawing/2014/main" id="{299F20DA-D452-E5BB-2853-25BFC0E827AC}"/>
              </a:ext>
            </a:extLst>
          </p:cNvPr>
          <p:cNvSpPr txBox="1"/>
          <p:nvPr/>
        </p:nvSpPr>
        <p:spPr>
          <a:xfrm>
            <a:off x="740272" y="1234173"/>
            <a:ext cx="7450758" cy="4708981"/>
          </a:xfrm>
          <a:prstGeom prst="rect">
            <a:avLst/>
          </a:prstGeom>
          <a:noFill/>
        </p:spPr>
        <p:txBody>
          <a:bodyPr wrap="none" lIns="0" tIns="0" rIns="0" bIns="0" rtlCol="0">
            <a:spAutoFit/>
          </a:bodyPr>
          <a:lstStyle/>
          <a:p>
            <a:pPr algn="l"/>
            <a:r>
              <a:rPr lang="en-US" dirty="0"/>
              <a:t>injector rate limitation for Z running – factor &lt;2 margin </a:t>
            </a:r>
          </a:p>
          <a:p>
            <a:pPr algn="l"/>
            <a:endParaRPr lang="en-US" dirty="0"/>
          </a:p>
          <a:p>
            <a:pPr algn="l"/>
            <a:r>
              <a:rPr lang="en-US" dirty="0"/>
              <a:t>SR power limit – luminosity could be increased in proportion to SR power</a:t>
            </a:r>
          </a:p>
          <a:p>
            <a:pPr algn="l"/>
            <a:endParaRPr lang="en-US" dirty="0"/>
          </a:p>
          <a:p>
            <a:pPr algn="l"/>
            <a:r>
              <a:rPr lang="en-US" dirty="0"/>
              <a:t>---</a:t>
            </a:r>
          </a:p>
          <a:p>
            <a:pPr algn="l"/>
            <a:endParaRPr lang="en-US" dirty="0"/>
          </a:p>
          <a:p>
            <a:pPr algn="l"/>
            <a:r>
              <a:rPr lang="en-US" dirty="0" err="1"/>
              <a:t>beamstrahlung</a:t>
            </a:r>
            <a:r>
              <a:rPr lang="en-US" dirty="0"/>
              <a:t> limit</a:t>
            </a:r>
          </a:p>
          <a:p>
            <a:pPr algn="l"/>
            <a:endParaRPr lang="en-US" dirty="0"/>
          </a:p>
          <a:p>
            <a:pPr algn="l"/>
            <a:r>
              <a:rPr lang="en-US" dirty="0"/>
              <a:t>beam-beam tune shift limit</a:t>
            </a:r>
          </a:p>
          <a:p>
            <a:pPr algn="l"/>
            <a:endParaRPr lang="en-US" dirty="0"/>
          </a:p>
          <a:p>
            <a:pPr algn="l"/>
            <a:r>
              <a:rPr lang="en-US" dirty="0"/>
              <a:t>constraint from coherent beam-beam instability</a:t>
            </a:r>
          </a:p>
          <a:p>
            <a:pPr algn="l"/>
            <a:endParaRPr lang="en-US" dirty="0"/>
          </a:p>
          <a:p>
            <a:pPr algn="l"/>
            <a:r>
              <a:rPr lang="en-US" dirty="0"/>
              <a:t>	</a:t>
            </a:r>
          </a:p>
          <a:p>
            <a:pPr algn="l"/>
            <a:r>
              <a:rPr lang="en-US" dirty="0"/>
              <a:t>	change emittances?</a:t>
            </a:r>
          </a:p>
          <a:p>
            <a:pPr algn="l"/>
            <a:r>
              <a:rPr lang="en-US" dirty="0"/>
              <a:t> 	reduce beta *?</a:t>
            </a:r>
          </a:p>
          <a:p>
            <a:pPr algn="l"/>
            <a:endParaRPr lang="en-US" dirty="0"/>
          </a:p>
          <a:p>
            <a:pPr algn="l"/>
            <a:endParaRPr 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96332BD-40D9-E10D-C267-56B16E3BAC6C}"/>
                  </a:ext>
                </a:extLst>
              </p:cNvPr>
              <p:cNvSpPr txBox="1"/>
              <p:nvPr/>
            </p:nvSpPr>
            <p:spPr>
              <a:xfrm>
                <a:off x="1412037" y="2635230"/>
                <a:ext cx="6107228" cy="9106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GB" i="1" smtClean="0">
                              <a:solidFill>
                                <a:srgbClr val="836967"/>
                              </a:solidFill>
                              <a:latin typeface="Cambria Math" panose="02040503050406030204" pitchFamily="18" charset="0"/>
                            </a:rPr>
                          </m:ctrlPr>
                        </m:fPr>
                        <m:num>
                          <m:r>
                            <a:rPr lang="en-GB">
                              <a:latin typeface="Cambria Math" panose="02040503050406030204" pitchFamily="18" charset="0"/>
                            </a:rPr>
                            <m:t>1</m:t>
                          </m:r>
                        </m:num>
                        <m:den>
                          <m:r>
                            <a:rPr lang="en-GB" i="1">
                              <a:latin typeface="Cambria Math" panose="02040503050406030204" pitchFamily="18" charset="0"/>
                            </a:rPr>
                            <m:t>𝜌</m:t>
                          </m:r>
                        </m:den>
                      </m:f>
                      <m:r>
                        <a:rPr lang="en-GB" i="0">
                          <a:latin typeface="Cambria Math" panose="02040503050406030204" pitchFamily="18" charset="0"/>
                        </a:rPr>
                        <m:t>∝</m:t>
                      </m:r>
                      <m:f>
                        <m:fPr>
                          <m:ctrlPr>
                            <a:rPr lang="en-GB" i="1">
                              <a:solidFill>
                                <a:srgbClr val="836967"/>
                              </a:solidFill>
                              <a:latin typeface="Cambria Math" panose="02040503050406030204" pitchFamily="18" charset="0"/>
                            </a:rPr>
                          </m:ctrlPr>
                        </m:fPr>
                        <m:num>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𝜉</m:t>
                              </m:r>
                            </m:e>
                            <m:sub>
                              <m:r>
                                <a:rPr lang="en-GB" i="1">
                                  <a:latin typeface="Cambria Math" panose="02040503050406030204" pitchFamily="18" charset="0"/>
                                </a:rPr>
                                <m:t>𝑦</m:t>
                              </m:r>
                            </m:sub>
                          </m:sSub>
                        </m:num>
                        <m:den>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𝐿</m:t>
                              </m:r>
                            </m:e>
                            <m:sub>
                              <m:r>
                                <a:rPr lang="en-GB" i="1">
                                  <a:latin typeface="Cambria Math" panose="02040503050406030204" pitchFamily="18" charset="0"/>
                                </a:rPr>
                                <m:t>𝑖</m:t>
                              </m:r>
                            </m:sub>
                          </m:sSub>
                        </m:den>
                      </m:f>
                      <m:rad>
                        <m:radPr>
                          <m:degHide m:val="on"/>
                          <m:ctrlPr>
                            <a:rPr lang="en-GB" i="1">
                              <a:solidFill>
                                <a:srgbClr val="836967"/>
                              </a:solidFill>
                              <a:latin typeface="Cambria Math" panose="02040503050406030204" pitchFamily="18" charset="0"/>
                            </a:rPr>
                          </m:ctrlPr>
                        </m:radPr>
                        <m:deg/>
                        <m:e>
                          <m:f>
                            <m:fPr>
                              <m:ctrlPr>
                                <a:rPr lang="en-GB" i="1">
                                  <a:solidFill>
                                    <a:srgbClr val="836967"/>
                                  </a:solidFill>
                                  <a:latin typeface="Cambria Math" panose="02040503050406030204" pitchFamily="18" charset="0"/>
                                </a:rPr>
                              </m:ctrlPr>
                            </m:fPr>
                            <m:num>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𝜀</m:t>
                                  </m:r>
                                </m:e>
                                <m:sub>
                                  <m:r>
                                    <a:rPr lang="en-GB" i="1">
                                      <a:latin typeface="Cambria Math" panose="02040503050406030204" pitchFamily="18" charset="0"/>
                                    </a:rPr>
                                    <m:t>𝑦</m:t>
                                  </m:r>
                                </m:sub>
                              </m:sSub>
                            </m:num>
                            <m:den>
                              <m:sSubSup>
                                <m:sSubSupPr>
                                  <m:ctrlPr>
                                    <a:rPr lang="en-GB" i="1">
                                      <a:solidFill>
                                        <a:srgbClr val="836967"/>
                                      </a:solidFill>
                                      <a:latin typeface="Cambria Math" panose="02040503050406030204" pitchFamily="18" charset="0"/>
                                    </a:rPr>
                                  </m:ctrlPr>
                                </m:sSubSupPr>
                                <m:e>
                                  <m:r>
                                    <a:rPr lang="en-GB" i="1">
                                      <a:latin typeface="Cambria Math" panose="02040503050406030204" pitchFamily="18" charset="0"/>
                                    </a:rPr>
                                    <m:t>𝛽</m:t>
                                  </m:r>
                                </m:e>
                                <m:sub>
                                  <m:r>
                                    <a:rPr lang="en-GB" i="1">
                                      <a:latin typeface="Cambria Math" panose="02040503050406030204" pitchFamily="18" charset="0"/>
                                    </a:rPr>
                                    <m:t>𝑦</m:t>
                                  </m:r>
                                </m:sub>
                                <m:sup>
                                  <m:r>
                                    <a:rPr lang="en-GB" i="0">
                                      <a:latin typeface="Cambria Math" panose="02040503050406030204" pitchFamily="18" charset="0"/>
                                    </a:rPr>
                                    <m:t>∗</m:t>
                                  </m:r>
                                </m:sup>
                              </m:sSubSup>
                            </m:den>
                          </m:f>
                        </m:e>
                      </m:rad>
                    </m:oMath>
                  </m:oMathPara>
                </a14:m>
                <a:endParaRPr lang="en-GB" dirty="0"/>
              </a:p>
            </p:txBody>
          </p:sp>
        </mc:Choice>
        <mc:Fallback xmlns="">
          <p:sp>
            <p:nvSpPr>
              <p:cNvPr id="7" name="TextBox 6">
                <a:extLst>
                  <a:ext uri="{FF2B5EF4-FFF2-40B4-BE49-F238E27FC236}">
                    <a16:creationId xmlns:a16="http://schemas.microsoft.com/office/drawing/2014/main" id="{396332BD-40D9-E10D-C267-56B16E3BAC6C}"/>
                  </a:ext>
                </a:extLst>
              </p:cNvPr>
              <p:cNvSpPr txBox="1">
                <a:spLocks noRot="1" noChangeAspect="1" noMove="1" noResize="1" noEditPoints="1" noAdjustHandles="1" noChangeArrowheads="1" noChangeShapeType="1" noTextEdit="1"/>
              </p:cNvSpPr>
              <p:nvPr/>
            </p:nvSpPr>
            <p:spPr>
              <a:xfrm>
                <a:off x="1412037" y="2635230"/>
                <a:ext cx="6107228" cy="910699"/>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0177D595-D394-94F6-3E7B-59663BF8159A}"/>
                  </a:ext>
                </a:extLst>
              </p:cNvPr>
              <p:cNvSpPr txBox="1"/>
              <p:nvPr/>
            </p:nvSpPr>
            <p:spPr>
              <a:xfrm>
                <a:off x="3768610" y="3220275"/>
                <a:ext cx="6107228" cy="7484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𝜉</m:t>
                          </m:r>
                        </m:e>
                        <m:sub>
                          <m:r>
                            <a:rPr lang="en-GB" i="1">
                              <a:latin typeface="Cambria Math" panose="02040503050406030204" pitchFamily="18" charset="0"/>
                            </a:rPr>
                            <m:t>𝑦</m:t>
                          </m:r>
                        </m:sub>
                      </m:sSub>
                      <m:r>
                        <a:rPr lang="en-US" b="0" i="1" smtClean="0">
                          <a:latin typeface="Cambria Math" panose="02040503050406030204" pitchFamily="18" charset="0"/>
                        </a:rPr>
                        <m:t>=</m:t>
                      </m:r>
                      <m:f>
                        <m:fPr>
                          <m:ctrlPr>
                            <a:rPr lang="en-GB" i="1">
                              <a:solidFill>
                                <a:srgbClr val="836967"/>
                              </a:solidFill>
                              <a:latin typeface="Cambria Math" panose="02040503050406030204" pitchFamily="18" charset="0"/>
                            </a:rPr>
                          </m:ctrlPr>
                        </m:fPr>
                        <m:num>
                          <m:sSub>
                            <m:sSubPr>
                              <m:ctrlPr>
                                <a:rPr lang="en-GB" i="1">
                                  <a:solidFill>
                                    <a:srgbClr val="836967"/>
                                  </a:solidFill>
                                  <a:latin typeface="Cambria Math" panose="02040503050406030204" pitchFamily="18" charset="0"/>
                                </a:rPr>
                              </m:ctrlPr>
                            </m:sSubPr>
                            <m:e>
                              <m:r>
                                <a:rPr lang="en-US" b="0" i="1" smtClean="0">
                                  <a:solidFill>
                                    <a:srgbClr val="836967"/>
                                  </a:solidFill>
                                  <a:latin typeface="Cambria Math" panose="02040503050406030204" pitchFamily="18" charset="0"/>
                                </a:rPr>
                                <m:t>𝑁</m:t>
                              </m:r>
                            </m:e>
                            <m:sub>
                              <m:r>
                                <a:rPr lang="en-US" b="0" i="1" smtClean="0">
                                  <a:latin typeface="Cambria Math" panose="02040503050406030204" pitchFamily="18" charset="0"/>
                                </a:rPr>
                                <m:t>𝑏</m:t>
                              </m:r>
                            </m:sub>
                          </m:sSub>
                          <m:sSub>
                            <m:sSubPr>
                              <m:ctrlPr>
                                <a:rPr lang="en-GB"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𝑒</m:t>
                              </m:r>
                            </m:sub>
                          </m:sSub>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𝜋𝛾</m:t>
                          </m:r>
                        </m:den>
                      </m:f>
                      <m:f>
                        <m:fPr>
                          <m:ctrlPr>
                            <a:rPr lang="en-GB" i="1" smtClean="0">
                              <a:latin typeface="Cambria Math" panose="02040503050406030204" pitchFamily="18" charset="0"/>
                            </a:rPr>
                          </m:ctrlPr>
                        </m:fPr>
                        <m:num>
                          <m:sSubSup>
                            <m:sSubSupPr>
                              <m:ctrlPr>
                                <a:rPr lang="en-GB" i="1" smtClean="0">
                                  <a:latin typeface="Cambria Math" panose="02040503050406030204" pitchFamily="18" charset="0"/>
                                </a:rPr>
                              </m:ctrlPr>
                            </m:sSubSupPr>
                            <m:e>
                              <m:r>
                                <a:rPr lang="en-GB"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𝑦</m:t>
                              </m:r>
                            </m:sub>
                            <m:sup>
                              <m:r>
                                <a:rPr lang="en-US" b="0" i="1" smtClean="0">
                                  <a:latin typeface="Cambria Math" panose="02040503050406030204" pitchFamily="18" charset="0"/>
                                </a:rPr>
                                <m:t>∗</m:t>
                              </m:r>
                            </m:sup>
                          </m:sSubSup>
                        </m:num>
                        <m:den>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𝑥</m:t>
                              </m:r>
                            </m:sub>
                          </m:sSub>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𝑦</m:t>
                              </m:r>
                            </m:sub>
                          </m:sSub>
                          <m:rad>
                            <m:radPr>
                              <m:degHide m:val="on"/>
                              <m:ctrlPr>
                                <a:rPr lang="en-GB" i="1" smtClean="0">
                                  <a:latin typeface="Cambria Math" panose="02040503050406030204" pitchFamily="18" charset="0"/>
                                </a:rPr>
                              </m:ctrlPr>
                            </m:radPr>
                            <m:deg/>
                            <m:e>
                              <m:r>
                                <a:rPr lang="en-US" b="0" i="1" smtClean="0">
                                  <a:latin typeface="Cambria Math" panose="02040503050406030204" pitchFamily="18" charset="0"/>
                                </a:rPr>
                                <m:t>1+</m:t>
                              </m:r>
                              <m:sSup>
                                <m:sSupPr>
                                  <m:ctrlPr>
                                    <a:rPr lang="en-US" b="0" i="1" smtClean="0">
                                      <a:latin typeface="Cambria Math" panose="02040503050406030204" pitchFamily="18" charset="0"/>
                                    </a:rPr>
                                  </m:ctrlPr>
                                </m:sSupPr>
                                <m:e>
                                  <m:r>
                                    <m:rPr>
                                      <m:sty m:val="p"/>
                                    </m:rPr>
                                    <a:rPr lang="el-GR" b="0" i="1" smtClean="0">
                                      <a:latin typeface="Cambria Math" panose="02040503050406030204" pitchFamily="18" charset="0"/>
                                      <a:ea typeface="Cambria Math" panose="02040503050406030204" pitchFamily="18" charset="0"/>
                                    </a:rPr>
                                    <m:t>Φ</m:t>
                                  </m:r>
                                </m:e>
                                <m:sup>
                                  <m:r>
                                    <a:rPr lang="en-US" b="0" i="1" smtClean="0">
                                      <a:latin typeface="Cambria Math" panose="02040503050406030204" pitchFamily="18" charset="0"/>
                                    </a:rPr>
                                    <m:t>2</m:t>
                                  </m:r>
                                </m:sup>
                              </m:sSup>
                            </m:e>
                          </m:rad>
                        </m:den>
                      </m:f>
                    </m:oMath>
                  </m:oMathPara>
                </a14:m>
                <a:endParaRPr lang="en-GB" dirty="0"/>
              </a:p>
            </p:txBody>
          </p:sp>
        </mc:Choice>
        <mc:Fallback xmlns="">
          <p:sp>
            <p:nvSpPr>
              <p:cNvPr id="9" name="TextBox 8">
                <a:extLst>
                  <a:ext uri="{FF2B5EF4-FFF2-40B4-BE49-F238E27FC236}">
                    <a16:creationId xmlns:a16="http://schemas.microsoft.com/office/drawing/2014/main" id="{0177D595-D394-94F6-3E7B-59663BF8159A}"/>
                  </a:ext>
                </a:extLst>
              </p:cNvPr>
              <p:cNvSpPr txBox="1">
                <a:spLocks noRot="1" noChangeAspect="1" noMove="1" noResize="1" noEditPoints="1" noAdjustHandles="1" noChangeArrowheads="1" noChangeShapeType="1" noTextEdit="1"/>
              </p:cNvSpPr>
              <p:nvPr/>
            </p:nvSpPr>
            <p:spPr>
              <a:xfrm>
                <a:off x="3768610" y="3220275"/>
                <a:ext cx="6107228" cy="748475"/>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532692AE-1E10-6591-6B69-37C16CCA7849}"/>
                  </a:ext>
                </a:extLst>
              </p:cNvPr>
              <p:cNvSpPr txBox="1"/>
              <p:nvPr/>
            </p:nvSpPr>
            <p:spPr>
              <a:xfrm>
                <a:off x="3374057" y="4184463"/>
                <a:ext cx="610722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𝜉</m:t>
                          </m:r>
                        </m:e>
                        <m:sub>
                          <m:r>
                            <a:rPr lang="en-US" b="0" i="1" smtClean="0">
                              <a:latin typeface="Cambria Math" panose="02040503050406030204" pitchFamily="18" charset="0"/>
                            </a:rPr>
                            <m:t>𝑥</m:t>
                          </m:r>
                        </m:sub>
                      </m:sSub>
                      <m:r>
                        <a:rPr lang="en-US" b="0" i="1" smtClean="0">
                          <a:latin typeface="Cambria Math" panose="02040503050406030204" pitchFamily="18" charset="0"/>
                        </a:rPr>
                        <m:t>&lt;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𝑠</m:t>
                          </m:r>
                        </m:sub>
                      </m:sSub>
                    </m:oMath>
                  </m:oMathPara>
                </a14:m>
                <a:endParaRPr lang="en-GB" dirty="0"/>
              </a:p>
            </p:txBody>
          </p:sp>
        </mc:Choice>
        <mc:Fallback xmlns="">
          <p:sp>
            <p:nvSpPr>
              <p:cNvPr id="12" name="TextBox 11">
                <a:extLst>
                  <a:ext uri="{FF2B5EF4-FFF2-40B4-BE49-F238E27FC236}">
                    <a16:creationId xmlns:a16="http://schemas.microsoft.com/office/drawing/2014/main" id="{532692AE-1E10-6591-6B69-37C16CCA7849}"/>
                  </a:ext>
                </a:extLst>
              </p:cNvPr>
              <p:cNvSpPr txBox="1">
                <a:spLocks noRot="1" noChangeAspect="1" noMove="1" noResize="1" noEditPoints="1" noAdjustHandles="1" noChangeArrowheads="1" noChangeShapeType="1" noTextEdit="1"/>
              </p:cNvSpPr>
              <p:nvPr/>
            </p:nvSpPr>
            <p:spPr>
              <a:xfrm>
                <a:off x="3374057" y="4184463"/>
                <a:ext cx="6107228" cy="369332"/>
              </a:xfrm>
              <a:prstGeom prst="rect">
                <a:avLst/>
              </a:prstGeom>
              <a:blipFill>
                <a:blip r:embed="rId5"/>
                <a:stretch>
                  <a:fillRect b="-14754"/>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0EBC6DF8-F6B7-C190-4138-F887C36F96E2}"/>
                  </a:ext>
                </a:extLst>
              </p:cNvPr>
              <p:cNvSpPr txBox="1"/>
              <p:nvPr/>
            </p:nvSpPr>
            <p:spPr>
              <a:xfrm>
                <a:off x="8988800" y="3032609"/>
                <a:ext cx="2881623" cy="2015360"/>
              </a:xfrm>
              <a:prstGeom prst="rect">
                <a:avLst/>
              </a:prstGeom>
              <a:noFill/>
            </p:spPr>
            <p:txBody>
              <a:bodyPr wrap="none" lIns="0" tIns="0" rIns="0" bIns="0" rtlCol="0">
                <a:spAutoFit/>
              </a:bodyPr>
              <a:lstStyle/>
              <a:p>
                <a:pPr algn="l"/>
                <a:r>
                  <a:rPr lang="en-US" b="1" u="sng" dirty="0">
                    <a:solidFill>
                      <a:srgbClr val="00B050"/>
                    </a:solidFill>
                  </a:rPr>
                  <a:t>note:</a:t>
                </a:r>
              </a:p>
              <a:p>
                <a:r>
                  <a:rPr lang="en-US" b="1" dirty="0">
                    <a:solidFill>
                      <a:srgbClr val="00B050"/>
                    </a:solidFill>
                  </a:rPr>
                  <a:t>if we keep </a:t>
                </a:r>
                <a14:m>
                  <m:oMath xmlns:m="http://schemas.openxmlformats.org/officeDocument/2006/math">
                    <m:f>
                      <m:fPr>
                        <m:type m:val="lin"/>
                        <m:ctrlPr>
                          <a:rPr lang="en-GB" b="1" i="1" smtClean="0">
                            <a:solidFill>
                              <a:srgbClr val="00B050"/>
                            </a:solidFill>
                            <a:latin typeface="Cambria Math" panose="02040503050406030204" pitchFamily="18" charset="0"/>
                          </a:rPr>
                        </m:ctrlPr>
                      </m:fPr>
                      <m:num>
                        <m:sSub>
                          <m:sSubPr>
                            <m:ctrlPr>
                              <a:rPr lang="en-GB" b="1" i="1">
                                <a:solidFill>
                                  <a:srgbClr val="00B050"/>
                                </a:solidFill>
                                <a:latin typeface="Cambria Math" panose="02040503050406030204" pitchFamily="18" charset="0"/>
                              </a:rPr>
                            </m:ctrlPr>
                          </m:sSubPr>
                          <m:e>
                            <m:r>
                              <a:rPr lang="en-GB" b="1" i="1" smtClean="0">
                                <a:solidFill>
                                  <a:srgbClr val="00B050"/>
                                </a:solidFill>
                                <a:latin typeface="Cambria Math" panose="02040503050406030204" pitchFamily="18" charset="0"/>
                              </a:rPr>
                              <m:t>𝜺</m:t>
                            </m:r>
                          </m:e>
                          <m:sub>
                            <m:r>
                              <a:rPr lang="en-GB" b="1" i="1" smtClean="0">
                                <a:solidFill>
                                  <a:srgbClr val="00B050"/>
                                </a:solidFill>
                                <a:latin typeface="Cambria Math" panose="02040503050406030204" pitchFamily="18" charset="0"/>
                              </a:rPr>
                              <m:t>𝒚</m:t>
                            </m:r>
                          </m:sub>
                        </m:sSub>
                      </m:num>
                      <m:den>
                        <m:sSubSup>
                          <m:sSubSupPr>
                            <m:ctrlPr>
                              <a:rPr lang="en-GB" b="1" i="1">
                                <a:solidFill>
                                  <a:srgbClr val="00B050"/>
                                </a:solidFill>
                                <a:latin typeface="Cambria Math" panose="02040503050406030204" pitchFamily="18" charset="0"/>
                              </a:rPr>
                            </m:ctrlPr>
                          </m:sSubSupPr>
                          <m:e>
                            <m:r>
                              <a:rPr lang="en-GB" b="1" i="1" smtClean="0">
                                <a:solidFill>
                                  <a:srgbClr val="00B050"/>
                                </a:solidFill>
                                <a:latin typeface="Cambria Math" panose="02040503050406030204" pitchFamily="18" charset="0"/>
                              </a:rPr>
                              <m:t>𝜷</m:t>
                            </m:r>
                          </m:e>
                          <m:sub>
                            <m:r>
                              <a:rPr lang="en-GB" b="1" i="1" smtClean="0">
                                <a:solidFill>
                                  <a:srgbClr val="00B050"/>
                                </a:solidFill>
                                <a:latin typeface="Cambria Math" panose="02040503050406030204" pitchFamily="18" charset="0"/>
                              </a:rPr>
                              <m:t>𝒚</m:t>
                            </m:r>
                          </m:sub>
                          <m:sup>
                            <m:r>
                              <a:rPr lang="en-GB" b="1" smtClean="0">
                                <a:solidFill>
                                  <a:srgbClr val="00B050"/>
                                </a:solidFill>
                                <a:latin typeface="Cambria Math" panose="02040503050406030204" pitchFamily="18" charset="0"/>
                              </a:rPr>
                              <m:t>∗</m:t>
                            </m:r>
                          </m:sup>
                        </m:sSubSup>
                      </m:den>
                    </m:f>
                  </m:oMath>
                </a14:m>
                <a:r>
                  <a:rPr lang="en-GB" b="1" dirty="0">
                    <a:solidFill>
                      <a:srgbClr val="00B050"/>
                    </a:solidFill>
                  </a:rPr>
                  <a:t> constant,</a:t>
                </a:r>
              </a:p>
              <a:p>
                <a14:m>
                  <m:oMath xmlns:m="http://schemas.openxmlformats.org/officeDocument/2006/math">
                    <m:r>
                      <a:rPr lang="en-GB" b="1" i="1" smtClean="0">
                        <a:solidFill>
                          <a:srgbClr val="00B050"/>
                        </a:solidFill>
                        <a:latin typeface="Cambria Math" panose="02040503050406030204" pitchFamily="18" charset="0"/>
                        <a:ea typeface="Cambria Math" panose="02040503050406030204" pitchFamily="18" charset="0"/>
                      </a:rPr>
                      <m:t>𝝆</m:t>
                    </m:r>
                    <m:r>
                      <a:rPr lang="en-US" b="1" i="1" smtClean="0">
                        <a:solidFill>
                          <a:srgbClr val="00B050"/>
                        </a:solidFill>
                        <a:latin typeface="Cambria Math" panose="02040503050406030204" pitchFamily="18" charset="0"/>
                        <a:ea typeface="Cambria Math" panose="02040503050406030204" pitchFamily="18" charset="0"/>
                      </a:rPr>
                      <m:t> </m:t>
                    </m:r>
                  </m:oMath>
                </a14:m>
                <a:r>
                  <a:rPr lang="en-GB" b="1" dirty="0">
                    <a:solidFill>
                      <a:srgbClr val="00B050"/>
                    </a:solidFill>
                  </a:rPr>
                  <a:t>and </a:t>
                </a:r>
                <a14:m>
                  <m:oMath xmlns:m="http://schemas.openxmlformats.org/officeDocument/2006/math">
                    <m:sSub>
                      <m:sSubPr>
                        <m:ctrlPr>
                          <a:rPr lang="en-GB" b="1" i="1">
                            <a:solidFill>
                              <a:srgbClr val="00B050"/>
                            </a:solidFill>
                            <a:latin typeface="Cambria Math" panose="02040503050406030204" pitchFamily="18" charset="0"/>
                          </a:rPr>
                        </m:ctrlPr>
                      </m:sSubPr>
                      <m:e>
                        <m:r>
                          <a:rPr lang="en-GB" b="1" i="1" smtClean="0">
                            <a:solidFill>
                              <a:srgbClr val="00B050"/>
                            </a:solidFill>
                            <a:latin typeface="Cambria Math" panose="02040503050406030204" pitchFamily="18" charset="0"/>
                          </a:rPr>
                          <m:t>𝝃</m:t>
                        </m:r>
                      </m:e>
                      <m:sub>
                        <m:r>
                          <a:rPr lang="en-GB" b="1" i="1" smtClean="0">
                            <a:solidFill>
                              <a:srgbClr val="00B050"/>
                            </a:solidFill>
                            <a:latin typeface="Cambria Math" panose="02040503050406030204" pitchFamily="18" charset="0"/>
                          </a:rPr>
                          <m:t>𝒚</m:t>
                        </m:r>
                      </m:sub>
                    </m:sSub>
                  </m:oMath>
                </a14:m>
                <a:r>
                  <a:rPr lang="en-GB" b="1" dirty="0">
                    <a:solidFill>
                      <a:srgbClr val="00B050"/>
                    </a:solidFill>
                  </a:rPr>
                  <a:t> are unchanged</a:t>
                </a:r>
              </a:p>
              <a:p>
                <a:endParaRPr lang="en-GB" b="1" dirty="0">
                  <a:solidFill>
                    <a:srgbClr val="00B050"/>
                  </a:solidFill>
                </a:endParaRPr>
              </a:p>
              <a:p>
                <a:r>
                  <a:rPr lang="en-GB" b="1" dirty="0">
                    <a:solidFill>
                      <a:schemeClr val="accent3">
                        <a:lumMod val="60000"/>
                        <a:lumOff val="40000"/>
                      </a:schemeClr>
                    </a:solidFill>
                  </a:rPr>
                  <a:t>need to check limit on</a:t>
                </a:r>
              </a:p>
              <a:p>
                <a14:m>
                  <m:oMath xmlns:m="http://schemas.openxmlformats.org/officeDocument/2006/math">
                    <m:sSubSup>
                      <m:sSubSupPr>
                        <m:ctrlPr>
                          <a:rPr lang="en-GB" b="1" i="1">
                            <a:solidFill>
                              <a:schemeClr val="accent3">
                                <a:lumMod val="60000"/>
                                <a:lumOff val="40000"/>
                              </a:schemeClr>
                            </a:solidFill>
                            <a:latin typeface="Cambria Math" panose="02040503050406030204" pitchFamily="18" charset="0"/>
                          </a:rPr>
                        </m:ctrlPr>
                      </m:sSubSupPr>
                      <m:e>
                        <m:r>
                          <a:rPr lang="en-GB" b="1" i="1">
                            <a:solidFill>
                              <a:schemeClr val="accent3">
                                <a:lumMod val="60000"/>
                                <a:lumOff val="40000"/>
                              </a:schemeClr>
                            </a:solidFill>
                            <a:latin typeface="Cambria Math" panose="02040503050406030204" pitchFamily="18" charset="0"/>
                          </a:rPr>
                          <m:t>𝜷</m:t>
                        </m:r>
                      </m:e>
                      <m:sub>
                        <m:r>
                          <a:rPr lang="en-GB" b="1" i="1">
                            <a:solidFill>
                              <a:schemeClr val="accent3">
                                <a:lumMod val="60000"/>
                                <a:lumOff val="40000"/>
                              </a:schemeClr>
                            </a:solidFill>
                            <a:latin typeface="Cambria Math" panose="02040503050406030204" pitchFamily="18" charset="0"/>
                          </a:rPr>
                          <m:t>𝒚</m:t>
                        </m:r>
                      </m:sub>
                      <m:sup>
                        <m:r>
                          <a:rPr lang="en-GB" b="1">
                            <a:solidFill>
                              <a:schemeClr val="accent3">
                                <a:lumMod val="60000"/>
                                <a:lumOff val="40000"/>
                              </a:schemeClr>
                            </a:solidFill>
                            <a:latin typeface="Cambria Math" panose="02040503050406030204" pitchFamily="18" charset="0"/>
                          </a:rPr>
                          <m:t>∗</m:t>
                        </m:r>
                      </m:sup>
                    </m:sSubSup>
                  </m:oMath>
                </a14:m>
                <a:r>
                  <a:rPr lang="en-GB" b="1" dirty="0">
                    <a:solidFill>
                      <a:schemeClr val="accent3">
                        <a:lumMod val="60000"/>
                        <a:lumOff val="40000"/>
                      </a:schemeClr>
                    </a:solidFill>
                  </a:rPr>
                  <a:t> from overlap area</a:t>
                </a:r>
              </a:p>
              <a:p>
                <a:pPr algn="l"/>
                <a:endParaRPr lang="en-GB" b="1" dirty="0">
                  <a:solidFill>
                    <a:srgbClr val="00B050"/>
                  </a:solidFill>
                </a:endParaRPr>
              </a:p>
            </p:txBody>
          </p:sp>
        </mc:Choice>
        <mc:Fallback>
          <p:sp>
            <p:nvSpPr>
              <p:cNvPr id="4" name="TextBox 3">
                <a:extLst>
                  <a:ext uri="{FF2B5EF4-FFF2-40B4-BE49-F238E27FC236}">
                    <a16:creationId xmlns:a16="http://schemas.microsoft.com/office/drawing/2014/main" id="{0EBC6DF8-F6B7-C190-4138-F887C36F96E2}"/>
                  </a:ext>
                </a:extLst>
              </p:cNvPr>
              <p:cNvSpPr txBox="1">
                <a:spLocks noRot="1" noChangeAspect="1" noMove="1" noResize="1" noEditPoints="1" noAdjustHandles="1" noChangeArrowheads="1" noChangeShapeType="1" noTextEdit="1"/>
              </p:cNvSpPr>
              <p:nvPr/>
            </p:nvSpPr>
            <p:spPr>
              <a:xfrm>
                <a:off x="8988800" y="3032609"/>
                <a:ext cx="2881623" cy="2015360"/>
              </a:xfrm>
              <a:prstGeom prst="rect">
                <a:avLst/>
              </a:prstGeom>
              <a:blipFill>
                <a:blip r:embed="rId6"/>
                <a:stretch>
                  <a:fillRect l="-5085" t="-9668" r="-4661"/>
                </a:stretch>
              </a:blipFill>
            </p:spPr>
            <p:txBody>
              <a:bodyPr/>
              <a:lstStyle/>
              <a:p>
                <a:r>
                  <a:rPr lang="en-GB">
                    <a:noFill/>
                  </a:rPr>
                  <a:t> </a:t>
                </a:r>
              </a:p>
            </p:txBody>
          </p:sp>
        </mc:Fallback>
      </mc:AlternateContent>
      <p:sp>
        <p:nvSpPr>
          <p:cNvPr id="5" name="TextBox 4">
            <a:extLst>
              <a:ext uri="{FF2B5EF4-FFF2-40B4-BE49-F238E27FC236}">
                <a16:creationId xmlns:a16="http://schemas.microsoft.com/office/drawing/2014/main" id="{933FD50C-B7DD-2E32-F395-76CB37DDF44F}"/>
              </a:ext>
            </a:extLst>
          </p:cNvPr>
          <p:cNvSpPr txBox="1"/>
          <p:nvPr/>
        </p:nvSpPr>
        <p:spPr>
          <a:xfrm>
            <a:off x="10429611" y="4783270"/>
            <a:ext cx="857927" cy="369332"/>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K. Oide</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798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4087C-FF48-F08B-1016-654869037E3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BB94E3D-1F91-47C8-BE27-7FA633A479F6}"/>
              </a:ext>
            </a:extLst>
          </p:cNvPr>
          <p:cNvSpPr>
            <a:spLocks noGrp="1"/>
          </p:cNvSpPr>
          <p:nvPr>
            <p:ph idx="1"/>
          </p:nvPr>
        </p:nvSpPr>
        <p:spPr/>
        <p:txBody>
          <a:bodyPr/>
          <a:lstStyle/>
          <a:p>
            <a:endParaRPr lang="en-GB"/>
          </a:p>
        </p:txBody>
      </p:sp>
      <p:sp>
        <p:nvSpPr>
          <p:cNvPr id="5" name="Slide Number Placeholder 4">
            <a:extLst>
              <a:ext uri="{FF2B5EF4-FFF2-40B4-BE49-F238E27FC236}">
                <a16:creationId xmlns:a16="http://schemas.microsoft.com/office/drawing/2014/main" id="{C41AB895-1A7E-EFF5-0738-AF0CBBC6B084}"/>
              </a:ext>
            </a:extLst>
          </p:cNvPr>
          <p:cNvSpPr>
            <a:spLocks noGrp="1"/>
          </p:cNvSpPr>
          <p:nvPr>
            <p:ph type="sldNum" sz="quarter" idx="4"/>
          </p:nvPr>
        </p:nvSpPr>
        <p:spPr/>
        <p:txBody>
          <a:bodyPr/>
          <a:lstStyle/>
          <a:p>
            <a:fld id="{17918391-D411-FE40-AAD7-861AE5233E0E}" type="slidenum">
              <a:rPr lang="en-US" smtClean="0"/>
              <a:pPr/>
              <a:t>9</a:t>
            </a:fld>
            <a:endParaRPr lang="en-US" dirty="0"/>
          </a:p>
        </p:txBody>
      </p:sp>
      <p:graphicFrame>
        <p:nvGraphicFramePr>
          <p:cNvPr id="8" name="Table 7">
            <a:extLst>
              <a:ext uri="{FF2B5EF4-FFF2-40B4-BE49-F238E27FC236}">
                <a16:creationId xmlns:a16="http://schemas.microsoft.com/office/drawing/2014/main" id="{6D4D03B2-A6BC-8D3E-C14B-FD50ECF57538}"/>
              </a:ext>
            </a:extLst>
          </p:cNvPr>
          <p:cNvGraphicFramePr>
            <a:graphicFrameLocks noGrp="1"/>
          </p:cNvGraphicFramePr>
          <p:nvPr>
            <p:extLst>
              <p:ext uri="{D42A27DB-BD31-4B8C-83A1-F6EECF244321}">
                <p14:modId xmlns:p14="http://schemas.microsoft.com/office/powerpoint/2010/main" val="3344970439"/>
              </p:ext>
            </p:extLst>
          </p:nvPr>
        </p:nvGraphicFramePr>
        <p:xfrm>
          <a:off x="0" y="0"/>
          <a:ext cx="12192000" cy="6911712"/>
        </p:xfrm>
        <a:graphic>
          <a:graphicData uri="http://schemas.openxmlformats.org/drawingml/2006/table">
            <a:tbl>
              <a:tblPr firstRow="1" bandRow="1"/>
              <a:tblGrid>
                <a:gridCol w="5116819">
                  <a:extLst>
                    <a:ext uri="{9D8B030D-6E8A-4147-A177-3AD203B41FA5}">
                      <a16:colId xmlns:a16="http://schemas.microsoft.com/office/drawing/2014/main" val="20000"/>
                    </a:ext>
                  </a:extLst>
                </a:gridCol>
                <a:gridCol w="1630476">
                  <a:extLst>
                    <a:ext uri="{9D8B030D-6E8A-4147-A177-3AD203B41FA5}">
                      <a16:colId xmlns:a16="http://schemas.microsoft.com/office/drawing/2014/main" val="20001"/>
                    </a:ext>
                  </a:extLst>
                </a:gridCol>
                <a:gridCol w="1728226">
                  <a:extLst>
                    <a:ext uri="{9D8B030D-6E8A-4147-A177-3AD203B41FA5}">
                      <a16:colId xmlns:a16="http://schemas.microsoft.com/office/drawing/2014/main" val="20004"/>
                    </a:ext>
                  </a:extLst>
                </a:gridCol>
                <a:gridCol w="1890674">
                  <a:extLst>
                    <a:ext uri="{9D8B030D-6E8A-4147-A177-3AD203B41FA5}">
                      <a16:colId xmlns:a16="http://schemas.microsoft.com/office/drawing/2014/main" val="20005"/>
                    </a:ext>
                  </a:extLst>
                </a:gridCol>
                <a:gridCol w="1825805">
                  <a:extLst>
                    <a:ext uri="{9D8B030D-6E8A-4147-A177-3AD203B41FA5}">
                      <a16:colId xmlns:a16="http://schemas.microsoft.com/office/drawing/2014/main" val="818795718"/>
                    </a:ext>
                  </a:extLst>
                </a:gridCol>
              </a:tblGrid>
              <a:tr h="350892">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600" b="1" dirty="0">
                          <a:solidFill>
                            <a:schemeClr val="bg1"/>
                          </a:solidFill>
                        </a:rPr>
                        <a:t>Mid-term Review Parameters</a:t>
                      </a: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600" b="1" dirty="0">
                          <a:solidFill>
                            <a:schemeClr val="bg1"/>
                          </a:solidFill>
                        </a:rPr>
                        <a:t>Z</a:t>
                      </a: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600" b="1" dirty="0">
                          <a:solidFill>
                            <a:schemeClr val="bg1"/>
                          </a:solidFill>
                        </a:rPr>
                        <a:t>WW</a:t>
                      </a: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600" b="1" dirty="0">
                          <a:solidFill>
                            <a:schemeClr val="bg1"/>
                          </a:solidFill>
                        </a:rPr>
                        <a:t>H</a:t>
                      </a:r>
                      <a:r>
                        <a:rPr lang="de-AT" sz="1600" b="1" baseline="0" dirty="0">
                          <a:solidFill>
                            <a:schemeClr val="bg1"/>
                          </a:solidFill>
                        </a:rPr>
                        <a:t> (ZH)</a:t>
                      </a:r>
                      <a:endParaRPr lang="de-AT" sz="1600" b="1" dirty="0">
                        <a:solidFill>
                          <a:schemeClr val="bg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600" b="1" dirty="0">
                          <a:solidFill>
                            <a:schemeClr val="bg1"/>
                          </a:solidFill>
                        </a:rPr>
                        <a:t>ttbar</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95389">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tx1"/>
                          </a:solidFill>
                          <a:latin typeface="Arial"/>
                          <a:ea typeface="+mn-ea"/>
                          <a:cs typeface="+mn-cs"/>
                        </a:rPr>
                        <a:t>beam energy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600" b="1" kern="1200" dirty="0">
                          <a:solidFill>
                            <a:srgbClr val="FF0000"/>
                          </a:solidFill>
                          <a:latin typeface="Arial"/>
                          <a:ea typeface="+mn-ea"/>
                          <a:cs typeface="+mn-cs"/>
                        </a:rPr>
                        <a:t>45.6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80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120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182.5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400" b="1" kern="1200" dirty="0">
                          <a:solidFill>
                            <a:schemeClr val="tx1"/>
                          </a:solidFill>
                          <a:latin typeface="Arial"/>
                          <a:ea typeface="+mn-ea"/>
                          <a:cs typeface="+mn-cs"/>
                        </a:rPr>
                        <a:t>beam current [mA]</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1270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600" b="1" kern="1200" dirty="0">
                          <a:solidFill>
                            <a:srgbClr val="FF0000"/>
                          </a:solidFill>
                          <a:latin typeface="Arial"/>
                          <a:ea typeface="+mn-ea"/>
                          <a:cs typeface="+mn-cs"/>
                        </a:rPr>
                        <a:t>137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26.7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4.9</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rgbClr val="FF0000"/>
                          </a:solidFill>
                          <a:latin typeface="Arial"/>
                          <a:ea typeface="+mn-ea"/>
                          <a:cs typeface="+mn-cs"/>
                        </a:rPr>
                        <a:t>number bunches/beam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600" b="1" kern="1200" dirty="0">
                          <a:solidFill>
                            <a:srgbClr val="FF3300"/>
                          </a:solidFill>
                          <a:latin typeface="Arial"/>
                          <a:ea typeface="+mn-ea"/>
                          <a:cs typeface="+mn-cs"/>
                        </a:rPr>
                        <a:t>11200</a:t>
                      </a:r>
                      <a:endParaRPr kumimoji="0" lang="en-GB" sz="160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600" b="1" kern="1200" dirty="0">
                          <a:solidFill>
                            <a:srgbClr val="FF3300"/>
                          </a:solidFill>
                          <a:latin typeface="Arial"/>
                          <a:ea typeface="+mn-ea"/>
                          <a:cs typeface="+mn-cs"/>
                        </a:rPr>
                        <a:t>1780</a:t>
                      </a:r>
                      <a:endParaRPr kumimoji="0" lang="en-GB" sz="160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600" b="1" kern="1200" dirty="0">
                          <a:solidFill>
                            <a:srgbClr val="FF3300"/>
                          </a:solidFill>
                          <a:latin typeface="Arial"/>
                          <a:ea typeface="+mn-ea"/>
                          <a:cs typeface="+mn-cs"/>
                        </a:rPr>
                        <a:t>440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600" b="1" kern="1200" dirty="0">
                          <a:solidFill>
                            <a:srgbClr val="FF3300"/>
                          </a:solidFill>
                          <a:latin typeface="Arial"/>
                          <a:ea typeface="+mn-ea"/>
                          <a:cs typeface="+mn-cs"/>
                        </a:rPr>
                        <a:t>60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95389">
                <a:tc>
                  <a:txBody>
                    <a:bodyPr/>
                    <a:lstStyle/>
                    <a:p>
                      <a:r>
                        <a:rPr kumimoji="0" lang="en-US" sz="1400" b="1" kern="1200" dirty="0">
                          <a:solidFill>
                            <a:schemeClr val="tx1"/>
                          </a:solidFill>
                          <a:latin typeface="Arial"/>
                          <a:ea typeface="+mn-ea"/>
                          <a:cs typeface="+mn-cs"/>
                        </a:rPr>
                        <a:t>bunch spacing [ns]</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en-US" sz="1600" b="1" kern="1200" dirty="0">
                          <a:solidFill>
                            <a:srgbClr val="FF3300"/>
                          </a:solidFill>
                          <a:latin typeface="Arial"/>
                          <a:ea typeface="+mn-ea"/>
                          <a:cs typeface="+mn-cs"/>
                        </a:rPr>
                        <a:t>25</a:t>
                      </a:r>
                      <a:endParaRPr kumimoji="0" lang="en-GB" sz="160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endParaRPr kumimoji="0" lang="en-GB" sz="160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endParaRPr kumimoji="0" lang="de-AT" sz="160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endParaRPr kumimoji="0" lang="de-AT" sz="160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102719891"/>
                  </a:ext>
                </a:extLst>
              </a:tr>
              <a:tr h="295389">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tx1"/>
                          </a:solidFill>
                          <a:latin typeface="Arial"/>
                          <a:ea typeface="+mn-ea"/>
                          <a:cs typeface="+mn-cs"/>
                        </a:rPr>
                        <a:t>bunch intensity  [10</a:t>
                      </a:r>
                      <a:r>
                        <a:rPr kumimoji="0" lang="en-GB" sz="1400" b="1" kern="1200" baseline="30000" dirty="0">
                          <a:solidFill>
                            <a:schemeClr val="tx1"/>
                          </a:solidFill>
                          <a:latin typeface="Arial"/>
                          <a:ea typeface="+mn-ea"/>
                          <a:cs typeface="+mn-cs"/>
                        </a:rPr>
                        <a:t>11</a:t>
                      </a:r>
                      <a:r>
                        <a:rPr kumimoji="0" lang="en-GB" sz="1400" b="1" kern="1200" dirty="0">
                          <a:solidFill>
                            <a:schemeClr val="tx1"/>
                          </a:solidFill>
                          <a:latin typeface="Arial"/>
                          <a:ea typeface="+mn-ea"/>
                          <a:cs typeface="+mn-cs"/>
                        </a:rPr>
                        <a:t>]</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600" b="1" kern="1200" dirty="0">
                          <a:solidFill>
                            <a:schemeClr val="tx1"/>
                          </a:solidFill>
                          <a:latin typeface="Arial"/>
                          <a:ea typeface="+mn-ea"/>
                          <a:cs typeface="+mn-cs"/>
                        </a:rPr>
                        <a:t>2.14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1.45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1.15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1.55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400" b="1" kern="1200" dirty="0">
                          <a:solidFill>
                            <a:schemeClr val="tx1"/>
                          </a:solidFill>
                          <a:latin typeface="Arial"/>
                          <a:ea typeface="+mn-ea"/>
                          <a:cs typeface="+mn-cs"/>
                        </a:rPr>
                        <a:t>SR</a:t>
                      </a:r>
                      <a:r>
                        <a:rPr kumimoji="0" lang="en-GB" sz="1400" b="1" kern="1200" baseline="0" dirty="0">
                          <a:solidFill>
                            <a:schemeClr val="tx1"/>
                          </a:solidFill>
                          <a:latin typeface="Arial"/>
                          <a:ea typeface="+mn-ea"/>
                          <a:cs typeface="+mn-cs"/>
                        </a:rPr>
                        <a:t> e</a:t>
                      </a:r>
                      <a:r>
                        <a:rPr kumimoji="0" lang="en-GB" sz="1400" b="1" kern="1200" dirty="0">
                          <a:solidFill>
                            <a:schemeClr val="tx1"/>
                          </a:solidFill>
                          <a:latin typeface="Arial"/>
                          <a:ea typeface="+mn-ea"/>
                          <a:cs typeface="+mn-cs"/>
                        </a:rPr>
                        <a:t>nergy loss / turn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0.0394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0.374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1.89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10.4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95389">
                <a:tc>
                  <a:txBody>
                    <a:bodyPr/>
                    <a:lstStyle/>
                    <a:p>
                      <a:r>
                        <a:rPr kumimoji="0" lang="en-US" sz="1400" b="1" kern="1200" dirty="0">
                          <a:solidFill>
                            <a:schemeClr val="tx1"/>
                          </a:solidFill>
                          <a:latin typeface="Arial"/>
                          <a:ea typeface="+mn-ea"/>
                          <a:cs typeface="+mn-cs"/>
                        </a:rPr>
                        <a:t>SR power [MW]</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100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100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100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100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676111442"/>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chemeClr val="tx1"/>
                          </a:solidFill>
                          <a:latin typeface="Arial"/>
                          <a:ea typeface="+mn-ea"/>
                          <a:cs typeface="+mn-cs"/>
                        </a:rPr>
                        <a:t>total RF voltage 400/800 MHz [GV]</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0.080/0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1.0/0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2.1/0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2.1/9.4</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400" b="1" kern="1200" dirty="0">
                          <a:solidFill>
                            <a:schemeClr val="tx1"/>
                          </a:solidFill>
                          <a:latin typeface="Arial" panose="020B0604020202020204" pitchFamily="34" charset="0"/>
                          <a:ea typeface="+mn-ea"/>
                          <a:cs typeface="Arial" panose="020B0604020202020204" pitchFamily="34" charset="0"/>
                        </a:rPr>
                        <a:t>long.</a:t>
                      </a:r>
                      <a:r>
                        <a:rPr kumimoji="0" lang="en-GB" sz="1400" b="1" kern="1200" baseline="0" dirty="0">
                          <a:solidFill>
                            <a:schemeClr val="tx1"/>
                          </a:solidFill>
                          <a:latin typeface="Arial" panose="020B0604020202020204" pitchFamily="34" charset="0"/>
                          <a:ea typeface="+mn-ea"/>
                          <a:cs typeface="Arial" panose="020B0604020202020204" pitchFamily="34" charset="0"/>
                        </a:rPr>
                        <a:t> </a:t>
                      </a:r>
                      <a:r>
                        <a:rPr kumimoji="0" lang="en-GB" sz="1400" b="1" kern="1200" dirty="0">
                          <a:solidFill>
                            <a:schemeClr val="tx1"/>
                          </a:solidFill>
                          <a:latin typeface="Arial" panose="020B0604020202020204" pitchFamily="34" charset="0"/>
                          <a:ea typeface="+mn-ea"/>
                          <a:cs typeface="Arial" panose="020B0604020202020204" pitchFamily="34" charset="0"/>
                        </a:rPr>
                        <a:t>damping time [turns]</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1158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215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baseline="0" dirty="0">
                          <a:solidFill>
                            <a:schemeClr val="tx1"/>
                          </a:solidFill>
                          <a:latin typeface="Arial"/>
                          <a:ea typeface="+mn-ea"/>
                          <a:cs typeface="+mn-cs"/>
                        </a:rPr>
                        <a:t>64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tx1"/>
                          </a:solidFill>
                          <a:latin typeface="Arial"/>
                          <a:ea typeface="+mn-ea"/>
                          <a:cs typeface="+mn-cs"/>
                        </a:rPr>
                        <a:t>horizontal beta*</a:t>
                      </a:r>
                      <a:r>
                        <a:rPr kumimoji="0" lang="de-AT" sz="1400" b="1" kern="1200" baseline="0" dirty="0">
                          <a:solidFill>
                            <a:schemeClr val="tx1"/>
                          </a:solidFill>
                          <a:latin typeface="Arial"/>
                          <a:ea typeface="+mn-ea"/>
                          <a:cs typeface="+mn-cs"/>
                        </a:rPr>
                        <a:t> </a:t>
                      </a:r>
                      <a:r>
                        <a:rPr kumimoji="0" lang="en-GB" sz="1400" b="1" kern="1200" dirty="0">
                          <a:solidFill>
                            <a:schemeClr val="tx1"/>
                          </a:solidFill>
                          <a:latin typeface="+mn-lt"/>
                          <a:ea typeface="+mn-ea"/>
                          <a:cs typeface="+mn-cs"/>
                        </a:rPr>
                        <a:t>[m]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0.11</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0.2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600" b="1" kern="1200" dirty="0">
                          <a:solidFill>
                            <a:srgbClr val="FF0000"/>
                          </a:solidFill>
                          <a:latin typeface="Arial"/>
                          <a:ea typeface="+mn-ea"/>
                          <a:cs typeface="+mn-cs"/>
                        </a:rPr>
                        <a:t>0.24</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vertical</a:t>
                      </a:r>
                      <a:r>
                        <a:rPr kumimoji="0" lang="en-US" sz="1400" b="1" kern="1200" baseline="0" dirty="0">
                          <a:solidFill>
                            <a:schemeClr val="tx1"/>
                          </a:solidFill>
                          <a:latin typeface="Arial"/>
                          <a:ea typeface="+mn-ea"/>
                          <a:cs typeface="+mn-cs"/>
                        </a:rPr>
                        <a:t> beta* [mm]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0.7</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1.0</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1.0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horizontal geometric emittance</a:t>
                      </a:r>
                      <a:r>
                        <a:rPr kumimoji="0" lang="en-US" sz="1400" b="1" kern="1200" baseline="0" dirty="0">
                          <a:solidFill>
                            <a:schemeClr val="tx1"/>
                          </a:solidFill>
                          <a:latin typeface="Arial"/>
                          <a:ea typeface="+mn-ea"/>
                          <a:cs typeface="+mn-cs"/>
                        </a:rPr>
                        <a:t> [nm]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0.71</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2.17</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0.71</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1.59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vertical geom. emittance [pm]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2.2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1.4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1.6</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horizontal rms IP spot size [</a:t>
                      </a:r>
                      <a:r>
                        <a:rPr kumimoji="0" lang="en-US" sz="1400" b="1" kern="1200" dirty="0">
                          <a:solidFill>
                            <a:schemeClr val="tx1"/>
                          </a:solidFill>
                          <a:latin typeface="Symbol" panose="05050102010706020507" pitchFamily="18" charset="2"/>
                          <a:ea typeface="+mn-ea"/>
                          <a:cs typeface="+mn-cs"/>
                        </a:rPr>
                        <a:t>m</a:t>
                      </a:r>
                      <a:r>
                        <a:rPr kumimoji="0" lang="en-US" sz="1400" b="1" kern="1200" dirty="0">
                          <a:solidFill>
                            <a:schemeClr val="tx1"/>
                          </a:solidFill>
                          <a:latin typeface="Arial"/>
                          <a:ea typeface="+mn-ea"/>
                          <a:cs typeface="+mn-cs"/>
                        </a:rPr>
                        <a:t>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21</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13</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40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967911388"/>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vertical rms IP spot size [nm]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36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rgbClr val="FF0000"/>
                          </a:solidFill>
                          <a:latin typeface="Arial"/>
                          <a:ea typeface="+mn-ea"/>
                          <a:cs typeface="+mn-cs"/>
                        </a:rPr>
                        <a:t>47</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40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51</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beam-beam parameter </a:t>
                      </a:r>
                      <a:r>
                        <a:rPr kumimoji="0" lang="en-US" sz="1400" b="1" kern="1200" dirty="0">
                          <a:solidFill>
                            <a:schemeClr val="tx1"/>
                          </a:solidFill>
                          <a:latin typeface="Symbol" panose="05050102010706020507" pitchFamily="18" charset="2"/>
                          <a:ea typeface="+mn-ea"/>
                          <a:cs typeface="+mn-cs"/>
                        </a:rPr>
                        <a:t>x</a:t>
                      </a:r>
                      <a:r>
                        <a:rPr kumimoji="0" lang="en-US" sz="1400" b="1" kern="1200" baseline="-25000" dirty="0">
                          <a:solidFill>
                            <a:schemeClr val="tx1"/>
                          </a:solidFill>
                          <a:latin typeface="Arial"/>
                          <a:ea typeface="+mn-ea"/>
                          <a:cs typeface="+mn-cs"/>
                        </a:rPr>
                        <a:t>x</a:t>
                      </a:r>
                      <a:r>
                        <a:rPr kumimoji="0" lang="en-US" sz="1400" b="1" kern="1200" dirty="0">
                          <a:solidFill>
                            <a:schemeClr val="tx1"/>
                          </a:solidFill>
                          <a:latin typeface="Arial"/>
                          <a:ea typeface="+mn-ea"/>
                          <a:cs typeface="+mn-cs"/>
                        </a:rPr>
                        <a:t> / </a:t>
                      </a:r>
                      <a:r>
                        <a:rPr kumimoji="0" lang="en-US" sz="1400" b="1" kern="1200" dirty="0" err="1">
                          <a:solidFill>
                            <a:schemeClr val="tx1"/>
                          </a:solidFill>
                          <a:latin typeface="Symbol" panose="05050102010706020507" pitchFamily="18" charset="2"/>
                          <a:ea typeface="+mn-ea"/>
                          <a:cs typeface="+mn-cs"/>
                        </a:rPr>
                        <a:t>x</a:t>
                      </a:r>
                      <a:r>
                        <a:rPr kumimoji="0" lang="en-US" sz="1400" b="1" kern="1200" baseline="-25000" dirty="0" err="1">
                          <a:solidFill>
                            <a:schemeClr val="tx1"/>
                          </a:solidFill>
                          <a:latin typeface="Arial"/>
                          <a:ea typeface="+mn-ea"/>
                          <a:cs typeface="+mn-cs"/>
                        </a:rPr>
                        <a:t>y</a:t>
                      </a:r>
                      <a:endParaRPr kumimoji="0" lang="en-GB" sz="1400" b="1" kern="1200" baseline="-250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0.002/0.0973</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0.013/0.128</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0.010/0.088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0.073/0.134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rms bunch length </a:t>
                      </a:r>
                      <a:r>
                        <a:rPr kumimoji="0" lang="en-US" sz="1400" b="1" kern="1200" dirty="0">
                          <a:solidFill>
                            <a:schemeClr val="tx1"/>
                          </a:solidFill>
                          <a:latin typeface="Arial"/>
                          <a:ea typeface="+mn-ea"/>
                          <a:cs typeface="+mn-cs"/>
                        </a:rPr>
                        <a:t>with SR / </a:t>
                      </a:r>
                      <a:r>
                        <a:rPr kumimoji="0" lang="en-US" sz="1400" b="1" kern="1200" dirty="0">
                          <a:solidFill>
                            <a:srgbClr val="FF0000"/>
                          </a:solidFill>
                          <a:latin typeface="Arial"/>
                          <a:ea typeface="+mn-ea"/>
                          <a:cs typeface="+mn-cs"/>
                        </a:rPr>
                        <a:t>BS [mm]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5.6 / </a:t>
                      </a:r>
                      <a:r>
                        <a:rPr kumimoji="0" lang="en-US" sz="1600" b="1" kern="1200" dirty="0">
                          <a:solidFill>
                            <a:srgbClr val="FF0000"/>
                          </a:solidFill>
                          <a:latin typeface="Arial"/>
                          <a:ea typeface="+mn-ea"/>
                          <a:cs typeface="+mn-cs"/>
                        </a:rPr>
                        <a:t>15.5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600" b="1" kern="1200" dirty="0">
                          <a:solidFill>
                            <a:schemeClr val="tx1"/>
                          </a:solidFill>
                          <a:latin typeface="Arial"/>
                          <a:ea typeface="+mn-ea"/>
                          <a:cs typeface="+mn-cs"/>
                        </a:rPr>
                        <a:t>3.5 / </a:t>
                      </a:r>
                      <a:r>
                        <a:rPr kumimoji="0" lang="de-AT" sz="1600" b="1" kern="1200" dirty="0">
                          <a:solidFill>
                            <a:srgbClr val="FF0000"/>
                          </a:solidFill>
                          <a:latin typeface="Arial"/>
                          <a:ea typeface="+mn-ea"/>
                          <a:cs typeface="+mn-cs"/>
                        </a:rPr>
                        <a:t>5.4</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3.4 / </a:t>
                      </a:r>
                      <a:r>
                        <a:rPr kumimoji="0" lang="en-US" sz="1600" b="1" kern="1200" dirty="0">
                          <a:solidFill>
                            <a:srgbClr val="FF0000"/>
                          </a:solidFill>
                          <a:latin typeface="Arial"/>
                          <a:ea typeface="+mn-ea"/>
                          <a:cs typeface="+mn-cs"/>
                        </a:rPr>
                        <a:t>4.7</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1.8 / </a:t>
                      </a:r>
                      <a:r>
                        <a:rPr kumimoji="0" lang="en-US" sz="1600" b="1" kern="1200" dirty="0">
                          <a:solidFill>
                            <a:srgbClr val="FF0000"/>
                          </a:solidFill>
                          <a:latin typeface="Arial"/>
                          <a:ea typeface="+mn-ea"/>
                          <a:cs typeface="+mn-cs"/>
                        </a:rPr>
                        <a:t>2.</a:t>
                      </a:r>
                      <a:r>
                        <a:rPr kumimoji="0" lang="en-GB" sz="1600" b="1" kern="1200" dirty="0">
                          <a:solidFill>
                            <a:srgbClr val="FF0000"/>
                          </a:solidFill>
                          <a:latin typeface="Arial"/>
                          <a:ea typeface="+mn-ea"/>
                          <a:cs typeface="+mn-cs"/>
                        </a:rPr>
                        <a:t>2</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rgbClr val="FF0000"/>
                          </a:solidFill>
                          <a:latin typeface="Arial"/>
                          <a:ea typeface="+mn-ea"/>
                          <a:cs typeface="+mn-cs"/>
                        </a:rPr>
                        <a:t>luminosity per IP [10</a:t>
                      </a:r>
                      <a:r>
                        <a:rPr kumimoji="0" lang="en-US" sz="1400" b="1" kern="1200" baseline="30000" dirty="0">
                          <a:solidFill>
                            <a:srgbClr val="FF0000"/>
                          </a:solidFill>
                          <a:latin typeface="Arial"/>
                          <a:ea typeface="+mn-ea"/>
                          <a:cs typeface="+mn-cs"/>
                        </a:rPr>
                        <a:t>34</a:t>
                      </a:r>
                      <a:r>
                        <a:rPr kumimoji="0" lang="en-US" sz="1400" b="1" kern="1200" dirty="0">
                          <a:solidFill>
                            <a:srgbClr val="FF0000"/>
                          </a:solidFill>
                          <a:latin typeface="Arial"/>
                          <a:ea typeface="+mn-ea"/>
                          <a:cs typeface="+mn-cs"/>
                        </a:rPr>
                        <a:t> cm</a:t>
                      </a:r>
                      <a:r>
                        <a:rPr kumimoji="0" lang="en-US" sz="1400" b="1" kern="1200" baseline="30000" dirty="0">
                          <a:solidFill>
                            <a:srgbClr val="FF0000"/>
                          </a:solidFill>
                          <a:latin typeface="Arial"/>
                          <a:ea typeface="+mn-ea"/>
                          <a:cs typeface="+mn-cs"/>
                        </a:rPr>
                        <a:t>-2</a:t>
                      </a:r>
                      <a:r>
                        <a:rPr kumimoji="0" lang="en-US" sz="1400" b="1" kern="1200" dirty="0">
                          <a:solidFill>
                            <a:srgbClr val="FF0000"/>
                          </a:solidFill>
                          <a:latin typeface="Arial"/>
                          <a:ea typeface="+mn-ea"/>
                          <a:cs typeface="+mn-cs"/>
                        </a:rPr>
                        <a:t>s</a:t>
                      </a:r>
                      <a:r>
                        <a:rPr kumimoji="0" lang="en-US" sz="1400" b="1" kern="1200" baseline="30000" dirty="0">
                          <a:solidFill>
                            <a:srgbClr val="FF0000"/>
                          </a:solidFill>
                          <a:latin typeface="Arial"/>
                          <a:ea typeface="+mn-ea"/>
                          <a:cs typeface="+mn-cs"/>
                        </a:rPr>
                        <a:t>-1</a:t>
                      </a:r>
                      <a:r>
                        <a:rPr kumimoji="0" lang="en-US" sz="1400" b="1" kern="1200" dirty="0">
                          <a:solidFill>
                            <a:srgbClr val="FF0000"/>
                          </a:solidFill>
                          <a:latin typeface="Arial"/>
                          <a:ea typeface="+mn-ea"/>
                          <a:cs typeface="+mn-cs"/>
                        </a:rPr>
                        <a:t>]</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141</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20</a:t>
                      </a:r>
                      <a:endParaRPr kumimoji="0" lang="en-GB" sz="160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5.0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1.25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rgbClr val="FF0000"/>
                          </a:solidFill>
                          <a:latin typeface="Arial"/>
                          <a:ea typeface="+mn-ea"/>
                          <a:cs typeface="+mn-cs"/>
                        </a:rPr>
                        <a:t>total integrated luminosity / IP / year [ab</a:t>
                      </a:r>
                      <a:r>
                        <a:rPr kumimoji="0" lang="en-US" sz="1400" b="1" kern="1200" baseline="30000" dirty="0">
                          <a:solidFill>
                            <a:srgbClr val="FF0000"/>
                          </a:solidFill>
                          <a:latin typeface="Arial"/>
                          <a:ea typeface="+mn-ea"/>
                          <a:cs typeface="+mn-cs"/>
                        </a:rPr>
                        <a:t>-1</a:t>
                      </a:r>
                      <a:r>
                        <a:rPr kumimoji="0" lang="en-US" sz="1400" b="1" kern="1200" dirty="0">
                          <a:solidFill>
                            <a:srgbClr val="FF0000"/>
                          </a:solidFill>
                          <a:latin typeface="Arial"/>
                          <a:ea typeface="+mn-ea"/>
                          <a:cs typeface="+mn-cs"/>
                        </a:rPr>
                        <a:t>/</a:t>
                      </a:r>
                      <a:r>
                        <a:rPr kumimoji="0" lang="en-US" sz="1400" b="1" kern="1200" dirty="0" err="1">
                          <a:solidFill>
                            <a:srgbClr val="FF0000"/>
                          </a:solidFill>
                          <a:latin typeface="Arial"/>
                          <a:ea typeface="+mn-ea"/>
                          <a:cs typeface="+mn-cs"/>
                        </a:rPr>
                        <a:t>yr</a:t>
                      </a:r>
                      <a:r>
                        <a:rPr kumimoji="0" lang="en-US" sz="1400" b="1" kern="1200" dirty="0">
                          <a:solidFill>
                            <a:srgbClr val="FF0000"/>
                          </a:solidFill>
                          <a:latin typeface="Arial"/>
                          <a:ea typeface="+mn-ea"/>
                          <a:cs typeface="+mn-cs"/>
                        </a:rPr>
                        <a:t>]</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17</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2.4</a:t>
                      </a:r>
                      <a:endParaRPr kumimoji="0" lang="en-GB" sz="160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0.6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rgbClr val="FF0000"/>
                          </a:solidFill>
                          <a:latin typeface="Arial"/>
                          <a:ea typeface="+mn-ea"/>
                          <a:cs typeface="+mn-cs"/>
                        </a:rPr>
                        <a:t>0.15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9538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400" b="1" kern="1200" dirty="0">
                          <a:solidFill>
                            <a:schemeClr val="tx1"/>
                          </a:solidFill>
                          <a:latin typeface="Arial"/>
                          <a:ea typeface="+mn-ea"/>
                          <a:cs typeface="+mn-cs"/>
                        </a:rPr>
                        <a:t>beam lifetime rad Bhabha [min]</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22</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baseline="0" dirty="0">
                          <a:solidFill>
                            <a:schemeClr val="tx1"/>
                          </a:solidFill>
                          <a:latin typeface="Arial"/>
                          <a:ea typeface="+mn-ea"/>
                          <a:cs typeface="+mn-cs"/>
                        </a:rPr>
                        <a:t>16</a:t>
                      </a:r>
                      <a:endParaRPr kumimoji="0" lang="en-GB" sz="1600" b="1" kern="1200" dirty="0">
                        <a:solidFill>
                          <a:schemeClr val="tx1"/>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600" b="1" kern="1200" dirty="0">
                          <a:solidFill>
                            <a:schemeClr val="tx1"/>
                          </a:solidFill>
                          <a:latin typeface="Arial"/>
                          <a:ea typeface="+mn-ea"/>
                          <a:cs typeface="+mn-cs"/>
                        </a:rPr>
                        <a:t>12</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r h="2953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mn-lt"/>
                          <a:ea typeface="+mn-ea"/>
                          <a:cs typeface="+mn-cs"/>
                        </a:rPr>
                        <a:t>beam lifetime (</a:t>
                      </a:r>
                      <a:r>
                        <a:rPr kumimoji="0" lang="en-US" sz="1400" b="1" kern="1200" dirty="0" err="1">
                          <a:solidFill>
                            <a:schemeClr val="tx1"/>
                          </a:solidFill>
                          <a:latin typeface="+mn-lt"/>
                          <a:ea typeface="+mn-ea"/>
                          <a:cs typeface="+mn-cs"/>
                        </a:rPr>
                        <a:t>q+BS+lattice</a:t>
                      </a:r>
                      <a:r>
                        <a:rPr kumimoji="0" lang="en-US" sz="1400" b="1" kern="1200" dirty="0">
                          <a:solidFill>
                            <a:schemeClr val="tx1"/>
                          </a:solidFill>
                          <a:latin typeface="+mn-lt"/>
                          <a:ea typeface="+mn-ea"/>
                          <a:cs typeface="+mn-cs"/>
                        </a:rPr>
                        <a:t>) [min]</a:t>
                      </a:r>
                      <a:endParaRPr kumimoji="0" lang="en-GB" sz="1400" b="1" kern="1200" dirty="0">
                        <a:solidFill>
                          <a:schemeClr val="tx1"/>
                        </a:solidFill>
                        <a:latin typeface="+mn-lt"/>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50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42</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100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600" b="1" kern="1200" dirty="0">
                          <a:solidFill>
                            <a:schemeClr val="tx1"/>
                          </a:solidFill>
                          <a:latin typeface="Arial"/>
                          <a:ea typeface="+mn-ea"/>
                          <a:cs typeface="+mn-cs"/>
                        </a:rPr>
                        <a:t>100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69854936"/>
                  </a:ext>
                </a:extLst>
              </a:tr>
            </a:tbl>
          </a:graphicData>
        </a:graphic>
      </p:graphicFrame>
    </p:spTree>
    <p:extLst>
      <p:ext uri="{BB962C8B-B14F-4D97-AF65-F5344CB8AC3E}">
        <p14:creationId xmlns:p14="http://schemas.microsoft.com/office/powerpoint/2010/main" val="4163708060"/>
      </p:ext>
    </p:extLst>
  </p:cSld>
  <p:clrMapOvr>
    <a:masterClrMapping/>
  </p:clrMapOvr>
</p:sld>
</file>

<file path=ppt/theme/theme1.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28575">
          <a:solidFill>
            <a:schemeClr val="accent5">
              <a:lumMod val="75000"/>
            </a:schemeClr>
          </a:solidFill>
          <a:prstDash val="solid"/>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flat" cmpd="sng" algn="ctr">
          <a:solidFill>
            <a:schemeClr val="dk1"/>
          </a:solidFill>
          <a:prstDash val="dash"/>
          <a:round/>
          <a:headEnd type="none" w="med" len="med"/>
          <a:tailEnd type="none" w="med" len="med"/>
        </a:ln>
      </a:spPr>
      <a:bodyPr/>
      <a:lstStyle/>
      <a:style>
        <a:lnRef idx="0">
          <a:scrgbClr r="0" g="0" b="0"/>
        </a:lnRef>
        <a:fillRef idx="0">
          <a:scrgbClr r="0" g="0" b="0"/>
        </a:fillRef>
        <a:effectRef idx="0">
          <a:scrgbClr r="0" g="0" b="0"/>
        </a:effectRef>
        <a:fontRef idx="minor">
          <a:schemeClr val="tx1"/>
        </a:fontRef>
      </a:style>
    </a:lnDef>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5.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6.xml><?xml version="1.0" encoding="utf-8"?>
<a:theme xmlns:a="http://schemas.openxmlformats.org/drawingml/2006/main" name="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7.xml><?xml version="1.0" encoding="utf-8"?>
<a:theme xmlns:a="http://schemas.openxmlformats.org/drawingml/2006/main" name="11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54649</TotalTime>
  <Words>1905</Words>
  <Application>Microsoft Office PowerPoint</Application>
  <PresentationFormat>Widescreen</PresentationFormat>
  <Paragraphs>669</Paragraphs>
  <Slides>14</Slides>
  <Notes>1</Notes>
  <HiddenSlides>0</HiddenSlides>
  <MMClips>0</MMClips>
  <ScaleCrop>false</ScaleCrop>
  <HeadingPairs>
    <vt:vector size="6" baseType="variant">
      <vt:variant>
        <vt:lpstr>Fonts Used</vt:lpstr>
      </vt:variant>
      <vt:variant>
        <vt:i4>6</vt:i4>
      </vt:variant>
      <vt:variant>
        <vt:lpstr>Theme</vt:lpstr>
      </vt:variant>
      <vt:variant>
        <vt:i4>7</vt:i4>
      </vt:variant>
      <vt:variant>
        <vt:lpstr>Slide Titles</vt:lpstr>
      </vt:variant>
      <vt:variant>
        <vt:i4>14</vt:i4>
      </vt:variant>
    </vt:vector>
  </HeadingPairs>
  <TitlesOfParts>
    <vt:vector size="27" baseType="lpstr">
      <vt:lpstr>Arial</vt:lpstr>
      <vt:lpstr>Calibri</vt:lpstr>
      <vt:lpstr>Calibri Light</vt:lpstr>
      <vt:lpstr>Cambria Math</vt:lpstr>
      <vt:lpstr>Symbol</vt:lpstr>
      <vt:lpstr>Wingdings</vt:lpstr>
      <vt:lpstr>3_Office Theme</vt:lpstr>
      <vt:lpstr>Content Slides - Deep Blue</vt:lpstr>
      <vt:lpstr>Custom Design</vt:lpstr>
      <vt:lpstr>2_Content Slides - Deep Blue</vt:lpstr>
      <vt:lpstr>3_Content Slides - Deep Blue</vt:lpstr>
      <vt:lpstr>4_Content Slides - Deep Blue</vt:lpstr>
      <vt:lpstr>11_Office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Frank Zimmermann</cp:lastModifiedBy>
  <cp:revision>235</cp:revision>
  <cp:lastPrinted>2023-06-04T09:15:43Z</cp:lastPrinted>
  <dcterms:created xsi:type="dcterms:W3CDTF">2022-11-04T23:51:03Z</dcterms:created>
  <dcterms:modified xsi:type="dcterms:W3CDTF">2024-02-23T09:29:39Z</dcterms:modified>
</cp:coreProperties>
</file>