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403" r:id="rId2"/>
    <p:sldId id="412" r:id="rId3"/>
    <p:sldId id="411" r:id="rId4"/>
    <p:sldId id="404" r:id="rId5"/>
    <p:sldId id="405" r:id="rId6"/>
    <p:sldId id="413" r:id="rId7"/>
    <p:sldId id="406" r:id="rId8"/>
    <p:sldId id="407" r:id="rId9"/>
    <p:sldId id="409" r:id="rId10"/>
    <p:sldId id="410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224" d="100"/>
          <a:sy n="224" d="100"/>
        </p:scale>
        <p:origin x="12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07227-B5D6-4731-8B68-95E4EC72E52F}" type="datetimeFigureOut">
              <a:rPr lang="zh-CN" altLang="en-US" smtClean="0"/>
              <a:t>2024/2/22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793A1-6A7F-47B2-8E2E-54B4A84228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22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62756" y="3886200"/>
            <a:ext cx="982133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Zhe</a:t>
            </a:r>
            <a:r>
              <a:rPr lang="en-US" dirty="0"/>
              <a:t> </a:t>
            </a:r>
            <a:r>
              <a:rPr lang="en-US" dirty="0" err="1"/>
              <a:t>Duan</a:t>
            </a:r>
            <a:endParaRPr lang="en-US" dirty="0"/>
          </a:p>
          <a:p>
            <a:r>
              <a:rPr lang="en-US" dirty="0"/>
              <a:t>Accelerator Division, IHEP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5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3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4" y="50801"/>
            <a:ext cx="12147549" cy="714375"/>
          </a:xfrm>
        </p:spPr>
        <p:txBody>
          <a:bodyPr/>
          <a:lstStyle/>
          <a:p>
            <a:r>
              <a:rPr lang="en-GB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12/8/2012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4C69B9CF-E335-4008-A251-B8F82775E69A}" type="slidenum">
              <a:rPr lang="zh-CN" altLang="en-US"/>
              <a:pPr/>
              <a:t>‹#›</a:t>
            </a:fld>
            <a:endParaRPr lang="en-US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2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2024/2/22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75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67" y="50539"/>
            <a:ext cx="12147733" cy="71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767" y="1059769"/>
            <a:ext cx="11538807" cy="506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1067" y="889795"/>
            <a:ext cx="12158800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26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7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2D0A6-09A5-644E-B6F7-9EED3B9AE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123" y="1958975"/>
            <a:ext cx="10890607" cy="1470025"/>
          </a:xfrm>
        </p:spPr>
        <p:txBody>
          <a:bodyPr>
            <a:normAutofit/>
          </a:bodyPr>
          <a:lstStyle/>
          <a:p>
            <a:r>
              <a:rPr lang="en-US" sz="4000" dirty="0"/>
              <a:t>Intrinsic </a:t>
            </a:r>
            <a:r>
              <a:rPr lang="en-US" altLang="zh-CN" sz="4000" dirty="0"/>
              <a:t>spin</a:t>
            </a:r>
            <a:r>
              <a:rPr lang="zh-CN" altLang="en-US" sz="4000" dirty="0"/>
              <a:t> </a:t>
            </a:r>
            <a:r>
              <a:rPr lang="en-US" sz="4000" dirty="0"/>
              <a:t>resonances for FCC-</a:t>
            </a:r>
            <a:r>
              <a:rPr lang="en-US" sz="4000" dirty="0" err="1"/>
              <a:t>ee</a:t>
            </a:r>
            <a:r>
              <a:rPr lang="en-US" sz="4000" dirty="0"/>
              <a:t> Booster lattices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2CE80-1C2A-B949-B838-7874A6C6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1761" y="3949263"/>
            <a:ext cx="9821333" cy="1752600"/>
          </a:xfrm>
        </p:spPr>
        <p:txBody>
          <a:bodyPr/>
          <a:lstStyle/>
          <a:p>
            <a:r>
              <a:rPr lang="en-US" dirty="0" err="1"/>
              <a:t>Zhe</a:t>
            </a:r>
            <a:r>
              <a:rPr lang="en-US" dirty="0"/>
              <a:t> Duan</a:t>
            </a:r>
          </a:p>
          <a:p>
            <a:r>
              <a:rPr lang="en-US" dirty="0"/>
              <a:t>Institute of High Energy Physics, CAS</a:t>
            </a:r>
          </a:p>
          <a:p>
            <a:r>
              <a:rPr lang="en-US" dirty="0"/>
              <a:t>2024. 02. 23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27DFD-C6DD-B343-8EF0-38C1AFC3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AE4A0B-09B3-FB1B-0350-1A0738847213}"/>
              </a:ext>
            </a:extLst>
          </p:cNvPr>
          <p:cNvSpPr txBox="1"/>
          <p:nvPr/>
        </p:nvSpPr>
        <p:spPr>
          <a:xfrm>
            <a:off x="914399" y="5876818"/>
            <a:ext cx="10363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Acknowledgement:</a:t>
            </a:r>
          </a:p>
          <a:p>
            <a:r>
              <a:rPr lang="en-US" sz="2000" dirty="0"/>
              <a:t>F. Zimmermann for his proposal of this work,  A. Chance and B. Danela for sharing the lattice files. </a:t>
            </a:r>
          </a:p>
        </p:txBody>
      </p:sp>
    </p:spTree>
    <p:extLst>
      <p:ext uri="{BB962C8B-B14F-4D97-AF65-F5344CB8AC3E}">
        <p14:creationId xmlns:p14="http://schemas.microsoft.com/office/powerpoint/2010/main" val="2167692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408B0-B8B3-0162-1D60-32DA5F390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14258-F90D-AAC1-1254-18200806B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spectra of intrinsic resonances are obtained for the two versions of FCC-</a:t>
            </a:r>
            <a:r>
              <a:rPr lang="en-US" sz="2400" dirty="0" err="1"/>
              <a:t>ee</a:t>
            </a:r>
            <a:r>
              <a:rPr lang="en-US" sz="2400" dirty="0"/>
              <a:t> Booster lattices, exhibiting similar patterns as our previous studies for the CEPC Booster lattice have shown.</a:t>
            </a:r>
          </a:p>
          <a:p>
            <a:r>
              <a:rPr lang="en-US" sz="2400" dirty="0"/>
              <a:t>Intrinsic resonances are generally weak leading to negligible depolarization in the acceleration to Z, W and Higgs energies.</a:t>
            </a:r>
          </a:p>
          <a:p>
            <a:r>
              <a:rPr lang="en-US" sz="2400" dirty="0"/>
              <a:t>The first superstrong intrinsic resonances are located between the Higgs and the top energies, leading to some depolarization in the acceleration to the top energies. </a:t>
            </a:r>
          </a:p>
          <a:p>
            <a:r>
              <a:rPr lang="en-US" sz="2400" dirty="0"/>
              <a:t>The spectra and depolarization effects of imperfection resonances remain to be analyzed for these lattice versions, based on imperfect lattices after comprehensive orbit and optics corrections.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C45EB-1BA8-8860-22EA-EAF929CE4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7A2D98-E4E8-0D84-3836-B65F1C8DEB88}"/>
              </a:ext>
            </a:extLst>
          </p:cNvPr>
          <p:cNvSpPr txBox="1"/>
          <p:nvPr/>
        </p:nvSpPr>
        <p:spPr>
          <a:xfrm>
            <a:off x="302767" y="5445303"/>
            <a:ext cx="10711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r>
              <a:rPr lang="en-US" dirty="0"/>
              <a:t>[1] T. Chen, Phys. Rev. Accel. Beams 26, 051003 (2023).</a:t>
            </a:r>
          </a:p>
          <a:p>
            <a:r>
              <a:rPr lang="en-US" dirty="0"/>
              <a:t>[2] E. Courant and R. Ruth, BNL Report 51270 (1980).</a:t>
            </a:r>
          </a:p>
          <a:p>
            <a:r>
              <a:rPr lang="en-US" dirty="0"/>
              <a:t>[3] A. Chance, Booster lattice, talk on FCCIS WP2 Workshop, 14/11/2023.</a:t>
            </a:r>
          </a:p>
        </p:txBody>
      </p:sp>
    </p:spTree>
    <p:extLst>
      <p:ext uri="{BB962C8B-B14F-4D97-AF65-F5344CB8AC3E}">
        <p14:creationId xmlns:p14="http://schemas.microsoft.com/office/powerpoint/2010/main" val="419608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90749-DAB9-9757-3A62-63058AA4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Resonant</a:t>
            </a:r>
            <a:r>
              <a:rPr lang="zh-CN" altLang="en-US" dirty="0"/>
              <a:t> </a:t>
            </a: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A4771-98A9-97E4-4315-4F89EFC7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FABC04B-4E87-73D4-97CE-2E9CCA30A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1" y="1065544"/>
            <a:ext cx="6350496" cy="240561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400" dirty="0"/>
              <a:t>Self-polarization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Z-pole</a:t>
            </a:r>
            <a:r>
              <a:rPr lang="zh-CN" altLang="en-US" sz="2400" dirty="0"/>
              <a:t> </a:t>
            </a:r>
            <a:r>
              <a:rPr lang="en-US" altLang="zh-CN" sz="2400" dirty="0"/>
              <a:t>is</a:t>
            </a:r>
            <a:r>
              <a:rPr lang="zh-CN" altLang="en-US" sz="2400" dirty="0"/>
              <a:t> </a:t>
            </a:r>
            <a:r>
              <a:rPr lang="en-US" altLang="zh-CN" sz="2400" dirty="0"/>
              <a:t>very</a:t>
            </a:r>
            <a:r>
              <a:rPr lang="zh-CN" altLang="en-US" sz="2400" dirty="0"/>
              <a:t> </a:t>
            </a:r>
            <a:r>
              <a:rPr lang="en-US" altLang="zh-CN" sz="2400" dirty="0"/>
              <a:t>slow</a:t>
            </a:r>
            <a:r>
              <a:rPr lang="zh-CN" altLang="en-US" sz="2400" dirty="0"/>
              <a:t> </a:t>
            </a:r>
            <a:r>
              <a:rPr lang="en-US" altLang="zh-CN" sz="2400" dirty="0"/>
              <a:t>(~250</a:t>
            </a:r>
            <a:r>
              <a:rPr lang="zh-CN" altLang="en-US" sz="2400" dirty="0"/>
              <a:t> </a:t>
            </a:r>
            <a:r>
              <a:rPr lang="en-US" altLang="zh-CN" sz="2400" dirty="0"/>
              <a:t>hour)</a:t>
            </a:r>
          </a:p>
          <a:p>
            <a:r>
              <a:rPr lang="en-US" altLang="zh-CN" sz="2400" dirty="0"/>
              <a:t>It’s</a:t>
            </a:r>
            <a:r>
              <a:rPr lang="zh-CN" altLang="en-US" sz="2400" dirty="0"/>
              <a:t> </a:t>
            </a:r>
            <a:r>
              <a:rPr lang="en-US" altLang="zh-CN" sz="2400" dirty="0"/>
              <a:t>possible</a:t>
            </a:r>
            <a:r>
              <a:rPr lang="zh-CN" altLang="en-US" sz="2400" dirty="0"/>
              <a:t>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inject</a:t>
            </a:r>
            <a:r>
              <a:rPr lang="zh-CN" altLang="en-US" sz="2400" dirty="0"/>
              <a:t> </a:t>
            </a:r>
            <a:r>
              <a:rPr lang="en-US" altLang="zh-CN" sz="2400" dirty="0"/>
              <a:t>&gt;</a:t>
            </a:r>
            <a:r>
              <a:rPr lang="zh-CN" altLang="en-US" sz="2400" dirty="0"/>
              <a:t> </a:t>
            </a:r>
            <a:r>
              <a:rPr lang="en-US" altLang="zh-CN" sz="2400" dirty="0"/>
              <a:t>20%</a:t>
            </a:r>
            <a:r>
              <a:rPr lang="zh-CN" altLang="en-US" sz="2400" dirty="0"/>
              <a:t> </a:t>
            </a:r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beams</a:t>
            </a:r>
            <a:r>
              <a:rPr lang="zh-CN" altLang="en-US" sz="2400" dirty="0"/>
              <a:t>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enable</a:t>
            </a:r>
            <a:r>
              <a:rPr lang="zh-CN" altLang="en-US" sz="2400" dirty="0"/>
              <a:t> </a:t>
            </a:r>
            <a:r>
              <a:rPr lang="en-US" altLang="zh-CN" sz="2400" dirty="0"/>
              <a:t>RD</a:t>
            </a:r>
            <a:r>
              <a:rPr lang="zh-CN" altLang="en-US" sz="2400" dirty="0"/>
              <a:t> </a:t>
            </a:r>
            <a:r>
              <a:rPr lang="en-US" altLang="zh-CN" sz="2400" dirty="0"/>
              <a:t>measurements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Z-pole</a:t>
            </a:r>
          </a:p>
          <a:p>
            <a:pPr lvl="1"/>
            <a:r>
              <a:rPr lang="en-US" altLang="zh-CN" sz="2200" b="1" dirty="0">
                <a:solidFill>
                  <a:srgbClr val="0000FF"/>
                </a:solidFill>
              </a:rPr>
              <a:t>No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dead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time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for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physics,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a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few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pilot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</a:p>
          <a:p>
            <a:pPr lvl="1"/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e-</a:t>
            </a:r>
            <a:r>
              <a:rPr lang="zh-CN" altLang="en-US" sz="2200" dirty="0"/>
              <a:t> </a:t>
            </a:r>
            <a:r>
              <a:rPr lang="en-US" altLang="zh-CN" sz="2200" dirty="0"/>
              <a:t>source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matured</a:t>
            </a:r>
            <a:r>
              <a:rPr lang="zh-CN" altLang="en-US" sz="2200" dirty="0"/>
              <a:t> </a:t>
            </a:r>
            <a:r>
              <a:rPr lang="en-US" altLang="zh-CN" sz="2200" dirty="0"/>
              <a:t>technology</a:t>
            </a:r>
          </a:p>
          <a:p>
            <a:pPr lvl="1"/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e+</a:t>
            </a:r>
            <a:r>
              <a:rPr lang="zh-CN" altLang="en-US" sz="2200" dirty="0"/>
              <a:t> </a:t>
            </a:r>
            <a:r>
              <a:rPr lang="en-US" altLang="zh-CN" sz="2200" dirty="0"/>
              <a:t>source</a:t>
            </a:r>
            <a:r>
              <a:rPr lang="zh-CN" altLang="en-US" sz="2200" dirty="0"/>
              <a:t> </a:t>
            </a:r>
            <a:r>
              <a:rPr lang="en-US" altLang="zh-CN" sz="2200" dirty="0"/>
              <a:t>?</a:t>
            </a:r>
            <a:r>
              <a:rPr lang="zh-CN" altLang="en-US" sz="2200" dirty="0"/>
              <a:t>   </a:t>
            </a:r>
            <a:r>
              <a:rPr lang="en-US" altLang="zh-CN" sz="2200" dirty="0">
                <a:solidFill>
                  <a:srgbClr val="00A249"/>
                </a:solidFill>
              </a:rPr>
              <a:t>Dual-purpose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damping/polarizing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ring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(</a:t>
            </a:r>
            <a:r>
              <a:rPr lang="en-US" altLang="zh-CN" sz="2200" dirty="0">
                <a:solidFill>
                  <a:srgbClr val="FF0000"/>
                </a:solidFill>
              </a:rPr>
              <a:t>could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accommodate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both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e+/e-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beams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to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gain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sufficient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polarization</a:t>
            </a:r>
            <a:r>
              <a:rPr lang="en-US" altLang="zh-CN" sz="2200" dirty="0">
                <a:solidFill>
                  <a:srgbClr val="00A249"/>
                </a:solidFill>
              </a:rPr>
              <a:t>)</a:t>
            </a:r>
          </a:p>
          <a:p>
            <a:pPr lvl="1"/>
            <a:endParaRPr lang="en-US" altLang="zh-CN" sz="22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50AA19-0F97-6176-7E32-F1ED803D5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863" y="3586860"/>
            <a:ext cx="3813827" cy="1782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2FFD7-2E0B-FF36-97D8-1EACA15E0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427" y="1065544"/>
            <a:ext cx="5270118" cy="2484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23237E-85DC-C270-8894-BC90709E53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37" y="3429000"/>
            <a:ext cx="4734283" cy="2926875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E6ADD4-E5F4-DAD5-2746-6853DC82F6FE}"/>
              </a:ext>
            </a:extLst>
          </p:cNvPr>
          <p:cNvSpPr/>
          <p:nvPr/>
        </p:nvSpPr>
        <p:spPr>
          <a:xfrm>
            <a:off x="1325610" y="4657096"/>
            <a:ext cx="1512168" cy="576064"/>
          </a:xfrm>
          <a:prstGeom prst="roundRect">
            <a:avLst/>
          </a:prstGeom>
          <a:noFill/>
          <a:ln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29464A-E792-A8F7-30EC-61A43678A062}"/>
              </a:ext>
            </a:extLst>
          </p:cNvPr>
          <p:cNvSpPr txBox="1"/>
          <p:nvPr/>
        </p:nvSpPr>
        <p:spPr>
          <a:xfrm>
            <a:off x="6714179" y="5501584"/>
            <a:ext cx="449438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One typical design:   </a:t>
            </a:r>
          </a:p>
          <a:p>
            <a:r>
              <a:rPr lang="en-US" dirty="0"/>
              <a:t>beam energy ~ 2 GeV, circumference ~ 150 m</a:t>
            </a:r>
          </a:p>
          <a:p>
            <a:r>
              <a:rPr lang="en-US" dirty="0"/>
              <a:t>polarization build-up time ~ 14.5 min</a:t>
            </a:r>
          </a:p>
          <a:p>
            <a:r>
              <a:rPr lang="en-US" dirty="0"/>
              <a:t>Extracted beam polarization @ 10min ~ 44%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5A1C14-A067-DB34-222B-DFC00C3E4B99}"/>
              </a:ext>
            </a:extLst>
          </p:cNvPr>
          <p:cNvSpPr txBox="1"/>
          <p:nvPr/>
        </p:nvSpPr>
        <p:spPr>
          <a:xfrm>
            <a:off x="133636" y="6270901"/>
            <a:ext cx="5951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This approach can also enable longitudinal polarization &gt; 50% for electron beams at Z-pole, w/ spin rotators implemented</a:t>
            </a:r>
          </a:p>
        </p:txBody>
      </p:sp>
    </p:spTree>
    <p:extLst>
      <p:ext uri="{BB962C8B-B14F-4D97-AF65-F5344CB8AC3E}">
        <p14:creationId xmlns:p14="http://schemas.microsoft.com/office/powerpoint/2010/main" val="629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4EB11-471D-8A73-0FAA-D6DBDF766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C3D65-21DD-612C-71B9-C17403B75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78B1AB7-87CC-7564-9A94-DC38A35B3710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223341" y="951118"/>
                <a:ext cx="9129808" cy="33879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The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tune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CN" altLang="en-US" sz="1900" dirty="0"/>
                  <a:t> </a:t>
                </a:r>
                <a:r>
                  <a:rPr lang="en-US" altLang="zh-CN" sz="1900" dirty="0"/>
                  <a:t>changes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and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could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cross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zh-CN" altLang="en-US" sz="1900" dirty="0"/>
                  <a:t> </a:t>
                </a:r>
                <a:endParaRPr lang="en-HK" altLang="zh-CN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The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non-adiabatic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crossing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could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vary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zh-CN" altLang="en-US" sz="1900" dirty="0"/>
                  <a:t> </a:t>
                </a:r>
                <a:r>
                  <a:rPr lang="en-US" altLang="zh-CN" sz="1900" dirty="0"/>
                  <a:t>and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lead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to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depolarization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solidFill>
                      <a:srgbClr val="FF0000"/>
                    </a:solidFill>
                  </a:rPr>
                  <a:t>Spin</a:t>
                </a:r>
                <a:r>
                  <a:rPr lang="zh-CN" altLang="en-US" sz="19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900" dirty="0">
                    <a:solidFill>
                      <a:srgbClr val="FF0000"/>
                    </a:solidFill>
                  </a:rPr>
                  <a:t>resonance</a:t>
                </a:r>
                <a:r>
                  <a:rPr lang="zh-CN" altLang="en-US" sz="19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900" dirty="0">
                    <a:solidFill>
                      <a:srgbClr val="FF0000"/>
                    </a:solidFill>
                  </a:rPr>
                  <a:t>strength</a:t>
                </a:r>
                <a:r>
                  <a:rPr lang="el-GR" altLang="zh-CN" sz="19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9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l-GR" altLang="zh-CN" sz="19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altLang="zh-CN" sz="19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altLang="zh-CN" sz="19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Κ</m:t>
                        </m:r>
                      </m:sub>
                    </m:sSub>
                    <m:r>
                      <a:rPr lang="el-GR" altLang="zh-CN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zh-CN" sz="19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solidFill>
                      <a:srgbClr val="FF0000"/>
                    </a:solidFill>
                  </a:rPr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19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1900" dirty="0"/>
                  <a:t>[km]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l-GR" altLang="zh-CN" sz="19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altLang="zh-CN" sz="19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|P| &lt; 1%</a:t>
                </a:r>
                <a:r>
                  <a:rPr lang="en-US" altLang="zh-CN" sz="1900" b="0" dirty="0">
                    <a:ea typeface="Cambria Math" panose="02040503050406030204" pitchFamily="18" charset="0"/>
                  </a:rPr>
                  <a:t> in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the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regimes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of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fast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crossing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&amp;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slow</a:t>
                </a:r>
                <a:r>
                  <a:rPr lang="zh-CN" alt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1900" dirty="0">
                    <a:ea typeface="Cambria Math" panose="02040503050406030204" pitchFamily="18" charset="0"/>
                  </a:rPr>
                  <a:t>crossing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Two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most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important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families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of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spin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dirty="0"/>
                  <a:t>Imperfection</a:t>
                </a:r>
                <a:r>
                  <a:rPr lang="zh-CN" altLang="en-US" sz="1900" dirty="0"/>
                  <a:t> </a:t>
                </a:r>
                <a:r>
                  <a:rPr lang="en-US" altLang="zh-CN" sz="1900" dirty="0"/>
                  <a:t>resonances</a:t>
                </a:r>
                <a:r>
                  <a:rPr lang="zh-CN" alt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1900" dirty="0"/>
                  <a:t>  </a:t>
                </a:r>
                <a:endParaRPr lang="en-HK" altLang="zh-CN" sz="19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900" b="1" dirty="0">
                    <a:solidFill>
                      <a:srgbClr val="0000FF"/>
                    </a:solidFill>
                  </a:rPr>
                  <a:t>Intrinsic</a:t>
                </a:r>
                <a:r>
                  <a:rPr lang="zh-CN" altLang="en-US" sz="19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1900" b="1" dirty="0">
                    <a:solidFill>
                      <a:srgbClr val="0000FF"/>
                    </a:solidFill>
                  </a:rPr>
                  <a:t>resonances</a:t>
                </a:r>
                <a:r>
                  <a:rPr lang="zh-CN" altLang="en-US" sz="19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</m:e>
                      <m:sub>
                        <m: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zh-CN" sz="19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</m:e>
                      <m:sub>
                        <m:r>
                          <a:rPr lang="en-US" altLang="zh-CN" sz="19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HK" altLang="zh-CN" sz="1900" b="1" dirty="0">
                    <a:solidFill>
                      <a:srgbClr val="0000FF"/>
                    </a:solidFill>
                  </a:rPr>
                  <a:t> :  focus of this presentation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78B1AB7-87CC-7564-9A94-DC38A35B371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3341" y="951118"/>
                <a:ext cx="9129808" cy="3387979"/>
              </a:xfrm>
              <a:prstGeom prst="rect">
                <a:avLst/>
              </a:prstGeom>
              <a:blipFill>
                <a:blip r:embed="rId2"/>
                <a:stretch>
                  <a:fillRect l="-556" t="-746" b="-1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4" descr="spinPrecession.gif">
            <a:extLst>
              <a:ext uri="{FF2B5EF4-FFF2-40B4-BE49-F238E27FC236}">
                <a16:creationId xmlns:a16="http://schemas.microsoft.com/office/drawing/2014/main" id="{4A00B26E-650C-4B27-AFD8-BEF393A0B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67" y="4661548"/>
            <a:ext cx="4034822" cy="18829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CD22D5-C955-2C3B-84EB-EF632FFEED10}"/>
              </a:ext>
            </a:extLst>
          </p:cNvPr>
          <p:cNvSpPr txBox="1"/>
          <p:nvPr/>
        </p:nvSpPr>
        <p:spPr>
          <a:xfrm>
            <a:off x="1660416" y="5428605"/>
            <a:ext cx="1619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</a:rPr>
              <a:t>Spin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precession</a:t>
            </a:r>
            <a:endParaRPr lang="en-US" sz="1200" dirty="0">
              <a:solidFill>
                <a:srgbClr val="0000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4BF62B-E495-B6EB-AA7F-129D83437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655" y="4682081"/>
            <a:ext cx="3234577" cy="2138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3A8571-7364-366D-341F-0CB6BAA84DF9}"/>
              </a:ext>
            </a:extLst>
          </p:cNvPr>
          <p:cNvSpPr txBox="1"/>
          <p:nvPr/>
        </p:nvSpPr>
        <p:spPr>
          <a:xfrm>
            <a:off x="5431290" y="4483418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Fast</a:t>
            </a:r>
            <a:r>
              <a:rPr lang="zh-CN" altLang="en-US" sz="1200" b="1" dirty="0">
                <a:solidFill>
                  <a:srgbClr val="0000FF"/>
                </a:solidFill>
              </a:rPr>
              <a:t> </a:t>
            </a:r>
            <a:r>
              <a:rPr lang="en-US" altLang="zh-CN" sz="1200" b="1" dirty="0">
                <a:solidFill>
                  <a:srgbClr val="0000FF"/>
                </a:solidFill>
              </a:rPr>
              <a:t>crossing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2805E3-5879-192F-0D9A-A3A8796D4FEB}"/>
              </a:ext>
            </a:extLst>
          </p:cNvPr>
          <p:cNvSpPr txBox="1"/>
          <p:nvPr/>
        </p:nvSpPr>
        <p:spPr>
          <a:xfrm>
            <a:off x="7468940" y="4477969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Slow</a:t>
            </a:r>
            <a:r>
              <a:rPr lang="zh-CN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zh-CN" sz="1200" b="1" dirty="0">
                <a:solidFill>
                  <a:srgbClr val="FF0000"/>
                </a:solidFill>
              </a:rPr>
              <a:t>crossing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AF1DE-D91E-A4AB-C4CA-A4DC548549BA}"/>
              </a:ext>
            </a:extLst>
          </p:cNvPr>
          <p:cNvCxnSpPr>
            <a:stCxn id="8" idx="0"/>
          </p:cNvCxnSpPr>
          <p:nvPr/>
        </p:nvCxnSpPr>
        <p:spPr>
          <a:xfrm flipH="1">
            <a:off x="6431943" y="4682081"/>
            <a:ext cx="1" cy="1796971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07FE397-EB8C-84F8-76BE-A8556901A894}"/>
              </a:ext>
            </a:extLst>
          </p:cNvPr>
          <p:cNvCxnSpPr/>
          <p:nvPr/>
        </p:nvCxnSpPr>
        <p:spPr>
          <a:xfrm flipH="1">
            <a:off x="7523005" y="4665415"/>
            <a:ext cx="1" cy="1796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2B83AFA-BBC6-03C7-227C-3214C7117424}"/>
              </a:ext>
            </a:extLst>
          </p:cNvPr>
          <p:cNvCxnSpPr>
            <a:cxnSpLocks/>
          </p:cNvCxnSpPr>
          <p:nvPr/>
        </p:nvCxnSpPr>
        <p:spPr>
          <a:xfrm flipH="1">
            <a:off x="6011582" y="5245095"/>
            <a:ext cx="375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2289AF-FBE8-4763-77E4-6484E905F318}"/>
              </a:ext>
            </a:extLst>
          </p:cNvPr>
          <p:cNvCxnSpPr>
            <a:cxnSpLocks/>
          </p:cNvCxnSpPr>
          <p:nvPr/>
        </p:nvCxnSpPr>
        <p:spPr>
          <a:xfrm>
            <a:off x="7566247" y="5217798"/>
            <a:ext cx="3540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6198011-3FA7-C8DC-13A3-0622DCAB3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903" y="1583809"/>
            <a:ext cx="2738671" cy="268523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E236272-11F1-0C90-C709-1C77B2996BAB}"/>
              </a:ext>
            </a:extLst>
          </p:cNvPr>
          <p:cNvSpPr/>
          <p:nvPr/>
        </p:nvSpPr>
        <p:spPr>
          <a:xfrm>
            <a:off x="10613204" y="2640459"/>
            <a:ext cx="71920" cy="719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4A4F66-7717-FA32-5C5C-28A8472C5E34}"/>
              </a:ext>
            </a:extLst>
          </p:cNvPr>
          <p:cNvCxnSpPr/>
          <p:nvPr/>
        </p:nvCxnSpPr>
        <p:spPr>
          <a:xfrm>
            <a:off x="10489915" y="2640459"/>
            <a:ext cx="0" cy="3390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19CDA9C-53E3-A9B6-25F5-E0FF7D3D492C}"/>
              </a:ext>
            </a:extLst>
          </p:cNvPr>
          <p:cNvSpPr txBox="1"/>
          <p:nvPr/>
        </p:nvSpPr>
        <p:spPr>
          <a:xfrm>
            <a:off x="10078951" y="2625316"/>
            <a:ext cx="47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69A890-BBF5-E0B9-2296-9A77B95F0C6D}"/>
                  </a:ext>
                </a:extLst>
              </p:cNvPr>
              <p:cNvSpPr txBox="1"/>
              <p:nvPr/>
            </p:nvSpPr>
            <p:spPr>
              <a:xfrm>
                <a:off x="8737600" y="4217749"/>
                <a:ext cx="3344809" cy="394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69A890-BBF5-E0B9-2296-9A77B95F0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7600" y="4217749"/>
                <a:ext cx="3344809" cy="394082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F8C4E53-72A5-2EB6-6014-F59B8C3D1BFD}"/>
              </a:ext>
            </a:extLst>
          </p:cNvPr>
          <p:cNvSpPr/>
          <p:nvPr/>
        </p:nvSpPr>
        <p:spPr>
          <a:xfrm>
            <a:off x="10130315" y="4217749"/>
            <a:ext cx="1149847" cy="39408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C37696-DEAF-21AF-EAF5-8C943A8EA3EB}"/>
              </a:ext>
            </a:extLst>
          </p:cNvPr>
          <p:cNvSpPr txBox="1"/>
          <p:nvPr/>
        </p:nvSpPr>
        <p:spPr>
          <a:xfrm>
            <a:off x="9215918" y="5024063"/>
            <a:ext cx="139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Imperfection resonance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02BD8E-8831-250D-F7C6-714CF9E6D442}"/>
              </a:ext>
            </a:extLst>
          </p:cNvPr>
          <p:cNvSpPr txBox="1"/>
          <p:nvPr/>
        </p:nvSpPr>
        <p:spPr>
          <a:xfrm>
            <a:off x="10761515" y="5021410"/>
            <a:ext cx="139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5520FB4-E176-BA6B-B4BB-1FE1427EC743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flipH="1">
            <a:off x="9914561" y="4611831"/>
            <a:ext cx="790678" cy="4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7F86061-3F89-8F86-DACC-ACF887A64100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11460158" y="4586967"/>
            <a:ext cx="122242" cy="4344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05B081-63D1-D202-FAFC-D0CFD49BA654}"/>
                  </a:ext>
                </a:extLst>
              </p:cNvPr>
              <p:cNvSpPr txBox="1"/>
              <p:nvPr/>
            </p:nvSpPr>
            <p:spPr>
              <a:xfrm>
                <a:off x="6118875" y="6519317"/>
                <a:ext cx="990836" cy="3526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l-GR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altLang="zh-CN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Κ</m:t>
                        </m:r>
                      </m:sub>
                    </m:sSub>
                    <m:r>
                      <a:rPr lang="el-GR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|/</m:t>
                    </m:r>
                    <m:rad>
                      <m:radPr>
                        <m:degHide m:val="on"/>
                        <m:ctrlP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rad>
                  </m:oMath>
                </a14:m>
                <a:r>
                  <a:rPr lang="en-US" altLang="zh-CN" sz="1600" dirty="0">
                    <a:solidFill>
                      <a:srgbClr val="FF0000"/>
                    </a:solidFill>
                  </a:rPr>
                  <a:t> </a:t>
                </a:r>
                <a:endParaRPr lang="en-US" sz="16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05B081-63D1-D202-FAFC-D0CFD49BA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875" y="6519317"/>
                <a:ext cx="990836" cy="352661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18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84732-F265-1D81-E850-3F01BE086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Two lattices studied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0036EFC-125E-1A52-6A84-68640C1F14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423433"/>
              </p:ext>
            </p:extLst>
          </p:nvPr>
        </p:nvGraphicFramePr>
        <p:xfrm>
          <a:off x="157842" y="1479651"/>
          <a:ext cx="1187631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1055">
                  <a:extLst>
                    <a:ext uri="{9D8B030D-6E8A-4147-A177-3AD203B41FA5}">
                      <a16:colId xmlns:a16="http://schemas.microsoft.com/office/drawing/2014/main" val="3286752049"/>
                    </a:ext>
                  </a:extLst>
                </a:gridCol>
                <a:gridCol w="3811871">
                  <a:extLst>
                    <a:ext uri="{9D8B030D-6E8A-4147-A177-3AD203B41FA5}">
                      <a16:colId xmlns:a16="http://schemas.microsoft.com/office/drawing/2014/main" val="763260066"/>
                    </a:ext>
                  </a:extLst>
                </a:gridCol>
                <a:gridCol w="3133389">
                  <a:extLst>
                    <a:ext uri="{9D8B030D-6E8A-4147-A177-3AD203B41FA5}">
                      <a16:colId xmlns:a16="http://schemas.microsoft.com/office/drawing/2014/main" val="186558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FODO 90 deg (provided by B. Dalena)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HFD (provided by A. Chance)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451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arcs (P)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174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standard arc cells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44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bending angle of standard arc cells (2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</a:t>
                      </a:r>
                      <a:r>
                        <a:rPr lang="el-GR" baseline="0" dirty="0"/>
                        <a:t>η</a:t>
                      </a:r>
                      <a:r>
                        <a:rPr lang="en-US" baseline="-25000" dirty="0"/>
                        <a:t>arc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0.745 rad * 8 = 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0.9486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0.745 rad * 8 = 2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 * 0.9486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40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Vertical </a:t>
                      </a:r>
                      <a:r>
                        <a:rPr lang="en-US" dirty="0" err="1"/>
                        <a:t>betatron</a:t>
                      </a:r>
                      <a:r>
                        <a:rPr lang="en-US" dirty="0"/>
                        <a:t> tune </a:t>
                      </a:r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416.29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382.29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96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Vertical </a:t>
                      </a:r>
                      <a:r>
                        <a:rPr lang="en-US" dirty="0" err="1"/>
                        <a:t>betatron</a:t>
                      </a:r>
                      <a:r>
                        <a:rPr lang="en-US" dirty="0"/>
                        <a:t> tune from standard arc cells  </a:t>
                      </a:r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¼ * 175 * 8 =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40 * 8 = 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551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ν</a:t>
                      </a:r>
                      <a:r>
                        <a:rPr lang="en-US" baseline="-25000" dirty="0"/>
                        <a:t>B</a:t>
                      </a:r>
                      <a:r>
                        <a:rPr lang="en-US" baseline="0" dirty="0"/>
                        <a:t>/</a:t>
                      </a:r>
                      <a:r>
                        <a:rPr lang="el-GR" baseline="0" dirty="0"/>
                        <a:t>η</a:t>
                      </a:r>
                      <a:r>
                        <a:rPr lang="en-US" baseline="-25000" dirty="0"/>
                        <a:t>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369   (corresponding to a beam energy of 162.6 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337 (corresponding to a beam energy of 148.5 GeV)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59580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AA276-0917-A8C8-80E1-CADD3FF95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C288262-A107-CBEC-0F6A-023CC841F121}"/>
                  </a:ext>
                </a:extLst>
              </p:cNvPr>
              <p:cNvSpPr txBox="1"/>
              <p:nvPr/>
            </p:nvSpPr>
            <p:spPr>
              <a:xfrm>
                <a:off x="359227" y="4863091"/>
                <a:ext cx="11473543" cy="129721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Note: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Superstrong intrinsic resonances are located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𝑛𝑃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200" dirty="0"/>
                  <a:t> that are closest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𝑚𝑃𝑀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𝑎𝑟𝑐</m:t>
                            </m:r>
                          </m:sub>
                        </m:sSub>
                      </m:den>
                    </m:f>
                  </m:oMath>
                </a14:m>
                <a:endParaRPr lang="en-US" sz="22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The superstrong intrinsic resonance at the lowest beam energy is 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en-US" sz="22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𝑎𝑟𝑐</m:t>
                        </m:r>
                      </m:sub>
                    </m:sSub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C288262-A107-CBEC-0F6A-023CC841F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27" y="4863091"/>
                <a:ext cx="11473543" cy="1297215"/>
              </a:xfrm>
              <a:prstGeom prst="rect">
                <a:avLst/>
              </a:prstGeom>
              <a:blipFill>
                <a:blip r:embed="rId2"/>
                <a:stretch>
                  <a:fillRect l="-552" t="-2885" b="-769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994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8F36DA1-132C-AEA3-A46D-B66092F74D1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l"/>
                <a:r>
                  <a:rPr lang="en-US" sz="2400" dirty="0"/>
                  <a:t>Intrinsic resonances for a vertical normalized amplitude of 10</a:t>
                </a:r>
                <a:r>
                  <a:rPr lang="el-GR" sz="2400" dirty="0"/>
                  <a:t>π</a:t>
                </a:r>
                <a:r>
                  <a:rPr lang="en-US" sz="2400" dirty="0"/>
                  <a:t> mm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400" dirty="0"/>
                  <a:t>mrad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8F36DA1-132C-AEA3-A46D-B66092F74D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731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A903F-BF83-5C85-3949-6091380B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BDA3B3-6807-58B7-B658-5AEB3EFAE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5504" y="1293267"/>
            <a:ext cx="3652623" cy="55519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45ED58-A44F-A75B-2E21-48D7E71B7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9022" y="1329840"/>
            <a:ext cx="3710197" cy="55358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7A09FA-1AE0-3DD7-B774-A62538259E62}"/>
              </a:ext>
            </a:extLst>
          </p:cNvPr>
          <p:cNvCxnSpPr>
            <a:cxnSpLocks/>
          </p:cNvCxnSpPr>
          <p:nvPr/>
        </p:nvCxnSpPr>
        <p:spPr>
          <a:xfrm>
            <a:off x="1904565" y="3639274"/>
            <a:ext cx="94923" cy="943176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AB80B4-8735-37E6-E0AD-A4816DE40A69}"/>
              </a:ext>
            </a:extLst>
          </p:cNvPr>
          <p:cNvCxnSpPr>
            <a:cxnSpLocks/>
          </p:cNvCxnSpPr>
          <p:nvPr/>
        </p:nvCxnSpPr>
        <p:spPr>
          <a:xfrm>
            <a:off x="2243403" y="3577358"/>
            <a:ext cx="2669973" cy="1005092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C63EB7-1BC3-E6A9-455B-9C70460E88D0}"/>
              </a:ext>
            </a:extLst>
          </p:cNvPr>
          <p:cNvCxnSpPr>
            <a:cxnSpLocks/>
          </p:cNvCxnSpPr>
          <p:nvPr/>
        </p:nvCxnSpPr>
        <p:spPr>
          <a:xfrm>
            <a:off x="7388352" y="3656492"/>
            <a:ext cx="85344" cy="859971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BC6787E-2940-8EA4-3D6A-9723F6CE1583}"/>
              </a:ext>
            </a:extLst>
          </p:cNvPr>
          <p:cNvCxnSpPr>
            <a:cxnSpLocks/>
          </p:cNvCxnSpPr>
          <p:nvPr/>
        </p:nvCxnSpPr>
        <p:spPr>
          <a:xfrm>
            <a:off x="7680960" y="3656492"/>
            <a:ext cx="2706624" cy="901574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9E9D6C9-6F58-487C-D0D7-D02E4C1A1FBC}"/>
              </a:ext>
            </a:extLst>
          </p:cNvPr>
          <p:cNvSpPr txBox="1"/>
          <p:nvPr/>
        </p:nvSpPr>
        <p:spPr>
          <a:xfrm>
            <a:off x="1670304" y="914400"/>
            <a:ext cx="349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FODO 90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8F1693-7E43-5C58-F07B-5CE1E2025A6E}"/>
              </a:ext>
            </a:extLst>
          </p:cNvPr>
          <p:cNvSpPr txBox="1"/>
          <p:nvPr/>
        </p:nvSpPr>
        <p:spPr>
          <a:xfrm>
            <a:off x="7173875" y="959282"/>
            <a:ext cx="349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HFD</a:t>
            </a:r>
          </a:p>
        </p:txBody>
      </p:sp>
    </p:spTree>
    <p:extLst>
      <p:ext uri="{BB962C8B-B14F-4D97-AF65-F5344CB8AC3E}">
        <p14:creationId xmlns:p14="http://schemas.microsoft.com/office/powerpoint/2010/main" val="246032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5EEC7-82F5-BE2C-C454-86FE5FBD8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highlighted data were used in this study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BFC2798-2509-DEEE-1B89-41C66293A2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35" y="1060450"/>
            <a:ext cx="10176729" cy="574701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9D278-9194-A43C-CB3D-634C1FC38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92F6BB-5467-FC11-2AE3-64165093CB47}"/>
              </a:ext>
            </a:extLst>
          </p:cNvPr>
          <p:cNvSpPr/>
          <p:nvPr/>
        </p:nvSpPr>
        <p:spPr>
          <a:xfrm>
            <a:off x="6096000" y="5619964"/>
            <a:ext cx="5088364" cy="21575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423A59-0377-D1F8-0A4D-4583CA43991F}"/>
              </a:ext>
            </a:extLst>
          </p:cNvPr>
          <p:cNvSpPr/>
          <p:nvPr/>
        </p:nvSpPr>
        <p:spPr>
          <a:xfrm>
            <a:off x="996569" y="5998395"/>
            <a:ext cx="5088364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9D5615-73B0-DBC1-AE33-8F8FB6EA1BF1}"/>
              </a:ext>
            </a:extLst>
          </p:cNvPr>
          <p:cNvSpPr/>
          <p:nvPr/>
        </p:nvSpPr>
        <p:spPr>
          <a:xfrm>
            <a:off x="1007635" y="5330112"/>
            <a:ext cx="5088364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EE1D2-0ECE-BAC3-9F22-3C89313B99D8}"/>
              </a:ext>
            </a:extLst>
          </p:cNvPr>
          <p:cNvSpPr txBox="1"/>
          <p:nvPr/>
        </p:nvSpPr>
        <p:spPr>
          <a:xfrm>
            <a:off x="6195316" y="6356351"/>
            <a:ext cx="567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damping time [s]           0.754    0.14    0.04   0.012        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85ADE-C39C-6C21-6FF8-FCB3B99F47D6}"/>
              </a:ext>
            </a:extLst>
          </p:cNvPr>
          <p:cNvSpPr/>
          <p:nvPr/>
        </p:nvSpPr>
        <p:spPr>
          <a:xfrm>
            <a:off x="6184249" y="6359935"/>
            <a:ext cx="5682401" cy="35795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6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A1099-4071-AC50-4812-9666AF129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Depolarization due to crossings of intrinsic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61999-C30D-C59F-3604-4F71C53D5D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2767" y="1059769"/>
                <a:ext cx="6858321" cy="566170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Depolarization when crossing a single intrinsic resonance</a:t>
                </a:r>
              </a:p>
              <a:p>
                <a:pPr marL="0" indent="0">
                  <a:buNone/>
                </a:pPr>
                <a:r>
                  <a:rPr lang="en-US" sz="2400" dirty="0"/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2400" dirty="0"/>
                  <a:t>[km]</a:t>
                </a:r>
              </a:p>
              <a:p>
                <a:pPr lvl="1"/>
                <a:r>
                  <a:rPr lang="en-US" altLang="zh-CN" sz="2000" dirty="0"/>
                  <a:t>Evolution of beam energy is assumed to follow a cosine-shape curve</a:t>
                </a:r>
              </a:p>
              <a:p>
                <a:endParaRPr lang="en-US" altLang="zh-CN" sz="2400" dirty="0"/>
              </a:p>
              <a:p>
                <a:r>
                  <a:rPr lang="en-US" sz="2400" dirty="0"/>
                  <a:t>Strength of an intrinsic resonance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l-G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scales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endParaRPr lang="en-US" sz="2400" dirty="0"/>
              </a:p>
              <a:p>
                <a:pPr lvl="1"/>
                <a:r>
                  <a:rPr lang="en-US" sz="2000" dirty="0"/>
                  <a:t>Evolution of vertical rms emittance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</m:oMath>
                </a14:m>
                <a:r>
                  <a:rPr lang="en-US" sz="2000" dirty="0"/>
                  <a:t> accounts for adiabatic damping, radiation damping and quantum excitation. </a:t>
                </a:r>
              </a:p>
              <a:p>
                <a:endParaRPr lang="en-US" altLang="zh-CN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61999-C30D-C59F-3604-4F71C53D5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2767" y="1059769"/>
                <a:ext cx="6858321" cy="5661707"/>
              </a:xfrm>
              <a:blipFill>
                <a:blip r:embed="rId2"/>
                <a:stretch>
                  <a:fillRect l="-1296" t="-1342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FBCE7-9E5D-4D44-3DCC-3A3289F5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1308A-BE3B-60FF-5456-499252586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482" y="1344255"/>
            <a:ext cx="4839318" cy="27716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6671C3-30B1-14A0-C868-32B8A70E31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088" y="3962456"/>
            <a:ext cx="4572000" cy="28852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D7951-C53A-A3E3-57DB-67FA3ED9DB94}"/>
                  </a:ext>
                </a:extLst>
              </p:cNvPr>
              <p:cNvSpPr txBox="1"/>
              <p:nvPr/>
            </p:nvSpPr>
            <p:spPr>
              <a:xfrm>
                <a:off x="8363164" y="3969645"/>
                <a:ext cx="39745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B050"/>
                    </a:solidFill>
                  </a:rPr>
                  <a:t>Injected emittance 10 mm</a:t>
                </a:r>
                <a:r>
                  <a:rPr lang="en-US" sz="14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en-US" sz="1400" dirty="0">
                    <a:solidFill>
                      <a:srgbClr val="00B050"/>
                    </a:solidFill>
                  </a:rPr>
                  <a:t>mrad (norm)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D7951-C53A-A3E3-57DB-67FA3ED9D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164" y="3969645"/>
                <a:ext cx="3974578" cy="307777"/>
              </a:xfrm>
              <a:prstGeom prst="rect">
                <a:avLst/>
              </a:prstGeom>
              <a:blipFill>
                <a:blip r:embed="rId5"/>
                <a:stretch>
                  <a:fillRect l="-318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A53AD0-B62B-344D-418F-C0AD56B7F321}"/>
              </a:ext>
            </a:extLst>
          </p:cNvPr>
          <p:cNvCxnSpPr>
            <a:cxnSpLocks/>
          </p:cNvCxnSpPr>
          <p:nvPr/>
        </p:nvCxnSpPr>
        <p:spPr>
          <a:xfrm flipH="1">
            <a:off x="7952198" y="4123534"/>
            <a:ext cx="4707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98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EC1A-784B-3D8E-9D58-53CC4EDA4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transmission for FODO 90 degree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39F21-8F63-9770-8342-8EB994B6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8A695-4D00-24F3-4BD0-0612AA982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7083" y="2247619"/>
            <a:ext cx="5347645" cy="34221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D0EBB5-6C6B-5229-5A60-8A389E9C7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651" y="2246046"/>
            <a:ext cx="5402354" cy="3425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802C5-8D7C-529A-A723-DD2FE5E6151F}"/>
              </a:ext>
            </a:extLst>
          </p:cNvPr>
          <p:cNvSpPr txBox="1"/>
          <p:nvPr/>
        </p:nvSpPr>
        <p:spPr>
          <a:xfrm>
            <a:off x="811658" y="1186666"/>
            <a:ext cx="5022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 strength at the rms vertical emittance during the acceleration for the four operation modes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8A467C-8782-708A-FEEF-B610299D6FA2}"/>
              </a:ext>
            </a:extLst>
          </p:cNvPr>
          <p:cNvSpPr txBox="1"/>
          <p:nvPr/>
        </p:nvSpPr>
        <p:spPr>
          <a:xfrm>
            <a:off x="654515" y="5671334"/>
            <a:ext cx="517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curves indicate the resonance strength corresponding to 99% polarization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a few resonances in the top-mode are considered to be dangerous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021D0-984A-18E0-1659-D159D652D83C}"/>
              </a:ext>
            </a:extLst>
          </p:cNvPr>
          <p:cNvSpPr txBox="1"/>
          <p:nvPr/>
        </p:nvSpPr>
        <p:spPr>
          <a:xfrm>
            <a:off x="6851435" y="1056530"/>
            <a:ext cx="5022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Polarization transmission as a function of beam </a:t>
            </a:r>
          </a:p>
          <a:p>
            <a:r>
              <a:rPr lang="en-US" dirty="0"/>
              <a:t>energy during the acceleration for the four operation modes, assuming spin resonance crossings are independent from each other.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24B9FC-B606-96DA-A19E-517746CC0454}"/>
              </a:ext>
            </a:extLst>
          </p:cNvPr>
          <p:cNvSpPr txBox="1"/>
          <p:nvPr/>
        </p:nvSpPr>
        <p:spPr>
          <a:xfrm>
            <a:off x="6905410" y="5671334"/>
            <a:ext cx="51947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Depolarization due to crossings of the superstrong intrinsic resonances in the top-mode is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Otherwise the depolarization due to intrinsic resonances are negligible</a:t>
            </a:r>
          </a:p>
        </p:txBody>
      </p:sp>
    </p:spTree>
    <p:extLst>
      <p:ext uri="{BB962C8B-B14F-4D97-AF65-F5344CB8AC3E}">
        <p14:creationId xmlns:p14="http://schemas.microsoft.com/office/powerpoint/2010/main" val="268864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EC1A-784B-3D8E-9D58-53CC4EDA4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transmission for HFD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39F21-8F63-9770-8342-8EB994B6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8A695-4D00-24F3-4BD0-0612AA982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145" y="2277753"/>
            <a:ext cx="5291521" cy="33618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D0EBB5-6C6B-5229-5A60-8A389E9C7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297" y="2246046"/>
            <a:ext cx="5407061" cy="3425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802C5-8D7C-529A-A723-DD2FE5E6151F}"/>
              </a:ext>
            </a:extLst>
          </p:cNvPr>
          <p:cNvSpPr txBox="1"/>
          <p:nvPr/>
        </p:nvSpPr>
        <p:spPr>
          <a:xfrm>
            <a:off x="811658" y="1186666"/>
            <a:ext cx="5022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 resonance strength at the rms vertical emittance during the acceleration for the four operation modes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8A467C-8782-708A-FEEF-B610299D6FA2}"/>
              </a:ext>
            </a:extLst>
          </p:cNvPr>
          <p:cNvSpPr txBox="1"/>
          <p:nvPr/>
        </p:nvSpPr>
        <p:spPr>
          <a:xfrm>
            <a:off x="654515" y="5671334"/>
            <a:ext cx="517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curves indicate the resonance strength corresponding to 99% polarization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a few resonances in the top-mode are considered to be dangerous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021D0-984A-18E0-1659-D159D652D83C}"/>
              </a:ext>
            </a:extLst>
          </p:cNvPr>
          <p:cNvSpPr txBox="1"/>
          <p:nvPr/>
        </p:nvSpPr>
        <p:spPr>
          <a:xfrm>
            <a:off x="6991437" y="1077424"/>
            <a:ext cx="5022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Polarization transmission as a function of beam </a:t>
            </a:r>
          </a:p>
          <a:p>
            <a:r>
              <a:rPr lang="en-US" dirty="0"/>
              <a:t>energy during the acceleration for the four operation modes, assuming spin resonance crossings are independent from each other.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24B9FC-B606-96DA-A19E-517746CC0454}"/>
              </a:ext>
            </a:extLst>
          </p:cNvPr>
          <p:cNvSpPr txBox="1"/>
          <p:nvPr/>
        </p:nvSpPr>
        <p:spPr>
          <a:xfrm>
            <a:off x="6905410" y="5671334"/>
            <a:ext cx="51947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Depolarization due to crossings of the superstrong intrinsic resonances in the top-mode is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Otherwise the depolarization due to intrinsic resonances are negligible</a:t>
            </a:r>
          </a:p>
        </p:txBody>
      </p:sp>
    </p:spTree>
    <p:extLst>
      <p:ext uri="{BB962C8B-B14F-4D97-AF65-F5344CB8AC3E}">
        <p14:creationId xmlns:p14="http://schemas.microsoft.com/office/powerpoint/2010/main" val="1224716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10422_MOST2_cepc_pol" id="{7215167E-5AD9-D044-8883-E3B7AB4E8126}" vid="{F380514F-32BC-CA48-8EB9-B84BAEB564D7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</TotalTime>
  <Words>931</Words>
  <Application>Microsoft Macintosh PowerPoint</Application>
  <PresentationFormat>Widescreen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等线</vt:lpstr>
      <vt:lpstr>Arial</vt:lpstr>
      <vt:lpstr>Calibri</vt:lpstr>
      <vt:lpstr>Cambria Math</vt:lpstr>
      <vt:lpstr>Office Theme</vt:lpstr>
      <vt:lpstr>Intrinsic spin resonances for FCC-ee Booster lattices</vt:lpstr>
      <vt:lpstr>Resonant Depolarization at Z-pole</vt:lpstr>
      <vt:lpstr>Depolarization in the Booster</vt:lpstr>
      <vt:lpstr>Two lattices studied</vt:lpstr>
      <vt:lpstr>Intrinsic resonances for a vertical normalized amplitude of 10π mm∙mrad</vt:lpstr>
      <vt:lpstr>The highlighted data were used in this study</vt:lpstr>
      <vt:lpstr>Depolarization due to crossings of intrinsic resonances</vt:lpstr>
      <vt:lpstr>Polarization transmission for FODO 90 degree lattice</vt:lpstr>
      <vt:lpstr>Polarization transmission for HFD lattice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Intrinsic resonances for FCC-ee Booster lattices</dc:title>
  <dc:creator>ZHE DUAN</dc:creator>
  <cp:lastModifiedBy>ZHE DUAN</cp:lastModifiedBy>
  <cp:revision>80</cp:revision>
  <dcterms:created xsi:type="dcterms:W3CDTF">2024-02-14T00:40:30Z</dcterms:created>
  <dcterms:modified xsi:type="dcterms:W3CDTF">2024-02-22T14:38:19Z</dcterms:modified>
</cp:coreProperties>
</file>