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89" r:id="rId33"/>
    <p:sldId id="290" r:id="rId34"/>
    <p:sldId id="291" r:id="rId35"/>
    <p:sldId id="292" r:id="rId36"/>
    <p:sldId id="295" r:id="rId37"/>
    <p:sldId id="294" r:id="rId38"/>
    <p:sldId id="286" r:id="rId39"/>
    <p:sldId id="296" r:id="rId40"/>
    <p:sldId id="297" r:id="rId41"/>
    <p:sldId id="298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</p:sldIdLst>
  <p:sldSz cx="9144000" cy="5143500" type="screen16x9"/>
  <p:notesSz cx="6858000" cy="9144000"/>
  <p:embeddedFontLst>
    <p:embeddedFont>
      <p:font typeface="ＭＳ Ｐゴシック" panose="020B0600070205080204" pitchFamily="34" charset="-128"/>
      <p:regular r:id="rId54"/>
    </p:embeddedFont>
    <p:embeddedFont>
      <p:font typeface="Cambria Math" panose="02040503050406030204" pitchFamily="18" charset="0"/>
      <p:regular r:id="rId55"/>
    </p:embeddedFont>
    <p:embeddedFont>
      <p:font typeface="Garamond" panose="02020404030301010803" pitchFamily="18" charset="0"/>
      <p:regular r:id="rId56"/>
      <p:bold r:id="rId57"/>
      <p:italic r:id="rId58"/>
    </p:embeddedFont>
    <p:embeddedFont>
      <p:font typeface="Ubuntu" panose="020B0504030602030204" pitchFamily="34" charset="0"/>
      <p:regular r:id="rId59"/>
      <p:bold r:id="rId60"/>
      <p:italic r:id="rId61"/>
      <p:boldItalic r:id="rId6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C583"/>
    <a:srgbClr val="FFFFFF"/>
    <a:srgbClr val="FF0000"/>
    <a:srgbClr val="F6EAEA"/>
    <a:srgbClr val="2D6948"/>
    <a:srgbClr val="D3E3C1"/>
    <a:srgbClr val="8C6F14"/>
    <a:srgbClr val="817D6F"/>
    <a:srgbClr val="F3CFCF"/>
    <a:srgbClr val="1E46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5" autoAdjust="0"/>
    <p:restoredTop sz="92857" autoAdjust="0"/>
  </p:normalViewPr>
  <p:slideViewPr>
    <p:cSldViewPr snapToGrid="0" snapToObjects="1">
      <p:cViewPr>
        <p:scale>
          <a:sx n="125" d="100"/>
          <a:sy n="125" d="100"/>
        </p:scale>
        <p:origin x="1386" y="528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font" Target="fonts/font5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font" Target="fonts/font7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78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77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159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525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877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1209554"/>
            <a:ext cx="8637460" cy="132938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543343"/>
            <a:ext cx="4320103" cy="1039022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BEA2C572-81D8-171D-35D2-DB62F68DF9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05700BBE-1453-3083-8E1B-C7F65920B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0854" y="4754389"/>
            <a:ext cx="60105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D7FA1F56-CEB1-C09A-5AC3-AEEC6F3B6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1376" y="475438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66700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38163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804863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76325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43025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en-US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B8C22759-3652-B6A5-25AB-2D7E40F101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BDF426E-8BCD-7D06-E68F-4D697B2BE3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0854" y="4754389"/>
            <a:ext cx="60105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8AD1ADC3-0C8E-0B89-EFB5-158D8F68B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1376" y="475438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200" y="751438"/>
            <a:ext cx="4320000" cy="3764144"/>
          </a:xfrm>
        </p:spPr>
        <p:txBody>
          <a:bodyPr>
            <a:normAutofit/>
          </a:bodyPr>
          <a:lstStyle>
            <a:lvl1pPr marL="266700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38163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804863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76325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43025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en-US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70B1D0C-5F64-59B2-C4E0-441259C8F0C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22802" y="751438"/>
            <a:ext cx="4320000" cy="3764144"/>
          </a:xfrm>
        </p:spPr>
        <p:txBody>
          <a:bodyPr>
            <a:normAutofit/>
          </a:bodyPr>
          <a:lstStyle>
            <a:lvl1pPr marL="266700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38163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804863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76325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43025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en-US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1E212869-1DE0-C554-A7A8-8CD4E59D67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910E239-F23D-7A21-BC1F-16DB8851B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0854" y="4754389"/>
            <a:ext cx="60105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483C826D-51C7-80B6-9757-1DA9F11B2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1376" y="475438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29682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 (onl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43BC6351-E6CD-CE94-0B55-1ECF61BD6D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BB309FF-D70C-1804-0933-98AC63BFD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0854" y="4754389"/>
            <a:ext cx="60105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EB77B0EA-CD47-0701-A415-69D5FAAEB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1376" y="475438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05147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155183FD-504C-9046-66E8-D0DEF8588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4B5DD7E-2364-DFAA-C0EB-8AF329137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0854" y="4754389"/>
            <a:ext cx="60105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66644C02-C6A7-DD33-B7FA-84376997E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1376" y="475438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A2BE333-F21C-0D09-1FC9-CF19E41CD17F}"/>
              </a:ext>
            </a:extLst>
          </p:cNvPr>
          <p:cNvSpPr/>
          <p:nvPr userDrawn="1"/>
        </p:nvSpPr>
        <p:spPr>
          <a:xfrm>
            <a:off x="0" y="4630848"/>
            <a:ext cx="9144000" cy="512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1200" y="117250"/>
            <a:ext cx="8738854" cy="55611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/>
              <a:t>Cliquez</a:t>
            </a:r>
            <a:r>
              <a:rPr kumimoji="0" lang="en-GB" noProof="0" dirty="0"/>
              <a:t> et </a:t>
            </a:r>
            <a:r>
              <a:rPr kumimoji="0" lang="en-GB" noProof="0" dirty="0" err="1"/>
              <a:t>modifiez</a:t>
            </a:r>
            <a:r>
              <a:rPr kumimoji="0" lang="en-GB" noProof="0" dirty="0"/>
              <a:t> le titre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1200" y="751438"/>
            <a:ext cx="8741600" cy="3764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/>
              <a:t>Cliquez</a:t>
            </a:r>
            <a:r>
              <a:rPr kumimoji="0" lang="en-GB" noProof="0" dirty="0"/>
              <a:t> pour modifier les styles du </a:t>
            </a:r>
            <a:r>
              <a:rPr kumimoji="0" lang="en-GB" noProof="0" dirty="0" err="1"/>
              <a:t>texte</a:t>
            </a:r>
            <a:r>
              <a:rPr kumimoji="0" lang="en-GB" noProof="0" dirty="0"/>
              <a:t> du masque</a:t>
            </a:r>
          </a:p>
          <a:p>
            <a:pPr lvl="1" eaLnBrk="1" latinLnBrk="0" hangingPunct="1"/>
            <a:r>
              <a:rPr kumimoji="0" lang="en-GB" noProof="0" dirty="0"/>
              <a:t>Deuxième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2" eaLnBrk="1" latinLnBrk="0" hangingPunct="1"/>
            <a:r>
              <a:rPr kumimoji="0" lang="en-GB" noProof="0" dirty="0" err="1"/>
              <a:t>Troisième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3" eaLnBrk="1" latinLnBrk="0" hangingPunct="1"/>
            <a:r>
              <a:rPr kumimoji="0" lang="en-GB" noProof="0" dirty="0" err="1"/>
              <a:t>Quatrième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4" eaLnBrk="1" latinLnBrk="0" hangingPunct="1"/>
            <a:r>
              <a:rPr kumimoji="0" lang="en-GB" noProof="0" dirty="0" err="1"/>
              <a:t>Cinquième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30854" y="4754389"/>
            <a:ext cx="60105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41376" y="475438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20000"/>
                    <a:lumOff val="80000"/>
                  </a:schemeClr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3EBE85-023F-D847-0D72-1EA99C34B37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01200" y="4696943"/>
            <a:ext cx="594361" cy="3261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3" r:id="rId3"/>
    <p:sldLayoutId id="2147483682" r:id="rId4"/>
    <p:sldLayoutId id="2147483667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1" kern="1200">
          <a:solidFill>
            <a:schemeClr val="tx1"/>
          </a:solidFill>
          <a:latin typeface="Ubuntu" panose="020B05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7013" indent="-227013" algn="l" rtl="0" eaLnBrk="1" latinLnBrk="0" hangingPunct="1">
        <a:spcBef>
          <a:spcPct val="20000"/>
        </a:spcBef>
        <a:buClr>
          <a:schemeClr val="accent2"/>
        </a:buClr>
        <a:buSzPct val="11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Ubuntu" panose="020B05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60375" indent="-233363" algn="l" rtl="0" eaLnBrk="1" latinLnBrk="0" hangingPunct="1">
        <a:spcBef>
          <a:spcPct val="20000"/>
        </a:spcBef>
        <a:buClr>
          <a:schemeClr val="accent2"/>
        </a:buClr>
        <a:buSzPct val="11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Ubuntu" panose="020B05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687388" indent="-227013" algn="l" rtl="0" eaLnBrk="1" latinLnBrk="0" hangingPunct="1">
        <a:spcBef>
          <a:spcPct val="20000"/>
        </a:spcBef>
        <a:buClr>
          <a:schemeClr val="accent2"/>
        </a:buClr>
        <a:buSzPct val="11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Ubuntu" panose="020B05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914400" indent="-227013" algn="l" rtl="0" eaLnBrk="1" latinLnBrk="0" hangingPunct="1">
        <a:spcBef>
          <a:spcPct val="20000"/>
        </a:spcBef>
        <a:buClr>
          <a:schemeClr val="accent2"/>
        </a:buClr>
        <a:buSzPct val="11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Ubuntu" panose="020B05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141413" indent="-227013" algn="l" rtl="0" eaLnBrk="1" latinLnBrk="0" hangingPunct="1">
        <a:spcBef>
          <a:spcPct val="20000"/>
        </a:spcBef>
        <a:buClr>
          <a:schemeClr val="accent2"/>
        </a:buClr>
        <a:buSzPct val="110000"/>
        <a:buFont typeface="Arial" panose="020B0604020202020204" pitchFamily="34" charset="0"/>
        <a:buChar char="•"/>
        <a:tabLst/>
        <a:defRPr kumimoji="0" sz="2400" kern="1200">
          <a:solidFill>
            <a:schemeClr val="tx1"/>
          </a:solidFill>
          <a:latin typeface="Ubuntu" panose="020B05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://www.photonis.com/en/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110.png"/><Relationship Id="rId7" Type="http://schemas.openxmlformats.org/officeDocument/2006/relationships/image" Target="../media/image1150.png"/><Relationship Id="rId2" Type="http://schemas.openxmlformats.org/officeDocument/2006/relationships/image" Target="../media/image1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0.png"/><Relationship Id="rId11" Type="http://schemas.openxmlformats.org/officeDocument/2006/relationships/image" Target="../media/image21.png"/><Relationship Id="rId5" Type="http://schemas.openxmlformats.org/officeDocument/2006/relationships/image" Target="../media/image113.png"/><Relationship Id="rId10" Type="http://schemas.openxmlformats.org/officeDocument/2006/relationships/image" Target="../media/image20.png"/><Relationship Id="rId4" Type="http://schemas.openxmlformats.org/officeDocument/2006/relationships/image" Target="../media/image1120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0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12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18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7" Type="http://schemas.openxmlformats.org/officeDocument/2006/relationships/image" Target="../media/image9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7.png"/><Relationship Id="rId4" Type="http://schemas.openxmlformats.org/officeDocument/2006/relationships/hyperlink" Target="https://www.google.ch/url?sa=i&amp;rct=j&amp;q=&amp;esrc=s&amp;source=images&amp;cd=&amp;cad=rja&amp;uact=8&amp;ved=0ahUKEwiwo6fw-vnVAhUGQBQKHZH3A_cQjRwIBw&amp;url=https://www.pinterest.com/pin/450852612672258882/&amp;psig=AFQjCNHc0bYGCaejejbDeyamEImWR0t3pA&amp;ust=150401076572588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3FA89-AAAD-FDFE-4AB4-21F3912E9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noProof="0" dirty="0"/>
              <a:t>Introduction to</a:t>
            </a:r>
            <a:br>
              <a:rPr lang="en-GB" sz="3200" noProof="0" dirty="0"/>
            </a:br>
            <a:r>
              <a:rPr lang="en-GB" sz="3200" noProof="0" dirty="0"/>
              <a:t>Beam Instrumentation and Diagnostics</a:t>
            </a:r>
            <a:br>
              <a:rPr lang="en-GB" sz="3200" noProof="0" dirty="0"/>
            </a:br>
            <a:r>
              <a:rPr lang="en-GB" sz="3200" noProof="0" dirty="0"/>
              <a:t>Lecture II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96858-9C7E-2E36-9D21-0AA060A3B36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51897" y="2543343"/>
            <a:ext cx="6589774" cy="1039022"/>
          </a:xfrm>
        </p:spPr>
        <p:txBody>
          <a:bodyPr>
            <a:normAutofit/>
          </a:bodyPr>
          <a:lstStyle/>
          <a:p>
            <a:r>
              <a:rPr lang="en-GB" sz="2000" noProof="0" dirty="0"/>
              <a:t>Michal Krupa</a:t>
            </a:r>
          </a:p>
          <a:p>
            <a:r>
              <a:rPr lang="en-GB" sz="2000" noProof="0" dirty="0"/>
              <a:t>(based on previous lectures by Rhodri Jones)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EF7E1-9BDA-9B7B-D236-7CB4EB11BC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BEF84-D6B8-9D58-85F3-FC6B6645C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1D5D8-5870-F2C2-9F54-342A014998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66000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AD372-674A-9D0B-26EE-380795372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Beam profile monitoring using synchrotron light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9C9A0-7EB9-299A-F2D7-3AC4EE700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4731105" cy="376414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Imaging possible with different camera types</a:t>
            </a:r>
          </a:p>
          <a:p>
            <a:pPr lvl="1"/>
            <a:r>
              <a:rPr lang="en-US" dirty="0"/>
              <a:t>Standard CCD cameras – average beam size measurements</a:t>
            </a:r>
          </a:p>
          <a:p>
            <a:pPr lvl="1"/>
            <a:r>
              <a:rPr lang="en-US" dirty="0"/>
              <a:t>Gated intensified cameras – bunch-by-bunch measurements</a:t>
            </a:r>
          </a:p>
          <a:p>
            <a:pPr lvl="1"/>
            <a:r>
              <a:rPr lang="en-US" dirty="0"/>
              <a:t>X-ray pin hole cameras – for small, high-energy electron beams</a:t>
            </a:r>
          </a:p>
          <a:p>
            <a:pPr lvl="1"/>
            <a:r>
              <a:rPr lang="en-US" dirty="0"/>
              <a:t>Streak cameras – for short </a:t>
            </a:r>
            <a:r>
              <a:rPr lang="en-US"/>
              <a:t>bunch diagnostics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5D9C9-DCB0-DCBA-0D71-B1EC5FB779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8C0CA-4BF9-1EE1-62F4-0DE091277D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A3A8F-1343-007F-17ED-119819BCD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8" name="3D animation of an Image Intensifier Tube">
            <a:hlinkClick r:id="" action="ppaction://media"/>
            <a:extLst>
              <a:ext uri="{FF2B5EF4-FFF2-40B4-BE49-F238E27FC236}">
                <a16:creationId xmlns:a16="http://schemas.microsoft.com/office/drawing/2014/main" id="{E2871163-AE48-00E8-EF1C-43BC9493DF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42385" y="826762"/>
            <a:ext cx="4142179" cy="3030863"/>
          </a:xfrm>
          <a:prstGeom prst="rect">
            <a:avLst/>
          </a:prstGeom>
        </p:spPr>
      </p:pic>
      <p:pic>
        <p:nvPicPr>
          <p:cNvPr id="9" name="Picture 2" descr="Image Intensifier Tube - Components">
            <a:extLst>
              <a:ext uri="{FF2B5EF4-FFF2-40B4-BE49-F238E27FC236}">
                <a16:creationId xmlns:a16="http://schemas.microsoft.com/office/drawing/2014/main" id="{8F0158D0-BF5F-6086-76E4-FD3F0C15C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465" y="1494388"/>
            <a:ext cx="4142179" cy="155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hotonis logo">
            <a:hlinkClick r:id="rId6"/>
            <a:extLst>
              <a:ext uri="{FF2B5EF4-FFF2-40B4-BE49-F238E27FC236}">
                <a16:creationId xmlns:a16="http://schemas.microsoft.com/office/drawing/2014/main" id="{C05BB4A1-9D4B-E397-10E3-ECB6E63C5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759" y="3881465"/>
            <a:ext cx="3000375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51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0C1E9-9F28-497E-0E30-89DE39A3B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measurements - 3 monitor method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27320-866D-ACD3-5CD3-6601718F7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9"/>
            <a:ext cx="8741600" cy="41963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Reconstruction of optics functions and initial emittance using transport matrix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696B6-816C-B1F3-AD47-812659247E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69AD5-E309-BF61-231B-FB64230C30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6EC49-3393-7C41-6C54-1313B072B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775FBF-CA02-6077-0197-022C8E0C5A7A}"/>
              </a:ext>
            </a:extLst>
          </p:cNvPr>
          <p:cNvGrpSpPr/>
          <p:nvPr/>
        </p:nvGrpSpPr>
        <p:grpSpPr>
          <a:xfrm>
            <a:off x="3163492" y="3609257"/>
            <a:ext cx="1533083" cy="934992"/>
            <a:chOff x="3680167" y="4245347"/>
            <a:chExt cx="2440350" cy="1985498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D22C19A-158A-2CAB-8E3C-40D816FB0BD2}"/>
                </a:ext>
              </a:extLst>
            </p:cNvPr>
            <p:cNvSpPr/>
            <p:nvPr/>
          </p:nvSpPr>
          <p:spPr>
            <a:xfrm rot="18968215" flipV="1">
              <a:off x="4540234" y="4625355"/>
              <a:ext cx="342496" cy="1424782"/>
            </a:xfrm>
            <a:prstGeom prst="ellipse">
              <a:avLst/>
            </a:prstGeom>
            <a:noFill/>
            <a:ln w="63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F8A8DD3-C572-0212-56EE-66675FCCDBCC}"/>
                </a:ext>
              </a:extLst>
            </p:cNvPr>
            <p:cNvGrpSpPr/>
            <p:nvPr/>
          </p:nvGrpSpPr>
          <p:grpSpPr>
            <a:xfrm>
              <a:off x="3680167" y="4245347"/>
              <a:ext cx="2440350" cy="1985498"/>
              <a:chOff x="2838450" y="2562689"/>
              <a:chExt cx="2440350" cy="198549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58107067-4CB5-3C64-1146-43044EC5D7F6}"/>
                      </a:ext>
                    </a:extLst>
                  </p:cNvPr>
                  <p:cNvSpPr txBox="1"/>
                  <p:nvPr/>
                </p:nvSpPr>
                <p:spPr>
                  <a:xfrm>
                    <a:off x="3278046" y="2562689"/>
                    <a:ext cx="784948" cy="6917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en-GB" dirty="0">
                      <a:solidFill>
                        <a:schemeClr val="tx1"/>
                      </a:solidFill>
                      <a:latin typeface="Garamond" panose="020204040303010108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78046" y="2562689"/>
                    <a:ext cx="784948" cy="691701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FCA98D63-1945-4EE9-A6B7-8EDB19D76AF1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52" y="3553896"/>
                    <a:ext cx="784948" cy="6917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GB" dirty="0">
                      <a:solidFill>
                        <a:schemeClr val="tx1"/>
                      </a:solidFill>
                      <a:latin typeface="Garamond" panose="020204040303010108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" name="TextBox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52" y="3553896"/>
                    <a:ext cx="784948" cy="69170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FA86E02A-D0EB-C219-C505-C8A11D7A40DF}"/>
                  </a:ext>
                </a:extLst>
              </p:cNvPr>
              <p:cNvCxnSpPr/>
              <p:nvPr/>
            </p:nvCxnSpPr>
            <p:spPr>
              <a:xfrm flipV="1">
                <a:off x="2838450" y="3657600"/>
                <a:ext cx="2047875" cy="95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631B8AE-6FB4-6877-4F90-D7E04713AFE1}"/>
                  </a:ext>
                </a:extLst>
              </p:cNvPr>
              <p:cNvCxnSpPr/>
              <p:nvPr/>
            </p:nvCxnSpPr>
            <p:spPr>
              <a:xfrm flipV="1">
                <a:off x="3857624" y="2786062"/>
                <a:ext cx="0" cy="17621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42037ED-B78E-348C-E810-8E71D51A9E72}"/>
              </a:ext>
            </a:extLst>
          </p:cNvPr>
          <p:cNvGrpSpPr/>
          <p:nvPr/>
        </p:nvGrpSpPr>
        <p:grpSpPr>
          <a:xfrm>
            <a:off x="4763393" y="3612587"/>
            <a:ext cx="1238840" cy="928333"/>
            <a:chOff x="5536930" y="3048452"/>
            <a:chExt cx="2440350" cy="193199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E42802B-817F-5809-74AB-6CAED8F030AB}"/>
                </a:ext>
              </a:extLst>
            </p:cNvPr>
            <p:cNvSpPr/>
            <p:nvPr/>
          </p:nvSpPr>
          <p:spPr>
            <a:xfrm flipV="1">
              <a:off x="6370320" y="3393451"/>
              <a:ext cx="371633" cy="1411867"/>
            </a:xfrm>
            <a:prstGeom prst="ellipse">
              <a:avLst/>
            </a:prstGeom>
            <a:noFill/>
            <a:ln w="63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35A0E41-F12A-3412-7075-B30D46D209B3}"/>
                </a:ext>
              </a:extLst>
            </p:cNvPr>
            <p:cNvGrpSpPr/>
            <p:nvPr/>
          </p:nvGrpSpPr>
          <p:grpSpPr>
            <a:xfrm>
              <a:off x="5536930" y="3048452"/>
              <a:ext cx="2440350" cy="1931999"/>
              <a:chOff x="2838450" y="2616188"/>
              <a:chExt cx="2440350" cy="19319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4F6C5CB-7B0B-754F-29EE-F20A7EE70D0F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665" y="2616188"/>
                    <a:ext cx="784951" cy="6778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en-GB" dirty="0">
                      <a:solidFill>
                        <a:schemeClr val="tx1"/>
                      </a:solidFill>
                      <a:latin typeface="Garamond" panose="020204040303010108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8665" y="2616188"/>
                    <a:ext cx="784951" cy="67789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D35A7E10-13C8-2F8A-04A3-A199489B0E39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49" y="3553898"/>
                    <a:ext cx="784951" cy="6778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GB" dirty="0">
                      <a:solidFill>
                        <a:schemeClr val="tx1"/>
                      </a:solidFill>
                      <a:latin typeface="Garamond" panose="020204040303010108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49" y="3553898"/>
                    <a:ext cx="784951" cy="67789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9408630-D9DD-603E-D71A-A45CA37473B4}"/>
                  </a:ext>
                </a:extLst>
              </p:cNvPr>
              <p:cNvCxnSpPr/>
              <p:nvPr/>
            </p:nvCxnSpPr>
            <p:spPr>
              <a:xfrm flipV="1">
                <a:off x="2838450" y="3657600"/>
                <a:ext cx="2047875" cy="95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683046-67E3-EB69-AB62-3C44B5D51DF8}"/>
                  </a:ext>
                </a:extLst>
              </p:cNvPr>
              <p:cNvCxnSpPr/>
              <p:nvPr/>
            </p:nvCxnSpPr>
            <p:spPr>
              <a:xfrm flipV="1">
                <a:off x="3857624" y="2786062"/>
                <a:ext cx="0" cy="17621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6190AB-9D4C-89FB-7C20-5EA0E8C1D613}"/>
              </a:ext>
            </a:extLst>
          </p:cNvPr>
          <p:cNvGrpSpPr/>
          <p:nvPr/>
        </p:nvGrpSpPr>
        <p:grpSpPr>
          <a:xfrm>
            <a:off x="6180097" y="3606907"/>
            <a:ext cx="1368018" cy="939693"/>
            <a:chOff x="2434590" y="2602209"/>
            <a:chExt cx="2440350" cy="186397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DDDBF67-5590-9F09-5E00-F6311D1216DE}"/>
                </a:ext>
              </a:extLst>
            </p:cNvPr>
            <p:cNvSpPr/>
            <p:nvPr/>
          </p:nvSpPr>
          <p:spPr>
            <a:xfrm rot="18434923">
              <a:off x="2784011" y="3383061"/>
              <a:ext cx="1349030" cy="369118"/>
            </a:xfrm>
            <a:prstGeom prst="ellipse">
              <a:avLst/>
            </a:prstGeom>
            <a:noFill/>
            <a:ln w="63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7BD8BE8-0583-7E84-6D46-AD8160D6B574}"/>
                </a:ext>
              </a:extLst>
            </p:cNvPr>
            <p:cNvGrpSpPr/>
            <p:nvPr/>
          </p:nvGrpSpPr>
          <p:grpSpPr>
            <a:xfrm>
              <a:off x="2434590" y="2602209"/>
              <a:ext cx="2440350" cy="1863976"/>
              <a:chOff x="2838450" y="2684211"/>
              <a:chExt cx="2440350" cy="186397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C848DDD-98BF-4DEF-D060-840CD85825CB}"/>
                      </a:ext>
                    </a:extLst>
                  </p:cNvPr>
                  <p:cNvSpPr txBox="1"/>
                  <p:nvPr/>
                </p:nvSpPr>
                <p:spPr>
                  <a:xfrm>
                    <a:off x="3239183" y="2684211"/>
                    <a:ext cx="784950" cy="6461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lang="en-GB" dirty="0">
                      <a:solidFill>
                        <a:schemeClr val="tx1"/>
                      </a:solidFill>
                      <a:latin typeface="Garamond" panose="020204040303010108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2" name="TextBox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9183" y="2684211"/>
                    <a:ext cx="784950" cy="64611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405E70A6-A2F9-A57A-21D9-3476548C5AF0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50" y="3553896"/>
                    <a:ext cx="784950" cy="6461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GB" dirty="0">
                      <a:solidFill>
                        <a:schemeClr val="tx1"/>
                      </a:solidFill>
                      <a:latin typeface="Garamond" panose="020204040303010108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50" y="3553896"/>
                    <a:ext cx="784950" cy="64611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36D1287-2FFF-CC10-AB4D-0F956E7679C2}"/>
                  </a:ext>
                </a:extLst>
              </p:cNvPr>
              <p:cNvCxnSpPr/>
              <p:nvPr/>
            </p:nvCxnSpPr>
            <p:spPr>
              <a:xfrm flipV="1">
                <a:off x="2838450" y="3657600"/>
                <a:ext cx="2047875" cy="95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C1E4CE75-D689-BAE2-A49C-DACD03BDAFC3}"/>
                  </a:ext>
                </a:extLst>
              </p:cNvPr>
              <p:cNvCxnSpPr/>
              <p:nvPr/>
            </p:nvCxnSpPr>
            <p:spPr>
              <a:xfrm flipV="1">
                <a:off x="3857624" y="2786062"/>
                <a:ext cx="0" cy="17621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1798172-9174-F84A-60DB-22198D4265C1}"/>
              </a:ext>
            </a:extLst>
          </p:cNvPr>
          <p:cNvSpPr txBox="1"/>
          <p:nvPr/>
        </p:nvSpPr>
        <p:spPr>
          <a:xfrm>
            <a:off x="-91439" y="3966481"/>
            <a:ext cx="2987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latin typeface="Ubuntu" panose="020B0504030602030204" pitchFamily="34" charset="0"/>
              </a:rPr>
              <a:t>RMS phase-space ellipses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C25185-196D-92FA-09C3-273B0583D2B8}"/>
              </a:ext>
            </a:extLst>
          </p:cNvPr>
          <p:cNvCxnSpPr>
            <a:cxnSpLocks/>
          </p:cNvCxnSpPr>
          <p:nvPr/>
        </p:nvCxnSpPr>
        <p:spPr bwMode="auto">
          <a:xfrm>
            <a:off x="6519997" y="3752692"/>
            <a:ext cx="0" cy="814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1A2156F-C33A-2998-C652-57E92E3D73C7}"/>
              </a:ext>
            </a:extLst>
          </p:cNvPr>
          <p:cNvCxnSpPr>
            <a:cxnSpLocks/>
          </p:cNvCxnSpPr>
          <p:nvPr/>
        </p:nvCxnSpPr>
        <p:spPr bwMode="auto">
          <a:xfrm>
            <a:off x="6975671" y="3752692"/>
            <a:ext cx="0" cy="814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B5D66C7-BC31-3EF2-523F-BC7C27CAE226}"/>
              </a:ext>
            </a:extLst>
          </p:cNvPr>
          <p:cNvCxnSpPr>
            <a:cxnSpLocks/>
          </p:cNvCxnSpPr>
          <p:nvPr/>
        </p:nvCxnSpPr>
        <p:spPr bwMode="auto">
          <a:xfrm>
            <a:off x="5186462" y="3752692"/>
            <a:ext cx="0" cy="814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19A8AE-CBD7-214B-D06D-75C37E27D0E4}"/>
              </a:ext>
            </a:extLst>
          </p:cNvPr>
          <p:cNvCxnSpPr>
            <a:cxnSpLocks/>
          </p:cNvCxnSpPr>
          <p:nvPr/>
        </p:nvCxnSpPr>
        <p:spPr bwMode="auto">
          <a:xfrm>
            <a:off x="5378619" y="3752692"/>
            <a:ext cx="0" cy="814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C8D478F-60C2-64F0-A75C-EC496B34C29A}"/>
              </a:ext>
            </a:extLst>
          </p:cNvPr>
          <p:cNvCxnSpPr>
            <a:cxnSpLocks/>
          </p:cNvCxnSpPr>
          <p:nvPr/>
        </p:nvCxnSpPr>
        <p:spPr bwMode="auto">
          <a:xfrm>
            <a:off x="3548279" y="3752692"/>
            <a:ext cx="0" cy="814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610339E-8F35-B7E1-0229-92C05C2920DB}"/>
              </a:ext>
            </a:extLst>
          </p:cNvPr>
          <p:cNvCxnSpPr>
            <a:cxnSpLocks/>
          </p:cNvCxnSpPr>
          <p:nvPr/>
        </p:nvCxnSpPr>
        <p:spPr bwMode="auto">
          <a:xfrm>
            <a:off x="4072764" y="3752692"/>
            <a:ext cx="0" cy="8147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pic>
        <p:nvPicPr>
          <p:cNvPr id="36" name="Content Placeholder 3">
            <a:extLst>
              <a:ext uri="{FF2B5EF4-FFF2-40B4-BE49-F238E27FC236}">
                <a16:creationId xmlns:a16="http://schemas.microsoft.com/office/drawing/2014/main" id="{2ABBF97F-52CF-FDC2-99CD-320C93826B7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444" b="4045"/>
          <a:stretch/>
        </p:blipFill>
        <p:spPr bwMode="auto">
          <a:xfrm>
            <a:off x="876748" y="1085907"/>
            <a:ext cx="7153837" cy="168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2BB2A8B-8926-6BDF-0E9A-2D217D8586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6179" y="2571796"/>
            <a:ext cx="1427281" cy="111495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C346BAD-888D-81F5-CF16-7E361D6BFE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7255" y="2568712"/>
            <a:ext cx="1458993" cy="11180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1E9D929-4FDD-F948-C2F8-09A629CCD5B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266"/>
          <a:stretch/>
        </p:blipFill>
        <p:spPr>
          <a:xfrm>
            <a:off x="5970664" y="2571498"/>
            <a:ext cx="1457353" cy="111525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E015F0E-D76F-15A0-EC9A-F023F5B9965A}"/>
              </a:ext>
            </a:extLst>
          </p:cNvPr>
          <p:cNvSpPr txBox="1"/>
          <p:nvPr/>
        </p:nvSpPr>
        <p:spPr>
          <a:xfrm>
            <a:off x="45720" y="2937664"/>
            <a:ext cx="2842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latin typeface="Ubuntu" panose="020B0504030602030204" pitchFamily="34" charset="0"/>
              </a:rPr>
              <a:t>Measured beam profiles</a:t>
            </a:r>
          </a:p>
        </p:txBody>
      </p:sp>
    </p:spTree>
    <p:extLst>
      <p:ext uri="{BB962C8B-B14F-4D97-AF65-F5344CB8AC3E}">
        <p14:creationId xmlns:p14="http://schemas.microsoft.com/office/powerpoint/2010/main" val="2277000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D2DDA-77C4-B8BD-5062-8C673D029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measurements - 3 monitor method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35EC2-454A-55B7-AE11-E09DFD0F49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C7FB5-9A06-55E8-7DBD-DF8C46128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CC71E-45BB-C4C9-E3E9-209FD6902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498E93E6-0316-E081-3BF6-344F147E2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298" y="2693481"/>
            <a:ext cx="1760929" cy="18286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6A852D52-4872-EECC-6FE7-7B2042A53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12" y="2693480"/>
            <a:ext cx="1760929" cy="18286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AE30EBBC-A197-ABCF-F052-9666562F8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531" y="2684149"/>
            <a:ext cx="1810857" cy="183748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00" name="Content Placeholder 3">
            <a:extLst>
              <a:ext uri="{FF2B5EF4-FFF2-40B4-BE49-F238E27FC236}">
                <a16:creationId xmlns:a16="http://schemas.microsoft.com/office/drawing/2014/main" id="{5E8C38E6-6FA2-A7E4-C995-73F87030C9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44" b="4045"/>
          <a:stretch/>
        </p:blipFill>
        <p:spPr bwMode="auto">
          <a:xfrm>
            <a:off x="880533" y="551441"/>
            <a:ext cx="7137996" cy="213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B091B08-B401-C773-FBF5-79043C38E4F4}"/>
              </a:ext>
            </a:extLst>
          </p:cNvPr>
          <p:cNvGrpSpPr/>
          <p:nvPr/>
        </p:nvGrpSpPr>
        <p:grpSpPr>
          <a:xfrm>
            <a:off x="3137147" y="3528696"/>
            <a:ext cx="1564894" cy="1062009"/>
            <a:chOff x="3680167" y="4245347"/>
            <a:chExt cx="2440350" cy="1985498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CC0EB317-17C0-2719-94F4-C3E7B4F27CF6}"/>
                </a:ext>
              </a:extLst>
            </p:cNvPr>
            <p:cNvSpPr/>
            <p:nvPr/>
          </p:nvSpPr>
          <p:spPr>
            <a:xfrm rot="18968215" flipV="1">
              <a:off x="4540234" y="4625355"/>
              <a:ext cx="342496" cy="1424782"/>
            </a:xfrm>
            <a:prstGeom prst="ellipse">
              <a:avLst/>
            </a:prstGeom>
            <a:noFill/>
            <a:ln w="635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99CC648-2AFE-0218-B115-0F9073D3F87D}"/>
                </a:ext>
              </a:extLst>
            </p:cNvPr>
            <p:cNvGrpSpPr/>
            <p:nvPr/>
          </p:nvGrpSpPr>
          <p:grpSpPr>
            <a:xfrm>
              <a:off x="3680167" y="4245347"/>
              <a:ext cx="2440350" cy="1985498"/>
              <a:chOff x="2838450" y="2562689"/>
              <a:chExt cx="2440350" cy="198549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F04409AC-5AE1-63CA-242F-8086FB6DAC10}"/>
                      </a:ext>
                    </a:extLst>
                  </p:cNvPr>
                  <p:cNvSpPr txBox="1"/>
                  <p:nvPr/>
                </p:nvSpPr>
                <p:spPr>
                  <a:xfrm>
                    <a:off x="3278047" y="2562689"/>
                    <a:ext cx="784949" cy="6904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Garamond" panose="02020404030301010803" pitchFamily="18" charset="0"/>
                      <a:ea typeface="ＭＳ Ｐゴシック"/>
                    </a:endParaRPr>
                  </a:p>
                </p:txBody>
              </p:sp>
            </mc:Choice>
            <mc:Fallback xmlns="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F04409AC-5AE1-63CA-242F-8086FB6DAC1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78047" y="2562689"/>
                    <a:ext cx="784949" cy="69049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27A6196B-6B3A-8EE2-1A01-2F15AE9C4E74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51" y="3553897"/>
                    <a:ext cx="784949" cy="6904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Garamond" panose="02020404030301010803" pitchFamily="18" charset="0"/>
                      <a:ea typeface="ＭＳ Ｐゴシック"/>
                    </a:endParaRPr>
                  </a:p>
                </p:txBody>
              </p:sp>
            </mc:Choice>
            <mc:Fallback xmlns="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27A6196B-6B3A-8EE2-1A01-2F15AE9C4E7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51" y="3553897"/>
                    <a:ext cx="784949" cy="6904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CE641CA8-A46C-AB03-D5C4-D60A7699223E}"/>
                  </a:ext>
                </a:extLst>
              </p:cNvPr>
              <p:cNvCxnSpPr/>
              <p:nvPr/>
            </p:nvCxnSpPr>
            <p:spPr>
              <a:xfrm flipV="1">
                <a:off x="2838450" y="3657600"/>
                <a:ext cx="2047875" cy="9525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99109116-0FDC-A991-2B7D-8F027902BEBE}"/>
                  </a:ext>
                </a:extLst>
              </p:cNvPr>
              <p:cNvCxnSpPr/>
              <p:nvPr/>
            </p:nvCxnSpPr>
            <p:spPr>
              <a:xfrm flipV="1">
                <a:off x="3857624" y="2786062"/>
                <a:ext cx="0" cy="1762125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headEnd type="triangle"/>
                <a:tailEnd type="triangle"/>
              </a:ln>
              <a:effectLst/>
            </p:spPr>
          </p:cxn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CA5FE9B-C070-1128-FFC7-4F8E3D0743D3}"/>
              </a:ext>
            </a:extLst>
          </p:cNvPr>
          <p:cNvGrpSpPr/>
          <p:nvPr/>
        </p:nvGrpSpPr>
        <p:grpSpPr>
          <a:xfrm>
            <a:off x="4770246" y="3532483"/>
            <a:ext cx="1264546" cy="1054445"/>
            <a:chOff x="5536930" y="3048452"/>
            <a:chExt cx="2440350" cy="1931999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C5174B8-9935-188F-391F-B4E94795234B}"/>
                </a:ext>
              </a:extLst>
            </p:cNvPr>
            <p:cNvSpPr/>
            <p:nvPr/>
          </p:nvSpPr>
          <p:spPr>
            <a:xfrm flipV="1">
              <a:off x="6370320" y="3393451"/>
              <a:ext cx="371633" cy="1411867"/>
            </a:xfrm>
            <a:prstGeom prst="ellipse">
              <a:avLst/>
            </a:prstGeom>
            <a:noFill/>
            <a:ln w="635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EA9D83D8-090E-155F-0475-BF7E128E90C8}"/>
                </a:ext>
              </a:extLst>
            </p:cNvPr>
            <p:cNvGrpSpPr/>
            <p:nvPr/>
          </p:nvGrpSpPr>
          <p:grpSpPr>
            <a:xfrm>
              <a:off x="5536930" y="3048452"/>
              <a:ext cx="2440350" cy="1931999"/>
              <a:chOff x="2838450" y="2616188"/>
              <a:chExt cx="2440350" cy="193199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36AC04FB-07EE-1810-4117-FA2E84062C78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666" y="2616188"/>
                    <a:ext cx="784950" cy="67670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Garamond" panose="02020404030301010803" pitchFamily="18" charset="0"/>
                      <a:ea typeface="ＭＳ Ｐゴシック"/>
                    </a:endParaRPr>
                  </a:p>
                </p:txBody>
              </p:sp>
            </mc:Choice>
            <mc:Fallback xmlns="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36AC04FB-07EE-1810-4117-FA2E84062C7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8666" y="2616188"/>
                    <a:ext cx="784950" cy="67670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2" name="TextBox 111">
                    <a:extLst>
                      <a:ext uri="{FF2B5EF4-FFF2-40B4-BE49-F238E27FC236}">
                        <a16:creationId xmlns:a16="http://schemas.microsoft.com/office/drawing/2014/main" id="{889FEACC-309C-C32C-23CC-6FFF6CD7C019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50" y="3553897"/>
                    <a:ext cx="784950" cy="67670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Garamond" panose="02020404030301010803" pitchFamily="18" charset="0"/>
                      <a:ea typeface="ＭＳ Ｐゴシック"/>
                    </a:endParaRPr>
                  </a:p>
                </p:txBody>
              </p:sp>
            </mc:Choice>
            <mc:Fallback xmlns="">
              <p:sp>
                <p:nvSpPr>
                  <p:cNvPr id="112" name="TextBox 111">
                    <a:extLst>
                      <a:ext uri="{FF2B5EF4-FFF2-40B4-BE49-F238E27FC236}">
                        <a16:creationId xmlns:a16="http://schemas.microsoft.com/office/drawing/2014/main" id="{889FEACC-309C-C32C-23CC-6FFF6CD7C01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50" y="3553897"/>
                    <a:ext cx="784950" cy="67670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B3729DB6-BA2F-86AC-87B2-B50E23B803C3}"/>
                  </a:ext>
                </a:extLst>
              </p:cNvPr>
              <p:cNvCxnSpPr/>
              <p:nvPr/>
            </p:nvCxnSpPr>
            <p:spPr>
              <a:xfrm flipV="1">
                <a:off x="2838450" y="3657600"/>
                <a:ext cx="2047875" cy="9525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25F8AC8B-FCC9-E445-9374-D7BA7C38ADD1}"/>
                  </a:ext>
                </a:extLst>
              </p:cNvPr>
              <p:cNvCxnSpPr/>
              <p:nvPr/>
            </p:nvCxnSpPr>
            <p:spPr>
              <a:xfrm flipV="1">
                <a:off x="3857624" y="2786062"/>
                <a:ext cx="0" cy="1762125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headEnd type="triangle"/>
                <a:tailEnd type="triangle"/>
              </a:ln>
              <a:effectLst/>
            </p:spPr>
          </p:cxn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02F5117-D609-8B27-02F7-F8D7A69460DE}"/>
              </a:ext>
            </a:extLst>
          </p:cNvPr>
          <p:cNvGrpSpPr/>
          <p:nvPr/>
        </p:nvGrpSpPr>
        <p:grpSpPr>
          <a:xfrm>
            <a:off x="6216346" y="3526031"/>
            <a:ext cx="1396404" cy="1067349"/>
            <a:chOff x="2434590" y="2602209"/>
            <a:chExt cx="2440350" cy="1863976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C8C5EDB0-F99D-E86C-0B0C-29C746BACEB3}"/>
                </a:ext>
              </a:extLst>
            </p:cNvPr>
            <p:cNvSpPr/>
            <p:nvPr/>
          </p:nvSpPr>
          <p:spPr>
            <a:xfrm rot="18434923">
              <a:off x="2784011" y="3383061"/>
              <a:ext cx="1349030" cy="369118"/>
            </a:xfrm>
            <a:prstGeom prst="ellipse">
              <a:avLst/>
            </a:prstGeom>
            <a:noFill/>
            <a:ln w="635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94EC7A7-A8EE-1A5A-A0E2-31B2456FC7EF}"/>
                </a:ext>
              </a:extLst>
            </p:cNvPr>
            <p:cNvGrpSpPr/>
            <p:nvPr/>
          </p:nvGrpSpPr>
          <p:grpSpPr>
            <a:xfrm>
              <a:off x="2434590" y="2602209"/>
              <a:ext cx="2440350" cy="1863976"/>
              <a:chOff x="2838450" y="2684211"/>
              <a:chExt cx="2440350" cy="186397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D834DD1A-0693-3857-713E-FBAC9B85215F}"/>
                      </a:ext>
                    </a:extLst>
                  </p:cNvPr>
                  <p:cNvSpPr txBox="1"/>
                  <p:nvPr/>
                </p:nvSpPr>
                <p:spPr>
                  <a:xfrm>
                    <a:off x="3239184" y="2684211"/>
                    <a:ext cx="784950" cy="6449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′</m:t>
                          </m:r>
                        </m:oMath>
                      </m:oMathPara>
                    </a14:m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Garamond" panose="02020404030301010803" pitchFamily="18" charset="0"/>
                      <a:ea typeface="ＭＳ Ｐゴシック"/>
                    </a:endParaRPr>
                  </a:p>
                </p:txBody>
              </p:sp>
            </mc:Choice>
            <mc:Fallback xmlns="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D834DD1A-0693-3857-713E-FBAC9B8521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9184" y="2684211"/>
                    <a:ext cx="784950" cy="64498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3E2194FA-D441-CC82-7E05-918258F7CE5F}"/>
                      </a:ext>
                    </a:extLst>
                  </p:cNvPr>
                  <p:cNvSpPr txBox="1"/>
                  <p:nvPr/>
                </p:nvSpPr>
                <p:spPr>
                  <a:xfrm>
                    <a:off x="4493850" y="3553897"/>
                    <a:ext cx="784950" cy="6449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Garamond" panose="02020404030301010803" pitchFamily="18" charset="0"/>
                      <a:ea typeface="ＭＳ Ｐゴシック"/>
                    </a:endParaRPr>
                  </a:p>
                </p:txBody>
              </p:sp>
            </mc:Choice>
            <mc:Fallback xmlns="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3E2194FA-D441-CC82-7E05-918258F7CE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3850" y="3553897"/>
                    <a:ext cx="784950" cy="64498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0ADE7BEE-1339-09CD-927A-DF989D69DE7C}"/>
                  </a:ext>
                </a:extLst>
              </p:cNvPr>
              <p:cNvCxnSpPr/>
              <p:nvPr/>
            </p:nvCxnSpPr>
            <p:spPr>
              <a:xfrm flipV="1">
                <a:off x="2838450" y="3657600"/>
                <a:ext cx="2047875" cy="9525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F948D68-EF0E-00EF-AA74-D8EEC3D65014}"/>
                  </a:ext>
                </a:extLst>
              </p:cNvPr>
              <p:cNvCxnSpPr/>
              <p:nvPr/>
            </p:nvCxnSpPr>
            <p:spPr>
              <a:xfrm flipV="1">
                <a:off x="3857624" y="2786062"/>
                <a:ext cx="0" cy="1762125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headEnd type="triangle"/>
                <a:tailEnd type="triangle"/>
              </a:ln>
              <a:effectLst/>
            </p:spPr>
          </p:cxnSp>
        </p:grp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7552BE7B-8780-542F-1549-7F1FFE23D289}"/>
              </a:ext>
            </a:extLst>
          </p:cNvPr>
          <p:cNvSpPr txBox="1"/>
          <p:nvPr/>
        </p:nvSpPr>
        <p:spPr>
          <a:xfrm>
            <a:off x="7490053" y="3858840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Ubuntu" panose="020B0504030602030204" pitchFamily="34" charset="0"/>
                <a:ea typeface="ＭＳ Ｐゴシック"/>
              </a:rPr>
              <a:t>RMS ellipses</a:t>
            </a:r>
          </a:p>
        </p:txBody>
      </p:sp>
      <p:pic>
        <p:nvPicPr>
          <p:cNvPr id="123" name="Picture 122">
            <a:extLst>
              <a:ext uri="{FF2B5EF4-FFF2-40B4-BE49-F238E27FC236}">
                <a16:creationId xmlns:a16="http://schemas.microsoft.com/office/drawing/2014/main" id="{301EFB22-C3A1-F58B-ADDE-544941ED7D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14131" y="2547575"/>
            <a:ext cx="1460852" cy="975156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B2FCF534-CE26-7D95-1EB1-DB28CDB027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89103" y="2544883"/>
            <a:ext cx="1493310" cy="977853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DD98704E-5D80-973D-AF66-01F147D714D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2266"/>
          <a:stretch/>
        </p:blipFill>
        <p:spPr>
          <a:xfrm>
            <a:off x="5997168" y="2547315"/>
            <a:ext cx="1491632" cy="975416"/>
          </a:xfrm>
          <a:prstGeom prst="rect">
            <a:avLst/>
          </a:prstGeom>
        </p:spPr>
      </p:pic>
      <p:sp>
        <p:nvSpPr>
          <p:cNvPr id="126" name="TextBox 125">
            <a:extLst>
              <a:ext uri="{FF2B5EF4-FFF2-40B4-BE49-F238E27FC236}">
                <a16:creationId xmlns:a16="http://schemas.microsoft.com/office/drawing/2014/main" id="{DD7465F4-AA30-94DD-D2F6-736F0BE1B602}"/>
              </a:ext>
            </a:extLst>
          </p:cNvPr>
          <p:cNvSpPr txBox="1"/>
          <p:nvPr/>
        </p:nvSpPr>
        <p:spPr>
          <a:xfrm>
            <a:off x="7490053" y="2781319"/>
            <a:ext cx="1305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Ubuntu" panose="020B0504030602030204" pitchFamily="34" charset="0"/>
                <a:ea typeface="ＭＳ Ｐゴシック"/>
              </a:rPr>
              <a:t>Measured</a:t>
            </a:r>
          </a:p>
          <a:p>
            <a:r>
              <a:rPr lang="en-GB" sz="1400" dirty="0">
                <a:latin typeface="Ubuntu" panose="020B0504030602030204" pitchFamily="34" charset="0"/>
                <a:ea typeface="ＭＳ Ｐゴシック"/>
              </a:rPr>
              <a:t>beam profiles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F72F0A2-2679-31BE-9EDB-AF41FC91CB01}"/>
              </a:ext>
            </a:extLst>
          </p:cNvPr>
          <p:cNvCxnSpPr>
            <a:cxnSpLocks/>
          </p:cNvCxnSpPr>
          <p:nvPr/>
        </p:nvCxnSpPr>
        <p:spPr bwMode="auto">
          <a:xfrm flipH="1">
            <a:off x="6558529" y="3007965"/>
            <a:ext cx="127432" cy="1075448"/>
          </a:xfrm>
          <a:prstGeom prst="line">
            <a:avLst/>
          </a:prstGeom>
          <a:solidFill>
            <a:srgbClr val="BBE0E3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721470E-D035-C684-49A8-BDF394BCF8BF}"/>
              </a:ext>
            </a:extLst>
          </p:cNvPr>
          <p:cNvCxnSpPr>
            <a:cxnSpLocks/>
          </p:cNvCxnSpPr>
          <p:nvPr/>
        </p:nvCxnSpPr>
        <p:spPr bwMode="auto">
          <a:xfrm>
            <a:off x="6908945" y="2988992"/>
            <a:ext cx="155186" cy="1099875"/>
          </a:xfrm>
          <a:prstGeom prst="line">
            <a:avLst/>
          </a:prstGeom>
          <a:solidFill>
            <a:srgbClr val="BBE0E3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B3A6A0EE-534D-AEC1-FBA0-D0281674008E}"/>
              </a:ext>
            </a:extLst>
          </p:cNvPr>
          <p:cNvCxnSpPr>
            <a:cxnSpLocks/>
            <a:endCxn id="109" idx="2"/>
          </p:cNvCxnSpPr>
          <p:nvPr/>
        </p:nvCxnSpPr>
        <p:spPr bwMode="auto">
          <a:xfrm flipH="1">
            <a:off x="5202094" y="2974560"/>
            <a:ext cx="74180" cy="1131500"/>
          </a:xfrm>
          <a:prstGeom prst="line">
            <a:avLst/>
          </a:prstGeom>
          <a:solidFill>
            <a:srgbClr val="BBE0E3"/>
          </a:solidFill>
          <a:ln w="2540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EABC707-EFBB-14C0-3E93-9FE252BED280}"/>
              </a:ext>
            </a:extLst>
          </p:cNvPr>
          <p:cNvCxnSpPr>
            <a:cxnSpLocks/>
            <a:endCxn id="109" idx="6"/>
          </p:cNvCxnSpPr>
          <p:nvPr/>
        </p:nvCxnSpPr>
        <p:spPr bwMode="auto">
          <a:xfrm>
            <a:off x="5338007" y="2983598"/>
            <a:ext cx="56661" cy="1122462"/>
          </a:xfrm>
          <a:prstGeom prst="line">
            <a:avLst/>
          </a:prstGeom>
          <a:solidFill>
            <a:srgbClr val="BBE0E3"/>
          </a:solidFill>
          <a:ln w="2540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88A4452D-FB60-9F2A-FD37-81740D2609A5}"/>
              </a:ext>
            </a:extLst>
          </p:cNvPr>
          <p:cNvCxnSpPr>
            <a:cxnSpLocks/>
          </p:cNvCxnSpPr>
          <p:nvPr/>
        </p:nvCxnSpPr>
        <p:spPr bwMode="auto">
          <a:xfrm flipH="1">
            <a:off x="3514438" y="2957268"/>
            <a:ext cx="159511" cy="1157077"/>
          </a:xfrm>
          <a:prstGeom prst="line">
            <a:avLst/>
          </a:prstGeom>
          <a:solidFill>
            <a:srgbClr val="BBE0E3"/>
          </a:solidFill>
          <a:ln w="25400" cap="flat" cmpd="sng" algn="ctr">
            <a:solidFill>
              <a:srgbClr val="92D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A49455CE-177A-192A-8560-57D00A4F70B1}"/>
              </a:ext>
            </a:extLst>
          </p:cNvPr>
          <p:cNvCxnSpPr>
            <a:cxnSpLocks/>
          </p:cNvCxnSpPr>
          <p:nvPr/>
        </p:nvCxnSpPr>
        <p:spPr bwMode="auto">
          <a:xfrm>
            <a:off x="3931026" y="2957268"/>
            <a:ext cx="140184" cy="1162172"/>
          </a:xfrm>
          <a:prstGeom prst="line">
            <a:avLst/>
          </a:prstGeom>
          <a:solidFill>
            <a:srgbClr val="BBE0E3"/>
          </a:solidFill>
          <a:ln w="25400" cap="flat" cmpd="sng" algn="ctr">
            <a:solidFill>
              <a:srgbClr val="92D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8DEBE98-BC73-93E1-39E9-E7778C98063F}"/>
              </a:ext>
            </a:extLst>
          </p:cNvPr>
          <p:cNvCxnSpPr/>
          <p:nvPr/>
        </p:nvCxnSpPr>
        <p:spPr bwMode="auto">
          <a:xfrm>
            <a:off x="6553043" y="3564872"/>
            <a:ext cx="0" cy="1045659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0E345AF3-7631-84FD-9A80-CEBC2036391F}"/>
              </a:ext>
            </a:extLst>
          </p:cNvPr>
          <p:cNvCxnSpPr/>
          <p:nvPr/>
        </p:nvCxnSpPr>
        <p:spPr bwMode="auto">
          <a:xfrm>
            <a:off x="7055706" y="3564872"/>
            <a:ext cx="0" cy="1045659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3E9E039-E27A-D5E1-AAA4-003F2BAACDA0}"/>
              </a:ext>
            </a:extLst>
          </p:cNvPr>
          <p:cNvCxnSpPr/>
          <p:nvPr/>
        </p:nvCxnSpPr>
        <p:spPr bwMode="auto">
          <a:xfrm>
            <a:off x="5191934" y="3564872"/>
            <a:ext cx="0" cy="1045659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191CABAE-7CCC-C300-4B9A-7DDBA93758E5}"/>
              </a:ext>
            </a:extLst>
          </p:cNvPr>
          <p:cNvCxnSpPr/>
          <p:nvPr/>
        </p:nvCxnSpPr>
        <p:spPr bwMode="auto">
          <a:xfrm>
            <a:off x="5402691" y="3564872"/>
            <a:ext cx="0" cy="1045659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7D645700-FDB9-1366-CCAB-3C7CB4599C55}"/>
              </a:ext>
            </a:extLst>
          </p:cNvPr>
          <p:cNvCxnSpPr>
            <a:cxnSpLocks/>
          </p:cNvCxnSpPr>
          <p:nvPr/>
        </p:nvCxnSpPr>
        <p:spPr bwMode="auto">
          <a:xfrm>
            <a:off x="3580585" y="2848979"/>
            <a:ext cx="1" cy="740061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0FDD5E6A-9F40-F584-E9CA-E489E6D82FB6}"/>
              </a:ext>
            </a:extLst>
          </p:cNvPr>
          <p:cNvCxnSpPr/>
          <p:nvPr/>
        </p:nvCxnSpPr>
        <p:spPr bwMode="auto">
          <a:xfrm>
            <a:off x="4068854" y="3564872"/>
            <a:ext cx="0" cy="1045659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4FEDE161-6370-D233-9CB4-7217BE6DA8A6}"/>
              </a:ext>
            </a:extLst>
          </p:cNvPr>
          <p:cNvSpPr/>
          <p:nvPr/>
        </p:nvSpPr>
        <p:spPr>
          <a:xfrm rot="2157391">
            <a:off x="1403759" y="2953734"/>
            <a:ext cx="240043" cy="1163156"/>
          </a:xfrm>
          <a:prstGeom prst="ellipse">
            <a:avLst/>
          </a:prstGeom>
          <a:noFill/>
          <a:ln w="4127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40" name="Down Arrow 46">
            <a:extLst>
              <a:ext uri="{FF2B5EF4-FFF2-40B4-BE49-F238E27FC236}">
                <a16:creationId xmlns:a16="http://schemas.microsoft.com/office/drawing/2014/main" id="{0C00E278-6BD1-CF41-DEA2-2EA24650B685}"/>
              </a:ext>
            </a:extLst>
          </p:cNvPr>
          <p:cNvSpPr/>
          <p:nvPr/>
        </p:nvSpPr>
        <p:spPr bwMode="auto">
          <a:xfrm>
            <a:off x="1387076" y="1790566"/>
            <a:ext cx="253088" cy="759397"/>
          </a:xfrm>
          <a:prstGeom prst="downArrow">
            <a:avLst>
              <a:gd name="adj1" fmla="val 50000"/>
              <a:gd name="adj2" fmla="val 102187"/>
            </a:avLst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39A2D-6D3B-D599-9D62-793CF6B9BD50}"/>
              </a:ext>
            </a:extLst>
          </p:cNvPr>
          <p:cNvSpPr txBox="1"/>
          <p:nvPr/>
        </p:nvSpPr>
        <p:spPr>
          <a:xfrm>
            <a:off x="2563786" y="2280502"/>
            <a:ext cx="5303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Ubuntu" panose="020B0504030602030204" pitchFamily="34" charset="0"/>
                <a:ea typeface="ＭＳ Ｐゴシック"/>
              </a:rPr>
              <a:t>Linear mapping of measured beam size onto initial phase space</a:t>
            </a:r>
            <a:endParaRPr lang="en-GB" sz="1400" dirty="0">
              <a:latin typeface="Ubuntu" panose="020B0504030602030204" pitchFamily="34" charset="0"/>
              <a:ea typeface="ＭＳ Ｐゴシック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AC33BB2-3EAC-CE1D-C062-E487AA0982B4}"/>
              </a:ext>
            </a:extLst>
          </p:cNvPr>
          <p:cNvCxnSpPr/>
          <p:nvPr/>
        </p:nvCxnSpPr>
        <p:spPr bwMode="auto">
          <a:xfrm>
            <a:off x="3514438" y="3553721"/>
            <a:ext cx="0" cy="1045659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6242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289D3-0749-3C2A-03A0-36BA306A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measurements - 3 monitor method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EC90-5318-5CF3-2DB2-43398992A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61508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Tomography – deriving the distribution of particle density in 2D from 1D beam profile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023DF-94E6-379F-8515-43331302E6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28042-85BF-B1F4-16EB-A3C13398D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3FE0D-4E08-8B3A-B06C-76B41DD29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53A968-C3C1-52B0-1BF8-FCCF3B9EF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721" y="1284498"/>
            <a:ext cx="2281030" cy="216355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6121A1AE-C3E8-353E-F05F-6CEF3C334A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44" b="4045"/>
          <a:stretch/>
        </p:blipFill>
        <p:spPr bwMode="auto">
          <a:xfrm>
            <a:off x="4056092" y="1114613"/>
            <a:ext cx="4474669" cy="133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4C5C3DE-D96A-13B5-7859-9AB2A73C510D}"/>
              </a:ext>
            </a:extLst>
          </p:cNvPr>
          <p:cNvGrpSpPr/>
          <p:nvPr/>
        </p:nvGrpSpPr>
        <p:grpSpPr>
          <a:xfrm rot="10800000">
            <a:off x="5441951" y="2313158"/>
            <a:ext cx="2814320" cy="615015"/>
            <a:chOff x="2755775" y="5266980"/>
            <a:chExt cx="4474669" cy="97785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527DC8D-0938-EECD-A22A-903DBC8F6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55775" y="5269677"/>
              <a:ext cx="1460852" cy="97515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35D4DC7-F983-60B6-A843-706AAD13A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0747" y="5266980"/>
              <a:ext cx="1493310" cy="97785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F81D45F-2255-17AA-CF6D-75560561D5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266"/>
            <a:stretch/>
          </p:blipFill>
          <p:spPr>
            <a:xfrm>
              <a:off x="5738812" y="5269417"/>
              <a:ext cx="1491632" cy="975416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32028E8-C175-58CE-C05B-0839A0B38746}"/>
              </a:ext>
            </a:extLst>
          </p:cNvPr>
          <p:cNvSpPr txBox="1"/>
          <p:nvPr/>
        </p:nvSpPr>
        <p:spPr>
          <a:xfrm>
            <a:off x="569195" y="3526950"/>
            <a:ext cx="288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Best results for low-current and/or high-energy beams – no non-linear effects (e.g. space charge)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3D8489B-779A-B484-1C92-9A68FB30DD5C}"/>
              </a:ext>
            </a:extLst>
          </p:cNvPr>
          <p:cNvGrpSpPr/>
          <p:nvPr/>
        </p:nvGrpSpPr>
        <p:grpSpPr>
          <a:xfrm>
            <a:off x="3609444" y="2964914"/>
            <a:ext cx="5170312" cy="1624134"/>
            <a:chOff x="1424943" y="4833394"/>
            <a:chExt cx="5170312" cy="162413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606AE9F-AB6F-7E1F-3F6A-946E26AA1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4943" y="4856872"/>
              <a:ext cx="1943653" cy="160065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3FB8AA0-6610-320C-3E16-A98098D3C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0917" y="4833394"/>
              <a:ext cx="2024338" cy="162413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</p:pic>
        <p:sp>
          <p:nvSpPr>
            <p:cNvPr id="24" name="Down Arrow 14">
              <a:extLst>
                <a:ext uri="{FF2B5EF4-FFF2-40B4-BE49-F238E27FC236}">
                  <a16:creationId xmlns:a16="http://schemas.microsoft.com/office/drawing/2014/main" id="{B21DB6B6-8BE2-2D51-A437-25C246567F46}"/>
                </a:ext>
              </a:extLst>
            </p:cNvPr>
            <p:cNvSpPr/>
            <p:nvPr/>
          </p:nvSpPr>
          <p:spPr bwMode="auto">
            <a:xfrm rot="5400000">
              <a:off x="3684815" y="5120997"/>
              <a:ext cx="513184" cy="996823"/>
            </a:xfrm>
            <a:prstGeom prst="downArrow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contourClr>
                <a:schemeClr val="accent2">
                  <a:shade val="30000"/>
                  <a:satMod val="200000"/>
                </a:schemeClr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24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D4B640E-4748-6CA7-8FF9-DD8D9F26E0A0}"/>
              </a:ext>
            </a:extLst>
          </p:cNvPr>
          <p:cNvCxnSpPr/>
          <p:nvPr/>
        </p:nvCxnSpPr>
        <p:spPr bwMode="auto">
          <a:xfrm flipH="1">
            <a:off x="5758594" y="3347773"/>
            <a:ext cx="858416" cy="85841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64C1DC7C-607E-288A-F7C1-09DADCBE1F7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314" y="2964919"/>
            <a:ext cx="2008778" cy="164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9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94970-1AE0-3281-DC2D-D62F37A65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phase space tomography – CERN Linac4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E38B8-0CD7-B218-C8EB-F4D008497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2281212" cy="376976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Random phase space at the reconstruction position</a:t>
            </a:r>
          </a:p>
          <a:p>
            <a:r>
              <a:rPr lang="en-US" dirty="0"/>
              <a:t>Transport it to the measurement position (track particles)</a:t>
            </a:r>
          </a:p>
          <a:p>
            <a:r>
              <a:rPr lang="en-US" dirty="0"/>
              <a:t>Compare the simulation output to the measurement</a:t>
            </a:r>
          </a:p>
          <a:p>
            <a:r>
              <a:rPr lang="en-US" dirty="0"/>
              <a:t>Deduce a better distribution at the reconstruction position</a:t>
            </a:r>
          </a:p>
          <a:p>
            <a:r>
              <a:rPr lang="en-US" dirty="0"/>
              <a:t>Repeat iteratively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63F6F-2243-C078-1148-38766C0494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62CEC-5FA6-7795-7C95-C94DA9CE30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9661C-2E35-42E3-6458-6D68E4B93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332DDA4-E2E1-BA17-16F9-2E59088FECBB}"/>
              </a:ext>
            </a:extLst>
          </p:cNvPr>
          <p:cNvGrpSpPr/>
          <p:nvPr/>
        </p:nvGrpSpPr>
        <p:grpSpPr>
          <a:xfrm>
            <a:off x="2482412" y="1082820"/>
            <a:ext cx="6567430" cy="2739838"/>
            <a:chOff x="503864" y="2733961"/>
            <a:chExt cx="8119994" cy="338754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21D1A18-E603-397D-DC99-AC2911E7DA2A}"/>
                </a:ext>
              </a:extLst>
            </p:cNvPr>
            <p:cNvSpPr/>
            <p:nvPr/>
          </p:nvSpPr>
          <p:spPr bwMode="auto">
            <a:xfrm>
              <a:off x="503864" y="4554745"/>
              <a:ext cx="8119994" cy="156676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35E9600-C91B-1AD3-132D-8A33A2CD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864" y="2733961"/>
              <a:ext cx="8119994" cy="3142543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2B89C64-9EC4-52A0-8C2F-0D89589DA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346" y="4641009"/>
              <a:ext cx="1930576" cy="139746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AAE2A02-0DE5-6F5C-89D0-F2A7BB652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65404" y="4611252"/>
              <a:ext cx="2089343" cy="151025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4A3A0C1-5156-A9B9-0635-3F1E3A0C2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6429" y="4588921"/>
              <a:ext cx="2102873" cy="1458193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65A9DEC-CCCD-7704-9ADF-B4DBEF7B2A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4762"/>
            <a:stretch/>
          </p:blipFill>
          <p:spPr>
            <a:xfrm>
              <a:off x="6512944" y="4618354"/>
              <a:ext cx="2070340" cy="1456309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A0468A1-19CE-2C6E-E3BC-6441549439EF}"/>
                </a:ext>
              </a:extLst>
            </p:cNvPr>
            <p:cNvSpPr/>
            <p:nvPr/>
          </p:nvSpPr>
          <p:spPr bwMode="auto">
            <a:xfrm>
              <a:off x="819509" y="4554745"/>
              <a:ext cx="3200400" cy="10826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 charset="-128"/>
                <a:cs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717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9EDA269F-F749-85A6-65B0-501A391276D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2" b="5790"/>
          <a:stretch/>
        </p:blipFill>
        <p:spPr bwMode="auto">
          <a:xfrm>
            <a:off x="5862975" y="2138011"/>
            <a:ext cx="3260705" cy="218226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8B4C-3D57-DC0E-D788-494D5957C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matching with OTR screens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286A3-5B72-9101-E870-F94060B3F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C3ACC-BE5A-2466-C362-D3543800F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6C496F3-3A25-E8B7-6081-2B80DFDB9E8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7"/>
          <a:stretch/>
        </p:blipFill>
        <p:spPr bwMode="auto">
          <a:xfrm>
            <a:off x="3166488" y="2413977"/>
            <a:ext cx="2945179" cy="1858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">
            <a:extLst>
              <a:ext uri="{FF2B5EF4-FFF2-40B4-BE49-F238E27FC236}">
                <a16:creationId xmlns:a16="http://schemas.microsoft.com/office/drawing/2014/main" id="{23C9FABC-651A-89DF-BD99-B9A176E4B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1" t="22646" r="29146" b="13231"/>
          <a:stretch/>
        </p:blipFill>
        <p:spPr bwMode="auto">
          <a:xfrm>
            <a:off x="471998" y="1838957"/>
            <a:ext cx="2696136" cy="264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4">
            <a:extLst>
              <a:ext uri="{FF2B5EF4-FFF2-40B4-BE49-F238E27FC236}">
                <a16:creationId xmlns:a16="http://schemas.microsoft.com/office/drawing/2014/main" id="{3F1F5F6E-9528-9EE0-DA1B-2EA55F1C67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6" t="22870" r="29131" b="13006"/>
          <a:stretch/>
        </p:blipFill>
        <p:spPr bwMode="auto">
          <a:xfrm>
            <a:off x="471998" y="1838957"/>
            <a:ext cx="2696136" cy="264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>
            <a:extLst>
              <a:ext uri="{FF2B5EF4-FFF2-40B4-BE49-F238E27FC236}">
                <a16:creationId xmlns:a16="http://schemas.microsoft.com/office/drawing/2014/main" id="{E115CED9-0057-71F1-A8F0-B7042829D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6" t="22544" r="29131" b="13332"/>
          <a:stretch/>
        </p:blipFill>
        <p:spPr bwMode="auto">
          <a:xfrm>
            <a:off x="471998" y="1838956"/>
            <a:ext cx="2696136" cy="264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6">
            <a:extLst>
              <a:ext uri="{FF2B5EF4-FFF2-40B4-BE49-F238E27FC236}">
                <a16:creationId xmlns:a16="http://schemas.microsoft.com/office/drawing/2014/main" id="{7B9E70C7-AEDE-2AE9-4A69-77917FD9B7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5" t="22219" r="29071" b="13660"/>
          <a:stretch/>
        </p:blipFill>
        <p:spPr bwMode="auto">
          <a:xfrm>
            <a:off x="471997" y="1838957"/>
            <a:ext cx="2696137" cy="264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7">
            <a:extLst>
              <a:ext uri="{FF2B5EF4-FFF2-40B4-BE49-F238E27FC236}">
                <a16:creationId xmlns:a16="http://schemas.microsoft.com/office/drawing/2014/main" id="{D48DD80F-EE30-54E7-7C56-D2F7A611F6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0" t="22262" r="28987" b="13614"/>
          <a:stretch/>
        </p:blipFill>
        <p:spPr bwMode="auto">
          <a:xfrm>
            <a:off x="471997" y="1838957"/>
            <a:ext cx="2696137" cy="264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8">
            <a:extLst>
              <a:ext uri="{FF2B5EF4-FFF2-40B4-BE49-F238E27FC236}">
                <a16:creationId xmlns:a16="http://schemas.microsoft.com/office/drawing/2014/main" id="{D81BEDEC-1AF2-A066-08F9-0A2E2D298C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6" t="22381" r="29131" b="13496"/>
          <a:stretch/>
        </p:blipFill>
        <p:spPr bwMode="auto">
          <a:xfrm>
            <a:off x="471996" y="1838958"/>
            <a:ext cx="2696138" cy="264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>
            <a:extLst>
              <a:ext uri="{FF2B5EF4-FFF2-40B4-BE49-F238E27FC236}">
                <a16:creationId xmlns:a16="http://schemas.microsoft.com/office/drawing/2014/main" id="{6C99382A-D02F-8E57-E404-C8A1D3ED2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2262" r="29353" b="13614"/>
          <a:stretch/>
        </p:blipFill>
        <p:spPr bwMode="auto">
          <a:xfrm>
            <a:off x="471996" y="1838957"/>
            <a:ext cx="2696138" cy="264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0">
            <a:extLst>
              <a:ext uri="{FF2B5EF4-FFF2-40B4-BE49-F238E27FC236}">
                <a16:creationId xmlns:a16="http://schemas.microsoft.com/office/drawing/2014/main" id="{701F1095-0FC6-23DF-D2A4-69BB4C717A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0" t="22707" r="29498" b="13170"/>
          <a:stretch/>
        </p:blipFill>
        <p:spPr bwMode="auto">
          <a:xfrm>
            <a:off x="471995" y="1838957"/>
            <a:ext cx="2696139" cy="26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1">
            <a:extLst>
              <a:ext uri="{FF2B5EF4-FFF2-40B4-BE49-F238E27FC236}">
                <a16:creationId xmlns:a16="http://schemas.microsoft.com/office/drawing/2014/main" id="{08551789-E833-82A7-1D7B-60BE018669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1" t="22558" r="28975" b="13319"/>
          <a:stretch/>
        </p:blipFill>
        <p:spPr bwMode="auto">
          <a:xfrm>
            <a:off x="471997" y="1838956"/>
            <a:ext cx="2696137" cy="264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2">
            <a:extLst>
              <a:ext uri="{FF2B5EF4-FFF2-40B4-BE49-F238E27FC236}">
                <a16:creationId xmlns:a16="http://schemas.microsoft.com/office/drawing/2014/main" id="{B603EDF0-17B3-7AE5-811D-817EF9B1B0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0" t="22544" r="28886" b="13332"/>
          <a:stretch/>
        </p:blipFill>
        <p:spPr bwMode="auto">
          <a:xfrm>
            <a:off x="471997" y="1838959"/>
            <a:ext cx="2696139" cy="264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FD98DDC-AFFC-6804-467D-2CD787E320AF}"/>
              </a:ext>
            </a:extLst>
          </p:cNvPr>
          <p:cNvSpPr txBox="1"/>
          <p:nvPr/>
        </p:nvSpPr>
        <p:spPr>
          <a:xfrm>
            <a:off x="1211760" y="4340495"/>
            <a:ext cx="1304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  <a:latin typeface="Ubuntu" panose="020B0504030602030204" pitchFamily="34" charset="0"/>
                <a:ea typeface="ＭＳ Ｐゴシック"/>
              </a:rPr>
              <a:t>Position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063AD12-1716-35B5-20AC-F8605B6142FA}"/>
              </a:ext>
            </a:extLst>
          </p:cNvPr>
          <p:cNvSpPr txBox="1"/>
          <p:nvPr/>
        </p:nvSpPr>
        <p:spPr>
          <a:xfrm rot="16200000">
            <a:off x="-100227" y="2935880"/>
            <a:ext cx="927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  <a:latin typeface="Ubuntu" panose="020B0504030602030204" pitchFamily="34" charset="0"/>
                <a:ea typeface="ＭＳ Ｐゴシック"/>
              </a:rPr>
              <a:t>Phase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1F2D7A-8A35-FBBB-8EA4-91281A34B99B}"/>
              </a:ext>
            </a:extLst>
          </p:cNvPr>
          <p:cNvSpPr txBox="1"/>
          <p:nvPr/>
        </p:nvSpPr>
        <p:spPr>
          <a:xfrm>
            <a:off x="4014301" y="4134139"/>
            <a:ext cx="1300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  <a:latin typeface="Ubuntu" panose="020B0504030602030204" pitchFamily="34" charset="0"/>
                <a:ea typeface="ＭＳ Ｐゴシック"/>
              </a:rPr>
              <a:t>Position [pixels]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67E9B1-38E2-74E5-0733-7D9CBCC7ACD0}"/>
              </a:ext>
            </a:extLst>
          </p:cNvPr>
          <p:cNvSpPr txBox="1"/>
          <p:nvPr/>
        </p:nvSpPr>
        <p:spPr>
          <a:xfrm rot="16200000">
            <a:off x="2959077" y="3084812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  <a:latin typeface="Ubuntu" panose="020B0504030602030204" pitchFamily="34" charset="0"/>
                <a:ea typeface="ＭＳ Ｐゴシック"/>
              </a:rPr>
              <a:t>Turn #</a:t>
            </a:r>
          </a:p>
        </p:txBody>
      </p:sp>
      <p:sp>
        <p:nvSpPr>
          <p:cNvPr id="49" name="Date Placeholder 3">
            <a:extLst>
              <a:ext uri="{FF2B5EF4-FFF2-40B4-BE49-F238E27FC236}">
                <a16:creationId xmlns:a16="http://schemas.microsoft.com/office/drawing/2014/main" id="{2F05EC4E-B001-0672-CBF9-A09D737EA8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142" y="4754389"/>
            <a:ext cx="1475712" cy="273844"/>
          </a:xfrm>
        </p:spPr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05E7D-922B-0F08-B999-9F498C6BF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119366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Injection off-axis due to machine-machine mismatch</a:t>
            </a:r>
          </a:p>
          <a:p>
            <a:r>
              <a:rPr lang="en-US" dirty="0"/>
              <a:t>Filamentation – beam moves around the phase space (oscillation) and fills the entire phase space ellipse</a:t>
            </a:r>
          </a:p>
          <a:p>
            <a:r>
              <a:rPr lang="en-US" dirty="0"/>
              <a:t>Emittance growth – beam quality degradation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6BC36CE-4E23-035F-B8A5-3059A056F7C6}"/>
              </a:ext>
            </a:extLst>
          </p:cNvPr>
          <p:cNvCxnSpPr>
            <a:cxnSpLocks/>
          </p:cNvCxnSpPr>
          <p:nvPr/>
        </p:nvCxnSpPr>
        <p:spPr>
          <a:xfrm flipH="1">
            <a:off x="2430854" y="2034101"/>
            <a:ext cx="761034" cy="30868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8F4DB53-815E-1489-C21D-656EC717F86E}"/>
              </a:ext>
            </a:extLst>
          </p:cNvPr>
          <p:cNvSpPr txBox="1"/>
          <p:nvPr/>
        </p:nvSpPr>
        <p:spPr>
          <a:xfrm>
            <a:off x="3142940" y="1901016"/>
            <a:ext cx="25669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rgbClr val="000000"/>
                </a:solidFill>
                <a:ea typeface="ＭＳ Ｐゴシック"/>
              </a:rPr>
              <a:t>Acceptance of the magnetic system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BA7604-BA73-76AA-8DCB-8A8905D5966C}"/>
              </a:ext>
            </a:extLst>
          </p:cNvPr>
          <p:cNvSpPr txBox="1"/>
          <p:nvPr/>
        </p:nvSpPr>
        <p:spPr>
          <a:xfrm>
            <a:off x="662078" y="1950368"/>
            <a:ext cx="13721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rgbClr val="000000"/>
                </a:solidFill>
                <a:ea typeface="ＭＳ Ｐゴシック"/>
              </a:rPr>
              <a:t>simulations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DDCEDA-CFBB-8239-10A8-22E007180996}"/>
              </a:ext>
            </a:extLst>
          </p:cNvPr>
          <p:cNvSpPr txBox="1"/>
          <p:nvPr/>
        </p:nvSpPr>
        <p:spPr>
          <a:xfrm>
            <a:off x="3568442" y="2208173"/>
            <a:ext cx="13721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rgbClr val="000000"/>
                </a:solidFill>
                <a:ea typeface="ＭＳ Ｐゴシック"/>
              </a:rPr>
              <a:t>measurements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A9F4A5-F73B-DAE6-B98D-4A8D6E795ABA}"/>
              </a:ext>
            </a:extLst>
          </p:cNvPr>
          <p:cNvSpPr txBox="1"/>
          <p:nvPr/>
        </p:nvSpPr>
        <p:spPr>
          <a:xfrm rot="20415580">
            <a:off x="6472025" y="2168249"/>
            <a:ext cx="13721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rgbClr val="000000"/>
                </a:solidFill>
                <a:ea typeface="ＭＳ Ｐゴシック"/>
              </a:rPr>
              <a:t>measurements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329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4921-7127-727F-EDE0-C67071F1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Tune measurements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CFFC2-245C-1A08-EF38-21B6202BD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9CB13-F6DF-6EC7-D1E0-24D4FC953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2F455-0961-AF71-A1AB-7A3DDDD22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03892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E9EC8-D66B-9750-5EB5-50643BEE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tune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14A14-8EC9-D430-00AA-A9FEAF66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4925549" cy="376414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Characteristic frequency of the magnetic lattice – </a:t>
            </a:r>
            <a:r>
              <a:rPr lang="en-US" dirty="0" err="1"/>
              <a:t>betatron</a:t>
            </a:r>
            <a:r>
              <a:rPr lang="en-US" dirty="0"/>
              <a:t> oscillation of off-axis beam particles</a:t>
            </a:r>
          </a:p>
          <a:p>
            <a:pPr lvl="1"/>
            <a:r>
              <a:rPr lang="en-US" dirty="0"/>
              <a:t>Set by the strength of quadrupoles</a:t>
            </a:r>
          </a:p>
          <a:p>
            <a:r>
              <a:rPr lang="en-US" dirty="0"/>
              <a:t>For each transverse plane (H and V):</a:t>
            </a:r>
          </a:p>
          <a:p>
            <a:pPr lvl="1"/>
            <a:r>
              <a:rPr lang="en-US" dirty="0"/>
              <a:t>Q – full </a:t>
            </a:r>
            <a:r>
              <a:rPr lang="en-US" dirty="0" err="1"/>
              <a:t>betatron</a:t>
            </a:r>
            <a:r>
              <a:rPr lang="en-US" dirty="0"/>
              <a:t> tune</a:t>
            </a:r>
          </a:p>
          <a:p>
            <a:pPr lvl="1"/>
            <a:r>
              <a:rPr lang="en-US" dirty="0"/>
              <a:t>q – fractional tune (operating point)</a:t>
            </a:r>
          </a:p>
          <a:p>
            <a:r>
              <a:rPr lang="en-GB" dirty="0"/>
              <a:t>Real life is more complex</a:t>
            </a:r>
          </a:p>
          <a:p>
            <a:pPr lvl="1"/>
            <a:r>
              <a:rPr lang="en-GB" dirty="0"/>
              <a:t>Oscillations in both planes are coupled</a:t>
            </a:r>
          </a:p>
          <a:p>
            <a:pPr lvl="1"/>
            <a:r>
              <a:rPr lang="en-GB" dirty="0" err="1"/>
              <a:t>Betatron</a:t>
            </a:r>
            <a:r>
              <a:rPr lang="en-GB" dirty="0"/>
              <a:t> oscillations are non-linear at large amplitudes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80101-2103-87F8-0F48-444B41B75C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A3657-8684-E2A6-DB53-FBB679CB1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0ADC6-83FB-6972-9473-1A8FF66D8A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38" name="Freeform 4">
            <a:extLst>
              <a:ext uri="{FF2B5EF4-FFF2-40B4-BE49-F238E27FC236}">
                <a16:creationId xmlns:a16="http://schemas.microsoft.com/office/drawing/2014/main" id="{9E8C0B63-7A48-DC09-99B3-07FBCB40DD81}"/>
              </a:ext>
            </a:extLst>
          </p:cNvPr>
          <p:cNvSpPr>
            <a:spLocks/>
          </p:cNvSpPr>
          <p:nvPr/>
        </p:nvSpPr>
        <p:spPr bwMode="auto">
          <a:xfrm>
            <a:off x="5238750" y="782002"/>
            <a:ext cx="3635375" cy="336550"/>
          </a:xfrm>
          <a:custGeom>
            <a:avLst/>
            <a:gdLst>
              <a:gd name="T0" fmla="*/ 0 w 2290"/>
              <a:gd name="T1" fmla="*/ 212 h 212"/>
              <a:gd name="T2" fmla="*/ 264 w 2290"/>
              <a:gd name="T3" fmla="*/ 97 h 212"/>
              <a:gd name="T4" fmla="*/ 739 w 2290"/>
              <a:gd name="T5" fmla="*/ 173 h 212"/>
              <a:gd name="T6" fmla="*/ 1171 w 2290"/>
              <a:gd name="T7" fmla="*/ 1 h 212"/>
              <a:gd name="T8" fmla="*/ 1603 w 2290"/>
              <a:gd name="T9" fmla="*/ 178 h 212"/>
              <a:gd name="T10" fmla="*/ 2112 w 2290"/>
              <a:gd name="T11" fmla="*/ 106 h 212"/>
              <a:gd name="T12" fmla="*/ 2290 w 2290"/>
              <a:gd name="T13" fmla="*/ 202 h 2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90"/>
              <a:gd name="T22" fmla="*/ 0 h 212"/>
              <a:gd name="T23" fmla="*/ 2290 w 2290"/>
              <a:gd name="T24" fmla="*/ 212 h 2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90" h="212">
                <a:moveTo>
                  <a:pt x="0" y="212"/>
                </a:moveTo>
                <a:cubicBezTo>
                  <a:pt x="45" y="193"/>
                  <a:pt x="141" y="103"/>
                  <a:pt x="264" y="97"/>
                </a:cubicBezTo>
                <a:cubicBezTo>
                  <a:pt x="387" y="91"/>
                  <a:pt x="588" y="189"/>
                  <a:pt x="739" y="173"/>
                </a:cubicBezTo>
                <a:cubicBezTo>
                  <a:pt x="890" y="157"/>
                  <a:pt x="1027" y="0"/>
                  <a:pt x="1171" y="1"/>
                </a:cubicBezTo>
                <a:cubicBezTo>
                  <a:pt x="1315" y="2"/>
                  <a:pt x="1446" y="161"/>
                  <a:pt x="1603" y="178"/>
                </a:cubicBezTo>
                <a:cubicBezTo>
                  <a:pt x="1760" y="195"/>
                  <a:pt x="1998" y="102"/>
                  <a:pt x="2112" y="106"/>
                </a:cubicBezTo>
                <a:cubicBezTo>
                  <a:pt x="2226" y="110"/>
                  <a:pt x="2253" y="182"/>
                  <a:pt x="2290" y="20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arrow" w="med" len="med"/>
            <a:tailEnd type="none" w="sm" len="sm"/>
          </a:ln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ＭＳ Ｐゴシック"/>
            </a:endParaRPr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68B52DCC-5963-DE85-BEFB-575ADD7CD15F}"/>
              </a:ext>
            </a:extLst>
          </p:cNvPr>
          <p:cNvSpPr>
            <a:spLocks/>
          </p:cNvSpPr>
          <p:nvPr/>
        </p:nvSpPr>
        <p:spPr bwMode="auto">
          <a:xfrm>
            <a:off x="5241925" y="905827"/>
            <a:ext cx="3543300" cy="250825"/>
          </a:xfrm>
          <a:custGeom>
            <a:avLst/>
            <a:gdLst>
              <a:gd name="T0" fmla="*/ 0 w 2232"/>
              <a:gd name="T1" fmla="*/ 158 h 158"/>
              <a:gd name="T2" fmla="*/ 715 w 2232"/>
              <a:gd name="T3" fmla="*/ 25 h 158"/>
              <a:gd name="T4" fmla="*/ 1137 w 2232"/>
              <a:gd name="T5" fmla="*/ 5 h 158"/>
              <a:gd name="T6" fmla="*/ 1569 w 2232"/>
              <a:gd name="T7" fmla="*/ 28 h 158"/>
              <a:gd name="T8" fmla="*/ 2049 w 2232"/>
              <a:gd name="T9" fmla="*/ 98 h 158"/>
              <a:gd name="T10" fmla="*/ 2232 w 2232"/>
              <a:gd name="T11" fmla="*/ 144 h 1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32"/>
              <a:gd name="T19" fmla="*/ 0 h 158"/>
              <a:gd name="T20" fmla="*/ 2232 w 2232"/>
              <a:gd name="T21" fmla="*/ 158 h 1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32" h="158">
                <a:moveTo>
                  <a:pt x="0" y="158"/>
                </a:moveTo>
                <a:cubicBezTo>
                  <a:pt x="120" y="136"/>
                  <a:pt x="526" y="50"/>
                  <a:pt x="715" y="25"/>
                </a:cubicBezTo>
                <a:cubicBezTo>
                  <a:pt x="904" y="0"/>
                  <a:pt x="995" y="5"/>
                  <a:pt x="1137" y="5"/>
                </a:cubicBezTo>
                <a:cubicBezTo>
                  <a:pt x="1279" y="6"/>
                  <a:pt x="1417" y="13"/>
                  <a:pt x="1569" y="28"/>
                </a:cubicBezTo>
                <a:cubicBezTo>
                  <a:pt x="1721" y="43"/>
                  <a:pt x="1939" y="78"/>
                  <a:pt x="2049" y="98"/>
                </a:cubicBezTo>
                <a:cubicBezTo>
                  <a:pt x="2159" y="117"/>
                  <a:pt x="2195" y="130"/>
                  <a:pt x="2232" y="144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arrow" w="med" len="med"/>
            <a:tailEnd type="none" w="sm" len="sm"/>
          </a:ln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ＭＳ Ｐゴシック"/>
            </a:endParaRPr>
          </a:p>
        </p:txBody>
      </p:sp>
      <p:grpSp>
        <p:nvGrpSpPr>
          <p:cNvPr id="40" name="Group 6">
            <a:extLst>
              <a:ext uri="{FF2B5EF4-FFF2-40B4-BE49-F238E27FC236}">
                <a16:creationId xmlns:a16="http://schemas.microsoft.com/office/drawing/2014/main" id="{CE20FC4A-8D1A-D4A0-D3E9-4D7AB93B2B3E}"/>
              </a:ext>
            </a:extLst>
          </p:cNvPr>
          <p:cNvGrpSpPr>
            <a:grpSpLocks/>
          </p:cNvGrpSpPr>
          <p:nvPr/>
        </p:nvGrpSpPr>
        <p:grpSpPr bwMode="auto">
          <a:xfrm>
            <a:off x="5424488" y="267652"/>
            <a:ext cx="3397250" cy="1452562"/>
            <a:chOff x="742" y="1214"/>
            <a:chExt cx="2140" cy="915"/>
          </a:xfrm>
        </p:grpSpPr>
        <p:sp>
          <p:nvSpPr>
            <p:cNvPr id="41" name="Text Box 7">
              <a:extLst>
                <a:ext uri="{FF2B5EF4-FFF2-40B4-BE49-F238E27FC236}">
                  <a16:creationId xmlns:a16="http://schemas.microsoft.com/office/drawing/2014/main" id="{18A80A3D-C856-5B08-21E8-21C98E6FB1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4" y="1214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QF</a:t>
              </a:r>
            </a:p>
          </p:txBody>
        </p:sp>
        <p:sp>
          <p:nvSpPr>
            <p:cNvPr id="42" name="Oval 8">
              <a:extLst>
                <a:ext uri="{FF2B5EF4-FFF2-40B4-BE49-F238E27FC236}">
                  <a16:creationId xmlns:a16="http://schemas.microsoft.com/office/drawing/2014/main" id="{0475FD25-46D3-DBEA-D47B-924067DFF9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7117">
              <a:off x="867" y="1481"/>
              <a:ext cx="88" cy="472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3" name="Oval 9">
              <a:extLst>
                <a:ext uri="{FF2B5EF4-FFF2-40B4-BE49-F238E27FC236}">
                  <a16:creationId xmlns:a16="http://schemas.microsoft.com/office/drawing/2014/main" id="{B3936FC4-EEA9-ED42-76F1-55DF95FA5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385"/>
              <a:ext cx="88" cy="472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" name="Oval 10">
              <a:extLst>
                <a:ext uri="{FF2B5EF4-FFF2-40B4-BE49-F238E27FC236}">
                  <a16:creationId xmlns:a16="http://schemas.microsoft.com/office/drawing/2014/main" id="{627E7E71-A223-7972-D207-09411D7E98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97117" flipH="1">
              <a:off x="2634" y="1481"/>
              <a:ext cx="88" cy="472"/>
            </a:xfrm>
            <a:prstGeom prst="ellipse">
              <a:avLst/>
            </a:prstGeom>
            <a:solidFill>
              <a:srgbClr val="BBE0E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5" name="Group 11">
              <a:extLst>
                <a:ext uri="{FF2B5EF4-FFF2-40B4-BE49-F238E27FC236}">
                  <a16:creationId xmlns:a16="http://schemas.microsoft.com/office/drawing/2014/main" id="{4482E872-6E3E-6E63-F094-8B9C0FABEC60}"/>
                </a:ext>
              </a:extLst>
            </p:cNvPr>
            <p:cNvGrpSpPr>
              <a:grpSpLocks/>
            </p:cNvGrpSpPr>
            <p:nvPr/>
          </p:nvGrpSpPr>
          <p:grpSpPr bwMode="auto">
            <a:xfrm rot="-249174">
              <a:off x="1299" y="1404"/>
              <a:ext cx="87" cy="485"/>
              <a:chOff x="1728" y="1152"/>
              <a:chExt cx="144" cy="480"/>
            </a:xfrm>
          </p:grpSpPr>
          <p:sp>
            <p:nvSpPr>
              <p:cNvPr id="65" name="Line 12">
                <a:extLst>
                  <a:ext uri="{FF2B5EF4-FFF2-40B4-BE49-F238E27FC236}">
                    <a16:creationId xmlns:a16="http://schemas.microsoft.com/office/drawing/2014/main" id="{8FE0F147-C16C-50B2-AE34-2A3CAAF850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8" y="115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" name="Line 13">
                <a:extLst>
                  <a:ext uri="{FF2B5EF4-FFF2-40B4-BE49-F238E27FC236}">
                    <a16:creationId xmlns:a16="http://schemas.microsoft.com/office/drawing/2014/main" id="{1C72F451-9805-379A-752E-DD4629242A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7" name="Freeform 14">
                <a:extLst>
                  <a:ext uri="{FF2B5EF4-FFF2-40B4-BE49-F238E27FC236}">
                    <a16:creationId xmlns:a16="http://schemas.microsoft.com/office/drawing/2014/main" id="{943E299D-BA5A-40EF-B770-DEE501BD2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152"/>
                <a:ext cx="48" cy="480"/>
              </a:xfrm>
              <a:custGeom>
                <a:avLst/>
                <a:gdLst>
                  <a:gd name="T0" fmla="*/ 0 w 48"/>
                  <a:gd name="T1" fmla="*/ 0 h 480"/>
                  <a:gd name="T2" fmla="*/ 48 w 48"/>
                  <a:gd name="T3" fmla="*/ 240 h 480"/>
                  <a:gd name="T4" fmla="*/ 0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0" y="0"/>
                    </a:moveTo>
                    <a:cubicBezTo>
                      <a:pt x="24" y="80"/>
                      <a:pt x="48" y="160"/>
                      <a:pt x="48" y="240"/>
                    </a:cubicBezTo>
                    <a:cubicBezTo>
                      <a:pt x="48" y="320"/>
                      <a:pt x="24" y="400"/>
                      <a:pt x="0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8" name="Freeform 15">
                <a:extLst>
                  <a:ext uri="{FF2B5EF4-FFF2-40B4-BE49-F238E27FC236}">
                    <a16:creationId xmlns:a16="http://schemas.microsoft.com/office/drawing/2014/main" id="{2D5B00A7-51DE-C867-26EE-84F4F3C40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1152"/>
                <a:ext cx="48" cy="480"/>
              </a:xfrm>
              <a:custGeom>
                <a:avLst/>
                <a:gdLst>
                  <a:gd name="T0" fmla="*/ 48 w 48"/>
                  <a:gd name="T1" fmla="*/ 0 h 480"/>
                  <a:gd name="T2" fmla="*/ 0 w 48"/>
                  <a:gd name="T3" fmla="*/ 240 h 480"/>
                  <a:gd name="T4" fmla="*/ 48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48" y="0"/>
                    </a:moveTo>
                    <a:cubicBezTo>
                      <a:pt x="24" y="80"/>
                      <a:pt x="0" y="160"/>
                      <a:pt x="0" y="240"/>
                    </a:cubicBezTo>
                    <a:cubicBezTo>
                      <a:pt x="0" y="320"/>
                      <a:pt x="24" y="400"/>
                      <a:pt x="48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6" name="Group 16">
              <a:extLst>
                <a:ext uri="{FF2B5EF4-FFF2-40B4-BE49-F238E27FC236}">
                  <a16:creationId xmlns:a16="http://schemas.microsoft.com/office/drawing/2014/main" id="{35D0DCEC-696D-A82E-EE1F-D36EE3195660}"/>
                </a:ext>
              </a:extLst>
            </p:cNvPr>
            <p:cNvGrpSpPr>
              <a:grpSpLocks/>
            </p:cNvGrpSpPr>
            <p:nvPr/>
          </p:nvGrpSpPr>
          <p:grpSpPr bwMode="auto">
            <a:xfrm rot="249174" flipH="1">
              <a:off x="2168" y="1399"/>
              <a:ext cx="87" cy="485"/>
              <a:chOff x="1728" y="1152"/>
              <a:chExt cx="144" cy="480"/>
            </a:xfrm>
          </p:grpSpPr>
          <p:sp>
            <p:nvSpPr>
              <p:cNvPr id="61" name="Line 17">
                <a:extLst>
                  <a:ext uri="{FF2B5EF4-FFF2-40B4-BE49-F238E27FC236}">
                    <a16:creationId xmlns:a16="http://schemas.microsoft.com/office/drawing/2014/main" id="{1B9933B5-E680-E826-4C24-65F16DF98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8" y="115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" name="Line 18">
                <a:extLst>
                  <a:ext uri="{FF2B5EF4-FFF2-40B4-BE49-F238E27FC236}">
                    <a16:creationId xmlns:a16="http://schemas.microsoft.com/office/drawing/2014/main" id="{3DDA132D-9A07-C449-962F-ADA5422E9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" name="Freeform 19">
                <a:extLst>
                  <a:ext uri="{FF2B5EF4-FFF2-40B4-BE49-F238E27FC236}">
                    <a16:creationId xmlns:a16="http://schemas.microsoft.com/office/drawing/2014/main" id="{9E2024A7-D62F-92FB-01DB-BD38BB03D9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152"/>
                <a:ext cx="48" cy="480"/>
              </a:xfrm>
              <a:custGeom>
                <a:avLst/>
                <a:gdLst>
                  <a:gd name="T0" fmla="*/ 0 w 48"/>
                  <a:gd name="T1" fmla="*/ 0 h 480"/>
                  <a:gd name="T2" fmla="*/ 48 w 48"/>
                  <a:gd name="T3" fmla="*/ 240 h 480"/>
                  <a:gd name="T4" fmla="*/ 0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0" y="0"/>
                    </a:moveTo>
                    <a:cubicBezTo>
                      <a:pt x="24" y="80"/>
                      <a:pt x="48" y="160"/>
                      <a:pt x="48" y="240"/>
                    </a:cubicBezTo>
                    <a:cubicBezTo>
                      <a:pt x="48" y="320"/>
                      <a:pt x="24" y="400"/>
                      <a:pt x="0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" name="Freeform 20">
                <a:extLst>
                  <a:ext uri="{FF2B5EF4-FFF2-40B4-BE49-F238E27FC236}">
                    <a16:creationId xmlns:a16="http://schemas.microsoft.com/office/drawing/2014/main" id="{5E220C8C-61A4-AA84-9200-592217AE7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1152"/>
                <a:ext cx="48" cy="480"/>
              </a:xfrm>
              <a:custGeom>
                <a:avLst/>
                <a:gdLst>
                  <a:gd name="T0" fmla="*/ 48 w 48"/>
                  <a:gd name="T1" fmla="*/ 0 h 480"/>
                  <a:gd name="T2" fmla="*/ 0 w 48"/>
                  <a:gd name="T3" fmla="*/ 240 h 480"/>
                  <a:gd name="T4" fmla="*/ 48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48" y="0"/>
                    </a:moveTo>
                    <a:cubicBezTo>
                      <a:pt x="24" y="80"/>
                      <a:pt x="0" y="160"/>
                      <a:pt x="0" y="240"/>
                    </a:cubicBezTo>
                    <a:cubicBezTo>
                      <a:pt x="0" y="320"/>
                      <a:pt x="24" y="400"/>
                      <a:pt x="48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47" name="Rectangle 21">
              <a:extLst>
                <a:ext uri="{FF2B5EF4-FFF2-40B4-BE49-F238E27FC236}">
                  <a16:creationId xmlns:a16="http://schemas.microsoft.com/office/drawing/2014/main" id="{2C3D37DA-A49A-05F2-2454-FCC9294ED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5" y="1385"/>
              <a:ext cx="48" cy="480"/>
            </a:xfrm>
            <a:prstGeom prst="rect">
              <a:avLst/>
            </a:prstGeom>
            <a:solidFill>
              <a:srgbClr val="CC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8" name="Rectangle 22">
              <a:extLst>
                <a:ext uri="{FF2B5EF4-FFF2-40B4-BE49-F238E27FC236}">
                  <a16:creationId xmlns:a16="http://schemas.microsoft.com/office/drawing/2014/main" id="{7CE01F5F-842C-CB34-F623-9DAA57B24C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51795">
              <a:off x="2556" y="1462"/>
              <a:ext cx="48" cy="480"/>
            </a:xfrm>
            <a:prstGeom prst="rect">
              <a:avLst/>
            </a:prstGeom>
            <a:solidFill>
              <a:srgbClr val="CC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9" name="Rectangle 23">
              <a:extLst>
                <a:ext uri="{FF2B5EF4-FFF2-40B4-BE49-F238E27FC236}">
                  <a16:creationId xmlns:a16="http://schemas.microsoft.com/office/drawing/2014/main" id="{43B7B1E0-3AE2-F5DC-2503-8D2AA564AE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848205" flipH="1">
              <a:off x="790" y="1496"/>
              <a:ext cx="48" cy="480"/>
            </a:xfrm>
            <a:prstGeom prst="rect">
              <a:avLst/>
            </a:prstGeom>
            <a:solidFill>
              <a:srgbClr val="CC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0" name="Rectangle 24">
              <a:extLst>
                <a:ext uri="{FF2B5EF4-FFF2-40B4-BE49-F238E27FC236}">
                  <a16:creationId xmlns:a16="http://schemas.microsoft.com/office/drawing/2014/main" id="{546B7801-81CE-5324-1909-F735F8CDC5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16413">
              <a:off x="1223" y="1414"/>
              <a:ext cx="48" cy="480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843A0D12-EDF0-0EDD-1754-0D1070D3BC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16413" flipH="1">
              <a:off x="2096" y="1400"/>
              <a:ext cx="48" cy="480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" name="Text Box 26">
              <a:extLst>
                <a:ext uri="{FF2B5EF4-FFF2-40B4-BE49-F238E27FC236}">
                  <a16:creationId xmlns:a16="http://schemas.microsoft.com/office/drawing/2014/main" id="{BEB45621-D276-2892-6104-0C2DE74440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2" y="1313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QF</a:t>
              </a:r>
            </a:p>
          </p:txBody>
        </p:sp>
        <p:sp>
          <p:nvSpPr>
            <p:cNvPr id="53" name="Text Box 27">
              <a:extLst>
                <a:ext uri="{FF2B5EF4-FFF2-40B4-BE49-F238E27FC236}">
                  <a16:creationId xmlns:a16="http://schemas.microsoft.com/office/drawing/2014/main" id="{B75323BB-CDCF-6F60-7216-0D9AF7076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3" y="1304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QF</a:t>
              </a:r>
            </a:p>
          </p:txBody>
        </p:sp>
        <p:sp>
          <p:nvSpPr>
            <p:cNvPr id="54" name="Text Box 28">
              <a:extLst>
                <a:ext uri="{FF2B5EF4-FFF2-40B4-BE49-F238E27FC236}">
                  <a16:creationId xmlns:a16="http://schemas.microsoft.com/office/drawing/2014/main" id="{1ECB82B4-E475-E159-5752-0FE363FC39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5" y="1227"/>
              <a:ext cx="278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QD</a:t>
              </a:r>
            </a:p>
          </p:txBody>
        </p:sp>
        <p:sp>
          <p:nvSpPr>
            <p:cNvPr id="55" name="Text Box 29">
              <a:extLst>
                <a:ext uri="{FF2B5EF4-FFF2-40B4-BE49-F238E27FC236}">
                  <a16:creationId xmlns:a16="http://schemas.microsoft.com/office/drawing/2014/main" id="{2046B334-8057-87A7-8A8E-8CEAA1A2C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8" y="1231"/>
              <a:ext cx="278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QD</a:t>
              </a:r>
            </a:p>
          </p:txBody>
        </p:sp>
        <p:sp>
          <p:nvSpPr>
            <p:cNvPr id="56" name="Text Box 30">
              <a:extLst>
                <a:ext uri="{FF2B5EF4-FFF2-40B4-BE49-F238E27FC236}">
                  <a16:creationId xmlns:a16="http://schemas.microsoft.com/office/drawing/2014/main" id="{7455CCA3-8396-BAD6-6582-91A0FD5B8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3" y="1913"/>
              <a:ext cx="2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SF</a:t>
              </a:r>
            </a:p>
          </p:txBody>
        </p:sp>
        <p:sp>
          <p:nvSpPr>
            <p:cNvPr id="57" name="Text Box 31">
              <a:extLst>
                <a:ext uri="{FF2B5EF4-FFF2-40B4-BE49-F238E27FC236}">
                  <a16:creationId xmlns:a16="http://schemas.microsoft.com/office/drawing/2014/main" id="{BDD21554-0010-8019-087D-68824F87E1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4" y="1836"/>
              <a:ext cx="2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SF</a:t>
              </a:r>
            </a:p>
          </p:txBody>
        </p:sp>
        <p:sp>
          <p:nvSpPr>
            <p:cNvPr id="58" name="Text Box 32">
              <a:extLst>
                <a:ext uri="{FF2B5EF4-FFF2-40B4-BE49-F238E27FC236}">
                  <a16:creationId xmlns:a16="http://schemas.microsoft.com/office/drawing/2014/main" id="{6AA16FB0-1DC8-4613-2467-1E35A6D8E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7" y="1937"/>
              <a:ext cx="2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SF</a:t>
              </a:r>
            </a:p>
          </p:txBody>
        </p:sp>
        <p:sp>
          <p:nvSpPr>
            <p:cNvPr id="59" name="Text Box 33">
              <a:extLst>
                <a:ext uri="{FF2B5EF4-FFF2-40B4-BE49-F238E27FC236}">
                  <a16:creationId xmlns:a16="http://schemas.microsoft.com/office/drawing/2014/main" id="{044A827D-9BDB-6763-FD42-AEA9A394FF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6" y="1865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SD</a:t>
              </a:r>
            </a:p>
          </p:txBody>
        </p:sp>
        <p:sp>
          <p:nvSpPr>
            <p:cNvPr id="60" name="Text Box 34">
              <a:extLst>
                <a:ext uri="{FF2B5EF4-FFF2-40B4-BE49-F238E27FC236}">
                  <a16:creationId xmlns:a16="http://schemas.microsoft.com/office/drawing/2014/main" id="{780F0DDD-E7FF-55BF-E306-ADF14EFEF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2" y="1850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Times New Roman" pitchFamily="18" charset="0"/>
                  <a:ea typeface="ＭＳ Ｐゴシック"/>
                </a:rPr>
                <a:t>SD</a:t>
              </a:r>
            </a:p>
          </p:txBody>
        </p: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CFBA3BB4-B016-F77F-46D2-2606A563E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048" y="1764665"/>
            <a:ext cx="2690356" cy="268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9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435B1-7C2E-325F-C8BB-157CD5B68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Betatron</a:t>
            </a:r>
            <a:r>
              <a:rPr lang="en-US" dirty="0"/>
              <a:t> motion and accelerator tune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2B5A5-D8E3-EFEB-C614-7C76B8AED2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77E8E-2081-936E-2037-63BC578B3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E7910-BB09-9C54-4894-EE7EEB414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0BB1EEF-ABE9-02BA-FE5E-C1BD6FE4ABAE}"/>
              </a:ext>
            </a:extLst>
          </p:cNvPr>
          <p:cNvSpPr/>
          <p:nvPr/>
        </p:nvSpPr>
        <p:spPr bwMode="auto">
          <a:xfrm>
            <a:off x="2545497" y="670314"/>
            <a:ext cx="3923278" cy="372910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2" name="Picture 4">
            <a:extLst>
              <a:ext uri="{FF2B5EF4-FFF2-40B4-BE49-F238E27FC236}">
                <a16:creationId xmlns:a16="http://schemas.microsoft.com/office/drawing/2014/main" id="{0808A083-2239-CA0E-EBA3-7D7D11A373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13" y="807231"/>
            <a:ext cx="3380110" cy="338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0FAB98CA-D137-A4B3-139B-8F9D54AA8A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13" y="807231"/>
            <a:ext cx="3380110" cy="338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9E0E5FC-AC99-8439-1E67-1DCE5463C9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13" y="807231"/>
            <a:ext cx="3380110" cy="338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48788213-33B5-D836-73E5-DE8542C1B6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13" y="807231"/>
            <a:ext cx="3380110" cy="338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749A42C6-D15D-E778-5367-DD86D322D3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13" y="807231"/>
            <a:ext cx="3380110" cy="338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B49C0723-049C-A0DF-62DC-2119444BB16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713" y="807231"/>
            <a:ext cx="3380110" cy="338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862DBBE6-FAAA-1EA7-571B-FF3968F91D4D}"/>
              </a:ext>
            </a:extLst>
          </p:cNvPr>
          <p:cNvGrpSpPr/>
          <p:nvPr/>
        </p:nvGrpSpPr>
        <p:grpSpPr>
          <a:xfrm>
            <a:off x="5319659" y="713984"/>
            <a:ext cx="357058" cy="769403"/>
            <a:chOff x="5759859" y="1164578"/>
            <a:chExt cx="532430" cy="1147302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AE1C007-C931-FAA5-8659-B20CCAEF3C82}"/>
                </a:ext>
              </a:extLst>
            </p:cNvPr>
            <p:cNvSpPr/>
            <p:nvPr/>
          </p:nvSpPr>
          <p:spPr bwMode="auto">
            <a:xfrm rot="1800000">
              <a:off x="5759859" y="1440612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46C6D6C-4FC6-57CE-979F-EADCBFDE7747}"/>
                </a:ext>
              </a:extLst>
            </p:cNvPr>
            <p:cNvSpPr txBox="1"/>
            <p:nvPr/>
          </p:nvSpPr>
          <p:spPr>
            <a:xfrm>
              <a:off x="5979383" y="116457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1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F7C4724-95EA-C1D5-13E8-E055B45AB6BE}"/>
              </a:ext>
            </a:extLst>
          </p:cNvPr>
          <p:cNvGrpSpPr/>
          <p:nvPr/>
        </p:nvGrpSpPr>
        <p:grpSpPr>
          <a:xfrm>
            <a:off x="5614802" y="1515054"/>
            <a:ext cx="760401" cy="357918"/>
            <a:chOff x="6180971" y="2294165"/>
            <a:chExt cx="1133881" cy="533717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B000D16-613B-6BC6-5EA8-3FA33B39E36D}"/>
                </a:ext>
              </a:extLst>
            </p:cNvPr>
            <p:cNvSpPr/>
            <p:nvPr/>
          </p:nvSpPr>
          <p:spPr bwMode="auto">
            <a:xfrm rot="3600000">
              <a:off x="6593745" y="2369389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79930A9-5147-0624-A619-1E41165CBA36}"/>
                </a:ext>
              </a:extLst>
            </p:cNvPr>
            <p:cNvSpPr txBox="1"/>
            <p:nvPr/>
          </p:nvSpPr>
          <p:spPr>
            <a:xfrm>
              <a:off x="7001945" y="2294165"/>
              <a:ext cx="312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2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928AA0A-D316-AB01-382E-C099140582D4}"/>
              </a:ext>
            </a:extLst>
          </p:cNvPr>
          <p:cNvGrpSpPr/>
          <p:nvPr/>
        </p:nvGrpSpPr>
        <p:grpSpPr>
          <a:xfrm>
            <a:off x="5762582" y="2590036"/>
            <a:ext cx="768035" cy="247678"/>
            <a:chOff x="6380527" y="3866330"/>
            <a:chExt cx="1145276" cy="369332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1B4AD6F-A5E8-3F54-CF83-21BBF2487659}"/>
                </a:ext>
              </a:extLst>
            </p:cNvPr>
            <p:cNvSpPr/>
            <p:nvPr/>
          </p:nvSpPr>
          <p:spPr bwMode="auto">
            <a:xfrm rot="6000000">
              <a:off x="6793301" y="3602750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3876511-6583-2377-2801-F640DD15378A}"/>
                </a:ext>
              </a:extLst>
            </p:cNvPr>
            <p:cNvSpPr txBox="1"/>
            <p:nvPr/>
          </p:nvSpPr>
          <p:spPr>
            <a:xfrm>
              <a:off x="7212896" y="3866330"/>
              <a:ext cx="312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3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CEC21DA-A1CE-898C-A05E-6AFD155D24FA}"/>
              </a:ext>
            </a:extLst>
          </p:cNvPr>
          <p:cNvGrpSpPr/>
          <p:nvPr/>
        </p:nvGrpSpPr>
        <p:grpSpPr>
          <a:xfrm>
            <a:off x="5400631" y="3462945"/>
            <a:ext cx="705702" cy="331438"/>
            <a:chOff x="5906509" y="5177899"/>
            <a:chExt cx="1052317" cy="494229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90A5F8C-2F15-408D-3D8C-A17DE370F12E}"/>
                </a:ext>
              </a:extLst>
            </p:cNvPr>
            <p:cNvSpPr/>
            <p:nvPr/>
          </p:nvSpPr>
          <p:spPr bwMode="auto">
            <a:xfrm rot="7800000">
              <a:off x="6319283" y="4765125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67BF90A-A38E-9F1F-28EF-E0AA8F99D025}"/>
                </a:ext>
              </a:extLst>
            </p:cNvPr>
            <p:cNvSpPr txBox="1"/>
            <p:nvPr/>
          </p:nvSpPr>
          <p:spPr>
            <a:xfrm>
              <a:off x="6645919" y="5302796"/>
              <a:ext cx="312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4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6821A92-6B0B-84B2-CB5D-D1DD503D9FBB}"/>
              </a:ext>
            </a:extLst>
          </p:cNvPr>
          <p:cNvGrpSpPr/>
          <p:nvPr/>
        </p:nvGrpSpPr>
        <p:grpSpPr>
          <a:xfrm>
            <a:off x="4984826" y="3668439"/>
            <a:ext cx="270032" cy="744160"/>
            <a:chOff x="5298491" y="5495493"/>
            <a:chExt cx="402662" cy="1109669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7A4F093D-6BE9-328B-32A9-8EF6764DBCF6}"/>
                </a:ext>
              </a:extLst>
            </p:cNvPr>
            <p:cNvSpPr/>
            <p:nvPr/>
          </p:nvSpPr>
          <p:spPr bwMode="auto">
            <a:xfrm rot="9900000">
              <a:off x="5298491" y="5495493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337A14D-68A1-3A9E-7689-0370FC9DDAB4}"/>
                </a:ext>
              </a:extLst>
            </p:cNvPr>
            <p:cNvSpPr txBox="1"/>
            <p:nvPr/>
          </p:nvSpPr>
          <p:spPr>
            <a:xfrm>
              <a:off x="5388247" y="623583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5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E61191F-0476-247D-F54B-77FC6CDDE869}"/>
              </a:ext>
            </a:extLst>
          </p:cNvPr>
          <p:cNvGrpSpPr/>
          <p:nvPr/>
        </p:nvGrpSpPr>
        <p:grpSpPr>
          <a:xfrm>
            <a:off x="3945162" y="3735589"/>
            <a:ext cx="223422" cy="757076"/>
            <a:chOff x="3760221" y="5589252"/>
            <a:chExt cx="333157" cy="1128919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CF545A9-2C91-643F-4B71-957185A5B84D}"/>
                </a:ext>
              </a:extLst>
            </p:cNvPr>
            <p:cNvSpPr/>
            <p:nvPr/>
          </p:nvSpPr>
          <p:spPr bwMode="auto">
            <a:xfrm rot="11400000">
              <a:off x="4047659" y="5589252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34FD8E65-CEC0-6F9F-43CE-5FA108542826}"/>
                </a:ext>
              </a:extLst>
            </p:cNvPr>
            <p:cNvSpPr txBox="1"/>
            <p:nvPr/>
          </p:nvSpPr>
          <p:spPr>
            <a:xfrm>
              <a:off x="3760221" y="6348838"/>
              <a:ext cx="312907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6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64BCBE4-5362-B686-EDFB-D823707569D3}"/>
              </a:ext>
            </a:extLst>
          </p:cNvPr>
          <p:cNvGrpSpPr/>
          <p:nvPr/>
        </p:nvGrpSpPr>
        <p:grpSpPr>
          <a:xfrm>
            <a:off x="3001703" y="3361568"/>
            <a:ext cx="402147" cy="680495"/>
            <a:chOff x="2376623" y="4974136"/>
            <a:chExt cx="599669" cy="1014737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F8547AFC-2B6A-07D2-6789-F882FD51E828}"/>
                </a:ext>
              </a:extLst>
            </p:cNvPr>
            <p:cNvSpPr/>
            <p:nvPr/>
          </p:nvSpPr>
          <p:spPr bwMode="auto">
            <a:xfrm rot="13200000">
              <a:off x="2930573" y="4974136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509A7A4-BF4F-E79C-CDB8-C8A699F3E42E}"/>
                </a:ext>
              </a:extLst>
            </p:cNvPr>
            <p:cNvSpPr txBox="1"/>
            <p:nvPr/>
          </p:nvSpPr>
          <p:spPr>
            <a:xfrm>
              <a:off x="2376623" y="5619540"/>
              <a:ext cx="312907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7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AD590B3-9669-9B32-0BF6-792CC15270BB}"/>
              </a:ext>
            </a:extLst>
          </p:cNvPr>
          <p:cNvGrpSpPr/>
          <p:nvPr/>
        </p:nvGrpSpPr>
        <p:grpSpPr>
          <a:xfrm>
            <a:off x="2499213" y="2805483"/>
            <a:ext cx="783707" cy="247678"/>
            <a:chOff x="1591738" y="4201284"/>
            <a:chExt cx="1168640" cy="369331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7B3AA53-7CDC-19D8-4B77-D53626996738}"/>
                </a:ext>
              </a:extLst>
            </p:cNvPr>
            <p:cNvSpPr/>
            <p:nvPr/>
          </p:nvSpPr>
          <p:spPr bwMode="auto">
            <a:xfrm rot="15000000">
              <a:off x="2301884" y="3886639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EAEF8F24-39EC-E821-D7FD-1FC5E2B3C355}"/>
                </a:ext>
              </a:extLst>
            </p:cNvPr>
            <p:cNvSpPr txBox="1"/>
            <p:nvPr/>
          </p:nvSpPr>
          <p:spPr>
            <a:xfrm>
              <a:off x="1591738" y="4201284"/>
              <a:ext cx="312907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8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76BF11DF-F2A6-B662-91F8-85645AEF7C0C}"/>
              </a:ext>
            </a:extLst>
          </p:cNvPr>
          <p:cNvGrpSpPr/>
          <p:nvPr/>
        </p:nvGrpSpPr>
        <p:grpSpPr>
          <a:xfrm>
            <a:off x="2514698" y="1654752"/>
            <a:ext cx="773369" cy="362240"/>
            <a:chOff x="1660407" y="2525336"/>
            <a:chExt cx="1153220" cy="540160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4C3CAA7-047E-B994-D2BD-395E6C7EB0CE}"/>
                </a:ext>
              </a:extLst>
            </p:cNvPr>
            <p:cNvSpPr/>
            <p:nvPr/>
          </p:nvSpPr>
          <p:spPr bwMode="auto">
            <a:xfrm rot="18000000">
              <a:off x="2355133" y="2607003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952E548-E70C-28DD-0103-909989BA9CC7}"/>
                </a:ext>
              </a:extLst>
            </p:cNvPr>
            <p:cNvSpPr txBox="1"/>
            <p:nvPr/>
          </p:nvSpPr>
          <p:spPr>
            <a:xfrm>
              <a:off x="1660407" y="2525336"/>
              <a:ext cx="312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9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678B954D-1B2F-0148-877C-B571904527C2}"/>
              </a:ext>
            </a:extLst>
          </p:cNvPr>
          <p:cNvGrpSpPr/>
          <p:nvPr/>
        </p:nvGrpSpPr>
        <p:grpSpPr>
          <a:xfrm>
            <a:off x="2974704" y="930573"/>
            <a:ext cx="548989" cy="676652"/>
            <a:chOff x="2302076" y="1444837"/>
            <a:chExt cx="818633" cy="1009001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367A1C2C-839E-1DA4-8DDC-E40691586D56}"/>
                </a:ext>
              </a:extLst>
            </p:cNvPr>
            <p:cNvSpPr/>
            <p:nvPr/>
          </p:nvSpPr>
          <p:spPr bwMode="auto">
            <a:xfrm rot="19200000">
              <a:off x="3074990" y="1582570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09E5F8E-D54B-A234-367C-05DE0D445FC8}"/>
                </a:ext>
              </a:extLst>
            </p:cNvPr>
            <p:cNvSpPr txBox="1"/>
            <p:nvPr/>
          </p:nvSpPr>
          <p:spPr>
            <a:xfrm>
              <a:off x="2302076" y="1444837"/>
              <a:ext cx="4411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10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3B6E9AD-C387-9F85-3306-AB90EF9E7EA9}"/>
              </a:ext>
            </a:extLst>
          </p:cNvPr>
          <p:cNvGrpSpPr/>
          <p:nvPr/>
        </p:nvGrpSpPr>
        <p:grpSpPr>
          <a:xfrm>
            <a:off x="3935078" y="544770"/>
            <a:ext cx="385736" cy="742439"/>
            <a:chOff x="3716110" y="838243"/>
            <a:chExt cx="575199" cy="1107108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3009C14-8BA1-8B22-43B7-1968B52A8339}"/>
                </a:ext>
              </a:extLst>
            </p:cNvPr>
            <p:cNvSpPr/>
            <p:nvPr/>
          </p:nvSpPr>
          <p:spPr bwMode="auto">
            <a:xfrm rot="21000000">
              <a:off x="4245590" y="1074083"/>
              <a:ext cx="45719" cy="87126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94E4BD4-B26B-B562-3DDE-5B34A876CEAD}"/>
                </a:ext>
              </a:extLst>
            </p:cNvPr>
            <p:cNvSpPr txBox="1"/>
            <p:nvPr/>
          </p:nvSpPr>
          <p:spPr>
            <a:xfrm>
              <a:off x="3716110" y="838243"/>
              <a:ext cx="424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/>
                </a:rPr>
                <a:t>11</a:t>
              </a:r>
              <a:endParaRPr lang="en-GB" dirty="0">
                <a:solidFill>
                  <a:srgbClr val="000000"/>
                </a:solidFill>
                <a:ea typeface="ＭＳ Ｐゴシック"/>
              </a:endParaRP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CAC4C2DC-1F26-2D10-FD9D-4DF5122A14B0}"/>
              </a:ext>
            </a:extLst>
          </p:cNvPr>
          <p:cNvSpPr txBox="1"/>
          <p:nvPr/>
        </p:nvSpPr>
        <p:spPr>
          <a:xfrm>
            <a:off x="4077257" y="468492"/>
            <a:ext cx="94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ea typeface="ＭＳ Ｐゴシック"/>
              </a:rPr>
              <a:t>0.25</a:t>
            </a:r>
            <a:endParaRPr lang="en-GB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99628C1-13F2-5C79-6E0F-303E27B3704B}"/>
              </a:ext>
            </a:extLst>
          </p:cNvPr>
          <p:cNvSpPr txBox="1"/>
          <p:nvPr/>
        </p:nvSpPr>
        <p:spPr>
          <a:xfrm>
            <a:off x="6303917" y="5120511"/>
            <a:ext cx="96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M. </a:t>
            </a:r>
            <a:r>
              <a:rPr lang="en-GB" sz="1200" dirty="0" err="1">
                <a:solidFill>
                  <a:srgbClr val="000000"/>
                </a:solidFill>
                <a:ea typeface="ＭＳ Ｐゴシック"/>
              </a:rPr>
              <a:t>Gasior</a:t>
            </a: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154045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3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51591-A6E8-8394-04F8-DAB82C15C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54" y="751438"/>
            <a:ext cx="5820544" cy="376414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Beam size is defined by the incoherent </a:t>
            </a:r>
            <a:r>
              <a:rPr lang="en-US" dirty="0" err="1"/>
              <a:t>betatron</a:t>
            </a:r>
            <a:r>
              <a:rPr lang="en-US" dirty="0"/>
              <a:t> motion of all particles</a:t>
            </a:r>
          </a:p>
          <a:p>
            <a:r>
              <a:rPr lang="en-US" dirty="0"/>
              <a:t>Momentum spread of beam particles leads to a spread of focusing </a:t>
            </a:r>
            <a:r>
              <a:rPr lang="en-US" dirty="0" err="1"/>
              <a:t>strenght</a:t>
            </a:r>
            <a:r>
              <a:rPr lang="en-US" dirty="0"/>
              <a:t> by the quadrupoles and to a spread in the frequency of the </a:t>
            </a:r>
            <a:r>
              <a:rPr lang="en-US" dirty="0" err="1"/>
              <a:t>betatron</a:t>
            </a:r>
            <a:r>
              <a:rPr lang="en-US" dirty="0"/>
              <a:t> oscillations (chromaticity)</a:t>
            </a:r>
          </a:p>
          <a:p>
            <a:r>
              <a:rPr lang="en-US" dirty="0"/>
              <a:t>Coherent oscillations eventually de-cohere</a:t>
            </a:r>
          </a:p>
          <a:p>
            <a:pPr lvl="1"/>
            <a:r>
              <a:rPr lang="en-US" dirty="0"/>
              <a:t>Hadrons do not forget and once hit they keep oscillating – there is no damping mechanism</a:t>
            </a:r>
          </a:p>
          <a:p>
            <a:pPr lvl="1"/>
            <a:r>
              <a:rPr lang="en-US" dirty="0"/>
              <a:t>Any excitation must be kept as low as possible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10F80-A530-11FB-F2B2-154922565B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E6160-FA8D-0605-5491-2070F58FB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BF51A-AB1A-BE71-C5E1-18384B178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19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FF26BC-A6E7-2D2D-4E54-BB08B0C7CCA0}"/>
              </a:ext>
            </a:extLst>
          </p:cNvPr>
          <p:cNvGrpSpPr/>
          <p:nvPr/>
        </p:nvGrpSpPr>
        <p:grpSpPr>
          <a:xfrm>
            <a:off x="6121667" y="346763"/>
            <a:ext cx="2747903" cy="1449164"/>
            <a:chOff x="4551363" y="1525587"/>
            <a:chExt cx="3934354" cy="20748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E3C8701-C1CB-35DC-495B-F64E2C7D4C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031"/>
            <a:stretch/>
          </p:blipFill>
          <p:spPr bwMode="auto">
            <a:xfrm>
              <a:off x="4551363" y="1525587"/>
              <a:ext cx="376237" cy="2074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8A02F77-36C6-1FBD-95E2-8A262B14AE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18" r="-8821"/>
            <a:stretch/>
          </p:blipFill>
          <p:spPr bwMode="auto">
            <a:xfrm>
              <a:off x="4927600" y="1525587"/>
              <a:ext cx="3558117" cy="2074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5F9CADAF-F302-19DD-3D87-DA441A29E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811" y="1795927"/>
            <a:ext cx="2401683" cy="962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E4DF7D-27D9-8CC1-16D4-1B321084F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Betatron</a:t>
            </a:r>
            <a:r>
              <a:rPr lang="en-US" dirty="0"/>
              <a:t> motion and accelerator tune</a:t>
            </a:r>
            <a:endParaRPr lang="en-GB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7DCEE62-5333-46A9-2EB2-9F6E03532E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98" t="56742" b="3586"/>
          <a:stretch/>
        </p:blipFill>
        <p:spPr bwMode="auto">
          <a:xfrm>
            <a:off x="6249719" y="2883451"/>
            <a:ext cx="2346775" cy="14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17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0C7C8-FB8A-22B8-EC06-D6BDAB12A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71316-D358-F6FA-C322-B121188D1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chemeClr val="accent4"/>
                </a:solidFill>
              </a:rPr>
              <a:t>Lecture I - yesterday</a:t>
            </a:r>
          </a:p>
          <a:p>
            <a:pPr lvl="1"/>
            <a:r>
              <a:rPr lang="en-GB" b="1" dirty="0">
                <a:solidFill>
                  <a:schemeClr val="accent4"/>
                </a:solidFill>
              </a:rPr>
              <a:t>Introduction</a:t>
            </a:r>
          </a:p>
          <a:p>
            <a:pPr lvl="1"/>
            <a:r>
              <a:rPr lang="en-GB" b="1" dirty="0">
                <a:solidFill>
                  <a:schemeClr val="accent4"/>
                </a:solidFill>
              </a:rPr>
              <a:t>Beam position monitoring</a:t>
            </a:r>
          </a:p>
          <a:p>
            <a:pPr lvl="1"/>
            <a:r>
              <a:rPr lang="en-GB" b="1" dirty="0">
                <a:solidFill>
                  <a:schemeClr val="accent4"/>
                </a:solidFill>
              </a:rPr>
              <a:t>Beam intensity monitoring</a:t>
            </a:r>
          </a:p>
          <a:p>
            <a:pPr lvl="1"/>
            <a:r>
              <a:rPr lang="en-GB" b="1" dirty="0">
                <a:solidFill>
                  <a:schemeClr val="accent4"/>
                </a:solidFill>
              </a:rPr>
              <a:t>Beam loss monitoring</a:t>
            </a:r>
          </a:p>
          <a:p>
            <a:r>
              <a:rPr lang="en-GB" b="1" noProof="0" dirty="0"/>
              <a:t>Lecture II - today</a:t>
            </a:r>
          </a:p>
          <a:p>
            <a:pPr lvl="1"/>
            <a:r>
              <a:rPr lang="en-GB" b="1" noProof="0" dirty="0"/>
              <a:t>Transverse beam profile monitoring</a:t>
            </a:r>
          </a:p>
          <a:p>
            <a:pPr lvl="1"/>
            <a:r>
              <a:rPr lang="en-GB" b="1" noProof="0" dirty="0"/>
              <a:t>Tune</a:t>
            </a:r>
            <a:r>
              <a:rPr lang="en-GB" b="1" dirty="0"/>
              <a:t> me</a:t>
            </a:r>
            <a:r>
              <a:rPr lang="en-GB" b="1" noProof="0" dirty="0" err="1"/>
              <a:t>asurements</a:t>
            </a:r>
            <a:endParaRPr lang="en-GB" b="1" noProof="0" dirty="0"/>
          </a:p>
          <a:p>
            <a:pPr lvl="1"/>
            <a:r>
              <a:rPr lang="en-GB" b="1" noProof="0" dirty="0"/>
              <a:t>Coupling measurements</a:t>
            </a:r>
          </a:p>
          <a:p>
            <a:pPr lvl="1"/>
            <a:r>
              <a:rPr lang="en-GB" b="1" noProof="0" dirty="0"/>
              <a:t>Chromaticity measurements</a:t>
            </a:r>
          </a:p>
          <a:p>
            <a:pPr lvl="1"/>
            <a:r>
              <a:rPr lang="en-GB" b="1" noProof="0" dirty="0"/>
              <a:t>Diagnosing accelerator issues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CD851-4B95-FC18-F4D9-551BA3CA8F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3542D-6FF7-930D-E998-0FAC3AD4E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EA978-7DB8-563C-494C-A50F750B5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0438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F19A-D5F1-F22D-223B-1839BF16E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9EE5E-F410-3BAD-BF7C-D62DE5915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3995415" cy="376414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Integer tune</a:t>
            </a:r>
          </a:p>
          <a:p>
            <a:pPr lvl="1"/>
            <a:r>
              <a:rPr lang="en-US" dirty="0"/>
              <a:t>Seen in beam orbit measurements of all BPMs</a:t>
            </a:r>
          </a:p>
          <a:p>
            <a:r>
              <a:rPr lang="en-US" b="1" dirty="0">
                <a:solidFill>
                  <a:schemeClr val="accent2"/>
                </a:solidFill>
              </a:rPr>
              <a:t>Fractional tune (q)</a:t>
            </a:r>
          </a:p>
          <a:p>
            <a:pPr lvl="1"/>
            <a:r>
              <a:rPr lang="en-US" dirty="0"/>
              <a:t>Seen in turn-by-turn measurements of a single BPM if a beam is kicked</a:t>
            </a:r>
          </a:p>
          <a:p>
            <a:pPr lvl="1"/>
            <a:r>
              <a:rPr lang="en-US" dirty="0"/>
              <a:t>Resonant frequency (q) identification in the frequency domain </a:t>
            </a:r>
            <a:r>
              <a:rPr lang="en-GB" dirty="0"/>
              <a:t>through F</a:t>
            </a:r>
            <a:r>
              <a:rPr lang="en-US" dirty="0" err="1"/>
              <a:t>ast</a:t>
            </a:r>
            <a:r>
              <a:rPr lang="en-US" dirty="0"/>
              <a:t> Fourier Transform (FFT)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DF09D-477C-56A1-29E7-37695BE9D0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E4A78-52A1-921B-218E-86C21205D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9FBE4-21CD-C75F-AF07-F6F287F864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20</a:t>
            </a:fld>
            <a:endParaRPr lang="en-GB" noProof="0" dirty="0"/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3B158769-3D44-4F82-E54C-D5DCEBB75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400" y="427788"/>
            <a:ext cx="4559400" cy="207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F66423-7778-8204-325F-0C30A58C8F99}"/>
              </a:ext>
            </a:extLst>
          </p:cNvPr>
          <p:cNvSpPr txBox="1"/>
          <p:nvPr/>
        </p:nvSpPr>
        <p:spPr>
          <a:xfrm>
            <a:off x="4383400" y="199493"/>
            <a:ext cx="4559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rgbClr val="000000"/>
                </a:solidFill>
                <a:latin typeface="Ubuntu" panose="020B0504030602030204" pitchFamily="34" charset="0"/>
                <a:ea typeface="ＭＳ Ｐゴシック"/>
              </a:rPr>
              <a:t>LHC: ~ 550 BPMs per beam; Integer tunes: H: 59, V: 64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buntu" panose="020B0504030602030204" pitchFamily="34" charset="0"/>
              <a:ea typeface="ＭＳ Ｐゴシック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C00F6E-4E44-1967-32B1-8E2EEF0AF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846" y="2590718"/>
            <a:ext cx="5081154" cy="169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81AAB-FEFA-FB84-9609-ED44BEB9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4A30B-E8F5-3F00-8397-30D874E875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F05A1-D7AD-4899-1F08-403B64463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1C8B9-0E1C-4888-0B4F-B5B1C3F3B7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21</a:t>
            </a:fld>
            <a:endParaRPr lang="en-GB" noProof="0" dirty="0"/>
          </a:p>
        </p:txBody>
      </p:sp>
      <p:pic>
        <p:nvPicPr>
          <p:cNvPr id="12" name="Picture 11" descr="kick_and_pu">
            <a:extLst>
              <a:ext uri="{FF2B5EF4-FFF2-40B4-BE49-F238E27FC236}">
                <a16:creationId xmlns:a16="http://schemas.microsoft.com/office/drawing/2014/main" id="{879D3642-CB7C-C8FB-4D24-CB38883E0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714002"/>
            <a:ext cx="887095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EA756BC6-52FF-5CD0-FB98-A5D97230A092}"/>
              </a:ext>
            </a:extLst>
          </p:cNvPr>
          <p:cNvSpPr/>
          <p:nvPr/>
        </p:nvSpPr>
        <p:spPr bwMode="auto">
          <a:xfrm>
            <a:off x="5205845" y="3868845"/>
            <a:ext cx="3283528" cy="675433"/>
          </a:xfrm>
          <a:custGeom>
            <a:avLst/>
            <a:gdLst>
              <a:gd name="connsiteX0" fmla="*/ 0 w 3304310"/>
              <a:gd name="connsiteY0" fmla="*/ 0 h 696202"/>
              <a:gd name="connsiteX1" fmla="*/ 1246910 w 3304310"/>
              <a:gd name="connsiteY1" fmla="*/ 384464 h 696202"/>
              <a:gd name="connsiteX2" fmla="*/ 2265219 w 3304310"/>
              <a:gd name="connsiteY2" fmla="*/ 696191 h 696202"/>
              <a:gd name="connsiteX3" fmla="*/ 3304310 w 3304310"/>
              <a:gd name="connsiteY3" fmla="*/ 374073 h 696202"/>
              <a:gd name="connsiteX0" fmla="*/ 0 w 3304310"/>
              <a:gd name="connsiteY0" fmla="*/ 0 h 696202"/>
              <a:gd name="connsiteX1" fmla="*/ 1246910 w 3304310"/>
              <a:gd name="connsiteY1" fmla="*/ 384464 h 696202"/>
              <a:gd name="connsiteX2" fmla="*/ 2265219 w 3304310"/>
              <a:gd name="connsiteY2" fmla="*/ 696191 h 696202"/>
              <a:gd name="connsiteX3" fmla="*/ 3304310 w 3304310"/>
              <a:gd name="connsiteY3" fmla="*/ 374073 h 696202"/>
              <a:gd name="connsiteX0" fmla="*/ 0 w 3304310"/>
              <a:gd name="connsiteY0" fmla="*/ 0 h 696202"/>
              <a:gd name="connsiteX1" fmla="*/ 1246910 w 3304310"/>
              <a:gd name="connsiteY1" fmla="*/ 384464 h 696202"/>
              <a:gd name="connsiteX2" fmla="*/ 2265219 w 3304310"/>
              <a:gd name="connsiteY2" fmla="*/ 696191 h 696202"/>
              <a:gd name="connsiteX3" fmla="*/ 3304310 w 3304310"/>
              <a:gd name="connsiteY3" fmla="*/ 374073 h 696202"/>
              <a:gd name="connsiteX0" fmla="*/ 0 w 3304310"/>
              <a:gd name="connsiteY0" fmla="*/ 0 h 696202"/>
              <a:gd name="connsiteX1" fmla="*/ 1246910 w 3304310"/>
              <a:gd name="connsiteY1" fmla="*/ 384464 h 696202"/>
              <a:gd name="connsiteX2" fmla="*/ 2265219 w 3304310"/>
              <a:gd name="connsiteY2" fmla="*/ 696191 h 696202"/>
              <a:gd name="connsiteX3" fmla="*/ 3304310 w 3304310"/>
              <a:gd name="connsiteY3" fmla="*/ 374073 h 696202"/>
              <a:gd name="connsiteX0" fmla="*/ 0 w 3304310"/>
              <a:gd name="connsiteY0" fmla="*/ 0 h 696215"/>
              <a:gd name="connsiteX1" fmla="*/ 1246910 w 3304310"/>
              <a:gd name="connsiteY1" fmla="*/ 384464 h 696215"/>
              <a:gd name="connsiteX2" fmla="*/ 2265219 w 3304310"/>
              <a:gd name="connsiteY2" fmla="*/ 696191 h 696215"/>
              <a:gd name="connsiteX3" fmla="*/ 3304310 w 3304310"/>
              <a:gd name="connsiteY3" fmla="*/ 374073 h 696215"/>
              <a:gd name="connsiteX0" fmla="*/ 0 w 3304310"/>
              <a:gd name="connsiteY0" fmla="*/ 0 h 696212"/>
              <a:gd name="connsiteX1" fmla="*/ 1246910 w 3304310"/>
              <a:gd name="connsiteY1" fmla="*/ 384464 h 696212"/>
              <a:gd name="connsiteX2" fmla="*/ 2265219 w 3304310"/>
              <a:gd name="connsiteY2" fmla="*/ 696191 h 696212"/>
              <a:gd name="connsiteX3" fmla="*/ 3304310 w 3304310"/>
              <a:gd name="connsiteY3" fmla="*/ 374073 h 696212"/>
              <a:gd name="connsiteX0" fmla="*/ 0 w 3304310"/>
              <a:gd name="connsiteY0" fmla="*/ 0 h 675420"/>
              <a:gd name="connsiteX1" fmla="*/ 1246910 w 3304310"/>
              <a:gd name="connsiteY1" fmla="*/ 363682 h 675420"/>
              <a:gd name="connsiteX2" fmla="*/ 2265219 w 3304310"/>
              <a:gd name="connsiteY2" fmla="*/ 675409 h 675420"/>
              <a:gd name="connsiteX3" fmla="*/ 3304310 w 3304310"/>
              <a:gd name="connsiteY3" fmla="*/ 353291 h 675420"/>
              <a:gd name="connsiteX0" fmla="*/ 0 w 3304310"/>
              <a:gd name="connsiteY0" fmla="*/ 0 h 675423"/>
              <a:gd name="connsiteX1" fmla="*/ 1246910 w 3304310"/>
              <a:gd name="connsiteY1" fmla="*/ 363682 h 675423"/>
              <a:gd name="connsiteX2" fmla="*/ 2265219 w 3304310"/>
              <a:gd name="connsiteY2" fmla="*/ 675409 h 675423"/>
              <a:gd name="connsiteX3" fmla="*/ 3304310 w 3304310"/>
              <a:gd name="connsiteY3" fmla="*/ 353291 h 675423"/>
              <a:gd name="connsiteX0" fmla="*/ 0 w 3304310"/>
              <a:gd name="connsiteY0" fmla="*/ 0 h 675431"/>
              <a:gd name="connsiteX1" fmla="*/ 1246910 w 3304310"/>
              <a:gd name="connsiteY1" fmla="*/ 363682 h 675431"/>
              <a:gd name="connsiteX2" fmla="*/ 2265219 w 3304310"/>
              <a:gd name="connsiteY2" fmla="*/ 675409 h 675431"/>
              <a:gd name="connsiteX3" fmla="*/ 3304310 w 3304310"/>
              <a:gd name="connsiteY3" fmla="*/ 353291 h 675431"/>
              <a:gd name="connsiteX0" fmla="*/ 0 w 3304310"/>
              <a:gd name="connsiteY0" fmla="*/ 0 h 675503"/>
              <a:gd name="connsiteX1" fmla="*/ 1205346 w 3304310"/>
              <a:gd name="connsiteY1" fmla="*/ 374073 h 675503"/>
              <a:gd name="connsiteX2" fmla="*/ 2265219 w 3304310"/>
              <a:gd name="connsiteY2" fmla="*/ 675409 h 675503"/>
              <a:gd name="connsiteX3" fmla="*/ 3304310 w 3304310"/>
              <a:gd name="connsiteY3" fmla="*/ 353291 h 675503"/>
              <a:gd name="connsiteX0" fmla="*/ 0 w 3304310"/>
              <a:gd name="connsiteY0" fmla="*/ 0 h 675972"/>
              <a:gd name="connsiteX1" fmla="*/ 1205346 w 3304310"/>
              <a:gd name="connsiteY1" fmla="*/ 374073 h 675972"/>
              <a:gd name="connsiteX2" fmla="*/ 2265219 w 3304310"/>
              <a:gd name="connsiteY2" fmla="*/ 675409 h 675972"/>
              <a:gd name="connsiteX3" fmla="*/ 3086100 w 3304310"/>
              <a:gd name="connsiteY3" fmla="*/ 446809 h 675972"/>
              <a:gd name="connsiteX4" fmla="*/ 3304310 w 3304310"/>
              <a:gd name="connsiteY4" fmla="*/ 353291 h 675972"/>
              <a:gd name="connsiteX0" fmla="*/ 0 w 3616037"/>
              <a:gd name="connsiteY0" fmla="*/ 0 h 675972"/>
              <a:gd name="connsiteX1" fmla="*/ 1205346 w 3616037"/>
              <a:gd name="connsiteY1" fmla="*/ 374073 h 675972"/>
              <a:gd name="connsiteX2" fmla="*/ 2265219 w 3616037"/>
              <a:gd name="connsiteY2" fmla="*/ 675409 h 675972"/>
              <a:gd name="connsiteX3" fmla="*/ 3086100 w 3616037"/>
              <a:gd name="connsiteY3" fmla="*/ 446809 h 675972"/>
              <a:gd name="connsiteX4" fmla="*/ 3616037 w 3616037"/>
              <a:gd name="connsiteY4" fmla="*/ 145473 h 675972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616037"/>
              <a:gd name="connsiteY0" fmla="*/ 0 h 675433"/>
              <a:gd name="connsiteX1" fmla="*/ 1205346 w 3616037"/>
              <a:gd name="connsiteY1" fmla="*/ 374073 h 675433"/>
              <a:gd name="connsiteX2" fmla="*/ 2265219 w 3616037"/>
              <a:gd name="connsiteY2" fmla="*/ 675409 h 675433"/>
              <a:gd name="connsiteX3" fmla="*/ 3283528 w 3616037"/>
              <a:gd name="connsiteY3" fmla="*/ 363682 h 675433"/>
              <a:gd name="connsiteX4" fmla="*/ 3616037 w 3616037"/>
              <a:gd name="connsiteY4" fmla="*/ 145473 h 675433"/>
              <a:gd name="connsiteX0" fmla="*/ 0 w 3283528"/>
              <a:gd name="connsiteY0" fmla="*/ 0 h 675433"/>
              <a:gd name="connsiteX1" fmla="*/ 1205346 w 3283528"/>
              <a:gd name="connsiteY1" fmla="*/ 374073 h 675433"/>
              <a:gd name="connsiteX2" fmla="*/ 2265219 w 3283528"/>
              <a:gd name="connsiteY2" fmla="*/ 675409 h 675433"/>
              <a:gd name="connsiteX3" fmla="*/ 3283528 w 3283528"/>
              <a:gd name="connsiteY3" fmla="*/ 363682 h 67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528" h="675433">
                <a:moveTo>
                  <a:pt x="0" y="0"/>
                </a:moveTo>
                <a:cubicBezTo>
                  <a:pt x="498764" y="3464"/>
                  <a:pt x="871124" y="150110"/>
                  <a:pt x="1205346" y="374073"/>
                </a:cubicBezTo>
                <a:cubicBezTo>
                  <a:pt x="1523296" y="587132"/>
                  <a:pt x="1918855" y="677141"/>
                  <a:pt x="2265219" y="675409"/>
                </a:cubicBezTo>
                <a:cubicBezTo>
                  <a:pt x="2611583" y="673677"/>
                  <a:pt x="3193473" y="469322"/>
                  <a:pt x="3283528" y="363682"/>
                </a:cubicBezTo>
              </a:path>
            </a:pathLst>
          </a:cu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8DA688-5D2E-B70C-A37C-1B0337F6E30C}"/>
              </a:ext>
            </a:extLst>
          </p:cNvPr>
          <p:cNvSpPr txBox="1"/>
          <p:nvPr/>
        </p:nvSpPr>
        <p:spPr>
          <a:xfrm>
            <a:off x="7556623" y="501417"/>
            <a:ext cx="143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M. </a:t>
            </a:r>
            <a:r>
              <a:rPr lang="en-GB" sz="1200" dirty="0" err="1">
                <a:solidFill>
                  <a:srgbClr val="000000"/>
                </a:solidFill>
                <a:ea typeface="ＭＳ Ｐゴシック"/>
              </a:rPr>
              <a:t>Gasior</a:t>
            </a: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 (CERN)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26C212-45C5-2E3D-6188-6166BDD7E18B}"/>
              </a:ext>
            </a:extLst>
          </p:cNvPr>
          <p:cNvCxnSpPr>
            <a:cxnSpLocks/>
          </p:cNvCxnSpPr>
          <p:nvPr/>
        </p:nvCxnSpPr>
        <p:spPr>
          <a:xfrm flipH="1">
            <a:off x="1763503" y="1488707"/>
            <a:ext cx="225718" cy="27014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4C70227-0A33-A0FA-D03F-F99FF54DBE5B}"/>
              </a:ext>
            </a:extLst>
          </p:cNvPr>
          <p:cNvSpPr txBox="1"/>
          <p:nvPr/>
        </p:nvSpPr>
        <p:spPr>
          <a:xfrm>
            <a:off x="1989221" y="1220175"/>
            <a:ext cx="256697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Global beam excitation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B50C666-193F-7CCF-FA99-37891F45F0BC}"/>
              </a:ext>
            </a:extLst>
          </p:cNvPr>
          <p:cNvCxnSpPr>
            <a:cxnSpLocks/>
          </p:cNvCxnSpPr>
          <p:nvPr/>
        </p:nvCxnSpPr>
        <p:spPr>
          <a:xfrm flipH="1">
            <a:off x="4456973" y="1630577"/>
            <a:ext cx="225718" cy="27014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9B4AE5-B369-C4EE-D4E2-C95F39E2996E}"/>
              </a:ext>
            </a:extLst>
          </p:cNvPr>
          <p:cNvSpPr txBox="1"/>
          <p:nvPr/>
        </p:nvSpPr>
        <p:spPr>
          <a:xfrm>
            <a:off x="4682691" y="1252012"/>
            <a:ext cx="25669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 err="1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Betatron</a:t>
            </a:r>
            <a:r>
              <a:rPr lang="en-GB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 oscillation measurement on a single BPM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1E7195B-A240-7A5B-59F7-6DA37B8711E7}"/>
              </a:ext>
            </a:extLst>
          </p:cNvPr>
          <p:cNvCxnSpPr>
            <a:cxnSpLocks/>
          </p:cNvCxnSpPr>
          <p:nvPr/>
        </p:nvCxnSpPr>
        <p:spPr>
          <a:xfrm flipH="1">
            <a:off x="6144126" y="3490280"/>
            <a:ext cx="644894" cy="50420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216BA7B-8307-B98F-9019-F36A32DEB235}"/>
              </a:ext>
            </a:extLst>
          </p:cNvPr>
          <p:cNvSpPr txBox="1"/>
          <p:nvPr/>
        </p:nvSpPr>
        <p:spPr>
          <a:xfrm>
            <a:off x="6789020" y="3228259"/>
            <a:ext cx="17003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Oscillation frequency</a:t>
            </a:r>
          </a:p>
        </p:txBody>
      </p:sp>
    </p:spTree>
    <p:extLst>
      <p:ext uri="{BB962C8B-B14F-4D97-AF65-F5344CB8AC3E}">
        <p14:creationId xmlns:p14="http://schemas.microsoft.com/office/powerpoint/2010/main" val="22833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9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FF9F991-2C9B-9825-39DA-5B3AB4363E7F}"/>
              </a:ext>
            </a:extLst>
          </p:cNvPr>
          <p:cNvSpPr/>
          <p:nvPr/>
        </p:nvSpPr>
        <p:spPr>
          <a:xfrm>
            <a:off x="212720" y="2380648"/>
            <a:ext cx="8610438" cy="2103938"/>
          </a:xfrm>
          <a:prstGeom prst="rect">
            <a:avLst/>
          </a:prstGeom>
          <a:solidFill>
            <a:srgbClr val="83C5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94F5-EB53-4692-8BAB-6EB96C245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3CB42-EE6D-3C4B-524C-EDBEC3049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147199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Pre-requisite: turn-by-turn position measurements from a BPM</a:t>
            </a:r>
          </a:p>
          <a:p>
            <a:r>
              <a:rPr lang="en-US" dirty="0"/>
              <a:t>BPM electrode signal is proportional to the beam/bunch intensity and weakly modulated by the beam position (1-10% per mm of beam displacement)</a:t>
            </a:r>
          </a:p>
          <a:p>
            <a:pPr lvl="1"/>
            <a:r>
              <a:rPr lang="en-US" dirty="0"/>
              <a:t>Such signals are difficult to simulate in laboratory environment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564FF-A6A9-9812-A2CB-7FA857F290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C6C68-750A-9FC0-78A2-ED590D024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2DD39-1FED-6DB5-F74F-B7853E95C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22</a:t>
            </a:fld>
            <a:endParaRPr lang="en-GB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ECC465-FF26-5306-A90A-69F088E424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0" y="2354161"/>
            <a:ext cx="8640763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177181-3998-FEA7-3A36-49F19D51137A}"/>
              </a:ext>
            </a:extLst>
          </p:cNvPr>
          <p:cNvSpPr txBox="1"/>
          <p:nvPr/>
        </p:nvSpPr>
        <p:spPr>
          <a:xfrm>
            <a:off x="7510998" y="4238583"/>
            <a:ext cx="143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M. </a:t>
            </a:r>
            <a:r>
              <a:rPr lang="en-GB" sz="1200" dirty="0" err="1">
                <a:solidFill>
                  <a:srgbClr val="000000"/>
                </a:solidFill>
                <a:ea typeface="ＭＳ Ｐゴシック"/>
              </a:rPr>
              <a:t>Gasior</a:t>
            </a:r>
            <a:r>
              <a:rPr lang="en-GB" sz="1200" dirty="0">
                <a:solidFill>
                  <a:srgbClr val="000000"/>
                </a:solidFill>
                <a:ea typeface="ＭＳ Ｐゴシック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843456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E5FBE-5902-951D-B04F-49E8B2256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0AE2D-BE12-62F9-4163-CBD95B9EEB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C9AA9-6BC6-A18C-A394-898FAA061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B0074-3410-BE1C-47C8-582135ADF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23</a:t>
            </a:fld>
            <a:endParaRPr lang="en-GB" noProof="0" dirty="0"/>
          </a:p>
        </p:txBody>
      </p:sp>
      <p:pic>
        <p:nvPicPr>
          <p:cNvPr id="18" name="Picture 5">
            <a:extLst>
              <a:ext uri="{FF2B5EF4-FFF2-40B4-BE49-F238E27FC236}">
                <a16:creationId xmlns:a16="http://schemas.microsoft.com/office/drawing/2014/main" id="{E47CE9BC-C7AF-DF55-A2F7-64630DCCB8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58" y="627919"/>
            <a:ext cx="863917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7C8EDA9-4C7F-4723-0495-B811DFC72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064" y="662844"/>
            <a:ext cx="1557337" cy="19129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kern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667118-5B95-3056-A40E-EE13D1C38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514" y="666019"/>
            <a:ext cx="1536700" cy="19097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kern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E6DF3A-3FF6-B259-F7B2-267153472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4426" y="627919"/>
            <a:ext cx="1833563" cy="19478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kern="0">
              <a:solidFill>
                <a:srgbClr val="000000"/>
              </a:solidFill>
              <a:ea typeface="ＭＳ Ｐゴシック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3F89A5-348C-BCB4-3B8B-0B3993882F73}"/>
              </a:ext>
            </a:extLst>
          </p:cNvPr>
          <p:cNvGrpSpPr/>
          <p:nvPr/>
        </p:nvGrpSpPr>
        <p:grpSpPr>
          <a:xfrm>
            <a:off x="426358" y="2463624"/>
            <a:ext cx="8639175" cy="2133941"/>
            <a:chOff x="339725" y="3666226"/>
            <a:chExt cx="8639175" cy="21339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5798EBE-5F32-33A9-E03A-2544E7939E1B}"/>
                </a:ext>
              </a:extLst>
            </p:cNvPr>
            <p:cNvSpPr/>
            <p:nvPr/>
          </p:nvSpPr>
          <p:spPr bwMode="auto">
            <a:xfrm>
              <a:off x="339725" y="3666226"/>
              <a:ext cx="8639175" cy="2133941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BEDB1C1-4F86-8FE5-765F-16D47913F006}"/>
                </a:ext>
              </a:extLst>
            </p:cNvPr>
            <p:cNvGrpSpPr/>
            <p:nvPr/>
          </p:nvGrpSpPr>
          <p:grpSpPr>
            <a:xfrm>
              <a:off x="339725" y="3686227"/>
              <a:ext cx="8639175" cy="2105486"/>
              <a:chOff x="339725" y="3686227"/>
              <a:chExt cx="8639175" cy="2105486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145B1841-4CC5-9E6F-74FC-3224F6654556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5" y="3843850"/>
                <a:ext cx="8639175" cy="1947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5BF1EA6-17D4-D021-28AA-BE02F21C7D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60624" y="4077214"/>
                <a:ext cx="1589087" cy="1560512"/>
                <a:chOff x="1230765" y="3301375"/>
                <a:chExt cx="1589051" cy="1561020"/>
              </a:xfrm>
            </p:grpSpPr>
            <p:sp>
              <p:nvSpPr>
                <p:cNvPr id="68" name="Oval 35">
                  <a:extLst>
                    <a:ext uri="{FF2B5EF4-FFF2-40B4-BE49-F238E27FC236}">
                      <a16:creationId xmlns:a16="http://schemas.microsoft.com/office/drawing/2014/main" id="{5CD2AB03-6A5D-7146-FC6A-33D8BE976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90121" y="4371976"/>
                  <a:ext cx="729695" cy="404812"/>
                </a:xfrm>
                <a:prstGeom prst="ellipse">
                  <a:avLst/>
                </a:prstGeom>
                <a:solidFill>
                  <a:srgbClr val="FFFFFF"/>
                </a:solidFill>
                <a:ln w="25400" algn="ctr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lIns="0" rIns="0" anchor="ctr"/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/>
                      <a:cs typeface="Arial" pitchFamily="34" charset="0"/>
                    </a:rPr>
                    <a:t>leakage</a:t>
                  </a:r>
                </a:p>
              </p:txBody>
            </p:sp>
            <p:sp>
              <p:nvSpPr>
                <p:cNvPr id="69" name="Arc 68">
                  <a:extLst>
                    <a:ext uri="{FF2B5EF4-FFF2-40B4-BE49-F238E27FC236}">
                      <a16:creationId xmlns:a16="http://schemas.microsoft.com/office/drawing/2014/main" id="{5A27AB1B-FCFA-BFD6-2B08-7E91A2D53FA6}"/>
                    </a:ext>
                  </a:extLst>
                </p:cNvPr>
                <p:cNvSpPr/>
                <p:nvPr/>
              </p:nvSpPr>
              <p:spPr bwMode="auto">
                <a:xfrm>
                  <a:off x="1230765" y="3301375"/>
                  <a:ext cx="1420780" cy="1561020"/>
                </a:xfrm>
                <a:prstGeom prst="arc">
                  <a:avLst>
                    <a:gd name="adj1" fmla="val 3732651"/>
                    <a:gd name="adj2" fmla="val 5396953"/>
                  </a:avLst>
                </a:prstGeom>
                <a:noFill/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rIns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  <a:cs typeface="Arial" pitchFamily="34" charset="0"/>
                  </a:endParaRPr>
                </a:p>
              </p:txBody>
            </p:sp>
            <p:sp>
              <p:nvSpPr>
                <p:cNvPr id="70" name="Arc 69">
                  <a:extLst>
                    <a:ext uri="{FF2B5EF4-FFF2-40B4-BE49-F238E27FC236}">
                      <a16:creationId xmlns:a16="http://schemas.microsoft.com/office/drawing/2014/main" id="{D9EDD5A5-D788-5727-D6B8-8C8F1A3290C6}"/>
                    </a:ext>
                  </a:extLst>
                </p:cNvPr>
                <p:cNvSpPr/>
                <p:nvPr/>
              </p:nvSpPr>
              <p:spPr bwMode="auto">
                <a:xfrm>
                  <a:off x="1230765" y="3301375"/>
                  <a:ext cx="1420780" cy="1561020"/>
                </a:xfrm>
                <a:prstGeom prst="arc">
                  <a:avLst>
                    <a:gd name="adj1" fmla="val 27613"/>
                    <a:gd name="adj2" fmla="val 1508299"/>
                  </a:avLst>
                </a:prstGeom>
                <a:noFill/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rIns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  <a:cs typeface="Arial" pitchFamily="34" charset="0"/>
                  </a:endParaRPr>
                </a:p>
              </p:txBody>
            </p:sp>
          </p:grpSp>
          <p:sp>
            <p:nvSpPr>
              <p:cNvPr id="52" name="Oval 35">
                <a:extLst>
                  <a:ext uri="{FF2B5EF4-FFF2-40B4-BE49-F238E27FC236}">
                    <a16:creationId xmlns:a16="http://schemas.microsoft.com/office/drawing/2014/main" id="{F38D4057-8EEB-51D8-FF7B-91229F05C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4142" y="5107779"/>
                <a:ext cx="729712" cy="404680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lIns="0" rIns="0" anchor="ctr"/>
              <a:lstStyle>
                <a:lvl1pPr eaLnBrk="0" hangingPunct="0"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/>
                    <a:cs typeface="Arial" pitchFamily="34" charset="0"/>
                  </a:rPr>
                  <a:t>noise</a:t>
                </a:r>
              </a:p>
            </p:txBody>
          </p:sp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8489D271-A21B-8F0D-F187-36A7C0355909}"/>
                  </a:ext>
                </a:extLst>
              </p:cNvPr>
              <p:cNvSpPr/>
              <p:nvPr/>
            </p:nvSpPr>
            <p:spPr bwMode="auto">
              <a:xfrm rot="2252778">
                <a:off x="4313238" y="3720334"/>
                <a:ext cx="1420812" cy="1560512"/>
              </a:xfrm>
              <a:prstGeom prst="arc">
                <a:avLst>
                  <a:gd name="adj1" fmla="val 4329421"/>
                  <a:gd name="adj2" fmla="val 5590299"/>
                </a:avLst>
              </a:prstGeom>
              <a:noFill/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/>
                  <a:cs typeface="Arial" pitchFamily="34" charset="0"/>
                </a:endParaRPr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143AD6ED-8081-A236-7F2C-ACEF7D917613}"/>
                  </a:ext>
                </a:extLst>
              </p:cNvPr>
              <p:cNvSpPr/>
              <p:nvPr/>
            </p:nvSpPr>
            <p:spPr bwMode="auto">
              <a:xfrm>
                <a:off x="3864767" y="4037526"/>
                <a:ext cx="1420812" cy="1560512"/>
              </a:xfrm>
              <a:prstGeom prst="arc">
                <a:avLst>
                  <a:gd name="adj1" fmla="val 27613"/>
                  <a:gd name="adj2" fmla="val 1508299"/>
                </a:avLst>
              </a:prstGeom>
              <a:noFill/>
              <a:ln w="25400" cap="flat" cmpd="sng" algn="ctr">
                <a:solidFill>
                  <a:srgbClr val="C0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/>
                  <a:cs typeface="Arial" pitchFamily="34" charset="0"/>
                </a:endParaRPr>
              </a:p>
            </p:txBody>
          </p:sp>
          <p:sp>
            <p:nvSpPr>
              <p:cNvPr id="55" name="Freeform 55">
                <a:extLst>
                  <a:ext uri="{FF2B5EF4-FFF2-40B4-BE49-F238E27FC236}">
                    <a16:creationId xmlns:a16="http://schemas.microsoft.com/office/drawing/2014/main" id="{1C43DF91-5054-4258-70AA-AC24E8FC701E}"/>
                  </a:ext>
                </a:extLst>
              </p:cNvPr>
              <p:cNvSpPr/>
              <p:nvPr/>
            </p:nvSpPr>
            <p:spPr bwMode="auto">
              <a:xfrm>
                <a:off x="4919133" y="3978968"/>
                <a:ext cx="645268" cy="196782"/>
              </a:xfrm>
              <a:custGeom>
                <a:avLst/>
                <a:gdLst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3382 w 658899"/>
                  <a:gd name="connsiteY0" fmla="*/ 126226 h 200103"/>
                  <a:gd name="connsiteX1" fmla="*/ 8145 w 658899"/>
                  <a:gd name="connsiteY1" fmla="*/ 69076 h 200103"/>
                  <a:gd name="connsiteX2" fmla="*/ 108157 w 658899"/>
                  <a:gd name="connsiteY2" fmla="*/ 20 h 200103"/>
                  <a:gd name="connsiteX3" fmla="*/ 220076 w 658899"/>
                  <a:gd name="connsiteY3" fmla="*/ 66695 h 200103"/>
                  <a:gd name="connsiteX4" fmla="*/ 324851 w 658899"/>
                  <a:gd name="connsiteY4" fmla="*/ 145276 h 200103"/>
                  <a:gd name="connsiteX5" fmla="*/ 427245 w 658899"/>
                  <a:gd name="connsiteY5" fmla="*/ 78601 h 200103"/>
                  <a:gd name="connsiteX6" fmla="*/ 532020 w 658899"/>
                  <a:gd name="connsiteY6" fmla="*/ 20 h 200103"/>
                  <a:gd name="connsiteX7" fmla="*/ 646320 w 658899"/>
                  <a:gd name="connsiteY7" fmla="*/ 71458 h 200103"/>
                  <a:gd name="connsiteX8" fmla="*/ 643938 w 658899"/>
                  <a:gd name="connsiteY8" fmla="*/ 126226 h 200103"/>
                  <a:gd name="connsiteX9" fmla="*/ 539163 w 658899"/>
                  <a:gd name="connsiteY9" fmla="*/ 54789 h 200103"/>
                  <a:gd name="connsiteX10" fmla="*/ 443913 w 658899"/>
                  <a:gd name="connsiteY10" fmla="*/ 116701 h 200103"/>
                  <a:gd name="connsiteX11" fmla="*/ 327232 w 658899"/>
                  <a:gd name="connsiteY11" fmla="*/ 200045 h 200103"/>
                  <a:gd name="connsiteX12" fmla="*/ 220076 w 658899"/>
                  <a:gd name="connsiteY12" fmla="*/ 128608 h 200103"/>
                  <a:gd name="connsiteX13" fmla="*/ 112920 w 658899"/>
                  <a:gd name="connsiteY13" fmla="*/ 52408 h 200103"/>
                  <a:gd name="connsiteX14" fmla="*/ 3382 w 658899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3734"/>
                  <a:gd name="connsiteY0" fmla="*/ 126226 h 200103"/>
                  <a:gd name="connsiteX1" fmla="*/ 7093 w 653734"/>
                  <a:gd name="connsiteY1" fmla="*/ 69076 h 200103"/>
                  <a:gd name="connsiteX2" fmla="*/ 107105 w 653734"/>
                  <a:gd name="connsiteY2" fmla="*/ 20 h 200103"/>
                  <a:gd name="connsiteX3" fmla="*/ 219024 w 653734"/>
                  <a:gd name="connsiteY3" fmla="*/ 66695 h 200103"/>
                  <a:gd name="connsiteX4" fmla="*/ 323799 w 653734"/>
                  <a:gd name="connsiteY4" fmla="*/ 145276 h 200103"/>
                  <a:gd name="connsiteX5" fmla="*/ 426193 w 653734"/>
                  <a:gd name="connsiteY5" fmla="*/ 78601 h 200103"/>
                  <a:gd name="connsiteX6" fmla="*/ 530968 w 653734"/>
                  <a:gd name="connsiteY6" fmla="*/ 20 h 200103"/>
                  <a:gd name="connsiteX7" fmla="*/ 645268 w 653734"/>
                  <a:gd name="connsiteY7" fmla="*/ 71458 h 200103"/>
                  <a:gd name="connsiteX8" fmla="*/ 642886 w 653734"/>
                  <a:gd name="connsiteY8" fmla="*/ 126226 h 200103"/>
                  <a:gd name="connsiteX9" fmla="*/ 538111 w 653734"/>
                  <a:gd name="connsiteY9" fmla="*/ 54789 h 200103"/>
                  <a:gd name="connsiteX10" fmla="*/ 442861 w 653734"/>
                  <a:gd name="connsiteY10" fmla="*/ 116701 h 200103"/>
                  <a:gd name="connsiteX11" fmla="*/ 326180 w 653734"/>
                  <a:gd name="connsiteY11" fmla="*/ 200045 h 200103"/>
                  <a:gd name="connsiteX12" fmla="*/ 219024 w 653734"/>
                  <a:gd name="connsiteY12" fmla="*/ 128608 h 200103"/>
                  <a:gd name="connsiteX13" fmla="*/ 111868 w 653734"/>
                  <a:gd name="connsiteY13" fmla="*/ 52408 h 200103"/>
                  <a:gd name="connsiteX14" fmla="*/ 2330 w 653734"/>
                  <a:gd name="connsiteY14" fmla="*/ 126226 h 200103"/>
                  <a:gd name="connsiteX0" fmla="*/ 2330 w 652329"/>
                  <a:gd name="connsiteY0" fmla="*/ 126226 h 200103"/>
                  <a:gd name="connsiteX1" fmla="*/ 7093 w 652329"/>
                  <a:gd name="connsiteY1" fmla="*/ 69076 h 200103"/>
                  <a:gd name="connsiteX2" fmla="*/ 107105 w 652329"/>
                  <a:gd name="connsiteY2" fmla="*/ 20 h 200103"/>
                  <a:gd name="connsiteX3" fmla="*/ 219024 w 652329"/>
                  <a:gd name="connsiteY3" fmla="*/ 66695 h 200103"/>
                  <a:gd name="connsiteX4" fmla="*/ 323799 w 652329"/>
                  <a:gd name="connsiteY4" fmla="*/ 145276 h 200103"/>
                  <a:gd name="connsiteX5" fmla="*/ 426193 w 652329"/>
                  <a:gd name="connsiteY5" fmla="*/ 78601 h 200103"/>
                  <a:gd name="connsiteX6" fmla="*/ 530968 w 652329"/>
                  <a:gd name="connsiteY6" fmla="*/ 20 h 200103"/>
                  <a:gd name="connsiteX7" fmla="*/ 645268 w 652329"/>
                  <a:gd name="connsiteY7" fmla="*/ 71458 h 200103"/>
                  <a:gd name="connsiteX8" fmla="*/ 642886 w 652329"/>
                  <a:gd name="connsiteY8" fmla="*/ 126226 h 200103"/>
                  <a:gd name="connsiteX9" fmla="*/ 538111 w 652329"/>
                  <a:gd name="connsiteY9" fmla="*/ 54789 h 200103"/>
                  <a:gd name="connsiteX10" fmla="*/ 442861 w 652329"/>
                  <a:gd name="connsiteY10" fmla="*/ 116701 h 200103"/>
                  <a:gd name="connsiteX11" fmla="*/ 326180 w 652329"/>
                  <a:gd name="connsiteY11" fmla="*/ 200045 h 200103"/>
                  <a:gd name="connsiteX12" fmla="*/ 219024 w 652329"/>
                  <a:gd name="connsiteY12" fmla="*/ 128608 h 200103"/>
                  <a:gd name="connsiteX13" fmla="*/ 111868 w 652329"/>
                  <a:gd name="connsiteY13" fmla="*/ 52408 h 200103"/>
                  <a:gd name="connsiteX14" fmla="*/ 2330 w 652329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19024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09499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0968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8112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57256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35692 w 645268"/>
                  <a:gd name="connsiteY3" fmla="*/ 81590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1868 w 645268"/>
                  <a:gd name="connsiteY13" fmla="*/ 57396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6192 w 645268"/>
                  <a:gd name="connsiteY5" fmla="*/ 61219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52425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51"/>
                  <a:gd name="connsiteX1" fmla="*/ 7093 w 645268"/>
                  <a:gd name="connsiteY1" fmla="*/ 74064 h 205051"/>
                  <a:gd name="connsiteX2" fmla="*/ 114248 w 645268"/>
                  <a:gd name="connsiteY2" fmla="*/ 37 h 205051"/>
                  <a:gd name="connsiteX3" fmla="*/ 235692 w 645268"/>
                  <a:gd name="connsiteY3" fmla="*/ 84111 h 205051"/>
                  <a:gd name="connsiteX4" fmla="*/ 323799 w 645268"/>
                  <a:gd name="connsiteY4" fmla="*/ 150264 h 205051"/>
                  <a:gd name="connsiteX5" fmla="*/ 423811 w 645268"/>
                  <a:gd name="connsiteY5" fmla="*/ 71162 h 205051"/>
                  <a:gd name="connsiteX6" fmla="*/ 528587 w 645268"/>
                  <a:gd name="connsiteY6" fmla="*/ 35 h 205051"/>
                  <a:gd name="connsiteX7" fmla="*/ 645268 w 645268"/>
                  <a:gd name="connsiteY7" fmla="*/ 76446 h 205051"/>
                  <a:gd name="connsiteX8" fmla="*/ 642886 w 645268"/>
                  <a:gd name="connsiteY8" fmla="*/ 131214 h 205051"/>
                  <a:gd name="connsiteX9" fmla="*/ 538111 w 645268"/>
                  <a:gd name="connsiteY9" fmla="*/ 52320 h 205051"/>
                  <a:gd name="connsiteX10" fmla="*/ 442861 w 645268"/>
                  <a:gd name="connsiteY10" fmla="*/ 121689 h 205051"/>
                  <a:gd name="connsiteX11" fmla="*/ 326180 w 645268"/>
                  <a:gd name="connsiteY11" fmla="*/ 205033 h 205051"/>
                  <a:gd name="connsiteX12" fmla="*/ 202355 w 645268"/>
                  <a:gd name="connsiteY12" fmla="*/ 128624 h 205051"/>
                  <a:gd name="connsiteX13" fmla="*/ 116631 w 645268"/>
                  <a:gd name="connsiteY13" fmla="*/ 52425 h 205051"/>
                  <a:gd name="connsiteX14" fmla="*/ 2330 w 645268"/>
                  <a:gd name="connsiteY14" fmla="*/ 131214 h 205051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6631 w 645268"/>
                  <a:gd name="connsiteY13" fmla="*/ 52514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4250 w 645268"/>
                  <a:gd name="connsiteY13" fmla="*/ 57485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31303 h 205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5268" h="205418">
                    <a:moveTo>
                      <a:pt x="2330" y="131303"/>
                    </a:moveTo>
                    <a:cubicBezTo>
                      <a:pt x="6298" y="117412"/>
                      <a:pt x="-7988" y="87729"/>
                      <a:pt x="7093" y="66695"/>
                    </a:cubicBezTo>
                    <a:cubicBezTo>
                      <a:pt x="24555" y="45661"/>
                      <a:pt x="76148" y="-2792"/>
                      <a:pt x="114248" y="126"/>
                    </a:cubicBezTo>
                    <a:cubicBezTo>
                      <a:pt x="152348" y="3044"/>
                      <a:pt x="200767" y="59162"/>
                      <a:pt x="235692" y="84200"/>
                    </a:cubicBezTo>
                    <a:cubicBezTo>
                      <a:pt x="270617" y="109238"/>
                      <a:pt x="292446" y="152511"/>
                      <a:pt x="323799" y="150353"/>
                    </a:cubicBezTo>
                    <a:cubicBezTo>
                      <a:pt x="355152" y="148195"/>
                      <a:pt x="389680" y="96289"/>
                      <a:pt x="423811" y="71251"/>
                    </a:cubicBezTo>
                    <a:cubicBezTo>
                      <a:pt x="457942" y="46213"/>
                      <a:pt x="491678" y="-757"/>
                      <a:pt x="528587" y="124"/>
                    </a:cubicBezTo>
                    <a:cubicBezTo>
                      <a:pt x="565496" y="1005"/>
                      <a:pt x="626615" y="55501"/>
                      <a:pt x="645268" y="76535"/>
                    </a:cubicBezTo>
                    <a:cubicBezTo>
                      <a:pt x="640108" y="161862"/>
                      <a:pt x="644076" y="69787"/>
                      <a:pt x="642886" y="131303"/>
                    </a:cubicBezTo>
                    <a:cubicBezTo>
                      <a:pt x="625027" y="128525"/>
                      <a:pt x="571448" y="53996"/>
                      <a:pt x="538111" y="52409"/>
                    </a:cubicBezTo>
                    <a:cubicBezTo>
                      <a:pt x="504774" y="50822"/>
                      <a:pt x="478183" y="96326"/>
                      <a:pt x="442861" y="121778"/>
                    </a:cubicBezTo>
                    <a:cubicBezTo>
                      <a:pt x="407539" y="147230"/>
                      <a:pt x="364280" y="201066"/>
                      <a:pt x="326180" y="205122"/>
                    </a:cubicBezTo>
                    <a:cubicBezTo>
                      <a:pt x="288080" y="209178"/>
                      <a:pt x="249980" y="170719"/>
                      <a:pt x="214261" y="146113"/>
                    </a:cubicBezTo>
                    <a:cubicBezTo>
                      <a:pt x="178542" y="121507"/>
                      <a:pt x="149572" y="59953"/>
                      <a:pt x="114250" y="57485"/>
                    </a:cubicBezTo>
                    <a:cubicBezTo>
                      <a:pt x="78928" y="55017"/>
                      <a:pt x="19793" y="128525"/>
                      <a:pt x="2330" y="131303"/>
                    </a:cubicBezTo>
                    <a:close/>
                  </a:path>
                </a:pathLst>
              </a:custGeom>
              <a:solidFill>
                <a:srgbClr val="FF0000">
                  <a:alpha val="3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6" name="Freeform 56">
                <a:extLst>
                  <a:ext uri="{FF2B5EF4-FFF2-40B4-BE49-F238E27FC236}">
                    <a16:creationId xmlns:a16="http://schemas.microsoft.com/office/drawing/2014/main" id="{CC8B2474-271C-E9DE-6BE7-E504330DDE22}"/>
                  </a:ext>
                </a:extLst>
              </p:cNvPr>
              <p:cNvSpPr/>
              <p:nvPr/>
            </p:nvSpPr>
            <p:spPr bwMode="auto">
              <a:xfrm>
                <a:off x="6442870" y="4356520"/>
                <a:ext cx="635396" cy="114387"/>
              </a:xfrm>
              <a:custGeom>
                <a:avLst/>
                <a:gdLst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3382 w 658899"/>
                  <a:gd name="connsiteY0" fmla="*/ 126226 h 200103"/>
                  <a:gd name="connsiteX1" fmla="*/ 8145 w 658899"/>
                  <a:gd name="connsiteY1" fmla="*/ 69076 h 200103"/>
                  <a:gd name="connsiteX2" fmla="*/ 108157 w 658899"/>
                  <a:gd name="connsiteY2" fmla="*/ 20 h 200103"/>
                  <a:gd name="connsiteX3" fmla="*/ 220076 w 658899"/>
                  <a:gd name="connsiteY3" fmla="*/ 66695 h 200103"/>
                  <a:gd name="connsiteX4" fmla="*/ 324851 w 658899"/>
                  <a:gd name="connsiteY4" fmla="*/ 145276 h 200103"/>
                  <a:gd name="connsiteX5" fmla="*/ 427245 w 658899"/>
                  <a:gd name="connsiteY5" fmla="*/ 78601 h 200103"/>
                  <a:gd name="connsiteX6" fmla="*/ 532020 w 658899"/>
                  <a:gd name="connsiteY6" fmla="*/ 20 h 200103"/>
                  <a:gd name="connsiteX7" fmla="*/ 646320 w 658899"/>
                  <a:gd name="connsiteY7" fmla="*/ 71458 h 200103"/>
                  <a:gd name="connsiteX8" fmla="*/ 643938 w 658899"/>
                  <a:gd name="connsiteY8" fmla="*/ 126226 h 200103"/>
                  <a:gd name="connsiteX9" fmla="*/ 539163 w 658899"/>
                  <a:gd name="connsiteY9" fmla="*/ 54789 h 200103"/>
                  <a:gd name="connsiteX10" fmla="*/ 443913 w 658899"/>
                  <a:gd name="connsiteY10" fmla="*/ 116701 h 200103"/>
                  <a:gd name="connsiteX11" fmla="*/ 327232 w 658899"/>
                  <a:gd name="connsiteY11" fmla="*/ 200045 h 200103"/>
                  <a:gd name="connsiteX12" fmla="*/ 220076 w 658899"/>
                  <a:gd name="connsiteY12" fmla="*/ 128608 h 200103"/>
                  <a:gd name="connsiteX13" fmla="*/ 112920 w 658899"/>
                  <a:gd name="connsiteY13" fmla="*/ 52408 h 200103"/>
                  <a:gd name="connsiteX14" fmla="*/ 3382 w 658899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3734"/>
                  <a:gd name="connsiteY0" fmla="*/ 126226 h 200103"/>
                  <a:gd name="connsiteX1" fmla="*/ 7093 w 653734"/>
                  <a:gd name="connsiteY1" fmla="*/ 69076 h 200103"/>
                  <a:gd name="connsiteX2" fmla="*/ 107105 w 653734"/>
                  <a:gd name="connsiteY2" fmla="*/ 20 h 200103"/>
                  <a:gd name="connsiteX3" fmla="*/ 219024 w 653734"/>
                  <a:gd name="connsiteY3" fmla="*/ 66695 h 200103"/>
                  <a:gd name="connsiteX4" fmla="*/ 323799 w 653734"/>
                  <a:gd name="connsiteY4" fmla="*/ 145276 h 200103"/>
                  <a:gd name="connsiteX5" fmla="*/ 426193 w 653734"/>
                  <a:gd name="connsiteY5" fmla="*/ 78601 h 200103"/>
                  <a:gd name="connsiteX6" fmla="*/ 530968 w 653734"/>
                  <a:gd name="connsiteY6" fmla="*/ 20 h 200103"/>
                  <a:gd name="connsiteX7" fmla="*/ 645268 w 653734"/>
                  <a:gd name="connsiteY7" fmla="*/ 71458 h 200103"/>
                  <a:gd name="connsiteX8" fmla="*/ 642886 w 653734"/>
                  <a:gd name="connsiteY8" fmla="*/ 126226 h 200103"/>
                  <a:gd name="connsiteX9" fmla="*/ 538111 w 653734"/>
                  <a:gd name="connsiteY9" fmla="*/ 54789 h 200103"/>
                  <a:gd name="connsiteX10" fmla="*/ 442861 w 653734"/>
                  <a:gd name="connsiteY10" fmla="*/ 116701 h 200103"/>
                  <a:gd name="connsiteX11" fmla="*/ 326180 w 653734"/>
                  <a:gd name="connsiteY11" fmla="*/ 200045 h 200103"/>
                  <a:gd name="connsiteX12" fmla="*/ 219024 w 653734"/>
                  <a:gd name="connsiteY12" fmla="*/ 128608 h 200103"/>
                  <a:gd name="connsiteX13" fmla="*/ 111868 w 653734"/>
                  <a:gd name="connsiteY13" fmla="*/ 52408 h 200103"/>
                  <a:gd name="connsiteX14" fmla="*/ 2330 w 653734"/>
                  <a:gd name="connsiteY14" fmla="*/ 126226 h 200103"/>
                  <a:gd name="connsiteX0" fmla="*/ 2330 w 652329"/>
                  <a:gd name="connsiteY0" fmla="*/ 126226 h 200103"/>
                  <a:gd name="connsiteX1" fmla="*/ 7093 w 652329"/>
                  <a:gd name="connsiteY1" fmla="*/ 69076 h 200103"/>
                  <a:gd name="connsiteX2" fmla="*/ 107105 w 652329"/>
                  <a:gd name="connsiteY2" fmla="*/ 20 h 200103"/>
                  <a:gd name="connsiteX3" fmla="*/ 219024 w 652329"/>
                  <a:gd name="connsiteY3" fmla="*/ 66695 h 200103"/>
                  <a:gd name="connsiteX4" fmla="*/ 323799 w 652329"/>
                  <a:gd name="connsiteY4" fmla="*/ 145276 h 200103"/>
                  <a:gd name="connsiteX5" fmla="*/ 426193 w 652329"/>
                  <a:gd name="connsiteY5" fmla="*/ 78601 h 200103"/>
                  <a:gd name="connsiteX6" fmla="*/ 530968 w 652329"/>
                  <a:gd name="connsiteY6" fmla="*/ 20 h 200103"/>
                  <a:gd name="connsiteX7" fmla="*/ 645268 w 652329"/>
                  <a:gd name="connsiteY7" fmla="*/ 71458 h 200103"/>
                  <a:gd name="connsiteX8" fmla="*/ 642886 w 652329"/>
                  <a:gd name="connsiteY8" fmla="*/ 126226 h 200103"/>
                  <a:gd name="connsiteX9" fmla="*/ 538111 w 652329"/>
                  <a:gd name="connsiteY9" fmla="*/ 54789 h 200103"/>
                  <a:gd name="connsiteX10" fmla="*/ 442861 w 652329"/>
                  <a:gd name="connsiteY10" fmla="*/ 116701 h 200103"/>
                  <a:gd name="connsiteX11" fmla="*/ 326180 w 652329"/>
                  <a:gd name="connsiteY11" fmla="*/ 200045 h 200103"/>
                  <a:gd name="connsiteX12" fmla="*/ 219024 w 652329"/>
                  <a:gd name="connsiteY12" fmla="*/ 128608 h 200103"/>
                  <a:gd name="connsiteX13" fmla="*/ 111868 w 652329"/>
                  <a:gd name="connsiteY13" fmla="*/ 52408 h 200103"/>
                  <a:gd name="connsiteX14" fmla="*/ 2330 w 652329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19024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09499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0968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8112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57256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35692 w 645268"/>
                  <a:gd name="connsiteY3" fmla="*/ 81590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1868 w 645268"/>
                  <a:gd name="connsiteY13" fmla="*/ 57396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6192 w 645268"/>
                  <a:gd name="connsiteY5" fmla="*/ 61219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52425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51"/>
                  <a:gd name="connsiteX1" fmla="*/ 7093 w 645268"/>
                  <a:gd name="connsiteY1" fmla="*/ 74064 h 205051"/>
                  <a:gd name="connsiteX2" fmla="*/ 114248 w 645268"/>
                  <a:gd name="connsiteY2" fmla="*/ 37 h 205051"/>
                  <a:gd name="connsiteX3" fmla="*/ 235692 w 645268"/>
                  <a:gd name="connsiteY3" fmla="*/ 84111 h 205051"/>
                  <a:gd name="connsiteX4" fmla="*/ 323799 w 645268"/>
                  <a:gd name="connsiteY4" fmla="*/ 150264 h 205051"/>
                  <a:gd name="connsiteX5" fmla="*/ 423811 w 645268"/>
                  <a:gd name="connsiteY5" fmla="*/ 71162 h 205051"/>
                  <a:gd name="connsiteX6" fmla="*/ 528587 w 645268"/>
                  <a:gd name="connsiteY6" fmla="*/ 35 h 205051"/>
                  <a:gd name="connsiteX7" fmla="*/ 645268 w 645268"/>
                  <a:gd name="connsiteY7" fmla="*/ 76446 h 205051"/>
                  <a:gd name="connsiteX8" fmla="*/ 642886 w 645268"/>
                  <a:gd name="connsiteY8" fmla="*/ 131214 h 205051"/>
                  <a:gd name="connsiteX9" fmla="*/ 538111 w 645268"/>
                  <a:gd name="connsiteY9" fmla="*/ 52320 h 205051"/>
                  <a:gd name="connsiteX10" fmla="*/ 442861 w 645268"/>
                  <a:gd name="connsiteY10" fmla="*/ 121689 h 205051"/>
                  <a:gd name="connsiteX11" fmla="*/ 326180 w 645268"/>
                  <a:gd name="connsiteY11" fmla="*/ 205033 h 205051"/>
                  <a:gd name="connsiteX12" fmla="*/ 202355 w 645268"/>
                  <a:gd name="connsiteY12" fmla="*/ 128624 h 205051"/>
                  <a:gd name="connsiteX13" fmla="*/ 116631 w 645268"/>
                  <a:gd name="connsiteY13" fmla="*/ 52425 h 205051"/>
                  <a:gd name="connsiteX14" fmla="*/ 2330 w 645268"/>
                  <a:gd name="connsiteY14" fmla="*/ 131214 h 205051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6631 w 645268"/>
                  <a:gd name="connsiteY13" fmla="*/ 52514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4250 w 645268"/>
                  <a:gd name="connsiteY13" fmla="*/ 57485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31303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116177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13453"/>
                  <a:gd name="connsiteX1" fmla="*/ 7093 w 645268"/>
                  <a:gd name="connsiteY1" fmla="*/ 66695 h 213453"/>
                  <a:gd name="connsiteX2" fmla="*/ 114248 w 645268"/>
                  <a:gd name="connsiteY2" fmla="*/ 126 h 213453"/>
                  <a:gd name="connsiteX3" fmla="*/ 235692 w 645268"/>
                  <a:gd name="connsiteY3" fmla="*/ 84200 h 213453"/>
                  <a:gd name="connsiteX4" fmla="*/ 323799 w 645268"/>
                  <a:gd name="connsiteY4" fmla="*/ 150353 h 213453"/>
                  <a:gd name="connsiteX5" fmla="*/ 423811 w 645268"/>
                  <a:gd name="connsiteY5" fmla="*/ 71251 h 213453"/>
                  <a:gd name="connsiteX6" fmla="*/ 528587 w 645268"/>
                  <a:gd name="connsiteY6" fmla="*/ 124 h 213453"/>
                  <a:gd name="connsiteX7" fmla="*/ 645268 w 645268"/>
                  <a:gd name="connsiteY7" fmla="*/ 76535 h 213453"/>
                  <a:gd name="connsiteX8" fmla="*/ 642886 w 645268"/>
                  <a:gd name="connsiteY8" fmla="*/ 131303 h 213453"/>
                  <a:gd name="connsiteX9" fmla="*/ 538111 w 645268"/>
                  <a:gd name="connsiteY9" fmla="*/ 52409 h 213453"/>
                  <a:gd name="connsiteX10" fmla="*/ 442861 w 645268"/>
                  <a:gd name="connsiteY10" fmla="*/ 121778 h 213453"/>
                  <a:gd name="connsiteX11" fmla="*/ 326180 w 645268"/>
                  <a:gd name="connsiteY11" fmla="*/ 205122 h 213453"/>
                  <a:gd name="connsiteX12" fmla="*/ 215452 w 645268"/>
                  <a:gd name="connsiteY12" fmla="*/ 193800 h 213453"/>
                  <a:gd name="connsiteX13" fmla="*/ 114250 w 645268"/>
                  <a:gd name="connsiteY13" fmla="*/ 116177 h 213453"/>
                  <a:gd name="connsiteX14" fmla="*/ 2330 w 645268"/>
                  <a:gd name="connsiteY14" fmla="*/ 197334 h 21345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50353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35679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38111 w 645268"/>
                  <a:gd name="connsiteY9" fmla="*/ 52409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40492 w 645268"/>
                  <a:gd name="connsiteY9" fmla="*/ 125771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419"/>
                  <a:gd name="connsiteY0" fmla="*/ 197334 h 234862"/>
                  <a:gd name="connsiteX1" fmla="*/ 7093 w 645419"/>
                  <a:gd name="connsiteY1" fmla="*/ 66695 h 234862"/>
                  <a:gd name="connsiteX2" fmla="*/ 114248 w 645419"/>
                  <a:gd name="connsiteY2" fmla="*/ 126 h 234862"/>
                  <a:gd name="connsiteX3" fmla="*/ 235692 w 645419"/>
                  <a:gd name="connsiteY3" fmla="*/ 84200 h 234862"/>
                  <a:gd name="connsiteX4" fmla="*/ 323799 w 645419"/>
                  <a:gd name="connsiteY4" fmla="*/ 135679 h 234862"/>
                  <a:gd name="connsiteX5" fmla="*/ 423811 w 645419"/>
                  <a:gd name="connsiteY5" fmla="*/ 71251 h 234862"/>
                  <a:gd name="connsiteX6" fmla="*/ 528587 w 645419"/>
                  <a:gd name="connsiteY6" fmla="*/ 124 h 234862"/>
                  <a:gd name="connsiteX7" fmla="*/ 645268 w 645419"/>
                  <a:gd name="connsiteY7" fmla="*/ 76535 h 234862"/>
                  <a:gd name="connsiteX8" fmla="*/ 645267 w 645419"/>
                  <a:gd name="connsiteY8" fmla="*/ 189995 h 234862"/>
                  <a:gd name="connsiteX9" fmla="*/ 540492 w 645419"/>
                  <a:gd name="connsiteY9" fmla="*/ 125771 h 234862"/>
                  <a:gd name="connsiteX10" fmla="*/ 442861 w 645419"/>
                  <a:gd name="connsiteY10" fmla="*/ 173133 h 234862"/>
                  <a:gd name="connsiteX11" fmla="*/ 326180 w 645419"/>
                  <a:gd name="connsiteY11" fmla="*/ 234468 h 234862"/>
                  <a:gd name="connsiteX12" fmla="*/ 215452 w 645419"/>
                  <a:gd name="connsiteY12" fmla="*/ 193800 h 234862"/>
                  <a:gd name="connsiteX13" fmla="*/ 114250 w 645419"/>
                  <a:gd name="connsiteY13" fmla="*/ 116177 h 234862"/>
                  <a:gd name="connsiteX14" fmla="*/ 2330 w 645419"/>
                  <a:gd name="connsiteY14" fmla="*/ 197334 h 234862"/>
                  <a:gd name="connsiteX0" fmla="*/ 2330 w 645419"/>
                  <a:gd name="connsiteY0" fmla="*/ 206074 h 243602"/>
                  <a:gd name="connsiteX1" fmla="*/ 7093 w 645419"/>
                  <a:gd name="connsiteY1" fmla="*/ 16744 h 243602"/>
                  <a:gd name="connsiteX2" fmla="*/ 114248 w 645419"/>
                  <a:gd name="connsiteY2" fmla="*/ 8866 h 243602"/>
                  <a:gd name="connsiteX3" fmla="*/ 235692 w 645419"/>
                  <a:gd name="connsiteY3" fmla="*/ 92940 h 243602"/>
                  <a:gd name="connsiteX4" fmla="*/ 323799 w 645419"/>
                  <a:gd name="connsiteY4" fmla="*/ 144419 h 243602"/>
                  <a:gd name="connsiteX5" fmla="*/ 423811 w 645419"/>
                  <a:gd name="connsiteY5" fmla="*/ 79991 h 243602"/>
                  <a:gd name="connsiteX6" fmla="*/ 528587 w 645419"/>
                  <a:gd name="connsiteY6" fmla="*/ 8864 h 243602"/>
                  <a:gd name="connsiteX7" fmla="*/ 645268 w 645419"/>
                  <a:gd name="connsiteY7" fmla="*/ 85275 h 243602"/>
                  <a:gd name="connsiteX8" fmla="*/ 645267 w 645419"/>
                  <a:gd name="connsiteY8" fmla="*/ 198735 h 243602"/>
                  <a:gd name="connsiteX9" fmla="*/ 540492 w 645419"/>
                  <a:gd name="connsiteY9" fmla="*/ 134511 h 243602"/>
                  <a:gd name="connsiteX10" fmla="*/ 442861 w 645419"/>
                  <a:gd name="connsiteY10" fmla="*/ 181873 h 243602"/>
                  <a:gd name="connsiteX11" fmla="*/ 326180 w 645419"/>
                  <a:gd name="connsiteY11" fmla="*/ 243208 h 243602"/>
                  <a:gd name="connsiteX12" fmla="*/ 215452 w 645419"/>
                  <a:gd name="connsiteY12" fmla="*/ 202540 h 243602"/>
                  <a:gd name="connsiteX13" fmla="*/ 114250 w 645419"/>
                  <a:gd name="connsiteY13" fmla="*/ 124917 h 243602"/>
                  <a:gd name="connsiteX14" fmla="*/ 2330 w 645419"/>
                  <a:gd name="connsiteY14" fmla="*/ 206074 h 243602"/>
                  <a:gd name="connsiteX0" fmla="*/ 2330 w 645419"/>
                  <a:gd name="connsiteY0" fmla="*/ 236522 h 274050"/>
                  <a:gd name="connsiteX1" fmla="*/ 7093 w 645419"/>
                  <a:gd name="connsiteY1" fmla="*/ 47192 h 274050"/>
                  <a:gd name="connsiteX2" fmla="*/ 114248 w 645419"/>
                  <a:gd name="connsiteY2" fmla="*/ 2634 h 274050"/>
                  <a:gd name="connsiteX3" fmla="*/ 235692 w 645419"/>
                  <a:gd name="connsiteY3" fmla="*/ 123388 h 274050"/>
                  <a:gd name="connsiteX4" fmla="*/ 323799 w 645419"/>
                  <a:gd name="connsiteY4" fmla="*/ 174867 h 274050"/>
                  <a:gd name="connsiteX5" fmla="*/ 423811 w 645419"/>
                  <a:gd name="connsiteY5" fmla="*/ 110439 h 274050"/>
                  <a:gd name="connsiteX6" fmla="*/ 528587 w 645419"/>
                  <a:gd name="connsiteY6" fmla="*/ 39312 h 274050"/>
                  <a:gd name="connsiteX7" fmla="*/ 645268 w 645419"/>
                  <a:gd name="connsiteY7" fmla="*/ 115723 h 274050"/>
                  <a:gd name="connsiteX8" fmla="*/ 645267 w 645419"/>
                  <a:gd name="connsiteY8" fmla="*/ 229183 h 274050"/>
                  <a:gd name="connsiteX9" fmla="*/ 540492 w 645419"/>
                  <a:gd name="connsiteY9" fmla="*/ 164959 h 274050"/>
                  <a:gd name="connsiteX10" fmla="*/ 442861 w 645419"/>
                  <a:gd name="connsiteY10" fmla="*/ 212321 h 274050"/>
                  <a:gd name="connsiteX11" fmla="*/ 326180 w 645419"/>
                  <a:gd name="connsiteY11" fmla="*/ 273656 h 274050"/>
                  <a:gd name="connsiteX12" fmla="*/ 215452 w 645419"/>
                  <a:gd name="connsiteY12" fmla="*/ 232988 h 274050"/>
                  <a:gd name="connsiteX13" fmla="*/ 114250 w 645419"/>
                  <a:gd name="connsiteY13" fmla="*/ 155365 h 274050"/>
                  <a:gd name="connsiteX14" fmla="*/ 2330 w 645419"/>
                  <a:gd name="connsiteY14" fmla="*/ 236522 h 274050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72886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7986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7649"/>
                  <a:gd name="connsiteY0" fmla="*/ 234541 h 272069"/>
                  <a:gd name="connsiteX1" fmla="*/ 7093 w 647649"/>
                  <a:gd name="connsiteY1" fmla="*/ 45211 h 272069"/>
                  <a:gd name="connsiteX2" fmla="*/ 114248 w 647649"/>
                  <a:gd name="connsiteY2" fmla="*/ 653 h 272069"/>
                  <a:gd name="connsiteX3" fmla="*/ 230930 w 647649"/>
                  <a:gd name="connsiteY3" fmla="*/ 77389 h 272069"/>
                  <a:gd name="connsiteX4" fmla="*/ 323799 w 647649"/>
                  <a:gd name="connsiteY4" fmla="*/ 136205 h 272069"/>
                  <a:gd name="connsiteX5" fmla="*/ 423811 w 647649"/>
                  <a:gd name="connsiteY5" fmla="*/ 57104 h 272069"/>
                  <a:gd name="connsiteX6" fmla="*/ 528587 w 647649"/>
                  <a:gd name="connsiteY6" fmla="*/ 7986 h 272069"/>
                  <a:gd name="connsiteX7" fmla="*/ 647649 w 647649"/>
                  <a:gd name="connsiteY7" fmla="*/ 77062 h 272069"/>
                  <a:gd name="connsiteX8" fmla="*/ 645267 w 647649"/>
                  <a:gd name="connsiteY8" fmla="*/ 227202 h 272069"/>
                  <a:gd name="connsiteX9" fmla="*/ 540492 w 647649"/>
                  <a:gd name="connsiteY9" fmla="*/ 162978 h 272069"/>
                  <a:gd name="connsiteX10" fmla="*/ 442861 w 647649"/>
                  <a:gd name="connsiteY10" fmla="*/ 210340 h 272069"/>
                  <a:gd name="connsiteX11" fmla="*/ 326180 w 647649"/>
                  <a:gd name="connsiteY11" fmla="*/ 271675 h 272069"/>
                  <a:gd name="connsiteX12" fmla="*/ 215452 w 647649"/>
                  <a:gd name="connsiteY12" fmla="*/ 231007 h 272069"/>
                  <a:gd name="connsiteX13" fmla="*/ 114250 w 647649"/>
                  <a:gd name="connsiteY13" fmla="*/ 153384 h 272069"/>
                  <a:gd name="connsiteX14" fmla="*/ 2330 w 647649"/>
                  <a:gd name="connsiteY14" fmla="*/ 234541 h 272069"/>
                  <a:gd name="connsiteX0" fmla="*/ 2330 w 647649"/>
                  <a:gd name="connsiteY0" fmla="*/ 234541 h 381788"/>
                  <a:gd name="connsiteX1" fmla="*/ 7093 w 647649"/>
                  <a:gd name="connsiteY1" fmla="*/ 45211 h 381788"/>
                  <a:gd name="connsiteX2" fmla="*/ 114248 w 647649"/>
                  <a:gd name="connsiteY2" fmla="*/ 653 h 381788"/>
                  <a:gd name="connsiteX3" fmla="*/ 230930 w 647649"/>
                  <a:gd name="connsiteY3" fmla="*/ 77389 h 381788"/>
                  <a:gd name="connsiteX4" fmla="*/ 323799 w 647649"/>
                  <a:gd name="connsiteY4" fmla="*/ 136205 h 381788"/>
                  <a:gd name="connsiteX5" fmla="*/ 423811 w 647649"/>
                  <a:gd name="connsiteY5" fmla="*/ 57104 h 381788"/>
                  <a:gd name="connsiteX6" fmla="*/ 528587 w 647649"/>
                  <a:gd name="connsiteY6" fmla="*/ 7986 h 381788"/>
                  <a:gd name="connsiteX7" fmla="*/ 647649 w 647649"/>
                  <a:gd name="connsiteY7" fmla="*/ 77062 h 381788"/>
                  <a:gd name="connsiteX8" fmla="*/ 645267 w 647649"/>
                  <a:gd name="connsiteY8" fmla="*/ 227202 h 381788"/>
                  <a:gd name="connsiteX9" fmla="*/ 540492 w 647649"/>
                  <a:gd name="connsiteY9" fmla="*/ 162978 h 381788"/>
                  <a:gd name="connsiteX10" fmla="*/ 442861 w 647649"/>
                  <a:gd name="connsiteY10" fmla="*/ 210340 h 381788"/>
                  <a:gd name="connsiteX11" fmla="*/ 326180 w 647649"/>
                  <a:gd name="connsiteY11" fmla="*/ 381720 h 381788"/>
                  <a:gd name="connsiteX12" fmla="*/ 215452 w 647649"/>
                  <a:gd name="connsiteY12" fmla="*/ 231007 h 381788"/>
                  <a:gd name="connsiteX13" fmla="*/ 114250 w 647649"/>
                  <a:gd name="connsiteY13" fmla="*/ 153384 h 381788"/>
                  <a:gd name="connsiteX14" fmla="*/ 2330 w 647649"/>
                  <a:gd name="connsiteY14" fmla="*/ 234541 h 38178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153384 h 384028"/>
                  <a:gd name="connsiteX14" fmla="*/ 2330 w 647649"/>
                  <a:gd name="connsiteY14" fmla="*/ 234541 h 38402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234541 h 384028"/>
                  <a:gd name="connsiteX0" fmla="*/ 2330 w 647649"/>
                  <a:gd name="connsiteY0" fmla="*/ 307906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307906 h 384028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40492 w 647649"/>
                  <a:gd name="connsiteY9" fmla="*/ 162978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35730 w 647649"/>
                  <a:gd name="connsiteY9" fmla="*/ 206995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800"/>
                  <a:gd name="connsiteY0" fmla="*/ 307906 h 382133"/>
                  <a:gd name="connsiteX1" fmla="*/ 7093 w 647800"/>
                  <a:gd name="connsiteY1" fmla="*/ 45211 h 382133"/>
                  <a:gd name="connsiteX2" fmla="*/ 114248 w 647800"/>
                  <a:gd name="connsiteY2" fmla="*/ 653 h 382133"/>
                  <a:gd name="connsiteX3" fmla="*/ 230930 w 647800"/>
                  <a:gd name="connsiteY3" fmla="*/ 77389 h 382133"/>
                  <a:gd name="connsiteX4" fmla="*/ 323799 w 647800"/>
                  <a:gd name="connsiteY4" fmla="*/ 136205 h 382133"/>
                  <a:gd name="connsiteX5" fmla="*/ 423811 w 647800"/>
                  <a:gd name="connsiteY5" fmla="*/ 57104 h 382133"/>
                  <a:gd name="connsiteX6" fmla="*/ 528587 w 647800"/>
                  <a:gd name="connsiteY6" fmla="*/ 7986 h 382133"/>
                  <a:gd name="connsiteX7" fmla="*/ 647649 w 647800"/>
                  <a:gd name="connsiteY7" fmla="*/ 77062 h 382133"/>
                  <a:gd name="connsiteX8" fmla="*/ 647648 w 647800"/>
                  <a:gd name="connsiteY8" fmla="*/ 307902 h 382133"/>
                  <a:gd name="connsiteX9" fmla="*/ 535730 w 647800"/>
                  <a:gd name="connsiteY9" fmla="*/ 206995 h 382133"/>
                  <a:gd name="connsiteX10" fmla="*/ 438098 w 647800"/>
                  <a:gd name="connsiteY10" fmla="*/ 269031 h 382133"/>
                  <a:gd name="connsiteX11" fmla="*/ 326180 w 647800"/>
                  <a:gd name="connsiteY11" fmla="*/ 381720 h 382133"/>
                  <a:gd name="connsiteX12" fmla="*/ 215452 w 647800"/>
                  <a:gd name="connsiteY12" fmla="*/ 304369 h 382133"/>
                  <a:gd name="connsiteX13" fmla="*/ 114250 w 647800"/>
                  <a:gd name="connsiteY13" fmla="*/ 204740 h 382133"/>
                  <a:gd name="connsiteX14" fmla="*/ 2330 w 647800"/>
                  <a:gd name="connsiteY14" fmla="*/ 307906 h 382133"/>
                  <a:gd name="connsiteX0" fmla="*/ 2330 w 647800"/>
                  <a:gd name="connsiteY0" fmla="*/ 307906 h 353139"/>
                  <a:gd name="connsiteX1" fmla="*/ 7093 w 647800"/>
                  <a:gd name="connsiteY1" fmla="*/ 45211 h 353139"/>
                  <a:gd name="connsiteX2" fmla="*/ 114248 w 647800"/>
                  <a:gd name="connsiteY2" fmla="*/ 653 h 353139"/>
                  <a:gd name="connsiteX3" fmla="*/ 230930 w 647800"/>
                  <a:gd name="connsiteY3" fmla="*/ 77389 h 353139"/>
                  <a:gd name="connsiteX4" fmla="*/ 323799 w 647800"/>
                  <a:gd name="connsiteY4" fmla="*/ 136205 h 353139"/>
                  <a:gd name="connsiteX5" fmla="*/ 423811 w 647800"/>
                  <a:gd name="connsiteY5" fmla="*/ 57104 h 353139"/>
                  <a:gd name="connsiteX6" fmla="*/ 528587 w 647800"/>
                  <a:gd name="connsiteY6" fmla="*/ 7986 h 353139"/>
                  <a:gd name="connsiteX7" fmla="*/ 647649 w 647800"/>
                  <a:gd name="connsiteY7" fmla="*/ 77062 h 353139"/>
                  <a:gd name="connsiteX8" fmla="*/ 647648 w 647800"/>
                  <a:gd name="connsiteY8" fmla="*/ 307902 h 353139"/>
                  <a:gd name="connsiteX9" fmla="*/ 535730 w 647800"/>
                  <a:gd name="connsiteY9" fmla="*/ 206995 h 353139"/>
                  <a:gd name="connsiteX10" fmla="*/ 438098 w 647800"/>
                  <a:gd name="connsiteY10" fmla="*/ 269031 h 353139"/>
                  <a:gd name="connsiteX11" fmla="*/ 323752 w 647800"/>
                  <a:gd name="connsiteY11" fmla="*/ 352375 h 353139"/>
                  <a:gd name="connsiteX12" fmla="*/ 215452 w 647800"/>
                  <a:gd name="connsiteY12" fmla="*/ 304369 h 353139"/>
                  <a:gd name="connsiteX13" fmla="*/ 114250 w 647800"/>
                  <a:gd name="connsiteY13" fmla="*/ 204740 h 353139"/>
                  <a:gd name="connsiteX14" fmla="*/ 2330 w 647800"/>
                  <a:gd name="connsiteY14" fmla="*/ 307906 h 353139"/>
                  <a:gd name="connsiteX0" fmla="*/ 2330 w 647800"/>
                  <a:gd name="connsiteY0" fmla="*/ 307906 h 352412"/>
                  <a:gd name="connsiteX1" fmla="*/ 7093 w 647800"/>
                  <a:gd name="connsiteY1" fmla="*/ 45211 h 352412"/>
                  <a:gd name="connsiteX2" fmla="*/ 114248 w 647800"/>
                  <a:gd name="connsiteY2" fmla="*/ 653 h 352412"/>
                  <a:gd name="connsiteX3" fmla="*/ 230930 w 647800"/>
                  <a:gd name="connsiteY3" fmla="*/ 77389 h 352412"/>
                  <a:gd name="connsiteX4" fmla="*/ 323799 w 647800"/>
                  <a:gd name="connsiteY4" fmla="*/ 136205 h 352412"/>
                  <a:gd name="connsiteX5" fmla="*/ 423811 w 647800"/>
                  <a:gd name="connsiteY5" fmla="*/ 57104 h 352412"/>
                  <a:gd name="connsiteX6" fmla="*/ 528587 w 647800"/>
                  <a:gd name="connsiteY6" fmla="*/ 7986 h 352412"/>
                  <a:gd name="connsiteX7" fmla="*/ 647649 w 647800"/>
                  <a:gd name="connsiteY7" fmla="*/ 77062 h 352412"/>
                  <a:gd name="connsiteX8" fmla="*/ 647648 w 647800"/>
                  <a:gd name="connsiteY8" fmla="*/ 307902 h 352412"/>
                  <a:gd name="connsiteX9" fmla="*/ 535730 w 647800"/>
                  <a:gd name="connsiteY9" fmla="*/ 206995 h 352412"/>
                  <a:gd name="connsiteX10" fmla="*/ 438098 w 647800"/>
                  <a:gd name="connsiteY10" fmla="*/ 269031 h 352412"/>
                  <a:gd name="connsiteX11" fmla="*/ 323752 w 647800"/>
                  <a:gd name="connsiteY11" fmla="*/ 352375 h 352412"/>
                  <a:gd name="connsiteX12" fmla="*/ 215452 w 647800"/>
                  <a:gd name="connsiteY12" fmla="*/ 278690 h 352412"/>
                  <a:gd name="connsiteX13" fmla="*/ 114250 w 647800"/>
                  <a:gd name="connsiteY13" fmla="*/ 204740 h 352412"/>
                  <a:gd name="connsiteX14" fmla="*/ 2330 w 647800"/>
                  <a:gd name="connsiteY14" fmla="*/ 307906 h 35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800" h="352412">
                    <a:moveTo>
                      <a:pt x="2330" y="307906"/>
                    </a:moveTo>
                    <a:cubicBezTo>
                      <a:pt x="6298" y="294015"/>
                      <a:pt x="-7988" y="66245"/>
                      <a:pt x="7093" y="45211"/>
                    </a:cubicBezTo>
                    <a:cubicBezTo>
                      <a:pt x="24555" y="24177"/>
                      <a:pt x="76942" y="-4710"/>
                      <a:pt x="114248" y="653"/>
                    </a:cubicBezTo>
                    <a:cubicBezTo>
                      <a:pt x="151554" y="6016"/>
                      <a:pt x="196005" y="54797"/>
                      <a:pt x="230930" y="77389"/>
                    </a:cubicBezTo>
                    <a:cubicBezTo>
                      <a:pt x="265855" y="99981"/>
                      <a:pt x="291652" y="139586"/>
                      <a:pt x="323799" y="136205"/>
                    </a:cubicBezTo>
                    <a:cubicBezTo>
                      <a:pt x="355946" y="132824"/>
                      <a:pt x="389680" y="78474"/>
                      <a:pt x="423811" y="57104"/>
                    </a:cubicBezTo>
                    <a:cubicBezTo>
                      <a:pt x="457942" y="35734"/>
                      <a:pt x="491281" y="4660"/>
                      <a:pt x="528587" y="7986"/>
                    </a:cubicBezTo>
                    <a:cubicBezTo>
                      <a:pt x="565893" y="11312"/>
                      <a:pt x="628996" y="56028"/>
                      <a:pt x="647649" y="77062"/>
                    </a:cubicBezTo>
                    <a:cubicBezTo>
                      <a:pt x="642489" y="162389"/>
                      <a:pt x="648838" y="246386"/>
                      <a:pt x="647648" y="307902"/>
                    </a:cubicBezTo>
                    <a:cubicBezTo>
                      <a:pt x="629789" y="305124"/>
                      <a:pt x="570655" y="213473"/>
                      <a:pt x="535730" y="206995"/>
                    </a:cubicBezTo>
                    <a:cubicBezTo>
                      <a:pt x="500805" y="200517"/>
                      <a:pt x="473428" y="244801"/>
                      <a:pt x="438098" y="269031"/>
                    </a:cubicBezTo>
                    <a:cubicBezTo>
                      <a:pt x="402768" y="293261"/>
                      <a:pt x="360860" y="350765"/>
                      <a:pt x="323752" y="352375"/>
                    </a:cubicBezTo>
                    <a:cubicBezTo>
                      <a:pt x="286644" y="353985"/>
                      <a:pt x="251171" y="303296"/>
                      <a:pt x="215452" y="278690"/>
                    </a:cubicBezTo>
                    <a:cubicBezTo>
                      <a:pt x="179733" y="254084"/>
                      <a:pt x="149770" y="199871"/>
                      <a:pt x="114250" y="204740"/>
                    </a:cubicBezTo>
                    <a:cubicBezTo>
                      <a:pt x="78730" y="209609"/>
                      <a:pt x="19793" y="305128"/>
                      <a:pt x="2330" y="307906"/>
                    </a:cubicBezTo>
                    <a:close/>
                  </a:path>
                </a:pathLst>
              </a:custGeom>
              <a:solidFill>
                <a:srgbClr val="FF0000">
                  <a:alpha val="3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7" name="Freeform 57">
                <a:extLst>
                  <a:ext uri="{FF2B5EF4-FFF2-40B4-BE49-F238E27FC236}">
                    <a16:creationId xmlns:a16="http://schemas.microsoft.com/office/drawing/2014/main" id="{063D515C-D57C-A8B6-92D2-62725DA0D944}"/>
                  </a:ext>
                </a:extLst>
              </p:cNvPr>
              <p:cNvSpPr/>
              <p:nvPr/>
            </p:nvSpPr>
            <p:spPr bwMode="auto">
              <a:xfrm flipV="1">
                <a:off x="6442870" y="4605190"/>
                <a:ext cx="635396" cy="114387"/>
              </a:xfrm>
              <a:custGeom>
                <a:avLst/>
                <a:gdLst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3382 w 658899"/>
                  <a:gd name="connsiteY0" fmla="*/ 126226 h 200103"/>
                  <a:gd name="connsiteX1" fmla="*/ 8145 w 658899"/>
                  <a:gd name="connsiteY1" fmla="*/ 69076 h 200103"/>
                  <a:gd name="connsiteX2" fmla="*/ 108157 w 658899"/>
                  <a:gd name="connsiteY2" fmla="*/ 20 h 200103"/>
                  <a:gd name="connsiteX3" fmla="*/ 220076 w 658899"/>
                  <a:gd name="connsiteY3" fmla="*/ 66695 h 200103"/>
                  <a:gd name="connsiteX4" fmla="*/ 324851 w 658899"/>
                  <a:gd name="connsiteY4" fmla="*/ 145276 h 200103"/>
                  <a:gd name="connsiteX5" fmla="*/ 427245 w 658899"/>
                  <a:gd name="connsiteY5" fmla="*/ 78601 h 200103"/>
                  <a:gd name="connsiteX6" fmla="*/ 532020 w 658899"/>
                  <a:gd name="connsiteY6" fmla="*/ 20 h 200103"/>
                  <a:gd name="connsiteX7" fmla="*/ 646320 w 658899"/>
                  <a:gd name="connsiteY7" fmla="*/ 71458 h 200103"/>
                  <a:gd name="connsiteX8" fmla="*/ 643938 w 658899"/>
                  <a:gd name="connsiteY8" fmla="*/ 126226 h 200103"/>
                  <a:gd name="connsiteX9" fmla="*/ 539163 w 658899"/>
                  <a:gd name="connsiteY9" fmla="*/ 54789 h 200103"/>
                  <a:gd name="connsiteX10" fmla="*/ 443913 w 658899"/>
                  <a:gd name="connsiteY10" fmla="*/ 116701 h 200103"/>
                  <a:gd name="connsiteX11" fmla="*/ 327232 w 658899"/>
                  <a:gd name="connsiteY11" fmla="*/ 200045 h 200103"/>
                  <a:gd name="connsiteX12" fmla="*/ 220076 w 658899"/>
                  <a:gd name="connsiteY12" fmla="*/ 128608 h 200103"/>
                  <a:gd name="connsiteX13" fmla="*/ 112920 w 658899"/>
                  <a:gd name="connsiteY13" fmla="*/ 52408 h 200103"/>
                  <a:gd name="connsiteX14" fmla="*/ 3382 w 658899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3734"/>
                  <a:gd name="connsiteY0" fmla="*/ 126226 h 200103"/>
                  <a:gd name="connsiteX1" fmla="*/ 7093 w 653734"/>
                  <a:gd name="connsiteY1" fmla="*/ 69076 h 200103"/>
                  <a:gd name="connsiteX2" fmla="*/ 107105 w 653734"/>
                  <a:gd name="connsiteY2" fmla="*/ 20 h 200103"/>
                  <a:gd name="connsiteX3" fmla="*/ 219024 w 653734"/>
                  <a:gd name="connsiteY3" fmla="*/ 66695 h 200103"/>
                  <a:gd name="connsiteX4" fmla="*/ 323799 w 653734"/>
                  <a:gd name="connsiteY4" fmla="*/ 145276 h 200103"/>
                  <a:gd name="connsiteX5" fmla="*/ 426193 w 653734"/>
                  <a:gd name="connsiteY5" fmla="*/ 78601 h 200103"/>
                  <a:gd name="connsiteX6" fmla="*/ 530968 w 653734"/>
                  <a:gd name="connsiteY6" fmla="*/ 20 h 200103"/>
                  <a:gd name="connsiteX7" fmla="*/ 645268 w 653734"/>
                  <a:gd name="connsiteY7" fmla="*/ 71458 h 200103"/>
                  <a:gd name="connsiteX8" fmla="*/ 642886 w 653734"/>
                  <a:gd name="connsiteY8" fmla="*/ 126226 h 200103"/>
                  <a:gd name="connsiteX9" fmla="*/ 538111 w 653734"/>
                  <a:gd name="connsiteY9" fmla="*/ 54789 h 200103"/>
                  <a:gd name="connsiteX10" fmla="*/ 442861 w 653734"/>
                  <a:gd name="connsiteY10" fmla="*/ 116701 h 200103"/>
                  <a:gd name="connsiteX11" fmla="*/ 326180 w 653734"/>
                  <a:gd name="connsiteY11" fmla="*/ 200045 h 200103"/>
                  <a:gd name="connsiteX12" fmla="*/ 219024 w 653734"/>
                  <a:gd name="connsiteY12" fmla="*/ 128608 h 200103"/>
                  <a:gd name="connsiteX13" fmla="*/ 111868 w 653734"/>
                  <a:gd name="connsiteY13" fmla="*/ 52408 h 200103"/>
                  <a:gd name="connsiteX14" fmla="*/ 2330 w 653734"/>
                  <a:gd name="connsiteY14" fmla="*/ 126226 h 200103"/>
                  <a:gd name="connsiteX0" fmla="*/ 2330 w 652329"/>
                  <a:gd name="connsiteY0" fmla="*/ 126226 h 200103"/>
                  <a:gd name="connsiteX1" fmla="*/ 7093 w 652329"/>
                  <a:gd name="connsiteY1" fmla="*/ 69076 h 200103"/>
                  <a:gd name="connsiteX2" fmla="*/ 107105 w 652329"/>
                  <a:gd name="connsiteY2" fmla="*/ 20 h 200103"/>
                  <a:gd name="connsiteX3" fmla="*/ 219024 w 652329"/>
                  <a:gd name="connsiteY3" fmla="*/ 66695 h 200103"/>
                  <a:gd name="connsiteX4" fmla="*/ 323799 w 652329"/>
                  <a:gd name="connsiteY4" fmla="*/ 145276 h 200103"/>
                  <a:gd name="connsiteX5" fmla="*/ 426193 w 652329"/>
                  <a:gd name="connsiteY5" fmla="*/ 78601 h 200103"/>
                  <a:gd name="connsiteX6" fmla="*/ 530968 w 652329"/>
                  <a:gd name="connsiteY6" fmla="*/ 20 h 200103"/>
                  <a:gd name="connsiteX7" fmla="*/ 645268 w 652329"/>
                  <a:gd name="connsiteY7" fmla="*/ 71458 h 200103"/>
                  <a:gd name="connsiteX8" fmla="*/ 642886 w 652329"/>
                  <a:gd name="connsiteY8" fmla="*/ 126226 h 200103"/>
                  <a:gd name="connsiteX9" fmla="*/ 538111 w 652329"/>
                  <a:gd name="connsiteY9" fmla="*/ 54789 h 200103"/>
                  <a:gd name="connsiteX10" fmla="*/ 442861 w 652329"/>
                  <a:gd name="connsiteY10" fmla="*/ 116701 h 200103"/>
                  <a:gd name="connsiteX11" fmla="*/ 326180 w 652329"/>
                  <a:gd name="connsiteY11" fmla="*/ 200045 h 200103"/>
                  <a:gd name="connsiteX12" fmla="*/ 219024 w 652329"/>
                  <a:gd name="connsiteY12" fmla="*/ 128608 h 200103"/>
                  <a:gd name="connsiteX13" fmla="*/ 111868 w 652329"/>
                  <a:gd name="connsiteY13" fmla="*/ 52408 h 200103"/>
                  <a:gd name="connsiteX14" fmla="*/ 2330 w 652329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19024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09499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0968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8112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57256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35692 w 645268"/>
                  <a:gd name="connsiteY3" fmla="*/ 81590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1868 w 645268"/>
                  <a:gd name="connsiteY13" fmla="*/ 57396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6192 w 645268"/>
                  <a:gd name="connsiteY5" fmla="*/ 61219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52425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51"/>
                  <a:gd name="connsiteX1" fmla="*/ 7093 w 645268"/>
                  <a:gd name="connsiteY1" fmla="*/ 74064 h 205051"/>
                  <a:gd name="connsiteX2" fmla="*/ 114248 w 645268"/>
                  <a:gd name="connsiteY2" fmla="*/ 37 h 205051"/>
                  <a:gd name="connsiteX3" fmla="*/ 235692 w 645268"/>
                  <a:gd name="connsiteY3" fmla="*/ 84111 h 205051"/>
                  <a:gd name="connsiteX4" fmla="*/ 323799 w 645268"/>
                  <a:gd name="connsiteY4" fmla="*/ 150264 h 205051"/>
                  <a:gd name="connsiteX5" fmla="*/ 423811 w 645268"/>
                  <a:gd name="connsiteY5" fmla="*/ 71162 h 205051"/>
                  <a:gd name="connsiteX6" fmla="*/ 528587 w 645268"/>
                  <a:gd name="connsiteY6" fmla="*/ 35 h 205051"/>
                  <a:gd name="connsiteX7" fmla="*/ 645268 w 645268"/>
                  <a:gd name="connsiteY7" fmla="*/ 76446 h 205051"/>
                  <a:gd name="connsiteX8" fmla="*/ 642886 w 645268"/>
                  <a:gd name="connsiteY8" fmla="*/ 131214 h 205051"/>
                  <a:gd name="connsiteX9" fmla="*/ 538111 w 645268"/>
                  <a:gd name="connsiteY9" fmla="*/ 52320 h 205051"/>
                  <a:gd name="connsiteX10" fmla="*/ 442861 w 645268"/>
                  <a:gd name="connsiteY10" fmla="*/ 121689 h 205051"/>
                  <a:gd name="connsiteX11" fmla="*/ 326180 w 645268"/>
                  <a:gd name="connsiteY11" fmla="*/ 205033 h 205051"/>
                  <a:gd name="connsiteX12" fmla="*/ 202355 w 645268"/>
                  <a:gd name="connsiteY12" fmla="*/ 128624 h 205051"/>
                  <a:gd name="connsiteX13" fmla="*/ 116631 w 645268"/>
                  <a:gd name="connsiteY13" fmla="*/ 52425 h 205051"/>
                  <a:gd name="connsiteX14" fmla="*/ 2330 w 645268"/>
                  <a:gd name="connsiteY14" fmla="*/ 131214 h 205051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6631 w 645268"/>
                  <a:gd name="connsiteY13" fmla="*/ 52514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4250 w 645268"/>
                  <a:gd name="connsiteY13" fmla="*/ 57485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31303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116177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13453"/>
                  <a:gd name="connsiteX1" fmla="*/ 7093 w 645268"/>
                  <a:gd name="connsiteY1" fmla="*/ 66695 h 213453"/>
                  <a:gd name="connsiteX2" fmla="*/ 114248 w 645268"/>
                  <a:gd name="connsiteY2" fmla="*/ 126 h 213453"/>
                  <a:gd name="connsiteX3" fmla="*/ 235692 w 645268"/>
                  <a:gd name="connsiteY3" fmla="*/ 84200 h 213453"/>
                  <a:gd name="connsiteX4" fmla="*/ 323799 w 645268"/>
                  <a:gd name="connsiteY4" fmla="*/ 150353 h 213453"/>
                  <a:gd name="connsiteX5" fmla="*/ 423811 w 645268"/>
                  <a:gd name="connsiteY5" fmla="*/ 71251 h 213453"/>
                  <a:gd name="connsiteX6" fmla="*/ 528587 w 645268"/>
                  <a:gd name="connsiteY6" fmla="*/ 124 h 213453"/>
                  <a:gd name="connsiteX7" fmla="*/ 645268 w 645268"/>
                  <a:gd name="connsiteY7" fmla="*/ 76535 h 213453"/>
                  <a:gd name="connsiteX8" fmla="*/ 642886 w 645268"/>
                  <a:gd name="connsiteY8" fmla="*/ 131303 h 213453"/>
                  <a:gd name="connsiteX9" fmla="*/ 538111 w 645268"/>
                  <a:gd name="connsiteY9" fmla="*/ 52409 h 213453"/>
                  <a:gd name="connsiteX10" fmla="*/ 442861 w 645268"/>
                  <a:gd name="connsiteY10" fmla="*/ 121778 h 213453"/>
                  <a:gd name="connsiteX11" fmla="*/ 326180 w 645268"/>
                  <a:gd name="connsiteY11" fmla="*/ 205122 h 213453"/>
                  <a:gd name="connsiteX12" fmla="*/ 215452 w 645268"/>
                  <a:gd name="connsiteY12" fmla="*/ 193800 h 213453"/>
                  <a:gd name="connsiteX13" fmla="*/ 114250 w 645268"/>
                  <a:gd name="connsiteY13" fmla="*/ 116177 h 213453"/>
                  <a:gd name="connsiteX14" fmla="*/ 2330 w 645268"/>
                  <a:gd name="connsiteY14" fmla="*/ 197334 h 21345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50353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35679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38111 w 645268"/>
                  <a:gd name="connsiteY9" fmla="*/ 52409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40492 w 645268"/>
                  <a:gd name="connsiteY9" fmla="*/ 125771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419"/>
                  <a:gd name="connsiteY0" fmla="*/ 197334 h 234862"/>
                  <a:gd name="connsiteX1" fmla="*/ 7093 w 645419"/>
                  <a:gd name="connsiteY1" fmla="*/ 66695 h 234862"/>
                  <a:gd name="connsiteX2" fmla="*/ 114248 w 645419"/>
                  <a:gd name="connsiteY2" fmla="*/ 126 h 234862"/>
                  <a:gd name="connsiteX3" fmla="*/ 235692 w 645419"/>
                  <a:gd name="connsiteY3" fmla="*/ 84200 h 234862"/>
                  <a:gd name="connsiteX4" fmla="*/ 323799 w 645419"/>
                  <a:gd name="connsiteY4" fmla="*/ 135679 h 234862"/>
                  <a:gd name="connsiteX5" fmla="*/ 423811 w 645419"/>
                  <a:gd name="connsiteY5" fmla="*/ 71251 h 234862"/>
                  <a:gd name="connsiteX6" fmla="*/ 528587 w 645419"/>
                  <a:gd name="connsiteY6" fmla="*/ 124 h 234862"/>
                  <a:gd name="connsiteX7" fmla="*/ 645268 w 645419"/>
                  <a:gd name="connsiteY7" fmla="*/ 76535 h 234862"/>
                  <a:gd name="connsiteX8" fmla="*/ 645267 w 645419"/>
                  <a:gd name="connsiteY8" fmla="*/ 189995 h 234862"/>
                  <a:gd name="connsiteX9" fmla="*/ 540492 w 645419"/>
                  <a:gd name="connsiteY9" fmla="*/ 125771 h 234862"/>
                  <a:gd name="connsiteX10" fmla="*/ 442861 w 645419"/>
                  <a:gd name="connsiteY10" fmla="*/ 173133 h 234862"/>
                  <a:gd name="connsiteX11" fmla="*/ 326180 w 645419"/>
                  <a:gd name="connsiteY11" fmla="*/ 234468 h 234862"/>
                  <a:gd name="connsiteX12" fmla="*/ 215452 w 645419"/>
                  <a:gd name="connsiteY12" fmla="*/ 193800 h 234862"/>
                  <a:gd name="connsiteX13" fmla="*/ 114250 w 645419"/>
                  <a:gd name="connsiteY13" fmla="*/ 116177 h 234862"/>
                  <a:gd name="connsiteX14" fmla="*/ 2330 w 645419"/>
                  <a:gd name="connsiteY14" fmla="*/ 197334 h 234862"/>
                  <a:gd name="connsiteX0" fmla="*/ 2330 w 645419"/>
                  <a:gd name="connsiteY0" fmla="*/ 206074 h 243602"/>
                  <a:gd name="connsiteX1" fmla="*/ 7093 w 645419"/>
                  <a:gd name="connsiteY1" fmla="*/ 16744 h 243602"/>
                  <a:gd name="connsiteX2" fmla="*/ 114248 w 645419"/>
                  <a:gd name="connsiteY2" fmla="*/ 8866 h 243602"/>
                  <a:gd name="connsiteX3" fmla="*/ 235692 w 645419"/>
                  <a:gd name="connsiteY3" fmla="*/ 92940 h 243602"/>
                  <a:gd name="connsiteX4" fmla="*/ 323799 w 645419"/>
                  <a:gd name="connsiteY4" fmla="*/ 144419 h 243602"/>
                  <a:gd name="connsiteX5" fmla="*/ 423811 w 645419"/>
                  <a:gd name="connsiteY5" fmla="*/ 79991 h 243602"/>
                  <a:gd name="connsiteX6" fmla="*/ 528587 w 645419"/>
                  <a:gd name="connsiteY6" fmla="*/ 8864 h 243602"/>
                  <a:gd name="connsiteX7" fmla="*/ 645268 w 645419"/>
                  <a:gd name="connsiteY7" fmla="*/ 85275 h 243602"/>
                  <a:gd name="connsiteX8" fmla="*/ 645267 w 645419"/>
                  <a:gd name="connsiteY8" fmla="*/ 198735 h 243602"/>
                  <a:gd name="connsiteX9" fmla="*/ 540492 w 645419"/>
                  <a:gd name="connsiteY9" fmla="*/ 134511 h 243602"/>
                  <a:gd name="connsiteX10" fmla="*/ 442861 w 645419"/>
                  <a:gd name="connsiteY10" fmla="*/ 181873 h 243602"/>
                  <a:gd name="connsiteX11" fmla="*/ 326180 w 645419"/>
                  <a:gd name="connsiteY11" fmla="*/ 243208 h 243602"/>
                  <a:gd name="connsiteX12" fmla="*/ 215452 w 645419"/>
                  <a:gd name="connsiteY12" fmla="*/ 202540 h 243602"/>
                  <a:gd name="connsiteX13" fmla="*/ 114250 w 645419"/>
                  <a:gd name="connsiteY13" fmla="*/ 124917 h 243602"/>
                  <a:gd name="connsiteX14" fmla="*/ 2330 w 645419"/>
                  <a:gd name="connsiteY14" fmla="*/ 206074 h 243602"/>
                  <a:gd name="connsiteX0" fmla="*/ 2330 w 645419"/>
                  <a:gd name="connsiteY0" fmla="*/ 236522 h 274050"/>
                  <a:gd name="connsiteX1" fmla="*/ 7093 w 645419"/>
                  <a:gd name="connsiteY1" fmla="*/ 47192 h 274050"/>
                  <a:gd name="connsiteX2" fmla="*/ 114248 w 645419"/>
                  <a:gd name="connsiteY2" fmla="*/ 2634 h 274050"/>
                  <a:gd name="connsiteX3" fmla="*/ 235692 w 645419"/>
                  <a:gd name="connsiteY3" fmla="*/ 123388 h 274050"/>
                  <a:gd name="connsiteX4" fmla="*/ 323799 w 645419"/>
                  <a:gd name="connsiteY4" fmla="*/ 174867 h 274050"/>
                  <a:gd name="connsiteX5" fmla="*/ 423811 w 645419"/>
                  <a:gd name="connsiteY5" fmla="*/ 110439 h 274050"/>
                  <a:gd name="connsiteX6" fmla="*/ 528587 w 645419"/>
                  <a:gd name="connsiteY6" fmla="*/ 39312 h 274050"/>
                  <a:gd name="connsiteX7" fmla="*/ 645268 w 645419"/>
                  <a:gd name="connsiteY7" fmla="*/ 115723 h 274050"/>
                  <a:gd name="connsiteX8" fmla="*/ 645267 w 645419"/>
                  <a:gd name="connsiteY8" fmla="*/ 229183 h 274050"/>
                  <a:gd name="connsiteX9" fmla="*/ 540492 w 645419"/>
                  <a:gd name="connsiteY9" fmla="*/ 164959 h 274050"/>
                  <a:gd name="connsiteX10" fmla="*/ 442861 w 645419"/>
                  <a:gd name="connsiteY10" fmla="*/ 212321 h 274050"/>
                  <a:gd name="connsiteX11" fmla="*/ 326180 w 645419"/>
                  <a:gd name="connsiteY11" fmla="*/ 273656 h 274050"/>
                  <a:gd name="connsiteX12" fmla="*/ 215452 w 645419"/>
                  <a:gd name="connsiteY12" fmla="*/ 232988 h 274050"/>
                  <a:gd name="connsiteX13" fmla="*/ 114250 w 645419"/>
                  <a:gd name="connsiteY13" fmla="*/ 155365 h 274050"/>
                  <a:gd name="connsiteX14" fmla="*/ 2330 w 645419"/>
                  <a:gd name="connsiteY14" fmla="*/ 236522 h 274050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72886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7986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7649"/>
                  <a:gd name="connsiteY0" fmla="*/ 234541 h 272069"/>
                  <a:gd name="connsiteX1" fmla="*/ 7093 w 647649"/>
                  <a:gd name="connsiteY1" fmla="*/ 45211 h 272069"/>
                  <a:gd name="connsiteX2" fmla="*/ 114248 w 647649"/>
                  <a:gd name="connsiteY2" fmla="*/ 653 h 272069"/>
                  <a:gd name="connsiteX3" fmla="*/ 230930 w 647649"/>
                  <a:gd name="connsiteY3" fmla="*/ 77389 h 272069"/>
                  <a:gd name="connsiteX4" fmla="*/ 323799 w 647649"/>
                  <a:gd name="connsiteY4" fmla="*/ 136205 h 272069"/>
                  <a:gd name="connsiteX5" fmla="*/ 423811 w 647649"/>
                  <a:gd name="connsiteY5" fmla="*/ 57104 h 272069"/>
                  <a:gd name="connsiteX6" fmla="*/ 528587 w 647649"/>
                  <a:gd name="connsiteY6" fmla="*/ 7986 h 272069"/>
                  <a:gd name="connsiteX7" fmla="*/ 647649 w 647649"/>
                  <a:gd name="connsiteY7" fmla="*/ 77062 h 272069"/>
                  <a:gd name="connsiteX8" fmla="*/ 645267 w 647649"/>
                  <a:gd name="connsiteY8" fmla="*/ 227202 h 272069"/>
                  <a:gd name="connsiteX9" fmla="*/ 540492 w 647649"/>
                  <a:gd name="connsiteY9" fmla="*/ 162978 h 272069"/>
                  <a:gd name="connsiteX10" fmla="*/ 442861 w 647649"/>
                  <a:gd name="connsiteY10" fmla="*/ 210340 h 272069"/>
                  <a:gd name="connsiteX11" fmla="*/ 326180 w 647649"/>
                  <a:gd name="connsiteY11" fmla="*/ 271675 h 272069"/>
                  <a:gd name="connsiteX12" fmla="*/ 215452 w 647649"/>
                  <a:gd name="connsiteY12" fmla="*/ 231007 h 272069"/>
                  <a:gd name="connsiteX13" fmla="*/ 114250 w 647649"/>
                  <a:gd name="connsiteY13" fmla="*/ 153384 h 272069"/>
                  <a:gd name="connsiteX14" fmla="*/ 2330 w 647649"/>
                  <a:gd name="connsiteY14" fmla="*/ 234541 h 272069"/>
                  <a:gd name="connsiteX0" fmla="*/ 2330 w 647649"/>
                  <a:gd name="connsiteY0" fmla="*/ 234541 h 381788"/>
                  <a:gd name="connsiteX1" fmla="*/ 7093 w 647649"/>
                  <a:gd name="connsiteY1" fmla="*/ 45211 h 381788"/>
                  <a:gd name="connsiteX2" fmla="*/ 114248 w 647649"/>
                  <a:gd name="connsiteY2" fmla="*/ 653 h 381788"/>
                  <a:gd name="connsiteX3" fmla="*/ 230930 w 647649"/>
                  <a:gd name="connsiteY3" fmla="*/ 77389 h 381788"/>
                  <a:gd name="connsiteX4" fmla="*/ 323799 w 647649"/>
                  <a:gd name="connsiteY4" fmla="*/ 136205 h 381788"/>
                  <a:gd name="connsiteX5" fmla="*/ 423811 w 647649"/>
                  <a:gd name="connsiteY5" fmla="*/ 57104 h 381788"/>
                  <a:gd name="connsiteX6" fmla="*/ 528587 w 647649"/>
                  <a:gd name="connsiteY6" fmla="*/ 7986 h 381788"/>
                  <a:gd name="connsiteX7" fmla="*/ 647649 w 647649"/>
                  <a:gd name="connsiteY7" fmla="*/ 77062 h 381788"/>
                  <a:gd name="connsiteX8" fmla="*/ 645267 w 647649"/>
                  <a:gd name="connsiteY8" fmla="*/ 227202 h 381788"/>
                  <a:gd name="connsiteX9" fmla="*/ 540492 w 647649"/>
                  <a:gd name="connsiteY9" fmla="*/ 162978 h 381788"/>
                  <a:gd name="connsiteX10" fmla="*/ 442861 w 647649"/>
                  <a:gd name="connsiteY10" fmla="*/ 210340 h 381788"/>
                  <a:gd name="connsiteX11" fmla="*/ 326180 w 647649"/>
                  <a:gd name="connsiteY11" fmla="*/ 381720 h 381788"/>
                  <a:gd name="connsiteX12" fmla="*/ 215452 w 647649"/>
                  <a:gd name="connsiteY12" fmla="*/ 231007 h 381788"/>
                  <a:gd name="connsiteX13" fmla="*/ 114250 w 647649"/>
                  <a:gd name="connsiteY13" fmla="*/ 153384 h 381788"/>
                  <a:gd name="connsiteX14" fmla="*/ 2330 w 647649"/>
                  <a:gd name="connsiteY14" fmla="*/ 234541 h 38178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153384 h 384028"/>
                  <a:gd name="connsiteX14" fmla="*/ 2330 w 647649"/>
                  <a:gd name="connsiteY14" fmla="*/ 234541 h 38402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234541 h 384028"/>
                  <a:gd name="connsiteX0" fmla="*/ 2330 w 647649"/>
                  <a:gd name="connsiteY0" fmla="*/ 307906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307906 h 384028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40492 w 647649"/>
                  <a:gd name="connsiteY9" fmla="*/ 162978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35730 w 647649"/>
                  <a:gd name="connsiteY9" fmla="*/ 206995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800"/>
                  <a:gd name="connsiteY0" fmla="*/ 307906 h 382133"/>
                  <a:gd name="connsiteX1" fmla="*/ 7093 w 647800"/>
                  <a:gd name="connsiteY1" fmla="*/ 45211 h 382133"/>
                  <a:gd name="connsiteX2" fmla="*/ 114248 w 647800"/>
                  <a:gd name="connsiteY2" fmla="*/ 653 h 382133"/>
                  <a:gd name="connsiteX3" fmla="*/ 230930 w 647800"/>
                  <a:gd name="connsiteY3" fmla="*/ 77389 h 382133"/>
                  <a:gd name="connsiteX4" fmla="*/ 323799 w 647800"/>
                  <a:gd name="connsiteY4" fmla="*/ 136205 h 382133"/>
                  <a:gd name="connsiteX5" fmla="*/ 423811 w 647800"/>
                  <a:gd name="connsiteY5" fmla="*/ 57104 h 382133"/>
                  <a:gd name="connsiteX6" fmla="*/ 528587 w 647800"/>
                  <a:gd name="connsiteY6" fmla="*/ 7986 h 382133"/>
                  <a:gd name="connsiteX7" fmla="*/ 647649 w 647800"/>
                  <a:gd name="connsiteY7" fmla="*/ 77062 h 382133"/>
                  <a:gd name="connsiteX8" fmla="*/ 647648 w 647800"/>
                  <a:gd name="connsiteY8" fmla="*/ 307902 h 382133"/>
                  <a:gd name="connsiteX9" fmla="*/ 535730 w 647800"/>
                  <a:gd name="connsiteY9" fmla="*/ 206995 h 382133"/>
                  <a:gd name="connsiteX10" fmla="*/ 438098 w 647800"/>
                  <a:gd name="connsiteY10" fmla="*/ 269031 h 382133"/>
                  <a:gd name="connsiteX11" fmla="*/ 326180 w 647800"/>
                  <a:gd name="connsiteY11" fmla="*/ 381720 h 382133"/>
                  <a:gd name="connsiteX12" fmla="*/ 215452 w 647800"/>
                  <a:gd name="connsiteY12" fmla="*/ 304369 h 382133"/>
                  <a:gd name="connsiteX13" fmla="*/ 114250 w 647800"/>
                  <a:gd name="connsiteY13" fmla="*/ 204740 h 382133"/>
                  <a:gd name="connsiteX14" fmla="*/ 2330 w 647800"/>
                  <a:gd name="connsiteY14" fmla="*/ 307906 h 382133"/>
                  <a:gd name="connsiteX0" fmla="*/ 2330 w 647800"/>
                  <a:gd name="connsiteY0" fmla="*/ 307906 h 353139"/>
                  <a:gd name="connsiteX1" fmla="*/ 7093 w 647800"/>
                  <a:gd name="connsiteY1" fmla="*/ 45211 h 353139"/>
                  <a:gd name="connsiteX2" fmla="*/ 114248 w 647800"/>
                  <a:gd name="connsiteY2" fmla="*/ 653 h 353139"/>
                  <a:gd name="connsiteX3" fmla="*/ 230930 w 647800"/>
                  <a:gd name="connsiteY3" fmla="*/ 77389 h 353139"/>
                  <a:gd name="connsiteX4" fmla="*/ 323799 w 647800"/>
                  <a:gd name="connsiteY4" fmla="*/ 136205 h 353139"/>
                  <a:gd name="connsiteX5" fmla="*/ 423811 w 647800"/>
                  <a:gd name="connsiteY5" fmla="*/ 57104 h 353139"/>
                  <a:gd name="connsiteX6" fmla="*/ 528587 w 647800"/>
                  <a:gd name="connsiteY6" fmla="*/ 7986 h 353139"/>
                  <a:gd name="connsiteX7" fmla="*/ 647649 w 647800"/>
                  <a:gd name="connsiteY7" fmla="*/ 77062 h 353139"/>
                  <a:gd name="connsiteX8" fmla="*/ 647648 w 647800"/>
                  <a:gd name="connsiteY8" fmla="*/ 307902 h 353139"/>
                  <a:gd name="connsiteX9" fmla="*/ 535730 w 647800"/>
                  <a:gd name="connsiteY9" fmla="*/ 206995 h 353139"/>
                  <a:gd name="connsiteX10" fmla="*/ 438098 w 647800"/>
                  <a:gd name="connsiteY10" fmla="*/ 269031 h 353139"/>
                  <a:gd name="connsiteX11" fmla="*/ 323752 w 647800"/>
                  <a:gd name="connsiteY11" fmla="*/ 352375 h 353139"/>
                  <a:gd name="connsiteX12" fmla="*/ 215452 w 647800"/>
                  <a:gd name="connsiteY12" fmla="*/ 304369 h 353139"/>
                  <a:gd name="connsiteX13" fmla="*/ 114250 w 647800"/>
                  <a:gd name="connsiteY13" fmla="*/ 204740 h 353139"/>
                  <a:gd name="connsiteX14" fmla="*/ 2330 w 647800"/>
                  <a:gd name="connsiteY14" fmla="*/ 307906 h 353139"/>
                  <a:gd name="connsiteX0" fmla="*/ 2330 w 647800"/>
                  <a:gd name="connsiteY0" fmla="*/ 307906 h 352412"/>
                  <a:gd name="connsiteX1" fmla="*/ 7093 w 647800"/>
                  <a:gd name="connsiteY1" fmla="*/ 45211 h 352412"/>
                  <a:gd name="connsiteX2" fmla="*/ 114248 w 647800"/>
                  <a:gd name="connsiteY2" fmla="*/ 653 h 352412"/>
                  <a:gd name="connsiteX3" fmla="*/ 230930 w 647800"/>
                  <a:gd name="connsiteY3" fmla="*/ 77389 h 352412"/>
                  <a:gd name="connsiteX4" fmla="*/ 323799 w 647800"/>
                  <a:gd name="connsiteY4" fmla="*/ 136205 h 352412"/>
                  <a:gd name="connsiteX5" fmla="*/ 423811 w 647800"/>
                  <a:gd name="connsiteY5" fmla="*/ 57104 h 352412"/>
                  <a:gd name="connsiteX6" fmla="*/ 528587 w 647800"/>
                  <a:gd name="connsiteY6" fmla="*/ 7986 h 352412"/>
                  <a:gd name="connsiteX7" fmla="*/ 647649 w 647800"/>
                  <a:gd name="connsiteY7" fmla="*/ 77062 h 352412"/>
                  <a:gd name="connsiteX8" fmla="*/ 647648 w 647800"/>
                  <a:gd name="connsiteY8" fmla="*/ 307902 h 352412"/>
                  <a:gd name="connsiteX9" fmla="*/ 535730 w 647800"/>
                  <a:gd name="connsiteY9" fmla="*/ 206995 h 352412"/>
                  <a:gd name="connsiteX10" fmla="*/ 438098 w 647800"/>
                  <a:gd name="connsiteY10" fmla="*/ 269031 h 352412"/>
                  <a:gd name="connsiteX11" fmla="*/ 323752 w 647800"/>
                  <a:gd name="connsiteY11" fmla="*/ 352375 h 352412"/>
                  <a:gd name="connsiteX12" fmla="*/ 215452 w 647800"/>
                  <a:gd name="connsiteY12" fmla="*/ 278690 h 352412"/>
                  <a:gd name="connsiteX13" fmla="*/ 114250 w 647800"/>
                  <a:gd name="connsiteY13" fmla="*/ 204740 h 352412"/>
                  <a:gd name="connsiteX14" fmla="*/ 2330 w 647800"/>
                  <a:gd name="connsiteY14" fmla="*/ 307906 h 35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800" h="352412">
                    <a:moveTo>
                      <a:pt x="2330" y="307906"/>
                    </a:moveTo>
                    <a:cubicBezTo>
                      <a:pt x="6298" y="294015"/>
                      <a:pt x="-7988" y="66245"/>
                      <a:pt x="7093" y="45211"/>
                    </a:cubicBezTo>
                    <a:cubicBezTo>
                      <a:pt x="24555" y="24177"/>
                      <a:pt x="76942" y="-4710"/>
                      <a:pt x="114248" y="653"/>
                    </a:cubicBezTo>
                    <a:cubicBezTo>
                      <a:pt x="151554" y="6016"/>
                      <a:pt x="196005" y="54797"/>
                      <a:pt x="230930" y="77389"/>
                    </a:cubicBezTo>
                    <a:cubicBezTo>
                      <a:pt x="265855" y="99981"/>
                      <a:pt x="291652" y="139586"/>
                      <a:pt x="323799" y="136205"/>
                    </a:cubicBezTo>
                    <a:cubicBezTo>
                      <a:pt x="355946" y="132824"/>
                      <a:pt x="389680" y="78474"/>
                      <a:pt x="423811" y="57104"/>
                    </a:cubicBezTo>
                    <a:cubicBezTo>
                      <a:pt x="457942" y="35734"/>
                      <a:pt x="491281" y="4660"/>
                      <a:pt x="528587" y="7986"/>
                    </a:cubicBezTo>
                    <a:cubicBezTo>
                      <a:pt x="565893" y="11312"/>
                      <a:pt x="628996" y="56028"/>
                      <a:pt x="647649" y="77062"/>
                    </a:cubicBezTo>
                    <a:cubicBezTo>
                      <a:pt x="642489" y="162389"/>
                      <a:pt x="648838" y="246386"/>
                      <a:pt x="647648" y="307902"/>
                    </a:cubicBezTo>
                    <a:cubicBezTo>
                      <a:pt x="629789" y="305124"/>
                      <a:pt x="570655" y="213473"/>
                      <a:pt x="535730" y="206995"/>
                    </a:cubicBezTo>
                    <a:cubicBezTo>
                      <a:pt x="500805" y="200517"/>
                      <a:pt x="473428" y="244801"/>
                      <a:pt x="438098" y="269031"/>
                    </a:cubicBezTo>
                    <a:cubicBezTo>
                      <a:pt x="402768" y="293261"/>
                      <a:pt x="360860" y="350765"/>
                      <a:pt x="323752" y="352375"/>
                    </a:cubicBezTo>
                    <a:cubicBezTo>
                      <a:pt x="286644" y="353985"/>
                      <a:pt x="251171" y="303296"/>
                      <a:pt x="215452" y="278690"/>
                    </a:cubicBezTo>
                    <a:cubicBezTo>
                      <a:pt x="179733" y="254084"/>
                      <a:pt x="149770" y="199871"/>
                      <a:pt x="114250" y="204740"/>
                    </a:cubicBezTo>
                    <a:cubicBezTo>
                      <a:pt x="78730" y="209609"/>
                      <a:pt x="19793" y="305128"/>
                      <a:pt x="2330" y="307906"/>
                    </a:cubicBezTo>
                    <a:close/>
                  </a:path>
                </a:pathLst>
              </a:custGeom>
              <a:solidFill>
                <a:srgbClr val="FF0000">
                  <a:alpha val="3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" name="Freeform 58">
                <a:extLst>
                  <a:ext uri="{FF2B5EF4-FFF2-40B4-BE49-F238E27FC236}">
                    <a16:creationId xmlns:a16="http://schemas.microsoft.com/office/drawing/2014/main" id="{B9770237-5EB2-602C-E5D9-3D9482418F06}"/>
                  </a:ext>
                </a:extLst>
              </p:cNvPr>
              <p:cNvSpPr/>
              <p:nvPr/>
            </p:nvSpPr>
            <p:spPr bwMode="auto">
              <a:xfrm>
                <a:off x="8216047" y="4152572"/>
                <a:ext cx="659670" cy="431707"/>
              </a:xfrm>
              <a:custGeom>
                <a:avLst/>
                <a:gdLst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3382 w 658899"/>
                  <a:gd name="connsiteY0" fmla="*/ 126226 h 200103"/>
                  <a:gd name="connsiteX1" fmla="*/ 8145 w 658899"/>
                  <a:gd name="connsiteY1" fmla="*/ 69076 h 200103"/>
                  <a:gd name="connsiteX2" fmla="*/ 108157 w 658899"/>
                  <a:gd name="connsiteY2" fmla="*/ 20 h 200103"/>
                  <a:gd name="connsiteX3" fmla="*/ 220076 w 658899"/>
                  <a:gd name="connsiteY3" fmla="*/ 66695 h 200103"/>
                  <a:gd name="connsiteX4" fmla="*/ 324851 w 658899"/>
                  <a:gd name="connsiteY4" fmla="*/ 145276 h 200103"/>
                  <a:gd name="connsiteX5" fmla="*/ 427245 w 658899"/>
                  <a:gd name="connsiteY5" fmla="*/ 78601 h 200103"/>
                  <a:gd name="connsiteX6" fmla="*/ 532020 w 658899"/>
                  <a:gd name="connsiteY6" fmla="*/ 20 h 200103"/>
                  <a:gd name="connsiteX7" fmla="*/ 646320 w 658899"/>
                  <a:gd name="connsiteY7" fmla="*/ 71458 h 200103"/>
                  <a:gd name="connsiteX8" fmla="*/ 643938 w 658899"/>
                  <a:gd name="connsiteY8" fmla="*/ 126226 h 200103"/>
                  <a:gd name="connsiteX9" fmla="*/ 539163 w 658899"/>
                  <a:gd name="connsiteY9" fmla="*/ 54789 h 200103"/>
                  <a:gd name="connsiteX10" fmla="*/ 443913 w 658899"/>
                  <a:gd name="connsiteY10" fmla="*/ 116701 h 200103"/>
                  <a:gd name="connsiteX11" fmla="*/ 327232 w 658899"/>
                  <a:gd name="connsiteY11" fmla="*/ 200045 h 200103"/>
                  <a:gd name="connsiteX12" fmla="*/ 220076 w 658899"/>
                  <a:gd name="connsiteY12" fmla="*/ 128608 h 200103"/>
                  <a:gd name="connsiteX13" fmla="*/ 112920 w 658899"/>
                  <a:gd name="connsiteY13" fmla="*/ 52408 h 200103"/>
                  <a:gd name="connsiteX14" fmla="*/ 3382 w 658899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3734"/>
                  <a:gd name="connsiteY0" fmla="*/ 126226 h 200103"/>
                  <a:gd name="connsiteX1" fmla="*/ 7093 w 653734"/>
                  <a:gd name="connsiteY1" fmla="*/ 69076 h 200103"/>
                  <a:gd name="connsiteX2" fmla="*/ 107105 w 653734"/>
                  <a:gd name="connsiteY2" fmla="*/ 20 h 200103"/>
                  <a:gd name="connsiteX3" fmla="*/ 219024 w 653734"/>
                  <a:gd name="connsiteY3" fmla="*/ 66695 h 200103"/>
                  <a:gd name="connsiteX4" fmla="*/ 323799 w 653734"/>
                  <a:gd name="connsiteY4" fmla="*/ 145276 h 200103"/>
                  <a:gd name="connsiteX5" fmla="*/ 426193 w 653734"/>
                  <a:gd name="connsiteY5" fmla="*/ 78601 h 200103"/>
                  <a:gd name="connsiteX6" fmla="*/ 530968 w 653734"/>
                  <a:gd name="connsiteY6" fmla="*/ 20 h 200103"/>
                  <a:gd name="connsiteX7" fmla="*/ 645268 w 653734"/>
                  <a:gd name="connsiteY7" fmla="*/ 71458 h 200103"/>
                  <a:gd name="connsiteX8" fmla="*/ 642886 w 653734"/>
                  <a:gd name="connsiteY8" fmla="*/ 126226 h 200103"/>
                  <a:gd name="connsiteX9" fmla="*/ 538111 w 653734"/>
                  <a:gd name="connsiteY9" fmla="*/ 54789 h 200103"/>
                  <a:gd name="connsiteX10" fmla="*/ 442861 w 653734"/>
                  <a:gd name="connsiteY10" fmla="*/ 116701 h 200103"/>
                  <a:gd name="connsiteX11" fmla="*/ 326180 w 653734"/>
                  <a:gd name="connsiteY11" fmla="*/ 200045 h 200103"/>
                  <a:gd name="connsiteX12" fmla="*/ 219024 w 653734"/>
                  <a:gd name="connsiteY12" fmla="*/ 128608 h 200103"/>
                  <a:gd name="connsiteX13" fmla="*/ 111868 w 653734"/>
                  <a:gd name="connsiteY13" fmla="*/ 52408 h 200103"/>
                  <a:gd name="connsiteX14" fmla="*/ 2330 w 653734"/>
                  <a:gd name="connsiteY14" fmla="*/ 126226 h 200103"/>
                  <a:gd name="connsiteX0" fmla="*/ 2330 w 652329"/>
                  <a:gd name="connsiteY0" fmla="*/ 126226 h 200103"/>
                  <a:gd name="connsiteX1" fmla="*/ 7093 w 652329"/>
                  <a:gd name="connsiteY1" fmla="*/ 69076 h 200103"/>
                  <a:gd name="connsiteX2" fmla="*/ 107105 w 652329"/>
                  <a:gd name="connsiteY2" fmla="*/ 20 h 200103"/>
                  <a:gd name="connsiteX3" fmla="*/ 219024 w 652329"/>
                  <a:gd name="connsiteY3" fmla="*/ 66695 h 200103"/>
                  <a:gd name="connsiteX4" fmla="*/ 323799 w 652329"/>
                  <a:gd name="connsiteY4" fmla="*/ 145276 h 200103"/>
                  <a:gd name="connsiteX5" fmla="*/ 426193 w 652329"/>
                  <a:gd name="connsiteY5" fmla="*/ 78601 h 200103"/>
                  <a:gd name="connsiteX6" fmla="*/ 530968 w 652329"/>
                  <a:gd name="connsiteY6" fmla="*/ 20 h 200103"/>
                  <a:gd name="connsiteX7" fmla="*/ 645268 w 652329"/>
                  <a:gd name="connsiteY7" fmla="*/ 71458 h 200103"/>
                  <a:gd name="connsiteX8" fmla="*/ 642886 w 652329"/>
                  <a:gd name="connsiteY8" fmla="*/ 126226 h 200103"/>
                  <a:gd name="connsiteX9" fmla="*/ 538111 w 652329"/>
                  <a:gd name="connsiteY9" fmla="*/ 54789 h 200103"/>
                  <a:gd name="connsiteX10" fmla="*/ 442861 w 652329"/>
                  <a:gd name="connsiteY10" fmla="*/ 116701 h 200103"/>
                  <a:gd name="connsiteX11" fmla="*/ 326180 w 652329"/>
                  <a:gd name="connsiteY11" fmla="*/ 200045 h 200103"/>
                  <a:gd name="connsiteX12" fmla="*/ 219024 w 652329"/>
                  <a:gd name="connsiteY12" fmla="*/ 128608 h 200103"/>
                  <a:gd name="connsiteX13" fmla="*/ 111868 w 652329"/>
                  <a:gd name="connsiteY13" fmla="*/ 52408 h 200103"/>
                  <a:gd name="connsiteX14" fmla="*/ 2330 w 652329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19024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09499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0968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8112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57256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35692 w 645268"/>
                  <a:gd name="connsiteY3" fmla="*/ 81590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1868 w 645268"/>
                  <a:gd name="connsiteY13" fmla="*/ 57396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6192 w 645268"/>
                  <a:gd name="connsiteY5" fmla="*/ 61219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52425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51"/>
                  <a:gd name="connsiteX1" fmla="*/ 7093 w 645268"/>
                  <a:gd name="connsiteY1" fmla="*/ 74064 h 205051"/>
                  <a:gd name="connsiteX2" fmla="*/ 114248 w 645268"/>
                  <a:gd name="connsiteY2" fmla="*/ 37 h 205051"/>
                  <a:gd name="connsiteX3" fmla="*/ 235692 w 645268"/>
                  <a:gd name="connsiteY3" fmla="*/ 84111 h 205051"/>
                  <a:gd name="connsiteX4" fmla="*/ 323799 w 645268"/>
                  <a:gd name="connsiteY4" fmla="*/ 150264 h 205051"/>
                  <a:gd name="connsiteX5" fmla="*/ 423811 w 645268"/>
                  <a:gd name="connsiteY5" fmla="*/ 71162 h 205051"/>
                  <a:gd name="connsiteX6" fmla="*/ 528587 w 645268"/>
                  <a:gd name="connsiteY6" fmla="*/ 35 h 205051"/>
                  <a:gd name="connsiteX7" fmla="*/ 645268 w 645268"/>
                  <a:gd name="connsiteY7" fmla="*/ 76446 h 205051"/>
                  <a:gd name="connsiteX8" fmla="*/ 642886 w 645268"/>
                  <a:gd name="connsiteY8" fmla="*/ 131214 h 205051"/>
                  <a:gd name="connsiteX9" fmla="*/ 538111 w 645268"/>
                  <a:gd name="connsiteY9" fmla="*/ 52320 h 205051"/>
                  <a:gd name="connsiteX10" fmla="*/ 442861 w 645268"/>
                  <a:gd name="connsiteY10" fmla="*/ 121689 h 205051"/>
                  <a:gd name="connsiteX11" fmla="*/ 326180 w 645268"/>
                  <a:gd name="connsiteY11" fmla="*/ 205033 h 205051"/>
                  <a:gd name="connsiteX12" fmla="*/ 202355 w 645268"/>
                  <a:gd name="connsiteY12" fmla="*/ 128624 h 205051"/>
                  <a:gd name="connsiteX13" fmla="*/ 116631 w 645268"/>
                  <a:gd name="connsiteY13" fmla="*/ 52425 h 205051"/>
                  <a:gd name="connsiteX14" fmla="*/ 2330 w 645268"/>
                  <a:gd name="connsiteY14" fmla="*/ 131214 h 205051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6631 w 645268"/>
                  <a:gd name="connsiteY13" fmla="*/ 52514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4250 w 645268"/>
                  <a:gd name="connsiteY13" fmla="*/ 57485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31303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116177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13453"/>
                  <a:gd name="connsiteX1" fmla="*/ 7093 w 645268"/>
                  <a:gd name="connsiteY1" fmla="*/ 66695 h 213453"/>
                  <a:gd name="connsiteX2" fmla="*/ 114248 w 645268"/>
                  <a:gd name="connsiteY2" fmla="*/ 126 h 213453"/>
                  <a:gd name="connsiteX3" fmla="*/ 235692 w 645268"/>
                  <a:gd name="connsiteY3" fmla="*/ 84200 h 213453"/>
                  <a:gd name="connsiteX4" fmla="*/ 323799 w 645268"/>
                  <a:gd name="connsiteY4" fmla="*/ 150353 h 213453"/>
                  <a:gd name="connsiteX5" fmla="*/ 423811 w 645268"/>
                  <a:gd name="connsiteY5" fmla="*/ 71251 h 213453"/>
                  <a:gd name="connsiteX6" fmla="*/ 528587 w 645268"/>
                  <a:gd name="connsiteY6" fmla="*/ 124 h 213453"/>
                  <a:gd name="connsiteX7" fmla="*/ 645268 w 645268"/>
                  <a:gd name="connsiteY7" fmla="*/ 76535 h 213453"/>
                  <a:gd name="connsiteX8" fmla="*/ 642886 w 645268"/>
                  <a:gd name="connsiteY8" fmla="*/ 131303 h 213453"/>
                  <a:gd name="connsiteX9" fmla="*/ 538111 w 645268"/>
                  <a:gd name="connsiteY9" fmla="*/ 52409 h 213453"/>
                  <a:gd name="connsiteX10" fmla="*/ 442861 w 645268"/>
                  <a:gd name="connsiteY10" fmla="*/ 121778 h 213453"/>
                  <a:gd name="connsiteX11" fmla="*/ 326180 w 645268"/>
                  <a:gd name="connsiteY11" fmla="*/ 205122 h 213453"/>
                  <a:gd name="connsiteX12" fmla="*/ 215452 w 645268"/>
                  <a:gd name="connsiteY12" fmla="*/ 193800 h 213453"/>
                  <a:gd name="connsiteX13" fmla="*/ 114250 w 645268"/>
                  <a:gd name="connsiteY13" fmla="*/ 116177 h 213453"/>
                  <a:gd name="connsiteX14" fmla="*/ 2330 w 645268"/>
                  <a:gd name="connsiteY14" fmla="*/ 197334 h 21345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50353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35679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38111 w 645268"/>
                  <a:gd name="connsiteY9" fmla="*/ 52409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40492 w 645268"/>
                  <a:gd name="connsiteY9" fmla="*/ 125771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419"/>
                  <a:gd name="connsiteY0" fmla="*/ 197334 h 234862"/>
                  <a:gd name="connsiteX1" fmla="*/ 7093 w 645419"/>
                  <a:gd name="connsiteY1" fmla="*/ 66695 h 234862"/>
                  <a:gd name="connsiteX2" fmla="*/ 114248 w 645419"/>
                  <a:gd name="connsiteY2" fmla="*/ 126 h 234862"/>
                  <a:gd name="connsiteX3" fmla="*/ 235692 w 645419"/>
                  <a:gd name="connsiteY3" fmla="*/ 84200 h 234862"/>
                  <a:gd name="connsiteX4" fmla="*/ 323799 w 645419"/>
                  <a:gd name="connsiteY4" fmla="*/ 135679 h 234862"/>
                  <a:gd name="connsiteX5" fmla="*/ 423811 w 645419"/>
                  <a:gd name="connsiteY5" fmla="*/ 71251 h 234862"/>
                  <a:gd name="connsiteX6" fmla="*/ 528587 w 645419"/>
                  <a:gd name="connsiteY6" fmla="*/ 124 h 234862"/>
                  <a:gd name="connsiteX7" fmla="*/ 645268 w 645419"/>
                  <a:gd name="connsiteY7" fmla="*/ 76535 h 234862"/>
                  <a:gd name="connsiteX8" fmla="*/ 645267 w 645419"/>
                  <a:gd name="connsiteY8" fmla="*/ 189995 h 234862"/>
                  <a:gd name="connsiteX9" fmla="*/ 540492 w 645419"/>
                  <a:gd name="connsiteY9" fmla="*/ 125771 h 234862"/>
                  <a:gd name="connsiteX10" fmla="*/ 442861 w 645419"/>
                  <a:gd name="connsiteY10" fmla="*/ 173133 h 234862"/>
                  <a:gd name="connsiteX11" fmla="*/ 326180 w 645419"/>
                  <a:gd name="connsiteY11" fmla="*/ 234468 h 234862"/>
                  <a:gd name="connsiteX12" fmla="*/ 215452 w 645419"/>
                  <a:gd name="connsiteY12" fmla="*/ 193800 h 234862"/>
                  <a:gd name="connsiteX13" fmla="*/ 114250 w 645419"/>
                  <a:gd name="connsiteY13" fmla="*/ 116177 h 234862"/>
                  <a:gd name="connsiteX14" fmla="*/ 2330 w 645419"/>
                  <a:gd name="connsiteY14" fmla="*/ 197334 h 234862"/>
                  <a:gd name="connsiteX0" fmla="*/ 2330 w 645419"/>
                  <a:gd name="connsiteY0" fmla="*/ 206074 h 243602"/>
                  <a:gd name="connsiteX1" fmla="*/ 7093 w 645419"/>
                  <a:gd name="connsiteY1" fmla="*/ 16744 h 243602"/>
                  <a:gd name="connsiteX2" fmla="*/ 114248 w 645419"/>
                  <a:gd name="connsiteY2" fmla="*/ 8866 h 243602"/>
                  <a:gd name="connsiteX3" fmla="*/ 235692 w 645419"/>
                  <a:gd name="connsiteY3" fmla="*/ 92940 h 243602"/>
                  <a:gd name="connsiteX4" fmla="*/ 323799 w 645419"/>
                  <a:gd name="connsiteY4" fmla="*/ 144419 h 243602"/>
                  <a:gd name="connsiteX5" fmla="*/ 423811 w 645419"/>
                  <a:gd name="connsiteY5" fmla="*/ 79991 h 243602"/>
                  <a:gd name="connsiteX6" fmla="*/ 528587 w 645419"/>
                  <a:gd name="connsiteY6" fmla="*/ 8864 h 243602"/>
                  <a:gd name="connsiteX7" fmla="*/ 645268 w 645419"/>
                  <a:gd name="connsiteY7" fmla="*/ 85275 h 243602"/>
                  <a:gd name="connsiteX8" fmla="*/ 645267 w 645419"/>
                  <a:gd name="connsiteY8" fmla="*/ 198735 h 243602"/>
                  <a:gd name="connsiteX9" fmla="*/ 540492 w 645419"/>
                  <a:gd name="connsiteY9" fmla="*/ 134511 h 243602"/>
                  <a:gd name="connsiteX10" fmla="*/ 442861 w 645419"/>
                  <a:gd name="connsiteY10" fmla="*/ 181873 h 243602"/>
                  <a:gd name="connsiteX11" fmla="*/ 326180 w 645419"/>
                  <a:gd name="connsiteY11" fmla="*/ 243208 h 243602"/>
                  <a:gd name="connsiteX12" fmla="*/ 215452 w 645419"/>
                  <a:gd name="connsiteY12" fmla="*/ 202540 h 243602"/>
                  <a:gd name="connsiteX13" fmla="*/ 114250 w 645419"/>
                  <a:gd name="connsiteY13" fmla="*/ 124917 h 243602"/>
                  <a:gd name="connsiteX14" fmla="*/ 2330 w 645419"/>
                  <a:gd name="connsiteY14" fmla="*/ 206074 h 243602"/>
                  <a:gd name="connsiteX0" fmla="*/ 2330 w 645419"/>
                  <a:gd name="connsiteY0" fmla="*/ 236522 h 274050"/>
                  <a:gd name="connsiteX1" fmla="*/ 7093 w 645419"/>
                  <a:gd name="connsiteY1" fmla="*/ 47192 h 274050"/>
                  <a:gd name="connsiteX2" fmla="*/ 114248 w 645419"/>
                  <a:gd name="connsiteY2" fmla="*/ 2634 h 274050"/>
                  <a:gd name="connsiteX3" fmla="*/ 235692 w 645419"/>
                  <a:gd name="connsiteY3" fmla="*/ 123388 h 274050"/>
                  <a:gd name="connsiteX4" fmla="*/ 323799 w 645419"/>
                  <a:gd name="connsiteY4" fmla="*/ 174867 h 274050"/>
                  <a:gd name="connsiteX5" fmla="*/ 423811 w 645419"/>
                  <a:gd name="connsiteY5" fmla="*/ 110439 h 274050"/>
                  <a:gd name="connsiteX6" fmla="*/ 528587 w 645419"/>
                  <a:gd name="connsiteY6" fmla="*/ 39312 h 274050"/>
                  <a:gd name="connsiteX7" fmla="*/ 645268 w 645419"/>
                  <a:gd name="connsiteY7" fmla="*/ 115723 h 274050"/>
                  <a:gd name="connsiteX8" fmla="*/ 645267 w 645419"/>
                  <a:gd name="connsiteY8" fmla="*/ 229183 h 274050"/>
                  <a:gd name="connsiteX9" fmla="*/ 540492 w 645419"/>
                  <a:gd name="connsiteY9" fmla="*/ 164959 h 274050"/>
                  <a:gd name="connsiteX10" fmla="*/ 442861 w 645419"/>
                  <a:gd name="connsiteY10" fmla="*/ 212321 h 274050"/>
                  <a:gd name="connsiteX11" fmla="*/ 326180 w 645419"/>
                  <a:gd name="connsiteY11" fmla="*/ 273656 h 274050"/>
                  <a:gd name="connsiteX12" fmla="*/ 215452 w 645419"/>
                  <a:gd name="connsiteY12" fmla="*/ 232988 h 274050"/>
                  <a:gd name="connsiteX13" fmla="*/ 114250 w 645419"/>
                  <a:gd name="connsiteY13" fmla="*/ 155365 h 274050"/>
                  <a:gd name="connsiteX14" fmla="*/ 2330 w 645419"/>
                  <a:gd name="connsiteY14" fmla="*/ 236522 h 274050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72886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7986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7649"/>
                  <a:gd name="connsiteY0" fmla="*/ 234541 h 272069"/>
                  <a:gd name="connsiteX1" fmla="*/ 7093 w 647649"/>
                  <a:gd name="connsiteY1" fmla="*/ 45211 h 272069"/>
                  <a:gd name="connsiteX2" fmla="*/ 114248 w 647649"/>
                  <a:gd name="connsiteY2" fmla="*/ 653 h 272069"/>
                  <a:gd name="connsiteX3" fmla="*/ 230930 w 647649"/>
                  <a:gd name="connsiteY3" fmla="*/ 77389 h 272069"/>
                  <a:gd name="connsiteX4" fmla="*/ 323799 w 647649"/>
                  <a:gd name="connsiteY4" fmla="*/ 136205 h 272069"/>
                  <a:gd name="connsiteX5" fmla="*/ 423811 w 647649"/>
                  <a:gd name="connsiteY5" fmla="*/ 57104 h 272069"/>
                  <a:gd name="connsiteX6" fmla="*/ 528587 w 647649"/>
                  <a:gd name="connsiteY6" fmla="*/ 7986 h 272069"/>
                  <a:gd name="connsiteX7" fmla="*/ 647649 w 647649"/>
                  <a:gd name="connsiteY7" fmla="*/ 77062 h 272069"/>
                  <a:gd name="connsiteX8" fmla="*/ 645267 w 647649"/>
                  <a:gd name="connsiteY8" fmla="*/ 227202 h 272069"/>
                  <a:gd name="connsiteX9" fmla="*/ 540492 w 647649"/>
                  <a:gd name="connsiteY9" fmla="*/ 162978 h 272069"/>
                  <a:gd name="connsiteX10" fmla="*/ 442861 w 647649"/>
                  <a:gd name="connsiteY10" fmla="*/ 210340 h 272069"/>
                  <a:gd name="connsiteX11" fmla="*/ 326180 w 647649"/>
                  <a:gd name="connsiteY11" fmla="*/ 271675 h 272069"/>
                  <a:gd name="connsiteX12" fmla="*/ 215452 w 647649"/>
                  <a:gd name="connsiteY12" fmla="*/ 231007 h 272069"/>
                  <a:gd name="connsiteX13" fmla="*/ 114250 w 647649"/>
                  <a:gd name="connsiteY13" fmla="*/ 153384 h 272069"/>
                  <a:gd name="connsiteX14" fmla="*/ 2330 w 647649"/>
                  <a:gd name="connsiteY14" fmla="*/ 234541 h 272069"/>
                  <a:gd name="connsiteX0" fmla="*/ 2330 w 647649"/>
                  <a:gd name="connsiteY0" fmla="*/ 234541 h 381788"/>
                  <a:gd name="connsiteX1" fmla="*/ 7093 w 647649"/>
                  <a:gd name="connsiteY1" fmla="*/ 45211 h 381788"/>
                  <a:gd name="connsiteX2" fmla="*/ 114248 w 647649"/>
                  <a:gd name="connsiteY2" fmla="*/ 653 h 381788"/>
                  <a:gd name="connsiteX3" fmla="*/ 230930 w 647649"/>
                  <a:gd name="connsiteY3" fmla="*/ 77389 h 381788"/>
                  <a:gd name="connsiteX4" fmla="*/ 323799 w 647649"/>
                  <a:gd name="connsiteY4" fmla="*/ 136205 h 381788"/>
                  <a:gd name="connsiteX5" fmla="*/ 423811 w 647649"/>
                  <a:gd name="connsiteY5" fmla="*/ 57104 h 381788"/>
                  <a:gd name="connsiteX6" fmla="*/ 528587 w 647649"/>
                  <a:gd name="connsiteY6" fmla="*/ 7986 h 381788"/>
                  <a:gd name="connsiteX7" fmla="*/ 647649 w 647649"/>
                  <a:gd name="connsiteY7" fmla="*/ 77062 h 381788"/>
                  <a:gd name="connsiteX8" fmla="*/ 645267 w 647649"/>
                  <a:gd name="connsiteY8" fmla="*/ 227202 h 381788"/>
                  <a:gd name="connsiteX9" fmla="*/ 540492 w 647649"/>
                  <a:gd name="connsiteY9" fmla="*/ 162978 h 381788"/>
                  <a:gd name="connsiteX10" fmla="*/ 442861 w 647649"/>
                  <a:gd name="connsiteY10" fmla="*/ 210340 h 381788"/>
                  <a:gd name="connsiteX11" fmla="*/ 326180 w 647649"/>
                  <a:gd name="connsiteY11" fmla="*/ 381720 h 381788"/>
                  <a:gd name="connsiteX12" fmla="*/ 215452 w 647649"/>
                  <a:gd name="connsiteY12" fmla="*/ 231007 h 381788"/>
                  <a:gd name="connsiteX13" fmla="*/ 114250 w 647649"/>
                  <a:gd name="connsiteY13" fmla="*/ 153384 h 381788"/>
                  <a:gd name="connsiteX14" fmla="*/ 2330 w 647649"/>
                  <a:gd name="connsiteY14" fmla="*/ 234541 h 38178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153384 h 384028"/>
                  <a:gd name="connsiteX14" fmla="*/ 2330 w 647649"/>
                  <a:gd name="connsiteY14" fmla="*/ 234541 h 38402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234541 h 384028"/>
                  <a:gd name="connsiteX0" fmla="*/ 2330 w 647649"/>
                  <a:gd name="connsiteY0" fmla="*/ 307906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307906 h 384028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40492 w 647649"/>
                  <a:gd name="connsiteY9" fmla="*/ 162978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35730 w 647649"/>
                  <a:gd name="connsiteY9" fmla="*/ 206995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800"/>
                  <a:gd name="connsiteY0" fmla="*/ 307906 h 382133"/>
                  <a:gd name="connsiteX1" fmla="*/ 7093 w 647800"/>
                  <a:gd name="connsiteY1" fmla="*/ 45211 h 382133"/>
                  <a:gd name="connsiteX2" fmla="*/ 114248 w 647800"/>
                  <a:gd name="connsiteY2" fmla="*/ 653 h 382133"/>
                  <a:gd name="connsiteX3" fmla="*/ 230930 w 647800"/>
                  <a:gd name="connsiteY3" fmla="*/ 77389 h 382133"/>
                  <a:gd name="connsiteX4" fmla="*/ 323799 w 647800"/>
                  <a:gd name="connsiteY4" fmla="*/ 136205 h 382133"/>
                  <a:gd name="connsiteX5" fmla="*/ 423811 w 647800"/>
                  <a:gd name="connsiteY5" fmla="*/ 57104 h 382133"/>
                  <a:gd name="connsiteX6" fmla="*/ 528587 w 647800"/>
                  <a:gd name="connsiteY6" fmla="*/ 7986 h 382133"/>
                  <a:gd name="connsiteX7" fmla="*/ 647649 w 647800"/>
                  <a:gd name="connsiteY7" fmla="*/ 77062 h 382133"/>
                  <a:gd name="connsiteX8" fmla="*/ 647648 w 647800"/>
                  <a:gd name="connsiteY8" fmla="*/ 307902 h 382133"/>
                  <a:gd name="connsiteX9" fmla="*/ 535730 w 647800"/>
                  <a:gd name="connsiteY9" fmla="*/ 206995 h 382133"/>
                  <a:gd name="connsiteX10" fmla="*/ 438098 w 647800"/>
                  <a:gd name="connsiteY10" fmla="*/ 269031 h 382133"/>
                  <a:gd name="connsiteX11" fmla="*/ 326180 w 647800"/>
                  <a:gd name="connsiteY11" fmla="*/ 381720 h 382133"/>
                  <a:gd name="connsiteX12" fmla="*/ 215452 w 647800"/>
                  <a:gd name="connsiteY12" fmla="*/ 304369 h 382133"/>
                  <a:gd name="connsiteX13" fmla="*/ 114250 w 647800"/>
                  <a:gd name="connsiteY13" fmla="*/ 204740 h 382133"/>
                  <a:gd name="connsiteX14" fmla="*/ 2330 w 647800"/>
                  <a:gd name="connsiteY14" fmla="*/ 307906 h 382133"/>
                  <a:gd name="connsiteX0" fmla="*/ 2330 w 647800"/>
                  <a:gd name="connsiteY0" fmla="*/ 307906 h 353139"/>
                  <a:gd name="connsiteX1" fmla="*/ 7093 w 647800"/>
                  <a:gd name="connsiteY1" fmla="*/ 45211 h 353139"/>
                  <a:gd name="connsiteX2" fmla="*/ 114248 w 647800"/>
                  <a:gd name="connsiteY2" fmla="*/ 653 h 353139"/>
                  <a:gd name="connsiteX3" fmla="*/ 230930 w 647800"/>
                  <a:gd name="connsiteY3" fmla="*/ 77389 h 353139"/>
                  <a:gd name="connsiteX4" fmla="*/ 323799 w 647800"/>
                  <a:gd name="connsiteY4" fmla="*/ 136205 h 353139"/>
                  <a:gd name="connsiteX5" fmla="*/ 423811 w 647800"/>
                  <a:gd name="connsiteY5" fmla="*/ 57104 h 353139"/>
                  <a:gd name="connsiteX6" fmla="*/ 528587 w 647800"/>
                  <a:gd name="connsiteY6" fmla="*/ 7986 h 353139"/>
                  <a:gd name="connsiteX7" fmla="*/ 647649 w 647800"/>
                  <a:gd name="connsiteY7" fmla="*/ 77062 h 353139"/>
                  <a:gd name="connsiteX8" fmla="*/ 647648 w 647800"/>
                  <a:gd name="connsiteY8" fmla="*/ 307902 h 353139"/>
                  <a:gd name="connsiteX9" fmla="*/ 535730 w 647800"/>
                  <a:gd name="connsiteY9" fmla="*/ 206995 h 353139"/>
                  <a:gd name="connsiteX10" fmla="*/ 438098 w 647800"/>
                  <a:gd name="connsiteY10" fmla="*/ 269031 h 353139"/>
                  <a:gd name="connsiteX11" fmla="*/ 323752 w 647800"/>
                  <a:gd name="connsiteY11" fmla="*/ 352375 h 353139"/>
                  <a:gd name="connsiteX12" fmla="*/ 215452 w 647800"/>
                  <a:gd name="connsiteY12" fmla="*/ 304369 h 353139"/>
                  <a:gd name="connsiteX13" fmla="*/ 114250 w 647800"/>
                  <a:gd name="connsiteY13" fmla="*/ 204740 h 353139"/>
                  <a:gd name="connsiteX14" fmla="*/ 2330 w 647800"/>
                  <a:gd name="connsiteY14" fmla="*/ 307906 h 353139"/>
                  <a:gd name="connsiteX0" fmla="*/ 2330 w 647800"/>
                  <a:gd name="connsiteY0" fmla="*/ 307906 h 352412"/>
                  <a:gd name="connsiteX1" fmla="*/ 7093 w 647800"/>
                  <a:gd name="connsiteY1" fmla="*/ 45211 h 352412"/>
                  <a:gd name="connsiteX2" fmla="*/ 114248 w 647800"/>
                  <a:gd name="connsiteY2" fmla="*/ 653 h 352412"/>
                  <a:gd name="connsiteX3" fmla="*/ 230930 w 647800"/>
                  <a:gd name="connsiteY3" fmla="*/ 77389 h 352412"/>
                  <a:gd name="connsiteX4" fmla="*/ 323799 w 647800"/>
                  <a:gd name="connsiteY4" fmla="*/ 136205 h 352412"/>
                  <a:gd name="connsiteX5" fmla="*/ 423811 w 647800"/>
                  <a:gd name="connsiteY5" fmla="*/ 57104 h 352412"/>
                  <a:gd name="connsiteX6" fmla="*/ 528587 w 647800"/>
                  <a:gd name="connsiteY6" fmla="*/ 7986 h 352412"/>
                  <a:gd name="connsiteX7" fmla="*/ 647649 w 647800"/>
                  <a:gd name="connsiteY7" fmla="*/ 77062 h 352412"/>
                  <a:gd name="connsiteX8" fmla="*/ 647648 w 647800"/>
                  <a:gd name="connsiteY8" fmla="*/ 307902 h 352412"/>
                  <a:gd name="connsiteX9" fmla="*/ 535730 w 647800"/>
                  <a:gd name="connsiteY9" fmla="*/ 206995 h 352412"/>
                  <a:gd name="connsiteX10" fmla="*/ 438098 w 647800"/>
                  <a:gd name="connsiteY10" fmla="*/ 269031 h 352412"/>
                  <a:gd name="connsiteX11" fmla="*/ 323752 w 647800"/>
                  <a:gd name="connsiteY11" fmla="*/ 352375 h 352412"/>
                  <a:gd name="connsiteX12" fmla="*/ 215452 w 647800"/>
                  <a:gd name="connsiteY12" fmla="*/ 278690 h 352412"/>
                  <a:gd name="connsiteX13" fmla="*/ 114250 w 647800"/>
                  <a:gd name="connsiteY13" fmla="*/ 204740 h 352412"/>
                  <a:gd name="connsiteX14" fmla="*/ 2330 w 647800"/>
                  <a:gd name="connsiteY14" fmla="*/ 307906 h 35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800" h="352412">
                    <a:moveTo>
                      <a:pt x="2330" y="307906"/>
                    </a:moveTo>
                    <a:cubicBezTo>
                      <a:pt x="6298" y="294015"/>
                      <a:pt x="-7988" y="66245"/>
                      <a:pt x="7093" y="45211"/>
                    </a:cubicBezTo>
                    <a:cubicBezTo>
                      <a:pt x="24555" y="24177"/>
                      <a:pt x="76942" y="-4710"/>
                      <a:pt x="114248" y="653"/>
                    </a:cubicBezTo>
                    <a:cubicBezTo>
                      <a:pt x="151554" y="6016"/>
                      <a:pt x="196005" y="54797"/>
                      <a:pt x="230930" y="77389"/>
                    </a:cubicBezTo>
                    <a:cubicBezTo>
                      <a:pt x="265855" y="99981"/>
                      <a:pt x="291652" y="139586"/>
                      <a:pt x="323799" y="136205"/>
                    </a:cubicBezTo>
                    <a:cubicBezTo>
                      <a:pt x="355946" y="132824"/>
                      <a:pt x="389680" y="78474"/>
                      <a:pt x="423811" y="57104"/>
                    </a:cubicBezTo>
                    <a:cubicBezTo>
                      <a:pt x="457942" y="35734"/>
                      <a:pt x="491281" y="4660"/>
                      <a:pt x="528587" y="7986"/>
                    </a:cubicBezTo>
                    <a:cubicBezTo>
                      <a:pt x="565893" y="11312"/>
                      <a:pt x="628996" y="56028"/>
                      <a:pt x="647649" y="77062"/>
                    </a:cubicBezTo>
                    <a:cubicBezTo>
                      <a:pt x="642489" y="162389"/>
                      <a:pt x="648838" y="246386"/>
                      <a:pt x="647648" y="307902"/>
                    </a:cubicBezTo>
                    <a:cubicBezTo>
                      <a:pt x="629789" y="305124"/>
                      <a:pt x="570655" y="213473"/>
                      <a:pt x="535730" y="206995"/>
                    </a:cubicBezTo>
                    <a:cubicBezTo>
                      <a:pt x="500805" y="200517"/>
                      <a:pt x="473428" y="244801"/>
                      <a:pt x="438098" y="269031"/>
                    </a:cubicBezTo>
                    <a:cubicBezTo>
                      <a:pt x="402768" y="293261"/>
                      <a:pt x="360860" y="350765"/>
                      <a:pt x="323752" y="352375"/>
                    </a:cubicBezTo>
                    <a:cubicBezTo>
                      <a:pt x="286644" y="353985"/>
                      <a:pt x="251171" y="303296"/>
                      <a:pt x="215452" y="278690"/>
                    </a:cubicBezTo>
                    <a:cubicBezTo>
                      <a:pt x="179733" y="254084"/>
                      <a:pt x="149770" y="199871"/>
                      <a:pt x="114250" y="204740"/>
                    </a:cubicBezTo>
                    <a:cubicBezTo>
                      <a:pt x="78730" y="209609"/>
                      <a:pt x="19793" y="305128"/>
                      <a:pt x="2330" y="307906"/>
                    </a:cubicBezTo>
                    <a:close/>
                  </a:path>
                </a:pathLst>
              </a:custGeom>
              <a:solidFill>
                <a:srgbClr val="FF0000">
                  <a:alpha val="3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59" name="Freeform 59">
                <a:extLst>
                  <a:ext uri="{FF2B5EF4-FFF2-40B4-BE49-F238E27FC236}">
                    <a16:creationId xmlns:a16="http://schemas.microsoft.com/office/drawing/2014/main" id="{1D7CAE23-5DFE-C9EB-6DB0-E3DB3F3D91D9}"/>
                  </a:ext>
                </a:extLst>
              </p:cNvPr>
              <p:cNvSpPr/>
              <p:nvPr/>
            </p:nvSpPr>
            <p:spPr bwMode="auto">
              <a:xfrm flipV="1">
                <a:off x="8216047" y="5059007"/>
                <a:ext cx="659670" cy="431707"/>
              </a:xfrm>
              <a:custGeom>
                <a:avLst/>
                <a:gdLst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10956 w 666473"/>
                  <a:gd name="connsiteY0" fmla="*/ 126226 h 200103"/>
                  <a:gd name="connsiteX1" fmla="*/ 15719 w 666473"/>
                  <a:gd name="connsiteY1" fmla="*/ 69076 h 200103"/>
                  <a:gd name="connsiteX2" fmla="*/ 115731 w 666473"/>
                  <a:gd name="connsiteY2" fmla="*/ 20 h 200103"/>
                  <a:gd name="connsiteX3" fmla="*/ 227650 w 666473"/>
                  <a:gd name="connsiteY3" fmla="*/ 66695 h 200103"/>
                  <a:gd name="connsiteX4" fmla="*/ 332425 w 666473"/>
                  <a:gd name="connsiteY4" fmla="*/ 145276 h 200103"/>
                  <a:gd name="connsiteX5" fmla="*/ 434819 w 666473"/>
                  <a:gd name="connsiteY5" fmla="*/ 78601 h 200103"/>
                  <a:gd name="connsiteX6" fmla="*/ 539594 w 666473"/>
                  <a:gd name="connsiteY6" fmla="*/ 20 h 200103"/>
                  <a:gd name="connsiteX7" fmla="*/ 653894 w 666473"/>
                  <a:gd name="connsiteY7" fmla="*/ 71458 h 200103"/>
                  <a:gd name="connsiteX8" fmla="*/ 651512 w 666473"/>
                  <a:gd name="connsiteY8" fmla="*/ 126226 h 200103"/>
                  <a:gd name="connsiteX9" fmla="*/ 546737 w 666473"/>
                  <a:gd name="connsiteY9" fmla="*/ 54789 h 200103"/>
                  <a:gd name="connsiteX10" fmla="*/ 451487 w 666473"/>
                  <a:gd name="connsiteY10" fmla="*/ 116701 h 200103"/>
                  <a:gd name="connsiteX11" fmla="*/ 334806 w 666473"/>
                  <a:gd name="connsiteY11" fmla="*/ 200045 h 200103"/>
                  <a:gd name="connsiteX12" fmla="*/ 227650 w 666473"/>
                  <a:gd name="connsiteY12" fmla="*/ 128608 h 200103"/>
                  <a:gd name="connsiteX13" fmla="*/ 120494 w 666473"/>
                  <a:gd name="connsiteY13" fmla="*/ 52408 h 200103"/>
                  <a:gd name="connsiteX14" fmla="*/ 10956 w 666473"/>
                  <a:gd name="connsiteY14" fmla="*/ 126226 h 200103"/>
                  <a:gd name="connsiteX0" fmla="*/ 3382 w 658899"/>
                  <a:gd name="connsiteY0" fmla="*/ 126226 h 200103"/>
                  <a:gd name="connsiteX1" fmla="*/ 8145 w 658899"/>
                  <a:gd name="connsiteY1" fmla="*/ 69076 h 200103"/>
                  <a:gd name="connsiteX2" fmla="*/ 108157 w 658899"/>
                  <a:gd name="connsiteY2" fmla="*/ 20 h 200103"/>
                  <a:gd name="connsiteX3" fmla="*/ 220076 w 658899"/>
                  <a:gd name="connsiteY3" fmla="*/ 66695 h 200103"/>
                  <a:gd name="connsiteX4" fmla="*/ 324851 w 658899"/>
                  <a:gd name="connsiteY4" fmla="*/ 145276 h 200103"/>
                  <a:gd name="connsiteX5" fmla="*/ 427245 w 658899"/>
                  <a:gd name="connsiteY5" fmla="*/ 78601 h 200103"/>
                  <a:gd name="connsiteX6" fmla="*/ 532020 w 658899"/>
                  <a:gd name="connsiteY6" fmla="*/ 20 h 200103"/>
                  <a:gd name="connsiteX7" fmla="*/ 646320 w 658899"/>
                  <a:gd name="connsiteY7" fmla="*/ 71458 h 200103"/>
                  <a:gd name="connsiteX8" fmla="*/ 643938 w 658899"/>
                  <a:gd name="connsiteY8" fmla="*/ 126226 h 200103"/>
                  <a:gd name="connsiteX9" fmla="*/ 539163 w 658899"/>
                  <a:gd name="connsiteY9" fmla="*/ 54789 h 200103"/>
                  <a:gd name="connsiteX10" fmla="*/ 443913 w 658899"/>
                  <a:gd name="connsiteY10" fmla="*/ 116701 h 200103"/>
                  <a:gd name="connsiteX11" fmla="*/ 327232 w 658899"/>
                  <a:gd name="connsiteY11" fmla="*/ 200045 h 200103"/>
                  <a:gd name="connsiteX12" fmla="*/ 220076 w 658899"/>
                  <a:gd name="connsiteY12" fmla="*/ 128608 h 200103"/>
                  <a:gd name="connsiteX13" fmla="*/ 112920 w 658899"/>
                  <a:gd name="connsiteY13" fmla="*/ 52408 h 200103"/>
                  <a:gd name="connsiteX14" fmla="*/ 3382 w 658899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7847"/>
                  <a:gd name="connsiteY0" fmla="*/ 126226 h 200103"/>
                  <a:gd name="connsiteX1" fmla="*/ 7093 w 657847"/>
                  <a:gd name="connsiteY1" fmla="*/ 69076 h 200103"/>
                  <a:gd name="connsiteX2" fmla="*/ 107105 w 657847"/>
                  <a:gd name="connsiteY2" fmla="*/ 20 h 200103"/>
                  <a:gd name="connsiteX3" fmla="*/ 219024 w 657847"/>
                  <a:gd name="connsiteY3" fmla="*/ 66695 h 200103"/>
                  <a:gd name="connsiteX4" fmla="*/ 323799 w 657847"/>
                  <a:gd name="connsiteY4" fmla="*/ 145276 h 200103"/>
                  <a:gd name="connsiteX5" fmla="*/ 426193 w 657847"/>
                  <a:gd name="connsiteY5" fmla="*/ 78601 h 200103"/>
                  <a:gd name="connsiteX6" fmla="*/ 530968 w 657847"/>
                  <a:gd name="connsiteY6" fmla="*/ 20 h 200103"/>
                  <a:gd name="connsiteX7" fmla="*/ 645268 w 657847"/>
                  <a:gd name="connsiteY7" fmla="*/ 71458 h 200103"/>
                  <a:gd name="connsiteX8" fmla="*/ 642886 w 657847"/>
                  <a:gd name="connsiteY8" fmla="*/ 126226 h 200103"/>
                  <a:gd name="connsiteX9" fmla="*/ 538111 w 657847"/>
                  <a:gd name="connsiteY9" fmla="*/ 54789 h 200103"/>
                  <a:gd name="connsiteX10" fmla="*/ 442861 w 657847"/>
                  <a:gd name="connsiteY10" fmla="*/ 116701 h 200103"/>
                  <a:gd name="connsiteX11" fmla="*/ 326180 w 657847"/>
                  <a:gd name="connsiteY11" fmla="*/ 200045 h 200103"/>
                  <a:gd name="connsiteX12" fmla="*/ 219024 w 657847"/>
                  <a:gd name="connsiteY12" fmla="*/ 128608 h 200103"/>
                  <a:gd name="connsiteX13" fmla="*/ 111868 w 657847"/>
                  <a:gd name="connsiteY13" fmla="*/ 52408 h 200103"/>
                  <a:gd name="connsiteX14" fmla="*/ 2330 w 657847"/>
                  <a:gd name="connsiteY14" fmla="*/ 126226 h 200103"/>
                  <a:gd name="connsiteX0" fmla="*/ 2330 w 653734"/>
                  <a:gd name="connsiteY0" fmla="*/ 126226 h 200103"/>
                  <a:gd name="connsiteX1" fmla="*/ 7093 w 653734"/>
                  <a:gd name="connsiteY1" fmla="*/ 69076 h 200103"/>
                  <a:gd name="connsiteX2" fmla="*/ 107105 w 653734"/>
                  <a:gd name="connsiteY2" fmla="*/ 20 h 200103"/>
                  <a:gd name="connsiteX3" fmla="*/ 219024 w 653734"/>
                  <a:gd name="connsiteY3" fmla="*/ 66695 h 200103"/>
                  <a:gd name="connsiteX4" fmla="*/ 323799 w 653734"/>
                  <a:gd name="connsiteY4" fmla="*/ 145276 h 200103"/>
                  <a:gd name="connsiteX5" fmla="*/ 426193 w 653734"/>
                  <a:gd name="connsiteY5" fmla="*/ 78601 h 200103"/>
                  <a:gd name="connsiteX6" fmla="*/ 530968 w 653734"/>
                  <a:gd name="connsiteY6" fmla="*/ 20 h 200103"/>
                  <a:gd name="connsiteX7" fmla="*/ 645268 w 653734"/>
                  <a:gd name="connsiteY7" fmla="*/ 71458 h 200103"/>
                  <a:gd name="connsiteX8" fmla="*/ 642886 w 653734"/>
                  <a:gd name="connsiteY8" fmla="*/ 126226 h 200103"/>
                  <a:gd name="connsiteX9" fmla="*/ 538111 w 653734"/>
                  <a:gd name="connsiteY9" fmla="*/ 54789 h 200103"/>
                  <a:gd name="connsiteX10" fmla="*/ 442861 w 653734"/>
                  <a:gd name="connsiteY10" fmla="*/ 116701 h 200103"/>
                  <a:gd name="connsiteX11" fmla="*/ 326180 w 653734"/>
                  <a:gd name="connsiteY11" fmla="*/ 200045 h 200103"/>
                  <a:gd name="connsiteX12" fmla="*/ 219024 w 653734"/>
                  <a:gd name="connsiteY12" fmla="*/ 128608 h 200103"/>
                  <a:gd name="connsiteX13" fmla="*/ 111868 w 653734"/>
                  <a:gd name="connsiteY13" fmla="*/ 52408 h 200103"/>
                  <a:gd name="connsiteX14" fmla="*/ 2330 w 653734"/>
                  <a:gd name="connsiteY14" fmla="*/ 126226 h 200103"/>
                  <a:gd name="connsiteX0" fmla="*/ 2330 w 652329"/>
                  <a:gd name="connsiteY0" fmla="*/ 126226 h 200103"/>
                  <a:gd name="connsiteX1" fmla="*/ 7093 w 652329"/>
                  <a:gd name="connsiteY1" fmla="*/ 69076 h 200103"/>
                  <a:gd name="connsiteX2" fmla="*/ 107105 w 652329"/>
                  <a:gd name="connsiteY2" fmla="*/ 20 h 200103"/>
                  <a:gd name="connsiteX3" fmla="*/ 219024 w 652329"/>
                  <a:gd name="connsiteY3" fmla="*/ 66695 h 200103"/>
                  <a:gd name="connsiteX4" fmla="*/ 323799 w 652329"/>
                  <a:gd name="connsiteY4" fmla="*/ 145276 h 200103"/>
                  <a:gd name="connsiteX5" fmla="*/ 426193 w 652329"/>
                  <a:gd name="connsiteY5" fmla="*/ 78601 h 200103"/>
                  <a:gd name="connsiteX6" fmla="*/ 530968 w 652329"/>
                  <a:gd name="connsiteY6" fmla="*/ 20 h 200103"/>
                  <a:gd name="connsiteX7" fmla="*/ 645268 w 652329"/>
                  <a:gd name="connsiteY7" fmla="*/ 71458 h 200103"/>
                  <a:gd name="connsiteX8" fmla="*/ 642886 w 652329"/>
                  <a:gd name="connsiteY8" fmla="*/ 126226 h 200103"/>
                  <a:gd name="connsiteX9" fmla="*/ 538111 w 652329"/>
                  <a:gd name="connsiteY9" fmla="*/ 54789 h 200103"/>
                  <a:gd name="connsiteX10" fmla="*/ 442861 w 652329"/>
                  <a:gd name="connsiteY10" fmla="*/ 116701 h 200103"/>
                  <a:gd name="connsiteX11" fmla="*/ 326180 w 652329"/>
                  <a:gd name="connsiteY11" fmla="*/ 200045 h 200103"/>
                  <a:gd name="connsiteX12" fmla="*/ 219024 w 652329"/>
                  <a:gd name="connsiteY12" fmla="*/ 128608 h 200103"/>
                  <a:gd name="connsiteX13" fmla="*/ 111868 w 652329"/>
                  <a:gd name="connsiteY13" fmla="*/ 52408 h 200103"/>
                  <a:gd name="connsiteX14" fmla="*/ 2330 w 652329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53221"/>
                  <a:gd name="connsiteY0" fmla="*/ 126226 h 200103"/>
                  <a:gd name="connsiteX1" fmla="*/ 7093 w 653221"/>
                  <a:gd name="connsiteY1" fmla="*/ 69076 h 200103"/>
                  <a:gd name="connsiteX2" fmla="*/ 107105 w 653221"/>
                  <a:gd name="connsiteY2" fmla="*/ 20 h 200103"/>
                  <a:gd name="connsiteX3" fmla="*/ 219024 w 653221"/>
                  <a:gd name="connsiteY3" fmla="*/ 66695 h 200103"/>
                  <a:gd name="connsiteX4" fmla="*/ 323799 w 653221"/>
                  <a:gd name="connsiteY4" fmla="*/ 145276 h 200103"/>
                  <a:gd name="connsiteX5" fmla="*/ 426193 w 653221"/>
                  <a:gd name="connsiteY5" fmla="*/ 78601 h 200103"/>
                  <a:gd name="connsiteX6" fmla="*/ 530968 w 653221"/>
                  <a:gd name="connsiteY6" fmla="*/ 20 h 200103"/>
                  <a:gd name="connsiteX7" fmla="*/ 645268 w 653221"/>
                  <a:gd name="connsiteY7" fmla="*/ 71458 h 200103"/>
                  <a:gd name="connsiteX8" fmla="*/ 642886 w 653221"/>
                  <a:gd name="connsiteY8" fmla="*/ 126226 h 200103"/>
                  <a:gd name="connsiteX9" fmla="*/ 538111 w 653221"/>
                  <a:gd name="connsiteY9" fmla="*/ 54789 h 200103"/>
                  <a:gd name="connsiteX10" fmla="*/ 442861 w 653221"/>
                  <a:gd name="connsiteY10" fmla="*/ 116701 h 200103"/>
                  <a:gd name="connsiteX11" fmla="*/ 326180 w 653221"/>
                  <a:gd name="connsiteY11" fmla="*/ 200045 h 200103"/>
                  <a:gd name="connsiteX12" fmla="*/ 219024 w 653221"/>
                  <a:gd name="connsiteY12" fmla="*/ 128608 h 200103"/>
                  <a:gd name="connsiteX13" fmla="*/ 111868 w 653221"/>
                  <a:gd name="connsiteY13" fmla="*/ 52408 h 200103"/>
                  <a:gd name="connsiteX14" fmla="*/ 2330 w 653221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19024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26 h 200103"/>
                  <a:gd name="connsiteX1" fmla="*/ 7093 w 645268"/>
                  <a:gd name="connsiteY1" fmla="*/ 69076 h 200103"/>
                  <a:gd name="connsiteX2" fmla="*/ 107105 w 645268"/>
                  <a:gd name="connsiteY2" fmla="*/ 20 h 200103"/>
                  <a:gd name="connsiteX3" fmla="*/ 219024 w 645268"/>
                  <a:gd name="connsiteY3" fmla="*/ 66695 h 200103"/>
                  <a:gd name="connsiteX4" fmla="*/ 323799 w 645268"/>
                  <a:gd name="connsiteY4" fmla="*/ 145276 h 200103"/>
                  <a:gd name="connsiteX5" fmla="*/ 426193 w 645268"/>
                  <a:gd name="connsiteY5" fmla="*/ 78601 h 200103"/>
                  <a:gd name="connsiteX6" fmla="*/ 530968 w 645268"/>
                  <a:gd name="connsiteY6" fmla="*/ 20 h 200103"/>
                  <a:gd name="connsiteX7" fmla="*/ 645268 w 645268"/>
                  <a:gd name="connsiteY7" fmla="*/ 71458 h 200103"/>
                  <a:gd name="connsiteX8" fmla="*/ 642886 w 645268"/>
                  <a:gd name="connsiteY8" fmla="*/ 126226 h 200103"/>
                  <a:gd name="connsiteX9" fmla="*/ 538111 w 645268"/>
                  <a:gd name="connsiteY9" fmla="*/ 54789 h 200103"/>
                  <a:gd name="connsiteX10" fmla="*/ 442861 w 645268"/>
                  <a:gd name="connsiteY10" fmla="*/ 116701 h 200103"/>
                  <a:gd name="connsiteX11" fmla="*/ 326180 w 645268"/>
                  <a:gd name="connsiteY11" fmla="*/ 200045 h 200103"/>
                  <a:gd name="connsiteX12" fmla="*/ 209499 w 645268"/>
                  <a:gd name="connsiteY12" fmla="*/ 128608 h 200103"/>
                  <a:gd name="connsiteX13" fmla="*/ 111868 w 645268"/>
                  <a:gd name="connsiteY13" fmla="*/ 52408 h 200103"/>
                  <a:gd name="connsiteX14" fmla="*/ 2330 w 645268"/>
                  <a:gd name="connsiteY14" fmla="*/ 126226 h 200103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0968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6209 h 200086"/>
                  <a:gd name="connsiteX1" fmla="*/ 7093 w 645268"/>
                  <a:gd name="connsiteY1" fmla="*/ 69059 h 200086"/>
                  <a:gd name="connsiteX2" fmla="*/ 107105 w 645268"/>
                  <a:gd name="connsiteY2" fmla="*/ 3 h 200086"/>
                  <a:gd name="connsiteX3" fmla="*/ 219024 w 645268"/>
                  <a:gd name="connsiteY3" fmla="*/ 66678 h 200086"/>
                  <a:gd name="connsiteX4" fmla="*/ 323799 w 645268"/>
                  <a:gd name="connsiteY4" fmla="*/ 145259 h 200086"/>
                  <a:gd name="connsiteX5" fmla="*/ 419049 w 645268"/>
                  <a:gd name="connsiteY5" fmla="*/ 73613 h 200086"/>
                  <a:gd name="connsiteX6" fmla="*/ 538112 w 645268"/>
                  <a:gd name="connsiteY6" fmla="*/ 3 h 200086"/>
                  <a:gd name="connsiteX7" fmla="*/ 645268 w 645268"/>
                  <a:gd name="connsiteY7" fmla="*/ 71441 h 200086"/>
                  <a:gd name="connsiteX8" fmla="*/ 642886 w 645268"/>
                  <a:gd name="connsiteY8" fmla="*/ 126209 h 200086"/>
                  <a:gd name="connsiteX9" fmla="*/ 538111 w 645268"/>
                  <a:gd name="connsiteY9" fmla="*/ 54772 h 200086"/>
                  <a:gd name="connsiteX10" fmla="*/ 442861 w 645268"/>
                  <a:gd name="connsiteY10" fmla="*/ 116684 h 200086"/>
                  <a:gd name="connsiteX11" fmla="*/ 326180 w 645268"/>
                  <a:gd name="connsiteY11" fmla="*/ 200028 h 200086"/>
                  <a:gd name="connsiteX12" fmla="*/ 209499 w 645268"/>
                  <a:gd name="connsiteY12" fmla="*/ 128591 h 200086"/>
                  <a:gd name="connsiteX13" fmla="*/ 111868 w 645268"/>
                  <a:gd name="connsiteY13" fmla="*/ 52391 h 200086"/>
                  <a:gd name="connsiteX14" fmla="*/ 2330 w 645268"/>
                  <a:gd name="connsiteY14" fmla="*/ 126209 h 200086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57256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19024 w 645268"/>
                  <a:gd name="connsiteY3" fmla="*/ 69162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28693 h 202570"/>
                  <a:gd name="connsiteX1" fmla="*/ 7093 w 645268"/>
                  <a:gd name="connsiteY1" fmla="*/ 71543 h 202570"/>
                  <a:gd name="connsiteX2" fmla="*/ 107105 w 645268"/>
                  <a:gd name="connsiteY2" fmla="*/ 2487 h 202570"/>
                  <a:gd name="connsiteX3" fmla="*/ 235692 w 645268"/>
                  <a:gd name="connsiteY3" fmla="*/ 81590 h 202570"/>
                  <a:gd name="connsiteX4" fmla="*/ 323799 w 645268"/>
                  <a:gd name="connsiteY4" fmla="*/ 147743 h 202570"/>
                  <a:gd name="connsiteX5" fmla="*/ 419049 w 645268"/>
                  <a:gd name="connsiteY5" fmla="*/ 76097 h 202570"/>
                  <a:gd name="connsiteX6" fmla="*/ 538112 w 645268"/>
                  <a:gd name="connsiteY6" fmla="*/ 1 h 202570"/>
                  <a:gd name="connsiteX7" fmla="*/ 645268 w 645268"/>
                  <a:gd name="connsiteY7" fmla="*/ 73925 h 202570"/>
                  <a:gd name="connsiteX8" fmla="*/ 642886 w 645268"/>
                  <a:gd name="connsiteY8" fmla="*/ 128693 h 202570"/>
                  <a:gd name="connsiteX9" fmla="*/ 538111 w 645268"/>
                  <a:gd name="connsiteY9" fmla="*/ 49799 h 202570"/>
                  <a:gd name="connsiteX10" fmla="*/ 442861 w 645268"/>
                  <a:gd name="connsiteY10" fmla="*/ 119168 h 202570"/>
                  <a:gd name="connsiteX11" fmla="*/ 326180 w 645268"/>
                  <a:gd name="connsiteY11" fmla="*/ 202512 h 202570"/>
                  <a:gd name="connsiteX12" fmla="*/ 209499 w 645268"/>
                  <a:gd name="connsiteY12" fmla="*/ 131075 h 202570"/>
                  <a:gd name="connsiteX13" fmla="*/ 111868 w 645268"/>
                  <a:gd name="connsiteY13" fmla="*/ 54875 h 202570"/>
                  <a:gd name="connsiteX14" fmla="*/ 2330 w 645268"/>
                  <a:gd name="connsiteY14" fmla="*/ 128693 h 202570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1868 w 645268"/>
                  <a:gd name="connsiteY13" fmla="*/ 57396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19049 w 645268"/>
                  <a:gd name="connsiteY5" fmla="*/ 78618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6192 w 645268"/>
                  <a:gd name="connsiteY5" fmla="*/ 61219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38112 w 645268"/>
                  <a:gd name="connsiteY6" fmla="*/ 2522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44967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91"/>
                  <a:gd name="connsiteX1" fmla="*/ 7093 w 645268"/>
                  <a:gd name="connsiteY1" fmla="*/ 74064 h 205091"/>
                  <a:gd name="connsiteX2" fmla="*/ 114248 w 645268"/>
                  <a:gd name="connsiteY2" fmla="*/ 37 h 205091"/>
                  <a:gd name="connsiteX3" fmla="*/ 235692 w 645268"/>
                  <a:gd name="connsiteY3" fmla="*/ 84111 h 205091"/>
                  <a:gd name="connsiteX4" fmla="*/ 323799 w 645268"/>
                  <a:gd name="connsiteY4" fmla="*/ 150264 h 205091"/>
                  <a:gd name="connsiteX5" fmla="*/ 423811 w 645268"/>
                  <a:gd name="connsiteY5" fmla="*/ 71162 h 205091"/>
                  <a:gd name="connsiteX6" fmla="*/ 528587 w 645268"/>
                  <a:gd name="connsiteY6" fmla="*/ 35 h 205091"/>
                  <a:gd name="connsiteX7" fmla="*/ 645268 w 645268"/>
                  <a:gd name="connsiteY7" fmla="*/ 76446 h 205091"/>
                  <a:gd name="connsiteX8" fmla="*/ 642886 w 645268"/>
                  <a:gd name="connsiteY8" fmla="*/ 131214 h 205091"/>
                  <a:gd name="connsiteX9" fmla="*/ 538111 w 645268"/>
                  <a:gd name="connsiteY9" fmla="*/ 52320 h 205091"/>
                  <a:gd name="connsiteX10" fmla="*/ 442861 w 645268"/>
                  <a:gd name="connsiteY10" fmla="*/ 121689 h 205091"/>
                  <a:gd name="connsiteX11" fmla="*/ 326180 w 645268"/>
                  <a:gd name="connsiteY11" fmla="*/ 205033 h 205091"/>
                  <a:gd name="connsiteX12" fmla="*/ 209499 w 645268"/>
                  <a:gd name="connsiteY12" fmla="*/ 133596 h 205091"/>
                  <a:gd name="connsiteX13" fmla="*/ 116631 w 645268"/>
                  <a:gd name="connsiteY13" fmla="*/ 52425 h 205091"/>
                  <a:gd name="connsiteX14" fmla="*/ 2330 w 645268"/>
                  <a:gd name="connsiteY14" fmla="*/ 131214 h 205091"/>
                  <a:gd name="connsiteX0" fmla="*/ 2330 w 645268"/>
                  <a:gd name="connsiteY0" fmla="*/ 131214 h 205051"/>
                  <a:gd name="connsiteX1" fmla="*/ 7093 w 645268"/>
                  <a:gd name="connsiteY1" fmla="*/ 74064 h 205051"/>
                  <a:gd name="connsiteX2" fmla="*/ 114248 w 645268"/>
                  <a:gd name="connsiteY2" fmla="*/ 37 h 205051"/>
                  <a:gd name="connsiteX3" fmla="*/ 235692 w 645268"/>
                  <a:gd name="connsiteY3" fmla="*/ 84111 h 205051"/>
                  <a:gd name="connsiteX4" fmla="*/ 323799 w 645268"/>
                  <a:gd name="connsiteY4" fmla="*/ 150264 h 205051"/>
                  <a:gd name="connsiteX5" fmla="*/ 423811 w 645268"/>
                  <a:gd name="connsiteY5" fmla="*/ 71162 h 205051"/>
                  <a:gd name="connsiteX6" fmla="*/ 528587 w 645268"/>
                  <a:gd name="connsiteY6" fmla="*/ 35 h 205051"/>
                  <a:gd name="connsiteX7" fmla="*/ 645268 w 645268"/>
                  <a:gd name="connsiteY7" fmla="*/ 76446 h 205051"/>
                  <a:gd name="connsiteX8" fmla="*/ 642886 w 645268"/>
                  <a:gd name="connsiteY8" fmla="*/ 131214 h 205051"/>
                  <a:gd name="connsiteX9" fmla="*/ 538111 w 645268"/>
                  <a:gd name="connsiteY9" fmla="*/ 52320 h 205051"/>
                  <a:gd name="connsiteX10" fmla="*/ 442861 w 645268"/>
                  <a:gd name="connsiteY10" fmla="*/ 121689 h 205051"/>
                  <a:gd name="connsiteX11" fmla="*/ 326180 w 645268"/>
                  <a:gd name="connsiteY11" fmla="*/ 205033 h 205051"/>
                  <a:gd name="connsiteX12" fmla="*/ 202355 w 645268"/>
                  <a:gd name="connsiteY12" fmla="*/ 128624 h 205051"/>
                  <a:gd name="connsiteX13" fmla="*/ 116631 w 645268"/>
                  <a:gd name="connsiteY13" fmla="*/ 52425 h 205051"/>
                  <a:gd name="connsiteX14" fmla="*/ 2330 w 645268"/>
                  <a:gd name="connsiteY14" fmla="*/ 131214 h 205051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6631 w 645268"/>
                  <a:gd name="connsiteY13" fmla="*/ 52514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140"/>
                  <a:gd name="connsiteX1" fmla="*/ 7093 w 645268"/>
                  <a:gd name="connsiteY1" fmla="*/ 66695 h 205140"/>
                  <a:gd name="connsiteX2" fmla="*/ 114248 w 645268"/>
                  <a:gd name="connsiteY2" fmla="*/ 126 h 205140"/>
                  <a:gd name="connsiteX3" fmla="*/ 235692 w 645268"/>
                  <a:gd name="connsiteY3" fmla="*/ 84200 h 205140"/>
                  <a:gd name="connsiteX4" fmla="*/ 323799 w 645268"/>
                  <a:gd name="connsiteY4" fmla="*/ 150353 h 205140"/>
                  <a:gd name="connsiteX5" fmla="*/ 423811 w 645268"/>
                  <a:gd name="connsiteY5" fmla="*/ 71251 h 205140"/>
                  <a:gd name="connsiteX6" fmla="*/ 528587 w 645268"/>
                  <a:gd name="connsiteY6" fmla="*/ 124 h 205140"/>
                  <a:gd name="connsiteX7" fmla="*/ 645268 w 645268"/>
                  <a:gd name="connsiteY7" fmla="*/ 76535 h 205140"/>
                  <a:gd name="connsiteX8" fmla="*/ 642886 w 645268"/>
                  <a:gd name="connsiteY8" fmla="*/ 131303 h 205140"/>
                  <a:gd name="connsiteX9" fmla="*/ 538111 w 645268"/>
                  <a:gd name="connsiteY9" fmla="*/ 52409 h 205140"/>
                  <a:gd name="connsiteX10" fmla="*/ 442861 w 645268"/>
                  <a:gd name="connsiteY10" fmla="*/ 121778 h 205140"/>
                  <a:gd name="connsiteX11" fmla="*/ 326180 w 645268"/>
                  <a:gd name="connsiteY11" fmla="*/ 205122 h 205140"/>
                  <a:gd name="connsiteX12" fmla="*/ 202355 w 645268"/>
                  <a:gd name="connsiteY12" fmla="*/ 128713 h 205140"/>
                  <a:gd name="connsiteX13" fmla="*/ 114250 w 645268"/>
                  <a:gd name="connsiteY13" fmla="*/ 57485 h 205140"/>
                  <a:gd name="connsiteX14" fmla="*/ 2330 w 645268"/>
                  <a:gd name="connsiteY14" fmla="*/ 131303 h 205140"/>
                  <a:gd name="connsiteX0" fmla="*/ 2330 w 645268"/>
                  <a:gd name="connsiteY0" fmla="*/ 131303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31303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57485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05418"/>
                  <a:gd name="connsiteX1" fmla="*/ 7093 w 645268"/>
                  <a:gd name="connsiteY1" fmla="*/ 66695 h 205418"/>
                  <a:gd name="connsiteX2" fmla="*/ 114248 w 645268"/>
                  <a:gd name="connsiteY2" fmla="*/ 126 h 205418"/>
                  <a:gd name="connsiteX3" fmla="*/ 235692 w 645268"/>
                  <a:gd name="connsiteY3" fmla="*/ 84200 h 205418"/>
                  <a:gd name="connsiteX4" fmla="*/ 323799 w 645268"/>
                  <a:gd name="connsiteY4" fmla="*/ 150353 h 205418"/>
                  <a:gd name="connsiteX5" fmla="*/ 423811 w 645268"/>
                  <a:gd name="connsiteY5" fmla="*/ 71251 h 205418"/>
                  <a:gd name="connsiteX6" fmla="*/ 528587 w 645268"/>
                  <a:gd name="connsiteY6" fmla="*/ 124 h 205418"/>
                  <a:gd name="connsiteX7" fmla="*/ 645268 w 645268"/>
                  <a:gd name="connsiteY7" fmla="*/ 76535 h 205418"/>
                  <a:gd name="connsiteX8" fmla="*/ 642886 w 645268"/>
                  <a:gd name="connsiteY8" fmla="*/ 131303 h 205418"/>
                  <a:gd name="connsiteX9" fmla="*/ 538111 w 645268"/>
                  <a:gd name="connsiteY9" fmla="*/ 52409 h 205418"/>
                  <a:gd name="connsiteX10" fmla="*/ 442861 w 645268"/>
                  <a:gd name="connsiteY10" fmla="*/ 121778 h 205418"/>
                  <a:gd name="connsiteX11" fmla="*/ 326180 w 645268"/>
                  <a:gd name="connsiteY11" fmla="*/ 205122 h 205418"/>
                  <a:gd name="connsiteX12" fmla="*/ 214261 w 645268"/>
                  <a:gd name="connsiteY12" fmla="*/ 146113 h 205418"/>
                  <a:gd name="connsiteX13" fmla="*/ 114250 w 645268"/>
                  <a:gd name="connsiteY13" fmla="*/ 116177 h 205418"/>
                  <a:gd name="connsiteX14" fmla="*/ 2330 w 645268"/>
                  <a:gd name="connsiteY14" fmla="*/ 197334 h 205418"/>
                  <a:gd name="connsiteX0" fmla="*/ 2330 w 645268"/>
                  <a:gd name="connsiteY0" fmla="*/ 197334 h 213453"/>
                  <a:gd name="connsiteX1" fmla="*/ 7093 w 645268"/>
                  <a:gd name="connsiteY1" fmla="*/ 66695 h 213453"/>
                  <a:gd name="connsiteX2" fmla="*/ 114248 w 645268"/>
                  <a:gd name="connsiteY2" fmla="*/ 126 h 213453"/>
                  <a:gd name="connsiteX3" fmla="*/ 235692 w 645268"/>
                  <a:gd name="connsiteY3" fmla="*/ 84200 h 213453"/>
                  <a:gd name="connsiteX4" fmla="*/ 323799 w 645268"/>
                  <a:gd name="connsiteY4" fmla="*/ 150353 h 213453"/>
                  <a:gd name="connsiteX5" fmla="*/ 423811 w 645268"/>
                  <a:gd name="connsiteY5" fmla="*/ 71251 h 213453"/>
                  <a:gd name="connsiteX6" fmla="*/ 528587 w 645268"/>
                  <a:gd name="connsiteY6" fmla="*/ 124 h 213453"/>
                  <a:gd name="connsiteX7" fmla="*/ 645268 w 645268"/>
                  <a:gd name="connsiteY7" fmla="*/ 76535 h 213453"/>
                  <a:gd name="connsiteX8" fmla="*/ 642886 w 645268"/>
                  <a:gd name="connsiteY8" fmla="*/ 131303 h 213453"/>
                  <a:gd name="connsiteX9" fmla="*/ 538111 w 645268"/>
                  <a:gd name="connsiteY9" fmla="*/ 52409 h 213453"/>
                  <a:gd name="connsiteX10" fmla="*/ 442861 w 645268"/>
                  <a:gd name="connsiteY10" fmla="*/ 121778 h 213453"/>
                  <a:gd name="connsiteX11" fmla="*/ 326180 w 645268"/>
                  <a:gd name="connsiteY11" fmla="*/ 205122 h 213453"/>
                  <a:gd name="connsiteX12" fmla="*/ 215452 w 645268"/>
                  <a:gd name="connsiteY12" fmla="*/ 193800 h 213453"/>
                  <a:gd name="connsiteX13" fmla="*/ 114250 w 645268"/>
                  <a:gd name="connsiteY13" fmla="*/ 116177 h 213453"/>
                  <a:gd name="connsiteX14" fmla="*/ 2330 w 645268"/>
                  <a:gd name="connsiteY14" fmla="*/ 197334 h 21345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50353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7333"/>
                  <a:gd name="connsiteX1" fmla="*/ 7093 w 645268"/>
                  <a:gd name="connsiteY1" fmla="*/ 66695 h 237333"/>
                  <a:gd name="connsiteX2" fmla="*/ 114248 w 645268"/>
                  <a:gd name="connsiteY2" fmla="*/ 126 h 237333"/>
                  <a:gd name="connsiteX3" fmla="*/ 235692 w 645268"/>
                  <a:gd name="connsiteY3" fmla="*/ 84200 h 237333"/>
                  <a:gd name="connsiteX4" fmla="*/ 323799 w 645268"/>
                  <a:gd name="connsiteY4" fmla="*/ 135679 h 237333"/>
                  <a:gd name="connsiteX5" fmla="*/ 423811 w 645268"/>
                  <a:gd name="connsiteY5" fmla="*/ 71251 h 237333"/>
                  <a:gd name="connsiteX6" fmla="*/ 528587 w 645268"/>
                  <a:gd name="connsiteY6" fmla="*/ 124 h 237333"/>
                  <a:gd name="connsiteX7" fmla="*/ 645268 w 645268"/>
                  <a:gd name="connsiteY7" fmla="*/ 76535 h 237333"/>
                  <a:gd name="connsiteX8" fmla="*/ 642886 w 645268"/>
                  <a:gd name="connsiteY8" fmla="*/ 131303 h 237333"/>
                  <a:gd name="connsiteX9" fmla="*/ 538111 w 645268"/>
                  <a:gd name="connsiteY9" fmla="*/ 52409 h 237333"/>
                  <a:gd name="connsiteX10" fmla="*/ 442861 w 645268"/>
                  <a:gd name="connsiteY10" fmla="*/ 121778 h 237333"/>
                  <a:gd name="connsiteX11" fmla="*/ 326180 w 645268"/>
                  <a:gd name="connsiteY11" fmla="*/ 234468 h 237333"/>
                  <a:gd name="connsiteX12" fmla="*/ 215452 w 645268"/>
                  <a:gd name="connsiteY12" fmla="*/ 193800 h 237333"/>
                  <a:gd name="connsiteX13" fmla="*/ 114250 w 645268"/>
                  <a:gd name="connsiteY13" fmla="*/ 116177 h 237333"/>
                  <a:gd name="connsiteX14" fmla="*/ 2330 w 645268"/>
                  <a:gd name="connsiteY14" fmla="*/ 197334 h 237333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38111 w 645268"/>
                  <a:gd name="connsiteY9" fmla="*/ 52409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268"/>
                  <a:gd name="connsiteY0" fmla="*/ 197334 h 234862"/>
                  <a:gd name="connsiteX1" fmla="*/ 7093 w 645268"/>
                  <a:gd name="connsiteY1" fmla="*/ 66695 h 234862"/>
                  <a:gd name="connsiteX2" fmla="*/ 114248 w 645268"/>
                  <a:gd name="connsiteY2" fmla="*/ 126 h 234862"/>
                  <a:gd name="connsiteX3" fmla="*/ 235692 w 645268"/>
                  <a:gd name="connsiteY3" fmla="*/ 84200 h 234862"/>
                  <a:gd name="connsiteX4" fmla="*/ 323799 w 645268"/>
                  <a:gd name="connsiteY4" fmla="*/ 135679 h 234862"/>
                  <a:gd name="connsiteX5" fmla="*/ 423811 w 645268"/>
                  <a:gd name="connsiteY5" fmla="*/ 71251 h 234862"/>
                  <a:gd name="connsiteX6" fmla="*/ 528587 w 645268"/>
                  <a:gd name="connsiteY6" fmla="*/ 124 h 234862"/>
                  <a:gd name="connsiteX7" fmla="*/ 645268 w 645268"/>
                  <a:gd name="connsiteY7" fmla="*/ 76535 h 234862"/>
                  <a:gd name="connsiteX8" fmla="*/ 642886 w 645268"/>
                  <a:gd name="connsiteY8" fmla="*/ 131303 h 234862"/>
                  <a:gd name="connsiteX9" fmla="*/ 540492 w 645268"/>
                  <a:gd name="connsiteY9" fmla="*/ 125771 h 234862"/>
                  <a:gd name="connsiteX10" fmla="*/ 442861 w 645268"/>
                  <a:gd name="connsiteY10" fmla="*/ 173133 h 234862"/>
                  <a:gd name="connsiteX11" fmla="*/ 326180 w 645268"/>
                  <a:gd name="connsiteY11" fmla="*/ 234468 h 234862"/>
                  <a:gd name="connsiteX12" fmla="*/ 215452 w 645268"/>
                  <a:gd name="connsiteY12" fmla="*/ 193800 h 234862"/>
                  <a:gd name="connsiteX13" fmla="*/ 114250 w 645268"/>
                  <a:gd name="connsiteY13" fmla="*/ 116177 h 234862"/>
                  <a:gd name="connsiteX14" fmla="*/ 2330 w 645268"/>
                  <a:gd name="connsiteY14" fmla="*/ 197334 h 234862"/>
                  <a:gd name="connsiteX0" fmla="*/ 2330 w 645419"/>
                  <a:gd name="connsiteY0" fmla="*/ 197334 h 234862"/>
                  <a:gd name="connsiteX1" fmla="*/ 7093 w 645419"/>
                  <a:gd name="connsiteY1" fmla="*/ 66695 h 234862"/>
                  <a:gd name="connsiteX2" fmla="*/ 114248 w 645419"/>
                  <a:gd name="connsiteY2" fmla="*/ 126 h 234862"/>
                  <a:gd name="connsiteX3" fmla="*/ 235692 w 645419"/>
                  <a:gd name="connsiteY3" fmla="*/ 84200 h 234862"/>
                  <a:gd name="connsiteX4" fmla="*/ 323799 w 645419"/>
                  <a:gd name="connsiteY4" fmla="*/ 135679 h 234862"/>
                  <a:gd name="connsiteX5" fmla="*/ 423811 w 645419"/>
                  <a:gd name="connsiteY5" fmla="*/ 71251 h 234862"/>
                  <a:gd name="connsiteX6" fmla="*/ 528587 w 645419"/>
                  <a:gd name="connsiteY6" fmla="*/ 124 h 234862"/>
                  <a:gd name="connsiteX7" fmla="*/ 645268 w 645419"/>
                  <a:gd name="connsiteY7" fmla="*/ 76535 h 234862"/>
                  <a:gd name="connsiteX8" fmla="*/ 645267 w 645419"/>
                  <a:gd name="connsiteY8" fmla="*/ 189995 h 234862"/>
                  <a:gd name="connsiteX9" fmla="*/ 540492 w 645419"/>
                  <a:gd name="connsiteY9" fmla="*/ 125771 h 234862"/>
                  <a:gd name="connsiteX10" fmla="*/ 442861 w 645419"/>
                  <a:gd name="connsiteY10" fmla="*/ 173133 h 234862"/>
                  <a:gd name="connsiteX11" fmla="*/ 326180 w 645419"/>
                  <a:gd name="connsiteY11" fmla="*/ 234468 h 234862"/>
                  <a:gd name="connsiteX12" fmla="*/ 215452 w 645419"/>
                  <a:gd name="connsiteY12" fmla="*/ 193800 h 234862"/>
                  <a:gd name="connsiteX13" fmla="*/ 114250 w 645419"/>
                  <a:gd name="connsiteY13" fmla="*/ 116177 h 234862"/>
                  <a:gd name="connsiteX14" fmla="*/ 2330 w 645419"/>
                  <a:gd name="connsiteY14" fmla="*/ 197334 h 234862"/>
                  <a:gd name="connsiteX0" fmla="*/ 2330 w 645419"/>
                  <a:gd name="connsiteY0" fmla="*/ 206074 h 243602"/>
                  <a:gd name="connsiteX1" fmla="*/ 7093 w 645419"/>
                  <a:gd name="connsiteY1" fmla="*/ 16744 h 243602"/>
                  <a:gd name="connsiteX2" fmla="*/ 114248 w 645419"/>
                  <a:gd name="connsiteY2" fmla="*/ 8866 h 243602"/>
                  <a:gd name="connsiteX3" fmla="*/ 235692 w 645419"/>
                  <a:gd name="connsiteY3" fmla="*/ 92940 h 243602"/>
                  <a:gd name="connsiteX4" fmla="*/ 323799 w 645419"/>
                  <a:gd name="connsiteY4" fmla="*/ 144419 h 243602"/>
                  <a:gd name="connsiteX5" fmla="*/ 423811 w 645419"/>
                  <a:gd name="connsiteY5" fmla="*/ 79991 h 243602"/>
                  <a:gd name="connsiteX6" fmla="*/ 528587 w 645419"/>
                  <a:gd name="connsiteY6" fmla="*/ 8864 h 243602"/>
                  <a:gd name="connsiteX7" fmla="*/ 645268 w 645419"/>
                  <a:gd name="connsiteY7" fmla="*/ 85275 h 243602"/>
                  <a:gd name="connsiteX8" fmla="*/ 645267 w 645419"/>
                  <a:gd name="connsiteY8" fmla="*/ 198735 h 243602"/>
                  <a:gd name="connsiteX9" fmla="*/ 540492 w 645419"/>
                  <a:gd name="connsiteY9" fmla="*/ 134511 h 243602"/>
                  <a:gd name="connsiteX10" fmla="*/ 442861 w 645419"/>
                  <a:gd name="connsiteY10" fmla="*/ 181873 h 243602"/>
                  <a:gd name="connsiteX11" fmla="*/ 326180 w 645419"/>
                  <a:gd name="connsiteY11" fmla="*/ 243208 h 243602"/>
                  <a:gd name="connsiteX12" fmla="*/ 215452 w 645419"/>
                  <a:gd name="connsiteY12" fmla="*/ 202540 h 243602"/>
                  <a:gd name="connsiteX13" fmla="*/ 114250 w 645419"/>
                  <a:gd name="connsiteY13" fmla="*/ 124917 h 243602"/>
                  <a:gd name="connsiteX14" fmla="*/ 2330 w 645419"/>
                  <a:gd name="connsiteY14" fmla="*/ 206074 h 243602"/>
                  <a:gd name="connsiteX0" fmla="*/ 2330 w 645419"/>
                  <a:gd name="connsiteY0" fmla="*/ 236522 h 274050"/>
                  <a:gd name="connsiteX1" fmla="*/ 7093 w 645419"/>
                  <a:gd name="connsiteY1" fmla="*/ 47192 h 274050"/>
                  <a:gd name="connsiteX2" fmla="*/ 114248 w 645419"/>
                  <a:gd name="connsiteY2" fmla="*/ 2634 h 274050"/>
                  <a:gd name="connsiteX3" fmla="*/ 235692 w 645419"/>
                  <a:gd name="connsiteY3" fmla="*/ 123388 h 274050"/>
                  <a:gd name="connsiteX4" fmla="*/ 323799 w 645419"/>
                  <a:gd name="connsiteY4" fmla="*/ 174867 h 274050"/>
                  <a:gd name="connsiteX5" fmla="*/ 423811 w 645419"/>
                  <a:gd name="connsiteY5" fmla="*/ 110439 h 274050"/>
                  <a:gd name="connsiteX6" fmla="*/ 528587 w 645419"/>
                  <a:gd name="connsiteY6" fmla="*/ 39312 h 274050"/>
                  <a:gd name="connsiteX7" fmla="*/ 645268 w 645419"/>
                  <a:gd name="connsiteY7" fmla="*/ 115723 h 274050"/>
                  <a:gd name="connsiteX8" fmla="*/ 645267 w 645419"/>
                  <a:gd name="connsiteY8" fmla="*/ 229183 h 274050"/>
                  <a:gd name="connsiteX9" fmla="*/ 540492 w 645419"/>
                  <a:gd name="connsiteY9" fmla="*/ 164959 h 274050"/>
                  <a:gd name="connsiteX10" fmla="*/ 442861 w 645419"/>
                  <a:gd name="connsiteY10" fmla="*/ 212321 h 274050"/>
                  <a:gd name="connsiteX11" fmla="*/ 326180 w 645419"/>
                  <a:gd name="connsiteY11" fmla="*/ 273656 h 274050"/>
                  <a:gd name="connsiteX12" fmla="*/ 215452 w 645419"/>
                  <a:gd name="connsiteY12" fmla="*/ 232988 h 274050"/>
                  <a:gd name="connsiteX13" fmla="*/ 114250 w 645419"/>
                  <a:gd name="connsiteY13" fmla="*/ 155365 h 274050"/>
                  <a:gd name="connsiteX14" fmla="*/ 2330 w 645419"/>
                  <a:gd name="connsiteY14" fmla="*/ 236522 h 274050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72886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108458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37331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5419"/>
                  <a:gd name="connsiteY0" fmla="*/ 234541 h 272069"/>
                  <a:gd name="connsiteX1" fmla="*/ 7093 w 645419"/>
                  <a:gd name="connsiteY1" fmla="*/ 45211 h 272069"/>
                  <a:gd name="connsiteX2" fmla="*/ 114248 w 645419"/>
                  <a:gd name="connsiteY2" fmla="*/ 653 h 272069"/>
                  <a:gd name="connsiteX3" fmla="*/ 230930 w 645419"/>
                  <a:gd name="connsiteY3" fmla="*/ 77389 h 272069"/>
                  <a:gd name="connsiteX4" fmla="*/ 323799 w 645419"/>
                  <a:gd name="connsiteY4" fmla="*/ 136205 h 272069"/>
                  <a:gd name="connsiteX5" fmla="*/ 423811 w 645419"/>
                  <a:gd name="connsiteY5" fmla="*/ 57104 h 272069"/>
                  <a:gd name="connsiteX6" fmla="*/ 528587 w 645419"/>
                  <a:gd name="connsiteY6" fmla="*/ 7986 h 272069"/>
                  <a:gd name="connsiteX7" fmla="*/ 645268 w 645419"/>
                  <a:gd name="connsiteY7" fmla="*/ 113742 h 272069"/>
                  <a:gd name="connsiteX8" fmla="*/ 645267 w 645419"/>
                  <a:gd name="connsiteY8" fmla="*/ 227202 h 272069"/>
                  <a:gd name="connsiteX9" fmla="*/ 540492 w 645419"/>
                  <a:gd name="connsiteY9" fmla="*/ 162978 h 272069"/>
                  <a:gd name="connsiteX10" fmla="*/ 442861 w 645419"/>
                  <a:gd name="connsiteY10" fmla="*/ 210340 h 272069"/>
                  <a:gd name="connsiteX11" fmla="*/ 326180 w 645419"/>
                  <a:gd name="connsiteY11" fmla="*/ 271675 h 272069"/>
                  <a:gd name="connsiteX12" fmla="*/ 215452 w 645419"/>
                  <a:gd name="connsiteY12" fmla="*/ 231007 h 272069"/>
                  <a:gd name="connsiteX13" fmla="*/ 114250 w 645419"/>
                  <a:gd name="connsiteY13" fmla="*/ 153384 h 272069"/>
                  <a:gd name="connsiteX14" fmla="*/ 2330 w 645419"/>
                  <a:gd name="connsiteY14" fmla="*/ 234541 h 272069"/>
                  <a:gd name="connsiteX0" fmla="*/ 2330 w 647649"/>
                  <a:gd name="connsiteY0" fmla="*/ 234541 h 272069"/>
                  <a:gd name="connsiteX1" fmla="*/ 7093 w 647649"/>
                  <a:gd name="connsiteY1" fmla="*/ 45211 h 272069"/>
                  <a:gd name="connsiteX2" fmla="*/ 114248 w 647649"/>
                  <a:gd name="connsiteY2" fmla="*/ 653 h 272069"/>
                  <a:gd name="connsiteX3" fmla="*/ 230930 w 647649"/>
                  <a:gd name="connsiteY3" fmla="*/ 77389 h 272069"/>
                  <a:gd name="connsiteX4" fmla="*/ 323799 w 647649"/>
                  <a:gd name="connsiteY4" fmla="*/ 136205 h 272069"/>
                  <a:gd name="connsiteX5" fmla="*/ 423811 w 647649"/>
                  <a:gd name="connsiteY5" fmla="*/ 57104 h 272069"/>
                  <a:gd name="connsiteX6" fmla="*/ 528587 w 647649"/>
                  <a:gd name="connsiteY6" fmla="*/ 7986 h 272069"/>
                  <a:gd name="connsiteX7" fmla="*/ 647649 w 647649"/>
                  <a:gd name="connsiteY7" fmla="*/ 77062 h 272069"/>
                  <a:gd name="connsiteX8" fmla="*/ 645267 w 647649"/>
                  <a:gd name="connsiteY8" fmla="*/ 227202 h 272069"/>
                  <a:gd name="connsiteX9" fmla="*/ 540492 w 647649"/>
                  <a:gd name="connsiteY9" fmla="*/ 162978 h 272069"/>
                  <a:gd name="connsiteX10" fmla="*/ 442861 w 647649"/>
                  <a:gd name="connsiteY10" fmla="*/ 210340 h 272069"/>
                  <a:gd name="connsiteX11" fmla="*/ 326180 w 647649"/>
                  <a:gd name="connsiteY11" fmla="*/ 271675 h 272069"/>
                  <a:gd name="connsiteX12" fmla="*/ 215452 w 647649"/>
                  <a:gd name="connsiteY12" fmla="*/ 231007 h 272069"/>
                  <a:gd name="connsiteX13" fmla="*/ 114250 w 647649"/>
                  <a:gd name="connsiteY13" fmla="*/ 153384 h 272069"/>
                  <a:gd name="connsiteX14" fmla="*/ 2330 w 647649"/>
                  <a:gd name="connsiteY14" fmla="*/ 234541 h 272069"/>
                  <a:gd name="connsiteX0" fmla="*/ 2330 w 647649"/>
                  <a:gd name="connsiteY0" fmla="*/ 234541 h 381788"/>
                  <a:gd name="connsiteX1" fmla="*/ 7093 w 647649"/>
                  <a:gd name="connsiteY1" fmla="*/ 45211 h 381788"/>
                  <a:gd name="connsiteX2" fmla="*/ 114248 w 647649"/>
                  <a:gd name="connsiteY2" fmla="*/ 653 h 381788"/>
                  <a:gd name="connsiteX3" fmla="*/ 230930 w 647649"/>
                  <a:gd name="connsiteY3" fmla="*/ 77389 h 381788"/>
                  <a:gd name="connsiteX4" fmla="*/ 323799 w 647649"/>
                  <a:gd name="connsiteY4" fmla="*/ 136205 h 381788"/>
                  <a:gd name="connsiteX5" fmla="*/ 423811 w 647649"/>
                  <a:gd name="connsiteY5" fmla="*/ 57104 h 381788"/>
                  <a:gd name="connsiteX6" fmla="*/ 528587 w 647649"/>
                  <a:gd name="connsiteY6" fmla="*/ 7986 h 381788"/>
                  <a:gd name="connsiteX7" fmla="*/ 647649 w 647649"/>
                  <a:gd name="connsiteY7" fmla="*/ 77062 h 381788"/>
                  <a:gd name="connsiteX8" fmla="*/ 645267 w 647649"/>
                  <a:gd name="connsiteY8" fmla="*/ 227202 h 381788"/>
                  <a:gd name="connsiteX9" fmla="*/ 540492 w 647649"/>
                  <a:gd name="connsiteY9" fmla="*/ 162978 h 381788"/>
                  <a:gd name="connsiteX10" fmla="*/ 442861 w 647649"/>
                  <a:gd name="connsiteY10" fmla="*/ 210340 h 381788"/>
                  <a:gd name="connsiteX11" fmla="*/ 326180 w 647649"/>
                  <a:gd name="connsiteY11" fmla="*/ 381720 h 381788"/>
                  <a:gd name="connsiteX12" fmla="*/ 215452 w 647649"/>
                  <a:gd name="connsiteY12" fmla="*/ 231007 h 381788"/>
                  <a:gd name="connsiteX13" fmla="*/ 114250 w 647649"/>
                  <a:gd name="connsiteY13" fmla="*/ 153384 h 381788"/>
                  <a:gd name="connsiteX14" fmla="*/ 2330 w 647649"/>
                  <a:gd name="connsiteY14" fmla="*/ 234541 h 38178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153384 h 384028"/>
                  <a:gd name="connsiteX14" fmla="*/ 2330 w 647649"/>
                  <a:gd name="connsiteY14" fmla="*/ 234541 h 384028"/>
                  <a:gd name="connsiteX0" fmla="*/ 2330 w 647649"/>
                  <a:gd name="connsiteY0" fmla="*/ 234541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234541 h 384028"/>
                  <a:gd name="connsiteX0" fmla="*/ 2330 w 647649"/>
                  <a:gd name="connsiteY0" fmla="*/ 307906 h 384028"/>
                  <a:gd name="connsiteX1" fmla="*/ 7093 w 647649"/>
                  <a:gd name="connsiteY1" fmla="*/ 45211 h 384028"/>
                  <a:gd name="connsiteX2" fmla="*/ 114248 w 647649"/>
                  <a:gd name="connsiteY2" fmla="*/ 653 h 384028"/>
                  <a:gd name="connsiteX3" fmla="*/ 230930 w 647649"/>
                  <a:gd name="connsiteY3" fmla="*/ 77389 h 384028"/>
                  <a:gd name="connsiteX4" fmla="*/ 323799 w 647649"/>
                  <a:gd name="connsiteY4" fmla="*/ 136205 h 384028"/>
                  <a:gd name="connsiteX5" fmla="*/ 423811 w 647649"/>
                  <a:gd name="connsiteY5" fmla="*/ 57104 h 384028"/>
                  <a:gd name="connsiteX6" fmla="*/ 528587 w 647649"/>
                  <a:gd name="connsiteY6" fmla="*/ 7986 h 384028"/>
                  <a:gd name="connsiteX7" fmla="*/ 647649 w 647649"/>
                  <a:gd name="connsiteY7" fmla="*/ 77062 h 384028"/>
                  <a:gd name="connsiteX8" fmla="*/ 645267 w 647649"/>
                  <a:gd name="connsiteY8" fmla="*/ 227202 h 384028"/>
                  <a:gd name="connsiteX9" fmla="*/ 540492 w 647649"/>
                  <a:gd name="connsiteY9" fmla="*/ 162978 h 384028"/>
                  <a:gd name="connsiteX10" fmla="*/ 442861 w 647649"/>
                  <a:gd name="connsiteY10" fmla="*/ 210340 h 384028"/>
                  <a:gd name="connsiteX11" fmla="*/ 326180 w 647649"/>
                  <a:gd name="connsiteY11" fmla="*/ 381720 h 384028"/>
                  <a:gd name="connsiteX12" fmla="*/ 215452 w 647649"/>
                  <a:gd name="connsiteY12" fmla="*/ 304369 h 384028"/>
                  <a:gd name="connsiteX13" fmla="*/ 114250 w 647649"/>
                  <a:gd name="connsiteY13" fmla="*/ 204740 h 384028"/>
                  <a:gd name="connsiteX14" fmla="*/ 2330 w 647649"/>
                  <a:gd name="connsiteY14" fmla="*/ 307906 h 384028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40492 w 647649"/>
                  <a:gd name="connsiteY9" fmla="*/ 162978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649"/>
                  <a:gd name="connsiteY0" fmla="*/ 307906 h 382133"/>
                  <a:gd name="connsiteX1" fmla="*/ 7093 w 647649"/>
                  <a:gd name="connsiteY1" fmla="*/ 45211 h 382133"/>
                  <a:gd name="connsiteX2" fmla="*/ 114248 w 647649"/>
                  <a:gd name="connsiteY2" fmla="*/ 653 h 382133"/>
                  <a:gd name="connsiteX3" fmla="*/ 230930 w 647649"/>
                  <a:gd name="connsiteY3" fmla="*/ 77389 h 382133"/>
                  <a:gd name="connsiteX4" fmla="*/ 323799 w 647649"/>
                  <a:gd name="connsiteY4" fmla="*/ 136205 h 382133"/>
                  <a:gd name="connsiteX5" fmla="*/ 423811 w 647649"/>
                  <a:gd name="connsiteY5" fmla="*/ 57104 h 382133"/>
                  <a:gd name="connsiteX6" fmla="*/ 528587 w 647649"/>
                  <a:gd name="connsiteY6" fmla="*/ 7986 h 382133"/>
                  <a:gd name="connsiteX7" fmla="*/ 647649 w 647649"/>
                  <a:gd name="connsiteY7" fmla="*/ 77062 h 382133"/>
                  <a:gd name="connsiteX8" fmla="*/ 645267 w 647649"/>
                  <a:gd name="connsiteY8" fmla="*/ 227202 h 382133"/>
                  <a:gd name="connsiteX9" fmla="*/ 535730 w 647649"/>
                  <a:gd name="connsiteY9" fmla="*/ 206995 h 382133"/>
                  <a:gd name="connsiteX10" fmla="*/ 438098 w 647649"/>
                  <a:gd name="connsiteY10" fmla="*/ 269031 h 382133"/>
                  <a:gd name="connsiteX11" fmla="*/ 326180 w 647649"/>
                  <a:gd name="connsiteY11" fmla="*/ 381720 h 382133"/>
                  <a:gd name="connsiteX12" fmla="*/ 215452 w 647649"/>
                  <a:gd name="connsiteY12" fmla="*/ 304369 h 382133"/>
                  <a:gd name="connsiteX13" fmla="*/ 114250 w 647649"/>
                  <a:gd name="connsiteY13" fmla="*/ 204740 h 382133"/>
                  <a:gd name="connsiteX14" fmla="*/ 2330 w 647649"/>
                  <a:gd name="connsiteY14" fmla="*/ 307906 h 382133"/>
                  <a:gd name="connsiteX0" fmla="*/ 2330 w 647800"/>
                  <a:gd name="connsiteY0" fmla="*/ 307906 h 382133"/>
                  <a:gd name="connsiteX1" fmla="*/ 7093 w 647800"/>
                  <a:gd name="connsiteY1" fmla="*/ 45211 h 382133"/>
                  <a:gd name="connsiteX2" fmla="*/ 114248 w 647800"/>
                  <a:gd name="connsiteY2" fmla="*/ 653 h 382133"/>
                  <a:gd name="connsiteX3" fmla="*/ 230930 w 647800"/>
                  <a:gd name="connsiteY3" fmla="*/ 77389 h 382133"/>
                  <a:gd name="connsiteX4" fmla="*/ 323799 w 647800"/>
                  <a:gd name="connsiteY4" fmla="*/ 136205 h 382133"/>
                  <a:gd name="connsiteX5" fmla="*/ 423811 w 647800"/>
                  <a:gd name="connsiteY5" fmla="*/ 57104 h 382133"/>
                  <a:gd name="connsiteX6" fmla="*/ 528587 w 647800"/>
                  <a:gd name="connsiteY6" fmla="*/ 7986 h 382133"/>
                  <a:gd name="connsiteX7" fmla="*/ 647649 w 647800"/>
                  <a:gd name="connsiteY7" fmla="*/ 77062 h 382133"/>
                  <a:gd name="connsiteX8" fmla="*/ 647648 w 647800"/>
                  <a:gd name="connsiteY8" fmla="*/ 307902 h 382133"/>
                  <a:gd name="connsiteX9" fmla="*/ 535730 w 647800"/>
                  <a:gd name="connsiteY9" fmla="*/ 206995 h 382133"/>
                  <a:gd name="connsiteX10" fmla="*/ 438098 w 647800"/>
                  <a:gd name="connsiteY10" fmla="*/ 269031 h 382133"/>
                  <a:gd name="connsiteX11" fmla="*/ 326180 w 647800"/>
                  <a:gd name="connsiteY11" fmla="*/ 381720 h 382133"/>
                  <a:gd name="connsiteX12" fmla="*/ 215452 w 647800"/>
                  <a:gd name="connsiteY12" fmla="*/ 304369 h 382133"/>
                  <a:gd name="connsiteX13" fmla="*/ 114250 w 647800"/>
                  <a:gd name="connsiteY13" fmla="*/ 204740 h 382133"/>
                  <a:gd name="connsiteX14" fmla="*/ 2330 w 647800"/>
                  <a:gd name="connsiteY14" fmla="*/ 307906 h 382133"/>
                  <a:gd name="connsiteX0" fmla="*/ 2330 w 647800"/>
                  <a:gd name="connsiteY0" fmla="*/ 307906 h 353139"/>
                  <a:gd name="connsiteX1" fmla="*/ 7093 w 647800"/>
                  <a:gd name="connsiteY1" fmla="*/ 45211 h 353139"/>
                  <a:gd name="connsiteX2" fmla="*/ 114248 w 647800"/>
                  <a:gd name="connsiteY2" fmla="*/ 653 h 353139"/>
                  <a:gd name="connsiteX3" fmla="*/ 230930 w 647800"/>
                  <a:gd name="connsiteY3" fmla="*/ 77389 h 353139"/>
                  <a:gd name="connsiteX4" fmla="*/ 323799 w 647800"/>
                  <a:gd name="connsiteY4" fmla="*/ 136205 h 353139"/>
                  <a:gd name="connsiteX5" fmla="*/ 423811 w 647800"/>
                  <a:gd name="connsiteY5" fmla="*/ 57104 h 353139"/>
                  <a:gd name="connsiteX6" fmla="*/ 528587 w 647800"/>
                  <a:gd name="connsiteY6" fmla="*/ 7986 h 353139"/>
                  <a:gd name="connsiteX7" fmla="*/ 647649 w 647800"/>
                  <a:gd name="connsiteY7" fmla="*/ 77062 h 353139"/>
                  <a:gd name="connsiteX8" fmla="*/ 647648 w 647800"/>
                  <a:gd name="connsiteY8" fmla="*/ 307902 h 353139"/>
                  <a:gd name="connsiteX9" fmla="*/ 535730 w 647800"/>
                  <a:gd name="connsiteY9" fmla="*/ 206995 h 353139"/>
                  <a:gd name="connsiteX10" fmla="*/ 438098 w 647800"/>
                  <a:gd name="connsiteY10" fmla="*/ 269031 h 353139"/>
                  <a:gd name="connsiteX11" fmla="*/ 323752 w 647800"/>
                  <a:gd name="connsiteY11" fmla="*/ 352375 h 353139"/>
                  <a:gd name="connsiteX12" fmla="*/ 215452 w 647800"/>
                  <a:gd name="connsiteY12" fmla="*/ 304369 h 353139"/>
                  <a:gd name="connsiteX13" fmla="*/ 114250 w 647800"/>
                  <a:gd name="connsiteY13" fmla="*/ 204740 h 353139"/>
                  <a:gd name="connsiteX14" fmla="*/ 2330 w 647800"/>
                  <a:gd name="connsiteY14" fmla="*/ 307906 h 353139"/>
                  <a:gd name="connsiteX0" fmla="*/ 2330 w 647800"/>
                  <a:gd name="connsiteY0" fmla="*/ 307906 h 352412"/>
                  <a:gd name="connsiteX1" fmla="*/ 7093 w 647800"/>
                  <a:gd name="connsiteY1" fmla="*/ 45211 h 352412"/>
                  <a:gd name="connsiteX2" fmla="*/ 114248 w 647800"/>
                  <a:gd name="connsiteY2" fmla="*/ 653 h 352412"/>
                  <a:gd name="connsiteX3" fmla="*/ 230930 w 647800"/>
                  <a:gd name="connsiteY3" fmla="*/ 77389 h 352412"/>
                  <a:gd name="connsiteX4" fmla="*/ 323799 w 647800"/>
                  <a:gd name="connsiteY4" fmla="*/ 136205 h 352412"/>
                  <a:gd name="connsiteX5" fmla="*/ 423811 w 647800"/>
                  <a:gd name="connsiteY5" fmla="*/ 57104 h 352412"/>
                  <a:gd name="connsiteX6" fmla="*/ 528587 w 647800"/>
                  <a:gd name="connsiteY6" fmla="*/ 7986 h 352412"/>
                  <a:gd name="connsiteX7" fmla="*/ 647649 w 647800"/>
                  <a:gd name="connsiteY7" fmla="*/ 77062 h 352412"/>
                  <a:gd name="connsiteX8" fmla="*/ 647648 w 647800"/>
                  <a:gd name="connsiteY8" fmla="*/ 307902 h 352412"/>
                  <a:gd name="connsiteX9" fmla="*/ 535730 w 647800"/>
                  <a:gd name="connsiteY9" fmla="*/ 206995 h 352412"/>
                  <a:gd name="connsiteX10" fmla="*/ 438098 w 647800"/>
                  <a:gd name="connsiteY10" fmla="*/ 269031 h 352412"/>
                  <a:gd name="connsiteX11" fmla="*/ 323752 w 647800"/>
                  <a:gd name="connsiteY11" fmla="*/ 352375 h 352412"/>
                  <a:gd name="connsiteX12" fmla="*/ 215452 w 647800"/>
                  <a:gd name="connsiteY12" fmla="*/ 278690 h 352412"/>
                  <a:gd name="connsiteX13" fmla="*/ 114250 w 647800"/>
                  <a:gd name="connsiteY13" fmla="*/ 204740 h 352412"/>
                  <a:gd name="connsiteX14" fmla="*/ 2330 w 647800"/>
                  <a:gd name="connsiteY14" fmla="*/ 307906 h 35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800" h="352412">
                    <a:moveTo>
                      <a:pt x="2330" y="307906"/>
                    </a:moveTo>
                    <a:cubicBezTo>
                      <a:pt x="6298" y="294015"/>
                      <a:pt x="-7988" y="66245"/>
                      <a:pt x="7093" y="45211"/>
                    </a:cubicBezTo>
                    <a:cubicBezTo>
                      <a:pt x="24555" y="24177"/>
                      <a:pt x="76942" y="-4710"/>
                      <a:pt x="114248" y="653"/>
                    </a:cubicBezTo>
                    <a:cubicBezTo>
                      <a:pt x="151554" y="6016"/>
                      <a:pt x="196005" y="54797"/>
                      <a:pt x="230930" y="77389"/>
                    </a:cubicBezTo>
                    <a:cubicBezTo>
                      <a:pt x="265855" y="99981"/>
                      <a:pt x="291652" y="139586"/>
                      <a:pt x="323799" y="136205"/>
                    </a:cubicBezTo>
                    <a:cubicBezTo>
                      <a:pt x="355946" y="132824"/>
                      <a:pt x="389680" y="78474"/>
                      <a:pt x="423811" y="57104"/>
                    </a:cubicBezTo>
                    <a:cubicBezTo>
                      <a:pt x="457942" y="35734"/>
                      <a:pt x="491281" y="4660"/>
                      <a:pt x="528587" y="7986"/>
                    </a:cubicBezTo>
                    <a:cubicBezTo>
                      <a:pt x="565893" y="11312"/>
                      <a:pt x="628996" y="56028"/>
                      <a:pt x="647649" y="77062"/>
                    </a:cubicBezTo>
                    <a:cubicBezTo>
                      <a:pt x="642489" y="162389"/>
                      <a:pt x="648838" y="246386"/>
                      <a:pt x="647648" y="307902"/>
                    </a:cubicBezTo>
                    <a:cubicBezTo>
                      <a:pt x="629789" y="305124"/>
                      <a:pt x="570655" y="213473"/>
                      <a:pt x="535730" y="206995"/>
                    </a:cubicBezTo>
                    <a:cubicBezTo>
                      <a:pt x="500805" y="200517"/>
                      <a:pt x="473428" y="244801"/>
                      <a:pt x="438098" y="269031"/>
                    </a:cubicBezTo>
                    <a:cubicBezTo>
                      <a:pt x="402768" y="293261"/>
                      <a:pt x="360860" y="350765"/>
                      <a:pt x="323752" y="352375"/>
                    </a:cubicBezTo>
                    <a:cubicBezTo>
                      <a:pt x="286644" y="353985"/>
                      <a:pt x="251171" y="303296"/>
                      <a:pt x="215452" y="278690"/>
                    </a:cubicBezTo>
                    <a:cubicBezTo>
                      <a:pt x="179733" y="254084"/>
                      <a:pt x="149770" y="199871"/>
                      <a:pt x="114250" y="204740"/>
                    </a:cubicBezTo>
                    <a:cubicBezTo>
                      <a:pt x="78730" y="209609"/>
                      <a:pt x="19793" y="305128"/>
                      <a:pt x="2330" y="307906"/>
                    </a:cubicBezTo>
                    <a:close/>
                  </a:path>
                </a:pathLst>
              </a:custGeom>
              <a:solidFill>
                <a:srgbClr val="FF0000">
                  <a:alpha val="34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516893B3-3F41-D857-0BCE-B1B43BB234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12826"/>
              <a:stretch/>
            </p:blipFill>
            <p:spPr>
              <a:xfrm>
                <a:off x="6351063" y="3686227"/>
                <a:ext cx="853514" cy="1084175"/>
              </a:xfrm>
              <a:prstGeom prst="rect">
                <a:avLst/>
              </a:prstGeom>
            </p:spPr>
          </p:pic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92F62AC0-3D89-1158-7949-23AD13AF6AF3}"/>
                  </a:ext>
                </a:extLst>
              </p:cNvPr>
              <p:cNvGrpSpPr/>
              <p:nvPr/>
            </p:nvGrpSpPr>
            <p:grpSpPr>
              <a:xfrm>
                <a:off x="8124884" y="3839600"/>
                <a:ext cx="854016" cy="1947863"/>
                <a:chOff x="7134045" y="1595887"/>
                <a:chExt cx="854016" cy="1242204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78BB9ED4-5575-2379-30BB-4F3548B81260}"/>
                    </a:ext>
                  </a:extLst>
                </p:cNvPr>
                <p:cNvGrpSpPr/>
                <p:nvPr/>
              </p:nvGrpSpPr>
              <p:grpSpPr>
                <a:xfrm>
                  <a:off x="7134045" y="1595887"/>
                  <a:ext cx="854016" cy="1242204"/>
                  <a:chOff x="7134045" y="1595887"/>
                  <a:chExt cx="854016" cy="1242204"/>
                </a:xfrm>
              </p:grpSpPr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3B44C151-94C8-EA7A-B2BD-69D60BCE3729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9450" t="22980" r="20665" b="52219"/>
                  <a:stretch/>
                </p:blipFill>
                <p:spPr bwMode="auto">
                  <a:xfrm>
                    <a:off x="7134045" y="1595887"/>
                    <a:ext cx="854016" cy="12422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09709F-0394-D82E-46B0-56641525F95A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0881" t="27171" r="20665" b="68401"/>
                  <a:stretch/>
                </p:blipFill>
                <p:spPr bwMode="auto">
                  <a:xfrm>
                    <a:off x="7257691" y="1837426"/>
                    <a:ext cx="730370" cy="12077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AD2DE003-7236-54AF-A9C1-A9B5099417D7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0881" t="27171" r="22226" b="67809"/>
                  <a:stretch/>
                </p:blipFill>
                <p:spPr bwMode="auto">
                  <a:xfrm flipH="1" flipV="1">
                    <a:off x="7253055" y="2476870"/>
                    <a:ext cx="595544" cy="1369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63" name="Freeform 63">
                  <a:extLst>
                    <a:ext uri="{FF2B5EF4-FFF2-40B4-BE49-F238E27FC236}">
                      <a16:creationId xmlns:a16="http://schemas.microsoft.com/office/drawing/2014/main" id="{532A38DB-D9C8-B663-088B-C58C7953193C}"/>
                    </a:ext>
                  </a:extLst>
                </p:cNvPr>
                <p:cNvSpPr/>
                <p:nvPr/>
              </p:nvSpPr>
              <p:spPr bwMode="auto">
                <a:xfrm>
                  <a:off x="7230456" y="1833725"/>
                  <a:ext cx="635396" cy="114387"/>
                </a:xfrm>
                <a:custGeom>
                  <a:avLst/>
                  <a:gdLst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3382 w 658899"/>
                    <a:gd name="connsiteY0" fmla="*/ 126226 h 200103"/>
                    <a:gd name="connsiteX1" fmla="*/ 8145 w 658899"/>
                    <a:gd name="connsiteY1" fmla="*/ 69076 h 200103"/>
                    <a:gd name="connsiteX2" fmla="*/ 108157 w 658899"/>
                    <a:gd name="connsiteY2" fmla="*/ 20 h 200103"/>
                    <a:gd name="connsiteX3" fmla="*/ 220076 w 658899"/>
                    <a:gd name="connsiteY3" fmla="*/ 66695 h 200103"/>
                    <a:gd name="connsiteX4" fmla="*/ 324851 w 658899"/>
                    <a:gd name="connsiteY4" fmla="*/ 145276 h 200103"/>
                    <a:gd name="connsiteX5" fmla="*/ 427245 w 658899"/>
                    <a:gd name="connsiteY5" fmla="*/ 78601 h 200103"/>
                    <a:gd name="connsiteX6" fmla="*/ 532020 w 658899"/>
                    <a:gd name="connsiteY6" fmla="*/ 20 h 200103"/>
                    <a:gd name="connsiteX7" fmla="*/ 646320 w 658899"/>
                    <a:gd name="connsiteY7" fmla="*/ 71458 h 200103"/>
                    <a:gd name="connsiteX8" fmla="*/ 643938 w 658899"/>
                    <a:gd name="connsiteY8" fmla="*/ 126226 h 200103"/>
                    <a:gd name="connsiteX9" fmla="*/ 539163 w 658899"/>
                    <a:gd name="connsiteY9" fmla="*/ 54789 h 200103"/>
                    <a:gd name="connsiteX10" fmla="*/ 443913 w 658899"/>
                    <a:gd name="connsiteY10" fmla="*/ 116701 h 200103"/>
                    <a:gd name="connsiteX11" fmla="*/ 327232 w 658899"/>
                    <a:gd name="connsiteY11" fmla="*/ 200045 h 200103"/>
                    <a:gd name="connsiteX12" fmla="*/ 220076 w 658899"/>
                    <a:gd name="connsiteY12" fmla="*/ 128608 h 200103"/>
                    <a:gd name="connsiteX13" fmla="*/ 112920 w 658899"/>
                    <a:gd name="connsiteY13" fmla="*/ 52408 h 200103"/>
                    <a:gd name="connsiteX14" fmla="*/ 3382 w 658899"/>
                    <a:gd name="connsiteY14" fmla="*/ 126226 h 200103"/>
                    <a:gd name="connsiteX0" fmla="*/ 2330 w 657847"/>
                    <a:gd name="connsiteY0" fmla="*/ 126226 h 200103"/>
                    <a:gd name="connsiteX1" fmla="*/ 7093 w 657847"/>
                    <a:gd name="connsiteY1" fmla="*/ 69076 h 200103"/>
                    <a:gd name="connsiteX2" fmla="*/ 107105 w 657847"/>
                    <a:gd name="connsiteY2" fmla="*/ 20 h 200103"/>
                    <a:gd name="connsiteX3" fmla="*/ 219024 w 657847"/>
                    <a:gd name="connsiteY3" fmla="*/ 66695 h 200103"/>
                    <a:gd name="connsiteX4" fmla="*/ 323799 w 657847"/>
                    <a:gd name="connsiteY4" fmla="*/ 145276 h 200103"/>
                    <a:gd name="connsiteX5" fmla="*/ 426193 w 657847"/>
                    <a:gd name="connsiteY5" fmla="*/ 78601 h 200103"/>
                    <a:gd name="connsiteX6" fmla="*/ 530968 w 657847"/>
                    <a:gd name="connsiteY6" fmla="*/ 20 h 200103"/>
                    <a:gd name="connsiteX7" fmla="*/ 645268 w 657847"/>
                    <a:gd name="connsiteY7" fmla="*/ 71458 h 200103"/>
                    <a:gd name="connsiteX8" fmla="*/ 642886 w 657847"/>
                    <a:gd name="connsiteY8" fmla="*/ 126226 h 200103"/>
                    <a:gd name="connsiteX9" fmla="*/ 538111 w 657847"/>
                    <a:gd name="connsiteY9" fmla="*/ 54789 h 200103"/>
                    <a:gd name="connsiteX10" fmla="*/ 442861 w 657847"/>
                    <a:gd name="connsiteY10" fmla="*/ 116701 h 200103"/>
                    <a:gd name="connsiteX11" fmla="*/ 326180 w 657847"/>
                    <a:gd name="connsiteY11" fmla="*/ 200045 h 200103"/>
                    <a:gd name="connsiteX12" fmla="*/ 219024 w 657847"/>
                    <a:gd name="connsiteY12" fmla="*/ 128608 h 200103"/>
                    <a:gd name="connsiteX13" fmla="*/ 111868 w 657847"/>
                    <a:gd name="connsiteY13" fmla="*/ 52408 h 200103"/>
                    <a:gd name="connsiteX14" fmla="*/ 2330 w 657847"/>
                    <a:gd name="connsiteY14" fmla="*/ 126226 h 200103"/>
                    <a:gd name="connsiteX0" fmla="*/ 2330 w 657847"/>
                    <a:gd name="connsiteY0" fmla="*/ 126226 h 200103"/>
                    <a:gd name="connsiteX1" fmla="*/ 7093 w 657847"/>
                    <a:gd name="connsiteY1" fmla="*/ 69076 h 200103"/>
                    <a:gd name="connsiteX2" fmla="*/ 107105 w 657847"/>
                    <a:gd name="connsiteY2" fmla="*/ 20 h 200103"/>
                    <a:gd name="connsiteX3" fmla="*/ 219024 w 657847"/>
                    <a:gd name="connsiteY3" fmla="*/ 66695 h 200103"/>
                    <a:gd name="connsiteX4" fmla="*/ 323799 w 657847"/>
                    <a:gd name="connsiteY4" fmla="*/ 145276 h 200103"/>
                    <a:gd name="connsiteX5" fmla="*/ 426193 w 657847"/>
                    <a:gd name="connsiteY5" fmla="*/ 78601 h 200103"/>
                    <a:gd name="connsiteX6" fmla="*/ 530968 w 657847"/>
                    <a:gd name="connsiteY6" fmla="*/ 20 h 200103"/>
                    <a:gd name="connsiteX7" fmla="*/ 645268 w 657847"/>
                    <a:gd name="connsiteY7" fmla="*/ 71458 h 200103"/>
                    <a:gd name="connsiteX8" fmla="*/ 642886 w 657847"/>
                    <a:gd name="connsiteY8" fmla="*/ 126226 h 200103"/>
                    <a:gd name="connsiteX9" fmla="*/ 538111 w 657847"/>
                    <a:gd name="connsiteY9" fmla="*/ 54789 h 200103"/>
                    <a:gd name="connsiteX10" fmla="*/ 442861 w 657847"/>
                    <a:gd name="connsiteY10" fmla="*/ 116701 h 200103"/>
                    <a:gd name="connsiteX11" fmla="*/ 326180 w 657847"/>
                    <a:gd name="connsiteY11" fmla="*/ 200045 h 200103"/>
                    <a:gd name="connsiteX12" fmla="*/ 219024 w 657847"/>
                    <a:gd name="connsiteY12" fmla="*/ 128608 h 200103"/>
                    <a:gd name="connsiteX13" fmla="*/ 111868 w 657847"/>
                    <a:gd name="connsiteY13" fmla="*/ 52408 h 200103"/>
                    <a:gd name="connsiteX14" fmla="*/ 2330 w 657847"/>
                    <a:gd name="connsiteY14" fmla="*/ 126226 h 200103"/>
                    <a:gd name="connsiteX0" fmla="*/ 2330 w 653734"/>
                    <a:gd name="connsiteY0" fmla="*/ 126226 h 200103"/>
                    <a:gd name="connsiteX1" fmla="*/ 7093 w 653734"/>
                    <a:gd name="connsiteY1" fmla="*/ 69076 h 200103"/>
                    <a:gd name="connsiteX2" fmla="*/ 107105 w 653734"/>
                    <a:gd name="connsiteY2" fmla="*/ 20 h 200103"/>
                    <a:gd name="connsiteX3" fmla="*/ 219024 w 653734"/>
                    <a:gd name="connsiteY3" fmla="*/ 66695 h 200103"/>
                    <a:gd name="connsiteX4" fmla="*/ 323799 w 653734"/>
                    <a:gd name="connsiteY4" fmla="*/ 145276 h 200103"/>
                    <a:gd name="connsiteX5" fmla="*/ 426193 w 653734"/>
                    <a:gd name="connsiteY5" fmla="*/ 78601 h 200103"/>
                    <a:gd name="connsiteX6" fmla="*/ 530968 w 653734"/>
                    <a:gd name="connsiteY6" fmla="*/ 20 h 200103"/>
                    <a:gd name="connsiteX7" fmla="*/ 645268 w 653734"/>
                    <a:gd name="connsiteY7" fmla="*/ 71458 h 200103"/>
                    <a:gd name="connsiteX8" fmla="*/ 642886 w 653734"/>
                    <a:gd name="connsiteY8" fmla="*/ 126226 h 200103"/>
                    <a:gd name="connsiteX9" fmla="*/ 538111 w 653734"/>
                    <a:gd name="connsiteY9" fmla="*/ 54789 h 200103"/>
                    <a:gd name="connsiteX10" fmla="*/ 442861 w 653734"/>
                    <a:gd name="connsiteY10" fmla="*/ 116701 h 200103"/>
                    <a:gd name="connsiteX11" fmla="*/ 326180 w 653734"/>
                    <a:gd name="connsiteY11" fmla="*/ 200045 h 200103"/>
                    <a:gd name="connsiteX12" fmla="*/ 219024 w 653734"/>
                    <a:gd name="connsiteY12" fmla="*/ 128608 h 200103"/>
                    <a:gd name="connsiteX13" fmla="*/ 111868 w 653734"/>
                    <a:gd name="connsiteY13" fmla="*/ 52408 h 200103"/>
                    <a:gd name="connsiteX14" fmla="*/ 2330 w 653734"/>
                    <a:gd name="connsiteY14" fmla="*/ 126226 h 200103"/>
                    <a:gd name="connsiteX0" fmla="*/ 2330 w 652329"/>
                    <a:gd name="connsiteY0" fmla="*/ 126226 h 200103"/>
                    <a:gd name="connsiteX1" fmla="*/ 7093 w 652329"/>
                    <a:gd name="connsiteY1" fmla="*/ 69076 h 200103"/>
                    <a:gd name="connsiteX2" fmla="*/ 107105 w 652329"/>
                    <a:gd name="connsiteY2" fmla="*/ 20 h 200103"/>
                    <a:gd name="connsiteX3" fmla="*/ 219024 w 652329"/>
                    <a:gd name="connsiteY3" fmla="*/ 66695 h 200103"/>
                    <a:gd name="connsiteX4" fmla="*/ 323799 w 652329"/>
                    <a:gd name="connsiteY4" fmla="*/ 145276 h 200103"/>
                    <a:gd name="connsiteX5" fmla="*/ 426193 w 652329"/>
                    <a:gd name="connsiteY5" fmla="*/ 78601 h 200103"/>
                    <a:gd name="connsiteX6" fmla="*/ 530968 w 652329"/>
                    <a:gd name="connsiteY6" fmla="*/ 20 h 200103"/>
                    <a:gd name="connsiteX7" fmla="*/ 645268 w 652329"/>
                    <a:gd name="connsiteY7" fmla="*/ 71458 h 200103"/>
                    <a:gd name="connsiteX8" fmla="*/ 642886 w 652329"/>
                    <a:gd name="connsiteY8" fmla="*/ 126226 h 200103"/>
                    <a:gd name="connsiteX9" fmla="*/ 538111 w 652329"/>
                    <a:gd name="connsiteY9" fmla="*/ 54789 h 200103"/>
                    <a:gd name="connsiteX10" fmla="*/ 442861 w 652329"/>
                    <a:gd name="connsiteY10" fmla="*/ 116701 h 200103"/>
                    <a:gd name="connsiteX11" fmla="*/ 326180 w 652329"/>
                    <a:gd name="connsiteY11" fmla="*/ 200045 h 200103"/>
                    <a:gd name="connsiteX12" fmla="*/ 219024 w 652329"/>
                    <a:gd name="connsiteY12" fmla="*/ 128608 h 200103"/>
                    <a:gd name="connsiteX13" fmla="*/ 111868 w 652329"/>
                    <a:gd name="connsiteY13" fmla="*/ 52408 h 200103"/>
                    <a:gd name="connsiteX14" fmla="*/ 2330 w 652329"/>
                    <a:gd name="connsiteY14" fmla="*/ 126226 h 200103"/>
                    <a:gd name="connsiteX0" fmla="*/ 2330 w 653221"/>
                    <a:gd name="connsiteY0" fmla="*/ 126226 h 200103"/>
                    <a:gd name="connsiteX1" fmla="*/ 7093 w 653221"/>
                    <a:gd name="connsiteY1" fmla="*/ 69076 h 200103"/>
                    <a:gd name="connsiteX2" fmla="*/ 107105 w 653221"/>
                    <a:gd name="connsiteY2" fmla="*/ 20 h 200103"/>
                    <a:gd name="connsiteX3" fmla="*/ 219024 w 653221"/>
                    <a:gd name="connsiteY3" fmla="*/ 66695 h 200103"/>
                    <a:gd name="connsiteX4" fmla="*/ 323799 w 653221"/>
                    <a:gd name="connsiteY4" fmla="*/ 145276 h 200103"/>
                    <a:gd name="connsiteX5" fmla="*/ 426193 w 653221"/>
                    <a:gd name="connsiteY5" fmla="*/ 78601 h 200103"/>
                    <a:gd name="connsiteX6" fmla="*/ 530968 w 653221"/>
                    <a:gd name="connsiteY6" fmla="*/ 20 h 200103"/>
                    <a:gd name="connsiteX7" fmla="*/ 645268 w 653221"/>
                    <a:gd name="connsiteY7" fmla="*/ 71458 h 200103"/>
                    <a:gd name="connsiteX8" fmla="*/ 642886 w 653221"/>
                    <a:gd name="connsiteY8" fmla="*/ 126226 h 200103"/>
                    <a:gd name="connsiteX9" fmla="*/ 538111 w 653221"/>
                    <a:gd name="connsiteY9" fmla="*/ 54789 h 200103"/>
                    <a:gd name="connsiteX10" fmla="*/ 442861 w 653221"/>
                    <a:gd name="connsiteY10" fmla="*/ 116701 h 200103"/>
                    <a:gd name="connsiteX11" fmla="*/ 326180 w 653221"/>
                    <a:gd name="connsiteY11" fmla="*/ 200045 h 200103"/>
                    <a:gd name="connsiteX12" fmla="*/ 219024 w 653221"/>
                    <a:gd name="connsiteY12" fmla="*/ 128608 h 200103"/>
                    <a:gd name="connsiteX13" fmla="*/ 111868 w 653221"/>
                    <a:gd name="connsiteY13" fmla="*/ 52408 h 200103"/>
                    <a:gd name="connsiteX14" fmla="*/ 2330 w 653221"/>
                    <a:gd name="connsiteY14" fmla="*/ 126226 h 200103"/>
                    <a:gd name="connsiteX0" fmla="*/ 2330 w 653221"/>
                    <a:gd name="connsiteY0" fmla="*/ 126226 h 200103"/>
                    <a:gd name="connsiteX1" fmla="*/ 7093 w 653221"/>
                    <a:gd name="connsiteY1" fmla="*/ 69076 h 200103"/>
                    <a:gd name="connsiteX2" fmla="*/ 107105 w 653221"/>
                    <a:gd name="connsiteY2" fmla="*/ 20 h 200103"/>
                    <a:gd name="connsiteX3" fmla="*/ 219024 w 653221"/>
                    <a:gd name="connsiteY3" fmla="*/ 66695 h 200103"/>
                    <a:gd name="connsiteX4" fmla="*/ 323799 w 653221"/>
                    <a:gd name="connsiteY4" fmla="*/ 145276 h 200103"/>
                    <a:gd name="connsiteX5" fmla="*/ 426193 w 653221"/>
                    <a:gd name="connsiteY5" fmla="*/ 78601 h 200103"/>
                    <a:gd name="connsiteX6" fmla="*/ 530968 w 653221"/>
                    <a:gd name="connsiteY6" fmla="*/ 20 h 200103"/>
                    <a:gd name="connsiteX7" fmla="*/ 645268 w 653221"/>
                    <a:gd name="connsiteY7" fmla="*/ 71458 h 200103"/>
                    <a:gd name="connsiteX8" fmla="*/ 642886 w 653221"/>
                    <a:gd name="connsiteY8" fmla="*/ 126226 h 200103"/>
                    <a:gd name="connsiteX9" fmla="*/ 538111 w 653221"/>
                    <a:gd name="connsiteY9" fmla="*/ 54789 h 200103"/>
                    <a:gd name="connsiteX10" fmla="*/ 442861 w 653221"/>
                    <a:gd name="connsiteY10" fmla="*/ 116701 h 200103"/>
                    <a:gd name="connsiteX11" fmla="*/ 326180 w 653221"/>
                    <a:gd name="connsiteY11" fmla="*/ 200045 h 200103"/>
                    <a:gd name="connsiteX12" fmla="*/ 219024 w 653221"/>
                    <a:gd name="connsiteY12" fmla="*/ 128608 h 200103"/>
                    <a:gd name="connsiteX13" fmla="*/ 111868 w 653221"/>
                    <a:gd name="connsiteY13" fmla="*/ 52408 h 200103"/>
                    <a:gd name="connsiteX14" fmla="*/ 2330 w 653221"/>
                    <a:gd name="connsiteY14" fmla="*/ 126226 h 200103"/>
                    <a:gd name="connsiteX0" fmla="*/ 2330 w 645268"/>
                    <a:gd name="connsiteY0" fmla="*/ 126226 h 200103"/>
                    <a:gd name="connsiteX1" fmla="*/ 7093 w 645268"/>
                    <a:gd name="connsiteY1" fmla="*/ 69076 h 200103"/>
                    <a:gd name="connsiteX2" fmla="*/ 107105 w 645268"/>
                    <a:gd name="connsiteY2" fmla="*/ 20 h 200103"/>
                    <a:gd name="connsiteX3" fmla="*/ 219024 w 645268"/>
                    <a:gd name="connsiteY3" fmla="*/ 66695 h 200103"/>
                    <a:gd name="connsiteX4" fmla="*/ 323799 w 645268"/>
                    <a:gd name="connsiteY4" fmla="*/ 145276 h 200103"/>
                    <a:gd name="connsiteX5" fmla="*/ 426193 w 645268"/>
                    <a:gd name="connsiteY5" fmla="*/ 78601 h 200103"/>
                    <a:gd name="connsiteX6" fmla="*/ 530968 w 645268"/>
                    <a:gd name="connsiteY6" fmla="*/ 20 h 200103"/>
                    <a:gd name="connsiteX7" fmla="*/ 645268 w 645268"/>
                    <a:gd name="connsiteY7" fmla="*/ 71458 h 200103"/>
                    <a:gd name="connsiteX8" fmla="*/ 642886 w 645268"/>
                    <a:gd name="connsiteY8" fmla="*/ 126226 h 200103"/>
                    <a:gd name="connsiteX9" fmla="*/ 538111 w 645268"/>
                    <a:gd name="connsiteY9" fmla="*/ 54789 h 200103"/>
                    <a:gd name="connsiteX10" fmla="*/ 442861 w 645268"/>
                    <a:gd name="connsiteY10" fmla="*/ 116701 h 200103"/>
                    <a:gd name="connsiteX11" fmla="*/ 326180 w 645268"/>
                    <a:gd name="connsiteY11" fmla="*/ 200045 h 200103"/>
                    <a:gd name="connsiteX12" fmla="*/ 219024 w 645268"/>
                    <a:gd name="connsiteY12" fmla="*/ 128608 h 200103"/>
                    <a:gd name="connsiteX13" fmla="*/ 111868 w 645268"/>
                    <a:gd name="connsiteY13" fmla="*/ 52408 h 200103"/>
                    <a:gd name="connsiteX14" fmla="*/ 2330 w 645268"/>
                    <a:gd name="connsiteY14" fmla="*/ 126226 h 200103"/>
                    <a:gd name="connsiteX0" fmla="*/ 2330 w 645268"/>
                    <a:gd name="connsiteY0" fmla="*/ 126226 h 200103"/>
                    <a:gd name="connsiteX1" fmla="*/ 7093 w 645268"/>
                    <a:gd name="connsiteY1" fmla="*/ 69076 h 200103"/>
                    <a:gd name="connsiteX2" fmla="*/ 107105 w 645268"/>
                    <a:gd name="connsiteY2" fmla="*/ 20 h 200103"/>
                    <a:gd name="connsiteX3" fmla="*/ 219024 w 645268"/>
                    <a:gd name="connsiteY3" fmla="*/ 66695 h 200103"/>
                    <a:gd name="connsiteX4" fmla="*/ 323799 w 645268"/>
                    <a:gd name="connsiteY4" fmla="*/ 145276 h 200103"/>
                    <a:gd name="connsiteX5" fmla="*/ 426193 w 645268"/>
                    <a:gd name="connsiteY5" fmla="*/ 78601 h 200103"/>
                    <a:gd name="connsiteX6" fmla="*/ 530968 w 645268"/>
                    <a:gd name="connsiteY6" fmla="*/ 20 h 200103"/>
                    <a:gd name="connsiteX7" fmla="*/ 645268 w 645268"/>
                    <a:gd name="connsiteY7" fmla="*/ 71458 h 200103"/>
                    <a:gd name="connsiteX8" fmla="*/ 642886 w 645268"/>
                    <a:gd name="connsiteY8" fmla="*/ 126226 h 200103"/>
                    <a:gd name="connsiteX9" fmla="*/ 538111 w 645268"/>
                    <a:gd name="connsiteY9" fmla="*/ 54789 h 200103"/>
                    <a:gd name="connsiteX10" fmla="*/ 442861 w 645268"/>
                    <a:gd name="connsiteY10" fmla="*/ 116701 h 200103"/>
                    <a:gd name="connsiteX11" fmla="*/ 326180 w 645268"/>
                    <a:gd name="connsiteY11" fmla="*/ 200045 h 200103"/>
                    <a:gd name="connsiteX12" fmla="*/ 209499 w 645268"/>
                    <a:gd name="connsiteY12" fmla="*/ 128608 h 200103"/>
                    <a:gd name="connsiteX13" fmla="*/ 111868 w 645268"/>
                    <a:gd name="connsiteY13" fmla="*/ 52408 h 200103"/>
                    <a:gd name="connsiteX14" fmla="*/ 2330 w 645268"/>
                    <a:gd name="connsiteY14" fmla="*/ 126226 h 200103"/>
                    <a:gd name="connsiteX0" fmla="*/ 2330 w 645268"/>
                    <a:gd name="connsiteY0" fmla="*/ 126209 h 200086"/>
                    <a:gd name="connsiteX1" fmla="*/ 7093 w 645268"/>
                    <a:gd name="connsiteY1" fmla="*/ 69059 h 200086"/>
                    <a:gd name="connsiteX2" fmla="*/ 107105 w 645268"/>
                    <a:gd name="connsiteY2" fmla="*/ 3 h 200086"/>
                    <a:gd name="connsiteX3" fmla="*/ 219024 w 645268"/>
                    <a:gd name="connsiteY3" fmla="*/ 66678 h 200086"/>
                    <a:gd name="connsiteX4" fmla="*/ 323799 w 645268"/>
                    <a:gd name="connsiteY4" fmla="*/ 145259 h 200086"/>
                    <a:gd name="connsiteX5" fmla="*/ 419049 w 645268"/>
                    <a:gd name="connsiteY5" fmla="*/ 73613 h 200086"/>
                    <a:gd name="connsiteX6" fmla="*/ 530968 w 645268"/>
                    <a:gd name="connsiteY6" fmla="*/ 3 h 200086"/>
                    <a:gd name="connsiteX7" fmla="*/ 645268 w 645268"/>
                    <a:gd name="connsiteY7" fmla="*/ 71441 h 200086"/>
                    <a:gd name="connsiteX8" fmla="*/ 642886 w 645268"/>
                    <a:gd name="connsiteY8" fmla="*/ 126209 h 200086"/>
                    <a:gd name="connsiteX9" fmla="*/ 538111 w 645268"/>
                    <a:gd name="connsiteY9" fmla="*/ 54772 h 200086"/>
                    <a:gd name="connsiteX10" fmla="*/ 442861 w 645268"/>
                    <a:gd name="connsiteY10" fmla="*/ 116684 h 200086"/>
                    <a:gd name="connsiteX11" fmla="*/ 326180 w 645268"/>
                    <a:gd name="connsiteY11" fmla="*/ 200028 h 200086"/>
                    <a:gd name="connsiteX12" fmla="*/ 209499 w 645268"/>
                    <a:gd name="connsiteY12" fmla="*/ 128591 h 200086"/>
                    <a:gd name="connsiteX13" fmla="*/ 111868 w 645268"/>
                    <a:gd name="connsiteY13" fmla="*/ 52391 h 200086"/>
                    <a:gd name="connsiteX14" fmla="*/ 2330 w 645268"/>
                    <a:gd name="connsiteY14" fmla="*/ 126209 h 200086"/>
                    <a:gd name="connsiteX0" fmla="*/ 2330 w 645268"/>
                    <a:gd name="connsiteY0" fmla="*/ 126209 h 200086"/>
                    <a:gd name="connsiteX1" fmla="*/ 7093 w 645268"/>
                    <a:gd name="connsiteY1" fmla="*/ 69059 h 200086"/>
                    <a:gd name="connsiteX2" fmla="*/ 107105 w 645268"/>
                    <a:gd name="connsiteY2" fmla="*/ 3 h 200086"/>
                    <a:gd name="connsiteX3" fmla="*/ 219024 w 645268"/>
                    <a:gd name="connsiteY3" fmla="*/ 66678 h 200086"/>
                    <a:gd name="connsiteX4" fmla="*/ 323799 w 645268"/>
                    <a:gd name="connsiteY4" fmla="*/ 145259 h 200086"/>
                    <a:gd name="connsiteX5" fmla="*/ 419049 w 645268"/>
                    <a:gd name="connsiteY5" fmla="*/ 73613 h 200086"/>
                    <a:gd name="connsiteX6" fmla="*/ 538112 w 645268"/>
                    <a:gd name="connsiteY6" fmla="*/ 3 h 200086"/>
                    <a:gd name="connsiteX7" fmla="*/ 645268 w 645268"/>
                    <a:gd name="connsiteY7" fmla="*/ 71441 h 200086"/>
                    <a:gd name="connsiteX8" fmla="*/ 642886 w 645268"/>
                    <a:gd name="connsiteY8" fmla="*/ 126209 h 200086"/>
                    <a:gd name="connsiteX9" fmla="*/ 538111 w 645268"/>
                    <a:gd name="connsiteY9" fmla="*/ 54772 h 200086"/>
                    <a:gd name="connsiteX10" fmla="*/ 442861 w 645268"/>
                    <a:gd name="connsiteY10" fmla="*/ 116684 h 200086"/>
                    <a:gd name="connsiteX11" fmla="*/ 326180 w 645268"/>
                    <a:gd name="connsiteY11" fmla="*/ 200028 h 200086"/>
                    <a:gd name="connsiteX12" fmla="*/ 209499 w 645268"/>
                    <a:gd name="connsiteY12" fmla="*/ 128591 h 200086"/>
                    <a:gd name="connsiteX13" fmla="*/ 111868 w 645268"/>
                    <a:gd name="connsiteY13" fmla="*/ 52391 h 200086"/>
                    <a:gd name="connsiteX14" fmla="*/ 2330 w 645268"/>
                    <a:gd name="connsiteY14" fmla="*/ 126209 h 200086"/>
                    <a:gd name="connsiteX0" fmla="*/ 2330 w 645268"/>
                    <a:gd name="connsiteY0" fmla="*/ 128693 h 202570"/>
                    <a:gd name="connsiteX1" fmla="*/ 7093 w 645268"/>
                    <a:gd name="connsiteY1" fmla="*/ 71543 h 202570"/>
                    <a:gd name="connsiteX2" fmla="*/ 107105 w 645268"/>
                    <a:gd name="connsiteY2" fmla="*/ 2487 h 202570"/>
                    <a:gd name="connsiteX3" fmla="*/ 219024 w 645268"/>
                    <a:gd name="connsiteY3" fmla="*/ 69162 h 202570"/>
                    <a:gd name="connsiteX4" fmla="*/ 323799 w 645268"/>
                    <a:gd name="connsiteY4" fmla="*/ 147743 h 202570"/>
                    <a:gd name="connsiteX5" fmla="*/ 419049 w 645268"/>
                    <a:gd name="connsiteY5" fmla="*/ 76097 h 202570"/>
                    <a:gd name="connsiteX6" fmla="*/ 538112 w 645268"/>
                    <a:gd name="connsiteY6" fmla="*/ 1 h 202570"/>
                    <a:gd name="connsiteX7" fmla="*/ 645268 w 645268"/>
                    <a:gd name="connsiteY7" fmla="*/ 73925 h 202570"/>
                    <a:gd name="connsiteX8" fmla="*/ 642886 w 645268"/>
                    <a:gd name="connsiteY8" fmla="*/ 128693 h 202570"/>
                    <a:gd name="connsiteX9" fmla="*/ 538111 w 645268"/>
                    <a:gd name="connsiteY9" fmla="*/ 57256 h 202570"/>
                    <a:gd name="connsiteX10" fmla="*/ 442861 w 645268"/>
                    <a:gd name="connsiteY10" fmla="*/ 119168 h 202570"/>
                    <a:gd name="connsiteX11" fmla="*/ 326180 w 645268"/>
                    <a:gd name="connsiteY11" fmla="*/ 202512 h 202570"/>
                    <a:gd name="connsiteX12" fmla="*/ 209499 w 645268"/>
                    <a:gd name="connsiteY12" fmla="*/ 131075 h 202570"/>
                    <a:gd name="connsiteX13" fmla="*/ 111868 w 645268"/>
                    <a:gd name="connsiteY13" fmla="*/ 54875 h 202570"/>
                    <a:gd name="connsiteX14" fmla="*/ 2330 w 645268"/>
                    <a:gd name="connsiteY14" fmla="*/ 128693 h 202570"/>
                    <a:gd name="connsiteX0" fmla="*/ 2330 w 645268"/>
                    <a:gd name="connsiteY0" fmla="*/ 128693 h 202570"/>
                    <a:gd name="connsiteX1" fmla="*/ 7093 w 645268"/>
                    <a:gd name="connsiteY1" fmla="*/ 71543 h 202570"/>
                    <a:gd name="connsiteX2" fmla="*/ 107105 w 645268"/>
                    <a:gd name="connsiteY2" fmla="*/ 2487 h 202570"/>
                    <a:gd name="connsiteX3" fmla="*/ 219024 w 645268"/>
                    <a:gd name="connsiteY3" fmla="*/ 69162 h 202570"/>
                    <a:gd name="connsiteX4" fmla="*/ 323799 w 645268"/>
                    <a:gd name="connsiteY4" fmla="*/ 147743 h 202570"/>
                    <a:gd name="connsiteX5" fmla="*/ 419049 w 645268"/>
                    <a:gd name="connsiteY5" fmla="*/ 76097 h 202570"/>
                    <a:gd name="connsiteX6" fmla="*/ 538112 w 645268"/>
                    <a:gd name="connsiteY6" fmla="*/ 1 h 202570"/>
                    <a:gd name="connsiteX7" fmla="*/ 645268 w 645268"/>
                    <a:gd name="connsiteY7" fmla="*/ 73925 h 202570"/>
                    <a:gd name="connsiteX8" fmla="*/ 642886 w 645268"/>
                    <a:gd name="connsiteY8" fmla="*/ 128693 h 202570"/>
                    <a:gd name="connsiteX9" fmla="*/ 538111 w 645268"/>
                    <a:gd name="connsiteY9" fmla="*/ 49799 h 202570"/>
                    <a:gd name="connsiteX10" fmla="*/ 442861 w 645268"/>
                    <a:gd name="connsiteY10" fmla="*/ 119168 h 202570"/>
                    <a:gd name="connsiteX11" fmla="*/ 326180 w 645268"/>
                    <a:gd name="connsiteY11" fmla="*/ 202512 h 202570"/>
                    <a:gd name="connsiteX12" fmla="*/ 209499 w 645268"/>
                    <a:gd name="connsiteY12" fmla="*/ 131075 h 202570"/>
                    <a:gd name="connsiteX13" fmla="*/ 111868 w 645268"/>
                    <a:gd name="connsiteY13" fmla="*/ 54875 h 202570"/>
                    <a:gd name="connsiteX14" fmla="*/ 2330 w 645268"/>
                    <a:gd name="connsiteY14" fmla="*/ 128693 h 202570"/>
                    <a:gd name="connsiteX0" fmla="*/ 2330 w 645268"/>
                    <a:gd name="connsiteY0" fmla="*/ 128693 h 202570"/>
                    <a:gd name="connsiteX1" fmla="*/ 7093 w 645268"/>
                    <a:gd name="connsiteY1" fmla="*/ 71543 h 202570"/>
                    <a:gd name="connsiteX2" fmla="*/ 107105 w 645268"/>
                    <a:gd name="connsiteY2" fmla="*/ 2487 h 202570"/>
                    <a:gd name="connsiteX3" fmla="*/ 235692 w 645268"/>
                    <a:gd name="connsiteY3" fmla="*/ 81590 h 202570"/>
                    <a:gd name="connsiteX4" fmla="*/ 323799 w 645268"/>
                    <a:gd name="connsiteY4" fmla="*/ 147743 h 202570"/>
                    <a:gd name="connsiteX5" fmla="*/ 419049 w 645268"/>
                    <a:gd name="connsiteY5" fmla="*/ 76097 h 202570"/>
                    <a:gd name="connsiteX6" fmla="*/ 538112 w 645268"/>
                    <a:gd name="connsiteY6" fmla="*/ 1 h 202570"/>
                    <a:gd name="connsiteX7" fmla="*/ 645268 w 645268"/>
                    <a:gd name="connsiteY7" fmla="*/ 73925 h 202570"/>
                    <a:gd name="connsiteX8" fmla="*/ 642886 w 645268"/>
                    <a:gd name="connsiteY8" fmla="*/ 128693 h 202570"/>
                    <a:gd name="connsiteX9" fmla="*/ 538111 w 645268"/>
                    <a:gd name="connsiteY9" fmla="*/ 49799 h 202570"/>
                    <a:gd name="connsiteX10" fmla="*/ 442861 w 645268"/>
                    <a:gd name="connsiteY10" fmla="*/ 119168 h 202570"/>
                    <a:gd name="connsiteX11" fmla="*/ 326180 w 645268"/>
                    <a:gd name="connsiteY11" fmla="*/ 202512 h 202570"/>
                    <a:gd name="connsiteX12" fmla="*/ 209499 w 645268"/>
                    <a:gd name="connsiteY12" fmla="*/ 131075 h 202570"/>
                    <a:gd name="connsiteX13" fmla="*/ 111868 w 645268"/>
                    <a:gd name="connsiteY13" fmla="*/ 54875 h 202570"/>
                    <a:gd name="connsiteX14" fmla="*/ 2330 w 645268"/>
                    <a:gd name="connsiteY14" fmla="*/ 128693 h 202570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19049 w 645268"/>
                    <a:gd name="connsiteY5" fmla="*/ 78618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1868 w 645268"/>
                    <a:gd name="connsiteY13" fmla="*/ 57396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19049 w 645268"/>
                    <a:gd name="connsiteY5" fmla="*/ 78618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6192 w 645268"/>
                    <a:gd name="connsiteY5" fmla="*/ 61219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3811 w 645268"/>
                    <a:gd name="connsiteY5" fmla="*/ 71162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3811 w 645268"/>
                    <a:gd name="connsiteY5" fmla="*/ 71162 h 205091"/>
                    <a:gd name="connsiteX6" fmla="*/ 528587 w 645268"/>
                    <a:gd name="connsiteY6" fmla="*/ 35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3811 w 645268"/>
                    <a:gd name="connsiteY5" fmla="*/ 71162 h 205091"/>
                    <a:gd name="connsiteX6" fmla="*/ 528587 w 645268"/>
                    <a:gd name="connsiteY6" fmla="*/ 35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52425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51"/>
                    <a:gd name="connsiteX1" fmla="*/ 7093 w 645268"/>
                    <a:gd name="connsiteY1" fmla="*/ 74064 h 205051"/>
                    <a:gd name="connsiteX2" fmla="*/ 114248 w 645268"/>
                    <a:gd name="connsiteY2" fmla="*/ 37 h 205051"/>
                    <a:gd name="connsiteX3" fmla="*/ 235692 w 645268"/>
                    <a:gd name="connsiteY3" fmla="*/ 84111 h 205051"/>
                    <a:gd name="connsiteX4" fmla="*/ 323799 w 645268"/>
                    <a:gd name="connsiteY4" fmla="*/ 150264 h 205051"/>
                    <a:gd name="connsiteX5" fmla="*/ 423811 w 645268"/>
                    <a:gd name="connsiteY5" fmla="*/ 71162 h 205051"/>
                    <a:gd name="connsiteX6" fmla="*/ 528587 w 645268"/>
                    <a:gd name="connsiteY6" fmla="*/ 35 h 205051"/>
                    <a:gd name="connsiteX7" fmla="*/ 645268 w 645268"/>
                    <a:gd name="connsiteY7" fmla="*/ 76446 h 205051"/>
                    <a:gd name="connsiteX8" fmla="*/ 642886 w 645268"/>
                    <a:gd name="connsiteY8" fmla="*/ 131214 h 205051"/>
                    <a:gd name="connsiteX9" fmla="*/ 538111 w 645268"/>
                    <a:gd name="connsiteY9" fmla="*/ 52320 h 205051"/>
                    <a:gd name="connsiteX10" fmla="*/ 442861 w 645268"/>
                    <a:gd name="connsiteY10" fmla="*/ 121689 h 205051"/>
                    <a:gd name="connsiteX11" fmla="*/ 326180 w 645268"/>
                    <a:gd name="connsiteY11" fmla="*/ 205033 h 205051"/>
                    <a:gd name="connsiteX12" fmla="*/ 202355 w 645268"/>
                    <a:gd name="connsiteY12" fmla="*/ 128624 h 205051"/>
                    <a:gd name="connsiteX13" fmla="*/ 116631 w 645268"/>
                    <a:gd name="connsiteY13" fmla="*/ 52425 h 205051"/>
                    <a:gd name="connsiteX14" fmla="*/ 2330 w 645268"/>
                    <a:gd name="connsiteY14" fmla="*/ 131214 h 205051"/>
                    <a:gd name="connsiteX0" fmla="*/ 2330 w 645268"/>
                    <a:gd name="connsiteY0" fmla="*/ 131303 h 205140"/>
                    <a:gd name="connsiteX1" fmla="*/ 7093 w 645268"/>
                    <a:gd name="connsiteY1" fmla="*/ 66695 h 205140"/>
                    <a:gd name="connsiteX2" fmla="*/ 114248 w 645268"/>
                    <a:gd name="connsiteY2" fmla="*/ 126 h 205140"/>
                    <a:gd name="connsiteX3" fmla="*/ 235692 w 645268"/>
                    <a:gd name="connsiteY3" fmla="*/ 84200 h 205140"/>
                    <a:gd name="connsiteX4" fmla="*/ 323799 w 645268"/>
                    <a:gd name="connsiteY4" fmla="*/ 150353 h 205140"/>
                    <a:gd name="connsiteX5" fmla="*/ 423811 w 645268"/>
                    <a:gd name="connsiteY5" fmla="*/ 71251 h 205140"/>
                    <a:gd name="connsiteX6" fmla="*/ 528587 w 645268"/>
                    <a:gd name="connsiteY6" fmla="*/ 124 h 205140"/>
                    <a:gd name="connsiteX7" fmla="*/ 645268 w 645268"/>
                    <a:gd name="connsiteY7" fmla="*/ 76535 h 205140"/>
                    <a:gd name="connsiteX8" fmla="*/ 642886 w 645268"/>
                    <a:gd name="connsiteY8" fmla="*/ 131303 h 205140"/>
                    <a:gd name="connsiteX9" fmla="*/ 538111 w 645268"/>
                    <a:gd name="connsiteY9" fmla="*/ 52409 h 205140"/>
                    <a:gd name="connsiteX10" fmla="*/ 442861 w 645268"/>
                    <a:gd name="connsiteY10" fmla="*/ 121778 h 205140"/>
                    <a:gd name="connsiteX11" fmla="*/ 326180 w 645268"/>
                    <a:gd name="connsiteY11" fmla="*/ 205122 h 205140"/>
                    <a:gd name="connsiteX12" fmla="*/ 202355 w 645268"/>
                    <a:gd name="connsiteY12" fmla="*/ 128713 h 205140"/>
                    <a:gd name="connsiteX13" fmla="*/ 116631 w 645268"/>
                    <a:gd name="connsiteY13" fmla="*/ 52514 h 205140"/>
                    <a:gd name="connsiteX14" fmla="*/ 2330 w 645268"/>
                    <a:gd name="connsiteY14" fmla="*/ 131303 h 205140"/>
                    <a:gd name="connsiteX0" fmla="*/ 2330 w 645268"/>
                    <a:gd name="connsiteY0" fmla="*/ 131303 h 205140"/>
                    <a:gd name="connsiteX1" fmla="*/ 7093 w 645268"/>
                    <a:gd name="connsiteY1" fmla="*/ 66695 h 205140"/>
                    <a:gd name="connsiteX2" fmla="*/ 114248 w 645268"/>
                    <a:gd name="connsiteY2" fmla="*/ 126 h 205140"/>
                    <a:gd name="connsiteX3" fmla="*/ 235692 w 645268"/>
                    <a:gd name="connsiteY3" fmla="*/ 84200 h 205140"/>
                    <a:gd name="connsiteX4" fmla="*/ 323799 w 645268"/>
                    <a:gd name="connsiteY4" fmla="*/ 150353 h 205140"/>
                    <a:gd name="connsiteX5" fmla="*/ 423811 w 645268"/>
                    <a:gd name="connsiteY5" fmla="*/ 71251 h 205140"/>
                    <a:gd name="connsiteX6" fmla="*/ 528587 w 645268"/>
                    <a:gd name="connsiteY6" fmla="*/ 124 h 205140"/>
                    <a:gd name="connsiteX7" fmla="*/ 645268 w 645268"/>
                    <a:gd name="connsiteY7" fmla="*/ 76535 h 205140"/>
                    <a:gd name="connsiteX8" fmla="*/ 642886 w 645268"/>
                    <a:gd name="connsiteY8" fmla="*/ 131303 h 205140"/>
                    <a:gd name="connsiteX9" fmla="*/ 538111 w 645268"/>
                    <a:gd name="connsiteY9" fmla="*/ 52409 h 205140"/>
                    <a:gd name="connsiteX10" fmla="*/ 442861 w 645268"/>
                    <a:gd name="connsiteY10" fmla="*/ 121778 h 205140"/>
                    <a:gd name="connsiteX11" fmla="*/ 326180 w 645268"/>
                    <a:gd name="connsiteY11" fmla="*/ 205122 h 205140"/>
                    <a:gd name="connsiteX12" fmla="*/ 202355 w 645268"/>
                    <a:gd name="connsiteY12" fmla="*/ 128713 h 205140"/>
                    <a:gd name="connsiteX13" fmla="*/ 114250 w 645268"/>
                    <a:gd name="connsiteY13" fmla="*/ 57485 h 205140"/>
                    <a:gd name="connsiteX14" fmla="*/ 2330 w 645268"/>
                    <a:gd name="connsiteY14" fmla="*/ 131303 h 205140"/>
                    <a:gd name="connsiteX0" fmla="*/ 2330 w 645268"/>
                    <a:gd name="connsiteY0" fmla="*/ 131303 h 205418"/>
                    <a:gd name="connsiteX1" fmla="*/ 7093 w 645268"/>
                    <a:gd name="connsiteY1" fmla="*/ 66695 h 205418"/>
                    <a:gd name="connsiteX2" fmla="*/ 114248 w 645268"/>
                    <a:gd name="connsiteY2" fmla="*/ 126 h 205418"/>
                    <a:gd name="connsiteX3" fmla="*/ 235692 w 645268"/>
                    <a:gd name="connsiteY3" fmla="*/ 84200 h 205418"/>
                    <a:gd name="connsiteX4" fmla="*/ 323799 w 645268"/>
                    <a:gd name="connsiteY4" fmla="*/ 150353 h 205418"/>
                    <a:gd name="connsiteX5" fmla="*/ 423811 w 645268"/>
                    <a:gd name="connsiteY5" fmla="*/ 71251 h 205418"/>
                    <a:gd name="connsiteX6" fmla="*/ 528587 w 645268"/>
                    <a:gd name="connsiteY6" fmla="*/ 124 h 205418"/>
                    <a:gd name="connsiteX7" fmla="*/ 645268 w 645268"/>
                    <a:gd name="connsiteY7" fmla="*/ 76535 h 205418"/>
                    <a:gd name="connsiteX8" fmla="*/ 642886 w 645268"/>
                    <a:gd name="connsiteY8" fmla="*/ 131303 h 205418"/>
                    <a:gd name="connsiteX9" fmla="*/ 538111 w 645268"/>
                    <a:gd name="connsiteY9" fmla="*/ 52409 h 205418"/>
                    <a:gd name="connsiteX10" fmla="*/ 442861 w 645268"/>
                    <a:gd name="connsiteY10" fmla="*/ 121778 h 205418"/>
                    <a:gd name="connsiteX11" fmla="*/ 326180 w 645268"/>
                    <a:gd name="connsiteY11" fmla="*/ 205122 h 205418"/>
                    <a:gd name="connsiteX12" fmla="*/ 214261 w 645268"/>
                    <a:gd name="connsiteY12" fmla="*/ 146113 h 205418"/>
                    <a:gd name="connsiteX13" fmla="*/ 114250 w 645268"/>
                    <a:gd name="connsiteY13" fmla="*/ 57485 h 205418"/>
                    <a:gd name="connsiteX14" fmla="*/ 2330 w 645268"/>
                    <a:gd name="connsiteY14" fmla="*/ 131303 h 205418"/>
                    <a:gd name="connsiteX0" fmla="*/ 2330 w 645268"/>
                    <a:gd name="connsiteY0" fmla="*/ 197334 h 205418"/>
                    <a:gd name="connsiteX1" fmla="*/ 7093 w 645268"/>
                    <a:gd name="connsiteY1" fmla="*/ 66695 h 205418"/>
                    <a:gd name="connsiteX2" fmla="*/ 114248 w 645268"/>
                    <a:gd name="connsiteY2" fmla="*/ 126 h 205418"/>
                    <a:gd name="connsiteX3" fmla="*/ 235692 w 645268"/>
                    <a:gd name="connsiteY3" fmla="*/ 84200 h 205418"/>
                    <a:gd name="connsiteX4" fmla="*/ 323799 w 645268"/>
                    <a:gd name="connsiteY4" fmla="*/ 150353 h 205418"/>
                    <a:gd name="connsiteX5" fmla="*/ 423811 w 645268"/>
                    <a:gd name="connsiteY5" fmla="*/ 71251 h 205418"/>
                    <a:gd name="connsiteX6" fmla="*/ 528587 w 645268"/>
                    <a:gd name="connsiteY6" fmla="*/ 124 h 205418"/>
                    <a:gd name="connsiteX7" fmla="*/ 645268 w 645268"/>
                    <a:gd name="connsiteY7" fmla="*/ 76535 h 205418"/>
                    <a:gd name="connsiteX8" fmla="*/ 642886 w 645268"/>
                    <a:gd name="connsiteY8" fmla="*/ 131303 h 205418"/>
                    <a:gd name="connsiteX9" fmla="*/ 538111 w 645268"/>
                    <a:gd name="connsiteY9" fmla="*/ 52409 h 205418"/>
                    <a:gd name="connsiteX10" fmla="*/ 442861 w 645268"/>
                    <a:gd name="connsiteY10" fmla="*/ 121778 h 205418"/>
                    <a:gd name="connsiteX11" fmla="*/ 326180 w 645268"/>
                    <a:gd name="connsiteY11" fmla="*/ 205122 h 205418"/>
                    <a:gd name="connsiteX12" fmla="*/ 214261 w 645268"/>
                    <a:gd name="connsiteY12" fmla="*/ 146113 h 205418"/>
                    <a:gd name="connsiteX13" fmla="*/ 114250 w 645268"/>
                    <a:gd name="connsiteY13" fmla="*/ 57485 h 205418"/>
                    <a:gd name="connsiteX14" fmla="*/ 2330 w 645268"/>
                    <a:gd name="connsiteY14" fmla="*/ 197334 h 205418"/>
                    <a:gd name="connsiteX0" fmla="*/ 2330 w 645268"/>
                    <a:gd name="connsiteY0" fmla="*/ 197334 h 205418"/>
                    <a:gd name="connsiteX1" fmla="*/ 7093 w 645268"/>
                    <a:gd name="connsiteY1" fmla="*/ 66695 h 205418"/>
                    <a:gd name="connsiteX2" fmla="*/ 114248 w 645268"/>
                    <a:gd name="connsiteY2" fmla="*/ 126 h 205418"/>
                    <a:gd name="connsiteX3" fmla="*/ 235692 w 645268"/>
                    <a:gd name="connsiteY3" fmla="*/ 84200 h 205418"/>
                    <a:gd name="connsiteX4" fmla="*/ 323799 w 645268"/>
                    <a:gd name="connsiteY4" fmla="*/ 150353 h 205418"/>
                    <a:gd name="connsiteX5" fmla="*/ 423811 w 645268"/>
                    <a:gd name="connsiteY5" fmla="*/ 71251 h 205418"/>
                    <a:gd name="connsiteX6" fmla="*/ 528587 w 645268"/>
                    <a:gd name="connsiteY6" fmla="*/ 124 h 205418"/>
                    <a:gd name="connsiteX7" fmla="*/ 645268 w 645268"/>
                    <a:gd name="connsiteY7" fmla="*/ 76535 h 205418"/>
                    <a:gd name="connsiteX8" fmla="*/ 642886 w 645268"/>
                    <a:gd name="connsiteY8" fmla="*/ 131303 h 205418"/>
                    <a:gd name="connsiteX9" fmla="*/ 538111 w 645268"/>
                    <a:gd name="connsiteY9" fmla="*/ 52409 h 205418"/>
                    <a:gd name="connsiteX10" fmla="*/ 442861 w 645268"/>
                    <a:gd name="connsiteY10" fmla="*/ 121778 h 205418"/>
                    <a:gd name="connsiteX11" fmla="*/ 326180 w 645268"/>
                    <a:gd name="connsiteY11" fmla="*/ 205122 h 205418"/>
                    <a:gd name="connsiteX12" fmla="*/ 214261 w 645268"/>
                    <a:gd name="connsiteY12" fmla="*/ 146113 h 205418"/>
                    <a:gd name="connsiteX13" fmla="*/ 114250 w 645268"/>
                    <a:gd name="connsiteY13" fmla="*/ 116177 h 205418"/>
                    <a:gd name="connsiteX14" fmla="*/ 2330 w 645268"/>
                    <a:gd name="connsiteY14" fmla="*/ 197334 h 205418"/>
                    <a:gd name="connsiteX0" fmla="*/ 2330 w 645268"/>
                    <a:gd name="connsiteY0" fmla="*/ 197334 h 213453"/>
                    <a:gd name="connsiteX1" fmla="*/ 7093 w 645268"/>
                    <a:gd name="connsiteY1" fmla="*/ 66695 h 213453"/>
                    <a:gd name="connsiteX2" fmla="*/ 114248 w 645268"/>
                    <a:gd name="connsiteY2" fmla="*/ 126 h 213453"/>
                    <a:gd name="connsiteX3" fmla="*/ 235692 w 645268"/>
                    <a:gd name="connsiteY3" fmla="*/ 84200 h 213453"/>
                    <a:gd name="connsiteX4" fmla="*/ 323799 w 645268"/>
                    <a:gd name="connsiteY4" fmla="*/ 150353 h 213453"/>
                    <a:gd name="connsiteX5" fmla="*/ 423811 w 645268"/>
                    <a:gd name="connsiteY5" fmla="*/ 71251 h 213453"/>
                    <a:gd name="connsiteX6" fmla="*/ 528587 w 645268"/>
                    <a:gd name="connsiteY6" fmla="*/ 124 h 213453"/>
                    <a:gd name="connsiteX7" fmla="*/ 645268 w 645268"/>
                    <a:gd name="connsiteY7" fmla="*/ 76535 h 213453"/>
                    <a:gd name="connsiteX8" fmla="*/ 642886 w 645268"/>
                    <a:gd name="connsiteY8" fmla="*/ 131303 h 213453"/>
                    <a:gd name="connsiteX9" fmla="*/ 538111 w 645268"/>
                    <a:gd name="connsiteY9" fmla="*/ 52409 h 213453"/>
                    <a:gd name="connsiteX10" fmla="*/ 442861 w 645268"/>
                    <a:gd name="connsiteY10" fmla="*/ 121778 h 213453"/>
                    <a:gd name="connsiteX11" fmla="*/ 326180 w 645268"/>
                    <a:gd name="connsiteY11" fmla="*/ 205122 h 213453"/>
                    <a:gd name="connsiteX12" fmla="*/ 215452 w 645268"/>
                    <a:gd name="connsiteY12" fmla="*/ 193800 h 213453"/>
                    <a:gd name="connsiteX13" fmla="*/ 114250 w 645268"/>
                    <a:gd name="connsiteY13" fmla="*/ 116177 h 213453"/>
                    <a:gd name="connsiteX14" fmla="*/ 2330 w 645268"/>
                    <a:gd name="connsiteY14" fmla="*/ 197334 h 213453"/>
                    <a:gd name="connsiteX0" fmla="*/ 2330 w 645268"/>
                    <a:gd name="connsiteY0" fmla="*/ 197334 h 237333"/>
                    <a:gd name="connsiteX1" fmla="*/ 7093 w 645268"/>
                    <a:gd name="connsiteY1" fmla="*/ 66695 h 237333"/>
                    <a:gd name="connsiteX2" fmla="*/ 114248 w 645268"/>
                    <a:gd name="connsiteY2" fmla="*/ 126 h 237333"/>
                    <a:gd name="connsiteX3" fmla="*/ 235692 w 645268"/>
                    <a:gd name="connsiteY3" fmla="*/ 84200 h 237333"/>
                    <a:gd name="connsiteX4" fmla="*/ 323799 w 645268"/>
                    <a:gd name="connsiteY4" fmla="*/ 150353 h 237333"/>
                    <a:gd name="connsiteX5" fmla="*/ 423811 w 645268"/>
                    <a:gd name="connsiteY5" fmla="*/ 71251 h 237333"/>
                    <a:gd name="connsiteX6" fmla="*/ 528587 w 645268"/>
                    <a:gd name="connsiteY6" fmla="*/ 124 h 237333"/>
                    <a:gd name="connsiteX7" fmla="*/ 645268 w 645268"/>
                    <a:gd name="connsiteY7" fmla="*/ 76535 h 237333"/>
                    <a:gd name="connsiteX8" fmla="*/ 642886 w 645268"/>
                    <a:gd name="connsiteY8" fmla="*/ 131303 h 237333"/>
                    <a:gd name="connsiteX9" fmla="*/ 538111 w 645268"/>
                    <a:gd name="connsiteY9" fmla="*/ 52409 h 237333"/>
                    <a:gd name="connsiteX10" fmla="*/ 442861 w 645268"/>
                    <a:gd name="connsiteY10" fmla="*/ 121778 h 237333"/>
                    <a:gd name="connsiteX11" fmla="*/ 326180 w 645268"/>
                    <a:gd name="connsiteY11" fmla="*/ 234468 h 237333"/>
                    <a:gd name="connsiteX12" fmla="*/ 215452 w 645268"/>
                    <a:gd name="connsiteY12" fmla="*/ 193800 h 237333"/>
                    <a:gd name="connsiteX13" fmla="*/ 114250 w 645268"/>
                    <a:gd name="connsiteY13" fmla="*/ 116177 h 237333"/>
                    <a:gd name="connsiteX14" fmla="*/ 2330 w 645268"/>
                    <a:gd name="connsiteY14" fmla="*/ 197334 h 237333"/>
                    <a:gd name="connsiteX0" fmla="*/ 2330 w 645268"/>
                    <a:gd name="connsiteY0" fmla="*/ 197334 h 237333"/>
                    <a:gd name="connsiteX1" fmla="*/ 7093 w 645268"/>
                    <a:gd name="connsiteY1" fmla="*/ 66695 h 237333"/>
                    <a:gd name="connsiteX2" fmla="*/ 114248 w 645268"/>
                    <a:gd name="connsiteY2" fmla="*/ 126 h 237333"/>
                    <a:gd name="connsiteX3" fmla="*/ 235692 w 645268"/>
                    <a:gd name="connsiteY3" fmla="*/ 84200 h 237333"/>
                    <a:gd name="connsiteX4" fmla="*/ 323799 w 645268"/>
                    <a:gd name="connsiteY4" fmla="*/ 135679 h 237333"/>
                    <a:gd name="connsiteX5" fmla="*/ 423811 w 645268"/>
                    <a:gd name="connsiteY5" fmla="*/ 71251 h 237333"/>
                    <a:gd name="connsiteX6" fmla="*/ 528587 w 645268"/>
                    <a:gd name="connsiteY6" fmla="*/ 124 h 237333"/>
                    <a:gd name="connsiteX7" fmla="*/ 645268 w 645268"/>
                    <a:gd name="connsiteY7" fmla="*/ 76535 h 237333"/>
                    <a:gd name="connsiteX8" fmla="*/ 642886 w 645268"/>
                    <a:gd name="connsiteY8" fmla="*/ 131303 h 237333"/>
                    <a:gd name="connsiteX9" fmla="*/ 538111 w 645268"/>
                    <a:gd name="connsiteY9" fmla="*/ 52409 h 237333"/>
                    <a:gd name="connsiteX10" fmla="*/ 442861 w 645268"/>
                    <a:gd name="connsiteY10" fmla="*/ 121778 h 237333"/>
                    <a:gd name="connsiteX11" fmla="*/ 326180 w 645268"/>
                    <a:gd name="connsiteY11" fmla="*/ 234468 h 237333"/>
                    <a:gd name="connsiteX12" fmla="*/ 215452 w 645268"/>
                    <a:gd name="connsiteY12" fmla="*/ 193800 h 237333"/>
                    <a:gd name="connsiteX13" fmla="*/ 114250 w 645268"/>
                    <a:gd name="connsiteY13" fmla="*/ 116177 h 237333"/>
                    <a:gd name="connsiteX14" fmla="*/ 2330 w 645268"/>
                    <a:gd name="connsiteY14" fmla="*/ 197334 h 237333"/>
                    <a:gd name="connsiteX0" fmla="*/ 2330 w 645268"/>
                    <a:gd name="connsiteY0" fmla="*/ 197334 h 234862"/>
                    <a:gd name="connsiteX1" fmla="*/ 7093 w 645268"/>
                    <a:gd name="connsiteY1" fmla="*/ 66695 h 234862"/>
                    <a:gd name="connsiteX2" fmla="*/ 114248 w 645268"/>
                    <a:gd name="connsiteY2" fmla="*/ 126 h 234862"/>
                    <a:gd name="connsiteX3" fmla="*/ 235692 w 645268"/>
                    <a:gd name="connsiteY3" fmla="*/ 84200 h 234862"/>
                    <a:gd name="connsiteX4" fmla="*/ 323799 w 645268"/>
                    <a:gd name="connsiteY4" fmla="*/ 135679 h 234862"/>
                    <a:gd name="connsiteX5" fmla="*/ 423811 w 645268"/>
                    <a:gd name="connsiteY5" fmla="*/ 71251 h 234862"/>
                    <a:gd name="connsiteX6" fmla="*/ 528587 w 645268"/>
                    <a:gd name="connsiteY6" fmla="*/ 124 h 234862"/>
                    <a:gd name="connsiteX7" fmla="*/ 645268 w 645268"/>
                    <a:gd name="connsiteY7" fmla="*/ 76535 h 234862"/>
                    <a:gd name="connsiteX8" fmla="*/ 642886 w 645268"/>
                    <a:gd name="connsiteY8" fmla="*/ 131303 h 234862"/>
                    <a:gd name="connsiteX9" fmla="*/ 538111 w 645268"/>
                    <a:gd name="connsiteY9" fmla="*/ 52409 h 234862"/>
                    <a:gd name="connsiteX10" fmla="*/ 442861 w 645268"/>
                    <a:gd name="connsiteY10" fmla="*/ 173133 h 234862"/>
                    <a:gd name="connsiteX11" fmla="*/ 326180 w 645268"/>
                    <a:gd name="connsiteY11" fmla="*/ 234468 h 234862"/>
                    <a:gd name="connsiteX12" fmla="*/ 215452 w 645268"/>
                    <a:gd name="connsiteY12" fmla="*/ 193800 h 234862"/>
                    <a:gd name="connsiteX13" fmla="*/ 114250 w 645268"/>
                    <a:gd name="connsiteY13" fmla="*/ 116177 h 234862"/>
                    <a:gd name="connsiteX14" fmla="*/ 2330 w 645268"/>
                    <a:gd name="connsiteY14" fmla="*/ 197334 h 234862"/>
                    <a:gd name="connsiteX0" fmla="*/ 2330 w 645268"/>
                    <a:gd name="connsiteY0" fmla="*/ 197334 h 234862"/>
                    <a:gd name="connsiteX1" fmla="*/ 7093 w 645268"/>
                    <a:gd name="connsiteY1" fmla="*/ 66695 h 234862"/>
                    <a:gd name="connsiteX2" fmla="*/ 114248 w 645268"/>
                    <a:gd name="connsiteY2" fmla="*/ 126 h 234862"/>
                    <a:gd name="connsiteX3" fmla="*/ 235692 w 645268"/>
                    <a:gd name="connsiteY3" fmla="*/ 84200 h 234862"/>
                    <a:gd name="connsiteX4" fmla="*/ 323799 w 645268"/>
                    <a:gd name="connsiteY4" fmla="*/ 135679 h 234862"/>
                    <a:gd name="connsiteX5" fmla="*/ 423811 w 645268"/>
                    <a:gd name="connsiteY5" fmla="*/ 71251 h 234862"/>
                    <a:gd name="connsiteX6" fmla="*/ 528587 w 645268"/>
                    <a:gd name="connsiteY6" fmla="*/ 124 h 234862"/>
                    <a:gd name="connsiteX7" fmla="*/ 645268 w 645268"/>
                    <a:gd name="connsiteY7" fmla="*/ 76535 h 234862"/>
                    <a:gd name="connsiteX8" fmla="*/ 642886 w 645268"/>
                    <a:gd name="connsiteY8" fmla="*/ 131303 h 234862"/>
                    <a:gd name="connsiteX9" fmla="*/ 540492 w 645268"/>
                    <a:gd name="connsiteY9" fmla="*/ 125771 h 234862"/>
                    <a:gd name="connsiteX10" fmla="*/ 442861 w 645268"/>
                    <a:gd name="connsiteY10" fmla="*/ 173133 h 234862"/>
                    <a:gd name="connsiteX11" fmla="*/ 326180 w 645268"/>
                    <a:gd name="connsiteY11" fmla="*/ 234468 h 234862"/>
                    <a:gd name="connsiteX12" fmla="*/ 215452 w 645268"/>
                    <a:gd name="connsiteY12" fmla="*/ 193800 h 234862"/>
                    <a:gd name="connsiteX13" fmla="*/ 114250 w 645268"/>
                    <a:gd name="connsiteY13" fmla="*/ 116177 h 234862"/>
                    <a:gd name="connsiteX14" fmla="*/ 2330 w 645268"/>
                    <a:gd name="connsiteY14" fmla="*/ 197334 h 234862"/>
                    <a:gd name="connsiteX0" fmla="*/ 2330 w 645419"/>
                    <a:gd name="connsiteY0" fmla="*/ 197334 h 234862"/>
                    <a:gd name="connsiteX1" fmla="*/ 7093 w 645419"/>
                    <a:gd name="connsiteY1" fmla="*/ 66695 h 234862"/>
                    <a:gd name="connsiteX2" fmla="*/ 114248 w 645419"/>
                    <a:gd name="connsiteY2" fmla="*/ 126 h 234862"/>
                    <a:gd name="connsiteX3" fmla="*/ 235692 w 645419"/>
                    <a:gd name="connsiteY3" fmla="*/ 84200 h 234862"/>
                    <a:gd name="connsiteX4" fmla="*/ 323799 w 645419"/>
                    <a:gd name="connsiteY4" fmla="*/ 135679 h 234862"/>
                    <a:gd name="connsiteX5" fmla="*/ 423811 w 645419"/>
                    <a:gd name="connsiteY5" fmla="*/ 71251 h 234862"/>
                    <a:gd name="connsiteX6" fmla="*/ 528587 w 645419"/>
                    <a:gd name="connsiteY6" fmla="*/ 124 h 234862"/>
                    <a:gd name="connsiteX7" fmla="*/ 645268 w 645419"/>
                    <a:gd name="connsiteY7" fmla="*/ 76535 h 234862"/>
                    <a:gd name="connsiteX8" fmla="*/ 645267 w 645419"/>
                    <a:gd name="connsiteY8" fmla="*/ 189995 h 234862"/>
                    <a:gd name="connsiteX9" fmla="*/ 540492 w 645419"/>
                    <a:gd name="connsiteY9" fmla="*/ 125771 h 234862"/>
                    <a:gd name="connsiteX10" fmla="*/ 442861 w 645419"/>
                    <a:gd name="connsiteY10" fmla="*/ 173133 h 234862"/>
                    <a:gd name="connsiteX11" fmla="*/ 326180 w 645419"/>
                    <a:gd name="connsiteY11" fmla="*/ 234468 h 234862"/>
                    <a:gd name="connsiteX12" fmla="*/ 215452 w 645419"/>
                    <a:gd name="connsiteY12" fmla="*/ 193800 h 234862"/>
                    <a:gd name="connsiteX13" fmla="*/ 114250 w 645419"/>
                    <a:gd name="connsiteY13" fmla="*/ 116177 h 234862"/>
                    <a:gd name="connsiteX14" fmla="*/ 2330 w 645419"/>
                    <a:gd name="connsiteY14" fmla="*/ 197334 h 234862"/>
                    <a:gd name="connsiteX0" fmla="*/ 2330 w 645419"/>
                    <a:gd name="connsiteY0" fmla="*/ 206074 h 243602"/>
                    <a:gd name="connsiteX1" fmla="*/ 7093 w 645419"/>
                    <a:gd name="connsiteY1" fmla="*/ 16744 h 243602"/>
                    <a:gd name="connsiteX2" fmla="*/ 114248 w 645419"/>
                    <a:gd name="connsiteY2" fmla="*/ 8866 h 243602"/>
                    <a:gd name="connsiteX3" fmla="*/ 235692 w 645419"/>
                    <a:gd name="connsiteY3" fmla="*/ 92940 h 243602"/>
                    <a:gd name="connsiteX4" fmla="*/ 323799 w 645419"/>
                    <a:gd name="connsiteY4" fmla="*/ 144419 h 243602"/>
                    <a:gd name="connsiteX5" fmla="*/ 423811 w 645419"/>
                    <a:gd name="connsiteY5" fmla="*/ 79991 h 243602"/>
                    <a:gd name="connsiteX6" fmla="*/ 528587 w 645419"/>
                    <a:gd name="connsiteY6" fmla="*/ 8864 h 243602"/>
                    <a:gd name="connsiteX7" fmla="*/ 645268 w 645419"/>
                    <a:gd name="connsiteY7" fmla="*/ 85275 h 243602"/>
                    <a:gd name="connsiteX8" fmla="*/ 645267 w 645419"/>
                    <a:gd name="connsiteY8" fmla="*/ 198735 h 243602"/>
                    <a:gd name="connsiteX9" fmla="*/ 540492 w 645419"/>
                    <a:gd name="connsiteY9" fmla="*/ 134511 h 243602"/>
                    <a:gd name="connsiteX10" fmla="*/ 442861 w 645419"/>
                    <a:gd name="connsiteY10" fmla="*/ 181873 h 243602"/>
                    <a:gd name="connsiteX11" fmla="*/ 326180 w 645419"/>
                    <a:gd name="connsiteY11" fmla="*/ 243208 h 243602"/>
                    <a:gd name="connsiteX12" fmla="*/ 215452 w 645419"/>
                    <a:gd name="connsiteY12" fmla="*/ 202540 h 243602"/>
                    <a:gd name="connsiteX13" fmla="*/ 114250 w 645419"/>
                    <a:gd name="connsiteY13" fmla="*/ 124917 h 243602"/>
                    <a:gd name="connsiteX14" fmla="*/ 2330 w 645419"/>
                    <a:gd name="connsiteY14" fmla="*/ 206074 h 243602"/>
                    <a:gd name="connsiteX0" fmla="*/ 2330 w 645419"/>
                    <a:gd name="connsiteY0" fmla="*/ 236522 h 274050"/>
                    <a:gd name="connsiteX1" fmla="*/ 7093 w 645419"/>
                    <a:gd name="connsiteY1" fmla="*/ 47192 h 274050"/>
                    <a:gd name="connsiteX2" fmla="*/ 114248 w 645419"/>
                    <a:gd name="connsiteY2" fmla="*/ 2634 h 274050"/>
                    <a:gd name="connsiteX3" fmla="*/ 235692 w 645419"/>
                    <a:gd name="connsiteY3" fmla="*/ 123388 h 274050"/>
                    <a:gd name="connsiteX4" fmla="*/ 323799 w 645419"/>
                    <a:gd name="connsiteY4" fmla="*/ 174867 h 274050"/>
                    <a:gd name="connsiteX5" fmla="*/ 423811 w 645419"/>
                    <a:gd name="connsiteY5" fmla="*/ 110439 h 274050"/>
                    <a:gd name="connsiteX6" fmla="*/ 528587 w 645419"/>
                    <a:gd name="connsiteY6" fmla="*/ 39312 h 274050"/>
                    <a:gd name="connsiteX7" fmla="*/ 645268 w 645419"/>
                    <a:gd name="connsiteY7" fmla="*/ 115723 h 274050"/>
                    <a:gd name="connsiteX8" fmla="*/ 645267 w 645419"/>
                    <a:gd name="connsiteY8" fmla="*/ 229183 h 274050"/>
                    <a:gd name="connsiteX9" fmla="*/ 540492 w 645419"/>
                    <a:gd name="connsiteY9" fmla="*/ 164959 h 274050"/>
                    <a:gd name="connsiteX10" fmla="*/ 442861 w 645419"/>
                    <a:gd name="connsiteY10" fmla="*/ 212321 h 274050"/>
                    <a:gd name="connsiteX11" fmla="*/ 326180 w 645419"/>
                    <a:gd name="connsiteY11" fmla="*/ 273656 h 274050"/>
                    <a:gd name="connsiteX12" fmla="*/ 215452 w 645419"/>
                    <a:gd name="connsiteY12" fmla="*/ 232988 h 274050"/>
                    <a:gd name="connsiteX13" fmla="*/ 114250 w 645419"/>
                    <a:gd name="connsiteY13" fmla="*/ 155365 h 274050"/>
                    <a:gd name="connsiteX14" fmla="*/ 2330 w 645419"/>
                    <a:gd name="connsiteY14" fmla="*/ 236522 h 274050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72886 h 272069"/>
                    <a:gd name="connsiteX5" fmla="*/ 423811 w 645419"/>
                    <a:gd name="connsiteY5" fmla="*/ 108458 h 272069"/>
                    <a:gd name="connsiteX6" fmla="*/ 528587 w 645419"/>
                    <a:gd name="connsiteY6" fmla="*/ 37331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36205 h 272069"/>
                    <a:gd name="connsiteX5" fmla="*/ 423811 w 645419"/>
                    <a:gd name="connsiteY5" fmla="*/ 108458 h 272069"/>
                    <a:gd name="connsiteX6" fmla="*/ 528587 w 645419"/>
                    <a:gd name="connsiteY6" fmla="*/ 37331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36205 h 272069"/>
                    <a:gd name="connsiteX5" fmla="*/ 423811 w 645419"/>
                    <a:gd name="connsiteY5" fmla="*/ 57104 h 272069"/>
                    <a:gd name="connsiteX6" fmla="*/ 528587 w 645419"/>
                    <a:gd name="connsiteY6" fmla="*/ 37331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36205 h 272069"/>
                    <a:gd name="connsiteX5" fmla="*/ 423811 w 645419"/>
                    <a:gd name="connsiteY5" fmla="*/ 57104 h 272069"/>
                    <a:gd name="connsiteX6" fmla="*/ 528587 w 645419"/>
                    <a:gd name="connsiteY6" fmla="*/ 7986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7649"/>
                    <a:gd name="connsiteY0" fmla="*/ 234541 h 272069"/>
                    <a:gd name="connsiteX1" fmla="*/ 7093 w 647649"/>
                    <a:gd name="connsiteY1" fmla="*/ 45211 h 272069"/>
                    <a:gd name="connsiteX2" fmla="*/ 114248 w 647649"/>
                    <a:gd name="connsiteY2" fmla="*/ 653 h 272069"/>
                    <a:gd name="connsiteX3" fmla="*/ 230930 w 647649"/>
                    <a:gd name="connsiteY3" fmla="*/ 77389 h 272069"/>
                    <a:gd name="connsiteX4" fmla="*/ 323799 w 647649"/>
                    <a:gd name="connsiteY4" fmla="*/ 136205 h 272069"/>
                    <a:gd name="connsiteX5" fmla="*/ 423811 w 647649"/>
                    <a:gd name="connsiteY5" fmla="*/ 57104 h 272069"/>
                    <a:gd name="connsiteX6" fmla="*/ 528587 w 647649"/>
                    <a:gd name="connsiteY6" fmla="*/ 7986 h 272069"/>
                    <a:gd name="connsiteX7" fmla="*/ 647649 w 647649"/>
                    <a:gd name="connsiteY7" fmla="*/ 77062 h 272069"/>
                    <a:gd name="connsiteX8" fmla="*/ 645267 w 647649"/>
                    <a:gd name="connsiteY8" fmla="*/ 227202 h 272069"/>
                    <a:gd name="connsiteX9" fmla="*/ 540492 w 647649"/>
                    <a:gd name="connsiteY9" fmla="*/ 162978 h 272069"/>
                    <a:gd name="connsiteX10" fmla="*/ 442861 w 647649"/>
                    <a:gd name="connsiteY10" fmla="*/ 210340 h 272069"/>
                    <a:gd name="connsiteX11" fmla="*/ 326180 w 647649"/>
                    <a:gd name="connsiteY11" fmla="*/ 271675 h 272069"/>
                    <a:gd name="connsiteX12" fmla="*/ 215452 w 647649"/>
                    <a:gd name="connsiteY12" fmla="*/ 231007 h 272069"/>
                    <a:gd name="connsiteX13" fmla="*/ 114250 w 647649"/>
                    <a:gd name="connsiteY13" fmla="*/ 153384 h 272069"/>
                    <a:gd name="connsiteX14" fmla="*/ 2330 w 647649"/>
                    <a:gd name="connsiteY14" fmla="*/ 234541 h 272069"/>
                    <a:gd name="connsiteX0" fmla="*/ 2330 w 647649"/>
                    <a:gd name="connsiteY0" fmla="*/ 234541 h 381788"/>
                    <a:gd name="connsiteX1" fmla="*/ 7093 w 647649"/>
                    <a:gd name="connsiteY1" fmla="*/ 45211 h 381788"/>
                    <a:gd name="connsiteX2" fmla="*/ 114248 w 647649"/>
                    <a:gd name="connsiteY2" fmla="*/ 653 h 381788"/>
                    <a:gd name="connsiteX3" fmla="*/ 230930 w 647649"/>
                    <a:gd name="connsiteY3" fmla="*/ 77389 h 381788"/>
                    <a:gd name="connsiteX4" fmla="*/ 323799 w 647649"/>
                    <a:gd name="connsiteY4" fmla="*/ 136205 h 381788"/>
                    <a:gd name="connsiteX5" fmla="*/ 423811 w 647649"/>
                    <a:gd name="connsiteY5" fmla="*/ 57104 h 381788"/>
                    <a:gd name="connsiteX6" fmla="*/ 528587 w 647649"/>
                    <a:gd name="connsiteY6" fmla="*/ 7986 h 381788"/>
                    <a:gd name="connsiteX7" fmla="*/ 647649 w 647649"/>
                    <a:gd name="connsiteY7" fmla="*/ 77062 h 381788"/>
                    <a:gd name="connsiteX8" fmla="*/ 645267 w 647649"/>
                    <a:gd name="connsiteY8" fmla="*/ 227202 h 381788"/>
                    <a:gd name="connsiteX9" fmla="*/ 540492 w 647649"/>
                    <a:gd name="connsiteY9" fmla="*/ 162978 h 381788"/>
                    <a:gd name="connsiteX10" fmla="*/ 442861 w 647649"/>
                    <a:gd name="connsiteY10" fmla="*/ 210340 h 381788"/>
                    <a:gd name="connsiteX11" fmla="*/ 326180 w 647649"/>
                    <a:gd name="connsiteY11" fmla="*/ 381720 h 381788"/>
                    <a:gd name="connsiteX12" fmla="*/ 215452 w 647649"/>
                    <a:gd name="connsiteY12" fmla="*/ 231007 h 381788"/>
                    <a:gd name="connsiteX13" fmla="*/ 114250 w 647649"/>
                    <a:gd name="connsiteY13" fmla="*/ 153384 h 381788"/>
                    <a:gd name="connsiteX14" fmla="*/ 2330 w 647649"/>
                    <a:gd name="connsiteY14" fmla="*/ 234541 h 381788"/>
                    <a:gd name="connsiteX0" fmla="*/ 2330 w 647649"/>
                    <a:gd name="connsiteY0" fmla="*/ 234541 h 384028"/>
                    <a:gd name="connsiteX1" fmla="*/ 7093 w 647649"/>
                    <a:gd name="connsiteY1" fmla="*/ 45211 h 384028"/>
                    <a:gd name="connsiteX2" fmla="*/ 114248 w 647649"/>
                    <a:gd name="connsiteY2" fmla="*/ 653 h 384028"/>
                    <a:gd name="connsiteX3" fmla="*/ 230930 w 647649"/>
                    <a:gd name="connsiteY3" fmla="*/ 77389 h 384028"/>
                    <a:gd name="connsiteX4" fmla="*/ 323799 w 647649"/>
                    <a:gd name="connsiteY4" fmla="*/ 136205 h 384028"/>
                    <a:gd name="connsiteX5" fmla="*/ 423811 w 647649"/>
                    <a:gd name="connsiteY5" fmla="*/ 57104 h 384028"/>
                    <a:gd name="connsiteX6" fmla="*/ 528587 w 647649"/>
                    <a:gd name="connsiteY6" fmla="*/ 7986 h 384028"/>
                    <a:gd name="connsiteX7" fmla="*/ 647649 w 647649"/>
                    <a:gd name="connsiteY7" fmla="*/ 77062 h 384028"/>
                    <a:gd name="connsiteX8" fmla="*/ 645267 w 647649"/>
                    <a:gd name="connsiteY8" fmla="*/ 227202 h 384028"/>
                    <a:gd name="connsiteX9" fmla="*/ 540492 w 647649"/>
                    <a:gd name="connsiteY9" fmla="*/ 162978 h 384028"/>
                    <a:gd name="connsiteX10" fmla="*/ 442861 w 647649"/>
                    <a:gd name="connsiteY10" fmla="*/ 210340 h 384028"/>
                    <a:gd name="connsiteX11" fmla="*/ 326180 w 647649"/>
                    <a:gd name="connsiteY11" fmla="*/ 381720 h 384028"/>
                    <a:gd name="connsiteX12" fmla="*/ 215452 w 647649"/>
                    <a:gd name="connsiteY12" fmla="*/ 304369 h 384028"/>
                    <a:gd name="connsiteX13" fmla="*/ 114250 w 647649"/>
                    <a:gd name="connsiteY13" fmla="*/ 153384 h 384028"/>
                    <a:gd name="connsiteX14" fmla="*/ 2330 w 647649"/>
                    <a:gd name="connsiteY14" fmla="*/ 234541 h 384028"/>
                    <a:gd name="connsiteX0" fmla="*/ 2330 w 647649"/>
                    <a:gd name="connsiteY0" fmla="*/ 234541 h 384028"/>
                    <a:gd name="connsiteX1" fmla="*/ 7093 w 647649"/>
                    <a:gd name="connsiteY1" fmla="*/ 45211 h 384028"/>
                    <a:gd name="connsiteX2" fmla="*/ 114248 w 647649"/>
                    <a:gd name="connsiteY2" fmla="*/ 653 h 384028"/>
                    <a:gd name="connsiteX3" fmla="*/ 230930 w 647649"/>
                    <a:gd name="connsiteY3" fmla="*/ 77389 h 384028"/>
                    <a:gd name="connsiteX4" fmla="*/ 323799 w 647649"/>
                    <a:gd name="connsiteY4" fmla="*/ 136205 h 384028"/>
                    <a:gd name="connsiteX5" fmla="*/ 423811 w 647649"/>
                    <a:gd name="connsiteY5" fmla="*/ 57104 h 384028"/>
                    <a:gd name="connsiteX6" fmla="*/ 528587 w 647649"/>
                    <a:gd name="connsiteY6" fmla="*/ 7986 h 384028"/>
                    <a:gd name="connsiteX7" fmla="*/ 647649 w 647649"/>
                    <a:gd name="connsiteY7" fmla="*/ 77062 h 384028"/>
                    <a:gd name="connsiteX8" fmla="*/ 645267 w 647649"/>
                    <a:gd name="connsiteY8" fmla="*/ 227202 h 384028"/>
                    <a:gd name="connsiteX9" fmla="*/ 540492 w 647649"/>
                    <a:gd name="connsiteY9" fmla="*/ 162978 h 384028"/>
                    <a:gd name="connsiteX10" fmla="*/ 442861 w 647649"/>
                    <a:gd name="connsiteY10" fmla="*/ 210340 h 384028"/>
                    <a:gd name="connsiteX11" fmla="*/ 326180 w 647649"/>
                    <a:gd name="connsiteY11" fmla="*/ 381720 h 384028"/>
                    <a:gd name="connsiteX12" fmla="*/ 215452 w 647649"/>
                    <a:gd name="connsiteY12" fmla="*/ 304369 h 384028"/>
                    <a:gd name="connsiteX13" fmla="*/ 114250 w 647649"/>
                    <a:gd name="connsiteY13" fmla="*/ 204740 h 384028"/>
                    <a:gd name="connsiteX14" fmla="*/ 2330 w 647649"/>
                    <a:gd name="connsiteY14" fmla="*/ 234541 h 384028"/>
                    <a:gd name="connsiteX0" fmla="*/ 2330 w 647649"/>
                    <a:gd name="connsiteY0" fmla="*/ 307906 h 384028"/>
                    <a:gd name="connsiteX1" fmla="*/ 7093 w 647649"/>
                    <a:gd name="connsiteY1" fmla="*/ 45211 h 384028"/>
                    <a:gd name="connsiteX2" fmla="*/ 114248 w 647649"/>
                    <a:gd name="connsiteY2" fmla="*/ 653 h 384028"/>
                    <a:gd name="connsiteX3" fmla="*/ 230930 w 647649"/>
                    <a:gd name="connsiteY3" fmla="*/ 77389 h 384028"/>
                    <a:gd name="connsiteX4" fmla="*/ 323799 w 647649"/>
                    <a:gd name="connsiteY4" fmla="*/ 136205 h 384028"/>
                    <a:gd name="connsiteX5" fmla="*/ 423811 w 647649"/>
                    <a:gd name="connsiteY5" fmla="*/ 57104 h 384028"/>
                    <a:gd name="connsiteX6" fmla="*/ 528587 w 647649"/>
                    <a:gd name="connsiteY6" fmla="*/ 7986 h 384028"/>
                    <a:gd name="connsiteX7" fmla="*/ 647649 w 647649"/>
                    <a:gd name="connsiteY7" fmla="*/ 77062 h 384028"/>
                    <a:gd name="connsiteX8" fmla="*/ 645267 w 647649"/>
                    <a:gd name="connsiteY8" fmla="*/ 227202 h 384028"/>
                    <a:gd name="connsiteX9" fmla="*/ 540492 w 647649"/>
                    <a:gd name="connsiteY9" fmla="*/ 162978 h 384028"/>
                    <a:gd name="connsiteX10" fmla="*/ 442861 w 647649"/>
                    <a:gd name="connsiteY10" fmla="*/ 210340 h 384028"/>
                    <a:gd name="connsiteX11" fmla="*/ 326180 w 647649"/>
                    <a:gd name="connsiteY11" fmla="*/ 381720 h 384028"/>
                    <a:gd name="connsiteX12" fmla="*/ 215452 w 647649"/>
                    <a:gd name="connsiteY12" fmla="*/ 304369 h 384028"/>
                    <a:gd name="connsiteX13" fmla="*/ 114250 w 647649"/>
                    <a:gd name="connsiteY13" fmla="*/ 204740 h 384028"/>
                    <a:gd name="connsiteX14" fmla="*/ 2330 w 647649"/>
                    <a:gd name="connsiteY14" fmla="*/ 307906 h 384028"/>
                    <a:gd name="connsiteX0" fmla="*/ 2330 w 647649"/>
                    <a:gd name="connsiteY0" fmla="*/ 307906 h 382133"/>
                    <a:gd name="connsiteX1" fmla="*/ 7093 w 647649"/>
                    <a:gd name="connsiteY1" fmla="*/ 45211 h 382133"/>
                    <a:gd name="connsiteX2" fmla="*/ 114248 w 647649"/>
                    <a:gd name="connsiteY2" fmla="*/ 653 h 382133"/>
                    <a:gd name="connsiteX3" fmla="*/ 230930 w 647649"/>
                    <a:gd name="connsiteY3" fmla="*/ 77389 h 382133"/>
                    <a:gd name="connsiteX4" fmla="*/ 323799 w 647649"/>
                    <a:gd name="connsiteY4" fmla="*/ 136205 h 382133"/>
                    <a:gd name="connsiteX5" fmla="*/ 423811 w 647649"/>
                    <a:gd name="connsiteY5" fmla="*/ 57104 h 382133"/>
                    <a:gd name="connsiteX6" fmla="*/ 528587 w 647649"/>
                    <a:gd name="connsiteY6" fmla="*/ 7986 h 382133"/>
                    <a:gd name="connsiteX7" fmla="*/ 647649 w 647649"/>
                    <a:gd name="connsiteY7" fmla="*/ 77062 h 382133"/>
                    <a:gd name="connsiteX8" fmla="*/ 645267 w 647649"/>
                    <a:gd name="connsiteY8" fmla="*/ 227202 h 382133"/>
                    <a:gd name="connsiteX9" fmla="*/ 540492 w 647649"/>
                    <a:gd name="connsiteY9" fmla="*/ 162978 h 382133"/>
                    <a:gd name="connsiteX10" fmla="*/ 438098 w 647649"/>
                    <a:gd name="connsiteY10" fmla="*/ 269031 h 382133"/>
                    <a:gd name="connsiteX11" fmla="*/ 326180 w 647649"/>
                    <a:gd name="connsiteY11" fmla="*/ 381720 h 382133"/>
                    <a:gd name="connsiteX12" fmla="*/ 215452 w 647649"/>
                    <a:gd name="connsiteY12" fmla="*/ 304369 h 382133"/>
                    <a:gd name="connsiteX13" fmla="*/ 114250 w 647649"/>
                    <a:gd name="connsiteY13" fmla="*/ 204740 h 382133"/>
                    <a:gd name="connsiteX14" fmla="*/ 2330 w 647649"/>
                    <a:gd name="connsiteY14" fmla="*/ 307906 h 382133"/>
                    <a:gd name="connsiteX0" fmla="*/ 2330 w 647649"/>
                    <a:gd name="connsiteY0" fmla="*/ 307906 h 382133"/>
                    <a:gd name="connsiteX1" fmla="*/ 7093 w 647649"/>
                    <a:gd name="connsiteY1" fmla="*/ 45211 h 382133"/>
                    <a:gd name="connsiteX2" fmla="*/ 114248 w 647649"/>
                    <a:gd name="connsiteY2" fmla="*/ 653 h 382133"/>
                    <a:gd name="connsiteX3" fmla="*/ 230930 w 647649"/>
                    <a:gd name="connsiteY3" fmla="*/ 77389 h 382133"/>
                    <a:gd name="connsiteX4" fmla="*/ 323799 w 647649"/>
                    <a:gd name="connsiteY4" fmla="*/ 136205 h 382133"/>
                    <a:gd name="connsiteX5" fmla="*/ 423811 w 647649"/>
                    <a:gd name="connsiteY5" fmla="*/ 57104 h 382133"/>
                    <a:gd name="connsiteX6" fmla="*/ 528587 w 647649"/>
                    <a:gd name="connsiteY6" fmla="*/ 7986 h 382133"/>
                    <a:gd name="connsiteX7" fmla="*/ 647649 w 647649"/>
                    <a:gd name="connsiteY7" fmla="*/ 77062 h 382133"/>
                    <a:gd name="connsiteX8" fmla="*/ 645267 w 647649"/>
                    <a:gd name="connsiteY8" fmla="*/ 227202 h 382133"/>
                    <a:gd name="connsiteX9" fmla="*/ 535730 w 647649"/>
                    <a:gd name="connsiteY9" fmla="*/ 206995 h 382133"/>
                    <a:gd name="connsiteX10" fmla="*/ 438098 w 647649"/>
                    <a:gd name="connsiteY10" fmla="*/ 269031 h 382133"/>
                    <a:gd name="connsiteX11" fmla="*/ 326180 w 647649"/>
                    <a:gd name="connsiteY11" fmla="*/ 381720 h 382133"/>
                    <a:gd name="connsiteX12" fmla="*/ 215452 w 647649"/>
                    <a:gd name="connsiteY12" fmla="*/ 304369 h 382133"/>
                    <a:gd name="connsiteX13" fmla="*/ 114250 w 647649"/>
                    <a:gd name="connsiteY13" fmla="*/ 204740 h 382133"/>
                    <a:gd name="connsiteX14" fmla="*/ 2330 w 647649"/>
                    <a:gd name="connsiteY14" fmla="*/ 307906 h 382133"/>
                    <a:gd name="connsiteX0" fmla="*/ 2330 w 647800"/>
                    <a:gd name="connsiteY0" fmla="*/ 307906 h 382133"/>
                    <a:gd name="connsiteX1" fmla="*/ 7093 w 647800"/>
                    <a:gd name="connsiteY1" fmla="*/ 45211 h 382133"/>
                    <a:gd name="connsiteX2" fmla="*/ 114248 w 647800"/>
                    <a:gd name="connsiteY2" fmla="*/ 653 h 382133"/>
                    <a:gd name="connsiteX3" fmla="*/ 230930 w 647800"/>
                    <a:gd name="connsiteY3" fmla="*/ 77389 h 382133"/>
                    <a:gd name="connsiteX4" fmla="*/ 323799 w 647800"/>
                    <a:gd name="connsiteY4" fmla="*/ 136205 h 382133"/>
                    <a:gd name="connsiteX5" fmla="*/ 423811 w 647800"/>
                    <a:gd name="connsiteY5" fmla="*/ 57104 h 382133"/>
                    <a:gd name="connsiteX6" fmla="*/ 528587 w 647800"/>
                    <a:gd name="connsiteY6" fmla="*/ 7986 h 382133"/>
                    <a:gd name="connsiteX7" fmla="*/ 647649 w 647800"/>
                    <a:gd name="connsiteY7" fmla="*/ 77062 h 382133"/>
                    <a:gd name="connsiteX8" fmla="*/ 647648 w 647800"/>
                    <a:gd name="connsiteY8" fmla="*/ 307902 h 382133"/>
                    <a:gd name="connsiteX9" fmla="*/ 535730 w 647800"/>
                    <a:gd name="connsiteY9" fmla="*/ 206995 h 382133"/>
                    <a:gd name="connsiteX10" fmla="*/ 438098 w 647800"/>
                    <a:gd name="connsiteY10" fmla="*/ 269031 h 382133"/>
                    <a:gd name="connsiteX11" fmla="*/ 326180 w 647800"/>
                    <a:gd name="connsiteY11" fmla="*/ 381720 h 382133"/>
                    <a:gd name="connsiteX12" fmla="*/ 215452 w 647800"/>
                    <a:gd name="connsiteY12" fmla="*/ 304369 h 382133"/>
                    <a:gd name="connsiteX13" fmla="*/ 114250 w 647800"/>
                    <a:gd name="connsiteY13" fmla="*/ 204740 h 382133"/>
                    <a:gd name="connsiteX14" fmla="*/ 2330 w 647800"/>
                    <a:gd name="connsiteY14" fmla="*/ 307906 h 382133"/>
                    <a:gd name="connsiteX0" fmla="*/ 2330 w 647800"/>
                    <a:gd name="connsiteY0" fmla="*/ 307906 h 353139"/>
                    <a:gd name="connsiteX1" fmla="*/ 7093 w 647800"/>
                    <a:gd name="connsiteY1" fmla="*/ 45211 h 353139"/>
                    <a:gd name="connsiteX2" fmla="*/ 114248 w 647800"/>
                    <a:gd name="connsiteY2" fmla="*/ 653 h 353139"/>
                    <a:gd name="connsiteX3" fmla="*/ 230930 w 647800"/>
                    <a:gd name="connsiteY3" fmla="*/ 77389 h 353139"/>
                    <a:gd name="connsiteX4" fmla="*/ 323799 w 647800"/>
                    <a:gd name="connsiteY4" fmla="*/ 136205 h 353139"/>
                    <a:gd name="connsiteX5" fmla="*/ 423811 w 647800"/>
                    <a:gd name="connsiteY5" fmla="*/ 57104 h 353139"/>
                    <a:gd name="connsiteX6" fmla="*/ 528587 w 647800"/>
                    <a:gd name="connsiteY6" fmla="*/ 7986 h 353139"/>
                    <a:gd name="connsiteX7" fmla="*/ 647649 w 647800"/>
                    <a:gd name="connsiteY7" fmla="*/ 77062 h 353139"/>
                    <a:gd name="connsiteX8" fmla="*/ 647648 w 647800"/>
                    <a:gd name="connsiteY8" fmla="*/ 307902 h 353139"/>
                    <a:gd name="connsiteX9" fmla="*/ 535730 w 647800"/>
                    <a:gd name="connsiteY9" fmla="*/ 206995 h 353139"/>
                    <a:gd name="connsiteX10" fmla="*/ 438098 w 647800"/>
                    <a:gd name="connsiteY10" fmla="*/ 269031 h 353139"/>
                    <a:gd name="connsiteX11" fmla="*/ 323752 w 647800"/>
                    <a:gd name="connsiteY11" fmla="*/ 352375 h 353139"/>
                    <a:gd name="connsiteX12" fmla="*/ 215452 w 647800"/>
                    <a:gd name="connsiteY12" fmla="*/ 304369 h 353139"/>
                    <a:gd name="connsiteX13" fmla="*/ 114250 w 647800"/>
                    <a:gd name="connsiteY13" fmla="*/ 204740 h 353139"/>
                    <a:gd name="connsiteX14" fmla="*/ 2330 w 647800"/>
                    <a:gd name="connsiteY14" fmla="*/ 307906 h 353139"/>
                    <a:gd name="connsiteX0" fmla="*/ 2330 w 647800"/>
                    <a:gd name="connsiteY0" fmla="*/ 307906 h 352412"/>
                    <a:gd name="connsiteX1" fmla="*/ 7093 w 647800"/>
                    <a:gd name="connsiteY1" fmla="*/ 45211 h 352412"/>
                    <a:gd name="connsiteX2" fmla="*/ 114248 w 647800"/>
                    <a:gd name="connsiteY2" fmla="*/ 653 h 352412"/>
                    <a:gd name="connsiteX3" fmla="*/ 230930 w 647800"/>
                    <a:gd name="connsiteY3" fmla="*/ 77389 h 352412"/>
                    <a:gd name="connsiteX4" fmla="*/ 323799 w 647800"/>
                    <a:gd name="connsiteY4" fmla="*/ 136205 h 352412"/>
                    <a:gd name="connsiteX5" fmla="*/ 423811 w 647800"/>
                    <a:gd name="connsiteY5" fmla="*/ 57104 h 352412"/>
                    <a:gd name="connsiteX6" fmla="*/ 528587 w 647800"/>
                    <a:gd name="connsiteY6" fmla="*/ 7986 h 352412"/>
                    <a:gd name="connsiteX7" fmla="*/ 647649 w 647800"/>
                    <a:gd name="connsiteY7" fmla="*/ 77062 h 352412"/>
                    <a:gd name="connsiteX8" fmla="*/ 647648 w 647800"/>
                    <a:gd name="connsiteY8" fmla="*/ 307902 h 352412"/>
                    <a:gd name="connsiteX9" fmla="*/ 535730 w 647800"/>
                    <a:gd name="connsiteY9" fmla="*/ 206995 h 352412"/>
                    <a:gd name="connsiteX10" fmla="*/ 438098 w 647800"/>
                    <a:gd name="connsiteY10" fmla="*/ 269031 h 352412"/>
                    <a:gd name="connsiteX11" fmla="*/ 323752 w 647800"/>
                    <a:gd name="connsiteY11" fmla="*/ 352375 h 352412"/>
                    <a:gd name="connsiteX12" fmla="*/ 215452 w 647800"/>
                    <a:gd name="connsiteY12" fmla="*/ 278690 h 352412"/>
                    <a:gd name="connsiteX13" fmla="*/ 114250 w 647800"/>
                    <a:gd name="connsiteY13" fmla="*/ 204740 h 352412"/>
                    <a:gd name="connsiteX14" fmla="*/ 2330 w 647800"/>
                    <a:gd name="connsiteY14" fmla="*/ 307906 h 3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7800" h="352412">
                      <a:moveTo>
                        <a:pt x="2330" y="307906"/>
                      </a:moveTo>
                      <a:cubicBezTo>
                        <a:pt x="6298" y="294015"/>
                        <a:pt x="-7988" y="66245"/>
                        <a:pt x="7093" y="45211"/>
                      </a:cubicBezTo>
                      <a:cubicBezTo>
                        <a:pt x="24555" y="24177"/>
                        <a:pt x="76942" y="-4710"/>
                        <a:pt x="114248" y="653"/>
                      </a:cubicBezTo>
                      <a:cubicBezTo>
                        <a:pt x="151554" y="6016"/>
                        <a:pt x="196005" y="54797"/>
                        <a:pt x="230930" y="77389"/>
                      </a:cubicBezTo>
                      <a:cubicBezTo>
                        <a:pt x="265855" y="99981"/>
                        <a:pt x="291652" y="139586"/>
                        <a:pt x="323799" y="136205"/>
                      </a:cubicBezTo>
                      <a:cubicBezTo>
                        <a:pt x="355946" y="132824"/>
                        <a:pt x="389680" y="78474"/>
                        <a:pt x="423811" y="57104"/>
                      </a:cubicBezTo>
                      <a:cubicBezTo>
                        <a:pt x="457942" y="35734"/>
                        <a:pt x="491281" y="4660"/>
                        <a:pt x="528587" y="7986"/>
                      </a:cubicBezTo>
                      <a:cubicBezTo>
                        <a:pt x="565893" y="11312"/>
                        <a:pt x="628996" y="56028"/>
                        <a:pt x="647649" y="77062"/>
                      </a:cubicBezTo>
                      <a:cubicBezTo>
                        <a:pt x="642489" y="162389"/>
                        <a:pt x="648838" y="246386"/>
                        <a:pt x="647648" y="307902"/>
                      </a:cubicBezTo>
                      <a:cubicBezTo>
                        <a:pt x="629789" y="305124"/>
                        <a:pt x="570655" y="213473"/>
                        <a:pt x="535730" y="206995"/>
                      </a:cubicBezTo>
                      <a:cubicBezTo>
                        <a:pt x="500805" y="200517"/>
                        <a:pt x="473428" y="244801"/>
                        <a:pt x="438098" y="269031"/>
                      </a:cubicBezTo>
                      <a:cubicBezTo>
                        <a:pt x="402768" y="293261"/>
                        <a:pt x="360860" y="350765"/>
                        <a:pt x="323752" y="352375"/>
                      </a:cubicBezTo>
                      <a:cubicBezTo>
                        <a:pt x="286644" y="353985"/>
                        <a:pt x="251171" y="303296"/>
                        <a:pt x="215452" y="278690"/>
                      </a:cubicBezTo>
                      <a:cubicBezTo>
                        <a:pt x="179733" y="254084"/>
                        <a:pt x="149770" y="199871"/>
                        <a:pt x="114250" y="204740"/>
                      </a:cubicBezTo>
                      <a:cubicBezTo>
                        <a:pt x="78730" y="209609"/>
                        <a:pt x="19793" y="305128"/>
                        <a:pt x="2330" y="307906"/>
                      </a:cubicBezTo>
                      <a:close/>
                    </a:path>
                  </a:pathLst>
                </a:custGeom>
                <a:solidFill>
                  <a:srgbClr val="FF0000">
                    <a:alpha val="34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64" name="Freeform 64">
                  <a:extLst>
                    <a:ext uri="{FF2B5EF4-FFF2-40B4-BE49-F238E27FC236}">
                      <a16:creationId xmlns:a16="http://schemas.microsoft.com/office/drawing/2014/main" id="{D55F994E-CAD4-6D52-8234-B1ED83DBC69A}"/>
                    </a:ext>
                  </a:extLst>
                </p:cNvPr>
                <p:cNvSpPr/>
                <p:nvPr/>
              </p:nvSpPr>
              <p:spPr bwMode="auto">
                <a:xfrm flipV="1">
                  <a:off x="7235803" y="2499415"/>
                  <a:ext cx="635396" cy="114387"/>
                </a:xfrm>
                <a:custGeom>
                  <a:avLst/>
                  <a:gdLst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10956 w 666473"/>
                    <a:gd name="connsiteY0" fmla="*/ 126226 h 200103"/>
                    <a:gd name="connsiteX1" fmla="*/ 15719 w 666473"/>
                    <a:gd name="connsiteY1" fmla="*/ 69076 h 200103"/>
                    <a:gd name="connsiteX2" fmla="*/ 115731 w 666473"/>
                    <a:gd name="connsiteY2" fmla="*/ 20 h 200103"/>
                    <a:gd name="connsiteX3" fmla="*/ 227650 w 666473"/>
                    <a:gd name="connsiteY3" fmla="*/ 66695 h 200103"/>
                    <a:gd name="connsiteX4" fmla="*/ 332425 w 666473"/>
                    <a:gd name="connsiteY4" fmla="*/ 145276 h 200103"/>
                    <a:gd name="connsiteX5" fmla="*/ 434819 w 666473"/>
                    <a:gd name="connsiteY5" fmla="*/ 78601 h 200103"/>
                    <a:gd name="connsiteX6" fmla="*/ 539594 w 666473"/>
                    <a:gd name="connsiteY6" fmla="*/ 20 h 200103"/>
                    <a:gd name="connsiteX7" fmla="*/ 653894 w 666473"/>
                    <a:gd name="connsiteY7" fmla="*/ 71458 h 200103"/>
                    <a:gd name="connsiteX8" fmla="*/ 651512 w 666473"/>
                    <a:gd name="connsiteY8" fmla="*/ 126226 h 200103"/>
                    <a:gd name="connsiteX9" fmla="*/ 546737 w 666473"/>
                    <a:gd name="connsiteY9" fmla="*/ 54789 h 200103"/>
                    <a:gd name="connsiteX10" fmla="*/ 451487 w 666473"/>
                    <a:gd name="connsiteY10" fmla="*/ 116701 h 200103"/>
                    <a:gd name="connsiteX11" fmla="*/ 334806 w 666473"/>
                    <a:gd name="connsiteY11" fmla="*/ 200045 h 200103"/>
                    <a:gd name="connsiteX12" fmla="*/ 227650 w 666473"/>
                    <a:gd name="connsiteY12" fmla="*/ 128608 h 200103"/>
                    <a:gd name="connsiteX13" fmla="*/ 120494 w 666473"/>
                    <a:gd name="connsiteY13" fmla="*/ 52408 h 200103"/>
                    <a:gd name="connsiteX14" fmla="*/ 10956 w 666473"/>
                    <a:gd name="connsiteY14" fmla="*/ 126226 h 200103"/>
                    <a:gd name="connsiteX0" fmla="*/ 3382 w 658899"/>
                    <a:gd name="connsiteY0" fmla="*/ 126226 h 200103"/>
                    <a:gd name="connsiteX1" fmla="*/ 8145 w 658899"/>
                    <a:gd name="connsiteY1" fmla="*/ 69076 h 200103"/>
                    <a:gd name="connsiteX2" fmla="*/ 108157 w 658899"/>
                    <a:gd name="connsiteY2" fmla="*/ 20 h 200103"/>
                    <a:gd name="connsiteX3" fmla="*/ 220076 w 658899"/>
                    <a:gd name="connsiteY3" fmla="*/ 66695 h 200103"/>
                    <a:gd name="connsiteX4" fmla="*/ 324851 w 658899"/>
                    <a:gd name="connsiteY4" fmla="*/ 145276 h 200103"/>
                    <a:gd name="connsiteX5" fmla="*/ 427245 w 658899"/>
                    <a:gd name="connsiteY5" fmla="*/ 78601 h 200103"/>
                    <a:gd name="connsiteX6" fmla="*/ 532020 w 658899"/>
                    <a:gd name="connsiteY6" fmla="*/ 20 h 200103"/>
                    <a:gd name="connsiteX7" fmla="*/ 646320 w 658899"/>
                    <a:gd name="connsiteY7" fmla="*/ 71458 h 200103"/>
                    <a:gd name="connsiteX8" fmla="*/ 643938 w 658899"/>
                    <a:gd name="connsiteY8" fmla="*/ 126226 h 200103"/>
                    <a:gd name="connsiteX9" fmla="*/ 539163 w 658899"/>
                    <a:gd name="connsiteY9" fmla="*/ 54789 h 200103"/>
                    <a:gd name="connsiteX10" fmla="*/ 443913 w 658899"/>
                    <a:gd name="connsiteY10" fmla="*/ 116701 h 200103"/>
                    <a:gd name="connsiteX11" fmla="*/ 327232 w 658899"/>
                    <a:gd name="connsiteY11" fmla="*/ 200045 h 200103"/>
                    <a:gd name="connsiteX12" fmla="*/ 220076 w 658899"/>
                    <a:gd name="connsiteY12" fmla="*/ 128608 h 200103"/>
                    <a:gd name="connsiteX13" fmla="*/ 112920 w 658899"/>
                    <a:gd name="connsiteY13" fmla="*/ 52408 h 200103"/>
                    <a:gd name="connsiteX14" fmla="*/ 3382 w 658899"/>
                    <a:gd name="connsiteY14" fmla="*/ 126226 h 200103"/>
                    <a:gd name="connsiteX0" fmla="*/ 2330 w 657847"/>
                    <a:gd name="connsiteY0" fmla="*/ 126226 h 200103"/>
                    <a:gd name="connsiteX1" fmla="*/ 7093 w 657847"/>
                    <a:gd name="connsiteY1" fmla="*/ 69076 h 200103"/>
                    <a:gd name="connsiteX2" fmla="*/ 107105 w 657847"/>
                    <a:gd name="connsiteY2" fmla="*/ 20 h 200103"/>
                    <a:gd name="connsiteX3" fmla="*/ 219024 w 657847"/>
                    <a:gd name="connsiteY3" fmla="*/ 66695 h 200103"/>
                    <a:gd name="connsiteX4" fmla="*/ 323799 w 657847"/>
                    <a:gd name="connsiteY4" fmla="*/ 145276 h 200103"/>
                    <a:gd name="connsiteX5" fmla="*/ 426193 w 657847"/>
                    <a:gd name="connsiteY5" fmla="*/ 78601 h 200103"/>
                    <a:gd name="connsiteX6" fmla="*/ 530968 w 657847"/>
                    <a:gd name="connsiteY6" fmla="*/ 20 h 200103"/>
                    <a:gd name="connsiteX7" fmla="*/ 645268 w 657847"/>
                    <a:gd name="connsiteY7" fmla="*/ 71458 h 200103"/>
                    <a:gd name="connsiteX8" fmla="*/ 642886 w 657847"/>
                    <a:gd name="connsiteY8" fmla="*/ 126226 h 200103"/>
                    <a:gd name="connsiteX9" fmla="*/ 538111 w 657847"/>
                    <a:gd name="connsiteY9" fmla="*/ 54789 h 200103"/>
                    <a:gd name="connsiteX10" fmla="*/ 442861 w 657847"/>
                    <a:gd name="connsiteY10" fmla="*/ 116701 h 200103"/>
                    <a:gd name="connsiteX11" fmla="*/ 326180 w 657847"/>
                    <a:gd name="connsiteY11" fmla="*/ 200045 h 200103"/>
                    <a:gd name="connsiteX12" fmla="*/ 219024 w 657847"/>
                    <a:gd name="connsiteY12" fmla="*/ 128608 h 200103"/>
                    <a:gd name="connsiteX13" fmla="*/ 111868 w 657847"/>
                    <a:gd name="connsiteY13" fmla="*/ 52408 h 200103"/>
                    <a:gd name="connsiteX14" fmla="*/ 2330 w 657847"/>
                    <a:gd name="connsiteY14" fmla="*/ 126226 h 200103"/>
                    <a:gd name="connsiteX0" fmla="*/ 2330 w 657847"/>
                    <a:gd name="connsiteY0" fmla="*/ 126226 h 200103"/>
                    <a:gd name="connsiteX1" fmla="*/ 7093 w 657847"/>
                    <a:gd name="connsiteY1" fmla="*/ 69076 h 200103"/>
                    <a:gd name="connsiteX2" fmla="*/ 107105 w 657847"/>
                    <a:gd name="connsiteY2" fmla="*/ 20 h 200103"/>
                    <a:gd name="connsiteX3" fmla="*/ 219024 w 657847"/>
                    <a:gd name="connsiteY3" fmla="*/ 66695 h 200103"/>
                    <a:gd name="connsiteX4" fmla="*/ 323799 w 657847"/>
                    <a:gd name="connsiteY4" fmla="*/ 145276 h 200103"/>
                    <a:gd name="connsiteX5" fmla="*/ 426193 w 657847"/>
                    <a:gd name="connsiteY5" fmla="*/ 78601 h 200103"/>
                    <a:gd name="connsiteX6" fmla="*/ 530968 w 657847"/>
                    <a:gd name="connsiteY6" fmla="*/ 20 h 200103"/>
                    <a:gd name="connsiteX7" fmla="*/ 645268 w 657847"/>
                    <a:gd name="connsiteY7" fmla="*/ 71458 h 200103"/>
                    <a:gd name="connsiteX8" fmla="*/ 642886 w 657847"/>
                    <a:gd name="connsiteY8" fmla="*/ 126226 h 200103"/>
                    <a:gd name="connsiteX9" fmla="*/ 538111 w 657847"/>
                    <a:gd name="connsiteY9" fmla="*/ 54789 h 200103"/>
                    <a:gd name="connsiteX10" fmla="*/ 442861 w 657847"/>
                    <a:gd name="connsiteY10" fmla="*/ 116701 h 200103"/>
                    <a:gd name="connsiteX11" fmla="*/ 326180 w 657847"/>
                    <a:gd name="connsiteY11" fmla="*/ 200045 h 200103"/>
                    <a:gd name="connsiteX12" fmla="*/ 219024 w 657847"/>
                    <a:gd name="connsiteY12" fmla="*/ 128608 h 200103"/>
                    <a:gd name="connsiteX13" fmla="*/ 111868 w 657847"/>
                    <a:gd name="connsiteY13" fmla="*/ 52408 h 200103"/>
                    <a:gd name="connsiteX14" fmla="*/ 2330 w 657847"/>
                    <a:gd name="connsiteY14" fmla="*/ 126226 h 200103"/>
                    <a:gd name="connsiteX0" fmla="*/ 2330 w 653734"/>
                    <a:gd name="connsiteY0" fmla="*/ 126226 h 200103"/>
                    <a:gd name="connsiteX1" fmla="*/ 7093 w 653734"/>
                    <a:gd name="connsiteY1" fmla="*/ 69076 h 200103"/>
                    <a:gd name="connsiteX2" fmla="*/ 107105 w 653734"/>
                    <a:gd name="connsiteY2" fmla="*/ 20 h 200103"/>
                    <a:gd name="connsiteX3" fmla="*/ 219024 w 653734"/>
                    <a:gd name="connsiteY3" fmla="*/ 66695 h 200103"/>
                    <a:gd name="connsiteX4" fmla="*/ 323799 w 653734"/>
                    <a:gd name="connsiteY4" fmla="*/ 145276 h 200103"/>
                    <a:gd name="connsiteX5" fmla="*/ 426193 w 653734"/>
                    <a:gd name="connsiteY5" fmla="*/ 78601 h 200103"/>
                    <a:gd name="connsiteX6" fmla="*/ 530968 w 653734"/>
                    <a:gd name="connsiteY6" fmla="*/ 20 h 200103"/>
                    <a:gd name="connsiteX7" fmla="*/ 645268 w 653734"/>
                    <a:gd name="connsiteY7" fmla="*/ 71458 h 200103"/>
                    <a:gd name="connsiteX8" fmla="*/ 642886 w 653734"/>
                    <a:gd name="connsiteY8" fmla="*/ 126226 h 200103"/>
                    <a:gd name="connsiteX9" fmla="*/ 538111 w 653734"/>
                    <a:gd name="connsiteY9" fmla="*/ 54789 h 200103"/>
                    <a:gd name="connsiteX10" fmla="*/ 442861 w 653734"/>
                    <a:gd name="connsiteY10" fmla="*/ 116701 h 200103"/>
                    <a:gd name="connsiteX11" fmla="*/ 326180 w 653734"/>
                    <a:gd name="connsiteY11" fmla="*/ 200045 h 200103"/>
                    <a:gd name="connsiteX12" fmla="*/ 219024 w 653734"/>
                    <a:gd name="connsiteY12" fmla="*/ 128608 h 200103"/>
                    <a:gd name="connsiteX13" fmla="*/ 111868 w 653734"/>
                    <a:gd name="connsiteY13" fmla="*/ 52408 h 200103"/>
                    <a:gd name="connsiteX14" fmla="*/ 2330 w 653734"/>
                    <a:gd name="connsiteY14" fmla="*/ 126226 h 200103"/>
                    <a:gd name="connsiteX0" fmla="*/ 2330 w 652329"/>
                    <a:gd name="connsiteY0" fmla="*/ 126226 h 200103"/>
                    <a:gd name="connsiteX1" fmla="*/ 7093 w 652329"/>
                    <a:gd name="connsiteY1" fmla="*/ 69076 h 200103"/>
                    <a:gd name="connsiteX2" fmla="*/ 107105 w 652329"/>
                    <a:gd name="connsiteY2" fmla="*/ 20 h 200103"/>
                    <a:gd name="connsiteX3" fmla="*/ 219024 w 652329"/>
                    <a:gd name="connsiteY3" fmla="*/ 66695 h 200103"/>
                    <a:gd name="connsiteX4" fmla="*/ 323799 w 652329"/>
                    <a:gd name="connsiteY4" fmla="*/ 145276 h 200103"/>
                    <a:gd name="connsiteX5" fmla="*/ 426193 w 652329"/>
                    <a:gd name="connsiteY5" fmla="*/ 78601 h 200103"/>
                    <a:gd name="connsiteX6" fmla="*/ 530968 w 652329"/>
                    <a:gd name="connsiteY6" fmla="*/ 20 h 200103"/>
                    <a:gd name="connsiteX7" fmla="*/ 645268 w 652329"/>
                    <a:gd name="connsiteY7" fmla="*/ 71458 h 200103"/>
                    <a:gd name="connsiteX8" fmla="*/ 642886 w 652329"/>
                    <a:gd name="connsiteY8" fmla="*/ 126226 h 200103"/>
                    <a:gd name="connsiteX9" fmla="*/ 538111 w 652329"/>
                    <a:gd name="connsiteY9" fmla="*/ 54789 h 200103"/>
                    <a:gd name="connsiteX10" fmla="*/ 442861 w 652329"/>
                    <a:gd name="connsiteY10" fmla="*/ 116701 h 200103"/>
                    <a:gd name="connsiteX11" fmla="*/ 326180 w 652329"/>
                    <a:gd name="connsiteY11" fmla="*/ 200045 h 200103"/>
                    <a:gd name="connsiteX12" fmla="*/ 219024 w 652329"/>
                    <a:gd name="connsiteY12" fmla="*/ 128608 h 200103"/>
                    <a:gd name="connsiteX13" fmla="*/ 111868 w 652329"/>
                    <a:gd name="connsiteY13" fmla="*/ 52408 h 200103"/>
                    <a:gd name="connsiteX14" fmla="*/ 2330 w 652329"/>
                    <a:gd name="connsiteY14" fmla="*/ 126226 h 200103"/>
                    <a:gd name="connsiteX0" fmla="*/ 2330 w 653221"/>
                    <a:gd name="connsiteY0" fmla="*/ 126226 h 200103"/>
                    <a:gd name="connsiteX1" fmla="*/ 7093 w 653221"/>
                    <a:gd name="connsiteY1" fmla="*/ 69076 h 200103"/>
                    <a:gd name="connsiteX2" fmla="*/ 107105 w 653221"/>
                    <a:gd name="connsiteY2" fmla="*/ 20 h 200103"/>
                    <a:gd name="connsiteX3" fmla="*/ 219024 w 653221"/>
                    <a:gd name="connsiteY3" fmla="*/ 66695 h 200103"/>
                    <a:gd name="connsiteX4" fmla="*/ 323799 w 653221"/>
                    <a:gd name="connsiteY4" fmla="*/ 145276 h 200103"/>
                    <a:gd name="connsiteX5" fmla="*/ 426193 w 653221"/>
                    <a:gd name="connsiteY5" fmla="*/ 78601 h 200103"/>
                    <a:gd name="connsiteX6" fmla="*/ 530968 w 653221"/>
                    <a:gd name="connsiteY6" fmla="*/ 20 h 200103"/>
                    <a:gd name="connsiteX7" fmla="*/ 645268 w 653221"/>
                    <a:gd name="connsiteY7" fmla="*/ 71458 h 200103"/>
                    <a:gd name="connsiteX8" fmla="*/ 642886 w 653221"/>
                    <a:gd name="connsiteY8" fmla="*/ 126226 h 200103"/>
                    <a:gd name="connsiteX9" fmla="*/ 538111 w 653221"/>
                    <a:gd name="connsiteY9" fmla="*/ 54789 h 200103"/>
                    <a:gd name="connsiteX10" fmla="*/ 442861 w 653221"/>
                    <a:gd name="connsiteY10" fmla="*/ 116701 h 200103"/>
                    <a:gd name="connsiteX11" fmla="*/ 326180 w 653221"/>
                    <a:gd name="connsiteY11" fmla="*/ 200045 h 200103"/>
                    <a:gd name="connsiteX12" fmla="*/ 219024 w 653221"/>
                    <a:gd name="connsiteY12" fmla="*/ 128608 h 200103"/>
                    <a:gd name="connsiteX13" fmla="*/ 111868 w 653221"/>
                    <a:gd name="connsiteY13" fmla="*/ 52408 h 200103"/>
                    <a:gd name="connsiteX14" fmla="*/ 2330 w 653221"/>
                    <a:gd name="connsiteY14" fmla="*/ 126226 h 200103"/>
                    <a:gd name="connsiteX0" fmla="*/ 2330 w 653221"/>
                    <a:gd name="connsiteY0" fmla="*/ 126226 h 200103"/>
                    <a:gd name="connsiteX1" fmla="*/ 7093 w 653221"/>
                    <a:gd name="connsiteY1" fmla="*/ 69076 h 200103"/>
                    <a:gd name="connsiteX2" fmla="*/ 107105 w 653221"/>
                    <a:gd name="connsiteY2" fmla="*/ 20 h 200103"/>
                    <a:gd name="connsiteX3" fmla="*/ 219024 w 653221"/>
                    <a:gd name="connsiteY3" fmla="*/ 66695 h 200103"/>
                    <a:gd name="connsiteX4" fmla="*/ 323799 w 653221"/>
                    <a:gd name="connsiteY4" fmla="*/ 145276 h 200103"/>
                    <a:gd name="connsiteX5" fmla="*/ 426193 w 653221"/>
                    <a:gd name="connsiteY5" fmla="*/ 78601 h 200103"/>
                    <a:gd name="connsiteX6" fmla="*/ 530968 w 653221"/>
                    <a:gd name="connsiteY6" fmla="*/ 20 h 200103"/>
                    <a:gd name="connsiteX7" fmla="*/ 645268 w 653221"/>
                    <a:gd name="connsiteY7" fmla="*/ 71458 h 200103"/>
                    <a:gd name="connsiteX8" fmla="*/ 642886 w 653221"/>
                    <a:gd name="connsiteY8" fmla="*/ 126226 h 200103"/>
                    <a:gd name="connsiteX9" fmla="*/ 538111 w 653221"/>
                    <a:gd name="connsiteY9" fmla="*/ 54789 h 200103"/>
                    <a:gd name="connsiteX10" fmla="*/ 442861 w 653221"/>
                    <a:gd name="connsiteY10" fmla="*/ 116701 h 200103"/>
                    <a:gd name="connsiteX11" fmla="*/ 326180 w 653221"/>
                    <a:gd name="connsiteY11" fmla="*/ 200045 h 200103"/>
                    <a:gd name="connsiteX12" fmla="*/ 219024 w 653221"/>
                    <a:gd name="connsiteY12" fmla="*/ 128608 h 200103"/>
                    <a:gd name="connsiteX13" fmla="*/ 111868 w 653221"/>
                    <a:gd name="connsiteY13" fmla="*/ 52408 h 200103"/>
                    <a:gd name="connsiteX14" fmla="*/ 2330 w 653221"/>
                    <a:gd name="connsiteY14" fmla="*/ 126226 h 200103"/>
                    <a:gd name="connsiteX0" fmla="*/ 2330 w 645268"/>
                    <a:gd name="connsiteY0" fmla="*/ 126226 h 200103"/>
                    <a:gd name="connsiteX1" fmla="*/ 7093 w 645268"/>
                    <a:gd name="connsiteY1" fmla="*/ 69076 h 200103"/>
                    <a:gd name="connsiteX2" fmla="*/ 107105 w 645268"/>
                    <a:gd name="connsiteY2" fmla="*/ 20 h 200103"/>
                    <a:gd name="connsiteX3" fmla="*/ 219024 w 645268"/>
                    <a:gd name="connsiteY3" fmla="*/ 66695 h 200103"/>
                    <a:gd name="connsiteX4" fmla="*/ 323799 w 645268"/>
                    <a:gd name="connsiteY4" fmla="*/ 145276 h 200103"/>
                    <a:gd name="connsiteX5" fmla="*/ 426193 w 645268"/>
                    <a:gd name="connsiteY5" fmla="*/ 78601 h 200103"/>
                    <a:gd name="connsiteX6" fmla="*/ 530968 w 645268"/>
                    <a:gd name="connsiteY6" fmla="*/ 20 h 200103"/>
                    <a:gd name="connsiteX7" fmla="*/ 645268 w 645268"/>
                    <a:gd name="connsiteY7" fmla="*/ 71458 h 200103"/>
                    <a:gd name="connsiteX8" fmla="*/ 642886 w 645268"/>
                    <a:gd name="connsiteY8" fmla="*/ 126226 h 200103"/>
                    <a:gd name="connsiteX9" fmla="*/ 538111 w 645268"/>
                    <a:gd name="connsiteY9" fmla="*/ 54789 h 200103"/>
                    <a:gd name="connsiteX10" fmla="*/ 442861 w 645268"/>
                    <a:gd name="connsiteY10" fmla="*/ 116701 h 200103"/>
                    <a:gd name="connsiteX11" fmla="*/ 326180 w 645268"/>
                    <a:gd name="connsiteY11" fmla="*/ 200045 h 200103"/>
                    <a:gd name="connsiteX12" fmla="*/ 219024 w 645268"/>
                    <a:gd name="connsiteY12" fmla="*/ 128608 h 200103"/>
                    <a:gd name="connsiteX13" fmla="*/ 111868 w 645268"/>
                    <a:gd name="connsiteY13" fmla="*/ 52408 h 200103"/>
                    <a:gd name="connsiteX14" fmla="*/ 2330 w 645268"/>
                    <a:gd name="connsiteY14" fmla="*/ 126226 h 200103"/>
                    <a:gd name="connsiteX0" fmla="*/ 2330 w 645268"/>
                    <a:gd name="connsiteY0" fmla="*/ 126226 h 200103"/>
                    <a:gd name="connsiteX1" fmla="*/ 7093 w 645268"/>
                    <a:gd name="connsiteY1" fmla="*/ 69076 h 200103"/>
                    <a:gd name="connsiteX2" fmla="*/ 107105 w 645268"/>
                    <a:gd name="connsiteY2" fmla="*/ 20 h 200103"/>
                    <a:gd name="connsiteX3" fmla="*/ 219024 w 645268"/>
                    <a:gd name="connsiteY3" fmla="*/ 66695 h 200103"/>
                    <a:gd name="connsiteX4" fmla="*/ 323799 w 645268"/>
                    <a:gd name="connsiteY4" fmla="*/ 145276 h 200103"/>
                    <a:gd name="connsiteX5" fmla="*/ 426193 w 645268"/>
                    <a:gd name="connsiteY5" fmla="*/ 78601 h 200103"/>
                    <a:gd name="connsiteX6" fmla="*/ 530968 w 645268"/>
                    <a:gd name="connsiteY6" fmla="*/ 20 h 200103"/>
                    <a:gd name="connsiteX7" fmla="*/ 645268 w 645268"/>
                    <a:gd name="connsiteY7" fmla="*/ 71458 h 200103"/>
                    <a:gd name="connsiteX8" fmla="*/ 642886 w 645268"/>
                    <a:gd name="connsiteY8" fmla="*/ 126226 h 200103"/>
                    <a:gd name="connsiteX9" fmla="*/ 538111 w 645268"/>
                    <a:gd name="connsiteY9" fmla="*/ 54789 h 200103"/>
                    <a:gd name="connsiteX10" fmla="*/ 442861 w 645268"/>
                    <a:gd name="connsiteY10" fmla="*/ 116701 h 200103"/>
                    <a:gd name="connsiteX11" fmla="*/ 326180 w 645268"/>
                    <a:gd name="connsiteY11" fmla="*/ 200045 h 200103"/>
                    <a:gd name="connsiteX12" fmla="*/ 209499 w 645268"/>
                    <a:gd name="connsiteY12" fmla="*/ 128608 h 200103"/>
                    <a:gd name="connsiteX13" fmla="*/ 111868 w 645268"/>
                    <a:gd name="connsiteY13" fmla="*/ 52408 h 200103"/>
                    <a:gd name="connsiteX14" fmla="*/ 2330 w 645268"/>
                    <a:gd name="connsiteY14" fmla="*/ 126226 h 200103"/>
                    <a:gd name="connsiteX0" fmla="*/ 2330 w 645268"/>
                    <a:gd name="connsiteY0" fmla="*/ 126209 h 200086"/>
                    <a:gd name="connsiteX1" fmla="*/ 7093 w 645268"/>
                    <a:gd name="connsiteY1" fmla="*/ 69059 h 200086"/>
                    <a:gd name="connsiteX2" fmla="*/ 107105 w 645268"/>
                    <a:gd name="connsiteY2" fmla="*/ 3 h 200086"/>
                    <a:gd name="connsiteX3" fmla="*/ 219024 w 645268"/>
                    <a:gd name="connsiteY3" fmla="*/ 66678 h 200086"/>
                    <a:gd name="connsiteX4" fmla="*/ 323799 w 645268"/>
                    <a:gd name="connsiteY4" fmla="*/ 145259 h 200086"/>
                    <a:gd name="connsiteX5" fmla="*/ 419049 w 645268"/>
                    <a:gd name="connsiteY5" fmla="*/ 73613 h 200086"/>
                    <a:gd name="connsiteX6" fmla="*/ 530968 w 645268"/>
                    <a:gd name="connsiteY6" fmla="*/ 3 h 200086"/>
                    <a:gd name="connsiteX7" fmla="*/ 645268 w 645268"/>
                    <a:gd name="connsiteY7" fmla="*/ 71441 h 200086"/>
                    <a:gd name="connsiteX8" fmla="*/ 642886 w 645268"/>
                    <a:gd name="connsiteY8" fmla="*/ 126209 h 200086"/>
                    <a:gd name="connsiteX9" fmla="*/ 538111 w 645268"/>
                    <a:gd name="connsiteY9" fmla="*/ 54772 h 200086"/>
                    <a:gd name="connsiteX10" fmla="*/ 442861 w 645268"/>
                    <a:gd name="connsiteY10" fmla="*/ 116684 h 200086"/>
                    <a:gd name="connsiteX11" fmla="*/ 326180 w 645268"/>
                    <a:gd name="connsiteY11" fmla="*/ 200028 h 200086"/>
                    <a:gd name="connsiteX12" fmla="*/ 209499 w 645268"/>
                    <a:gd name="connsiteY12" fmla="*/ 128591 h 200086"/>
                    <a:gd name="connsiteX13" fmla="*/ 111868 w 645268"/>
                    <a:gd name="connsiteY13" fmla="*/ 52391 h 200086"/>
                    <a:gd name="connsiteX14" fmla="*/ 2330 w 645268"/>
                    <a:gd name="connsiteY14" fmla="*/ 126209 h 200086"/>
                    <a:gd name="connsiteX0" fmla="*/ 2330 w 645268"/>
                    <a:gd name="connsiteY0" fmla="*/ 126209 h 200086"/>
                    <a:gd name="connsiteX1" fmla="*/ 7093 w 645268"/>
                    <a:gd name="connsiteY1" fmla="*/ 69059 h 200086"/>
                    <a:gd name="connsiteX2" fmla="*/ 107105 w 645268"/>
                    <a:gd name="connsiteY2" fmla="*/ 3 h 200086"/>
                    <a:gd name="connsiteX3" fmla="*/ 219024 w 645268"/>
                    <a:gd name="connsiteY3" fmla="*/ 66678 h 200086"/>
                    <a:gd name="connsiteX4" fmla="*/ 323799 w 645268"/>
                    <a:gd name="connsiteY4" fmla="*/ 145259 h 200086"/>
                    <a:gd name="connsiteX5" fmla="*/ 419049 w 645268"/>
                    <a:gd name="connsiteY5" fmla="*/ 73613 h 200086"/>
                    <a:gd name="connsiteX6" fmla="*/ 538112 w 645268"/>
                    <a:gd name="connsiteY6" fmla="*/ 3 h 200086"/>
                    <a:gd name="connsiteX7" fmla="*/ 645268 w 645268"/>
                    <a:gd name="connsiteY7" fmla="*/ 71441 h 200086"/>
                    <a:gd name="connsiteX8" fmla="*/ 642886 w 645268"/>
                    <a:gd name="connsiteY8" fmla="*/ 126209 h 200086"/>
                    <a:gd name="connsiteX9" fmla="*/ 538111 w 645268"/>
                    <a:gd name="connsiteY9" fmla="*/ 54772 h 200086"/>
                    <a:gd name="connsiteX10" fmla="*/ 442861 w 645268"/>
                    <a:gd name="connsiteY10" fmla="*/ 116684 h 200086"/>
                    <a:gd name="connsiteX11" fmla="*/ 326180 w 645268"/>
                    <a:gd name="connsiteY11" fmla="*/ 200028 h 200086"/>
                    <a:gd name="connsiteX12" fmla="*/ 209499 w 645268"/>
                    <a:gd name="connsiteY12" fmla="*/ 128591 h 200086"/>
                    <a:gd name="connsiteX13" fmla="*/ 111868 w 645268"/>
                    <a:gd name="connsiteY13" fmla="*/ 52391 h 200086"/>
                    <a:gd name="connsiteX14" fmla="*/ 2330 w 645268"/>
                    <a:gd name="connsiteY14" fmla="*/ 126209 h 200086"/>
                    <a:gd name="connsiteX0" fmla="*/ 2330 w 645268"/>
                    <a:gd name="connsiteY0" fmla="*/ 128693 h 202570"/>
                    <a:gd name="connsiteX1" fmla="*/ 7093 w 645268"/>
                    <a:gd name="connsiteY1" fmla="*/ 71543 h 202570"/>
                    <a:gd name="connsiteX2" fmla="*/ 107105 w 645268"/>
                    <a:gd name="connsiteY2" fmla="*/ 2487 h 202570"/>
                    <a:gd name="connsiteX3" fmla="*/ 219024 w 645268"/>
                    <a:gd name="connsiteY3" fmla="*/ 69162 h 202570"/>
                    <a:gd name="connsiteX4" fmla="*/ 323799 w 645268"/>
                    <a:gd name="connsiteY4" fmla="*/ 147743 h 202570"/>
                    <a:gd name="connsiteX5" fmla="*/ 419049 w 645268"/>
                    <a:gd name="connsiteY5" fmla="*/ 76097 h 202570"/>
                    <a:gd name="connsiteX6" fmla="*/ 538112 w 645268"/>
                    <a:gd name="connsiteY6" fmla="*/ 1 h 202570"/>
                    <a:gd name="connsiteX7" fmla="*/ 645268 w 645268"/>
                    <a:gd name="connsiteY7" fmla="*/ 73925 h 202570"/>
                    <a:gd name="connsiteX8" fmla="*/ 642886 w 645268"/>
                    <a:gd name="connsiteY8" fmla="*/ 128693 h 202570"/>
                    <a:gd name="connsiteX9" fmla="*/ 538111 w 645268"/>
                    <a:gd name="connsiteY9" fmla="*/ 57256 h 202570"/>
                    <a:gd name="connsiteX10" fmla="*/ 442861 w 645268"/>
                    <a:gd name="connsiteY10" fmla="*/ 119168 h 202570"/>
                    <a:gd name="connsiteX11" fmla="*/ 326180 w 645268"/>
                    <a:gd name="connsiteY11" fmla="*/ 202512 h 202570"/>
                    <a:gd name="connsiteX12" fmla="*/ 209499 w 645268"/>
                    <a:gd name="connsiteY12" fmla="*/ 131075 h 202570"/>
                    <a:gd name="connsiteX13" fmla="*/ 111868 w 645268"/>
                    <a:gd name="connsiteY13" fmla="*/ 54875 h 202570"/>
                    <a:gd name="connsiteX14" fmla="*/ 2330 w 645268"/>
                    <a:gd name="connsiteY14" fmla="*/ 128693 h 202570"/>
                    <a:gd name="connsiteX0" fmla="*/ 2330 w 645268"/>
                    <a:gd name="connsiteY0" fmla="*/ 128693 h 202570"/>
                    <a:gd name="connsiteX1" fmla="*/ 7093 w 645268"/>
                    <a:gd name="connsiteY1" fmla="*/ 71543 h 202570"/>
                    <a:gd name="connsiteX2" fmla="*/ 107105 w 645268"/>
                    <a:gd name="connsiteY2" fmla="*/ 2487 h 202570"/>
                    <a:gd name="connsiteX3" fmla="*/ 219024 w 645268"/>
                    <a:gd name="connsiteY3" fmla="*/ 69162 h 202570"/>
                    <a:gd name="connsiteX4" fmla="*/ 323799 w 645268"/>
                    <a:gd name="connsiteY4" fmla="*/ 147743 h 202570"/>
                    <a:gd name="connsiteX5" fmla="*/ 419049 w 645268"/>
                    <a:gd name="connsiteY5" fmla="*/ 76097 h 202570"/>
                    <a:gd name="connsiteX6" fmla="*/ 538112 w 645268"/>
                    <a:gd name="connsiteY6" fmla="*/ 1 h 202570"/>
                    <a:gd name="connsiteX7" fmla="*/ 645268 w 645268"/>
                    <a:gd name="connsiteY7" fmla="*/ 73925 h 202570"/>
                    <a:gd name="connsiteX8" fmla="*/ 642886 w 645268"/>
                    <a:gd name="connsiteY8" fmla="*/ 128693 h 202570"/>
                    <a:gd name="connsiteX9" fmla="*/ 538111 w 645268"/>
                    <a:gd name="connsiteY9" fmla="*/ 49799 h 202570"/>
                    <a:gd name="connsiteX10" fmla="*/ 442861 w 645268"/>
                    <a:gd name="connsiteY10" fmla="*/ 119168 h 202570"/>
                    <a:gd name="connsiteX11" fmla="*/ 326180 w 645268"/>
                    <a:gd name="connsiteY11" fmla="*/ 202512 h 202570"/>
                    <a:gd name="connsiteX12" fmla="*/ 209499 w 645268"/>
                    <a:gd name="connsiteY12" fmla="*/ 131075 h 202570"/>
                    <a:gd name="connsiteX13" fmla="*/ 111868 w 645268"/>
                    <a:gd name="connsiteY13" fmla="*/ 54875 h 202570"/>
                    <a:gd name="connsiteX14" fmla="*/ 2330 w 645268"/>
                    <a:gd name="connsiteY14" fmla="*/ 128693 h 202570"/>
                    <a:gd name="connsiteX0" fmla="*/ 2330 w 645268"/>
                    <a:gd name="connsiteY0" fmla="*/ 128693 h 202570"/>
                    <a:gd name="connsiteX1" fmla="*/ 7093 w 645268"/>
                    <a:gd name="connsiteY1" fmla="*/ 71543 h 202570"/>
                    <a:gd name="connsiteX2" fmla="*/ 107105 w 645268"/>
                    <a:gd name="connsiteY2" fmla="*/ 2487 h 202570"/>
                    <a:gd name="connsiteX3" fmla="*/ 235692 w 645268"/>
                    <a:gd name="connsiteY3" fmla="*/ 81590 h 202570"/>
                    <a:gd name="connsiteX4" fmla="*/ 323799 w 645268"/>
                    <a:gd name="connsiteY4" fmla="*/ 147743 h 202570"/>
                    <a:gd name="connsiteX5" fmla="*/ 419049 w 645268"/>
                    <a:gd name="connsiteY5" fmla="*/ 76097 h 202570"/>
                    <a:gd name="connsiteX6" fmla="*/ 538112 w 645268"/>
                    <a:gd name="connsiteY6" fmla="*/ 1 h 202570"/>
                    <a:gd name="connsiteX7" fmla="*/ 645268 w 645268"/>
                    <a:gd name="connsiteY7" fmla="*/ 73925 h 202570"/>
                    <a:gd name="connsiteX8" fmla="*/ 642886 w 645268"/>
                    <a:gd name="connsiteY8" fmla="*/ 128693 h 202570"/>
                    <a:gd name="connsiteX9" fmla="*/ 538111 w 645268"/>
                    <a:gd name="connsiteY9" fmla="*/ 49799 h 202570"/>
                    <a:gd name="connsiteX10" fmla="*/ 442861 w 645268"/>
                    <a:gd name="connsiteY10" fmla="*/ 119168 h 202570"/>
                    <a:gd name="connsiteX11" fmla="*/ 326180 w 645268"/>
                    <a:gd name="connsiteY11" fmla="*/ 202512 h 202570"/>
                    <a:gd name="connsiteX12" fmla="*/ 209499 w 645268"/>
                    <a:gd name="connsiteY12" fmla="*/ 131075 h 202570"/>
                    <a:gd name="connsiteX13" fmla="*/ 111868 w 645268"/>
                    <a:gd name="connsiteY13" fmla="*/ 54875 h 202570"/>
                    <a:gd name="connsiteX14" fmla="*/ 2330 w 645268"/>
                    <a:gd name="connsiteY14" fmla="*/ 128693 h 202570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19049 w 645268"/>
                    <a:gd name="connsiteY5" fmla="*/ 78618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1868 w 645268"/>
                    <a:gd name="connsiteY13" fmla="*/ 57396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19049 w 645268"/>
                    <a:gd name="connsiteY5" fmla="*/ 78618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6192 w 645268"/>
                    <a:gd name="connsiteY5" fmla="*/ 61219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3811 w 645268"/>
                    <a:gd name="connsiteY5" fmla="*/ 71162 h 205091"/>
                    <a:gd name="connsiteX6" fmla="*/ 538112 w 645268"/>
                    <a:gd name="connsiteY6" fmla="*/ 2522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3811 w 645268"/>
                    <a:gd name="connsiteY5" fmla="*/ 71162 h 205091"/>
                    <a:gd name="connsiteX6" fmla="*/ 528587 w 645268"/>
                    <a:gd name="connsiteY6" fmla="*/ 35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44967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91"/>
                    <a:gd name="connsiteX1" fmla="*/ 7093 w 645268"/>
                    <a:gd name="connsiteY1" fmla="*/ 74064 h 205091"/>
                    <a:gd name="connsiteX2" fmla="*/ 114248 w 645268"/>
                    <a:gd name="connsiteY2" fmla="*/ 37 h 205091"/>
                    <a:gd name="connsiteX3" fmla="*/ 235692 w 645268"/>
                    <a:gd name="connsiteY3" fmla="*/ 84111 h 205091"/>
                    <a:gd name="connsiteX4" fmla="*/ 323799 w 645268"/>
                    <a:gd name="connsiteY4" fmla="*/ 150264 h 205091"/>
                    <a:gd name="connsiteX5" fmla="*/ 423811 w 645268"/>
                    <a:gd name="connsiteY5" fmla="*/ 71162 h 205091"/>
                    <a:gd name="connsiteX6" fmla="*/ 528587 w 645268"/>
                    <a:gd name="connsiteY6" fmla="*/ 35 h 205091"/>
                    <a:gd name="connsiteX7" fmla="*/ 645268 w 645268"/>
                    <a:gd name="connsiteY7" fmla="*/ 76446 h 205091"/>
                    <a:gd name="connsiteX8" fmla="*/ 642886 w 645268"/>
                    <a:gd name="connsiteY8" fmla="*/ 131214 h 205091"/>
                    <a:gd name="connsiteX9" fmla="*/ 538111 w 645268"/>
                    <a:gd name="connsiteY9" fmla="*/ 52320 h 205091"/>
                    <a:gd name="connsiteX10" fmla="*/ 442861 w 645268"/>
                    <a:gd name="connsiteY10" fmla="*/ 121689 h 205091"/>
                    <a:gd name="connsiteX11" fmla="*/ 326180 w 645268"/>
                    <a:gd name="connsiteY11" fmla="*/ 205033 h 205091"/>
                    <a:gd name="connsiteX12" fmla="*/ 209499 w 645268"/>
                    <a:gd name="connsiteY12" fmla="*/ 133596 h 205091"/>
                    <a:gd name="connsiteX13" fmla="*/ 116631 w 645268"/>
                    <a:gd name="connsiteY13" fmla="*/ 52425 h 205091"/>
                    <a:gd name="connsiteX14" fmla="*/ 2330 w 645268"/>
                    <a:gd name="connsiteY14" fmla="*/ 131214 h 205091"/>
                    <a:gd name="connsiteX0" fmla="*/ 2330 w 645268"/>
                    <a:gd name="connsiteY0" fmla="*/ 131214 h 205051"/>
                    <a:gd name="connsiteX1" fmla="*/ 7093 w 645268"/>
                    <a:gd name="connsiteY1" fmla="*/ 74064 h 205051"/>
                    <a:gd name="connsiteX2" fmla="*/ 114248 w 645268"/>
                    <a:gd name="connsiteY2" fmla="*/ 37 h 205051"/>
                    <a:gd name="connsiteX3" fmla="*/ 235692 w 645268"/>
                    <a:gd name="connsiteY3" fmla="*/ 84111 h 205051"/>
                    <a:gd name="connsiteX4" fmla="*/ 323799 w 645268"/>
                    <a:gd name="connsiteY4" fmla="*/ 150264 h 205051"/>
                    <a:gd name="connsiteX5" fmla="*/ 423811 w 645268"/>
                    <a:gd name="connsiteY5" fmla="*/ 71162 h 205051"/>
                    <a:gd name="connsiteX6" fmla="*/ 528587 w 645268"/>
                    <a:gd name="connsiteY6" fmla="*/ 35 h 205051"/>
                    <a:gd name="connsiteX7" fmla="*/ 645268 w 645268"/>
                    <a:gd name="connsiteY7" fmla="*/ 76446 h 205051"/>
                    <a:gd name="connsiteX8" fmla="*/ 642886 w 645268"/>
                    <a:gd name="connsiteY8" fmla="*/ 131214 h 205051"/>
                    <a:gd name="connsiteX9" fmla="*/ 538111 w 645268"/>
                    <a:gd name="connsiteY9" fmla="*/ 52320 h 205051"/>
                    <a:gd name="connsiteX10" fmla="*/ 442861 w 645268"/>
                    <a:gd name="connsiteY10" fmla="*/ 121689 h 205051"/>
                    <a:gd name="connsiteX11" fmla="*/ 326180 w 645268"/>
                    <a:gd name="connsiteY11" fmla="*/ 205033 h 205051"/>
                    <a:gd name="connsiteX12" fmla="*/ 202355 w 645268"/>
                    <a:gd name="connsiteY12" fmla="*/ 128624 h 205051"/>
                    <a:gd name="connsiteX13" fmla="*/ 116631 w 645268"/>
                    <a:gd name="connsiteY13" fmla="*/ 52425 h 205051"/>
                    <a:gd name="connsiteX14" fmla="*/ 2330 w 645268"/>
                    <a:gd name="connsiteY14" fmla="*/ 131214 h 205051"/>
                    <a:gd name="connsiteX0" fmla="*/ 2330 w 645268"/>
                    <a:gd name="connsiteY0" fmla="*/ 131303 h 205140"/>
                    <a:gd name="connsiteX1" fmla="*/ 7093 w 645268"/>
                    <a:gd name="connsiteY1" fmla="*/ 66695 h 205140"/>
                    <a:gd name="connsiteX2" fmla="*/ 114248 w 645268"/>
                    <a:gd name="connsiteY2" fmla="*/ 126 h 205140"/>
                    <a:gd name="connsiteX3" fmla="*/ 235692 w 645268"/>
                    <a:gd name="connsiteY3" fmla="*/ 84200 h 205140"/>
                    <a:gd name="connsiteX4" fmla="*/ 323799 w 645268"/>
                    <a:gd name="connsiteY4" fmla="*/ 150353 h 205140"/>
                    <a:gd name="connsiteX5" fmla="*/ 423811 w 645268"/>
                    <a:gd name="connsiteY5" fmla="*/ 71251 h 205140"/>
                    <a:gd name="connsiteX6" fmla="*/ 528587 w 645268"/>
                    <a:gd name="connsiteY6" fmla="*/ 124 h 205140"/>
                    <a:gd name="connsiteX7" fmla="*/ 645268 w 645268"/>
                    <a:gd name="connsiteY7" fmla="*/ 76535 h 205140"/>
                    <a:gd name="connsiteX8" fmla="*/ 642886 w 645268"/>
                    <a:gd name="connsiteY8" fmla="*/ 131303 h 205140"/>
                    <a:gd name="connsiteX9" fmla="*/ 538111 w 645268"/>
                    <a:gd name="connsiteY9" fmla="*/ 52409 h 205140"/>
                    <a:gd name="connsiteX10" fmla="*/ 442861 w 645268"/>
                    <a:gd name="connsiteY10" fmla="*/ 121778 h 205140"/>
                    <a:gd name="connsiteX11" fmla="*/ 326180 w 645268"/>
                    <a:gd name="connsiteY11" fmla="*/ 205122 h 205140"/>
                    <a:gd name="connsiteX12" fmla="*/ 202355 w 645268"/>
                    <a:gd name="connsiteY12" fmla="*/ 128713 h 205140"/>
                    <a:gd name="connsiteX13" fmla="*/ 116631 w 645268"/>
                    <a:gd name="connsiteY13" fmla="*/ 52514 h 205140"/>
                    <a:gd name="connsiteX14" fmla="*/ 2330 w 645268"/>
                    <a:gd name="connsiteY14" fmla="*/ 131303 h 205140"/>
                    <a:gd name="connsiteX0" fmla="*/ 2330 w 645268"/>
                    <a:gd name="connsiteY0" fmla="*/ 131303 h 205140"/>
                    <a:gd name="connsiteX1" fmla="*/ 7093 w 645268"/>
                    <a:gd name="connsiteY1" fmla="*/ 66695 h 205140"/>
                    <a:gd name="connsiteX2" fmla="*/ 114248 w 645268"/>
                    <a:gd name="connsiteY2" fmla="*/ 126 h 205140"/>
                    <a:gd name="connsiteX3" fmla="*/ 235692 w 645268"/>
                    <a:gd name="connsiteY3" fmla="*/ 84200 h 205140"/>
                    <a:gd name="connsiteX4" fmla="*/ 323799 w 645268"/>
                    <a:gd name="connsiteY4" fmla="*/ 150353 h 205140"/>
                    <a:gd name="connsiteX5" fmla="*/ 423811 w 645268"/>
                    <a:gd name="connsiteY5" fmla="*/ 71251 h 205140"/>
                    <a:gd name="connsiteX6" fmla="*/ 528587 w 645268"/>
                    <a:gd name="connsiteY6" fmla="*/ 124 h 205140"/>
                    <a:gd name="connsiteX7" fmla="*/ 645268 w 645268"/>
                    <a:gd name="connsiteY7" fmla="*/ 76535 h 205140"/>
                    <a:gd name="connsiteX8" fmla="*/ 642886 w 645268"/>
                    <a:gd name="connsiteY8" fmla="*/ 131303 h 205140"/>
                    <a:gd name="connsiteX9" fmla="*/ 538111 w 645268"/>
                    <a:gd name="connsiteY9" fmla="*/ 52409 h 205140"/>
                    <a:gd name="connsiteX10" fmla="*/ 442861 w 645268"/>
                    <a:gd name="connsiteY10" fmla="*/ 121778 h 205140"/>
                    <a:gd name="connsiteX11" fmla="*/ 326180 w 645268"/>
                    <a:gd name="connsiteY11" fmla="*/ 205122 h 205140"/>
                    <a:gd name="connsiteX12" fmla="*/ 202355 w 645268"/>
                    <a:gd name="connsiteY12" fmla="*/ 128713 h 205140"/>
                    <a:gd name="connsiteX13" fmla="*/ 114250 w 645268"/>
                    <a:gd name="connsiteY13" fmla="*/ 57485 h 205140"/>
                    <a:gd name="connsiteX14" fmla="*/ 2330 w 645268"/>
                    <a:gd name="connsiteY14" fmla="*/ 131303 h 205140"/>
                    <a:gd name="connsiteX0" fmla="*/ 2330 w 645268"/>
                    <a:gd name="connsiteY0" fmla="*/ 131303 h 205418"/>
                    <a:gd name="connsiteX1" fmla="*/ 7093 w 645268"/>
                    <a:gd name="connsiteY1" fmla="*/ 66695 h 205418"/>
                    <a:gd name="connsiteX2" fmla="*/ 114248 w 645268"/>
                    <a:gd name="connsiteY2" fmla="*/ 126 h 205418"/>
                    <a:gd name="connsiteX3" fmla="*/ 235692 w 645268"/>
                    <a:gd name="connsiteY3" fmla="*/ 84200 h 205418"/>
                    <a:gd name="connsiteX4" fmla="*/ 323799 w 645268"/>
                    <a:gd name="connsiteY4" fmla="*/ 150353 h 205418"/>
                    <a:gd name="connsiteX5" fmla="*/ 423811 w 645268"/>
                    <a:gd name="connsiteY5" fmla="*/ 71251 h 205418"/>
                    <a:gd name="connsiteX6" fmla="*/ 528587 w 645268"/>
                    <a:gd name="connsiteY6" fmla="*/ 124 h 205418"/>
                    <a:gd name="connsiteX7" fmla="*/ 645268 w 645268"/>
                    <a:gd name="connsiteY7" fmla="*/ 76535 h 205418"/>
                    <a:gd name="connsiteX8" fmla="*/ 642886 w 645268"/>
                    <a:gd name="connsiteY8" fmla="*/ 131303 h 205418"/>
                    <a:gd name="connsiteX9" fmla="*/ 538111 w 645268"/>
                    <a:gd name="connsiteY9" fmla="*/ 52409 h 205418"/>
                    <a:gd name="connsiteX10" fmla="*/ 442861 w 645268"/>
                    <a:gd name="connsiteY10" fmla="*/ 121778 h 205418"/>
                    <a:gd name="connsiteX11" fmla="*/ 326180 w 645268"/>
                    <a:gd name="connsiteY11" fmla="*/ 205122 h 205418"/>
                    <a:gd name="connsiteX12" fmla="*/ 214261 w 645268"/>
                    <a:gd name="connsiteY12" fmla="*/ 146113 h 205418"/>
                    <a:gd name="connsiteX13" fmla="*/ 114250 w 645268"/>
                    <a:gd name="connsiteY13" fmla="*/ 57485 h 205418"/>
                    <a:gd name="connsiteX14" fmla="*/ 2330 w 645268"/>
                    <a:gd name="connsiteY14" fmla="*/ 131303 h 205418"/>
                    <a:gd name="connsiteX0" fmla="*/ 2330 w 645268"/>
                    <a:gd name="connsiteY0" fmla="*/ 197334 h 205418"/>
                    <a:gd name="connsiteX1" fmla="*/ 7093 w 645268"/>
                    <a:gd name="connsiteY1" fmla="*/ 66695 h 205418"/>
                    <a:gd name="connsiteX2" fmla="*/ 114248 w 645268"/>
                    <a:gd name="connsiteY2" fmla="*/ 126 h 205418"/>
                    <a:gd name="connsiteX3" fmla="*/ 235692 w 645268"/>
                    <a:gd name="connsiteY3" fmla="*/ 84200 h 205418"/>
                    <a:gd name="connsiteX4" fmla="*/ 323799 w 645268"/>
                    <a:gd name="connsiteY4" fmla="*/ 150353 h 205418"/>
                    <a:gd name="connsiteX5" fmla="*/ 423811 w 645268"/>
                    <a:gd name="connsiteY5" fmla="*/ 71251 h 205418"/>
                    <a:gd name="connsiteX6" fmla="*/ 528587 w 645268"/>
                    <a:gd name="connsiteY6" fmla="*/ 124 h 205418"/>
                    <a:gd name="connsiteX7" fmla="*/ 645268 w 645268"/>
                    <a:gd name="connsiteY7" fmla="*/ 76535 h 205418"/>
                    <a:gd name="connsiteX8" fmla="*/ 642886 w 645268"/>
                    <a:gd name="connsiteY8" fmla="*/ 131303 h 205418"/>
                    <a:gd name="connsiteX9" fmla="*/ 538111 w 645268"/>
                    <a:gd name="connsiteY9" fmla="*/ 52409 h 205418"/>
                    <a:gd name="connsiteX10" fmla="*/ 442861 w 645268"/>
                    <a:gd name="connsiteY10" fmla="*/ 121778 h 205418"/>
                    <a:gd name="connsiteX11" fmla="*/ 326180 w 645268"/>
                    <a:gd name="connsiteY11" fmla="*/ 205122 h 205418"/>
                    <a:gd name="connsiteX12" fmla="*/ 214261 w 645268"/>
                    <a:gd name="connsiteY12" fmla="*/ 146113 h 205418"/>
                    <a:gd name="connsiteX13" fmla="*/ 114250 w 645268"/>
                    <a:gd name="connsiteY13" fmla="*/ 57485 h 205418"/>
                    <a:gd name="connsiteX14" fmla="*/ 2330 w 645268"/>
                    <a:gd name="connsiteY14" fmla="*/ 197334 h 205418"/>
                    <a:gd name="connsiteX0" fmla="*/ 2330 w 645268"/>
                    <a:gd name="connsiteY0" fmla="*/ 197334 h 205418"/>
                    <a:gd name="connsiteX1" fmla="*/ 7093 w 645268"/>
                    <a:gd name="connsiteY1" fmla="*/ 66695 h 205418"/>
                    <a:gd name="connsiteX2" fmla="*/ 114248 w 645268"/>
                    <a:gd name="connsiteY2" fmla="*/ 126 h 205418"/>
                    <a:gd name="connsiteX3" fmla="*/ 235692 w 645268"/>
                    <a:gd name="connsiteY3" fmla="*/ 84200 h 205418"/>
                    <a:gd name="connsiteX4" fmla="*/ 323799 w 645268"/>
                    <a:gd name="connsiteY4" fmla="*/ 150353 h 205418"/>
                    <a:gd name="connsiteX5" fmla="*/ 423811 w 645268"/>
                    <a:gd name="connsiteY5" fmla="*/ 71251 h 205418"/>
                    <a:gd name="connsiteX6" fmla="*/ 528587 w 645268"/>
                    <a:gd name="connsiteY6" fmla="*/ 124 h 205418"/>
                    <a:gd name="connsiteX7" fmla="*/ 645268 w 645268"/>
                    <a:gd name="connsiteY7" fmla="*/ 76535 h 205418"/>
                    <a:gd name="connsiteX8" fmla="*/ 642886 w 645268"/>
                    <a:gd name="connsiteY8" fmla="*/ 131303 h 205418"/>
                    <a:gd name="connsiteX9" fmla="*/ 538111 w 645268"/>
                    <a:gd name="connsiteY9" fmla="*/ 52409 h 205418"/>
                    <a:gd name="connsiteX10" fmla="*/ 442861 w 645268"/>
                    <a:gd name="connsiteY10" fmla="*/ 121778 h 205418"/>
                    <a:gd name="connsiteX11" fmla="*/ 326180 w 645268"/>
                    <a:gd name="connsiteY11" fmla="*/ 205122 h 205418"/>
                    <a:gd name="connsiteX12" fmla="*/ 214261 w 645268"/>
                    <a:gd name="connsiteY12" fmla="*/ 146113 h 205418"/>
                    <a:gd name="connsiteX13" fmla="*/ 114250 w 645268"/>
                    <a:gd name="connsiteY13" fmla="*/ 116177 h 205418"/>
                    <a:gd name="connsiteX14" fmla="*/ 2330 w 645268"/>
                    <a:gd name="connsiteY14" fmla="*/ 197334 h 205418"/>
                    <a:gd name="connsiteX0" fmla="*/ 2330 w 645268"/>
                    <a:gd name="connsiteY0" fmla="*/ 197334 h 213453"/>
                    <a:gd name="connsiteX1" fmla="*/ 7093 w 645268"/>
                    <a:gd name="connsiteY1" fmla="*/ 66695 h 213453"/>
                    <a:gd name="connsiteX2" fmla="*/ 114248 w 645268"/>
                    <a:gd name="connsiteY2" fmla="*/ 126 h 213453"/>
                    <a:gd name="connsiteX3" fmla="*/ 235692 w 645268"/>
                    <a:gd name="connsiteY3" fmla="*/ 84200 h 213453"/>
                    <a:gd name="connsiteX4" fmla="*/ 323799 w 645268"/>
                    <a:gd name="connsiteY4" fmla="*/ 150353 h 213453"/>
                    <a:gd name="connsiteX5" fmla="*/ 423811 w 645268"/>
                    <a:gd name="connsiteY5" fmla="*/ 71251 h 213453"/>
                    <a:gd name="connsiteX6" fmla="*/ 528587 w 645268"/>
                    <a:gd name="connsiteY6" fmla="*/ 124 h 213453"/>
                    <a:gd name="connsiteX7" fmla="*/ 645268 w 645268"/>
                    <a:gd name="connsiteY7" fmla="*/ 76535 h 213453"/>
                    <a:gd name="connsiteX8" fmla="*/ 642886 w 645268"/>
                    <a:gd name="connsiteY8" fmla="*/ 131303 h 213453"/>
                    <a:gd name="connsiteX9" fmla="*/ 538111 w 645268"/>
                    <a:gd name="connsiteY9" fmla="*/ 52409 h 213453"/>
                    <a:gd name="connsiteX10" fmla="*/ 442861 w 645268"/>
                    <a:gd name="connsiteY10" fmla="*/ 121778 h 213453"/>
                    <a:gd name="connsiteX11" fmla="*/ 326180 w 645268"/>
                    <a:gd name="connsiteY11" fmla="*/ 205122 h 213453"/>
                    <a:gd name="connsiteX12" fmla="*/ 215452 w 645268"/>
                    <a:gd name="connsiteY12" fmla="*/ 193800 h 213453"/>
                    <a:gd name="connsiteX13" fmla="*/ 114250 w 645268"/>
                    <a:gd name="connsiteY13" fmla="*/ 116177 h 213453"/>
                    <a:gd name="connsiteX14" fmla="*/ 2330 w 645268"/>
                    <a:gd name="connsiteY14" fmla="*/ 197334 h 213453"/>
                    <a:gd name="connsiteX0" fmla="*/ 2330 w 645268"/>
                    <a:gd name="connsiteY0" fmla="*/ 197334 h 237333"/>
                    <a:gd name="connsiteX1" fmla="*/ 7093 w 645268"/>
                    <a:gd name="connsiteY1" fmla="*/ 66695 h 237333"/>
                    <a:gd name="connsiteX2" fmla="*/ 114248 w 645268"/>
                    <a:gd name="connsiteY2" fmla="*/ 126 h 237333"/>
                    <a:gd name="connsiteX3" fmla="*/ 235692 w 645268"/>
                    <a:gd name="connsiteY3" fmla="*/ 84200 h 237333"/>
                    <a:gd name="connsiteX4" fmla="*/ 323799 w 645268"/>
                    <a:gd name="connsiteY4" fmla="*/ 150353 h 237333"/>
                    <a:gd name="connsiteX5" fmla="*/ 423811 w 645268"/>
                    <a:gd name="connsiteY5" fmla="*/ 71251 h 237333"/>
                    <a:gd name="connsiteX6" fmla="*/ 528587 w 645268"/>
                    <a:gd name="connsiteY6" fmla="*/ 124 h 237333"/>
                    <a:gd name="connsiteX7" fmla="*/ 645268 w 645268"/>
                    <a:gd name="connsiteY7" fmla="*/ 76535 h 237333"/>
                    <a:gd name="connsiteX8" fmla="*/ 642886 w 645268"/>
                    <a:gd name="connsiteY8" fmla="*/ 131303 h 237333"/>
                    <a:gd name="connsiteX9" fmla="*/ 538111 w 645268"/>
                    <a:gd name="connsiteY9" fmla="*/ 52409 h 237333"/>
                    <a:gd name="connsiteX10" fmla="*/ 442861 w 645268"/>
                    <a:gd name="connsiteY10" fmla="*/ 121778 h 237333"/>
                    <a:gd name="connsiteX11" fmla="*/ 326180 w 645268"/>
                    <a:gd name="connsiteY11" fmla="*/ 234468 h 237333"/>
                    <a:gd name="connsiteX12" fmla="*/ 215452 w 645268"/>
                    <a:gd name="connsiteY12" fmla="*/ 193800 h 237333"/>
                    <a:gd name="connsiteX13" fmla="*/ 114250 w 645268"/>
                    <a:gd name="connsiteY13" fmla="*/ 116177 h 237333"/>
                    <a:gd name="connsiteX14" fmla="*/ 2330 w 645268"/>
                    <a:gd name="connsiteY14" fmla="*/ 197334 h 237333"/>
                    <a:gd name="connsiteX0" fmla="*/ 2330 w 645268"/>
                    <a:gd name="connsiteY0" fmla="*/ 197334 h 237333"/>
                    <a:gd name="connsiteX1" fmla="*/ 7093 w 645268"/>
                    <a:gd name="connsiteY1" fmla="*/ 66695 h 237333"/>
                    <a:gd name="connsiteX2" fmla="*/ 114248 w 645268"/>
                    <a:gd name="connsiteY2" fmla="*/ 126 h 237333"/>
                    <a:gd name="connsiteX3" fmla="*/ 235692 w 645268"/>
                    <a:gd name="connsiteY3" fmla="*/ 84200 h 237333"/>
                    <a:gd name="connsiteX4" fmla="*/ 323799 w 645268"/>
                    <a:gd name="connsiteY4" fmla="*/ 135679 h 237333"/>
                    <a:gd name="connsiteX5" fmla="*/ 423811 w 645268"/>
                    <a:gd name="connsiteY5" fmla="*/ 71251 h 237333"/>
                    <a:gd name="connsiteX6" fmla="*/ 528587 w 645268"/>
                    <a:gd name="connsiteY6" fmla="*/ 124 h 237333"/>
                    <a:gd name="connsiteX7" fmla="*/ 645268 w 645268"/>
                    <a:gd name="connsiteY7" fmla="*/ 76535 h 237333"/>
                    <a:gd name="connsiteX8" fmla="*/ 642886 w 645268"/>
                    <a:gd name="connsiteY8" fmla="*/ 131303 h 237333"/>
                    <a:gd name="connsiteX9" fmla="*/ 538111 w 645268"/>
                    <a:gd name="connsiteY9" fmla="*/ 52409 h 237333"/>
                    <a:gd name="connsiteX10" fmla="*/ 442861 w 645268"/>
                    <a:gd name="connsiteY10" fmla="*/ 121778 h 237333"/>
                    <a:gd name="connsiteX11" fmla="*/ 326180 w 645268"/>
                    <a:gd name="connsiteY11" fmla="*/ 234468 h 237333"/>
                    <a:gd name="connsiteX12" fmla="*/ 215452 w 645268"/>
                    <a:gd name="connsiteY12" fmla="*/ 193800 h 237333"/>
                    <a:gd name="connsiteX13" fmla="*/ 114250 w 645268"/>
                    <a:gd name="connsiteY13" fmla="*/ 116177 h 237333"/>
                    <a:gd name="connsiteX14" fmla="*/ 2330 w 645268"/>
                    <a:gd name="connsiteY14" fmla="*/ 197334 h 237333"/>
                    <a:gd name="connsiteX0" fmla="*/ 2330 w 645268"/>
                    <a:gd name="connsiteY0" fmla="*/ 197334 h 234862"/>
                    <a:gd name="connsiteX1" fmla="*/ 7093 w 645268"/>
                    <a:gd name="connsiteY1" fmla="*/ 66695 h 234862"/>
                    <a:gd name="connsiteX2" fmla="*/ 114248 w 645268"/>
                    <a:gd name="connsiteY2" fmla="*/ 126 h 234862"/>
                    <a:gd name="connsiteX3" fmla="*/ 235692 w 645268"/>
                    <a:gd name="connsiteY3" fmla="*/ 84200 h 234862"/>
                    <a:gd name="connsiteX4" fmla="*/ 323799 w 645268"/>
                    <a:gd name="connsiteY4" fmla="*/ 135679 h 234862"/>
                    <a:gd name="connsiteX5" fmla="*/ 423811 w 645268"/>
                    <a:gd name="connsiteY5" fmla="*/ 71251 h 234862"/>
                    <a:gd name="connsiteX6" fmla="*/ 528587 w 645268"/>
                    <a:gd name="connsiteY6" fmla="*/ 124 h 234862"/>
                    <a:gd name="connsiteX7" fmla="*/ 645268 w 645268"/>
                    <a:gd name="connsiteY7" fmla="*/ 76535 h 234862"/>
                    <a:gd name="connsiteX8" fmla="*/ 642886 w 645268"/>
                    <a:gd name="connsiteY8" fmla="*/ 131303 h 234862"/>
                    <a:gd name="connsiteX9" fmla="*/ 538111 w 645268"/>
                    <a:gd name="connsiteY9" fmla="*/ 52409 h 234862"/>
                    <a:gd name="connsiteX10" fmla="*/ 442861 w 645268"/>
                    <a:gd name="connsiteY10" fmla="*/ 173133 h 234862"/>
                    <a:gd name="connsiteX11" fmla="*/ 326180 w 645268"/>
                    <a:gd name="connsiteY11" fmla="*/ 234468 h 234862"/>
                    <a:gd name="connsiteX12" fmla="*/ 215452 w 645268"/>
                    <a:gd name="connsiteY12" fmla="*/ 193800 h 234862"/>
                    <a:gd name="connsiteX13" fmla="*/ 114250 w 645268"/>
                    <a:gd name="connsiteY13" fmla="*/ 116177 h 234862"/>
                    <a:gd name="connsiteX14" fmla="*/ 2330 w 645268"/>
                    <a:gd name="connsiteY14" fmla="*/ 197334 h 234862"/>
                    <a:gd name="connsiteX0" fmla="*/ 2330 w 645268"/>
                    <a:gd name="connsiteY0" fmla="*/ 197334 h 234862"/>
                    <a:gd name="connsiteX1" fmla="*/ 7093 w 645268"/>
                    <a:gd name="connsiteY1" fmla="*/ 66695 h 234862"/>
                    <a:gd name="connsiteX2" fmla="*/ 114248 w 645268"/>
                    <a:gd name="connsiteY2" fmla="*/ 126 h 234862"/>
                    <a:gd name="connsiteX3" fmla="*/ 235692 w 645268"/>
                    <a:gd name="connsiteY3" fmla="*/ 84200 h 234862"/>
                    <a:gd name="connsiteX4" fmla="*/ 323799 w 645268"/>
                    <a:gd name="connsiteY4" fmla="*/ 135679 h 234862"/>
                    <a:gd name="connsiteX5" fmla="*/ 423811 w 645268"/>
                    <a:gd name="connsiteY5" fmla="*/ 71251 h 234862"/>
                    <a:gd name="connsiteX6" fmla="*/ 528587 w 645268"/>
                    <a:gd name="connsiteY6" fmla="*/ 124 h 234862"/>
                    <a:gd name="connsiteX7" fmla="*/ 645268 w 645268"/>
                    <a:gd name="connsiteY7" fmla="*/ 76535 h 234862"/>
                    <a:gd name="connsiteX8" fmla="*/ 642886 w 645268"/>
                    <a:gd name="connsiteY8" fmla="*/ 131303 h 234862"/>
                    <a:gd name="connsiteX9" fmla="*/ 540492 w 645268"/>
                    <a:gd name="connsiteY9" fmla="*/ 125771 h 234862"/>
                    <a:gd name="connsiteX10" fmla="*/ 442861 w 645268"/>
                    <a:gd name="connsiteY10" fmla="*/ 173133 h 234862"/>
                    <a:gd name="connsiteX11" fmla="*/ 326180 w 645268"/>
                    <a:gd name="connsiteY11" fmla="*/ 234468 h 234862"/>
                    <a:gd name="connsiteX12" fmla="*/ 215452 w 645268"/>
                    <a:gd name="connsiteY12" fmla="*/ 193800 h 234862"/>
                    <a:gd name="connsiteX13" fmla="*/ 114250 w 645268"/>
                    <a:gd name="connsiteY13" fmla="*/ 116177 h 234862"/>
                    <a:gd name="connsiteX14" fmla="*/ 2330 w 645268"/>
                    <a:gd name="connsiteY14" fmla="*/ 197334 h 234862"/>
                    <a:gd name="connsiteX0" fmla="*/ 2330 w 645419"/>
                    <a:gd name="connsiteY0" fmla="*/ 197334 h 234862"/>
                    <a:gd name="connsiteX1" fmla="*/ 7093 w 645419"/>
                    <a:gd name="connsiteY1" fmla="*/ 66695 h 234862"/>
                    <a:gd name="connsiteX2" fmla="*/ 114248 w 645419"/>
                    <a:gd name="connsiteY2" fmla="*/ 126 h 234862"/>
                    <a:gd name="connsiteX3" fmla="*/ 235692 w 645419"/>
                    <a:gd name="connsiteY3" fmla="*/ 84200 h 234862"/>
                    <a:gd name="connsiteX4" fmla="*/ 323799 w 645419"/>
                    <a:gd name="connsiteY4" fmla="*/ 135679 h 234862"/>
                    <a:gd name="connsiteX5" fmla="*/ 423811 w 645419"/>
                    <a:gd name="connsiteY5" fmla="*/ 71251 h 234862"/>
                    <a:gd name="connsiteX6" fmla="*/ 528587 w 645419"/>
                    <a:gd name="connsiteY6" fmla="*/ 124 h 234862"/>
                    <a:gd name="connsiteX7" fmla="*/ 645268 w 645419"/>
                    <a:gd name="connsiteY7" fmla="*/ 76535 h 234862"/>
                    <a:gd name="connsiteX8" fmla="*/ 645267 w 645419"/>
                    <a:gd name="connsiteY8" fmla="*/ 189995 h 234862"/>
                    <a:gd name="connsiteX9" fmla="*/ 540492 w 645419"/>
                    <a:gd name="connsiteY9" fmla="*/ 125771 h 234862"/>
                    <a:gd name="connsiteX10" fmla="*/ 442861 w 645419"/>
                    <a:gd name="connsiteY10" fmla="*/ 173133 h 234862"/>
                    <a:gd name="connsiteX11" fmla="*/ 326180 w 645419"/>
                    <a:gd name="connsiteY11" fmla="*/ 234468 h 234862"/>
                    <a:gd name="connsiteX12" fmla="*/ 215452 w 645419"/>
                    <a:gd name="connsiteY12" fmla="*/ 193800 h 234862"/>
                    <a:gd name="connsiteX13" fmla="*/ 114250 w 645419"/>
                    <a:gd name="connsiteY13" fmla="*/ 116177 h 234862"/>
                    <a:gd name="connsiteX14" fmla="*/ 2330 w 645419"/>
                    <a:gd name="connsiteY14" fmla="*/ 197334 h 234862"/>
                    <a:gd name="connsiteX0" fmla="*/ 2330 w 645419"/>
                    <a:gd name="connsiteY0" fmla="*/ 206074 h 243602"/>
                    <a:gd name="connsiteX1" fmla="*/ 7093 w 645419"/>
                    <a:gd name="connsiteY1" fmla="*/ 16744 h 243602"/>
                    <a:gd name="connsiteX2" fmla="*/ 114248 w 645419"/>
                    <a:gd name="connsiteY2" fmla="*/ 8866 h 243602"/>
                    <a:gd name="connsiteX3" fmla="*/ 235692 w 645419"/>
                    <a:gd name="connsiteY3" fmla="*/ 92940 h 243602"/>
                    <a:gd name="connsiteX4" fmla="*/ 323799 w 645419"/>
                    <a:gd name="connsiteY4" fmla="*/ 144419 h 243602"/>
                    <a:gd name="connsiteX5" fmla="*/ 423811 w 645419"/>
                    <a:gd name="connsiteY5" fmla="*/ 79991 h 243602"/>
                    <a:gd name="connsiteX6" fmla="*/ 528587 w 645419"/>
                    <a:gd name="connsiteY6" fmla="*/ 8864 h 243602"/>
                    <a:gd name="connsiteX7" fmla="*/ 645268 w 645419"/>
                    <a:gd name="connsiteY7" fmla="*/ 85275 h 243602"/>
                    <a:gd name="connsiteX8" fmla="*/ 645267 w 645419"/>
                    <a:gd name="connsiteY8" fmla="*/ 198735 h 243602"/>
                    <a:gd name="connsiteX9" fmla="*/ 540492 w 645419"/>
                    <a:gd name="connsiteY9" fmla="*/ 134511 h 243602"/>
                    <a:gd name="connsiteX10" fmla="*/ 442861 w 645419"/>
                    <a:gd name="connsiteY10" fmla="*/ 181873 h 243602"/>
                    <a:gd name="connsiteX11" fmla="*/ 326180 w 645419"/>
                    <a:gd name="connsiteY11" fmla="*/ 243208 h 243602"/>
                    <a:gd name="connsiteX12" fmla="*/ 215452 w 645419"/>
                    <a:gd name="connsiteY12" fmla="*/ 202540 h 243602"/>
                    <a:gd name="connsiteX13" fmla="*/ 114250 w 645419"/>
                    <a:gd name="connsiteY13" fmla="*/ 124917 h 243602"/>
                    <a:gd name="connsiteX14" fmla="*/ 2330 w 645419"/>
                    <a:gd name="connsiteY14" fmla="*/ 206074 h 243602"/>
                    <a:gd name="connsiteX0" fmla="*/ 2330 w 645419"/>
                    <a:gd name="connsiteY0" fmla="*/ 236522 h 274050"/>
                    <a:gd name="connsiteX1" fmla="*/ 7093 w 645419"/>
                    <a:gd name="connsiteY1" fmla="*/ 47192 h 274050"/>
                    <a:gd name="connsiteX2" fmla="*/ 114248 w 645419"/>
                    <a:gd name="connsiteY2" fmla="*/ 2634 h 274050"/>
                    <a:gd name="connsiteX3" fmla="*/ 235692 w 645419"/>
                    <a:gd name="connsiteY3" fmla="*/ 123388 h 274050"/>
                    <a:gd name="connsiteX4" fmla="*/ 323799 w 645419"/>
                    <a:gd name="connsiteY4" fmla="*/ 174867 h 274050"/>
                    <a:gd name="connsiteX5" fmla="*/ 423811 w 645419"/>
                    <a:gd name="connsiteY5" fmla="*/ 110439 h 274050"/>
                    <a:gd name="connsiteX6" fmla="*/ 528587 w 645419"/>
                    <a:gd name="connsiteY6" fmla="*/ 39312 h 274050"/>
                    <a:gd name="connsiteX7" fmla="*/ 645268 w 645419"/>
                    <a:gd name="connsiteY7" fmla="*/ 115723 h 274050"/>
                    <a:gd name="connsiteX8" fmla="*/ 645267 w 645419"/>
                    <a:gd name="connsiteY8" fmla="*/ 229183 h 274050"/>
                    <a:gd name="connsiteX9" fmla="*/ 540492 w 645419"/>
                    <a:gd name="connsiteY9" fmla="*/ 164959 h 274050"/>
                    <a:gd name="connsiteX10" fmla="*/ 442861 w 645419"/>
                    <a:gd name="connsiteY10" fmla="*/ 212321 h 274050"/>
                    <a:gd name="connsiteX11" fmla="*/ 326180 w 645419"/>
                    <a:gd name="connsiteY11" fmla="*/ 273656 h 274050"/>
                    <a:gd name="connsiteX12" fmla="*/ 215452 w 645419"/>
                    <a:gd name="connsiteY12" fmla="*/ 232988 h 274050"/>
                    <a:gd name="connsiteX13" fmla="*/ 114250 w 645419"/>
                    <a:gd name="connsiteY13" fmla="*/ 155365 h 274050"/>
                    <a:gd name="connsiteX14" fmla="*/ 2330 w 645419"/>
                    <a:gd name="connsiteY14" fmla="*/ 236522 h 274050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72886 h 272069"/>
                    <a:gd name="connsiteX5" fmla="*/ 423811 w 645419"/>
                    <a:gd name="connsiteY5" fmla="*/ 108458 h 272069"/>
                    <a:gd name="connsiteX6" fmla="*/ 528587 w 645419"/>
                    <a:gd name="connsiteY6" fmla="*/ 37331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36205 h 272069"/>
                    <a:gd name="connsiteX5" fmla="*/ 423811 w 645419"/>
                    <a:gd name="connsiteY5" fmla="*/ 108458 h 272069"/>
                    <a:gd name="connsiteX6" fmla="*/ 528587 w 645419"/>
                    <a:gd name="connsiteY6" fmla="*/ 37331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36205 h 272069"/>
                    <a:gd name="connsiteX5" fmla="*/ 423811 w 645419"/>
                    <a:gd name="connsiteY5" fmla="*/ 57104 h 272069"/>
                    <a:gd name="connsiteX6" fmla="*/ 528587 w 645419"/>
                    <a:gd name="connsiteY6" fmla="*/ 37331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5419"/>
                    <a:gd name="connsiteY0" fmla="*/ 234541 h 272069"/>
                    <a:gd name="connsiteX1" fmla="*/ 7093 w 645419"/>
                    <a:gd name="connsiteY1" fmla="*/ 45211 h 272069"/>
                    <a:gd name="connsiteX2" fmla="*/ 114248 w 645419"/>
                    <a:gd name="connsiteY2" fmla="*/ 653 h 272069"/>
                    <a:gd name="connsiteX3" fmla="*/ 230930 w 645419"/>
                    <a:gd name="connsiteY3" fmla="*/ 77389 h 272069"/>
                    <a:gd name="connsiteX4" fmla="*/ 323799 w 645419"/>
                    <a:gd name="connsiteY4" fmla="*/ 136205 h 272069"/>
                    <a:gd name="connsiteX5" fmla="*/ 423811 w 645419"/>
                    <a:gd name="connsiteY5" fmla="*/ 57104 h 272069"/>
                    <a:gd name="connsiteX6" fmla="*/ 528587 w 645419"/>
                    <a:gd name="connsiteY6" fmla="*/ 7986 h 272069"/>
                    <a:gd name="connsiteX7" fmla="*/ 645268 w 645419"/>
                    <a:gd name="connsiteY7" fmla="*/ 113742 h 272069"/>
                    <a:gd name="connsiteX8" fmla="*/ 645267 w 645419"/>
                    <a:gd name="connsiteY8" fmla="*/ 227202 h 272069"/>
                    <a:gd name="connsiteX9" fmla="*/ 540492 w 645419"/>
                    <a:gd name="connsiteY9" fmla="*/ 162978 h 272069"/>
                    <a:gd name="connsiteX10" fmla="*/ 442861 w 645419"/>
                    <a:gd name="connsiteY10" fmla="*/ 210340 h 272069"/>
                    <a:gd name="connsiteX11" fmla="*/ 326180 w 645419"/>
                    <a:gd name="connsiteY11" fmla="*/ 271675 h 272069"/>
                    <a:gd name="connsiteX12" fmla="*/ 215452 w 645419"/>
                    <a:gd name="connsiteY12" fmla="*/ 231007 h 272069"/>
                    <a:gd name="connsiteX13" fmla="*/ 114250 w 645419"/>
                    <a:gd name="connsiteY13" fmla="*/ 153384 h 272069"/>
                    <a:gd name="connsiteX14" fmla="*/ 2330 w 645419"/>
                    <a:gd name="connsiteY14" fmla="*/ 234541 h 272069"/>
                    <a:gd name="connsiteX0" fmla="*/ 2330 w 647649"/>
                    <a:gd name="connsiteY0" fmla="*/ 234541 h 272069"/>
                    <a:gd name="connsiteX1" fmla="*/ 7093 w 647649"/>
                    <a:gd name="connsiteY1" fmla="*/ 45211 h 272069"/>
                    <a:gd name="connsiteX2" fmla="*/ 114248 w 647649"/>
                    <a:gd name="connsiteY2" fmla="*/ 653 h 272069"/>
                    <a:gd name="connsiteX3" fmla="*/ 230930 w 647649"/>
                    <a:gd name="connsiteY3" fmla="*/ 77389 h 272069"/>
                    <a:gd name="connsiteX4" fmla="*/ 323799 w 647649"/>
                    <a:gd name="connsiteY4" fmla="*/ 136205 h 272069"/>
                    <a:gd name="connsiteX5" fmla="*/ 423811 w 647649"/>
                    <a:gd name="connsiteY5" fmla="*/ 57104 h 272069"/>
                    <a:gd name="connsiteX6" fmla="*/ 528587 w 647649"/>
                    <a:gd name="connsiteY6" fmla="*/ 7986 h 272069"/>
                    <a:gd name="connsiteX7" fmla="*/ 647649 w 647649"/>
                    <a:gd name="connsiteY7" fmla="*/ 77062 h 272069"/>
                    <a:gd name="connsiteX8" fmla="*/ 645267 w 647649"/>
                    <a:gd name="connsiteY8" fmla="*/ 227202 h 272069"/>
                    <a:gd name="connsiteX9" fmla="*/ 540492 w 647649"/>
                    <a:gd name="connsiteY9" fmla="*/ 162978 h 272069"/>
                    <a:gd name="connsiteX10" fmla="*/ 442861 w 647649"/>
                    <a:gd name="connsiteY10" fmla="*/ 210340 h 272069"/>
                    <a:gd name="connsiteX11" fmla="*/ 326180 w 647649"/>
                    <a:gd name="connsiteY11" fmla="*/ 271675 h 272069"/>
                    <a:gd name="connsiteX12" fmla="*/ 215452 w 647649"/>
                    <a:gd name="connsiteY12" fmla="*/ 231007 h 272069"/>
                    <a:gd name="connsiteX13" fmla="*/ 114250 w 647649"/>
                    <a:gd name="connsiteY13" fmla="*/ 153384 h 272069"/>
                    <a:gd name="connsiteX14" fmla="*/ 2330 w 647649"/>
                    <a:gd name="connsiteY14" fmla="*/ 234541 h 272069"/>
                    <a:gd name="connsiteX0" fmla="*/ 2330 w 647649"/>
                    <a:gd name="connsiteY0" fmla="*/ 234541 h 381788"/>
                    <a:gd name="connsiteX1" fmla="*/ 7093 w 647649"/>
                    <a:gd name="connsiteY1" fmla="*/ 45211 h 381788"/>
                    <a:gd name="connsiteX2" fmla="*/ 114248 w 647649"/>
                    <a:gd name="connsiteY2" fmla="*/ 653 h 381788"/>
                    <a:gd name="connsiteX3" fmla="*/ 230930 w 647649"/>
                    <a:gd name="connsiteY3" fmla="*/ 77389 h 381788"/>
                    <a:gd name="connsiteX4" fmla="*/ 323799 w 647649"/>
                    <a:gd name="connsiteY4" fmla="*/ 136205 h 381788"/>
                    <a:gd name="connsiteX5" fmla="*/ 423811 w 647649"/>
                    <a:gd name="connsiteY5" fmla="*/ 57104 h 381788"/>
                    <a:gd name="connsiteX6" fmla="*/ 528587 w 647649"/>
                    <a:gd name="connsiteY6" fmla="*/ 7986 h 381788"/>
                    <a:gd name="connsiteX7" fmla="*/ 647649 w 647649"/>
                    <a:gd name="connsiteY7" fmla="*/ 77062 h 381788"/>
                    <a:gd name="connsiteX8" fmla="*/ 645267 w 647649"/>
                    <a:gd name="connsiteY8" fmla="*/ 227202 h 381788"/>
                    <a:gd name="connsiteX9" fmla="*/ 540492 w 647649"/>
                    <a:gd name="connsiteY9" fmla="*/ 162978 h 381788"/>
                    <a:gd name="connsiteX10" fmla="*/ 442861 w 647649"/>
                    <a:gd name="connsiteY10" fmla="*/ 210340 h 381788"/>
                    <a:gd name="connsiteX11" fmla="*/ 326180 w 647649"/>
                    <a:gd name="connsiteY11" fmla="*/ 381720 h 381788"/>
                    <a:gd name="connsiteX12" fmla="*/ 215452 w 647649"/>
                    <a:gd name="connsiteY12" fmla="*/ 231007 h 381788"/>
                    <a:gd name="connsiteX13" fmla="*/ 114250 w 647649"/>
                    <a:gd name="connsiteY13" fmla="*/ 153384 h 381788"/>
                    <a:gd name="connsiteX14" fmla="*/ 2330 w 647649"/>
                    <a:gd name="connsiteY14" fmla="*/ 234541 h 381788"/>
                    <a:gd name="connsiteX0" fmla="*/ 2330 w 647649"/>
                    <a:gd name="connsiteY0" fmla="*/ 234541 h 384028"/>
                    <a:gd name="connsiteX1" fmla="*/ 7093 w 647649"/>
                    <a:gd name="connsiteY1" fmla="*/ 45211 h 384028"/>
                    <a:gd name="connsiteX2" fmla="*/ 114248 w 647649"/>
                    <a:gd name="connsiteY2" fmla="*/ 653 h 384028"/>
                    <a:gd name="connsiteX3" fmla="*/ 230930 w 647649"/>
                    <a:gd name="connsiteY3" fmla="*/ 77389 h 384028"/>
                    <a:gd name="connsiteX4" fmla="*/ 323799 w 647649"/>
                    <a:gd name="connsiteY4" fmla="*/ 136205 h 384028"/>
                    <a:gd name="connsiteX5" fmla="*/ 423811 w 647649"/>
                    <a:gd name="connsiteY5" fmla="*/ 57104 h 384028"/>
                    <a:gd name="connsiteX6" fmla="*/ 528587 w 647649"/>
                    <a:gd name="connsiteY6" fmla="*/ 7986 h 384028"/>
                    <a:gd name="connsiteX7" fmla="*/ 647649 w 647649"/>
                    <a:gd name="connsiteY7" fmla="*/ 77062 h 384028"/>
                    <a:gd name="connsiteX8" fmla="*/ 645267 w 647649"/>
                    <a:gd name="connsiteY8" fmla="*/ 227202 h 384028"/>
                    <a:gd name="connsiteX9" fmla="*/ 540492 w 647649"/>
                    <a:gd name="connsiteY9" fmla="*/ 162978 h 384028"/>
                    <a:gd name="connsiteX10" fmla="*/ 442861 w 647649"/>
                    <a:gd name="connsiteY10" fmla="*/ 210340 h 384028"/>
                    <a:gd name="connsiteX11" fmla="*/ 326180 w 647649"/>
                    <a:gd name="connsiteY11" fmla="*/ 381720 h 384028"/>
                    <a:gd name="connsiteX12" fmla="*/ 215452 w 647649"/>
                    <a:gd name="connsiteY12" fmla="*/ 304369 h 384028"/>
                    <a:gd name="connsiteX13" fmla="*/ 114250 w 647649"/>
                    <a:gd name="connsiteY13" fmla="*/ 153384 h 384028"/>
                    <a:gd name="connsiteX14" fmla="*/ 2330 w 647649"/>
                    <a:gd name="connsiteY14" fmla="*/ 234541 h 384028"/>
                    <a:gd name="connsiteX0" fmla="*/ 2330 w 647649"/>
                    <a:gd name="connsiteY0" fmla="*/ 234541 h 384028"/>
                    <a:gd name="connsiteX1" fmla="*/ 7093 w 647649"/>
                    <a:gd name="connsiteY1" fmla="*/ 45211 h 384028"/>
                    <a:gd name="connsiteX2" fmla="*/ 114248 w 647649"/>
                    <a:gd name="connsiteY2" fmla="*/ 653 h 384028"/>
                    <a:gd name="connsiteX3" fmla="*/ 230930 w 647649"/>
                    <a:gd name="connsiteY3" fmla="*/ 77389 h 384028"/>
                    <a:gd name="connsiteX4" fmla="*/ 323799 w 647649"/>
                    <a:gd name="connsiteY4" fmla="*/ 136205 h 384028"/>
                    <a:gd name="connsiteX5" fmla="*/ 423811 w 647649"/>
                    <a:gd name="connsiteY5" fmla="*/ 57104 h 384028"/>
                    <a:gd name="connsiteX6" fmla="*/ 528587 w 647649"/>
                    <a:gd name="connsiteY6" fmla="*/ 7986 h 384028"/>
                    <a:gd name="connsiteX7" fmla="*/ 647649 w 647649"/>
                    <a:gd name="connsiteY7" fmla="*/ 77062 h 384028"/>
                    <a:gd name="connsiteX8" fmla="*/ 645267 w 647649"/>
                    <a:gd name="connsiteY8" fmla="*/ 227202 h 384028"/>
                    <a:gd name="connsiteX9" fmla="*/ 540492 w 647649"/>
                    <a:gd name="connsiteY9" fmla="*/ 162978 h 384028"/>
                    <a:gd name="connsiteX10" fmla="*/ 442861 w 647649"/>
                    <a:gd name="connsiteY10" fmla="*/ 210340 h 384028"/>
                    <a:gd name="connsiteX11" fmla="*/ 326180 w 647649"/>
                    <a:gd name="connsiteY11" fmla="*/ 381720 h 384028"/>
                    <a:gd name="connsiteX12" fmla="*/ 215452 w 647649"/>
                    <a:gd name="connsiteY12" fmla="*/ 304369 h 384028"/>
                    <a:gd name="connsiteX13" fmla="*/ 114250 w 647649"/>
                    <a:gd name="connsiteY13" fmla="*/ 204740 h 384028"/>
                    <a:gd name="connsiteX14" fmla="*/ 2330 w 647649"/>
                    <a:gd name="connsiteY14" fmla="*/ 234541 h 384028"/>
                    <a:gd name="connsiteX0" fmla="*/ 2330 w 647649"/>
                    <a:gd name="connsiteY0" fmla="*/ 307906 h 384028"/>
                    <a:gd name="connsiteX1" fmla="*/ 7093 w 647649"/>
                    <a:gd name="connsiteY1" fmla="*/ 45211 h 384028"/>
                    <a:gd name="connsiteX2" fmla="*/ 114248 w 647649"/>
                    <a:gd name="connsiteY2" fmla="*/ 653 h 384028"/>
                    <a:gd name="connsiteX3" fmla="*/ 230930 w 647649"/>
                    <a:gd name="connsiteY3" fmla="*/ 77389 h 384028"/>
                    <a:gd name="connsiteX4" fmla="*/ 323799 w 647649"/>
                    <a:gd name="connsiteY4" fmla="*/ 136205 h 384028"/>
                    <a:gd name="connsiteX5" fmla="*/ 423811 w 647649"/>
                    <a:gd name="connsiteY5" fmla="*/ 57104 h 384028"/>
                    <a:gd name="connsiteX6" fmla="*/ 528587 w 647649"/>
                    <a:gd name="connsiteY6" fmla="*/ 7986 h 384028"/>
                    <a:gd name="connsiteX7" fmla="*/ 647649 w 647649"/>
                    <a:gd name="connsiteY7" fmla="*/ 77062 h 384028"/>
                    <a:gd name="connsiteX8" fmla="*/ 645267 w 647649"/>
                    <a:gd name="connsiteY8" fmla="*/ 227202 h 384028"/>
                    <a:gd name="connsiteX9" fmla="*/ 540492 w 647649"/>
                    <a:gd name="connsiteY9" fmla="*/ 162978 h 384028"/>
                    <a:gd name="connsiteX10" fmla="*/ 442861 w 647649"/>
                    <a:gd name="connsiteY10" fmla="*/ 210340 h 384028"/>
                    <a:gd name="connsiteX11" fmla="*/ 326180 w 647649"/>
                    <a:gd name="connsiteY11" fmla="*/ 381720 h 384028"/>
                    <a:gd name="connsiteX12" fmla="*/ 215452 w 647649"/>
                    <a:gd name="connsiteY12" fmla="*/ 304369 h 384028"/>
                    <a:gd name="connsiteX13" fmla="*/ 114250 w 647649"/>
                    <a:gd name="connsiteY13" fmla="*/ 204740 h 384028"/>
                    <a:gd name="connsiteX14" fmla="*/ 2330 w 647649"/>
                    <a:gd name="connsiteY14" fmla="*/ 307906 h 384028"/>
                    <a:gd name="connsiteX0" fmla="*/ 2330 w 647649"/>
                    <a:gd name="connsiteY0" fmla="*/ 307906 h 382133"/>
                    <a:gd name="connsiteX1" fmla="*/ 7093 w 647649"/>
                    <a:gd name="connsiteY1" fmla="*/ 45211 h 382133"/>
                    <a:gd name="connsiteX2" fmla="*/ 114248 w 647649"/>
                    <a:gd name="connsiteY2" fmla="*/ 653 h 382133"/>
                    <a:gd name="connsiteX3" fmla="*/ 230930 w 647649"/>
                    <a:gd name="connsiteY3" fmla="*/ 77389 h 382133"/>
                    <a:gd name="connsiteX4" fmla="*/ 323799 w 647649"/>
                    <a:gd name="connsiteY4" fmla="*/ 136205 h 382133"/>
                    <a:gd name="connsiteX5" fmla="*/ 423811 w 647649"/>
                    <a:gd name="connsiteY5" fmla="*/ 57104 h 382133"/>
                    <a:gd name="connsiteX6" fmla="*/ 528587 w 647649"/>
                    <a:gd name="connsiteY6" fmla="*/ 7986 h 382133"/>
                    <a:gd name="connsiteX7" fmla="*/ 647649 w 647649"/>
                    <a:gd name="connsiteY7" fmla="*/ 77062 h 382133"/>
                    <a:gd name="connsiteX8" fmla="*/ 645267 w 647649"/>
                    <a:gd name="connsiteY8" fmla="*/ 227202 h 382133"/>
                    <a:gd name="connsiteX9" fmla="*/ 540492 w 647649"/>
                    <a:gd name="connsiteY9" fmla="*/ 162978 h 382133"/>
                    <a:gd name="connsiteX10" fmla="*/ 438098 w 647649"/>
                    <a:gd name="connsiteY10" fmla="*/ 269031 h 382133"/>
                    <a:gd name="connsiteX11" fmla="*/ 326180 w 647649"/>
                    <a:gd name="connsiteY11" fmla="*/ 381720 h 382133"/>
                    <a:gd name="connsiteX12" fmla="*/ 215452 w 647649"/>
                    <a:gd name="connsiteY12" fmla="*/ 304369 h 382133"/>
                    <a:gd name="connsiteX13" fmla="*/ 114250 w 647649"/>
                    <a:gd name="connsiteY13" fmla="*/ 204740 h 382133"/>
                    <a:gd name="connsiteX14" fmla="*/ 2330 w 647649"/>
                    <a:gd name="connsiteY14" fmla="*/ 307906 h 382133"/>
                    <a:gd name="connsiteX0" fmla="*/ 2330 w 647649"/>
                    <a:gd name="connsiteY0" fmla="*/ 307906 h 382133"/>
                    <a:gd name="connsiteX1" fmla="*/ 7093 w 647649"/>
                    <a:gd name="connsiteY1" fmla="*/ 45211 h 382133"/>
                    <a:gd name="connsiteX2" fmla="*/ 114248 w 647649"/>
                    <a:gd name="connsiteY2" fmla="*/ 653 h 382133"/>
                    <a:gd name="connsiteX3" fmla="*/ 230930 w 647649"/>
                    <a:gd name="connsiteY3" fmla="*/ 77389 h 382133"/>
                    <a:gd name="connsiteX4" fmla="*/ 323799 w 647649"/>
                    <a:gd name="connsiteY4" fmla="*/ 136205 h 382133"/>
                    <a:gd name="connsiteX5" fmla="*/ 423811 w 647649"/>
                    <a:gd name="connsiteY5" fmla="*/ 57104 h 382133"/>
                    <a:gd name="connsiteX6" fmla="*/ 528587 w 647649"/>
                    <a:gd name="connsiteY6" fmla="*/ 7986 h 382133"/>
                    <a:gd name="connsiteX7" fmla="*/ 647649 w 647649"/>
                    <a:gd name="connsiteY7" fmla="*/ 77062 h 382133"/>
                    <a:gd name="connsiteX8" fmla="*/ 645267 w 647649"/>
                    <a:gd name="connsiteY8" fmla="*/ 227202 h 382133"/>
                    <a:gd name="connsiteX9" fmla="*/ 535730 w 647649"/>
                    <a:gd name="connsiteY9" fmla="*/ 206995 h 382133"/>
                    <a:gd name="connsiteX10" fmla="*/ 438098 w 647649"/>
                    <a:gd name="connsiteY10" fmla="*/ 269031 h 382133"/>
                    <a:gd name="connsiteX11" fmla="*/ 326180 w 647649"/>
                    <a:gd name="connsiteY11" fmla="*/ 381720 h 382133"/>
                    <a:gd name="connsiteX12" fmla="*/ 215452 w 647649"/>
                    <a:gd name="connsiteY12" fmla="*/ 304369 h 382133"/>
                    <a:gd name="connsiteX13" fmla="*/ 114250 w 647649"/>
                    <a:gd name="connsiteY13" fmla="*/ 204740 h 382133"/>
                    <a:gd name="connsiteX14" fmla="*/ 2330 w 647649"/>
                    <a:gd name="connsiteY14" fmla="*/ 307906 h 382133"/>
                    <a:gd name="connsiteX0" fmla="*/ 2330 w 647800"/>
                    <a:gd name="connsiteY0" fmla="*/ 307906 h 382133"/>
                    <a:gd name="connsiteX1" fmla="*/ 7093 w 647800"/>
                    <a:gd name="connsiteY1" fmla="*/ 45211 h 382133"/>
                    <a:gd name="connsiteX2" fmla="*/ 114248 w 647800"/>
                    <a:gd name="connsiteY2" fmla="*/ 653 h 382133"/>
                    <a:gd name="connsiteX3" fmla="*/ 230930 w 647800"/>
                    <a:gd name="connsiteY3" fmla="*/ 77389 h 382133"/>
                    <a:gd name="connsiteX4" fmla="*/ 323799 w 647800"/>
                    <a:gd name="connsiteY4" fmla="*/ 136205 h 382133"/>
                    <a:gd name="connsiteX5" fmla="*/ 423811 w 647800"/>
                    <a:gd name="connsiteY5" fmla="*/ 57104 h 382133"/>
                    <a:gd name="connsiteX6" fmla="*/ 528587 w 647800"/>
                    <a:gd name="connsiteY6" fmla="*/ 7986 h 382133"/>
                    <a:gd name="connsiteX7" fmla="*/ 647649 w 647800"/>
                    <a:gd name="connsiteY7" fmla="*/ 77062 h 382133"/>
                    <a:gd name="connsiteX8" fmla="*/ 647648 w 647800"/>
                    <a:gd name="connsiteY8" fmla="*/ 307902 h 382133"/>
                    <a:gd name="connsiteX9" fmla="*/ 535730 w 647800"/>
                    <a:gd name="connsiteY9" fmla="*/ 206995 h 382133"/>
                    <a:gd name="connsiteX10" fmla="*/ 438098 w 647800"/>
                    <a:gd name="connsiteY10" fmla="*/ 269031 h 382133"/>
                    <a:gd name="connsiteX11" fmla="*/ 326180 w 647800"/>
                    <a:gd name="connsiteY11" fmla="*/ 381720 h 382133"/>
                    <a:gd name="connsiteX12" fmla="*/ 215452 w 647800"/>
                    <a:gd name="connsiteY12" fmla="*/ 304369 h 382133"/>
                    <a:gd name="connsiteX13" fmla="*/ 114250 w 647800"/>
                    <a:gd name="connsiteY13" fmla="*/ 204740 h 382133"/>
                    <a:gd name="connsiteX14" fmla="*/ 2330 w 647800"/>
                    <a:gd name="connsiteY14" fmla="*/ 307906 h 382133"/>
                    <a:gd name="connsiteX0" fmla="*/ 2330 w 647800"/>
                    <a:gd name="connsiteY0" fmla="*/ 307906 h 353139"/>
                    <a:gd name="connsiteX1" fmla="*/ 7093 w 647800"/>
                    <a:gd name="connsiteY1" fmla="*/ 45211 h 353139"/>
                    <a:gd name="connsiteX2" fmla="*/ 114248 w 647800"/>
                    <a:gd name="connsiteY2" fmla="*/ 653 h 353139"/>
                    <a:gd name="connsiteX3" fmla="*/ 230930 w 647800"/>
                    <a:gd name="connsiteY3" fmla="*/ 77389 h 353139"/>
                    <a:gd name="connsiteX4" fmla="*/ 323799 w 647800"/>
                    <a:gd name="connsiteY4" fmla="*/ 136205 h 353139"/>
                    <a:gd name="connsiteX5" fmla="*/ 423811 w 647800"/>
                    <a:gd name="connsiteY5" fmla="*/ 57104 h 353139"/>
                    <a:gd name="connsiteX6" fmla="*/ 528587 w 647800"/>
                    <a:gd name="connsiteY6" fmla="*/ 7986 h 353139"/>
                    <a:gd name="connsiteX7" fmla="*/ 647649 w 647800"/>
                    <a:gd name="connsiteY7" fmla="*/ 77062 h 353139"/>
                    <a:gd name="connsiteX8" fmla="*/ 647648 w 647800"/>
                    <a:gd name="connsiteY8" fmla="*/ 307902 h 353139"/>
                    <a:gd name="connsiteX9" fmla="*/ 535730 w 647800"/>
                    <a:gd name="connsiteY9" fmla="*/ 206995 h 353139"/>
                    <a:gd name="connsiteX10" fmla="*/ 438098 w 647800"/>
                    <a:gd name="connsiteY10" fmla="*/ 269031 h 353139"/>
                    <a:gd name="connsiteX11" fmla="*/ 323752 w 647800"/>
                    <a:gd name="connsiteY11" fmla="*/ 352375 h 353139"/>
                    <a:gd name="connsiteX12" fmla="*/ 215452 w 647800"/>
                    <a:gd name="connsiteY12" fmla="*/ 304369 h 353139"/>
                    <a:gd name="connsiteX13" fmla="*/ 114250 w 647800"/>
                    <a:gd name="connsiteY13" fmla="*/ 204740 h 353139"/>
                    <a:gd name="connsiteX14" fmla="*/ 2330 w 647800"/>
                    <a:gd name="connsiteY14" fmla="*/ 307906 h 353139"/>
                    <a:gd name="connsiteX0" fmla="*/ 2330 w 647800"/>
                    <a:gd name="connsiteY0" fmla="*/ 307906 h 352412"/>
                    <a:gd name="connsiteX1" fmla="*/ 7093 w 647800"/>
                    <a:gd name="connsiteY1" fmla="*/ 45211 h 352412"/>
                    <a:gd name="connsiteX2" fmla="*/ 114248 w 647800"/>
                    <a:gd name="connsiteY2" fmla="*/ 653 h 352412"/>
                    <a:gd name="connsiteX3" fmla="*/ 230930 w 647800"/>
                    <a:gd name="connsiteY3" fmla="*/ 77389 h 352412"/>
                    <a:gd name="connsiteX4" fmla="*/ 323799 w 647800"/>
                    <a:gd name="connsiteY4" fmla="*/ 136205 h 352412"/>
                    <a:gd name="connsiteX5" fmla="*/ 423811 w 647800"/>
                    <a:gd name="connsiteY5" fmla="*/ 57104 h 352412"/>
                    <a:gd name="connsiteX6" fmla="*/ 528587 w 647800"/>
                    <a:gd name="connsiteY6" fmla="*/ 7986 h 352412"/>
                    <a:gd name="connsiteX7" fmla="*/ 647649 w 647800"/>
                    <a:gd name="connsiteY7" fmla="*/ 77062 h 352412"/>
                    <a:gd name="connsiteX8" fmla="*/ 647648 w 647800"/>
                    <a:gd name="connsiteY8" fmla="*/ 307902 h 352412"/>
                    <a:gd name="connsiteX9" fmla="*/ 535730 w 647800"/>
                    <a:gd name="connsiteY9" fmla="*/ 206995 h 352412"/>
                    <a:gd name="connsiteX10" fmla="*/ 438098 w 647800"/>
                    <a:gd name="connsiteY10" fmla="*/ 269031 h 352412"/>
                    <a:gd name="connsiteX11" fmla="*/ 323752 w 647800"/>
                    <a:gd name="connsiteY11" fmla="*/ 352375 h 352412"/>
                    <a:gd name="connsiteX12" fmla="*/ 215452 w 647800"/>
                    <a:gd name="connsiteY12" fmla="*/ 278690 h 352412"/>
                    <a:gd name="connsiteX13" fmla="*/ 114250 w 647800"/>
                    <a:gd name="connsiteY13" fmla="*/ 204740 h 352412"/>
                    <a:gd name="connsiteX14" fmla="*/ 2330 w 647800"/>
                    <a:gd name="connsiteY14" fmla="*/ 307906 h 3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47800" h="352412">
                      <a:moveTo>
                        <a:pt x="2330" y="307906"/>
                      </a:moveTo>
                      <a:cubicBezTo>
                        <a:pt x="6298" y="294015"/>
                        <a:pt x="-7988" y="66245"/>
                        <a:pt x="7093" y="45211"/>
                      </a:cubicBezTo>
                      <a:cubicBezTo>
                        <a:pt x="24555" y="24177"/>
                        <a:pt x="76942" y="-4710"/>
                        <a:pt x="114248" y="653"/>
                      </a:cubicBezTo>
                      <a:cubicBezTo>
                        <a:pt x="151554" y="6016"/>
                        <a:pt x="196005" y="54797"/>
                        <a:pt x="230930" y="77389"/>
                      </a:cubicBezTo>
                      <a:cubicBezTo>
                        <a:pt x="265855" y="99981"/>
                        <a:pt x="291652" y="139586"/>
                        <a:pt x="323799" y="136205"/>
                      </a:cubicBezTo>
                      <a:cubicBezTo>
                        <a:pt x="355946" y="132824"/>
                        <a:pt x="389680" y="78474"/>
                        <a:pt x="423811" y="57104"/>
                      </a:cubicBezTo>
                      <a:cubicBezTo>
                        <a:pt x="457942" y="35734"/>
                        <a:pt x="491281" y="4660"/>
                        <a:pt x="528587" y="7986"/>
                      </a:cubicBezTo>
                      <a:cubicBezTo>
                        <a:pt x="565893" y="11312"/>
                        <a:pt x="628996" y="56028"/>
                        <a:pt x="647649" y="77062"/>
                      </a:cubicBezTo>
                      <a:cubicBezTo>
                        <a:pt x="642489" y="162389"/>
                        <a:pt x="648838" y="246386"/>
                        <a:pt x="647648" y="307902"/>
                      </a:cubicBezTo>
                      <a:cubicBezTo>
                        <a:pt x="629789" y="305124"/>
                        <a:pt x="570655" y="213473"/>
                        <a:pt x="535730" y="206995"/>
                      </a:cubicBezTo>
                      <a:cubicBezTo>
                        <a:pt x="500805" y="200517"/>
                        <a:pt x="473428" y="244801"/>
                        <a:pt x="438098" y="269031"/>
                      </a:cubicBezTo>
                      <a:cubicBezTo>
                        <a:pt x="402768" y="293261"/>
                        <a:pt x="360860" y="350765"/>
                        <a:pt x="323752" y="352375"/>
                      </a:cubicBezTo>
                      <a:cubicBezTo>
                        <a:pt x="286644" y="353985"/>
                        <a:pt x="251171" y="303296"/>
                        <a:pt x="215452" y="278690"/>
                      </a:cubicBezTo>
                      <a:cubicBezTo>
                        <a:pt x="179733" y="254084"/>
                        <a:pt x="149770" y="199871"/>
                        <a:pt x="114250" y="204740"/>
                      </a:cubicBezTo>
                      <a:cubicBezTo>
                        <a:pt x="78730" y="209609"/>
                        <a:pt x="19793" y="305128"/>
                        <a:pt x="2330" y="307906"/>
                      </a:cubicBezTo>
                      <a:close/>
                    </a:path>
                  </a:pathLst>
                </a:custGeom>
                <a:solidFill>
                  <a:srgbClr val="FF0000">
                    <a:alpha val="34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1133E881-2056-B15B-B8A8-20241BEE3D4A}"/>
              </a:ext>
            </a:extLst>
          </p:cNvPr>
          <p:cNvSpPr txBox="1"/>
          <p:nvPr/>
        </p:nvSpPr>
        <p:spPr>
          <a:xfrm>
            <a:off x="95231" y="738827"/>
            <a:ext cx="256697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Theory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0A3D9DD-C4F9-7DF9-78AD-88F5D4DFA9B7}"/>
              </a:ext>
            </a:extLst>
          </p:cNvPr>
          <p:cNvSpPr txBox="1"/>
          <p:nvPr/>
        </p:nvSpPr>
        <p:spPr>
          <a:xfrm>
            <a:off x="95230" y="2709192"/>
            <a:ext cx="256697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Practice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686EA05-1D40-5163-CB90-614C080FDBCE}"/>
              </a:ext>
            </a:extLst>
          </p:cNvPr>
          <p:cNvCxnSpPr>
            <a:cxnSpLocks/>
          </p:cNvCxnSpPr>
          <p:nvPr/>
        </p:nvCxnSpPr>
        <p:spPr>
          <a:xfrm>
            <a:off x="3958674" y="2940389"/>
            <a:ext cx="0" cy="29984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7434F7C8-CD62-721A-B99F-EC189E419143}"/>
              </a:ext>
            </a:extLst>
          </p:cNvPr>
          <p:cNvSpPr txBox="1"/>
          <p:nvPr/>
        </p:nvSpPr>
        <p:spPr>
          <a:xfrm>
            <a:off x="3206626" y="2569651"/>
            <a:ext cx="148954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Dynamic range issues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0A66DC9-FAD2-C1E0-CBB9-D01466A878BA}"/>
              </a:ext>
            </a:extLst>
          </p:cNvPr>
          <p:cNvCxnSpPr>
            <a:cxnSpLocks/>
          </p:cNvCxnSpPr>
          <p:nvPr/>
        </p:nvCxnSpPr>
        <p:spPr>
          <a:xfrm>
            <a:off x="5319152" y="2555807"/>
            <a:ext cx="0" cy="29984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8671766-D637-D687-1A4F-C6E2CE1B22E1}"/>
              </a:ext>
            </a:extLst>
          </p:cNvPr>
          <p:cNvSpPr txBox="1"/>
          <p:nvPr/>
        </p:nvSpPr>
        <p:spPr>
          <a:xfrm>
            <a:off x="4573520" y="2342274"/>
            <a:ext cx="1489548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Precision issues</a:t>
            </a:r>
          </a:p>
        </p:txBody>
      </p:sp>
    </p:spTree>
    <p:extLst>
      <p:ext uri="{BB962C8B-B14F-4D97-AF65-F5344CB8AC3E}">
        <p14:creationId xmlns:p14="http://schemas.microsoft.com/office/powerpoint/2010/main" val="324058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73" grpId="0"/>
      <p:bldP spid="75" grpId="0"/>
      <p:bldP spid="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A1F1-67BD-93C2-8326-3A484F6A7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BaseBand</a:t>
            </a:r>
            <a:r>
              <a:rPr lang="en-US" sz="2200" dirty="0"/>
              <a:t> Tune (BBQ) system based on Direct Diode Detection</a:t>
            </a:r>
            <a:endParaRPr lang="en-GB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75D86-C030-96D7-27DC-CFA5F3FBC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158236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Single RF Schottky diode – peak voltage handling up to 50 V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everal</a:t>
            </a:r>
            <a:r>
              <a:rPr lang="en-GB" dirty="0"/>
              <a:t> diodes in series possible (e.g. 6 for the LHC)</a:t>
            </a:r>
          </a:p>
          <a:p>
            <a:r>
              <a:rPr lang="en-GB" dirty="0"/>
              <a:t>Downmixing of the </a:t>
            </a:r>
            <a:r>
              <a:rPr lang="en-GB" dirty="0" err="1"/>
              <a:t>betatron</a:t>
            </a:r>
            <a:r>
              <a:rPr lang="en-GB" dirty="0"/>
              <a:t> modulation to below the revolution frequency</a:t>
            </a:r>
          </a:p>
          <a:p>
            <a:pPr lvl="1"/>
            <a:r>
              <a:rPr lang="en-GB" dirty="0"/>
              <a:t>Signal processing with relatively inexpensive high-performance audio ADCs</a:t>
            </a:r>
          </a:p>
          <a:p>
            <a:r>
              <a:rPr lang="en-GB" dirty="0"/>
              <a:t>Similar to an AM radio receiver but with extremely low noise, very slow discharge, and with brutal filtering of the carrier (revolution) frequency and the out-of-band signals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79539-43CC-AD8F-BE6E-3E2D283167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5F27A-9E98-2A57-3B0E-AE413B5BD9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EF248-0428-AA1C-4712-20E59355A4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24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F803B5-B0CF-45DE-11F5-825DFC04D9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60" y="2333806"/>
            <a:ext cx="6641080" cy="214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395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2D4B8-B6D9-A4FF-87F8-F66A7589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BBQ performance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17105-3456-C85B-393B-7B14BA43B9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66A68-5731-3DCC-2A85-3F0C7396C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19EA5-D855-5A23-3951-037BF9366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25</a:t>
            </a:fld>
            <a:endParaRPr lang="en-GB" noProof="0" dirty="0"/>
          </a:p>
        </p:txBody>
      </p:sp>
      <p:pic>
        <p:nvPicPr>
          <p:cNvPr id="18" name="Picture 32" descr="bbq_b0">
            <a:extLst>
              <a:ext uri="{FF2B5EF4-FFF2-40B4-BE49-F238E27FC236}">
                <a16:creationId xmlns:a16="http://schemas.microsoft.com/office/drawing/2014/main" id="{83260EE8-8059-D0D8-C130-5FF9C2375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183" y="734732"/>
            <a:ext cx="5268082" cy="368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98D3D78-5B9F-EAF9-7E5E-CB3ACA03B13B}"/>
              </a:ext>
            </a:extLst>
          </p:cNvPr>
          <p:cNvCxnSpPr>
            <a:cxnSpLocks/>
          </p:cNvCxnSpPr>
          <p:nvPr/>
        </p:nvCxnSpPr>
        <p:spPr>
          <a:xfrm>
            <a:off x="2187625" y="1164668"/>
            <a:ext cx="1466767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5A60842-392E-5736-7C63-4B67FBBB4EEC}"/>
              </a:ext>
            </a:extLst>
          </p:cNvPr>
          <p:cNvSpPr txBox="1"/>
          <p:nvPr/>
        </p:nvSpPr>
        <p:spPr>
          <a:xfrm>
            <a:off x="426340" y="970769"/>
            <a:ext cx="177284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Intentional beam excitations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5F5AFC8-0947-7561-DFB7-97E39FC44626}"/>
              </a:ext>
            </a:extLst>
          </p:cNvPr>
          <p:cNvCxnSpPr>
            <a:cxnSpLocks/>
          </p:cNvCxnSpPr>
          <p:nvPr/>
        </p:nvCxnSpPr>
        <p:spPr>
          <a:xfrm flipH="1">
            <a:off x="4950594" y="1867301"/>
            <a:ext cx="2294021" cy="17004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A638DBC-3F9C-29C1-5CD5-F943CC21AC88}"/>
              </a:ext>
            </a:extLst>
          </p:cNvPr>
          <p:cNvSpPr txBox="1"/>
          <p:nvPr/>
        </p:nvSpPr>
        <p:spPr>
          <a:xfrm>
            <a:off x="7244615" y="1599535"/>
            <a:ext cx="177284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Residual beam oscillation with no added excitation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6B15CC0-0EF7-394C-31B4-1276881A4855}"/>
              </a:ext>
            </a:extLst>
          </p:cNvPr>
          <p:cNvCxnSpPr>
            <a:cxnSpLocks/>
          </p:cNvCxnSpPr>
          <p:nvPr/>
        </p:nvCxnSpPr>
        <p:spPr>
          <a:xfrm flipH="1">
            <a:off x="2403107" y="3145856"/>
            <a:ext cx="4966636" cy="0"/>
          </a:xfrm>
          <a:prstGeom prst="straightConnector1">
            <a:avLst/>
          </a:prstGeom>
          <a:ln>
            <a:solidFill>
              <a:srgbClr val="7030A0"/>
            </a:solidFill>
            <a:prstDash val="lgDashDot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2F1708F-5ED7-0ED6-B98D-1936C7045E37}"/>
              </a:ext>
            </a:extLst>
          </p:cNvPr>
          <p:cNvSpPr txBox="1"/>
          <p:nvPr/>
        </p:nvSpPr>
        <p:spPr>
          <a:xfrm>
            <a:off x="7320817" y="3025823"/>
            <a:ext cx="1772841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~ 10 nm noise floor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35415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F7B75-60CC-ED6F-9FF3-A1FC6A821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tune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EAC55-BE61-F8FC-F310-62A70D5697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4941F-9C8B-2C16-CA18-1E873964D2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C73D0-D83B-3A74-97A5-C2FDF2172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26</a:t>
            </a:fld>
            <a:endParaRPr lang="en-GB" noProof="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0C4C4B4-1245-BF4D-C0AF-3B606ADE2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0" y="718158"/>
            <a:ext cx="5219383" cy="380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3505F506-7FC3-EB3E-AE85-7D03B9696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200" y="2342416"/>
            <a:ext cx="264085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GB" altLang="en-US" sz="2000" b="1" dirty="0">
                <a:solidFill>
                  <a:schemeClr val="accent2"/>
                </a:solidFill>
                <a:latin typeface="Ubuntu" panose="020B0504030602030204" pitchFamily="34" charset="0"/>
              </a:rPr>
              <a:t>CERN SPS example:</a:t>
            </a:r>
          </a:p>
          <a:p>
            <a:pPr algn="l">
              <a:lnSpc>
                <a:spcPct val="80000"/>
              </a:lnSpc>
            </a:pPr>
            <a:r>
              <a:rPr lang="en-GB" altLang="en-US" sz="2000" dirty="0">
                <a:solidFill>
                  <a:srgbClr val="080808"/>
                </a:solidFill>
                <a:latin typeface="Ubuntu" panose="020B0504030602030204" pitchFamily="34" charset="0"/>
              </a:rPr>
              <a:t>Tune clearly visible from residual oscillations without additional excitation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7A47878-6CFD-EBD5-E6A2-ED938B32090B}"/>
              </a:ext>
            </a:extLst>
          </p:cNvPr>
          <p:cNvCxnSpPr>
            <a:cxnSpLocks/>
          </p:cNvCxnSpPr>
          <p:nvPr/>
        </p:nvCxnSpPr>
        <p:spPr>
          <a:xfrm flipH="1" flipV="1">
            <a:off x="3616960" y="2494280"/>
            <a:ext cx="2682240" cy="30988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782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70C2F-F681-D90A-F783-5C58DE170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LHC tune measurements during the energy ramp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0B24A-3D24-DB59-EBB1-9E7A8FD4F6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A80DD-BED8-CBFA-9371-D195F7F46F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92E95-ED7C-DF80-8AA7-0695B3C89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27</a:t>
            </a:fld>
            <a:endParaRPr lang="en-GB" noProof="0" dirty="0"/>
          </a:p>
        </p:txBody>
      </p:sp>
      <p:pic>
        <p:nvPicPr>
          <p:cNvPr id="7" name="Picture 6" descr="20091130_third_LHC_ramp_SMALL.gif">
            <a:extLst>
              <a:ext uri="{FF2B5EF4-FFF2-40B4-BE49-F238E27FC236}">
                <a16:creationId xmlns:a16="http://schemas.microsoft.com/office/drawing/2014/main" id="{2B1CDE42-A8DB-39D7-8525-8DC4E3F8FF4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" y="1005450"/>
            <a:ext cx="7378913" cy="3569249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B0BDE170-A6D1-AC98-9D01-20E9E7F47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680561"/>
            <a:ext cx="5930367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altLang="en-US" dirty="0">
                <a:solidFill>
                  <a:srgbClr val="080808"/>
                </a:solidFill>
                <a:latin typeface="Ubuntu" panose="020B0504030602030204" pitchFamily="34" charset="0"/>
              </a:rPr>
              <a:t>Early LHC - what happens without good tune control</a:t>
            </a:r>
          </a:p>
        </p:txBody>
      </p:sp>
    </p:spTree>
    <p:extLst>
      <p:ext uri="{BB962C8B-B14F-4D97-AF65-F5344CB8AC3E}">
        <p14:creationId xmlns:p14="http://schemas.microsoft.com/office/powerpoint/2010/main" val="28381912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BCDA3-6AF7-96BB-0758-B8783F3D1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tune feedback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98E24-17E5-DDB5-8671-F282BD645A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8472A-DB2B-E735-8A92-4207E34137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8F8D5-45FE-F1BB-F57D-F0E8941A9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28</a:t>
            </a:fld>
            <a:endParaRPr lang="en-GB" noProof="0" dirty="0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730FC579-499A-AE51-B366-6A933F075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 l="10764"/>
          <a:stretch>
            <a:fillRect/>
          </a:stretch>
        </p:blipFill>
        <p:spPr bwMode="auto">
          <a:xfrm>
            <a:off x="4446589" y="1416311"/>
            <a:ext cx="3917156" cy="32002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6B056AA4-5AC7-C4A4-5D83-DA0F5B229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 r="12854"/>
          <a:stretch>
            <a:fillRect/>
          </a:stretch>
        </p:blipFill>
        <p:spPr bwMode="auto">
          <a:xfrm>
            <a:off x="477681" y="1416311"/>
            <a:ext cx="3824922" cy="32002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" name="Text Box 5">
            <a:extLst>
              <a:ext uri="{FF2B5EF4-FFF2-40B4-BE49-F238E27FC236}">
                <a16:creationId xmlns:a16="http://schemas.microsoft.com/office/drawing/2014/main" id="{223A4C09-04A4-52AA-E444-C05C81A2F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0276" y="1585707"/>
            <a:ext cx="1730536" cy="10711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995" tIns="60873" rIns="89995" bIns="44998"/>
          <a:lstStyle/>
          <a:p>
            <a:pPr algn="ctr" defTabSz="44924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353" algn="l"/>
                <a:tab pos="1828706" algn="l"/>
                <a:tab pos="2743060" algn="l"/>
                <a:tab pos="3657413" algn="l"/>
                <a:tab pos="4571766" algn="l"/>
                <a:tab pos="5486119" algn="l"/>
                <a:tab pos="6400473" algn="l"/>
                <a:tab pos="7314825" algn="l"/>
                <a:tab pos="8229179" algn="l"/>
                <a:tab pos="9143532" algn="l"/>
                <a:tab pos="10057885" algn="l"/>
              </a:tabLst>
              <a:defRPr/>
            </a:pPr>
            <a:r>
              <a:rPr lang="en-US" sz="2000" b="1" kern="0" dirty="0">
                <a:solidFill>
                  <a:schemeClr val="bg1"/>
                </a:solidFill>
                <a:latin typeface="Ubuntu" panose="020B0504030602030204" pitchFamily="34" charset="0"/>
                <a:ea typeface="ＭＳ Ｐゴシック"/>
              </a:rPr>
              <a:t>Tune</a:t>
            </a:r>
          </a:p>
          <a:p>
            <a:pPr algn="ctr" defTabSz="44924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353" algn="l"/>
                <a:tab pos="1828706" algn="l"/>
                <a:tab pos="2743060" algn="l"/>
                <a:tab pos="3657413" algn="l"/>
                <a:tab pos="4571766" algn="l"/>
                <a:tab pos="5486119" algn="l"/>
                <a:tab pos="6400473" algn="l"/>
                <a:tab pos="7314825" algn="l"/>
                <a:tab pos="8229179" algn="l"/>
                <a:tab pos="9143532" algn="l"/>
                <a:tab pos="10057885" algn="l"/>
              </a:tabLst>
              <a:defRPr/>
            </a:pPr>
            <a:r>
              <a:rPr lang="en-US" sz="2000" b="1" kern="0" dirty="0">
                <a:solidFill>
                  <a:schemeClr val="bg1"/>
                </a:solidFill>
                <a:latin typeface="Ubuntu" panose="020B0504030602030204" pitchFamily="34" charset="0"/>
                <a:ea typeface="ＭＳ Ｐゴシック"/>
              </a:rPr>
              <a:t>Feedback</a:t>
            </a:r>
          </a:p>
          <a:p>
            <a:pPr algn="ctr" defTabSz="44924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353" algn="l"/>
                <a:tab pos="1828706" algn="l"/>
                <a:tab pos="2743060" algn="l"/>
                <a:tab pos="3657413" algn="l"/>
                <a:tab pos="4571766" algn="l"/>
                <a:tab pos="5486119" algn="l"/>
                <a:tab pos="6400473" algn="l"/>
                <a:tab pos="7314825" algn="l"/>
                <a:tab pos="8229179" algn="l"/>
                <a:tab pos="9143532" algn="l"/>
                <a:tab pos="10057885" algn="l"/>
              </a:tabLst>
              <a:defRPr/>
            </a:pPr>
            <a:r>
              <a:rPr lang="en-US" sz="2000" b="1" kern="0" dirty="0">
                <a:solidFill>
                  <a:schemeClr val="bg1"/>
                </a:solidFill>
                <a:latin typeface="Ubuntu" panose="020B0504030602030204" pitchFamily="34" charset="0"/>
                <a:ea typeface="ＭＳ Ｐゴシック"/>
              </a:rPr>
              <a:t>OFF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61F20FA-CA2E-0B81-BA6A-048084318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218" y="632721"/>
            <a:ext cx="8741600" cy="78359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FFT peak fit with 0.1-0.3 Hz bandwidth</a:t>
            </a:r>
          </a:p>
          <a:p>
            <a:r>
              <a:rPr lang="en-US" dirty="0"/>
              <a:t>Feedback correction with trim quadrupoles</a:t>
            </a:r>
            <a:endParaRPr lang="en-GB" dirty="0"/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2D847576-A825-1052-35B8-1E39E3508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1356" y="1642741"/>
            <a:ext cx="1730536" cy="10711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995" tIns="60873" rIns="89995" bIns="44998"/>
          <a:lstStyle/>
          <a:p>
            <a:pPr algn="ctr" defTabSz="44924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353" algn="l"/>
                <a:tab pos="1828706" algn="l"/>
                <a:tab pos="2743060" algn="l"/>
                <a:tab pos="3657413" algn="l"/>
                <a:tab pos="4571766" algn="l"/>
                <a:tab pos="5486119" algn="l"/>
                <a:tab pos="6400473" algn="l"/>
                <a:tab pos="7314825" algn="l"/>
                <a:tab pos="8229179" algn="l"/>
                <a:tab pos="9143532" algn="l"/>
                <a:tab pos="10057885" algn="l"/>
              </a:tabLst>
              <a:defRPr/>
            </a:pPr>
            <a:r>
              <a:rPr lang="en-US" sz="2000" b="1" kern="0" dirty="0">
                <a:solidFill>
                  <a:schemeClr val="bg1"/>
                </a:solidFill>
                <a:latin typeface="Ubuntu" panose="020B0504030602030204" pitchFamily="34" charset="0"/>
                <a:ea typeface="ＭＳ Ｐゴシック"/>
              </a:rPr>
              <a:t>Tune</a:t>
            </a:r>
          </a:p>
          <a:p>
            <a:pPr algn="ctr" defTabSz="44924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353" algn="l"/>
                <a:tab pos="1828706" algn="l"/>
                <a:tab pos="2743060" algn="l"/>
                <a:tab pos="3657413" algn="l"/>
                <a:tab pos="4571766" algn="l"/>
                <a:tab pos="5486119" algn="l"/>
                <a:tab pos="6400473" algn="l"/>
                <a:tab pos="7314825" algn="l"/>
                <a:tab pos="8229179" algn="l"/>
                <a:tab pos="9143532" algn="l"/>
                <a:tab pos="10057885" algn="l"/>
              </a:tabLst>
              <a:defRPr/>
            </a:pPr>
            <a:r>
              <a:rPr lang="en-US" sz="2000" b="1" kern="0" dirty="0">
                <a:solidFill>
                  <a:schemeClr val="bg1"/>
                </a:solidFill>
                <a:latin typeface="Ubuntu" panose="020B0504030602030204" pitchFamily="34" charset="0"/>
                <a:ea typeface="ＭＳ Ｐゴシック"/>
              </a:rPr>
              <a:t>Feedback</a:t>
            </a:r>
          </a:p>
          <a:p>
            <a:pPr algn="ctr" defTabSz="44924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353" algn="l"/>
                <a:tab pos="1828706" algn="l"/>
                <a:tab pos="2743060" algn="l"/>
                <a:tab pos="3657413" algn="l"/>
                <a:tab pos="4571766" algn="l"/>
                <a:tab pos="5486119" algn="l"/>
                <a:tab pos="6400473" algn="l"/>
                <a:tab pos="7314825" algn="l"/>
                <a:tab pos="8229179" algn="l"/>
                <a:tab pos="9143532" algn="l"/>
                <a:tab pos="10057885" algn="l"/>
              </a:tabLst>
              <a:defRPr/>
            </a:pPr>
            <a:r>
              <a:rPr lang="en-US" sz="2000" b="1" kern="0" dirty="0">
                <a:solidFill>
                  <a:schemeClr val="bg1"/>
                </a:solidFill>
                <a:latin typeface="Ubuntu" panose="020B0504030602030204" pitchFamily="34" charset="0"/>
                <a:ea typeface="ＭＳ Ｐゴシック"/>
              </a:rPr>
              <a:t>ON</a:t>
            </a:r>
          </a:p>
        </p:txBody>
      </p:sp>
    </p:spTree>
    <p:extLst>
      <p:ext uri="{BB962C8B-B14F-4D97-AF65-F5344CB8AC3E}">
        <p14:creationId xmlns:p14="http://schemas.microsoft.com/office/powerpoint/2010/main" val="538540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4921-7127-727F-EDE0-C67071F1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Coupling measurements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CFFC2-245C-1A08-EF38-21B6202BD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9CB13-F6DF-6EC7-D1E0-24D4FC953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2F455-0961-AF71-A1AB-7A3DDDD22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2708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4921-7127-727F-EDE0-C67071F1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Transverse beam profile monitoring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CFFC2-245C-1A08-EF38-21B6202BD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9CB13-F6DF-6EC7-D1E0-24D4FC953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2F455-0961-AF71-A1AB-7A3DDDD22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173330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BB7B3-4134-6D13-E28B-20D0086CC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D29F5-EEDC-4472-470B-51B01ADA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1974850"/>
            <a:ext cx="8741600" cy="25407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Measured tunes - the physical observables seen in FFT</a:t>
            </a:r>
          </a:p>
          <a:p>
            <a:pPr lvl="1"/>
            <a:r>
              <a:rPr lang="en-GB" dirty="0"/>
              <a:t>Often called the ‘normal modes’ or ‘eigenvalues’ </a:t>
            </a:r>
          </a:p>
          <a:p>
            <a:r>
              <a:rPr lang="en-GB" dirty="0"/>
              <a:t>Set tunes - what the tunes would be in absence of coupling</a:t>
            </a:r>
          </a:p>
          <a:p>
            <a:pPr lvl="1"/>
            <a:r>
              <a:rPr lang="en-GB" dirty="0">
                <a:sym typeface="Symbol" panose="05050102010706020507" pitchFamily="18" charset="2"/>
              </a:rPr>
              <a:t>Tune split  = ( </a:t>
            </a:r>
            <a:r>
              <a:rPr lang="en-GB" dirty="0" err="1"/>
              <a:t>Q</a:t>
            </a:r>
            <a:r>
              <a:rPr lang="en-GB" baseline="-25000" dirty="0" err="1"/>
              <a:t>x</a:t>
            </a:r>
            <a:r>
              <a:rPr lang="en-GB" dirty="0"/>
              <a:t> - </a:t>
            </a:r>
            <a:r>
              <a:rPr lang="en-GB" dirty="0" err="1"/>
              <a:t>Q</a:t>
            </a:r>
            <a:r>
              <a:rPr lang="en-GB" baseline="-25000" dirty="0" err="1"/>
              <a:t>y</a:t>
            </a:r>
            <a:r>
              <a:rPr lang="en-GB" dirty="0"/>
              <a:t> </a:t>
            </a:r>
            <a:r>
              <a:rPr lang="en-GB" dirty="0">
                <a:sym typeface="Symbol" panose="05050102010706020507" pitchFamily="18" charset="2"/>
              </a:rPr>
              <a:t>) – difference between the set X and Y tunes</a:t>
            </a:r>
          </a:p>
          <a:p>
            <a:r>
              <a:rPr lang="en-GB" dirty="0"/>
              <a:t>Magnitude of the coupling coefficient |C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r>
              <a:rPr lang="en-GB" dirty="0"/>
              <a:t>|</a:t>
            </a:r>
          </a:p>
          <a:p>
            <a:pPr lvl="1"/>
            <a:r>
              <a:rPr lang="en-GB" dirty="0"/>
              <a:t>The closest Q</a:t>
            </a:r>
            <a:r>
              <a:rPr lang="en-GB" baseline="-25000" dirty="0"/>
              <a:t>I</a:t>
            </a:r>
            <a:r>
              <a:rPr lang="en-GB" dirty="0"/>
              <a:t> &amp; Q</a:t>
            </a:r>
            <a:r>
              <a:rPr lang="en-GB" baseline="-25000" dirty="0"/>
              <a:t>II</a:t>
            </a:r>
            <a:r>
              <a:rPr lang="en-GB" dirty="0"/>
              <a:t> can approach each other - ‘closest tune approach’</a:t>
            </a:r>
            <a:endParaRPr lang="en-GB" baseline="-25000" dirty="0"/>
          </a:p>
          <a:p>
            <a:pPr lvl="1"/>
            <a:r>
              <a:rPr lang="en-GB" dirty="0"/>
              <a:t>Any closer is a ‘forbidden zone’ in a system of coupled oscillators</a:t>
            </a:r>
            <a:endParaRPr lang="en-GB" dirty="0">
              <a:latin typeface="Symbol" panose="05050102010706020507" pitchFamily="18" charset="2"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21016-D39B-B5EF-AA9E-BF05118684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DCD97-72DB-2C13-CFDE-116E33E94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B1569-AECE-CB58-2EE5-3A88D54D4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30</a:t>
            </a:fld>
            <a:endParaRPr lang="en-GB" noProof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BEDEBA-5633-CA51-6A6B-8FA6BB09D4D1}"/>
              </a:ext>
            </a:extLst>
          </p:cNvPr>
          <p:cNvGrpSpPr/>
          <p:nvPr/>
        </p:nvGrpSpPr>
        <p:grpSpPr>
          <a:xfrm>
            <a:off x="307289" y="648860"/>
            <a:ext cx="8327421" cy="1258418"/>
            <a:chOff x="307289" y="648860"/>
            <a:chExt cx="8327421" cy="12584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5C303C4-D170-8843-7D61-BDE79CD7DC25}"/>
                    </a:ext>
                  </a:extLst>
                </p:cNvPr>
                <p:cNvSpPr txBox="1"/>
                <p:nvPr/>
              </p:nvSpPr>
              <p:spPr>
                <a:xfrm>
                  <a:off x="845205" y="769722"/>
                  <a:ext cx="7789505" cy="11375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𝐼𝐼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rad>
                              <m:radPr>
                                <m:degHide m:val="on"/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32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3200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320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r>
                                          <a:rPr lang="en-US" sz="32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32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3200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3200" i="1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|</m:t>
                                    </m:r>
                                    <m:sSup>
                                      <m:sSupPr>
                                        <m:ctrlPr>
                                          <a:rPr lang="en-US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n-US" sz="3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  <m:sup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e>
                        </m:d>
                      </m:oMath>
                    </m:oMathPara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5C303C4-D170-8843-7D61-BDE79CD7DC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205" y="769722"/>
                  <a:ext cx="7789505" cy="113755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974792A-F7D0-5A8B-3515-7263FA7FA71D}"/>
                </a:ext>
              </a:extLst>
            </p:cNvPr>
            <p:cNvSpPr txBox="1"/>
            <p:nvPr/>
          </p:nvSpPr>
          <p:spPr>
            <a:xfrm>
              <a:off x="307289" y="648860"/>
              <a:ext cx="19031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Ubuntu" panose="020B0504030602030204" pitchFamily="34" charset="0"/>
                </a:rPr>
                <a:t>Measured Tunes</a:t>
              </a:r>
              <a:endParaRPr lang="en-GB" dirty="0">
                <a:latin typeface="Ubuntu" panose="020B050403060203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32DCA1-632A-92A4-F4AC-31F751FA4CFF}"/>
                </a:ext>
              </a:extLst>
            </p:cNvPr>
            <p:cNvSpPr txBox="1"/>
            <p:nvPr/>
          </p:nvSpPr>
          <p:spPr>
            <a:xfrm>
              <a:off x="2812355" y="648860"/>
              <a:ext cx="1223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Ubuntu" panose="020B0504030602030204" pitchFamily="34" charset="0"/>
                </a:rPr>
                <a:t>Set Tunes</a:t>
              </a:r>
              <a:endParaRPr lang="en-GB" dirty="0">
                <a:latin typeface="Ubuntu" panose="020B0504030602030204" pitchFamily="34" charset="0"/>
              </a:endParaRPr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D135DCA2-6BDE-723F-60DB-E22861417F48}"/>
                </a:ext>
              </a:extLst>
            </p:cNvPr>
            <p:cNvSpPr/>
            <p:nvPr/>
          </p:nvSpPr>
          <p:spPr bwMode="auto">
            <a:xfrm rot="5400000">
              <a:off x="1095280" y="733452"/>
              <a:ext cx="259773" cy="755044"/>
            </a:xfrm>
            <a:prstGeom prst="leftBrac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" name="Left Brace 10">
              <a:extLst>
                <a:ext uri="{FF2B5EF4-FFF2-40B4-BE49-F238E27FC236}">
                  <a16:creationId xmlns:a16="http://schemas.microsoft.com/office/drawing/2014/main" id="{349D7829-EC2C-E677-2E45-6557E986F328}"/>
                </a:ext>
              </a:extLst>
            </p:cNvPr>
            <p:cNvSpPr/>
            <p:nvPr/>
          </p:nvSpPr>
          <p:spPr bwMode="auto">
            <a:xfrm rot="5400000">
              <a:off x="3208469" y="408980"/>
              <a:ext cx="259773" cy="1403988"/>
            </a:xfrm>
            <a:prstGeom prst="leftBrac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5064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56222-B464-386A-988C-86D3FA3A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5E738-969F-F51C-790A-FA97EB0EF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6963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Decoupled machine – only horizontal tune in horizontal FFT</a:t>
            </a:r>
          </a:p>
          <a:p>
            <a:r>
              <a:rPr lang="en-US" dirty="0"/>
              <a:t>Gradually increase coupling – vertical mode shows up and frequencies shift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6161C-D087-1D10-338C-4FA2D43AFC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CAA8D-0643-F680-99DF-96DA2ED57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47C27-B8FF-B15D-D7D1-2A4742E30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31</a:t>
            </a:fld>
            <a:endParaRPr lang="en-GB" noProof="0" dirty="0"/>
          </a:p>
        </p:txBody>
      </p:sp>
      <p:sp>
        <p:nvSpPr>
          <p:cNvPr id="52" name="Text Box 20">
            <a:extLst>
              <a:ext uri="{FF2B5EF4-FFF2-40B4-BE49-F238E27FC236}">
                <a16:creationId xmlns:a16="http://schemas.microsoft.com/office/drawing/2014/main" id="{53FD5B29-4C7B-8226-0E4F-3EFEB120B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8441" y="3979950"/>
            <a:ext cx="1271800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dirty="0">
                <a:latin typeface="Ubuntu" panose="020B0504030602030204" pitchFamily="34" charset="0"/>
                <a:ea typeface="ＭＳ Ｐゴシック"/>
              </a:rPr>
              <a:t>Frequency</a:t>
            </a:r>
          </a:p>
        </p:txBody>
      </p:sp>
      <p:sp>
        <p:nvSpPr>
          <p:cNvPr id="54" name="Text Box 22">
            <a:extLst>
              <a:ext uri="{FF2B5EF4-FFF2-40B4-BE49-F238E27FC236}">
                <a16:creationId xmlns:a16="http://schemas.microsoft.com/office/drawing/2014/main" id="{35653B09-285F-F0AE-0A7F-487E364CC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9683" y="304333"/>
            <a:ext cx="1979543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dirty="0">
                <a:solidFill>
                  <a:srgbClr val="FFFFFF"/>
                </a:solidFill>
                <a:latin typeface="Ubuntu" panose="020B0504030602030204" pitchFamily="34" charset="0"/>
                <a:ea typeface="ＭＳ Ｐゴシック"/>
              </a:rPr>
              <a:t>FFT of Horizontal Acquisition Plane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156A41C-71ED-FB01-5781-C9C105ADFDB8}"/>
              </a:ext>
            </a:extLst>
          </p:cNvPr>
          <p:cNvGrpSpPr>
            <a:grpSpLocks/>
          </p:cNvGrpSpPr>
          <p:nvPr/>
        </p:nvGrpSpPr>
        <p:grpSpPr bwMode="auto">
          <a:xfrm>
            <a:off x="802217" y="1399078"/>
            <a:ext cx="3111500" cy="3124200"/>
            <a:chOff x="588" y="1472"/>
            <a:chExt cx="1960" cy="1968"/>
          </a:xfrm>
        </p:grpSpPr>
        <p:sp>
          <p:nvSpPr>
            <p:cNvPr id="67" name="Line 5">
              <a:extLst>
                <a:ext uri="{FF2B5EF4-FFF2-40B4-BE49-F238E27FC236}">
                  <a16:creationId xmlns:a16="http://schemas.microsoft.com/office/drawing/2014/main" id="{73FD1A9A-3671-382D-0EE7-FDF600E1E1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4" y="1472"/>
              <a:ext cx="8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 dirty="0">
                <a:latin typeface="Ubuntu" panose="020B0504030602030204" pitchFamily="34" charset="0"/>
              </a:endParaRPr>
            </a:p>
          </p:txBody>
        </p:sp>
        <p:sp>
          <p:nvSpPr>
            <p:cNvPr id="68" name="Line 6">
              <a:extLst>
                <a:ext uri="{FF2B5EF4-FFF2-40B4-BE49-F238E27FC236}">
                  <a16:creationId xmlns:a16="http://schemas.microsoft.com/office/drawing/2014/main" id="{0E6772FE-1AA4-92F9-8ADF-9FAE60ECD78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568" y="1476"/>
              <a:ext cx="0" cy="1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>
                <a:latin typeface="Ubuntu" panose="020B050403060203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20FFEAA-14CA-DAA1-98FA-1C2E1683CC76}"/>
              </a:ext>
            </a:extLst>
          </p:cNvPr>
          <p:cNvGrpSpPr>
            <a:grpSpLocks/>
          </p:cNvGrpSpPr>
          <p:nvPr/>
        </p:nvGrpSpPr>
        <p:grpSpPr bwMode="auto">
          <a:xfrm>
            <a:off x="802217" y="1399078"/>
            <a:ext cx="3124200" cy="3124200"/>
            <a:chOff x="3284" y="1544"/>
            <a:chExt cx="1968" cy="1968"/>
          </a:xfrm>
        </p:grpSpPr>
        <p:sp>
          <p:nvSpPr>
            <p:cNvPr id="70" name="Line 8">
              <a:extLst>
                <a:ext uri="{FF2B5EF4-FFF2-40B4-BE49-F238E27FC236}">
                  <a16:creationId xmlns:a16="http://schemas.microsoft.com/office/drawing/2014/main" id="{E4806934-CBCC-D248-F389-AA79508B0F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8" y="1544"/>
              <a:ext cx="0" cy="1968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>
                <a:latin typeface="Ubuntu" panose="020B0504030602030204" pitchFamily="34" charset="0"/>
              </a:endParaRPr>
            </a:p>
          </p:txBody>
        </p:sp>
        <p:sp>
          <p:nvSpPr>
            <p:cNvPr id="71" name="Line 9">
              <a:extLst>
                <a:ext uri="{FF2B5EF4-FFF2-40B4-BE49-F238E27FC236}">
                  <a16:creationId xmlns:a16="http://schemas.microsoft.com/office/drawing/2014/main" id="{DFED266E-DDF3-5E53-C925-41CCAC25794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268" y="1544"/>
              <a:ext cx="0" cy="1968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 dirty="0">
                <a:latin typeface="Ubuntu" panose="020B0504030602030204" pitchFamily="34" charset="0"/>
              </a:endParaRPr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4C03DC4F-3819-8FCB-8998-3D0BB9563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6567" y="2897678"/>
            <a:ext cx="127000" cy="1270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>
              <a:latin typeface="Ubuntu" panose="020B0504030602030204" pitchFamily="34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D9FEAE-0544-34AE-3837-085CFE378822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307167" y="1386378"/>
            <a:ext cx="127000" cy="1270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>
              <a:latin typeface="Ubuntu" panose="020B050403060203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9A930DD-9EAF-7848-E1B2-6C371802B67A}"/>
              </a:ext>
            </a:extLst>
          </p:cNvPr>
          <p:cNvGrpSpPr>
            <a:grpSpLocks/>
          </p:cNvGrpSpPr>
          <p:nvPr/>
        </p:nvGrpSpPr>
        <p:grpSpPr bwMode="auto">
          <a:xfrm>
            <a:off x="4828118" y="1724719"/>
            <a:ext cx="3924300" cy="2723229"/>
            <a:chOff x="3164" y="1480"/>
            <a:chExt cx="2472" cy="1768"/>
          </a:xfrm>
        </p:grpSpPr>
        <p:sp>
          <p:nvSpPr>
            <p:cNvPr id="78" name="Line 16">
              <a:extLst>
                <a:ext uri="{FF2B5EF4-FFF2-40B4-BE49-F238E27FC236}">
                  <a16:creationId xmlns:a16="http://schemas.microsoft.com/office/drawing/2014/main" id="{C13A73E7-AC10-B824-28BC-96EDF31528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2" y="1480"/>
              <a:ext cx="0" cy="17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>
                <a:latin typeface="Ubuntu" panose="020B0504030602030204" pitchFamily="34" charset="0"/>
              </a:endParaRPr>
            </a:p>
          </p:txBody>
        </p:sp>
        <p:sp>
          <p:nvSpPr>
            <p:cNvPr id="79" name="Line 17">
              <a:extLst>
                <a:ext uri="{FF2B5EF4-FFF2-40B4-BE49-F238E27FC236}">
                  <a16:creationId xmlns:a16="http://schemas.microsoft.com/office/drawing/2014/main" id="{774A0362-AB30-EDC9-7242-BCE73381AF8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400" y="2012"/>
              <a:ext cx="0" cy="24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GB">
                <a:latin typeface="Ubuntu" panose="020B0504030602030204" pitchFamily="34" charset="0"/>
              </a:endParaRPr>
            </a:p>
          </p:txBody>
        </p:sp>
      </p:grpSp>
      <p:sp>
        <p:nvSpPr>
          <p:cNvPr id="80" name="Freeform 18">
            <a:extLst>
              <a:ext uri="{FF2B5EF4-FFF2-40B4-BE49-F238E27FC236}">
                <a16:creationId xmlns:a16="http://schemas.microsoft.com/office/drawing/2014/main" id="{AED9D463-1F68-019B-E556-CD5C36E2B201}"/>
              </a:ext>
            </a:extLst>
          </p:cNvPr>
          <p:cNvSpPr>
            <a:spLocks/>
          </p:cNvSpPr>
          <p:nvPr/>
        </p:nvSpPr>
        <p:spPr bwMode="auto">
          <a:xfrm>
            <a:off x="5913968" y="4092968"/>
            <a:ext cx="2565400" cy="344488"/>
          </a:xfrm>
          <a:custGeom>
            <a:avLst/>
            <a:gdLst>
              <a:gd name="T0" fmla="*/ 0 w 1616"/>
              <a:gd name="T1" fmla="*/ 216 h 217"/>
              <a:gd name="T2" fmla="*/ 246 w 1616"/>
              <a:gd name="T3" fmla="*/ 214 h 217"/>
              <a:gd name="T4" fmla="*/ 274 w 1616"/>
              <a:gd name="T5" fmla="*/ 198 h 217"/>
              <a:gd name="T6" fmla="*/ 295 w 1616"/>
              <a:gd name="T7" fmla="*/ 124 h 217"/>
              <a:gd name="T8" fmla="*/ 308 w 1616"/>
              <a:gd name="T9" fmla="*/ 7 h 217"/>
              <a:gd name="T10" fmla="*/ 322 w 1616"/>
              <a:gd name="T11" fmla="*/ 124 h 217"/>
              <a:gd name="T12" fmla="*/ 337 w 1616"/>
              <a:gd name="T13" fmla="*/ 198 h 217"/>
              <a:gd name="T14" fmla="*/ 354 w 1616"/>
              <a:gd name="T15" fmla="*/ 213 h 217"/>
              <a:gd name="T16" fmla="*/ 436 w 1616"/>
              <a:gd name="T17" fmla="*/ 215 h 217"/>
              <a:gd name="T18" fmla="*/ 1616 w 1616"/>
              <a:gd name="T19" fmla="*/ 21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16" h="217">
                <a:moveTo>
                  <a:pt x="0" y="216"/>
                </a:moveTo>
                <a:cubicBezTo>
                  <a:pt x="40" y="217"/>
                  <a:pt x="200" y="217"/>
                  <a:pt x="246" y="214"/>
                </a:cubicBezTo>
                <a:cubicBezTo>
                  <a:pt x="246" y="214"/>
                  <a:pt x="265" y="214"/>
                  <a:pt x="274" y="198"/>
                </a:cubicBezTo>
                <a:cubicBezTo>
                  <a:pt x="283" y="182"/>
                  <a:pt x="291" y="156"/>
                  <a:pt x="295" y="124"/>
                </a:cubicBezTo>
                <a:cubicBezTo>
                  <a:pt x="299" y="91"/>
                  <a:pt x="304" y="0"/>
                  <a:pt x="308" y="7"/>
                </a:cubicBezTo>
                <a:cubicBezTo>
                  <a:pt x="312" y="14"/>
                  <a:pt x="317" y="92"/>
                  <a:pt x="322" y="124"/>
                </a:cubicBezTo>
                <a:cubicBezTo>
                  <a:pt x="327" y="155"/>
                  <a:pt x="332" y="189"/>
                  <a:pt x="337" y="198"/>
                </a:cubicBezTo>
                <a:cubicBezTo>
                  <a:pt x="342" y="207"/>
                  <a:pt x="346" y="210"/>
                  <a:pt x="354" y="213"/>
                </a:cubicBezTo>
                <a:cubicBezTo>
                  <a:pt x="362" y="216"/>
                  <a:pt x="383" y="214"/>
                  <a:pt x="436" y="215"/>
                </a:cubicBezTo>
                <a:cubicBezTo>
                  <a:pt x="489" y="215"/>
                  <a:pt x="1370" y="216"/>
                  <a:pt x="1616" y="216"/>
                </a:cubicBezTo>
              </a:path>
            </a:pathLst>
          </a:custGeom>
          <a:noFill/>
          <a:ln w="12700" cmpd="sng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>
              <a:latin typeface="Ubuntu" panose="020B0504030602030204" pitchFamily="34" charset="0"/>
            </a:endParaRPr>
          </a:p>
        </p:txBody>
      </p:sp>
      <p:sp>
        <p:nvSpPr>
          <p:cNvPr id="81" name="Freeform 19">
            <a:extLst>
              <a:ext uri="{FF2B5EF4-FFF2-40B4-BE49-F238E27FC236}">
                <a16:creationId xmlns:a16="http://schemas.microsoft.com/office/drawing/2014/main" id="{03AFE29E-CF68-6684-F065-88FDBDF20652}"/>
              </a:ext>
            </a:extLst>
          </p:cNvPr>
          <p:cNvSpPr>
            <a:spLocks/>
          </p:cNvSpPr>
          <p:nvPr/>
        </p:nvSpPr>
        <p:spPr bwMode="auto">
          <a:xfrm>
            <a:off x="4897968" y="2029519"/>
            <a:ext cx="2806700" cy="2408904"/>
          </a:xfrm>
          <a:custGeom>
            <a:avLst/>
            <a:gdLst>
              <a:gd name="T0" fmla="*/ 1768 w 1768"/>
              <a:gd name="T1" fmla="*/ 1904 h 1913"/>
              <a:gd name="T2" fmla="*/ 1322 w 1768"/>
              <a:gd name="T3" fmla="*/ 1887 h 1913"/>
              <a:gd name="T4" fmla="*/ 1294 w 1768"/>
              <a:gd name="T5" fmla="*/ 1746 h 1913"/>
              <a:gd name="T6" fmla="*/ 1273 w 1768"/>
              <a:gd name="T7" fmla="*/ 1093 h 1913"/>
              <a:gd name="T8" fmla="*/ 1260 w 1768"/>
              <a:gd name="T9" fmla="*/ 62 h 1913"/>
              <a:gd name="T10" fmla="*/ 1246 w 1768"/>
              <a:gd name="T11" fmla="*/ 1093 h 1913"/>
              <a:gd name="T12" fmla="*/ 1231 w 1768"/>
              <a:gd name="T13" fmla="*/ 1746 h 1913"/>
              <a:gd name="T14" fmla="*/ 1214 w 1768"/>
              <a:gd name="T15" fmla="*/ 1878 h 1913"/>
              <a:gd name="T16" fmla="*/ 1132 w 1768"/>
              <a:gd name="T17" fmla="*/ 1895 h 1913"/>
              <a:gd name="T18" fmla="*/ 0 w 1768"/>
              <a:gd name="T19" fmla="*/ 1904 h 1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8" h="1913">
                <a:moveTo>
                  <a:pt x="1768" y="1904"/>
                </a:moveTo>
                <a:cubicBezTo>
                  <a:pt x="1695" y="1904"/>
                  <a:pt x="1401" y="1913"/>
                  <a:pt x="1322" y="1887"/>
                </a:cubicBezTo>
                <a:cubicBezTo>
                  <a:pt x="1322" y="1887"/>
                  <a:pt x="1303" y="1887"/>
                  <a:pt x="1294" y="1746"/>
                </a:cubicBezTo>
                <a:cubicBezTo>
                  <a:pt x="1285" y="1604"/>
                  <a:pt x="1277" y="1375"/>
                  <a:pt x="1273" y="1093"/>
                </a:cubicBezTo>
                <a:cubicBezTo>
                  <a:pt x="1269" y="802"/>
                  <a:pt x="1264" y="0"/>
                  <a:pt x="1260" y="62"/>
                </a:cubicBezTo>
                <a:cubicBezTo>
                  <a:pt x="1256" y="123"/>
                  <a:pt x="1251" y="811"/>
                  <a:pt x="1246" y="1093"/>
                </a:cubicBezTo>
                <a:cubicBezTo>
                  <a:pt x="1241" y="1366"/>
                  <a:pt x="1236" y="1666"/>
                  <a:pt x="1231" y="1746"/>
                </a:cubicBezTo>
                <a:cubicBezTo>
                  <a:pt x="1226" y="1825"/>
                  <a:pt x="1222" y="1851"/>
                  <a:pt x="1214" y="1878"/>
                </a:cubicBezTo>
                <a:cubicBezTo>
                  <a:pt x="1206" y="1904"/>
                  <a:pt x="1185" y="1887"/>
                  <a:pt x="1132" y="1895"/>
                </a:cubicBezTo>
                <a:cubicBezTo>
                  <a:pt x="1079" y="1895"/>
                  <a:pt x="236" y="1902"/>
                  <a:pt x="0" y="1904"/>
                </a:cubicBezTo>
              </a:path>
            </a:pathLst>
          </a:custGeom>
          <a:noFill/>
          <a:ln w="28575" cmpd="sng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>
              <a:latin typeface="Ubuntu" panose="020B0504030602030204" pitchFamily="34" charset="0"/>
            </a:endParaRPr>
          </a:p>
        </p:txBody>
      </p:sp>
      <p:sp>
        <p:nvSpPr>
          <p:cNvPr id="82" name="Text Box 21">
            <a:extLst>
              <a:ext uri="{FF2B5EF4-FFF2-40B4-BE49-F238E27FC236}">
                <a16:creationId xmlns:a16="http://schemas.microsoft.com/office/drawing/2014/main" id="{CA7B1982-7F59-667C-3B94-55DB0A36932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61815" y="2235081"/>
            <a:ext cx="1316684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GB" altLang="en-US" dirty="0">
                <a:latin typeface="Ubuntu" panose="020B0504030602030204" pitchFamily="34" charset="0"/>
              </a:rPr>
              <a:t>Magnitude</a:t>
            </a:r>
          </a:p>
        </p:txBody>
      </p:sp>
      <p:sp>
        <p:nvSpPr>
          <p:cNvPr id="83" name="Text Box 22">
            <a:extLst>
              <a:ext uri="{FF2B5EF4-FFF2-40B4-BE49-F238E27FC236}">
                <a16:creationId xmlns:a16="http://schemas.microsoft.com/office/drawing/2014/main" id="{4B02703E-2F6D-CFBD-0A58-4E4504BCE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6206" y="1646315"/>
            <a:ext cx="1459313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r"/>
            <a:r>
              <a:rPr lang="en-GB" altLang="en-US" sz="1400" dirty="0">
                <a:latin typeface="Ubuntu" panose="020B0504030602030204" pitchFamily="34" charset="0"/>
              </a:rPr>
              <a:t>Horizontal Acquisition Plane FFT</a:t>
            </a:r>
          </a:p>
        </p:txBody>
      </p:sp>
      <p:sp>
        <p:nvSpPr>
          <p:cNvPr id="84" name="Text Box 32">
            <a:extLst>
              <a:ext uri="{FF2B5EF4-FFF2-40B4-BE49-F238E27FC236}">
                <a16:creationId xmlns:a16="http://schemas.microsoft.com/office/drawing/2014/main" id="{DDDD8229-A6CF-367D-EE97-BF2DE4C3B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1054" y="2991754"/>
            <a:ext cx="348470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GB" altLang="en-US" dirty="0">
                <a:latin typeface="Ubuntu" panose="020B0504030602030204" pitchFamily="34" charset="0"/>
              </a:rPr>
              <a:t>H</a:t>
            </a:r>
          </a:p>
        </p:txBody>
      </p:sp>
      <p:sp>
        <p:nvSpPr>
          <p:cNvPr id="85" name="Text Box 33">
            <a:extLst>
              <a:ext uri="{FF2B5EF4-FFF2-40B4-BE49-F238E27FC236}">
                <a16:creationId xmlns:a16="http://schemas.microsoft.com/office/drawing/2014/main" id="{5D4FBAE9-B50E-2EAF-AAE4-23C4F7A70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1122" y="1276049"/>
            <a:ext cx="33564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GB" altLang="en-US" dirty="0">
                <a:latin typeface="Ubuntu" panose="020B0504030602030204" pitchFamily="34" charset="0"/>
              </a:rPr>
              <a:t>V</a:t>
            </a:r>
          </a:p>
        </p:txBody>
      </p:sp>
      <p:sp>
        <p:nvSpPr>
          <p:cNvPr id="86" name="Line 37">
            <a:extLst>
              <a:ext uri="{FF2B5EF4-FFF2-40B4-BE49-F238E27FC236}">
                <a16:creationId xmlns:a16="http://schemas.microsoft.com/office/drawing/2014/main" id="{73F1148B-081F-4909-A308-15CCC5A63D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01393" y="1640582"/>
            <a:ext cx="0" cy="420687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Ubuntu" panose="020B0504030602030204" pitchFamily="34" charset="0"/>
            </a:endParaRPr>
          </a:p>
        </p:txBody>
      </p:sp>
      <p:sp>
        <p:nvSpPr>
          <p:cNvPr id="87" name="Line 38">
            <a:extLst>
              <a:ext uri="{FF2B5EF4-FFF2-40B4-BE49-F238E27FC236}">
                <a16:creationId xmlns:a16="http://schemas.microsoft.com/office/drawing/2014/main" id="{758084B6-2863-5FC3-805C-522514B8D7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5456" y="1631057"/>
            <a:ext cx="0" cy="420687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Ubuntu" panose="020B0504030602030204" pitchFamily="34" charset="0"/>
            </a:endParaRPr>
          </a:p>
        </p:txBody>
      </p:sp>
      <p:sp>
        <p:nvSpPr>
          <p:cNvPr id="88" name="Text Box 39">
            <a:extLst>
              <a:ext uri="{FF2B5EF4-FFF2-40B4-BE49-F238E27FC236}">
                <a16:creationId xmlns:a16="http://schemas.microsoft.com/office/drawing/2014/main" id="{11C695DF-A994-730A-862C-A0F5E34FC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4986" y="1346336"/>
            <a:ext cx="1223476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GB" altLang="en-US" dirty="0">
                <a:latin typeface="Ubuntu" panose="020B0504030602030204" pitchFamily="34" charset="0"/>
              </a:rPr>
              <a:t>Set Tunes</a:t>
            </a:r>
          </a:p>
        </p:txBody>
      </p:sp>
      <p:sp>
        <p:nvSpPr>
          <p:cNvPr id="89" name="Text Box 40">
            <a:extLst>
              <a:ext uri="{FF2B5EF4-FFF2-40B4-BE49-F238E27FC236}">
                <a16:creationId xmlns:a16="http://schemas.microsoft.com/office/drawing/2014/main" id="{1B010A7B-D91F-A57D-FC60-26F2BAA69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6468" y="1616769"/>
            <a:ext cx="4048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GB" altLang="en-US" sz="2400">
                <a:solidFill>
                  <a:srgbClr val="66FF33"/>
                </a:solidFill>
                <a:latin typeface="Ubuntu" panose="020B0504030602030204" pitchFamily="34" charset="0"/>
              </a:rPr>
              <a:t>H</a:t>
            </a:r>
          </a:p>
        </p:txBody>
      </p:sp>
      <p:sp>
        <p:nvSpPr>
          <p:cNvPr id="90" name="Text Box 41">
            <a:extLst>
              <a:ext uri="{FF2B5EF4-FFF2-40B4-BE49-F238E27FC236}">
                <a16:creationId xmlns:a16="http://schemas.microsoft.com/office/drawing/2014/main" id="{21E36C10-07BE-9A20-DFA9-F378492D2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943" y="1613594"/>
            <a:ext cx="386644" cy="38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GB" altLang="en-US" sz="2400">
                <a:solidFill>
                  <a:srgbClr val="00FFFF"/>
                </a:solidFill>
                <a:latin typeface="Ubuntu" panose="020B0504030602030204" pitchFamily="34" charset="0"/>
              </a:rPr>
              <a:t>V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B4D334C-DA80-C7E0-A6A9-4A796D37A0AF}"/>
              </a:ext>
            </a:extLst>
          </p:cNvPr>
          <p:cNvSpPr/>
          <p:nvPr/>
        </p:nvSpPr>
        <p:spPr>
          <a:xfrm>
            <a:off x="550126" y="2421020"/>
            <a:ext cx="341332" cy="1080316"/>
          </a:xfrm>
          <a:custGeom>
            <a:avLst/>
            <a:gdLst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804882 w 804882"/>
              <a:gd name="connsiteY2" fmla="*/ 1078981 h 1078981"/>
              <a:gd name="connsiteX3" fmla="*/ 0 w 804882"/>
              <a:gd name="connsiteY3" fmla="*/ 1078981 h 1078981"/>
              <a:gd name="connsiteX4" fmla="*/ 0 w 804882"/>
              <a:gd name="connsiteY4" fmla="*/ 0 h 1078981"/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800100 w 804882"/>
              <a:gd name="connsiteY2" fmla="*/ 508000 h 1078981"/>
              <a:gd name="connsiteX3" fmla="*/ 804882 w 804882"/>
              <a:gd name="connsiteY3" fmla="*/ 1078981 h 1078981"/>
              <a:gd name="connsiteX4" fmla="*/ 0 w 804882"/>
              <a:gd name="connsiteY4" fmla="*/ 1078981 h 1078981"/>
              <a:gd name="connsiteX5" fmla="*/ 0 w 804882"/>
              <a:gd name="connsiteY5" fmla="*/ 0 h 1078981"/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361950 w 804882"/>
              <a:gd name="connsiteY2" fmla="*/ 508000 h 1078981"/>
              <a:gd name="connsiteX3" fmla="*/ 804882 w 804882"/>
              <a:gd name="connsiteY3" fmla="*/ 1078981 h 1078981"/>
              <a:gd name="connsiteX4" fmla="*/ 0 w 804882"/>
              <a:gd name="connsiteY4" fmla="*/ 1078981 h 1078981"/>
              <a:gd name="connsiteX5" fmla="*/ 0 w 804882"/>
              <a:gd name="connsiteY5" fmla="*/ 0 h 1078981"/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361950 w 804882"/>
              <a:gd name="connsiteY2" fmla="*/ 508000 h 1078981"/>
              <a:gd name="connsiteX3" fmla="*/ 804882 w 804882"/>
              <a:gd name="connsiteY3" fmla="*/ 1078981 h 1078981"/>
              <a:gd name="connsiteX4" fmla="*/ 0 w 804882"/>
              <a:gd name="connsiteY4" fmla="*/ 1078981 h 1078981"/>
              <a:gd name="connsiteX5" fmla="*/ 0 w 804882"/>
              <a:gd name="connsiteY5" fmla="*/ 0 h 1078981"/>
              <a:gd name="connsiteX0" fmla="*/ 0 w 804882"/>
              <a:gd name="connsiteY0" fmla="*/ 1335 h 1080316"/>
              <a:gd name="connsiteX1" fmla="*/ 804882 w 804882"/>
              <a:gd name="connsiteY1" fmla="*/ 1335 h 1080316"/>
              <a:gd name="connsiteX2" fmla="*/ 361950 w 804882"/>
              <a:gd name="connsiteY2" fmla="*/ 509335 h 1080316"/>
              <a:gd name="connsiteX3" fmla="*/ 804882 w 804882"/>
              <a:gd name="connsiteY3" fmla="*/ 1080316 h 1080316"/>
              <a:gd name="connsiteX4" fmla="*/ 0 w 804882"/>
              <a:gd name="connsiteY4" fmla="*/ 1080316 h 1080316"/>
              <a:gd name="connsiteX5" fmla="*/ 0 w 804882"/>
              <a:gd name="connsiteY5" fmla="*/ 1335 h 1080316"/>
              <a:gd name="connsiteX0" fmla="*/ 0 w 804882"/>
              <a:gd name="connsiteY0" fmla="*/ 1335 h 1080316"/>
              <a:gd name="connsiteX1" fmla="*/ 804882 w 804882"/>
              <a:gd name="connsiteY1" fmla="*/ 1335 h 1080316"/>
              <a:gd name="connsiteX2" fmla="*/ 361950 w 804882"/>
              <a:gd name="connsiteY2" fmla="*/ 509335 h 1080316"/>
              <a:gd name="connsiteX3" fmla="*/ 804882 w 804882"/>
              <a:gd name="connsiteY3" fmla="*/ 1080316 h 1080316"/>
              <a:gd name="connsiteX4" fmla="*/ 0 w 804882"/>
              <a:gd name="connsiteY4" fmla="*/ 1080316 h 1080316"/>
              <a:gd name="connsiteX5" fmla="*/ 0 w 804882"/>
              <a:gd name="connsiteY5" fmla="*/ 1335 h 1080316"/>
              <a:gd name="connsiteX0" fmla="*/ 0 w 804882"/>
              <a:gd name="connsiteY0" fmla="*/ 1335 h 1080316"/>
              <a:gd name="connsiteX1" fmla="*/ 804882 w 804882"/>
              <a:gd name="connsiteY1" fmla="*/ 1335 h 1080316"/>
              <a:gd name="connsiteX2" fmla="*/ 361950 w 804882"/>
              <a:gd name="connsiteY2" fmla="*/ 509335 h 1080316"/>
              <a:gd name="connsiteX3" fmla="*/ 804882 w 804882"/>
              <a:gd name="connsiteY3" fmla="*/ 1080316 h 1080316"/>
              <a:gd name="connsiteX4" fmla="*/ 0 w 804882"/>
              <a:gd name="connsiteY4" fmla="*/ 1080316 h 1080316"/>
              <a:gd name="connsiteX5" fmla="*/ 0 w 804882"/>
              <a:gd name="connsiteY5" fmla="*/ 1335 h 10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4882" h="1080316">
                <a:moveTo>
                  <a:pt x="0" y="1335"/>
                </a:moveTo>
                <a:lnTo>
                  <a:pt x="804882" y="1335"/>
                </a:lnTo>
                <a:cubicBezTo>
                  <a:pt x="663588" y="-7132"/>
                  <a:pt x="376244" y="9802"/>
                  <a:pt x="361950" y="509335"/>
                </a:cubicBezTo>
                <a:cubicBezTo>
                  <a:pt x="369894" y="1074312"/>
                  <a:pt x="663588" y="1074139"/>
                  <a:pt x="804882" y="1080316"/>
                </a:cubicBezTo>
                <a:lnTo>
                  <a:pt x="0" y="1080316"/>
                </a:lnTo>
                <a:lnTo>
                  <a:pt x="0" y="1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Ubuntu" panose="020B0504030602030204" pitchFamily="34" charset="0"/>
            </a:endParaRPr>
          </a:p>
        </p:txBody>
      </p:sp>
      <p:sp>
        <p:nvSpPr>
          <p:cNvPr id="94" name="Rectangle 92">
            <a:extLst>
              <a:ext uri="{FF2B5EF4-FFF2-40B4-BE49-F238E27FC236}">
                <a16:creationId xmlns:a16="http://schemas.microsoft.com/office/drawing/2014/main" id="{E2D5E325-EC7C-7897-BB27-CFF1108F006E}"/>
              </a:ext>
            </a:extLst>
          </p:cNvPr>
          <p:cNvSpPr/>
          <p:nvPr/>
        </p:nvSpPr>
        <p:spPr>
          <a:xfrm rot="10800000">
            <a:off x="3918207" y="2421020"/>
            <a:ext cx="341332" cy="1080316"/>
          </a:xfrm>
          <a:custGeom>
            <a:avLst/>
            <a:gdLst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804882 w 804882"/>
              <a:gd name="connsiteY2" fmla="*/ 1078981 h 1078981"/>
              <a:gd name="connsiteX3" fmla="*/ 0 w 804882"/>
              <a:gd name="connsiteY3" fmla="*/ 1078981 h 1078981"/>
              <a:gd name="connsiteX4" fmla="*/ 0 w 804882"/>
              <a:gd name="connsiteY4" fmla="*/ 0 h 1078981"/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800100 w 804882"/>
              <a:gd name="connsiteY2" fmla="*/ 508000 h 1078981"/>
              <a:gd name="connsiteX3" fmla="*/ 804882 w 804882"/>
              <a:gd name="connsiteY3" fmla="*/ 1078981 h 1078981"/>
              <a:gd name="connsiteX4" fmla="*/ 0 w 804882"/>
              <a:gd name="connsiteY4" fmla="*/ 1078981 h 1078981"/>
              <a:gd name="connsiteX5" fmla="*/ 0 w 804882"/>
              <a:gd name="connsiteY5" fmla="*/ 0 h 1078981"/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361950 w 804882"/>
              <a:gd name="connsiteY2" fmla="*/ 508000 h 1078981"/>
              <a:gd name="connsiteX3" fmla="*/ 804882 w 804882"/>
              <a:gd name="connsiteY3" fmla="*/ 1078981 h 1078981"/>
              <a:gd name="connsiteX4" fmla="*/ 0 w 804882"/>
              <a:gd name="connsiteY4" fmla="*/ 1078981 h 1078981"/>
              <a:gd name="connsiteX5" fmla="*/ 0 w 804882"/>
              <a:gd name="connsiteY5" fmla="*/ 0 h 1078981"/>
              <a:gd name="connsiteX0" fmla="*/ 0 w 804882"/>
              <a:gd name="connsiteY0" fmla="*/ 0 h 1078981"/>
              <a:gd name="connsiteX1" fmla="*/ 804882 w 804882"/>
              <a:gd name="connsiteY1" fmla="*/ 0 h 1078981"/>
              <a:gd name="connsiteX2" fmla="*/ 361950 w 804882"/>
              <a:gd name="connsiteY2" fmla="*/ 508000 h 1078981"/>
              <a:gd name="connsiteX3" fmla="*/ 804882 w 804882"/>
              <a:gd name="connsiteY3" fmla="*/ 1078981 h 1078981"/>
              <a:gd name="connsiteX4" fmla="*/ 0 w 804882"/>
              <a:gd name="connsiteY4" fmla="*/ 1078981 h 1078981"/>
              <a:gd name="connsiteX5" fmla="*/ 0 w 804882"/>
              <a:gd name="connsiteY5" fmla="*/ 0 h 1078981"/>
              <a:gd name="connsiteX0" fmla="*/ 0 w 804882"/>
              <a:gd name="connsiteY0" fmla="*/ 1335 h 1080316"/>
              <a:gd name="connsiteX1" fmla="*/ 804882 w 804882"/>
              <a:gd name="connsiteY1" fmla="*/ 1335 h 1080316"/>
              <a:gd name="connsiteX2" fmla="*/ 361950 w 804882"/>
              <a:gd name="connsiteY2" fmla="*/ 509335 h 1080316"/>
              <a:gd name="connsiteX3" fmla="*/ 804882 w 804882"/>
              <a:gd name="connsiteY3" fmla="*/ 1080316 h 1080316"/>
              <a:gd name="connsiteX4" fmla="*/ 0 w 804882"/>
              <a:gd name="connsiteY4" fmla="*/ 1080316 h 1080316"/>
              <a:gd name="connsiteX5" fmla="*/ 0 w 804882"/>
              <a:gd name="connsiteY5" fmla="*/ 1335 h 1080316"/>
              <a:gd name="connsiteX0" fmla="*/ 0 w 804882"/>
              <a:gd name="connsiteY0" fmla="*/ 1335 h 1080316"/>
              <a:gd name="connsiteX1" fmla="*/ 804882 w 804882"/>
              <a:gd name="connsiteY1" fmla="*/ 1335 h 1080316"/>
              <a:gd name="connsiteX2" fmla="*/ 361950 w 804882"/>
              <a:gd name="connsiteY2" fmla="*/ 509335 h 1080316"/>
              <a:gd name="connsiteX3" fmla="*/ 804882 w 804882"/>
              <a:gd name="connsiteY3" fmla="*/ 1080316 h 1080316"/>
              <a:gd name="connsiteX4" fmla="*/ 0 w 804882"/>
              <a:gd name="connsiteY4" fmla="*/ 1080316 h 1080316"/>
              <a:gd name="connsiteX5" fmla="*/ 0 w 804882"/>
              <a:gd name="connsiteY5" fmla="*/ 1335 h 1080316"/>
              <a:gd name="connsiteX0" fmla="*/ 0 w 804882"/>
              <a:gd name="connsiteY0" fmla="*/ 1335 h 1080316"/>
              <a:gd name="connsiteX1" fmla="*/ 804882 w 804882"/>
              <a:gd name="connsiteY1" fmla="*/ 1335 h 1080316"/>
              <a:gd name="connsiteX2" fmla="*/ 361950 w 804882"/>
              <a:gd name="connsiteY2" fmla="*/ 509335 h 1080316"/>
              <a:gd name="connsiteX3" fmla="*/ 804882 w 804882"/>
              <a:gd name="connsiteY3" fmla="*/ 1080316 h 1080316"/>
              <a:gd name="connsiteX4" fmla="*/ 0 w 804882"/>
              <a:gd name="connsiteY4" fmla="*/ 1080316 h 1080316"/>
              <a:gd name="connsiteX5" fmla="*/ 0 w 804882"/>
              <a:gd name="connsiteY5" fmla="*/ 1335 h 10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4882" h="1080316">
                <a:moveTo>
                  <a:pt x="0" y="1335"/>
                </a:moveTo>
                <a:lnTo>
                  <a:pt x="804882" y="1335"/>
                </a:lnTo>
                <a:cubicBezTo>
                  <a:pt x="663588" y="-7132"/>
                  <a:pt x="376244" y="9802"/>
                  <a:pt x="361950" y="509335"/>
                </a:cubicBezTo>
                <a:cubicBezTo>
                  <a:pt x="369894" y="1074312"/>
                  <a:pt x="663588" y="1074139"/>
                  <a:pt x="804882" y="1080316"/>
                </a:cubicBezTo>
                <a:lnTo>
                  <a:pt x="0" y="1080316"/>
                </a:lnTo>
                <a:lnTo>
                  <a:pt x="0" y="13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20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1605E-6 L -0.34306 2.71605E-6 L 4.16667E-6 -0.00185 L -0.34723 -0.00185 L -0.00139 2.71605E-6 L -0.34445 -0.00185 L 4.16667E-6 2.71605E-6 " pathEditMode="relative" rAng="0" ptsTypes="AAAAAAA">
                                      <p:cBhvr>
                                        <p:cTn id="6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1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617 L -1.38889E-6 0.60617 L -1.38889E-6 0.00154 L -0.00295 0.59784 L -1.38889E-6 0.00154 L -0.00503 0.6 L -1.38889E-6 2.71605E-6 " pathEditMode="relative" rAng="0" ptsTypes="AAAAAAA">
                                      <p:cBhvr>
                                        <p:cTn id="8" dur="5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9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5" dur="1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1605E-6 L -0.34028 0.02191 L -0.00139 -0.02963 L -0.33889 0.05864 L -0.00278 -0.06883 L -0.33334 0.09074 L -0.01112 -0.10556 L -0.32639 0.12747 L -0.02084 -0.14506 L -0.31389 0.16173 L -0.03334 -0.17408 L -0.30139 0.19136 L -0.05 -0.2105 L -0.29167 0.21636 L -0.05 -0.2105 L -0.29167 0.21636 L -0.05 -0.2105 " pathEditMode="relative" rAng="0" ptsTypes="AAAAAAAAAAAAAAAAA">
                                      <p:cBhvr>
                                        <p:cTn id="19" dur="16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14" y="27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0555 L 0.01424 0.59167 L -0.0191 -0.0074 L 0.03507 0.58673 L -0.0441 0.00463 L 0.05452 0.57933 L -0.06354 0.01698 L 0.07396 0.56451 L -0.08298 0.03642 L 0.0934 0.54754 L -0.10104 0.05587 L 0.11007 0.52315 L -0.11944 0.0821 L 0.12222 0.50803 L -0.11944 0.0821 L 0.12222 0.50803 L -0.11944 0.0821 " pathEditMode="relative" rAng="0" ptsTypes="AAAAAAAAAAAAAAAAA">
                                      <p:cBhvr>
                                        <p:cTn id="21" dur="16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975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00000" y="5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4568E-6 L -0.05035 -0.14815 " pathEditMode="relative" rAng="0" ptsTypes="AA">
                                      <p:cBhvr>
                                        <p:cTn id="25" dur="1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" y="-740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" presetClass="emp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2000" fill="hold"/>
                                        <p:tgtEl>
                                          <p:spTgt spid="81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741 L 0.04757 0.04074 " pathEditMode="relative" rAng="0" ptsTypes="AA">
                                      <p:cBhvr>
                                        <p:cTn id="29" dur="1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8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8EAB1-4797-13FC-96F3-C08FE1F74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DEA8E-D9CA-B8A2-205C-2DE21FEE6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Orbit changes</a:t>
            </a:r>
          </a:p>
          <a:p>
            <a:pPr lvl="1"/>
            <a:r>
              <a:rPr lang="en-GB" dirty="0"/>
              <a:t>Change orbit in one plane by exciting steering correctors or by changing injection conditions and measure effect in other plane</a:t>
            </a:r>
          </a:p>
          <a:p>
            <a:pPr lvl="1"/>
            <a:r>
              <a:rPr lang="en-GB" dirty="0"/>
              <a:t>Large coupling sources identiﬁed as locations where horizontal orbit change generates a vertical kick and vice versa</a:t>
            </a:r>
          </a:p>
          <a:p>
            <a:pPr lvl="1"/>
            <a:r>
              <a:rPr lang="en-GB" dirty="0"/>
              <a:t>Acquire large numbers of orbits for excitation of different correctors to determine skew quadrupole component of each magnet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Closest tune approach</a:t>
            </a:r>
          </a:p>
          <a:p>
            <a:pPr lvl="1"/>
            <a:r>
              <a:rPr lang="en-US" dirty="0"/>
              <a:t>Approach horizontal and vertical tunes until they cross</a:t>
            </a:r>
          </a:p>
          <a:p>
            <a:pPr lvl="1"/>
            <a:r>
              <a:rPr lang="en-US" dirty="0"/>
              <a:t>Coupling derived from how close tunes can approach </a:t>
            </a:r>
          </a:p>
          <a:p>
            <a:r>
              <a:rPr lang="en-US" b="1" dirty="0">
                <a:solidFill>
                  <a:srgbClr val="FF0000"/>
                </a:solidFill>
              </a:rPr>
              <a:t>Kick response</a:t>
            </a:r>
          </a:p>
          <a:p>
            <a:pPr lvl="1"/>
            <a:r>
              <a:rPr lang="en-US" dirty="0"/>
              <a:t>Kick the beam in one plane &amp; measure in other using Tune FFT or pairs of BPMs to derive Resonance Driving Term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2E3A3-54B4-9258-555D-1BADA581F2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04BDA-AEBF-D8FB-80C8-0F8005DB2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E917F-A07B-916F-16F8-AAC35F520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5636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BD362-DCE4-5783-C2A2-6B82792E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Closest tune approach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DED4E-0A18-6249-E647-22BB683F2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673361"/>
            <a:ext cx="8741600" cy="43978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Measure tunes while changing the quadrupole strength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FA97F-95A5-A583-983B-C19630C092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81BBB-BE37-F2A4-2758-6650C58BA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DC596-21F8-717B-2523-2BB1B6182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33</a:t>
            </a:fld>
            <a:endParaRPr lang="en-GB" noProof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C120EE0-0D81-54D7-0C1E-FA57B913B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69" y="1220336"/>
            <a:ext cx="4381751" cy="676078"/>
          </a:xfrm>
          <a:prstGeom prst="rect">
            <a:avLst/>
          </a:prstGeom>
        </p:spPr>
      </p:pic>
      <p:pic>
        <p:nvPicPr>
          <p:cNvPr id="22" name="Picture 6" descr="coupling_crossover">
            <a:extLst>
              <a:ext uri="{FF2B5EF4-FFF2-40B4-BE49-F238E27FC236}">
                <a16:creationId xmlns:a16="http://schemas.microsoft.com/office/drawing/2014/main" id="{3B377CA4-35F3-581D-43E1-E22A64822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23"/>
          <a:stretch/>
        </p:blipFill>
        <p:spPr bwMode="auto">
          <a:xfrm>
            <a:off x="490760" y="2182882"/>
            <a:ext cx="4034920" cy="2285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BC47D77-ADB9-86A3-6D71-3E4A18ECBDDE}"/>
              </a:ext>
            </a:extLst>
          </p:cNvPr>
          <p:cNvSpPr txBox="1"/>
          <p:nvPr/>
        </p:nvSpPr>
        <p:spPr>
          <a:xfrm>
            <a:off x="2078494" y="2606966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Ubuntu" panose="020B0504030602030204" pitchFamily="34" charset="0"/>
              </a:rPr>
              <a:t>Q</a:t>
            </a:r>
            <a:r>
              <a:rPr lang="en-US" baseline="-25000" dirty="0">
                <a:solidFill>
                  <a:srgbClr val="FF0000"/>
                </a:solidFill>
                <a:latin typeface="Ubuntu" panose="020B0504030602030204" pitchFamily="34" charset="0"/>
              </a:rPr>
              <a:t>I (H)</a:t>
            </a:r>
            <a:endParaRPr lang="en-GB" dirty="0">
              <a:solidFill>
                <a:srgbClr val="FF0000"/>
              </a:solidFill>
              <a:latin typeface="Ubuntu" panose="020B0504030602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DE574A-A688-2FA8-996D-B603C4AC4267}"/>
              </a:ext>
            </a:extLst>
          </p:cNvPr>
          <p:cNvSpPr txBox="1"/>
          <p:nvPr/>
        </p:nvSpPr>
        <p:spPr>
          <a:xfrm>
            <a:off x="2471530" y="3846111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Ubuntu" panose="020B0504030602030204" pitchFamily="34" charset="0"/>
              </a:rPr>
              <a:t>Q</a:t>
            </a:r>
            <a:r>
              <a:rPr lang="en-US" baseline="-25000" dirty="0">
                <a:solidFill>
                  <a:srgbClr val="FF0000"/>
                </a:solidFill>
                <a:latin typeface="Ubuntu" panose="020B0504030602030204" pitchFamily="34" charset="0"/>
              </a:rPr>
              <a:t>II (V)</a:t>
            </a:r>
            <a:endParaRPr lang="en-GB" dirty="0">
              <a:solidFill>
                <a:srgbClr val="FF0000"/>
              </a:solidFill>
              <a:latin typeface="Ubuntu" panose="020B050403060203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92C705E-5AAF-8381-3C3B-0AD9715F81EC}"/>
              </a:ext>
            </a:extLst>
          </p:cNvPr>
          <p:cNvCxnSpPr>
            <a:cxnSpLocks/>
          </p:cNvCxnSpPr>
          <p:nvPr/>
        </p:nvCxnSpPr>
        <p:spPr bwMode="auto">
          <a:xfrm>
            <a:off x="3333922" y="3305696"/>
            <a:ext cx="0" cy="401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175D22A-8B06-BB88-7745-F17D2C1E4D35}"/>
              </a:ext>
            </a:extLst>
          </p:cNvPr>
          <p:cNvSpPr txBox="1"/>
          <p:nvPr/>
        </p:nvSpPr>
        <p:spPr>
          <a:xfrm>
            <a:off x="3336335" y="3293890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Ubuntu" panose="020B0504030602030204" pitchFamily="34" charset="0"/>
              </a:rPr>
              <a:t>|C</a:t>
            </a:r>
            <a:r>
              <a:rPr lang="en-US" baseline="30000" dirty="0">
                <a:solidFill>
                  <a:srgbClr val="FF0000"/>
                </a:solidFill>
                <a:latin typeface="Ubuntu" panose="020B0504030602030204" pitchFamily="34" charset="0"/>
              </a:rPr>
              <a:t>-</a:t>
            </a:r>
            <a:r>
              <a:rPr lang="en-US" dirty="0">
                <a:solidFill>
                  <a:srgbClr val="FF0000"/>
                </a:solidFill>
                <a:latin typeface="Ubuntu" panose="020B0504030602030204" pitchFamily="34" charset="0"/>
              </a:rPr>
              <a:t>|</a:t>
            </a:r>
            <a:endParaRPr lang="en-GB" dirty="0">
              <a:solidFill>
                <a:srgbClr val="FF0000"/>
              </a:solidFill>
              <a:latin typeface="Ubuntu" panose="020B0504030602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3537B5-35AB-21FA-66AE-C1A744D7C803}"/>
              </a:ext>
            </a:extLst>
          </p:cNvPr>
          <p:cNvSpPr txBox="1"/>
          <p:nvPr/>
        </p:nvSpPr>
        <p:spPr>
          <a:xfrm>
            <a:off x="567187" y="3372538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LEP</a:t>
            </a:r>
            <a:r>
              <a:rPr lang="en-GB" dirty="0">
                <a:latin typeface="Ubuntu" panose="020B0504030602030204" pitchFamily="34" charset="0"/>
              </a:rPr>
              <a:t> (PLL)</a:t>
            </a:r>
            <a:endParaRPr lang="en-US" dirty="0">
              <a:latin typeface="Ubuntu" panose="020B050403060203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6CC5EA0-5F4C-5F14-C1BC-0840C1D3C99D}"/>
              </a:ext>
            </a:extLst>
          </p:cNvPr>
          <p:cNvGrpSpPr/>
          <p:nvPr/>
        </p:nvGrpSpPr>
        <p:grpSpPr>
          <a:xfrm>
            <a:off x="5163957" y="1113144"/>
            <a:ext cx="3489283" cy="3321530"/>
            <a:chOff x="5353157" y="3206524"/>
            <a:chExt cx="3428099" cy="326328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832F1A3-1F4F-EADF-0B93-30F7E80ACF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34" t="1592" r="1463" b="1373"/>
            <a:stretch/>
          </p:blipFill>
          <p:spPr>
            <a:xfrm>
              <a:off x="5353157" y="3206524"/>
              <a:ext cx="3428099" cy="3263287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C06D1AB-5EC7-43D6-E3FF-D6C9319A6AB3}"/>
                </a:ext>
              </a:extLst>
            </p:cNvPr>
            <p:cNvCxnSpPr/>
            <p:nvPr/>
          </p:nvCxnSpPr>
          <p:spPr bwMode="auto">
            <a:xfrm flipV="1">
              <a:off x="7041328" y="3325488"/>
              <a:ext cx="0" cy="126808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3E488F1-5A17-2B05-C0DA-7DAF2FB5C935}"/>
                </a:ext>
              </a:extLst>
            </p:cNvPr>
            <p:cNvCxnSpPr/>
            <p:nvPr/>
          </p:nvCxnSpPr>
          <p:spPr bwMode="auto">
            <a:xfrm flipV="1">
              <a:off x="7426640" y="5065149"/>
              <a:ext cx="0" cy="100784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B1B0A41-CFEB-9FC2-5F18-F532EA736FD7}"/>
              </a:ext>
            </a:extLst>
          </p:cNvPr>
          <p:cNvSpPr txBox="1"/>
          <p:nvPr/>
        </p:nvSpPr>
        <p:spPr>
          <a:xfrm>
            <a:off x="7361349" y="1711748"/>
            <a:ext cx="128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Ubuntu" panose="020B0504030602030204" pitchFamily="34" charset="0"/>
              </a:rPr>
              <a:t>LHC (BBQ)</a:t>
            </a:r>
          </a:p>
        </p:txBody>
      </p:sp>
    </p:spTree>
    <p:extLst>
      <p:ext uri="{BB962C8B-B14F-4D97-AF65-F5344CB8AC3E}">
        <p14:creationId xmlns:p14="http://schemas.microsoft.com/office/powerpoint/2010/main" val="10752467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A5F7C-362D-AFEA-8BBB-4F42BE15F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 response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25DAF-0ACC-AE2A-1255-4877C5565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9"/>
            <a:ext cx="8741600" cy="635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Kick the beam in one plane and measure the tune in the other</a:t>
            </a:r>
          </a:p>
          <a:p>
            <a:pPr lvl="1"/>
            <a:r>
              <a:rPr lang="en-US" dirty="0"/>
              <a:t>Magnitude of local coupling can be derived from amplitude ratios of tune peaks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6C7CB-6D7B-58B2-8772-A771217643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CA6A-61B2-7E2B-A34B-3C89E09EB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323DD-D072-D13D-6D16-4DAA43BCE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34</a:t>
            </a:fld>
            <a:endParaRPr lang="en-GB" noProof="0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D4AA69FE-E471-6F95-8598-8715855AF8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98" t="56742" b="3586"/>
          <a:stretch/>
        </p:blipFill>
        <p:spPr bwMode="auto">
          <a:xfrm>
            <a:off x="876300" y="2141220"/>
            <a:ext cx="3842267" cy="245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C936E33-4E5F-43C3-56BB-339C7A11CF87}"/>
                  </a:ext>
                </a:extLst>
              </p:cNvPr>
              <p:cNvSpPr txBox="1"/>
              <p:nvPr/>
            </p:nvSpPr>
            <p:spPr>
              <a:xfrm>
                <a:off x="728431" y="1361981"/>
                <a:ext cx="2961965" cy="6471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 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 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C936E33-4E5F-43C3-56BB-339C7A11C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431" y="1361981"/>
                <a:ext cx="2961965" cy="6471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C0FD56-D97D-BDF4-4245-E08575A98ED7}"/>
                  </a:ext>
                </a:extLst>
              </p:cNvPr>
              <p:cNvSpPr txBox="1"/>
              <p:nvPr/>
            </p:nvSpPr>
            <p:spPr>
              <a:xfrm>
                <a:off x="3585494" y="1356361"/>
                <a:ext cx="1106072" cy="662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C0FD56-D97D-BDF4-4245-E08575A98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5494" y="1356361"/>
                <a:ext cx="1106072" cy="6621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35273A-CF70-A747-8B21-5C9A98F332FF}"/>
                  </a:ext>
                </a:extLst>
              </p:cNvPr>
              <p:cNvSpPr txBox="1"/>
              <p:nvPr/>
            </p:nvSpPr>
            <p:spPr>
              <a:xfrm>
                <a:off x="5025015" y="1350483"/>
                <a:ext cx="1117998" cy="6644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35273A-CF70-A747-8B21-5C9A98F33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015" y="1350483"/>
                <a:ext cx="1117998" cy="6644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5">
            <a:extLst>
              <a:ext uri="{FF2B5EF4-FFF2-40B4-BE49-F238E27FC236}">
                <a16:creationId xmlns:a16="http://schemas.microsoft.com/office/drawing/2014/main" id="{3C45F545-D650-7F14-82BC-2515C3D947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9" t="13301" r="1427" b="46677"/>
          <a:stretch/>
        </p:blipFill>
        <p:spPr bwMode="auto">
          <a:xfrm>
            <a:off x="4862430" y="2141220"/>
            <a:ext cx="3692186" cy="245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2DE159-79F3-2E72-F383-C81F5F289E0C}"/>
              </a:ext>
            </a:extLst>
          </p:cNvPr>
          <p:cNvCxnSpPr>
            <a:cxnSpLocks/>
          </p:cNvCxnSpPr>
          <p:nvPr/>
        </p:nvCxnSpPr>
        <p:spPr>
          <a:xfrm flipH="1">
            <a:off x="6248400" y="1532021"/>
            <a:ext cx="470435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F1EB43B-AC87-C09F-E4C1-8B3A883542BB}"/>
              </a:ext>
            </a:extLst>
          </p:cNvPr>
          <p:cNvSpPr txBox="1"/>
          <p:nvPr/>
        </p:nvSpPr>
        <p:spPr>
          <a:xfrm>
            <a:off x="6718835" y="1416655"/>
            <a:ext cx="2298621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x tune measured by y pick-up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1B33BB5-2B76-1CD9-5FAC-32D761D92245}"/>
              </a:ext>
            </a:extLst>
          </p:cNvPr>
          <p:cNvCxnSpPr>
            <a:cxnSpLocks/>
          </p:cNvCxnSpPr>
          <p:nvPr/>
        </p:nvCxnSpPr>
        <p:spPr>
          <a:xfrm flipH="1">
            <a:off x="6248400" y="1866673"/>
            <a:ext cx="470435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9CB2107-5B6E-B9EA-ECE4-A8E4DF5AFCDF}"/>
              </a:ext>
            </a:extLst>
          </p:cNvPr>
          <p:cNvSpPr txBox="1"/>
          <p:nvPr/>
        </p:nvSpPr>
        <p:spPr>
          <a:xfrm>
            <a:off x="6718835" y="1751307"/>
            <a:ext cx="2298621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y tune measured by y pick-up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9497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B1CA-F449-6B69-4F87-999BFBDB8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and tune feedback at RHIC (BNL)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594C8-D621-32DC-0137-B4D99D4A2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2315119" cy="364062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Measurement during the acceleration cycle using 4 PLLs: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Q</a:t>
            </a:r>
            <a:r>
              <a:rPr lang="en-GB" baseline="-25000" dirty="0"/>
              <a:t>H</a:t>
            </a:r>
            <a:r>
              <a:rPr lang="en-GB" dirty="0"/>
              <a:t> (excite in H, measure in H), Q</a:t>
            </a:r>
            <a:r>
              <a:rPr lang="en-GB" baseline="-25000" dirty="0"/>
              <a:t>H,V</a:t>
            </a:r>
            <a:r>
              <a:rPr lang="en-GB" dirty="0"/>
              <a:t> (excite in H, measure in V),</a:t>
            </a:r>
          </a:p>
          <a:p>
            <a:pPr marL="0" indent="0">
              <a:buNone/>
            </a:pPr>
            <a:r>
              <a:rPr lang="en-GB" dirty="0"/>
              <a:t>Q</a:t>
            </a:r>
            <a:r>
              <a:rPr lang="en-GB" baseline="-25000" dirty="0"/>
              <a:t>V</a:t>
            </a:r>
            <a:r>
              <a:rPr lang="en-GB" dirty="0"/>
              <a:t> (excite in V, measure in V),</a:t>
            </a:r>
          </a:p>
          <a:p>
            <a:pPr marL="0" indent="0">
              <a:buNone/>
            </a:pPr>
            <a:r>
              <a:rPr lang="en-GB" dirty="0"/>
              <a:t>Q</a:t>
            </a:r>
            <a:r>
              <a:rPr lang="en-GB" baseline="-25000" dirty="0"/>
              <a:t>V,H</a:t>
            </a:r>
            <a:r>
              <a:rPr lang="en-GB" dirty="0"/>
              <a:t> (excite in V, measure in H)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7107C-DC45-87D7-2BC9-7964AF6CCD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B71C2-CD09-56C6-6119-0762395E0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07B54-C1E3-83EA-0E21-1A3E46A35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35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986D3B-EB3D-69A9-1A3D-558F679D04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232"/>
          <a:stretch/>
        </p:blipFill>
        <p:spPr>
          <a:xfrm>
            <a:off x="2516319" y="751438"/>
            <a:ext cx="6426481" cy="3704634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8223806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B1CA-F449-6B69-4F87-999BFBDB8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and tune feedback at RHIC (BNL)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594C8-D621-32DC-0137-B4D99D4A2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2315119" cy="36406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At several points the measured tune is defined by coupling – tune feedback breaks at these points</a:t>
            </a:r>
          </a:p>
          <a:p>
            <a:pPr marL="0" indent="0">
              <a:buNone/>
            </a:pPr>
            <a:r>
              <a:rPr lang="en-US" dirty="0"/>
              <a:t>Coupling must be corrected first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7107C-DC45-87D7-2BC9-7964AF6CCD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B71C2-CD09-56C6-6119-0762395E0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07B54-C1E3-83EA-0E21-1A3E46A35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36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986D3B-EB3D-69A9-1A3D-558F679D04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232"/>
          <a:stretch/>
        </p:blipFill>
        <p:spPr>
          <a:xfrm>
            <a:off x="2516319" y="751438"/>
            <a:ext cx="6426481" cy="370463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187A1D7-7E0C-0D1C-39BA-D19BBB8E61CF}"/>
              </a:ext>
            </a:extLst>
          </p:cNvPr>
          <p:cNvSpPr/>
          <p:nvPr/>
        </p:nvSpPr>
        <p:spPr bwMode="auto">
          <a:xfrm>
            <a:off x="7377837" y="863600"/>
            <a:ext cx="490886" cy="325463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49E141-1E90-966F-4716-542976D877F6}"/>
              </a:ext>
            </a:extLst>
          </p:cNvPr>
          <p:cNvSpPr/>
          <p:nvPr/>
        </p:nvSpPr>
        <p:spPr bwMode="auto">
          <a:xfrm>
            <a:off x="4490544" y="863600"/>
            <a:ext cx="648910" cy="325463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91145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918D4-BB16-EC54-7EBA-F692A71B3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and tune feedback at RHIC (BNL)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3F70FDF-0003-F010-58F6-3121529C6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400" dirty="0"/>
              <a:t>Measure coupling and correct with skew quadrupoles to maintain a decoupled machine</a:t>
            </a:r>
            <a:endParaRPr lang="en-GB" sz="14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1414832-4E06-665A-5502-70755F4A17E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400" dirty="0"/>
              <a:t>Coupling and tune feedback tracks and corrects tune through the acceleration cycle</a:t>
            </a: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205AE-074A-DCC4-64A5-FF98659386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EEFE6-5821-1CD0-B2DA-F81531C1D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16742-D990-06AF-F11E-71D1FEA43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37</a:t>
            </a:fld>
            <a:endParaRPr lang="en-GB" noProof="0" dirty="0"/>
          </a:p>
        </p:txBody>
      </p:sp>
      <p:pic>
        <p:nvPicPr>
          <p:cNvPr id="9" name="Picture 3" descr="BNL1">
            <a:extLst>
              <a:ext uri="{FF2B5EF4-FFF2-40B4-BE49-F238E27FC236}">
                <a16:creationId xmlns:a16="http://schemas.microsoft.com/office/drawing/2014/main" id="{E71B73B2-BABC-362B-2F81-3E3357DB5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59" y="1350544"/>
            <a:ext cx="3814482" cy="3165038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BNL2">
            <a:extLst>
              <a:ext uri="{FF2B5EF4-FFF2-40B4-BE49-F238E27FC236}">
                <a16:creationId xmlns:a16="http://schemas.microsoft.com/office/drawing/2014/main" id="{B118FEEF-27AA-0427-14AD-C1191551B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554" y="1349144"/>
            <a:ext cx="3722495" cy="3166438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3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4921-7127-727F-EDE0-C67071F1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Chromaticity measurements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CFFC2-245C-1A08-EF38-21B6202BD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9CB13-F6DF-6EC7-D1E0-24D4FC953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2F455-0961-AF71-A1AB-7A3DDDD22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710941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4B48C-D50C-3A04-CCE3-3EFE57B4D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A2074-76AD-68F4-9A18-495730E1ED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F2B55-7EB3-E5A0-BD38-3A42F1778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558E1-1C82-C4BE-17FF-44E8D1C765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39</a:t>
            </a:fld>
            <a:endParaRPr lang="en-GB" noProof="0" dirty="0"/>
          </a:p>
        </p:txBody>
      </p:sp>
      <p:grpSp>
        <p:nvGrpSpPr>
          <p:cNvPr id="52" name="Group 59">
            <a:extLst>
              <a:ext uri="{FF2B5EF4-FFF2-40B4-BE49-F238E27FC236}">
                <a16:creationId xmlns:a16="http://schemas.microsoft.com/office/drawing/2014/main" id="{173A52FC-7E06-EC77-1C6C-C019C13EA610}"/>
              </a:ext>
            </a:extLst>
          </p:cNvPr>
          <p:cNvGrpSpPr>
            <a:grpSpLocks/>
          </p:cNvGrpSpPr>
          <p:nvPr/>
        </p:nvGrpSpPr>
        <p:grpSpPr bwMode="auto">
          <a:xfrm>
            <a:off x="143906" y="1729324"/>
            <a:ext cx="5414963" cy="2409826"/>
            <a:chOff x="-79" y="2646"/>
            <a:chExt cx="3411" cy="1518"/>
          </a:xfrm>
        </p:grpSpPr>
        <p:sp>
          <p:nvSpPr>
            <p:cNvPr id="53" name="Rectangle 39">
              <a:extLst>
                <a:ext uri="{FF2B5EF4-FFF2-40B4-BE49-F238E27FC236}">
                  <a16:creationId xmlns:a16="http://schemas.microsoft.com/office/drawing/2014/main" id="{DE5666F6-5B6C-25C1-8FCA-F3AAF6086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678"/>
              <a:ext cx="126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2000" dirty="0">
                  <a:latin typeface="Ubuntu" panose="020B0504030602030204" pitchFamily="34" charset="0"/>
                </a:rPr>
                <a:t>Optics Analogy:</a:t>
              </a:r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1AF44184-DDCD-636B-9EC2-AF4438486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" y="3756"/>
              <a:ext cx="185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>
                  <a:latin typeface="Ubuntu" panose="020B0504030602030204" pitchFamily="34" charset="0"/>
                </a:rPr>
                <a:t>Achromatic incident light</a:t>
              </a:r>
            </a:p>
            <a:p>
              <a:r>
                <a:rPr lang="en-US" dirty="0">
                  <a:solidFill>
                    <a:schemeClr val="accent2"/>
                  </a:solidFill>
                  <a:latin typeface="Ubuntu" panose="020B0504030602030204" pitchFamily="34" charset="0"/>
                </a:rPr>
                <a:t>[Spread in particle energy]</a:t>
              </a:r>
            </a:p>
          </p:txBody>
        </p:sp>
        <p:sp>
          <p:nvSpPr>
            <p:cNvPr id="55" name="Freeform 42">
              <a:extLst>
                <a:ext uri="{FF2B5EF4-FFF2-40B4-BE49-F238E27FC236}">
                  <a16:creationId xmlns:a16="http://schemas.microsoft.com/office/drawing/2014/main" id="{08E507E3-6969-DBCC-C115-0305F1521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" y="3149"/>
              <a:ext cx="1061" cy="631"/>
            </a:xfrm>
            <a:custGeom>
              <a:avLst/>
              <a:gdLst>
                <a:gd name="T0" fmla="*/ 144 w 1104"/>
                <a:gd name="T1" fmla="*/ 0 h 768"/>
                <a:gd name="T2" fmla="*/ 48 w 1104"/>
                <a:gd name="T3" fmla="*/ 96 h 768"/>
                <a:gd name="T4" fmla="*/ 96 w 1104"/>
                <a:gd name="T5" fmla="*/ 192 h 768"/>
                <a:gd name="T6" fmla="*/ 48 w 1104"/>
                <a:gd name="T7" fmla="*/ 192 h 768"/>
                <a:gd name="T8" fmla="*/ 96 w 1104"/>
                <a:gd name="T9" fmla="*/ 288 h 768"/>
                <a:gd name="T10" fmla="*/ 48 w 1104"/>
                <a:gd name="T11" fmla="*/ 336 h 768"/>
                <a:gd name="T12" fmla="*/ 96 w 1104"/>
                <a:gd name="T13" fmla="*/ 384 h 768"/>
                <a:gd name="T14" fmla="*/ 48 w 1104"/>
                <a:gd name="T15" fmla="*/ 432 h 768"/>
                <a:gd name="T16" fmla="*/ 96 w 1104"/>
                <a:gd name="T17" fmla="*/ 480 h 768"/>
                <a:gd name="T18" fmla="*/ 48 w 1104"/>
                <a:gd name="T19" fmla="*/ 576 h 768"/>
                <a:gd name="T20" fmla="*/ 96 w 1104"/>
                <a:gd name="T21" fmla="*/ 624 h 768"/>
                <a:gd name="T22" fmla="*/ 48 w 1104"/>
                <a:gd name="T23" fmla="*/ 672 h 768"/>
                <a:gd name="T24" fmla="*/ 96 w 1104"/>
                <a:gd name="T25" fmla="*/ 720 h 768"/>
                <a:gd name="T26" fmla="*/ 0 w 1104"/>
                <a:gd name="T27" fmla="*/ 768 h 768"/>
                <a:gd name="T28" fmla="*/ 1104 w 1104"/>
                <a:gd name="T29" fmla="*/ 768 h 768"/>
                <a:gd name="T30" fmla="*/ 1104 w 1104"/>
                <a:gd name="T31" fmla="*/ 0 h 768"/>
                <a:gd name="T32" fmla="*/ 144 w 1104"/>
                <a:gd name="T33" fmla="*/ 0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04"/>
                <a:gd name="T52" fmla="*/ 0 h 768"/>
                <a:gd name="T53" fmla="*/ 1104 w 1104"/>
                <a:gd name="T54" fmla="*/ 768 h 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04" h="768">
                  <a:moveTo>
                    <a:pt x="144" y="0"/>
                  </a:moveTo>
                  <a:lnTo>
                    <a:pt x="48" y="96"/>
                  </a:lnTo>
                  <a:lnTo>
                    <a:pt x="96" y="192"/>
                  </a:lnTo>
                  <a:lnTo>
                    <a:pt x="48" y="192"/>
                  </a:lnTo>
                  <a:lnTo>
                    <a:pt x="96" y="288"/>
                  </a:lnTo>
                  <a:lnTo>
                    <a:pt x="48" y="336"/>
                  </a:lnTo>
                  <a:lnTo>
                    <a:pt x="96" y="384"/>
                  </a:lnTo>
                  <a:lnTo>
                    <a:pt x="48" y="432"/>
                  </a:lnTo>
                  <a:lnTo>
                    <a:pt x="96" y="480"/>
                  </a:lnTo>
                  <a:lnTo>
                    <a:pt x="48" y="576"/>
                  </a:lnTo>
                  <a:lnTo>
                    <a:pt x="96" y="624"/>
                  </a:lnTo>
                  <a:lnTo>
                    <a:pt x="48" y="672"/>
                  </a:lnTo>
                  <a:lnTo>
                    <a:pt x="96" y="720"/>
                  </a:lnTo>
                  <a:lnTo>
                    <a:pt x="0" y="768"/>
                  </a:lnTo>
                  <a:lnTo>
                    <a:pt x="1104" y="768"/>
                  </a:lnTo>
                  <a:lnTo>
                    <a:pt x="110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56" name="Line 43">
              <a:extLst>
                <a:ext uri="{FF2B5EF4-FFF2-40B4-BE49-F238E27FC236}">
                  <a16:creationId xmlns:a16="http://schemas.microsoft.com/office/drawing/2014/main" id="{BB41B25B-6E02-2599-85F5-A7094709C2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5" y="3148"/>
              <a:ext cx="784" cy="31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57" name="Line 44">
              <a:extLst>
                <a:ext uri="{FF2B5EF4-FFF2-40B4-BE49-F238E27FC236}">
                  <a16:creationId xmlns:a16="http://schemas.microsoft.com/office/drawing/2014/main" id="{7CEB338F-46BA-912F-8C09-D2260E62D2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" y="3463"/>
              <a:ext cx="784" cy="31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58" name="Line 45">
              <a:extLst>
                <a:ext uri="{FF2B5EF4-FFF2-40B4-BE49-F238E27FC236}">
                  <a16:creationId xmlns:a16="http://schemas.microsoft.com/office/drawing/2014/main" id="{AFE817AF-6516-2606-FD2D-FDE6256F3B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5" y="3306"/>
              <a:ext cx="784" cy="15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59" name="Line 46">
              <a:extLst>
                <a:ext uri="{FF2B5EF4-FFF2-40B4-BE49-F238E27FC236}">
                  <a16:creationId xmlns:a16="http://schemas.microsoft.com/office/drawing/2014/main" id="{F457CFE0-C289-3CBE-6348-E63CECCA7C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" y="3463"/>
              <a:ext cx="784" cy="15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0" name="Line 47">
              <a:extLst>
                <a:ext uri="{FF2B5EF4-FFF2-40B4-BE49-F238E27FC236}">
                  <a16:creationId xmlns:a16="http://schemas.microsoft.com/office/drawing/2014/main" id="{E8144894-5E0A-CAB5-C881-82CA058E8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5" y="3148"/>
              <a:ext cx="1153" cy="315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1" name="Line 48">
              <a:extLst>
                <a:ext uri="{FF2B5EF4-FFF2-40B4-BE49-F238E27FC236}">
                  <a16:creationId xmlns:a16="http://schemas.microsoft.com/office/drawing/2014/main" id="{238793E9-2FAF-81C3-0E4F-45377772C1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" y="3463"/>
              <a:ext cx="1153" cy="317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2" name="Line 49">
              <a:extLst>
                <a:ext uri="{FF2B5EF4-FFF2-40B4-BE49-F238E27FC236}">
                  <a16:creationId xmlns:a16="http://schemas.microsoft.com/office/drawing/2014/main" id="{58F23FD0-1C61-E887-CBA1-B6E271E305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5" y="3306"/>
              <a:ext cx="1153" cy="157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3" name="Line 50">
              <a:extLst>
                <a:ext uri="{FF2B5EF4-FFF2-40B4-BE49-F238E27FC236}">
                  <a16:creationId xmlns:a16="http://schemas.microsoft.com/office/drawing/2014/main" id="{78C88AAC-B7A8-3342-95E3-5F981B315B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" y="3463"/>
              <a:ext cx="1153" cy="158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4" name="Line 51">
              <a:extLst>
                <a:ext uri="{FF2B5EF4-FFF2-40B4-BE49-F238E27FC236}">
                  <a16:creationId xmlns:a16="http://schemas.microsoft.com/office/drawing/2014/main" id="{0B8CA1AB-657E-3A7E-0811-D699558E1D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5" y="3148"/>
              <a:ext cx="1476" cy="31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5" name="Line 52">
              <a:extLst>
                <a:ext uri="{FF2B5EF4-FFF2-40B4-BE49-F238E27FC236}">
                  <a16:creationId xmlns:a16="http://schemas.microsoft.com/office/drawing/2014/main" id="{F204348A-99AB-38A5-0F06-93BF197824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" y="3463"/>
              <a:ext cx="1476" cy="31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6" name="Line 53">
              <a:extLst>
                <a:ext uri="{FF2B5EF4-FFF2-40B4-BE49-F238E27FC236}">
                  <a16:creationId xmlns:a16="http://schemas.microsoft.com/office/drawing/2014/main" id="{E0CF4288-F5E0-C637-C598-DA5FB54D5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5" y="3306"/>
              <a:ext cx="1476" cy="15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7" name="Line 54">
              <a:extLst>
                <a:ext uri="{FF2B5EF4-FFF2-40B4-BE49-F238E27FC236}">
                  <a16:creationId xmlns:a16="http://schemas.microsoft.com/office/drawing/2014/main" id="{10F6DC0F-508A-267B-95C1-52940D6DC9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5" y="3463"/>
              <a:ext cx="1476" cy="15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8" name="Oval 55">
              <a:extLst>
                <a:ext uri="{FF2B5EF4-FFF2-40B4-BE49-F238E27FC236}">
                  <a16:creationId xmlns:a16="http://schemas.microsoft.com/office/drawing/2014/main" id="{A1FE3FE2-148A-0F96-0D58-474E4C534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" y="3032"/>
              <a:ext cx="131" cy="82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69" name="AutoShape 56">
              <a:extLst>
                <a:ext uri="{FF2B5EF4-FFF2-40B4-BE49-F238E27FC236}">
                  <a16:creationId xmlns:a16="http://schemas.microsoft.com/office/drawing/2014/main" id="{5FB111E2-952A-2EBF-7756-5F4A73AF5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3348"/>
              <a:ext cx="731" cy="191"/>
            </a:xfrm>
            <a:prstGeom prst="rightArrow">
              <a:avLst>
                <a:gd name="adj1" fmla="val 50000"/>
                <a:gd name="adj2" fmla="val 191379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Ubuntu" panose="020B0504030602030204" pitchFamily="34" charset="0"/>
              </a:endParaRPr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ECF29336-D595-7651-09CE-2F0D02C76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" y="2646"/>
              <a:ext cx="1003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>
                  <a:latin typeface="Ubuntu" panose="020B0504030602030204" pitchFamily="34" charset="0"/>
                </a:rPr>
                <a:t>Lens</a:t>
              </a:r>
            </a:p>
            <a:p>
              <a:r>
                <a:rPr lang="en-US" dirty="0">
                  <a:solidFill>
                    <a:schemeClr val="accent2"/>
                  </a:solidFill>
                  <a:latin typeface="Ubuntu" panose="020B0504030602030204" pitchFamily="34" charset="0"/>
                </a:rPr>
                <a:t>[</a:t>
              </a:r>
              <a:r>
                <a:rPr lang="en-US" dirty="0" err="1">
                  <a:solidFill>
                    <a:schemeClr val="accent2"/>
                  </a:solidFill>
                  <a:latin typeface="Ubuntu" panose="020B0504030602030204" pitchFamily="34" charset="0"/>
                </a:rPr>
                <a:t>Quadrupole</a:t>
              </a:r>
              <a:r>
                <a:rPr lang="en-US" dirty="0">
                  <a:solidFill>
                    <a:schemeClr val="accent2"/>
                  </a:solidFill>
                  <a:latin typeface="Ubuntu" panose="020B0504030602030204" pitchFamily="34" charset="0"/>
                </a:rPr>
                <a:t>]</a:t>
              </a:r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B74C3E1-4808-1D39-8847-C2DA66F93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651"/>
              <a:ext cx="133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r"/>
              <a:r>
                <a:rPr lang="en-US" dirty="0">
                  <a:latin typeface="Ubuntu" panose="020B0504030602030204" pitchFamily="34" charset="0"/>
                </a:rPr>
                <a:t>Focal length is</a:t>
              </a:r>
            </a:p>
            <a:p>
              <a:pPr algn="r"/>
              <a:r>
                <a:rPr lang="en-US" dirty="0">
                  <a:latin typeface="Ubuntu" panose="020B0504030602030204" pitchFamily="34" charset="0"/>
                </a:rPr>
                <a:t>energy dependent</a:t>
              </a:r>
            </a:p>
          </p:txBody>
        </p:sp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213598F5-295F-ABC8-2654-DE13BAC1B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624" y="2170828"/>
            <a:ext cx="2912464" cy="79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568BC4AA-35AC-8A02-44FF-979DBDD85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018" y="3146962"/>
            <a:ext cx="95567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B51F4B98-06AD-B936-209C-0D5C10EB48A7}"/>
              </a:ext>
            </a:extLst>
          </p:cNvPr>
          <p:cNvSpPr txBox="1"/>
          <p:nvPr/>
        </p:nvSpPr>
        <p:spPr>
          <a:xfrm>
            <a:off x="6532983" y="1750630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Ubuntu" panose="020B0504030602030204" pitchFamily="34" charset="0"/>
              </a:rPr>
              <a:t>First Order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2DEC962A-F2FD-3CCD-8693-1C75A4A2D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673361"/>
            <a:ext cx="8741600" cy="93582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Ubuntu" panose="020B0504030602030204" pitchFamily="34" charset="0"/>
              </a:rPr>
              <a:t>Spread in the machine </a:t>
            </a:r>
            <a:r>
              <a:rPr lang="en-US" dirty="0"/>
              <a:t>t</a:t>
            </a:r>
            <a:r>
              <a:rPr lang="en-US" sz="2400" dirty="0">
                <a:latin typeface="Ubuntu" panose="020B0504030602030204" pitchFamily="34" charset="0"/>
              </a:rPr>
              <a:t>une due to particle energy spread</a:t>
            </a:r>
          </a:p>
          <a:p>
            <a:pPr lvl="1"/>
            <a:r>
              <a:rPr lang="en-US" dirty="0">
                <a:latin typeface="Ubuntu" panose="020B0504030602030204" pitchFamily="34" charset="0"/>
              </a:rPr>
              <a:t>Controlled by </a:t>
            </a:r>
            <a:r>
              <a:rPr lang="en-US" dirty="0" err="1"/>
              <a:t>s</a:t>
            </a:r>
            <a:r>
              <a:rPr lang="en-US" dirty="0" err="1">
                <a:latin typeface="Ubuntu" panose="020B0504030602030204" pitchFamily="34" charset="0"/>
              </a:rPr>
              <a:t>extupole</a:t>
            </a:r>
            <a:r>
              <a:rPr lang="en-US" dirty="0">
                <a:latin typeface="Ubuntu" panose="020B0504030602030204" pitchFamily="34" charset="0"/>
              </a:rPr>
              <a:t> magnets</a:t>
            </a:r>
          </a:p>
        </p:txBody>
      </p:sp>
    </p:spTree>
    <p:extLst>
      <p:ext uri="{BB962C8B-B14F-4D97-AF65-F5344CB8AC3E}">
        <p14:creationId xmlns:p14="http://schemas.microsoft.com/office/powerpoint/2010/main" val="267362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F4747-BFD5-50CC-B827-F8A077F0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monitoring using wires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9F475-272B-7FD1-6243-8EE79ABB7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9"/>
            <a:ext cx="8741600" cy="118644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Secondary Emission Monitors </a:t>
            </a:r>
            <a:r>
              <a:rPr lang="en-US" dirty="0"/>
              <a:t>(SEM, HARP)</a:t>
            </a:r>
          </a:p>
          <a:p>
            <a:r>
              <a:rPr lang="en-US" dirty="0"/>
              <a:t>Secondary electrons emitted from beam-wire interaction – electric current in the wire</a:t>
            </a:r>
          </a:p>
          <a:p>
            <a:r>
              <a:rPr lang="en-GB" dirty="0"/>
              <a:t>Current in each wire read-out independently – beam profile reconstruction</a:t>
            </a:r>
          </a:p>
          <a:p>
            <a:r>
              <a:rPr lang="en-GB" dirty="0"/>
              <a:t>Wires can overheat – not ideal for circular machines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16E33-FA61-1C7B-A180-02D87841ED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96B7E-7C6F-52DE-FC29-9F93AFB48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A1CEE-D322-7448-B428-87C9EAC84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8" name="Picture 5" descr="?displaypic=Secondary%20Emitance%20Monitor%2FSem%20Fil%2032%2F27013">
            <a:extLst>
              <a:ext uri="{FF2B5EF4-FFF2-40B4-BE49-F238E27FC236}">
                <a16:creationId xmlns:a16="http://schemas.microsoft.com/office/drawing/2014/main" id="{72495BE6-28C9-5BDB-4FE2-E6F3E5D66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03696" y="1835770"/>
            <a:ext cx="3532913" cy="2755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measlinescreen">
            <a:extLst>
              <a:ext uri="{FF2B5EF4-FFF2-40B4-BE49-F238E27FC236}">
                <a16:creationId xmlns:a16="http://schemas.microsoft.com/office/drawing/2014/main" id="{7374F2E6-C845-8642-7ADF-B22779730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792" y="1908190"/>
            <a:ext cx="2861936" cy="2674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1295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4F64F-304B-3329-EF13-8D22A3468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 measurement methods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FA5D3-EBB2-2F58-871B-9C9F2EB32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1"/>
                </a:solidFill>
              </a:rPr>
              <a:t>Tune change for different beam momenta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Standard method used on all machines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Can be combined with PLL tune tracking to give on-line measurement</a:t>
            </a:r>
          </a:p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1"/>
                </a:solidFill>
              </a:rPr>
              <a:t>Width of tune peak or damping time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Model dependent, non-linear effects, not compatible with active transverse damping</a:t>
            </a:r>
          </a:p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1"/>
                </a:solidFill>
              </a:rPr>
              <a:t>Amplitude ratio of synchrotron sidebands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Difficult in hadron machines (low synchrotron tune); influence of collective effects</a:t>
            </a:r>
          </a:p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1"/>
                </a:solidFill>
              </a:rPr>
              <a:t>Width ratio of Schottky sidebands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Used often and ideally suited to </a:t>
            </a:r>
            <a:r>
              <a:rPr lang="en-GB" sz="1600" dirty="0" err="1"/>
              <a:t>unbunched</a:t>
            </a:r>
            <a:r>
              <a:rPr lang="en-GB" sz="1600" dirty="0"/>
              <a:t> or ion beams; very slow</a:t>
            </a:r>
          </a:p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1"/>
                </a:solidFill>
              </a:rPr>
              <a:t>Bunch spectrum variations during </a:t>
            </a:r>
            <a:r>
              <a:rPr lang="en-GB" sz="1600" b="1" dirty="0" err="1">
                <a:solidFill>
                  <a:schemeClr val="accent1"/>
                </a:solidFill>
              </a:rPr>
              <a:t>betatron</a:t>
            </a:r>
            <a:r>
              <a:rPr lang="en-GB" sz="1600" b="1" dirty="0">
                <a:solidFill>
                  <a:schemeClr val="accent1"/>
                </a:solidFill>
              </a:rPr>
              <a:t> oscillations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Difficult to disentangle all other sources – e.g. bunch filling patterns, pick-up response</a:t>
            </a:r>
          </a:p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accent1"/>
                </a:solidFill>
              </a:rPr>
              <a:t>Head-tail phase advance  (same as above, but in time domain)</a:t>
            </a:r>
          </a:p>
          <a:p>
            <a:pPr lvl="1">
              <a:lnSpc>
                <a:spcPct val="90000"/>
              </a:lnSpc>
            </a:pPr>
            <a:r>
              <a:rPr lang="en-GB" altLang="en-US" sz="1600" dirty="0">
                <a:solidFill>
                  <a:schemeClr val="tx1"/>
                </a:solidFill>
                <a:ea typeface="+mn-ea"/>
              </a:rPr>
              <a:t>Good results but requires kick stimulus (emittance growth!)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BD535-A9D5-5A7E-FED6-75D0F873C9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7D492-A171-AD9D-9783-F0928856F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63E7F-C157-DEFE-5D06-92E5DA8B91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40</a:t>
            </a:fld>
            <a:endParaRPr lang="en-GB" noProof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394044-FF89-9FC1-9A79-17159DC450DC}"/>
              </a:ext>
            </a:extLst>
          </p:cNvPr>
          <p:cNvGrpSpPr/>
          <p:nvPr/>
        </p:nvGrpSpPr>
        <p:grpSpPr>
          <a:xfrm>
            <a:off x="201200" y="766108"/>
            <a:ext cx="8738854" cy="1894327"/>
            <a:chOff x="201200" y="751438"/>
            <a:chExt cx="8738854" cy="189432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596FDF-6122-2449-A051-FBF42D73BE0D}"/>
                </a:ext>
              </a:extLst>
            </p:cNvPr>
            <p:cNvSpPr/>
            <p:nvPr/>
          </p:nvSpPr>
          <p:spPr>
            <a:xfrm>
              <a:off x="201200" y="751438"/>
              <a:ext cx="8738854" cy="822529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003B74A-CF8A-3321-93C5-4784D224EA86}"/>
                </a:ext>
              </a:extLst>
            </p:cNvPr>
            <p:cNvSpPr/>
            <p:nvPr/>
          </p:nvSpPr>
          <p:spPr>
            <a:xfrm>
              <a:off x="201200" y="2080567"/>
              <a:ext cx="8738854" cy="565198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6843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4815E-D3CC-E529-30AD-D4DB1AB15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Tune change for different beam momenta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E8995-3D4E-2DB0-602B-769393918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7"/>
            <a:ext cx="8741600" cy="753049"/>
          </a:xfrm>
        </p:spPr>
        <p:txBody>
          <a:bodyPr>
            <a:noAutofit/>
          </a:bodyPr>
          <a:lstStyle/>
          <a:p>
            <a:r>
              <a:rPr lang="en-GB" sz="2000" dirty="0"/>
              <a:t>Slow RF modulation with continuous tune measurement</a:t>
            </a:r>
          </a:p>
          <a:p>
            <a:pPr lvl="1"/>
            <a:r>
              <a:rPr lang="en-GB" sz="2000" dirty="0"/>
              <a:t>Amplitude of the tune modulation is proportional to chromaticity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0EF56-DA2E-03E2-59E2-D005989FED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916E8-85A0-ABA9-DA55-81481DE52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19512-0436-E117-8937-766DAA093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41</a:t>
            </a:fld>
            <a:endParaRPr lang="en-GB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C5A2FB-0D44-942F-F252-564EF7B34D9B}"/>
              </a:ext>
            </a:extLst>
          </p:cNvPr>
          <p:cNvSpPr txBox="1">
            <a:spLocks/>
          </p:cNvSpPr>
          <p:nvPr/>
        </p:nvSpPr>
        <p:spPr bwMode="auto">
          <a:xfrm>
            <a:off x="5381178" y="2244436"/>
            <a:ext cx="3649508" cy="238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3600" kern="1200" dirty="0" smtClean="0">
                <a:solidFill>
                  <a:srgbClr val="C4D030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accent2"/>
                </a:solidFill>
                <a:latin typeface="Ubuntu" panose="020B0504030602030204" pitchFamily="34" charset="0"/>
              </a:rPr>
              <a:t>Example from the LHC</a:t>
            </a:r>
          </a:p>
          <a:p>
            <a:pPr marL="266700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Sinusoidal RF modulation at 0.05 Hz</a:t>
            </a:r>
          </a:p>
          <a:p>
            <a:pPr marL="266700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Tune continuously tracked in both planes of both beam</a:t>
            </a:r>
          </a:p>
          <a:p>
            <a:pPr marL="266700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Chromaticity calculated once acquisition complete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BD366B-0A12-54E6-D8ED-D5D4A0E79A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16" b="11666"/>
          <a:stretch/>
        </p:blipFill>
        <p:spPr>
          <a:xfrm>
            <a:off x="110567" y="1504486"/>
            <a:ext cx="5172098" cy="31219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A6EF62-DF8A-BF29-CE52-E6FED34B1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662" y="1513328"/>
            <a:ext cx="2690714" cy="73110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0495613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0119A-A975-1517-D114-4198B925F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2B518-79EE-63C7-D0CA-ABB84DAC2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Tune change for different beam momenta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7F837-4A21-98F9-D7C0-87221A2CE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7"/>
            <a:ext cx="8741600" cy="822529"/>
          </a:xfrm>
        </p:spPr>
        <p:txBody>
          <a:bodyPr>
            <a:noAutofit/>
          </a:bodyPr>
          <a:lstStyle/>
          <a:p>
            <a:r>
              <a:rPr lang="en-GB" sz="2000" dirty="0"/>
              <a:t>Slow RF modulation with continuous tune measurement</a:t>
            </a:r>
          </a:p>
          <a:p>
            <a:pPr lvl="1"/>
            <a:r>
              <a:rPr lang="en-GB" sz="2000" dirty="0"/>
              <a:t>Amplitude of the tune modulation is proportional to chromaticity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2C827-7ADD-237D-C3D5-66B43457B7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B9DE9-76CC-2AFD-FB74-0BE33F427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E3B41-D19A-E5FB-568A-3716FCFB9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42</a:t>
            </a:fld>
            <a:endParaRPr lang="en-GB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9E94FAF-49C9-1C8F-7231-1EE0941332C4}"/>
              </a:ext>
            </a:extLst>
          </p:cNvPr>
          <p:cNvSpPr txBox="1">
            <a:spLocks/>
          </p:cNvSpPr>
          <p:nvPr/>
        </p:nvSpPr>
        <p:spPr bwMode="auto">
          <a:xfrm>
            <a:off x="5337372" y="1573966"/>
            <a:ext cx="3605428" cy="239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900" b="1">
                <a:solidFill>
                  <a:schemeClr val="accent2"/>
                </a:solidFill>
                <a:latin typeface="Ubuntu" panose="020B0504030602030204" pitchFamily="34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/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/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GB" sz="2000" dirty="0"/>
              <a:t>Example from LEP (CERN)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8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Triangular RF modulation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8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Allows sign of chromaticity to be easily determined</a:t>
            </a:r>
          </a:p>
        </p:txBody>
      </p:sp>
      <p:pic>
        <p:nvPicPr>
          <p:cNvPr id="11" name="Picture 4" descr="RF_modulation">
            <a:extLst>
              <a:ext uri="{FF2B5EF4-FFF2-40B4-BE49-F238E27FC236}">
                <a16:creationId xmlns:a16="http://schemas.microsoft.com/office/drawing/2014/main" id="{69D2A37D-AD5E-D5B9-6687-1BC3907A9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3" y="1679332"/>
            <a:ext cx="2545732" cy="202964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RF_modulation_2">
            <a:extLst>
              <a:ext uri="{FF2B5EF4-FFF2-40B4-BE49-F238E27FC236}">
                <a16:creationId xmlns:a16="http://schemas.microsoft.com/office/drawing/2014/main" id="{035ADECA-449B-3673-DA97-71619FDDC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" t="1230" r="1428" b="4306"/>
          <a:stretch>
            <a:fillRect/>
          </a:stretch>
        </p:blipFill>
        <p:spPr bwMode="auto">
          <a:xfrm>
            <a:off x="2677666" y="1573966"/>
            <a:ext cx="2659844" cy="239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CFFFD27-E534-0F20-84C5-22B7C8CD69DF}"/>
              </a:ext>
            </a:extLst>
          </p:cNvPr>
          <p:cNvSpPr/>
          <p:nvPr/>
        </p:nvSpPr>
        <p:spPr>
          <a:xfrm>
            <a:off x="-33939" y="3992862"/>
            <a:ext cx="26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>
                <a:latin typeface="Ubuntu" panose="020B0504030602030204" pitchFamily="34" charset="0"/>
                <a:sym typeface="Symbol" panose="05050102010706020507" pitchFamily="18" charset="2"/>
              </a:rPr>
              <a:t>Applied Frequency Shift</a:t>
            </a:r>
            <a:endParaRPr lang="en-US" altLang="en-US" dirty="0">
              <a:latin typeface="Ubuntu" panose="020B0504030602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68F74-439C-A905-A046-0ACB7F349F7A}"/>
              </a:ext>
            </a:extLst>
          </p:cNvPr>
          <p:cNvSpPr/>
          <p:nvPr/>
        </p:nvSpPr>
        <p:spPr>
          <a:xfrm>
            <a:off x="3100287" y="3992862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 err="1">
                <a:latin typeface="Ubuntu" panose="020B0504030602030204" pitchFamily="34" charset="0"/>
                <a:sym typeface="Symbol" panose="05050102010706020507" pitchFamily="18" charset="2"/>
              </a:rPr>
              <a:t>Q</a:t>
            </a:r>
            <a:r>
              <a:rPr lang="en-US" altLang="en-US" baseline="-25000" dirty="0" err="1">
                <a:latin typeface="Ubuntu" panose="020B0504030602030204" pitchFamily="34" charset="0"/>
                <a:sym typeface="Symbol" panose="05050102010706020507" pitchFamily="18" charset="2"/>
              </a:rPr>
              <a:t>h</a:t>
            </a:r>
            <a:r>
              <a:rPr lang="en-US" altLang="en-US" dirty="0">
                <a:latin typeface="Ubuntu" panose="020B0504030602030204" pitchFamily="34" charset="0"/>
                <a:sym typeface="Symbol" panose="05050102010706020507" pitchFamily="18" charset="2"/>
              </a:rPr>
              <a:t> &amp; Q</a:t>
            </a:r>
            <a:r>
              <a:rPr lang="en-US" altLang="en-US" baseline="-25000" dirty="0">
                <a:latin typeface="Ubuntu" panose="020B0504030602030204" pitchFamily="34" charset="0"/>
                <a:sym typeface="Symbol" panose="05050102010706020507" pitchFamily="18" charset="2"/>
              </a:rPr>
              <a:t>v</a:t>
            </a:r>
            <a:r>
              <a:rPr lang="en-US" altLang="en-US" dirty="0">
                <a:latin typeface="Ubuntu" panose="020B0504030602030204" pitchFamily="34" charset="0"/>
                <a:sym typeface="Symbol" panose="05050102010706020507" pitchFamily="18" charset="2"/>
              </a:rPr>
              <a:t> Variation</a:t>
            </a:r>
            <a:endParaRPr lang="en-US" altLang="en-US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7222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50320-18FE-E73D-653E-34EE101B2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Tune change for different beam momenta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224AD-04A4-96C0-E9FF-D077F057F9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607DC-AA04-0124-EEB6-285788C7D4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FAE4E-8D74-7486-B6AE-24EE588B1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43</a:t>
            </a:fld>
            <a:endParaRPr lang="en-GB" noProof="0" dirty="0"/>
          </a:p>
        </p:txBody>
      </p:sp>
      <p:pic>
        <p:nvPicPr>
          <p:cNvPr id="7" name="Picture 5" descr="beta_sqeeze">
            <a:extLst>
              <a:ext uri="{FF2B5EF4-FFF2-40B4-BE49-F238E27FC236}">
                <a16:creationId xmlns:a16="http://schemas.microsoft.com/office/drawing/2014/main" id="{C33EAAD5-10FC-5562-CD15-3925C156E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00" y="663247"/>
            <a:ext cx="4633398" cy="376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3B520605-F830-819F-054D-820CEB8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111" y="1019303"/>
            <a:ext cx="1100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800">
                <a:solidFill>
                  <a:srgbClr val="FFCC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®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kumimoji="0" lang="en-US" altLang="en-US" sz="2000" dirty="0" err="1">
                <a:solidFill>
                  <a:srgbClr val="009900"/>
                </a:solidFill>
                <a:latin typeface="Ubuntu" panose="020B0504030602030204" pitchFamily="34" charset="0"/>
              </a:rPr>
              <a:t>q</a:t>
            </a:r>
            <a:r>
              <a:rPr kumimoji="0" lang="en-US" altLang="en-US" sz="2000" baseline="-25000" dirty="0" err="1">
                <a:solidFill>
                  <a:srgbClr val="009900"/>
                </a:solidFill>
                <a:latin typeface="Ubuntu" panose="020B0504030602030204" pitchFamily="34" charset="0"/>
              </a:rPr>
              <a:t>h</a:t>
            </a:r>
            <a:endParaRPr kumimoji="0" lang="en-US" altLang="en-US" sz="2000" baseline="-25000" dirty="0">
              <a:solidFill>
                <a:srgbClr val="009900"/>
              </a:solidFill>
              <a:latin typeface="Ubuntu" panose="020B0504030602030204" pitchFamily="34" charset="0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43BDD3F6-1251-D213-0752-E6E082BBF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898" y="2726183"/>
            <a:ext cx="800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800">
                <a:solidFill>
                  <a:srgbClr val="FFCC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®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kumimoji="0" lang="en-US" altLang="en-US" sz="2400" dirty="0">
                <a:solidFill>
                  <a:srgbClr val="FF0000"/>
                </a:solidFill>
                <a:latin typeface="Ubuntu" panose="020B0504030602030204" pitchFamily="34" charset="0"/>
              </a:rPr>
              <a:t>q</a:t>
            </a:r>
            <a:r>
              <a:rPr kumimoji="0" lang="en-US" altLang="en-US" sz="2400" baseline="-25000" dirty="0">
                <a:solidFill>
                  <a:srgbClr val="FF0000"/>
                </a:solidFill>
                <a:latin typeface="Ubuntu" panose="020B0504030602030204" pitchFamily="34" charset="0"/>
              </a:rPr>
              <a:t>v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C2D0231-3DBE-C661-E03A-02B113E5A52B}"/>
              </a:ext>
            </a:extLst>
          </p:cNvPr>
          <p:cNvSpPr txBox="1">
            <a:spLocks/>
          </p:cNvSpPr>
          <p:nvPr/>
        </p:nvSpPr>
        <p:spPr bwMode="auto">
          <a:xfrm>
            <a:off x="5084612" y="1254084"/>
            <a:ext cx="3605428" cy="239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900" b="1">
                <a:solidFill>
                  <a:schemeClr val="accent2"/>
                </a:solidFill>
                <a:latin typeface="Ubuntu" panose="020B0504030602030204" pitchFamily="34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/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/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GB" sz="2000" dirty="0"/>
              <a:t>Example from LEP (CERN)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8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Tune measurement during beta-squeeze</a:t>
            </a:r>
          </a:p>
        </p:txBody>
      </p:sp>
    </p:spTree>
    <p:extLst>
      <p:ext uri="{BB962C8B-B14F-4D97-AF65-F5344CB8AC3E}">
        <p14:creationId xmlns:p14="http://schemas.microsoft.com/office/powerpoint/2010/main" val="33690460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BA48A-B91F-6EDA-B19D-034E482CB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58A2-F9D1-D382-4005-1F8A11840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Tune change for different beam momenta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F25B1-1D8D-24B8-B216-BB89C55BA8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18E16-A687-20B5-929A-0C52BFF8E2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D5EB6-62A3-B008-09B5-147F94280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44</a:t>
            </a:fld>
            <a:endParaRPr lang="en-GB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8123400-002F-F879-919A-5B3DBA286439}"/>
              </a:ext>
            </a:extLst>
          </p:cNvPr>
          <p:cNvSpPr txBox="1">
            <a:spLocks/>
          </p:cNvSpPr>
          <p:nvPr/>
        </p:nvSpPr>
        <p:spPr bwMode="auto">
          <a:xfrm>
            <a:off x="6637020" y="807200"/>
            <a:ext cx="2407920" cy="307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900" b="1">
                <a:solidFill>
                  <a:schemeClr val="accent2"/>
                </a:solidFill>
                <a:latin typeface="Ubuntu" panose="020B0504030602030204" pitchFamily="34" charset="0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/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/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GB" sz="1800" dirty="0"/>
              <a:t>Example from LHC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6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Tune measurement during energy ramp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6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RF continuously modulated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6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Tune measured continuously</a:t>
            </a:r>
          </a:p>
          <a:p>
            <a:pPr marL="266700" lvl="1" indent="-266700" eaLnBrk="1" hangingPunct="1"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1600" dirty="0"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Chromaticity calculated from tune modulation amplitude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041353-EB9B-6C11-248D-21C4FA855710}"/>
              </a:ext>
            </a:extLst>
          </p:cNvPr>
          <p:cNvGrpSpPr/>
          <p:nvPr/>
        </p:nvGrpSpPr>
        <p:grpSpPr>
          <a:xfrm>
            <a:off x="189617" y="807200"/>
            <a:ext cx="6378509" cy="3529100"/>
            <a:chOff x="1537487" y="2985960"/>
            <a:chExt cx="5866725" cy="314780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D3C2D3-5198-AC3E-5573-B4380D20B7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4" t="26449" r="984" b="9348"/>
            <a:stretch/>
          </p:blipFill>
          <p:spPr>
            <a:xfrm>
              <a:off x="1537487" y="2985960"/>
              <a:ext cx="5866725" cy="3147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DC4D0D-27CF-AF7F-E6F3-FE171D98083E}"/>
                </a:ext>
              </a:extLst>
            </p:cNvPr>
            <p:cNvSpPr txBox="1"/>
            <p:nvPr/>
          </p:nvSpPr>
          <p:spPr>
            <a:xfrm>
              <a:off x="3889397" y="3390595"/>
              <a:ext cx="1258678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i="1" kern="0" dirty="0">
                  <a:solidFill>
                    <a:srgbClr val="FF0000"/>
                  </a:solidFill>
                  <a:latin typeface="+mn-lt"/>
                </a:rPr>
                <a:t>RF frequency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A09596-7C0D-96CE-E484-18984A296C45}"/>
                </a:ext>
              </a:extLst>
            </p:cNvPr>
            <p:cNvSpPr txBox="1"/>
            <p:nvPr/>
          </p:nvSpPr>
          <p:spPr>
            <a:xfrm>
              <a:off x="4838301" y="4273910"/>
              <a:ext cx="126989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i="1" kern="0" dirty="0">
                  <a:solidFill>
                    <a:srgbClr val="0000FF"/>
                  </a:solidFill>
                  <a:latin typeface="+mn-lt"/>
                </a:rPr>
                <a:t>Vertical tunes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E79FF5-CCFA-FC27-8AC6-AF9494AB2989}"/>
                </a:ext>
              </a:extLst>
            </p:cNvPr>
            <p:cNvSpPr txBox="1"/>
            <p:nvPr/>
          </p:nvSpPr>
          <p:spPr>
            <a:xfrm>
              <a:off x="4390028" y="5195630"/>
              <a:ext cx="147829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i="1" kern="0" dirty="0">
                  <a:solidFill>
                    <a:srgbClr val="0000FF"/>
                  </a:solidFill>
                  <a:latin typeface="+mn-lt"/>
                </a:rPr>
                <a:t>Horizontal tunes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A515B7-6E62-2C72-E814-921ED4B949F1}"/>
              </a:ext>
            </a:extLst>
          </p:cNvPr>
          <p:cNvGrpSpPr/>
          <p:nvPr/>
        </p:nvGrpSpPr>
        <p:grpSpPr>
          <a:xfrm>
            <a:off x="1492435" y="807200"/>
            <a:ext cx="5075691" cy="1868553"/>
            <a:chOff x="2532807" y="2396102"/>
            <a:chExt cx="5445941" cy="232155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1A09E2F-0FD7-0879-6012-780FC434D878}"/>
                </a:ext>
              </a:extLst>
            </p:cNvPr>
            <p:cNvSpPr/>
            <p:nvPr/>
          </p:nvSpPr>
          <p:spPr bwMode="auto">
            <a:xfrm>
              <a:off x="2532807" y="3468528"/>
              <a:ext cx="517890" cy="868677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26170B1-63A3-AD2E-6036-C8785BDB1736}"/>
                </a:ext>
              </a:extLst>
            </p:cNvPr>
            <p:cNvCxnSpPr/>
            <p:nvPr/>
          </p:nvCxnSpPr>
          <p:spPr bwMode="auto">
            <a:xfrm flipV="1">
              <a:off x="2532807" y="2524715"/>
              <a:ext cx="1132886" cy="9438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571E0BA-D4E6-FF84-E4AF-315762B5D07B}"/>
                </a:ext>
              </a:extLst>
            </p:cNvPr>
            <p:cNvCxnSpPr/>
            <p:nvPr/>
          </p:nvCxnSpPr>
          <p:spPr bwMode="auto">
            <a:xfrm>
              <a:off x="2532807" y="4337205"/>
              <a:ext cx="1132886" cy="3804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0FA5DFD-F2E0-1E12-52BA-91A39242A1B6}"/>
                </a:ext>
              </a:extLst>
            </p:cNvPr>
            <p:cNvCxnSpPr/>
            <p:nvPr/>
          </p:nvCxnSpPr>
          <p:spPr bwMode="auto">
            <a:xfrm flipV="1">
              <a:off x="3050697" y="2540879"/>
              <a:ext cx="4928051" cy="9276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75D56B5-C596-950F-101B-48C1E2E12FD8}"/>
                </a:ext>
              </a:extLst>
            </p:cNvPr>
            <p:cNvCxnSpPr/>
            <p:nvPr/>
          </p:nvCxnSpPr>
          <p:spPr bwMode="auto">
            <a:xfrm>
              <a:off x="3050697" y="4337205"/>
              <a:ext cx="4928051" cy="3804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3BEFA80-9BA1-F309-9298-F7EB7732F1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7" t="51661" r="2150" b="2589"/>
            <a:stretch/>
          </p:blipFill>
          <p:spPr>
            <a:xfrm>
              <a:off x="3665693" y="2396102"/>
              <a:ext cx="4313055" cy="232155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85B0A5B-058B-22EE-6FD6-D284C0E66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3878580"/>
            <a:ext cx="2301240" cy="62528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10740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562E4-CED4-6148-7824-711D6B89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Amplitude ratio of synchrotron sidebands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EC2F4-C487-4E04-161C-9032FE6AF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1346454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Particle energy modulated by synchrotron motion – tune changes modulated at the synchrotron frequency due to chromaticity</a:t>
            </a:r>
          </a:p>
          <a:p>
            <a:r>
              <a:rPr lang="en-GB" dirty="0"/>
              <a:t>Successfully demonstrated at Diamond (UK)</a:t>
            </a:r>
          </a:p>
          <a:p>
            <a:r>
              <a:rPr lang="en-GB" dirty="0"/>
              <a:t>Beam Transfer Function (BTF) measurements on a single bunch using the transverse bunch-by-bunch feedback system</a:t>
            </a:r>
          </a:p>
          <a:p>
            <a:pPr lvl="1"/>
            <a:r>
              <a:rPr lang="en-GB" dirty="0"/>
              <a:t>Emittance blow-up of the single affected bunch irrelevant</a:t>
            </a:r>
          </a:p>
          <a:p>
            <a:pPr lvl="1"/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B620E-453C-16EB-6D55-E12A674235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C33D8-BF36-1B2F-B8D6-BD8FDEE7B5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7948C-668D-19C1-647B-12F3817C0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45</a:t>
            </a:fld>
            <a:endParaRPr lang="en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A6B55E-2F0C-0E48-3CE5-D720316D8F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lum bright="-19000"/>
          </a:blip>
          <a:srcRect b="4088"/>
          <a:stretch/>
        </p:blipFill>
        <p:spPr>
          <a:xfrm>
            <a:off x="1617090" y="2097892"/>
            <a:ext cx="5909819" cy="229411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A425B5-DA62-D3E6-9F81-211EDF34C6C3}"/>
              </a:ext>
            </a:extLst>
          </p:cNvPr>
          <p:cNvSpPr txBox="1"/>
          <p:nvPr/>
        </p:nvSpPr>
        <p:spPr>
          <a:xfrm>
            <a:off x="2004833" y="4392009"/>
            <a:ext cx="2361907" cy="22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kern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defRPr>
            </a:lvl1pPr>
          </a:lstStyle>
          <a:p>
            <a:r>
              <a:rPr lang="en-GB" sz="1050" dirty="0"/>
              <a:t>BTF – frequency sweep across tune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17A134-AE9A-5EE8-A826-B4A1CCE8A983}"/>
              </a:ext>
            </a:extLst>
          </p:cNvPr>
          <p:cNvCxnSpPr>
            <a:cxnSpLocks/>
          </p:cNvCxnSpPr>
          <p:nvPr/>
        </p:nvCxnSpPr>
        <p:spPr bwMode="auto">
          <a:xfrm>
            <a:off x="2004834" y="4392009"/>
            <a:ext cx="2361907" cy="0"/>
          </a:xfrm>
          <a:prstGeom prst="straightConnector1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2861589-6E04-4E2D-D62C-AD18E808C863}"/>
              </a:ext>
            </a:extLst>
          </p:cNvPr>
          <p:cNvSpPr txBox="1"/>
          <p:nvPr/>
        </p:nvSpPr>
        <p:spPr>
          <a:xfrm>
            <a:off x="626361" y="2507341"/>
            <a:ext cx="1264558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kern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defRPr>
            </a:lvl1pPr>
          </a:lstStyle>
          <a:p>
            <a:pPr algn="r"/>
            <a:r>
              <a:rPr lang="en-GB" sz="1100" dirty="0"/>
              <a:t>Synchrotron sideband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7F57E2-08BB-9684-B2EF-70C07CC877D2}"/>
              </a:ext>
            </a:extLst>
          </p:cNvPr>
          <p:cNvCxnSpPr>
            <a:cxnSpLocks/>
          </p:cNvCxnSpPr>
          <p:nvPr/>
        </p:nvCxnSpPr>
        <p:spPr bwMode="auto">
          <a:xfrm>
            <a:off x="1892368" y="2677946"/>
            <a:ext cx="924180" cy="45644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5583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E282B-77AB-5463-05FD-57CBEC7A4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Amplitude ratio of synchrotron sidebands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3CDC5-8B31-4DB1-23FA-44CEF3DC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120690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Must be careful with high-intensity effects!</a:t>
            </a:r>
          </a:p>
          <a:p>
            <a:r>
              <a:rPr lang="en-GB" dirty="0"/>
              <a:t>Modification of tune spectra by space charge and impedance observed by GSI</a:t>
            </a:r>
          </a:p>
          <a:p>
            <a:r>
              <a:rPr lang="en-GB" dirty="0"/>
              <a:t>Relative heights and mode structure given by chromaticity – can be calculated with simplified analytical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62E55-DE91-98B3-F883-58537847AD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315C1-9C32-0D6A-1554-ABE969788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B15BD-B558-24B6-17BA-B81815E046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46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5EC0C7-D631-9374-2373-8C4C5308A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078" y="1818252"/>
            <a:ext cx="6759097" cy="264194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D62759-D0D1-6F0B-206B-7611DF6A13DD}"/>
              </a:ext>
            </a:extLst>
          </p:cNvPr>
          <p:cNvSpPr txBox="1"/>
          <p:nvPr/>
        </p:nvSpPr>
        <p:spPr>
          <a:xfrm>
            <a:off x="3307442" y="2993188"/>
            <a:ext cx="1264558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kern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defRPr>
            </a:lvl1pPr>
          </a:lstStyle>
          <a:p>
            <a:pPr algn="l"/>
            <a:r>
              <a:rPr lang="en-GB" sz="1100" dirty="0"/>
              <a:t>Increasing</a:t>
            </a:r>
            <a:br>
              <a:rPr lang="en-GB" sz="1100" dirty="0"/>
            </a:br>
            <a:r>
              <a:rPr lang="en-GB" sz="1100" dirty="0"/>
              <a:t>beam intensity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31BCC2-F68C-47C3-0689-C230EA7BC3B9}"/>
              </a:ext>
            </a:extLst>
          </p:cNvPr>
          <p:cNvCxnSpPr/>
          <p:nvPr/>
        </p:nvCxnSpPr>
        <p:spPr bwMode="auto">
          <a:xfrm>
            <a:off x="3405242" y="3323207"/>
            <a:ext cx="114731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1B3925E-3CCA-8888-4B9C-CD38C01097A6}"/>
              </a:ext>
            </a:extLst>
          </p:cNvPr>
          <p:cNvCxnSpPr>
            <a:cxnSpLocks/>
          </p:cNvCxnSpPr>
          <p:nvPr/>
        </p:nvCxnSpPr>
        <p:spPr>
          <a:xfrm flipV="1">
            <a:off x="8067420" y="2093722"/>
            <a:ext cx="0" cy="201573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76906B2-0322-4DAA-4803-8483669E2E59}"/>
              </a:ext>
            </a:extLst>
          </p:cNvPr>
          <p:cNvSpPr txBox="1"/>
          <p:nvPr/>
        </p:nvSpPr>
        <p:spPr>
          <a:xfrm rot="16200000">
            <a:off x="7274973" y="2907689"/>
            <a:ext cx="201573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Higher beam intensity</a:t>
            </a:r>
          </a:p>
          <a:p>
            <a:pPr marL="0" marR="0" lvl="0" indent="0" algn="ctr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Stronger space charge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F5CCD56-87D7-BEDC-FDF0-6334EE2A1EF1}"/>
              </a:ext>
            </a:extLst>
          </p:cNvPr>
          <p:cNvCxnSpPr>
            <a:cxnSpLocks/>
          </p:cNvCxnSpPr>
          <p:nvPr/>
        </p:nvCxnSpPr>
        <p:spPr>
          <a:xfrm flipH="1">
            <a:off x="6601283" y="1726113"/>
            <a:ext cx="190704" cy="23222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031C8C4-C940-90BA-CAB2-18B0A359C97A}"/>
              </a:ext>
            </a:extLst>
          </p:cNvPr>
          <p:cNvSpPr txBox="1"/>
          <p:nvPr/>
        </p:nvSpPr>
        <p:spPr>
          <a:xfrm>
            <a:off x="6791986" y="1620142"/>
            <a:ext cx="149085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rPr>
              <a:t>Peaks move!</a:t>
            </a:r>
            <a:endParaRPr lang="en-GB" sz="1200" kern="0" dirty="0">
              <a:solidFill>
                <a:schemeClr val="accent2"/>
              </a:solidFill>
              <a:latin typeface="Ubuntu" panose="020B0504030602030204" pitchFamily="34" charset="0"/>
              <a:ea typeface="ＭＳ Ｐゴシック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A34E2F1-DA0C-4446-0283-310A073035E8}"/>
              </a:ext>
            </a:extLst>
          </p:cNvPr>
          <p:cNvCxnSpPr>
            <a:cxnSpLocks/>
          </p:cNvCxnSpPr>
          <p:nvPr/>
        </p:nvCxnSpPr>
        <p:spPr>
          <a:xfrm flipH="1" flipV="1">
            <a:off x="6696635" y="3388659"/>
            <a:ext cx="56233" cy="18092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2B952C-AD59-2284-BCB3-3F30B064090D}"/>
              </a:ext>
            </a:extLst>
          </p:cNvPr>
          <p:cNvCxnSpPr>
            <a:cxnSpLocks/>
          </p:cNvCxnSpPr>
          <p:nvPr/>
        </p:nvCxnSpPr>
        <p:spPr>
          <a:xfrm flipH="1" flipV="1">
            <a:off x="6611062" y="2598384"/>
            <a:ext cx="56233" cy="18092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B4E3385-16B3-7EFA-8C84-E8FED4C47685}"/>
              </a:ext>
            </a:extLst>
          </p:cNvPr>
          <p:cNvSpPr txBox="1"/>
          <p:nvPr/>
        </p:nvSpPr>
        <p:spPr>
          <a:xfrm>
            <a:off x="3469622" y="1911058"/>
            <a:ext cx="1264558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kern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defRPr>
            </a:lvl1pPr>
          </a:lstStyle>
          <a:p>
            <a:pPr algn="r"/>
            <a:r>
              <a:rPr lang="en-GB" sz="1100" dirty="0"/>
              <a:t>simulation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1AC17B-4304-0C23-D411-D2FA155FCCB5}"/>
              </a:ext>
            </a:extLst>
          </p:cNvPr>
          <p:cNvSpPr txBox="1"/>
          <p:nvPr/>
        </p:nvSpPr>
        <p:spPr>
          <a:xfrm rot="16200000">
            <a:off x="-24740" y="2927168"/>
            <a:ext cx="2259973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kern="0">
                <a:solidFill>
                  <a:schemeClr val="accent2"/>
                </a:solidFill>
                <a:latin typeface="Ubuntu" panose="020B0504030602030204" pitchFamily="34" charset="0"/>
                <a:ea typeface="ＭＳ Ｐゴシック"/>
              </a:defRPr>
            </a:lvl1pPr>
          </a:lstStyle>
          <a:p>
            <a:r>
              <a:rPr lang="en-GB" sz="1100" dirty="0"/>
              <a:t>synchrotron sideband location</a:t>
            </a:r>
          </a:p>
        </p:txBody>
      </p:sp>
    </p:spTree>
    <p:extLst>
      <p:ext uri="{BB962C8B-B14F-4D97-AF65-F5344CB8AC3E}">
        <p14:creationId xmlns:p14="http://schemas.microsoft.com/office/powerpoint/2010/main" val="11004675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2113AC-8CB6-F3EB-39A4-FC25DD80F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E4D5-3D5A-2BE9-531C-7B801DF50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Diagnosing accelerator issues 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7A8EC-D02C-E3A5-C661-65543E301D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ABF95-1621-EA69-4010-8DB846F94E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95E83-F865-410D-D97B-0214E0FDF0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91929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16F29-E2D4-1764-D0EF-184B68B8A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LEP (CERN) – no circulating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5C0A0-27F8-6526-6AD0-5AA603448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556111"/>
          </a:xfrm>
        </p:spPr>
        <p:txBody>
          <a:bodyPr>
            <a:noAutofit/>
          </a:bodyPr>
          <a:lstStyle/>
          <a:p>
            <a:r>
              <a:rPr lang="en-GB" sz="1900" dirty="0"/>
              <a:t>Phase advance from BPMs show that optics is not longer correct after a specific quadrupole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E5B6A-2291-FB68-67B7-050FBED7A4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37F06-F2D9-FE86-03DF-68489CEE0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A1BAE-AFD0-0281-2AE8-A3688A90D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48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D0F117-F277-8C75-8322-488FEA78DE0C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949" y="1456087"/>
            <a:ext cx="6846101" cy="315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78670DAC-7C1D-D0B6-7773-354FF474D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843" y="2226945"/>
            <a:ext cx="1874837" cy="36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>
            <a:spAutoFit/>
          </a:bodyPr>
          <a:lstStyle>
            <a:lvl1pPr>
              <a:spcBef>
                <a:spcPct val="20000"/>
              </a:spcBef>
              <a:buChar char="•"/>
              <a:defRPr kumimoji="1" sz="2800">
                <a:solidFill>
                  <a:srgbClr val="FFCC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®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Ubuntu" panose="020B0504030602030204" pitchFamily="34" charset="0"/>
              </a:rPr>
              <a:t>Positrons</a:t>
            </a:r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525EFFE2-4610-34C1-94B4-75AFFA8B7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2407" y="2437723"/>
            <a:ext cx="54871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GB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Line 4">
            <a:extLst>
              <a:ext uri="{FF2B5EF4-FFF2-40B4-BE49-F238E27FC236}">
                <a16:creationId xmlns:a16="http://schemas.microsoft.com/office/drawing/2014/main" id="{F91E43D7-40DC-B4C5-5D69-EF5283A1DBB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30802" y="2596354"/>
            <a:ext cx="0" cy="152384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GB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045629-B200-CF14-2C4A-DF9B77E3D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499" y="2155852"/>
            <a:ext cx="1604606" cy="4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7" rIns="92075" bIns="46037">
            <a:spAutoFit/>
          </a:bodyPr>
          <a:lstStyle>
            <a:lvl1pPr>
              <a:spcBef>
                <a:spcPct val="20000"/>
              </a:spcBef>
              <a:buChar char="•"/>
              <a:defRPr kumimoji="1" sz="2800">
                <a:solidFill>
                  <a:srgbClr val="FFCC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®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Ubuntu" panose="020B0504030602030204" pitchFamily="34" charset="0"/>
              </a:rPr>
              <a:t>QL10.L1</a:t>
            </a:r>
          </a:p>
        </p:txBody>
      </p:sp>
    </p:spTree>
    <p:extLst>
      <p:ext uri="{BB962C8B-B14F-4D97-AF65-F5344CB8AC3E}">
        <p14:creationId xmlns:p14="http://schemas.microsoft.com/office/powerpoint/2010/main" val="35883948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9723D-EC08-7C6A-7287-0BE18BC87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LEP (CERN) – no circulating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15800-E84B-9B57-8308-47F37B6B6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706759"/>
          </a:xfrm>
        </p:spPr>
        <p:txBody>
          <a:bodyPr>
            <a:normAutofit lnSpcReduction="10000"/>
          </a:bodyPr>
          <a:lstStyle/>
          <a:p>
            <a:r>
              <a:rPr lang="en-GB" sz="1900" dirty="0"/>
              <a:t>After long investigation – open the vacuum chamber of QL10.L1</a:t>
            </a:r>
          </a:p>
          <a:p>
            <a:r>
              <a:rPr lang="en-GB" sz="1900" dirty="0"/>
              <a:t>And 10 m downstream!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86A58-26DF-0D93-6F82-2C6A7AE724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6DB16-7B25-C2A2-E392-D5FE195A9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Introduction to Beam Instrumentation and Diagnostics 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2BB46-FF24-6C5E-9A44-977C43421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49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FFD888-BBC8-7C35-550D-F03DF9074A1A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4" t="9912" b="5096"/>
          <a:stretch/>
        </p:blipFill>
        <p:spPr bwMode="auto">
          <a:xfrm>
            <a:off x="97927" y="1458197"/>
            <a:ext cx="4770168" cy="229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A30DDE88-4931-CD8D-B379-257B298D1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600" y="1623301"/>
            <a:ext cx="1078821" cy="36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har char="•"/>
              <a:defRPr kumimoji="1" sz="2800">
                <a:solidFill>
                  <a:srgbClr val="FFCC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Symbol" panose="05050102010706020507" pitchFamily="18" charset="2"/>
              <a:buChar char="®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Ubuntu" panose="020B0504030602030204" pitchFamily="34" charset="0"/>
              </a:rPr>
              <a:t>QL10.L1</a:t>
            </a:r>
          </a:p>
        </p:txBody>
      </p:sp>
      <p:pic>
        <p:nvPicPr>
          <p:cNvPr id="9" name="Picture 2">
            <a:hlinkClick r:id="rId4"/>
            <a:extLst>
              <a:ext uri="{FF2B5EF4-FFF2-40B4-BE49-F238E27FC236}">
                <a16:creationId xmlns:a16="http://schemas.microsoft.com/office/drawing/2014/main" id="{D4914D50-64E5-74FE-8377-ED422C20D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35941" r="64059"/>
                    </a14:imgEffect>
                  </a14:imgLayer>
                </a14:imgProps>
              </a:ext>
            </a:extLst>
          </a:blip>
          <a:srcRect l="32426" r="32426"/>
          <a:stretch/>
        </p:blipFill>
        <p:spPr bwMode="auto">
          <a:xfrm rot="16200000">
            <a:off x="2222626" y="1698815"/>
            <a:ext cx="520768" cy="14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57981AB-F4BE-3FAA-6ABD-517FCAA2E780}"/>
              </a:ext>
            </a:extLst>
          </p:cNvPr>
          <p:cNvGrpSpPr/>
          <p:nvPr/>
        </p:nvGrpSpPr>
        <p:grpSpPr>
          <a:xfrm>
            <a:off x="5783849" y="1458197"/>
            <a:ext cx="3194248" cy="2317629"/>
            <a:chOff x="5853014" y="2746077"/>
            <a:chExt cx="3194248" cy="2317629"/>
          </a:xfrm>
        </p:grpSpPr>
        <p:pic>
          <p:nvPicPr>
            <p:cNvPr id="15" name="Picture 3">
              <a:extLst>
                <a:ext uri="{FF2B5EF4-FFF2-40B4-BE49-F238E27FC236}">
                  <a16:creationId xmlns:a16="http://schemas.microsoft.com/office/drawing/2014/main" id="{D9A3ACB9-7C4D-55A7-8E3F-485D97E6C565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8" r="4731"/>
            <a:stretch/>
          </p:blipFill>
          <p:spPr bwMode="auto">
            <a:xfrm>
              <a:off x="5853014" y="2746077"/>
              <a:ext cx="3194248" cy="2317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>
              <a:hlinkClick r:id="rId4"/>
              <a:extLst>
                <a:ext uri="{FF2B5EF4-FFF2-40B4-BE49-F238E27FC236}">
                  <a16:creationId xmlns:a16="http://schemas.microsoft.com/office/drawing/2014/main" id="{66DF7116-364D-1267-F709-F0B9FB67CF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35941" r="64059"/>
                      </a14:imgEffect>
                    </a14:imgLayer>
                  </a14:imgProps>
                </a:ext>
              </a:extLst>
            </a:blip>
            <a:srcRect l="32426" r="32426"/>
            <a:stretch/>
          </p:blipFill>
          <p:spPr bwMode="auto">
            <a:xfrm rot="16200000">
              <a:off x="6697930" y="2923839"/>
              <a:ext cx="585735" cy="1666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Right Arrow 21">
            <a:extLst>
              <a:ext uri="{FF2B5EF4-FFF2-40B4-BE49-F238E27FC236}">
                <a16:creationId xmlns:a16="http://schemas.microsoft.com/office/drawing/2014/main" id="{1E3222B5-2333-ED29-E774-B7147AF1DA57}"/>
              </a:ext>
            </a:extLst>
          </p:cNvPr>
          <p:cNvSpPr/>
          <p:nvPr/>
        </p:nvSpPr>
        <p:spPr bwMode="auto">
          <a:xfrm>
            <a:off x="5006828" y="2363904"/>
            <a:ext cx="638288" cy="17834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9F41D31-3E7B-7E1D-9933-468474C152BD}"/>
              </a:ext>
            </a:extLst>
          </p:cNvPr>
          <p:cNvSpPr txBox="1">
            <a:spLocks/>
          </p:cNvSpPr>
          <p:nvPr/>
        </p:nvSpPr>
        <p:spPr>
          <a:xfrm>
            <a:off x="201200" y="3854196"/>
            <a:ext cx="8741600" cy="556111"/>
          </a:xfrm>
          <a:prstGeom prst="rect">
            <a:avLst/>
          </a:prstGeom>
        </p:spPr>
        <p:txBody>
          <a:bodyPr vert="horz">
            <a:noAutofit/>
          </a:bodyPr>
          <a:lstStyle>
            <a:lvl1pPr marL="266700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38163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804863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076325" indent="-27146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defRPr kumimoji="0" lang="fr-CH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343025" indent="-2667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kumimoji="0" lang="en-US" sz="2400" kern="1200" dirty="0">
                <a:solidFill>
                  <a:schemeClr val="tx1"/>
                </a:solidFill>
                <a:latin typeface="Ubuntu" panose="020B050403060203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accent2"/>
                </a:solidFill>
              </a:rPr>
              <a:t>Double sabotage – both bottles were empty!</a:t>
            </a:r>
          </a:p>
        </p:txBody>
      </p:sp>
    </p:spTree>
    <p:extLst>
      <p:ext uri="{BB962C8B-B14F-4D97-AF65-F5344CB8AC3E}">
        <p14:creationId xmlns:p14="http://schemas.microsoft.com/office/powerpoint/2010/main" val="88246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998BD-0CB4-9DFF-FF2F-8AEFEEFE0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monitoring using wires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B0D02-4011-A796-B037-033C755F5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4049958" cy="369864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Wire scanners</a:t>
            </a:r>
          </a:p>
          <a:p>
            <a:r>
              <a:rPr lang="en-US" dirty="0"/>
              <a:t>Single thin wire swept across the beam – corelate beam-wire interactions</a:t>
            </a:r>
            <a:r>
              <a:rPr lang="en-GB" dirty="0"/>
              <a:t> with the wire position</a:t>
            </a:r>
          </a:p>
          <a:p>
            <a:r>
              <a:rPr lang="en-GB" dirty="0"/>
              <a:t>Low-energy beams: current in the wire due to secondary emission </a:t>
            </a:r>
          </a:p>
          <a:p>
            <a:r>
              <a:rPr lang="en-GB" dirty="0"/>
              <a:t>High-energy beams: secondary shower measured outside of the vacuum (e.g. with scintillator)</a:t>
            </a:r>
          </a:p>
          <a:p>
            <a:r>
              <a:rPr lang="en-GB" dirty="0"/>
              <a:t>Absolute measurements – can be used for cross-calibration of other instruments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281F2-0097-FCFB-B99C-DC508A3B9C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B36F6-508F-0352-AA89-4562A5E9C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C8DB1-79DD-FBFB-9C5D-0756C4F054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7" name="wirescanner.wmv">
            <a:hlinkClick r:id="" action="ppaction://media"/>
            <a:extLst>
              <a:ext uri="{FF2B5EF4-FFF2-40B4-BE49-F238E27FC236}">
                <a16:creationId xmlns:a16="http://schemas.microsoft.com/office/drawing/2014/main" id="{0C5EC765-D6B7-ED5F-41CF-D4AAE08F838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44201" y="1139657"/>
            <a:ext cx="4623526" cy="259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66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0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911D4-D339-1FC2-8D85-5907E022B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72AAE-0B4A-9084-E819-ED09D0828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covered the most common BI systems and their diagnostics usage</a:t>
            </a:r>
          </a:p>
          <a:p>
            <a:pPr lvl="1"/>
            <a:r>
              <a:rPr lang="en-US" dirty="0"/>
              <a:t>Two more lectures on longitudinal diagnostics by L. Bobb next week</a:t>
            </a:r>
          </a:p>
          <a:p>
            <a:pPr lvl="1"/>
            <a:r>
              <a:rPr lang="en-US" dirty="0"/>
              <a:t>Much More at BI CAS in 2025!</a:t>
            </a:r>
          </a:p>
          <a:p>
            <a:r>
              <a:rPr lang="en-US" dirty="0"/>
              <a:t>Take home message: BI systems can give you a good insight into the beam and its </a:t>
            </a:r>
            <a:r>
              <a:rPr lang="en-US" dirty="0" err="1"/>
              <a:t>behaviour</a:t>
            </a:r>
            <a:endParaRPr lang="en-US" dirty="0"/>
          </a:p>
          <a:p>
            <a:pPr lvl="1"/>
            <a:r>
              <a:rPr lang="en-US" dirty="0"/>
              <a:t>Go and talk to your BI colleagues to see what is possible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AC95E-EB80-A8F5-EAFC-919D5C871B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B42D2-8663-8059-BFD5-10A7C90C5D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F7D62-9C63-6101-42E7-25CE9AEC99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9874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97E58-B3BF-55A7-C5B1-8792DAD9A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scanner limitations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00281-801C-243B-601A-4125CD4B0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5875549" cy="365693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Wires can (and do!) get damaged</a:t>
            </a:r>
          </a:p>
          <a:p>
            <a:pPr lvl="1"/>
            <a:r>
              <a:rPr lang="en-US" dirty="0"/>
              <a:t>Mechanical failures – due to errors in motor controls</a:t>
            </a:r>
          </a:p>
          <a:p>
            <a:pPr lvl="1"/>
            <a:r>
              <a:rPr lang="en-US" dirty="0"/>
              <a:t>Melting / sublimation – energy deposition in the wire, large energy density for small beams</a:t>
            </a:r>
          </a:p>
          <a:p>
            <a:r>
              <a:rPr lang="en-US" dirty="0"/>
              <a:t>Thermal </a:t>
            </a:r>
            <a:r>
              <a:rPr lang="en-US" dirty="0" err="1"/>
              <a:t>behaviour</a:t>
            </a:r>
            <a:r>
              <a:rPr lang="en-US" dirty="0"/>
              <a:t> of the wire depends on the heat capacity (increases with temperature!) and cooling (negligible during a ~ 1 </a:t>
            </a:r>
            <a:r>
              <a:rPr lang="en-US" dirty="0" err="1"/>
              <a:t>ms</a:t>
            </a:r>
            <a:r>
              <a:rPr lang="en-US" dirty="0"/>
              <a:t> scan time)</a:t>
            </a:r>
          </a:p>
          <a:p>
            <a:r>
              <a:rPr lang="en-US" dirty="0"/>
              <a:t>Wire material: good mechanical properties, high heat capacity, high melting / sublimation point (e.g. 3915 K for carbon)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4456F-CF52-8680-26B2-902B2F7FB0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475AE-C062-4B90-AEEE-9BF5B7351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E3F39-8648-75D3-A803-950B1D0FD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520B4708-530F-72F4-88BD-56997DAEF5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17"/>
          <a:stretch/>
        </p:blipFill>
        <p:spPr bwMode="auto">
          <a:xfrm>
            <a:off x="6219524" y="2527433"/>
            <a:ext cx="2340722" cy="170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27476815-4ACD-3B24-E4C8-66509F4771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17"/>
          <a:stretch/>
        </p:blipFill>
        <p:spPr bwMode="auto">
          <a:xfrm>
            <a:off x="6219524" y="580925"/>
            <a:ext cx="2340722" cy="170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432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2BA69-F655-DE41-C417-640CCACDA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monitoring using screens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C8F5D-0D74-A970-4AF1-9CCED2C64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4502345" cy="37641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Luminescence / scintillating screens</a:t>
            </a:r>
          </a:p>
          <a:p>
            <a:r>
              <a:rPr lang="en-US" dirty="0"/>
              <a:t>Light emission upon beam-screen interaction</a:t>
            </a:r>
          </a:p>
          <a:p>
            <a:r>
              <a:rPr lang="en-US" dirty="0"/>
              <a:t>Straight-forward instrument for beam size and position monitoring</a:t>
            </a:r>
          </a:p>
          <a:p>
            <a:pPr lvl="1"/>
            <a:r>
              <a:rPr lang="en-US" dirty="0"/>
              <a:t>2D information with CCD cameras</a:t>
            </a:r>
          </a:p>
          <a:p>
            <a:r>
              <a:rPr lang="en-US" dirty="0"/>
              <a:t>Thick screens are destructive to the beam but work with low intensities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1E2B0-97E3-2618-FF80-95FD895F1E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F5012-29B2-7CA6-A0A3-082B6342BF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3A87F-FD41-BB33-AFB8-0EC5B606DD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C2D05ED-C85E-E471-3ED5-ED68CD65D5EB}"/>
              </a:ext>
            </a:extLst>
          </p:cNvPr>
          <p:cNvGrpSpPr>
            <a:grpSpLocks noChangeAspect="1"/>
          </p:cNvGrpSpPr>
          <p:nvPr/>
        </p:nvGrpSpPr>
        <p:grpSpPr>
          <a:xfrm>
            <a:off x="4741799" y="695160"/>
            <a:ext cx="2232733" cy="1812073"/>
            <a:chOff x="2703513" y="2752725"/>
            <a:chExt cx="4491038" cy="36449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487A4F1-EBB1-48DA-600F-7BDD66932C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03513" y="2755900"/>
              <a:ext cx="1400175" cy="36417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0734C0-9D3B-0025-F666-E83B3341B2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8913" y="2752725"/>
              <a:ext cx="3195638" cy="36449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318EC35-9681-9EDF-9532-66AE5EFA3429}"/>
              </a:ext>
            </a:extLst>
          </p:cNvPr>
          <p:cNvGrpSpPr/>
          <p:nvPr/>
        </p:nvGrpSpPr>
        <p:grpSpPr>
          <a:xfrm>
            <a:off x="7038450" y="696738"/>
            <a:ext cx="2006086" cy="1810495"/>
            <a:chOff x="2002436" y="2890864"/>
            <a:chExt cx="4689475" cy="3694113"/>
          </a:xfrm>
        </p:grpSpPr>
        <p:sp>
          <p:nvSpPr>
            <p:cNvPr id="12" name="Rectangle 20">
              <a:extLst>
                <a:ext uri="{FF2B5EF4-FFF2-40B4-BE49-F238E27FC236}">
                  <a16:creationId xmlns:a16="http://schemas.microsoft.com/office/drawing/2014/main" id="{AAD88C22-6918-905E-04A2-1BEDB2054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436" y="2890864"/>
              <a:ext cx="4689475" cy="3694113"/>
            </a:xfrm>
            <a:prstGeom prst="rect">
              <a:avLst/>
            </a:prstGeom>
            <a:gradFill rotWithShape="1">
              <a:gsLst>
                <a:gs pos="0">
                  <a:srgbClr val="CC3300"/>
                </a:gs>
                <a:gs pos="100000">
                  <a:srgbClr val="5E1800"/>
                </a:gs>
              </a:gsLst>
              <a:lin ang="18900000" scaled="1"/>
            </a:gradFill>
            <a:ln w="12700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defTabSz="91430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3" name="Picture 16" descr="attach_reader?attach_id=1022761">
              <a:extLst>
                <a:ext uri="{FF2B5EF4-FFF2-40B4-BE49-F238E27FC236}">
                  <a16:creationId xmlns:a16="http://schemas.microsoft.com/office/drawing/2014/main" id="{C8A29A7C-38FF-EA41-474C-AA14D0454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11961" y="2943252"/>
              <a:ext cx="4676775" cy="3313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LHCBTVDD_04.JPG">
            <a:extLst>
              <a:ext uri="{FF2B5EF4-FFF2-40B4-BE49-F238E27FC236}">
                <a16:creationId xmlns:a16="http://schemas.microsoft.com/office/drawing/2014/main" id="{CEFD27B3-0CA3-17FC-1D1B-39E7B942B178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 t="6512" b="12252"/>
          <a:stretch>
            <a:fillRect/>
          </a:stretch>
        </p:blipFill>
        <p:spPr>
          <a:xfrm>
            <a:off x="4741799" y="2640963"/>
            <a:ext cx="1679933" cy="17812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" descr="https://ab-dep-op-elogbook.web.cern.ch/ab-dep-op-elogbook/elogbook/attach.php?attachId=1174197&amp;type=png&amp;fname=20110630032208.png">
            <a:extLst>
              <a:ext uri="{FF2B5EF4-FFF2-40B4-BE49-F238E27FC236}">
                <a16:creationId xmlns:a16="http://schemas.microsoft.com/office/drawing/2014/main" id="{B33CCB81-8C2A-9BB9-F931-C6764DABE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9986" y="2629852"/>
            <a:ext cx="2639366" cy="1532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355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B6F9E-2BAD-6417-D76D-59FACEB8F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 monitoring using screens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242D0-130B-2429-6173-69ED9A1BE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4557541" cy="37641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Optical Transition Radiation (OTR) screens</a:t>
            </a:r>
          </a:p>
          <a:p>
            <a:r>
              <a:rPr lang="en-US" dirty="0"/>
              <a:t>Radiation emitted when a charged particle goes through an interface with different dielectric constants</a:t>
            </a:r>
          </a:p>
          <a:p>
            <a:r>
              <a:rPr lang="en-US" dirty="0"/>
              <a:t>Surface phenomenon – very thin  (10 um) screens possible</a:t>
            </a:r>
          </a:p>
          <a:p>
            <a:pPr lvl="1"/>
            <a:r>
              <a:rPr lang="en-US" dirty="0"/>
              <a:t>Multiple screen in single-pass lines</a:t>
            </a:r>
          </a:p>
          <a:p>
            <a:pPr lvl="1"/>
            <a:r>
              <a:rPr lang="en-GB" dirty="0"/>
              <a:t>Measurement over hundreds of turns in rings</a:t>
            </a:r>
          </a:p>
          <a:p>
            <a:r>
              <a:rPr lang="en-GB" dirty="0"/>
              <a:t>Less destructive than scintillation but requires higher energy / intensity beams</a:t>
            </a:r>
          </a:p>
          <a:p>
            <a:r>
              <a:rPr lang="en-GB" dirty="0"/>
              <a:t>Extremely high resolution possible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15D1C-D29D-5244-C79D-577F280FD2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8798E-8706-6779-DF3B-57F121A28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4CCE0-6FFD-E93C-C6B9-66674C651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D563AE5-1025-E354-76A5-D02127593A6E}"/>
              </a:ext>
            </a:extLst>
          </p:cNvPr>
          <p:cNvGrpSpPr/>
          <p:nvPr/>
        </p:nvGrpSpPr>
        <p:grpSpPr>
          <a:xfrm>
            <a:off x="4939193" y="685068"/>
            <a:ext cx="4107386" cy="3910743"/>
            <a:chOff x="97902" y="2672620"/>
            <a:chExt cx="4107386" cy="391074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09BBAF74-7536-1DC4-FB54-2480D35EDF9B}"/>
                </a:ext>
              </a:extLst>
            </p:cNvPr>
            <p:cNvGrpSpPr/>
            <p:nvPr/>
          </p:nvGrpSpPr>
          <p:grpSpPr>
            <a:xfrm>
              <a:off x="97902" y="2672620"/>
              <a:ext cx="4107386" cy="3910743"/>
              <a:chOff x="97902" y="2672620"/>
              <a:chExt cx="4107386" cy="3910743"/>
            </a:xfrm>
          </p:grpSpPr>
          <p:sp>
            <p:nvSpPr>
              <p:cNvPr id="57" name="AutoShape 2">
                <a:extLst>
                  <a:ext uri="{FF2B5EF4-FFF2-40B4-BE49-F238E27FC236}">
                    <a16:creationId xmlns:a16="http://schemas.microsoft.com/office/drawing/2014/main" id="{D7EDDE83-320E-4037-6DDF-F219EE54B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" y="2672620"/>
                <a:ext cx="4037114" cy="3859943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" name="Line 3">
                <a:extLst>
                  <a:ext uri="{FF2B5EF4-FFF2-40B4-BE49-F238E27FC236}">
                    <a16:creationId xmlns:a16="http://schemas.microsoft.com/office/drawing/2014/main" id="{4FE53390-7979-DCA4-DD1C-E6D112EDC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500" y="2825750"/>
                <a:ext cx="347503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" name="Rectangle 4">
                <a:extLst>
                  <a:ext uri="{FF2B5EF4-FFF2-40B4-BE49-F238E27FC236}">
                    <a16:creationId xmlns:a16="http://schemas.microsoft.com/office/drawing/2014/main" id="{80539B59-996B-4FAF-787A-D9CD74E15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3750" y="5394325"/>
                <a:ext cx="263525" cy="731838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" name="Rectangle 5">
                <a:extLst>
                  <a:ext uri="{FF2B5EF4-FFF2-40B4-BE49-F238E27FC236}">
                    <a16:creationId xmlns:a16="http://schemas.microsoft.com/office/drawing/2014/main" id="{C31B7697-07E0-5EFA-F5A8-D724FF580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5688" y="5507038"/>
                <a:ext cx="74612" cy="538162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" name="Rectangle 6">
                <a:extLst>
                  <a:ext uri="{FF2B5EF4-FFF2-40B4-BE49-F238E27FC236}">
                    <a16:creationId xmlns:a16="http://schemas.microsoft.com/office/drawing/2014/main" id="{6CF7F565-BCF2-9D65-78D5-DF19E8911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7600" y="5394325"/>
                <a:ext cx="74613" cy="75247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" name="Oval 7">
                <a:extLst>
                  <a:ext uri="{FF2B5EF4-FFF2-40B4-BE49-F238E27FC236}">
                    <a16:creationId xmlns:a16="http://schemas.microsoft.com/office/drawing/2014/main" id="{13C41E70-0EE3-13C3-688A-729F46BA2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3450" y="5264150"/>
                <a:ext cx="74613" cy="933450"/>
              </a:xfrm>
              <a:prstGeom prst="ellipse">
                <a:avLst/>
              </a:prstGeom>
              <a:solidFill>
                <a:srgbClr val="66CC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" name="Line 15">
                <a:extLst>
                  <a:ext uri="{FF2B5EF4-FFF2-40B4-BE49-F238E27FC236}">
                    <a16:creationId xmlns:a16="http://schemas.microsoft.com/office/drawing/2014/main" id="{05B15C7B-CA4A-FE04-4BBD-43E49DE0D0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6963" y="5426075"/>
                <a:ext cx="955675" cy="7810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" name="Text Box 16">
                <a:extLst>
                  <a:ext uri="{FF2B5EF4-FFF2-40B4-BE49-F238E27FC236}">
                    <a16:creationId xmlns:a16="http://schemas.microsoft.com/office/drawing/2014/main" id="{6915E491-E694-1533-73FC-40F1B4DE81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902" y="3787196"/>
                <a:ext cx="1198562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</a:rPr>
                  <a:t>OTR Screen</a:t>
                </a:r>
              </a:p>
            </p:txBody>
          </p:sp>
          <p:sp>
            <p:nvSpPr>
              <p:cNvPr id="65" name="Text Box 18">
                <a:extLst>
                  <a:ext uri="{FF2B5EF4-FFF2-40B4-BE49-F238E27FC236}">
                    <a16:creationId xmlns:a16="http://schemas.microsoft.com/office/drawing/2014/main" id="{C99E8684-637D-5054-63F9-6A8233DEDE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0388" y="5722938"/>
                <a:ext cx="9810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</a:rPr>
                  <a:t>Mirror</a:t>
                </a:r>
              </a:p>
            </p:txBody>
          </p:sp>
          <p:sp>
            <p:nvSpPr>
              <p:cNvPr id="66" name="Text Box 19">
                <a:extLst>
                  <a:ext uri="{FF2B5EF4-FFF2-40B4-BE49-F238E27FC236}">
                    <a16:creationId xmlns:a16="http://schemas.microsoft.com/office/drawing/2014/main" id="{5F09E973-A35D-29EC-639F-3B468407AE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3013" y="4484688"/>
                <a:ext cx="1692275" cy="822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</a:rPr>
                  <a:t>Intensifier -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</a:rPr>
                  <a:t>CCD</a:t>
                </a:r>
              </a:p>
            </p:txBody>
          </p:sp>
          <p:sp>
            <p:nvSpPr>
              <p:cNvPr id="67" name="Text Box 46">
                <a:extLst>
                  <a:ext uri="{FF2B5EF4-FFF2-40B4-BE49-F238E27FC236}">
                    <a16:creationId xmlns:a16="http://schemas.microsoft.com/office/drawing/2014/main" id="{E7AB225A-E238-6269-E774-67D76080EF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8175" y="6126163"/>
                <a:ext cx="8461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</a:rPr>
                  <a:t>Lens</a:t>
                </a:r>
              </a:p>
            </p:txBody>
          </p:sp>
          <p:grpSp>
            <p:nvGrpSpPr>
              <p:cNvPr id="68" name="Group 47">
                <a:extLst>
                  <a:ext uri="{FF2B5EF4-FFF2-40B4-BE49-F238E27FC236}">
                    <a16:creationId xmlns:a16="http://schemas.microsoft.com/office/drawing/2014/main" id="{EAB9DC7F-686A-3C5B-4D57-C527CD3A53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913" y="3725863"/>
                <a:ext cx="3475037" cy="460375"/>
                <a:chOff x="810" y="3447"/>
                <a:chExt cx="2215" cy="290"/>
              </a:xfrm>
            </p:grpSpPr>
            <p:sp>
              <p:nvSpPr>
                <p:cNvPr id="70" name="Freeform 48">
                  <a:extLst>
                    <a:ext uri="{FF2B5EF4-FFF2-40B4-BE49-F238E27FC236}">
                      <a16:creationId xmlns:a16="http://schemas.microsoft.com/office/drawing/2014/main" id="{14F5421F-DD2F-07AF-2CA7-10C98D91CC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" y="3447"/>
                  <a:ext cx="2215" cy="205"/>
                </a:xfrm>
                <a:custGeom>
                  <a:avLst/>
                  <a:gdLst>
                    <a:gd name="T0" fmla="*/ 0 w 2215"/>
                    <a:gd name="T1" fmla="*/ 20 h 205"/>
                    <a:gd name="T2" fmla="*/ 366 w 2215"/>
                    <a:gd name="T3" fmla="*/ 19 h 205"/>
                    <a:gd name="T4" fmla="*/ 365 w 2215"/>
                    <a:gd name="T5" fmla="*/ 205 h 205"/>
                    <a:gd name="T6" fmla="*/ 992 w 2215"/>
                    <a:gd name="T7" fmla="*/ 205 h 205"/>
                    <a:gd name="T8" fmla="*/ 992 w 2215"/>
                    <a:gd name="T9" fmla="*/ 0 h 205"/>
                    <a:gd name="T10" fmla="*/ 2215 w 2215"/>
                    <a:gd name="T11" fmla="*/ 0 h 20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215"/>
                    <a:gd name="T19" fmla="*/ 0 h 205"/>
                    <a:gd name="T20" fmla="*/ 2215 w 2215"/>
                    <a:gd name="T21" fmla="*/ 205 h 20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215" h="205">
                      <a:moveTo>
                        <a:pt x="0" y="20"/>
                      </a:moveTo>
                      <a:lnTo>
                        <a:pt x="366" y="19"/>
                      </a:lnTo>
                      <a:lnTo>
                        <a:pt x="365" y="205"/>
                      </a:lnTo>
                      <a:lnTo>
                        <a:pt x="992" y="205"/>
                      </a:lnTo>
                      <a:lnTo>
                        <a:pt x="992" y="0"/>
                      </a:lnTo>
                      <a:lnTo>
                        <a:pt x="2215" y="0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" name="Rectangle 49">
                  <a:extLst>
                    <a:ext uri="{FF2B5EF4-FFF2-40B4-BE49-F238E27FC236}">
                      <a16:creationId xmlns:a16="http://schemas.microsoft.com/office/drawing/2014/main" id="{7A6A580B-9637-CD4A-A6F4-EADB3547F7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1" y="3651"/>
                  <a:ext cx="737" cy="86"/>
                </a:xfrm>
                <a:prstGeom prst="rect">
                  <a:avLst/>
                </a:prstGeom>
                <a:solidFill>
                  <a:srgbClr val="FFFFFF"/>
                </a:solidFill>
                <a:ln w="190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9" name="Text Box 50">
                <a:extLst>
                  <a:ext uri="{FF2B5EF4-FFF2-40B4-BE49-F238E27FC236}">
                    <a16:creationId xmlns:a16="http://schemas.microsoft.com/office/drawing/2014/main" id="{F6CD43DE-1B5E-E3DF-5B69-690E080DC3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16138" y="3808413"/>
                <a:ext cx="1795462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/>
                  </a:rPr>
                  <a:t>Exit window</a:t>
                </a:r>
              </a:p>
            </p:txBody>
          </p:sp>
        </p:grpSp>
        <p:sp>
          <p:nvSpPr>
            <p:cNvPr id="55" name="Line 17">
              <a:extLst>
                <a:ext uri="{FF2B5EF4-FFF2-40B4-BE49-F238E27FC236}">
                  <a16:creationId xmlns:a16="http://schemas.microsoft.com/office/drawing/2014/main" id="{30809095-80C7-F617-5F1F-0785096E5F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78681" y="3300216"/>
              <a:ext cx="574136" cy="6569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6" name="Line 40">
              <a:extLst>
                <a:ext uri="{FF2B5EF4-FFF2-40B4-BE49-F238E27FC236}">
                  <a16:creationId xmlns:a16="http://schemas.microsoft.com/office/drawing/2014/main" id="{32D081D0-540A-500B-08F6-409498E090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8413" y="2976563"/>
              <a:ext cx="571500" cy="5715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72" name="Group 8">
            <a:extLst>
              <a:ext uri="{FF2B5EF4-FFF2-40B4-BE49-F238E27FC236}">
                <a16:creationId xmlns:a16="http://schemas.microsoft.com/office/drawing/2014/main" id="{7127D0AB-E6C9-7534-8A19-1C73BC50F67D}"/>
              </a:ext>
            </a:extLst>
          </p:cNvPr>
          <p:cNvGrpSpPr>
            <a:grpSpLocks/>
          </p:cNvGrpSpPr>
          <p:nvPr/>
        </p:nvGrpSpPr>
        <p:grpSpPr bwMode="auto">
          <a:xfrm>
            <a:off x="6025566" y="3287711"/>
            <a:ext cx="2165350" cy="814387"/>
            <a:chOff x="742" y="3359"/>
            <a:chExt cx="1364" cy="513"/>
          </a:xfrm>
        </p:grpSpPr>
        <p:grpSp>
          <p:nvGrpSpPr>
            <p:cNvPr id="73" name="Group 9">
              <a:extLst>
                <a:ext uri="{FF2B5EF4-FFF2-40B4-BE49-F238E27FC236}">
                  <a16:creationId xmlns:a16="http://schemas.microsoft.com/office/drawing/2014/main" id="{4FA687E4-ABC3-9487-65F0-491751FC6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7" y="3360"/>
              <a:ext cx="679" cy="512"/>
              <a:chOff x="1446" y="2720"/>
              <a:chExt cx="679" cy="512"/>
            </a:xfrm>
          </p:grpSpPr>
          <p:sp>
            <p:nvSpPr>
              <p:cNvPr id="77" name="Line 10">
                <a:extLst>
                  <a:ext uri="{FF2B5EF4-FFF2-40B4-BE49-F238E27FC236}">
                    <a16:creationId xmlns:a16="http://schemas.microsoft.com/office/drawing/2014/main" id="{1D6F7058-E29B-50E5-BE16-5002CA8799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6" y="2720"/>
                <a:ext cx="679" cy="250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/>
                </a:endParaRPr>
              </a:p>
            </p:txBody>
          </p:sp>
          <p:sp>
            <p:nvSpPr>
              <p:cNvPr id="78" name="Line 11">
                <a:extLst>
                  <a:ext uri="{FF2B5EF4-FFF2-40B4-BE49-F238E27FC236}">
                    <a16:creationId xmlns:a16="http://schemas.microsoft.com/office/drawing/2014/main" id="{777D3C7C-04ED-7D6C-2266-917CBE480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46" y="2982"/>
                <a:ext cx="679" cy="250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/>
                </a:endParaRPr>
              </a:p>
            </p:txBody>
          </p:sp>
        </p:grpSp>
        <p:grpSp>
          <p:nvGrpSpPr>
            <p:cNvPr id="74" name="Group 12">
              <a:extLst>
                <a:ext uri="{FF2B5EF4-FFF2-40B4-BE49-F238E27FC236}">
                  <a16:creationId xmlns:a16="http://schemas.microsoft.com/office/drawing/2014/main" id="{6D796D19-B5F9-E19E-84BE-69E6B8B065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2" y="3359"/>
              <a:ext cx="666" cy="512"/>
              <a:chOff x="3763" y="256"/>
              <a:chExt cx="666" cy="512"/>
            </a:xfrm>
          </p:grpSpPr>
          <p:sp>
            <p:nvSpPr>
              <p:cNvPr id="75" name="Line 13">
                <a:extLst>
                  <a:ext uri="{FF2B5EF4-FFF2-40B4-BE49-F238E27FC236}">
                    <a16:creationId xmlns:a16="http://schemas.microsoft.com/office/drawing/2014/main" id="{24EE66B0-095D-3C45-4495-2F295E3225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63" y="256"/>
                <a:ext cx="641" cy="102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/>
                </a:endParaRPr>
              </a:p>
            </p:txBody>
          </p:sp>
          <p:sp>
            <p:nvSpPr>
              <p:cNvPr id="76" name="Line 14">
                <a:extLst>
                  <a:ext uri="{FF2B5EF4-FFF2-40B4-BE49-F238E27FC236}">
                    <a16:creationId xmlns:a16="http://schemas.microsoft.com/office/drawing/2014/main" id="{515A9E68-F25B-49F6-C629-605C5C4F7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7" y="749"/>
                <a:ext cx="192" cy="19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ea typeface="ＭＳ Ｐゴシック"/>
                </a:endParaRPr>
              </a:p>
            </p:txBody>
          </p:sp>
        </p:grpSp>
      </p:grpSp>
      <p:grpSp>
        <p:nvGrpSpPr>
          <p:cNvPr id="79" name="Group 20">
            <a:extLst>
              <a:ext uri="{FF2B5EF4-FFF2-40B4-BE49-F238E27FC236}">
                <a16:creationId xmlns:a16="http://schemas.microsoft.com/office/drawing/2014/main" id="{E967E64D-AC4D-128A-7DFD-8451FA5526BC}"/>
              </a:ext>
            </a:extLst>
          </p:cNvPr>
          <p:cNvGrpSpPr>
            <a:grpSpLocks/>
          </p:cNvGrpSpPr>
          <p:nvPr/>
        </p:nvGrpSpPr>
        <p:grpSpPr bwMode="auto">
          <a:xfrm>
            <a:off x="6014454" y="2557461"/>
            <a:ext cx="763587" cy="1544637"/>
            <a:chOff x="3839" y="211"/>
            <a:chExt cx="481" cy="973"/>
          </a:xfrm>
        </p:grpSpPr>
        <p:sp>
          <p:nvSpPr>
            <p:cNvPr id="80" name="Line 21">
              <a:extLst>
                <a:ext uri="{FF2B5EF4-FFF2-40B4-BE49-F238E27FC236}">
                  <a16:creationId xmlns:a16="http://schemas.microsoft.com/office/drawing/2014/main" id="{497B820D-F3B8-749A-B81B-095A3C8E46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9" y="211"/>
              <a:ext cx="90" cy="563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/>
              </a:endParaRPr>
            </a:p>
          </p:txBody>
        </p:sp>
        <p:sp>
          <p:nvSpPr>
            <p:cNvPr id="81" name="Line 22">
              <a:extLst>
                <a:ext uri="{FF2B5EF4-FFF2-40B4-BE49-F238E27FC236}">
                  <a16:creationId xmlns:a16="http://schemas.microsoft.com/office/drawing/2014/main" id="{5E42D927-6881-35DD-0EB8-C8A28CBA7E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2" y="249"/>
              <a:ext cx="128" cy="935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ea typeface="ＭＳ Ｐゴシック"/>
              </a:endParaRPr>
            </a:p>
          </p:txBody>
        </p:sp>
      </p:grpSp>
      <p:grpSp>
        <p:nvGrpSpPr>
          <p:cNvPr id="82" name="Group 23">
            <a:extLst>
              <a:ext uri="{FF2B5EF4-FFF2-40B4-BE49-F238E27FC236}">
                <a16:creationId xmlns:a16="http://schemas.microsoft.com/office/drawing/2014/main" id="{57ECFF15-49BA-A4D8-F4D1-BD17D33108BC}"/>
              </a:ext>
            </a:extLst>
          </p:cNvPr>
          <p:cNvGrpSpPr>
            <a:grpSpLocks/>
          </p:cNvGrpSpPr>
          <p:nvPr/>
        </p:nvGrpSpPr>
        <p:grpSpPr bwMode="auto">
          <a:xfrm>
            <a:off x="6039854" y="1190623"/>
            <a:ext cx="671512" cy="1765300"/>
            <a:chOff x="2256" y="1402"/>
            <a:chExt cx="672" cy="1386"/>
          </a:xfrm>
        </p:grpSpPr>
        <p:sp>
          <p:nvSpPr>
            <p:cNvPr id="83" name="Oval 24">
              <a:extLst>
                <a:ext uri="{FF2B5EF4-FFF2-40B4-BE49-F238E27FC236}">
                  <a16:creationId xmlns:a16="http://schemas.microsoft.com/office/drawing/2014/main" id="{48DBB27A-A17D-494D-C367-6AFEA85CC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2493"/>
              <a:ext cx="581" cy="276"/>
            </a:xfrm>
            <a:prstGeom prst="ellipse">
              <a:avLst/>
            </a:prstGeom>
            <a:gradFill rotWithShape="1">
              <a:gsLst>
                <a:gs pos="0">
                  <a:srgbClr val="66FFFF">
                    <a:gamma/>
                    <a:shade val="72549"/>
                    <a:invGamma/>
                  </a:srgbClr>
                </a:gs>
                <a:gs pos="50000">
                  <a:srgbClr val="66FFFF">
                    <a:alpha val="10001"/>
                  </a:srgbClr>
                </a:gs>
                <a:gs pos="100000">
                  <a:srgbClr val="66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4" name="Group 25">
              <a:extLst>
                <a:ext uri="{FF2B5EF4-FFF2-40B4-BE49-F238E27FC236}">
                  <a16:creationId xmlns:a16="http://schemas.microsoft.com/office/drawing/2014/main" id="{5DDE6019-6DE6-8F01-7CC1-20BBECD5FA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402"/>
              <a:ext cx="672" cy="1386"/>
              <a:chOff x="2256" y="1402"/>
              <a:chExt cx="672" cy="1386"/>
            </a:xfrm>
          </p:grpSpPr>
          <p:sp>
            <p:nvSpPr>
              <p:cNvPr id="85" name="Freeform 26">
                <a:extLst>
                  <a:ext uri="{FF2B5EF4-FFF2-40B4-BE49-F238E27FC236}">
                    <a16:creationId xmlns:a16="http://schemas.microsoft.com/office/drawing/2014/main" id="{4602F6D5-6675-8977-3F84-4A321C3E6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402"/>
                <a:ext cx="336" cy="1231"/>
              </a:xfrm>
              <a:custGeom>
                <a:avLst/>
                <a:gdLst>
                  <a:gd name="T0" fmla="*/ 0 w 336"/>
                  <a:gd name="T1" fmla="*/ 1231 h 1231"/>
                  <a:gd name="T2" fmla="*/ 336 w 336"/>
                  <a:gd name="T3" fmla="*/ 0 h 1231"/>
                  <a:gd name="T4" fmla="*/ 334 w 336"/>
                  <a:gd name="T5" fmla="*/ 1096 h 1231"/>
                  <a:gd name="T6" fmla="*/ 182 w 336"/>
                  <a:gd name="T7" fmla="*/ 1123 h 1231"/>
                  <a:gd name="T8" fmla="*/ 70 w 336"/>
                  <a:gd name="T9" fmla="*/ 1166 h 1231"/>
                  <a:gd name="T10" fmla="*/ 0 w 336"/>
                  <a:gd name="T11" fmla="*/ 1231 h 12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6"/>
                  <a:gd name="T19" fmla="*/ 0 h 1231"/>
                  <a:gd name="T20" fmla="*/ 336 w 336"/>
                  <a:gd name="T21" fmla="*/ 1231 h 12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6" h="1231">
                    <a:moveTo>
                      <a:pt x="0" y="1231"/>
                    </a:moveTo>
                    <a:lnTo>
                      <a:pt x="336" y="0"/>
                    </a:lnTo>
                    <a:lnTo>
                      <a:pt x="334" y="1096"/>
                    </a:lnTo>
                    <a:lnTo>
                      <a:pt x="182" y="1123"/>
                    </a:lnTo>
                    <a:lnTo>
                      <a:pt x="70" y="1166"/>
                    </a:lnTo>
                    <a:lnTo>
                      <a:pt x="0" y="123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F7676"/>
                  </a:gs>
                  <a:gs pos="100000">
                    <a:srgbClr val="66FFFF"/>
                  </a:gs>
                </a:gsLst>
                <a:lin ang="0" scaled="1"/>
              </a:gradFill>
              <a:ln w="12700">
                <a:solidFill>
                  <a:srgbClr val="66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" name="Freeform 27">
                <a:extLst>
                  <a:ext uri="{FF2B5EF4-FFF2-40B4-BE49-F238E27FC236}">
                    <a16:creationId xmlns:a16="http://schemas.microsoft.com/office/drawing/2014/main" id="{F4348683-A8AB-DF8B-961E-694D591C63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92" y="1402"/>
                <a:ext cx="336" cy="1231"/>
              </a:xfrm>
              <a:custGeom>
                <a:avLst/>
                <a:gdLst>
                  <a:gd name="T0" fmla="*/ 0 w 336"/>
                  <a:gd name="T1" fmla="*/ 1231 h 1231"/>
                  <a:gd name="T2" fmla="*/ 336 w 336"/>
                  <a:gd name="T3" fmla="*/ 0 h 1231"/>
                  <a:gd name="T4" fmla="*/ 334 w 336"/>
                  <a:gd name="T5" fmla="*/ 1096 h 1231"/>
                  <a:gd name="T6" fmla="*/ 182 w 336"/>
                  <a:gd name="T7" fmla="*/ 1123 h 1231"/>
                  <a:gd name="T8" fmla="*/ 70 w 336"/>
                  <a:gd name="T9" fmla="*/ 1166 h 1231"/>
                  <a:gd name="T10" fmla="*/ 0 w 336"/>
                  <a:gd name="T11" fmla="*/ 1231 h 12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6"/>
                  <a:gd name="T19" fmla="*/ 0 h 1231"/>
                  <a:gd name="T20" fmla="*/ 336 w 336"/>
                  <a:gd name="T21" fmla="*/ 1231 h 12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6" h="1231">
                    <a:moveTo>
                      <a:pt x="0" y="1231"/>
                    </a:moveTo>
                    <a:lnTo>
                      <a:pt x="336" y="0"/>
                    </a:lnTo>
                    <a:lnTo>
                      <a:pt x="334" y="1096"/>
                    </a:lnTo>
                    <a:lnTo>
                      <a:pt x="182" y="1123"/>
                    </a:lnTo>
                    <a:lnTo>
                      <a:pt x="70" y="1166"/>
                    </a:lnTo>
                    <a:lnTo>
                      <a:pt x="0" y="123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F7676"/>
                  </a:gs>
                  <a:gs pos="100000">
                    <a:srgbClr val="66FFFF"/>
                  </a:gs>
                </a:gsLst>
                <a:lin ang="0" scaled="1"/>
              </a:gradFill>
              <a:ln w="12700">
                <a:solidFill>
                  <a:srgbClr val="66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" name="AutoShape 28">
                <a:extLst>
                  <a:ext uri="{FF2B5EF4-FFF2-40B4-BE49-F238E27FC236}">
                    <a16:creationId xmlns:a16="http://schemas.microsoft.com/office/drawing/2014/main" id="{3DC6795D-858F-795D-886F-F915A0836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2481"/>
                <a:ext cx="668" cy="307"/>
              </a:xfrm>
              <a:custGeom>
                <a:avLst/>
                <a:gdLst>
                  <a:gd name="T0" fmla="*/ 334 w 21600"/>
                  <a:gd name="T1" fmla="*/ 0 h 21600"/>
                  <a:gd name="T2" fmla="*/ 98 w 21600"/>
                  <a:gd name="T3" fmla="*/ 45 h 21600"/>
                  <a:gd name="T4" fmla="*/ 0 w 21600"/>
                  <a:gd name="T5" fmla="*/ 154 h 21600"/>
                  <a:gd name="T6" fmla="*/ 98 w 21600"/>
                  <a:gd name="T7" fmla="*/ 262 h 21600"/>
                  <a:gd name="T8" fmla="*/ 334 w 21600"/>
                  <a:gd name="T9" fmla="*/ 307 h 21600"/>
                  <a:gd name="T10" fmla="*/ 570 w 21600"/>
                  <a:gd name="T11" fmla="*/ 262 h 21600"/>
                  <a:gd name="T12" fmla="*/ 668 w 21600"/>
                  <a:gd name="T13" fmla="*/ 154 h 21600"/>
                  <a:gd name="T14" fmla="*/ 570 w 21600"/>
                  <a:gd name="T15" fmla="*/ 45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9 w 21600"/>
                  <a:gd name="T25" fmla="*/ 3166 h 21600"/>
                  <a:gd name="T26" fmla="*/ 18431 w 21600"/>
                  <a:gd name="T27" fmla="*/ 18434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492" y="10800"/>
                    </a:moveTo>
                    <a:cubicBezTo>
                      <a:pt x="3492" y="14836"/>
                      <a:pt x="6764" y="18108"/>
                      <a:pt x="10800" y="18108"/>
                    </a:cubicBezTo>
                    <a:cubicBezTo>
                      <a:pt x="14836" y="18108"/>
                      <a:pt x="18108" y="14836"/>
                      <a:pt x="18108" y="10800"/>
                    </a:cubicBezTo>
                    <a:cubicBezTo>
                      <a:pt x="18108" y="6764"/>
                      <a:pt x="14836" y="3492"/>
                      <a:pt x="10800" y="3492"/>
                    </a:cubicBezTo>
                    <a:cubicBezTo>
                      <a:pt x="6764" y="3492"/>
                      <a:pt x="3492" y="6764"/>
                      <a:pt x="3492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2F7676"/>
                  </a:gs>
                  <a:gs pos="100000">
                    <a:srgbClr val="66FFFF"/>
                  </a:gs>
                </a:gsLst>
                <a:lin ang="5400000" scaled="1"/>
              </a:gradFill>
              <a:ln w="12700" algn="ctr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8" name="Group 29">
            <a:extLst>
              <a:ext uri="{FF2B5EF4-FFF2-40B4-BE49-F238E27FC236}">
                <a16:creationId xmlns:a16="http://schemas.microsoft.com/office/drawing/2014/main" id="{58750940-10EE-40BA-7764-F222D534C0A0}"/>
              </a:ext>
            </a:extLst>
          </p:cNvPr>
          <p:cNvGrpSpPr>
            <a:grpSpLocks/>
          </p:cNvGrpSpPr>
          <p:nvPr/>
        </p:nvGrpSpPr>
        <p:grpSpPr bwMode="auto">
          <a:xfrm>
            <a:off x="5184192" y="860423"/>
            <a:ext cx="3560763" cy="760413"/>
            <a:chOff x="212" y="1830"/>
            <a:chExt cx="2243" cy="479"/>
          </a:xfrm>
        </p:grpSpPr>
        <p:sp>
          <p:nvSpPr>
            <p:cNvPr id="89" name="Text Box 30">
              <a:extLst>
                <a:ext uri="{FF2B5EF4-FFF2-40B4-BE49-F238E27FC236}">
                  <a16:creationId xmlns:a16="http://schemas.microsoft.com/office/drawing/2014/main" id="{9B8D977F-C1D6-BC1E-0C2C-44711118C7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" y="2021"/>
              <a:ext cx="6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ＭＳ Ｐゴシック"/>
                </a:rPr>
                <a:t>Beam</a:t>
              </a:r>
            </a:p>
          </p:txBody>
        </p:sp>
        <p:grpSp>
          <p:nvGrpSpPr>
            <p:cNvPr id="90" name="Group 31">
              <a:extLst>
                <a:ext uri="{FF2B5EF4-FFF2-40B4-BE49-F238E27FC236}">
                  <a16:creationId xmlns:a16="http://schemas.microsoft.com/office/drawing/2014/main" id="{590F76E1-71BF-FAF4-1375-C56015923A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" y="1830"/>
              <a:ext cx="2243" cy="423"/>
              <a:chOff x="212" y="1830"/>
              <a:chExt cx="2243" cy="423"/>
            </a:xfrm>
          </p:grpSpPr>
          <p:sp>
            <p:nvSpPr>
              <p:cNvPr id="91" name="Line 32">
                <a:extLst>
                  <a:ext uri="{FF2B5EF4-FFF2-40B4-BE49-F238E27FC236}">
                    <a16:creationId xmlns:a16="http://schemas.microsoft.com/office/drawing/2014/main" id="{67E9EEFA-E92B-814E-E70E-38F1D5C17D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" y="2041"/>
                <a:ext cx="1748" cy="5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2" name="Group 33">
                <a:extLst>
                  <a:ext uri="{FF2B5EF4-FFF2-40B4-BE49-F238E27FC236}">
                    <a16:creationId xmlns:a16="http://schemas.microsoft.com/office/drawing/2014/main" id="{9682BD6C-776E-7DD0-A7EA-06E4F8B29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300" y="1486"/>
                <a:ext cx="423" cy="1112"/>
                <a:chOff x="2256" y="1402"/>
                <a:chExt cx="672" cy="1386"/>
              </a:xfrm>
            </p:grpSpPr>
            <p:sp>
              <p:nvSpPr>
                <p:cNvPr id="94" name="Oval 34">
                  <a:extLst>
                    <a:ext uri="{FF2B5EF4-FFF2-40B4-BE49-F238E27FC236}">
                      <a16:creationId xmlns:a16="http://schemas.microsoft.com/office/drawing/2014/main" id="{F170187F-1C5C-CD50-ABC9-D9EA8B4CF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7" y="2493"/>
                  <a:ext cx="581" cy="27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FFFF">
                        <a:gamma/>
                        <a:shade val="72549"/>
                        <a:invGamma/>
                      </a:srgbClr>
                    </a:gs>
                    <a:gs pos="50000">
                      <a:srgbClr val="66FFFF">
                        <a:alpha val="10001"/>
                      </a:srgbClr>
                    </a:gs>
                    <a:gs pos="100000">
                      <a:srgbClr val="66FFFF">
                        <a:gamma/>
                        <a:shade val="72549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ctr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5" name="Group 35">
                  <a:extLst>
                    <a:ext uri="{FF2B5EF4-FFF2-40B4-BE49-F238E27FC236}">
                      <a16:creationId xmlns:a16="http://schemas.microsoft.com/office/drawing/2014/main" id="{9FFC2C0C-D7CC-D497-4FEB-7BCE0926FA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56" y="1402"/>
                  <a:ext cx="672" cy="1386"/>
                  <a:chOff x="2256" y="1402"/>
                  <a:chExt cx="672" cy="1386"/>
                </a:xfrm>
              </p:grpSpPr>
              <p:sp>
                <p:nvSpPr>
                  <p:cNvPr id="96" name="Freeform 36">
                    <a:extLst>
                      <a:ext uri="{FF2B5EF4-FFF2-40B4-BE49-F238E27FC236}">
                        <a16:creationId xmlns:a16="http://schemas.microsoft.com/office/drawing/2014/main" id="{8DB35E10-219F-A4F8-0EF2-8CE71159CB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6" y="1402"/>
                    <a:ext cx="336" cy="1231"/>
                  </a:xfrm>
                  <a:custGeom>
                    <a:avLst/>
                    <a:gdLst>
                      <a:gd name="T0" fmla="*/ 0 w 336"/>
                      <a:gd name="T1" fmla="*/ 1231 h 1231"/>
                      <a:gd name="T2" fmla="*/ 336 w 336"/>
                      <a:gd name="T3" fmla="*/ 0 h 1231"/>
                      <a:gd name="T4" fmla="*/ 334 w 336"/>
                      <a:gd name="T5" fmla="*/ 1096 h 1231"/>
                      <a:gd name="T6" fmla="*/ 182 w 336"/>
                      <a:gd name="T7" fmla="*/ 1123 h 1231"/>
                      <a:gd name="T8" fmla="*/ 70 w 336"/>
                      <a:gd name="T9" fmla="*/ 1166 h 1231"/>
                      <a:gd name="T10" fmla="*/ 0 w 336"/>
                      <a:gd name="T11" fmla="*/ 1231 h 123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336"/>
                      <a:gd name="T19" fmla="*/ 0 h 1231"/>
                      <a:gd name="T20" fmla="*/ 336 w 336"/>
                      <a:gd name="T21" fmla="*/ 1231 h 123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336" h="1231">
                        <a:moveTo>
                          <a:pt x="0" y="1231"/>
                        </a:moveTo>
                        <a:lnTo>
                          <a:pt x="336" y="0"/>
                        </a:lnTo>
                        <a:lnTo>
                          <a:pt x="334" y="1096"/>
                        </a:lnTo>
                        <a:lnTo>
                          <a:pt x="182" y="1123"/>
                        </a:lnTo>
                        <a:lnTo>
                          <a:pt x="70" y="1166"/>
                        </a:lnTo>
                        <a:lnTo>
                          <a:pt x="0" y="123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2F7676"/>
                      </a:gs>
                      <a:gs pos="100000">
                        <a:srgbClr val="66FFFF"/>
                      </a:gs>
                    </a:gsLst>
                    <a:lin ang="0" scaled="1"/>
                  </a:gradFill>
                  <a:ln w="12700">
                    <a:solidFill>
                      <a:srgbClr val="66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" name="Freeform 37">
                    <a:extLst>
                      <a:ext uri="{FF2B5EF4-FFF2-40B4-BE49-F238E27FC236}">
                        <a16:creationId xmlns:a16="http://schemas.microsoft.com/office/drawing/2014/main" id="{8F55AF0F-74C5-2231-5E35-7A9B9FDB16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592" y="1402"/>
                    <a:ext cx="336" cy="1231"/>
                  </a:xfrm>
                  <a:custGeom>
                    <a:avLst/>
                    <a:gdLst>
                      <a:gd name="T0" fmla="*/ 0 w 336"/>
                      <a:gd name="T1" fmla="*/ 1231 h 1231"/>
                      <a:gd name="T2" fmla="*/ 336 w 336"/>
                      <a:gd name="T3" fmla="*/ 0 h 1231"/>
                      <a:gd name="T4" fmla="*/ 334 w 336"/>
                      <a:gd name="T5" fmla="*/ 1096 h 1231"/>
                      <a:gd name="T6" fmla="*/ 182 w 336"/>
                      <a:gd name="T7" fmla="*/ 1123 h 1231"/>
                      <a:gd name="T8" fmla="*/ 70 w 336"/>
                      <a:gd name="T9" fmla="*/ 1166 h 1231"/>
                      <a:gd name="T10" fmla="*/ 0 w 336"/>
                      <a:gd name="T11" fmla="*/ 1231 h 123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336"/>
                      <a:gd name="T19" fmla="*/ 0 h 1231"/>
                      <a:gd name="T20" fmla="*/ 336 w 336"/>
                      <a:gd name="T21" fmla="*/ 1231 h 123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336" h="1231">
                        <a:moveTo>
                          <a:pt x="0" y="1231"/>
                        </a:moveTo>
                        <a:lnTo>
                          <a:pt x="336" y="0"/>
                        </a:lnTo>
                        <a:lnTo>
                          <a:pt x="334" y="1096"/>
                        </a:lnTo>
                        <a:lnTo>
                          <a:pt x="182" y="1123"/>
                        </a:lnTo>
                        <a:lnTo>
                          <a:pt x="70" y="1166"/>
                        </a:lnTo>
                        <a:lnTo>
                          <a:pt x="0" y="123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2F7676"/>
                      </a:gs>
                      <a:gs pos="100000">
                        <a:srgbClr val="66FFFF"/>
                      </a:gs>
                    </a:gsLst>
                    <a:lin ang="0" scaled="1"/>
                  </a:gradFill>
                  <a:ln w="12700">
                    <a:solidFill>
                      <a:srgbClr val="66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" name="AutoShape 38">
                    <a:extLst>
                      <a:ext uri="{FF2B5EF4-FFF2-40B4-BE49-F238E27FC236}">
                        <a16:creationId xmlns:a16="http://schemas.microsoft.com/office/drawing/2014/main" id="{FA4E1A78-1B4D-FBBF-861B-28CD5F5510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8" y="2481"/>
                    <a:ext cx="668" cy="307"/>
                  </a:xfrm>
                  <a:custGeom>
                    <a:avLst/>
                    <a:gdLst>
                      <a:gd name="T0" fmla="*/ 334 w 21600"/>
                      <a:gd name="T1" fmla="*/ 0 h 21600"/>
                      <a:gd name="T2" fmla="*/ 98 w 21600"/>
                      <a:gd name="T3" fmla="*/ 45 h 21600"/>
                      <a:gd name="T4" fmla="*/ 0 w 21600"/>
                      <a:gd name="T5" fmla="*/ 154 h 21600"/>
                      <a:gd name="T6" fmla="*/ 98 w 21600"/>
                      <a:gd name="T7" fmla="*/ 262 h 21600"/>
                      <a:gd name="T8" fmla="*/ 334 w 21600"/>
                      <a:gd name="T9" fmla="*/ 307 h 21600"/>
                      <a:gd name="T10" fmla="*/ 570 w 21600"/>
                      <a:gd name="T11" fmla="*/ 262 h 21600"/>
                      <a:gd name="T12" fmla="*/ 668 w 21600"/>
                      <a:gd name="T13" fmla="*/ 154 h 21600"/>
                      <a:gd name="T14" fmla="*/ 570 w 21600"/>
                      <a:gd name="T15" fmla="*/ 45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3169 w 21600"/>
                      <a:gd name="T25" fmla="*/ 3166 h 21600"/>
                      <a:gd name="T26" fmla="*/ 18431 w 21600"/>
                      <a:gd name="T27" fmla="*/ 18434 h 2160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3492" y="10800"/>
                        </a:moveTo>
                        <a:cubicBezTo>
                          <a:pt x="3492" y="14836"/>
                          <a:pt x="6764" y="18108"/>
                          <a:pt x="10800" y="18108"/>
                        </a:cubicBezTo>
                        <a:cubicBezTo>
                          <a:pt x="14836" y="18108"/>
                          <a:pt x="18108" y="14836"/>
                          <a:pt x="18108" y="10800"/>
                        </a:cubicBezTo>
                        <a:cubicBezTo>
                          <a:pt x="18108" y="6764"/>
                          <a:pt x="14836" y="3492"/>
                          <a:pt x="10800" y="3492"/>
                        </a:cubicBezTo>
                        <a:cubicBezTo>
                          <a:pt x="6764" y="3492"/>
                          <a:pt x="3492" y="6764"/>
                          <a:pt x="3492" y="1080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6FFFF"/>
                      </a:gs>
                      <a:gs pos="50000">
                        <a:srgbClr val="2F7676"/>
                      </a:gs>
                      <a:gs pos="100000">
                        <a:srgbClr val="66FFFF"/>
                      </a:gs>
                    </a:gsLst>
                    <a:lin ang="5400000" scaled="1"/>
                  </a:gradFill>
                  <a:ln w="12700" algn="ctr">
                    <a:solidFill>
                      <a:srgbClr val="3333CC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algn="ctr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3" name="Line 39">
                <a:extLst>
                  <a:ext uri="{FF2B5EF4-FFF2-40B4-BE49-F238E27FC236}">
                    <a16:creationId xmlns:a16="http://schemas.microsoft.com/office/drawing/2014/main" id="{D3D63890-AD54-21E5-051D-A57173E5C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76" y="2041"/>
                <a:ext cx="579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494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97A2B-6229-C287-9494-3AAB11791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Beam profile monitoring using synchrotron light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C485D-FE74-B87C-1FF6-561B8A784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00" y="751438"/>
            <a:ext cx="8741600" cy="188826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Synchrotron light monitors</a:t>
            </a:r>
          </a:p>
          <a:p>
            <a:r>
              <a:rPr lang="en-GB" dirty="0"/>
              <a:t>Light emission when the trajectory of a charged beam is bent (e.g. by a dipole, undulator, wiggler)</a:t>
            </a:r>
          </a:p>
          <a:p>
            <a:r>
              <a:rPr lang="en-GB" dirty="0"/>
              <a:t>Scientifically exploited in light sources </a:t>
            </a:r>
          </a:p>
          <a:p>
            <a:r>
              <a:rPr lang="en-GB" dirty="0"/>
              <a:t>Powerful diagnostic tool – non-invasive measurements</a:t>
            </a:r>
          </a:p>
          <a:p>
            <a:r>
              <a:rPr lang="en-GB" dirty="0"/>
              <a:t>Measurements in the visible range possible in some conditions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E7AF6-B28C-CA34-A908-566C72C68F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Advanced CAS 24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0CF2D-D154-413D-29F1-66D1EB9B2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Introduction to Beam Instrumentation and Diagnostics 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F172C-83FA-1CC5-BD50-45B12D4B4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454EACD-4027-44CB-35A7-0895F327ED09}"/>
              </a:ext>
            </a:extLst>
          </p:cNvPr>
          <p:cNvGrpSpPr/>
          <p:nvPr/>
        </p:nvGrpSpPr>
        <p:grpSpPr>
          <a:xfrm>
            <a:off x="73557" y="2791541"/>
            <a:ext cx="4879443" cy="1666151"/>
            <a:chOff x="137055" y="1149349"/>
            <a:chExt cx="8808509" cy="3007783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0501A0D-B51C-6CA4-9AD7-AAE6F6781F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13"/>
            <a:stretch/>
          </p:blipFill>
          <p:spPr bwMode="auto">
            <a:xfrm>
              <a:off x="5174156" y="1149349"/>
              <a:ext cx="3771408" cy="30077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</p:pic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681547AE-7A5D-0601-BB99-C1E857F335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55" y="1149349"/>
              <a:ext cx="5207716" cy="30077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</p:pic>
      </p:grpSp>
      <p:pic>
        <p:nvPicPr>
          <p:cNvPr id="32" name="Picture 3">
            <a:extLst>
              <a:ext uri="{FF2B5EF4-FFF2-40B4-BE49-F238E27FC236}">
                <a16:creationId xmlns:a16="http://schemas.microsoft.com/office/drawing/2014/main" id="{84FABA1B-44CA-45D6-A1CD-EEE5ADDE5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294" y="2700929"/>
            <a:ext cx="2866297" cy="175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61C8B82B-B505-FB98-58C0-C0DA9DA24659}"/>
              </a:ext>
            </a:extLst>
          </p:cNvPr>
          <p:cNvGrpSpPr/>
          <p:nvPr/>
        </p:nvGrpSpPr>
        <p:grpSpPr>
          <a:xfrm>
            <a:off x="2958353" y="2639699"/>
            <a:ext cx="2556432" cy="1858728"/>
            <a:chOff x="331795" y="4013193"/>
            <a:chExt cx="3427412" cy="2491999"/>
          </a:xfrm>
        </p:grpSpPr>
        <p:pic>
          <p:nvPicPr>
            <p:cNvPr id="31" name="Picture 2">
              <a:extLst>
                <a:ext uri="{FF2B5EF4-FFF2-40B4-BE49-F238E27FC236}">
                  <a16:creationId xmlns:a16="http://schemas.microsoft.com/office/drawing/2014/main" id="{554AFC94-48CA-C11E-8A47-5C62D2AA1D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795" y="4013193"/>
              <a:ext cx="3427412" cy="249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EE8B85-1447-30A6-6060-F1F450D80964}"/>
                </a:ext>
              </a:extLst>
            </p:cNvPr>
            <p:cNvSpPr/>
            <p:nvPr/>
          </p:nvSpPr>
          <p:spPr bwMode="auto">
            <a:xfrm>
              <a:off x="762005" y="5503331"/>
              <a:ext cx="2937934" cy="262467"/>
            </a:xfrm>
            <a:prstGeom prst="rect">
              <a:avLst/>
            </a:prstGeom>
            <a:gradFill>
              <a:gsLst>
                <a:gs pos="0">
                  <a:srgbClr val="FF3399">
                    <a:alpha val="40000"/>
                  </a:srgbClr>
                </a:gs>
                <a:gs pos="25000">
                  <a:srgbClr val="FF6633">
                    <a:alpha val="40000"/>
                  </a:srgbClr>
                </a:gs>
                <a:gs pos="50000">
                  <a:srgbClr val="FFFF00">
                    <a:alpha val="40000"/>
                  </a:srgbClr>
                </a:gs>
                <a:gs pos="75000">
                  <a:srgbClr val="01A78F">
                    <a:alpha val="40000"/>
                  </a:srgbClr>
                </a:gs>
                <a:gs pos="100000">
                  <a:srgbClr val="3366FF">
                    <a:alpha val="4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panose="020B0504030602030204" pitchFamily="34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3A0094D-FFCA-F6FF-A10E-530125F4EB98}"/>
                </a:ext>
              </a:extLst>
            </p:cNvPr>
            <p:cNvSpPr txBox="1"/>
            <p:nvPr/>
          </p:nvSpPr>
          <p:spPr>
            <a:xfrm>
              <a:off x="2220211" y="4538133"/>
              <a:ext cx="952504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Ubuntu" panose="020B0504030602030204" pitchFamily="34" charset="0"/>
                  <a:ea typeface="ＭＳ Ｐゴシック"/>
                </a:rPr>
                <a:t>Lead ions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95807D9-7972-2FAC-ED17-B2CAFCB061B9}"/>
                </a:ext>
              </a:extLst>
            </p:cNvPr>
            <p:cNvSpPr txBox="1"/>
            <p:nvPr/>
          </p:nvSpPr>
          <p:spPr>
            <a:xfrm>
              <a:off x="2179335" y="4190999"/>
              <a:ext cx="829073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Ubuntu" panose="020B0504030602030204" pitchFamily="34" charset="0"/>
                  <a:ea typeface="ＭＳ Ｐゴシック"/>
                </a:rPr>
                <a:t>Protons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D83BD21-6B84-15C3-CD4B-777DE266FA10}"/>
                </a:ext>
              </a:extLst>
            </p:cNvPr>
            <p:cNvCxnSpPr/>
            <p:nvPr/>
          </p:nvCxnSpPr>
          <p:spPr bwMode="auto">
            <a:xfrm flipH="1">
              <a:off x="1882787" y="4714345"/>
              <a:ext cx="316457" cy="0"/>
            </a:xfrm>
            <a:prstGeom prst="line">
              <a:avLst/>
            </a:prstGeom>
            <a:solidFill>
              <a:srgbClr val="BBE0E3"/>
            </a:solidFill>
            <a:ln w="28575" cap="flat" cmpd="sng" algn="ctr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4F3B795-697F-9E5E-7397-3765056E3E4D}"/>
                </a:ext>
              </a:extLst>
            </p:cNvPr>
            <p:cNvCxnSpPr/>
            <p:nvPr/>
          </p:nvCxnSpPr>
          <p:spPr bwMode="auto">
            <a:xfrm flipH="1">
              <a:off x="1882787" y="4375665"/>
              <a:ext cx="316457" cy="0"/>
            </a:xfrm>
            <a:prstGeom prst="line">
              <a:avLst/>
            </a:prstGeom>
            <a:solidFill>
              <a:srgbClr val="BBE0E3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B696D93-4C4C-C1D4-CF2A-E6267683C9E6}"/>
                </a:ext>
              </a:extLst>
            </p:cNvPr>
            <p:cNvSpPr txBox="1"/>
            <p:nvPr/>
          </p:nvSpPr>
          <p:spPr>
            <a:xfrm>
              <a:off x="795642" y="5449898"/>
              <a:ext cx="1143262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Ubuntu" panose="020B0504030602030204" pitchFamily="34" charset="0"/>
                  <a:ea typeface="ＭＳ Ｐゴシック"/>
                </a:rPr>
                <a:t>Visible light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420BF74-F7A9-D088-048C-E5A98E89DCB0}"/>
                </a:ext>
              </a:extLst>
            </p:cNvPr>
            <p:cNvSpPr txBox="1"/>
            <p:nvPr/>
          </p:nvSpPr>
          <p:spPr>
            <a:xfrm>
              <a:off x="795533" y="5821346"/>
              <a:ext cx="2937934" cy="2888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Ubuntu" panose="020B0504030602030204" pitchFamily="34" charset="0"/>
                  <a:ea typeface="ＭＳ Ｐゴシック"/>
                </a:rPr>
                <a:t>Little visible light at injection energy</a:t>
              </a:r>
            </a:p>
          </p:txBody>
        </p:sp>
        <p:sp>
          <p:nvSpPr>
            <p:cNvPr id="40" name="5-Point Star 2">
              <a:extLst>
                <a:ext uri="{FF2B5EF4-FFF2-40B4-BE49-F238E27FC236}">
                  <a16:creationId xmlns:a16="http://schemas.microsoft.com/office/drawing/2014/main" id="{865E1DB5-4DEE-5F52-9E55-2108BF42C565}"/>
                </a:ext>
              </a:extLst>
            </p:cNvPr>
            <p:cNvSpPr/>
            <p:nvPr/>
          </p:nvSpPr>
          <p:spPr bwMode="auto">
            <a:xfrm>
              <a:off x="816757" y="6039065"/>
              <a:ext cx="231064" cy="189781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panose="020B0504030602030204" pitchFamily="34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192B84F-E804-547E-A51B-2E64B3077E02}"/>
              </a:ext>
            </a:extLst>
          </p:cNvPr>
          <p:cNvSpPr txBox="1"/>
          <p:nvPr/>
        </p:nvSpPr>
        <p:spPr>
          <a:xfrm>
            <a:off x="6233160" y="3577328"/>
            <a:ext cx="13842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Intensity drops off sharply after critical wavelength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ED58E66-8C54-BD69-70C9-52A8DF565523}"/>
              </a:ext>
            </a:extLst>
          </p:cNvPr>
          <p:cNvSpPr txBox="1"/>
          <p:nvPr/>
        </p:nvSpPr>
        <p:spPr>
          <a:xfrm>
            <a:off x="7438789" y="4265980"/>
            <a:ext cx="129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kern="0" dirty="0">
                <a:solidFill>
                  <a:srgbClr val="000000"/>
                </a:solidFill>
                <a:ea typeface="ＭＳ Ｐゴシック"/>
              </a:rPr>
              <a:t>h</a:t>
            </a:r>
            <a:r>
              <a:rPr kumimoji="0" lang="en-GB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igher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 frequency lower wavelength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0A0D95A-A9D0-25DA-9429-27F9C6C50AF0}"/>
              </a:ext>
            </a:extLst>
          </p:cNvPr>
          <p:cNvSpPr txBox="1"/>
          <p:nvPr/>
        </p:nvSpPr>
        <p:spPr>
          <a:xfrm>
            <a:off x="6075043" y="4279286"/>
            <a:ext cx="129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kern="0" dirty="0">
                <a:solidFill>
                  <a:srgbClr val="000000"/>
                </a:solidFill>
                <a:ea typeface="ＭＳ Ｐゴシック"/>
              </a:rPr>
              <a:t>lower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 frequency higher wavelength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1B3135-FEFA-857C-1ED2-E555AB49E492}"/>
              </a:ext>
            </a:extLst>
          </p:cNvPr>
          <p:cNvCxnSpPr>
            <a:cxnSpLocks/>
          </p:cNvCxnSpPr>
          <p:nvPr/>
        </p:nvCxnSpPr>
        <p:spPr>
          <a:xfrm flipH="1">
            <a:off x="7636605" y="2492531"/>
            <a:ext cx="447883" cy="36052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0E3840-83C5-D398-6ABC-E63CA3BF0ED7}"/>
              </a:ext>
            </a:extLst>
          </p:cNvPr>
          <p:cNvSpPr txBox="1"/>
          <p:nvPr/>
        </p:nvSpPr>
        <p:spPr>
          <a:xfrm>
            <a:off x="7743285" y="2278538"/>
            <a:ext cx="13721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>
                <a:solidFill>
                  <a:srgbClr val="000000"/>
                </a:solidFill>
                <a:ea typeface="ＭＳ Ｐゴシック"/>
              </a:rPr>
              <a:t>c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ritical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/>
              </a:rPr>
              <a:t> wavelength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F7B313-9B2B-384B-134A-198CC986F4AA}"/>
              </a:ext>
            </a:extLst>
          </p:cNvPr>
          <p:cNvCxnSpPr>
            <a:cxnSpLocks/>
          </p:cNvCxnSpPr>
          <p:nvPr/>
        </p:nvCxnSpPr>
        <p:spPr bwMode="auto">
          <a:xfrm>
            <a:off x="7636605" y="2426339"/>
            <a:ext cx="0" cy="18396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62033920"/>
      </p:ext>
    </p:extLst>
  </p:cSld>
  <p:clrMapOvr>
    <a:masterClrMapping/>
  </p:clrMapOvr>
</p:sld>
</file>

<file path=ppt/theme/theme1.xml><?xml version="1.0" encoding="utf-8"?>
<a:theme xmlns:a="http://schemas.openxmlformats.org/drawingml/2006/main" name="CAS 16:9 2024 mk">
  <a:themeElements>
    <a:clrScheme name="Custom 1">
      <a:dk1>
        <a:srgbClr val="231C05"/>
      </a:dk1>
      <a:lt1>
        <a:sysClr val="window" lastClr="FFFFFF"/>
      </a:lt1>
      <a:dk2>
        <a:srgbClr val="002C3E"/>
      </a:dk2>
      <a:lt2>
        <a:srgbClr val="004A5D"/>
      </a:lt2>
      <a:accent1>
        <a:srgbClr val="F47220"/>
      </a:accent1>
      <a:accent2>
        <a:srgbClr val="FF4C16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7725</TotalTime>
  <Words>2723</Words>
  <Application>Microsoft Office PowerPoint</Application>
  <PresentationFormat>On-screen Show (16:9)</PresentationFormat>
  <Paragraphs>507</Paragraphs>
  <Slides>50</Slides>
  <Notes>5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ＭＳ Ｐゴシック</vt:lpstr>
      <vt:lpstr>Times New Roman</vt:lpstr>
      <vt:lpstr>Cambria Math</vt:lpstr>
      <vt:lpstr>Symbol</vt:lpstr>
      <vt:lpstr>Ubuntu</vt:lpstr>
      <vt:lpstr>Garamond</vt:lpstr>
      <vt:lpstr>Arial</vt:lpstr>
      <vt:lpstr>Calibri</vt:lpstr>
      <vt:lpstr>CAS 16:9 2024 mk</vt:lpstr>
      <vt:lpstr>Introduction to Beam Instrumentation and Diagnostics Lecture II</vt:lpstr>
      <vt:lpstr>Outline</vt:lpstr>
      <vt:lpstr>Transverse beam profile monitoring</vt:lpstr>
      <vt:lpstr>Beam profile monitoring using wires</vt:lpstr>
      <vt:lpstr>Beam profile monitoring using wires</vt:lpstr>
      <vt:lpstr>Wire scanner limitations</vt:lpstr>
      <vt:lpstr>Beam profile monitoring using screens</vt:lpstr>
      <vt:lpstr>Beam profile monitoring using screens</vt:lpstr>
      <vt:lpstr>Beam profile monitoring using synchrotron light</vt:lpstr>
      <vt:lpstr>Beam profile monitoring using synchrotron light</vt:lpstr>
      <vt:lpstr>Optics measurements - 3 monitor method</vt:lpstr>
      <vt:lpstr>Optics measurements - 3 monitor method</vt:lpstr>
      <vt:lpstr>Optics measurements - 3 monitor method</vt:lpstr>
      <vt:lpstr>Hybrid phase space tomography – CERN Linac4</vt:lpstr>
      <vt:lpstr>Injection matching with OTR screens</vt:lpstr>
      <vt:lpstr>Tune measurements</vt:lpstr>
      <vt:lpstr>Accelerator tune</vt:lpstr>
      <vt:lpstr>Betatron motion and accelerator tune</vt:lpstr>
      <vt:lpstr>Betatron motion and accelerator tune</vt:lpstr>
      <vt:lpstr>Tune measurements</vt:lpstr>
      <vt:lpstr>Tune measurements</vt:lpstr>
      <vt:lpstr>Tune measurements</vt:lpstr>
      <vt:lpstr>Tune measurements</vt:lpstr>
      <vt:lpstr>BaseBand Tune (BBQ) system based on Direct Diode Detection</vt:lpstr>
      <vt:lpstr>LHC BBQ performance</vt:lpstr>
      <vt:lpstr>Real-time tune measurements</vt:lpstr>
      <vt:lpstr>LHC tune measurements during the energy ramp</vt:lpstr>
      <vt:lpstr>LHC tune feedback</vt:lpstr>
      <vt:lpstr>Coupling measurements</vt:lpstr>
      <vt:lpstr>Coupling</vt:lpstr>
      <vt:lpstr>Coupling measurements</vt:lpstr>
      <vt:lpstr>Coupling measurements</vt:lpstr>
      <vt:lpstr>Closest tune approach</vt:lpstr>
      <vt:lpstr>Kick response</vt:lpstr>
      <vt:lpstr>Coupling and tune feedback at RHIC (BNL)</vt:lpstr>
      <vt:lpstr>Coupling and tune feedback at RHIC (BNL)</vt:lpstr>
      <vt:lpstr>Coupling and tune feedback at RHIC (BNL)</vt:lpstr>
      <vt:lpstr>Chromaticity measurements</vt:lpstr>
      <vt:lpstr>Chromaticity</vt:lpstr>
      <vt:lpstr>Chromaticity measurement methods</vt:lpstr>
      <vt:lpstr>Tune change for different beam momenta</vt:lpstr>
      <vt:lpstr>Tune change for different beam momenta</vt:lpstr>
      <vt:lpstr>Tune change for different beam momenta</vt:lpstr>
      <vt:lpstr>Tune change for different beam momenta</vt:lpstr>
      <vt:lpstr>Amplitude ratio of synchrotron sidebands</vt:lpstr>
      <vt:lpstr>Amplitude ratio of synchrotron sidebands</vt:lpstr>
      <vt:lpstr>Diagnosing accelerator issues </vt:lpstr>
      <vt:lpstr>LEP (CERN) – no circulating beam</vt:lpstr>
      <vt:lpstr>LEP (CERN) – no circulating beam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Michal Krupa</cp:lastModifiedBy>
  <cp:revision>884</cp:revision>
  <dcterms:created xsi:type="dcterms:W3CDTF">2012-11-30T11:04:26Z</dcterms:created>
  <dcterms:modified xsi:type="dcterms:W3CDTF">2024-11-12T08:00:39Z</dcterms:modified>
</cp:coreProperties>
</file>