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png"/>
  <Default Extension="mp4" ContentType="video/mp4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media/image4.jpg" ContentType="image/jpeg"/>
  <Override PartName="/ppt/media/image5.jpg" ContentType="image/jpeg"/>
  <Override PartName="/ppt/media/image6.jpg" ContentType="image/jpeg"/>
  <Override PartName="/ppt/media/image12.jpg" ContentType="image/jpeg"/>
  <Override PartName="/ppt/media/image18.JPG" ContentType="image/jpeg"/>
  <Override PartName="/ppt/notesSlides/notesSlide2.xml" ContentType="application/vnd.openxmlformats-officedocument.presentationml.notesSlide+xml"/>
  <Override PartName="/ppt/media/image19.jpg" ContentType="image/jpeg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media/image25.jpg" ContentType="image/jpeg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media/image124.jpg" ContentType="image/jpeg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media/image228.jpg" ContentType="image/jpeg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01"/>
  </p:notesMasterIdLst>
  <p:handoutMasterIdLst>
    <p:handoutMasterId r:id="rId102"/>
  </p:handoutMasterIdLst>
  <p:sldIdLst>
    <p:sldId id="256" r:id="rId2"/>
    <p:sldId id="257" r:id="rId3"/>
    <p:sldId id="507" r:id="rId4"/>
    <p:sldId id="549" r:id="rId5"/>
    <p:sldId id="550" r:id="rId6"/>
    <p:sldId id="370" r:id="rId7"/>
    <p:sldId id="377" r:id="rId8"/>
    <p:sldId id="386" r:id="rId9"/>
    <p:sldId id="259" r:id="rId10"/>
    <p:sldId id="371" r:id="rId11"/>
    <p:sldId id="390" r:id="rId12"/>
    <p:sldId id="453" r:id="rId13"/>
    <p:sldId id="361" r:id="rId14"/>
    <p:sldId id="391" r:id="rId15"/>
    <p:sldId id="454" r:id="rId16"/>
    <p:sldId id="455" r:id="rId17"/>
    <p:sldId id="462" r:id="rId18"/>
    <p:sldId id="373" r:id="rId19"/>
    <p:sldId id="468" r:id="rId20"/>
    <p:sldId id="469" r:id="rId21"/>
    <p:sldId id="470" r:id="rId22"/>
    <p:sldId id="374" r:id="rId23"/>
    <p:sldId id="357" r:id="rId24"/>
    <p:sldId id="358" r:id="rId25"/>
    <p:sldId id="376" r:id="rId26"/>
    <p:sldId id="375" r:id="rId27"/>
    <p:sldId id="356" r:id="rId28"/>
    <p:sldId id="372" r:id="rId29"/>
    <p:sldId id="466" r:id="rId30"/>
    <p:sldId id="467" r:id="rId31"/>
    <p:sldId id="461" r:id="rId32"/>
    <p:sldId id="463" r:id="rId33"/>
    <p:sldId id="464" r:id="rId34"/>
    <p:sldId id="465" r:id="rId35"/>
    <p:sldId id="431" r:id="rId36"/>
    <p:sldId id="274" r:id="rId37"/>
    <p:sldId id="436" r:id="rId38"/>
    <p:sldId id="379" r:id="rId39"/>
    <p:sldId id="380" r:id="rId40"/>
    <p:sldId id="536" r:id="rId41"/>
    <p:sldId id="389" r:id="rId42"/>
    <p:sldId id="362" r:id="rId43"/>
    <p:sldId id="494" r:id="rId44"/>
    <p:sldId id="545" r:id="rId45"/>
    <p:sldId id="548" r:id="rId46"/>
    <p:sldId id="510" r:id="rId47"/>
    <p:sldId id="520" r:id="rId48"/>
    <p:sldId id="521" r:id="rId49"/>
    <p:sldId id="538" r:id="rId50"/>
    <p:sldId id="474" r:id="rId51"/>
    <p:sldId id="539" r:id="rId52"/>
    <p:sldId id="366" r:id="rId53"/>
    <p:sldId id="365" r:id="rId54"/>
    <p:sldId id="367" r:id="rId55"/>
    <p:sldId id="419" r:id="rId56"/>
    <p:sldId id="368" r:id="rId57"/>
    <p:sldId id="426" r:id="rId58"/>
    <p:sldId id="424" r:id="rId59"/>
    <p:sldId id="479" r:id="rId60"/>
    <p:sldId id="480" r:id="rId61"/>
    <p:sldId id="458" r:id="rId62"/>
    <p:sldId id="540" r:id="rId63"/>
    <p:sldId id="335" r:id="rId64"/>
    <p:sldId id="446" r:id="rId65"/>
    <p:sldId id="541" r:id="rId66"/>
    <p:sldId id="457" r:id="rId67"/>
    <p:sldId id="542" r:id="rId68"/>
    <p:sldId id="352" r:id="rId69"/>
    <p:sldId id="324" r:id="rId70"/>
    <p:sldId id="325" r:id="rId71"/>
    <p:sldId id="513" r:id="rId72"/>
    <p:sldId id="327" r:id="rId73"/>
    <p:sldId id="551" r:id="rId74"/>
    <p:sldId id="552" r:id="rId75"/>
    <p:sldId id="502" r:id="rId76"/>
    <p:sldId id="348" r:id="rId77"/>
    <p:sldId id="503" r:id="rId78"/>
    <p:sldId id="428" r:id="rId79"/>
    <p:sldId id="504" r:id="rId80"/>
    <p:sldId id="501" r:id="rId81"/>
    <p:sldId id="505" r:id="rId82"/>
    <p:sldId id="433" r:id="rId83"/>
    <p:sldId id="448" r:id="rId84"/>
    <p:sldId id="449" r:id="rId85"/>
    <p:sldId id="495" r:id="rId86"/>
    <p:sldId id="496" r:id="rId87"/>
    <p:sldId id="497" r:id="rId88"/>
    <p:sldId id="498" r:id="rId89"/>
    <p:sldId id="499" r:id="rId90"/>
    <p:sldId id="500" r:id="rId91"/>
    <p:sldId id="514" r:id="rId92"/>
    <p:sldId id="544" r:id="rId93"/>
    <p:sldId id="429" r:id="rId94"/>
    <p:sldId id="355" r:id="rId95"/>
    <p:sldId id="476" r:id="rId96"/>
    <p:sldId id="483" r:id="rId97"/>
    <p:sldId id="322" r:id="rId98"/>
    <p:sldId id="489" r:id="rId99"/>
    <p:sldId id="490" r:id="rId100"/>
  </p:sldIdLst>
  <p:sldSz cx="9144000" cy="6858000" type="screen4x3"/>
  <p:notesSz cx="6743700" cy="98933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omic Sans MS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omic Sans MS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omic Sans MS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omic Sans MS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224AFC"/>
    <a:srgbClr val="FFFC99"/>
    <a:srgbClr val="ED00FF"/>
    <a:srgbClr val="293664"/>
    <a:srgbClr val="4A7DC7"/>
    <a:srgbClr val="C988D5"/>
    <a:srgbClr val="B877D5"/>
    <a:srgbClr val="B31081"/>
    <a:srgbClr val="CCFFCC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359" autoAdjust="0"/>
    <p:restoredTop sz="93605"/>
  </p:normalViewPr>
  <p:slideViewPr>
    <p:cSldViewPr>
      <p:cViewPr varScale="1">
        <p:scale>
          <a:sx n="120" d="100"/>
          <a:sy n="120" d="100"/>
        </p:scale>
        <p:origin x="1136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91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30" tIns="45615" rIns="91230" bIns="45615" numCol="1" anchor="t" anchorCtr="0" compatLnSpc="1">
            <a:prstTxWarp prst="textNoShape">
              <a:avLst/>
            </a:prstTxWarp>
          </a:bodyPr>
          <a:lstStyle>
            <a:lvl1pPr defTabSz="912813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94125" y="0"/>
            <a:ext cx="29591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30" tIns="45615" rIns="91230" bIns="45615" numCol="1" anchor="t" anchorCtr="0" compatLnSpc="1">
            <a:prstTxWarp prst="textNoShape">
              <a:avLst/>
            </a:prstTxWarp>
          </a:bodyPr>
          <a:lstStyle>
            <a:lvl1pPr algn="r" defTabSz="912813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3075"/>
            <a:ext cx="29591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30" tIns="45615" rIns="91230" bIns="45615" numCol="1" anchor="b" anchorCtr="0" compatLnSpc="1">
            <a:prstTxWarp prst="textNoShape">
              <a:avLst/>
            </a:prstTxWarp>
          </a:bodyPr>
          <a:lstStyle>
            <a:lvl1pPr defTabSz="912813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94125" y="9363075"/>
            <a:ext cx="29591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30" tIns="45615" rIns="91230" bIns="45615" numCol="1" anchor="b" anchorCtr="0" compatLnSpc="1">
            <a:prstTxWarp prst="textNoShape">
              <a:avLst/>
            </a:prstTxWarp>
          </a:bodyPr>
          <a:lstStyle>
            <a:lvl1pPr algn="r" defTabSz="912813">
              <a:defRPr sz="1200">
                <a:latin typeface="Times New Roman" charset="0"/>
              </a:defRPr>
            </a:lvl1pPr>
          </a:lstStyle>
          <a:p>
            <a:pPr>
              <a:defRPr/>
            </a:pPr>
            <a:fld id="{F677B9B5-37AC-2348-9A67-FEADC5BC570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0279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258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30" tIns="45615" rIns="91230" bIns="45615" numCol="1" anchor="t" anchorCtr="0" compatLnSpc="1">
            <a:prstTxWarp prst="textNoShape">
              <a:avLst/>
            </a:prstTxWarp>
          </a:bodyPr>
          <a:lstStyle>
            <a:lvl1pPr defTabSz="912813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21113" y="0"/>
            <a:ext cx="2922587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30" tIns="45615" rIns="91230" bIns="45615" numCol="1" anchor="t" anchorCtr="0" compatLnSpc="1">
            <a:prstTxWarp prst="textNoShape">
              <a:avLst/>
            </a:prstTxWarp>
          </a:bodyPr>
          <a:lstStyle>
            <a:lvl1pPr algn="r" defTabSz="912813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0113" y="742950"/>
            <a:ext cx="4945062" cy="3708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0113" y="4699000"/>
            <a:ext cx="4943475" cy="445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30" tIns="45615" rIns="91230" bIns="456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98000"/>
            <a:ext cx="292258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30" tIns="45615" rIns="91230" bIns="45615" numCol="1" anchor="b" anchorCtr="0" compatLnSpc="1">
            <a:prstTxWarp prst="textNoShape">
              <a:avLst/>
            </a:prstTxWarp>
          </a:bodyPr>
          <a:lstStyle>
            <a:lvl1pPr defTabSz="912813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21113" y="9398000"/>
            <a:ext cx="2922587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30" tIns="45615" rIns="91230" bIns="45615" numCol="1" anchor="b" anchorCtr="0" compatLnSpc="1">
            <a:prstTxWarp prst="textNoShape">
              <a:avLst/>
            </a:prstTxWarp>
          </a:bodyPr>
          <a:lstStyle>
            <a:lvl1pPr algn="r" defTabSz="912813">
              <a:defRPr sz="1200">
                <a:latin typeface="Times New Roman" charset="0"/>
              </a:defRPr>
            </a:lvl1pPr>
          </a:lstStyle>
          <a:p>
            <a:pPr>
              <a:defRPr/>
            </a:pPr>
            <a:fld id="{6B9764ED-3109-9A4A-BDC3-72BFFD9D396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97684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F88723F-76C1-894D-AB09-9EEBBBA9AFF6}" type="slidenum">
              <a:rPr lang="fr-FR"/>
              <a:pPr/>
              <a:t>1</a:t>
            </a:fld>
            <a:endParaRPr lang="fr-FR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9A6484-7AED-6349-B6E9-7F463B994855}" type="slidenum">
              <a:rPr lang="fr-FR"/>
              <a:pPr/>
              <a:t>16</a:t>
            </a:fld>
            <a:endParaRPr lang="fr-FR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9A6484-7AED-6349-B6E9-7F463B994855}" type="slidenum">
              <a:rPr lang="fr-FR"/>
              <a:pPr/>
              <a:t>17</a:t>
            </a:fld>
            <a:endParaRPr lang="fr-FR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9A6484-7AED-6349-B6E9-7F463B994855}" type="slidenum">
              <a:rPr lang="fr-FR"/>
              <a:pPr/>
              <a:t>18</a:t>
            </a:fld>
            <a:endParaRPr lang="fr-FR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9A6484-7AED-6349-B6E9-7F463B994855}" type="slidenum">
              <a:rPr lang="fr-FR"/>
              <a:pPr/>
              <a:t>19</a:t>
            </a:fld>
            <a:endParaRPr lang="fr-FR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237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9A6484-7AED-6349-B6E9-7F463B994855}" type="slidenum">
              <a:rPr lang="fr-FR"/>
              <a:pPr/>
              <a:t>20</a:t>
            </a:fld>
            <a:endParaRPr lang="fr-FR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661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9A6484-7AED-6349-B6E9-7F463B994855}" type="slidenum">
              <a:rPr lang="fr-FR"/>
              <a:pPr/>
              <a:t>21</a:t>
            </a:fld>
            <a:endParaRPr lang="fr-FR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25305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Edwin McMillan of UC Berkley, and the Russian V.I. </a:t>
            </a:r>
            <a:r>
              <a:rPr lang="en-US" sz="1200" dirty="0" err="1"/>
              <a:t>Veksler</a:t>
            </a:r>
            <a:r>
              <a:rPr lang="en-US" sz="1200" dirty="0"/>
              <a:t> independently discovered Phase stability in 1945.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B9764ED-3109-9A4A-BDC3-72BFFD9D3964}" type="slidenum">
              <a:rPr lang="fr-FR" smtClean="0"/>
              <a:pPr>
                <a:defRPr/>
              </a:pPr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169332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9A6484-7AED-6349-B6E9-7F463B994855}" type="slidenum">
              <a:rPr lang="fr-FR"/>
              <a:pPr/>
              <a:t>28</a:t>
            </a:fld>
            <a:endParaRPr lang="fr-FR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9A6484-7AED-6349-B6E9-7F463B994855}" type="slidenum">
              <a:rPr lang="fr-FR"/>
              <a:pPr/>
              <a:t>29</a:t>
            </a:fld>
            <a:endParaRPr lang="fr-FR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9A6484-7AED-6349-B6E9-7F463B994855}" type="slidenum">
              <a:rPr lang="fr-FR"/>
              <a:pPr/>
              <a:t>31</a:t>
            </a:fld>
            <a:endParaRPr lang="fr-FR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9A6484-7AED-6349-B6E9-7F463B994855}" type="slidenum">
              <a:rPr lang="fr-FR"/>
              <a:pPr/>
              <a:t>6</a:t>
            </a:fld>
            <a:endParaRPr lang="fr-FR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9A6484-7AED-6349-B6E9-7F463B994855}" type="slidenum">
              <a:rPr lang="fr-FR"/>
              <a:pPr/>
              <a:t>32</a:t>
            </a:fld>
            <a:endParaRPr lang="fr-FR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9A6484-7AED-6349-B6E9-7F463B994855}" type="slidenum">
              <a:rPr lang="fr-FR"/>
              <a:pPr/>
              <a:t>33</a:t>
            </a:fld>
            <a:endParaRPr lang="fr-FR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9A6484-7AED-6349-B6E9-7F463B994855}" type="slidenum">
              <a:rPr lang="fr-FR"/>
              <a:pPr/>
              <a:t>34</a:t>
            </a:fld>
            <a:endParaRPr lang="fr-FR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9A6484-7AED-6349-B6E9-7F463B994855}" type="slidenum">
              <a:rPr lang="fr-FR"/>
              <a:pPr/>
              <a:t>36</a:t>
            </a:fld>
            <a:endParaRPr lang="fr-FR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714DA58-8481-E94C-A4F9-F5F2B1537C8D}" type="slidenum">
              <a:rPr lang="fr-FR"/>
              <a:pPr/>
              <a:t>42</a:t>
            </a:fld>
            <a:endParaRPr lang="fr-FR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37688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714DA58-8481-E94C-A4F9-F5F2B1537C8D}" type="slidenum">
              <a:rPr lang="fr-FR"/>
              <a:pPr/>
              <a:t>43</a:t>
            </a:fld>
            <a:endParaRPr lang="fr-FR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16635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77AC2F-3814-D74C-A145-8295A1024E88}" type="slidenum">
              <a:rPr lang="fr-FR"/>
              <a:pPr/>
              <a:t>47</a:t>
            </a:fld>
            <a:endParaRPr lang="fr-FR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072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77AC2F-3814-D74C-A145-8295A1024E88}" type="slidenum">
              <a:rPr lang="fr-FR"/>
              <a:pPr/>
              <a:t>48</a:t>
            </a:fld>
            <a:endParaRPr lang="fr-FR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81862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77AC2F-3814-D74C-A145-8295A1024E88}" type="slidenum">
              <a:rPr lang="fr-FR"/>
              <a:pPr/>
              <a:t>49</a:t>
            </a:fld>
            <a:endParaRPr lang="fr-FR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19222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77AC2F-3814-D74C-A145-8295A1024E88}" type="slidenum">
              <a:rPr lang="fr-FR"/>
              <a:pPr/>
              <a:t>50</a:t>
            </a:fld>
            <a:endParaRPr lang="fr-FR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8562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9A6484-7AED-6349-B6E9-7F463B994855}" type="slidenum">
              <a:rPr lang="fr-FR"/>
              <a:pPr/>
              <a:t>7</a:t>
            </a:fld>
            <a:endParaRPr lang="fr-FR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825B8A-3EA1-D942-AC76-024D4D1F0B2C}" type="slidenum">
              <a:rPr lang="fr-FR"/>
              <a:pPr/>
              <a:t>51</a:t>
            </a:fld>
            <a:endParaRPr lang="fr-FR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31549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A9305DF-FF4D-204D-814E-4812261B1147}" type="slidenum">
              <a:rPr lang="fr-FR"/>
              <a:pPr/>
              <a:t>52</a:t>
            </a:fld>
            <a:endParaRPr lang="fr-FR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32781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A9305DF-FF4D-204D-814E-4812261B1147}" type="slidenum">
              <a:rPr lang="fr-FR"/>
              <a:pPr/>
              <a:t>53</a:t>
            </a:fld>
            <a:endParaRPr lang="fr-FR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3471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942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Calibri" charset="0"/>
            </a:endParaRPr>
          </a:p>
        </p:txBody>
      </p:sp>
      <p:sp>
        <p:nvSpPr>
          <p:cNvPr id="94212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0052" indent="-284636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38542" indent="-22770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93959" indent="-22770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49376" indent="-22770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04793" indent="-2277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60210" indent="-2277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15627" indent="-2277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71044" indent="-2277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/>
              <a:t>Introduction to Accelerators</a:t>
            </a:r>
          </a:p>
        </p:txBody>
      </p:sp>
      <p:sp>
        <p:nvSpPr>
          <p:cNvPr id="94213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0052" indent="-284636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38542" indent="-22770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93959" indent="-22770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49376" indent="-22770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04793" indent="-2277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60210" indent="-2277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15627" indent="-2277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71044" indent="-2277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D10BE95A-FA95-F546-8F45-75B8ECE70CF1}" type="slidenum">
              <a:rPr lang="en-US"/>
              <a:pPr eaLnBrk="1" hangingPunct="1"/>
              <a:t>55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98C7AD6-4A0F-F24A-8C2E-29BF1C338890}" type="slidenum">
              <a:rPr lang="fr-FR"/>
              <a:pPr/>
              <a:t>60</a:t>
            </a:fld>
            <a:endParaRPr lang="fr-FR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51001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A9305DF-FF4D-204D-814E-4812261B1147}" type="slidenum">
              <a:rPr lang="fr-FR"/>
              <a:pPr/>
              <a:t>61</a:t>
            </a:fld>
            <a:endParaRPr lang="fr-FR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FC64032-2157-2F46-8877-AAA39CFCCCDA}" type="slidenum">
              <a:rPr lang="fr-FR"/>
              <a:pPr/>
              <a:t>62</a:t>
            </a:fld>
            <a:endParaRPr lang="fr-FR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938174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A7CB68-752D-934C-A0BD-B8997D671B59}" type="slidenum">
              <a:rPr lang="fr-FR"/>
              <a:pPr/>
              <a:t>63</a:t>
            </a:fld>
            <a:endParaRPr lang="fr-FR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75055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0C1CE12-4B8D-524E-A625-30B5AEFA8239}" type="slidenum">
              <a:rPr lang="fr-FR"/>
              <a:pPr/>
              <a:t>64</a:t>
            </a:fld>
            <a:endParaRPr lang="fr-FR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144676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116F2EE-8AD2-9048-84A4-5ACC93A5DD93}" type="slidenum">
              <a:rPr lang="fr-FR"/>
              <a:pPr/>
              <a:t>65</a:t>
            </a:fld>
            <a:endParaRPr lang="fr-FR"/>
          </a:p>
        </p:txBody>
      </p:sp>
      <p:sp>
        <p:nvSpPr>
          <p:cNvPr id="48131" name="Rectangle 2050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2051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9825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9A6484-7AED-6349-B6E9-7F463B994855}" type="slidenum">
              <a:rPr lang="fr-FR"/>
              <a:pPr/>
              <a:t>8</a:t>
            </a:fld>
            <a:endParaRPr lang="fr-FR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116F2EE-8AD2-9048-84A4-5ACC93A5DD93}" type="slidenum">
              <a:rPr lang="fr-FR"/>
              <a:pPr/>
              <a:t>66</a:t>
            </a:fld>
            <a:endParaRPr lang="fr-FR"/>
          </a:p>
        </p:txBody>
      </p:sp>
      <p:sp>
        <p:nvSpPr>
          <p:cNvPr id="48131" name="Rectangle 2050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2051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135715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F412EBA-0024-E347-AA61-62C7CE6DCE8F}" type="slidenum">
              <a:rPr lang="fr-FR"/>
              <a:pPr/>
              <a:t>67</a:t>
            </a:fld>
            <a:endParaRPr lang="fr-FR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096603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0EFDFD4-1D3A-B948-B468-6B191386AE75}" type="slidenum">
              <a:rPr lang="fr-FR"/>
              <a:pPr/>
              <a:t>69</a:t>
            </a:fld>
            <a:endParaRPr lang="fr-FR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718D99A-F768-3E43-9A27-FEB905484DFD}" type="slidenum">
              <a:rPr lang="fr-FR"/>
              <a:pPr/>
              <a:t>70</a:t>
            </a:fld>
            <a:endParaRPr lang="fr-FR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E695BC-D7F2-0D4C-901D-755723097C46}" type="slidenum">
              <a:rPr lang="fr-FR"/>
              <a:pPr/>
              <a:t>71</a:t>
            </a:fld>
            <a:endParaRPr lang="fr-FR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635194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98C7AD6-4A0F-F24A-8C2E-29BF1C338890}" type="slidenum">
              <a:rPr lang="fr-FR"/>
              <a:pPr/>
              <a:t>72</a:t>
            </a:fld>
            <a:endParaRPr lang="fr-FR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8709900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8BA860-AA24-167B-3672-FBDC282C74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>
            <a:extLst>
              <a:ext uri="{FF2B5EF4-FFF2-40B4-BE49-F238E27FC236}">
                <a16:creationId xmlns:a16="http://schemas.microsoft.com/office/drawing/2014/main" id="{DDCFE485-E476-2EB0-1BAF-4C639E84E81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262269A-D08B-B744-B069-E8C9C7920FCC}" type="slidenum">
              <a:rPr lang="fr-FR"/>
              <a:pPr/>
              <a:t>73</a:t>
            </a:fld>
            <a:endParaRPr lang="fr-FR"/>
          </a:p>
        </p:txBody>
      </p:sp>
      <p:sp>
        <p:nvSpPr>
          <p:cNvPr id="78851" name="Rectangle 2">
            <a:extLst>
              <a:ext uri="{FF2B5EF4-FFF2-40B4-BE49-F238E27FC236}">
                <a16:creationId xmlns:a16="http://schemas.microsoft.com/office/drawing/2014/main" id="{24D739D6-E851-5477-5C64-15798CD296F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>
            <a:extLst>
              <a:ext uri="{FF2B5EF4-FFF2-40B4-BE49-F238E27FC236}">
                <a16:creationId xmlns:a16="http://schemas.microsoft.com/office/drawing/2014/main" id="{76724224-DDDF-43D4-5568-22EA7C2CAFE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4902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8CED41-96F6-B62F-CF34-DBF1BF65CF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>
            <a:extLst>
              <a:ext uri="{FF2B5EF4-FFF2-40B4-BE49-F238E27FC236}">
                <a16:creationId xmlns:a16="http://schemas.microsoft.com/office/drawing/2014/main" id="{E8048305-445D-9E66-F0D8-2A3F58CFD63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6E5AA0-E50B-AE4C-8366-A4050B4BD34A}" type="slidenum">
              <a:rPr lang="fr-FR"/>
              <a:pPr/>
              <a:t>74</a:t>
            </a:fld>
            <a:endParaRPr lang="fr-FR"/>
          </a:p>
        </p:txBody>
      </p:sp>
      <p:sp>
        <p:nvSpPr>
          <p:cNvPr id="80899" name="Rectangle 2">
            <a:extLst>
              <a:ext uri="{FF2B5EF4-FFF2-40B4-BE49-F238E27FC236}">
                <a16:creationId xmlns:a16="http://schemas.microsoft.com/office/drawing/2014/main" id="{9B918F0D-CA06-CFFD-D6F7-30A8C9A5CB7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>
            <a:extLst>
              <a:ext uri="{FF2B5EF4-FFF2-40B4-BE49-F238E27FC236}">
                <a16:creationId xmlns:a16="http://schemas.microsoft.com/office/drawing/2014/main" id="{51765761-B7F8-48EB-C3D9-CC6758BE663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3592059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3C28D55-A437-EB4A-8B61-14336444E299}" type="slidenum">
              <a:rPr lang="fr-FR"/>
              <a:pPr/>
              <a:t>76</a:t>
            </a:fld>
            <a:endParaRPr lang="fr-FR"/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3C28D55-A437-EB4A-8B61-14336444E299}" type="slidenum">
              <a:rPr lang="fr-FR"/>
              <a:pPr/>
              <a:t>78</a:t>
            </a:fld>
            <a:endParaRPr lang="fr-FR"/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9A6484-7AED-6349-B6E9-7F463B994855}" type="slidenum">
              <a:rPr lang="fr-FR"/>
              <a:pPr/>
              <a:t>10</a:t>
            </a:fld>
            <a:endParaRPr lang="fr-FR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FC64032-2157-2F46-8877-AAA39CFCCCDA}" type="slidenum">
              <a:rPr lang="fr-FR"/>
              <a:pPr/>
              <a:t>81</a:t>
            </a:fld>
            <a:endParaRPr lang="fr-FR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54498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3C28D55-A437-EB4A-8B61-14336444E299}" type="slidenum">
              <a:rPr lang="fr-FR"/>
              <a:pPr/>
              <a:t>82</a:t>
            </a:fld>
            <a:endParaRPr lang="fr-FR"/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FF9291B-7D4C-084D-AF78-1F7915622D89}" type="slidenum">
              <a:rPr lang="fr-FR"/>
              <a:pPr/>
              <a:t>83</a:t>
            </a:fld>
            <a:endParaRPr lang="fr-FR"/>
          </a:p>
        </p:txBody>
      </p:sp>
      <p:sp>
        <p:nvSpPr>
          <p:cNvPr id="91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A7B7658-905B-734A-BCFA-F0C0E01AADAA}" type="slidenum">
              <a:rPr lang="fr-FR"/>
              <a:pPr/>
              <a:t>84</a:t>
            </a:fld>
            <a:endParaRPr lang="fr-FR"/>
          </a:p>
        </p:txBody>
      </p:sp>
      <p:sp>
        <p:nvSpPr>
          <p:cNvPr id="89091" name="Rectangle 2050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2" name="Rectangle 2051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7EFB1987-2282-D04A-95C1-75315FD3F9D5}" type="slidenum">
              <a:rPr lang="en-GB" sz="1200"/>
              <a:pPr/>
              <a:t>86</a:t>
            </a:fld>
            <a:endParaRPr lang="en-GB" sz="1200"/>
          </a:p>
        </p:txBody>
      </p:sp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4441006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7AD932E5-C584-514A-8B14-282246027720}" type="slidenum">
              <a:rPr lang="en-GB" sz="1200"/>
              <a:pPr/>
              <a:t>87</a:t>
            </a:fld>
            <a:endParaRPr lang="en-GB" sz="1200"/>
          </a:p>
        </p:txBody>
      </p:sp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2389926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C10A9256-CB7E-6F41-8C14-3CA4BE41D7E1}" type="slidenum">
              <a:rPr lang="en-GB" sz="1200"/>
              <a:pPr/>
              <a:t>88</a:t>
            </a:fld>
            <a:endParaRPr lang="en-GB" sz="1200"/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1700" y="742950"/>
            <a:ext cx="4949825" cy="3713163"/>
          </a:xfrm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9324004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3C28D55-A437-EB4A-8B61-14336444E299}" type="slidenum">
              <a:rPr lang="fr-FR"/>
              <a:pPr/>
              <a:t>89</a:t>
            </a:fld>
            <a:endParaRPr lang="fr-FR"/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183766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3C28D55-A437-EB4A-8B61-14336444E299}" type="slidenum">
              <a:rPr lang="fr-FR"/>
              <a:pPr/>
              <a:t>90</a:t>
            </a:fld>
            <a:endParaRPr lang="fr-FR"/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35401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982976-50F1-4647-837B-943B6DB20FF0}" type="slidenum">
              <a:rPr lang="fr-FR"/>
              <a:pPr/>
              <a:t>95</a:t>
            </a:fld>
            <a:endParaRPr lang="fr-FR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2029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9A6484-7AED-6349-B6E9-7F463B994855}" type="slidenum">
              <a:rPr lang="fr-FR"/>
              <a:pPr/>
              <a:t>11</a:t>
            </a:fld>
            <a:endParaRPr lang="fr-FR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CFCD38A-22DE-374C-BB16-9AE4DA8EB6A2}" type="slidenum">
              <a:rPr lang="fr-FR"/>
              <a:pPr/>
              <a:t>96</a:t>
            </a:fld>
            <a:endParaRPr lang="fr-FR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255671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211150A-4BAD-8E41-B9C5-22E265DBB604}" type="slidenum">
              <a:rPr lang="fr-FR"/>
              <a:pPr/>
              <a:t>97</a:t>
            </a:fld>
            <a:endParaRPr lang="fr-FR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6710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92E7A69-880B-8E44-9C1D-17F860D4CF45}" type="slidenum">
              <a:rPr lang="fr-FR"/>
              <a:pPr/>
              <a:t>98</a:t>
            </a:fld>
            <a:endParaRPr lang="fr-FR"/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061327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79F7D44-E8A2-AD41-8C54-385696292C11}" type="slidenum">
              <a:rPr lang="fr-FR"/>
              <a:pPr/>
              <a:t>99</a:t>
            </a:fld>
            <a:endParaRPr lang="fr-FR"/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6824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9A6484-7AED-6349-B6E9-7F463B994855}" type="slidenum">
              <a:rPr lang="fr-FR"/>
              <a:pPr/>
              <a:t>12</a:t>
            </a:fld>
            <a:endParaRPr lang="fr-FR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9A6484-7AED-6349-B6E9-7F463B994855}" type="slidenum">
              <a:rPr lang="fr-FR"/>
              <a:pPr/>
              <a:t>14</a:t>
            </a:fld>
            <a:endParaRPr lang="fr-FR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9A6484-7AED-6349-B6E9-7F463B994855}" type="slidenum">
              <a:rPr lang="fr-FR"/>
              <a:pPr/>
              <a:t>15</a:t>
            </a:fld>
            <a:endParaRPr lang="fr-FR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057400" y="5181600"/>
            <a:ext cx="5257800" cy="3730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965700" y="62357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467600" y="4876800"/>
            <a:ext cx="990600" cy="18288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6780A6-F809-AF43-9C7F-54AB5D2040D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578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578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057400" y="5181600"/>
            <a:ext cx="5257800" cy="3730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965700" y="62357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467600" y="4876800"/>
            <a:ext cx="990600" cy="18288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6D33F4-05DE-574E-9F80-3F92275AA57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3177" y="115416"/>
            <a:ext cx="6839223" cy="649288"/>
          </a:xfrm>
          <a:solidFill>
            <a:schemeClr val="accent1">
              <a:alpha val="49000"/>
            </a:schemeClr>
          </a:solidFill>
        </p:spPr>
        <p:txBody>
          <a:bodyPr/>
          <a:lstStyle>
            <a:lvl1pPr>
              <a:defRPr sz="3200" i="1" baseline="0">
                <a:solidFill>
                  <a:schemeClr val="bg1"/>
                </a:solidFill>
                <a:effectLst>
                  <a:outerShdw blurRad="114300" dist="38100" dir="18900000" sx="102000" sy="102000" algn="bl" rotWithShape="0">
                    <a:prstClr val="black"/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-9872" y="6597352"/>
            <a:ext cx="2133600" cy="260102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r>
              <a:rPr lang="en-US"/>
              <a:t>4th November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1736" y="6597352"/>
            <a:ext cx="4000528" cy="260648"/>
          </a:xfrm>
          <a:prstGeom prst="rect">
            <a:avLst/>
          </a:prstGeom>
        </p:spPr>
        <p:txBody>
          <a:bodyPr/>
          <a:lstStyle>
            <a:lvl1pPr>
              <a:defRPr sz="1000" baseline="0"/>
            </a:lvl1pPr>
          </a:lstStyle>
          <a:p>
            <a:r>
              <a:rPr lang="en-US"/>
              <a:t>CAS@Chavannes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74904" y="6597352"/>
            <a:ext cx="2133600" cy="260648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8A37C28D-FCB0-477D-82D3-62143F2DA84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newlhc logo1.gif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24197" y="44624"/>
            <a:ext cx="792088" cy="792088"/>
          </a:xfrm>
          <a:prstGeom prst="rect">
            <a:avLst/>
          </a:prstGeom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reflection blurRad="6350" stA="50000" endA="300" endPos="55000" dir="5400000" sy="-100000" algn="bl" rotWithShape="0"/>
            <a:softEdge rad="12700"/>
          </a:effectLst>
        </p:spPr>
      </p:pic>
    </p:spTree>
    <p:extLst>
      <p:ext uri="{BB962C8B-B14F-4D97-AF65-F5344CB8AC3E}">
        <p14:creationId xmlns:p14="http://schemas.microsoft.com/office/powerpoint/2010/main" val="23175213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3177" y="115416"/>
            <a:ext cx="6839223" cy="649288"/>
          </a:xfrm>
          <a:solidFill>
            <a:schemeClr val="accent1">
              <a:alpha val="49000"/>
            </a:schemeClr>
          </a:solidFill>
        </p:spPr>
        <p:txBody>
          <a:bodyPr/>
          <a:lstStyle>
            <a:lvl1pPr>
              <a:defRPr sz="3200" i="1" baseline="0">
                <a:solidFill>
                  <a:schemeClr val="bg1"/>
                </a:solidFill>
                <a:effectLst>
                  <a:outerShdw blurRad="114300" dist="38100" dir="18900000" sx="102000" sy="102000" algn="bl" rotWithShape="0">
                    <a:prstClr val="black"/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-9872" y="6597352"/>
            <a:ext cx="2133600" cy="260102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r>
              <a:rPr lang="en-US"/>
              <a:t>4th November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1736" y="6597352"/>
            <a:ext cx="4000528" cy="260648"/>
          </a:xfrm>
          <a:prstGeom prst="rect">
            <a:avLst/>
          </a:prstGeom>
        </p:spPr>
        <p:txBody>
          <a:bodyPr/>
          <a:lstStyle>
            <a:lvl1pPr>
              <a:defRPr sz="1000" baseline="0"/>
            </a:lvl1pPr>
          </a:lstStyle>
          <a:p>
            <a:r>
              <a:rPr lang="en-US"/>
              <a:t>CAS@Chavannes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74904" y="6597352"/>
            <a:ext cx="2133600" cy="260648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8A37C28D-FCB0-477D-82D3-62143F2DA84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newlhc logo1.gif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24197" y="44624"/>
            <a:ext cx="792088" cy="792088"/>
          </a:xfrm>
          <a:prstGeom prst="rect">
            <a:avLst/>
          </a:prstGeom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reflection blurRad="6350" stA="50000" endA="300" endPos="55000" dir="5400000" sy="-100000" algn="bl" rotWithShape="0"/>
            <a:softEdge rad="12700"/>
          </a:effectLst>
        </p:spPr>
      </p:pic>
    </p:spTree>
    <p:extLst>
      <p:ext uri="{BB962C8B-B14F-4D97-AF65-F5344CB8AC3E}">
        <p14:creationId xmlns:p14="http://schemas.microsoft.com/office/powerpoint/2010/main" val="35703715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057400" y="5181600"/>
            <a:ext cx="5257800" cy="3730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467600" y="4876800"/>
            <a:ext cx="990600" cy="18288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19063F-6449-D74A-BFD1-8D2612EBBCD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057400" y="5181600"/>
            <a:ext cx="5257800" cy="3730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965700" y="62357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467600" y="4876800"/>
            <a:ext cx="990600" cy="18288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4F9993-866E-814F-9590-79C0644E679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086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086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2057400" y="5181600"/>
            <a:ext cx="5257800" cy="3730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467600" y="4876800"/>
            <a:ext cx="990600" cy="18288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2F1CF1-355F-8E4C-83D7-2D2953245AD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057400" y="5181600"/>
            <a:ext cx="5257800" cy="3730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467600" y="4876800"/>
            <a:ext cx="990600" cy="18288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CDC33B-2CF7-CB49-85A2-81B8AC5FF1B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2057400" y="5181600"/>
            <a:ext cx="5257800" cy="3730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965700" y="62357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467600" y="4876800"/>
            <a:ext cx="990600" cy="18288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59ADFA-A9A4-B44C-9B0E-97B6A48F928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08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dirty="0"/>
          </a:p>
        </p:txBody>
      </p:sp>
      <p:sp>
        <p:nvSpPr>
          <p:cNvPr id="1033" name="Rectangle 9"/>
          <p:cNvSpPr>
            <a:spLocks noGrp="1" noChangeArrowheads="1"/>
          </p:cNvSpPr>
          <p:nvPr userDrawn="1"/>
        </p:nvSpPr>
        <p:spPr bwMode="auto">
          <a:xfrm>
            <a:off x="762000" y="2133600"/>
            <a:ext cx="7848600" cy="408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algn="ctr">
              <a:defRPr/>
            </a:pPr>
            <a:endParaRPr lang="en-US">
              <a:solidFill>
                <a:schemeClr val="accent2"/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2051720" y="6519948"/>
            <a:ext cx="541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omic Sans MS" charset="0"/>
                <a:ea typeface="+mn-ea"/>
                <a:cs typeface="+mn-cs"/>
              </a:rPr>
              <a:t>Advanced CAS, Spa, Belgium, Nov 2024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7391400" y="6525344"/>
            <a:ext cx="1295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00A56E5-59FD-C049-B62B-BA3B0F6BD81E}" type="slidenum">
              <a:rPr lang="en-US" sz="1400" smtClean="0">
                <a:solidFill>
                  <a:srgbClr val="000090"/>
                </a:solidFill>
              </a:rPr>
              <a:pPr algn="r"/>
              <a:t>‹#›</a:t>
            </a:fld>
            <a:endParaRPr lang="en-US" sz="1600" dirty="0">
              <a:solidFill>
                <a:srgbClr val="00009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Comic Sans MS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Comic Sans MS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Comic Sans MS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Comic Sans MS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Comic Sans MS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Comic Sans MS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Comic Sans MS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Comic Sans MS" charset="0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accent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Times New Roman" charset="0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Times New Roman" charset="0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Times New Roman" charset="0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Times New Roman" charset="0"/>
          <a:ea typeface="ＭＳ Ｐゴシック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Times New Roman" charset="0"/>
          <a:ea typeface="ＭＳ Ｐゴシック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Times New Roman" charset="0"/>
          <a:ea typeface="ＭＳ Ｐゴシック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Times New Roman" charset="0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emf"/><Relationship Id="rId3" Type="http://schemas.openxmlformats.org/officeDocument/2006/relationships/image" Target="../media/image30.png"/><Relationship Id="rId7" Type="http://schemas.openxmlformats.org/officeDocument/2006/relationships/oleObject" Target="../embeddings/oleObject14.bin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2.png"/><Relationship Id="rId5" Type="http://schemas.openxmlformats.org/officeDocument/2006/relationships/image" Target="../media/image31.emf"/><Relationship Id="rId10" Type="http://schemas.openxmlformats.org/officeDocument/2006/relationships/image" Target="../media/image34.emf"/><Relationship Id="rId4" Type="http://schemas.openxmlformats.org/officeDocument/2006/relationships/oleObject" Target="../embeddings/oleObject13.bin"/><Relationship Id="rId9" Type="http://schemas.openxmlformats.org/officeDocument/2006/relationships/oleObject" Target="../embeddings/oleObject15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6.gi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emf"/><Relationship Id="rId13" Type="http://schemas.openxmlformats.org/officeDocument/2006/relationships/image" Target="../media/image43.emf"/><Relationship Id="rId3" Type="http://schemas.openxmlformats.org/officeDocument/2006/relationships/oleObject" Target="../embeddings/oleObject16.bin"/><Relationship Id="rId7" Type="http://schemas.openxmlformats.org/officeDocument/2006/relationships/oleObject" Target="../embeddings/oleObject18.bin"/><Relationship Id="rId12" Type="http://schemas.openxmlformats.org/officeDocument/2006/relationships/image" Target="../media/image42.emf"/><Relationship Id="rId17" Type="http://schemas.openxmlformats.org/officeDocument/2006/relationships/image" Target="../media/image45.emf"/><Relationship Id="rId2" Type="http://schemas.openxmlformats.org/officeDocument/2006/relationships/image" Target="../media/image37.jpeg"/><Relationship Id="rId16" Type="http://schemas.openxmlformats.org/officeDocument/2006/relationships/oleObject" Target="../embeddings/oleObject22.bin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9.emf"/><Relationship Id="rId11" Type="http://schemas.openxmlformats.org/officeDocument/2006/relationships/oleObject" Target="../embeddings/oleObject20.bin"/><Relationship Id="rId5" Type="http://schemas.openxmlformats.org/officeDocument/2006/relationships/oleObject" Target="../embeddings/oleObject17.bin"/><Relationship Id="rId15" Type="http://schemas.openxmlformats.org/officeDocument/2006/relationships/image" Target="../media/image44.emf"/><Relationship Id="rId10" Type="http://schemas.openxmlformats.org/officeDocument/2006/relationships/image" Target="../media/image41.emf"/><Relationship Id="rId4" Type="http://schemas.openxmlformats.org/officeDocument/2006/relationships/image" Target="../media/image38.emf"/><Relationship Id="rId9" Type="http://schemas.openxmlformats.org/officeDocument/2006/relationships/oleObject" Target="../embeddings/oleObject19.bin"/><Relationship Id="rId14" Type="http://schemas.openxmlformats.org/officeDocument/2006/relationships/oleObject" Target="../embeddings/oleObject21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9.png"/><Relationship Id="rId5" Type="http://schemas.openxmlformats.org/officeDocument/2006/relationships/image" Target="../media/image48.emf"/><Relationship Id="rId4" Type="http://schemas.openxmlformats.org/officeDocument/2006/relationships/oleObject" Target="../embeddings/oleObject23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3.gif"/><Relationship Id="rId5" Type="http://schemas.openxmlformats.org/officeDocument/2006/relationships/image" Target="../media/image52.gif"/><Relationship Id="rId4" Type="http://schemas.openxmlformats.org/officeDocument/2006/relationships/image" Target="../media/image51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6.bin"/><Relationship Id="rId3" Type="http://schemas.openxmlformats.org/officeDocument/2006/relationships/image" Target="../media/image55.png"/><Relationship Id="rId7" Type="http://schemas.openxmlformats.org/officeDocument/2006/relationships/image" Target="../media/image57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6" Type="http://schemas.openxmlformats.org/officeDocument/2006/relationships/oleObject" Target="../embeddings/oleObject25.bin"/><Relationship Id="rId5" Type="http://schemas.openxmlformats.org/officeDocument/2006/relationships/image" Target="../media/image56.emf"/><Relationship Id="rId4" Type="http://schemas.openxmlformats.org/officeDocument/2006/relationships/oleObject" Target="../embeddings/oleObject24.bin"/><Relationship Id="rId9" Type="http://schemas.openxmlformats.org/officeDocument/2006/relationships/image" Target="../media/image58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4.png"/><Relationship Id="rId4" Type="http://schemas.openxmlformats.org/officeDocument/2006/relationships/image" Target="../media/image12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7" Type="http://schemas.openxmlformats.org/officeDocument/2006/relationships/image" Target="../media/image6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4.png"/><Relationship Id="rId4" Type="http://schemas.openxmlformats.org/officeDocument/2006/relationships/image" Target="../media/image59.w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1.bin"/><Relationship Id="rId3" Type="http://schemas.openxmlformats.org/officeDocument/2006/relationships/image" Target="../media/image60.wmf"/><Relationship Id="rId7" Type="http://schemas.openxmlformats.org/officeDocument/2006/relationships/image" Target="../media/image62.emf"/><Relationship Id="rId12" Type="http://schemas.openxmlformats.org/officeDocument/2006/relationships/image" Target="../media/image64.wmf"/><Relationship Id="rId2" Type="http://schemas.openxmlformats.org/officeDocument/2006/relationships/oleObject" Target="../embeddings/oleObject28.bin"/><Relationship Id="rId1" Type="http://schemas.openxmlformats.org/officeDocument/2006/relationships/slideLayout" Target="../slideLayouts/slideLayout6.xml"/><Relationship Id="rId6" Type="http://schemas.openxmlformats.org/officeDocument/2006/relationships/oleObject" Target="../embeddings/oleObject30.bin"/><Relationship Id="rId11" Type="http://schemas.openxmlformats.org/officeDocument/2006/relationships/oleObject" Target="../embeddings/oleObject33.bin"/><Relationship Id="rId5" Type="http://schemas.openxmlformats.org/officeDocument/2006/relationships/image" Target="../media/image61.emf"/><Relationship Id="rId10" Type="http://schemas.openxmlformats.org/officeDocument/2006/relationships/image" Target="../media/image63.emf"/><Relationship Id="rId4" Type="http://schemas.openxmlformats.org/officeDocument/2006/relationships/oleObject" Target="../embeddings/oleObject29.bin"/><Relationship Id="rId9" Type="http://schemas.openxmlformats.org/officeDocument/2006/relationships/oleObject" Target="../embeddings/oleObject32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4.bin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6.jpeg"/><Relationship Id="rId4" Type="http://schemas.openxmlformats.org/officeDocument/2006/relationships/image" Target="../media/image65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emf"/><Relationship Id="rId2" Type="http://schemas.openxmlformats.org/officeDocument/2006/relationships/oleObject" Target="../embeddings/oleObject35.bin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9.png"/><Relationship Id="rId4" Type="http://schemas.openxmlformats.org/officeDocument/2006/relationships/image" Target="../media/image68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9.bin"/><Relationship Id="rId13" Type="http://schemas.openxmlformats.org/officeDocument/2006/relationships/image" Target="../media/image75.wmf"/><Relationship Id="rId3" Type="http://schemas.openxmlformats.org/officeDocument/2006/relationships/image" Target="../media/image70.wmf"/><Relationship Id="rId7" Type="http://schemas.openxmlformats.org/officeDocument/2006/relationships/image" Target="../media/image72.wmf"/><Relationship Id="rId12" Type="http://schemas.openxmlformats.org/officeDocument/2006/relationships/oleObject" Target="../embeddings/oleObject41.bin"/><Relationship Id="rId2" Type="http://schemas.openxmlformats.org/officeDocument/2006/relationships/oleObject" Target="../embeddings/oleObject36.bin"/><Relationship Id="rId1" Type="http://schemas.openxmlformats.org/officeDocument/2006/relationships/slideLayout" Target="../slideLayouts/slideLayout6.xml"/><Relationship Id="rId6" Type="http://schemas.openxmlformats.org/officeDocument/2006/relationships/oleObject" Target="../embeddings/oleObject38.bin"/><Relationship Id="rId11" Type="http://schemas.openxmlformats.org/officeDocument/2006/relationships/image" Target="../media/image74.emf"/><Relationship Id="rId5" Type="http://schemas.openxmlformats.org/officeDocument/2006/relationships/image" Target="../media/image71.wmf"/><Relationship Id="rId10" Type="http://schemas.openxmlformats.org/officeDocument/2006/relationships/oleObject" Target="../embeddings/oleObject40.bin"/><Relationship Id="rId4" Type="http://schemas.openxmlformats.org/officeDocument/2006/relationships/oleObject" Target="../embeddings/oleObject37.bin"/><Relationship Id="rId9" Type="http://schemas.openxmlformats.org/officeDocument/2006/relationships/image" Target="../media/image73.w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5.bin"/><Relationship Id="rId13" Type="http://schemas.openxmlformats.org/officeDocument/2006/relationships/image" Target="../media/image81.wmf"/><Relationship Id="rId18" Type="http://schemas.openxmlformats.org/officeDocument/2006/relationships/oleObject" Target="../embeddings/oleObject50.bin"/><Relationship Id="rId3" Type="http://schemas.openxmlformats.org/officeDocument/2006/relationships/image" Target="../media/image76.wmf"/><Relationship Id="rId21" Type="http://schemas.openxmlformats.org/officeDocument/2006/relationships/image" Target="../media/image85.wmf"/><Relationship Id="rId7" Type="http://schemas.openxmlformats.org/officeDocument/2006/relationships/image" Target="../media/image78.emf"/><Relationship Id="rId12" Type="http://schemas.openxmlformats.org/officeDocument/2006/relationships/oleObject" Target="../embeddings/oleObject47.bin"/><Relationship Id="rId17" Type="http://schemas.openxmlformats.org/officeDocument/2006/relationships/image" Target="../media/image83.wmf"/><Relationship Id="rId2" Type="http://schemas.openxmlformats.org/officeDocument/2006/relationships/oleObject" Target="../embeddings/oleObject42.bin"/><Relationship Id="rId16" Type="http://schemas.openxmlformats.org/officeDocument/2006/relationships/oleObject" Target="../embeddings/oleObject49.bin"/><Relationship Id="rId20" Type="http://schemas.openxmlformats.org/officeDocument/2006/relationships/oleObject" Target="../embeddings/oleObject51.bin"/><Relationship Id="rId1" Type="http://schemas.openxmlformats.org/officeDocument/2006/relationships/slideLayout" Target="../slideLayouts/slideLayout6.xml"/><Relationship Id="rId6" Type="http://schemas.openxmlformats.org/officeDocument/2006/relationships/oleObject" Target="../embeddings/oleObject44.bin"/><Relationship Id="rId11" Type="http://schemas.openxmlformats.org/officeDocument/2006/relationships/image" Target="../media/image80.wmf"/><Relationship Id="rId5" Type="http://schemas.openxmlformats.org/officeDocument/2006/relationships/image" Target="../media/image77.wmf"/><Relationship Id="rId15" Type="http://schemas.openxmlformats.org/officeDocument/2006/relationships/image" Target="../media/image82.emf"/><Relationship Id="rId10" Type="http://schemas.openxmlformats.org/officeDocument/2006/relationships/oleObject" Target="../embeddings/oleObject46.bin"/><Relationship Id="rId19" Type="http://schemas.openxmlformats.org/officeDocument/2006/relationships/image" Target="../media/image84.wmf"/><Relationship Id="rId4" Type="http://schemas.openxmlformats.org/officeDocument/2006/relationships/oleObject" Target="../embeddings/oleObject43.bin"/><Relationship Id="rId9" Type="http://schemas.openxmlformats.org/officeDocument/2006/relationships/image" Target="../media/image79.wmf"/><Relationship Id="rId14" Type="http://schemas.openxmlformats.org/officeDocument/2006/relationships/oleObject" Target="../embeddings/oleObject48.bin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emf"/><Relationship Id="rId3" Type="http://schemas.openxmlformats.org/officeDocument/2006/relationships/oleObject" Target="../embeddings/oleObject52.bin"/><Relationship Id="rId7" Type="http://schemas.openxmlformats.org/officeDocument/2006/relationships/oleObject" Target="../embeddings/oleObject54.bin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7.emf"/><Relationship Id="rId5" Type="http://schemas.openxmlformats.org/officeDocument/2006/relationships/oleObject" Target="../embeddings/oleObject53.bin"/><Relationship Id="rId4" Type="http://schemas.openxmlformats.org/officeDocument/2006/relationships/image" Target="../media/image86.w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1.png"/><Relationship Id="rId4" Type="http://schemas.openxmlformats.org/officeDocument/2006/relationships/image" Target="../media/image9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e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11.emf"/><Relationship Id="rId4" Type="http://schemas.openxmlformats.org/officeDocument/2006/relationships/image" Target="../media/image8.wmf"/><Relationship Id="rId9" Type="http://schemas.openxmlformats.org/officeDocument/2006/relationships/oleObject" Target="../embeddings/oleObject4.bin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wmf"/><Relationship Id="rId2" Type="http://schemas.openxmlformats.org/officeDocument/2006/relationships/oleObject" Target="../embeddings/oleObject55.bin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7.png"/><Relationship Id="rId4" Type="http://schemas.openxmlformats.org/officeDocument/2006/relationships/image" Target="../media/image96.w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7" Type="http://schemas.openxmlformats.org/officeDocument/2006/relationships/image" Target="../media/image10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1.png"/><Relationship Id="rId5" Type="http://schemas.openxmlformats.org/officeDocument/2006/relationships/image" Target="../media/image100.png"/><Relationship Id="rId4" Type="http://schemas.openxmlformats.org/officeDocument/2006/relationships/image" Target="../media/image99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8.png"/><Relationship Id="rId3" Type="http://schemas.openxmlformats.org/officeDocument/2006/relationships/image" Target="../media/image103.png"/><Relationship Id="rId7" Type="http://schemas.openxmlformats.org/officeDocument/2006/relationships/image" Target="../media/image10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6.png"/><Relationship Id="rId5" Type="http://schemas.openxmlformats.org/officeDocument/2006/relationships/image" Target="../media/image105.png"/><Relationship Id="rId10" Type="http://schemas.openxmlformats.org/officeDocument/2006/relationships/image" Target="../media/image110.png"/><Relationship Id="rId4" Type="http://schemas.openxmlformats.org/officeDocument/2006/relationships/image" Target="../media/image104.png"/><Relationship Id="rId9" Type="http://schemas.openxmlformats.org/officeDocument/2006/relationships/image" Target="../media/image109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2.emf"/><Relationship Id="rId13" Type="http://schemas.openxmlformats.org/officeDocument/2006/relationships/oleObject" Target="../embeddings/oleObject61.bin"/><Relationship Id="rId18" Type="http://schemas.openxmlformats.org/officeDocument/2006/relationships/image" Target="../media/image117.wmf"/><Relationship Id="rId26" Type="http://schemas.openxmlformats.org/officeDocument/2006/relationships/image" Target="../media/image9.emf"/><Relationship Id="rId3" Type="http://schemas.openxmlformats.org/officeDocument/2006/relationships/oleObject" Target="../embeddings/oleObject56.bin"/><Relationship Id="rId21" Type="http://schemas.openxmlformats.org/officeDocument/2006/relationships/oleObject" Target="../embeddings/oleObject65.bin"/><Relationship Id="rId7" Type="http://schemas.openxmlformats.org/officeDocument/2006/relationships/oleObject" Target="../embeddings/oleObject58.bin"/><Relationship Id="rId12" Type="http://schemas.openxmlformats.org/officeDocument/2006/relationships/image" Target="../media/image114.emf"/><Relationship Id="rId17" Type="http://schemas.openxmlformats.org/officeDocument/2006/relationships/oleObject" Target="../embeddings/oleObject63.bin"/><Relationship Id="rId25" Type="http://schemas.openxmlformats.org/officeDocument/2006/relationships/oleObject" Target="../embeddings/oleObject67.bin"/><Relationship Id="rId2" Type="http://schemas.openxmlformats.org/officeDocument/2006/relationships/notesSlide" Target="../notesSlides/notesSlide23.xml"/><Relationship Id="rId16" Type="http://schemas.openxmlformats.org/officeDocument/2006/relationships/image" Target="../media/image116.emf"/><Relationship Id="rId20" Type="http://schemas.openxmlformats.org/officeDocument/2006/relationships/image" Target="../media/image118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1.wmf"/><Relationship Id="rId11" Type="http://schemas.openxmlformats.org/officeDocument/2006/relationships/oleObject" Target="../embeddings/oleObject60.bin"/><Relationship Id="rId24" Type="http://schemas.openxmlformats.org/officeDocument/2006/relationships/image" Target="../media/image8.wmf"/><Relationship Id="rId5" Type="http://schemas.openxmlformats.org/officeDocument/2006/relationships/oleObject" Target="../embeddings/oleObject57.bin"/><Relationship Id="rId15" Type="http://schemas.openxmlformats.org/officeDocument/2006/relationships/oleObject" Target="../embeddings/oleObject62.bin"/><Relationship Id="rId23" Type="http://schemas.openxmlformats.org/officeDocument/2006/relationships/oleObject" Target="../embeddings/oleObject66.bin"/><Relationship Id="rId10" Type="http://schemas.openxmlformats.org/officeDocument/2006/relationships/image" Target="../media/image113.emf"/><Relationship Id="rId19" Type="http://schemas.openxmlformats.org/officeDocument/2006/relationships/oleObject" Target="../embeddings/oleObject64.bin"/><Relationship Id="rId4" Type="http://schemas.openxmlformats.org/officeDocument/2006/relationships/image" Target="../media/image13.wmf"/><Relationship Id="rId9" Type="http://schemas.openxmlformats.org/officeDocument/2006/relationships/oleObject" Target="../embeddings/oleObject59.bin"/><Relationship Id="rId14" Type="http://schemas.openxmlformats.org/officeDocument/2006/relationships/image" Target="../media/image115.emf"/><Relationship Id="rId22" Type="http://schemas.openxmlformats.org/officeDocument/2006/relationships/image" Target="../media/image10.emf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wmf"/><Relationship Id="rId2" Type="http://schemas.openxmlformats.org/officeDocument/2006/relationships/oleObject" Target="../embeddings/oleObject68.bin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phyanim.sciences.univ-nantes.fr/Meca/Charges/cyclotron.php" TargetMode="External"/><Relationship Id="rId5" Type="http://schemas.openxmlformats.org/officeDocument/2006/relationships/image" Target="../media/image120.wmf"/><Relationship Id="rId4" Type="http://schemas.openxmlformats.org/officeDocument/2006/relationships/oleObject" Target="../embeddings/oleObject69.bin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wmf"/><Relationship Id="rId2" Type="http://schemas.openxmlformats.org/officeDocument/2006/relationships/oleObject" Target="../embeddings/oleObject70.bin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4.jpg"/><Relationship Id="rId5" Type="http://schemas.openxmlformats.org/officeDocument/2006/relationships/image" Target="../media/image123.jpeg"/><Relationship Id="rId4" Type="http://schemas.openxmlformats.org/officeDocument/2006/relationships/image" Target="../media/image12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wmf"/><Relationship Id="rId2" Type="http://schemas.openxmlformats.org/officeDocument/2006/relationships/oleObject" Target="../embeddings/oleObject71.bin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0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jpeg"/><Relationship Id="rId2" Type="http://schemas.openxmlformats.org/officeDocument/2006/relationships/image" Target="../media/image1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8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oleObject" Target="../embeddings/oleObject72.bin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0.png"/><Relationship Id="rId4" Type="http://schemas.openxmlformats.org/officeDocument/2006/relationships/image" Target="../media/image129.e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w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6.bin"/><Relationship Id="rId13" Type="http://schemas.openxmlformats.org/officeDocument/2006/relationships/image" Target="../media/image136.wmf"/><Relationship Id="rId18" Type="http://schemas.openxmlformats.org/officeDocument/2006/relationships/image" Target="../media/image520.png"/><Relationship Id="rId3" Type="http://schemas.openxmlformats.org/officeDocument/2006/relationships/image" Target="../media/image131.emf"/><Relationship Id="rId7" Type="http://schemas.openxmlformats.org/officeDocument/2006/relationships/image" Target="../media/image133.emf"/><Relationship Id="rId12" Type="http://schemas.openxmlformats.org/officeDocument/2006/relationships/oleObject" Target="../embeddings/oleObject78.bin"/><Relationship Id="rId17" Type="http://schemas.openxmlformats.org/officeDocument/2006/relationships/image" Target="../media/image51.png"/><Relationship Id="rId2" Type="http://schemas.openxmlformats.org/officeDocument/2006/relationships/oleObject" Target="../embeddings/oleObject73.bin"/><Relationship Id="rId16" Type="http://schemas.openxmlformats.org/officeDocument/2006/relationships/image" Target="../media/image500.png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75.bin"/><Relationship Id="rId11" Type="http://schemas.openxmlformats.org/officeDocument/2006/relationships/image" Target="../media/image135.wmf"/><Relationship Id="rId5" Type="http://schemas.openxmlformats.org/officeDocument/2006/relationships/image" Target="../media/image132.emf"/><Relationship Id="rId15" Type="http://schemas.openxmlformats.org/officeDocument/2006/relationships/image" Target="../media/image60.wmf"/><Relationship Id="rId10" Type="http://schemas.openxmlformats.org/officeDocument/2006/relationships/oleObject" Target="../embeddings/oleObject77.bin"/><Relationship Id="rId19" Type="http://schemas.openxmlformats.org/officeDocument/2006/relationships/image" Target="../media/image53.png"/><Relationship Id="rId4" Type="http://schemas.openxmlformats.org/officeDocument/2006/relationships/oleObject" Target="../embeddings/oleObject74.bin"/><Relationship Id="rId9" Type="http://schemas.openxmlformats.org/officeDocument/2006/relationships/image" Target="../media/image134.wmf"/><Relationship Id="rId14" Type="http://schemas.openxmlformats.org/officeDocument/2006/relationships/oleObject" Target="../embeddings/oleObject79.bin"/></Relationships>
</file>

<file path=ppt/slides/_rels/slide45.xml.rels><?xml version="1.0" encoding="UTF-8" standalone="yes"?>
<Relationships xmlns="http://schemas.openxmlformats.org/package/2006/relationships"><Relationship Id="rId18" Type="http://schemas.openxmlformats.org/officeDocument/2006/relationships/image" Target="../media/image56.png"/><Relationship Id="rId3" Type="http://schemas.openxmlformats.org/officeDocument/2006/relationships/image" Target="../media/image137.emf"/><Relationship Id="rId17" Type="http://schemas.openxmlformats.org/officeDocument/2006/relationships/image" Target="../media/image74.png"/><Relationship Id="rId2" Type="http://schemas.openxmlformats.org/officeDocument/2006/relationships/oleObject" Target="../embeddings/oleObject80.bin"/><Relationship Id="rId20" Type="http://schemas.openxmlformats.org/officeDocument/2006/relationships/image" Target="../media/image58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8.emf"/><Relationship Id="rId19" Type="http://schemas.openxmlformats.org/officeDocument/2006/relationships/image" Target="../media/image570.png"/><Relationship Id="rId4" Type="http://schemas.openxmlformats.org/officeDocument/2006/relationships/oleObject" Target="../embeddings/oleObject81.bin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image" Target="../media/image139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Relationship Id="rId5" Type="http://schemas.microsoft.com/office/2007/relationships/hdphoto" Target="../media/hdphoto1.wdp"/><Relationship Id="rId4" Type="http://schemas.openxmlformats.org/officeDocument/2006/relationships/image" Target="../media/image142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Relationship Id="rId6" Type="http://schemas.microsoft.com/office/2007/relationships/hdphoto" Target="../media/hdphoto1.wdp"/><Relationship Id="rId5" Type="http://schemas.openxmlformats.org/officeDocument/2006/relationships/image" Target="../media/image142.png"/><Relationship Id="rId4" Type="http://schemas.openxmlformats.org/officeDocument/2006/relationships/image" Target="../media/image14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emf"/><Relationship Id="rId13" Type="http://schemas.openxmlformats.org/officeDocument/2006/relationships/image" Target="../media/image18.png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12" Type="http://schemas.openxmlformats.org/officeDocument/2006/relationships/image" Target="../media/image17.emf"/><Relationship Id="rId2" Type="http://schemas.openxmlformats.org/officeDocument/2006/relationships/image" Target="../media/image12.jpg"/><Relationship Id="rId16" Type="http://schemas.openxmlformats.org/officeDocument/2006/relationships/image" Target="../media/image18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emf"/><Relationship Id="rId11" Type="http://schemas.openxmlformats.org/officeDocument/2006/relationships/oleObject" Target="../embeddings/oleObject9.bin"/><Relationship Id="rId5" Type="http://schemas.openxmlformats.org/officeDocument/2006/relationships/oleObject" Target="../embeddings/oleObject6.bin"/><Relationship Id="rId15" Type="http://schemas.openxmlformats.org/officeDocument/2006/relationships/image" Target="../media/image20.png"/><Relationship Id="rId10" Type="http://schemas.openxmlformats.org/officeDocument/2006/relationships/image" Target="../media/image16.emf"/><Relationship Id="rId4" Type="http://schemas.openxmlformats.org/officeDocument/2006/relationships/image" Target="../media/image13.wmf"/><Relationship Id="rId9" Type="http://schemas.openxmlformats.org/officeDocument/2006/relationships/oleObject" Target="../embeddings/oleObject8.bin"/><Relationship Id="rId14" Type="http://schemas.openxmlformats.org/officeDocument/2006/relationships/image" Target="../media/image19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6.png"/><Relationship Id="rId4" Type="http://schemas.openxmlformats.org/officeDocument/2006/relationships/image" Target="../media/image155.png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png"/><Relationship Id="rId13" Type="http://schemas.openxmlformats.org/officeDocument/2006/relationships/image" Target="../media/image66.png"/><Relationship Id="rId3" Type="http://schemas.openxmlformats.org/officeDocument/2006/relationships/oleObject" Target="../embeddings/oleObject82.bin"/><Relationship Id="rId7" Type="http://schemas.openxmlformats.org/officeDocument/2006/relationships/image" Target="../media/image76.png"/><Relationship Id="rId2" Type="http://schemas.openxmlformats.org/officeDocument/2006/relationships/notesSlide" Target="../notesSlides/notesSlide30.xml"/><Relationship Id="rId16" Type="http://schemas.openxmlformats.org/officeDocument/2006/relationships/image" Target="../media/image8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7.png"/><Relationship Id="rId15" Type="http://schemas.openxmlformats.org/officeDocument/2006/relationships/image" Target="../media/image80.png"/><Relationship Id="rId4" Type="http://schemas.openxmlformats.org/officeDocument/2006/relationships/image" Target="../media/image143.emf"/><Relationship Id="rId14" Type="http://schemas.openxmlformats.org/officeDocument/2006/relationships/image" Target="../media/image79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5.png"/><Relationship Id="rId5" Type="http://schemas.openxmlformats.org/officeDocument/2006/relationships/image" Target="../media/image84.png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6.png"/><Relationship Id="rId5" Type="http://schemas.openxmlformats.org/officeDocument/2006/relationships/image" Target="../media/image990.png"/><Relationship Id="rId4" Type="http://schemas.openxmlformats.org/officeDocument/2006/relationships/image" Target="../media/image980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wmf"/><Relationship Id="rId7" Type="http://schemas.openxmlformats.org/officeDocument/2006/relationships/image" Target="../media/image144.wmf"/><Relationship Id="rId2" Type="http://schemas.openxmlformats.org/officeDocument/2006/relationships/oleObject" Target="../embeddings/oleObject83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85.bin"/><Relationship Id="rId5" Type="http://schemas.openxmlformats.org/officeDocument/2006/relationships/image" Target="../media/image60.wmf"/><Relationship Id="rId4" Type="http://schemas.openxmlformats.org/officeDocument/2006/relationships/oleObject" Target="../embeddings/oleObject84.bin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9.bin"/><Relationship Id="rId3" Type="http://schemas.openxmlformats.org/officeDocument/2006/relationships/image" Target="../media/image136.wmf"/><Relationship Id="rId7" Type="http://schemas.openxmlformats.org/officeDocument/2006/relationships/image" Target="../media/image146.wmf"/><Relationship Id="rId2" Type="http://schemas.openxmlformats.org/officeDocument/2006/relationships/oleObject" Target="../embeddings/oleObject86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88.bin"/><Relationship Id="rId5" Type="http://schemas.openxmlformats.org/officeDocument/2006/relationships/image" Target="../media/image145.wmf"/><Relationship Id="rId4" Type="http://schemas.openxmlformats.org/officeDocument/2006/relationships/oleObject" Target="../embeddings/oleObject87.bin"/><Relationship Id="rId9" Type="http://schemas.openxmlformats.org/officeDocument/2006/relationships/image" Target="../media/image147.wmf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48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image" Target="../media/image14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2.png"/><Relationship Id="rId4" Type="http://schemas.openxmlformats.org/officeDocument/2006/relationships/image" Target="../media/image151.png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3.bin"/><Relationship Id="rId13" Type="http://schemas.openxmlformats.org/officeDocument/2006/relationships/image" Target="../media/image144.wmf"/><Relationship Id="rId3" Type="http://schemas.openxmlformats.org/officeDocument/2006/relationships/image" Target="../media/image136.wmf"/><Relationship Id="rId7" Type="http://schemas.openxmlformats.org/officeDocument/2006/relationships/image" Target="../media/image146.wmf"/><Relationship Id="rId12" Type="http://schemas.openxmlformats.org/officeDocument/2006/relationships/oleObject" Target="../embeddings/oleObject95.bin"/><Relationship Id="rId2" Type="http://schemas.openxmlformats.org/officeDocument/2006/relationships/oleObject" Target="../embeddings/oleObject90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92.bin"/><Relationship Id="rId11" Type="http://schemas.openxmlformats.org/officeDocument/2006/relationships/image" Target="../media/image154.wmf"/><Relationship Id="rId5" Type="http://schemas.openxmlformats.org/officeDocument/2006/relationships/image" Target="../media/image60.wmf"/><Relationship Id="rId10" Type="http://schemas.openxmlformats.org/officeDocument/2006/relationships/oleObject" Target="../embeddings/oleObject94.bin"/><Relationship Id="rId4" Type="http://schemas.openxmlformats.org/officeDocument/2006/relationships/oleObject" Target="../embeddings/oleObject91.bin"/><Relationship Id="rId9" Type="http://schemas.openxmlformats.org/officeDocument/2006/relationships/image" Target="../media/image153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jpeg"/><Relationship Id="rId5" Type="http://schemas.openxmlformats.org/officeDocument/2006/relationships/image" Target="../media/image20.emf"/><Relationship Id="rId4" Type="http://schemas.openxmlformats.org/officeDocument/2006/relationships/oleObject" Target="../embeddings/oleObject10.bin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5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6.wmf"/><Relationship Id="rId7" Type="http://schemas.openxmlformats.org/officeDocument/2006/relationships/image" Target="../media/image159.wmf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8.wmf"/><Relationship Id="rId5" Type="http://schemas.openxmlformats.org/officeDocument/2006/relationships/oleObject" Target="../embeddings/oleObject96.bin"/><Relationship Id="rId4" Type="http://schemas.openxmlformats.org/officeDocument/2006/relationships/image" Target="../media/image157.wmf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6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7.png"/><Relationship Id="rId4" Type="http://schemas.openxmlformats.org/officeDocument/2006/relationships/image" Target="../media/image175.png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9.bin"/><Relationship Id="rId3" Type="http://schemas.openxmlformats.org/officeDocument/2006/relationships/image" Target="../media/image160.jpeg"/><Relationship Id="rId7" Type="http://schemas.openxmlformats.org/officeDocument/2006/relationships/image" Target="../media/image162.wmf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6.xml"/><Relationship Id="rId6" Type="http://schemas.openxmlformats.org/officeDocument/2006/relationships/oleObject" Target="../embeddings/oleObject98.bin"/><Relationship Id="rId5" Type="http://schemas.openxmlformats.org/officeDocument/2006/relationships/image" Target="../media/image161.wmf"/><Relationship Id="rId4" Type="http://schemas.openxmlformats.org/officeDocument/2006/relationships/oleObject" Target="../embeddings/oleObject97.bin"/><Relationship Id="rId9" Type="http://schemas.openxmlformats.org/officeDocument/2006/relationships/image" Target="../media/image163.wmf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6.wmf"/><Relationship Id="rId13" Type="http://schemas.openxmlformats.org/officeDocument/2006/relationships/image" Target="../media/image1390.png"/><Relationship Id="rId3" Type="http://schemas.openxmlformats.org/officeDocument/2006/relationships/oleObject" Target="../embeddings/oleObject100.bin"/><Relationship Id="rId7" Type="http://schemas.openxmlformats.org/officeDocument/2006/relationships/oleObject" Target="../embeddings/oleObject102.bin"/><Relationship Id="rId12" Type="http://schemas.openxmlformats.org/officeDocument/2006/relationships/image" Target="../media/image118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5.wmf"/><Relationship Id="rId11" Type="http://schemas.openxmlformats.org/officeDocument/2006/relationships/image" Target="../media/image138.png"/><Relationship Id="rId5" Type="http://schemas.openxmlformats.org/officeDocument/2006/relationships/oleObject" Target="../embeddings/oleObject101.bin"/><Relationship Id="rId10" Type="http://schemas.openxmlformats.org/officeDocument/2006/relationships/image" Target="../media/image137.png"/><Relationship Id="rId4" Type="http://schemas.openxmlformats.org/officeDocument/2006/relationships/image" Target="../media/image164.wmf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7.emf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4.wmf"/><Relationship Id="rId5" Type="http://schemas.openxmlformats.org/officeDocument/2006/relationships/oleObject" Target="../embeddings/oleObject103.bin"/><Relationship Id="rId4" Type="http://schemas.openxmlformats.org/officeDocument/2006/relationships/image" Target="../media/image168.png"/></Relationships>
</file>

<file path=ppt/slides/_rels/slide6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1.wmf"/><Relationship Id="rId13" Type="http://schemas.openxmlformats.org/officeDocument/2006/relationships/image" Target="../media/image119.png"/><Relationship Id="rId3" Type="http://schemas.openxmlformats.org/officeDocument/2006/relationships/oleObject" Target="../embeddings/oleObject104.bin"/><Relationship Id="rId7" Type="http://schemas.openxmlformats.org/officeDocument/2006/relationships/oleObject" Target="../embeddings/oleObject106.bin"/><Relationship Id="rId12" Type="http://schemas.openxmlformats.org/officeDocument/2006/relationships/image" Target="../media/image1230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0.emf"/><Relationship Id="rId5" Type="http://schemas.openxmlformats.org/officeDocument/2006/relationships/oleObject" Target="../embeddings/oleObject105.bin"/><Relationship Id="rId4" Type="http://schemas.openxmlformats.org/officeDocument/2006/relationships/image" Target="../media/image169.wmf"/><Relationship Id="rId14" Type="http://schemas.openxmlformats.org/officeDocument/2006/relationships/image" Target="../media/image120.png"/></Relationships>
</file>

<file path=ppt/slides/_rels/slide68.xml.rels><?xml version="1.0" encoding="UTF-8" standalone="yes"?>
<Relationships xmlns="http://schemas.openxmlformats.org/package/2006/relationships"><Relationship Id="rId26" Type="http://schemas.openxmlformats.org/officeDocument/2006/relationships/image" Target="../media/image158.wmf"/><Relationship Id="rId39" Type="http://schemas.openxmlformats.org/officeDocument/2006/relationships/image" Target="../media/image174.wmf"/><Relationship Id="rId3" Type="http://schemas.openxmlformats.org/officeDocument/2006/relationships/image" Target="../media/image127.png"/><Relationship Id="rId21" Type="http://schemas.openxmlformats.org/officeDocument/2006/relationships/image" Target="../media/image1340.png"/><Relationship Id="rId34" Type="http://schemas.openxmlformats.org/officeDocument/2006/relationships/image" Target="../media/image172.wmf"/><Relationship Id="rId25" Type="http://schemas.openxmlformats.org/officeDocument/2006/relationships/oleObject" Target="../embeddings/oleObject107.bin"/><Relationship Id="rId33" Type="http://schemas.openxmlformats.org/officeDocument/2006/relationships/oleObject" Target="../embeddings/oleObject111.bin"/><Relationship Id="rId38" Type="http://schemas.openxmlformats.org/officeDocument/2006/relationships/oleObject" Target="../embeddings/oleObject114.bin"/><Relationship Id="rId20" Type="http://schemas.openxmlformats.org/officeDocument/2006/relationships/image" Target="../media/image133.png"/><Relationship Id="rId29" Type="http://schemas.openxmlformats.org/officeDocument/2006/relationships/oleObject" Target="../embeddings/oleObject109.bin"/><Relationship Id="rId1" Type="http://schemas.openxmlformats.org/officeDocument/2006/relationships/slideLayout" Target="../slideLayouts/slideLayout7.xml"/><Relationship Id="rId24" Type="http://schemas.openxmlformats.org/officeDocument/2006/relationships/image" Target="../media/image129.png"/><Relationship Id="rId32" Type="http://schemas.openxmlformats.org/officeDocument/2006/relationships/image" Target="../media/image85.wmf"/><Relationship Id="rId37" Type="http://schemas.openxmlformats.org/officeDocument/2006/relationships/image" Target="../media/image173.wmf"/><Relationship Id="rId23" Type="http://schemas.openxmlformats.org/officeDocument/2006/relationships/image" Target="../media/image136.png"/><Relationship Id="rId28" Type="http://schemas.openxmlformats.org/officeDocument/2006/relationships/image" Target="../media/image83.wmf"/><Relationship Id="rId36" Type="http://schemas.openxmlformats.org/officeDocument/2006/relationships/oleObject" Target="../embeddings/oleObject113.bin"/><Relationship Id="rId31" Type="http://schemas.openxmlformats.org/officeDocument/2006/relationships/oleObject" Target="../embeddings/oleObject110.bin"/><Relationship Id="rId4" Type="http://schemas.openxmlformats.org/officeDocument/2006/relationships/image" Target="../media/image1280.png"/><Relationship Id="rId22" Type="http://schemas.openxmlformats.org/officeDocument/2006/relationships/image" Target="../media/image135.png"/><Relationship Id="rId27" Type="http://schemas.openxmlformats.org/officeDocument/2006/relationships/oleObject" Target="../embeddings/oleObject108.bin"/><Relationship Id="rId30" Type="http://schemas.openxmlformats.org/officeDocument/2006/relationships/image" Target="../media/image84.wmf"/><Relationship Id="rId35" Type="http://schemas.openxmlformats.org/officeDocument/2006/relationships/oleObject" Target="../embeddings/oleObject112.bin"/></Relationships>
</file>

<file path=ppt/slides/_rels/slide6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7.wmf"/><Relationship Id="rId3" Type="http://schemas.openxmlformats.org/officeDocument/2006/relationships/oleObject" Target="../embeddings/oleObject115.bin"/><Relationship Id="rId7" Type="http://schemas.openxmlformats.org/officeDocument/2006/relationships/oleObject" Target="../embeddings/oleObject117.bin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6.wmf"/><Relationship Id="rId5" Type="http://schemas.openxmlformats.org/officeDocument/2006/relationships/oleObject" Target="../embeddings/oleObject116.bin"/><Relationship Id="rId10" Type="http://schemas.openxmlformats.org/officeDocument/2006/relationships/image" Target="../media/image178.emf"/><Relationship Id="rId4" Type="http://schemas.openxmlformats.org/officeDocument/2006/relationships/image" Target="../media/image175.wmf"/><Relationship Id="rId9" Type="http://schemas.openxmlformats.org/officeDocument/2006/relationships/oleObject" Target="../embeddings/oleObject118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3" Type="http://schemas.openxmlformats.org/officeDocument/2006/relationships/image" Target="../media/image22.png"/><Relationship Id="rId7" Type="http://schemas.openxmlformats.org/officeDocument/2006/relationships/image" Target="../media/image2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oleObject" Target="../embeddings/oleObject11.bin"/><Relationship Id="rId5" Type="http://schemas.openxmlformats.org/officeDocument/2006/relationships/image" Target="../media/image28.png"/><Relationship Id="rId9" Type="http://schemas.openxmlformats.org/officeDocument/2006/relationships/image" Target="../media/image24.emf"/></Relationships>
</file>

<file path=ppt/slides/_rels/slide7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1.emf"/><Relationship Id="rId3" Type="http://schemas.openxmlformats.org/officeDocument/2006/relationships/oleObject" Target="../embeddings/oleObject119.bin"/><Relationship Id="rId7" Type="http://schemas.openxmlformats.org/officeDocument/2006/relationships/oleObject" Target="../embeddings/oleObject121.bin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0.wmf"/><Relationship Id="rId5" Type="http://schemas.openxmlformats.org/officeDocument/2006/relationships/oleObject" Target="../embeddings/oleObject120.bin"/><Relationship Id="rId4" Type="http://schemas.openxmlformats.org/officeDocument/2006/relationships/image" Target="../media/image179.wmf"/><Relationship Id="rId9" Type="http://schemas.openxmlformats.org/officeDocument/2006/relationships/image" Target="../media/image182.jpeg"/></Relationships>
</file>

<file path=ppt/slides/_rels/slide7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3.bin"/><Relationship Id="rId13" Type="http://schemas.openxmlformats.org/officeDocument/2006/relationships/image" Target="../media/image187.emf"/><Relationship Id="rId3" Type="http://schemas.openxmlformats.org/officeDocument/2006/relationships/image" Target="../media/image183.emf"/><Relationship Id="rId7" Type="http://schemas.openxmlformats.org/officeDocument/2006/relationships/image" Target="../media/image146.png"/><Relationship Id="rId12" Type="http://schemas.openxmlformats.org/officeDocument/2006/relationships/oleObject" Target="../embeddings/oleObject125.bin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6.xml"/><Relationship Id="rId11" Type="http://schemas.openxmlformats.org/officeDocument/2006/relationships/image" Target="../media/image186.wmf"/><Relationship Id="rId5" Type="http://schemas.openxmlformats.org/officeDocument/2006/relationships/image" Target="../media/image184.emf"/><Relationship Id="rId10" Type="http://schemas.openxmlformats.org/officeDocument/2006/relationships/oleObject" Target="../embeddings/oleObject124.bin"/><Relationship Id="rId4" Type="http://schemas.openxmlformats.org/officeDocument/2006/relationships/oleObject" Target="../embeddings/oleObject122.bin"/><Relationship Id="rId9" Type="http://schemas.openxmlformats.org/officeDocument/2006/relationships/image" Target="../media/image185.wmf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5.jpe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6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8.png"/><Relationship Id="rId7" Type="http://schemas.openxmlformats.org/officeDocument/2006/relationships/image" Target="../media/image190.wmf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6.xml"/><Relationship Id="rId6" Type="http://schemas.openxmlformats.org/officeDocument/2006/relationships/oleObject" Target="../embeddings/oleObject127.bin"/><Relationship Id="rId5" Type="http://schemas.openxmlformats.org/officeDocument/2006/relationships/image" Target="../media/image189.wmf"/><Relationship Id="rId10" Type="http://schemas.openxmlformats.org/officeDocument/2006/relationships/image" Target="../media/image160.png"/><Relationship Id="rId4" Type="http://schemas.openxmlformats.org/officeDocument/2006/relationships/oleObject" Target="../embeddings/oleObject126.bin"/><Relationship Id="rId9" Type="http://schemas.openxmlformats.org/officeDocument/2006/relationships/image" Target="../media/image159.png"/></Relationships>
</file>

<file path=ppt/slides/_rels/slide7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3.wmf"/><Relationship Id="rId3" Type="http://schemas.openxmlformats.org/officeDocument/2006/relationships/oleObject" Target="../embeddings/oleObject128.bin"/><Relationship Id="rId7" Type="http://schemas.openxmlformats.org/officeDocument/2006/relationships/oleObject" Target="../embeddings/oleObject130.bin"/><Relationship Id="rId2" Type="http://schemas.openxmlformats.org/officeDocument/2006/relationships/notesSlide" Target="../notesSlides/notesSlide47.xml"/><Relationship Id="rId16" Type="http://schemas.openxmlformats.org/officeDocument/2006/relationships/image" Target="../media/image165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2.wmf"/><Relationship Id="rId5" Type="http://schemas.openxmlformats.org/officeDocument/2006/relationships/oleObject" Target="../embeddings/oleObject129.bin"/><Relationship Id="rId15" Type="http://schemas.openxmlformats.org/officeDocument/2006/relationships/image" Target="../media/image1640.png"/><Relationship Id="rId4" Type="http://schemas.openxmlformats.org/officeDocument/2006/relationships/image" Target="../media/image191.wmf"/><Relationship Id="rId14" Type="http://schemas.openxmlformats.org/officeDocument/2006/relationships/image" Target="../media/image1670.pn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5.png"/><Relationship Id="rId7" Type="http://schemas.openxmlformats.org/officeDocument/2006/relationships/image" Target="../media/image199.png"/><Relationship Id="rId2" Type="http://schemas.openxmlformats.org/officeDocument/2006/relationships/image" Target="../media/image19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8.png"/><Relationship Id="rId5" Type="http://schemas.openxmlformats.org/officeDocument/2006/relationships/image" Target="../media/image197.png"/><Relationship Id="rId4" Type="http://schemas.openxmlformats.org/officeDocument/2006/relationships/image" Target="../media/image196.pn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0.png"/><Relationship Id="rId7" Type="http://schemas.openxmlformats.org/officeDocument/2006/relationships/image" Target="../media/image201.emf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6.xml"/><Relationship Id="rId6" Type="http://schemas.openxmlformats.org/officeDocument/2006/relationships/oleObject" Target="../embeddings/oleObject132.bin"/><Relationship Id="rId5" Type="http://schemas.openxmlformats.org/officeDocument/2006/relationships/image" Target="../media/image136.wmf"/><Relationship Id="rId4" Type="http://schemas.openxmlformats.org/officeDocument/2006/relationships/oleObject" Target="../embeddings/oleObject131.bin"/></Relationships>
</file>

<file path=ppt/slides/_rels/slide77.xml.rels><?xml version="1.0" encoding="UTF-8" standalone="yes"?>
<Relationships xmlns="http://schemas.openxmlformats.org/package/2006/relationships"><Relationship Id="rId3" Type="http://schemas.microsoft.com/office/2007/relationships/media" Target="../media/media3.mp4"/><Relationship Id="rId7" Type="http://schemas.openxmlformats.org/officeDocument/2006/relationships/image" Target="../media/image203.png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image" Target="../media/image202.png"/><Relationship Id="rId5" Type="http://schemas.openxmlformats.org/officeDocument/2006/relationships/slideLayout" Target="../slideLayouts/slideLayout4.xml"/><Relationship Id="rId4" Type="http://schemas.openxmlformats.org/officeDocument/2006/relationships/video" Target="../media/media3.mp4"/></Relationships>
</file>

<file path=ppt/slides/_rels/slide7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5.png"/><Relationship Id="rId3" Type="http://schemas.microsoft.com/office/2007/relationships/media" Target="../media/media5.mp4"/><Relationship Id="rId7" Type="http://schemas.openxmlformats.org/officeDocument/2006/relationships/image" Target="../media/image204.png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6" Type="http://schemas.openxmlformats.org/officeDocument/2006/relationships/notesSlide" Target="../notesSlides/notesSlide49.xml"/><Relationship Id="rId5" Type="http://schemas.openxmlformats.org/officeDocument/2006/relationships/slideLayout" Target="../slideLayouts/slideLayout6.xml"/><Relationship Id="rId4" Type="http://schemas.openxmlformats.org/officeDocument/2006/relationships/video" Target="../media/media5.mp4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7.png"/><Relationship Id="rId2" Type="http://schemas.openxmlformats.org/officeDocument/2006/relationships/image" Target="../media/image20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png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9.png"/><Relationship Id="rId2" Type="http://schemas.openxmlformats.org/officeDocument/2006/relationships/image" Target="../media/image208.png"/><Relationship Id="rId1" Type="http://schemas.openxmlformats.org/officeDocument/2006/relationships/slideLayout" Target="../slideLayouts/slideLayout1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0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2.png"/><Relationship Id="rId4" Type="http://schemas.openxmlformats.org/officeDocument/2006/relationships/image" Target="../media/image211.pn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6.mp4"/><Relationship Id="rId1" Type="http://schemas.microsoft.com/office/2007/relationships/media" Target="../media/media6.mp4"/><Relationship Id="rId6" Type="http://schemas.openxmlformats.org/officeDocument/2006/relationships/image" Target="../media/image214.png"/><Relationship Id="rId5" Type="http://schemas.openxmlformats.org/officeDocument/2006/relationships/image" Target="../media/image213.gif"/><Relationship Id="rId4" Type="http://schemas.openxmlformats.org/officeDocument/2006/relationships/notesSlide" Target="../notesSlides/notesSlide51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5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6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6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6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7.jpeg"/><Relationship Id="rId1" Type="http://schemas.openxmlformats.org/officeDocument/2006/relationships/slideLayout" Target="../slideLayouts/slideLayout6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8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0.png"/><Relationship Id="rId4" Type="http://schemas.openxmlformats.org/officeDocument/2006/relationships/image" Target="../media/image219.png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0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2.png"/><Relationship Id="rId4" Type="http://schemas.openxmlformats.org/officeDocument/2006/relationships/image" Target="../media/image221.png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3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5.png"/><Relationship Id="rId4" Type="http://schemas.openxmlformats.org/officeDocument/2006/relationships/image" Target="../media/image224.png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7.mp4"/><Relationship Id="rId1" Type="http://schemas.microsoft.com/office/2007/relationships/media" Target="../media/media7.mp4"/><Relationship Id="rId5" Type="http://schemas.openxmlformats.org/officeDocument/2006/relationships/image" Target="../media/image226.png"/><Relationship Id="rId4" Type="http://schemas.openxmlformats.org/officeDocument/2006/relationships/notesSlide" Target="../notesSlides/notesSlide5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phyanim.sciences.univ-nantes.fr/Meca/Charges/linac.php" TargetMode="Externa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8.mp4"/><Relationship Id="rId1" Type="http://schemas.microsoft.com/office/2007/relationships/media" Target="../media/media8.mp4"/><Relationship Id="rId5" Type="http://schemas.openxmlformats.org/officeDocument/2006/relationships/image" Target="../media/image227.png"/><Relationship Id="rId4" Type="http://schemas.openxmlformats.org/officeDocument/2006/relationships/notesSlide" Target="../notesSlides/notesSlide58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8.jpg"/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hyperlink" Target="https://arxiv.org/abs/2011.02932" TargetMode="External"/><Relationship Id="rId1" Type="http://schemas.openxmlformats.org/officeDocument/2006/relationships/slideLayout" Target="../slideLayouts/slideLayout6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5.bin"/><Relationship Id="rId3" Type="http://schemas.openxmlformats.org/officeDocument/2006/relationships/image" Target="../media/image230.wmf"/><Relationship Id="rId7" Type="http://schemas.openxmlformats.org/officeDocument/2006/relationships/image" Target="../media/image232.emf"/><Relationship Id="rId2" Type="http://schemas.openxmlformats.org/officeDocument/2006/relationships/image" Target="../media/image229.wmf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134.bin"/><Relationship Id="rId11" Type="http://schemas.openxmlformats.org/officeDocument/2006/relationships/image" Target="../media/image11.emf"/><Relationship Id="rId5" Type="http://schemas.openxmlformats.org/officeDocument/2006/relationships/image" Target="../media/image231.emf"/><Relationship Id="rId10" Type="http://schemas.openxmlformats.org/officeDocument/2006/relationships/oleObject" Target="../embeddings/oleObject136.bin"/><Relationship Id="rId4" Type="http://schemas.openxmlformats.org/officeDocument/2006/relationships/oleObject" Target="../embeddings/oleObject133.bin"/><Relationship Id="rId9" Type="http://schemas.openxmlformats.org/officeDocument/2006/relationships/image" Target="../media/image233.emf"/></Relationships>
</file>

<file path=ppt/slides/_rels/slide9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6.wmf"/><Relationship Id="rId13" Type="http://schemas.openxmlformats.org/officeDocument/2006/relationships/oleObject" Target="../embeddings/oleObject142.bin"/><Relationship Id="rId18" Type="http://schemas.openxmlformats.org/officeDocument/2006/relationships/image" Target="../media/image241.emf"/><Relationship Id="rId26" Type="http://schemas.openxmlformats.org/officeDocument/2006/relationships/image" Target="../media/image910.png"/><Relationship Id="rId3" Type="http://schemas.openxmlformats.org/officeDocument/2006/relationships/oleObject" Target="../embeddings/oleObject137.bin"/><Relationship Id="rId21" Type="http://schemas.openxmlformats.org/officeDocument/2006/relationships/oleObject" Target="../embeddings/oleObject146.bin"/><Relationship Id="rId7" Type="http://schemas.openxmlformats.org/officeDocument/2006/relationships/oleObject" Target="../embeddings/oleObject139.bin"/><Relationship Id="rId12" Type="http://schemas.openxmlformats.org/officeDocument/2006/relationships/image" Target="../media/image238.wmf"/><Relationship Id="rId17" Type="http://schemas.openxmlformats.org/officeDocument/2006/relationships/oleObject" Target="../embeddings/oleObject144.bin"/><Relationship Id="rId25" Type="http://schemas.openxmlformats.org/officeDocument/2006/relationships/image" Target="../media/image900.png"/><Relationship Id="rId2" Type="http://schemas.openxmlformats.org/officeDocument/2006/relationships/notesSlide" Target="../notesSlides/notesSlide59.xml"/><Relationship Id="rId16" Type="http://schemas.openxmlformats.org/officeDocument/2006/relationships/image" Target="../media/image240.wmf"/><Relationship Id="rId20" Type="http://schemas.openxmlformats.org/officeDocument/2006/relationships/image" Target="../media/image242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5.wmf"/><Relationship Id="rId11" Type="http://schemas.openxmlformats.org/officeDocument/2006/relationships/oleObject" Target="../embeddings/oleObject141.bin"/><Relationship Id="rId24" Type="http://schemas.openxmlformats.org/officeDocument/2006/relationships/image" Target="../media/image890.png"/><Relationship Id="rId5" Type="http://schemas.openxmlformats.org/officeDocument/2006/relationships/oleObject" Target="../embeddings/oleObject138.bin"/><Relationship Id="rId15" Type="http://schemas.openxmlformats.org/officeDocument/2006/relationships/oleObject" Target="../embeddings/oleObject143.bin"/><Relationship Id="rId10" Type="http://schemas.openxmlformats.org/officeDocument/2006/relationships/image" Target="../media/image237.wmf"/><Relationship Id="rId19" Type="http://schemas.openxmlformats.org/officeDocument/2006/relationships/oleObject" Target="../embeddings/oleObject145.bin"/><Relationship Id="rId4" Type="http://schemas.openxmlformats.org/officeDocument/2006/relationships/image" Target="../media/image234.wmf"/><Relationship Id="rId9" Type="http://schemas.openxmlformats.org/officeDocument/2006/relationships/oleObject" Target="../embeddings/oleObject140.bin"/><Relationship Id="rId14" Type="http://schemas.openxmlformats.org/officeDocument/2006/relationships/image" Target="../media/image239.wmf"/><Relationship Id="rId22" Type="http://schemas.openxmlformats.org/officeDocument/2006/relationships/image" Target="../media/image243.emf"/></Relationships>
</file>

<file path=ppt/slides/_rels/slide9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6.wmf"/><Relationship Id="rId3" Type="http://schemas.openxmlformats.org/officeDocument/2006/relationships/oleObject" Target="../embeddings/oleObject147.bin"/><Relationship Id="rId7" Type="http://schemas.openxmlformats.org/officeDocument/2006/relationships/oleObject" Target="../embeddings/oleObject149.bin"/><Relationship Id="rId12" Type="http://schemas.openxmlformats.org/officeDocument/2006/relationships/image" Target="../media/image248.emf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5.wmf"/><Relationship Id="rId11" Type="http://schemas.openxmlformats.org/officeDocument/2006/relationships/oleObject" Target="../embeddings/oleObject151.bin"/><Relationship Id="rId5" Type="http://schemas.openxmlformats.org/officeDocument/2006/relationships/oleObject" Target="../embeddings/oleObject148.bin"/><Relationship Id="rId10" Type="http://schemas.openxmlformats.org/officeDocument/2006/relationships/image" Target="../media/image247.emf"/><Relationship Id="rId4" Type="http://schemas.openxmlformats.org/officeDocument/2006/relationships/image" Target="../media/image244.emf"/><Relationship Id="rId9" Type="http://schemas.openxmlformats.org/officeDocument/2006/relationships/oleObject" Target="../embeddings/oleObject150.bin"/><Relationship Id="rId14" Type="http://schemas.openxmlformats.org/officeDocument/2006/relationships/image" Target="../media/image1200.png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0.pn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30.png"/></Relationships>
</file>

<file path=ppt/slides/_rels/slide9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4.bin"/><Relationship Id="rId13" Type="http://schemas.openxmlformats.org/officeDocument/2006/relationships/image" Target="../media/image253.emf"/><Relationship Id="rId3" Type="http://schemas.openxmlformats.org/officeDocument/2006/relationships/image" Target="../media/image188.png"/><Relationship Id="rId7" Type="http://schemas.openxmlformats.org/officeDocument/2006/relationships/image" Target="../media/image250.wmf"/><Relationship Id="rId12" Type="http://schemas.openxmlformats.org/officeDocument/2006/relationships/oleObject" Target="../embeddings/oleObject156.bin"/><Relationship Id="rId17" Type="http://schemas.openxmlformats.org/officeDocument/2006/relationships/image" Target="../media/image255.emf"/><Relationship Id="rId2" Type="http://schemas.openxmlformats.org/officeDocument/2006/relationships/notesSlide" Target="../notesSlides/notesSlide62.xml"/><Relationship Id="rId16" Type="http://schemas.openxmlformats.org/officeDocument/2006/relationships/oleObject" Target="../embeddings/oleObject158.bin"/><Relationship Id="rId1" Type="http://schemas.openxmlformats.org/officeDocument/2006/relationships/slideLayout" Target="../slideLayouts/slideLayout6.xml"/><Relationship Id="rId6" Type="http://schemas.openxmlformats.org/officeDocument/2006/relationships/oleObject" Target="../embeddings/oleObject153.bin"/><Relationship Id="rId11" Type="http://schemas.openxmlformats.org/officeDocument/2006/relationships/image" Target="../media/image252.wmf"/><Relationship Id="rId5" Type="http://schemas.openxmlformats.org/officeDocument/2006/relationships/image" Target="../media/image249.wmf"/><Relationship Id="rId15" Type="http://schemas.openxmlformats.org/officeDocument/2006/relationships/image" Target="../media/image254.emf"/><Relationship Id="rId10" Type="http://schemas.openxmlformats.org/officeDocument/2006/relationships/oleObject" Target="../embeddings/oleObject155.bin"/><Relationship Id="rId4" Type="http://schemas.openxmlformats.org/officeDocument/2006/relationships/oleObject" Target="../embeddings/oleObject152.bin"/><Relationship Id="rId9" Type="http://schemas.openxmlformats.org/officeDocument/2006/relationships/image" Target="../media/image251.wmf"/><Relationship Id="rId14" Type="http://schemas.openxmlformats.org/officeDocument/2006/relationships/oleObject" Target="../embeddings/oleObject157.bin"/></Relationships>
</file>

<file path=ppt/slides/_rels/slide9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8.emf"/><Relationship Id="rId13" Type="http://schemas.openxmlformats.org/officeDocument/2006/relationships/oleObject" Target="../embeddings/oleObject164.bin"/><Relationship Id="rId3" Type="http://schemas.openxmlformats.org/officeDocument/2006/relationships/oleObject" Target="../embeddings/oleObject159.bin"/><Relationship Id="rId7" Type="http://schemas.openxmlformats.org/officeDocument/2006/relationships/oleObject" Target="../embeddings/oleObject161.bin"/><Relationship Id="rId12" Type="http://schemas.openxmlformats.org/officeDocument/2006/relationships/image" Target="../media/image260.emf"/><Relationship Id="rId2" Type="http://schemas.openxmlformats.org/officeDocument/2006/relationships/notesSlide" Target="../notesSlides/notesSlide63.xml"/><Relationship Id="rId16" Type="http://schemas.openxmlformats.org/officeDocument/2006/relationships/image" Target="../media/image262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7.emf"/><Relationship Id="rId11" Type="http://schemas.openxmlformats.org/officeDocument/2006/relationships/oleObject" Target="../embeddings/oleObject163.bin"/><Relationship Id="rId5" Type="http://schemas.openxmlformats.org/officeDocument/2006/relationships/oleObject" Target="../embeddings/oleObject160.bin"/><Relationship Id="rId15" Type="http://schemas.openxmlformats.org/officeDocument/2006/relationships/oleObject" Target="../embeddings/oleObject165.bin"/><Relationship Id="rId10" Type="http://schemas.openxmlformats.org/officeDocument/2006/relationships/image" Target="../media/image259.emf"/><Relationship Id="rId4" Type="http://schemas.openxmlformats.org/officeDocument/2006/relationships/image" Target="../media/image256.wmf"/><Relationship Id="rId9" Type="http://schemas.openxmlformats.org/officeDocument/2006/relationships/oleObject" Target="../embeddings/oleObject162.bin"/><Relationship Id="rId14" Type="http://schemas.openxmlformats.org/officeDocument/2006/relationships/image" Target="../media/image26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ngitudinal-dynamics-car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8753" y="1134982"/>
            <a:ext cx="3127743" cy="186197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684240"/>
            <a:ext cx="2981325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48680"/>
            <a:ext cx="7772400" cy="1523256"/>
          </a:xfrm>
        </p:spPr>
        <p:txBody>
          <a:bodyPr/>
          <a:lstStyle/>
          <a:p>
            <a:r>
              <a:rPr lang="en-US" sz="3600" dirty="0"/>
              <a:t>LONGITUDINAL</a:t>
            </a:r>
            <a:br>
              <a:rPr lang="en-US" sz="3600" dirty="0"/>
            </a:br>
            <a:r>
              <a:rPr lang="en-US" sz="3600" dirty="0"/>
              <a:t>DYNAMICS</a:t>
            </a:r>
            <a:br>
              <a:rPr lang="en-US" sz="3600" dirty="0"/>
            </a:br>
            <a:r>
              <a:rPr lang="en-US" sz="3600" dirty="0">
                <a:solidFill>
                  <a:srgbClr val="FF0000"/>
                </a:solidFill>
              </a:rPr>
              <a:t>RECAP</a:t>
            </a:r>
            <a:endParaRPr lang="fr-FR" sz="3600" dirty="0">
              <a:solidFill>
                <a:srgbClr val="FF0000"/>
              </a:solidFill>
            </a:endParaRPr>
          </a:p>
        </p:txBody>
      </p:sp>
      <p:sp>
        <p:nvSpPr>
          <p:cNvPr id="15365" name="Text Box 3"/>
          <p:cNvSpPr txBox="1">
            <a:spLocks noChangeArrowheads="1"/>
          </p:cNvSpPr>
          <p:nvPr/>
        </p:nvSpPr>
        <p:spPr bwMode="auto">
          <a:xfrm>
            <a:off x="2411760" y="2276872"/>
            <a:ext cx="424815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endParaRPr lang="en-US" dirty="0">
              <a:solidFill>
                <a:schemeClr val="accent2"/>
              </a:solidFill>
            </a:endParaRPr>
          </a:p>
          <a:p>
            <a:pPr algn="ctr"/>
            <a:r>
              <a:rPr lang="en-US" dirty="0">
                <a:solidFill>
                  <a:schemeClr val="accent2"/>
                </a:solidFill>
              </a:rPr>
              <a:t>Frank Tecker</a:t>
            </a:r>
            <a:br>
              <a:rPr lang="en-US" dirty="0">
                <a:solidFill>
                  <a:schemeClr val="accent2"/>
                </a:solidFill>
              </a:rPr>
            </a:br>
            <a:r>
              <a:rPr lang="en-US" dirty="0">
                <a:solidFill>
                  <a:schemeClr val="accent2"/>
                </a:solidFill>
              </a:rPr>
              <a:t>CERN, ATS-DO</a:t>
            </a:r>
          </a:p>
          <a:p>
            <a:pPr algn="ctr"/>
            <a:endParaRPr lang="fr-FR" dirty="0">
              <a:latin typeface="Times New Roman" charset="0"/>
            </a:endParaRPr>
          </a:p>
        </p:txBody>
      </p:sp>
      <p:sp>
        <p:nvSpPr>
          <p:cNvPr id="15366" name="Text Box 5"/>
          <p:cNvSpPr txBox="1">
            <a:spLocks noChangeArrowheads="1"/>
          </p:cNvSpPr>
          <p:nvPr/>
        </p:nvSpPr>
        <p:spPr bwMode="auto">
          <a:xfrm>
            <a:off x="3131840" y="5673442"/>
            <a:ext cx="518507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GB" sz="2000" b="1" dirty="0">
                <a:solidFill>
                  <a:srgbClr val="FF3300"/>
                </a:solidFill>
              </a:rPr>
              <a:t>Advanced Accelerator Physics Course</a:t>
            </a:r>
          </a:p>
          <a:p>
            <a:pPr algn="ctr"/>
            <a:r>
              <a:rPr lang="en-GB" sz="2000" b="1" dirty="0">
                <a:solidFill>
                  <a:srgbClr val="FF3300"/>
                </a:solidFill>
              </a:rPr>
              <a:t>Spa, Belgium, 10-22/11/2024</a:t>
            </a:r>
          </a:p>
        </p:txBody>
      </p:sp>
      <p:pic>
        <p:nvPicPr>
          <p:cNvPr id="2" name="Picture 1" descr="longitudinal-dynamics-bicycle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1" y="1484785"/>
            <a:ext cx="2368861" cy="1584176"/>
          </a:xfrm>
          <a:prstGeom prst="rect">
            <a:avLst/>
          </a:prstGeom>
        </p:spPr>
      </p:pic>
      <p:pic>
        <p:nvPicPr>
          <p:cNvPr id="3" name="Picture 2" descr="longitudinal-dynamics-plane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98198" y="3216038"/>
            <a:ext cx="2164695" cy="215857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755E262-55D3-9746-A19A-CE575B97016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8000" r="43700" b="17800"/>
          <a:stretch/>
        </p:blipFill>
        <p:spPr>
          <a:xfrm>
            <a:off x="5978388" y="1134728"/>
            <a:ext cx="3058108" cy="22670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66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7086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/>
              <a:t>Resonant RF Cavities</a:t>
            </a:r>
            <a:endParaRPr lang="fr-FR" dirty="0"/>
          </a:p>
        </p:txBody>
      </p:sp>
      <p:sp>
        <p:nvSpPr>
          <p:cNvPr id="23568" name="Text Box 8"/>
          <p:cNvSpPr txBox="1">
            <a:spLocks noChangeArrowheads="1"/>
          </p:cNvSpPr>
          <p:nvPr/>
        </p:nvSpPr>
        <p:spPr bwMode="auto">
          <a:xfrm>
            <a:off x="228600" y="908720"/>
            <a:ext cx="8519864" cy="2423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285750" indent="-285750">
              <a:lnSpc>
                <a:spcPct val="110000"/>
              </a:lnSpc>
              <a:buFontTx/>
              <a:buChar char="-"/>
            </a:pPr>
            <a:r>
              <a:rPr lang="en-GB" sz="1800" dirty="0">
                <a:solidFill>
                  <a:srgbClr val="000000"/>
                </a:solidFill>
              </a:rPr>
              <a:t>Considering RF acceleration, it is obvious that when particles get high velocities the drift spaces get longer, and one loses on the efficiency.</a:t>
            </a:r>
            <a:br>
              <a:rPr lang="en-GB" sz="1800" dirty="0">
                <a:solidFill>
                  <a:srgbClr val="000000"/>
                </a:solidFill>
              </a:rPr>
            </a:br>
            <a:r>
              <a:rPr lang="en-GB" sz="1800" dirty="0">
                <a:solidFill>
                  <a:srgbClr val="000000"/>
                </a:solidFill>
              </a:rPr>
              <a:t>=&gt; The solution consists of using a </a:t>
            </a:r>
            <a:r>
              <a:rPr lang="en-GB" sz="1800" dirty="0">
                <a:solidFill>
                  <a:srgbClr val="FF0000"/>
                </a:solidFill>
              </a:rPr>
              <a:t>higher operating frequency</a:t>
            </a:r>
            <a:r>
              <a:rPr lang="en-GB" sz="1800" dirty="0">
                <a:solidFill>
                  <a:srgbClr val="000000"/>
                </a:solidFill>
              </a:rPr>
              <a:t>.</a:t>
            </a:r>
            <a:endParaRPr lang="en-GB" sz="1200" dirty="0">
              <a:solidFill>
                <a:srgbClr val="000000"/>
              </a:solidFill>
            </a:endParaRPr>
          </a:p>
          <a:p>
            <a:pPr marL="285750" indent="-285750">
              <a:lnSpc>
                <a:spcPct val="110000"/>
              </a:lnSpc>
              <a:buFontTx/>
              <a:buChar char="-"/>
            </a:pPr>
            <a:endParaRPr lang="en-GB" sz="1200" dirty="0">
              <a:solidFill>
                <a:srgbClr val="000000"/>
              </a:solidFill>
            </a:endParaRPr>
          </a:p>
          <a:p>
            <a:pPr marL="285750" indent="-285750">
              <a:lnSpc>
                <a:spcPct val="110000"/>
              </a:lnSpc>
              <a:buFontTx/>
              <a:buChar char="-"/>
            </a:pPr>
            <a:r>
              <a:rPr lang="en-GB" sz="1800" dirty="0">
                <a:solidFill>
                  <a:srgbClr val="000000"/>
                </a:solidFill>
              </a:rPr>
              <a:t>The </a:t>
            </a:r>
            <a:r>
              <a:rPr lang="en-GB" sz="1800" dirty="0">
                <a:solidFill>
                  <a:srgbClr val="FF0000"/>
                </a:solidFill>
              </a:rPr>
              <a:t>power lost </a:t>
            </a:r>
            <a:r>
              <a:rPr lang="en-GB" sz="1800" dirty="0">
                <a:solidFill>
                  <a:srgbClr val="000000"/>
                </a:solidFill>
              </a:rPr>
              <a:t>by radiation, due to circulating currents on the electrodes, is </a:t>
            </a:r>
            <a:r>
              <a:rPr lang="en-GB" sz="1800" dirty="0">
                <a:solidFill>
                  <a:srgbClr val="FF0000"/>
                </a:solidFill>
              </a:rPr>
              <a:t>proportional to the RF frequency</a:t>
            </a:r>
            <a:r>
              <a:rPr lang="en-GB" sz="1800" dirty="0">
                <a:solidFill>
                  <a:srgbClr val="000000"/>
                </a:solidFill>
              </a:rPr>
              <a:t>.</a:t>
            </a:r>
            <a:br>
              <a:rPr lang="en-GB" sz="1800" dirty="0">
                <a:solidFill>
                  <a:srgbClr val="000000"/>
                </a:solidFill>
              </a:rPr>
            </a:br>
            <a:r>
              <a:rPr lang="en-GB" sz="1800" dirty="0">
                <a:solidFill>
                  <a:srgbClr val="000000"/>
                </a:solidFill>
              </a:rPr>
              <a:t>=&gt; The solution consists of </a:t>
            </a:r>
            <a:r>
              <a:rPr lang="en-GB" sz="1800" dirty="0">
                <a:solidFill>
                  <a:srgbClr val="FF0000"/>
                </a:solidFill>
              </a:rPr>
              <a:t>enclosing the system in a cavity </a:t>
            </a:r>
            <a:r>
              <a:rPr lang="en-GB" sz="1800" dirty="0">
                <a:solidFill>
                  <a:srgbClr val="000000"/>
                </a:solidFill>
              </a:rPr>
              <a:t>which resonant frequency matches the RF generator frequency.</a:t>
            </a:r>
          </a:p>
        </p:txBody>
      </p:sp>
      <p:pic>
        <p:nvPicPr>
          <p:cNvPr id="3" name="Picture 2" descr="cavity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3575138"/>
            <a:ext cx="2088232" cy="2950206"/>
          </a:xfrm>
          <a:prstGeom prst="rect">
            <a:avLst/>
          </a:prstGeom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3923928" y="3579981"/>
            <a:ext cx="4536504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285750" indent="-285750">
              <a:buFontTx/>
              <a:buChar char="-"/>
            </a:pPr>
            <a:r>
              <a:rPr lang="en-GB" sz="1800" dirty="0"/>
              <a:t>The electromagnetic power is now constrained in the resonant volume</a:t>
            </a:r>
            <a:br>
              <a:rPr lang="en-GB" sz="1800" dirty="0"/>
            </a:br>
            <a:endParaRPr lang="en-GB" sz="1800" dirty="0"/>
          </a:p>
          <a:p>
            <a:pPr marL="285750" indent="-285750">
              <a:buFontTx/>
              <a:buChar char="-"/>
            </a:pPr>
            <a:r>
              <a:rPr lang="en-GB" sz="1800" dirty="0"/>
              <a:t>Each such cavity can be independently powered from the RF generator</a:t>
            </a:r>
            <a:br>
              <a:rPr lang="en-GB" sz="1800" dirty="0"/>
            </a:br>
            <a:endParaRPr lang="en-GB" sz="1800" dirty="0"/>
          </a:p>
          <a:p>
            <a:pPr marL="285750" indent="-285750">
              <a:buFontTx/>
              <a:buChar char="-"/>
            </a:pPr>
            <a:r>
              <a:rPr lang="en-GB" sz="1800" dirty="0"/>
              <a:t>Note however that joule losses will occur in the cavity walls (unless made of superconducting materials)</a:t>
            </a:r>
          </a:p>
        </p:txBody>
      </p:sp>
    </p:spTree>
    <p:extLst>
      <p:ext uri="{BB962C8B-B14F-4D97-AF65-F5344CB8AC3E}">
        <p14:creationId xmlns:p14="http://schemas.microsoft.com/office/powerpoint/2010/main" val="1161124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66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7086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/>
              <a:t>The Pill Box Cavity</a:t>
            </a:r>
            <a:endParaRPr lang="fr-FR" dirty="0"/>
          </a:p>
        </p:txBody>
      </p:sp>
      <p:sp>
        <p:nvSpPr>
          <p:cNvPr id="23568" name="Text Box 8"/>
          <p:cNvSpPr txBox="1">
            <a:spLocks noChangeArrowheads="1"/>
          </p:cNvSpPr>
          <p:nvPr/>
        </p:nvSpPr>
        <p:spPr bwMode="auto">
          <a:xfrm>
            <a:off x="2987824" y="980728"/>
            <a:ext cx="5832648" cy="3662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GB" sz="1800" dirty="0"/>
              <a:t>From Maxwell’s equations one can derive the </a:t>
            </a:r>
            <a:r>
              <a:rPr lang="en-GB" sz="1800" dirty="0">
                <a:solidFill>
                  <a:srgbClr val="FF0000"/>
                </a:solidFill>
              </a:rPr>
              <a:t>wave equations</a:t>
            </a:r>
            <a:r>
              <a:rPr lang="en-GB" sz="1800" dirty="0"/>
              <a:t>:</a:t>
            </a:r>
          </a:p>
          <a:p>
            <a:endParaRPr lang="en-GB" sz="1400" dirty="0"/>
          </a:p>
          <a:p>
            <a:endParaRPr lang="en-GB" sz="1400" dirty="0"/>
          </a:p>
          <a:p>
            <a:endParaRPr lang="en-GB" sz="1800" dirty="0"/>
          </a:p>
          <a:p>
            <a:r>
              <a:rPr lang="en-GB" sz="1800" dirty="0">
                <a:solidFill>
                  <a:srgbClr val="FF0000"/>
                </a:solidFill>
              </a:rPr>
              <a:t>Solutions</a:t>
            </a:r>
            <a:r>
              <a:rPr lang="en-GB" sz="1800" dirty="0"/>
              <a:t> for E and H are </a:t>
            </a:r>
            <a:r>
              <a:rPr lang="en-GB" sz="1800" dirty="0">
                <a:solidFill>
                  <a:srgbClr val="FF0000"/>
                </a:solidFill>
              </a:rPr>
              <a:t>oscillating modes</a:t>
            </a:r>
            <a:r>
              <a:rPr lang="en-GB" sz="1800" dirty="0"/>
              <a:t>, at </a:t>
            </a:r>
            <a:r>
              <a:rPr lang="en-GB" sz="1800" b="1" dirty="0">
                <a:solidFill>
                  <a:srgbClr val="FF0000"/>
                </a:solidFill>
              </a:rPr>
              <a:t>discrete frequencies</a:t>
            </a:r>
            <a:r>
              <a:rPr lang="en-GB" sz="1800" dirty="0"/>
              <a:t>, of types </a:t>
            </a:r>
            <a:r>
              <a:rPr lang="en-GB" sz="1800" dirty="0" err="1"/>
              <a:t>TM</a:t>
            </a:r>
            <a:r>
              <a:rPr lang="en-GB" sz="1800" baseline="-25000" dirty="0" err="1"/>
              <a:t>xyz</a:t>
            </a:r>
            <a:r>
              <a:rPr lang="en-GB" sz="1800" dirty="0"/>
              <a:t> (transverse magnetic) or </a:t>
            </a:r>
            <a:r>
              <a:rPr lang="en-GB" sz="1800" dirty="0" err="1"/>
              <a:t>TE</a:t>
            </a:r>
            <a:r>
              <a:rPr lang="en-GB" sz="1800" baseline="-25000" dirty="0" err="1"/>
              <a:t>xyz</a:t>
            </a:r>
            <a:r>
              <a:rPr lang="en-GB" sz="1800" dirty="0"/>
              <a:t> (transverse electric).</a:t>
            </a:r>
            <a:br>
              <a:rPr lang="en-GB" sz="1800" dirty="0"/>
            </a:br>
            <a:br>
              <a:rPr lang="en-GB" sz="600" dirty="0"/>
            </a:br>
            <a:r>
              <a:rPr lang="en-GB" sz="1800" dirty="0">
                <a:solidFill>
                  <a:srgbClr val="FF0000"/>
                </a:solidFill>
              </a:rPr>
              <a:t>Indices</a:t>
            </a:r>
            <a:r>
              <a:rPr lang="en-GB" sz="1800" dirty="0"/>
              <a:t> linked to the </a:t>
            </a:r>
            <a:r>
              <a:rPr lang="en-GB" sz="1800" dirty="0">
                <a:solidFill>
                  <a:srgbClr val="FF0000"/>
                </a:solidFill>
              </a:rPr>
              <a:t>number of field knots </a:t>
            </a:r>
            <a:r>
              <a:rPr lang="en-GB" sz="1800" dirty="0"/>
              <a:t>in polar co-ordinates </a:t>
            </a:r>
            <a:r>
              <a:rPr lang="en-GB" sz="1800" dirty="0" err="1"/>
              <a:t>φ</a:t>
            </a:r>
            <a:r>
              <a:rPr lang="en-GB" sz="1800" dirty="0"/>
              <a:t>, r and z.</a:t>
            </a:r>
            <a:br>
              <a:rPr lang="en-GB" sz="1800" dirty="0"/>
            </a:br>
            <a:endParaRPr lang="en-GB" sz="1200" dirty="0"/>
          </a:p>
          <a:p>
            <a:r>
              <a:rPr lang="en-GB" sz="1800" dirty="0"/>
              <a:t>For l&lt;2a the simplest mode, TM</a:t>
            </a:r>
            <a:r>
              <a:rPr lang="en-GB" sz="1800" baseline="-25000" dirty="0"/>
              <a:t>010</a:t>
            </a:r>
            <a:r>
              <a:rPr lang="en-GB" sz="1800" dirty="0"/>
              <a:t>, has the</a:t>
            </a:r>
            <a:br>
              <a:rPr lang="en-GB" sz="1800" dirty="0"/>
            </a:br>
            <a:r>
              <a:rPr lang="en-GB" sz="1800" dirty="0"/>
              <a:t>lowest frequency, and has only two field components: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1052736"/>
            <a:ext cx="2738264" cy="2272364"/>
          </a:xfrm>
          <a:prstGeom prst="rect">
            <a:avLst/>
          </a:prstGeom>
        </p:spPr>
      </p:pic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596439"/>
              </p:ext>
            </p:extLst>
          </p:nvPr>
        </p:nvGraphicFramePr>
        <p:xfrm>
          <a:off x="4211960" y="1425401"/>
          <a:ext cx="4359275" cy="779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2273300" imgH="406400" progId="Equation.3">
                  <p:embed/>
                </p:oleObj>
              </mc:Choice>
              <mc:Fallback>
                <p:oleObj name="Equation" r:id="rId4" imgW="2273300" imgH="406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211960" y="1425401"/>
                        <a:ext cx="4359275" cy="7794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6"/>
          <a:srcRect l="8092" t="5820" r="5584" b="6814"/>
          <a:stretch/>
        </p:blipFill>
        <p:spPr>
          <a:xfrm>
            <a:off x="98452" y="4581128"/>
            <a:ext cx="4257524" cy="1790095"/>
          </a:xfrm>
          <a:prstGeom prst="rect">
            <a:avLst/>
          </a:prstGeom>
        </p:spPr>
      </p:pic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9594992"/>
              </p:ext>
            </p:extLst>
          </p:nvPr>
        </p:nvGraphicFramePr>
        <p:xfrm>
          <a:off x="4788025" y="4625384"/>
          <a:ext cx="2198910" cy="12241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1231900" imgH="685800" progId="Equation.3">
                  <p:embed/>
                </p:oleObj>
              </mc:Choice>
              <mc:Fallback>
                <p:oleObj name="Equation" r:id="rId7" imgW="1231900" imgH="685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788025" y="4625384"/>
                        <a:ext cx="2198910" cy="122413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6817336"/>
              </p:ext>
            </p:extLst>
          </p:nvPr>
        </p:nvGraphicFramePr>
        <p:xfrm>
          <a:off x="4795915" y="5849519"/>
          <a:ext cx="3880541" cy="675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2260600" imgH="393700" progId="Equation.3">
                  <p:embed/>
                </p:oleObj>
              </mc:Choice>
              <mc:Fallback>
                <p:oleObj name="Equation" r:id="rId9" imgW="22606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795915" y="5849519"/>
                        <a:ext cx="3880541" cy="6758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2" name="Straight Arrow Connector 11"/>
          <p:cNvCxnSpPr/>
          <p:nvPr/>
        </p:nvCxnSpPr>
        <p:spPr bwMode="auto">
          <a:xfrm>
            <a:off x="467544" y="3573016"/>
            <a:ext cx="432048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920011" y="3356992"/>
            <a:ext cx="411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/>
              <a:t>E</a:t>
            </a:r>
            <a:r>
              <a:rPr lang="en-US" sz="1800" baseline="-25000" dirty="0" err="1"/>
              <a:t>z</a:t>
            </a:r>
            <a:endParaRPr lang="en-US" baseline="-25000" dirty="0"/>
          </a:p>
        </p:txBody>
      </p:sp>
      <p:cxnSp>
        <p:nvCxnSpPr>
          <p:cNvPr id="16" name="Straight Arrow Connector 15"/>
          <p:cNvCxnSpPr/>
          <p:nvPr/>
        </p:nvCxnSpPr>
        <p:spPr bwMode="auto">
          <a:xfrm>
            <a:off x="1547664" y="3573016"/>
            <a:ext cx="432048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2000131" y="3356992"/>
            <a:ext cx="4564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/>
              <a:t>H</a:t>
            </a:r>
            <a:r>
              <a:rPr lang="en-US" sz="1800" baseline="-25000" dirty="0" err="1">
                <a:latin typeface="Lucida Grande"/>
                <a:ea typeface="Lucida Grande"/>
                <a:cs typeface="Lucida Grande"/>
              </a:rPr>
              <a:t>θ</a:t>
            </a: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297976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66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7086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/>
              <a:t>The Pill Box Cavity</a:t>
            </a:r>
            <a:endParaRPr lang="fr-FR" dirty="0"/>
          </a:p>
        </p:txBody>
      </p:sp>
      <p:pic>
        <p:nvPicPr>
          <p:cNvPr id="14" name="Picture 13" descr="PillE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14414" y="1200145"/>
            <a:ext cx="2838450" cy="5029200"/>
          </a:xfrm>
          <a:prstGeom prst="rect">
            <a:avLst/>
          </a:prstGeom>
        </p:spPr>
      </p:pic>
      <p:pic>
        <p:nvPicPr>
          <p:cNvPr id="15" name="Picture 14" descr="PillH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14942" y="1200145"/>
            <a:ext cx="2838450" cy="5029200"/>
          </a:xfrm>
          <a:prstGeom prst="rect">
            <a:avLst/>
          </a:prstGeom>
        </p:spPr>
      </p:pic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561975" y="5962625"/>
            <a:ext cx="40957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dirty="0">
                <a:latin typeface="+mn-lt"/>
              </a:rPr>
              <a:t>electric field</a:t>
            </a:r>
          </a:p>
        </p:txBody>
      </p:sp>
      <p:sp>
        <p:nvSpPr>
          <p:cNvPr id="19" name="Text Box 7"/>
          <p:cNvSpPr txBox="1">
            <a:spLocks noChangeArrowheads="1"/>
          </p:cNvSpPr>
          <p:nvPr/>
        </p:nvSpPr>
        <p:spPr bwMode="auto">
          <a:xfrm>
            <a:off x="4641850" y="5962625"/>
            <a:ext cx="39401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>
                <a:latin typeface="+mn-lt"/>
              </a:rPr>
              <a:t>magnetic field</a:t>
            </a:r>
          </a:p>
        </p:txBody>
      </p:sp>
      <p:sp>
        <p:nvSpPr>
          <p:cNvPr id="20" name="Text Box 8"/>
          <p:cNvSpPr txBox="1">
            <a:spLocks noChangeArrowheads="1"/>
          </p:cNvSpPr>
          <p:nvPr/>
        </p:nvSpPr>
        <p:spPr bwMode="auto">
          <a:xfrm>
            <a:off x="3779912" y="2348880"/>
            <a:ext cx="165237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>
                <a:latin typeface="+mn-lt"/>
              </a:rPr>
              <a:t>(only 1/4 shown)</a:t>
            </a:r>
          </a:p>
        </p:txBody>
      </p:sp>
      <p:sp>
        <p:nvSpPr>
          <p:cNvPr id="21" name="Text Box 9"/>
          <p:cNvSpPr txBox="1">
            <a:spLocks noChangeArrowheads="1"/>
          </p:cNvSpPr>
          <p:nvPr/>
        </p:nvSpPr>
        <p:spPr bwMode="auto">
          <a:xfrm>
            <a:off x="3851920" y="1988840"/>
            <a:ext cx="134363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dirty="0">
                <a:latin typeface="+mn-lt"/>
              </a:rPr>
              <a:t>TM</a:t>
            </a:r>
            <a:r>
              <a:rPr lang="en-US" sz="1800" baseline="-25000" dirty="0">
                <a:latin typeface="+mn-lt"/>
              </a:rPr>
              <a:t>010</a:t>
            </a:r>
            <a:r>
              <a:rPr lang="en-US" sz="1800" dirty="0">
                <a:latin typeface="+mn-lt"/>
              </a:rPr>
              <a:t>-mode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84213" y="1052736"/>
            <a:ext cx="7665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/>
              <a:t>One needs a hole for the beam pipe – circular waveguide below </a:t>
            </a:r>
            <a:r>
              <a:rPr lang="en-GB" sz="1800" dirty="0" err="1"/>
              <a:t>cutoff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4138938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6" descr="benodetRF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26" t="52630" r="9687" b="3434"/>
          <a:stretch/>
        </p:blipFill>
        <p:spPr bwMode="auto">
          <a:xfrm>
            <a:off x="1619672" y="3625558"/>
            <a:ext cx="1836320" cy="1099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7086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/>
              <a:t>Transit time factor</a:t>
            </a:r>
            <a:endParaRPr lang="fr-FR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467544" y="2595069"/>
            <a:ext cx="465464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  <a:latin typeface="Comic Sans MS" pitchFamily="-110" charset="0"/>
              </a:rPr>
              <a:t>In the general case, the </a:t>
            </a:r>
            <a:r>
              <a:rPr lang="en-US" sz="1600" dirty="0">
                <a:solidFill>
                  <a:srgbClr val="3333FF"/>
                </a:solidFill>
                <a:latin typeface="Comic Sans MS" pitchFamily="-110" charset="0"/>
              </a:rPr>
              <a:t>transit time factor</a:t>
            </a:r>
            <a:r>
              <a:rPr lang="en-US" sz="1600" dirty="0">
                <a:latin typeface="Comic Sans MS" pitchFamily="-110" charset="0"/>
              </a:rPr>
              <a:t> </a:t>
            </a:r>
            <a:r>
              <a:rPr lang="en-US" sz="1600" dirty="0">
                <a:solidFill>
                  <a:srgbClr val="FF0000"/>
                </a:solidFill>
                <a:latin typeface="Comic Sans MS" pitchFamily="-110" charset="0"/>
              </a:rPr>
              <a:t>is:</a:t>
            </a:r>
          </a:p>
        </p:txBody>
      </p:sp>
      <p:graphicFrame>
        <p:nvGraphicFramePr>
          <p:cNvPr id="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0278847"/>
              </p:ext>
            </p:extLst>
          </p:nvPr>
        </p:nvGraphicFramePr>
        <p:xfrm>
          <a:off x="5383213" y="2430463"/>
          <a:ext cx="2767012" cy="1352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841500" imgH="901700" progId="Equation.3">
                  <p:embed/>
                </p:oleObj>
              </mc:Choice>
              <mc:Fallback>
                <p:oleObj name="Equation" r:id="rId3" imgW="1841500" imgH="901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83213" y="2430463"/>
                        <a:ext cx="2767012" cy="1352550"/>
                      </a:xfrm>
                      <a:prstGeom prst="rect">
                        <a:avLst/>
                      </a:prstGeom>
                      <a:solidFill>
                        <a:srgbClr val="CCFFFF"/>
                      </a:solidFill>
                      <a:ln w="1270">
                        <a:solidFill>
                          <a:srgbClr val="0000FF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67544" y="1666528"/>
            <a:ext cx="2088232" cy="629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</a:pPr>
            <a:r>
              <a:rPr lang="en-US" sz="1600" dirty="0">
                <a:solidFill>
                  <a:srgbClr val="3333FF"/>
                </a:solidFill>
                <a:latin typeface="Comic Sans MS" pitchFamily="-110" charset="0"/>
              </a:rPr>
              <a:t>Transit time factor</a:t>
            </a:r>
            <a:r>
              <a:rPr lang="en-US" sz="1600" dirty="0">
                <a:latin typeface="Comic Sans MS" pitchFamily="-110" charset="0"/>
              </a:rPr>
              <a:t> </a:t>
            </a:r>
            <a:r>
              <a:rPr lang="en-US" sz="1600" dirty="0">
                <a:solidFill>
                  <a:srgbClr val="FF0000"/>
                </a:solidFill>
                <a:latin typeface="Comic Sans MS" pitchFamily="-110" charset="0"/>
              </a:rPr>
              <a:t>defined as:</a:t>
            </a: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36163359"/>
              </p:ext>
            </p:extLst>
          </p:nvPr>
        </p:nvGraphicFramePr>
        <p:xfrm>
          <a:off x="2699792" y="1628800"/>
          <a:ext cx="4987925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3048000" imgH="419100" progId="Equation.DSMT4">
                  <p:embed/>
                </p:oleObj>
              </mc:Choice>
              <mc:Fallback>
                <p:oleObj name="Equation" r:id="rId5" imgW="3048000" imgH="4191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99792" y="1628800"/>
                        <a:ext cx="4987925" cy="685800"/>
                      </a:xfrm>
                      <a:prstGeom prst="rect">
                        <a:avLst/>
                      </a:prstGeom>
                      <a:solidFill>
                        <a:srgbClr val="CCFFFF"/>
                      </a:solidFill>
                      <a:ln w="3175">
                        <a:solidFill>
                          <a:srgbClr val="0000FF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547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7114735"/>
              </p:ext>
            </p:extLst>
          </p:nvPr>
        </p:nvGraphicFramePr>
        <p:xfrm>
          <a:off x="3059832" y="3861048"/>
          <a:ext cx="1476375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838200" imgH="431800" progId="Equation.3">
                  <p:embed/>
                </p:oleObj>
              </mc:Choice>
              <mc:Fallback>
                <p:oleObj name="Equation" r:id="rId7" imgW="838200" imgH="431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832" y="3861048"/>
                        <a:ext cx="1476375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26"/>
          <p:cNvSpPr>
            <a:spLocks noChangeArrowheads="1"/>
          </p:cNvSpPr>
          <p:nvPr/>
        </p:nvSpPr>
        <p:spPr bwMode="auto">
          <a:xfrm>
            <a:off x="179512" y="5733256"/>
            <a:ext cx="4824536" cy="674031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t" anchorCtr="0"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</a:pPr>
            <a:r>
              <a:rPr lang="en-US" sz="1800" i="1" dirty="0">
                <a:latin typeface="Comic Sans MS" pitchFamily="-110" charset="0"/>
              </a:rPr>
              <a:t>0 &lt; T</a:t>
            </a:r>
            <a:r>
              <a:rPr lang="en-US" sz="1800" i="1" baseline="-25000" dirty="0">
                <a:latin typeface="Comic Sans MS" pitchFamily="-110" charset="0"/>
              </a:rPr>
              <a:t>a</a:t>
            </a:r>
            <a:r>
              <a:rPr lang="en-US" sz="1800" dirty="0">
                <a:latin typeface="Comic Sans MS" pitchFamily="-110" charset="0"/>
              </a:rPr>
              <a:t> &lt; 1,</a:t>
            </a:r>
            <a:r>
              <a:rPr lang="en-US" sz="1800" i="1" dirty="0">
                <a:latin typeface="Comic Sans MS" pitchFamily="-110" charset="0"/>
              </a:rPr>
              <a:t>   T</a:t>
            </a:r>
            <a:r>
              <a:rPr lang="en-US" sz="1800" i="1" baseline="-25000" dirty="0">
                <a:latin typeface="Comic Sans MS" pitchFamily="-110" charset="0"/>
              </a:rPr>
              <a:t>a</a:t>
            </a:r>
            <a:r>
              <a:rPr lang="en-US" sz="1800" dirty="0">
                <a:latin typeface="Comic Sans MS" pitchFamily="-110" charset="0"/>
              </a:rPr>
              <a:t> </a:t>
            </a:r>
            <a:r>
              <a:rPr lang="en-US" sz="1800" dirty="0">
                <a:latin typeface="Comic Sans MS" pitchFamily="-110" charset="0"/>
                <a:sym typeface="Symbol" pitchFamily="-110" charset="2"/>
              </a:rPr>
              <a:t></a:t>
            </a:r>
            <a:r>
              <a:rPr lang="en-US" sz="1800" dirty="0">
                <a:latin typeface="Comic Sans MS" pitchFamily="-110" charset="0"/>
              </a:rPr>
              <a:t> 1  for g </a:t>
            </a:r>
            <a:r>
              <a:rPr lang="en-US" sz="1800" dirty="0">
                <a:latin typeface="Comic Sans MS" pitchFamily="-110" charset="0"/>
                <a:sym typeface="Symbol" pitchFamily="-110" charset="2"/>
              </a:rPr>
              <a:t></a:t>
            </a:r>
            <a:r>
              <a:rPr lang="en-US" sz="1800" dirty="0">
                <a:latin typeface="Comic Sans MS" pitchFamily="-110" charset="0"/>
              </a:rPr>
              <a:t> 0, smaller </a:t>
            </a:r>
            <a:r>
              <a:rPr lang="en-US" sz="1800" i="1" dirty="0">
                <a:latin typeface="Lucida Grande"/>
                <a:ea typeface="Lucida Grande"/>
                <a:cs typeface="Lucida Grande"/>
              </a:rPr>
              <a:t>ω</a:t>
            </a:r>
            <a:r>
              <a:rPr lang="en-US" sz="1800" i="1" baseline="-25000" dirty="0">
                <a:latin typeface="Comic Sans MS" pitchFamily="-110" charset="0"/>
              </a:rPr>
              <a:t>RF</a:t>
            </a:r>
          </a:p>
          <a:p>
            <a:pPr>
              <a:spcAft>
                <a:spcPts val="1200"/>
              </a:spcAft>
            </a:pPr>
            <a:r>
              <a:rPr lang="en-US" sz="1800" dirty="0">
                <a:solidFill>
                  <a:srgbClr val="FF0000"/>
                </a:solidFill>
                <a:latin typeface="Comic Sans MS" pitchFamily="-110" charset="0"/>
              </a:rPr>
              <a:t>Important for low velocities (ions)</a:t>
            </a:r>
            <a:endParaRPr lang="en-US" sz="1800" i="1" dirty="0">
              <a:solidFill>
                <a:srgbClr val="FF0000"/>
              </a:solidFill>
              <a:latin typeface="Comic Sans MS" pitchFamily="-110" charset="0"/>
            </a:endParaRPr>
          </a:p>
        </p:txBody>
      </p:sp>
      <p:graphicFrame>
        <p:nvGraphicFramePr>
          <p:cNvPr id="17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0775633"/>
              </p:ext>
            </p:extLst>
          </p:nvPr>
        </p:nvGraphicFramePr>
        <p:xfrm>
          <a:off x="1368528" y="2996952"/>
          <a:ext cx="2627408" cy="3505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1524000" imgH="203200" progId="Equation.DSMT4">
                  <p:embed/>
                </p:oleObj>
              </mc:Choice>
              <mc:Fallback>
                <p:oleObj name="Equation" r:id="rId9" imgW="1524000" imgH="203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68528" y="2996952"/>
                        <a:ext cx="2627408" cy="35050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871492" y="2996952"/>
            <a:ext cx="4954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for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23528" y="3898776"/>
            <a:ext cx="1500030" cy="629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600" dirty="0">
                <a:solidFill>
                  <a:srgbClr val="FF0000"/>
                </a:solidFill>
              </a:rPr>
              <a:t>Simple model</a:t>
            </a:r>
            <a:br>
              <a:rPr lang="en-US" sz="1600" dirty="0">
                <a:solidFill>
                  <a:srgbClr val="FF0000"/>
                </a:solidFill>
              </a:rPr>
            </a:br>
            <a:r>
              <a:rPr lang="en-US" sz="1600" dirty="0">
                <a:solidFill>
                  <a:srgbClr val="FF0000"/>
                </a:solidFill>
              </a:rPr>
              <a:t>uniform field:</a:t>
            </a:r>
          </a:p>
        </p:txBody>
      </p:sp>
      <p:graphicFrame>
        <p:nvGraphicFramePr>
          <p:cNvPr id="1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4943089"/>
              </p:ext>
            </p:extLst>
          </p:nvPr>
        </p:nvGraphicFramePr>
        <p:xfrm>
          <a:off x="1855539" y="4797152"/>
          <a:ext cx="2284413" cy="796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1" imgW="1346200" imgH="469900" progId="Equation.3">
                  <p:embed/>
                </p:oleObj>
              </mc:Choice>
              <mc:Fallback>
                <p:oleObj name="Equation" r:id="rId11" imgW="1346200" imgH="469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55539" y="4797152"/>
                        <a:ext cx="2284413" cy="796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700558" y="5013176"/>
            <a:ext cx="9187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follows:</a:t>
            </a: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251520" y="836712"/>
            <a:ext cx="8712968" cy="669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800" dirty="0">
                <a:latin typeface="Comic Sans MS" pitchFamily="-110" charset="0"/>
              </a:rPr>
              <a:t>The accelerating </a:t>
            </a:r>
            <a:r>
              <a:rPr lang="en-US" sz="1800" dirty="0">
                <a:solidFill>
                  <a:srgbClr val="FF0000"/>
                </a:solidFill>
                <a:latin typeface="Comic Sans MS" pitchFamily="-110" charset="0"/>
              </a:rPr>
              <a:t>field varies during </a:t>
            </a:r>
            <a:r>
              <a:rPr lang="en-US" sz="1800" dirty="0">
                <a:latin typeface="Comic Sans MS" pitchFamily="-110" charset="0"/>
              </a:rPr>
              <a:t>the </a:t>
            </a:r>
            <a:r>
              <a:rPr lang="en-US" sz="1800" dirty="0">
                <a:solidFill>
                  <a:srgbClr val="FF0000"/>
                </a:solidFill>
                <a:latin typeface="Comic Sans MS" pitchFamily="-110" charset="0"/>
              </a:rPr>
              <a:t>passage</a:t>
            </a:r>
            <a:r>
              <a:rPr lang="en-US" sz="1800" dirty="0">
                <a:latin typeface="Comic Sans MS" pitchFamily="-110" charset="0"/>
              </a:rPr>
              <a:t> of the particle</a:t>
            </a:r>
          </a:p>
          <a:p>
            <a:pPr>
              <a:lnSpc>
                <a:spcPct val="110000"/>
              </a:lnSpc>
            </a:pPr>
            <a:r>
              <a:rPr lang="en-US" sz="1800" dirty="0">
                <a:latin typeface="Comic Sans MS" pitchFamily="-110" charset="0"/>
              </a:rPr>
              <a:t>=&gt; particle does not always see maximum field =&gt; </a:t>
            </a:r>
            <a:r>
              <a:rPr lang="en-US" sz="1800" dirty="0">
                <a:solidFill>
                  <a:srgbClr val="FF0000"/>
                </a:solidFill>
                <a:latin typeface="Comic Sans MS" pitchFamily="-110" charset="0"/>
              </a:rPr>
              <a:t>effective acceleration smaller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92080" y="4196223"/>
            <a:ext cx="3528392" cy="2257113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6604050" y="4437112"/>
            <a:ext cx="20724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Field rotates</a:t>
            </a:r>
            <a:br>
              <a:rPr lang="en-GB" sz="1600" dirty="0"/>
            </a:br>
            <a:r>
              <a:rPr lang="en-GB" sz="1600" dirty="0"/>
              <a:t>by 360° during particle passage.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 flipH="1">
            <a:off x="6562422" y="5373216"/>
            <a:ext cx="169818" cy="86409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5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080668"/>
              </p:ext>
            </p:extLst>
          </p:nvPr>
        </p:nvGraphicFramePr>
        <p:xfrm>
          <a:off x="8411021" y="5445224"/>
          <a:ext cx="625475" cy="731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368300" imgH="431800" progId="Equation.3">
                  <p:embed/>
                </p:oleObj>
              </mc:Choice>
              <mc:Fallback>
                <p:oleObj name="Equation" r:id="rId14" imgW="368300" imgH="431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11021" y="5445224"/>
                        <a:ext cx="625475" cy="731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3975322"/>
              </p:ext>
            </p:extLst>
          </p:nvPr>
        </p:nvGraphicFramePr>
        <p:xfrm>
          <a:off x="4932040" y="4149080"/>
          <a:ext cx="279400" cy="366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6" imgW="165100" imgH="215900" progId="Equation.3">
                  <p:embed/>
                </p:oleObj>
              </mc:Choice>
              <mc:Fallback>
                <p:oleObj name="Equation" r:id="rId16" imgW="165100" imgH="215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2040" y="4149080"/>
                        <a:ext cx="279400" cy="3667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92867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66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7086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/>
              <a:t>The Pill Box Cavity (2)</a:t>
            </a:r>
            <a:endParaRPr lang="fr-FR" dirty="0"/>
          </a:p>
        </p:txBody>
      </p:sp>
      <p:sp>
        <p:nvSpPr>
          <p:cNvPr id="23568" name="Text Box 8"/>
          <p:cNvSpPr txBox="1">
            <a:spLocks noChangeArrowheads="1"/>
          </p:cNvSpPr>
          <p:nvPr/>
        </p:nvSpPr>
        <p:spPr bwMode="auto">
          <a:xfrm>
            <a:off x="4139952" y="1052736"/>
            <a:ext cx="4824536" cy="535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800" dirty="0"/>
              <a:t>The design of a cavity can be sophisticated in order to </a:t>
            </a:r>
            <a:r>
              <a:rPr lang="en-US" sz="1800" dirty="0">
                <a:solidFill>
                  <a:srgbClr val="FF0000"/>
                </a:solidFill>
              </a:rPr>
              <a:t>improve</a:t>
            </a:r>
            <a:r>
              <a:rPr lang="en-US" sz="1800" dirty="0"/>
              <a:t> its </a:t>
            </a:r>
            <a:r>
              <a:rPr lang="en-US" sz="1800" dirty="0">
                <a:solidFill>
                  <a:srgbClr val="FF0000"/>
                </a:solidFill>
              </a:rPr>
              <a:t>performances</a:t>
            </a:r>
            <a:r>
              <a:rPr lang="en-US" sz="1800" dirty="0"/>
              <a:t>:</a:t>
            </a:r>
          </a:p>
          <a:p>
            <a:endParaRPr lang="en-US" sz="1800" dirty="0"/>
          </a:p>
          <a:p>
            <a:r>
              <a:rPr lang="en-US" sz="1800" dirty="0"/>
              <a:t>- A </a:t>
            </a:r>
            <a:r>
              <a:rPr lang="en-US" sz="1800" dirty="0">
                <a:solidFill>
                  <a:srgbClr val="FF0000"/>
                </a:solidFill>
              </a:rPr>
              <a:t>nose cone </a:t>
            </a:r>
            <a:r>
              <a:rPr lang="en-US" sz="1800" dirty="0"/>
              <a:t>can be introduced in order to concentrate the electric field around the axis</a:t>
            </a:r>
          </a:p>
          <a:p>
            <a:endParaRPr lang="en-US" sz="1800" dirty="0"/>
          </a:p>
          <a:p>
            <a:r>
              <a:rPr lang="en-US" sz="1800" dirty="0"/>
              <a:t>- </a:t>
            </a:r>
            <a:r>
              <a:rPr lang="en-US" sz="1800" dirty="0">
                <a:solidFill>
                  <a:srgbClr val="FF0000"/>
                </a:solidFill>
              </a:rPr>
              <a:t>Round</a:t>
            </a:r>
            <a:r>
              <a:rPr lang="en-US" sz="1800" dirty="0"/>
              <a:t> shaping of the </a:t>
            </a:r>
            <a:r>
              <a:rPr lang="en-US" sz="1800" dirty="0">
                <a:solidFill>
                  <a:srgbClr val="FF0000"/>
                </a:solidFill>
              </a:rPr>
              <a:t>corners</a:t>
            </a:r>
            <a:r>
              <a:rPr lang="en-US" sz="1800" dirty="0"/>
              <a:t> allows a better distribution of the magnetic field on the surface and a reduction of the Joule losses.</a:t>
            </a:r>
          </a:p>
          <a:p>
            <a:r>
              <a:rPr lang="en-US" sz="1800" dirty="0"/>
              <a:t>It also prevents from </a:t>
            </a:r>
            <a:r>
              <a:rPr lang="en-US" sz="1800" dirty="0" err="1"/>
              <a:t>multipactoring</a:t>
            </a:r>
            <a:r>
              <a:rPr lang="en-US" sz="1800" dirty="0"/>
              <a:t> effects (e- emission and acceleration). </a:t>
            </a:r>
          </a:p>
          <a:p>
            <a:endParaRPr lang="en-US" sz="1800" dirty="0"/>
          </a:p>
          <a:p>
            <a:r>
              <a:rPr lang="en-US" sz="1800" dirty="0"/>
              <a:t>A good cavity efficiently transforms the RF power into accelerating voltage.</a:t>
            </a:r>
          </a:p>
          <a:p>
            <a:endParaRPr lang="en-US" sz="1800" dirty="0"/>
          </a:p>
          <a:p>
            <a:r>
              <a:rPr lang="en-US" sz="1800" dirty="0">
                <a:solidFill>
                  <a:srgbClr val="FF0000"/>
                </a:solidFill>
              </a:rPr>
              <a:t>Simulation codes </a:t>
            </a:r>
            <a:r>
              <a:rPr lang="en-US" sz="1800" dirty="0"/>
              <a:t>allow precise calculation of the properties.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12171" t="1980" r="3957" b="1618"/>
          <a:stretch/>
        </p:blipFill>
        <p:spPr>
          <a:xfrm>
            <a:off x="251520" y="1088571"/>
            <a:ext cx="3834190" cy="5249334"/>
          </a:xfrm>
          <a:prstGeom prst="rect">
            <a:avLst/>
          </a:prstGeom>
        </p:spPr>
      </p:pic>
      <p:sp>
        <p:nvSpPr>
          <p:cNvPr id="5" name="Line 1047"/>
          <p:cNvSpPr>
            <a:spLocks noChangeShapeType="1"/>
          </p:cNvSpPr>
          <p:nvPr/>
        </p:nvSpPr>
        <p:spPr bwMode="auto">
          <a:xfrm flipH="1">
            <a:off x="1475656" y="2348880"/>
            <a:ext cx="2664296" cy="100811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Line 1047"/>
          <p:cNvSpPr>
            <a:spLocks noChangeShapeType="1"/>
          </p:cNvSpPr>
          <p:nvPr/>
        </p:nvSpPr>
        <p:spPr bwMode="auto">
          <a:xfrm flipH="1">
            <a:off x="3347864" y="3284984"/>
            <a:ext cx="792088" cy="1152128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Line 1047"/>
          <p:cNvSpPr>
            <a:spLocks noChangeShapeType="1"/>
          </p:cNvSpPr>
          <p:nvPr/>
        </p:nvSpPr>
        <p:spPr bwMode="auto">
          <a:xfrm flipH="1">
            <a:off x="2915816" y="3284984"/>
            <a:ext cx="1224136" cy="2376264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501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3" name="Picture 3" descr="mario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8" b="-1169"/>
          <a:stretch>
            <a:fillRect/>
          </a:stretch>
        </p:blipFill>
        <p:spPr>
          <a:xfrm>
            <a:off x="611560" y="4725144"/>
            <a:ext cx="3351659" cy="1872208"/>
          </a:xfrm>
          <a:prstGeom prst="rect">
            <a:avLst/>
          </a:prstGeom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3566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7086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/>
              <a:t>Multi-Cell Cavities</a:t>
            </a:r>
            <a:endParaRPr lang="fr-FR" dirty="0"/>
          </a:p>
        </p:txBody>
      </p:sp>
      <p:sp>
        <p:nvSpPr>
          <p:cNvPr id="23568" name="Text Box 8"/>
          <p:cNvSpPr txBox="1">
            <a:spLocks noChangeArrowheads="1"/>
          </p:cNvSpPr>
          <p:nvPr/>
        </p:nvSpPr>
        <p:spPr bwMode="auto">
          <a:xfrm>
            <a:off x="372616" y="764704"/>
            <a:ext cx="8735888" cy="112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</a:pPr>
            <a:endParaRPr lang="en-US" sz="700" dirty="0"/>
          </a:p>
          <a:p>
            <a:pPr>
              <a:lnSpc>
                <a:spcPct val="110000"/>
              </a:lnSpc>
            </a:pPr>
            <a:r>
              <a:rPr lang="en-US" sz="1800" dirty="0"/>
              <a:t>Acceleration of one cavity limited =&gt; </a:t>
            </a:r>
            <a:r>
              <a:rPr lang="en-US" sz="1800" dirty="0">
                <a:solidFill>
                  <a:srgbClr val="FF0000"/>
                </a:solidFill>
              </a:rPr>
              <a:t>distribute power over several cells</a:t>
            </a:r>
          </a:p>
          <a:p>
            <a:pPr>
              <a:lnSpc>
                <a:spcPct val="110000"/>
              </a:lnSpc>
            </a:pPr>
            <a:r>
              <a:rPr lang="en-US" sz="1800" dirty="0"/>
              <a:t>Each cavity receives </a:t>
            </a:r>
            <a:r>
              <a:rPr lang="en-US" sz="1800" dirty="0" err="1"/>
              <a:t>P/n</a:t>
            </a:r>
            <a:endParaRPr lang="en-US" sz="1800" dirty="0"/>
          </a:p>
          <a:p>
            <a:pPr>
              <a:lnSpc>
                <a:spcPct val="110000"/>
              </a:lnSpc>
            </a:pPr>
            <a:r>
              <a:rPr lang="en-US" sz="1800" dirty="0"/>
              <a:t>Since the field is proportional √P, you get </a:t>
            </a:r>
            <a:endParaRPr lang="en-GB" sz="1800" dirty="0"/>
          </a:p>
        </p:txBody>
      </p:sp>
      <p:grpSp>
        <p:nvGrpSpPr>
          <p:cNvPr id="4" name="Group 3"/>
          <p:cNvGrpSpPr/>
          <p:nvPr/>
        </p:nvGrpSpPr>
        <p:grpSpPr>
          <a:xfrm>
            <a:off x="431427" y="1916832"/>
            <a:ext cx="4500613" cy="1656185"/>
            <a:chOff x="425244" y="2112355"/>
            <a:chExt cx="5146881" cy="2127684"/>
          </a:xfrm>
        </p:grpSpPr>
        <p:sp>
          <p:nvSpPr>
            <p:cNvPr id="31" name="Rectangle 9"/>
            <p:cNvSpPr>
              <a:spLocks noChangeArrowheads="1"/>
            </p:cNvSpPr>
            <p:nvPr/>
          </p:nvSpPr>
          <p:spPr bwMode="auto">
            <a:xfrm>
              <a:off x="915988" y="3312939"/>
              <a:ext cx="269875" cy="1428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32" name="Freeform 10"/>
            <p:cNvSpPr>
              <a:spLocks/>
            </p:cNvSpPr>
            <p:nvPr/>
          </p:nvSpPr>
          <p:spPr bwMode="auto">
            <a:xfrm>
              <a:off x="1185863" y="3236739"/>
              <a:ext cx="69850" cy="90487"/>
            </a:xfrm>
            <a:custGeom>
              <a:avLst/>
              <a:gdLst>
                <a:gd name="T0" fmla="*/ 35 w 44"/>
                <a:gd name="T1" fmla="*/ 3 h 57"/>
                <a:gd name="T2" fmla="*/ 34 w 44"/>
                <a:gd name="T3" fmla="*/ 8 h 57"/>
                <a:gd name="T4" fmla="*/ 34 w 44"/>
                <a:gd name="T5" fmla="*/ 12 h 57"/>
                <a:gd name="T6" fmla="*/ 32 w 44"/>
                <a:gd name="T7" fmla="*/ 17 h 57"/>
                <a:gd name="T8" fmla="*/ 31 w 44"/>
                <a:gd name="T9" fmla="*/ 21 h 57"/>
                <a:gd name="T10" fmla="*/ 30 w 44"/>
                <a:gd name="T11" fmla="*/ 25 h 57"/>
                <a:gd name="T12" fmla="*/ 28 w 44"/>
                <a:gd name="T13" fmla="*/ 28 h 57"/>
                <a:gd name="T14" fmla="*/ 25 w 44"/>
                <a:gd name="T15" fmla="*/ 33 h 57"/>
                <a:gd name="T16" fmla="*/ 24 w 44"/>
                <a:gd name="T17" fmla="*/ 36 h 57"/>
                <a:gd name="T18" fmla="*/ 21 w 44"/>
                <a:gd name="T19" fmla="*/ 39 h 57"/>
                <a:gd name="T20" fmla="*/ 18 w 44"/>
                <a:gd name="T21" fmla="*/ 40 h 57"/>
                <a:gd name="T22" fmla="*/ 15 w 44"/>
                <a:gd name="T23" fmla="*/ 43 h 57"/>
                <a:gd name="T24" fmla="*/ 12 w 44"/>
                <a:gd name="T25" fmla="*/ 45 h 57"/>
                <a:gd name="T26" fmla="*/ 8 w 44"/>
                <a:gd name="T27" fmla="*/ 46 h 57"/>
                <a:gd name="T28" fmla="*/ 5 w 44"/>
                <a:gd name="T29" fmla="*/ 46 h 57"/>
                <a:gd name="T30" fmla="*/ 2 w 44"/>
                <a:gd name="T31" fmla="*/ 48 h 57"/>
                <a:gd name="T32" fmla="*/ 0 w 44"/>
                <a:gd name="T33" fmla="*/ 57 h 57"/>
                <a:gd name="T34" fmla="*/ 5 w 44"/>
                <a:gd name="T35" fmla="*/ 57 h 57"/>
                <a:gd name="T36" fmla="*/ 9 w 44"/>
                <a:gd name="T37" fmla="*/ 55 h 57"/>
                <a:gd name="T38" fmla="*/ 13 w 44"/>
                <a:gd name="T39" fmla="*/ 54 h 57"/>
                <a:gd name="T40" fmla="*/ 18 w 44"/>
                <a:gd name="T41" fmla="*/ 52 h 57"/>
                <a:gd name="T42" fmla="*/ 21 w 44"/>
                <a:gd name="T43" fmla="*/ 49 h 57"/>
                <a:gd name="T44" fmla="*/ 25 w 44"/>
                <a:gd name="T45" fmla="*/ 46 h 57"/>
                <a:gd name="T46" fmla="*/ 28 w 44"/>
                <a:gd name="T47" fmla="*/ 43 h 57"/>
                <a:gd name="T48" fmla="*/ 31 w 44"/>
                <a:gd name="T49" fmla="*/ 39 h 57"/>
                <a:gd name="T50" fmla="*/ 34 w 44"/>
                <a:gd name="T51" fmla="*/ 36 h 57"/>
                <a:gd name="T52" fmla="*/ 37 w 44"/>
                <a:gd name="T53" fmla="*/ 31 h 57"/>
                <a:gd name="T54" fmla="*/ 38 w 44"/>
                <a:gd name="T55" fmla="*/ 27 h 57"/>
                <a:gd name="T56" fmla="*/ 40 w 44"/>
                <a:gd name="T57" fmla="*/ 23 h 57"/>
                <a:gd name="T58" fmla="*/ 41 w 44"/>
                <a:gd name="T59" fmla="*/ 17 h 57"/>
                <a:gd name="T60" fmla="*/ 43 w 44"/>
                <a:gd name="T61" fmla="*/ 12 h 57"/>
                <a:gd name="T62" fmla="*/ 44 w 44"/>
                <a:gd name="T63" fmla="*/ 6 h 57"/>
                <a:gd name="T64" fmla="*/ 44 w 44"/>
                <a:gd name="T65" fmla="*/ 0 h 5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4"/>
                <a:gd name="T100" fmla="*/ 0 h 57"/>
                <a:gd name="T101" fmla="*/ 44 w 44"/>
                <a:gd name="T102" fmla="*/ 57 h 5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4" h="57">
                  <a:moveTo>
                    <a:pt x="35" y="0"/>
                  </a:moveTo>
                  <a:lnTo>
                    <a:pt x="35" y="3"/>
                  </a:lnTo>
                  <a:lnTo>
                    <a:pt x="35" y="6"/>
                  </a:lnTo>
                  <a:lnTo>
                    <a:pt x="34" y="8"/>
                  </a:lnTo>
                  <a:lnTo>
                    <a:pt x="34" y="11"/>
                  </a:lnTo>
                  <a:lnTo>
                    <a:pt x="34" y="12"/>
                  </a:lnTo>
                  <a:lnTo>
                    <a:pt x="34" y="15"/>
                  </a:lnTo>
                  <a:lnTo>
                    <a:pt x="32" y="17"/>
                  </a:lnTo>
                  <a:lnTo>
                    <a:pt x="32" y="20"/>
                  </a:lnTo>
                  <a:lnTo>
                    <a:pt x="31" y="21"/>
                  </a:lnTo>
                  <a:lnTo>
                    <a:pt x="31" y="24"/>
                  </a:lnTo>
                  <a:lnTo>
                    <a:pt x="30" y="25"/>
                  </a:lnTo>
                  <a:lnTo>
                    <a:pt x="28" y="27"/>
                  </a:lnTo>
                  <a:lnTo>
                    <a:pt x="28" y="28"/>
                  </a:lnTo>
                  <a:lnTo>
                    <a:pt x="27" y="31"/>
                  </a:lnTo>
                  <a:lnTo>
                    <a:pt x="25" y="33"/>
                  </a:lnTo>
                  <a:lnTo>
                    <a:pt x="24" y="34"/>
                  </a:lnTo>
                  <a:lnTo>
                    <a:pt x="24" y="36"/>
                  </a:lnTo>
                  <a:lnTo>
                    <a:pt x="22" y="37"/>
                  </a:lnTo>
                  <a:lnTo>
                    <a:pt x="21" y="39"/>
                  </a:lnTo>
                  <a:lnTo>
                    <a:pt x="19" y="40"/>
                  </a:lnTo>
                  <a:lnTo>
                    <a:pt x="18" y="40"/>
                  </a:lnTo>
                  <a:lnTo>
                    <a:pt x="16" y="42"/>
                  </a:lnTo>
                  <a:lnTo>
                    <a:pt x="15" y="43"/>
                  </a:lnTo>
                  <a:lnTo>
                    <a:pt x="13" y="43"/>
                  </a:lnTo>
                  <a:lnTo>
                    <a:pt x="12" y="45"/>
                  </a:lnTo>
                  <a:lnTo>
                    <a:pt x="10" y="45"/>
                  </a:lnTo>
                  <a:lnTo>
                    <a:pt x="8" y="46"/>
                  </a:lnTo>
                  <a:lnTo>
                    <a:pt x="6" y="46"/>
                  </a:lnTo>
                  <a:lnTo>
                    <a:pt x="5" y="46"/>
                  </a:lnTo>
                  <a:lnTo>
                    <a:pt x="3" y="48"/>
                  </a:lnTo>
                  <a:lnTo>
                    <a:pt x="2" y="48"/>
                  </a:lnTo>
                  <a:lnTo>
                    <a:pt x="0" y="48"/>
                  </a:lnTo>
                  <a:lnTo>
                    <a:pt x="0" y="57"/>
                  </a:lnTo>
                  <a:lnTo>
                    <a:pt x="2" y="57"/>
                  </a:lnTo>
                  <a:lnTo>
                    <a:pt x="5" y="57"/>
                  </a:lnTo>
                  <a:lnTo>
                    <a:pt x="6" y="55"/>
                  </a:lnTo>
                  <a:lnTo>
                    <a:pt x="9" y="55"/>
                  </a:lnTo>
                  <a:lnTo>
                    <a:pt x="10" y="55"/>
                  </a:lnTo>
                  <a:lnTo>
                    <a:pt x="13" y="54"/>
                  </a:lnTo>
                  <a:lnTo>
                    <a:pt x="15" y="52"/>
                  </a:lnTo>
                  <a:lnTo>
                    <a:pt x="18" y="52"/>
                  </a:lnTo>
                  <a:lnTo>
                    <a:pt x="19" y="51"/>
                  </a:lnTo>
                  <a:lnTo>
                    <a:pt x="21" y="49"/>
                  </a:lnTo>
                  <a:lnTo>
                    <a:pt x="24" y="48"/>
                  </a:lnTo>
                  <a:lnTo>
                    <a:pt x="25" y="46"/>
                  </a:lnTo>
                  <a:lnTo>
                    <a:pt x="27" y="45"/>
                  </a:lnTo>
                  <a:lnTo>
                    <a:pt x="28" y="43"/>
                  </a:lnTo>
                  <a:lnTo>
                    <a:pt x="30" y="42"/>
                  </a:lnTo>
                  <a:lnTo>
                    <a:pt x="31" y="39"/>
                  </a:lnTo>
                  <a:lnTo>
                    <a:pt x="32" y="37"/>
                  </a:lnTo>
                  <a:lnTo>
                    <a:pt x="34" y="36"/>
                  </a:lnTo>
                  <a:lnTo>
                    <a:pt x="35" y="33"/>
                  </a:lnTo>
                  <a:lnTo>
                    <a:pt x="37" y="31"/>
                  </a:lnTo>
                  <a:lnTo>
                    <a:pt x="38" y="28"/>
                  </a:lnTo>
                  <a:lnTo>
                    <a:pt x="38" y="27"/>
                  </a:lnTo>
                  <a:lnTo>
                    <a:pt x="40" y="24"/>
                  </a:lnTo>
                  <a:lnTo>
                    <a:pt x="40" y="23"/>
                  </a:lnTo>
                  <a:lnTo>
                    <a:pt x="41" y="20"/>
                  </a:lnTo>
                  <a:lnTo>
                    <a:pt x="41" y="17"/>
                  </a:lnTo>
                  <a:lnTo>
                    <a:pt x="43" y="14"/>
                  </a:lnTo>
                  <a:lnTo>
                    <a:pt x="43" y="12"/>
                  </a:lnTo>
                  <a:lnTo>
                    <a:pt x="43" y="9"/>
                  </a:lnTo>
                  <a:lnTo>
                    <a:pt x="44" y="6"/>
                  </a:lnTo>
                  <a:lnTo>
                    <a:pt x="44" y="3"/>
                  </a:lnTo>
                  <a:lnTo>
                    <a:pt x="44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34" name="Freeform 11"/>
            <p:cNvSpPr>
              <a:spLocks/>
            </p:cNvSpPr>
            <p:nvPr/>
          </p:nvSpPr>
          <p:spPr bwMode="auto">
            <a:xfrm>
              <a:off x="1216025" y="3162126"/>
              <a:ext cx="39688" cy="74613"/>
            </a:xfrm>
            <a:custGeom>
              <a:avLst/>
              <a:gdLst>
                <a:gd name="T0" fmla="*/ 0 w 25"/>
                <a:gd name="T1" fmla="*/ 7 h 47"/>
                <a:gd name="T2" fmla="*/ 2 w 25"/>
                <a:gd name="T3" fmla="*/ 10 h 47"/>
                <a:gd name="T4" fmla="*/ 3 w 25"/>
                <a:gd name="T5" fmla="*/ 12 h 47"/>
                <a:gd name="T6" fmla="*/ 6 w 25"/>
                <a:gd name="T7" fmla="*/ 15 h 47"/>
                <a:gd name="T8" fmla="*/ 8 w 25"/>
                <a:gd name="T9" fmla="*/ 16 h 47"/>
                <a:gd name="T10" fmla="*/ 9 w 25"/>
                <a:gd name="T11" fmla="*/ 19 h 47"/>
                <a:gd name="T12" fmla="*/ 11 w 25"/>
                <a:gd name="T13" fmla="*/ 22 h 47"/>
                <a:gd name="T14" fmla="*/ 12 w 25"/>
                <a:gd name="T15" fmla="*/ 25 h 47"/>
                <a:gd name="T16" fmla="*/ 12 w 25"/>
                <a:gd name="T17" fmla="*/ 28 h 47"/>
                <a:gd name="T18" fmla="*/ 13 w 25"/>
                <a:gd name="T19" fmla="*/ 31 h 47"/>
                <a:gd name="T20" fmla="*/ 15 w 25"/>
                <a:gd name="T21" fmla="*/ 34 h 47"/>
                <a:gd name="T22" fmla="*/ 15 w 25"/>
                <a:gd name="T23" fmla="*/ 37 h 47"/>
                <a:gd name="T24" fmla="*/ 15 w 25"/>
                <a:gd name="T25" fmla="*/ 40 h 47"/>
                <a:gd name="T26" fmla="*/ 16 w 25"/>
                <a:gd name="T27" fmla="*/ 43 h 47"/>
                <a:gd name="T28" fmla="*/ 16 w 25"/>
                <a:gd name="T29" fmla="*/ 46 h 47"/>
                <a:gd name="T30" fmla="*/ 25 w 25"/>
                <a:gd name="T31" fmla="*/ 47 h 47"/>
                <a:gd name="T32" fmla="*/ 25 w 25"/>
                <a:gd name="T33" fmla="*/ 44 h 47"/>
                <a:gd name="T34" fmla="*/ 25 w 25"/>
                <a:gd name="T35" fmla="*/ 41 h 47"/>
                <a:gd name="T36" fmla="*/ 24 w 25"/>
                <a:gd name="T37" fmla="*/ 37 h 47"/>
                <a:gd name="T38" fmla="*/ 24 w 25"/>
                <a:gd name="T39" fmla="*/ 34 h 47"/>
                <a:gd name="T40" fmla="*/ 22 w 25"/>
                <a:gd name="T41" fmla="*/ 31 h 47"/>
                <a:gd name="T42" fmla="*/ 22 w 25"/>
                <a:gd name="T43" fmla="*/ 28 h 47"/>
                <a:gd name="T44" fmla="*/ 21 w 25"/>
                <a:gd name="T45" fmla="*/ 25 h 47"/>
                <a:gd name="T46" fmla="*/ 19 w 25"/>
                <a:gd name="T47" fmla="*/ 22 h 47"/>
                <a:gd name="T48" fmla="*/ 18 w 25"/>
                <a:gd name="T49" fmla="*/ 19 h 47"/>
                <a:gd name="T50" fmla="*/ 16 w 25"/>
                <a:gd name="T51" fmla="*/ 16 h 47"/>
                <a:gd name="T52" fmla="*/ 15 w 25"/>
                <a:gd name="T53" fmla="*/ 13 h 47"/>
                <a:gd name="T54" fmla="*/ 13 w 25"/>
                <a:gd name="T55" fmla="*/ 10 h 47"/>
                <a:gd name="T56" fmla="*/ 12 w 25"/>
                <a:gd name="T57" fmla="*/ 9 h 47"/>
                <a:gd name="T58" fmla="*/ 11 w 25"/>
                <a:gd name="T59" fmla="*/ 6 h 47"/>
                <a:gd name="T60" fmla="*/ 8 w 25"/>
                <a:gd name="T61" fmla="*/ 3 h 47"/>
                <a:gd name="T62" fmla="*/ 5 w 25"/>
                <a:gd name="T63" fmla="*/ 0 h 47"/>
                <a:gd name="T64" fmla="*/ 5 w 25"/>
                <a:gd name="T65" fmla="*/ 0 h 4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5"/>
                <a:gd name="T100" fmla="*/ 0 h 47"/>
                <a:gd name="T101" fmla="*/ 25 w 25"/>
                <a:gd name="T102" fmla="*/ 47 h 4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5" h="47">
                  <a:moveTo>
                    <a:pt x="2" y="9"/>
                  </a:moveTo>
                  <a:lnTo>
                    <a:pt x="0" y="7"/>
                  </a:lnTo>
                  <a:lnTo>
                    <a:pt x="0" y="9"/>
                  </a:lnTo>
                  <a:lnTo>
                    <a:pt x="2" y="10"/>
                  </a:lnTo>
                  <a:lnTo>
                    <a:pt x="3" y="10"/>
                  </a:lnTo>
                  <a:lnTo>
                    <a:pt x="3" y="12"/>
                  </a:lnTo>
                  <a:lnTo>
                    <a:pt x="5" y="13"/>
                  </a:lnTo>
                  <a:lnTo>
                    <a:pt x="6" y="15"/>
                  </a:lnTo>
                  <a:lnTo>
                    <a:pt x="6" y="16"/>
                  </a:lnTo>
                  <a:lnTo>
                    <a:pt x="8" y="16"/>
                  </a:lnTo>
                  <a:lnTo>
                    <a:pt x="8" y="18"/>
                  </a:lnTo>
                  <a:lnTo>
                    <a:pt x="9" y="19"/>
                  </a:lnTo>
                  <a:lnTo>
                    <a:pt x="9" y="21"/>
                  </a:lnTo>
                  <a:lnTo>
                    <a:pt x="11" y="22"/>
                  </a:lnTo>
                  <a:lnTo>
                    <a:pt x="11" y="24"/>
                  </a:lnTo>
                  <a:lnTo>
                    <a:pt x="12" y="25"/>
                  </a:lnTo>
                  <a:lnTo>
                    <a:pt x="12" y="27"/>
                  </a:lnTo>
                  <a:lnTo>
                    <a:pt x="12" y="28"/>
                  </a:lnTo>
                  <a:lnTo>
                    <a:pt x="13" y="30"/>
                  </a:lnTo>
                  <a:lnTo>
                    <a:pt x="13" y="31"/>
                  </a:lnTo>
                  <a:lnTo>
                    <a:pt x="13" y="32"/>
                  </a:lnTo>
                  <a:lnTo>
                    <a:pt x="15" y="34"/>
                  </a:lnTo>
                  <a:lnTo>
                    <a:pt x="15" y="35"/>
                  </a:lnTo>
                  <a:lnTo>
                    <a:pt x="15" y="37"/>
                  </a:lnTo>
                  <a:lnTo>
                    <a:pt x="15" y="38"/>
                  </a:lnTo>
                  <a:lnTo>
                    <a:pt x="15" y="40"/>
                  </a:lnTo>
                  <a:lnTo>
                    <a:pt x="16" y="41"/>
                  </a:lnTo>
                  <a:lnTo>
                    <a:pt x="16" y="43"/>
                  </a:lnTo>
                  <a:lnTo>
                    <a:pt x="16" y="44"/>
                  </a:lnTo>
                  <a:lnTo>
                    <a:pt x="16" y="46"/>
                  </a:lnTo>
                  <a:lnTo>
                    <a:pt x="16" y="47"/>
                  </a:lnTo>
                  <a:lnTo>
                    <a:pt x="25" y="47"/>
                  </a:lnTo>
                  <a:lnTo>
                    <a:pt x="25" y="46"/>
                  </a:lnTo>
                  <a:lnTo>
                    <a:pt x="25" y="44"/>
                  </a:lnTo>
                  <a:lnTo>
                    <a:pt x="25" y="43"/>
                  </a:lnTo>
                  <a:lnTo>
                    <a:pt x="25" y="41"/>
                  </a:lnTo>
                  <a:lnTo>
                    <a:pt x="24" y="40"/>
                  </a:lnTo>
                  <a:lnTo>
                    <a:pt x="24" y="37"/>
                  </a:lnTo>
                  <a:lnTo>
                    <a:pt x="24" y="35"/>
                  </a:lnTo>
                  <a:lnTo>
                    <a:pt x="24" y="34"/>
                  </a:lnTo>
                  <a:lnTo>
                    <a:pt x="24" y="32"/>
                  </a:lnTo>
                  <a:lnTo>
                    <a:pt x="22" y="31"/>
                  </a:lnTo>
                  <a:lnTo>
                    <a:pt x="22" y="30"/>
                  </a:lnTo>
                  <a:lnTo>
                    <a:pt x="22" y="28"/>
                  </a:lnTo>
                  <a:lnTo>
                    <a:pt x="21" y="27"/>
                  </a:lnTo>
                  <a:lnTo>
                    <a:pt x="21" y="25"/>
                  </a:lnTo>
                  <a:lnTo>
                    <a:pt x="21" y="24"/>
                  </a:lnTo>
                  <a:lnTo>
                    <a:pt x="19" y="22"/>
                  </a:lnTo>
                  <a:lnTo>
                    <a:pt x="19" y="21"/>
                  </a:lnTo>
                  <a:lnTo>
                    <a:pt x="18" y="19"/>
                  </a:lnTo>
                  <a:lnTo>
                    <a:pt x="18" y="18"/>
                  </a:lnTo>
                  <a:lnTo>
                    <a:pt x="16" y="16"/>
                  </a:lnTo>
                  <a:lnTo>
                    <a:pt x="16" y="15"/>
                  </a:lnTo>
                  <a:lnTo>
                    <a:pt x="15" y="13"/>
                  </a:lnTo>
                  <a:lnTo>
                    <a:pt x="15" y="12"/>
                  </a:lnTo>
                  <a:lnTo>
                    <a:pt x="13" y="10"/>
                  </a:lnTo>
                  <a:lnTo>
                    <a:pt x="13" y="9"/>
                  </a:lnTo>
                  <a:lnTo>
                    <a:pt x="12" y="9"/>
                  </a:lnTo>
                  <a:lnTo>
                    <a:pt x="11" y="7"/>
                  </a:lnTo>
                  <a:lnTo>
                    <a:pt x="11" y="6"/>
                  </a:lnTo>
                  <a:lnTo>
                    <a:pt x="9" y="4"/>
                  </a:lnTo>
                  <a:lnTo>
                    <a:pt x="8" y="3"/>
                  </a:lnTo>
                  <a:lnTo>
                    <a:pt x="6" y="1"/>
                  </a:lnTo>
                  <a:lnTo>
                    <a:pt x="5" y="0"/>
                  </a:lnTo>
                  <a:lnTo>
                    <a:pt x="6" y="1"/>
                  </a:lnTo>
                  <a:lnTo>
                    <a:pt x="5" y="0"/>
                  </a:lnTo>
                  <a:lnTo>
                    <a:pt x="2" y="9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35" name="Freeform 12"/>
            <p:cNvSpPr>
              <a:spLocks/>
            </p:cNvSpPr>
            <p:nvPr/>
          </p:nvSpPr>
          <p:spPr bwMode="auto">
            <a:xfrm>
              <a:off x="1006475" y="2887489"/>
              <a:ext cx="217488" cy="288925"/>
            </a:xfrm>
            <a:custGeom>
              <a:avLst/>
              <a:gdLst>
                <a:gd name="T0" fmla="*/ 0 w 137"/>
                <a:gd name="T1" fmla="*/ 7 h 182"/>
                <a:gd name="T2" fmla="*/ 2 w 137"/>
                <a:gd name="T3" fmla="*/ 20 h 182"/>
                <a:gd name="T4" fmla="*/ 3 w 137"/>
                <a:gd name="T5" fmla="*/ 35 h 182"/>
                <a:gd name="T6" fmla="*/ 8 w 137"/>
                <a:gd name="T7" fmla="*/ 49 h 182"/>
                <a:gd name="T8" fmla="*/ 12 w 137"/>
                <a:gd name="T9" fmla="*/ 63 h 182"/>
                <a:gd name="T10" fmla="*/ 18 w 137"/>
                <a:gd name="T11" fmla="*/ 77 h 182"/>
                <a:gd name="T12" fmla="*/ 25 w 137"/>
                <a:gd name="T13" fmla="*/ 89 h 182"/>
                <a:gd name="T14" fmla="*/ 32 w 137"/>
                <a:gd name="T15" fmla="*/ 102 h 182"/>
                <a:gd name="T16" fmla="*/ 41 w 137"/>
                <a:gd name="T17" fmla="*/ 114 h 182"/>
                <a:gd name="T18" fmla="*/ 50 w 137"/>
                <a:gd name="T19" fmla="*/ 126 h 182"/>
                <a:gd name="T20" fmla="*/ 62 w 137"/>
                <a:gd name="T21" fmla="*/ 136 h 182"/>
                <a:gd name="T22" fmla="*/ 72 w 137"/>
                <a:gd name="T23" fmla="*/ 146 h 182"/>
                <a:gd name="T24" fmla="*/ 85 w 137"/>
                <a:gd name="T25" fmla="*/ 155 h 182"/>
                <a:gd name="T26" fmla="*/ 98 w 137"/>
                <a:gd name="T27" fmla="*/ 164 h 182"/>
                <a:gd name="T28" fmla="*/ 112 w 137"/>
                <a:gd name="T29" fmla="*/ 171 h 182"/>
                <a:gd name="T30" fmla="*/ 126 w 137"/>
                <a:gd name="T31" fmla="*/ 179 h 182"/>
                <a:gd name="T32" fmla="*/ 137 w 137"/>
                <a:gd name="T33" fmla="*/ 173 h 182"/>
                <a:gd name="T34" fmla="*/ 122 w 137"/>
                <a:gd name="T35" fmla="*/ 167 h 182"/>
                <a:gd name="T36" fmla="*/ 109 w 137"/>
                <a:gd name="T37" fmla="*/ 160 h 182"/>
                <a:gd name="T38" fmla="*/ 96 w 137"/>
                <a:gd name="T39" fmla="*/ 152 h 182"/>
                <a:gd name="T40" fmla="*/ 84 w 137"/>
                <a:gd name="T41" fmla="*/ 143 h 182"/>
                <a:gd name="T42" fmla="*/ 72 w 137"/>
                <a:gd name="T43" fmla="*/ 134 h 182"/>
                <a:gd name="T44" fmla="*/ 62 w 137"/>
                <a:gd name="T45" fmla="*/ 124 h 182"/>
                <a:gd name="T46" fmla="*/ 53 w 137"/>
                <a:gd name="T47" fmla="*/ 114 h 182"/>
                <a:gd name="T48" fmla="*/ 44 w 137"/>
                <a:gd name="T49" fmla="*/ 102 h 182"/>
                <a:gd name="T50" fmla="*/ 35 w 137"/>
                <a:gd name="T51" fmla="*/ 90 h 182"/>
                <a:gd name="T52" fmla="*/ 28 w 137"/>
                <a:gd name="T53" fmla="*/ 78 h 182"/>
                <a:gd name="T54" fmla="*/ 22 w 137"/>
                <a:gd name="T55" fmla="*/ 66 h 182"/>
                <a:gd name="T56" fmla="*/ 18 w 137"/>
                <a:gd name="T57" fmla="*/ 53 h 182"/>
                <a:gd name="T58" fmla="*/ 13 w 137"/>
                <a:gd name="T59" fmla="*/ 40 h 182"/>
                <a:gd name="T60" fmla="*/ 10 w 137"/>
                <a:gd name="T61" fmla="*/ 26 h 182"/>
                <a:gd name="T62" fmla="*/ 9 w 137"/>
                <a:gd name="T63" fmla="*/ 13 h 182"/>
                <a:gd name="T64" fmla="*/ 9 w 137"/>
                <a:gd name="T65" fmla="*/ 0 h 18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37"/>
                <a:gd name="T100" fmla="*/ 0 h 182"/>
                <a:gd name="T101" fmla="*/ 137 w 137"/>
                <a:gd name="T102" fmla="*/ 182 h 18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37" h="182">
                  <a:moveTo>
                    <a:pt x="0" y="0"/>
                  </a:moveTo>
                  <a:lnTo>
                    <a:pt x="0" y="7"/>
                  </a:lnTo>
                  <a:lnTo>
                    <a:pt x="0" y="15"/>
                  </a:lnTo>
                  <a:lnTo>
                    <a:pt x="2" y="20"/>
                  </a:lnTo>
                  <a:lnTo>
                    <a:pt x="2" y="28"/>
                  </a:lnTo>
                  <a:lnTo>
                    <a:pt x="3" y="35"/>
                  </a:lnTo>
                  <a:lnTo>
                    <a:pt x="6" y="43"/>
                  </a:lnTo>
                  <a:lnTo>
                    <a:pt x="8" y="49"/>
                  </a:lnTo>
                  <a:lnTo>
                    <a:pt x="9" y="56"/>
                  </a:lnTo>
                  <a:lnTo>
                    <a:pt x="12" y="63"/>
                  </a:lnTo>
                  <a:lnTo>
                    <a:pt x="15" y="69"/>
                  </a:lnTo>
                  <a:lnTo>
                    <a:pt x="18" y="77"/>
                  </a:lnTo>
                  <a:lnTo>
                    <a:pt x="21" y="83"/>
                  </a:lnTo>
                  <a:lnTo>
                    <a:pt x="25" y="89"/>
                  </a:lnTo>
                  <a:lnTo>
                    <a:pt x="28" y="96"/>
                  </a:lnTo>
                  <a:lnTo>
                    <a:pt x="32" y="102"/>
                  </a:lnTo>
                  <a:lnTo>
                    <a:pt x="37" y="108"/>
                  </a:lnTo>
                  <a:lnTo>
                    <a:pt x="41" y="114"/>
                  </a:lnTo>
                  <a:lnTo>
                    <a:pt x="46" y="120"/>
                  </a:lnTo>
                  <a:lnTo>
                    <a:pt x="50" y="126"/>
                  </a:lnTo>
                  <a:lnTo>
                    <a:pt x="56" y="130"/>
                  </a:lnTo>
                  <a:lnTo>
                    <a:pt x="62" y="136"/>
                  </a:lnTo>
                  <a:lnTo>
                    <a:pt x="66" y="140"/>
                  </a:lnTo>
                  <a:lnTo>
                    <a:pt x="72" y="146"/>
                  </a:lnTo>
                  <a:lnTo>
                    <a:pt x="78" y="151"/>
                  </a:lnTo>
                  <a:lnTo>
                    <a:pt x="85" y="155"/>
                  </a:lnTo>
                  <a:lnTo>
                    <a:pt x="91" y="160"/>
                  </a:lnTo>
                  <a:lnTo>
                    <a:pt x="98" y="164"/>
                  </a:lnTo>
                  <a:lnTo>
                    <a:pt x="104" y="168"/>
                  </a:lnTo>
                  <a:lnTo>
                    <a:pt x="112" y="171"/>
                  </a:lnTo>
                  <a:lnTo>
                    <a:pt x="119" y="176"/>
                  </a:lnTo>
                  <a:lnTo>
                    <a:pt x="126" y="179"/>
                  </a:lnTo>
                  <a:lnTo>
                    <a:pt x="134" y="182"/>
                  </a:lnTo>
                  <a:lnTo>
                    <a:pt x="137" y="173"/>
                  </a:lnTo>
                  <a:lnTo>
                    <a:pt x="129" y="170"/>
                  </a:lnTo>
                  <a:lnTo>
                    <a:pt x="122" y="167"/>
                  </a:lnTo>
                  <a:lnTo>
                    <a:pt x="116" y="164"/>
                  </a:lnTo>
                  <a:lnTo>
                    <a:pt x="109" y="160"/>
                  </a:lnTo>
                  <a:lnTo>
                    <a:pt x="103" y="157"/>
                  </a:lnTo>
                  <a:lnTo>
                    <a:pt x="96" y="152"/>
                  </a:lnTo>
                  <a:lnTo>
                    <a:pt x="90" y="148"/>
                  </a:lnTo>
                  <a:lnTo>
                    <a:pt x="84" y="143"/>
                  </a:lnTo>
                  <a:lnTo>
                    <a:pt x="78" y="139"/>
                  </a:lnTo>
                  <a:lnTo>
                    <a:pt x="72" y="134"/>
                  </a:lnTo>
                  <a:lnTo>
                    <a:pt x="68" y="129"/>
                  </a:lnTo>
                  <a:lnTo>
                    <a:pt x="62" y="124"/>
                  </a:lnTo>
                  <a:lnTo>
                    <a:pt x="57" y="120"/>
                  </a:lnTo>
                  <a:lnTo>
                    <a:pt x="53" y="114"/>
                  </a:lnTo>
                  <a:lnTo>
                    <a:pt x="49" y="108"/>
                  </a:lnTo>
                  <a:lnTo>
                    <a:pt x="44" y="102"/>
                  </a:lnTo>
                  <a:lnTo>
                    <a:pt x="40" y="96"/>
                  </a:lnTo>
                  <a:lnTo>
                    <a:pt x="35" y="90"/>
                  </a:lnTo>
                  <a:lnTo>
                    <a:pt x="32" y="84"/>
                  </a:lnTo>
                  <a:lnTo>
                    <a:pt x="28" y="78"/>
                  </a:lnTo>
                  <a:lnTo>
                    <a:pt x="25" y="72"/>
                  </a:lnTo>
                  <a:lnTo>
                    <a:pt x="22" y="66"/>
                  </a:lnTo>
                  <a:lnTo>
                    <a:pt x="21" y="60"/>
                  </a:lnTo>
                  <a:lnTo>
                    <a:pt x="18" y="53"/>
                  </a:lnTo>
                  <a:lnTo>
                    <a:pt x="16" y="47"/>
                  </a:lnTo>
                  <a:lnTo>
                    <a:pt x="13" y="40"/>
                  </a:lnTo>
                  <a:lnTo>
                    <a:pt x="12" y="34"/>
                  </a:lnTo>
                  <a:lnTo>
                    <a:pt x="10" y="26"/>
                  </a:lnTo>
                  <a:lnTo>
                    <a:pt x="10" y="20"/>
                  </a:lnTo>
                  <a:lnTo>
                    <a:pt x="9" y="13"/>
                  </a:lnTo>
                  <a:lnTo>
                    <a:pt x="9" y="7"/>
                  </a:lnTo>
                  <a:lnTo>
                    <a:pt x="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36" name="Freeform 13"/>
            <p:cNvSpPr>
              <a:spLocks/>
            </p:cNvSpPr>
            <p:nvPr/>
          </p:nvSpPr>
          <p:spPr bwMode="auto">
            <a:xfrm>
              <a:off x="1006475" y="2569989"/>
              <a:ext cx="363538" cy="317500"/>
            </a:xfrm>
            <a:custGeom>
              <a:avLst/>
              <a:gdLst>
                <a:gd name="T0" fmla="*/ 217 w 229"/>
                <a:gd name="T1" fmla="*/ 0 h 200"/>
                <a:gd name="T2" fmla="*/ 194 w 229"/>
                <a:gd name="T3" fmla="*/ 3 h 200"/>
                <a:gd name="T4" fmla="*/ 172 w 229"/>
                <a:gd name="T5" fmla="*/ 6 h 200"/>
                <a:gd name="T6" fmla="*/ 151 w 229"/>
                <a:gd name="T7" fmla="*/ 12 h 200"/>
                <a:gd name="T8" fmla="*/ 131 w 229"/>
                <a:gd name="T9" fmla="*/ 19 h 200"/>
                <a:gd name="T10" fmla="*/ 110 w 229"/>
                <a:gd name="T11" fmla="*/ 28 h 200"/>
                <a:gd name="T12" fmla="*/ 93 w 229"/>
                <a:gd name="T13" fmla="*/ 40 h 200"/>
                <a:gd name="T14" fmla="*/ 75 w 229"/>
                <a:gd name="T15" fmla="*/ 52 h 200"/>
                <a:gd name="T16" fmla="*/ 60 w 229"/>
                <a:gd name="T17" fmla="*/ 65 h 200"/>
                <a:gd name="T18" fmla="*/ 46 w 229"/>
                <a:gd name="T19" fmla="*/ 80 h 200"/>
                <a:gd name="T20" fmla="*/ 34 w 229"/>
                <a:gd name="T21" fmla="*/ 96 h 200"/>
                <a:gd name="T22" fmla="*/ 22 w 229"/>
                <a:gd name="T23" fmla="*/ 112 h 200"/>
                <a:gd name="T24" fmla="*/ 13 w 229"/>
                <a:gd name="T25" fmla="*/ 130 h 200"/>
                <a:gd name="T26" fmla="*/ 8 w 229"/>
                <a:gd name="T27" fmla="*/ 149 h 200"/>
                <a:gd name="T28" fmla="*/ 3 w 229"/>
                <a:gd name="T29" fmla="*/ 169 h 200"/>
                <a:gd name="T30" fmla="*/ 0 w 229"/>
                <a:gd name="T31" fmla="*/ 189 h 200"/>
                <a:gd name="T32" fmla="*/ 9 w 229"/>
                <a:gd name="T33" fmla="*/ 200 h 200"/>
                <a:gd name="T34" fmla="*/ 10 w 229"/>
                <a:gd name="T35" fmla="*/ 180 h 200"/>
                <a:gd name="T36" fmla="*/ 13 w 229"/>
                <a:gd name="T37" fmla="*/ 161 h 200"/>
                <a:gd name="T38" fmla="*/ 19 w 229"/>
                <a:gd name="T39" fmla="*/ 143 h 200"/>
                <a:gd name="T40" fmla="*/ 27 w 229"/>
                <a:gd name="T41" fmla="*/ 126 h 200"/>
                <a:gd name="T42" fmla="*/ 35 w 229"/>
                <a:gd name="T43" fmla="*/ 109 h 200"/>
                <a:gd name="T44" fmla="*/ 46 w 229"/>
                <a:gd name="T45" fmla="*/ 93 h 200"/>
                <a:gd name="T46" fmla="*/ 59 w 229"/>
                <a:gd name="T47" fmla="*/ 78 h 200"/>
                <a:gd name="T48" fmla="*/ 74 w 229"/>
                <a:gd name="T49" fmla="*/ 65 h 200"/>
                <a:gd name="T50" fmla="*/ 88 w 229"/>
                <a:gd name="T51" fmla="*/ 53 h 200"/>
                <a:gd name="T52" fmla="*/ 106 w 229"/>
                <a:gd name="T53" fmla="*/ 41 h 200"/>
                <a:gd name="T54" fmla="*/ 123 w 229"/>
                <a:gd name="T55" fmla="*/ 32 h 200"/>
                <a:gd name="T56" fmla="*/ 143 w 229"/>
                <a:gd name="T57" fmla="*/ 24 h 200"/>
                <a:gd name="T58" fmla="*/ 163 w 229"/>
                <a:gd name="T59" fmla="*/ 18 h 200"/>
                <a:gd name="T60" fmla="*/ 185 w 229"/>
                <a:gd name="T61" fmla="*/ 13 h 200"/>
                <a:gd name="T62" fmla="*/ 207 w 229"/>
                <a:gd name="T63" fmla="*/ 10 h 200"/>
                <a:gd name="T64" fmla="*/ 229 w 229"/>
                <a:gd name="T65" fmla="*/ 9 h 2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9"/>
                <a:gd name="T100" fmla="*/ 0 h 200"/>
                <a:gd name="T101" fmla="*/ 229 w 229"/>
                <a:gd name="T102" fmla="*/ 200 h 20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9" h="200">
                  <a:moveTo>
                    <a:pt x="229" y="0"/>
                  </a:moveTo>
                  <a:lnTo>
                    <a:pt x="217" y="0"/>
                  </a:lnTo>
                  <a:lnTo>
                    <a:pt x="206" y="1"/>
                  </a:lnTo>
                  <a:lnTo>
                    <a:pt x="194" y="3"/>
                  </a:lnTo>
                  <a:lnTo>
                    <a:pt x="184" y="4"/>
                  </a:lnTo>
                  <a:lnTo>
                    <a:pt x="172" y="6"/>
                  </a:lnTo>
                  <a:lnTo>
                    <a:pt x="162" y="9"/>
                  </a:lnTo>
                  <a:lnTo>
                    <a:pt x="151" y="12"/>
                  </a:lnTo>
                  <a:lnTo>
                    <a:pt x="140" y="16"/>
                  </a:lnTo>
                  <a:lnTo>
                    <a:pt x="131" y="19"/>
                  </a:lnTo>
                  <a:lnTo>
                    <a:pt x="121" y="24"/>
                  </a:lnTo>
                  <a:lnTo>
                    <a:pt x="110" y="28"/>
                  </a:lnTo>
                  <a:lnTo>
                    <a:pt x="101" y="34"/>
                  </a:lnTo>
                  <a:lnTo>
                    <a:pt x="93" y="40"/>
                  </a:lnTo>
                  <a:lnTo>
                    <a:pt x="84" y="46"/>
                  </a:lnTo>
                  <a:lnTo>
                    <a:pt x="75" y="52"/>
                  </a:lnTo>
                  <a:lnTo>
                    <a:pt x="68" y="58"/>
                  </a:lnTo>
                  <a:lnTo>
                    <a:pt x="60" y="65"/>
                  </a:lnTo>
                  <a:lnTo>
                    <a:pt x="53" y="72"/>
                  </a:lnTo>
                  <a:lnTo>
                    <a:pt x="46" y="80"/>
                  </a:lnTo>
                  <a:lnTo>
                    <a:pt x="40" y="87"/>
                  </a:lnTo>
                  <a:lnTo>
                    <a:pt x="34" y="96"/>
                  </a:lnTo>
                  <a:lnTo>
                    <a:pt x="28" y="103"/>
                  </a:lnTo>
                  <a:lnTo>
                    <a:pt x="22" y="112"/>
                  </a:lnTo>
                  <a:lnTo>
                    <a:pt x="18" y="121"/>
                  </a:lnTo>
                  <a:lnTo>
                    <a:pt x="13" y="130"/>
                  </a:lnTo>
                  <a:lnTo>
                    <a:pt x="10" y="141"/>
                  </a:lnTo>
                  <a:lnTo>
                    <a:pt x="8" y="149"/>
                  </a:lnTo>
                  <a:lnTo>
                    <a:pt x="5" y="160"/>
                  </a:lnTo>
                  <a:lnTo>
                    <a:pt x="3" y="169"/>
                  </a:lnTo>
                  <a:lnTo>
                    <a:pt x="2" y="179"/>
                  </a:lnTo>
                  <a:lnTo>
                    <a:pt x="0" y="189"/>
                  </a:lnTo>
                  <a:lnTo>
                    <a:pt x="0" y="200"/>
                  </a:lnTo>
                  <a:lnTo>
                    <a:pt x="9" y="200"/>
                  </a:lnTo>
                  <a:lnTo>
                    <a:pt x="9" y="189"/>
                  </a:lnTo>
                  <a:lnTo>
                    <a:pt x="10" y="180"/>
                  </a:lnTo>
                  <a:lnTo>
                    <a:pt x="12" y="170"/>
                  </a:lnTo>
                  <a:lnTo>
                    <a:pt x="13" y="161"/>
                  </a:lnTo>
                  <a:lnTo>
                    <a:pt x="15" y="152"/>
                  </a:lnTo>
                  <a:lnTo>
                    <a:pt x="19" y="143"/>
                  </a:lnTo>
                  <a:lnTo>
                    <a:pt x="22" y="135"/>
                  </a:lnTo>
                  <a:lnTo>
                    <a:pt x="27" y="126"/>
                  </a:lnTo>
                  <a:lnTo>
                    <a:pt x="31" y="117"/>
                  </a:lnTo>
                  <a:lnTo>
                    <a:pt x="35" y="109"/>
                  </a:lnTo>
                  <a:lnTo>
                    <a:pt x="40" y="101"/>
                  </a:lnTo>
                  <a:lnTo>
                    <a:pt x="46" y="93"/>
                  </a:lnTo>
                  <a:lnTo>
                    <a:pt x="53" y="86"/>
                  </a:lnTo>
                  <a:lnTo>
                    <a:pt x="59" y="78"/>
                  </a:lnTo>
                  <a:lnTo>
                    <a:pt x="66" y="71"/>
                  </a:lnTo>
                  <a:lnTo>
                    <a:pt x="74" y="65"/>
                  </a:lnTo>
                  <a:lnTo>
                    <a:pt x="81" y="59"/>
                  </a:lnTo>
                  <a:lnTo>
                    <a:pt x="88" y="53"/>
                  </a:lnTo>
                  <a:lnTo>
                    <a:pt x="97" y="47"/>
                  </a:lnTo>
                  <a:lnTo>
                    <a:pt x="106" y="41"/>
                  </a:lnTo>
                  <a:lnTo>
                    <a:pt x="115" y="37"/>
                  </a:lnTo>
                  <a:lnTo>
                    <a:pt x="123" y="32"/>
                  </a:lnTo>
                  <a:lnTo>
                    <a:pt x="134" y="28"/>
                  </a:lnTo>
                  <a:lnTo>
                    <a:pt x="143" y="24"/>
                  </a:lnTo>
                  <a:lnTo>
                    <a:pt x="153" y="21"/>
                  </a:lnTo>
                  <a:lnTo>
                    <a:pt x="163" y="18"/>
                  </a:lnTo>
                  <a:lnTo>
                    <a:pt x="173" y="15"/>
                  </a:lnTo>
                  <a:lnTo>
                    <a:pt x="185" y="13"/>
                  </a:lnTo>
                  <a:lnTo>
                    <a:pt x="195" y="10"/>
                  </a:lnTo>
                  <a:lnTo>
                    <a:pt x="207" y="10"/>
                  </a:lnTo>
                  <a:lnTo>
                    <a:pt x="217" y="9"/>
                  </a:lnTo>
                  <a:lnTo>
                    <a:pt x="229" y="9"/>
                  </a:lnTo>
                  <a:lnTo>
                    <a:pt x="229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37" name="Freeform 14"/>
            <p:cNvSpPr>
              <a:spLocks/>
            </p:cNvSpPr>
            <p:nvPr/>
          </p:nvSpPr>
          <p:spPr bwMode="auto">
            <a:xfrm>
              <a:off x="1370013" y="2569989"/>
              <a:ext cx="363537" cy="317500"/>
            </a:xfrm>
            <a:custGeom>
              <a:avLst/>
              <a:gdLst>
                <a:gd name="T0" fmla="*/ 229 w 229"/>
                <a:gd name="T1" fmla="*/ 189 h 200"/>
                <a:gd name="T2" fmla="*/ 226 w 229"/>
                <a:gd name="T3" fmla="*/ 169 h 200"/>
                <a:gd name="T4" fmla="*/ 222 w 229"/>
                <a:gd name="T5" fmla="*/ 149 h 200"/>
                <a:gd name="T6" fmla="*/ 216 w 229"/>
                <a:gd name="T7" fmla="*/ 130 h 200"/>
                <a:gd name="T8" fmla="*/ 207 w 229"/>
                <a:gd name="T9" fmla="*/ 112 h 200"/>
                <a:gd name="T10" fmla="*/ 195 w 229"/>
                <a:gd name="T11" fmla="*/ 96 h 200"/>
                <a:gd name="T12" fmla="*/ 183 w 229"/>
                <a:gd name="T13" fmla="*/ 80 h 200"/>
                <a:gd name="T14" fmla="*/ 169 w 229"/>
                <a:gd name="T15" fmla="*/ 65 h 200"/>
                <a:gd name="T16" fmla="*/ 154 w 229"/>
                <a:gd name="T17" fmla="*/ 52 h 200"/>
                <a:gd name="T18" fmla="*/ 137 w 229"/>
                <a:gd name="T19" fmla="*/ 40 h 200"/>
                <a:gd name="T20" fmla="*/ 119 w 229"/>
                <a:gd name="T21" fmla="*/ 28 h 200"/>
                <a:gd name="T22" fmla="*/ 98 w 229"/>
                <a:gd name="T23" fmla="*/ 19 h 200"/>
                <a:gd name="T24" fmla="*/ 78 w 229"/>
                <a:gd name="T25" fmla="*/ 12 h 200"/>
                <a:gd name="T26" fmla="*/ 57 w 229"/>
                <a:gd name="T27" fmla="*/ 6 h 200"/>
                <a:gd name="T28" fmla="*/ 35 w 229"/>
                <a:gd name="T29" fmla="*/ 3 h 200"/>
                <a:gd name="T30" fmla="*/ 12 w 229"/>
                <a:gd name="T31" fmla="*/ 0 h 200"/>
                <a:gd name="T32" fmla="*/ 0 w 229"/>
                <a:gd name="T33" fmla="*/ 9 h 200"/>
                <a:gd name="T34" fmla="*/ 22 w 229"/>
                <a:gd name="T35" fmla="*/ 10 h 200"/>
                <a:gd name="T36" fmla="*/ 44 w 229"/>
                <a:gd name="T37" fmla="*/ 13 h 200"/>
                <a:gd name="T38" fmla="*/ 66 w 229"/>
                <a:gd name="T39" fmla="*/ 18 h 200"/>
                <a:gd name="T40" fmla="*/ 87 w 229"/>
                <a:gd name="T41" fmla="*/ 24 h 200"/>
                <a:gd name="T42" fmla="*/ 106 w 229"/>
                <a:gd name="T43" fmla="*/ 32 h 200"/>
                <a:gd name="T44" fmla="*/ 123 w 229"/>
                <a:gd name="T45" fmla="*/ 41 h 200"/>
                <a:gd name="T46" fmla="*/ 141 w 229"/>
                <a:gd name="T47" fmla="*/ 53 h 200"/>
                <a:gd name="T48" fmla="*/ 156 w 229"/>
                <a:gd name="T49" fmla="*/ 65 h 200"/>
                <a:gd name="T50" fmla="*/ 170 w 229"/>
                <a:gd name="T51" fmla="*/ 78 h 200"/>
                <a:gd name="T52" fmla="*/ 183 w 229"/>
                <a:gd name="T53" fmla="*/ 93 h 200"/>
                <a:gd name="T54" fmla="*/ 194 w 229"/>
                <a:gd name="T55" fmla="*/ 109 h 200"/>
                <a:gd name="T56" fmla="*/ 203 w 229"/>
                <a:gd name="T57" fmla="*/ 126 h 200"/>
                <a:gd name="T58" fmla="*/ 210 w 229"/>
                <a:gd name="T59" fmla="*/ 143 h 200"/>
                <a:gd name="T60" fmla="*/ 216 w 229"/>
                <a:gd name="T61" fmla="*/ 161 h 200"/>
                <a:gd name="T62" fmla="*/ 219 w 229"/>
                <a:gd name="T63" fmla="*/ 180 h 200"/>
                <a:gd name="T64" fmla="*/ 220 w 229"/>
                <a:gd name="T65" fmla="*/ 200 h 2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9"/>
                <a:gd name="T100" fmla="*/ 0 h 200"/>
                <a:gd name="T101" fmla="*/ 229 w 229"/>
                <a:gd name="T102" fmla="*/ 200 h 20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9" h="200">
                  <a:moveTo>
                    <a:pt x="229" y="200"/>
                  </a:moveTo>
                  <a:lnTo>
                    <a:pt x="229" y="189"/>
                  </a:lnTo>
                  <a:lnTo>
                    <a:pt x="228" y="179"/>
                  </a:lnTo>
                  <a:lnTo>
                    <a:pt x="226" y="169"/>
                  </a:lnTo>
                  <a:lnTo>
                    <a:pt x="225" y="160"/>
                  </a:lnTo>
                  <a:lnTo>
                    <a:pt x="222" y="149"/>
                  </a:lnTo>
                  <a:lnTo>
                    <a:pt x="219" y="141"/>
                  </a:lnTo>
                  <a:lnTo>
                    <a:pt x="216" y="130"/>
                  </a:lnTo>
                  <a:lnTo>
                    <a:pt x="211" y="121"/>
                  </a:lnTo>
                  <a:lnTo>
                    <a:pt x="207" y="112"/>
                  </a:lnTo>
                  <a:lnTo>
                    <a:pt x="201" y="103"/>
                  </a:lnTo>
                  <a:lnTo>
                    <a:pt x="195" y="96"/>
                  </a:lnTo>
                  <a:lnTo>
                    <a:pt x="189" y="87"/>
                  </a:lnTo>
                  <a:lnTo>
                    <a:pt x="183" y="80"/>
                  </a:lnTo>
                  <a:lnTo>
                    <a:pt x="176" y="72"/>
                  </a:lnTo>
                  <a:lnTo>
                    <a:pt x="169" y="65"/>
                  </a:lnTo>
                  <a:lnTo>
                    <a:pt x="161" y="58"/>
                  </a:lnTo>
                  <a:lnTo>
                    <a:pt x="154" y="52"/>
                  </a:lnTo>
                  <a:lnTo>
                    <a:pt x="145" y="46"/>
                  </a:lnTo>
                  <a:lnTo>
                    <a:pt x="137" y="40"/>
                  </a:lnTo>
                  <a:lnTo>
                    <a:pt x="128" y="34"/>
                  </a:lnTo>
                  <a:lnTo>
                    <a:pt x="119" y="28"/>
                  </a:lnTo>
                  <a:lnTo>
                    <a:pt x="109" y="24"/>
                  </a:lnTo>
                  <a:lnTo>
                    <a:pt x="98" y="19"/>
                  </a:lnTo>
                  <a:lnTo>
                    <a:pt x="90" y="16"/>
                  </a:lnTo>
                  <a:lnTo>
                    <a:pt x="78" y="12"/>
                  </a:lnTo>
                  <a:lnTo>
                    <a:pt x="68" y="9"/>
                  </a:lnTo>
                  <a:lnTo>
                    <a:pt x="57" y="6"/>
                  </a:lnTo>
                  <a:lnTo>
                    <a:pt x="46" y="4"/>
                  </a:lnTo>
                  <a:lnTo>
                    <a:pt x="35" y="3"/>
                  </a:lnTo>
                  <a:lnTo>
                    <a:pt x="24" y="1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12" y="9"/>
                  </a:lnTo>
                  <a:lnTo>
                    <a:pt x="22" y="10"/>
                  </a:lnTo>
                  <a:lnTo>
                    <a:pt x="34" y="10"/>
                  </a:lnTo>
                  <a:lnTo>
                    <a:pt x="44" y="13"/>
                  </a:lnTo>
                  <a:lnTo>
                    <a:pt x="56" y="15"/>
                  </a:lnTo>
                  <a:lnTo>
                    <a:pt x="66" y="18"/>
                  </a:lnTo>
                  <a:lnTo>
                    <a:pt x="76" y="21"/>
                  </a:lnTo>
                  <a:lnTo>
                    <a:pt x="87" y="24"/>
                  </a:lnTo>
                  <a:lnTo>
                    <a:pt x="95" y="28"/>
                  </a:lnTo>
                  <a:lnTo>
                    <a:pt x="106" y="32"/>
                  </a:lnTo>
                  <a:lnTo>
                    <a:pt x="115" y="37"/>
                  </a:lnTo>
                  <a:lnTo>
                    <a:pt x="123" y="41"/>
                  </a:lnTo>
                  <a:lnTo>
                    <a:pt x="132" y="47"/>
                  </a:lnTo>
                  <a:lnTo>
                    <a:pt x="141" y="53"/>
                  </a:lnTo>
                  <a:lnTo>
                    <a:pt x="148" y="59"/>
                  </a:lnTo>
                  <a:lnTo>
                    <a:pt x="156" y="65"/>
                  </a:lnTo>
                  <a:lnTo>
                    <a:pt x="163" y="71"/>
                  </a:lnTo>
                  <a:lnTo>
                    <a:pt x="170" y="78"/>
                  </a:lnTo>
                  <a:lnTo>
                    <a:pt x="176" y="86"/>
                  </a:lnTo>
                  <a:lnTo>
                    <a:pt x="183" y="93"/>
                  </a:lnTo>
                  <a:lnTo>
                    <a:pt x="189" y="101"/>
                  </a:lnTo>
                  <a:lnTo>
                    <a:pt x="194" y="109"/>
                  </a:lnTo>
                  <a:lnTo>
                    <a:pt x="198" y="117"/>
                  </a:lnTo>
                  <a:lnTo>
                    <a:pt x="203" y="126"/>
                  </a:lnTo>
                  <a:lnTo>
                    <a:pt x="207" y="135"/>
                  </a:lnTo>
                  <a:lnTo>
                    <a:pt x="210" y="143"/>
                  </a:lnTo>
                  <a:lnTo>
                    <a:pt x="214" y="152"/>
                  </a:lnTo>
                  <a:lnTo>
                    <a:pt x="216" y="161"/>
                  </a:lnTo>
                  <a:lnTo>
                    <a:pt x="217" y="170"/>
                  </a:lnTo>
                  <a:lnTo>
                    <a:pt x="219" y="180"/>
                  </a:lnTo>
                  <a:lnTo>
                    <a:pt x="220" y="189"/>
                  </a:lnTo>
                  <a:lnTo>
                    <a:pt x="220" y="200"/>
                  </a:lnTo>
                  <a:lnTo>
                    <a:pt x="229" y="20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38" name="Freeform 15"/>
            <p:cNvSpPr>
              <a:spLocks/>
            </p:cNvSpPr>
            <p:nvPr/>
          </p:nvSpPr>
          <p:spPr bwMode="auto">
            <a:xfrm>
              <a:off x="1517650" y="2887489"/>
              <a:ext cx="215900" cy="288925"/>
            </a:xfrm>
            <a:custGeom>
              <a:avLst/>
              <a:gdLst>
                <a:gd name="T0" fmla="*/ 10 w 136"/>
                <a:gd name="T1" fmla="*/ 179 h 182"/>
                <a:gd name="T2" fmla="*/ 24 w 136"/>
                <a:gd name="T3" fmla="*/ 170 h 182"/>
                <a:gd name="T4" fmla="*/ 38 w 136"/>
                <a:gd name="T5" fmla="*/ 163 h 182"/>
                <a:gd name="T6" fmla="*/ 51 w 136"/>
                <a:gd name="T7" fmla="*/ 154 h 182"/>
                <a:gd name="T8" fmla="*/ 64 w 136"/>
                <a:gd name="T9" fmla="*/ 143 h 182"/>
                <a:gd name="T10" fmla="*/ 74 w 136"/>
                <a:gd name="T11" fmla="*/ 134 h 182"/>
                <a:gd name="T12" fmla="*/ 86 w 136"/>
                <a:gd name="T13" fmla="*/ 123 h 182"/>
                <a:gd name="T14" fmla="*/ 95 w 136"/>
                <a:gd name="T15" fmla="*/ 112 h 182"/>
                <a:gd name="T16" fmla="*/ 104 w 136"/>
                <a:gd name="T17" fmla="*/ 100 h 182"/>
                <a:gd name="T18" fmla="*/ 111 w 136"/>
                <a:gd name="T19" fmla="*/ 89 h 182"/>
                <a:gd name="T20" fmla="*/ 118 w 136"/>
                <a:gd name="T21" fmla="*/ 75 h 182"/>
                <a:gd name="T22" fmla="*/ 124 w 136"/>
                <a:gd name="T23" fmla="*/ 62 h 182"/>
                <a:gd name="T24" fmla="*/ 129 w 136"/>
                <a:gd name="T25" fmla="*/ 49 h 182"/>
                <a:gd name="T26" fmla="*/ 133 w 136"/>
                <a:gd name="T27" fmla="*/ 35 h 182"/>
                <a:gd name="T28" fmla="*/ 135 w 136"/>
                <a:gd name="T29" fmla="*/ 22 h 182"/>
                <a:gd name="T30" fmla="*/ 136 w 136"/>
                <a:gd name="T31" fmla="*/ 7 h 182"/>
                <a:gd name="T32" fmla="*/ 127 w 136"/>
                <a:gd name="T33" fmla="*/ 0 h 182"/>
                <a:gd name="T34" fmla="*/ 127 w 136"/>
                <a:gd name="T35" fmla="*/ 13 h 182"/>
                <a:gd name="T36" fmla="*/ 126 w 136"/>
                <a:gd name="T37" fmla="*/ 26 h 182"/>
                <a:gd name="T38" fmla="*/ 123 w 136"/>
                <a:gd name="T39" fmla="*/ 40 h 182"/>
                <a:gd name="T40" fmla="*/ 118 w 136"/>
                <a:gd name="T41" fmla="*/ 53 h 182"/>
                <a:gd name="T42" fmla="*/ 114 w 136"/>
                <a:gd name="T43" fmla="*/ 65 h 182"/>
                <a:gd name="T44" fmla="*/ 108 w 136"/>
                <a:gd name="T45" fmla="*/ 78 h 182"/>
                <a:gd name="T46" fmla="*/ 101 w 136"/>
                <a:gd name="T47" fmla="*/ 90 h 182"/>
                <a:gd name="T48" fmla="*/ 92 w 136"/>
                <a:gd name="T49" fmla="*/ 100 h 182"/>
                <a:gd name="T50" fmla="*/ 83 w 136"/>
                <a:gd name="T51" fmla="*/ 112 h 182"/>
                <a:gd name="T52" fmla="*/ 74 w 136"/>
                <a:gd name="T53" fmla="*/ 123 h 182"/>
                <a:gd name="T54" fmla="*/ 64 w 136"/>
                <a:gd name="T55" fmla="*/ 133 h 182"/>
                <a:gd name="T56" fmla="*/ 52 w 136"/>
                <a:gd name="T57" fmla="*/ 142 h 182"/>
                <a:gd name="T58" fmla="*/ 41 w 136"/>
                <a:gd name="T59" fmla="*/ 151 h 182"/>
                <a:gd name="T60" fmla="*/ 27 w 136"/>
                <a:gd name="T61" fmla="*/ 160 h 182"/>
                <a:gd name="T62" fmla="*/ 14 w 136"/>
                <a:gd name="T63" fmla="*/ 167 h 182"/>
                <a:gd name="T64" fmla="*/ 0 w 136"/>
                <a:gd name="T65" fmla="*/ 174 h 18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36"/>
                <a:gd name="T100" fmla="*/ 0 h 182"/>
                <a:gd name="T101" fmla="*/ 136 w 136"/>
                <a:gd name="T102" fmla="*/ 182 h 18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36" h="182">
                  <a:moveTo>
                    <a:pt x="2" y="182"/>
                  </a:moveTo>
                  <a:lnTo>
                    <a:pt x="10" y="179"/>
                  </a:lnTo>
                  <a:lnTo>
                    <a:pt x="17" y="174"/>
                  </a:lnTo>
                  <a:lnTo>
                    <a:pt x="24" y="170"/>
                  </a:lnTo>
                  <a:lnTo>
                    <a:pt x="32" y="167"/>
                  </a:lnTo>
                  <a:lnTo>
                    <a:pt x="38" y="163"/>
                  </a:lnTo>
                  <a:lnTo>
                    <a:pt x="45" y="158"/>
                  </a:lnTo>
                  <a:lnTo>
                    <a:pt x="51" y="154"/>
                  </a:lnTo>
                  <a:lnTo>
                    <a:pt x="58" y="149"/>
                  </a:lnTo>
                  <a:lnTo>
                    <a:pt x="64" y="143"/>
                  </a:lnTo>
                  <a:lnTo>
                    <a:pt x="70" y="139"/>
                  </a:lnTo>
                  <a:lnTo>
                    <a:pt x="74" y="134"/>
                  </a:lnTo>
                  <a:lnTo>
                    <a:pt x="80" y="129"/>
                  </a:lnTo>
                  <a:lnTo>
                    <a:pt x="86" y="123"/>
                  </a:lnTo>
                  <a:lnTo>
                    <a:pt x="90" y="118"/>
                  </a:lnTo>
                  <a:lnTo>
                    <a:pt x="95" y="112"/>
                  </a:lnTo>
                  <a:lnTo>
                    <a:pt x="99" y="106"/>
                  </a:lnTo>
                  <a:lnTo>
                    <a:pt x="104" y="100"/>
                  </a:lnTo>
                  <a:lnTo>
                    <a:pt x="108" y="94"/>
                  </a:lnTo>
                  <a:lnTo>
                    <a:pt x="111" y="89"/>
                  </a:lnTo>
                  <a:lnTo>
                    <a:pt x="115" y="83"/>
                  </a:lnTo>
                  <a:lnTo>
                    <a:pt x="118" y="75"/>
                  </a:lnTo>
                  <a:lnTo>
                    <a:pt x="121" y="69"/>
                  </a:lnTo>
                  <a:lnTo>
                    <a:pt x="124" y="62"/>
                  </a:lnTo>
                  <a:lnTo>
                    <a:pt x="127" y="56"/>
                  </a:lnTo>
                  <a:lnTo>
                    <a:pt x="129" y="49"/>
                  </a:lnTo>
                  <a:lnTo>
                    <a:pt x="130" y="43"/>
                  </a:lnTo>
                  <a:lnTo>
                    <a:pt x="133" y="35"/>
                  </a:lnTo>
                  <a:lnTo>
                    <a:pt x="135" y="28"/>
                  </a:lnTo>
                  <a:lnTo>
                    <a:pt x="135" y="22"/>
                  </a:lnTo>
                  <a:lnTo>
                    <a:pt x="136" y="15"/>
                  </a:lnTo>
                  <a:lnTo>
                    <a:pt x="136" y="7"/>
                  </a:lnTo>
                  <a:lnTo>
                    <a:pt x="136" y="0"/>
                  </a:lnTo>
                  <a:lnTo>
                    <a:pt x="127" y="0"/>
                  </a:lnTo>
                  <a:lnTo>
                    <a:pt x="127" y="7"/>
                  </a:lnTo>
                  <a:lnTo>
                    <a:pt x="127" y="13"/>
                  </a:lnTo>
                  <a:lnTo>
                    <a:pt x="126" y="20"/>
                  </a:lnTo>
                  <a:lnTo>
                    <a:pt x="126" y="26"/>
                  </a:lnTo>
                  <a:lnTo>
                    <a:pt x="124" y="34"/>
                  </a:lnTo>
                  <a:lnTo>
                    <a:pt x="123" y="40"/>
                  </a:lnTo>
                  <a:lnTo>
                    <a:pt x="120" y="47"/>
                  </a:lnTo>
                  <a:lnTo>
                    <a:pt x="118" y="53"/>
                  </a:lnTo>
                  <a:lnTo>
                    <a:pt x="115" y="59"/>
                  </a:lnTo>
                  <a:lnTo>
                    <a:pt x="114" y="65"/>
                  </a:lnTo>
                  <a:lnTo>
                    <a:pt x="111" y="72"/>
                  </a:lnTo>
                  <a:lnTo>
                    <a:pt x="108" y="78"/>
                  </a:lnTo>
                  <a:lnTo>
                    <a:pt x="104" y="84"/>
                  </a:lnTo>
                  <a:lnTo>
                    <a:pt x="101" y="90"/>
                  </a:lnTo>
                  <a:lnTo>
                    <a:pt x="96" y="96"/>
                  </a:lnTo>
                  <a:lnTo>
                    <a:pt x="92" y="100"/>
                  </a:lnTo>
                  <a:lnTo>
                    <a:pt x="88" y="106"/>
                  </a:lnTo>
                  <a:lnTo>
                    <a:pt x="83" y="112"/>
                  </a:lnTo>
                  <a:lnTo>
                    <a:pt x="79" y="117"/>
                  </a:lnTo>
                  <a:lnTo>
                    <a:pt x="74" y="123"/>
                  </a:lnTo>
                  <a:lnTo>
                    <a:pt x="68" y="127"/>
                  </a:lnTo>
                  <a:lnTo>
                    <a:pt x="64" y="133"/>
                  </a:lnTo>
                  <a:lnTo>
                    <a:pt x="58" y="137"/>
                  </a:lnTo>
                  <a:lnTo>
                    <a:pt x="52" y="142"/>
                  </a:lnTo>
                  <a:lnTo>
                    <a:pt x="46" y="146"/>
                  </a:lnTo>
                  <a:lnTo>
                    <a:pt x="41" y="151"/>
                  </a:lnTo>
                  <a:lnTo>
                    <a:pt x="33" y="155"/>
                  </a:lnTo>
                  <a:lnTo>
                    <a:pt x="27" y="160"/>
                  </a:lnTo>
                  <a:lnTo>
                    <a:pt x="20" y="163"/>
                  </a:lnTo>
                  <a:lnTo>
                    <a:pt x="14" y="167"/>
                  </a:lnTo>
                  <a:lnTo>
                    <a:pt x="7" y="170"/>
                  </a:lnTo>
                  <a:lnTo>
                    <a:pt x="0" y="174"/>
                  </a:lnTo>
                  <a:lnTo>
                    <a:pt x="2" y="182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39" name="Freeform 16"/>
            <p:cNvSpPr>
              <a:spLocks/>
            </p:cNvSpPr>
            <p:nvPr/>
          </p:nvSpPr>
          <p:spPr bwMode="auto">
            <a:xfrm>
              <a:off x="1484313" y="3163714"/>
              <a:ext cx="36512" cy="73025"/>
            </a:xfrm>
            <a:custGeom>
              <a:avLst/>
              <a:gdLst>
                <a:gd name="T0" fmla="*/ 9 w 23"/>
                <a:gd name="T1" fmla="*/ 46 h 46"/>
                <a:gd name="T2" fmla="*/ 9 w 23"/>
                <a:gd name="T3" fmla="*/ 45 h 46"/>
                <a:gd name="T4" fmla="*/ 9 w 23"/>
                <a:gd name="T5" fmla="*/ 43 h 46"/>
                <a:gd name="T6" fmla="*/ 9 w 23"/>
                <a:gd name="T7" fmla="*/ 42 h 46"/>
                <a:gd name="T8" fmla="*/ 10 w 23"/>
                <a:gd name="T9" fmla="*/ 40 h 46"/>
                <a:gd name="T10" fmla="*/ 10 w 23"/>
                <a:gd name="T11" fmla="*/ 39 h 46"/>
                <a:gd name="T12" fmla="*/ 10 w 23"/>
                <a:gd name="T13" fmla="*/ 37 h 46"/>
                <a:gd name="T14" fmla="*/ 10 w 23"/>
                <a:gd name="T15" fmla="*/ 36 h 46"/>
                <a:gd name="T16" fmla="*/ 10 w 23"/>
                <a:gd name="T17" fmla="*/ 34 h 46"/>
                <a:gd name="T18" fmla="*/ 10 w 23"/>
                <a:gd name="T19" fmla="*/ 33 h 46"/>
                <a:gd name="T20" fmla="*/ 10 w 23"/>
                <a:gd name="T21" fmla="*/ 31 h 46"/>
                <a:gd name="T22" fmla="*/ 12 w 23"/>
                <a:gd name="T23" fmla="*/ 30 h 46"/>
                <a:gd name="T24" fmla="*/ 12 w 23"/>
                <a:gd name="T25" fmla="*/ 29 h 46"/>
                <a:gd name="T26" fmla="*/ 12 w 23"/>
                <a:gd name="T27" fmla="*/ 27 h 46"/>
                <a:gd name="T28" fmla="*/ 12 w 23"/>
                <a:gd name="T29" fmla="*/ 26 h 46"/>
                <a:gd name="T30" fmla="*/ 13 w 23"/>
                <a:gd name="T31" fmla="*/ 24 h 46"/>
                <a:gd name="T32" fmla="*/ 13 w 23"/>
                <a:gd name="T33" fmla="*/ 23 h 46"/>
                <a:gd name="T34" fmla="*/ 13 w 23"/>
                <a:gd name="T35" fmla="*/ 21 h 46"/>
                <a:gd name="T36" fmla="*/ 15 w 23"/>
                <a:gd name="T37" fmla="*/ 20 h 46"/>
                <a:gd name="T38" fmla="*/ 15 w 23"/>
                <a:gd name="T39" fmla="*/ 18 h 46"/>
                <a:gd name="T40" fmla="*/ 15 w 23"/>
                <a:gd name="T41" fmla="*/ 17 h 46"/>
                <a:gd name="T42" fmla="*/ 16 w 23"/>
                <a:gd name="T43" fmla="*/ 17 h 46"/>
                <a:gd name="T44" fmla="*/ 16 w 23"/>
                <a:gd name="T45" fmla="*/ 15 h 46"/>
                <a:gd name="T46" fmla="*/ 18 w 23"/>
                <a:gd name="T47" fmla="*/ 14 h 46"/>
                <a:gd name="T48" fmla="*/ 19 w 23"/>
                <a:gd name="T49" fmla="*/ 12 h 46"/>
                <a:gd name="T50" fmla="*/ 19 w 23"/>
                <a:gd name="T51" fmla="*/ 11 h 46"/>
                <a:gd name="T52" fmla="*/ 21 w 23"/>
                <a:gd name="T53" fmla="*/ 11 h 46"/>
                <a:gd name="T54" fmla="*/ 21 w 23"/>
                <a:gd name="T55" fmla="*/ 9 h 46"/>
                <a:gd name="T56" fmla="*/ 22 w 23"/>
                <a:gd name="T57" fmla="*/ 9 h 46"/>
                <a:gd name="T58" fmla="*/ 23 w 23"/>
                <a:gd name="T59" fmla="*/ 8 h 46"/>
                <a:gd name="T60" fmla="*/ 21 w 23"/>
                <a:gd name="T61" fmla="*/ 0 h 46"/>
                <a:gd name="T62" fmla="*/ 19 w 23"/>
                <a:gd name="T63" fmla="*/ 0 h 46"/>
                <a:gd name="T64" fmla="*/ 18 w 23"/>
                <a:gd name="T65" fmla="*/ 2 h 46"/>
                <a:gd name="T66" fmla="*/ 16 w 23"/>
                <a:gd name="T67" fmla="*/ 2 h 46"/>
                <a:gd name="T68" fmla="*/ 15 w 23"/>
                <a:gd name="T69" fmla="*/ 3 h 46"/>
                <a:gd name="T70" fmla="*/ 13 w 23"/>
                <a:gd name="T71" fmla="*/ 5 h 46"/>
                <a:gd name="T72" fmla="*/ 12 w 23"/>
                <a:gd name="T73" fmla="*/ 6 h 46"/>
                <a:gd name="T74" fmla="*/ 10 w 23"/>
                <a:gd name="T75" fmla="*/ 8 h 46"/>
                <a:gd name="T76" fmla="*/ 10 w 23"/>
                <a:gd name="T77" fmla="*/ 9 h 46"/>
                <a:gd name="T78" fmla="*/ 9 w 23"/>
                <a:gd name="T79" fmla="*/ 11 h 46"/>
                <a:gd name="T80" fmla="*/ 9 w 23"/>
                <a:gd name="T81" fmla="*/ 12 h 46"/>
                <a:gd name="T82" fmla="*/ 7 w 23"/>
                <a:gd name="T83" fmla="*/ 14 h 46"/>
                <a:gd name="T84" fmla="*/ 7 w 23"/>
                <a:gd name="T85" fmla="*/ 15 h 46"/>
                <a:gd name="T86" fmla="*/ 6 w 23"/>
                <a:gd name="T87" fmla="*/ 17 h 46"/>
                <a:gd name="T88" fmla="*/ 6 w 23"/>
                <a:gd name="T89" fmla="*/ 18 h 46"/>
                <a:gd name="T90" fmla="*/ 4 w 23"/>
                <a:gd name="T91" fmla="*/ 20 h 46"/>
                <a:gd name="T92" fmla="*/ 4 w 23"/>
                <a:gd name="T93" fmla="*/ 21 h 46"/>
                <a:gd name="T94" fmla="*/ 4 w 23"/>
                <a:gd name="T95" fmla="*/ 23 h 46"/>
                <a:gd name="T96" fmla="*/ 3 w 23"/>
                <a:gd name="T97" fmla="*/ 24 h 46"/>
                <a:gd name="T98" fmla="*/ 3 w 23"/>
                <a:gd name="T99" fmla="*/ 26 h 46"/>
                <a:gd name="T100" fmla="*/ 3 w 23"/>
                <a:gd name="T101" fmla="*/ 29 h 46"/>
                <a:gd name="T102" fmla="*/ 1 w 23"/>
                <a:gd name="T103" fmla="*/ 30 h 46"/>
                <a:gd name="T104" fmla="*/ 1 w 23"/>
                <a:gd name="T105" fmla="*/ 31 h 46"/>
                <a:gd name="T106" fmla="*/ 1 w 23"/>
                <a:gd name="T107" fmla="*/ 33 h 46"/>
                <a:gd name="T108" fmla="*/ 1 w 23"/>
                <a:gd name="T109" fmla="*/ 34 h 46"/>
                <a:gd name="T110" fmla="*/ 1 w 23"/>
                <a:gd name="T111" fmla="*/ 36 h 46"/>
                <a:gd name="T112" fmla="*/ 1 w 23"/>
                <a:gd name="T113" fmla="*/ 39 h 46"/>
                <a:gd name="T114" fmla="*/ 1 w 23"/>
                <a:gd name="T115" fmla="*/ 40 h 46"/>
                <a:gd name="T116" fmla="*/ 0 w 23"/>
                <a:gd name="T117" fmla="*/ 42 h 46"/>
                <a:gd name="T118" fmla="*/ 0 w 23"/>
                <a:gd name="T119" fmla="*/ 43 h 46"/>
                <a:gd name="T120" fmla="*/ 0 w 23"/>
                <a:gd name="T121" fmla="*/ 45 h 46"/>
                <a:gd name="T122" fmla="*/ 0 w 23"/>
                <a:gd name="T123" fmla="*/ 46 h 46"/>
                <a:gd name="T124" fmla="*/ 9 w 23"/>
                <a:gd name="T125" fmla="*/ 46 h 4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3"/>
                <a:gd name="T190" fmla="*/ 0 h 46"/>
                <a:gd name="T191" fmla="*/ 23 w 23"/>
                <a:gd name="T192" fmla="*/ 46 h 4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3" h="46">
                  <a:moveTo>
                    <a:pt x="9" y="46"/>
                  </a:moveTo>
                  <a:lnTo>
                    <a:pt x="9" y="45"/>
                  </a:lnTo>
                  <a:lnTo>
                    <a:pt x="9" y="43"/>
                  </a:lnTo>
                  <a:lnTo>
                    <a:pt x="9" y="42"/>
                  </a:lnTo>
                  <a:lnTo>
                    <a:pt x="10" y="40"/>
                  </a:lnTo>
                  <a:lnTo>
                    <a:pt x="10" y="39"/>
                  </a:lnTo>
                  <a:lnTo>
                    <a:pt x="10" y="37"/>
                  </a:lnTo>
                  <a:lnTo>
                    <a:pt x="10" y="36"/>
                  </a:lnTo>
                  <a:lnTo>
                    <a:pt x="10" y="34"/>
                  </a:lnTo>
                  <a:lnTo>
                    <a:pt x="10" y="33"/>
                  </a:lnTo>
                  <a:lnTo>
                    <a:pt x="10" y="31"/>
                  </a:lnTo>
                  <a:lnTo>
                    <a:pt x="12" y="30"/>
                  </a:lnTo>
                  <a:lnTo>
                    <a:pt x="12" y="29"/>
                  </a:lnTo>
                  <a:lnTo>
                    <a:pt x="12" y="27"/>
                  </a:lnTo>
                  <a:lnTo>
                    <a:pt x="12" y="26"/>
                  </a:lnTo>
                  <a:lnTo>
                    <a:pt x="13" y="24"/>
                  </a:lnTo>
                  <a:lnTo>
                    <a:pt x="13" y="23"/>
                  </a:lnTo>
                  <a:lnTo>
                    <a:pt x="13" y="21"/>
                  </a:lnTo>
                  <a:lnTo>
                    <a:pt x="15" y="20"/>
                  </a:lnTo>
                  <a:lnTo>
                    <a:pt x="15" y="18"/>
                  </a:lnTo>
                  <a:lnTo>
                    <a:pt x="15" y="17"/>
                  </a:lnTo>
                  <a:lnTo>
                    <a:pt x="16" y="17"/>
                  </a:lnTo>
                  <a:lnTo>
                    <a:pt x="16" y="15"/>
                  </a:lnTo>
                  <a:lnTo>
                    <a:pt x="18" y="14"/>
                  </a:lnTo>
                  <a:lnTo>
                    <a:pt x="19" y="12"/>
                  </a:lnTo>
                  <a:lnTo>
                    <a:pt x="19" y="11"/>
                  </a:lnTo>
                  <a:lnTo>
                    <a:pt x="21" y="11"/>
                  </a:lnTo>
                  <a:lnTo>
                    <a:pt x="21" y="9"/>
                  </a:lnTo>
                  <a:lnTo>
                    <a:pt x="22" y="9"/>
                  </a:lnTo>
                  <a:lnTo>
                    <a:pt x="23" y="8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8" y="2"/>
                  </a:lnTo>
                  <a:lnTo>
                    <a:pt x="16" y="2"/>
                  </a:lnTo>
                  <a:lnTo>
                    <a:pt x="15" y="3"/>
                  </a:lnTo>
                  <a:lnTo>
                    <a:pt x="13" y="5"/>
                  </a:lnTo>
                  <a:lnTo>
                    <a:pt x="12" y="6"/>
                  </a:lnTo>
                  <a:lnTo>
                    <a:pt x="10" y="8"/>
                  </a:lnTo>
                  <a:lnTo>
                    <a:pt x="10" y="9"/>
                  </a:lnTo>
                  <a:lnTo>
                    <a:pt x="9" y="11"/>
                  </a:lnTo>
                  <a:lnTo>
                    <a:pt x="9" y="12"/>
                  </a:lnTo>
                  <a:lnTo>
                    <a:pt x="7" y="14"/>
                  </a:lnTo>
                  <a:lnTo>
                    <a:pt x="7" y="15"/>
                  </a:lnTo>
                  <a:lnTo>
                    <a:pt x="6" y="17"/>
                  </a:lnTo>
                  <a:lnTo>
                    <a:pt x="6" y="18"/>
                  </a:lnTo>
                  <a:lnTo>
                    <a:pt x="4" y="20"/>
                  </a:lnTo>
                  <a:lnTo>
                    <a:pt x="4" y="21"/>
                  </a:lnTo>
                  <a:lnTo>
                    <a:pt x="4" y="23"/>
                  </a:lnTo>
                  <a:lnTo>
                    <a:pt x="3" y="24"/>
                  </a:lnTo>
                  <a:lnTo>
                    <a:pt x="3" y="26"/>
                  </a:lnTo>
                  <a:lnTo>
                    <a:pt x="3" y="29"/>
                  </a:lnTo>
                  <a:lnTo>
                    <a:pt x="1" y="30"/>
                  </a:lnTo>
                  <a:lnTo>
                    <a:pt x="1" y="31"/>
                  </a:lnTo>
                  <a:lnTo>
                    <a:pt x="1" y="33"/>
                  </a:lnTo>
                  <a:lnTo>
                    <a:pt x="1" y="34"/>
                  </a:lnTo>
                  <a:lnTo>
                    <a:pt x="1" y="36"/>
                  </a:lnTo>
                  <a:lnTo>
                    <a:pt x="1" y="39"/>
                  </a:lnTo>
                  <a:lnTo>
                    <a:pt x="1" y="40"/>
                  </a:lnTo>
                  <a:lnTo>
                    <a:pt x="0" y="42"/>
                  </a:lnTo>
                  <a:lnTo>
                    <a:pt x="0" y="43"/>
                  </a:lnTo>
                  <a:lnTo>
                    <a:pt x="0" y="45"/>
                  </a:lnTo>
                  <a:lnTo>
                    <a:pt x="0" y="46"/>
                  </a:lnTo>
                  <a:lnTo>
                    <a:pt x="9" y="46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40" name="Freeform 17"/>
            <p:cNvSpPr>
              <a:spLocks/>
            </p:cNvSpPr>
            <p:nvPr/>
          </p:nvSpPr>
          <p:spPr bwMode="auto">
            <a:xfrm>
              <a:off x="1484313" y="3236739"/>
              <a:ext cx="69850" cy="90487"/>
            </a:xfrm>
            <a:custGeom>
              <a:avLst/>
              <a:gdLst>
                <a:gd name="T0" fmla="*/ 43 w 44"/>
                <a:gd name="T1" fmla="*/ 48 h 57"/>
                <a:gd name="T2" fmla="*/ 40 w 44"/>
                <a:gd name="T3" fmla="*/ 46 h 57"/>
                <a:gd name="T4" fmla="*/ 37 w 44"/>
                <a:gd name="T5" fmla="*/ 46 h 57"/>
                <a:gd name="T6" fmla="*/ 32 w 44"/>
                <a:gd name="T7" fmla="*/ 45 h 57"/>
                <a:gd name="T8" fmla="*/ 29 w 44"/>
                <a:gd name="T9" fmla="*/ 43 h 57"/>
                <a:gd name="T10" fmla="*/ 26 w 44"/>
                <a:gd name="T11" fmla="*/ 40 h 57"/>
                <a:gd name="T12" fmla="*/ 23 w 44"/>
                <a:gd name="T13" fmla="*/ 39 h 57"/>
                <a:gd name="T14" fmla="*/ 22 w 44"/>
                <a:gd name="T15" fmla="*/ 36 h 57"/>
                <a:gd name="T16" fmla="*/ 19 w 44"/>
                <a:gd name="T17" fmla="*/ 33 h 57"/>
                <a:gd name="T18" fmla="*/ 16 w 44"/>
                <a:gd name="T19" fmla="*/ 28 h 57"/>
                <a:gd name="T20" fmla="*/ 15 w 44"/>
                <a:gd name="T21" fmla="*/ 25 h 57"/>
                <a:gd name="T22" fmla="*/ 13 w 44"/>
                <a:gd name="T23" fmla="*/ 21 h 57"/>
                <a:gd name="T24" fmla="*/ 12 w 44"/>
                <a:gd name="T25" fmla="*/ 17 h 57"/>
                <a:gd name="T26" fmla="*/ 10 w 44"/>
                <a:gd name="T27" fmla="*/ 12 h 57"/>
                <a:gd name="T28" fmla="*/ 10 w 44"/>
                <a:gd name="T29" fmla="*/ 8 h 57"/>
                <a:gd name="T30" fmla="*/ 9 w 44"/>
                <a:gd name="T31" fmla="*/ 3 h 57"/>
                <a:gd name="T32" fmla="*/ 0 w 44"/>
                <a:gd name="T33" fmla="*/ 0 h 57"/>
                <a:gd name="T34" fmla="*/ 1 w 44"/>
                <a:gd name="T35" fmla="*/ 6 h 57"/>
                <a:gd name="T36" fmla="*/ 1 w 44"/>
                <a:gd name="T37" fmla="*/ 12 h 57"/>
                <a:gd name="T38" fmla="*/ 3 w 44"/>
                <a:gd name="T39" fmla="*/ 17 h 57"/>
                <a:gd name="T40" fmla="*/ 4 w 44"/>
                <a:gd name="T41" fmla="*/ 23 h 57"/>
                <a:gd name="T42" fmla="*/ 6 w 44"/>
                <a:gd name="T43" fmla="*/ 27 h 57"/>
                <a:gd name="T44" fmla="*/ 7 w 44"/>
                <a:gd name="T45" fmla="*/ 31 h 57"/>
                <a:gd name="T46" fmla="*/ 10 w 44"/>
                <a:gd name="T47" fmla="*/ 36 h 57"/>
                <a:gd name="T48" fmla="*/ 13 w 44"/>
                <a:gd name="T49" fmla="*/ 40 h 57"/>
                <a:gd name="T50" fmla="*/ 16 w 44"/>
                <a:gd name="T51" fmla="*/ 43 h 57"/>
                <a:gd name="T52" fmla="*/ 19 w 44"/>
                <a:gd name="T53" fmla="*/ 46 h 57"/>
                <a:gd name="T54" fmla="*/ 23 w 44"/>
                <a:gd name="T55" fmla="*/ 49 h 57"/>
                <a:gd name="T56" fmla="*/ 28 w 44"/>
                <a:gd name="T57" fmla="*/ 52 h 57"/>
                <a:gd name="T58" fmla="*/ 31 w 44"/>
                <a:gd name="T59" fmla="*/ 54 h 57"/>
                <a:gd name="T60" fmla="*/ 35 w 44"/>
                <a:gd name="T61" fmla="*/ 55 h 57"/>
                <a:gd name="T62" fmla="*/ 40 w 44"/>
                <a:gd name="T63" fmla="*/ 57 h 57"/>
                <a:gd name="T64" fmla="*/ 44 w 44"/>
                <a:gd name="T65" fmla="*/ 57 h 5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4"/>
                <a:gd name="T100" fmla="*/ 0 h 57"/>
                <a:gd name="T101" fmla="*/ 44 w 44"/>
                <a:gd name="T102" fmla="*/ 57 h 5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4" h="57">
                  <a:moveTo>
                    <a:pt x="44" y="48"/>
                  </a:moveTo>
                  <a:lnTo>
                    <a:pt x="43" y="48"/>
                  </a:lnTo>
                  <a:lnTo>
                    <a:pt x="41" y="48"/>
                  </a:lnTo>
                  <a:lnTo>
                    <a:pt x="40" y="46"/>
                  </a:lnTo>
                  <a:lnTo>
                    <a:pt x="38" y="46"/>
                  </a:lnTo>
                  <a:lnTo>
                    <a:pt x="37" y="46"/>
                  </a:lnTo>
                  <a:lnTo>
                    <a:pt x="35" y="45"/>
                  </a:lnTo>
                  <a:lnTo>
                    <a:pt x="32" y="45"/>
                  </a:lnTo>
                  <a:lnTo>
                    <a:pt x="31" y="43"/>
                  </a:lnTo>
                  <a:lnTo>
                    <a:pt x="29" y="43"/>
                  </a:lnTo>
                  <a:lnTo>
                    <a:pt x="28" y="42"/>
                  </a:lnTo>
                  <a:lnTo>
                    <a:pt x="26" y="40"/>
                  </a:lnTo>
                  <a:lnTo>
                    <a:pt x="25" y="40"/>
                  </a:lnTo>
                  <a:lnTo>
                    <a:pt x="23" y="39"/>
                  </a:lnTo>
                  <a:lnTo>
                    <a:pt x="22" y="37"/>
                  </a:lnTo>
                  <a:lnTo>
                    <a:pt x="22" y="36"/>
                  </a:lnTo>
                  <a:lnTo>
                    <a:pt x="21" y="34"/>
                  </a:lnTo>
                  <a:lnTo>
                    <a:pt x="19" y="33"/>
                  </a:lnTo>
                  <a:lnTo>
                    <a:pt x="18" y="31"/>
                  </a:lnTo>
                  <a:lnTo>
                    <a:pt x="16" y="28"/>
                  </a:lnTo>
                  <a:lnTo>
                    <a:pt x="16" y="27"/>
                  </a:lnTo>
                  <a:lnTo>
                    <a:pt x="15" y="25"/>
                  </a:lnTo>
                  <a:lnTo>
                    <a:pt x="13" y="24"/>
                  </a:lnTo>
                  <a:lnTo>
                    <a:pt x="13" y="21"/>
                  </a:lnTo>
                  <a:lnTo>
                    <a:pt x="12" y="20"/>
                  </a:lnTo>
                  <a:lnTo>
                    <a:pt x="12" y="17"/>
                  </a:lnTo>
                  <a:lnTo>
                    <a:pt x="10" y="15"/>
                  </a:lnTo>
                  <a:lnTo>
                    <a:pt x="10" y="12"/>
                  </a:lnTo>
                  <a:lnTo>
                    <a:pt x="10" y="11"/>
                  </a:lnTo>
                  <a:lnTo>
                    <a:pt x="10" y="8"/>
                  </a:lnTo>
                  <a:lnTo>
                    <a:pt x="9" y="6"/>
                  </a:lnTo>
                  <a:lnTo>
                    <a:pt x="9" y="3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1" y="6"/>
                  </a:lnTo>
                  <a:lnTo>
                    <a:pt x="1" y="9"/>
                  </a:lnTo>
                  <a:lnTo>
                    <a:pt x="1" y="12"/>
                  </a:lnTo>
                  <a:lnTo>
                    <a:pt x="1" y="14"/>
                  </a:lnTo>
                  <a:lnTo>
                    <a:pt x="3" y="17"/>
                  </a:lnTo>
                  <a:lnTo>
                    <a:pt x="3" y="20"/>
                  </a:lnTo>
                  <a:lnTo>
                    <a:pt x="4" y="23"/>
                  </a:lnTo>
                  <a:lnTo>
                    <a:pt x="4" y="24"/>
                  </a:lnTo>
                  <a:lnTo>
                    <a:pt x="6" y="27"/>
                  </a:lnTo>
                  <a:lnTo>
                    <a:pt x="7" y="28"/>
                  </a:lnTo>
                  <a:lnTo>
                    <a:pt x="7" y="31"/>
                  </a:lnTo>
                  <a:lnTo>
                    <a:pt x="9" y="33"/>
                  </a:lnTo>
                  <a:lnTo>
                    <a:pt x="10" y="36"/>
                  </a:lnTo>
                  <a:lnTo>
                    <a:pt x="12" y="37"/>
                  </a:lnTo>
                  <a:lnTo>
                    <a:pt x="13" y="40"/>
                  </a:lnTo>
                  <a:lnTo>
                    <a:pt x="15" y="42"/>
                  </a:lnTo>
                  <a:lnTo>
                    <a:pt x="16" y="43"/>
                  </a:lnTo>
                  <a:lnTo>
                    <a:pt x="18" y="45"/>
                  </a:lnTo>
                  <a:lnTo>
                    <a:pt x="19" y="46"/>
                  </a:lnTo>
                  <a:lnTo>
                    <a:pt x="22" y="48"/>
                  </a:lnTo>
                  <a:lnTo>
                    <a:pt x="23" y="49"/>
                  </a:lnTo>
                  <a:lnTo>
                    <a:pt x="25" y="51"/>
                  </a:lnTo>
                  <a:lnTo>
                    <a:pt x="28" y="52"/>
                  </a:lnTo>
                  <a:lnTo>
                    <a:pt x="29" y="52"/>
                  </a:lnTo>
                  <a:lnTo>
                    <a:pt x="31" y="54"/>
                  </a:lnTo>
                  <a:lnTo>
                    <a:pt x="34" y="55"/>
                  </a:lnTo>
                  <a:lnTo>
                    <a:pt x="35" y="55"/>
                  </a:lnTo>
                  <a:lnTo>
                    <a:pt x="38" y="55"/>
                  </a:lnTo>
                  <a:lnTo>
                    <a:pt x="40" y="57"/>
                  </a:lnTo>
                  <a:lnTo>
                    <a:pt x="43" y="57"/>
                  </a:lnTo>
                  <a:lnTo>
                    <a:pt x="44" y="57"/>
                  </a:lnTo>
                  <a:lnTo>
                    <a:pt x="44" y="4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41" name="Freeform 18"/>
            <p:cNvSpPr>
              <a:spLocks/>
            </p:cNvSpPr>
            <p:nvPr/>
          </p:nvSpPr>
          <p:spPr bwMode="auto">
            <a:xfrm>
              <a:off x="1554163" y="3312939"/>
              <a:ext cx="273050" cy="14287"/>
            </a:xfrm>
            <a:custGeom>
              <a:avLst/>
              <a:gdLst>
                <a:gd name="T0" fmla="*/ 172 w 172"/>
                <a:gd name="T1" fmla="*/ 4 h 9"/>
                <a:gd name="T2" fmla="*/ 172 w 172"/>
                <a:gd name="T3" fmla="*/ 0 h 9"/>
                <a:gd name="T4" fmla="*/ 0 w 172"/>
                <a:gd name="T5" fmla="*/ 0 h 9"/>
                <a:gd name="T6" fmla="*/ 0 w 172"/>
                <a:gd name="T7" fmla="*/ 9 h 9"/>
                <a:gd name="T8" fmla="*/ 172 w 172"/>
                <a:gd name="T9" fmla="*/ 9 h 9"/>
                <a:gd name="T10" fmla="*/ 172 w 172"/>
                <a:gd name="T11" fmla="*/ 4 h 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2"/>
                <a:gd name="T19" fmla="*/ 0 h 9"/>
                <a:gd name="T20" fmla="*/ 172 w 172"/>
                <a:gd name="T21" fmla="*/ 9 h 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2" h="9">
                  <a:moveTo>
                    <a:pt x="172" y="4"/>
                  </a:moveTo>
                  <a:lnTo>
                    <a:pt x="172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172" y="9"/>
                  </a:lnTo>
                  <a:lnTo>
                    <a:pt x="172" y="4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42" name="Rectangle 19"/>
            <p:cNvSpPr>
              <a:spLocks noChangeArrowheads="1"/>
            </p:cNvSpPr>
            <p:nvPr/>
          </p:nvSpPr>
          <p:spPr bwMode="auto">
            <a:xfrm>
              <a:off x="1555750" y="3484389"/>
              <a:ext cx="271463" cy="1428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43" name="Freeform 20"/>
            <p:cNvSpPr>
              <a:spLocks/>
            </p:cNvSpPr>
            <p:nvPr/>
          </p:nvSpPr>
          <p:spPr bwMode="auto">
            <a:xfrm>
              <a:off x="1485900" y="3484389"/>
              <a:ext cx="69850" cy="88900"/>
            </a:xfrm>
            <a:custGeom>
              <a:avLst/>
              <a:gdLst>
                <a:gd name="T0" fmla="*/ 9 w 44"/>
                <a:gd name="T1" fmla="*/ 53 h 56"/>
                <a:gd name="T2" fmla="*/ 9 w 44"/>
                <a:gd name="T3" fmla="*/ 49 h 56"/>
                <a:gd name="T4" fmla="*/ 11 w 44"/>
                <a:gd name="T5" fmla="*/ 44 h 56"/>
                <a:gd name="T6" fmla="*/ 11 w 44"/>
                <a:gd name="T7" fmla="*/ 40 h 56"/>
                <a:gd name="T8" fmla="*/ 12 w 44"/>
                <a:gd name="T9" fmla="*/ 35 h 56"/>
                <a:gd name="T10" fmla="*/ 14 w 44"/>
                <a:gd name="T11" fmla="*/ 31 h 56"/>
                <a:gd name="T12" fmla="*/ 17 w 44"/>
                <a:gd name="T13" fmla="*/ 28 h 56"/>
                <a:gd name="T14" fmla="*/ 18 w 44"/>
                <a:gd name="T15" fmla="*/ 23 h 56"/>
                <a:gd name="T16" fmla="*/ 21 w 44"/>
                <a:gd name="T17" fmla="*/ 20 h 56"/>
                <a:gd name="T18" fmla="*/ 24 w 44"/>
                <a:gd name="T19" fmla="*/ 18 h 56"/>
                <a:gd name="T20" fmla="*/ 27 w 44"/>
                <a:gd name="T21" fmla="*/ 16 h 56"/>
                <a:gd name="T22" fmla="*/ 30 w 44"/>
                <a:gd name="T23" fmla="*/ 13 h 56"/>
                <a:gd name="T24" fmla="*/ 33 w 44"/>
                <a:gd name="T25" fmla="*/ 12 h 56"/>
                <a:gd name="T26" fmla="*/ 36 w 44"/>
                <a:gd name="T27" fmla="*/ 10 h 56"/>
                <a:gd name="T28" fmla="*/ 39 w 44"/>
                <a:gd name="T29" fmla="*/ 10 h 56"/>
                <a:gd name="T30" fmla="*/ 43 w 44"/>
                <a:gd name="T31" fmla="*/ 9 h 56"/>
                <a:gd name="T32" fmla="*/ 44 w 44"/>
                <a:gd name="T33" fmla="*/ 0 h 56"/>
                <a:gd name="T34" fmla="*/ 40 w 44"/>
                <a:gd name="T35" fmla="*/ 0 h 56"/>
                <a:gd name="T36" fmla="*/ 36 w 44"/>
                <a:gd name="T37" fmla="*/ 1 h 56"/>
                <a:gd name="T38" fmla="*/ 31 w 44"/>
                <a:gd name="T39" fmla="*/ 3 h 56"/>
                <a:gd name="T40" fmla="*/ 27 w 44"/>
                <a:gd name="T41" fmla="*/ 4 h 56"/>
                <a:gd name="T42" fmla="*/ 22 w 44"/>
                <a:gd name="T43" fmla="*/ 7 h 56"/>
                <a:gd name="T44" fmla="*/ 20 w 44"/>
                <a:gd name="T45" fmla="*/ 10 h 56"/>
                <a:gd name="T46" fmla="*/ 17 w 44"/>
                <a:gd name="T47" fmla="*/ 13 h 56"/>
                <a:gd name="T48" fmla="*/ 12 w 44"/>
                <a:gd name="T49" fmla="*/ 16 h 56"/>
                <a:gd name="T50" fmla="*/ 9 w 44"/>
                <a:gd name="T51" fmla="*/ 20 h 56"/>
                <a:gd name="T52" fmla="*/ 8 w 44"/>
                <a:gd name="T53" fmla="*/ 25 h 56"/>
                <a:gd name="T54" fmla="*/ 5 w 44"/>
                <a:gd name="T55" fmla="*/ 29 h 56"/>
                <a:gd name="T56" fmla="*/ 3 w 44"/>
                <a:gd name="T57" fmla="*/ 34 h 56"/>
                <a:gd name="T58" fmla="*/ 2 w 44"/>
                <a:gd name="T59" fmla="*/ 40 h 56"/>
                <a:gd name="T60" fmla="*/ 0 w 44"/>
                <a:gd name="T61" fmla="*/ 44 h 56"/>
                <a:gd name="T62" fmla="*/ 0 w 44"/>
                <a:gd name="T63" fmla="*/ 50 h 56"/>
                <a:gd name="T64" fmla="*/ 0 w 44"/>
                <a:gd name="T65" fmla="*/ 56 h 5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4"/>
                <a:gd name="T100" fmla="*/ 0 h 56"/>
                <a:gd name="T101" fmla="*/ 44 w 44"/>
                <a:gd name="T102" fmla="*/ 56 h 5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4" h="56">
                  <a:moveTo>
                    <a:pt x="9" y="56"/>
                  </a:moveTo>
                  <a:lnTo>
                    <a:pt x="9" y="53"/>
                  </a:lnTo>
                  <a:lnTo>
                    <a:pt x="9" y="50"/>
                  </a:lnTo>
                  <a:lnTo>
                    <a:pt x="9" y="49"/>
                  </a:lnTo>
                  <a:lnTo>
                    <a:pt x="9" y="46"/>
                  </a:lnTo>
                  <a:lnTo>
                    <a:pt x="11" y="44"/>
                  </a:lnTo>
                  <a:lnTo>
                    <a:pt x="11" y="41"/>
                  </a:lnTo>
                  <a:lnTo>
                    <a:pt x="11" y="40"/>
                  </a:lnTo>
                  <a:lnTo>
                    <a:pt x="12" y="37"/>
                  </a:lnTo>
                  <a:lnTo>
                    <a:pt x="12" y="35"/>
                  </a:lnTo>
                  <a:lnTo>
                    <a:pt x="14" y="32"/>
                  </a:lnTo>
                  <a:lnTo>
                    <a:pt x="14" y="31"/>
                  </a:lnTo>
                  <a:lnTo>
                    <a:pt x="15" y="29"/>
                  </a:lnTo>
                  <a:lnTo>
                    <a:pt x="17" y="28"/>
                  </a:lnTo>
                  <a:lnTo>
                    <a:pt x="18" y="25"/>
                  </a:lnTo>
                  <a:lnTo>
                    <a:pt x="18" y="23"/>
                  </a:lnTo>
                  <a:lnTo>
                    <a:pt x="20" y="22"/>
                  </a:lnTo>
                  <a:lnTo>
                    <a:pt x="21" y="20"/>
                  </a:lnTo>
                  <a:lnTo>
                    <a:pt x="22" y="19"/>
                  </a:lnTo>
                  <a:lnTo>
                    <a:pt x="24" y="18"/>
                  </a:lnTo>
                  <a:lnTo>
                    <a:pt x="25" y="16"/>
                  </a:lnTo>
                  <a:lnTo>
                    <a:pt x="27" y="16"/>
                  </a:lnTo>
                  <a:lnTo>
                    <a:pt x="28" y="15"/>
                  </a:lnTo>
                  <a:lnTo>
                    <a:pt x="30" y="13"/>
                  </a:lnTo>
                  <a:lnTo>
                    <a:pt x="31" y="13"/>
                  </a:lnTo>
                  <a:lnTo>
                    <a:pt x="33" y="12"/>
                  </a:lnTo>
                  <a:lnTo>
                    <a:pt x="34" y="12"/>
                  </a:lnTo>
                  <a:lnTo>
                    <a:pt x="36" y="10"/>
                  </a:lnTo>
                  <a:lnTo>
                    <a:pt x="37" y="10"/>
                  </a:lnTo>
                  <a:lnTo>
                    <a:pt x="39" y="10"/>
                  </a:lnTo>
                  <a:lnTo>
                    <a:pt x="42" y="9"/>
                  </a:lnTo>
                  <a:lnTo>
                    <a:pt x="43" y="9"/>
                  </a:lnTo>
                  <a:lnTo>
                    <a:pt x="44" y="9"/>
                  </a:lnTo>
                  <a:lnTo>
                    <a:pt x="44" y="0"/>
                  </a:lnTo>
                  <a:lnTo>
                    <a:pt x="42" y="0"/>
                  </a:lnTo>
                  <a:lnTo>
                    <a:pt x="40" y="0"/>
                  </a:lnTo>
                  <a:lnTo>
                    <a:pt x="37" y="1"/>
                  </a:lnTo>
                  <a:lnTo>
                    <a:pt x="36" y="1"/>
                  </a:lnTo>
                  <a:lnTo>
                    <a:pt x="33" y="1"/>
                  </a:lnTo>
                  <a:lnTo>
                    <a:pt x="31" y="3"/>
                  </a:lnTo>
                  <a:lnTo>
                    <a:pt x="28" y="4"/>
                  </a:lnTo>
                  <a:lnTo>
                    <a:pt x="27" y="4"/>
                  </a:lnTo>
                  <a:lnTo>
                    <a:pt x="25" y="6"/>
                  </a:lnTo>
                  <a:lnTo>
                    <a:pt x="22" y="7"/>
                  </a:lnTo>
                  <a:lnTo>
                    <a:pt x="21" y="9"/>
                  </a:lnTo>
                  <a:lnTo>
                    <a:pt x="20" y="10"/>
                  </a:lnTo>
                  <a:lnTo>
                    <a:pt x="18" y="12"/>
                  </a:lnTo>
                  <a:lnTo>
                    <a:pt x="17" y="13"/>
                  </a:lnTo>
                  <a:lnTo>
                    <a:pt x="14" y="15"/>
                  </a:lnTo>
                  <a:lnTo>
                    <a:pt x="12" y="16"/>
                  </a:lnTo>
                  <a:lnTo>
                    <a:pt x="11" y="19"/>
                  </a:lnTo>
                  <a:lnTo>
                    <a:pt x="9" y="20"/>
                  </a:lnTo>
                  <a:lnTo>
                    <a:pt x="9" y="23"/>
                  </a:lnTo>
                  <a:lnTo>
                    <a:pt x="8" y="25"/>
                  </a:lnTo>
                  <a:lnTo>
                    <a:pt x="6" y="28"/>
                  </a:lnTo>
                  <a:lnTo>
                    <a:pt x="5" y="29"/>
                  </a:lnTo>
                  <a:lnTo>
                    <a:pt x="5" y="32"/>
                  </a:lnTo>
                  <a:lnTo>
                    <a:pt x="3" y="34"/>
                  </a:lnTo>
                  <a:lnTo>
                    <a:pt x="3" y="37"/>
                  </a:lnTo>
                  <a:lnTo>
                    <a:pt x="2" y="40"/>
                  </a:lnTo>
                  <a:lnTo>
                    <a:pt x="2" y="43"/>
                  </a:lnTo>
                  <a:lnTo>
                    <a:pt x="0" y="44"/>
                  </a:lnTo>
                  <a:lnTo>
                    <a:pt x="0" y="47"/>
                  </a:lnTo>
                  <a:lnTo>
                    <a:pt x="0" y="50"/>
                  </a:lnTo>
                  <a:lnTo>
                    <a:pt x="0" y="53"/>
                  </a:lnTo>
                  <a:lnTo>
                    <a:pt x="0" y="56"/>
                  </a:lnTo>
                  <a:lnTo>
                    <a:pt x="9" y="56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44" name="Freeform 21"/>
            <p:cNvSpPr>
              <a:spLocks/>
            </p:cNvSpPr>
            <p:nvPr/>
          </p:nvSpPr>
          <p:spPr bwMode="auto">
            <a:xfrm>
              <a:off x="1485900" y="3573289"/>
              <a:ext cx="39688" cy="74612"/>
            </a:xfrm>
            <a:custGeom>
              <a:avLst/>
              <a:gdLst>
                <a:gd name="T0" fmla="*/ 25 w 25"/>
                <a:gd name="T1" fmla="*/ 40 h 47"/>
                <a:gd name="T2" fmla="*/ 22 w 25"/>
                <a:gd name="T3" fmla="*/ 37 h 47"/>
                <a:gd name="T4" fmla="*/ 21 w 25"/>
                <a:gd name="T5" fmla="*/ 34 h 47"/>
                <a:gd name="T6" fmla="*/ 20 w 25"/>
                <a:gd name="T7" fmla="*/ 33 h 47"/>
                <a:gd name="T8" fmla="*/ 17 w 25"/>
                <a:gd name="T9" fmla="*/ 30 h 47"/>
                <a:gd name="T10" fmla="*/ 15 w 25"/>
                <a:gd name="T11" fmla="*/ 27 h 47"/>
                <a:gd name="T12" fmla="*/ 14 w 25"/>
                <a:gd name="T13" fmla="*/ 24 h 47"/>
                <a:gd name="T14" fmla="*/ 12 w 25"/>
                <a:gd name="T15" fmla="*/ 21 h 47"/>
                <a:gd name="T16" fmla="*/ 12 w 25"/>
                <a:gd name="T17" fmla="*/ 18 h 47"/>
                <a:gd name="T18" fmla="*/ 11 w 25"/>
                <a:gd name="T19" fmla="*/ 15 h 47"/>
                <a:gd name="T20" fmla="*/ 11 w 25"/>
                <a:gd name="T21" fmla="*/ 12 h 47"/>
                <a:gd name="T22" fmla="*/ 9 w 25"/>
                <a:gd name="T23" fmla="*/ 9 h 47"/>
                <a:gd name="T24" fmla="*/ 9 w 25"/>
                <a:gd name="T25" fmla="*/ 6 h 47"/>
                <a:gd name="T26" fmla="*/ 9 w 25"/>
                <a:gd name="T27" fmla="*/ 3 h 47"/>
                <a:gd name="T28" fmla="*/ 9 w 25"/>
                <a:gd name="T29" fmla="*/ 0 h 47"/>
                <a:gd name="T30" fmla="*/ 0 w 25"/>
                <a:gd name="T31" fmla="*/ 1 h 47"/>
                <a:gd name="T32" fmla="*/ 0 w 25"/>
                <a:gd name="T33" fmla="*/ 4 h 47"/>
                <a:gd name="T34" fmla="*/ 0 w 25"/>
                <a:gd name="T35" fmla="*/ 7 h 47"/>
                <a:gd name="T36" fmla="*/ 0 w 25"/>
                <a:gd name="T37" fmla="*/ 12 h 47"/>
                <a:gd name="T38" fmla="*/ 2 w 25"/>
                <a:gd name="T39" fmla="*/ 15 h 47"/>
                <a:gd name="T40" fmla="*/ 2 w 25"/>
                <a:gd name="T41" fmla="*/ 18 h 47"/>
                <a:gd name="T42" fmla="*/ 3 w 25"/>
                <a:gd name="T43" fmla="*/ 21 h 47"/>
                <a:gd name="T44" fmla="*/ 5 w 25"/>
                <a:gd name="T45" fmla="*/ 24 h 47"/>
                <a:gd name="T46" fmla="*/ 6 w 25"/>
                <a:gd name="T47" fmla="*/ 27 h 47"/>
                <a:gd name="T48" fmla="*/ 8 w 25"/>
                <a:gd name="T49" fmla="*/ 30 h 47"/>
                <a:gd name="T50" fmla="*/ 9 w 25"/>
                <a:gd name="T51" fmla="*/ 33 h 47"/>
                <a:gd name="T52" fmla="*/ 11 w 25"/>
                <a:gd name="T53" fmla="*/ 36 h 47"/>
                <a:gd name="T54" fmla="*/ 12 w 25"/>
                <a:gd name="T55" fmla="*/ 38 h 47"/>
                <a:gd name="T56" fmla="*/ 15 w 25"/>
                <a:gd name="T57" fmla="*/ 41 h 47"/>
                <a:gd name="T58" fmla="*/ 17 w 25"/>
                <a:gd name="T59" fmla="*/ 44 h 47"/>
                <a:gd name="T60" fmla="*/ 20 w 25"/>
                <a:gd name="T61" fmla="*/ 46 h 47"/>
                <a:gd name="T62" fmla="*/ 20 w 25"/>
                <a:gd name="T63" fmla="*/ 46 h 47"/>
                <a:gd name="T64" fmla="*/ 24 w 25"/>
                <a:gd name="T65" fmla="*/ 38 h 4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5"/>
                <a:gd name="T100" fmla="*/ 0 h 47"/>
                <a:gd name="T101" fmla="*/ 25 w 25"/>
                <a:gd name="T102" fmla="*/ 47 h 4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5" h="47">
                  <a:moveTo>
                    <a:pt x="24" y="38"/>
                  </a:moveTo>
                  <a:lnTo>
                    <a:pt x="25" y="40"/>
                  </a:lnTo>
                  <a:lnTo>
                    <a:pt x="24" y="38"/>
                  </a:lnTo>
                  <a:lnTo>
                    <a:pt x="22" y="37"/>
                  </a:lnTo>
                  <a:lnTo>
                    <a:pt x="21" y="36"/>
                  </a:lnTo>
                  <a:lnTo>
                    <a:pt x="21" y="34"/>
                  </a:lnTo>
                  <a:lnTo>
                    <a:pt x="20" y="34"/>
                  </a:lnTo>
                  <a:lnTo>
                    <a:pt x="20" y="33"/>
                  </a:lnTo>
                  <a:lnTo>
                    <a:pt x="18" y="31"/>
                  </a:lnTo>
                  <a:lnTo>
                    <a:pt x="17" y="30"/>
                  </a:lnTo>
                  <a:lnTo>
                    <a:pt x="17" y="28"/>
                  </a:lnTo>
                  <a:lnTo>
                    <a:pt x="15" y="27"/>
                  </a:lnTo>
                  <a:lnTo>
                    <a:pt x="15" y="25"/>
                  </a:lnTo>
                  <a:lnTo>
                    <a:pt x="14" y="24"/>
                  </a:lnTo>
                  <a:lnTo>
                    <a:pt x="14" y="22"/>
                  </a:lnTo>
                  <a:lnTo>
                    <a:pt x="12" y="21"/>
                  </a:lnTo>
                  <a:lnTo>
                    <a:pt x="12" y="19"/>
                  </a:lnTo>
                  <a:lnTo>
                    <a:pt x="12" y="18"/>
                  </a:lnTo>
                  <a:lnTo>
                    <a:pt x="11" y="16"/>
                  </a:lnTo>
                  <a:lnTo>
                    <a:pt x="11" y="15"/>
                  </a:lnTo>
                  <a:lnTo>
                    <a:pt x="11" y="13"/>
                  </a:lnTo>
                  <a:lnTo>
                    <a:pt x="11" y="12"/>
                  </a:lnTo>
                  <a:lnTo>
                    <a:pt x="9" y="10"/>
                  </a:lnTo>
                  <a:lnTo>
                    <a:pt x="9" y="9"/>
                  </a:lnTo>
                  <a:lnTo>
                    <a:pt x="9" y="7"/>
                  </a:lnTo>
                  <a:lnTo>
                    <a:pt x="9" y="6"/>
                  </a:lnTo>
                  <a:lnTo>
                    <a:pt x="9" y="4"/>
                  </a:lnTo>
                  <a:lnTo>
                    <a:pt x="9" y="3"/>
                  </a:lnTo>
                  <a:lnTo>
                    <a:pt x="9" y="1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7"/>
                  </a:lnTo>
                  <a:lnTo>
                    <a:pt x="0" y="9"/>
                  </a:lnTo>
                  <a:lnTo>
                    <a:pt x="0" y="12"/>
                  </a:lnTo>
                  <a:lnTo>
                    <a:pt x="2" y="13"/>
                  </a:lnTo>
                  <a:lnTo>
                    <a:pt x="2" y="15"/>
                  </a:lnTo>
                  <a:lnTo>
                    <a:pt x="2" y="16"/>
                  </a:lnTo>
                  <a:lnTo>
                    <a:pt x="2" y="18"/>
                  </a:lnTo>
                  <a:lnTo>
                    <a:pt x="3" y="19"/>
                  </a:lnTo>
                  <a:lnTo>
                    <a:pt x="3" y="21"/>
                  </a:lnTo>
                  <a:lnTo>
                    <a:pt x="3" y="22"/>
                  </a:lnTo>
                  <a:lnTo>
                    <a:pt x="5" y="24"/>
                  </a:lnTo>
                  <a:lnTo>
                    <a:pt x="5" y="25"/>
                  </a:lnTo>
                  <a:lnTo>
                    <a:pt x="6" y="27"/>
                  </a:lnTo>
                  <a:lnTo>
                    <a:pt x="6" y="28"/>
                  </a:lnTo>
                  <a:lnTo>
                    <a:pt x="8" y="30"/>
                  </a:lnTo>
                  <a:lnTo>
                    <a:pt x="8" y="31"/>
                  </a:lnTo>
                  <a:lnTo>
                    <a:pt x="9" y="33"/>
                  </a:lnTo>
                  <a:lnTo>
                    <a:pt x="9" y="34"/>
                  </a:lnTo>
                  <a:lnTo>
                    <a:pt x="11" y="36"/>
                  </a:lnTo>
                  <a:lnTo>
                    <a:pt x="11" y="37"/>
                  </a:lnTo>
                  <a:lnTo>
                    <a:pt x="12" y="38"/>
                  </a:lnTo>
                  <a:lnTo>
                    <a:pt x="14" y="40"/>
                  </a:lnTo>
                  <a:lnTo>
                    <a:pt x="15" y="41"/>
                  </a:lnTo>
                  <a:lnTo>
                    <a:pt x="15" y="43"/>
                  </a:lnTo>
                  <a:lnTo>
                    <a:pt x="17" y="44"/>
                  </a:lnTo>
                  <a:lnTo>
                    <a:pt x="18" y="44"/>
                  </a:lnTo>
                  <a:lnTo>
                    <a:pt x="20" y="46"/>
                  </a:lnTo>
                  <a:lnTo>
                    <a:pt x="21" y="47"/>
                  </a:lnTo>
                  <a:lnTo>
                    <a:pt x="20" y="46"/>
                  </a:lnTo>
                  <a:lnTo>
                    <a:pt x="21" y="47"/>
                  </a:lnTo>
                  <a:lnTo>
                    <a:pt x="24" y="3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45" name="Freeform 22"/>
            <p:cNvSpPr>
              <a:spLocks/>
            </p:cNvSpPr>
            <p:nvPr/>
          </p:nvSpPr>
          <p:spPr bwMode="auto">
            <a:xfrm>
              <a:off x="1519238" y="3633614"/>
              <a:ext cx="215900" cy="290512"/>
            </a:xfrm>
            <a:custGeom>
              <a:avLst/>
              <a:gdLst>
                <a:gd name="T0" fmla="*/ 136 w 136"/>
                <a:gd name="T1" fmla="*/ 175 h 183"/>
                <a:gd name="T2" fmla="*/ 135 w 136"/>
                <a:gd name="T3" fmla="*/ 162 h 183"/>
                <a:gd name="T4" fmla="*/ 132 w 136"/>
                <a:gd name="T5" fmla="*/ 147 h 183"/>
                <a:gd name="T6" fmla="*/ 129 w 136"/>
                <a:gd name="T7" fmla="*/ 132 h 183"/>
                <a:gd name="T8" fmla="*/ 125 w 136"/>
                <a:gd name="T9" fmla="*/ 119 h 183"/>
                <a:gd name="T10" fmla="*/ 119 w 136"/>
                <a:gd name="T11" fmla="*/ 106 h 183"/>
                <a:gd name="T12" fmla="*/ 111 w 136"/>
                <a:gd name="T13" fmla="*/ 94 h 183"/>
                <a:gd name="T14" fmla="*/ 104 w 136"/>
                <a:gd name="T15" fmla="*/ 80 h 183"/>
                <a:gd name="T16" fmla="*/ 95 w 136"/>
                <a:gd name="T17" fmla="*/ 69 h 183"/>
                <a:gd name="T18" fmla="*/ 85 w 136"/>
                <a:gd name="T19" fmla="*/ 57 h 183"/>
                <a:gd name="T20" fmla="*/ 75 w 136"/>
                <a:gd name="T21" fmla="*/ 46 h 183"/>
                <a:gd name="T22" fmla="*/ 63 w 136"/>
                <a:gd name="T23" fmla="*/ 36 h 183"/>
                <a:gd name="T24" fmla="*/ 51 w 136"/>
                <a:gd name="T25" fmla="*/ 27 h 183"/>
                <a:gd name="T26" fmla="*/ 38 w 136"/>
                <a:gd name="T27" fmla="*/ 18 h 183"/>
                <a:gd name="T28" fmla="*/ 25 w 136"/>
                <a:gd name="T29" fmla="*/ 11 h 183"/>
                <a:gd name="T30" fmla="*/ 10 w 136"/>
                <a:gd name="T31" fmla="*/ 3 h 183"/>
                <a:gd name="T32" fmla="*/ 0 w 136"/>
                <a:gd name="T33" fmla="*/ 9 h 183"/>
                <a:gd name="T34" fmla="*/ 13 w 136"/>
                <a:gd name="T35" fmla="*/ 15 h 183"/>
                <a:gd name="T36" fmla="*/ 26 w 136"/>
                <a:gd name="T37" fmla="*/ 23 h 183"/>
                <a:gd name="T38" fmla="*/ 40 w 136"/>
                <a:gd name="T39" fmla="*/ 30 h 183"/>
                <a:gd name="T40" fmla="*/ 51 w 136"/>
                <a:gd name="T41" fmla="*/ 39 h 183"/>
                <a:gd name="T42" fmla="*/ 63 w 136"/>
                <a:gd name="T43" fmla="*/ 48 h 183"/>
                <a:gd name="T44" fmla="*/ 73 w 136"/>
                <a:gd name="T45" fmla="*/ 58 h 183"/>
                <a:gd name="T46" fmla="*/ 84 w 136"/>
                <a:gd name="T47" fmla="*/ 69 h 183"/>
                <a:gd name="T48" fmla="*/ 92 w 136"/>
                <a:gd name="T49" fmla="*/ 80 h 183"/>
                <a:gd name="T50" fmla="*/ 100 w 136"/>
                <a:gd name="T51" fmla="*/ 92 h 183"/>
                <a:gd name="T52" fmla="*/ 107 w 136"/>
                <a:gd name="T53" fmla="*/ 104 h 183"/>
                <a:gd name="T54" fmla="*/ 113 w 136"/>
                <a:gd name="T55" fmla="*/ 116 h 183"/>
                <a:gd name="T56" fmla="*/ 119 w 136"/>
                <a:gd name="T57" fmla="*/ 129 h 183"/>
                <a:gd name="T58" fmla="*/ 122 w 136"/>
                <a:gd name="T59" fmla="*/ 143 h 183"/>
                <a:gd name="T60" fmla="*/ 125 w 136"/>
                <a:gd name="T61" fmla="*/ 156 h 183"/>
                <a:gd name="T62" fmla="*/ 126 w 136"/>
                <a:gd name="T63" fmla="*/ 169 h 183"/>
                <a:gd name="T64" fmla="*/ 128 w 136"/>
                <a:gd name="T65" fmla="*/ 183 h 18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36"/>
                <a:gd name="T100" fmla="*/ 0 h 183"/>
                <a:gd name="T101" fmla="*/ 136 w 136"/>
                <a:gd name="T102" fmla="*/ 183 h 18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36" h="183">
                  <a:moveTo>
                    <a:pt x="136" y="183"/>
                  </a:moveTo>
                  <a:lnTo>
                    <a:pt x="136" y="175"/>
                  </a:lnTo>
                  <a:lnTo>
                    <a:pt x="135" y="168"/>
                  </a:lnTo>
                  <a:lnTo>
                    <a:pt x="135" y="162"/>
                  </a:lnTo>
                  <a:lnTo>
                    <a:pt x="134" y="154"/>
                  </a:lnTo>
                  <a:lnTo>
                    <a:pt x="132" y="147"/>
                  </a:lnTo>
                  <a:lnTo>
                    <a:pt x="131" y="140"/>
                  </a:lnTo>
                  <a:lnTo>
                    <a:pt x="129" y="132"/>
                  </a:lnTo>
                  <a:lnTo>
                    <a:pt x="126" y="126"/>
                  </a:lnTo>
                  <a:lnTo>
                    <a:pt x="125" y="119"/>
                  </a:lnTo>
                  <a:lnTo>
                    <a:pt x="122" y="113"/>
                  </a:lnTo>
                  <a:lnTo>
                    <a:pt x="119" y="106"/>
                  </a:lnTo>
                  <a:lnTo>
                    <a:pt x="114" y="100"/>
                  </a:lnTo>
                  <a:lnTo>
                    <a:pt x="111" y="94"/>
                  </a:lnTo>
                  <a:lnTo>
                    <a:pt x="107" y="86"/>
                  </a:lnTo>
                  <a:lnTo>
                    <a:pt x="104" y="80"/>
                  </a:lnTo>
                  <a:lnTo>
                    <a:pt x="100" y="75"/>
                  </a:lnTo>
                  <a:lnTo>
                    <a:pt x="95" y="69"/>
                  </a:lnTo>
                  <a:lnTo>
                    <a:pt x="91" y="63"/>
                  </a:lnTo>
                  <a:lnTo>
                    <a:pt x="85" y="57"/>
                  </a:lnTo>
                  <a:lnTo>
                    <a:pt x="81" y="52"/>
                  </a:lnTo>
                  <a:lnTo>
                    <a:pt x="75" y="46"/>
                  </a:lnTo>
                  <a:lnTo>
                    <a:pt x="69" y="42"/>
                  </a:lnTo>
                  <a:lnTo>
                    <a:pt x="63" y="36"/>
                  </a:lnTo>
                  <a:lnTo>
                    <a:pt x="57" y="32"/>
                  </a:lnTo>
                  <a:lnTo>
                    <a:pt x="51" y="27"/>
                  </a:lnTo>
                  <a:lnTo>
                    <a:pt x="44" y="23"/>
                  </a:lnTo>
                  <a:lnTo>
                    <a:pt x="38" y="18"/>
                  </a:lnTo>
                  <a:lnTo>
                    <a:pt x="31" y="14"/>
                  </a:lnTo>
                  <a:lnTo>
                    <a:pt x="25" y="11"/>
                  </a:lnTo>
                  <a:lnTo>
                    <a:pt x="18" y="6"/>
                  </a:lnTo>
                  <a:lnTo>
                    <a:pt x="10" y="3"/>
                  </a:lnTo>
                  <a:lnTo>
                    <a:pt x="3" y="0"/>
                  </a:lnTo>
                  <a:lnTo>
                    <a:pt x="0" y="9"/>
                  </a:lnTo>
                  <a:lnTo>
                    <a:pt x="6" y="12"/>
                  </a:lnTo>
                  <a:lnTo>
                    <a:pt x="13" y="15"/>
                  </a:lnTo>
                  <a:lnTo>
                    <a:pt x="21" y="18"/>
                  </a:lnTo>
                  <a:lnTo>
                    <a:pt x="26" y="23"/>
                  </a:lnTo>
                  <a:lnTo>
                    <a:pt x="34" y="26"/>
                  </a:lnTo>
                  <a:lnTo>
                    <a:pt x="40" y="30"/>
                  </a:lnTo>
                  <a:lnTo>
                    <a:pt x="45" y="35"/>
                  </a:lnTo>
                  <a:lnTo>
                    <a:pt x="51" y="39"/>
                  </a:lnTo>
                  <a:lnTo>
                    <a:pt x="57" y="43"/>
                  </a:lnTo>
                  <a:lnTo>
                    <a:pt x="63" y="48"/>
                  </a:lnTo>
                  <a:lnTo>
                    <a:pt x="69" y="52"/>
                  </a:lnTo>
                  <a:lnTo>
                    <a:pt x="73" y="58"/>
                  </a:lnTo>
                  <a:lnTo>
                    <a:pt x="79" y="63"/>
                  </a:lnTo>
                  <a:lnTo>
                    <a:pt x="84" y="69"/>
                  </a:lnTo>
                  <a:lnTo>
                    <a:pt x="88" y="75"/>
                  </a:lnTo>
                  <a:lnTo>
                    <a:pt x="92" y="80"/>
                  </a:lnTo>
                  <a:lnTo>
                    <a:pt x="97" y="86"/>
                  </a:lnTo>
                  <a:lnTo>
                    <a:pt x="100" y="92"/>
                  </a:lnTo>
                  <a:lnTo>
                    <a:pt x="104" y="98"/>
                  </a:lnTo>
                  <a:lnTo>
                    <a:pt x="107" y="104"/>
                  </a:lnTo>
                  <a:lnTo>
                    <a:pt x="110" y="110"/>
                  </a:lnTo>
                  <a:lnTo>
                    <a:pt x="113" y="116"/>
                  </a:lnTo>
                  <a:lnTo>
                    <a:pt x="116" y="122"/>
                  </a:lnTo>
                  <a:lnTo>
                    <a:pt x="119" y="129"/>
                  </a:lnTo>
                  <a:lnTo>
                    <a:pt x="120" y="135"/>
                  </a:lnTo>
                  <a:lnTo>
                    <a:pt x="122" y="143"/>
                  </a:lnTo>
                  <a:lnTo>
                    <a:pt x="123" y="149"/>
                  </a:lnTo>
                  <a:lnTo>
                    <a:pt x="125" y="156"/>
                  </a:lnTo>
                  <a:lnTo>
                    <a:pt x="126" y="162"/>
                  </a:lnTo>
                  <a:lnTo>
                    <a:pt x="126" y="169"/>
                  </a:lnTo>
                  <a:lnTo>
                    <a:pt x="128" y="175"/>
                  </a:lnTo>
                  <a:lnTo>
                    <a:pt x="128" y="183"/>
                  </a:lnTo>
                  <a:lnTo>
                    <a:pt x="136" y="18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46" name="Freeform 23"/>
            <p:cNvSpPr>
              <a:spLocks/>
            </p:cNvSpPr>
            <p:nvPr/>
          </p:nvSpPr>
          <p:spPr bwMode="auto">
            <a:xfrm>
              <a:off x="1373188" y="3924126"/>
              <a:ext cx="361950" cy="315913"/>
            </a:xfrm>
            <a:custGeom>
              <a:avLst/>
              <a:gdLst>
                <a:gd name="T0" fmla="*/ 11 w 228"/>
                <a:gd name="T1" fmla="*/ 199 h 199"/>
                <a:gd name="T2" fmla="*/ 33 w 228"/>
                <a:gd name="T3" fmla="*/ 196 h 199"/>
                <a:gd name="T4" fmla="*/ 55 w 228"/>
                <a:gd name="T5" fmla="*/ 194 h 199"/>
                <a:gd name="T6" fmla="*/ 77 w 228"/>
                <a:gd name="T7" fmla="*/ 188 h 199"/>
                <a:gd name="T8" fmla="*/ 98 w 228"/>
                <a:gd name="T9" fmla="*/ 180 h 199"/>
                <a:gd name="T10" fmla="*/ 117 w 228"/>
                <a:gd name="T11" fmla="*/ 171 h 199"/>
                <a:gd name="T12" fmla="*/ 136 w 228"/>
                <a:gd name="T13" fmla="*/ 159 h 199"/>
                <a:gd name="T14" fmla="*/ 152 w 228"/>
                <a:gd name="T15" fmla="*/ 148 h 199"/>
                <a:gd name="T16" fmla="*/ 168 w 228"/>
                <a:gd name="T17" fmla="*/ 134 h 199"/>
                <a:gd name="T18" fmla="*/ 183 w 228"/>
                <a:gd name="T19" fmla="*/ 119 h 199"/>
                <a:gd name="T20" fmla="*/ 195 w 228"/>
                <a:gd name="T21" fmla="*/ 103 h 199"/>
                <a:gd name="T22" fmla="*/ 205 w 228"/>
                <a:gd name="T23" fmla="*/ 87 h 199"/>
                <a:gd name="T24" fmla="*/ 214 w 228"/>
                <a:gd name="T25" fmla="*/ 69 h 199"/>
                <a:gd name="T26" fmla="*/ 221 w 228"/>
                <a:gd name="T27" fmla="*/ 50 h 199"/>
                <a:gd name="T28" fmla="*/ 226 w 228"/>
                <a:gd name="T29" fmla="*/ 31 h 199"/>
                <a:gd name="T30" fmla="*/ 228 w 228"/>
                <a:gd name="T31" fmla="*/ 10 h 199"/>
                <a:gd name="T32" fmla="*/ 220 w 228"/>
                <a:gd name="T33" fmla="*/ 0 h 199"/>
                <a:gd name="T34" fmla="*/ 218 w 228"/>
                <a:gd name="T35" fmla="*/ 19 h 199"/>
                <a:gd name="T36" fmla="*/ 215 w 228"/>
                <a:gd name="T37" fmla="*/ 38 h 199"/>
                <a:gd name="T38" fmla="*/ 209 w 228"/>
                <a:gd name="T39" fmla="*/ 56 h 199"/>
                <a:gd name="T40" fmla="*/ 202 w 228"/>
                <a:gd name="T41" fmla="*/ 74 h 199"/>
                <a:gd name="T42" fmla="*/ 193 w 228"/>
                <a:gd name="T43" fmla="*/ 90 h 199"/>
                <a:gd name="T44" fmla="*/ 181 w 228"/>
                <a:gd name="T45" fmla="*/ 106 h 199"/>
                <a:gd name="T46" fmla="*/ 170 w 228"/>
                <a:gd name="T47" fmla="*/ 121 h 199"/>
                <a:gd name="T48" fmla="*/ 155 w 228"/>
                <a:gd name="T49" fmla="*/ 134 h 199"/>
                <a:gd name="T50" fmla="*/ 139 w 228"/>
                <a:gd name="T51" fmla="*/ 146 h 199"/>
                <a:gd name="T52" fmla="*/ 123 w 228"/>
                <a:gd name="T53" fmla="*/ 158 h 199"/>
                <a:gd name="T54" fmla="*/ 104 w 228"/>
                <a:gd name="T55" fmla="*/ 167 h 199"/>
                <a:gd name="T56" fmla="*/ 85 w 228"/>
                <a:gd name="T57" fmla="*/ 176 h 199"/>
                <a:gd name="T58" fmla="*/ 64 w 228"/>
                <a:gd name="T59" fmla="*/ 182 h 199"/>
                <a:gd name="T60" fmla="*/ 44 w 228"/>
                <a:gd name="T61" fmla="*/ 186 h 199"/>
                <a:gd name="T62" fmla="*/ 22 w 228"/>
                <a:gd name="T63" fmla="*/ 189 h 199"/>
                <a:gd name="T64" fmla="*/ 0 w 228"/>
                <a:gd name="T65" fmla="*/ 191 h 19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8"/>
                <a:gd name="T100" fmla="*/ 0 h 199"/>
                <a:gd name="T101" fmla="*/ 228 w 228"/>
                <a:gd name="T102" fmla="*/ 199 h 19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8" h="199">
                  <a:moveTo>
                    <a:pt x="0" y="199"/>
                  </a:moveTo>
                  <a:lnTo>
                    <a:pt x="11" y="199"/>
                  </a:lnTo>
                  <a:lnTo>
                    <a:pt x="22" y="198"/>
                  </a:lnTo>
                  <a:lnTo>
                    <a:pt x="33" y="196"/>
                  </a:lnTo>
                  <a:lnTo>
                    <a:pt x="45" y="195"/>
                  </a:lnTo>
                  <a:lnTo>
                    <a:pt x="55" y="194"/>
                  </a:lnTo>
                  <a:lnTo>
                    <a:pt x="67" y="191"/>
                  </a:lnTo>
                  <a:lnTo>
                    <a:pt x="77" y="188"/>
                  </a:lnTo>
                  <a:lnTo>
                    <a:pt x="88" y="183"/>
                  </a:lnTo>
                  <a:lnTo>
                    <a:pt x="98" y="180"/>
                  </a:lnTo>
                  <a:lnTo>
                    <a:pt x="108" y="176"/>
                  </a:lnTo>
                  <a:lnTo>
                    <a:pt x="117" y="171"/>
                  </a:lnTo>
                  <a:lnTo>
                    <a:pt x="127" y="165"/>
                  </a:lnTo>
                  <a:lnTo>
                    <a:pt x="136" y="159"/>
                  </a:lnTo>
                  <a:lnTo>
                    <a:pt x="145" y="154"/>
                  </a:lnTo>
                  <a:lnTo>
                    <a:pt x="152" y="148"/>
                  </a:lnTo>
                  <a:lnTo>
                    <a:pt x="161" y="142"/>
                  </a:lnTo>
                  <a:lnTo>
                    <a:pt x="168" y="134"/>
                  </a:lnTo>
                  <a:lnTo>
                    <a:pt x="176" y="127"/>
                  </a:lnTo>
                  <a:lnTo>
                    <a:pt x="183" y="119"/>
                  </a:lnTo>
                  <a:lnTo>
                    <a:pt x="189" y="112"/>
                  </a:lnTo>
                  <a:lnTo>
                    <a:pt x="195" y="103"/>
                  </a:lnTo>
                  <a:lnTo>
                    <a:pt x="201" y="94"/>
                  </a:lnTo>
                  <a:lnTo>
                    <a:pt x="205" y="87"/>
                  </a:lnTo>
                  <a:lnTo>
                    <a:pt x="209" y="78"/>
                  </a:lnTo>
                  <a:lnTo>
                    <a:pt x="214" y="69"/>
                  </a:lnTo>
                  <a:lnTo>
                    <a:pt x="218" y="59"/>
                  </a:lnTo>
                  <a:lnTo>
                    <a:pt x="221" y="50"/>
                  </a:lnTo>
                  <a:lnTo>
                    <a:pt x="224" y="40"/>
                  </a:lnTo>
                  <a:lnTo>
                    <a:pt x="226" y="31"/>
                  </a:lnTo>
                  <a:lnTo>
                    <a:pt x="227" y="20"/>
                  </a:lnTo>
                  <a:lnTo>
                    <a:pt x="228" y="10"/>
                  </a:lnTo>
                  <a:lnTo>
                    <a:pt x="228" y="0"/>
                  </a:lnTo>
                  <a:lnTo>
                    <a:pt x="220" y="0"/>
                  </a:lnTo>
                  <a:lnTo>
                    <a:pt x="220" y="10"/>
                  </a:lnTo>
                  <a:lnTo>
                    <a:pt x="218" y="19"/>
                  </a:lnTo>
                  <a:lnTo>
                    <a:pt x="217" y="29"/>
                  </a:lnTo>
                  <a:lnTo>
                    <a:pt x="215" y="38"/>
                  </a:lnTo>
                  <a:lnTo>
                    <a:pt x="212" y="47"/>
                  </a:lnTo>
                  <a:lnTo>
                    <a:pt x="209" y="56"/>
                  </a:lnTo>
                  <a:lnTo>
                    <a:pt x="206" y="65"/>
                  </a:lnTo>
                  <a:lnTo>
                    <a:pt x="202" y="74"/>
                  </a:lnTo>
                  <a:lnTo>
                    <a:pt x="198" y="82"/>
                  </a:lnTo>
                  <a:lnTo>
                    <a:pt x="193" y="90"/>
                  </a:lnTo>
                  <a:lnTo>
                    <a:pt x="187" y="99"/>
                  </a:lnTo>
                  <a:lnTo>
                    <a:pt x="181" y="106"/>
                  </a:lnTo>
                  <a:lnTo>
                    <a:pt x="176" y="114"/>
                  </a:lnTo>
                  <a:lnTo>
                    <a:pt x="170" y="121"/>
                  </a:lnTo>
                  <a:lnTo>
                    <a:pt x="162" y="128"/>
                  </a:lnTo>
                  <a:lnTo>
                    <a:pt x="155" y="134"/>
                  </a:lnTo>
                  <a:lnTo>
                    <a:pt x="148" y="140"/>
                  </a:lnTo>
                  <a:lnTo>
                    <a:pt x="139" y="146"/>
                  </a:lnTo>
                  <a:lnTo>
                    <a:pt x="132" y="152"/>
                  </a:lnTo>
                  <a:lnTo>
                    <a:pt x="123" y="158"/>
                  </a:lnTo>
                  <a:lnTo>
                    <a:pt x="114" y="162"/>
                  </a:lnTo>
                  <a:lnTo>
                    <a:pt x="104" y="167"/>
                  </a:lnTo>
                  <a:lnTo>
                    <a:pt x="95" y="171"/>
                  </a:lnTo>
                  <a:lnTo>
                    <a:pt x="85" y="176"/>
                  </a:lnTo>
                  <a:lnTo>
                    <a:pt x="74" y="179"/>
                  </a:lnTo>
                  <a:lnTo>
                    <a:pt x="64" y="182"/>
                  </a:lnTo>
                  <a:lnTo>
                    <a:pt x="54" y="185"/>
                  </a:lnTo>
                  <a:lnTo>
                    <a:pt x="44" y="186"/>
                  </a:lnTo>
                  <a:lnTo>
                    <a:pt x="32" y="189"/>
                  </a:lnTo>
                  <a:lnTo>
                    <a:pt x="22" y="189"/>
                  </a:lnTo>
                  <a:lnTo>
                    <a:pt x="10" y="191"/>
                  </a:lnTo>
                  <a:lnTo>
                    <a:pt x="0" y="191"/>
                  </a:lnTo>
                  <a:lnTo>
                    <a:pt x="0" y="199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47" name="Freeform 24"/>
            <p:cNvSpPr>
              <a:spLocks/>
            </p:cNvSpPr>
            <p:nvPr/>
          </p:nvSpPr>
          <p:spPr bwMode="auto">
            <a:xfrm>
              <a:off x="1006475" y="3924126"/>
              <a:ext cx="366713" cy="315913"/>
            </a:xfrm>
            <a:custGeom>
              <a:avLst/>
              <a:gdLst>
                <a:gd name="T0" fmla="*/ 2 w 231"/>
                <a:gd name="T1" fmla="*/ 10 h 199"/>
                <a:gd name="T2" fmla="*/ 3 w 231"/>
                <a:gd name="T3" fmla="*/ 31 h 199"/>
                <a:gd name="T4" fmla="*/ 8 w 231"/>
                <a:gd name="T5" fmla="*/ 50 h 199"/>
                <a:gd name="T6" fmla="*/ 15 w 231"/>
                <a:gd name="T7" fmla="*/ 69 h 199"/>
                <a:gd name="T8" fmla="*/ 24 w 231"/>
                <a:gd name="T9" fmla="*/ 87 h 199"/>
                <a:gd name="T10" fmla="*/ 34 w 231"/>
                <a:gd name="T11" fmla="*/ 103 h 199"/>
                <a:gd name="T12" fmla="*/ 47 w 231"/>
                <a:gd name="T13" fmla="*/ 119 h 199"/>
                <a:gd name="T14" fmla="*/ 60 w 231"/>
                <a:gd name="T15" fmla="*/ 134 h 199"/>
                <a:gd name="T16" fmla="*/ 76 w 231"/>
                <a:gd name="T17" fmla="*/ 148 h 199"/>
                <a:gd name="T18" fmla="*/ 93 w 231"/>
                <a:gd name="T19" fmla="*/ 159 h 199"/>
                <a:gd name="T20" fmla="*/ 112 w 231"/>
                <a:gd name="T21" fmla="*/ 171 h 199"/>
                <a:gd name="T22" fmla="*/ 131 w 231"/>
                <a:gd name="T23" fmla="*/ 180 h 199"/>
                <a:gd name="T24" fmla="*/ 151 w 231"/>
                <a:gd name="T25" fmla="*/ 188 h 199"/>
                <a:gd name="T26" fmla="*/ 173 w 231"/>
                <a:gd name="T27" fmla="*/ 194 h 199"/>
                <a:gd name="T28" fmla="*/ 195 w 231"/>
                <a:gd name="T29" fmla="*/ 196 h 199"/>
                <a:gd name="T30" fmla="*/ 219 w 231"/>
                <a:gd name="T31" fmla="*/ 199 h 199"/>
                <a:gd name="T32" fmla="*/ 231 w 231"/>
                <a:gd name="T33" fmla="*/ 191 h 199"/>
                <a:gd name="T34" fmla="*/ 207 w 231"/>
                <a:gd name="T35" fmla="*/ 189 h 199"/>
                <a:gd name="T36" fmla="*/ 185 w 231"/>
                <a:gd name="T37" fmla="*/ 186 h 199"/>
                <a:gd name="T38" fmla="*/ 165 w 231"/>
                <a:gd name="T39" fmla="*/ 182 h 199"/>
                <a:gd name="T40" fmla="*/ 144 w 231"/>
                <a:gd name="T41" fmla="*/ 176 h 199"/>
                <a:gd name="T42" fmla="*/ 125 w 231"/>
                <a:gd name="T43" fmla="*/ 167 h 199"/>
                <a:gd name="T44" fmla="*/ 106 w 231"/>
                <a:gd name="T45" fmla="*/ 158 h 199"/>
                <a:gd name="T46" fmla="*/ 90 w 231"/>
                <a:gd name="T47" fmla="*/ 146 h 199"/>
                <a:gd name="T48" fmla="*/ 74 w 231"/>
                <a:gd name="T49" fmla="*/ 134 h 199"/>
                <a:gd name="T50" fmla="*/ 60 w 231"/>
                <a:gd name="T51" fmla="*/ 121 h 199"/>
                <a:gd name="T52" fmla="*/ 47 w 231"/>
                <a:gd name="T53" fmla="*/ 106 h 199"/>
                <a:gd name="T54" fmla="*/ 35 w 231"/>
                <a:gd name="T55" fmla="*/ 90 h 199"/>
                <a:gd name="T56" fmla="*/ 27 w 231"/>
                <a:gd name="T57" fmla="*/ 74 h 199"/>
                <a:gd name="T58" fmla="*/ 19 w 231"/>
                <a:gd name="T59" fmla="*/ 56 h 199"/>
                <a:gd name="T60" fmla="*/ 13 w 231"/>
                <a:gd name="T61" fmla="*/ 38 h 199"/>
                <a:gd name="T62" fmla="*/ 10 w 231"/>
                <a:gd name="T63" fmla="*/ 19 h 199"/>
                <a:gd name="T64" fmla="*/ 9 w 231"/>
                <a:gd name="T65" fmla="*/ 0 h 19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31"/>
                <a:gd name="T100" fmla="*/ 0 h 199"/>
                <a:gd name="T101" fmla="*/ 231 w 231"/>
                <a:gd name="T102" fmla="*/ 199 h 19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31" h="199">
                  <a:moveTo>
                    <a:pt x="0" y="0"/>
                  </a:moveTo>
                  <a:lnTo>
                    <a:pt x="2" y="10"/>
                  </a:lnTo>
                  <a:lnTo>
                    <a:pt x="2" y="20"/>
                  </a:lnTo>
                  <a:lnTo>
                    <a:pt x="3" y="31"/>
                  </a:lnTo>
                  <a:lnTo>
                    <a:pt x="6" y="40"/>
                  </a:lnTo>
                  <a:lnTo>
                    <a:pt x="8" y="50"/>
                  </a:lnTo>
                  <a:lnTo>
                    <a:pt x="10" y="59"/>
                  </a:lnTo>
                  <a:lnTo>
                    <a:pt x="15" y="69"/>
                  </a:lnTo>
                  <a:lnTo>
                    <a:pt x="19" y="78"/>
                  </a:lnTo>
                  <a:lnTo>
                    <a:pt x="24" y="87"/>
                  </a:lnTo>
                  <a:lnTo>
                    <a:pt x="28" y="94"/>
                  </a:lnTo>
                  <a:lnTo>
                    <a:pt x="34" y="103"/>
                  </a:lnTo>
                  <a:lnTo>
                    <a:pt x="40" y="112"/>
                  </a:lnTo>
                  <a:lnTo>
                    <a:pt x="47" y="119"/>
                  </a:lnTo>
                  <a:lnTo>
                    <a:pt x="53" y="127"/>
                  </a:lnTo>
                  <a:lnTo>
                    <a:pt x="60" y="134"/>
                  </a:lnTo>
                  <a:lnTo>
                    <a:pt x="68" y="142"/>
                  </a:lnTo>
                  <a:lnTo>
                    <a:pt x="76" y="148"/>
                  </a:lnTo>
                  <a:lnTo>
                    <a:pt x="84" y="154"/>
                  </a:lnTo>
                  <a:lnTo>
                    <a:pt x="93" y="159"/>
                  </a:lnTo>
                  <a:lnTo>
                    <a:pt x="101" y="165"/>
                  </a:lnTo>
                  <a:lnTo>
                    <a:pt x="112" y="171"/>
                  </a:lnTo>
                  <a:lnTo>
                    <a:pt x="121" y="176"/>
                  </a:lnTo>
                  <a:lnTo>
                    <a:pt x="131" y="180"/>
                  </a:lnTo>
                  <a:lnTo>
                    <a:pt x="141" y="183"/>
                  </a:lnTo>
                  <a:lnTo>
                    <a:pt x="151" y="188"/>
                  </a:lnTo>
                  <a:lnTo>
                    <a:pt x="162" y="191"/>
                  </a:lnTo>
                  <a:lnTo>
                    <a:pt x="173" y="194"/>
                  </a:lnTo>
                  <a:lnTo>
                    <a:pt x="184" y="195"/>
                  </a:lnTo>
                  <a:lnTo>
                    <a:pt x="195" y="196"/>
                  </a:lnTo>
                  <a:lnTo>
                    <a:pt x="207" y="198"/>
                  </a:lnTo>
                  <a:lnTo>
                    <a:pt x="219" y="199"/>
                  </a:lnTo>
                  <a:lnTo>
                    <a:pt x="231" y="199"/>
                  </a:lnTo>
                  <a:lnTo>
                    <a:pt x="231" y="191"/>
                  </a:lnTo>
                  <a:lnTo>
                    <a:pt x="219" y="191"/>
                  </a:lnTo>
                  <a:lnTo>
                    <a:pt x="207" y="189"/>
                  </a:lnTo>
                  <a:lnTo>
                    <a:pt x="197" y="189"/>
                  </a:lnTo>
                  <a:lnTo>
                    <a:pt x="185" y="186"/>
                  </a:lnTo>
                  <a:lnTo>
                    <a:pt x="175" y="185"/>
                  </a:lnTo>
                  <a:lnTo>
                    <a:pt x="165" y="182"/>
                  </a:lnTo>
                  <a:lnTo>
                    <a:pt x="154" y="179"/>
                  </a:lnTo>
                  <a:lnTo>
                    <a:pt x="144" y="176"/>
                  </a:lnTo>
                  <a:lnTo>
                    <a:pt x="134" y="171"/>
                  </a:lnTo>
                  <a:lnTo>
                    <a:pt x="125" y="167"/>
                  </a:lnTo>
                  <a:lnTo>
                    <a:pt x="116" y="162"/>
                  </a:lnTo>
                  <a:lnTo>
                    <a:pt x="106" y="158"/>
                  </a:lnTo>
                  <a:lnTo>
                    <a:pt x="98" y="152"/>
                  </a:lnTo>
                  <a:lnTo>
                    <a:pt x="90" y="146"/>
                  </a:lnTo>
                  <a:lnTo>
                    <a:pt x="81" y="140"/>
                  </a:lnTo>
                  <a:lnTo>
                    <a:pt x="74" y="134"/>
                  </a:lnTo>
                  <a:lnTo>
                    <a:pt x="66" y="128"/>
                  </a:lnTo>
                  <a:lnTo>
                    <a:pt x="60" y="121"/>
                  </a:lnTo>
                  <a:lnTo>
                    <a:pt x="53" y="114"/>
                  </a:lnTo>
                  <a:lnTo>
                    <a:pt x="47" y="106"/>
                  </a:lnTo>
                  <a:lnTo>
                    <a:pt x="41" y="99"/>
                  </a:lnTo>
                  <a:lnTo>
                    <a:pt x="35" y="90"/>
                  </a:lnTo>
                  <a:lnTo>
                    <a:pt x="31" y="82"/>
                  </a:lnTo>
                  <a:lnTo>
                    <a:pt x="27" y="74"/>
                  </a:lnTo>
                  <a:lnTo>
                    <a:pt x="22" y="65"/>
                  </a:lnTo>
                  <a:lnTo>
                    <a:pt x="19" y="56"/>
                  </a:lnTo>
                  <a:lnTo>
                    <a:pt x="16" y="47"/>
                  </a:lnTo>
                  <a:lnTo>
                    <a:pt x="13" y="38"/>
                  </a:lnTo>
                  <a:lnTo>
                    <a:pt x="12" y="29"/>
                  </a:lnTo>
                  <a:lnTo>
                    <a:pt x="10" y="19"/>
                  </a:lnTo>
                  <a:lnTo>
                    <a:pt x="10" y="10"/>
                  </a:lnTo>
                  <a:lnTo>
                    <a:pt x="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48" name="Freeform 25"/>
            <p:cNvSpPr>
              <a:spLocks/>
            </p:cNvSpPr>
            <p:nvPr/>
          </p:nvSpPr>
          <p:spPr bwMode="auto">
            <a:xfrm>
              <a:off x="1006475" y="3633614"/>
              <a:ext cx="219075" cy="290512"/>
            </a:xfrm>
            <a:custGeom>
              <a:avLst/>
              <a:gdLst>
                <a:gd name="T0" fmla="*/ 126 w 138"/>
                <a:gd name="T1" fmla="*/ 3 h 183"/>
                <a:gd name="T2" fmla="*/ 112 w 138"/>
                <a:gd name="T3" fmla="*/ 12 h 183"/>
                <a:gd name="T4" fmla="*/ 98 w 138"/>
                <a:gd name="T5" fmla="*/ 20 h 183"/>
                <a:gd name="T6" fmla="*/ 85 w 138"/>
                <a:gd name="T7" fmla="*/ 29 h 183"/>
                <a:gd name="T8" fmla="*/ 74 w 138"/>
                <a:gd name="T9" fmla="*/ 39 h 183"/>
                <a:gd name="T10" fmla="*/ 62 w 138"/>
                <a:gd name="T11" fmla="*/ 48 h 183"/>
                <a:gd name="T12" fmla="*/ 52 w 138"/>
                <a:gd name="T13" fmla="*/ 60 h 183"/>
                <a:gd name="T14" fmla="*/ 41 w 138"/>
                <a:gd name="T15" fmla="*/ 70 h 183"/>
                <a:gd name="T16" fmla="*/ 32 w 138"/>
                <a:gd name="T17" fmla="*/ 82 h 183"/>
                <a:gd name="T18" fmla="*/ 25 w 138"/>
                <a:gd name="T19" fmla="*/ 94 h 183"/>
                <a:gd name="T20" fmla="*/ 19 w 138"/>
                <a:gd name="T21" fmla="*/ 107 h 183"/>
                <a:gd name="T22" fmla="*/ 13 w 138"/>
                <a:gd name="T23" fmla="*/ 120 h 183"/>
                <a:gd name="T24" fmla="*/ 8 w 138"/>
                <a:gd name="T25" fmla="*/ 134 h 183"/>
                <a:gd name="T26" fmla="*/ 5 w 138"/>
                <a:gd name="T27" fmla="*/ 147 h 183"/>
                <a:gd name="T28" fmla="*/ 2 w 138"/>
                <a:gd name="T29" fmla="*/ 160 h 183"/>
                <a:gd name="T30" fmla="*/ 0 w 138"/>
                <a:gd name="T31" fmla="*/ 175 h 183"/>
                <a:gd name="T32" fmla="*/ 9 w 138"/>
                <a:gd name="T33" fmla="*/ 183 h 183"/>
                <a:gd name="T34" fmla="*/ 10 w 138"/>
                <a:gd name="T35" fmla="*/ 169 h 183"/>
                <a:gd name="T36" fmla="*/ 12 w 138"/>
                <a:gd name="T37" fmla="*/ 156 h 183"/>
                <a:gd name="T38" fmla="*/ 15 w 138"/>
                <a:gd name="T39" fmla="*/ 143 h 183"/>
                <a:gd name="T40" fmla="*/ 19 w 138"/>
                <a:gd name="T41" fmla="*/ 129 h 183"/>
                <a:gd name="T42" fmla="*/ 24 w 138"/>
                <a:gd name="T43" fmla="*/ 117 h 183"/>
                <a:gd name="T44" fmla="*/ 30 w 138"/>
                <a:gd name="T45" fmla="*/ 104 h 183"/>
                <a:gd name="T46" fmla="*/ 37 w 138"/>
                <a:gd name="T47" fmla="*/ 92 h 183"/>
                <a:gd name="T48" fmla="*/ 44 w 138"/>
                <a:gd name="T49" fmla="*/ 82 h 183"/>
                <a:gd name="T50" fmla="*/ 53 w 138"/>
                <a:gd name="T51" fmla="*/ 70 h 183"/>
                <a:gd name="T52" fmla="*/ 63 w 138"/>
                <a:gd name="T53" fmla="*/ 60 h 183"/>
                <a:gd name="T54" fmla="*/ 74 w 138"/>
                <a:gd name="T55" fmla="*/ 49 h 183"/>
                <a:gd name="T56" fmla="*/ 85 w 138"/>
                <a:gd name="T57" fmla="*/ 40 h 183"/>
                <a:gd name="T58" fmla="*/ 97 w 138"/>
                <a:gd name="T59" fmla="*/ 32 h 183"/>
                <a:gd name="T60" fmla="*/ 110 w 138"/>
                <a:gd name="T61" fmla="*/ 23 h 183"/>
                <a:gd name="T62" fmla="*/ 123 w 138"/>
                <a:gd name="T63" fmla="*/ 15 h 183"/>
                <a:gd name="T64" fmla="*/ 138 w 138"/>
                <a:gd name="T65" fmla="*/ 8 h 18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38"/>
                <a:gd name="T100" fmla="*/ 0 h 183"/>
                <a:gd name="T101" fmla="*/ 138 w 138"/>
                <a:gd name="T102" fmla="*/ 183 h 18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38" h="183">
                  <a:moveTo>
                    <a:pt x="134" y="0"/>
                  </a:moveTo>
                  <a:lnTo>
                    <a:pt x="126" y="3"/>
                  </a:lnTo>
                  <a:lnTo>
                    <a:pt x="119" y="8"/>
                  </a:lnTo>
                  <a:lnTo>
                    <a:pt x="112" y="12"/>
                  </a:lnTo>
                  <a:lnTo>
                    <a:pt x="106" y="15"/>
                  </a:lnTo>
                  <a:lnTo>
                    <a:pt x="98" y="20"/>
                  </a:lnTo>
                  <a:lnTo>
                    <a:pt x="93" y="24"/>
                  </a:lnTo>
                  <a:lnTo>
                    <a:pt x="85" y="29"/>
                  </a:lnTo>
                  <a:lnTo>
                    <a:pt x="79" y="33"/>
                  </a:lnTo>
                  <a:lnTo>
                    <a:pt x="74" y="39"/>
                  </a:lnTo>
                  <a:lnTo>
                    <a:pt x="68" y="43"/>
                  </a:lnTo>
                  <a:lnTo>
                    <a:pt x="62" y="48"/>
                  </a:lnTo>
                  <a:lnTo>
                    <a:pt x="57" y="54"/>
                  </a:lnTo>
                  <a:lnTo>
                    <a:pt x="52" y="60"/>
                  </a:lnTo>
                  <a:lnTo>
                    <a:pt x="47" y="64"/>
                  </a:lnTo>
                  <a:lnTo>
                    <a:pt x="41" y="70"/>
                  </a:lnTo>
                  <a:lnTo>
                    <a:pt x="37" y="76"/>
                  </a:lnTo>
                  <a:lnTo>
                    <a:pt x="32" y="82"/>
                  </a:lnTo>
                  <a:lnTo>
                    <a:pt x="30" y="88"/>
                  </a:lnTo>
                  <a:lnTo>
                    <a:pt x="25" y="94"/>
                  </a:lnTo>
                  <a:lnTo>
                    <a:pt x="22" y="100"/>
                  </a:lnTo>
                  <a:lnTo>
                    <a:pt x="19" y="107"/>
                  </a:lnTo>
                  <a:lnTo>
                    <a:pt x="15" y="113"/>
                  </a:lnTo>
                  <a:lnTo>
                    <a:pt x="13" y="120"/>
                  </a:lnTo>
                  <a:lnTo>
                    <a:pt x="10" y="126"/>
                  </a:lnTo>
                  <a:lnTo>
                    <a:pt x="8" y="134"/>
                  </a:lnTo>
                  <a:lnTo>
                    <a:pt x="6" y="140"/>
                  </a:lnTo>
                  <a:lnTo>
                    <a:pt x="5" y="147"/>
                  </a:lnTo>
                  <a:lnTo>
                    <a:pt x="3" y="154"/>
                  </a:lnTo>
                  <a:lnTo>
                    <a:pt x="2" y="160"/>
                  </a:lnTo>
                  <a:lnTo>
                    <a:pt x="2" y="168"/>
                  </a:lnTo>
                  <a:lnTo>
                    <a:pt x="0" y="175"/>
                  </a:lnTo>
                  <a:lnTo>
                    <a:pt x="0" y="183"/>
                  </a:lnTo>
                  <a:lnTo>
                    <a:pt x="9" y="183"/>
                  </a:lnTo>
                  <a:lnTo>
                    <a:pt x="9" y="175"/>
                  </a:lnTo>
                  <a:lnTo>
                    <a:pt x="10" y="169"/>
                  </a:lnTo>
                  <a:lnTo>
                    <a:pt x="10" y="162"/>
                  </a:lnTo>
                  <a:lnTo>
                    <a:pt x="12" y="156"/>
                  </a:lnTo>
                  <a:lnTo>
                    <a:pt x="13" y="149"/>
                  </a:lnTo>
                  <a:lnTo>
                    <a:pt x="15" y="143"/>
                  </a:lnTo>
                  <a:lnTo>
                    <a:pt x="16" y="135"/>
                  </a:lnTo>
                  <a:lnTo>
                    <a:pt x="19" y="129"/>
                  </a:lnTo>
                  <a:lnTo>
                    <a:pt x="21" y="123"/>
                  </a:lnTo>
                  <a:lnTo>
                    <a:pt x="24" y="117"/>
                  </a:lnTo>
                  <a:lnTo>
                    <a:pt x="27" y="110"/>
                  </a:lnTo>
                  <a:lnTo>
                    <a:pt x="30" y="104"/>
                  </a:lnTo>
                  <a:lnTo>
                    <a:pt x="32" y="98"/>
                  </a:lnTo>
                  <a:lnTo>
                    <a:pt x="37" y="92"/>
                  </a:lnTo>
                  <a:lnTo>
                    <a:pt x="40" y="86"/>
                  </a:lnTo>
                  <a:lnTo>
                    <a:pt x="44" y="82"/>
                  </a:lnTo>
                  <a:lnTo>
                    <a:pt x="49" y="76"/>
                  </a:lnTo>
                  <a:lnTo>
                    <a:pt x="53" y="70"/>
                  </a:lnTo>
                  <a:lnTo>
                    <a:pt x="57" y="66"/>
                  </a:lnTo>
                  <a:lnTo>
                    <a:pt x="63" y="60"/>
                  </a:lnTo>
                  <a:lnTo>
                    <a:pt x="68" y="55"/>
                  </a:lnTo>
                  <a:lnTo>
                    <a:pt x="74" y="49"/>
                  </a:lnTo>
                  <a:lnTo>
                    <a:pt x="79" y="45"/>
                  </a:lnTo>
                  <a:lnTo>
                    <a:pt x="85" y="40"/>
                  </a:lnTo>
                  <a:lnTo>
                    <a:pt x="91" y="36"/>
                  </a:lnTo>
                  <a:lnTo>
                    <a:pt x="97" y="32"/>
                  </a:lnTo>
                  <a:lnTo>
                    <a:pt x="103" y="27"/>
                  </a:lnTo>
                  <a:lnTo>
                    <a:pt x="110" y="23"/>
                  </a:lnTo>
                  <a:lnTo>
                    <a:pt x="116" y="20"/>
                  </a:lnTo>
                  <a:lnTo>
                    <a:pt x="123" y="15"/>
                  </a:lnTo>
                  <a:lnTo>
                    <a:pt x="131" y="12"/>
                  </a:lnTo>
                  <a:lnTo>
                    <a:pt x="138" y="8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49" name="Freeform 26"/>
            <p:cNvSpPr>
              <a:spLocks/>
            </p:cNvSpPr>
            <p:nvPr/>
          </p:nvSpPr>
          <p:spPr bwMode="auto">
            <a:xfrm>
              <a:off x="1219200" y="3573289"/>
              <a:ext cx="36513" cy="73025"/>
            </a:xfrm>
            <a:custGeom>
              <a:avLst/>
              <a:gdLst>
                <a:gd name="T0" fmla="*/ 14 w 23"/>
                <a:gd name="T1" fmla="*/ 0 h 46"/>
                <a:gd name="T2" fmla="*/ 14 w 23"/>
                <a:gd name="T3" fmla="*/ 1 h 46"/>
                <a:gd name="T4" fmla="*/ 14 w 23"/>
                <a:gd name="T5" fmla="*/ 3 h 46"/>
                <a:gd name="T6" fmla="*/ 14 w 23"/>
                <a:gd name="T7" fmla="*/ 4 h 46"/>
                <a:gd name="T8" fmla="*/ 14 w 23"/>
                <a:gd name="T9" fmla="*/ 6 h 46"/>
                <a:gd name="T10" fmla="*/ 14 w 23"/>
                <a:gd name="T11" fmla="*/ 7 h 46"/>
                <a:gd name="T12" fmla="*/ 14 w 23"/>
                <a:gd name="T13" fmla="*/ 9 h 46"/>
                <a:gd name="T14" fmla="*/ 14 w 23"/>
                <a:gd name="T15" fmla="*/ 10 h 46"/>
                <a:gd name="T16" fmla="*/ 14 w 23"/>
                <a:gd name="T17" fmla="*/ 12 h 46"/>
                <a:gd name="T18" fmla="*/ 13 w 23"/>
                <a:gd name="T19" fmla="*/ 13 h 46"/>
                <a:gd name="T20" fmla="*/ 13 w 23"/>
                <a:gd name="T21" fmla="*/ 15 h 46"/>
                <a:gd name="T22" fmla="*/ 13 w 23"/>
                <a:gd name="T23" fmla="*/ 16 h 46"/>
                <a:gd name="T24" fmla="*/ 13 w 23"/>
                <a:gd name="T25" fmla="*/ 18 h 46"/>
                <a:gd name="T26" fmla="*/ 13 w 23"/>
                <a:gd name="T27" fmla="*/ 19 h 46"/>
                <a:gd name="T28" fmla="*/ 11 w 23"/>
                <a:gd name="T29" fmla="*/ 21 h 46"/>
                <a:gd name="T30" fmla="*/ 11 w 23"/>
                <a:gd name="T31" fmla="*/ 22 h 46"/>
                <a:gd name="T32" fmla="*/ 11 w 23"/>
                <a:gd name="T33" fmla="*/ 24 h 46"/>
                <a:gd name="T34" fmla="*/ 10 w 23"/>
                <a:gd name="T35" fmla="*/ 25 h 46"/>
                <a:gd name="T36" fmla="*/ 10 w 23"/>
                <a:gd name="T37" fmla="*/ 27 h 46"/>
                <a:gd name="T38" fmla="*/ 10 w 23"/>
                <a:gd name="T39" fmla="*/ 28 h 46"/>
                <a:gd name="T40" fmla="*/ 9 w 23"/>
                <a:gd name="T41" fmla="*/ 30 h 46"/>
                <a:gd name="T42" fmla="*/ 7 w 23"/>
                <a:gd name="T43" fmla="*/ 31 h 46"/>
                <a:gd name="T44" fmla="*/ 7 w 23"/>
                <a:gd name="T45" fmla="*/ 33 h 46"/>
                <a:gd name="T46" fmla="*/ 6 w 23"/>
                <a:gd name="T47" fmla="*/ 33 h 46"/>
                <a:gd name="T48" fmla="*/ 6 w 23"/>
                <a:gd name="T49" fmla="*/ 34 h 46"/>
                <a:gd name="T50" fmla="*/ 4 w 23"/>
                <a:gd name="T51" fmla="*/ 36 h 46"/>
                <a:gd name="T52" fmla="*/ 3 w 23"/>
                <a:gd name="T53" fmla="*/ 37 h 46"/>
                <a:gd name="T54" fmla="*/ 1 w 23"/>
                <a:gd name="T55" fmla="*/ 37 h 46"/>
                <a:gd name="T56" fmla="*/ 1 w 23"/>
                <a:gd name="T57" fmla="*/ 38 h 46"/>
                <a:gd name="T58" fmla="*/ 0 w 23"/>
                <a:gd name="T59" fmla="*/ 38 h 46"/>
                <a:gd name="T60" fmla="*/ 4 w 23"/>
                <a:gd name="T61" fmla="*/ 46 h 46"/>
                <a:gd name="T62" fmla="*/ 6 w 23"/>
                <a:gd name="T63" fmla="*/ 46 h 46"/>
                <a:gd name="T64" fmla="*/ 7 w 23"/>
                <a:gd name="T65" fmla="*/ 44 h 46"/>
                <a:gd name="T66" fmla="*/ 9 w 23"/>
                <a:gd name="T67" fmla="*/ 43 h 46"/>
                <a:gd name="T68" fmla="*/ 10 w 23"/>
                <a:gd name="T69" fmla="*/ 41 h 46"/>
                <a:gd name="T70" fmla="*/ 11 w 23"/>
                <a:gd name="T71" fmla="*/ 41 h 46"/>
                <a:gd name="T72" fmla="*/ 13 w 23"/>
                <a:gd name="T73" fmla="*/ 40 h 46"/>
                <a:gd name="T74" fmla="*/ 13 w 23"/>
                <a:gd name="T75" fmla="*/ 38 h 46"/>
                <a:gd name="T76" fmla="*/ 14 w 23"/>
                <a:gd name="T77" fmla="*/ 37 h 46"/>
                <a:gd name="T78" fmla="*/ 14 w 23"/>
                <a:gd name="T79" fmla="*/ 36 h 46"/>
                <a:gd name="T80" fmla="*/ 16 w 23"/>
                <a:gd name="T81" fmla="*/ 34 h 46"/>
                <a:gd name="T82" fmla="*/ 16 w 23"/>
                <a:gd name="T83" fmla="*/ 33 h 46"/>
                <a:gd name="T84" fmla="*/ 17 w 23"/>
                <a:gd name="T85" fmla="*/ 31 h 46"/>
                <a:gd name="T86" fmla="*/ 17 w 23"/>
                <a:gd name="T87" fmla="*/ 30 h 46"/>
                <a:gd name="T88" fmla="*/ 19 w 23"/>
                <a:gd name="T89" fmla="*/ 28 h 46"/>
                <a:gd name="T90" fmla="*/ 19 w 23"/>
                <a:gd name="T91" fmla="*/ 27 h 46"/>
                <a:gd name="T92" fmla="*/ 20 w 23"/>
                <a:gd name="T93" fmla="*/ 25 h 46"/>
                <a:gd name="T94" fmla="*/ 20 w 23"/>
                <a:gd name="T95" fmla="*/ 24 h 46"/>
                <a:gd name="T96" fmla="*/ 20 w 23"/>
                <a:gd name="T97" fmla="*/ 22 h 46"/>
                <a:gd name="T98" fmla="*/ 22 w 23"/>
                <a:gd name="T99" fmla="*/ 21 h 46"/>
                <a:gd name="T100" fmla="*/ 22 w 23"/>
                <a:gd name="T101" fmla="*/ 18 h 46"/>
                <a:gd name="T102" fmla="*/ 22 w 23"/>
                <a:gd name="T103" fmla="*/ 16 h 46"/>
                <a:gd name="T104" fmla="*/ 22 w 23"/>
                <a:gd name="T105" fmla="*/ 15 h 46"/>
                <a:gd name="T106" fmla="*/ 22 w 23"/>
                <a:gd name="T107" fmla="*/ 13 h 46"/>
                <a:gd name="T108" fmla="*/ 23 w 23"/>
                <a:gd name="T109" fmla="*/ 12 h 46"/>
                <a:gd name="T110" fmla="*/ 23 w 23"/>
                <a:gd name="T111" fmla="*/ 10 h 46"/>
                <a:gd name="T112" fmla="*/ 23 w 23"/>
                <a:gd name="T113" fmla="*/ 7 h 46"/>
                <a:gd name="T114" fmla="*/ 23 w 23"/>
                <a:gd name="T115" fmla="*/ 6 h 46"/>
                <a:gd name="T116" fmla="*/ 23 w 23"/>
                <a:gd name="T117" fmla="*/ 4 h 46"/>
                <a:gd name="T118" fmla="*/ 23 w 23"/>
                <a:gd name="T119" fmla="*/ 3 h 46"/>
                <a:gd name="T120" fmla="*/ 23 w 23"/>
                <a:gd name="T121" fmla="*/ 1 h 46"/>
                <a:gd name="T122" fmla="*/ 23 w 23"/>
                <a:gd name="T123" fmla="*/ 0 h 46"/>
                <a:gd name="T124" fmla="*/ 14 w 23"/>
                <a:gd name="T125" fmla="*/ 0 h 4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3"/>
                <a:gd name="T190" fmla="*/ 0 h 46"/>
                <a:gd name="T191" fmla="*/ 23 w 23"/>
                <a:gd name="T192" fmla="*/ 46 h 4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3" h="46">
                  <a:moveTo>
                    <a:pt x="14" y="0"/>
                  </a:moveTo>
                  <a:lnTo>
                    <a:pt x="14" y="1"/>
                  </a:lnTo>
                  <a:lnTo>
                    <a:pt x="14" y="3"/>
                  </a:lnTo>
                  <a:lnTo>
                    <a:pt x="14" y="4"/>
                  </a:lnTo>
                  <a:lnTo>
                    <a:pt x="14" y="6"/>
                  </a:lnTo>
                  <a:lnTo>
                    <a:pt x="14" y="7"/>
                  </a:lnTo>
                  <a:lnTo>
                    <a:pt x="14" y="9"/>
                  </a:lnTo>
                  <a:lnTo>
                    <a:pt x="14" y="10"/>
                  </a:lnTo>
                  <a:lnTo>
                    <a:pt x="14" y="12"/>
                  </a:lnTo>
                  <a:lnTo>
                    <a:pt x="13" y="13"/>
                  </a:lnTo>
                  <a:lnTo>
                    <a:pt x="13" y="15"/>
                  </a:lnTo>
                  <a:lnTo>
                    <a:pt x="13" y="16"/>
                  </a:lnTo>
                  <a:lnTo>
                    <a:pt x="13" y="18"/>
                  </a:lnTo>
                  <a:lnTo>
                    <a:pt x="13" y="19"/>
                  </a:lnTo>
                  <a:lnTo>
                    <a:pt x="11" y="21"/>
                  </a:lnTo>
                  <a:lnTo>
                    <a:pt x="11" y="22"/>
                  </a:lnTo>
                  <a:lnTo>
                    <a:pt x="11" y="24"/>
                  </a:lnTo>
                  <a:lnTo>
                    <a:pt x="10" y="25"/>
                  </a:lnTo>
                  <a:lnTo>
                    <a:pt x="10" y="27"/>
                  </a:lnTo>
                  <a:lnTo>
                    <a:pt x="10" y="28"/>
                  </a:lnTo>
                  <a:lnTo>
                    <a:pt x="9" y="30"/>
                  </a:lnTo>
                  <a:lnTo>
                    <a:pt x="7" y="31"/>
                  </a:lnTo>
                  <a:lnTo>
                    <a:pt x="7" y="33"/>
                  </a:lnTo>
                  <a:lnTo>
                    <a:pt x="6" y="33"/>
                  </a:lnTo>
                  <a:lnTo>
                    <a:pt x="6" y="34"/>
                  </a:lnTo>
                  <a:lnTo>
                    <a:pt x="4" y="36"/>
                  </a:lnTo>
                  <a:lnTo>
                    <a:pt x="3" y="37"/>
                  </a:lnTo>
                  <a:lnTo>
                    <a:pt x="1" y="37"/>
                  </a:lnTo>
                  <a:lnTo>
                    <a:pt x="1" y="38"/>
                  </a:lnTo>
                  <a:lnTo>
                    <a:pt x="0" y="38"/>
                  </a:lnTo>
                  <a:lnTo>
                    <a:pt x="4" y="46"/>
                  </a:lnTo>
                  <a:lnTo>
                    <a:pt x="6" y="46"/>
                  </a:lnTo>
                  <a:lnTo>
                    <a:pt x="7" y="44"/>
                  </a:lnTo>
                  <a:lnTo>
                    <a:pt x="9" y="43"/>
                  </a:lnTo>
                  <a:lnTo>
                    <a:pt x="10" y="41"/>
                  </a:lnTo>
                  <a:lnTo>
                    <a:pt x="11" y="41"/>
                  </a:lnTo>
                  <a:lnTo>
                    <a:pt x="13" y="40"/>
                  </a:lnTo>
                  <a:lnTo>
                    <a:pt x="13" y="38"/>
                  </a:lnTo>
                  <a:lnTo>
                    <a:pt x="14" y="37"/>
                  </a:lnTo>
                  <a:lnTo>
                    <a:pt x="14" y="36"/>
                  </a:lnTo>
                  <a:lnTo>
                    <a:pt x="16" y="34"/>
                  </a:lnTo>
                  <a:lnTo>
                    <a:pt x="16" y="33"/>
                  </a:lnTo>
                  <a:lnTo>
                    <a:pt x="17" y="31"/>
                  </a:lnTo>
                  <a:lnTo>
                    <a:pt x="17" y="30"/>
                  </a:lnTo>
                  <a:lnTo>
                    <a:pt x="19" y="28"/>
                  </a:lnTo>
                  <a:lnTo>
                    <a:pt x="19" y="27"/>
                  </a:lnTo>
                  <a:lnTo>
                    <a:pt x="20" y="25"/>
                  </a:lnTo>
                  <a:lnTo>
                    <a:pt x="20" y="24"/>
                  </a:lnTo>
                  <a:lnTo>
                    <a:pt x="20" y="22"/>
                  </a:lnTo>
                  <a:lnTo>
                    <a:pt x="22" y="21"/>
                  </a:lnTo>
                  <a:lnTo>
                    <a:pt x="22" y="18"/>
                  </a:lnTo>
                  <a:lnTo>
                    <a:pt x="22" y="16"/>
                  </a:lnTo>
                  <a:lnTo>
                    <a:pt x="22" y="15"/>
                  </a:lnTo>
                  <a:lnTo>
                    <a:pt x="22" y="13"/>
                  </a:lnTo>
                  <a:lnTo>
                    <a:pt x="23" y="12"/>
                  </a:lnTo>
                  <a:lnTo>
                    <a:pt x="23" y="10"/>
                  </a:lnTo>
                  <a:lnTo>
                    <a:pt x="23" y="7"/>
                  </a:lnTo>
                  <a:lnTo>
                    <a:pt x="23" y="6"/>
                  </a:lnTo>
                  <a:lnTo>
                    <a:pt x="23" y="4"/>
                  </a:lnTo>
                  <a:lnTo>
                    <a:pt x="23" y="3"/>
                  </a:lnTo>
                  <a:lnTo>
                    <a:pt x="23" y="1"/>
                  </a:lnTo>
                  <a:lnTo>
                    <a:pt x="23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50" name="Freeform 27"/>
            <p:cNvSpPr>
              <a:spLocks/>
            </p:cNvSpPr>
            <p:nvPr/>
          </p:nvSpPr>
          <p:spPr bwMode="auto">
            <a:xfrm>
              <a:off x="1185863" y="3484389"/>
              <a:ext cx="69850" cy="88900"/>
            </a:xfrm>
            <a:custGeom>
              <a:avLst/>
              <a:gdLst>
                <a:gd name="T0" fmla="*/ 2 w 44"/>
                <a:gd name="T1" fmla="*/ 9 h 56"/>
                <a:gd name="T2" fmla="*/ 6 w 44"/>
                <a:gd name="T3" fmla="*/ 10 h 56"/>
                <a:gd name="T4" fmla="*/ 9 w 44"/>
                <a:gd name="T5" fmla="*/ 10 h 56"/>
                <a:gd name="T6" fmla="*/ 12 w 44"/>
                <a:gd name="T7" fmla="*/ 12 h 56"/>
                <a:gd name="T8" fmla="*/ 15 w 44"/>
                <a:gd name="T9" fmla="*/ 13 h 56"/>
                <a:gd name="T10" fmla="*/ 18 w 44"/>
                <a:gd name="T11" fmla="*/ 16 h 56"/>
                <a:gd name="T12" fmla="*/ 21 w 44"/>
                <a:gd name="T13" fmla="*/ 18 h 56"/>
                <a:gd name="T14" fmla="*/ 24 w 44"/>
                <a:gd name="T15" fmla="*/ 20 h 56"/>
                <a:gd name="T16" fmla="*/ 27 w 44"/>
                <a:gd name="T17" fmla="*/ 23 h 56"/>
                <a:gd name="T18" fmla="*/ 28 w 44"/>
                <a:gd name="T19" fmla="*/ 28 h 56"/>
                <a:gd name="T20" fmla="*/ 31 w 44"/>
                <a:gd name="T21" fmla="*/ 31 h 56"/>
                <a:gd name="T22" fmla="*/ 32 w 44"/>
                <a:gd name="T23" fmla="*/ 35 h 56"/>
                <a:gd name="T24" fmla="*/ 34 w 44"/>
                <a:gd name="T25" fmla="*/ 40 h 56"/>
                <a:gd name="T26" fmla="*/ 34 w 44"/>
                <a:gd name="T27" fmla="*/ 44 h 56"/>
                <a:gd name="T28" fmla="*/ 35 w 44"/>
                <a:gd name="T29" fmla="*/ 49 h 56"/>
                <a:gd name="T30" fmla="*/ 35 w 44"/>
                <a:gd name="T31" fmla="*/ 53 h 56"/>
                <a:gd name="T32" fmla="*/ 44 w 44"/>
                <a:gd name="T33" fmla="*/ 56 h 56"/>
                <a:gd name="T34" fmla="*/ 44 w 44"/>
                <a:gd name="T35" fmla="*/ 50 h 56"/>
                <a:gd name="T36" fmla="*/ 44 w 44"/>
                <a:gd name="T37" fmla="*/ 44 h 56"/>
                <a:gd name="T38" fmla="*/ 43 w 44"/>
                <a:gd name="T39" fmla="*/ 40 h 56"/>
                <a:gd name="T40" fmla="*/ 41 w 44"/>
                <a:gd name="T41" fmla="*/ 34 h 56"/>
                <a:gd name="T42" fmla="*/ 40 w 44"/>
                <a:gd name="T43" fmla="*/ 29 h 56"/>
                <a:gd name="T44" fmla="*/ 37 w 44"/>
                <a:gd name="T45" fmla="*/ 25 h 56"/>
                <a:gd name="T46" fmla="*/ 34 w 44"/>
                <a:gd name="T47" fmla="*/ 20 h 56"/>
                <a:gd name="T48" fmla="*/ 32 w 44"/>
                <a:gd name="T49" fmla="*/ 16 h 56"/>
                <a:gd name="T50" fmla="*/ 28 w 44"/>
                <a:gd name="T51" fmla="*/ 13 h 56"/>
                <a:gd name="T52" fmla="*/ 25 w 44"/>
                <a:gd name="T53" fmla="*/ 10 h 56"/>
                <a:gd name="T54" fmla="*/ 22 w 44"/>
                <a:gd name="T55" fmla="*/ 7 h 56"/>
                <a:gd name="T56" fmla="*/ 18 w 44"/>
                <a:gd name="T57" fmla="*/ 4 h 56"/>
                <a:gd name="T58" fmla="*/ 13 w 44"/>
                <a:gd name="T59" fmla="*/ 3 h 56"/>
                <a:gd name="T60" fmla="*/ 9 w 44"/>
                <a:gd name="T61" fmla="*/ 1 h 56"/>
                <a:gd name="T62" fmla="*/ 5 w 44"/>
                <a:gd name="T63" fmla="*/ 0 h 56"/>
                <a:gd name="T64" fmla="*/ 0 w 44"/>
                <a:gd name="T65" fmla="*/ 0 h 5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4"/>
                <a:gd name="T100" fmla="*/ 0 h 56"/>
                <a:gd name="T101" fmla="*/ 44 w 44"/>
                <a:gd name="T102" fmla="*/ 56 h 5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4" h="56">
                  <a:moveTo>
                    <a:pt x="0" y="9"/>
                  </a:moveTo>
                  <a:lnTo>
                    <a:pt x="2" y="9"/>
                  </a:lnTo>
                  <a:lnTo>
                    <a:pt x="3" y="9"/>
                  </a:lnTo>
                  <a:lnTo>
                    <a:pt x="6" y="10"/>
                  </a:lnTo>
                  <a:lnTo>
                    <a:pt x="8" y="10"/>
                  </a:lnTo>
                  <a:lnTo>
                    <a:pt x="9" y="10"/>
                  </a:lnTo>
                  <a:lnTo>
                    <a:pt x="10" y="12"/>
                  </a:lnTo>
                  <a:lnTo>
                    <a:pt x="12" y="12"/>
                  </a:lnTo>
                  <a:lnTo>
                    <a:pt x="13" y="13"/>
                  </a:lnTo>
                  <a:lnTo>
                    <a:pt x="15" y="13"/>
                  </a:lnTo>
                  <a:lnTo>
                    <a:pt x="16" y="15"/>
                  </a:lnTo>
                  <a:lnTo>
                    <a:pt x="18" y="16"/>
                  </a:lnTo>
                  <a:lnTo>
                    <a:pt x="19" y="16"/>
                  </a:lnTo>
                  <a:lnTo>
                    <a:pt x="21" y="18"/>
                  </a:lnTo>
                  <a:lnTo>
                    <a:pt x="22" y="19"/>
                  </a:lnTo>
                  <a:lnTo>
                    <a:pt x="24" y="20"/>
                  </a:lnTo>
                  <a:lnTo>
                    <a:pt x="25" y="22"/>
                  </a:lnTo>
                  <a:lnTo>
                    <a:pt x="27" y="23"/>
                  </a:lnTo>
                  <a:lnTo>
                    <a:pt x="27" y="25"/>
                  </a:lnTo>
                  <a:lnTo>
                    <a:pt x="28" y="28"/>
                  </a:lnTo>
                  <a:lnTo>
                    <a:pt x="30" y="29"/>
                  </a:lnTo>
                  <a:lnTo>
                    <a:pt x="31" y="31"/>
                  </a:lnTo>
                  <a:lnTo>
                    <a:pt x="31" y="32"/>
                  </a:lnTo>
                  <a:lnTo>
                    <a:pt x="32" y="35"/>
                  </a:lnTo>
                  <a:lnTo>
                    <a:pt x="32" y="37"/>
                  </a:lnTo>
                  <a:lnTo>
                    <a:pt x="34" y="40"/>
                  </a:lnTo>
                  <a:lnTo>
                    <a:pt x="34" y="41"/>
                  </a:lnTo>
                  <a:lnTo>
                    <a:pt x="34" y="44"/>
                  </a:lnTo>
                  <a:lnTo>
                    <a:pt x="35" y="46"/>
                  </a:lnTo>
                  <a:lnTo>
                    <a:pt x="35" y="49"/>
                  </a:lnTo>
                  <a:lnTo>
                    <a:pt x="35" y="50"/>
                  </a:lnTo>
                  <a:lnTo>
                    <a:pt x="35" y="53"/>
                  </a:lnTo>
                  <a:lnTo>
                    <a:pt x="35" y="56"/>
                  </a:lnTo>
                  <a:lnTo>
                    <a:pt x="44" y="56"/>
                  </a:lnTo>
                  <a:lnTo>
                    <a:pt x="44" y="53"/>
                  </a:lnTo>
                  <a:lnTo>
                    <a:pt x="44" y="50"/>
                  </a:lnTo>
                  <a:lnTo>
                    <a:pt x="44" y="47"/>
                  </a:lnTo>
                  <a:lnTo>
                    <a:pt x="44" y="44"/>
                  </a:lnTo>
                  <a:lnTo>
                    <a:pt x="43" y="43"/>
                  </a:lnTo>
                  <a:lnTo>
                    <a:pt x="43" y="40"/>
                  </a:lnTo>
                  <a:lnTo>
                    <a:pt x="41" y="37"/>
                  </a:lnTo>
                  <a:lnTo>
                    <a:pt x="41" y="34"/>
                  </a:lnTo>
                  <a:lnTo>
                    <a:pt x="40" y="32"/>
                  </a:lnTo>
                  <a:lnTo>
                    <a:pt x="40" y="29"/>
                  </a:lnTo>
                  <a:lnTo>
                    <a:pt x="38" y="28"/>
                  </a:lnTo>
                  <a:lnTo>
                    <a:pt x="37" y="25"/>
                  </a:lnTo>
                  <a:lnTo>
                    <a:pt x="35" y="23"/>
                  </a:lnTo>
                  <a:lnTo>
                    <a:pt x="34" y="20"/>
                  </a:lnTo>
                  <a:lnTo>
                    <a:pt x="34" y="19"/>
                  </a:lnTo>
                  <a:lnTo>
                    <a:pt x="32" y="16"/>
                  </a:lnTo>
                  <a:lnTo>
                    <a:pt x="31" y="15"/>
                  </a:lnTo>
                  <a:lnTo>
                    <a:pt x="28" y="13"/>
                  </a:lnTo>
                  <a:lnTo>
                    <a:pt x="27" y="12"/>
                  </a:lnTo>
                  <a:lnTo>
                    <a:pt x="25" y="10"/>
                  </a:lnTo>
                  <a:lnTo>
                    <a:pt x="24" y="9"/>
                  </a:lnTo>
                  <a:lnTo>
                    <a:pt x="22" y="7"/>
                  </a:lnTo>
                  <a:lnTo>
                    <a:pt x="19" y="6"/>
                  </a:lnTo>
                  <a:lnTo>
                    <a:pt x="18" y="4"/>
                  </a:lnTo>
                  <a:lnTo>
                    <a:pt x="16" y="4"/>
                  </a:lnTo>
                  <a:lnTo>
                    <a:pt x="13" y="3"/>
                  </a:lnTo>
                  <a:lnTo>
                    <a:pt x="12" y="1"/>
                  </a:lnTo>
                  <a:lnTo>
                    <a:pt x="9" y="1"/>
                  </a:lnTo>
                  <a:lnTo>
                    <a:pt x="8" y="1"/>
                  </a:lnTo>
                  <a:lnTo>
                    <a:pt x="5" y="0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51" name="Freeform 28"/>
            <p:cNvSpPr>
              <a:spLocks/>
            </p:cNvSpPr>
            <p:nvPr/>
          </p:nvSpPr>
          <p:spPr bwMode="auto">
            <a:xfrm>
              <a:off x="915988" y="3484389"/>
              <a:ext cx="269875" cy="14287"/>
            </a:xfrm>
            <a:custGeom>
              <a:avLst/>
              <a:gdLst>
                <a:gd name="T0" fmla="*/ 0 w 170"/>
                <a:gd name="T1" fmla="*/ 4 h 9"/>
                <a:gd name="T2" fmla="*/ 0 w 170"/>
                <a:gd name="T3" fmla="*/ 9 h 9"/>
                <a:gd name="T4" fmla="*/ 170 w 170"/>
                <a:gd name="T5" fmla="*/ 9 h 9"/>
                <a:gd name="T6" fmla="*/ 170 w 170"/>
                <a:gd name="T7" fmla="*/ 0 h 9"/>
                <a:gd name="T8" fmla="*/ 0 w 170"/>
                <a:gd name="T9" fmla="*/ 0 h 9"/>
                <a:gd name="T10" fmla="*/ 0 w 170"/>
                <a:gd name="T11" fmla="*/ 4 h 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0"/>
                <a:gd name="T19" fmla="*/ 0 h 9"/>
                <a:gd name="T20" fmla="*/ 170 w 170"/>
                <a:gd name="T21" fmla="*/ 9 h 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0" h="9">
                  <a:moveTo>
                    <a:pt x="0" y="4"/>
                  </a:moveTo>
                  <a:lnTo>
                    <a:pt x="0" y="9"/>
                  </a:lnTo>
                  <a:lnTo>
                    <a:pt x="170" y="9"/>
                  </a:lnTo>
                  <a:lnTo>
                    <a:pt x="170" y="0"/>
                  </a:ln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52" name="Line 29"/>
            <p:cNvSpPr>
              <a:spLocks noChangeShapeType="1"/>
            </p:cNvSpPr>
            <p:nvPr/>
          </p:nvSpPr>
          <p:spPr bwMode="auto">
            <a:xfrm>
              <a:off x="811213" y="3403426"/>
              <a:ext cx="34925" cy="158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2000"/>
            </a:p>
          </p:txBody>
        </p:sp>
        <p:sp>
          <p:nvSpPr>
            <p:cNvPr id="53" name="Line 30"/>
            <p:cNvSpPr>
              <a:spLocks noChangeShapeType="1"/>
            </p:cNvSpPr>
            <p:nvPr/>
          </p:nvSpPr>
          <p:spPr bwMode="auto">
            <a:xfrm>
              <a:off x="915988" y="3403426"/>
              <a:ext cx="6350" cy="158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2000"/>
            </a:p>
          </p:txBody>
        </p:sp>
        <p:sp>
          <p:nvSpPr>
            <p:cNvPr id="54" name="Line 31"/>
            <p:cNvSpPr>
              <a:spLocks noChangeShapeType="1"/>
            </p:cNvSpPr>
            <p:nvPr/>
          </p:nvSpPr>
          <p:spPr bwMode="auto">
            <a:xfrm>
              <a:off x="992188" y="3403426"/>
              <a:ext cx="34925" cy="158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2000"/>
            </a:p>
          </p:txBody>
        </p:sp>
        <p:sp>
          <p:nvSpPr>
            <p:cNvPr id="55" name="Line 32"/>
            <p:cNvSpPr>
              <a:spLocks noChangeShapeType="1"/>
            </p:cNvSpPr>
            <p:nvPr/>
          </p:nvSpPr>
          <p:spPr bwMode="auto">
            <a:xfrm>
              <a:off x="1096963" y="3403426"/>
              <a:ext cx="7937" cy="158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2000"/>
            </a:p>
          </p:txBody>
        </p:sp>
        <p:sp>
          <p:nvSpPr>
            <p:cNvPr id="56" name="Line 33"/>
            <p:cNvSpPr>
              <a:spLocks noChangeShapeType="1"/>
            </p:cNvSpPr>
            <p:nvPr/>
          </p:nvSpPr>
          <p:spPr bwMode="auto">
            <a:xfrm>
              <a:off x="1174750" y="3403426"/>
              <a:ext cx="34925" cy="158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2000"/>
            </a:p>
          </p:txBody>
        </p:sp>
        <p:sp>
          <p:nvSpPr>
            <p:cNvPr id="57" name="Line 34"/>
            <p:cNvSpPr>
              <a:spLocks noChangeShapeType="1"/>
            </p:cNvSpPr>
            <p:nvPr/>
          </p:nvSpPr>
          <p:spPr bwMode="auto">
            <a:xfrm>
              <a:off x="1279525" y="3403426"/>
              <a:ext cx="6350" cy="158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2000"/>
            </a:p>
          </p:txBody>
        </p:sp>
        <p:sp>
          <p:nvSpPr>
            <p:cNvPr id="58" name="Line 35"/>
            <p:cNvSpPr>
              <a:spLocks noChangeShapeType="1"/>
            </p:cNvSpPr>
            <p:nvPr/>
          </p:nvSpPr>
          <p:spPr bwMode="auto">
            <a:xfrm>
              <a:off x="1355725" y="3403426"/>
              <a:ext cx="34925" cy="158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2000"/>
            </a:p>
          </p:txBody>
        </p:sp>
        <p:sp>
          <p:nvSpPr>
            <p:cNvPr id="59" name="Line 36"/>
            <p:cNvSpPr>
              <a:spLocks noChangeShapeType="1"/>
            </p:cNvSpPr>
            <p:nvPr/>
          </p:nvSpPr>
          <p:spPr bwMode="auto">
            <a:xfrm>
              <a:off x="1460500" y="3403426"/>
              <a:ext cx="7938" cy="158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2000"/>
            </a:p>
          </p:txBody>
        </p:sp>
        <p:sp>
          <p:nvSpPr>
            <p:cNvPr id="60" name="Line 37"/>
            <p:cNvSpPr>
              <a:spLocks noChangeShapeType="1"/>
            </p:cNvSpPr>
            <p:nvPr/>
          </p:nvSpPr>
          <p:spPr bwMode="auto">
            <a:xfrm>
              <a:off x="1538288" y="3403426"/>
              <a:ext cx="34925" cy="158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2000"/>
            </a:p>
          </p:txBody>
        </p:sp>
        <p:sp>
          <p:nvSpPr>
            <p:cNvPr id="61" name="Line 38"/>
            <p:cNvSpPr>
              <a:spLocks noChangeShapeType="1"/>
            </p:cNvSpPr>
            <p:nvPr/>
          </p:nvSpPr>
          <p:spPr bwMode="auto">
            <a:xfrm>
              <a:off x="1643063" y="3403426"/>
              <a:ext cx="6350" cy="158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2000"/>
            </a:p>
          </p:txBody>
        </p:sp>
        <p:sp>
          <p:nvSpPr>
            <p:cNvPr id="62" name="Line 39"/>
            <p:cNvSpPr>
              <a:spLocks noChangeShapeType="1"/>
            </p:cNvSpPr>
            <p:nvPr/>
          </p:nvSpPr>
          <p:spPr bwMode="auto">
            <a:xfrm>
              <a:off x="1719263" y="3403426"/>
              <a:ext cx="34925" cy="158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2000"/>
            </a:p>
          </p:txBody>
        </p:sp>
        <p:sp>
          <p:nvSpPr>
            <p:cNvPr id="63" name="Line 40"/>
            <p:cNvSpPr>
              <a:spLocks noChangeShapeType="1"/>
            </p:cNvSpPr>
            <p:nvPr/>
          </p:nvSpPr>
          <p:spPr bwMode="auto">
            <a:xfrm>
              <a:off x="1824038" y="3403426"/>
              <a:ext cx="7937" cy="158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2000"/>
            </a:p>
          </p:txBody>
        </p:sp>
        <p:sp>
          <p:nvSpPr>
            <p:cNvPr id="64" name="Line 41"/>
            <p:cNvSpPr>
              <a:spLocks noChangeShapeType="1"/>
            </p:cNvSpPr>
            <p:nvPr/>
          </p:nvSpPr>
          <p:spPr bwMode="auto">
            <a:xfrm>
              <a:off x="1901825" y="3403426"/>
              <a:ext cx="34925" cy="158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2000"/>
            </a:p>
          </p:txBody>
        </p:sp>
        <p:sp>
          <p:nvSpPr>
            <p:cNvPr id="65" name="Line 42"/>
            <p:cNvSpPr>
              <a:spLocks noChangeShapeType="1"/>
            </p:cNvSpPr>
            <p:nvPr/>
          </p:nvSpPr>
          <p:spPr bwMode="auto">
            <a:xfrm>
              <a:off x="2006600" y="3403426"/>
              <a:ext cx="6350" cy="158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2000"/>
            </a:p>
          </p:txBody>
        </p:sp>
        <p:sp>
          <p:nvSpPr>
            <p:cNvPr id="66" name="Line 43"/>
            <p:cNvSpPr>
              <a:spLocks noChangeShapeType="1"/>
            </p:cNvSpPr>
            <p:nvPr/>
          </p:nvSpPr>
          <p:spPr bwMode="auto">
            <a:xfrm>
              <a:off x="2082800" y="3403426"/>
              <a:ext cx="34925" cy="158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2000"/>
            </a:p>
          </p:txBody>
        </p:sp>
        <p:sp>
          <p:nvSpPr>
            <p:cNvPr id="67" name="Line 44"/>
            <p:cNvSpPr>
              <a:spLocks noChangeShapeType="1"/>
            </p:cNvSpPr>
            <p:nvPr/>
          </p:nvSpPr>
          <p:spPr bwMode="auto">
            <a:xfrm>
              <a:off x="2187575" y="3403426"/>
              <a:ext cx="6350" cy="158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2000"/>
            </a:p>
          </p:txBody>
        </p:sp>
        <p:sp>
          <p:nvSpPr>
            <p:cNvPr id="68" name="Line 45"/>
            <p:cNvSpPr>
              <a:spLocks noChangeShapeType="1"/>
            </p:cNvSpPr>
            <p:nvPr/>
          </p:nvSpPr>
          <p:spPr bwMode="auto">
            <a:xfrm>
              <a:off x="2265363" y="3403426"/>
              <a:ext cx="34925" cy="158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2000"/>
            </a:p>
          </p:txBody>
        </p:sp>
        <p:sp>
          <p:nvSpPr>
            <p:cNvPr id="69" name="Line 46"/>
            <p:cNvSpPr>
              <a:spLocks noChangeShapeType="1"/>
            </p:cNvSpPr>
            <p:nvPr/>
          </p:nvSpPr>
          <p:spPr bwMode="auto">
            <a:xfrm>
              <a:off x="2370138" y="3403426"/>
              <a:ext cx="6350" cy="158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2000"/>
            </a:p>
          </p:txBody>
        </p:sp>
        <p:sp>
          <p:nvSpPr>
            <p:cNvPr id="70" name="Line 47"/>
            <p:cNvSpPr>
              <a:spLocks noChangeShapeType="1"/>
            </p:cNvSpPr>
            <p:nvPr/>
          </p:nvSpPr>
          <p:spPr bwMode="auto">
            <a:xfrm>
              <a:off x="2446338" y="3403426"/>
              <a:ext cx="34925" cy="158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2000"/>
            </a:p>
          </p:txBody>
        </p:sp>
        <p:sp>
          <p:nvSpPr>
            <p:cNvPr id="71" name="Line 48"/>
            <p:cNvSpPr>
              <a:spLocks noChangeShapeType="1"/>
            </p:cNvSpPr>
            <p:nvPr/>
          </p:nvSpPr>
          <p:spPr bwMode="auto">
            <a:xfrm>
              <a:off x="2551113" y="3403426"/>
              <a:ext cx="6350" cy="158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2000"/>
            </a:p>
          </p:txBody>
        </p:sp>
        <p:sp>
          <p:nvSpPr>
            <p:cNvPr id="72" name="Line 49"/>
            <p:cNvSpPr>
              <a:spLocks noChangeShapeType="1"/>
            </p:cNvSpPr>
            <p:nvPr/>
          </p:nvSpPr>
          <p:spPr bwMode="auto">
            <a:xfrm>
              <a:off x="2627313" y="3403426"/>
              <a:ext cx="34925" cy="158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2000"/>
            </a:p>
          </p:txBody>
        </p:sp>
        <p:sp>
          <p:nvSpPr>
            <p:cNvPr id="73" name="Line 50"/>
            <p:cNvSpPr>
              <a:spLocks noChangeShapeType="1"/>
            </p:cNvSpPr>
            <p:nvPr/>
          </p:nvSpPr>
          <p:spPr bwMode="auto">
            <a:xfrm>
              <a:off x="2732088" y="3403426"/>
              <a:ext cx="7937" cy="158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2000"/>
            </a:p>
          </p:txBody>
        </p:sp>
        <p:sp>
          <p:nvSpPr>
            <p:cNvPr id="74" name="Line 51"/>
            <p:cNvSpPr>
              <a:spLocks noChangeShapeType="1"/>
            </p:cNvSpPr>
            <p:nvPr/>
          </p:nvSpPr>
          <p:spPr bwMode="auto">
            <a:xfrm>
              <a:off x="2809875" y="3403426"/>
              <a:ext cx="34925" cy="158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2000"/>
            </a:p>
          </p:txBody>
        </p:sp>
        <p:sp>
          <p:nvSpPr>
            <p:cNvPr id="75" name="Line 52"/>
            <p:cNvSpPr>
              <a:spLocks noChangeShapeType="1"/>
            </p:cNvSpPr>
            <p:nvPr/>
          </p:nvSpPr>
          <p:spPr bwMode="auto">
            <a:xfrm>
              <a:off x="2914650" y="3403426"/>
              <a:ext cx="6350" cy="158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2000"/>
            </a:p>
          </p:txBody>
        </p:sp>
        <p:sp>
          <p:nvSpPr>
            <p:cNvPr id="76" name="Line 53"/>
            <p:cNvSpPr>
              <a:spLocks noChangeShapeType="1"/>
            </p:cNvSpPr>
            <p:nvPr/>
          </p:nvSpPr>
          <p:spPr bwMode="auto">
            <a:xfrm>
              <a:off x="2994025" y="3403426"/>
              <a:ext cx="34925" cy="158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2000"/>
            </a:p>
          </p:txBody>
        </p:sp>
        <p:sp>
          <p:nvSpPr>
            <p:cNvPr id="77" name="Line 54"/>
            <p:cNvSpPr>
              <a:spLocks noChangeShapeType="1"/>
            </p:cNvSpPr>
            <p:nvPr/>
          </p:nvSpPr>
          <p:spPr bwMode="auto">
            <a:xfrm>
              <a:off x="3098800" y="3403426"/>
              <a:ext cx="6350" cy="158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2000"/>
            </a:p>
          </p:txBody>
        </p:sp>
        <p:sp>
          <p:nvSpPr>
            <p:cNvPr id="78" name="Line 55"/>
            <p:cNvSpPr>
              <a:spLocks noChangeShapeType="1"/>
            </p:cNvSpPr>
            <p:nvPr/>
          </p:nvSpPr>
          <p:spPr bwMode="auto">
            <a:xfrm>
              <a:off x="3175000" y="3403426"/>
              <a:ext cx="34925" cy="158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2000"/>
            </a:p>
          </p:txBody>
        </p:sp>
        <p:sp>
          <p:nvSpPr>
            <p:cNvPr id="79" name="Line 56"/>
            <p:cNvSpPr>
              <a:spLocks noChangeShapeType="1"/>
            </p:cNvSpPr>
            <p:nvPr/>
          </p:nvSpPr>
          <p:spPr bwMode="auto">
            <a:xfrm>
              <a:off x="3279775" y="3403426"/>
              <a:ext cx="7938" cy="158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2000"/>
            </a:p>
          </p:txBody>
        </p:sp>
        <p:sp>
          <p:nvSpPr>
            <p:cNvPr id="80" name="Line 57"/>
            <p:cNvSpPr>
              <a:spLocks noChangeShapeType="1"/>
            </p:cNvSpPr>
            <p:nvPr/>
          </p:nvSpPr>
          <p:spPr bwMode="auto">
            <a:xfrm>
              <a:off x="3357563" y="3403426"/>
              <a:ext cx="34925" cy="158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2000"/>
            </a:p>
          </p:txBody>
        </p:sp>
        <p:sp>
          <p:nvSpPr>
            <p:cNvPr id="81" name="Line 58"/>
            <p:cNvSpPr>
              <a:spLocks noChangeShapeType="1"/>
            </p:cNvSpPr>
            <p:nvPr/>
          </p:nvSpPr>
          <p:spPr bwMode="auto">
            <a:xfrm>
              <a:off x="3462338" y="3403426"/>
              <a:ext cx="6350" cy="158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2000"/>
            </a:p>
          </p:txBody>
        </p:sp>
        <p:sp>
          <p:nvSpPr>
            <p:cNvPr id="82" name="Line 59"/>
            <p:cNvSpPr>
              <a:spLocks noChangeShapeType="1"/>
            </p:cNvSpPr>
            <p:nvPr/>
          </p:nvSpPr>
          <p:spPr bwMode="auto">
            <a:xfrm>
              <a:off x="3538538" y="3403426"/>
              <a:ext cx="34925" cy="158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2000"/>
            </a:p>
          </p:txBody>
        </p:sp>
        <p:sp>
          <p:nvSpPr>
            <p:cNvPr id="83" name="Line 60"/>
            <p:cNvSpPr>
              <a:spLocks noChangeShapeType="1"/>
            </p:cNvSpPr>
            <p:nvPr/>
          </p:nvSpPr>
          <p:spPr bwMode="auto">
            <a:xfrm>
              <a:off x="3643313" y="3403426"/>
              <a:ext cx="7937" cy="158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2000"/>
            </a:p>
          </p:txBody>
        </p:sp>
        <p:sp>
          <p:nvSpPr>
            <p:cNvPr id="84" name="Line 61"/>
            <p:cNvSpPr>
              <a:spLocks noChangeShapeType="1"/>
            </p:cNvSpPr>
            <p:nvPr/>
          </p:nvSpPr>
          <p:spPr bwMode="auto">
            <a:xfrm>
              <a:off x="3721100" y="3403426"/>
              <a:ext cx="34925" cy="158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2000"/>
            </a:p>
          </p:txBody>
        </p:sp>
        <p:sp>
          <p:nvSpPr>
            <p:cNvPr id="85" name="Line 62"/>
            <p:cNvSpPr>
              <a:spLocks noChangeShapeType="1"/>
            </p:cNvSpPr>
            <p:nvPr/>
          </p:nvSpPr>
          <p:spPr bwMode="auto">
            <a:xfrm>
              <a:off x="3825875" y="3403426"/>
              <a:ext cx="6350" cy="158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2000"/>
            </a:p>
          </p:txBody>
        </p:sp>
        <p:sp>
          <p:nvSpPr>
            <p:cNvPr id="86" name="Line 63"/>
            <p:cNvSpPr>
              <a:spLocks noChangeShapeType="1"/>
            </p:cNvSpPr>
            <p:nvPr/>
          </p:nvSpPr>
          <p:spPr bwMode="auto">
            <a:xfrm>
              <a:off x="3902075" y="3403426"/>
              <a:ext cx="34925" cy="158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2000"/>
            </a:p>
          </p:txBody>
        </p:sp>
        <p:sp>
          <p:nvSpPr>
            <p:cNvPr id="87" name="Line 64"/>
            <p:cNvSpPr>
              <a:spLocks noChangeShapeType="1"/>
            </p:cNvSpPr>
            <p:nvPr/>
          </p:nvSpPr>
          <p:spPr bwMode="auto">
            <a:xfrm>
              <a:off x="4006850" y="3403426"/>
              <a:ext cx="6350" cy="158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2000"/>
            </a:p>
          </p:txBody>
        </p:sp>
        <p:sp>
          <p:nvSpPr>
            <p:cNvPr id="88" name="Line 65"/>
            <p:cNvSpPr>
              <a:spLocks noChangeShapeType="1"/>
            </p:cNvSpPr>
            <p:nvPr/>
          </p:nvSpPr>
          <p:spPr bwMode="auto">
            <a:xfrm>
              <a:off x="4083050" y="3403426"/>
              <a:ext cx="34925" cy="158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2000"/>
            </a:p>
          </p:txBody>
        </p:sp>
        <p:sp>
          <p:nvSpPr>
            <p:cNvPr id="89" name="Line 66"/>
            <p:cNvSpPr>
              <a:spLocks noChangeShapeType="1"/>
            </p:cNvSpPr>
            <p:nvPr/>
          </p:nvSpPr>
          <p:spPr bwMode="auto">
            <a:xfrm>
              <a:off x="4187825" y="3403426"/>
              <a:ext cx="7938" cy="158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2000"/>
            </a:p>
          </p:txBody>
        </p:sp>
        <p:sp>
          <p:nvSpPr>
            <p:cNvPr id="90" name="Line 67"/>
            <p:cNvSpPr>
              <a:spLocks noChangeShapeType="1"/>
            </p:cNvSpPr>
            <p:nvPr/>
          </p:nvSpPr>
          <p:spPr bwMode="auto">
            <a:xfrm>
              <a:off x="4265613" y="3403426"/>
              <a:ext cx="34925" cy="158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2000"/>
            </a:p>
          </p:txBody>
        </p:sp>
        <p:sp>
          <p:nvSpPr>
            <p:cNvPr id="91" name="Line 68"/>
            <p:cNvSpPr>
              <a:spLocks noChangeShapeType="1"/>
            </p:cNvSpPr>
            <p:nvPr/>
          </p:nvSpPr>
          <p:spPr bwMode="auto">
            <a:xfrm>
              <a:off x="4370388" y="3403426"/>
              <a:ext cx="6350" cy="158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2000"/>
            </a:p>
          </p:txBody>
        </p:sp>
        <p:sp>
          <p:nvSpPr>
            <p:cNvPr id="92" name="Line 69"/>
            <p:cNvSpPr>
              <a:spLocks noChangeShapeType="1"/>
            </p:cNvSpPr>
            <p:nvPr/>
          </p:nvSpPr>
          <p:spPr bwMode="auto">
            <a:xfrm>
              <a:off x="4446588" y="3403426"/>
              <a:ext cx="34925" cy="158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2000"/>
            </a:p>
          </p:txBody>
        </p:sp>
        <p:sp>
          <p:nvSpPr>
            <p:cNvPr id="93" name="Line 70"/>
            <p:cNvSpPr>
              <a:spLocks noChangeShapeType="1"/>
            </p:cNvSpPr>
            <p:nvPr/>
          </p:nvSpPr>
          <p:spPr bwMode="auto">
            <a:xfrm>
              <a:off x="4551363" y="3403426"/>
              <a:ext cx="7937" cy="158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2000"/>
            </a:p>
          </p:txBody>
        </p:sp>
        <p:sp>
          <p:nvSpPr>
            <p:cNvPr id="94" name="Line 71"/>
            <p:cNvSpPr>
              <a:spLocks noChangeShapeType="1"/>
            </p:cNvSpPr>
            <p:nvPr/>
          </p:nvSpPr>
          <p:spPr bwMode="auto">
            <a:xfrm>
              <a:off x="4629150" y="3403426"/>
              <a:ext cx="34925" cy="158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2000"/>
            </a:p>
          </p:txBody>
        </p:sp>
        <p:sp>
          <p:nvSpPr>
            <p:cNvPr id="95" name="Line 72"/>
            <p:cNvSpPr>
              <a:spLocks noChangeShapeType="1"/>
            </p:cNvSpPr>
            <p:nvPr/>
          </p:nvSpPr>
          <p:spPr bwMode="auto">
            <a:xfrm>
              <a:off x="4733925" y="3403426"/>
              <a:ext cx="6350" cy="158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2000"/>
            </a:p>
          </p:txBody>
        </p:sp>
        <p:sp>
          <p:nvSpPr>
            <p:cNvPr id="96" name="Line 73"/>
            <p:cNvSpPr>
              <a:spLocks noChangeShapeType="1"/>
            </p:cNvSpPr>
            <p:nvPr/>
          </p:nvSpPr>
          <p:spPr bwMode="auto">
            <a:xfrm>
              <a:off x="4810125" y="3403426"/>
              <a:ext cx="34925" cy="158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2000"/>
            </a:p>
          </p:txBody>
        </p:sp>
        <p:sp>
          <p:nvSpPr>
            <p:cNvPr id="97" name="Line 74"/>
            <p:cNvSpPr>
              <a:spLocks noChangeShapeType="1"/>
            </p:cNvSpPr>
            <p:nvPr/>
          </p:nvSpPr>
          <p:spPr bwMode="auto">
            <a:xfrm>
              <a:off x="4914900" y="3403426"/>
              <a:ext cx="7938" cy="158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2000"/>
            </a:p>
          </p:txBody>
        </p:sp>
        <p:sp>
          <p:nvSpPr>
            <p:cNvPr id="98" name="Line 75"/>
            <p:cNvSpPr>
              <a:spLocks noChangeShapeType="1"/>
            </p:cNvSpPr>
            <p:nvPr/>
          </p:nvSpPr>
          <p:spPr bwMode="auto">
            <a:xfrm>
              <a:off x="4992688" y="3403426"/>
              <a:ext cx="34925" cy="158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2000"/>
            </a:p>
          </p:txBody>
        </p:sp>
        <p:sp>
          <p:nvSpPr>
            <p:cNvPr id="99" name="Line 76"/>
            <p:cNvSpPr>
              <a:spLocks noChangeShapeType="1"/>
            </p:cNvSpPr>
            <p:nvPr/>
          </p:nvSpPr>
          <p:spPr bwMode="auto">
            <a:xfrm>
              <a:off x="5097463" y="3403426"/>
              <a:ext cx="6350" cy="158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2000"/>
            </a:p>
          </p:txBody>
        </p:sp>
        <p:sp>
          <p:nvSpPr>
            <p:cNvPr id="100" name="Line 77"/>
            <p:cNvSpPr>
              <a:spLocks noChangeShapeType="1"/>
            </p:cNvSpPr>
            <p:nvPr/>
          </p:nvSpPr>
          <p:spPr bwMode="auto">
            <a:xfrm>
              <a:off x="5173663" y="3403426"/>
              <a:ext cx="34925" cy="158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2000"/>
            </a:p>
          </p:txBody>
        </p:sp>
        <p:sp>
          <p:nvSpPr>
            <p:cNvPr id="101" name="Line 78"/>
            <p:cNvSpPr>
              <a:spLocks noChangeShapeType="1"/>
            </p:cNvSpPr>
            <p:nvPr/>
          </p:nvSpPr>
          <p:spPr bwMode="auto">
            <a:xfrm>
              <a:off x="5278438" y="3403426"/>
              <a:ext cx="7937" cy="158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2000"/>
            </a:p>
          </p:txBody>
        </p:sp>
        <p:sp>
          <p:nvSpPr>
            <p:cNvPr id="102" name="Line 79"/>
            <p:cNvSpPr>
              <a:spLocks noChangeShapeType="1"/>
            </p:cNvSpPr>
            <p:nvPr/>
          </p:nvSpPr>
          <p:spPr bwMode="auto">
            <a:xfrm>
              <a:off x="5356225" y="3403426"/>
              <a:ext cx="34925" cy="158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2000"/>
            </a:p>
          </p:txBody>
        </p:sp>
        <p:sp>
          <p:nvSpPr>
            <p:cNvPr id="103" name="Line 80"/>
            <p:cNvSpPr>
              <a:spLocks noChangeShapeType="1"/>
            </p:cNvSpPr>
            <p:nvPr/>
          </p:nvSpPr>
          <p:spPr bwMode="auto">
            <a:xfrm>
              <a:off x="5461000" y="3403426"/>
              <a:ext cx="6350" cy="158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2000"/>
            </a:p>
          </p:txBody>
        </p:sp>
        <p:sp>
          <p:nvSpPr>
            <p:cNvPr id="104" name="Line 81"/>
            <p:cNvSpPr>
              <a:spLocks noChangeShapeType="1"/>
            </p:cNvSpPr>
            <p:nvPr/>
          </p:nvSpPr>
          <p:spPr bwMode="auto">
            <a:xfrm>
              <a:off x="5537200" y="3403426"/>
              <a:ext cx="34925" cy="158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2000"/>
            </a:p>
          </p:txBody>
        </p:sp>
        <p:sp>
          <p:nvSpPr>
            <p:cNvPr id="105" name="Freeform 82"/>
            <p:cNvSpPr>
              <a:spLocks/>
            </p:cNvSpPr>
            <p:nvPr/>
          </p:nvSpPr>
          <p:spPr bwMode="auto">
            <a:xfrm>
              <a:off x="1114425" y="2663651"/>
              <a:ext cx="34925" cy="58738"/>
            </a:xfrm>
            <a:custGeom>
              <a:avLst/>
              <a:gdLst>
                <a:gd name="T0" fmla="*/ 22 w 22"/>
                <a:gd name="T1" fmla="*/ 37 h 37"/>
                <a:gd name="T2" fmla="*/ 22 w 22"/>
                <a:gd name="T3" fmla="*/ 36 h 37"/>
                <a:gd name="T4" fmla="*/ 22 w 22"/>
                <a:gd name="T5" fmla="*/ 34 h 37"/>
                <a:gd name="T6" fmla="*/ 22 w 22"/>
                <a:gd name="T7" fmla="*/ 33 h 37"/>
                <a:gd name="T8" fmla="*/ 22 w 22"/>
                <a:gd name="T9" fmla="*/ 31 h 37"/>
                <a:gd name="T10" fmla="*/ 22 w 22"/>
                <a:gd name="T11" fmla="*/ 30 h 37"/>
                <a:gd name="T12" fmla="*/ 22 w 22"/>
                <a:gd name="T13" fmla="*/ 28 h 37"/>
                <a:gd name="T14" fmla="*/ 20 w 22"/>
                <a:gd name="T15" fmla="*/ 27 h 37"/>
                <a:gd name="T16" fmla="*/ 20 w 22"/>
                <a:gd name="T17" fmla="*/ 25 h 37"/>
                <a:gd name="T18" fmla="*/ 20 w 22"/>
                <a:gd name="T19" fmla="*/ 24 h 37"/>
                <a:gd name="T20" fmla="*/ 20 w 22"/>
                <a:gd name="T21" fmla="*/ 22 h 37"/>
                <a:gd name="T22" fmla="*/ 19 w 22"/>
                <a:gd name="T23" fmla="*/ 21 h 37"/>
                <a:gd name="T24" fmla="*/ 19 w 22"/>
                <a:gd name="T25" fmla="*/ 19 h 37"/>
                <a:gd name="T26" fmla="*/ 17 w 22"/>
                <a:gd name="T27" fmla="*/ 18 h 37"/>
                <a:gd name="T28" fmla="*/ 17 w 22"/>
                <a:gd name="T29" fmla="*/ 16 h 37"/>
                <a:gd name="T30" fmla="*/ 17 w 22"/>
                <a:gd name="T31" fmla="*/ 15 h 37"/>
                <a:gd name="T32" fmla="*/ 16 w 22"/>
                <a:gd name="T33" fmla="*/ 15 h 37"/>
                <a:gd name="T34" fmla="*/ 16 w 22"/>
                <a:gd name="T35" fmla="*/ 13 h 37"/>
                <a:gd name="T36" fmla="*/ 14 w 22"/>
                <a:gd name="T37" fmla="*/ 12 h 37"/>
                <a:gd name="T38" fmla="*/ 14 w 22"/>
                <a:gd name="T39" fmla="*/ 10 h 37"/>
                <a:gd name="T40" fmla="*/ 13 w 22"/>
                <a:gd name="T41" fmla="*/ 10 h 37"/>
                <a:gd name="T42" fmla="*/ 13 w 22"/>
                <a:gd name="T43" fmla="*/ 9 h 37"/>
                <a:gd name="T44" fmla="*/ 11 w 22"/>
                <a:gd name="T45" fmla="*/ 7 h 37"/>
                <a:gd name="T46" fmla="*/ 11 w 22"/>
                <a:gd name="T47" fmla="*/ 6 h 37"/>
                <a:gd name="T48" fmla="*/ 10 w 22"/>
                <a:gd name="T49" fmla="*/ 6 h 37"/>
                <a:gd name="T50" fmla="*/ 10 w 22"/>
                <a:gd name="T51" fmla="*/ 5 h 37"/>
                <a:gd name="T52" fmla="*/ 8 w 22"/>
                <a:gd name="T53" fmla="*/ 3 h 37"/>
                <a:gd name="T54" fmla="*/ 7 w 22"/>
                <a:gd name="T55" fmla="*/ 3 h 37"/>
                <a:gd name="T56" fmla="*/ 7 w 22"/>
                <a:gd name="T57" fmla="*/ 2 h 37"/>
                <a:gd name="T58" fmla="*/ 6 w 22"/>
                <a:gd name="T59" fmla="*/ 2 h 37"/>
                <a:gd name="T60" fmla="*/ 6 w 22"/>
                <a:gd name="T61" fmla="*/ 0 h 37"/>
                <a:gd name="T62" fmla="*/ 0 w 22"/>
                <a:gd name="T63" fmla="*/ 7 h 37"/>
                <a:gd name="T64" fmla="*/ 1 w 22"/>
                <a:gd name="T65" fmla="*/ 9 h 37"/>
                <a:gd name="T66" fmla="*/ 3 w 22"/>
                <a:gd name="T67" fmla="*/ 10 h 37"/>
                <a:gd name="T68" fmla="*/ 4 w 22"/>
                <a:gd name="T69" fmla="*/ 12 h 37"/>
                <a:gd name="T70" fmla="*/ 6 w 22"/>
                <a:gd name="T71" fmla="*/ 13 h 37"/>
                <a:gd name="T72" fmla="*/ 7 w 22"/>
                <a:gd name="T73" fmla="*/ 15 h 37"/>
                <a:gd name="T74" fmla="*/ 7 w 22"/>
                <a:gd name="T75" fmla="*/ 16 h 37"/>
                <a:gd name="T76" fmla="*/ 8 w 22"/>
                <a:gd name="T77" fmla="*/ 18 h 37"/>
                <a:gd name="T78" fmla="*/ 8 w 22"/>
                <a:gd name="T79" fmla="*/ 19 h 37"/>
                <a:gd name="T80" fmla="*/ 10 w 22"/>
                <a:gd name="T81" fmla="*/ 21 h 37"/>
                <a:gd name="T82" fmla="*/ 10 w 22"/>
                <a:gd name="T83" fmla="*/ 22 h 37"/>
                <a:gd name="T84" fmla="*/ 11 w 22"/>
                <a:gd name="T85" fmla="*/ 24 h 37"/>
                <a:gd name="T86" fmla="*/ 11 w 22"/>
                <a:gd name="T87" fmla="*/ 25 h 37"/>
                <a:gd name="T88" fmla="*/ 11 w 22"/>
                <a:gd name="T89" fmla="*/ 27 h 37"/>
                <a:gd name="T90" fmla="*/ 13 w 22"/>
                <a:gd name="T91" fmla="*/ 28 h 37"/>
                <a:gd name="T92" fmla="*/ 13 w 22"/>
                <a:gd name="T93" fmla="*/ 30 h 37"/>
                <a:gd name="T94" fmla="*/ 13 w 22"/>
                <a:gd name="T95" fmla="*/ 31 h 37"/>
                <a:gd name="T96" fmla="*/ 13 w 22"/>
                <a:gd name="T97" fmla="*/ 33 h 37"/>
                <a:gd name="T98" fmla="*/ 13 w 22"/>
                <a:gd name="T99" fmla="*/ 34 h 37"/>
                <a:gd name="T100" fmla="*/ 13 w 22"/>
                <a:gd name="T101" fmla="*/ 36 h 37"/>
                <a:gd name="T102" fmla="*/ 13 w 22"/>
                <a:gd name="T103" fmla="*/ 37 h 37"/>
                <a:gd name="T104" fmla="*/ 22 w 22"/>
                <a:gd name="T105" fmla="*/ 37 h 37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22"/>
                <a:gd name="T160" fmla="*/ 0 h 37"/>
                <a:gd name="T161" fmla="*/ 22 w 22"/>
                <a:gd name="T162" fmla="*/ 37 h 37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22" h="37">
                  <a:moveTo>
                    <a:pt x="22" y="37"/>
                  </a:moveTo>
                  <a:lnTo>
                    <a:pt x="22" y="36"/>
                  </a:lnTo>
                  <a:lnTo>
                    <a:pt x="22" y="34"/>
                  </a:lnTo>
                  <a:lnTo>
                    <a:pt x="22" y="33"/>
                  </a:lnTo>
                  <a:lnTo>
                    <a:pt x="22" y="31"/>
                  </a:lnTo>
                  <a:lnTo>
                    <a:pt x="22" y="30"/>
                  </a:lnTo>
                  <a:lnTo>
                    <a:pt x="22" y="28"/>
                  </a:lnTo>
                  <a:lnTo>
                    <a:pt x="20" y="27"/>
                  </a:lnTo>
                  <a:lnTo>
                    <a:pt x="20" y="25"/>
                  </a:lnTo>
                  <a:lnTo>
                    <a:pt x="20" y="24"/>
                  </a:lnTo>
                  <a:lnTo>
                    <a:pt x="20" y="22"/>
                  </a:lnTo>
                  <a:lnTo>
                    <a:pt x="19" y="21"/>
                  </a:lnTo>
                  <a:lnTo>
                    <a:pt x="19" y="19"/>
                  </a:lnTo>
                  <a:lnTo>
                    <a:pt x="17" y="18"/>
                  </a:lnTo>
                  <a:lnTo>
                    <a:pt x="17" y="16"/>
                  </a:lnTo>
                  <a:lnTo>
                    <a:pt x="17" y="15"/>
                  </a:lnTo>
                  <a:lnTo>
                    <a:pt x="16" y="15"/>
                  </a:lnTo>
                  <a:lnTo>
                    <a:pt x="16" y="13"/>
                  </a:lnTo>
                  <a:lnTo>
                    <a:pt x="14" y="12"/>
                  </a:lnTo>
                  <a:lnTo>
                    <a:pt x="14" y="10"/>
                  </a:lnTo>
                  <a:lnTo>
                    <a:pt x="13" y="10"/>
                  </a:lnTo>
                  <a:lnTo>
                    <a:pt x="13" y="9"/>
                  </a:lnTo>
                  <a:lnTo>
                    <a:pt x="11" y="7"/>
                  </a:lnTo>
                  <a:lnTo>
                    <a:pt x="11" y="6"/>
                  </a:lnTo>
                  <a:lnTo>
                    <a:pt x="10" y="6"/>
                  </a:lnTo>
                  <a:lnTo>
                    <a:pt x="10" y="5"/>
                  </a:lnTo>
                  <a:lnTo>
                    <a:pt x="8" y="3"/>
                  </a:lnTo>
                  <a:lnTo>
                    <a:pt x="7" y="3"/>
                  </a:lnTo>
                  <a:lnTo>
                    <a:pt x="7" y="2"/>
                  </a:lnTo>
                  <a:lnTo>
                    <a:pt x="6" y="2"/>
                  </a:lnTo>
                  <a:lnTo>
                    <a:pt x="6" y="0"/>
                  </a:lnTo>
                  <a:lnTo>
                    <a:pt x="0" y="7"/>
                  </a:lnTo>
                  <a:lnTo>
                    <a:pt x="1" y="9"/>
                  </a:lnTo>
                  <a:lnTo>
                    <a:pt x="3" y="10"/>
                  </a:lnTo>
                  <a:lnTo>
                    <a:pt x="4" y="12"/>
                  </a:lnTo>
                  <a:lnTo>
                    <a:pt x="6" y="13"/>
                  </a:lnTo>
                  <a:lnTo>
                    <a:pt x="7" y="15"/>
                  </a:lnTo>
                  <a:lnTo>
                    <a:pt x="7" y="16"/>
                  </a:lnTo>
                  <a:lnTo>
                    <a:pt x="8" y="18"/>
                  </a:lnTo>
                  <a:lnTo>
                    <a:pt x="8" y="19"/>
                  </a:lnTo>
                  <a:lnTo>
                    <a:pt x="10" y="21"/>
                  </a:lnTo>
                  <a:lnTo>
                    <a:pt x="10" y="22"/>
                  </a:lnTo>
                  <a:lnTo>
                    <a:pt x="11" y="24"/>
                  </a:lnTo>
                  <a:lnTo>
                    <a:pt x="11" y="25"/>
                  </a:lnTo>
                  <a:lnTo>
                    <a:pt x="11" y="27"/>
                  </a:lnTo>
                  <a:lnTo>
                    <a:pt x="13" y="28"/>
                  </a:lnTo>
                  <a:lnTo>
                    <a:pt x="13" y="30"/>
                  </a:lnTo>
                  <a:lnTo>
                    <a:pt x="13" y="31"/>
                  </a:lnTo>
                  <a:lnTo>
                    <a:pt x="13" y="33"/>
                  </a:lnTo>
                  <a:lnTo>
                    <a:pt x="13" y="34"/>
                  </a:lnTo>
                  <a:lnTo>
                    <a:pt x="13" y="36"/>
                  </a:lnTo>
                  <a:lnTo>
                    <a:pt x="13" y="37"/>
                  </a:lnTo>
                  <a:lnTo>
                    <a:pt x="22" y="37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106" name="Freeform 83"/>
            <p:cNvSpPr>
              <a:spLocks/>
            </p:cNvSpPr>
            <p:nvPr/>
          </p:nvSpPr>
          <p:spPr bwMode="auto">
            <a:xfrm>
              <a:off x="1074738" y="2722389"/>
              <a:ext cx="74612" cy="74612"/>
            </a:xfrm>
            <a:custGeom>
              <a:avLst/>
              <a:gdLst>
                <a:gd name="T0" fmla="*/ 3 w 47"/>
                <a:gd name="T1" fmla="*/ 47 h 47"/>
                <a:gd name="T2" fmla="*/ 7 w 47"/>
                <a:gd name="T3" fmla="*/ 46 h 47"/>
                <a:gd name="T4" fmla="*/ 11 w 47"/>
                <a:gd name="T5" fmla="*/ 46 h 47"/>
                <a:gd name="T6" fmla="*/ 16 w 47"/>
                <a:gd name="T7" fmla="*/ 45 h 47"/>
                <a:gd name="T8" fmla="*/ 20 w 47"/>
                <a:gd name="T9" fmla="*/ 43 h 47"/>
                <a:gd name="T10" fmla="*/ 25 w 47"/>
                <a:gd name="T11" fmla="*/ 40 h 47"/>
                <a:gd name="T12" fmla="*/ 28 w 47"/>
                <a:gd name="T13" fmla="*/ 37 h 47"/>
                <a:gd name="T14" fmla="*/ 32 w 47"/>
                <a:gd name="T15" fmla="*/ 34 h 47"/>
                <a:gd name="T16" fmla="*/ 35 w 47"/>
                <a:gd name="T17" fmla="*/ 31 h 47"/>
                <a:gd name="T18" fmla="*/ 38 w 47"/>
                <a:gd name="T19" fmla="*/ 28 h 47"/>
                <a:gd name="T20" fmla="*/ 41 w 47"/>
                <a:gd name="T21" fmla="*/ 24 h 47"/>
                <a:gd name="T22" fmla="*/ 42 w 47"/>
                <a:gd name="T23" fmla="*/ 21 h 47"/>
                <a:gd name="T24" fmla="*/ 44 w 47"/>
                <a:gd name="T25" fmla="*/ 16 h 47"/>
                <a:gd name="T26" fmla="*/ 45 w 47"/>
                <a:gd name="T27" fmla="*/ 12 h 47"/>
                <a:gd name="T28" fmla="*/ 47 w 47"/>
                <a:gd name="T29" fmla="*/ 7 h 47"/>
                <a:gd name="T30" fmla="*/ 47 w 47"/>
                <a:gd name="T31" fmla="*/ 2 h 47"/>
                <a:gd name="T32" fmla="*/ 38 w 47"/>
                <a:gd name="T33" fmla="*/ 0 h 47"/>
                <a:gd name="T34" fmla="*/ 38 w 47"/>
                <a:gd name="T35" fmla="*/ 3 h 47"/>
                <a:gd name="T36" fmla="*/ 38 w 47"/>
                <a:gd name="T37" fmla="*/ 7 h 47"/>
                <a:gd name="T38" fmla="*/ 36 w 47"/>
                <a:gd name="T39" fmla="*/ 12 h 47"/>
                <a:gd name="T40" fmla="*/ 35 w 47"/>
                <a:gd name="T41" fmla="*/ 15 h 47"/>
                <a:gd name="T42" fmla="*/ 33 w 47"/>
                <a:gd name="T43" fmla="*/ 18 h 47"/>
                <a:gd name="T44" fmla="*/ 32 w 47"/>
                <a:gd name="T45" fmla="*/ 21 h 47"/>
                <a:gd name="T46" fmla="*/ 29 w 47"/>
                <a:gd name="T47" fmla="*/ 24 h 47"/>
                <a:gd name="T48" fmla="*/ 28 w 47"/>
                <a:gd name="T49" fmla="*/ 27 h 47"/>
                <a:gd name="T50" fmla="*/ 25 w 47"/>
                <a:gd name="T51" fmla="*/ 30 h 47"/>
                <a:gd name="T52" fmla="*/ 22 w 47"/>
                <a:gd name="T53" fmla="*/ 31 h 47"/>
                <a:gd name="T54" fmla="*/ 19 w 47"/>
                <a:gd name="T55" fmla="*/ 34 h 47"/>
                <a:gd name="T56" fmla="*/ 14 w 47"/>
                <a:gd name="T57" fmla="*/ 36 h 47"/>
                <a:gd name="T58" fmla="*/ 11 w 47"/>
                <a:gd name="T59" fmla="*/ 37 h 47"/>
                <a:gd name="T60" fmla="*/ 7 w 47"/>
                <a:gd name="T61" fmla="*/ 37 h 47"/>
                <a:gd name="T62" fmla="*/ 4 w 47"/>
                <a:gd name="T63" fmla="*/ 39 h 47"/>
                <a:gd name="T64" fmla="*/ 0 w 47"/>
                <a:gd name="T65" fmla="*/ 39 h 4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7"/>
                <a:gd name="T100" fmla="*/ 0 h 47"/>
                <a:gd name="T101" fmla="*/ 47 w 47"/>
                <a:gd name="T102" fmla="*/ 47 h 4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7" h="47">
                  <a:moveTo>
                    <a:pt x="0" y="47"/>
                  </a:moveTo>
                  <a:lnTo>
                    <a:pt x="3" y="47"/>
                  </a:lnTo>
                  <a:lnTo>
                    <a:pt x="6" y="47"/>
                  </a:lnTo>
                  <a:lnTo>
                    <a:pt x="7" y="46"/>
                  </a:lnTo>
                  <a:lnTo>
                    <a:pt x="10" y="46"/>
                  </a:lnTo>
                  <a:lnTo>
                    <a:pt x="11" y="46"/>
                  </a:lnTo>
                  <a:lnTo>
                    <a:pt x="14" y="45"/>
                  </a:lnTo>
                  <a:lnTo>
                    <a:pt x="16" y="45"/>
                  </a:lnTo>
                  <a:lnTo>
                    <a:pt x="19" y="43"/>
                  </a:lnTo>
                  <a:lnTo>
                    <a:pt x="20" y="43"/>
                  </a:lnTo>
                  <a:lnTo>
                    <a:pt x="22" y="42"/>
                  </a:lnTo>
                  <a:lnTo>
                    <a:pt x="25" y="40"/>
                  </a:lnTo>
                  <a:lnTo>
                    <a:pt x="26" y="39"/>
                  </a:lnTo>
                  <a:lnTo>
                    <a:pt x="28" y="37"/>
                  </a:lnTo>
                  <a:lnTo>
                    <a:pt x="31" y="36"/>
                  </a:lnTo>
                  <a:lnTo>
                    <a:pt x="32" y="34"/>
                  </a:lnTo>
                  <a:lnTo>
                    <a:pt x="33" y="33"/>
                  </a:lnTo>
                  <a:lnTo>
                    <a:pt x="35" y="31"/>
                  </a:lnTo>
                  <a:lnTo>
                    <a:pt x="36" y="30"/>
                  </a:lnTo>
                  <a:lnTo>
                    <a:pt x="38" y="28"/>
                  </a:lnTo>
                  <a:lnTo>
                    <a:pt x="39" y="27"/>
                  </a:lnTo>
                  <a:lnTo>
                    <a:pt x="41" y="24"/>
                  </a:lnTo>
                  <a:lnTo>
                    <a:pt x="41" y="22"/>
                  </a:lnTo>
                  <a:lnTo>
                    <a:pt x="42" y="21"/>
                  </a:lnTo>
                  <a:lnTo>
                    <a:pt x="44" y="18"/>
                  </a:lnTo>
                  <a:lnTo>
                    <a:pt x="44" y="16"/>
                  </a:lnTo>
                  <a:lnTo>
                    <a:pt x="45" y="13"/>
                  </a:lnTo>
                  <a:lnTo>
                    <a:pt x="45" y="12"/>
                  </a:lnTo>
                  <a:lnTo>
                    <a:pt x="47" y="9"/>
                  </a:lnTo>
                  <a:lnTo>
                    <a:pt x="47" y="7"/>
                  </a:lnTo>
                  <a:lnTo>
                    <a:pt x="47" y="5"/>
                  </a:lnTo>
                  <a:lnTo>
                    <a:pt x="47" y="2"/>
                  </a:lnTo>
                  <a:lnTo>
                    <a:pt x="47" y="0"/>
                  </a:lnTo>
                  <a:lnTo>
                    <a:pt x="38" y="0"/>
                  </a:lnTo>
                  <a:lnTo>
                    <a:pt x="38" y="2"/>
                  </a:lnTo>
                  <a:lnTo>
                    <a:pt x="38" y="3"/>
                  </a:lnTo>
                  <a:lnTo>
                    <a:pt x="38" y="6"/>
                  </a:lnTo>
                  <a:lnTo>
                    <a:pt x="38" y="7"/>
                  </a:lnTo>
                  <a:lnTo>
                    <a:pt x="36" y="9"/>
                  </a:lnTo>
                  <a:lnTo>
                    <a:pt x="36" y="12"/>
                  </a:lnTo>
                  <a:lnTo>
                    <a:pt x="36" y="13"/>
                  </a:lnTo>
                  <a:lnTo>
                    <a:pt x="35" y="15"/>
                  </a:lnTo>
                  <a:lnTo>
                    <a:pt x="35" y="16"/>
                  </a:lnTo>
                  <a:lnTo>
                    <a:pt x="33" y="18"/>
                  </a:lnTo>
                  <a:lnTo>
                    <a:pt x="32" y="19"/>
                  </a:lnTo>
                  <a:lnTo>
                    <a:pt x="32" y="21"/>
                  </a:lnTo>
                  <a:lnTo>
                    <a:pt x="31" y="22"/>
                  </a:lnTo>
                  <a:lnTo>
                    <a:pt x="29" y="24"/>
                  </a:lnTo>
                  <a:lnTo>
                    <a:pt x="28" y="25"/>
                  </a:lnTo>
                  <a:lnTo>
                    <a:pt x="28" y="27"/>
                  </a:lnTo>
                  <a:lnTo>
                    <a:pt x="26" y="28"/>
                  </a:lnTo>
                  <a:lnTo>
                    <a:pt x="25" y="30"/>
                  </a:lnTo>
                  <a:lnTo>
                    <a:pt x="23" y="31"/>
                  </a:lnTo>
                  <a:lnTo>
                    <a:pt x="22" y="31"/>
                  </a:lnTo>
                  <a:lnTo>
                    <a:pt x="20" y="33"/>
                  </a:lnTo>
                  <a:lnTo>
                    <a:pt x="19" y="34"/>
                  </a:lnTo>
                  <a:lnTo>
                    <a:pt x="17" y="34"/>
                  </a:lnTo>
                  <a:lnTo>
                    <a:pt x="14" y="36"/>
                  </a:lnTo>
                  <a:lnTo>
                    <a:pt x="13" y="36"/>
                  </a:lnTo>
                  <a:lnTo>
                    <a:pt x="11" y="37"/>
                  </a:lnTo>
                  <a:lnTo>
                    <a:pt x="10" y="37"/>
                  </a:lnTo>
                  <a:lnTo>
                    <a:pt x="7" y="37"/>
                  </a:lnTo>
                  <a:lnTo>
                    <a:pt x="6" y="39"/>
                  </a:lnTo>
                  <a:lnTo>
                    <a:pt x="4" y="39"/>
                  </a:lnTo>
                  <a:lnTo>
                    <a:pt x="3" y="39"/>
                  </a:lnTo>
                  <a:lnTo>
                    <a:pt x="0" y="39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107" name="Freeform 84"/>
            <p:cNvSpPr>
              <a:spLocks/>
            </p:cNvSpPr>
            <p:nvPr/>
          </p:nvSpPr>
          <p:spPr bwMode="auto">
            <a:xfrm>
              <a:off x="1030288" y="2771601"/>
              <a:ext cx="44450" cy="25400"/>
            </a:xfrm>
            <a:custGeom>
              <a:avLst/>
              <a:gdLst>
                <a:gd name="T0" fmla="*/ 0 w 28"/>
                <a:gd name="T1" fmla="*/ 8 h 16"/>
                <a:gd name="T2" fmla="*/ 1 w 28"/>
                <a:gd name="T3" fmla="*/ 8 h 16"/>
                <a:gd name="T4" fmla="*/ 3 w 28"/>
                <a:gd name="T5" fmla="*/ 9 h 16"/>
                <a:gd name="T6" fmla="*/ 4 w 28"/>
                <a:gd name="T7" fmla="*/ 9 h 16"/>
                <a:gd name="T8" fmla="*/ 4 w 28"/>
                <a:gd name="T9" fmla="*/ 11 h 16"/>
                <a:gd name="T10" fmla="*/ 6 w 28"/>
                <a:gd name="T11" fmla="*/ 11 h 16"/>
                <a:gd name="T12" fmla="*/ 7 w 28"/>
                <a:gd name="T13" fmla="*/ 12 h 16"/>
                <a:gd name="T14" fmla="*/ 9 w 28"/>
                <a:gd name="T15" fmla="*/ 12 h 16"/>
                <a:gd name="T16" fmla="*/ 10 w 28"/>
                <a:gd name="T17" fmla="*/ 12 h 16"/>
                <a:gd name="T18" fmla="*/ 10 w 28"/>
                <a:gd name="T19" fmla="*/ 14 h 16"/>
                <a:gd name="T20" fmla="*/ 12 w 28"/>
                <a:gd name="T21" fmla="*/ 14 h 16"/>
                <a:gd name="T22" fmla="*/ 13 w 28"/>
                <a:gd name="T23" fmla="*/ 14 h 16"/>
                <a:gd name="T24" fmla="*/ 15 w 28"/>
                <a:gd name="T25" fmla="*/ 14 h 16"/>
                <a:gd name="T26" fmla="*/ 15 w 28"/>
                <a:gd name="T27" fmla="*/ 15 h 16"/>
                <a:gd name="T28" fmla="*/ 16 w 28"/>
                <a:gd name="T29" fmla="*/ 15 h 16"/>
                <a:gd name="T30" fmla="*/ 17 w 28"/>
                <a:gd name="T31" fmla="*/ 15 h 16"/>
                <a:gd name="T32" fmla="*/ 19 w 28"/>
                <a:gd name="T33" fmla="*/ 15 h 16"/>
                <a:gd name="T34" fmla="*/ 20 w 28"/>
                <a:gd name="T35" fmla="*/ 15 h 16"/>
                <a:gd name="T36" fmla="*/ 22 w 28"/>
                <a:gd name="T37" fmla="*/ 15 h 16"/>
                <a:gd name="T38" fmla="*/ 22 w 28"/>
                <a:gd name="T39" fmla="*/ 16 h 16"/>
                <a:gd name="T40" fmla="*/ 23 w 28"/>
                <a:gd name="T41" fmla="*/ 16 h 16"/>
                <a:gd name="T42" fmla="*/ 25 w 28"/>
                <a:gd name="T43" fmla="*/ 16 h 16"/>
                <a:gd name="T44" fmla="*/ 26 w 28"/>
                <a:gd name="T45" fmla="*/ 16 h 16"/>
                <a:gd name="T46" fmla="*/ 28 w 28"/>
                <a:gd name="T47" fmla="*/ 16 h 16"/>
                <a:gd name="T48" fmla="*/ 28 w 28"/>
                <a:gd name="T49" fmla="*/ 8 h 16"/>
                <a:gd name="T50" fmla="*/ 26 w 28"/>
                <a:gd name="T51" fmla="*/ 8 h 16"/>
                <a:gd name="T52" fmla="*/ 25 w 28"/>
                <a:gd name="T53" fmla="*/ 8 h 16"/>
                <a:gd name="T54" fmla="*/ 23 w 28"/>
                <a:gd name="T55" fmla="*/ 8 h 16"/>
                <a:gd name="T56" fmla="*/ 22 w 28"/>
                <a:gd name="T57" fmla="*/ 6 h 16"/>
                <a:gd name="T58" fmla="*/ 20 w 28"/>
                <a:gd name="T59" fmla="*/ 6 h 16"/>
                <a:gd name="T60" fmla="*/ 19 w 28"/>
                <a:gd name="T61" fmla="*/ 6 h 16"/>
                <a:gd name="T62" fmla="*/ 17 w 28"/>
                <a:gd name="T63" fmla="*/ 6 h 16"/>
                <a:gd name="T64" fmla="*/ 16 w 28"/>
                <a:gd name="T65" fmla="*/ 5 h 16"/>
                <a:gd name="T66" fmla="*/ 15 w 28"/>
                <a:gd name="T67" fmla="*/ 5 h 16"/>
                <a:gd name="T68" fmla="*/ 13 w 28"/>
                <a:gd name="T69" fmla="*/ 5 h 16"/>
                <a:gd name="T70" fmla="*/ 12 w 28"/>
                <a:gd name="T71" fmla="*/ 3 h 16"/>
                <a:gd name="T72" fmla="*/ 10 w 28"/>
                <a:gd name="T73" fmla="*/ 3 h 16"/>
                <a:gd name="T74" fmla="*/ 9 w 28"/>
                <a:gd name="T75" fmla="*/ 2 h 16"/>
                <a:gd name="T76" fmla="*/ 7 w 28"/>
                <a:gd name="T77" fmla="*/ 2 h 16"/>
                <a:gd name="T78" fmla="*/ 7 w 28"/>
                <a:gd name="T79" fmla="*/ 0 h 16"/>
                <a:gd name="T80" fmla="*/ 6 w 28"/>
                <a:gd name="T81" fmla="*/ 0 h 16"/>
                <a:gd name="T82" fmla="*/ 0 w 28"/>
                <a:gd name="T83" fmla="*/ 8 h 1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8"/>
                <a:gd name="T127" fmla="*/ 0 h 16"/>
                <a:gd name="T128" fmla="*/ 28 w 28"/>
                <a:gd name="T129" fmla="*/ 16 h 1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8" h="16">
                  <a:moveTo>
                    <a:pt x="0" y="8"/>
                  </a:moveTo>
                  <a:lnTo>
                    <a:pt x="1" y="8"/>
                  </a:lnTo>
                  <a:lnTo>
                    <a:pt x="3" y="9"/>
                  </a:lnTo>
                  <a:lnTo>
                    <a:pt x="4" y="9"/>
                  </a:lnTo>
                  <a:lnTo>
                    <a:pt x="4" y="11"/>
                  </a:lnTo>
                  <a:lnTo>
                    <a:pt x="6" y="11"/>
                  </a:lnTo>
                  <a:lnTo>
                    <a:pt x="7" y="12"/>
                  </a:lnTo>
                  <a:lnTo>
                    <a:pt x="9" y="12"/>
                  </a:lnTo>
                  <a:lnTo>
                    <a:pt x="10" y="12"/>
                  </a:lnTo>
                  <a:lnTo>
                    <a:pt x="10" y="14"/>
                  </a:lnTo>
                  <a:lnTo>
                    <a:pt x="12" y="14"/>
                  </a:lnTo>
                  <a:lnTo>
                    <a:pt x="13" y="14"/>
                  </a:lnTo>
                  <a:lnTo>
                    <a:pt x="15" y="14"/>
                  </a:lnTo>
                  <a:lnTo>
                    <a:pt x="15" y="15"/>
                  </a:lnTo>
                  <a:lnTo>
                    <a:pt x="16" y="15"/>
                  </a:lnTo>
                  <a:lnTo>
                    <a:pt x="17" y="15"/>
                  </a:lnTo>
                  <a:lnTo>
                    <a:pt x="19" y="15"/>
                  </a:lnTo>
                  <a:lnTo>
                    <a:pt x="20" y="15"/>
                  </a:lnTo>
                  <a:lnTo>
                    <a:pt x="22" y="15"/>
                  </a:lnTo>
                  <a:lnTo>
                    <a:pt x="22" y="16"/>
                  </a:lnTo>
                  <a:lnTo>
                    <a:pt x="23" y="16"/>
                  </a:lnTo>
                  <a:lnTo>
                    <a:pt x="25" y="16"/>
                  </a:lnTo>
                  <a:lnTo>
                    <a:pt x="26" y="16"/>
                  </a:lnTo>
                  <a:lnTo>
                    <a:pt x="28" y="16"/>
                  </a:lnTo>
                  <a:lnTo>
                    <a:pt x="28" y="8"/>
                  </a:lnTo>
                  <a:lnTo>
                    <a:pt x="26" y="8"/>
                  </a:lnTo>
                  <a:lnTo>
                    <a:pt x="25" y="8"/>
                  </a:lnTo>
                  <a:lnTo>
                    <a:pt x="23" y="8"/>
                  </a:lnTo>
                  <a:lnTo>
                    <a:pt x="22" y="6"/>
                  </a:lnTo>
                  <a:lnTo>
                    <a:pt x="20" y="6"/>
                  </a:lnTo>
                  <a:lnTo>
                    <a:pt x="19" y="6"/>
                  </a:lnTo>
                  <a:lnTo>
                    <a:pt x="17" y="6"/>
                  </a:lnTo>
                  <a:lnTo>
                    <a:pt x="16" y="5"/>
                  </a:lnTo>
                  <a:lnTo>
                    <a:pt x="15" y="5"/>
                  </a:lnTo>
                  <a:lnTo>
                    <a:pt x="13" y="5"/>
                  </a:lnTo>
                  <a:lnTo>
                    <a:pt x="12" y="3"/>
                  </a:lnTo>
                  <a:lnTo>
                    <a:pt x="10" y="3"/>
                  </a:lnTo>
                  <a:lnTo>
                    <a:pt x="9" y="2"/>
                  </a:lnTo>
                  <a:lnTo>
                    <a:pt x="7" y="2"/>
                  </a:lnTo>
                  <a:lnTo>
                    <a:pt x="7" y="0"/>
                  </a:lnTo>
                  <a:lnTo>
                    <a:pt x="6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108" name="Line 85"/>
            <p:cNvSpPr>
              <a:spLocks noChangeShapeType="1"/>
            </p:cNvSpPr>
            <p:nvPr/>
          </p:nvSpPr>
          <p:spPr bwMode="auto">
            <a:xfrm>
              <a:off x="836613" y="2589039"/>
              <a:ext cx="228600" cy="138112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2000"/>
            </a:p>
          </p:txBody>
        </p:sp>
        <p:sp>
          <p:nvSpPr>
            <p:cNvPr id="109" name="Line 86"/>
            <p:cNvSpPr>
              <a:spLocks noChangeShapeType="1"/>
            </p:cNvSpPr>
            <p:nvPr/>
          </p:nvSpPr>
          <p:spPr bwMode="auto">
            <a:xfrm flipH="1" flipV="1">
              <a:off x="771525" y="2682701"/>
              <a:ext cx="244475" cy="150813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2000"/>
            </a:p>
          </p:txBody>
        </p:sp>
        <p:sp>
          <p:nvSpPr>
            <p:cNvPr id="110" name="Freeform 87"/>
            <p:cNvSpPr>
              <a:spLocks/>
            </p:cNvSpPr>
            <p:nvPr/>
          </p:nvSpPr>
          <p:spPr bwMode="auto">
            <a:xfrm>
              <a:off x="815975" y="2638251"/>
              <a:ext cx="223838" cy="146050"/>
            </a:xfrm>
            <a:custGeom>
              <a:avLst/>
              <a:gdLst>
                <a:gd name="T0" fmla="*/ 3 w 141"/>
                <a:gd name="T1" fmla="*/ 3 h 92"/>
                <a:gd name="T2" fmla="*/ 0 w 141"/>
                <a:gd name="T3" fmla="*/ 7 h 92"/>
                <a:gd name="T4" fmla="*/ 135 w 141"/>
                <a:gd name="T5" fmla="*/ 92 h 92"/>
                <a:gd name="T6" fmla="*/ 141 w 141"/>
                <a:gd name="T7" fmla="*/ 84 h 92"/>
                <a:gd name="T8" fmla="*/ 4 w 141"/>
                <a:gd name="T9" fmla="*/ 0 h 92"/>
                <a:gd name="T10" fmla="*/ 3 w 141"/>
                <a:gd name="T11" fmla="*/ 3 h 9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1"/>
                <a:gd name="T19" fmla="*/ 0 h 92"/>
                <a:gd name="T20" fmla="*/ 141 w 141"/>
                <a:gd name="T21" fmla="*/ 92 h 9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1" h="92">
                  <a:moveTo>
                    <a:pt x="3" y="3"/>
                  </a:moveTo>
                  <a:lnTo>
                    <a:pt x="0" y="7"/>
                  </a:lnTo>
                  <a:lnTo>
                    <a:pt x="135" y="92"/>
                  </a:lnTo>
                  <a:lnTo>
                    <a:pt x="141" y="84"/>
                  </a:lnTo>
                  <a:lnTo>
                    <a:pt x="4" y="0"/>
                  </a:lnTo>
                  <a:lnTo>
                    <a:pt x="3" y="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111" name="Freeform 88"/>
            <p:cNvSpPr>
              <a:spLocks/>
            </p:cNvSpPr>
            <p:nvPr/>
          </p:nvSpPr>
          <p:spPr bwMode="auto">
            <a:xfrm>
              <a:off x="1150938" y="3397076"/>
              <a:ext cx="377825" cy="14288"/>
            </a:xfrm>
            <a:custGeom>
              <a:avLst/>
              <a:gdLst>
                <a:gd name="T0" fmla="*/ 238 w 238"/>
                <a:gd name="T1" fmla="*/ 4 h 9"/>
                <a:gd name="T2" fmla="*/ 238 w 238"/>
                <a:gd name="T3" fmla="*/ 0 h 9"/>
                <a:gd name="T4" fmla="*/ 0 w 238"/>
                <a:gd name="T5" fmla="*/ 0 h 9"/>
                <a:gd name="T6" fmla="*/ 0 w 238"/>
                <a:gd name="T7" fmla="*/ 9 h 9"/>
                <a:gd name="T8" fmla="*/ 238 w 238"/>
                <a:gd name="T9" fmla="*/ 9 h 9"/>
                <a:gd name="T10" fmla="*/ 238 w 238"/>
                <a:gd name="T11" fmla="*/ 4 h 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8"/>
                <a:gd name="T19" fmla="*/ 0 h 9"/>
                <a:gd name="T20" fmla="*/ 238 w 238"/>
                <a:gd name="T21" fmla="*/ 9 h 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8" h="9">
                  <a:moveTo>
                    <a:pt x="238" y="4"/>
                  </a:moveTo>
                  <a:lnTo>
                    <a:pt x="238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238" y="9"/>
                  </a:lnTo>
                  <a:lnTo>
                    <a:pt x="238" y="4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112" name="Freeform 89"/>
            <p:cNvSpPr>
              <a:spLocks/>
            </p:cNvSpPr>
            <p:nvPr/>
          </p:nvSpPr>
          <p:spPr bwMode="auto">
            <a:xfrm>
              <a:off x="1479550" y="3363739"/>
              <a:ext cx="63500" cy="47625"/>
            </a:xfrm>
            <a:custGeom>
              <a:avLst/>
              <a:gdLst>
                <a:gd name="T0" fmla="*/ 40 w 40"/>
                <a:gd name="T1" fmla="*/ 30 h 30"/>
                <a:gd name="T2" fmla="*/ 40 w 40"/>
                <a:gd name="T3" fmla="*/ 22 h 30"/>
                <a:gd name="T4" fmla="*/ 4 w 40"/>
                <a:gd name="T5" fmla="*/ 0 h 30"/>
                <a:gd name="T6" fmla="*/ 0 w 40"/>
                <a:gd name="T7" fmla="*/ 8 h 30"/>
                <a:gd name="T8" fmla="*/ 35 w 40"/>
                <a:gd name="T9" fmla="*/ 30 h 30"/>
                <a:gd name="T10" fmla="*/ 35 w 40"/>
                <a:gd name="T11" fmla="*/ 22 h 30"/>
                <a:gd name="T12" fmla="*/ 40 w 40"/>
                <a:gd name="T13" fmla="*/ 30 h 3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0"/>
                <a:gd name="T22" fmla="*/ 0 h 30"/>
                <a:gd name="T23" fmla="*/ 40 w 40"/>
                <a:gd name="T24" fmla="*/ 30 h 3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0" h="30">
                  <a:moveTo>
                    <a:pt x="40" y="30"/>
                  </a:moveTo>
                  <a:lnTo>
                    <a:pt x="40" y="22"/>
                  </a:lnTo>
                  <a:lnTo>
                    <a:pt x="4" y="0"/>
                  </a:lnTo>
                  <a:lnTo>
                    <a:pt x="0" y="8"/>
                  </a:lnTo>
                  <a:lnTo>
                    <a:pt x="35" y="30"/>
                  </a:lnTo>
                  <a:lnTo>
                    <a:pt x="35" y="22"/>
                  </a:lnTo>
                  <a:lnTo>
                    <a:pt x="40" y="3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113" name="Freeform 90"/>
            <p:cNvSpPr>
              <a:spLocks/>
            </p:cNvSpPr>
            <p:nvPr/>
          </p:nvSpPr>
          <p:spPr bwMode="auto">
            <a:xfrm>
              <a:off x="1538288" y="3398664"/>
              <a:ext cx="4762" cy="12700"/>
            </a:xfrm>
            <a:custGeom>
              <a:avLst/>
              <a:gdLst>
                <a:gd name="T0" fmla="*/ 3 w 3"/>
                <a:gd name="T1" fmla="*/ 8 h 8"/>
                <a:gd name="T2" fmla="*/ 0 w 3"/>
                <a:gd name="T3" fmla="*/ 3 h 8"/>
                <a:gd name="T4" fmla="*/ 3 w 3"/>
                <a:gd name="T5" fmla="*/ 0 h 8"/>
                <a:gd name="T6" fmla="*/ 3 w 3"/>
                <a:gd name="T7" fmla="*/ 8 h 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"/>
                <a:gd name="T13" fmla="*/ 0 h 8"/>
                <a:gd name="T14" fmla="*/ 3 w 3"/>
                <a:gd name="T15" fmla="*/ 8 h 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" h="8">
                  <a:moveTo>
                    <a:pt x="3" y="8"/>
                  </a:moveTo>
                  <a:lnTo>
                    <a:pt x="0" y="3"/>
                  </a:lnTo>
                  <a:lnTo>
                    <a:pt x="3" y="0"/>
                  </a:lnTo>
                  <a:lnTo>
                    <a:pt x="3" y="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114" name="Freeform 91"/>
            <p:cNvSpPr>
              <a:spLocks/>
            </p:cNvSpPr>
            <p:nvPr/>
          </p:nvSpPr>
          <p:spPr bwMode="auto">
            <a:xfrm>
              <a:off x="1479550" y="3398664"/>
              <a:ext cx="63500" cy="47625"/>
            </a:xfrm>
            <a:custGeom>
              <a:avLst/>
              <a:gdLst>
                <a:gd name="T0" fmla="*/ 3 w 40"/>
                <a:gd name="T1" fmla="*/ 27 h 30"/>
                <a:gd name="T2" fmla="*/ 4 w 40"/>
                <a:gd name="T3" fmla="*/ 30 h 30"/>
                <a:gd name="T4" fmla="*/ 40 w 40"/>
                <a:gd name="T5" fmla="*/ 8 h 30"/>
                <a:gd name="T6" fmla="*/ 35 w 40"/>
                <a:gd name="T7" fmla="*/ 0 h 30"/>
                <a:gd name="T8" fmla="*/ 0 w 40"/>
                <a:gd name="T9" fmla="*/ 23 h 30"/>
                <a:gd name="T10" fmla="*/ 3 w 40"/>
                <a:gd name="T11" fmla="*/ 27 h 3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"/>
                <a:gd name="T19" fmla="*/ 0 h 30"/>
                <a:gd name="T20" fmla="*/ 40 w 40"/>
                <a:gd name="T21" fmla="*/ 30 h 3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" h="30">
                  <a:moveTo>
                    <a:pt x="3" y="27"/>
                  </a:moveTo>
                  <a:lnTo>
                    <a:pt x="4" y="30"/>
                  </a:lnTo>
                  <a:lnTo>
                    <a:pt x="40" y="8"/>
                  </a:lnTo>
                  <a:lnTo>
                    <a:pt x="35" y="0"/>
                  </a:lnTo>
                  <a:lnTo>
                    <a:pt x="0" y="23"/>
                  </a:lnTo>
                  <a:lnTo>
                    <a:pt x="3" y="27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115" name="Rectangle 92"/>
            <p:cNvSpPr>
              <a:spLocks noChangeArrowheads="1"/>
            </p:cNvSpPr>
            <p:nvPr/>
          </p:nvSpPr>
          <p:spPr bwMode="auto">
            <a:xfrm>
              <a:off x="1824038" y="3312939"/>
              <a:ext cx="269875" cy="1428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116" name="Freeform 93"/>
            <p:cNvSpPr>
              <a:spLocks/>
            </p:cNvSpPr>
            <p:nvPr/>
          </p:nvSpPr>
          <p:spPr bwMode="auto">
            <a:xfrm>
              <a:off x="2093913" y="3236739"/>
              <a:ext cx="69850" cy="90487"/>
            </a:xfrm>
            <a:custGeom>
              <a:avLst/>
              <a:gdLst>
                <a:gd name="T0" fmla="*/ 36 w 44"/>
                <a:gd name="T1" fmla="*/ 3 h 57"/>
                <a:gd name="T2" fmla="*/ 36 w 44"/>
                <a:gd name="T3" fmla="*/ 8 h 57"/>
                <a:gd name="T4" fmla="*/ 34 w 44"/>
                <a:gd name="T5" fmla="*/ 12 h 57"/>
                <a:gd name="T6" fmla="*/ 33 w 44"/>
                <a:gd name="T7" fmla="*/ 17 h 57"/>
                <a:gd name="T8" fmla="*/ 31 w 44"/>
                <a:gd name="T9" fmla="*/ 21 h 57"/>
                <a:gd name="T10" fmla="*/ 30 w 44"/>
                <a:gd name="T11" fmla="*/ 25 h 57"/>
                <a:gd name="T12" fmla="*/ 28 w 44"/>
                <a:gd name="T13" fmla="*/ 28 h 57"/>
                <a:gd name="T14" fmla="*/ 25 w 44"/>
                <a:gd name="T15" fmla="*/ 33 h 57"/>
                <a:gd name="T16" fmla="*/ 24 w 44"/>
                <a:gd name="T17" fmla="*/ 36 h 57"/>
                <a:gd name="T18" fmla="*/ 21 w 44"/>
                <a:gd name="T19" fmla="*/ 39 h 57"/>
                <a:gd name="T20" fmla="*/ 18 w 44"/>
                <a:gd name="T21" fmla="*/ 40 h 57"/>
                <a:gd name="T22" fmla="*/ 15 w 44"/>
                <a:gd name="T23" fmla="*/ 43 h 57"/>
                <a:gd name="T24" fmla="*/ 12 w 44"/>
                <a:gd name="T25" fmla="*/ 45 h 57"/>
                <a:gd name="T26" fmla="*/ 9 w 44"/>
                <a:gd name="T27" fmla="*/ 46 h 57"/>
                <a:gd name="T28" fmla="*/ 5 w 44"/>
                <a:gd name="T29" fmla="*/ 46 h 57"/>
                <a:gd name="T30" fmla="*/ 2 w 44"/>
                <a:gd name="T31" fmla="*/ 48 h 57"/>
                <a:gd name="T32" fmla="*/ 0 w 44"/>
                <a:gd name="T33" fmla="*/ 57 h 57"/>
                <a:gd name="T34" fmla="*/ 5 w 44"/>
                <a:gd name="T35" fmla="*/ 57 h 57"/>
                <a:gd name="T36" fmla="*/ 9 w 44"/>
                <a:gd name="T37" fmla="*/ 55 h 57"/>
                <a:gd name="T38" fmla="*/ 14 w 44"/>
                <a:gd name="T39" fmla="*/ 54 h 57"/>
                <a:gd name="T40" fmla="*/ 18 w 44"/>
                <a:gd name="T41" fmla="*/ 52 h 57"/>
                <a:gd name="T42" fmla="*/ 21 w 44"/>
                <a:gd name="T43" fmla="*/ 49 h 57"/>
                <a:gd name="T44" fmla="*/ 25 w 44"/>
                <a:gd name="T45" fmla="*/ 46 h 57"/>
                <a:gd name="T46" fmla="*/ 28 w 44"/>
                <a:gd name="T47" fmla="*/ 43 h 57"/>
                <a:gd name="T48" fmla="*/ 31 w 44"/>
                <a:gd name="T49" fmla="*/ 39 h 57"/>
                <a:gd name="T50" fmla="*/ 34 w 44"/>
                <a:gd name="T51" fmla="*/ 36 h 57"/>
                <a:gd name="T52" fmla="*/ 37 w 44"/>
                <a:gd name="T53" fmla="*/ 31 h 57"/>
                <a:gd name="T54" fmla="*/ 39 w 44"/>
                <a:gd name="T55" fmla="*/ 27 h 57"/>
                <a:gd name="T56" fmla="*/ 41 w 44"/>
                <a:gd name="T57" fmla="*/ 23 h 57"/>
                <a:gd name="T58" fmla="*/ 43 w 44"/>
                <a:gd name="T59" fmla="*/ 17 h 57"/>
                <a:gd name="T60" fmla="*/ 43 w 44"/>
                <a:gd name="T61" fmla="*/ 12 h 57"/>
                <a:gd name="T62" fmla="*/ 44 w 44"/>
                <a:gd name="T63" fmla="*/ 6 h 57"/>
                <a:gd name="T64" fmla="*/ 44 w 44"/>
                <a:gd name="T65" fmla="*/ 0 h 5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4"/>
                <a:gd name="T100" fmla="*/ 0 h 57"/>
                <a:gd name="T101" fmla="*/ 44 w 44"/>
                <a:gd name="T102" fmla="*/ 57 h 5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4" h="57">
                  <a:moveTo>
                    <a:pt x="36" y="0"/>
                  </a:moveTo>
                  <a:lnTo>
                    <a:pt x="36" y="3"/>
                  </a:lnTo>
                  <a:lnTo>
                    <a:pt x="36" y="6"/>
                  </a:lnTo>
                  <a:lnTo>
                    <a:pt x="36" y="8"/>
                  </a:lnTo>
                  <a:lnTo>
                    <a:pt x="34" y="11"/>
                  </a:lnTo>
                  <a:lnTo>
                    <a:pt x="34" y="12"/>
                  </a:lnTo>
                  <a:lnTo>
                    <a:pt x="34" y="15"/>
                  </a:lnTo>
                  <a:lnTo>
                    <a:pt x="33" y="17"/>
                  </a:lnTo>
                  <a:lnTo>
                    <a:pt x="33" y="20"/>
                  </a:lnTo>
                  <a:lnTo>
                    <a:pt x="31" y="21"/>
                  </a:lnTo>
                  <a:lnTo>
                    <a:pt x="31" y="24"/>
                  </a:lnTo>
                  <a:lnTo>
                    <a:pt x="30" y="25"/>
                  </a:lnTo>
                  <a:lnTo>
                    <a:pt x="30" y="27"/>
                  </a:lnTo>
                  <a:lnTo>
                    <a:pt x="28" y="28"/>
                  </a:lnTo>
                  <a:lnTo>
                    <a:pt x="27" y="31"/>
                  </a:lnTo>
                  <a:lnTo>
                    <a:pt x="25" y="33"/>
                  </a:lnTo>
                  <a:lnTo>
                    <a:pt x="25" y="34"/>
                  </a:lnTo>
                  <a:lnTo>
                    <a:pt x="24" y="36"/>
                  </a:lnTo>
                  <a:lnTo>
                    <a:pt x="22" y="37"/>
                  </a:lnTo>
                  <a:lnTo>
                    <a:pt x="21" y="39"/>
                  </a:lnTo>
                  <a:lnTo>
                    <a:pt x="19" y="40"/>
                  </a:lnTo>
                  <a:lnTo>
                    <a:pt x="18" y="40"/>
                  </a:lnTo>
                  <a:lnTo>
                    <a:pt x="17" y="42"/>
                  </a:lnTo>
                  <a:lnTo>
                    <a:pt x="15" y="43"/>
                  </a:lnTo>
                  <a:lnTo>
                    <a:pt x="14" y="43"/>
                  </a:lnTo>
                  <a:lnTo>
                    <a:pt x="12" y="45"/>
                  </a:lnTo>
                  <a:lnTo>
                    <a:pt x="11" y="45"/>
                  </a:lnTo>
                  <a:lnTo>
                    <a:pt x="9" y="46"/>
                  </a:lnTo>
                  <a:lnTo>
                    <a:pt x="8" y="46"/>
                  </a:lnTo>
                  <a:lnTo>
                    <a:pt x="5" y="46"/>
                  </a:lnTo>
                  <a:lnTo>
                    <a:pt x="3" y="48"/>
                  </a:lnTo>
                  <a:lnTo>
                    <a:pt x="2" y="48"/>
                  </a:lnTo>
                  <a:lnTo>
                    <a:pt x="0" y="48"/>
                  </a:lnTo>
                  <a:lnTo>
                    <a:pt x="0" y="57"/>
                  </a:lnTo>
                  <a:lnTo>
                    <a:pt x="2" y="57"/>
                  </a:lnTo>
                  <a:lnTo>
                    <a:pt x="5" y="57"/>
                  </a:lnTo>
                  <a:lnTo>
                    <a:pt x="8" y="55"/>
                  </a:lnTo>
                  <a:lnTo>
                    <a:pt x="9" y="55"/>
                  </a:lnTo>
                  <a:lnTo>
                    <a:pt x="12" y="55"/>
                  </a:lnTo>
                  <a:lnTo>
                    <a:pt x="14" y="54"/>
                  </a:lnTo>
                  <a:lnTo>
                    <a:pt x="15" y="52"/>
                  </a:lnTo>
                  <a:lnTo>
                    <a:pt x="18" y="52"/>
                  </a:lnTo>
                  <a:lnTo>
                    <a:pt x="19" y="51"/>
                  </a:lnTo>
                  <a:lnTo>
                    <a:pt x="21" y="49"/>
                  </a:lnTo>
                  <a:lnTo>
                    <a:pt x="24" y="48"/>
                  </a:lnTo>
                  <a:lnTo>
                    <a:pt x="25" y="46"/>
                  </a:lnTo>
                  <a:lnTo>
                    <a:pt x="27" y="45"/>
                  </a:lnTo>
                  <a:lnTo>
                    <a:pt x="28" y="43"/>
                  </a:lnTo>
                  <a:lnTo>
                    <a:pt x="30" y="42"/>
                  </a:lnTo>
                  <a:lnTo>
                    <a:pt x="31" y="39"/>
                  </a:lnTo>
                  <a:lnTo>
                    <a:pt x="33" y="37"/>
                  </a:lnTo>
                  <a:lnTo>
                    <a:pt x="34" y="36"/>
                  </a:lnTo>
                  <a:lnTo>
                    <a:pt x="36" y="33"/>
                  </a:lnTo>
                  <a:lnTo>
                    <a:pt x="37" y="31"/>
                  </a:lnTo>
                  <a:lnTo>
                    <a:pt x="39" y="28"/>
                  </a:lnTo>
                  <a:lnTo>
                    <a:pt x="39" y="27"/>
                  </a:lnTo>
                  <a:lnTo>
                    <a:pt x="40" y="24"/>
                  </a:lnTo>
                  <a:lnTo>
                    <a:pt x="41" y="23"/>
                  </a:lnTo>
                  <a:lnTo>
                    <a:pt x="41" y="20"/>
                  </a:lnTo>
                  <a:lnTo>
                    <a:pt x="43" y="17"/>
                  </a:lnTo>
                  <a:lnTo>
                    <a:pt x="43" y="14"/>
                  </a:lnTo>
                  <a:lnTo>
                    <a:pt x="43" y="12"/>
                  </a:lnTo>
                  <a:lnTo>
                    <a:pt x="44" y="9"/>
                  </a:lnTo>
                  <a:lnTo>
                    <a:pt x="44" y="6"/>
                  </a:lnTo>
                  <a:lnTo>
                    <a:pt x="44" y="3"/>
                  </a:lnTo>
                  <a:lnTo>
                    <a:pt x="44" y="0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117" name="Freeform 94"/>
            <p:cNvSpPr>
              <a:spLocks/>
            </p:cNvSpPr>
            <p:nvPr/>
          </p:nvSpPr>
          <p:spPr bwMode="auto">
            <a:xfrm>
              <a:off x="2124075" y="3162126"/>
              <a:ext cx="39688" cy="74613"/>
            </a:xfrm>
            <a:custGeom>
              <a:avLst/>
              <a:gdLst>
                <a:gd name="T0" fmla="*/ 0 w 25"/>
                <a:gd name="T1" fmla="*/ 7 h 47"/>
                <a:gd name="T2" fmla="*/ 2 w 25"/>
                <a:gd name="T3" fmla="*/ 10 h 47"/>
                <a:gd name="T4" fmla="*/ 3 w 25"/>
                <a:gd name="T5" fmla="*/ 12 h 47"/>
                <a:gd name="T6" fmla="*/ 6 w 25"/>
                <a:gd name="T7" fmla="*/ 15 h 47"/>
                <a:gd name="T8" fmla="*/ 8 w 25"/>
                <a:gd name="T9" fmla="*/ 18 h 47"/>
                <a:gd name="T10" fmla="*/ 9 w 25"/>
                <a:gd name="T11" fmla="*/ 21 h 47"/>
                <a:gd name="T12" fmla="*/ 12 w 25"/>
                <a:gd name="T13" fmla="*/ 24 h 47"/>
                <a:gd name="T14" fmla="*/ 12 w 25"/>
                <a:gd name="T15" fmla="*/ 27 h 47"/>
                <a:gd name="T16" fmla="*/ 14 w 25"/>
                <a:gd name="T17" fmla="*/ 30 h 47"/>
                <a:gd name="T18" fmla="*/ 14 w 25"/>
                <a:gd name="T19" fmla="*/ 32 h 47"/>
                <a:gd name="T20" fmla="*/ 15 w 25"/>
                <a:gd name="T21" fmla="*/ 35 h 47"/>
                <a:gd name="T22" fmla="*/ 15 w 25"/>
                <a:gd name="T23" fmla="*/ 38 h 47"/>
                <a:gd name="T24" fmla="*/ 17 w 25"/>
                <a:gd name="T25" fmla="*/ 41 h 47"/>
                <a:gd name="T26" fmla="*/ 17 w 25"/>
                <a:gd name="T27" fmla="*/ 44 h 47"/>
                <a:gd name="T28" fmla="*/ 17 w 25"/>
                <a:gd name="T29" fmla="*/ 47 h 47"/>
                <a:gd name="T30" fmla="*/ 25 w 25"/>
                <a:gd name="T31" fmla="*/ 46 h 47"/>
                <a:gd name="T32" fmla="*/ 25 w 25"/>
                <a:gd name="T33" fmla="*/ 43 h 47"/>
                <a:gd name="T34" fmla="*/ 25 w 25"/>
                <a:gd name="T35" fmla="*/ 40 h 47"/>
                <a:gd name="T36" fmla="*/ 24 w 25"/>
                <a:gd name="T37" fmla="*/ 35 h 47"/>
                <a:gd name="T38" fmla="*/ 24 w 25"/>
                <a:gd name="T39" fmla="*/ 32 h 47"/>
                <a:gd name="T40" fmla="*/ 22 w 25"/>
                <a:gd name="T41" fmla="*/ 30 h 47"/>
                <a:gd name="T42" fmla="*/ 22 w 25"/>
                <a:gd name="T43" fmla="*/ 27 h 47"/>
                <a:gd name="T44" fmla="*/ 21 w 25"/>
                <a:gd name="T45" fmla="*/ 24 h 47"/>
                <a:gd name="T46" fmla="*/ 20 w 25"/>
                <a:gd name="T47" fmla="*/ 21 h 47"/>
                <a:gd name="T48" fmla="*/ 18 w 25"/>
                <a:gd name="T49" fmla="*/ 18 h 47"/>
                <a:gd name="T50" fmla="*/ 17 w 25"/>
                <a:gd name="T51" fmla="*/ 15 h 47"/>
                <a:gd name="T52" fmla="*/ 15 w 25"/>
                <a:gd name="T53" fmla="*/ 12 h 47"/>
                <a:gd name="T54" fmla="*/ 14 w 25"/>
                <a:gd name="T55" fmla="*/ 9 h 47"/>
                <a:gd name="T56" fmla="*/ 12 w 25"/>
                <a:gd name="T57" fmla="*/ 7 h 47"/>
                <a:gd name="T58" fmla="*/ 9 w 25"/>
                <a:gd name="T59" fmla="*/ 4 h 47"/>
                <a:gd name="T60" fmla="*/ 8 w 25"/>
                <a:gd name="T61" fmla="*/ 3 h 47"/>
                <a:gd name="T62" fmla="*/ 5 w 25"/>
                <a:gd name="T63" fmla="*/ 0 h 47"/>
                <a:gd name="T64" fmla="*/ 5 w 25"/>
                <a:gd name="T65" fmla="*/ 0 h 4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5"/>
                <a:gd name="T100" fmla="*/ 0 h 47"/>
                <a:gd name="T101" fmla="*/ 25 w 25"/>
                <a:gd name="T102" fmla="*/ 47 h 4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5" h="47">
                  <a:moveTo>
                    <a:pt x="2" y="9"/>
                  </a:moveTo>
                  <a:lnTo>
                    <a:pt x="0" y="7"/>
                  </a:lnTo>
                  <a:lnTo>
                    <a:pt x="2" y="9"/>
                  </a:lnTo>
                  <a:lnTo>
                    <a:pt x="2" y="10"/>
                  </a:lnTo>
                  <a:lnTo>
                    <a:pt x="3" y="10"/>
                  </a:lnTo>
                  <a:lnTo>
                    <a:pt x="3" y="12"/>
                  </a:lnTo>
                  <a:lnTo>
                    <a:pt x="5" y="13"/>
                  </a:lnTo>
                  <a:lnTo>
                    <a:pt x="6" y="15"/>
                  </a:lnTo>
                  <a:lnTo>
                    <a:pt x="8" y="16"/>
                  </a:lnTo>
                  <a:lnTo>
                    <a:pt x="8" y="18"/>
                  </a:lnTo>
                  <a:lnTo>
                    <a:pt x="9" y="19"/>
                  </a:lnTo>
                  <a:lnTo>
                    <a:pt x="9" y="21"/>
                  </a:lnTo>
                  <a:lnTo>
                    <a:pt x="11" y="22"/>
                  </a:lnTo>
                  <a:lnTo>
                    <a:pt x="12" y="24"/>
                  </a:lnTo>
                  <a:lnTo>
                    <a:pt x="12" y="25"/>
                  </a:lnTo>
                  <a:lnTo>
                    <a:pt x="12" y="27"/>
                  </a:lnTo>
                  <a:lnTo>
                    <a:pt x="14" y="28"/>
                  </a:lnTo>
                  <a:lnTo>
                    <a:pt x="14" y="30"/>
                  </a:lnTo>
                  <a:lnTo>
                    <a:pt x="14" y="31"/>
                  </a:lnTo>
                  <a:lnTo>
                    <a:pt x="14" y="32"/>
                  </a:lnTo>
                  <a:lnTo>
                    <a:pt x="15" y="34"/>
                  </a:lnTo>
                  <a:lnTo>
                    <a:pt x="15" y="35"/>
                  </a:lnTo>
                  <a:lnTo>
                    <a:pt x="15" y="37"/>
                  </a:lnTo>
                  <a:lnTo>
                    <a:pt x="15" y="38"/>
                  </a:lnTo>
                  <a:lnTo>
                    <a:pt x="17" y="40"/>
                  </a:lnTo>
                  <a:lnTo>
                    <a:pt x="17" y="41"/>
                  </a:lnTo>
                  <a:lnTo>
                    <a:pt x="17" y="43"/>
                  </a:lnTo>
                  <a:lnTo>
                    <a:pt x="17" y="44"/>
                  </a:lnTo>
                  <a:lnTo>
                    <a:pt x="17" y="46"/>
                  </a:lnTo>
                  <a:lnTo>
                    <a:pt x="17" y="47"/>
                  </a:lnTo>
                  <a:lnTo>
                    <a:pt x="25" y="47"/>
                  </a:lnTo>
                  <a:lnTo>
                    <a:pt x="25" y="46"/>
                  </a:lnTo>
                  <a:lnTo>
                    <a:pt x="25" y="44"/>
                  </a:lnTo>
                  <a:lnTo>
                    <a:pt x="25" y="43"/>
                  </a:lnTo>
                  <a:lnTo>
                    <a:pt x="25" y="41"/>
                  </a:lnTo>
                  <a:lnTo>
                    <a:pt x="25" y="40"/>
                  </a:lnTo>
                  <a:lnTo>
                    <a:pt x="24" y="37"/>
                  </a:lnTo>
                  <a:lnTo>
                    <a:pt x="24" y="35"/>
                  </a:lnTo>
                  <a:lnTo>
                    <a:pt x="24" y="34"/>
                  </a:lnTo>
                  <a:lnTo>
                    <a:pt x="24" y="32"/>
                  </a:lnTo>
                  <a:lnTo>
                    <a:pt x="24" y="31"/>
                  </a:lnTo>
                  <a:lnTo>
                    <a:pt x="22" y="30"/>
                  </a:lnTo>
                  <a:lnTo>
                    <a:pt x="22" y="28"/>
                  </a:lnTo>
                  <a:lnTo>
                    <a:pt x="22" y="27"/>
                  </a:lnTo>
                  <a:lnTo>
                    <a:pt x="21" y="25"/>
                  </a:lnTo>
                  <a:lnTo>
                    <a:pt x="21" y="24"/>
                  </a:lnTo>
                  <a:lnTo>
                    <a:pt x="21" y="22"/>
                  </a:lnTo>
                  <a:lnTo>
                    <a:pt x="20" y="21"/>
                  </a:lnTo>
                  <a:lnTo>
                    <a:pt x="20" y="19"/>
                  </a:lnTo>
                  <a:lnTo>
                    <a:pt x="18" y="18"/>
                  </a:lnTo>
                  <a:lnTo>
                    <a:pt x="18" y="16"/>
                  </a:lnTo>
                  <a:lnTo>
                    <a:pt x="17" y="15"/>
                  </a:lnTo>
                  <a:lnTo>
                    <a:pt x="17" y="13"/>
                  </a:lnTo>
                  <a:lnTo>
                    <a:pt x="15" y="12"/>
                  </a:lnTo>
                  <a:lnTo>
                    <a:pt x="14" y="10"/>
                  </a:lnTo>
                  <a:lnTo>
                    <a:pt x="14" y="9"/>
                  </a:lnTo>
                  <a:lnTo>
                    <a:pt x="12" y="9"/>
                  </a:lnTo>
                  <a:lnTo>
                    <a:pt x="12" y="7"/>
                  </a:lnTo>
                  <a:lnTo>
                    <a:pt x="11" y="6"/>
                  </a:lnTo>
                  <a:lnTo>
                    <a:pt x="9" y="4"/>
                  </a:lnTo>
                  <a:lnTo>
                    <a:pt x="9" y="3"/>
                  </a:lnTo>
                  <a:lnTo>
                    <a:pt x="8" y="3"/>
                  </a:lnTo>
                  <a:lnTo>
                    <a:pt x="6" y="1"/>
                  </a:lnTo>
                  <a:lnTo>
                    <a:pt x="5" y="0"/>
                  </a:lnTo>
                  <a:lnTo>
                    <a:pt x="6" y="1"/>
                  </a:lnTo>
                  <a:lnTo>
                    <a:pt x="5" y="0"/>
                  </a:lnTo>
                  <a:lnTo>
                    <a:pt x="2" y="9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118" name="Freeform 95"/>
            <p:cNvSpPr>
              <a:spLocks/>
            </p:cNvSpPr>
            <p:nvPr/>
          </p:nvSpPr>
          <p:spPr bwMode="auto">
            <a:xfrm>
              <a:off x="1914525" y="2887489"/>
              <a:ext cx="217488" cy="288925"/>
            </a:xfrm>
            <a:custGeom>
              <a:avLst/>
              <a:gdLst>
                <a:gd name="T0" fmla="*/ 0 w 137"/>
                <a:gd name="T1" fmla="*/ 7 h 182"/>
                <a:gd name="T2" fmla="*/ 2 w 137"/>
                <a:gd name="T3" fmla="*/ 20 h 182"/>
                <a:gd name="T4" fmla="*/ 5 w 137"/>
                <a:gd name="T5" fmla="*/ 35 h 182"/>
                <a:gd name="T6" fmla="*/ 8 w 137"/>
                <a:gd name="T7" fmla="*/ 49 h 182"/>
                <a:gd name="T8" fmla="*/ 12 w 137"/>
                <a:gd name="T9" fmla="*/ 63 h 182"/>
                <a:gd name="T10" fmla="*/ 18 w 137"/>
                <a:gd name="T11" fmla="*/ 77 h 182"/>
                <a:gd name="T12" fmla="*/ 25 w 137"/>
                <a:gd name="T13" fmla="*/ 89 h 182"/>
                <a:gd name="T14" fmla="*/ 33 w 137"/>
                <a:gd name="T15" fmla="*/ 102 h 182"/>
                <a:gd name="T16" fmla="*/ 42 w 137"/>
                <a:gd name="T17" fmla="*/ 114 h 182"/>
                <a:gd name="T18" fmla="*/ 52 w 137"/>
                <a:gd name="T19" fmla="*/ 126 h 182"/>
                <a:gd name="T20" fmla="*/ 62 w 137"/>
                <a:gd name="T21" fmla="*/ 136 h 182"/>
                <a:gd name="T22" fmla="*/ 74 w 137"/>
                <a:gd name="T23" fmla="*/ 146 h 182"/>
                <a:gd name="T24" fmla="*/ 86 w 137"/>
                <a:gd name="T25" fmla="*/ 155 h 182"/>
                <a:gd name="T26" fmla="*/ 99 w 137"/>
                <a:gd name="T27" fmla="*/ 164 h 182"/>
                <a:gd name="T28" fmla="*/ 112 w 137"/>
                <a:gd name="T29" fmla="*/ 171 h 182"/>
                <a:gd name="T30" fmla="*/ 127 w 137"/>
                <a:gd name="T31" fmla="*/ 179 h 182"/>
                <a:gd name="T32" fmla="*/ 137 w 137"/>
                <a:gd name="T33" fmla="*/ 173 h 182"/>
                <a:gd name="T34" fmla="*/ 124 w 137"/>
                <a:gd name="T35" fmla="*/ 167 h 182"/>
                <a:gd name="T36" fmla="*/ 109 w 137"/>
                <a:gd name="T37" fmla="*/ 160 h 182"/>
                <a:gd name="T38" fmla="*/ 97 w 137"/>
                <a:gd name="T39" fmla="*/ 152 h 182"/>
                <a:gd name="T40" fmla="*/ 84 w 137"/>
                <a:gd name="T41" fmla="*/ 143 h 182"/>
                <a:gd name="T42" fmla="*/ 74 w 137"/>
                <a:gd name="T43" fmla="*/ 134 h 182"/>
                <a:gd name="T44" fmla="*/ 62 w 137"/>
                <a:gd name="T45" fmla="*/ 124 h 182"/>
                <a:gd name="T46" fmla="*/ 53 w 137"/>
                <a:gd name="T47" fmla="*/ 114 h 182"/>
                <a:gd name="T48" fmla="*/ 44 w 137"/>
                <a:gd name="T49" fmla="*/ 102 h 182"/>
                <a:gd name="T50" fmla="*/ 36 w 137"/>
                <a:gd name="T51" fmla="*/ 90 h 182"/>
                <a:gd name="T52" fmla="*/ 30 w 137"/>
                <a:gd name="T53" fmla="*/ 78 h 182"/>
                <a:gd name="T54" fmla="*/ 24 w 137"/>
                <a:gd name="T55" fmla="*/ 66 h 182"/>
                <a:gd name="T56" fmla="*/ 18 w 137"/>
                <a:gd name="T57" fmla="*/ 53 h 182"/>
                <a:gd name="T58" fmla="*/ 14 w 137"/>
                <a:gd name="T59" fmla="*/ 40 h 182"/>
                <a:gd name="T60" fmla="*/ 12 w 137"/>
                <a:gd name="T61" fmla="*/ 26 h 182"/>
                <a:gd name="T62" fmla="*/ 9 w 137"/>
                <a:gd name="T63" fmla="*/ 13 h 182"/>
                <a:gd name="T64" fmla="*/ 9 w 137"/>
                <a:gd name="T65" fmla="*/ 0 h 18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37"/>
                <a:gd name="T100" fmla="*/ 0 h 182"/>
                <a:gd name="T101" fmla="*/ 137 w 137"/>
                <a:gd name="T102" fmla="*/ 182 h 18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37" h="182">
                  <a:moveTo>
                    <a:pt x="0" y="0"/>
                  </a:moveTo>
                  <a:lnTo>
                    <a:pt x="0" y="7"/>
                  </a:lnTo>
                  <a:lnTo>
                    <a:pt x="0" y="15"/>
                  </a:lnTo>
                  <a:lnTo>
                    <a:pt x="2" y="20"/>
                  </a:lnTo>
                  <a:lnTo>
                    <a:pt x="3" y="28"/>
                  </a:lnTo>
                  <a:lnTo>
                    <a:pt x="5" y="35"/>
                  </a:lnTo>
                  <a:lnTo>
                    <a:pt x="6" y="43"/>
                  </a:lnTo>
                  <a:lnTo>
                    <a:pt x="8" y="49"/>
                  </a:lnTo>
                  <a:lnTo>
                    <a:pt x="9" y="56"/>
                  </a:lnTo>
                  <a:lnTo>
                    <a:pt x="12" y="63"/>
                  </a:lnTo>
                  <a:lnTo>
                    <a:pt x="15" y="69"/>
                  </a:lnTo>
                  <a:lnTo>
                    <a:pt x="18" y="77"/>
                  </a:lnTo>
                  <a:lnTo>
                    <a:pt x="21" y="83"/>
                  </a:lnTo>
                  <a:lnTo>
                    <a:pt x="25" y="89"/>
                  </a:lnTo>
                  <a:lnTo>
                    <a:pt x="28" y="96"/>
                  </a:lnTo>
                  <a:lnTo>
                    <a:pt x="33" y="102"/>
                  </a:lnTo>
                  <a:lnTo>
                    <a:pt x="37" y="108"/>
                  </a:lnTo>
                  <a:lnTo>
                    <a:pt x="42" y="114"/>
                  </a:lnTo>
                  <a:lnTo>
                    <a:pt x="46" y="120"/>
                  </a:lnTo>
                  <a:lnTo>
                    <a:pt x="52" y="126"/>
                  </a:lnTo>
                  <a:lnTo>
                    <a:pt x="56" y="130"/>
                  </a:lnTo>
                  <a:lnTo>
                    <a:pt x="62" y="136"/>
                  </a:lnTo>
                  <a:lnTo>
                    <a:pt x="68" y="140"/>
                  </a:lnTo>
                  <a:lnTo>
                    <a:pt x="74" y="146"/>
                  </a:lnTo>
                  <a:lnTo>
                    <a:pt x="80" y="151"/>
                  </a:lnTo>
                  <a:lnTo>
                    <a:pt x="86" y="155"/>
                  </a:lnTo>
                  <a:lnTo>
                    <a:pt x="91" y="160"/>
                  </a:lnTo>
                  <a:lnTo>
                    <a:pt x="99" y="164"/>
                  </a:lnTo>
                  <a:lnTo>
                    <a:pt x="105" y="168"/>
                  </a:lnTo>
                  <a:lnTo>
                    <a:pt x="112" y="171"/>
                  </a:lnTo>
                  <a:lnTo>
                    <a:pt x="119" y="176"/>
                  </a:lnTo>
                  <a:lnTo>
                    <a:pt x="127" y="179"/>
                  </a:lnTo>
                  <a:lnTo>
                    <a:pt x="134" y="182"/>
                  </a:lnTo>
                  <a:lnTo>
                    <a:pt x="137" y="173"/>
                  </a:lnTo>
                  <a:lnTo>
                    <a:pt x="130" y="170"/>
                  </a:lnTo>
                  <a:lnTo>
                    <a:pt x="124" y="167"/>
                  </a:lnTo>
                  <a:lnTo>
                    <a:pt x="116" y="164"/>
                  </a:lnTo>
                  <a:lnTo>
                    <a:pt x="109" y="160"/>
                  </a:lnTo>
                  <a:lnTo>
                    <a:pt x="103" y="157"/>
                  </a:lnTo>
                  <a:lnTo>
                    <a:pt x="97" y="152"/>
                  </a:lnTo>
                  <a:lnTo>
                    <a:pt x="90" y="148"/>
                  </a:lnTo>
                  <a:lnTo>
                    <a:pt x="84" y="143"/>
                  </a:lnTo>
                  <a:lnTo>
                    <a:pt x="78" y="139"/>
                  </a:lnTo>
                  <a:lnTo>
                    <a:pt x="74" y="134"/>
                  </a:lnTo>
                  <a:lnTo>
                    <a:pt x="68" y="129"/>
                  </a:lnTo>
                  <a:lnTo>
                    <a:pt x="62" y="124"/>
                  </a:lnTo>
                  <a:lnTo>
                    <a:pt x="58" y="120"/>
                  </a:lnTo>
                  <a:lnTo>
                    <a:pt x="53" y="114"/>
                  </a:lnTo>
                  <a:lnTo>
                    <a:pt x="49" y="108"/>
                  </a:lnTo>
                  <a:lnTo>
                    <a:pt x="44" y="102"/>
                  </a:lnTo>
                  <a:lnTo>
                    <a:pt x="40" y="96"/>
                  </a:lnTo>
                  <a:lnTo>
                    <a:pt x="36" y="90"/>
                  </a:lnTo>
                  <a:lnTo>
                    <a:pt x="33" y="84"/>
                  </a:lnTo>
                  <a:lnTo>
                    <a:pt x="30" y="78"/>
                  </a:lnTo>
                  <a:lnTo>
                    <a:pt x="25" y="72"/>
                  </a:lnTo>
                  <a:lnTo>
                    <a:pt x="24" y="66"/>
                  </a:lnTo>
                  <a:lnTo>
                    <a:pt x="21" y="60"/>
                  </a:lnTo>
                  <a:lnTo>
                    <a:pt x="18" y="53"/>
                  </a:lnTo>
                  <a:lnTo>
                    <a:pt x="17" y="47"/>
                  </a:lnTo>
                  <a:lnTo>
                    <a:pt x="14" y="40"/>
                  </a:lnTo>
                  <a:lnTo>
                    <a:pt x="12" y="34"/>
                  </a:lnTo>
                  <a:lnTo>
                    <a:pt x="12" y="26"/>
                  </a:lnTo>
                  <a:lnTo>
                    <a:pt x="11" y="20"/>
                  </a:lnTo>
                  <a:lnTo>
                    <a:pt x="9" y="13"/>
                  </a:lnTo>
                  <a:lnTo>
                    <a:pt x="9" y="7"/>
                  </a:lnTo>
                  <a:lnTo>
                    <a:pt x="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119" name="Freeform 96"/>
            <p:cNvSpPr>
              <a:spLocks/>
            </p:cNvSpPr>
            <p:nvPr/>
          </p:nvSpPr>
          <p:spPr bwMode="auto">
            <a:xfrm>
              <a:off x="1914525" y="2569989"/>
              <a:ext cx="363538" cy="317500"/>
            </a:xfrm>
            <a:custGeom>
              <a:avLst/>
              <a:gdLst>
                <a:gd name="T0" fmla="*/ 218 w 229"/>
                <a:gd name="T1" fmla="*/ 0 h 200"/>
                <a:gd name="T2" fmla="*/ 196 w 229"/>
                <a:gd name="T3" fmla="*/ 3 h 200"/>
                <a:gd name="T4" fmla="*/ 172 w 229"/>
                <a:gd name="T5" fmla="*/ 6 h 200"/>
                <a:gd name="T6" fmla="*/ 152 w 229"/>
                <a:gd name="T7" fmla="*/ 12 h 200"/>
                <a:gd name="T8" fmla="*/ 131 w 229"/>
                <a:gd name="T9" fmla="*/ 19 h 200"/>
                <a:gd name="T10" fmla="*/ 110 w 229"/>
                <a:gd name="T11" fmla="*/ 28 h 200"/>
                <a:gd name="T12" fmla="*/ 93 w 229"/>
                <a:gd name="T13" fmla="*/ 40 h 200"/>
                <a:gd name="T14" fmla="*/ 75 w 229"/>
                <a:gd name="T15" fmla="*/ 52 h 200"/>
                <a:gd name="T16" fmla="*/ 61 w 229"/>
                <a:gd name="T17" fmla="*/ 65 h 200"/>
                <a:gd name="T18" fmla="*/ 46 w 229"/>
                <a:gd name="T19" fmla="*/ 80 h 200"/>
                <a:gd name="T20" fmla="*/ 34 w 229"/>
                <a:gd name="T21" fmla="*/ 96 h 200"/>
                <a:gd name="T22" fmla="*/ 22 w 229"/>
                <a:gd name="T23" fmla="*/ 112 h 200"/>
                <a:gd name="T24" fmla="*/ 15 w 229"/>
                <a:gd name="T25" fmla="*/ 130 h 200"/>
                <a:gd name="T26" fmla="*/ 8 w 229"/>
                <a:gd name="T27" fmla="*/ 149 h 200"/>
                <a:gd name="T28" fmla="*/ 3 w 229"/>
                <a:gd name="T29" fmla="*/ 169 h 200"/>
                <a:gd name="T30" fmla="*/ 0 w 229"/>
                <a:gd name="T31" fmla="*/ 189 h 200"/>
                <a:gd name="T32" fmla="*/ 9 w 229"/>
                <a:gd name="T33" fmla="*/ 200 h 200"/>
                <a:gd name="T34" fmla="*/ 11 w 229"/>
                <a:gd name="T35" fmla="*/ 180 h 200"/>
                <a:gd name="T36" fmla="*/ 14 w 229"/>
                <a:gd name="T37" fmla="*/ 161 h 200"/>
                <a:gd name="T38" fmla="*/ 19 w 229"/>
                <a:gd name="T39" fmla="*/ 143 h 200"/>
                <a:gd name="T40" fmla="*/ 27 w 229"/>
                <a:gd name="T41" fmla="*/ 126 h 200"/>
                <a:gd name="T42" fmla="*/ 36 w 229"/>
                <a:gd name="T43" fmla="*/ 109 h 200"/>
                <a:gd name="T44" fmla="*/ 47 w 229"/>
                <a:gd name="T45" fmla="*/ 93 h 200"/>
                <a:gd name="T46" fmla="*/ 59 w 229"/>
                <a:gd name="T47" fmla="*/ 78 h 200"/>
                <a:gd name="T48" fmla="*/ 74 w 229"/>
                <a:gd name="T49" fmla="*/ 65 h 200"/>
                <a:gd name="T50" fmla="*/ 90 w 229"/>
                <a:gd name="T51" fmla="*/ 53 h 200"/>
                <a:gd name="T52" fmla="*/ 106 w 229"/>
                <a:gd name="T53" fmla="*/ 41 h 200"/>
                <a:gd name="T54" fmla="*/ 125 w 229"/>
                <a:gd name="T55" fmla="*/ 32 h 200"/>
                <a:gd name="T56" fmla="*/ 144 w 229"/>
                <a:gd name="T57" fmla="*/ 24 h 200"/>
                <a:gd name="T58" fmla="*/ 163 w 229"/>
                <a:gd name="T59" fmla="*/ 18 h 200"/>
                <a:gd name="T60" fmla="*/ 185 w 229"/>
                <a:gd name="T61" fmla="*/ 13 h 200"/>
                <a:gd name="T62" fmla="*/ 207 w 229"/>
                <a:gd name="T63" fmla="*/ 10 h 200"/>
                <a:gd name="T64" fmla="*/ 229 w 229"/>
                <a:gd name="T65" fmla="*/ 9 h 2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9"/>
                <a:gd name="T100" fmla="*/ 0 h 200"/>
                <a:gd name="T101" fmla="*/ 229 w 229"/>
                <a:gd name="T102" fmla="*/ 200 h 20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9" h="200">
                  <a:moveTo>
                    <a:pt x="229" y="0"/>
                  </a:moveTo>
                  <a:lnTo>
                    <a:pt x="218" y="0"/>
                  </a:lnTo>
                  <a:lnTo>
                    <a:pt x="206" y="1"/>
                  </a:lnTo>
                  <a:lnTo>
                    <a:pt x="196" y="3"/>
                  </a:lnTo>
                  <a:lnTo>
                    <a:pt x="184" y="4"/>
                  </a:lnTo>
                  <a:lnTo>
                    <a:pt x="172" y="6"/>
                  </a:lnTo>
                  <a:lnTo>
                    <a:pt x="162" y="9"/>
                  </a:lnTo>
                  <a:lnTo>
                    <a:pt x="152" y="12"/>
                  </a:lnTo>
                  <a:lnTo>
                    <a:pt x="141" y="16"/>
                  </a:lnTo>
                  <a:lnTo>
                    <a:pt x="131" y="19"/>
                  </a:lnTo>
                  <a:lnTo>
                    <a:pt x="121" y="24"/>
                  </a:lnTo>
                  <a:lnTo>
                    <a:pt x="110" y="28"/>
                  </a:lnTo>
                  <a:lnTo>
                    <a:pt x="102" y="34"/>
                  </a:lnTo>
                  <a:lnTo>
                    <a:pt x="93" y="40"/>
                  </a:lnTo>
                  <a:lnTo>
                    <a:pt x="84" y="46"/>
                  </a:lnTo>
                  <a:lnTo>
                    <a:pt x="75" y="52"/>
                  </a:lnTo>
                  <a:lnTo>
                    <a:pt x="68" y="58"/>
                  </a:lnTo>
                  <a:lnTo>
                    <a:pt x="61" y="65"/>
                  </a:lnTo>
                  <a:lnTo>
                    <a:pt x="53" y="72"/>
                  </a:lnTo>
                  <a:lnTo>
                    <a:pt x="46" y="80"/>
                  </a:lnTo>
                  <a:lnTo>
                    <a:pt x="40" y="87"/>
                  </a:lnTo>
                  <a:lnTo>
                    <a:pt x="34" y="96"/>
                  </a:lnTo>
                  <a:lnTo>
                    <a:pt x="28" y="103"/>
                  </a:lnTo>
                  <a:lnTo>
                    <a:pt x="22" y="112"/>
                  </a:lnTo>
                  <a:lnTo>
                    <a:pt x="18" y="121"/>
                  </a:lnTo>
                  <a:lnTo>
                    <a:pt x="15" y="130"/>
                  </a:lnTo>
                  <a:lnTo>
                    <a:pt x="11" y="141"/>
                  </a:lnTo>
                  <a:lnTo>
                    <a:pt x="8" y="149"/>
                  </a:lnTo>
                  <a:lnTo>
                    <a:pt x="5" y="160"/>
                  </a:lnTo>
                  <a:lnTo>
                    <a:pt x="3" y="169"/>
                  </a:lnTo>
                  <a:lnTo>
                    <a:pt x="2" y="179"/>
                  </a:lnTo>
                  <a:lnTo>
                    <a:pt x="0" y="189"/>
                  </a:lnTo>
                  <a:lnTo>
                    <a:pt x="0" y="200"/>
                  </a:lnTo>
                  <a:lnTo>
                    <a:pt x="9" y="200"/>
                  </a:lnTo>
                  <a:lnTo>
                    <a:pt x="9" y="189"/>
                  </a:lnTo>
                  <a:lnTo>
                    <a:pt x="11" y="180"/>
                  </a:lnTo>
                  <a:lnTo>
                    <a:pt x="12" y="170"/>
                  </a:lnTo>
                  <a:lnTo>
                    <a:pt x="14" y="161"/>
                  </a:lnTo>
                  <a:lnTo>
                    <a:pt x="17" y="152"/>
                  </a:lnTo>
                  <a:lnTo>
                    <a:pt x="19" y="143"/>
                  </a:lnTo>
                  <a:lnTo>
                    <a:pt x="22" y="135"/>
                  </a:lnTo>
                  <a:lnTo>
                    <a:pt x="27" y="126"/>
                  </a:lnTo>
                  <a:lnTo>
                    <a:pt x="31" y="117"/>
                  </a:lnTo>
                  <a:lnTo>
                    <a:pt x="36" y="109"/>
                  </a:lnTo>
                  <a:lnTo>
                    <a:pt x="42" y="101"/>
                  </a:lnTo>
                  <a:lnTo>
                    <a:pt x="47" y="93"/>
                  </a:lnTo>
                  <a:lnTo>
                    <a:pt x="53" y="86"/>
                  </a:lnTo>
                  <a:lnTo>
                    <a:pt x="59" y="78"/>
                  </a:lnTo>
                  <a:lnTo>
                    <a:pt x="66" y="71"/>
                  </a:lnTo>
                  <a:lnTo>
                    <a:pt x="74" y="65"/>
                  </a:lnTo>
                  <a:lnTo>
                    <a:pt x="81" y="59"/>
                  </a:lnTo>
                  <a:lnTo>
                    <a:pt x="90" y="53"/>
                  </a:lnTo>
                  <a:lnTo>
                    <a:pt x="97" y="47"/>
                  </a:lnTo>
                  <a:lnTo>
                    <a:pt x="106" y="41"/>
                  </a:lnTo>
                  <a:lnTo>
                    <a:pt x="115" y="37"/>
                  </a:lnTo>
                  <a:lnTo>
                    <a:pt x="125" y="32"/>
                  </a:lnTo>
                  <a:lnTo>
                    <a:pt x="134" y="28"/>
                  </a:lnTo>
                  <a:lnTo>
                    <a:pt x="144" y="24"/>
                  </a:lnTo>
                  <a:lnTo>
                    <a:pt x="153" y="21"/>
                  </a:lnTo>
                  <a:lnTo>
                    <a:pt x="163" y="18"/>
                  </a:lnTo>
                  <a:lnTo>
                    <a:pt x="175" y="15"/>
                  </a:lnTo>
                  <a:lnTo>
                    <a:pt x="185" y="13"/>
                  </a:lnTo>
                  <a:lnTo>
                    <a:pt x="196" y="10"/>
                  </a:lnTo>
                  <a:lnTo>
                    <a:pt x="207" y="10"/>
                  </a:lnTo>
                  <a:lnTo>
                    <a:pt x="218" y="9"/>
                  </a:lnTo>
                  <a:lnTo>
                    <a:pt x="229" y="9"/>
                  </a:lnTo>
                  <a:lnTo>
                    <a:pt x="229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120" name="Freeform 97"/>
            <p:cNvSpPr>
              <a:spLocks/>
            </p:cNvSpPr>
            <p:nvPr/>
          </p:nvSpPr>
          <p:spPr bwMode="auto">
            <a:xfrm>
              <a:off x="2278063" y="2569989"/>
              <a:ext cx="363537" cy="317500"/>
            </a:xfrm>
            <a:custGeom>
              <a:avLst/>
              <a:gdLst>
                <a:gd name="T0" fmla="*/ 229 w 229"/>
                <a:gd name="T1" fmla="*/ 189 h 200"/>
                <a:gd name="T2" fmla="*/ 228 w 229"/>
                <a:gd name="T3" fmla="*/ 169 h 200"/>
                <a:gd name="T4" fmla="*/ 222 w 229"/>
                <a:gd name="T5" fmla="*/ 149 h 200"/>
                <a:gd name="T6" fmla="*/ 216 w 229"/>
                <a:gd name="T7" fmla="*/ 130 h 200"/>
                <a:gd name="T8" fmla="*/ 207 w 229"/>
                <a:gd name="T9" fmla="*/ 112 h 200"/>
                <a:gd name="T10" fmla="*/ 197 w 229"/>
                <a:gd name="T11" fmla="*/ 96 h 200"/>
                <a:gd name="T12" fmla="*/ 184 w 229"/>
                <a:gd name="T13" fmla="*/ 80 h 200"/>
                <a:gd name="T14" fmla="*/ 171 w 229"/>
                <a:gd name="T15" fmla="*/ 65 h 200"/>
                <a:gd name="T16" fmla="*/ 154 w 229"/>
                <a:gd name="T17" fmla="*/ 52 h 200"/>
                <a:gd name="T18" fmla="*/ 137 w 229"/>
                <a:gd name="T19" fmla="*/ 40 h 200"/>
                <a:gd name="T20" fmla="*/ 119 w 229"/>
                <a:gd name="T21" fmla="*/ 28 h 200"/>
                <a:gd name="T22" fmla="*/ 100 w 229"/>
                <a:gd name="T23" fmla="*/ 19 h 200"/>
                <a:gd name="T24" fmla="*/ 80 w 229"/>
                <a:gd name="T25" fmla="*/ 12 h 200"/>
                <a:gd name="T26" fmla="*/ 58 w 229"/>
                <a:gd name="T27" fmla="*/ 6 h 200"/>
                <a:gd name="T28" fmla="*/ 36 w 229"/>
                <a:gd name="T29" fmla="*/ 3 h 200"/>
                <a:gd name="T30" fmla="*/ 12 w 229"/>
                <a:gd name="T31" fmla="*/ 0 h 200"/>
                <a:gd name="T32" fmla="*/ 0 w 229"/>
                <a:gd name="T33" fmla="*/ 9 h 200"/>
                <a:gd name="T34" fmla="*/ 24 w 229"/>
                <a:gd name="T35" fmla="*/ 10 h 200"/>
                <a:gd name="T36" fmla="*/ 44 w 229"/>
                <a:gd name="T37" fmla="*/ 13 h 200"/>
                <a:gd name="T38" fmla="*/ 66 w 229"/>
                <a:gd name="T39" fmla="*/ 18 h 200"/>
                <a:gd name="T40" fmla="*/ 87 w 229"/>
                <a:gd name="T41" fmla="*/ 24 h 200"/>
                <a:gd name="T42" fmla="*/ 106 w 229"/>
                <a:gd name="T43" fmla="*/ 32 h 200"/>
                <a:gd name="T44" fmla="*/ 124 w 229"/>
                <a:gd name="T45" fmla="*/ 41 h 200"/>
                <a:gd name="T46" fmla="*/ 141 w 229"/>
                <a:gd name="T47" fmla="*/ 53 h 200"/>
                <a:gd name="T48" fmla="*/ 156 w 229"/>
                <a:gd name="T49" fmla="*/ 65 h 200"/>
                <a:gd name="T50" fmla="*/ 171 w 229"/>
                <a:gd name="T51" fmla="*/ 78 h 200"/>
                <a:gd name="T52" fmla="*/ 184 w 229"/>
                <a:gd name="T53" fmla="*/ 93 h 200"/>
                <a:gd name="T54" fmla="*/ 194 w 229"/>
                <a:gd name="T55" fmla="*/ 109 h 200"/>
                <a:gd name="T56" fmla="*/ 204 w 229"/>
                <a:gd name="T57" fmla="*/ 126 h 200"/>
                <a:gd name="T58" fmla="*/ 212 w 229"/>
                <a:gd name="T59" fmla="*/ 143 h 200"/>
                <a:gd name="T60" fmla="*/ 216 w 229"/>
                <a:gd name="T61" fmla="*/ 161 h 200"/>
                <a:gd name="T62" fmla="*/ 220 w 229"/>
                <a:gd name="T63" fmla="*/ 180 h 200"/>
                <a:gd name="T64" fmla="*/ 220 w 229"/>
                <a:gd name="T65" fmla="*/ 200 h 2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9"/>
                <a:gd name="T100" fmla="*/ 0 h 200"/>
                <a:gd name="T101" fmla="*/ 229 w 229"/>
                <a:gd name="T102" fmla="*/ 200 h 20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9" h="200">
                  <a:moveTo>
                    <a:pt x="229" y="200"/>
                  </a:moveTo>
                  <a:lnTo>
                    <a:pt x="229" y="189"/>
                  </a:lnTo>
                  <a:lnTo>
                    <a:pt x="229" y="179"/>
                  </a:lnTo>
                  <a:lnTo>
                    <a:pt x="228" y="169"/>
                  </a:lnTo>
                  <a:lnTo>
                    <a:pt x="225" y="160"/>
                  </a:lnTo>
                  <a:lnTo>
                    <a:pt x="222" y="149"/>
                  </a:lnTo>
                  <a:lnTo>
                    <a:pt x="219" y="141"/>
                  </a:lnTo>
                  <a:lnTo>
                    <a:pt x="216" y="130"/>
                  </a:lnTo>
                  <a:lnTo>
                    <a:pt x="212" y="121"/>
                  </a:lnTo>
                  <a:lnTo>
                    <a:pt x="207" y="112"/>
                  </a:lnTo>
                  <a:lnTo>
                    <a:pt x="201" y="103"/>
                  </a:lnTo>
                  <a:lnTo>
                    <a:pt x="197" y="96"/>
                  </a:lnTo>
                  <a:lnTo>
                    <a:pt x="191" y="87"/>
                  </a:lnTo>
                  <a:lnTo>
                    <a:pt x="184" y="80"/>
                  </a:lnTo>
                  <a:lnTo>
                    <a:pt x="176" y="72"/>
                  </a:lnTo>
                  <a:lnTo>
                    <a:pt x="171" y="65"/>
                  </a:lnTo>
                  <a:lnTo>
                    <a:pt x="162" y="58"/>
                  </a:lnTo>
                  <a:lnTo>
                    <a:pt x="154" y="52"/>
                  </a:lnTo>
                  <a:lnTo>
                    <a:pt x="146" y="46"/>
                  </a:lnTo>
                  <a:lnTo>
                    <a:pt x="137" y="40"/>
                  </a:lnTo>
                  <a:lnTo>
                    <a:pt x="128" y="34"/>
                  </a:lnTo>
                  <a:lnTo>
                    <a:pt x="119" y="28"/>
                  </a:lnTo>
                  <a:lnTo>
                    <a:pt x="109" y="24"/>
                  </a:lnTo>
                  <a:lnTo>
                    <a:pt x="100" y="19"/>
                  </a:lnTo>
                  <a:lnTo>
                    <a:pt x="90" y="16"/>
                  </a:lnTo>
                  <a:lnTo>
                    <a:pt x="80" y="12"/>
                  </a:lnTo>
                  <a:lnTo>
                    <a:pt x="68" y="9"/>
                  </a:lnTo>
                  <a:lnTo>
                    <a:pt x="58" y="6"/>
                  </a:lnTo>
                  <a:lnTo>
                    <a:pt x="47" y="4"/>
                  </a:lnTo>
                  <a:lnTo>
                    <a:pt x="36" y="3"/>
                  </a:lnTo>
                  <a:lnTo>
                    <a:pt x="24" y="1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12" y="9"/>
                  </a:lnTo>
                  <a:lnTo>
                    <a:pt x="24" y="10"/>
                  </a:lnTo>
                  <a:lnTo>
                    <a:pt x="34" y="10"/>
                  </a:lnTo>
                  <a:lnTo>
                    <a:pt x="44" y="13"/>
                  </a:lnTo>
                  <a:lnTo>
                    <a:pt x="56" y="15"/>
                  </a:lnTo>
                  <a:lnTo>
                    <a:pt x="66" y="18"/>
                  </a:lnTo>
                  <a:lnTo>
                    <a:pt x="77" y="21"/>
                  </a:lnTo>
                  <a:lnTo>
                    <a:pt x="87" y="24"/>
                  </a:lnTo>
                  <a:lnTo>
                    <a:pt x="96" y="28"/>
                  </a:lnTo>
                  <a:lnTo>
                    <a:pt x="106" y="32"/>
                  </a:lnTo>
                  <a:lnTo>
                    <a:pt x="115" y="37"/>
                  </a:lnTo>
                  <a:lnTo>
                    <a:pt x="124" y="41"/>
                  </a:lnTo>
                  <a:lnTo>
                    <a:pt x="132" y="47"/>
                  </a:lnTo>
                  <a:lnTo>
                    <a:pt x="141" y="53"/>
                  </a:lnTo>
                  <a:lnTo>
                    <a:pt x="149" y="59"/>
                  </a:lnTo>
                  <a:lnTo>
                    <a:pt x="156" y="65"/>
                  </a:lnTo>
                  <a:lnTo>
                    <a:pt x="163" y="71"/>
                  </a:lnTo>
                  <a:lnTo>
                    <a:pt x="171" y="78"/>
                  </a:lnTo>
                  <a:lnTo>
                    <a:pt x="178" y="86"/>
                  </a:lnTo>
                  <a:lnTo>
                    <a:pt x="184" y="93"/>
                  </a:lnTo>
                  <a:lnTo>
                    <a:pt x="190" y="101"/>
                  </a:lnTo>
                  <a:lnTo>
                    <a:pt x="194" y="109"/>
                  </a:lnTo>
                  <a:lnTo>
                    <a:pt x="200" y="117"/>
                  </a:lnTo>
                  <a:lnTo>
                    <a:pt x="204" y="126"/>
                  </a:lnTo>
                  <a:lnTo>
                    <a:pt x="207" y="135"/>
                  </a:lnTo>
                  <a:lnTo>
                    <a:pt x="212" y="143"/>
                  </a:lnTo>
                  <a:lnTo>
                    <a:pt x="215" y="152"/>
                  </a:lnTo>
                  <a:lnTo>
                    <a:pt x="216" y="161"/>
                  </a:lnTo>
                  <a:lnTo>
                    <a:pt x="219" y="170"/>
                  </a:lnTo>
                  <a:lnTo>
                    <a:pt x="220" y="180"/>
                  </a:lnTo>
                  <a:lnTo>
                    <a:pt x="220" y="189"/>
                  </a:lnTo>
                  <a:lnTo>
                    <a:pt x="220" y="200"/>
                  </a:lnTo>
                  <a:lnTo>
                    <a:pt x="229" y="20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121" name="Freeform 98"/>
            <p:cNvSpPr>
              <a:spLocks/>
            </p:cNvSpPr>
            <p:nvPr/>
          </p:nvSpPr>
          <p:spPr bwMode="auto">
            <a:xfrm>
              <a:off x="2425700" y="2887489"/>
              <a:ext cx="215900" cy="288925"/>
            </a:xfrm>
            <a:custGeom>
              <a:avLst/>
              <a:gdLst>
                <a:gd name="T0" fmla="*/ 11 w 136"/>
                <a:gd name="T1" fmla="*/ 179 h 182"/>
                <a:gd name="T2" fmla="*/ 25 w 136"/>
                <a:gd name="T3" fmla="*/ 170 h 182"/>
                <a:gd name="T4" fmla="*/ 39 w 136"/>
                <a:gd name="T5" fmla="*/ 163 h 182"/>
                <a:gd name="T6" fmla="*/ 51 w 136"/>
                <a:gd name="T7" fmla="*/ 154 h 182"/>
                <a:gd name="T8" fmla="*/ 64 w 136"/>
                <a:gd name="T9" fmla="*/ 143 h 182"/>
                <a:gd name="T10" fmla="*/ 76 w 136"/>
                <a:gd name="T11" fmla="*/ 134 h 182"/>
                <a:gd name="T12" fmla="*/ 86 w 136"/>
                <a:gd name="T13" fmla="*/ 123 h 182"/>
                <a:gd name="T14" fmla="*/ 95 w 136"/>
                <a:gd name="T15" fmla="*/ 112 h 182"/>
                <a:gd name="T16" fmla="*/ 104 w 136"/>
                <a:gd name="T17" fmla="*/ 100 h 182"/>
                <a:gd name="T18" fmla="*/ 113 w 136"/>
                <a:gd name="T19" fmla="*/ 89 h 182"/>
                <a:gd name="T20" fmla="*/ 119 w 136"/>
                <a:gd name="T21" fmla="*/ 75 h 182"/>
                <a:gd name="T22" fmla="*/ 124 w 136"/>
                <a:gd name="T23" fmla="*/ 62 h 182"/>
                <a:gd name="T24" fmla="*/ 129 w 136"/>
                <a:gd name="T25" fmla="*/ 49 h 182"/>
                <a:gd name="T26" fmla="*/ 133 w 136"/>
                <a:gd name="T27" fmla="*/ 35 h 182"/>
                <a:gd name="T28" fmla="*/ 135 w 136"/>
                <a:gd name="T29" fmla="*/ 22 h 182"/>
                <a:gd name="T30" fmla="*/ 136 w 136"/>
                <a:gd name="T31" fmla="*/ 7 h 182"/>
                <a:gd name="T32" fmla="*/ 127 w 136"/>
                <a:gd name="T33" fmla="*/ 0 h 182"/>
                <a:gd name="T34" fmla="*/ 127 w 136"/>
                <a:gd name="T35" fmla="*/ 13 h 182"/>
                <a:gd name="T36" fmla="*/ 126 w 136"/>
                <a:gd name="T37" fmla="*/ 26 h 182"/>
                <a:gd name="T38" fmla="*/ 123 w 136"/>
                <a:gd name="T39" fmla="*/ 40 h 182"/>
                <a:gd name="T40" fmla="*/ 119 w 136"/>
                <a:gd name="T41" fmla="*/ 53 h 182"/>
                <a:gd name="T42" fmla="*/ 114 w 136"/>
                <a:gd name="T43" fmla="*/ 65 h 182"/>
                <a:gd name="T44" fmla="*/ 108 w 136"/>
                <a:gd name="T45" fmla="*/ 78 h 182"/>
                <a:gd name="T46" fmla="*/ 101 w 136"/>
                <a:gd name="T47" fmla="*/ 90 h 182"/>
                <a:gd name="T48" fmla="*/ 94 w 136"/>
                <a:gd name="T49" fmla="*/ 100 h 182"/>
                <a:gd name="T50" fmla="*/ 85 w 136"/>
                <a:gd name="T51" fmla="*/ 112 h 182"/>
                <a:gd name="T52" fmla="*/ 75 w 136"/>
                <a:gd name="T53" fmla="*/ 123 h 182"/>
                <a:gd name="T54" fmla="*/ 64 w 136"/>
                <a:gd name="T55" fmla="*/ 133 h 182"/>
                <a:gd name="T56" fmla="*/ 53 w 136"/>
                <a:gd name="T57" fmla="*/ 142 h 182"/>
                <a:gd name="T58" fmla="*/ 41 w 136"/>
                <a:gd name="T59" fmla="*/ 151 h 182"/>
                <a:gd name="T60" fmla="*/ 28 w 136"/>
                <a:gd name="T61" fmla="*/ 160 h 182"/>
                <a:gd name="T62" fmla="*/ 14 w 136"/>
                <a:gd name="T63" fmla="*/ 167 h 182"/>
                <a:gd name="T64" fmla="*/ 0 w 136"/>
                <a:gd name="T65" fmla="*/ 174 h 18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36"/>
                <a:gd name="T100" fmla="*/ 0 h 182"/>
                <a:gd name="T101" fmla="*/ 136 w 136"/>
                <a:gd name="T102" fmla="*/ 182 h 18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36" h="182">
                  <a:moveTo>
                    <a:pt x="4" y="182"/>
                  </a:moveTo>
                  <a:lnTo>
                    <a:pt x="11" y="179"/>
                  </a:lnTo>
                  <a:lnTo>
                    <a:pt x="19" y="174"/>
                  </a:lnTo>
                  <a:lnTo>
                    <a:pt x="25" y="170"/>
                  </a:lnTo>
                  <a:lnTo>
                    <a:pt x="32" y="167"/>
                  </a:lnTo>
                  <a:lnTo>
                    <a:pt x="39" y="163"/>
                  </a:lnTo>
                  <a:lnTo>
                    <a:pt x="45" y="158"/>
                  </a:lnTo>
                  <a:lnTo>
                    <a:pt x="51" y="154"/>
                  </a:lnTo>
                  <a:lnTo>
                    <a:pt x="58" y="149"/>
                  </a:lnTo>
                  <a:lnTo>
                    <a:pt x="64" y="143"/>
                  </a:lnTo>
                  <a:lnTo>
                    <a:pt x="70" y="139"/>
                  </a:lnTo>
                  <a:lnTo>
                    <a:pt x="76" y="134"/>
                  </a:lnTo>
                  <a:lnTo>
                    <a:pt x="80" y="129"/>
                  </a:lnTo>
                  <a:lnTo>
                    <a:pt x="86" y="123"/>
                  </a:lnTo>
                  <a:lnTo>
                    <a:pt x="91" y="118"/>
                  </a:lnTo>
                  <a:lnTo>
                    <a:pt x="95" y="112"/>
                  </a:lnTo>
                  <a:lnTo>
                    <a:pt x="100" y="106"/>
                  </a:lnTo>
                  <a:lnTo>
                    <a:pt x="104" y="100"/>
                  </a:lnTo>
                  <a:lnTo>
                    <a:pt x="108" y="94"/>
                  </a:lnTo>
                  <a:lnTo>
                    <a:pt x="113" y="89"/>
                  </a:lnTo>
                  <a:lnTo>
                    <a:pt x="116" y="83"/>
                  </a:lnTo>
                  <a:lnTo>
                    <a:pt x="119" y="75"/>
                  </a:lnTo>
                  <a:lnTo>
                    <a:pt x="122" y="69"/>
                  </a:lnTo>
                  <a:lnTo>
                    <a:pt x="124" y="62"/>
                  </a:lnTo>
                  <a:lnTo>
                    <a:pt x="127" y="56"/>
                  </a:lnTo>
                  <a:lnTo>
                    <a:pt x="129" y="49"/>
                  </a:lnTo>
                  <a:lnTo>
                    <a:pt x="132" y="43"/>
                  </a:lnTo>
                  <a:lnTo>
                    <a:pt x="133" y="35"/>
                  </a:lnTo>
                  <a:lnTo>
                    <a:pt x="135" y="28"/>
                  </a:lnTo>
                  <a:lnTo>
                    <a:pt x="135" y="22"/>
                  </a:lnTo>
                  <a:lnTo>
                    <a:pt x="136" y="15"/>
                  </a:lnTo>
                  <a:lnTo>
                    <a:pt x="136" y="7"/>
                  </a:lnTo>
                  <a:lnTo>
                    <a:pt x="136" y="0"/>
                  </a:lnTo>
                  <a:lnTo>
                    <a:pt x="127" y="0"/>
                  </a:lnTo>
                  <a:lnTo>
                    <a:pt x="127" y="7"/>
                  </a:lnTo>
                  <a:lnTo>
                    <a:pt x="127" y="13"/>
                  </a:lnTo>
                  <a:lnTo>
                    <a:pt x="127" y="20"/>
                  </a:lnTo>
                  <a:lnTo>
                    <a:pt x="126" y="26"/>
                  </a:lnTo>
                  <a:lnTo>
                    <a:pt x="124" y="34"/>
                  </a:lnTo>
                  <a:lnTo>
                    <a:pt x="123" y="40"/>
                  </a:lnTo>
                  <a:lnTo>
                    <a:pt x="122" y="47"/>
                  </a:lnTo>
                  <a:lnTo>
                    <a:pt x="119" y="53"/>
                  </a:lnTo>
                  <a:lnTo>
                    <a:pt x="117" y="59"/>
                  </a:lnTo>
                  <a:lnTo>
                    <a:pt x="114" y="65"/>
                  </a:lnTo>
                  <a:lnTo>
                    <a:pt x="111" y="72"/>
                  </a:lnTo>
                  <a:lnTo>
                    <a:pt x="108" y="78"/>
                  </a:lnTo>
                  <a:lnTo>
                    <a:pt x="104" y="84"/>
                  </a:lnTo>
                  <a:lnTo>
                    <a:pt x="101" y="90"/>
                  </a:lnTo>
                  <a:lnTo>
                    <a:pt x="97" y="96"/>
                  </a:lnTo>
                  <a:lnTo>
                    <a:pt x="94" y="100"/>
                  </a:lnTo>
                  <a:lnTo>
                    <a:pt x="89" y="106"/>
                  </a:lnTo>
                  <a:lnTo>
                    <a:pt x="85" y="112"/>
                  </a:lnTo>
                  <a:lnTo>
                    <a:pt x="79" y="117"/>
                  </a:lnTo>
                  <a:lnTo>
                    <a:pt x="75" y="123"/>
                  </a:lnTo>
                  <a:lnTo>
                    <a:pt x="69" y="127"/>
                  </a:lnTo>
                  <a:lnTo>
                    <a:pt x="64" y="133"/>
                  </a:lnTo>
                  <a:lnTo>
                    <a:pt x="58" y="137"/>
                  </a:lnTo>
                  <a:lnTo>
                    <a:pt x="53" y="142"/>
                  </a:lnTo>
                  <a:lnTo>
                    <a:pt x="47" y="146"/>
                  </a:lnTo>
                  <a:lnTo>
                    <a:pt x="41" y="151"/>
                  </a:lnTo>
                  <a:lnTo>
                    <a:pt x="33" y="155"/>
                  </a:lnTo>
                  <a:lnTo>
                    <a:pt x="28" y="160"/>
                  </a:lnTo>
                  <a:lnTo>
                    <a:pt x="20" y="163"/>
                  </a:lnTo>
                  <a:lnTo>
                    <a:pt x="14" y="167"/>
                  </a:lnTo>
                  <a:lnTo>
                    <a:pt x="7" y="170"/>
                  </a:lnTo>
                  <a:lnTo>
                    <a:pt x="0" y="174"/>
                  </a:lnTo>
                  <a:lnTo>
                    <a:pt x="4" y="182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122" name="Freeform 99"/>
            <p:cNvSpPr>
              <a:spLocks/>
            </p:cNvSpPr>
            <p:nvPr/>
          </p:nvSpPr>
          <p:spPr bwMode="auto">
            <a:xfrm>
              <a:off x="2395538" y="3163714"/>
              <a:ext cx="36512" cy="73025"/>
            </a:xfrm>
            <a:custGeom>
              <a:avLst/>
              <a:gdLst>
                <a:gd name="T0" fmla="*/ 8 w 23"/>
                <a:gd name="T1" fmla="*/ 45 h 46"/>
                <a:gd name="T2" fmla="*/ 8 w 23"/>
                <a:gd name="T3" fmla="*/ 42 h 46"/>
                <a:gd name="T4" fmla="*/ 8 w 23"/>
                <a:gd name="T5" fmla="*/ 39 h 46"/>
                <a:gd name="T6" fmla="*/ 8 w 23"/>
                <a:gd name="T7" fmla="*/ 36 h 46"/>
                <a:gd name="T8" fmla="*/ 8 w 23"/>
                <a:gd name="T9" fmla="*/ 33 h 46"/>
                <a:gd name="T10" fmla="*/ 10 w 23"/>
                <a:gd name="T11" fmla="*/ 30 h 46"/>
                <a:gd name="T12" fmla="*/ 10 w 23"/>
                <a:gd name="T13" fmla="*/ 27 h 46"/>
                <a:gd name="T14" fmla="*/ 11 w 23"/>
                <a:gd name="T15" fmla="*/ 24 h 46"/>
                <a:gd name="T16" fmla="*/ 11 w 23"/>
                <a:gd name="T17" fmla="*/ 21 h 46"/>
                <a:gd name="T18" fmla="*/ 13 w 23"/>
                <a:gd name="T19" fmla="*/ 18 h 46"/>
                <a:gd name="T20" fmla="*/ 14 w 23"/>
                <a:gd name="T21" fmla="*/ 15 h 46"/>
                <a:gd name="T22" fmla="*/ 17 w 23"/>
                <a:gd name="T23" fmla="*/ 12 h 46"/>
                <a:gd name="T24" fmla="*/ 19 w 23"/>
                <a:gd name="T25" fmla="*/ 11 h 46"/>
                <a:gd name="T26" fmla="*/ 20 w 23"/>
                <a:gd name="T27" fmla="*/ 9 h 46"/>
                <a:gd name="T28" fmla="*/ 23 w 23"/>
                <a:gd name="T29" fmla="*/ 8 h 46"/>
                <a:gd name="T30" fmla="*/ 17 w 23"/>
                <a:gd name="T31" fmla="*/ 0 h 46"/>
                <a:gd name="T32" fmla="*/ 14 w 23"/>
                <a:gd name="T33" fmla="*/ 2 h 46"/>
                <a:gd name="T34" fmla="*/ 13 w 23"/>
                <a:gd name="T35" fmla="*/ 5 h 46"/>
                <a:gd name="T36" fmla="*/ 10 w 23"/>
                <a:gd name="T37" fmla="*/ 6 h 46"/>
                <a:gd name="T38" fmla="*/ 8 w 23"/>
                <a:gd name="T39" fmla="*/ 9 h 46"/>
                <a:gd name="T40" fmla="*/ 7 w 23"/>
                <a:gd name="T41" fmla="*/ 12 h 46"/>
                <a:gd name="T42" fmla="*/ 6 w 23"/>
                <a:gd name="T43" fmla="*/ 15 h 46"/>
                <a:gd name="T44" fmla="*/ 4 w 23"/>
                <a:gd name="T45" fmla="*/ 18 h 46"/>
                <a:gd name="T46" fmla="*/ 3 w 23"/>
                <a:gd name="T47" fmla="*/ 21 h 46"/>
                <a:gd name="T48" fmla="*/ 1 w 23"/>
                <a:gd name="T49" fmla="*/ 24 h 46"/>
                <a:gd name="T50" fmla="*/ 1 w 23"/>
                <a:gd name="T51" fmla="*/ 29 h 46"/>
                <a:gd name="T52" fmla="*/ 0 w 23"/>
                <a:gd name="T53" fmla="*/ 31 h 46"/>
                <a:gd name="T54" fmla="*/ 0 w 23"/>
                <a:gd name="T55" fmla="*/ 34 h 46"/>
                <a:gd name="T56" fmla="*/ 0 w 23"/>
                <a:gd name="T57" fmla="*/ 39 h 46"/>
                <a:gd name="T58" fmla="*/ 0 w 23"/>
                <a:gd name="T59" fmla="*/ 42 h 46"/>
                <a:gd name="T60" fmla="*/ 0 w 23"/>
                <a:gd name="T61" fmla="*/ 45 h 46"/>
                <a:gd name="T62" fmla="*/ 8 w 23"/>
                <a:gd name="T63" fmla="*/ 46 h 4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3"/>
                <a:gd name="T97" fmla="*/ 0 h 46"/>
                <a:gd name="T98" fmla="*/ 23 w 23"/>
                <a:gd name="T99" fmla="*/ 46 h 4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3" h="46">
                  <a:moveTo>
                    <a:pt x="8" y="46"/>
                  </a:moveTo>
                  <a:lnTo>
                    <a:pt x="8" y="45"/>
                  </a:lnTo>
                  <a:lnTo>
                    <a:pt x="8" y="43"/>
                  </a:lnTo>
                  <a:lnTo>
                    <a:pt x="8" y="42"/>
                  </a:lnTo>
                  <a:lnTo>
                    <a:pt x="8" y="40"/>
                  </a:lnTo>
                  <a:lnTo>
                    <a:pt x="8" y="39"/>
                  </a:lnTo>
                  <a:lnTo>
                    <a:pt x="8" y="37"/>
                  </a:lnTo>
                  <a:lnTo>
                    <a:pt x="8" y="36"/>
                  </a:lnTo>
                  <a:lnTo>
                    <a:pt x="8" y="34"/>
                  </a:lnTo>
                  <a:lnTo>
                    <a:pt x="8" y="33"/>
                  </a:lnTo>
                  <a:lnTo>
                    <a:pt x="10" y="31"/>
                  </a:lnTo>
                  <a:lnTo>
                    <a:pt x="10" y="30"/>
                  </a:lnTo>
                  <a:lnTo>
                    <a:pt x="10" y="29"/>
                  </a:lnTo>
                  <a:lnTo>
                    <a:pt x="10" y="27"/>
                  </a:lnTo>
                  <a:lnTo>
                    <a:pt x="10" y="26"/>
                  </a:lnTo>
                  <a:lnTo>
                    <a:pt x="11" y="24"/>
                  </a:lnTo>
                  <a:lnTo>
                    <a:pt x="11" y="23"/>
                  </a:lnTo>
                  <a:lnTo>
                    <a:pt x="11" y="21"/>
                  </a:lnTo>
                  <a:lnTo>
                    <a:pt x="13" y="20"/>
                  </a:lnTo>
                  <a:lnTo>
                    <a:pt x="13" y="18"/>
                  </a:lnTo>
                  <a:lnTo>
                    <a:pt x="14" y="17"/>
                  </a:lnTo>
                  <a:lnTo>
                    <a:pt x="14" y="15"/>
                  </a:lnTo>
                  <a:lnTo>
                    <a:pt x="16" y="14"/>
                  </a:lnTo>
                  <a:lnTo>
                    <a:pt x="17" y="12"/>
                  </a:lnTo>
                  <a:lnTo>
                    <a:pt x="17" y="11"/>
                  </a:lnTo>
                  <a:lnTo>
                    <a:pt x="19" y="11"/>
                  </a:lnTo>
                  <a:lnTo>
                    <a:pt x="19" y="9"/>
                  </a:lnTo>
                  <a:lnTo>
                    <a:pt x="20" y="9"/>
                  </a:lnTo>
                  <a:lnTo>
                    <a:pt x="22" y="8"/>
                  </a:lnTo>
                  <a:lnTo>
                    <a:pt x="23" y="8"/>
                  </a:lnTo>
                  <a:lnTo>
                    <a:pt x="19" y="0"/>
                  </a:lnTo>
                  <a:lnTo>
                    <a:pt x="17" y="0"/>
                  </a:lnTo>
                  <a:lnTo>
                    <a:pt x="16" y="2"/>
                  </a:lnTo>
                  <a:lnTo>
                    <a:pt x="14" y="2"/>
                  </a:lnTo>
                  <a:lnTo>
                    <a:pt x="13" y="3"/>
                  </a:lnTo>
                  <a:lnTo>
                    <a:pt x="13" y="5"/>
                  </a:lnTo>
                  <a:lnTo>
                    <a:pt x="11" y="5"/>
                  </a:lnTo>
                  <a:lnTo>
                    <a:pt x="10" y="6"/>
                  </a:lnTo>
                  <a:lnTo>
                    <a:pt x="10" y="8"/>
                  </a:lnTo>
                  <a:lnTo>
                    <a:pt x="8" y="9"/>
                  </a:lnTo>
                  <a:lnTo>
                    <a:pt x="7" y="11"/>
                  </a:lnTo>
                  <a:lnTo>
                    <a:pt x="7" y="12"/>
                  </a:lnTo>
                  <a:lnTo>
                    <a:pt x="6" y="14"/>
                  </a:lnTo>
                  <a:lnTo>
                    <a:pt x="6" y="15"/>
                  </a:lnTo>
                  <a:lnTo>
                    <a:pt x="4" y="17"/>
                  </a:lnTo>
                  <a:lnTo>
                    <a:pt x="4" y="18"/>
                  </a:lnTo>
                  <a:lnTo>
                    <a:pt x="3" y="20"/>
                  </a:lnTo>
                  <a:lnTo>
                    <a:pt x="3" y="21"/>
                  </a:lnTo>
                  <a:lnTo>
                    <a:pt x="3" y="23"/>
                  </a:lnTo>
                  <a:lnTo>
                    <a:pt x="1" y="24"/>
                  </a:lnTo>
                  <a:lnTo>
                    <a:pt x="1" y="26"/>
                  </a:lnTo>
                  <a:lnTo>
                    <a:pt x="1" y="29"/>
                  </a:lnTo>
                  <a:lnTo>
                    <a:pt x="1" y="30"/>
                  </a:lnTo>
                  <a:lnTo>
                    <a:pt x="0" y="31"/>
                  </a:lnTo>
                  <a:lnTo>
                    <a:pt x="0" y="33"/>
                  </a:lnTo>
                  <a:lnTo>
                    <a:pt x="0" y="34"/>
                  </a:lnTo>
                  <a:lnTo>
                    <a:pt x="0" y="36"/>
                  </a:lnTo>
                  <a:lnTo>
                    <a:pt x="0" y="39"/>
                  </a:lnTo>
                  <a:lnTo>
                    <a:pt x="0" y="40"/>
                  </a:lnTo>
                  <a:lnTo>
                    <a:pt x="0" y="42"/>
                  </a:lnTo>
                  <a:lnTo>
                    <a:pt x="0" y="43"/>
                  </a:lnTo>
                  <a:lnTo>
                    <a:pt x="0" y="45"/>
                  </a:lnTo>
                  <a:lnTo>
                    <a:pt x="0" y="46"/>
                  </a:lnTo>
                  <a:lnTo>
                    <a:pt x="8" y="46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123" name="Freeform 100"/>
            <p:cNvSpPr>
              <a:spLocks/>
            </p:cNvSpPr>
            <p:nvPr/>
          </p:nvSpPr>
          <p:spPr bwMode="auto">
            <a:xfrm>
              <a:off x="2395538" y="3236739"/>
              <a:ext cx="69850" cy="90487"/>
            </a:xfrm>
            <a:custGeom>
              <a:avLst/>
              <a:gdLst>
                <a:gd name="T0" fmla="*/ 41 w 44"/>
                <a:gd name="T1" fmla="*/ 48 h 57"/>
                <a:gd name="T2" fmla="*/ 38 w 44"/>
                <a:gd name="T3" fmla="*/ 46 h 57"/>
                <a:gd name="T4" fmla="*/ 35 w 44"/>
                <a:gd name="T5" fmla="*/ 46 h 57"/>
                <a:gd name="T6" fmla="*/ 32 w 44"/>
                <a:gd name="T7" fmla="*/ 45 h 57"/>
                <a:gd name="T8" fmla="*/ 28 w 44"/>
                <a:gd name="T9" fmla="*/ 43 h 57"/>
                <a:gd name="T10" fmla="*/ 25 w 44"/>
                <a:gd name="T11" fmla="*/ 40 h 57"/>
                <a:gd name="T12" fmla="*/ 22 w 44"/>
                <a:gd name="T13" fmla="*/ 39 h 57"/>
                <a:gd name="T14" fmla="*/ 20 w 44"/>
                <a:gd name="T15" fmla="*/ 36 h 57"/>
                <a:gd name="T16" fmla="*/ 17 w 44"/>
                <a:gd name="T17" fmla="*/ 33 h 57"/>
                <a:gd name="T18" fmla="*/ 16 w 44"/>
                <a:gd name="T19" fmla="*/ 28 h 57"/>
                <a:gd name="T20" fmla="*/ 13 w 44"/>
                <a:gd name="T21" fmla="*/ 25 h 57"/>
                <a:gd name="T22" fmla="*/ 11 w 44"/>
                <a:gd name="T23" fmla="*/ 21 h 57"/>
                <a:gd name="T24" fmla="*/ 10 w 44"/>
                <a:gd name="T25" fmla="*/ 17 h 57"/>
                <a:gd name="T26" fmla="*/ 8 w 44"/>
                <a:gd name="T27" fmla="*/ 12 h 57"/>
                <a:gd name="T28" fmla="*/ 8 w 44"/>
                <a:gd name="T29" fmla="*/ 8 h 57"/>
                <a:gd name="T30" fmla="*/ 8 w 44"/>
                <a:gd name="T31" fmla="*/ 3 h 57"/>
                <a:gd name="T32" fmla="*/ 0 w 44"/>
                <a:gd name="T33" fmla="*/ 0 h 57"/>
                <a:gd name="T34" fmla="*/ 0 w 44"/>
                <a:gd name="T35" fmla="*/ 6 h 57"/>
                <a:gd name="T36" fmla="*/ 0 w 44"/>
                <a:gd name="T37" fmla="*/ 12 h 57"/>
                <a:gd name="T38" fmla="*/ 1 w 44"/>
                <a:gd name="T39" fmla="*/ 17 h 57"/>
                <a:gd name="T40" fmla="*/ 3 w 44"/>
                <a:gd name="T41" fmla="*/ 23 h 57"/>
                <a:gd name="T42" fmla="*/ 4 w 44"/>
                <a:gd name="T43" fmla="*/ 27 h 57"/>
                <a:gd name="T44" fmla="*/ 7 w 44"/>
                <a:gd name="T45" fmla="*/ 31 h 57"/>
                <a:gd name="T46" fmla="*/ 8 w 44"/>
                <a:gd name="T47" fmla="*/ 36 h 57"/>
                <a:gd name="T48" fmla="*/ 11 w 44"/>
                <a:gd name="T49" fmla="*/ 40 h 57"/>
                <a:gd name="T50" fmla="*/ 14 w 44"/>
                <a:gd name="T51" fmla="*/ 43 h 57"/>
                <a:gd name="T52" fmla="*/ 19 w 44"/>
                <a:gd name="T53" fmla="*/ 46 h 57"/>
                <a:gd name="T54" fmla="*/ 22 w 44"/>
                <a:gd name="T55" fmla="*/ 49 h 57"/>
                <a:gd name="T56" fmla="*/ 26 w 44"/>
                <a:gd name="T57" fmla="*/ 52 h 57"/>
                <a:gd name="T58" fmla="*/ 29 w 44"/>
                <a:gd name="T59" fmla="*/ 54 h 57"/>
                <a:gd name="T60" fmla="*/ 33 w 44"/>
                <a:gd name="T61" fmla="*/ 55 h 57"/>
                <a:gd name="T62" fmla="*/ 38 w 44"/>
                <a:gd name="T63" fmla="*/ 57 h 57"/>
                <a:gd name="T64" fmla="*/ 44 w 44"/>
                <a:gd name="T65" fmla="*/ 57 h 5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4"/>
                <a:gd name="T100" fmla="*/ 0 h 57"/>
                <a:gd name="T101" fmla="*/ 44 w 44"/>
                <a:gd name="T102" fmla="*/ 57 h 5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4" h="57">
                  <a:moveTo>
                    <a:pt x="44" y="48"/>
                  </a:moveTo>
                  <a:lnTo>
                    <a:pt x="41" y="48"/>
                  </a:lnTo>
                  <a:lnTo>
                    <a:pt x="39" y="48"/>
                  </a:lnTo>
                  <a:lnTo>
                    <a:pt x="38" y="46"/>
                  </a:lnTo>
                  <a:lnTo>
                    <a:pt x="36" y="46"/>
                  </a:lnTo>
                  <a:lnTo>
                    <a:pt x="35" y="46"/>
                  </a:lnTo>
                  <a:lnTo>
                    <a:pt x="33" y="45"/>
                  </a:lnTo>
                  <a:lnTo>
                    <a:pt x="32" y="45"/>
                  </a:lnTo>
                  <a:lnTo>
                    <a:pt x="30" y="43"/>
                  </a:lnTo>
                  <a:lnTo>
                    <a:pt x="28" y="43"/>
                  </a:lnTo>
                  <a:lnTo>
                    <a:pt x="26" y="42"/>
                  </a:lnTo>
                  <a:lnTo>
                    <a:pt x="25" y="40"/>
                  </a:lnTo>
                  <a:lnTo>
                    <a:pt x="23" y="40"/>
                  </a:lnTo>
                  <a:lnTo>
                    <a:pt x="22" y="39"/>
                  </a:lnTo>
                  <a:lnTo>
                    <a:pt x="22" y="37"/>
                  </a:lnTo>
                  <a:lnTo>
                    <a:pt x="20" y="36"/>
                  </a:lnTo>
                  <a:lnTo>
                    <a:pt x="19" y="34"/>
                  </a:lnTo>
                  <a:lnTo>
                    <a:pt x="17" y="33"/>
                  </a:lnTo>
                  <a:lnTo>
                    <a:pt x="16" y="31"/>
                  </a:lnTo>
                  <a:lnTo>
                    <a:pt x="16" y="28"/>
                  </a:lnTo>
                  <a:lnTo>
                    <a:pt x="14" y="27"/>
                  </a:lnTo>
                  <a:lnTo>
                    <a:pt x="13" y="25"/>
                  </a:lnTo>
                  <a:lnTo>
                    <a:pt x="13" y="24"/>
                  </a:lnTo>
                  <a:lnTo>
                    <a:pt x="11" y="21"/>
                  </a:lnTo>
                  <a:lnTo>
                    <a:pt x="11" y="20"/>
                  </a:lnTo>
                  <a:lnTo>
                    <a:pt x="10" y="17"/>
                  </a:lnTo>
                  <a:lnTo>
                    <a:pt x="10" y="15"/>
                  </a:lnTo>
                  <a:lnTo>
                    <a:pt x="8" y="12"/>
                  </a:lnTo>
                  <a:lnTo>
                    <a:pt x="8" y="11"/>
                  </a:lnTo>
                  <a:lnTo>
                    <a:pt x="8" y="8"/>
                  </a:lnTo>
                  <a:lnTo>
                    <a:pt x="8" y="6"/>
                  </a:lnTo>
                  <a:lnTo>
                    <a:pt x="8" y="3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1" y="17"/>
                  </a:lnTo>
                  <a:lnTo>
                    <a:pt x="1" y="20"/>
                  </a:lnTo>
                  <a:lnTo>
                    <a:pt x="3" y="23"/>
                  </a:lnTo>
                  <a:lnTo>
                    <a:pt x="3" y="24"/>
                  </a:lnTo>
                  <a:lnTo>
                    <a:pt x="4" y="27"/>
                  </a:lnTo>
                  <a:lnTo>
                    <a:pt x="6" y="28"/>
                  </a:lnTo>
                  <a:lnTo>
                    <a:pt x="7" y="31"/>
                  </a:lnTo>
                  <a:lnTo>
                    <a:pt x="7" y="33"/>
                  </a:lnTo>
                  <a:lnTo>
                    <a:pt x="8" y="36"/>
                  </a:lnTo>
                  <a:lnTo>
                    <a:pt x="10" y="37"/>
                  </a:lnTo>
                  <a:lnTo>
                    <a:pt x="11" y="40"/>
                  </a:lnTo>
                  <a:lnTo>
                    <a:pt x="13" y="42"/>
                  </a:lnTo>
                  <a:lnTo>
                    <a:pt x="14" y="43"/>
                  </a:lnTo>
                  <a:lnTo>
                    <a:pt x="16" y="45"/>
                  </a:lnTo>
                  <a:lnTo>
                    <a:pt x="19" y="46"/>
                  </a:lnTo>
                  <a:lnTo>
                    <a:pt x="20" y="48"/>
                  </a:lnTo>
                  <a:lnTo>
                    <a:pt x="22" y="49"/>
                  </a:lnTo>
                  <a:lnTo>
                    <a:pt x="23" y="51"/>
                  </a:lnTo>
                  <a:lnTo>
                    <a:pt x="26" y="52"/>
                  </a:lnTo>
                  <a:lnTo>
                    <a:pt x="28" y="52"/>
                  </a:lnTo>
                  <a:lnTo>
                    <a:pt x="29" y="54"/>
                  </a:lnTo>
                  <a:lnTo>
                    <a:pt x="32" y="55"/>
                  </a:lnTo>
                  <a:lnTo>
                    <a:pt x="33" y="55"/>
                  </a:lnTo>
                  <a:lnTo>
                    <a:pt x="36" y="55"/>
                  </a:lnTo>
                  <a:lnTo>
                    <a:pt x="38" y="57"/>
                  </a:lnTo>
                  <a:lnTo>
                    <a:pt x="41" y="57"/>
                  </a:lnTo>
                  <a:lnTo>
                    <a:pt x="44" y="57"/>
                  </a:lnTo>
                  <a:lnTo>
                    <a:pt x="44" y="4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124" name="Freeform 101"/>
            <p:cNvSpPr>
              <a:spLocks/>
            </p:cNvSpPr>
            <p:nvPr/>
          </p:nvSpPr>
          <p:spPr bwMode="auto">
            <a:xfrm>
              <a:off x="2465388" y="3312939"/>
              <a:ext cx="269875" cy="14287"/>
            </a:xfrm>
            <a:custGeom>
              <a:avLst/>
              <a:gdLst>
                <a:gd name="T0" fmla="*/ 170 w 170"/>
                <a:gd name="T1" fmla="*/ 4 h 9"/>
                <a:gd name="T2" fmla="*/ 170 w 170"/>
                <a:gd name="T3" fmla="*/ 0 h 9"/>
                <a:gd name="T4" fmla="*/ 0 w 170"/>
                <a:gd name="T5" fmla="*/ 0 h 9"/>
                <a:gd name="T6" fmla="*/ 0 w 170"/>
                <a:gd name="T7" fmla="*/ 9 h 9"/>
                <a:gd name="T8" fmla="*/ 170 w 170"/>
                <a:gd name="T9" fmla="*/ 9 h 9"/>
                <a:gd name="T10" fmla="*/ 170 w 170"/>
                <a:gd name="T11" fmla="*/ 4 h 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0"/>
                <a:gd name="T19" fmla="*/ 0 h 9"/>
                <a:gd name="T20" fmla="*/ 170 w 170"/>
                <a:gd name="T21" fmla="*/ 9 h 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0" h="9">
                  <a:moveTo>
                    <a:pt x="170" y="4"/>
                  </a:moveTo>
                  <a:lnTo>
                    <a:pt x="170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170" y="9"/>
                  </a:lnTo>
                  <a:lnTo>
                    <a:pt x="170" y="4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125" name="Rectangle 102"/>
            <p:cNvSpPr>
              <a:spLocks noChangeArrowheads="1"/>
            </p:cNvSpPr>
            <p:nvPr/>
          </p:nvSpPr>
          <p:spPr bwMode="auto">
            <a:xfrm>
              <a:off x="2465388" y="3484389"/>
              <a:ext cx="269875" cy="1428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126" name="Freeform 103"/>
            <p:cNvSpPr>
              <a:spLocks/>
            </p:cNvSpPr>
            <p:nvPr/>
          </p:nvSpPr>
          <p:spPr bwMode="auto">
            <a:xfrm>
              <a:off x="2395538" y="3484389"/>
              <a:ext cx="69850" cy="88900"/>
            </a:xfrm>
            <a:custGeom>
              <a:avLst/>
              <a:gdLst>
                <a:gd name="T0" fmla="*/ 8 w 44"/>
                <a:gd name="T1" fmla="*/ 53 h 56"/>
                <a:gd name="T2" fmla="*/ 8 w 44"/>
                <a:gd name="T3" fmla="*/ 49 h 56"/>
                <a:gd name="T4" fmla="*/ 10 w 44"/>
                <a:gd name="T5" fmla="*/ 44 h 56"/>
                <a:gd name="T6" fmla="*/ 11 w 44"/>
                <a:gd name="T7" fmla="*/ 40 h 56"/>
                <a:gd name="T8" fmla="*/ 11 w 44"/>
                <a:gd name="T9" fmla="*/ 35 h 56"/>
                <a:gd name="T10" fmla="*/ 14 w 44"/>
                <a:gd name="T11" fmla="*/ 31 h 56"/>
                <a:gd name="T12" fmla="*/ 16 w 44"/>
                <a:gd name="T13" fmla="*/ 28 h 56"/>
                <a:gd name="T14" fmla="*/ 17 w 44"/>
                <a:gd name="T15" fmla="*/ 23 h 56"/>
                <a:gd name="T16" fmla="*/ 20 w 44"/>
                <a:gd name="T17" fmla="*/ 20 h 56"/>
                <a:gd name="T18" fmla="*/ 23 w 44"/>
                <a:gd name="T19" fmla="*/ 18 h 56"/>
                <a:gd name="T20" fmla="*/ 26 w 44"/>
                <a:gd name="T21" fmla="*/ 16 h 56"/>
                <a:gd name="T22" fmla="*/ 29 w 44"/>
                <a:gd name="T23" fmla="*/ 13 h 56"/>
                <a:gd name="T24" fmla="*/ 32 w 44"/>
                <a:gd name="T25" fmla="*/ 12 h 56"/>
                <a:gd name="T26" fmla="*/ 35 w 44"/>
                <a:gd name="T27" fmla="*/ 10 h 56"/>
                <a:gd name="T28" fmla="*/ 39 w 44"/>
                <a:gd name="T29" fmla="*/ 10 h 56"/>
                <a:gd name="T30" fmla="*/ 42 w 44"/>
                <a:gd name="T31" fmla="*/ 9 h 56"/>
                <a:gd name="T32" fmla="*/ 44 w 44"/>
                <a:gd name="T33" fmla="*/ 0 h 56"/>
                <a:gd name="T34" fmla="*/ 39 w 44"/>
                <a:gd name="T35" fmla="*/ 0 h 56"/>
                <a:gd name="T36" fmla="*/ 35 w 44"/>
                <a:gd name="T37" fmla="*/ 1 h 56"/>
                <a:gd name="T38" fmla="*/ 30 w 44"/>
                <a:gd name="T39" fmla="*/ 3 h 56"/>
                <a:gd name="T40" fmla="*/ 26 w 44"/>
                <a:gd name="T41" fmla="*/ 4 h 56"/>
                <a:gd name="T42" fmla="*/ 22 w 44"/>
                <a:gd name="T43" fmla="*/ 7 h 56"/>
                <a:gd name="T44" fmla="*/ 19 w 44"/>
                <a:gd name="T45" fmla="*/ 10 h 56"/>
                <a:gd name="T46" fmla="*/ 16 w 44"/>
                <a:gd name="T47" fmla="*/ 13 h 56"/>
                <a:gd name="T48" fmla="*/ 13 w 44"/>
                <a:gd name="T49" fmla="*/ 16 h 56"/>
                <a:gd name="T50" fmla="*/ 10 w 44"/>
                <a:gd name="T51" fmla="*/ 20 h 56"/>
                <a:gd name="T52" fmla="*/ 7 w 44"/>
                <a:gd name="T53" fmla="*/ 25 h 56"/>
                <a:gd name="T54" fmla="*/ 6 w 44"/>
                <a:gd name="T55" fmla="*/ 29 h 56"/>
                <a:gd name="T56" fmla="*/ 3 w 44"/>
                <a:gd name="T57" fmla="*/ 34 h 56"/>
                <a:gd name="T58" fmla="*/ 1 w 44"/>
                <a:gd name="T59" fmla="*/ 40 h 56"/>
                <a:gd name="T60" fmla="*/ 1 w 44"/>
                <a:gd name="T61" fmla="*/ 44 h 56"/>
                <a:gd name="T62" fmla="*/ 0 w 44"/>
                <a:gd name="T63" fmla="*/ 50 h 56"/>
                <a:gd name="T64" fmla="*/ 0 w 44"/>
                <a:gd name="T65" fmla="*/ 56 h 5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4"/>
                <a:gd name="T100" fmla="*/ 0 h 56"/>
                <a:gd name="T101" fmla="*/ 44 w 44"/>
                <a:gd name="T102" fmla="*/ 56 h 5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4" h="56">
                  <a:moveTo>
                    <a:pt x="8" y="56"/>
                  </a:moveTo>
                  <a:lnTo>
                    <a:pt x="8" y="53"/>
                  </a:lnTo>
                  <a:lnTo>
                    <a:pt x="8" y="50"/>
                  </a:lnTo>
                  <a:lnTo>
                    <a:pt x="8" y="49"/>
                  </a:lnTo>
                  <a:lnTo>
                    <a:pt x="8" y="46"/>
                  </a:lnTo>
                  <a:lnTo>
                    <a:pt x="10" y="44"/>
                  </a:lnTo>
                  <a:lnTo>
                    <a:pt x="10" y="41"/>
                  </a:lnTo>
                  <a:lnTo>
                    <a:pt x="11" y="40"/>
                  </a:lnTo>
                  <a:lnTo>
                    <a:pt x="11" y="37"/>
                  </a:lnTo>
                  <a:lnTo>
                    <a:pt x="11" y="35"/>
                  </a:lnTo>
                  <a:lnTo>
                    <a:pt x="13" y="32"/>
                  </a:lnTo>
                  <a:lnTo>
                    <a:pt x="14" y="31"/>
                  </a:lnTo>
                  <a:lnTo>
                    <a:pt x="14" y="29"/>
                  </a:lnTo>
                  <a:lnTo>
                    <a:pt x="16" y="28"/>
                  </a:lnTo>
                  <a:lnTo>
                    <a:pt x="17" y="25"/>
                  </a:lnTo>
                  <a:lnTo>
                    <a:pt x="17" y="23"/>
                  </a:lnTo>
                  <a:lnTo>
                    <a:pt x="19" y="22"/>
                  </a:lnTo>
                  <a:lnTo>
                    <a:pt x="20" y="20"/>
                  </a:lnTo>
                  <a:lnTo>
                    <a:pt x="22" y="19"/>
                  </a:lnTo>
                  <a:lnTo>
                    <a:pt x="23" y="18"/>
                  </a:lnTo>
                  <a:lnTo>
                    <a:pt x="25" y="16"/>
                  </a:lnTo>
                  <a:lnTo>
                    <a:pt x="26" y="16"/>
                  </a:lnTo>
                  <a:lnTo>
                    <a:pt x="28" y="15"/>
                  </a:lnTo>
                  <a:lnTo>
                    <a:pt x="29" y="13"/>
                  </a:lnTo>
                  <a:lnTo>
                    <a:pt x="30" y="13"/>
                  </a:lnTo>
                  <a:lnTo>
                    <a:pt x="32" y="12"/>
                  </a:lnTo>
                  <a:lnTo>
                    <a:pt x="33" y="12"/>
                  </a:lnTo>
                  <a:lnTo>
                    <a:pt x="35" y="10"/>
                  </a:lnTo>
                  <a:lnTo>
                    <a:pt x="36" y="10"/>
                  </a:lnTo>
                  <a:lnTo>
                    <a:pt x="39" y="10"/>
                  </a:lnTo>
                  <a:lnTo>
                    <a:pt x="41" y="9"/>
                  </a:lnTo>
                  <a:lnTo>
                    <a:pt x="42" y="9"/>
                  </a:lnTo>
                  <a:lnTo>
                    <a:pt x="44" y="9"/>
                  </a:lnTo>
                  <a:lnTo>
                    <a:pt x="44" y="0"/>
                  </a:lnTo>
                  <a:lnTo>
                    <a:pt x="42" y="0"/>
                  </a:lnTo>
                  <a:lnTo>
                    <a:pt x="39" y="0"/>
                  </a:lnTo>
                  <a:lnTo>
                    <a:pt x="36" y="1"/>
                  </a:lnTo>
                  <a:lnTo>
                    <a:pt x="35" y="1"/>
                  </a:lnTo>
                  <a:lnTo>
                    <a:pt x="32" y="1"/>
                  </a:lnTo>
                  <a:lnTo>
                    <a:pt x="30" y="3"/>
                  </a:lnTo>
                  <a:lnTo>
                    <a:pt x="29" y="4"/>
                  </a:lnTo>
                  <a:lnTo>
                    <a:pt x="26" y="4"/>
                  </a:lnTo>
                  <a:lnTo>
                    <a:pt x="25" y="6"/>
                  </a:lnTo>
                  <a:lnTo>
                    <a:pt x="22" y="7"/>
                  </a:lnTo>
                  <a:lnTo>
                    <a:pt x="20" y="9"/>
                  </a:lnTo>
                  <a:lnTo>
                    <a:pt x="19" y="10"/>
                  </a:lnTo>
                  <a:lnTo>
                    <a:pt x="17" y="12"/>
                  </a:lnTo>
                  <a:lnTo>
                    <a:pt x="16" y="13"/>
                  </a:lnTo>
                  <a:lnTo>
                    <a:pt x="14" y="15"/>
                  </a:lnTo>
                  <a:lnTo>
                    <a:pt x="13" y="16"/>
                  </a:lnTo>
                  <a:lnTo>
                    <a:pt x="11" y="19"/>
                  </a:lnTo>
                  <a:lnTo>
                    <a:pt x="10" y="20"/>
                  </a:lnTo>
                  <a:lnTo>
                    <a:pt x="8" y="23"/>
                  </a:lnTo>
                  <a:lnTo>
                    <a:pt x="7" y="25"/>
                  </a:lnTo>
                  <a:lnTo>
                    <a:pt x="6" y="28"/>
                  </a:lnTo>
                  <a:lnTo>
                    <a:pt x="6" y="29"/>
                  </a:lnTo>
                  <a:lnTo>
                    <a:pt x="4" y="32"/>
                  </a:lnTo>
                  <a:lnTo>
                    <a:pt x="3" y="34"/>
                  </a:lnTo>
                  <a:lnTo>
                    <a:pt x="3" y="37"/>
                  </a:lnTo>
                  <a:lnTo>
                    <a:pt x="1" y="40"/>
                  </a:lnTo>
                  <a:lnTo>
                    <a:pt x="1" y="43"/>
                  </a:lnTo>
                  <a:lnTo>
                    <a:pt x="1" y="44"/>
                  </a:lnTo>
                  <a:lnTo>
                    <a:pt x="0" y="47"/>
                  </a:lnTo>
                  <a:lnTo>
                    <a:pt x="0" y="50"/>
                  </a:lnTo>
                  <a:lnTo>
                    <a:pt x="0" y="53"/>
                  </a:lnTo>
                  <a:lnTo>
                    <a:pt x="0" y="56"/>
                  </a:lnTo>
                  <a:lnTo>
                    <a:pt x="8" y="56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127" name="Freeform 104"/>
            <p:cNvSpPr>
              <a:spLocks/>
            </p:cNvSpPr>
            <p:nvPr/>
          </p:nvSpPr>
          <p:spPr bwMode="auto">
            <a:xfrm>
              <a:off x="2395538" y="3573289"/>
              <a:ext cx="39687" cy="74612"/>
            </a:xfrm>
            <a:custGeom>
              <a:avLst/>
              <a:gdLst>
                <a:gd name="T0" fmla="*/ 25 w 25"/>
                <a:gd name="T1" fmla="*/ 40 h 47"/>
                <a:gd name="T2" fmla="*/ 23 w 25"/>
                <a:gd name="T3" fmla="*/ 37 h 47"/>
                <a:gd name="T4" fmla="*/ 20 w 25"/>
                <a:gd name="T5" fmla="*/ 36 h 47"/>
                <a:gd name="T6" fmla="*/ 19 w 25"/>
                <a:gd name="T7" fmla="*/ 34 h 47"/>
                <a:gd name="T8" fmla="*/ 17 w 25"/>
                <a:gd name="T9" fmla="*/ 31 h 47"/>
                <a:gd name="T10" fmla="*/ 16 w 25"/>
                <a:gd name="T11" fmla="*/ 28 h 47"/>
                <a:gd name="T12" fmla="*/ 14 w 25"/>
                <a:gd name="T13" fmla="*/ 25 h 47"/>
                <a:gd name="T14" fmla="*/ 13 w 25"/>
                <a:gd name="T15" fmla="*/ 22 h 47"/>
                <a:gd name="T16" fmla="*/ 11 w 25"/>
                <a:gd name="T17" fmla="*/ 19 h 47"/>
                <a:gd name="T18" fmla="*/ 11 w 25"/>
                <a:gd name="T19" fmla="*/ 16 h 47"/>
                <a:gd name="T20" fmla="*/ 10 w 25"/>
                <a:gd name="T21" fmla="*/ 13 h 47"/>
                <a:gd name="T22" fmla="*/ 10 w 25"/>
                <a:gd name="T23" fmla="*/ 10 h 47"/>
                <a:gd name="T24" fmla="*/ 8 w 25"/>
                <a:gd name="T25" fmla="*/ 7 h 47"/>
                <a:gd name="T26" fmla="*/ 8 w 25"/>
                <a:gd name="T27" fmla="*/ 4 h 47"/>
                <a:gd name="T28" fmla="*/ 8 w 25"/>
                <a:gd name="T29" fmla="*/ 1 h 47"/>
                <a:gd name="T30" fmla="*/ 0 w 25"/>
                <a:gd name="T31" fmla="*/ 0 h 47"/>
                <a:gd name="T32" fmla="*/ 0 w 25"/>
                <a:gd name="T33" fmla="*/ 3 h 47"/>
                <a:gd name="T34" fmla="*/ 0 w 25"/>
                <a:gd name="T35" fmla="*/ 6 h 47"/>
                <a:gd name="T36" fmla="*/ 0 w 25"/>
                <a:gd name="T37" fmla="*/ 9 h 47"/>
                <a:gd name="T38" fmla="*/ 1 w 25"/>
                <a:gd name="T39" fmla="*/ 13 h 47"/>
                <a:gd name="T40" fmla="*/ 1 w 25"/>
                <a:gd name="T41" fmla="*/ 16 h 47"/>
                <a:gd name="T42" fmla="*/ 3 w 25"/>
                <a:gd name="T43" fmla="*/ 19 h 47"/>
                <a:gd name="T44" fmla="*/ 4 w 25"/>
                <a:gd name="T45" fmla="*/ 22 h 47"/>
                <a:gd name="T46" fmla="*/ 4 w 25"/>
                <a:gd name="T47" fmla="*/ 25 h 47"/>
                <a:gd name="T48" fmla="*/ 6 w 25"/>
                <a:gd name="T49" fmla="*/ 28 h 47"/>
                <a:gd name="T50" fmla="*/ 7 w 25"/>
                <a:gd name="T51" fmla="*/ 31 h 47"/>
                <a:gd name="T52" fmla="*/ 8 w 25"/>
                <a:gd name="T53" fmla="*/ 34 h 47"/>
                <a:gd name="T54" fmla="*/ 10 w 25"/>
                <a:gd name="T55" fmla="*/ 37 h 47"/>
                <a:gd name="T56" fmla="*/ 13 w 25"/>
                <a:gd name="T57" fmla="*/ 38 h 47"/>
                <a:gd name="T58" fmla="*/ 14 w 25"/>
                <a:gd name="T59" fmla="*/ 41 h 47"/>
                <a:gd name="T60" fmla="*/ 16 w 25"/>
                <a:gd name="T61" fmla="*/ 44 h 47"/>
                <a:gd name="T62" fmla="*/ 19 w 25"/>
                <a:gd name="T63" fmla="*/ 46 h 47"/>
                <a:gd name="T64" fmla="*/ 19 w 25"/>
                <a:gd name="T65" fmla="*/ 46 h 47"/>
                <a:gd name="T66" fmla="*/ 23 w 25"/>
                <a:gd name="T67" fmla="*/ 38 h 4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5"/>
                <a:gd name="T103" fmla="*/ 0 h 47"/>
                <a:gd name="T104" fmla="*/ 25 w 25"/>
                <a:gd name="T105" fmla="*/ 47 h 47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5" h="47">
                  <a:moveTo>
                    <a:pt x="23" y="38"/>
                  </a:moveTo>
                  <a:lnTo>
                    <a:pt x="25" y="40"/>
                  </a:lnTo>
                  <a:lnTo>
                    <a:pt x="23" y="38"/>
                  </a:lnTo>
                  <a:lnTo>
                    <a:pt x="23" y="37"/>
                  </a:lnTo>
                  <a:lnTo>
                    <a:pt x="22" y="37"/>
                  </a:lnTo>
                  <a:lnTo>
                    <a:pt x="20" y="36"/>
                  </a:lnTo>
                  <a:lnTo>
                    <a:pt x="20" y="34"/>
                  </a:lnTo>
                  <a:lnTo>
                    <a:pt x="19" y="34"/>
                  </a:lnTo>
                  <a:lnTo>
                    <a:pt x="19" y="33"/>
                  </a:lnTo>
                  <a:lnTo>
                    <a:pt x="17" y="31"/>
                  </a:lnTo>
                  <a:lnTo>
                    <a:pt x="16" y="30"/>
                  </a:lnTo>
                  <a:lnTo>
                    <a:pt x="16" y="28"/>
                  </a:lnTo>
                  <a:lnTo>
                    <a:pt x="16" y="27"/>
                  </a:lnTo>
                  <a:lnTo>
                    <a:pt x="14" y="25"/>
                  </a:lnTo>
                  <a:lnTo>
                    <a:pt x="13" y="24"/>
                  </a:lnTo>
                  <a:lnTo>
                    <a:pt x="13" y="22"/>
                  </a:lnTo>
                  <a:lnTo>
                    <a:pt x="13" y="21"/>
                  </a:lnTo>
                  <a:lnTo>
                    <a:pt x="11" y="19"/>
                  </a:lnTo>
                  <a:lnTo>
                    <a:pt x="11" y="18"/>
                  </a:lnTo>
                  <a:lnTo>
                    <a:pt x="11" y="16"/>
                  </a:lnTo>
                  <a:lnTo>
                    <a:pt x="10" y="15"/>
                  </a:lnTo>
                  <a:lnTo>
                    <a:pt x="10" y="13"/>
                  </a:lnTo>
                  <a:lnTo>
                    <a:pt x="10" y="12"/>
                  </a:lnTo>
                  <a:lnTo>
                    <a:pt x="10" y="10"/>
                  </a:lnTo>
                  <a:lnTo>
                    <a:pt x="8" y="9"/>
                  </a:lnTo>
                  <a:lnTo>
                    <a:pt x="8" y="7"/>
                  </a:lnTo>
                  <a:lnTo>
                    <a:pt x="8" y="6"/>
                  </a:lnTo>
                  <a:lnTo>
                    <a:pt x="8" y="4"/>
                  </a:lnTo>
                  <a:lnTo>
                    <a:pt x="8" y="3"/>
                  </a:lnTo>
                  <a:lnTo>
                    <a:pt x="8" y="1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7"/>
                  </a:lnTo>
                  <a:lnTo>
                    <a:pt x="0" y="9"/>
                  </a:lnTo>
                  <a:lnTo>
                    <a:pt x="1" y="12"/>
                  </a:lnTo>
                  <a:lnTo>
                    <a:pt x="1" y="13"/>
                  </a:lnTo>
                  <a:lnTo>
                    <a:pt x="1" y="15"/>
                  </a:lnTo>
                  <a:lnTo>
                    <a:pt x="1" y="16"/>
                  </a:lnTo>
                  <a:lnTo>
                    <a:pt x="3" y="18"/>
                  </a:lnTo>
                  <a:lnTo>
                    <a:pt x="3" y="19"/>
                  </a:lnTo>
                  <a:lnTo>
                    <a:pt x="3" y="21"/>
                  </a:lnTo>
                  <a:lnTo>
                    <a:pt x="4" y="22"/>
                  </a:lnTo>
                  <a:lnTo>
                    <a:pt x="4" y="24"/>
                  </a:lnTo>
                  <a:lnTo>
                    <a:pt x="4" y="25"/>
                  </a:lnTo>
                  <a:lnTo>
                    <a:pt x="6" y="27"/>
                  </a:lnTo>
                  <a:lnTo>
                    <a:pt x="6" y="28"/>
                  </a:lnTo>
                  <a:lnTo>
                    <a:pt x="7" y="30"/>
                  </a:lnTo>
                  <a:lnTo>
                    <a:pt x="7" y="31"/>
                  </a:lnTo>
                  <a:lnTo>
                    <a:pt x="8" y="33"/>
                  </a:lnTo>
                  <a:lnTo>
                    <a:pt x="8" y="34"/>
                  </a:lnTo>
                  <a:lnTo>
                    <a:pt x="10" y="36"/>
                  </a:lnTo>
                  <a:lnTo>
                    <a:pt x="10" y="37"/>
                  </a:lnTo>
                  <a:lnTo>
                    <a:pt x="11" y="38"/>
                  </a:lnTo>
                  <a:lnTo>
                    <a:pt x="13" y="38"/>
                  </a:lnTo>
                  <a:lnTo>
                    <a:pt x="13" y="40"/>
                  </a:lnTo>
                  <a:lnTo>
                    <a:pt x="14" y="41"/>
                  </a:lnTo>
                  <a:lnTo>
                    <a:pt x="16" y="43"/>
                  </a:lnTo>
                  <a:lnTo>
                    <a:pt x="16" y="44"/>
                  </a:lnTo>
                  <a:lnTo>
                    <a:pt x="17" y="44"/>
                  </a:lnTo>
                  <a:lnTo>
                    <a:pt x="19" y="46"/>
                  </a:lnTo>
                  <a:lnTo>
                    <a:pt x="20" y="47"/>
                  </a:lnTo>
                  <a:lnTo>
                    <a:pt x="19" y="46"/>
                  </a:lnTo>
                  <a:lnTo>
                    <a:pt x="20" y="47"/>
                  </a:lnTo>
                  <a:lnTo>
                    <a:pt x="23" y="3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128" name="Freeform 105"/>
            <p:cNvSpPr>
              <a:spLocks/>
            </p:cNvSpPr>
            <p:nvPr/>
          </p:nvSpPr>
          <p:spPr bwMode="auto">
            <a:xfrm>
              <a:off x="2427288" y="3633614"/>
              <a:ext cx="217487" cy="290512"/>
            </a:xfrm>
            <a:custGeom>
              <a:avLst/>
              <a:gdLst>
                <a:gd name="T0" fmla="*/ 137 w 137"/>
                <a:gd name="T1" fmla="*/ 175 h 183"/>
                <a:gd name="T2" fmla="*/ 135 w 137"/>
                <a:gd name="T3" fmla="*/ 162 h 183"/>
                <a:gd name="T4" fmla="*/ 132 w 137"/>
                <a:gd name="T5" fmla="*/ 147 h 183"/>
                <a:gd name="T6" fmla="*/ 129 w 137"/>
                <a:gd name="T7" fmla="*/ 132 h 183"/>
                <a:gd name="T8" fmla="*/ 125 w 137"/>
                <a:gd name="T9" fmla="*/ 119 h 183"/>
                <a:gd name="T10" fmla="*/ 119 w 137"/>
                <a:gd name="T11" fmla="*/ 106 h 183"/>
                <a:gd name="T12" fmla="*/ 112 w 137"/>
                <a:gd name="T13" fmla="*/ 94 h 183"/>
                <a:gd name="T14" fmla="*/ 104 w 137"/>
                <a:gd name="T15" fmla="*/ 80 h 183"/>
                <a:gd name="T16" fmla="*/ 96 w 137"/>
                <a:gd name="T17" fmla="*/ 69 h 183"/>
                <a:gd name="T18" fmla="*/ 85 w 137"/>
                <a:gd name="T19" fmla="*/ 57 h 183"/>
                <a:gd name="T20" fmla="*/ 75 w 137"/>
                <a:gd name="T21" fmla="*/ 46 h 183"/>
                <a:gd name="T22" fmla="*/ 63 w 137"/>
                <a:gd name="T23" fmla="*/ 36 h 183"/>
                <a:gd name="T24" fmla="*/ 52 w 137"/>
                <a:gd name="T25" fmla="*/ 27 h 183"/>
                <a:gd name="T26" fmla="*/ 38 w 137"/>
                <a:gd name="T27" fmla="*/ 18 h 183"/>
                <a:gd name="T28" fmla="*/ 25 w 137"/>
                <a:gd name="T29" fmla="*/ 11 h 183"/>
                <a:gd name="T30" fmla="*/ 10 w 137"/>
                <a:gd name="T31" fmla="*/ 3 h 183"/>
                <a:gd name="T32" fmla="*/ 0 w 137"/>
                <a:gd name="T33" fmla="*/ 9 h 183"/>
                <a:gd name="T34" fmla="*/ 13 w 137"/>
                <a:gd name="T35" fmla="*/ 15 h 183"/>
                <a:gd name="T36" fmla="*/ 28 w 137"/>
                <a:gd name="T37" fmla="*/ 23 h 183"/>
                <a:gd name="T38" fmla="*/ 40 w 137"/>
                <a:gd name="T39" fmla="*/ 30 h 183"/>
                <a:gd name="T40" fmla="*/ 53 w 137"/>
                <a:gd name="T41" fmla="*/ 39 h 183"/>
                <a:gd name="T42" fmla="*/ 63 w 137"/>
                <a:gd name="T43" fmla="*/ 48 h 183"/>
                <a:gd name="T44" fmla="*/ 75 w 137"/>
                <a:gd name="T45" fmla="*/ 58 h 183"/>
                <a:gd name="T46" fmla="*/ 84 w 137"/>
                <a:gd name="T47" fmla="*/ 69 h 183"/>
                <a:gd name="T48" fmla="*/ 93 w 137"/>
                <a:gd name="T49" fmla="*/ 80 h 183"/>
                <a:gd name="T50" fmla="*/ 101 w 137"/>
                <a:gd name="T51" fmla="*/ 92 h 183"/>
                <a:gd name="T52" fmla="*/ 107 w 137"/>
                <a:gd name="T53" fmla="*/ 104 h 183"/>
                <a:gd name="T54" fmla="*/ 113 w 137"/>
                <a:gd name="T55" fmla="*/ 116 h 183"/>
                <a:gd name="T56" fmla="*/ 119 w 137"/>
                <a:gd name="T57" fmla="*/ 129 h 183"/>
                <a:gd name="T58" fmla="*/ 122 w 137"/>
                <a:gd name="T59" fmla="*/ 143 h 183"/>
                <a:gd name="T60" fmla="*/ 125 w 137"/>
                <a:gd name="T61" fmla="*/ 156 h 183"/>
                <a:gd name="T62" fmla="*/ 128 w 137"/>
                <a:gd name="T63" fmla="*/ 169 h 183"/>
                <a:gd name="T64" fmla="*/ 128 w 137"/>
                <a:gd name="T65" fmla="*/ 183 h 18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37"/>
                <a:gd name="T100" fmla="*/ 0 h 183"/>
                <a:gd name="T101" fmla="*/ 137 w 137"/>
                <a:gd name="T102" fmla="*/ 183 h 18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37" h="183">
                  <a:moveTo>
                    <a:pt x="137" y="183"/>
                  </a:moveTo>
                  <a:lnTo>
                    <a:pt x="137" y="175"/>
                  </a:lnTo>
                  <a:lnTo>
                    <a:pt x="137" y="168"/>
                  </a:lnTo>
                  <a:lnTo>
                    <a:pt x="135" y="162"/>
                  </a:lnTo>
                  <a:lnTo>
                    <a:pt x="134" y="154"/>
                  </a:lnTo>
                  <a:lnTo>
                    <a:pt x="132" y="147"/>
                  </a:lnTo>
                  <a:lnTo>
                    <a:pt x="131" y="140"/>
                  </a:lnTo>
                  <a:lnTo>
                    <a:pt x="129" y="132"/>
                  </a:lnTo>
                  <a:lnTo>
                    <a:pt x="126" y="126"/>
                  </a:lnTo>
                  <a:lnTo>
                    <a:pt x="125" y="119"/>
                  </a:lnTo>
                  <a:lnTo>
                    <a:pt x="122" y="113"/>
                  </a:lnTo>
                  <a:lnTo>
                    <a:pt x="119" y="106"/>
                  </a:lnTo>
                  <a:lnTo>
                    <a:pt x="116" y="100"/>
                  </a:lnTo>
                  <a:lnTo>
                    <a:pt x="112" y="94"/>
                  </a:lnTo>
                  <a:lnTo>
                    <a:pt x="109" y="86"/>
                  </a:lnTo>
                  <a:lnTo>
                    <a:pt x="104" y="80"/>
                  </a:lnTo>
                  <a:lnTo>
                    <a:pt x="100" y="75"/>
                  </a:lnTo>
                  <a:lnTo>
                    <a:pt x="96" y="69"/>
                  </a:lnTo>
                  <a:lnTo>
                    <a:pt x="91" y="63"/>
                  </a:lnTo>
                  <a:lnTo>
                    <a:pt x="85" y="57"/>
                  </a:lnTo>
                  <a:lnTo>
                    <a:pt x="81" y="52"/>
                  </a:lnTo>
                  <a:lnTo>
                    <a:pt x="75" y="46"/>
                  </a:lnTo>
                  <a:lnTo>
                    <a:pt x="69" y="42"/>
                  </a:lnTo>
                  <a:lnTo>
                    <a:pt x="63" y="36"/>
                  </a:lnTo>
                  <a:lnTo>
                    <a:pt x="57" y="32"/>
                  </a:lnTo>
                  <a:lnTo>
                    <a:pt x="52" y="27"/>
                  </a:lnTo>
                  <a:lnTo>
                    <a:pt x="46" y="23"/>
                  </a:lnTo>
                  <a:lnTo>
                    <a:pt x="38" y="18"/>
                  </a:lnTo>
                  <a:lnTo>
                    <a:pt x="32" y="14"/>
                  </a:lnTo>
                  <a:lnTo>
                    <a:pt x="25" y="11"/>
                  </a:lnTo>
                  <a:lnTo>
                    <a:pt x="18" y="6"/>
                  </a:lnTo>
                  <a:lnTo>
                    <a:pt x="10" y="3"/>
                  </a:lnTo>
                  <a:lnTo>
                    <a:pt x="3" y="0"/>
                  </a:lnTo>
                  <a:lnTo>
                    <a:pt x="0" y="9"/>
                  </a:lnTo>
                  <a:lnTo>
                    <a:pt x="8" y="12"/>
                  </a:lnTo>
                  <a:lnTo>
                    <a:pt x="13" y="15"/>
                  </a:lnTo>
                  <a:lnTo>
                    <a:pt x="21" y="18"/>
                  </a:lnTo>
                  <a:lnTo>
                    <a:pt x="28" y="23"/>
                  </a:lnTo>
                  <a:lnTo>
                    <a:pt x="34" y="26"/>
                  </a:lnTo>
                  <a:lnTo>
                    <a:pt x="40" y="30"/>
                  </a:lnTo>
                  <a:lnTo>
                    <a:pt x="47" y="35"/>
                  </a:lnTo>
                  <a:lnTo>
                    <a:pt x="53" y="39"/>
                  </a:lnTo>
                  <a:lnTo>
                    <a:pt x="59" y="43"/>
                  </a:lnTo>
                  <a:lnTo>
                    <a:pt x="63" y="48"/>
                  </a:lnTo>
                  <a:lnTo>
                    <a:pt x="69" y="52"/>
                  </a:lnTo>
                  <a:lnTo>
                    <a:pt x="75" y="58"/>
                  </a:lnTo>
                  <a:lnTo>
                    <a:pt x="79" y="63"/>
                  </a:lnTo>
                  <a:lnTo>
                    <a:pt x="84" y="69"/>
                  </a:lnTo>
                  <a:lnTo>
                    <a:pt x="88" y="75"/>
                  </a:lnTo>
                  <a:lnTo>
                    <a:pt x="93" y="80"/>
                  </a:lnTo>
                  <a:lnTo>
                    <a:pt x="97" y="86"/>
                  </a:lnTo>
                  <a:lnTo>
                    <a:pt x="101" y="92"/>
                  </a:lnTo>
                  <a:lnTo>
                    <a:pt x="104" y="98"/>
                  </a:lnTo>
                  <a:lnTo>
                    <a:pt x="107" y="104"/>
                  </a:lnTo>
                  <a:lnTo>
                    <a:pt x="110" y="110"/>
                  </a:lnTo>
                  <a:lnTo>
                    <a:pt x="113" y="116"/>
                  </a:lnTo>
                  <a:lnTo>
                    <a:pt x="116" y="122"/>
                  </a:lnTo>
                  <a:lnTo>
                    <a:pt x="119" y="129"/>
                  </a:lnTo>
                  <a:lnTo>
                    <a:pt x="121" y="135"/>
                  </a:lnTo>
                  <a:lnTo>
                    <a:pt x="122" y="143"/>
                  </a:lnTo>
                  <a:lnTo>
                    <a:pt x="123" y="149"/>
                  </a:lnTo>
                  <a:lnTo>
                    <a:pt x="125" y="156"/>
                  </a:lnTo>
                  <a:lnTo>
                    <a:pt x="126" y="162"/>
                  </a:lnTo>
                  <a:lnTo>
                    <a:pt x="128" y="169"/>
                  </a:lnTo>
                  <a:lnTo>
                    <a:pt x="128" y="175"/>
                  </a:lnTo>
                  <a:lnTo>
                    <a:pt x="128" y="183"/>
                  </a:lnTo>
                  <a:lnTo>
                    <a:pt x="137" y="18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129" name="Freeform 106"/>
            <p:cNvSpPr>
              <a:spLocks/>
            </p:cNvSpPr>
            <p:nvPr/>
          </p:nvSpPr>
          <p:spPr bwMode="auto">
            <a:xfrm>
              <a:off x="2281238" y="3924126"/>
              <a:ext cx="363537" cy="315913"/>
            </a:xfrm>
            <a:custGeom>
              <a:avLst/>
              <a:gdLst>
                <a:gd name="T0" fmla="*/ 12 w 229"/>
                <a:gd name="T1" fmla="*/ 199 h 199"/>
                <a:gd name="T2" fmla="*/ 34 w 229"/>
                <a:gd name="T3" fmla="*/ 196 h 199"/>
                <a:gd name="T4" fmla="*/ 57 w 229"/>
                <a:gd name="T5" fmla="*/ 194 h 199"/>
                <a:gd name="T6" fmla="*/ 78 w 229"/>
                <a:gd name="T7" fmla="*/ 188 h 199"/>
                <a:gd name="T8" fmla="*/ 98 w 229"/>
                <a:gd name="T9" fmla="*/ 180 h 199"/>
                <a:gd name="T10" fmla="*/ 117 w 229"/>
                <a:gd name="T11" fmla="*/ 171 h 199"/>
                <a:gd name="T12" fmla="*/ 136 w 229"/>
                <a:gd name="T13" fmla="*/ 159 h 199"/>
                <a:gd name="T14" fmla="*/ 152 w 229"/>
                <a:gd name="T15" fmla="*/ 148 h 199"/>
                <a:gd name="T16" fmla="*/ 169 w 229"/>
                <a:gd name="T17" fmla="*/ 134 h 199"/>
                <a:gd name="T18" fmla="*/ 183 w 229"/>
                <a:gd name="T19" fmla="*/ 119 h 199"/>
                <a:gd name="T20" fmla="*/ 195 w 229"/>
                <a:gd name="T21" fmla="*/ 103 h 199"/>
                <a:gd name="T22" fmla="*/ 205 w 229"/>
                <a:gd name="T23" fmla="*/ 87 h 199"/>
                <a:gd name="T24" fmla="*/ 214 w 229"/>
                <a:gd name="T25" fmla="*/ 69 h 199"/>
                <a:gd name="T26" fmla="*/ 221 w 229"/>
                <a:gd name="T27" fmla="*/ 50 h 199"/>
                <a:gd name="T28" fmla="*/ 226 w 229"/>
                <a:gd name="T29" fmla="*/ 31 h 199"/>
                <a:gd name="T30" fmla="*/ 229 w 229"/>
                <a:gd name="T31" fmla="*/ 10 h 199"/>
                <a:gd name="T32" fmla="*/ 220 w 229"/>
                <a:gd name="T33" fmla="*/ 0 h 199"/>
                <a:gd name="T34" fmla="*/ 218 w 229"/>
                <a:gd name="T35" fmla="*/ 19 h 199"/>
                <a:gd name="T36" fmla="*/ 215 w 229"/>
                <a:gd name="T37" fmla="*/ 38 h 199"/>
                <a:gd name="T38" fmla="*/ 210 w 229"/>
                <a:gd name="T39" fmla="*/ 56 h 199"/>
                <a:gd name="T40" fmla="*/ 202 w 229"/>
                <a:gd name="T41" fmla="*/ 74 h 199"/>
                <a:gd name="T42" fmla="*/ 193 w 229"/>
                <a:gd name="T43" fmla="*/ 90 h 199"/>
                <a:gd name="T44" fmla="*/ 182 w 229"/>
                <a:gd name="T45" fmla="*/ 106 h 199"/>
                <a:gd name="T46" fmla="*/ 170 w 229"/>
                <a:gd name="T47" fmla="*/ 121 h 199"/>
                <a:gd name="T48" fmla="*/ 155 w 229"/>
                <a:gd name="T49" fmla="*/ 134 h 199"/>
                <a:gd name="T50" fmla="*/ 139 w 229"/>
                <a:gd name="T51" fmla="*/ 146 h 199"/>
                <a:gd name="T52" fmla="*/ 123 w 229"/>
                <a:gd name="T53" fmla="*/ 158 h 199"/>
                <a:gd name="T54" fmla="*/ 104 w 229"/>
                <a:gd name="T55" fmla="*/ 167 h 199"/>
                <a:gd name="T56" fmla="*/ 85 w 229"/>
                <a:gd name="T57" fmla="*/ 176 h 199"/>
                <a:gd name="T58" fmla="*/ 64 w 229"/>
                <a:gd name="T59" fmla="*/ 182 h 199"/>
                <a:gd name="T60" fmla="*/ 44 w 229"/>
                <a:gd name="T61" fmla="*/ 186 h 199"/>
                <a:gd name="T62" fmla="*/ 22 w 229"/>
                <a:gd name="T63" fmla="*/ 189 h 199"/>
                <a:gd name="T64" fmla="*/ 0 w 229"/>
                <a:gd name="T65" fmla="*/ 191 h 19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9"/>
                <a:gd name="T100" fmla="*/ 0 h 199"/>
                <a:gd name="T101" fmla="*/ 229 w 229"/>
                <a:gd name="T102" fmla="*/ 199 h 19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9" h="199">
                  <a:moveTo>
                    <a:pt x="0" y="199"/>
                  </a:moveTo>
                  <a:lnTo>
                    <a:pt x="12" y="199"/>
                  </a:lnTo>
                  <a:lnTo>
                    <a:pt x="23" y="198"/>
                  </a:lnTo>
                  <a:lnTo>
                    <a:pt x="34" y="196"/>
                  </a:lnTo>
                  <a:lnTo>
                    <a:pt x="45" y="195"/>
                  </a:lnTo>
                  <a:lnTo>
                    <a:pt x="57" y="194"/>
                  </a:lnTo>
                  <a:lnTo>
                    <a:pt x="67" y="191"/>
                  </a:lnTo>
                  <a:lnTo>
                    <a:pt x="78" y="188"/>
                  </a:lnTo>
                  <a:lnTo>
                    <a:pt x="88" y="183"/>
                  </a:lnTo>
                  <a:lnTo>
                    <a:pt x="98" y="180"/>
                  </a:lnTo>
                  <a:lnTo>
                    <a:pt x="108" y="176"/>
                  </a:lnTo>
                  <a:lnTo>
                    <a:pt x="117" y="171"/>
                  </a:lnTo>
                  <a:lnTo>
                    <a:pt x="127" y="165"/>
                  </a:lnTo>
                  <a:lnTo>
                    <a:pt x="136" y="159"/>
                  </a:lnTo>
                  <a:lnTo>
                    <a:pt x="145" y="154"/>
                  </a:lnTo>
                  <a:lnTo>
                    <a:pt x="152" y="148"/>
                  </a:lnTo>
                  <a:lnTo>
                    <a:pt x="161" y="142"/>
                  </a:lnTo>
                  <a:lnTo>
                    <a:pt x="169" y="134"/>
                  </a:lnTo>
                  <a:lnTo>
                    <a:pt x="176" y="127"/>
                  </a:lnTo>
                  <a:lnTo>
                    <a:pt x="183" y="119"/>
                  </a:lnTo>
                  <a:lnTo>
                    <a:pt x="189" y="112"/>
                  </a:lnTo>
                  <a:lnTo>
                    <a:pt x="195" y="103"/>
                  </a:lnTo>
                  <a:lnTo>
                    <a:pt x="201" y="94"/>
                  </a:lnTo>
                  <a:lnTo>
                    <a:pt x="205" y="87"/>
                  </a:lnTo>
                  <a:lnTo>
                    <a:pt x="211" y="78"/>
                  </a:lnTo>
                  <a:lnTo>
                    <a:pt x="214" y="69"/>
                  </a:lnTo>
                  <a:lnTo>
                    <a:pt x="218" y="59"/>
                  </a:lnTo>
                  <a:lnTo>
                    <a:pt x="221" y="50"/>
                  </a:lnTo>
                  <a:lnTo>
                    <a:pt x="224" y="40"/>
                  </a:lnTo>
                  <a:lnTo>
                    <a:pt x="226" y="31"/>
                  </a:lnTo>
                  <a:lnTo>
                    <a:pt x="227" y="20"/>
                  </a:lnTo>
                  <a:lnTo>
                    <a:pt x="229" y="10"/>
                  </a:lnTo>
                  <a:lnTo>
                    <a:pt x="229" y="0"/>
                  </a:lnTo>
                  <a:lnTo>
                    <a:pt x="220" y="0"/>
                  </a:lnTo>
                  <a:lnTo>
                    <a:pt x="220" y="10"/>
                  </a:lnTo>
                  <a:lnTo>
                    <a:pt x="218" y="19"/>
                  </a:lnTo>
                  <a:lnTo>
                    <a:pt x="217" y="29"/>
                  </a:lnTo>
                  <a:lnTo>
                    <a:pt x="215" y="38"/>
                  </a:lnTo>
                  <a:lnTo>
                    <a:pt x="213" y="47"/>
                  </a:lnTo>
                  <a:lnTo>
                    <a:pt x="210" y="56"/>
                  </a:lnTo>
                  <a:lnTo>
                    <a:pt x="207" y="65"/>
                  </a:lnTo>
                  <a:lnTo>
                    <a:pt x="202" y="74"/>
                  </a:lnTo>
                  <a:lnTo>
                    <a:pt x="198" y="82"/>
                  </a:lnTo>
                  <a:lnTo>
                    <a:pt x="193" y="90"/>
                  </a:lnTo>
                  <a:lnTo>
                    <a:pt x="188" y="99"/>
                  </a:lnTo>
                  <a:lnTo>
                    <a:pt x="182" y="106"/>
                  </a:lnTo>
                  <a:lnTo>
                    <a:pt x="176" y="114"/>
                  </a:lnTo>
                  <a:lnTo>
                    <a:pt x="170" y="121"/>
                  </a:lnTo>
                  <a:lnTo>
                    <a:pt x="163" y="128"/>
                  </a:lnTo>
                  <a:lnTo>
                    <a:pt x="155" y="134"/>
                  </a:lnTo>
                  <a:lnTo>
                    <a:pt x="148" y="140"/>
                  </a:lnTo>
                  <a:lnTo>
                    <a:pt x="139" y="146"/>
                  </a:lnTo>
                  <a:lnTo>
                    <a:pt x="132" y="152"/>
                  </a:lnTo>
                  <a:lnTo>
                    <a:pt x="123" y="158"/>
                  </a:lnTo>
                  <a:lnTo>
                    <a:pt x="114" y="162"/>
                  </a:lnTo>
                  <a:lnTo>
                    <a:pt x="104" y="167"/>
                  </a:lnTo>
                  <a:lnTo>
                    <a:pt x="95" y="171"/>
                  </a:lnTo>
                  <a:lnTo>
                    <a:pt x="85" y="176"/>
                  </a:lnTo>
                  <a:lnTo>
                    <a:pt x="75" y="179"/>
                  </a:lnTo>
                  <a:lnTo>
                    <a:pt x="64" y="182"/>
                  </a:lnTo>
                  <a:lnTo>
                    <a:pt x="54" y="185"/>
                  </a:lnTo>
                  <a:lnTo>
                    <a:pt x="44" y="186"/>
                  </a:lnTo>
                  <a:lnTo>
                    <a:pt x="34" y="189"/>
                  </a:lnTo>
                  <a:lnTo>
                    <a:pt x="22" y="189"/>
                  </a:lnTo>
                  <a:lnTo>
                    <a:pt x="10" y="191"/>
                  </a:lnTo>
                  <a:lnTo>
                    <a:pt x="0" y="191"/>
                  </a:lnTo>
                  <a:lnTo>
                    <a:pt x="0" y="199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130" name="Freeform 107"/>
            <p:cNvSpPr>
              <a:spLocks/>
            </p:cNvSpPr>
            <p:nvPr/>
          </p:nvSpPr>
          <p:spPr bwMode="auto">
            <a:xfrm>
              <a:off x="1917700" y="3924126"/>
              <a:ext cx="363538" cy="315913"/>
            </a:xfrm>
            <a:custGeom>
              <a:avLst/>
              <a:gdLst>
                <a:gd name="T0" fmla="*/ 0 w 229"/>
                <a:gd name="T1" fmla="*/ 10 h 199"/>
                <a:gd name="T2" fmla="*/ 1 w 229"/>
                <a:gd name="T3" fmla="*/ 31 h 199"/>
                <a:gd name="T4" fmla="*/ 6 w 229"/>
                <a:gd name="T5" fmla="*/ 50 h 199"/>
                <a:gd name="T6" fmla="*/ 13 w 229"/>
                <a:gd name="T7" fmla="*/ 69 h 199"/>
                <a:gd name="T8" fmla="*/ 22 w 229"/>
                <a:gd name="T9" fmla="*/ 87 h 199"/>
                <a:gd name="T10" fmla="*/ 32 w 229"/>
                <a:gd name="T11" fmla="*/ 103 h 199"/>
                <a:gd name="T12" fmla="*/ 45 w 229"/>
                <a:gd name="T13" fmla="*/ 119 h 199"/>
                <a:gd name="T14" fmla="*/ 59 w 229"/>
                <a:gd name="T15" fmla="*/ 134 h 199"/>
                <a:gd name="T16" fmla="*/ 75 w 229"/>
                <a:gd name="T17" fmla="*/ 148 h 199"/>
                <a:gd name="T18" fmla="*/ 92 w 229"/>
                <a:gd name="T19" fmla="*/ 159 h 199"/>
                <a:gd name="T20" fmla="*/ 110 w 229"/>
                <a:gd name="T21" fmla="*/ 171 h 199"/>
                <a:gd name="T22" fmla="*/ 129 w 229"/>
                <a:gd name="T23" fmla="*/ 180 h 199"/>
                <a:gd name="T24" fmla="*/ 150 w 229"/>
                <a:gd name="T25" fmla="*/ 188 h 199"/>
                <a:gd name="T26" fmla="*/ 172 w 229"/>
                <a:gd name="T27" fmla="*/ 194 h 199"/>
                <a:gd name="T28" fmla="*/ 194 w 229"/>
                <a:gd name="T29" fmla="*/ 196 h 199"/>
                <a:gd name="T30" fmla="*/ 217 w 229"/>
                <a:gd name="T31" fmla="*/ 199 h 199"/>
                <a:gd name="T32" fmla="*/ 229 w 229"/>
                <a:gd name="T33" fmla="*/ 191 h 199"/>
                <a:gd name="T34" fmla="*/ 205 w 229"/>
                <a:gd name="T35" fmla="*/ 189 h 199"/>
                <a:gd name="T36" fmla="*/ 183 w 229"/>
                <a:gd name="T37" fmla="*/ 186 h 199"/>
                <a:gd name="T38" fmla="*/ 163 w 229"/>
                <a:gd name="T39" fmla="*/ 182 h 199"/>
                <a:gd name="T40" fmla="*/ 142 w 229"/>
                <a:gd name="T41" fmla="*/ 176 h 199"/>
                <a:gd name="T42" fmla="*/ 123 w 229"/>
                <a:gd name="T43" fmla="*/ 167 h 199"/>
                <a:gd name="T44" fmla="*/ 106 w 229"/>
                <a:gd name="T45" fmla="*/ 158 h 199"/>
                <a:gd name="T46" fmla="*/ 88 w 229"/>
                <a:gd name="T47" fmla="*/ 146 h 199"/>
                <a:gd name="T48" fmla="*/ 72 w 229"/>
                <a:gd name="T49" fmla="*/ 134 h 199"/>
                <a:gd name="T50" fmla="*/ 59 w 229"/>
                <a:gd name="T51" fmla="*/ 121 h 199"/>
                <a:gd name="T52" fmla="*/ 45 w 229"/>
                <a:gd name="T53" fmla="*/ 106 h 199"/>
                <a:gd name="T54" fmla="*/ 35 w 229"/>
                <a:gd name="T55" fmla="*/ 90 h 199"/>
                <a:gd name="T56" fmla="*/ 25 w 229"/>
                <a:gd name="T57" fmla="*/ 74 h 199"/>
                <a:gd name="T58" fmla="*/ 17 w 229"/>
                <a:gd name="T59" fmla="*/ 56 h 199"/>
                <a:gd name="T60" fmla="*/ 13 w 229"/>
                <a:gd name="T61" fmla="*/ 38 h 199"/>
                <a:gd name="T62" fmla="*/ 9 w 229"/>
                <a:gd name="T63" fmla="*/ 19 h 199"/>
                <a:gd name="T64" fmla="*/ 9 w 229"/>
                <a:gd name="T65" fmla="*/ 0 h 19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9"/>
                <a:gd name="T100" fmla="*/ 0 h 199"/>
                <a:gd name="T101" fmla="*/ 229 w 229"/>
                <a:gd name="T102" fmla="*/ 199 h 19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9" h="199">
                  <a:moveTo>
                    <a:pt x="0" y="0"/>
                  </a:moveTo>
                  <a:lnTo>
                    <a:pt x="0" y="10"/>
                  </a:lnTo>
                  <a:lnTo>
                    <a:pt x="0" y="20"/>
                  </a:lnTo>
                  <a:lnTo>
                    <a:pt x="1" y="31"/>
                  </a:lnTo>
                  <a:lnTo>
                    <a:pt x="4" y="40"/>
                  </a:lnTo>
                  <a:lnTo>
                    <a:pt x="6" y="50"/>
                  </a:lnTo>
                  <a:lnTo>
                    <a:pt x="10" y="59"/>
                  </a:lnTo>
                  <a:lnTo>
                    <a:pt x="13" y="69"/>
                  </a:lnTo>
                  <a:lnTo>
                    <a:pt x="17" y="78"/>
                  </a:lnTo>
                  <a:lnTo>
                    <a:pt x="22" y="87"/>
                  </a:lnTo>
                  <a:lnTo>
                    <a:pt x="28" y="94"/>
                  </a:lnTo>
                  <a:lnTo>
                    <a:pt x="32" y="103"/>
                  </a:lnTo>
                  <a:lnTo>
                    <a:pt x="38" y="112"/>
                  </a:lnTo>
                  <a:lnTo>
                    <a:pt x="45" y="119"/>
                  </a:lnTo>
                  <a:lnTo>
                    <a:pt x="51" y="127"/>
                  </a:lnTo>
                  <a:lnTo>
                    <a:pt x="59" y="134"/>
                  </a:lnTo>
                  <a:lnTo>
                    <a:pt x="67" y="142"/>
                  </a:lnTo>
                  <a:lnTo>
                    <a:pt x="75" y="148"/>
                  </a:lnTo>
                  <a:lnTo>
                    <a:pt x="84" y="154"/>
                  </a:lnTo>
                  <a:lnTo>
                    <a:pt x="92" y="159"/>
                  </a:lnTo>
                  <a:lnTo>
                    <a:pt x="101" y="165"/>
                  </a:lnTo>
                  <a:lnTo>
                    <a:pt x="110" y="171"/>
                  </a:lnTo>
                  <a:lnTo>
                    <a:pt x="120" y="176"/>
                  </a:lnTo>
                  <a:lnTo>
                    <a:pt x="129" y="180"/>
                  </a:lnTo>
                  <a:lnTo>
                    <a:pt x="139" y="183"/>
                  </a:lnTo>
                  <a:lnTo>
                    <a:pt x="150" y="188"/>
                  </a:lnTo>
                  <a:lnTo>
                    <a:pt x="160" y="191"/>
                  </a:lnTo>
                  <a:lnTo>
                    <a:pt x="172" y="194"/>
                  </a:lnTo>
                  <a:lnTo>
                    <a:pt x="182" y="195"/>
                  </a:lnTo>
                  <a:lnTo>
                    <a:pt x="194" y="196"/>
                  </a:lnTo>
                  <a:lnTo>
                    <a:pt x="205" y="198"/>
                  </a:lnTo>
                  <a:lnTo>
                    <a:pt x="217" y="199"/>
                  </a:lnTo>
                  <a:lnTo>
                    <a:pt x="229" y="199"/>
                  </a:lnTo>
                  <a:lnTo>
                    <a:pt x="229" y="191"/>
                  </a:lnTo>
                  <a:lnTo>
                    <a:pt x="217" y="191"/>
                  </a:lnTo>
                  <a:lnTo>
                    <a:pt x="205" y="189"/>
                  </a:lnTo>
                  <a:lnTo>
                    <a:pt x="195" y="189"/>
                  </a:lnTo>
                  <a:lnTo>
                    <a:pt x="183" y="186"/>
                  </a:lnTo>
                  <a:lnTo>
                    <a:pt x="173" y="185"/>
                  </a:lnTo>
                  <a:lnTo>
                    <a:pt x="163" y="182"/>
                  </a:lnTo>
                  <a:lnTo>
                    <a:pt x="152" y="179"/>
                  </a:lnTo>
                  <a:lnTo>
                    <a:pt x="142" y="176"/>
                  </a:lnTo>
                  <a:lnTo>
                    <a:pt x="133" y="171"/>
                  </a:lnTo>
                  <a:lnTo>
                    <a:pt x="123" y="167"/>
                  </a:lnTo>
                  <a:lnTo>
                    <a:pt x="114" y="162"/>
                  </a:lnTo>
                  <a:lnTo>
                    <a:pt x="106" y="158"/>
                  </a:lnTo>
                  <a:lnTo>
                    <a:pt x="97" y="152"/>
                  </a:lnTo>
                  <a:lnTo>
                    <a:pt x="88" y="146"/>
                  </a:lnTo>
                  <a:lnTo>
                    <a:pt x="81" y="140"/>
                  </a:lnTo>
                  <a:lnTo>
                    <a:pt x="72" y="134"/>
                  </a:lnTo>
                  <a:lnTo>
                    <a:pt x="64" y="128"/>
                  </a:lnTo>
                  <a:lnTo>
                    <a:pt x="59" y="121"/>
                  </a:lnTo>
                  <a:lnTo>
                    <a:pt x="51" y="114"/>
                  </a:lnTo>
                  <a:lnTo>
                    <a:pt x="45" y="106"/>
                  </a:lnTo>
                  <a:lnTo>
                    <a:pt x="40" y="99"/>
                  </a:lnTo>
                  <a:lnTo>
                    <a:pt x="35" y="90"/>
                  </a:lnTo>
                  <a:lnTo>
                    <a:pt x="29" y="82"/>
                  </a:lnTo>
                  <a:lnTo>
                    <a:pt x="25" y="74"/>
                  </a:lnTo>
                  <a:lnTo>
                    <a:pt x="22" y="65"/>
                  </a:lnTo>
                  <a:lnTo>
                    <a:pt x="17" y="56"/>
                  </a:lnTo>
                  <a:lnTo>
                    <a:pt x="15" y="47"/>
                  </a:lnTo>
                  <a:lnTo>
                    <a:pt x="13" y="38"/>
                  </a:lnTo>
                  <a:lnTo>
                    <a:pt x="10" y="29"/>
                  </a:lnTo>
                  <a:lnTo>
                    <a:pt x="9" y="19"/>
                  </a:lnTo>
                  <a:lnTo>
                    <a:pt x="9" y="10"/>
                  </a:lnTo>
                  <a:lnTo>
                    <a:pt x="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131" name="Freeform 108"/>
            <p:cNvSpPr>
              <a:spLocks/>
            </p:cNvSpPr>
            <p:nvPr/>
          </p:nvSpPr>
          <p:spPr bwMode="auto">
            <a:xfrm>
              <a:off x="1917700" y="3633614"/>
              <a:ext cx="215900" cy="290512"/>
            </a:xfrm>
            <a:custGeom>
              <a:avLst/>
              <a:gdLst>
                <a:gd name="T0" fmla="*/ 125 w 136"/>
                <a:gd name="T1" fmla="*/ 3 h 183"/>
                <a:gd name="T2" fmla="*/ 111 w 136"/>
                <a:gd name="T3" fmla="*/ 12 h 183"/>
                <a:gd name="T4" fmla="*/ 97 w 136"/>
                <a:gd name="T5" fmla="*/ 20 h 183"/>
                <a:gd name="T6" fmla="*/ 84 w 136"/>
                <a:gd name="T7" fmla="*/ 29 h 183"/>
                <a:gd name="T8" fmla="*/ 72 w 136"/>
                <a:gd name="T9" fmla="*/ 39 h 183"/>
                <a:gd name="T10" fmla="*/ 60 w 136"/>
                <a:gd name="T11" fmla="*/ 48 h 183"/>
                <a:gd name="T12" fmla="*/ 50 w 136"/>
                <a:gd name="T13" fmla="*/ 60 h 183"/>
                <a:gd name="T14" fmla="*/ 41 w 136"/>
                <a:gd name="T15" fmla="*/ 70 h 183"/>
                <a:gd name="T16" fmla="*/ 32 w 136"/>
                <a:gd name="T17" fmla="*/ 82 h 183"/>
                <a:gd name="T18" fmla="*/ 23 w 136"/>
                <a:gd name="T19" fmla="*/ 94 h 183"/>
                <a:gd name="T20" fmla="*/ 17 w 136"/>
                <a:gd name="T21" fmla="*/ 107 h 183"/>
                <a:gd name="T22" fmla="*/ 12 w 136"/>
                <a:gd name="T23" fmla="*/ 120 h 183"/>
                <a:gd name="T24" fmla="*/ 7 w 136"/>
                <a:gd name="T25" fmla="*/ 134 h 183"/>
                <a:gd name="T26" fmla="*/ 3 w 136"/>
                <a:gd name="T27" fmla="*/ 147 h 183"/>
                <a:gd name="T28" fmla="*/ 0 w 136"/>
                <a:gd name="T29" fmla="*/ 160 h 183"/>
                <a:gd name="T30" fmla="*/ 0 w 136"/>
                <a:gd name="T31" fmla="*/ 175 h 183"/>
                <a:gd name="T32" fmla="*/ 9 w 136"/>
                <a:gd name="T33" fmla="*/ 183 h 183"/>
                <a:gd name="T34" fmla="*/ 9 w 136"/>
                <a:gd name="T35" fmla="*/ 169 h 183"/>
                <a:gd name="T36" fmla="*/ 10 w 136"/>
                <a:gd name="T37" fmla="*/ 156 h 183"/>
                <a:gd name="T38" fmla="*/ 13 w 136"/>
                <a:gd name="T39" fmla="*/ 143 h 183"/>
                <a:gd name="T40" fmla="*/ 17 w 136"/>
                <a:gd name="T41" fmla="*/ 129 h 183"/>
                <a:gd name="T42" fmla="*/ 22 w 136"/>
                <a:gd name="T43" fmla="*/ 117 h 183"/>
                <a:gd name="T44" fmla="*/ 28 w 136"/>
                <a:gd name="T45" fmla="*/ 104 h 183"/>
                <a:gd name="T46" fmla="*/ 35 w 136"/>
                <a:gd name="T47" fmla="*/ 92 h 183"/>
                <a:gd name="T48" fmla="*/ 42 w 136"/>
                <a:gd name="T49" fmla="*/ 82 h 183"/>
                <a:gd name="T50" fmla="*/ 51 w 136"/>
                <a:gd name="T51" fmla="*/ 70 h 183"/>
                <a:gd name="T52" fmla="*/ 62 w 136"/>
                <a:gd name="T53" fmla="*/ 60 h 183"/>
                <a:gd name="T54" fmla="*/ 72 w 136"/>
                <a:gd name="T55" fmla="*/ 49 h 183"/>
                <a:gd name="T56" fmla="*/ 84 w 136"/>
                <a:gd name="T57" fmla="*/ 40 h 183"/>
                <a:gd name="T58" fmla="*/ 95 w 136"/>
                <a:gd name="T59" fmla="*/ 32 h 183"/>
                <a:gd name="T60" fmla="*/ 108 w 136"/>
                <a:gd name="T61" fmla="*/ 23 h 183"/>
                <a:gd name="T62" fmla="*/ 122 w 136"/>
                <a:gd name="T63" fmla="*/ 15 h 183"/>
                <a:gd name="T64" fmla="*/ 136 w 136"/>
                <a:gd name="T65" fmla="*/ 8 h 18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36"/>
                <a:gd name="T100" fmla="*/ 0 h 183"/>
                <a:gd name="T101" fmla="*/ 136 w 136"/>
                <a:gd name="T102" fmla="*/ 183 h 18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36" h="183">
                  <a:moveTo>
                    <a:pt x="132" y="0"/>
                  </a:moveTo>
                  <a:lnTo>
                    <a:pt x="125" y="3"/>
                  </a:lnTo>
                  <a:lnTo>
                    <a:pt x="117" y="8"/>
                  </a:lnTo>
                  <a:lnTo>
                    <a:pt x="111" y="12"/>
                  </a:lnTo>
                  <a:lnTo>
                    <a:pt x="104" y="15"/>
                  </a:lnTo>
                  <a:lnTo>
                    <a:pt x="97" y="20"/>
                  </a:lnTo>
                  <a:lnTo>
                    <a:pt x="91" y="24"/>
                  </a:lnTo>
                  <a:lnTo>
                    <a:pt x="84" y="29"/>
                  </a:lnTo>
                  <a:lnTo>
                    <a:pt x="78" y="33"/>
                  </a:lnTo>
                  <a:lnTo>
                    <a:pt x="72" y="39"/>
                  </a:lnTo>
                  <a:lnTo>
                    <a:pt x="66" y="43"/>
                  </a:lnTo>
                  <a:lnTo>
                    <a:pt x="60" y="48"/>
                  </a:lnTo>
                  <a:lnTo>
                    <a:pt x="56" y="54"/>
                  </a:lnTo>
                  <a:lnTo>
                    <a:pt x="50" y="60"/>
                  </a:lnTo>
                  <a:lnTo>
                    <a:pt x="45" y="64"/>
                  </a:lnTo>
                  <a:lnTo>
                    <a:pt x="41" y="70"/>
                  </a:lnTo>
                  <a:lnTo>
                    <a:pt x="37" y="76"/>
                  </a:lnTo>
                  <a:lnTo>
                    <a:pt x="32" y="82"/>
                  </a:lnTo>
                  <a:lnTo>
                    <a:pt x="28" y="88"/>
                  </a:lnTo>
                  <a:lnTo>
                    <a:pt x="23" y="94"/>
                  </a:lnTo>
                  <a:lnTo>
                    <a:pt x="20" y="100"/>
                  </a:lnTo>
                  <a:lnTo>
                    <a:pt x="17" y="107"/>
                  </a:lnTo>
                  <a:lnTo>
                    <a:pt x="15" y="113"/>
                  </a:lnTo>
                  <a:lnTo>
                    <a:pt x="12" y="120"/>
                  </a:lnTo>
                  <a:lnTo>
                    <a:pt x="9" y="126"/>
                  </a:lnTo>
                  <a:lnTo>
                    <a:pt x="7" y="134"/>
                  </a:lnTo>
                  <a:lnTo>
                    <a:pt x="4" y="140"/>
                  </a:lnTo>
                  <a:lnTo>
                    <a:pt x="3" y="147"/>
                  </a:lnTo>
                  <a:lnTo>
                    <a:pt x="1" y="154"/>
                  </a:lnTo>
                  <a:lnTo>
                    <a:pt x="0" y="160"/>
                  </a:lnTo>
                  <a:lnTo>
                    <a:pt x="0" y="168"/>
                  </a:lnTo>
                  <a:lnTo>
                    <a:pt x="0" y="175"/>
                  </a:lnTo>
                  <a:lnTo>
                    <a:pt x="0" y="183"/>
                  </a:lnTo>
                  <a:lnTo>
                    <a:pt x="9" y="183"/>
                  </a:lnTo>
                  <a:lnTo>
                    <a:pt x="9" y="175"/>
                  </a:lnTo>
                  <a:lnTo>
                    <a:pt x="9" y="169"/>
                  </a:lnTo>
                  <a:lnTo>
                    <a:pt x="9" y="162"/>
                  </a:lnTo>
                  <a:lnTo>
                    <a:pt x="10" y="156"/>
                  </a:lnTo>
                  <a:lnTo>
                    <a:pt x="12" y="149"/>
                  </a:lnTo>
                  <a:lnTo>
                    <a:pt x="13" y="143"/>
                  </a:lnTo>
                  <a:lnTo>
                    <a:pt x="15" y="135"/>
                  </a:lnTo>
                  <a:lnTo>
                    <a:pt x="17" y="129"/>
                  </a:lnTo>
                  <a:lnTo>
                    <a:pt x="19" y="123"/>
                  </a:lnTo>
                  <a:lnTo>
                    <a:pt x="22" y="117"/>
                  </a:lnTo>
                  <a:lnTo>
                    <a:pt x="25" y="110"/>
                  </a:lnTo>
                  <a:lnTo>
                    <a:pt x="28" y="104"/>
                  </a:lnTo>
                  <a:lnTo>
                    <a:pt x="31" y="98"/>
                  </a:lnTo>
                  <a:lnTo>
                    <a:pt x="35" y="92"/>
                  </a:lnTo>
                  <a:lnTo>
                    <a:pt x="40" y="86"/>
                  </a:lnTo>
                  <a:lnTo>
                    <a:pt x="42" y="82"/>
                  </a:lnTo>
                  <a:lnTo>
                    <a:pt x="47" y="76"/>
                  </a:lnTo>
                  <a:lnTo>
                    <a:pt x="51" y="70"/>
                  </a:lnTo>
                  <a:lnTo>
                    <a:pt x="57" y="66"/>
                  </a:lnTo>
                  <a:lnTo>
                    <a:pt x="62" y="60"/>
                  </a:lnTo>
                  <a:lnTo>
                    <a:pt x="66" y="55"/>
                  </a:lnTo>
                  <a:lnTo>
                    <a:pt x="72" y="49"/>
                  </a:lnTo>
                  <a:lnTo>
                    <a:pt x="78" y="45"/>
                  </a:lnTo>
                  <a:lnTo>
                    <a:pt x="84" y="40"/>
                  </a:lnTo>
                  <a:lnTo>
                    <a:pt x="89" y="36"/>
                  </a:lnTo>
                  <a:lnTo>
                    <a:pt x="95" y="32"/>
                  </a:lnTo>
                  <a:lnTo>
                    <a:pt x="101" y="27"/>
                  </a:lnTo>
                  <a:lnTo>
                    <a:pt x="108" y="23"/>
                  </a:lnTo>
                  <a:lnTo>
                    <a:pt x="114" y="20"/>
                  </a:lnTo>
                  <a:lnTo>
                    <a:pt x="122" y="15"/>
                  </a:lnTo>
                  <a:lnTo>
                    <a:pt x="129" y="12"/>
                  </a:lnTo>
                  <a:lnTo>
                    <a:pt x="136" y="8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132" name="Freeform 109"/>
            <p:cNvSpPr>
              <a:spLocks/>
            </p:cNvSpPr>
            <p:nvPr/>
          </p:nvSpPr>
          <p:spPr bwMode="auto">
            <a:xfrm>
              <a:off x="2127250" y="3573289"/>
              <a:ext cx="36513" cy="73025"/>
            </a:xfrm>
            <a:custGeom>
              <a:avLst/>
              <a:gdLst>
                <a:gd name="T0" fmla="*/ 15 w 23"/>
                <a:gd name="T1" fmla="*/ 1 h 46"/>
                <a:gd name="T2" fmla="*/ 15 w 23"/>
                <a:gd name="T3" fmla="*/ 4 h 46"/>
                <a:gd name="T4" fmla="*/ 15 w 23"/>
                <a:gd name="T5" fmla="*/ 7 h 46"/>
                <a:gd name="T6" fmla="*/ 15 w 23"/>
                <a:gd name="T7" fmla="*/ 10 h 46"/>
                <a:gd name="T8" fmla="*/ 15 w 23"/>
                <a:gd name="T9" fmla="*/ 13 h 46"/>
                <a:gd name="T10" fmla="*/ 13 w 23"/>
                <a:gd name="T11" fmla="*/ 16 h 46"/>
                <a:gd name="T12" fmla="*/ 13 w 23"/>
                <a:gd name="T13" fmla="*/ 19 h 46"/>
                <a:gd name="T14" fmla="*/ 12 w 23"/>
                <a:gd name="T15" fmla="*/ 22 h 46"/>
                <a:gd name="T16" fmla="*/ 10 w 23"/>
                <a:gd name="T17" fmla="*/ 25 h 46"/>
                <a:gd name="T18" fmla="*/ 10 w 23"/>
                <a:gd name="T19" fmla="*/ 28 h 46"/>
                <a:gd name="T20" fmla="*/ 7 w 23"/>
                <a:gd name="T21" fmla="*/ 31 h 46"/>
                <a:gd name="T22" fmla="*/ 6 w 23"/>
                <a:gd name="T23" fmla="*/ 34 h 46"/>
                <a:gd name="T24" fmla="*/ 4 w 23"/>
                <a:gd name="T25" fmla="*/ 36 h 46"/>
                <a:gd name="T26" fmla="*/ 3 w 23"/>
                <a:gd name="T27" fmla="*/ 37 h 46"/>
                <a:gd name="T28" fmla="*/ 1 w 23"/>
                <a:gd name="T29" fmla="*/ 38 h 46"/>
                <a:gd name="T30" fmla="*/ 4 w 23"/>
                <a:gd name="T31" fmla="*/ 46 h 46"/>
                <a:gd name="T32" fmla="*/ 7 w 23"/>
                <a:gd name="T33" fmla="*/ 44 h 46"/>
                <a:gd name="T34" fmla="*/ 9 w 23"/>
                <a:gd name="T35" fmla="*/ 43 h 46"/>
                <a:gd name="T36" fmla="*/ 12 w 23"/>
                <a:gd name="T37" fmla="*/ 41 h 46"/>
                <a:gd name="T38" fmla="*/ 13 w 23"/>
                <a:gd name="T39" fmla="*/ 38 h 46"/>
                <a:gd name="T40" fmla="*/ 16 w 23"/>
                <a:gd name="T41" fmla="*/ 36 h 46"/>
                <a:gd name="T42" fmla="*/ 18 w 23"/>
                <a:gd name="T43" fmla="*/ 33 h 46"/>
                <a:gd name="T44" fmla="*/ 19 w 23"/>
                <a:gd name="T45" fmla="*/ 30 h 46"/>
                <a:gd name="T46" fmla="*/ 19 w 23"/>
                <a:gd name="T47" fmla="*/ 27 h 46"/>
                <a:gd name="T48" fmla="*/ 20 w 23"/>
                <a:gd name="T49" fmla="*/ 24 h 46"/>
                <a:gd name="T50" fmla="*/ 22 w 23"/>
                <a:gd name="T51" fmla="*/ 21 h 46"/>
                <a:gd name="T52" fmla="*/ 22 w 23"/>
                <a:gd name="T53" fmla="*/ 16 h 46"/>
                <a:gd name="T54" fmla="*/ 23 w 23"/>
                <a:gd name="T55" fmla="*/ 13 h 46"/>
                <a:gd name="T56" fmla="*/ 23 w 23"/>
                <a:gd name="T57" fmla="*/ 10 h 46"/>
                <a:gd name="T58" fmla="*/ 23 w 23"/>
                <a:gd name="T59" fmla="*/ 6 h 46"/>
                <a:gd name="T60" fmla="*/ 23 w 23"/>
                <a:gd name="T61" fmla="*/ 3 h 46"/>
                <a:gd name="T62" fmla="*/ 23 w 23"/>
                <a:gd name="T63" fmla="*/ 0 h 4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3"/>
                <a:gd name="T97" fmla="*/ 0 h 46"/>
                <a:gd name="T98" fmla="*/ 23 w 23"/>
                <a:gd name="T99" fmla="*/ 46 h 4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3" h="46">
                  <a:moveTo>
                    <a:pt x="15" y="0"/>
                  </a:moveTo>
                  <a:lnTo>
                    <a:pt x="15" y="1"/>
                  </a:lnTo>
                  <a:lnTo>
                    <a:pt x="15" y="3"/>
                  </a:lnTo>
                  <a:lnTo>
                    <a:pt x="15" y="4"/>
                  </a:lnTo>
                  <a:lnTo>
                    <a:pt x="15" y="6"/>
                  </a:lnTo>
                  <a:lnTo>
                    <a:pt x="15" y="7"/>
                  </a:lnTo>
                  <a:lnTo>
                    <a:pt x="15" y="9"/>
                  </a:lnTo>
                  <a:lnTo>
                    <a:pt x="15" y="10"/>
                  </a:lnTo>
                  <a:lnTo>
                    <a:pt x="15" y="12"/>
                  </a:lnTo>
                  <a:lnTo>
                    <a:pt x="15" y="13"/>
                  </a:lnTo>
                  <a:lnTo>
                    <a:pt x="13" y="15"/>
                  </a:lnTo>
                  <a:lnTo>
                    <a:pt x="13" y="16"/>
                  </a:lnTo>
                  <a:lnTo>
                    <a:pt x="13" y="18"/>
                  </a:lnTo>
                  <a:lnTo>
                    <a:pt x="13" y="19"/>
                  </a:lnTo>
                  <a:lnTo>
                    <a:pt x="12" y="21"/>
                  </a:lnTo>
                  <a:lnTo>
                    <a:pt x="12" y="22"/>
                  </a:lnTo>
                  <a:lnTo>
                    <a:pt x="12" y="24"/>
                  </a:lnTo>
                  <a:lnTo>
                    <a:pt x="10" y="25"/>
                  </a:lnTo>
                  <a:lnTo>
                    <a:pt x="10" y="27"/>
                  </a:lnTo>
                  <a:lnTo>
                    <a:pt x="10" y="28"/>
                  </a:lnTo>
                  <a:lnTo>
                    <a:pt x="9" y="30"/>
                  </a:lnTo>
                  <a:lnTo>
                    <a:pt x="7" y="31"/>
                  </a:lnTo>
                  <a:lnTo>
                    <a:pt x="7" y="33"/>
                  </a:lnTo>
                  <a:lnTo>
                    <a:pt x="6" y="34"/>
                  </a:lnTo>
                  <a:lnTo>
                    <a:pt x="6" y="36"/>
                  </a:lnTo>
                  <a:lnTo>
                    <a:pt x="4" y="36"/>
                  </a:lnTo>
                  <a:lnTo>
                    <a:pt x="4" y="37"/>
                  </a:lnTo>
                  <a:lnTo>
                    <a:pt x="3" y="37"/>
                  </a:lnTo>
                  <a:lnTo>
                    <a:pt x="1" y="37"/>
                  </a:lnTo>
                  <a:lnTo>
                    <a:pt x="1" y="38"/>
                  </a:lnTo>
                  <a:lnTo>
                    <a:pt x="0" y="38"/>
                  </a:lnTo>
                  <a:lnTo>
                    <a:pt x="4" y="46"/>
                  </a:lnTo>
                  <a:lnTo>
                    <a:pt x="6" y="46"/>
                  </a:lnTo>
                  <a:lnTo>
                    <a:pt x="7" y="44"/>
                  </a:lnTo>
                  <a:lnTo>
                    <a:pt x="9" y="44"/>
                  </a:lnTo>
                  <a:lnTo>
                    <a:pt x="9" y="43"/>
                  </a:lnTo>
                  <a:lnTo>
                    <a:pt x="10" y="41"/>
                  </a:lnTo>
                  <a:lnTo>
                    <a:pt x="12" y="41"/>
                  </a:lnTo>
                  <a:lnTo>
                    <a:pt x="13" y="40"/>
                  </a:lnTo>
                  <a:lnTo>
                    <a:pt x="13" y="38"/>
                  </a:lnTo>
                  <a:lnTo>
                    <a:pt x="15" y="37"/>
                  </a:lnTo>
                  <a:lnTo>
                    <a:pt x="16" y="36"/>
                  </a:lnTo>
                  <a:lnTo>
                    <a:pt x="16" y="34"/>
                  </a:lnTo>
                  <a:lnTo>
                    <a:pt x="18" y="33"/>
                  </a:lnTo>
                  <a:lnTo>
                    <a:pt x="18" y="31"/>
                  </a:lnTo>
                  <a:lnTo>
                    <a:pt x="19" y="30"/>
                  </a:lnTo>
                  <a:lnTo>
                    <a:pt x="19" y="28"/>
                  </a:lnTo>
                  <a:lnTo>
                    <a:pt x="19" y="27"/>
                  </a:lnTo>
                  <a:lnTo>
                    <a:pt x="20" y="25"/>
                  </a:lnTo>
                  <a:lnTo>
                    <a:pt x="20" y="24"/>
                  </a:lnTo>
                  <a:lnTo>
                    <a:pt x="20" y="22"/>
                  </a:lnTo>
                  <a:lnTo>
                    <a:pt x="22" y="21"/>
                  </a:lnTo>
                  <a:lnTo>
                    <a:pt x="22" y="18"/>
                  </a:lnTo>
                  <a:lnTo>
                    <a:pt x="22" y="16"/>
                  </a:lnTo>
                  <a:lnTo>
                    <a:pt x="22" y="15"/>
                  </a:lnTo>
                  <a:lnTo>
                    <a:pt x="23" y="13"/>
                  </a:lnTo>
                  <a:lnTo>
                    <a:pt x="23" y="12"/>
                  </a:lnTo>
                  <a:lnTo>
                    <a:pt x="23" y="10"/>
                  </a:lnTo>
                  <a:lnTo>
                    <a:pt x="23" y="7"/>
                  </a:lnTo>
                  <a:lnTo>
                    <a:pt x="23" y="6"/>
                  </a:lnTo>
                  <a:lnTo>
                    <a:pt x="23" y="4"/>
                  </a:lnTo>
                  <a:lnTo>
                    <a:pt x="23" y="3"/>
                  </a:lnTo>
                  <a:lnTo>
                    <a:pt x="23" y="1"/>
                  </a:lnTo>
                  <a:lnTo>
                    <a:pt x="23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133" name="Freeform 110"/>
            <p:cNvSpPr>
              <a:spLocks/>
            </p:cNvSpPr>
            <p:nvPr/>
          </p:nvSpPr>
          <p:spPr bwMode="auto">
            <a:xfrm>
              <a:off x="2093913" y="3484389"/>
              <a:ext cx="69850" cy="88900"/>
            </a:xfrm>
            <a:custGeom>
              <a:avLst/>
              <a:gdLst>
                <a:gd name="T0" fmla="*/ 2 w 44"/>
                <a:gd name="T1" fmla="*/ 9 h 56"/>
                <a:gd name="T2" fmla="*/ 6 w 44"/>
                <a:gd name="T3" fmla="*/ 10 h 56"/>
                <a:gd name="T4" fmla="*/ 9 w 44"/>
                <a:gd name="T5" fmla="*/ 10 h 56"/>
                <a:gd name="T6" fmla="*/ 12 w 44"/>
                <a:gd name="T7" fmla="*/ 12 h 56"/>
                <a:gd name="T8" fmla="*/ 15 w 44"/>
                <a:gd name="T9" fmla="*/ 13 h 56"/>
                <a:gd name="T10" fmla="*/ 18 w 44"/>
                <a:gd name="T11" fmla="*/ 16 h 56"/>
                <a:gd name="T12" fmla="*/ 21 w 44"/>
                <a:gd name="T13" fmla="*/ 18 h 56"/>
                <a:gd name="T14" fmla="*/ 24 w 44"/>
                <a:gd name="T15" fmla="*/ 20 h 56"/>
                <a:gd name="T16" fmla="*/ 27 w 44"/>
                <a:gd name="T17" fmla="*/ 23 h 56"/>
                <a:gd name="T18" fmla="*/ 28 w 44"/>
                <a:gd name="T19" fmla="*/ 28 h 56"/>
                <a:gd name="T20" fmla="*/ 31 w 44"/>
                <a:gd name="T21" fmla="*/ 31 h 56"/>
                <a:gd name="T22" fmla="*/ 33 w 44"/>
                <a:gd name="T23" fmla="*/ 35 h 56"/>
                <a:gd name="T24" fmla="*/ 34 w 44"/>
                <a:gd name="T25" fmla="*/ 40 h 56"/>
                <a:gd name="T26" fmla="*/ 36 w 44"/>
                <a:gd name="T27" fmla="*/ 44 h 56"/>
                <a:gd name="T28" fmla="*/ 36 w 44"/>
                <a:gd name="T29" fmla="*/ 49 h 56"/>
                <a:gd name="T30" fmla="*/ 36 w 44"/>
                <a:gd name="T31" fmla="*/ 53 h 56"/>
                <a:gd name="T32" fmla="*/ 44 w 44"/>
                <a:gd name="T33" fmla="*/ 56 h 56"/>
                <a:gd name="T34" fmla="*/ 44 w 44"/>
                <a:gd name="T35" fmla="*/ 50 h 56"/>
                <a:gd name="T36" fmla="*/ 44 w 44"/>
                <a:gd name="T37" fmla="*/ 44 h 56"/>
                <a:gd name="T38" fmla="*/ 43 w 44"/>
                <a:gd name="T39" fmla="*/ 40 h 56"/>
                <a:gd name="T40" fmla="*/ 41 w 44"/>
                <a:gd name="T41" fmla="*/ 34 h 56"/>
                <a:gd name="T42" fmla="*/ 40 w 44"/>
                <a:gd name="T43" fmla="*/ 29 h 56"/>
                <a:gd name="T44" fmla="*/ 37 w 44"/>
                <a:gd name="T45" fmla="*/ 25 h 56"/>
                <a:gd name="T46" fmla="*/ 36 w 44"/>
                <a:gd name="T47" fmla="*/ 20 h 56"/>
                <a:gd name="T48" fmla="*/ 33 w 44"/>
                <a:gd name="T49" fmla="*/ 16 h 56"/>
                <a:gd name="T50" fmla="*/ 30 w 44"/>
                <a:gd name="T51" fmla="*/ 13 h 56"/>
                <a:gd name="T52" fmla="*/ 25 w 44"/>
                <a:gd name="T53" fmla="*/ 10 h 56"/>
                <a:gd name="T54" fmla="*/ 22 w 44"/>
                <a:gd name="T55" fmla="*/ 7 h 56"/>
                <a:gd name="T56" fmla="*/ 18 w 44"/>
                <a:gd name="T57" fmla="*/ 4 h 56"/>
                <a:gd name="T58" fmla="*/ 14 w 44"/>
                <a:gd name="T59" fmla="*/ 3 h 56"/>
                <a:gd name="T60" fmla="*/ 9 w 44"/>
                <a:gd name="T61" fmla="*/ 1 h 56"/>
                <a:gd name="T62" fmla="*/ 5 w 44"/>
                <a:gd name="T63" fmla="*/ 0 h 56"/>
                <a:gd name="T64" fmla="*/ 0 w 44"/>
                <a:gd name="T65" fmla="*/ 0 h 5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4"/>
                <a:gd name="T100" fmla="*/ 0 h 56"/>
                <a:gd name="T101" fmla="*/ 44 w 44"/>
                <a:gd name="T102" fmla="*/ 56 h 5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4" h="56">
                  <a:moveTo>
                    <a:pt x="0" y="9"/>
                  </a:moveTo>
                  <a:lnTo>
                    <a:pt x="2" y="9"/>
                  </a:lnTo>
                  <a:lnTo>
                    <a:pt x="5" y="9"/>
                  </a:lnTo>
                  <a:lnTo>
                    <a:pt x="6" y="10"/>
                  </a:lnTo>
                  <a:lnTo>
                    <a:pt x="8" y="10"/>
                  </a:lnTo>
                  <a:lnTo>
                    <a:pt x="9" y="10"/>
                  </a:lnTo>
                  <a:lnTo>
                    <a:pt x="11" y="12"/>
                  </a:lnTo>
                  <a:lnTo>
                    <a:pt x="12" y="12"/>
                  </a:lnTo>
                  <a:lnTo>
                    <a:pt x="14" y="13"/>
                  </a:lnTo>
                  <a:lnTo>
                    <a:pt x="15" y="13"/>
                  </a:lnTo>
                  <a:lnTo>
                    <a:pt x="17" y="15"/>
                  </a:lnTo>
                  <a:lnTo>
                    <a:pt x="18" y="16"/>
                  </a:lnTo>
                  <a:lnTo>
                    <a:pt x="19" y="16"/>
                  </a:lnTo>
                  <a:lnTo>
                    <a:pt x="21" y="18"/>
                  </a:lnTo>
                  <a:lnTo>
                    <a:pt x="22" y="19"/>
                  </a:lnTo>
                  <a:lnTo>
                    <a:pt x="24" y="20"/>
                  </a:lnTo>
                  <a:lnTo>
                    <a:pt x="25" y="22"/>
                  </a:lnTo>
                  <a:lnTo>
                    <a:pt x="27" y="23"/>
                  </a:lnTo>
                  <a:lnTo>
                    <a:pt x="28" y="25"/>
                  </a:lnTo>
                  <a:lnTo>
                    <a:pt x="28" y="28"/>
                  </a:lnTo>
                  <a:lnTo>
                    <a:pt x="30" y="29"/>
                  </a:lnTo>
                  <a:lnTo>
                    <a:pt x="31" y="31"/>
                  </a:lnTo>
                  <a:lnTo>
                    <a:pt x="31" y="32"/>
                  </a:lnTo>
                  <a:lnTo>
                    <a:pt x="33" y="35"/>
                  </a:lnTo>
                  <a:lnTo>
                    <a:pt x="33" y="37"/>
                  </a:lnTo>
                  <a:lnTo>
                    <a:pt x="34" y="40"/>
                  </a:lnTo>
                  <a:lnTo>
                    <a:pt x="34" y="41"/>
                  </a:lnTo>
                  <a:lnTo>
                    <a:pt x="36" y="44"/>
                  </a:lnTo>
                  <a:lnTo>
                    <a:pt x="36" y="46"/>
                  </a:lnTo>
                  <a:lnTo>
                    <a:pt x="36" y="49"/>
                  </a:lnTo>
                  <a:lnTo>
                    <a:pt x="36" y="50"/>
                  </a:lnTo>
                  <a:lnTo>
                    <a:pt x="36" y="53"/>
                  </a:lnTo>
                  <a:lnTo>
                    <a:pt x="36" y="56"/>
                  </a:lnTo>
                  <a:lnTo>
                    <a:pt x="44" y="56"/>
                  </a:lnTo>
                  <a:lnTo>
                    <a:pt x="44" y="53"/>
                  </a:lnTo>
                  <a:lnTo>
                    <a:pt x="44" y="50"/>
                  </a:lnTo>
                  <a:lnTo>
                    <a:pt x="44" y="47"/>
                  </a:lnTo>
                  <a:lnTo>
                    <a:pt x="44" y="44"/>
                  </a:lnTo>
                  <a:lnTo>
                    <a:pt x="43" y="43"/>
                  </a:lnTo>
                  <a:lnTo>
                    <a:pt x="43" y="40"/>
                  </a:lnTo>
                  <a:lnTo>
                    <a:pt x="43" y="37"/>
                  </a:lnTo>
                  <a:lnTo>
                    <a:pt x="41" y="34"/>
                  </a:lnTo>
                  <a:lnTo>
                    <a:pt x="40" y="32"/>
                  </a:lnTo>
                  <a:lnTo>
                    <a:pt x="40" y="29"/>
                  </a:lnTo>
                  <a:lnTo>
                    <a:pt x="39" y="28"/>
                  </a:lnTo>
                  <a:lnTo>
                    <a:pt x="37" y="25"/>
                  </a:lnTo>
                  <a:lnTo>
                    <a:pt x="37" y="23"/>
                  </a:lnTo>
                  <a:lnTo>
                    <a:pt x="36" y="20"/>
                  </a:lnTo>
                  <a:lnTo>
                    <a:pt x="34" y="19"/>
                  </a:lnTo>
                  <a:lnTo>
                    <a:pt x="33" y="16"/>
                  </a:lnTo>
                  <a:lnTo>
                    <a:pt x="31" y="15"/>
                  </a:lnTo>
                  <a:lnTo>
                    <a:pt x="30" y="13"/>
                  </a:lnTo>
                  <a:lnTo>
                    <a:pt x="28" y="12"/>
                  </a:lnTo>
                  <a:lnTo>
                    <a:pt x="25" y="10"/>
                  </a:lnTo>
                  <a:lnTo>
                    <a:pt x="24" y="9"/>
                  </a:lnTo>
                  <a:lnTo>
                    <a:pt x="22" y="7"/>
                  </a:lnTo>
                  <a:lnTo>
                    <a:pt x="21" y="6"/>
                  </a:lnTo>
                  <a:lnTo>
                    <a:pt x="18" y="4"/>
                  </a:lnTo>
                  <a:lnTo>
                    <a:pt x="17" y="4"/>
                  </a:lnTo>
                  <a:lnTo>
                    <a:pt x="14" y="3"/>
                  </a:lnTo>
                  <a:lnTo>
                    <a:pt x="12" y="1"/>
                  </a:lnTo>
                  <a:lnTo>
                    <a:pt x="9" y="1"/>
                  </a:lnTo>
                  <a:lnTo>
                    <a:pt x="8" y="1"/>
                  </a:lnTo>
                  <a:lnTo>
                    <a:pt x="5" y="0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134" name="Freeform 111"/>
            <p:cNvSpPr>
              <a:spLocks/>
            </p:cNvSpPr>
            <p:nvPr/>
          </p:nvSpPr>
          <p:spPr bwMode="auto">
            <a:xfrm>
              <a:off x="1824038" y="3484389"/>
              <a:ext cx="269875" cy="14287"/>
            </a:xfrm>
            <a:custGeom>
              <a:avLst/>
              <a:gdLst>
                <a:gd name="T0" fmla="*/ 0 w 170"/>
                <a:gd name="T1" fmla="*/ 4 h 9"/>
                <a:gd name="T2" fmla="*/ 0 w 170"/>
                <a:gd name="T3" fmla="*/ 9 h 9"/>
                <a:gd name="T4" fmla="*/ 170 w 170"/>
                <a:gd name="T5" fmla="*/ 9 h 9"/>
                <a:gd name="T6" fmla="*/ 170 w 170"/>
                <a:gd name="T7" fmla="*/ 0 h 9"/>
                <a:gd name="T8" fmla="*/ 0 w 170"/>
                <a:gd name="T9" fmla="*/ 0 h 9"/>
                <a:gd name="T10" fmla="*/ 0 w 170"/>
                <a:gd name="T11" fmla="*/ 4 h 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0"/>
                <a:gd name="T19" fmla="*/ 0 h 9"/>
                <a:gd name="T20" fmla="*/ 170 w 170"/>
                <a:gd name="T21" fmla="*/ 9 h 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0" h="9">
                  <a:moveTo>
                    <a:pt x="0" y="4"/>
                  </a:moveTo>
                  <a:lnTo>
                    <a:pt x="0" y="9"/>
                  </a:lnTo>
                  <a:lnTo>
                    <a:pt x="170" y="9"/>
                  </a:lnTo>
                  <a:lnTo>
                    <a:pt x="170" y="0"/>
                  </a:ln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135" name="Freeform 112"/>
            <p:cNvSpPr>
              <a:spLocks/>
            </p:cNvSpPr>
            <p:nvPr/>
          </p:nvSpPr>
          <p:spPr bwMode="auto">
            <a:xfrm>
              <a:off x="2022475" y="2663651"/>
              <a:ext cx="34925" cy="58738"/>
            </a:xfrm>
            <a:custGeom>
              <a:avLst/>
              <a:gdLst>
                <a:gd name="T0" fmla="*/ 22 w 22"/>
                <a:gd name="T1" fmla="*/ 37 h 37"/>
                <a:gd name="T2" fmla="*/ 22 w 22"/>
                <a:gd name="T3" fmla="*/ 36 h 37"/>
                <a:gd name="T4" fmla="*/ 22 w 22"/>
                <a:gd name="T5" fmla="*/ 34 h 37"/>
                <a:gd name="T6" fmla="*/ 22 w 22"/>
                <a:gd name="T7" fmla="*/ 33 h 37"/>
                <a:gd name="T8" fmla="*/ 22 w 22"/>
                <a:gd name="T9" fmla="*/ 31 h 37"/>
                <a:gd name="T10" fmla="*/ 22 w 22"/>
                <a:gd name="T11" fmla="*/ 30 h 37"/>
                <a:gd name="T12" fmla="*/ 22 w 22"/>
                <a:gd name="T13" fmla="*/ 28 h 37"/>
                <a:gd name="T14" fmla="*/ 22 w 22"/>
                <a:gd name="T15" fmla="*/ 27 h 37"/>
                <a:gd name="T16" fmla="*/ 20 w 22"/>
                <a:gd name="T17" fmla="*/ 25 h 37"/>
                <a:gd name="T18" fmla="*/ 20 w 22"/>
                <a:gd name="T19" fmla="*/ 24 h 37"/>
                <a:gd name="T20" fmla="*/ 20 w 22"/>
                <a:gd name="T21" fmla="*/ 22 h 37"/>
                <a:gd name="T22" fmla="*/ 20 w 22"/>
                <a:gd name="T23" fmla="*/ 21 h 37"/>
                <a:gd name="T24" fmla="*/ 19 w 22"/>
                <a:gd name="T25" fmla="*/ 21 h 37"/>
                <a:gd name="T26" fmla="*/ 19 w 22"/>
                <a:gd name="T27" fmla="*/ 19 h 37"/>
                <a:gd name="T28" fmla="*/ 19 w 22"/>
                <a:gd name="T29" fmla="*/ 18 h 37"/>
                <a:gd name="T30" fmla="*/ 18 w 22"/>
                <a:gd name="T31" fmla="*/ 16 h 37"/>
                <a:gd name="T32" fmla="*/ 18 w 22"/>
                <a:gd name="T33" fmla="*/ 15 h 37"/>
                <a:gd name="T34" fmla="*/ 16 w 22"/>
                <a:gd name="T35" fmla="*/ 15 h 37"/>
                <a:gd name="T36" fmla="*/ 16 w 22"/>
                <a:gd name="T37" fmla="*/ 13 h 37"/>
                <a:gd name="T38" fmla="*/ 16 w 22"/>
                <a:gd name="T39" fmla="*/ 12 h 37"/>
                <a:gd name="T40" fmla="*/ 15 w 22"/>
                <a:gd name="T41" fmla="*/ 10 h 37"/>
                <a:gd name="T42" fmla="*/ 13 w 22"/>
                <a:gd name="T43" fmla="*/ 9 h 37"/>
                <a:gd name="T44" fmla="*/ 13 w 22"/>
                <a:gd name="T45" fmla="*/ 7 h 37"/>
                <a:gd name="T46" fmla="*/ 12 w 22"/>
                <a:gd name="T47" fmla="*/ 6 h 37"/>
                <a:gd name="T48" fmla="*/ 10 w 22"/>
                <a:gd name="T49" fmla="*/ 6 h 37"/>
                <a:gd name="T50" fmla="*/ 10 w 22"/>
                <a:gd name="T51" fmla="*/ 5 h 37"/>
                <a:gd name="T52" fmla="*/ 9 w 22"/>
                <a:gd name="T53" fmla="*/ 3 h 37"/>
                <a:gd name="T54" fmla="*/ 7 w 22"/>
                <a:gd name="T55" fmla="*/ 2 h 37"/>
                <a:gd name="T56" fmla="*/ 6 w 22"/>
                <a:gd name="T57" fmla="*/ 2 h 37"/>
                <a:gd name="T58" fmla="*/ 6 w 22"/>
                <a:gd name="T59" fmla="*/ 0 h 37"/>
                <a:gd name="T60" fmla="*/ 0 w 22"/>
                <a:gd name="T61" fmla="*/ 7 h 37"/>
                <a:gd name="T62" fmla="*/ 1 w 22"/>
                <a:gd name="T63" fmla="*/ 9 h 37"/>
                <a:gd name="T64" fmla="*/ 3 w 22"/>
                <a:gd name="T65" fmla="*/ 10 h 37"/>
                <a:gd name="T66" fmla="*/ 4 w 22"/>
                <a:gd name="T67" fmla="*/ 12 h 37"/>
                <a:gd name="T68" fmla="*/ 6 w 22"/>
                <a:gd name="T69" fmla="*/ 13 h 37"/>
                <a:gd name="T70" fmla="*/ 7 w 22"/>
                <a:gd name="T71" fmla="*/ 15 h 37"/>
                <a:gd name="T72" fmla="*/ 7 w 22"/>
                <a:gd name="T73" fmla="*/ 16 h 37"/>
                <a:gd name="T74" fmla="*/ 9 w 22"/>
                <a:gd name="T75" fmla="*/ 18 h 37"/>
                <a:gd name="T76" fmla="*/ 10 w 22"/>
                <a:gd name="T77" fmla="*/ 19 h 37"/>
                <a:gd name="T78" fmla="*/ 10 w 22"/>
                <a:gd name="T79" fmla="*/ 21 h 37"/>
                <a:gd name="T80" fmla="*/ 10 w 22"/>
                <a:gd name="T81" fmla="*/ 22 h 37"/>
                <a:gd name="T82" fmla="*/ 12 w 22"/>
                <a:gd name="T83" fmla="*/ 24 h 37"/>
                <a:gd name="T84" fmla="*/ 12 w 22"/>
                <a:gd name="T85" fmla="*/ 25 h 37"/>
                <a:gd name="T86" fmla="*/ 12 w 22"/>
                <a:gd name="T87" fmla="*/ 27 h 37"/>
                <a:gd name="T88" fmla="*/ 13 w 22"/>
                <a:gd name="T89" fmla="*/ 27 h 37"/>
                <a:gd name="T90" fmla="*/ 13 w 22"/>
                <a:gd name="T91" fmla="*/ 28 h 37"/>
                <a:gd name="T92" fmla="*/ 13 w 22"/>
                <a:gd name="T93" fmla="*/ 30 h 37"/>
                <a:gd name="T94" fmla="*/ 13 w 22"/>
                <a:gd name="T95" fmla="*/ 31 h 37"/>
                <a:gd name="T96" fmla="*/ 13 w 22"/>
                <a:gd name="T97" fmla="*/ 33 h 37"/>
                <a:gd name="T98" fmla="*/ 13 w 22"/>
                <a:gd name="T99" fmla="*/ 34 h 37"/>
                <a:gd name="T100" fmla="*/ 13 w 22"/>
                <a:gd name="T101" fmla="*/ 36 h 37"/>
                <a:gd name="T102" fmla="*/ 13 w 22"/>
                <a:gd name="T103" fmla="*/ 37 h 37"/>
                <a:gd name="T104" fmla="*/ 22 w 22"/>
                <a:gd name="T105" fmla="*/ 37 h 37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22"/>
                <a:gd name="T160" fmla="*/ 0 h 37"/>
                <a:gd name="T161" fmla="*/ 22 w 22"/>
                <a:gd name="T162" fmla="*/ 37 h 37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22" h="37">
                  <a:moveTo>
                    <a:pt x="22" y="37"/>
                  </a:moveTo>
                  <a:lnTo>
                    <a:pt x="22" y="36"/>
                  </a:lnTo>
                  <a:lnTo>
                    <a:pt x="22" y="34"/>
                  </a:lnTo>
                  <a:lnTo>
                    <a:pt x="22" y="33"/>
                  </a:lnTo>
                  <a:lnTo>
                    <a:pt x="22" y="31"/>
                  </a:lnTo>
                  <a:lnTo>
                    <a:pt x="22" y="30"/>
                  </a:lnTo>
                  <a:lnTo>
                    <a:pt x="22" y="28"/>
                  </a:lnTo>
                  <a:lnTo>
                    <a:pt x="22" y="27"/>
                  </a:lnTo>
                  <a:lnTo>
                    <a:pt x="20" y="25"/>
                  </a:lnTo>
                  <a:lnTo>
                    <a:pt x="20" y="24"/>
                  </a:lnTo>
                  <a:lnTo>
                    <a:pt x="20" y="22"/>
                  </a:lnTo>
                  <a:lnTo>
                    <a:pt x="20" y="21"/>
                  </a:lnTo>
                  <a:lnTo>
                    <a:pt x="19" y="21"/>
                  </a:lnTo>
                  <a:lnTo>
                    <a:pt x="19" y="19"/>
                  </a:lnTo>
                  <a:lnTo>
                    <a:pt x="19" y="18"/>
                  </a:lnTo>
                  <a:lnTo>
                    <a:pt x="18" y="16"/>
                  </a:lnTo>
                  <a:lnTo>
                    <a:pt x="18" y="15"/>
                  </a:lnTo>
                  <a:lnTo>
                    <a:pt x="16" y="15"/>
                  </a:lnTo>
                  <a:lnTo>
                    <a:pt x="16" y="13"/>
                  </a:lnTo>
                  <a:lnTo>
                    <a:pt x="16" y="12"/>
                  </a:lnTo>
                  <a:lnTo>
                    <a:pt x="15" y="10"/>
                  </a:lnTo>
                  <a:lnTo>
                    <a:pt x="13" y="9"/>
                  </a:lnTo>
                  <a:lnTo>
                    <a:pt x="13" y="7"/>
                  </a:lnTo>
                  <a:lnTo>
                    <a:pt x="12" y="6"/>
                  </a:lnTo>
                  <a:lnTo>
                    <a:pt x="10" y="6"/>
                  </a:lnTo>
                  <a:lnTo>
                    <a:pt x="10" y="5"/>
                  </a:lnTo>
                  <a:lnTo>
                    <a:pt x="9" y="3"/>
                  </a:lnTo>
                  <a:lnTo>
                    <a:pt x="7" y="2"/>
                  </a:lnTo>
                  <a:lnTo>
                    <a:pt x="6" y="2"/>
                  </a:lnTo>
                  <a:lnTo>
                    <a:pt x="6" y="0"/>
                  </a:lnTo>
                  <a:lnTo>
                    <a:pt x="0" y="7"/>
                  </a:lnTo>
                  <a:lnTo>
                    <a:pt x="1" y="9"/>
                  </a:lnTo>
                  <a:lnTo>
                    <a:pt x="3" y="10"/>
                  </a:lnTo>
                  <a:lnTo>
                    <a:pt x="4" y="12"/>
                  </a:lnTo>
                  <a:lnTo>
                    <a:pt x="6" y="13"/>
                  </a:lnTo>
                  <a:lnTo>
                    <a:pt x="7" y="15"/>
                  </a:lnTo>
                  <a:lnTo>
                    <a:pt x="7" y="16"/>
                  </a:lnTo>
                  <a:lnTo>
                    <a:pt x="9" y="18"/>
                  </a:lnTo>
                  <a:lnTo>
                    <a:pt x="10" y="19"/>
                  </a:lnTo>
                  <a:lnTo>
                    <a:pt x="10" y="21"/>
                  </a:lnTo>
                  <a:lnTo>
                    <a:pt x="10" y="22"/>
                  </a:lnTo>
                  <a:lnTo>
                    <a:pt x="12" y="24"/>
                  </a:lnTo>
                  <a:lnTo>
                    <a:pt x="12" y="25"/>
                  </a:lnTo>
                  <a:lnTo>
                    <a:pt x="12" y="27"/>
                  </a:lnTo>
                  <a:lnTo>
                    <a:pt x="13" y="27"/>
                  </a:lnTo>
                  <a:lnTo>
                    <a:pt x="13" y="28"/>
                  </a:lnTo>
                  <a:lnTo>
                    <a:pt x="13" y="30"/>
                  </a:lnTo>
                  <a:lnTo>
                    <a:pt x="13" y="31"/>
                  </a:lnTo>
                  <a:lnTo>
                    <a:pt x="13" y="33"/>
                  </a:lnTo>
                  <a:lnTo>
                    <a:pt x="13" y="34"/>
                  </a:lnTo>
                  <a:lnTo>
                    <a:pt x="13" y="36"/>
                  </a:lnTo>
                  <a:lnTo>
                    <a:pt x="13" y="37"/>
                  </a:lnTo>
                  <a:lnTo>
                    <a:pt x="22" y="37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136" name="Freeform 113"/>
            <p:cNvSpPr>
              <a:spLocks/>
            </p:cNvSpPr>
            <p:nvPr/>
          </p:nvSpPr>
          <p:spPr bwMode="auto">
            <a:xfrm>
              <a:off x="1982788" y="2722389"/>
              <a:ext cx="74612" cy="74612"/>
            </a:xfrm>
            <a:custGeom>
              <a:avLst/>
              <a:gdLst>
                <a:gd name="T0" fmla="*/ 3 w 47"/>
                <a:gd name="T1" fmla="*/ 47 h 47"/>
                <a:gd name="T2" fmla="*/ 7 w 47"/>
                <a:gd name="T3" fmla="*/ 46 h 47"/>
                <a:gd name="T4" fmla="*/ 12 w 47"/>
                <a:gd name="T5" fmla="*/ 46 h 47"/>
                <a:gd name="T6" fmla="*/ 16 w 47"/>
                <a:gd name="T7" fmla="*/ 45 h 47"/>
                <a:gd name="T8" fmla="*/ 21 w 47"/>
                <a:gd name="T9" fmla="*/ 43 h 47"/>
                <a:gd name="T10" fmla="*/ 25 w 47"/>
                <a:gd name="T11" fmla="*/ 40 h 47"/>
                <a:gd name="T12" fmla="*/ 29 w 47"/>
                <a:gd name="T13" fmla="*/ 37 h 47"/>
                <a:gd name="T14" fmla="*/ 32 w 47"/>
                <a:gd name="T15" fmla="*/ 34 h 47"/>
                <a:gd name="T16" fmla="*/ 35 w 47"/>
                <a:gd name="T17" fmla="*/ 31 h 47"/>
                <a:gd name="T18" fmla="*/ 38 w 47"/>
                <a:gd name="T19" fmla="*/ 28 h 47"/>
                <a:gd name="T20" fmla="*/ 41 w 47"/>
                <a:gd name="T21" fmla="*/ 24 h 47"/>
                <a:gd name="T22" fmla="*/ 43 w 47"/>
                <a:gd name="T23" fmla="*/ 21 h 47"/>
                <a:gd name="T24" fmla="*/ 44 w 47"/>
                <a:gd name="T25" fmla="*/ 16 h 47"/>
                <a:gd name="T26" fmla="*/ 45 w 47"/>
                <a:gd name="T27" fmla="*/ 12 h 47"/>
                <a:gd name="T28" fmla="*/ 47 w 47"/>
                <a:gd name="T29" fmla="*/ 7 h 47"/>
                <a:gd name="T30" fmla="*/ 47 w 47"/>
                <a:gd name="T31" fmla="*/ 2 h 47"/>
                <a:gd name="T32" fmla="*/ 38 w 47"/>
                <a:gd name="T33" fmla="*/ 0 h 47"/>
                <a:gd name="T34" fmla="*/ 38 w 47"/>
                <a:gd name="T35" fmla="*/ 3 h 47"/>
                <a:gd name="T36" fmla="*/ 38 w 47"/>
                <a:gd name="T37" fmla="*/ 7 h 47"/>
                <a:gd name="T38" fmla="*/ 37 w 47"/>
                <a:gd name="T39" fmla="*/ 12 h 47"/>
                <a:gd name="T40" fmla="*/ 35 w 47"/>
                <a:gd name="T41" fmla="*/ 15 h 47"/>
                <a:gd name="T42" fmla="*/ 34 w 47"/>
                <a:gd name="T43" fmla="*/ 18 h 47"/>
                <a:gd name="T44" fmla="*/ 32 w 47"/>
                <a:gd name="T45" fmla="*/ 21 h 47"/>
                <a:gd name="T46" fmla="*/ 29 w 47"/>
                <a:gd name="T47" fmla="*/ 24 h 47"/>
                <a:gd name="T48" fmla="*/ 28 w 47"/>
                <a:gd name="T49" fmla="*/ 27 h 47"/>
                <a:gd name="T50" fmla="*/ 25 w 47"/>
                <a:gd name="T51" fmla="*/ 30 h 47"/>
                <a:gd name="T52" fmla="*/ 22 w 47"/>
                <a:gd name="T53" fmla="*/ 31 h 47"/>
                <a:gd name="T54" fmla="*/ 19 w 47"/>
                <a:gd name="T55" fmla="*/ 34 h 47"/>
                <a:gd name="T56" fmla="*/ 16 w 47"/>
                <a:gd name="T57" fmla="*/ 36 h 47"/>
                <a:gd name="T58" fmla="*/ 12 w 47"/>
                <a:gd name="T59" fmla="*/ 37 h 47"/>
                <a:gd name="T60" fmla="*/ 9 w 47"/>
                <a:gd name="T61" fmla="*/ 37 h 47"/>
                <a:gd name="T62" fmla="*/ 4 w 47"/>
                <a:gd name="T63" fmla="*/ 39 h 47"/>
                <a:gd name="T64" fmla="*/ 0 w 47"/>
                <a:gd name="T65" fmla="*/ 39 h 4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7"/>
                <a:gd name="T100" fmla="*/ 0 h 47"/>
                <a:gd name="T101" fmla="*/ 47 w 47"/>
                <a:gd name="T102" fmla="*/ 47 h 4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7" h="47">
                  <a:moveTo>
                    <a:pt x="0" y="47"/>
                  </a:moveTo>
                  <a:lnTo>
                    <a:pt x="3" y="47"/>
                  </a:lnTo>
                  <a:lnTo>
                    <a:pt x="6" y="47"/>
                  </a:lnTo>
                  <a:lnTo>
                    <a:pt x="7" y="46"/>
                  </a:lnTo>
                  <a:lnTo>
                    <a:pt x="10" y="46"/>
                  </a:lnTo>
                  <a:lnTo>
                    <a:pt x="12" y="46"/>
                  </a:lnTo>
                  <a:lnTo>
                    <a:pt x="15" y="45"/>
                  </a:lnTo>
                  <a:lnTo>
                    <a:pt x="16" y="45"/>
                  </a:lnTo>
                  <a:lnTo>
                    <a:pt x="19" y="43"/>
                  </a:lnTo>
                  <a:lnTo>
                    <a:pt x="21" y="43"/>
                  </a:lnTo>
                  <a:lnTo>
                    <a:pt x="23" y="42"/>
                  </a:lnTo>
                  <a:lnTo>
                    <a:pt x="25" y="40"/>
                  </a:lnTo>
                  <a:lnTo>
                    <a:pt x="26" y="39"/>
                  </a:lnTo>
                  <a:lnTo>
                    <a:pt x="29" y="37"/>
                  </a:lnTo>
                  <a:lnTo>
                    <a:pt x="31" y="36"/>
                  </a:lnTo>
                  <a:lnTo>
                    <a:pt x="32" y="34"/>
                  </a:lnTo>
                  <a:lnTo>
                    <a:pt x="34" y="33"/>
                  </a:lnTo>
                  <a:lnTo>
                    <a:pt x="35" y="31"/>
                  </a:lnTo>
                  <a:lnTo>
                    <a:pt x="37" y="30"/>
                  </a:lnTo>
                  <a:lnTo>
                    <a:pt x="38" y="28"/>
                  </a:lnTo>
                  <a:lnTo>
                    <a:pt x="40" y="27"/>
                  </a:lnTo>
                  <a:lnTo>
                    <a:pt x="41" y="24"/>
                  </a:lnTo>
                  <a:lnTo>
                    <a:pt x="43" y="22"/>
                  </a:lnTo>
                  <a:lnTo>
                    <a:pt x="43" y="21"/>
                  </a:lnTo>
                  <a:lnTo>
                    <a:pt x="44" y="18"/>
                  </a:lnTo>
                  <a:lnTo>
                    <a:pt x="44" y="16"/>
                  </a:lnTo>
                  <a:lnTo>
                    <a:pt x="45" y="13"/>
                  </a:lnTo>
                  <a:lnTo>
                    <a:pt x="45" y="12"/>
                  </a:lnTo>
                  <a:lnTo>
                    <a:pt x="47" y="9"/>
                  </a:lnTo>
                  <a:lnTo>
                    <a:pt x="47" y="7"/>
                  </a:lnTo>
                  <a:lnTo>
                    <a:pt x="47" y="5"/>
                  </a:lnTo>
                  <a:lnTo>
                    <a:pt x="47" y="2"/>
                  </a:lnTo>
                  <a:lnTo>
                    <a:pt x="47" y="0"/>
                  </a:lnTo>
                  <a:lnTo>
                    <a:pt x="38" y="0"/>
                  </a:lnTo>
                  <a:lnTo>
                    <a:pt x="38" y="2"/>
                  </a:lnTo>
                  <a:lnTo>
                    <a:pt x="38" y="3"/>
                  </a:lnTo>
                  <a:lnTo>
                    <a:pt x="38" y="6"/>
                  </a:lnTo>
                  <a:lnTo>
                    <a:pt x="38" y="7"/>
                  </a:lnTo>
                  <a:lnTo>
                    <a:pt x="38" y="9"/>
                  </a:lnTo>
                  <a:lnTo>
                    <a:pt x="37" y="12"/>
                  </a:lnTo>
                  <a:lnTo>
                    <a:pt x="37" y="13"/>
                  </a:lnTo>
                  <a:lnTo>
                    <a:pt x="35" y="15"/>
                  </a:lnTo>
                  <a:lnTo>
                    <a:pt x="35" y="16"/>
                  </a:lnTo>
                  <a:lnTo>
                    <a:pt x="34" y="18"/>
                  </a:lnTo>
                  <a:lnTo>
                    <a:pt x="34" y="19"/>
                  </a:lnTo>
                  <a:lnTo>
                    <a:pt x="32" y="21"/>
                  </a:lnTo>
                  <a:lnTo>
                    <a:pt x="31" y="22"/>
                  </a:lnTo>
                  <a:lnTo>
                    <a:pt x="29" y="24"/>
                  </a:lnTo>
                  <a:lnTo>
                    <a:pt x="29" y="25"/>
                  </a:lnTo>
                  <a:lnTo>
                    <a:pt x="28" y="27"/>
                  </a:lnTo>
                  <a:lnTo>
                    <a:pt x="26" y="28"/>
                  </a:lnTo>
                  <a:lnTo>
                    <a:pt x="25" y="30"/>
                  </a:lnTo>
                  <a:lnTo>
                    <a:pt x="23" y="31"/>
                  </a:lnTo>
                  <a:lnTo>
                    <a:pt x="22" y="31"/>
                  </a:lnTo>
                  <a:lnTo>
                    <a:pt x="21" y="33"/>
                  </a:lnTo>
                  <a:lnTo>
                    <a:pt x="19" y="34"/>
                  </a:lnTo>
                  <a:lnTo>
                    <a:pt x="18" y="34"/>
                  </a:lnTo>
                  <a:lnTo>
                    <a:pt x="16" y="36"/>
                  </a:lnTo>
                  <a:lnTo>
                    <a:pt x="13" y="36"/>
                  </a:lnTo>
                  <a:lnTo>
                    <a:pt x="12" y="37"/>
                  </a:lnTo>
                  <a:lnTo>
                    <a:pt x="10" y="37"/>
                  </a:lnTo>
                  <a:lnTo>
                    <a:pt x="9" y="37"/>
                  </a:lnTo>
                  <a:lnTo>
                    <a:pt x="6" y="39"/>
                  </a:lnTo>
                  <a:lnTo>
                    <a:pt x="4" y="39"/>
                  </a:lnTo>
                  <a:lnTo>
                    <a:pt x="3" y="39"/>
                  </a:lnTo>
                  <a:lnTo>
                    <a:pt x="0" y="39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137" name="Freeform 114"/>
            <p:cNvSpPr>
              <a:spLocks/>
            </p:cNvSpPr>
            <p:nvPr/>
          </p:nvSpPr>
          <p:spPr bwMode="auto">
            <a:xfrm>
              <a:off x="1938338" y="2771601"/>
              <a:ext cx="44450" cy="25400"/>
            </a:xfrm>
            <a:custGeom>
              <a:avLst/>
              <a:gdLst>
                <a:gd name="T0" fmla="*/ 0 w 28"/>
                <a:gd name="T1" fmla="*/ 8 h 16"/>
                <a:gd name="T2" fmla="*/ 2 w 28"/>
                <a:gd name="T3" fmla="*/ 8 h 16"/>
                <a:gd name="T4" fmla="*/ 3 w 28"/>
                <a:gd name="T5" fmla="*/ 9 h 16"/>
                <a:gd name="T6" fmla="*/ 4 w 28"/>
                <a:gd name="T7" fmla="*/ 9 h 16"/>
                <a:gd name="T8" fmla="*/ 6 w 28"/>
                <a:gd name="T9" fmla="*/ 11 h 16"/>
                <a:gd name="T10" fmla="*/ 7 w 28"/>
                <a:gd name="T11" fmla="*/ 11 h 16"/>
                <a:gd name="T12" fmla="*/ 7 w 28"/>
                <a:gd name="T13" fmla="*/ 12 h 16"/>
                <a:gd name="T14" fmla="*/ 9 w 28"/>
                <a:gd name="T15" fmla="*/ 12 h 16"/>
                <a:gd name="T16" fmla="*/ 10 w 28"/>
                <a:gd name="T17" fmla="*/ 12 h 16"/>
                <a:gd name="T18" fmla="*/ 12 w 28"/>
                <a:gd name="T19" fmla="*/ 14 h 16"/>
                <a:gd name="T20" fmla="*/ 13 w 28"/>
                <a:gd name="T21" fmla="*/ 14 h 16"/>
                <a:gd name="T22" fmla="*/ 15 w 28"/>
                <a:gd name="T23" fmla="*/ 14 h 16"/>
                <a:gd name="T24" fmla="*/ 16 w 28"/>
                <a:gd name="T25" fmla="*/ 15 h 16"/>
                <a:gd name="T26" fmla="*/ 18 w 28"/>
                <a:gd name="T27" fmla="*/ 15 h 16"/>
                <a:gd name="T28" fmla="*/ 19 w 28"/>
                <a:gd name="T29" fmla="*/ 15 h 16"/>
                <a:gd name="T30" fmla="*/ 21 w 28"/>
                <a:gd name="T31" fmla="*/ 15 h 16"/>
                <a:gd name="T32" fmla="*/ 22 w 28"/>
                <a:gd name="T33" fmla="*/ 15 h 16"/>
                <a:gd name="T34" fmla="*/ 24 w 28"/>
                <a:gd name="T35" fmla="*/ 16 h 16"/>
                <a:gd name="T36" fmla="*/ 25 w 28"/>
                <a:gd name="T37" fmla="*/ 16 h 16"/>
                <a:gd name="T38" fmla="*/ 27 w 28"/>
                <a:gd name="T39" fmla="*/ 16 h 16"/>
                <a:gd name="T40" fmla="*/ 28 w 28"/>
                <a:gd name="T41" fmla="*/ 16 h 16"/>
                <a:gd name="T42" fmla="*/ 28 w 28"/>
                <a:gd name="T43" fmla="*/ 8 h 16"/>
                <a:gd name="T44" fmla="*/ 27 w 28"/>
                <a:gd name="T45" fmla="*/ 8 h 16"/>
                <a:gd name="T46" fmla="*/ 25 w 28"/>
                <a:gd name="T47" fmla="*/ 8 h 16"/>
                <a:gd name="T48" fmla="*/ 24 w 28"/>
                <a:gd name="T49" fmla="*/ 8 h 16"/>
                <a:gd name="T50" fmla="*/ 22 w 28"/>
                <a:gd name="T51" fmla="*/ 6 h 16"/>
                <a:gd name="T52" fmla="*/ 21 w 28"/>
                <a:gd name="T53" fmla="*/ 6 h 16"/>
                <a:gd name="T54" fmla="*/ 19 w 28"/>
                <a:gd name="T55" fmla="*/ 6 h 16"/>
                <a:gd name="T56" fmla="*/ 18 w 28"/>
                <a:gd name="T57" fmla="*/ 6 h 16"/>
                <a:gd name="T58" fmla="*/ 16 w 28"/>
                <a:gd name="T59" fmla="*/ 5 h 16"/>
                <a:gd name="T60" fmla="*/ 15 w 28"/>
                <a:gd name="T61" fmla="*/ 5 h 16"/>
                <a:gd name="T62" fmla="*/ 13 w 28"/>
                <a:gd name="T63" fmla="*/ 5 h 16"/>
                <a:gd name="T64" fmla="*/ 12 w 28"/>
                <a:gd name="T65" fmla="*/ 3 h 16"/>
                <a:gd name="T66" fmla="*/ 10 w 28"/>
                <a:gd name="T67" fmla="*/ 3 h 16"/>
                <a:gd name="T68" fmla="*/ 9 w 28"/>
                <a:gd name="T69" fmla="*/ 2 h 16"/>
                <a:gd name="T70" fmla="*/ 7 w 28"/>
                <a:gd name="T71" fmla="*/ 2 h 16"/>
                <a:gd name="T72" fmla="*/ 7 w 28"/>
                <a:gd name="T73" fmla="*/ 0 h 16"/>
                <a:gd name="T74" fmla="*/ 6 w 28"/>
                <a:gd name="T75" fmla="*/ 0 h 16"/>
                <a:gd name="T76" fmla="*/ 0 w 28"/>
                <a:gd name="T77" fmla="*/ 8 h 1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8"/>
                <a:gd name="T118" fmla="*/ 0 h 16"/>
                <a:gd name="T119" fmla="*/ 28 w 28"/>
                <a:gd name="T120" fmla="*/ 16 h 1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8" h="16">
                  <a:moveTo>
                    <a:pt x="0" y="8"/>
                  </a:moveTo>
                  <a:lnTo>
                    <a:pt x="2" y="8"/>
                  </a:lnTo>
                  <a:lnTo>
                    <a:pt x="3" y="9"/>
                  </a:lnTo>
                  <a:lnTo>
                    <a:pt x="4" y="9"/>
                  </a:lnTo>
                  <a:lnTo>
                    <a:pt x="6" y="11"/>
                  </a:lnTo>
                  <a:lnTo>
                    <a:pt x="7" y="11"/>
                  </a:lnTo>
                  <a:lnTo>
                    <a:pt x="7" y="12"/>
                  </a:lnTo>
                  <a:lnTo>
                    <a:pt x="9" y="12"/>
                  </a:lnTo>
                  <a:lnTo>
                    <a:pt x="10" y="12"/>
                  </a:lnTo>
                  <a:lnTo>
                    <a:pt x="12" y="14"/>
                  </a:lnTo>
                  <a:lnTo>
                    <a:pt x="13" y="14"/>
                  </a:lnTo>
                  <a:lnTo>
                    <a:pt x="15" y="14"/>
                  </a:lnTo>
                  <a:lnTo>
                    <a:pt x="16" y="15"/>
                  </a:lnTo>
                  <a:lnTo>
                    <a:pt x="18" y="15"/>
                  </a:lnTo>
                  <a:lnTo>
                    <a:pt x="19" y="15"/>
                  </a:lnTo>
                  <a:lnTo>
                    <a:pt x="21" y="15"/>
                  </a:lnTo>
                  <a:lnTo>
                    <a:pt x="22" y="15"/>
                  </a:lnTo>
                  <a:lnTo>
                    <a:pt x="24" y="16"/>
                  </a:lnTo>
                  <a:lnTo>
                    <a:pt x="25" y="16"/>
                  </a:lnTo>
                  <a:lnTo>
                    <a:pt x="27" y="16"/>
                  </a:lnTo>
                  <a:lnTo>
                    <a:pt x="28" y="16"/>
                  </a:lnTo>
                  <a:lnTo>
                    <a:pt x="28" y="8"/>
                  </a:lnTo>
                  <a:lnTo>
                    <a:pt x="27" y="8"/>
                  </a:lnTo>
                  <a:lnTo>
                    <a:pt x="25" y="8"/>
                  </a:lnTo>
                  <a:lnTo>
                    <a:pt x="24" y="8"/>
                  </a:lnTo>
                  <a:lnTo>
                    <a:pt x="22" y="6"/>
                  </a:lnTo>
                  <a:lnTo>
                    <a:pt x="21" y="6"/>
                  </a:lnTo>
                  <a:lnTo>
                    <a:pt x="19" y="6"/>
                  </a:lnTo>
                  <a:lnTo>
                    <a:pt x="18" y="6"/>
                  </a:lnTo>
                  <a:lnTo>
                    <a:pt x="16" y="5"/>
                  </a:lnTo>
                  <a:lnTo>
                    <a:pt x="15" y="5"/>
                  </a:lnTo>
                  <a:lnTo>
                    <a:pt x="13" y="5"/>
                  </a:lnTo>
                  <a:lnTo>
                    <a:pt x="12" y="3"/>
                  </a:lnTo>
                  <a:lnTo>
                    <a:pt x="10" y="3"/>
                  </a:lnTo>
                  <a:lnTo>
                    <a:pt x="9" y="2"/>
                  </a:lnTo>
                  <a:lnTo>
                    <a:pt x="7" y="2"/>
                  </a:lnTo>
                  <a:lnTo>
                    <a:pt x="7" y="0"/>
                  </a:lnTo>
                  <a:lnTo>
                    <a:pt x="6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138" name="Line 115"/>
            <p:cNvSpPr>
              <a:spLocks noChangeShapeType="1"/>
            </p:cNvSpPr>
            <p:nvPr/>
          </p:nvSpPr>
          <p:spPr bwMode="auto">
            <a:xfrm>
              <a:off x="1744663" y="2589039"/>
              <a:ext cx="228600" cy="138112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2000"/>
            </a:p>
          </p:txBody>
        </p:sp>
        <p:sp>
          <p:nvSpPr>
            <p:cNvPr id="139" name="Line 116"/>
            <p:cNvSpPr>
              <a:spLocks noChangeShapeType="1"/>
            </p:cNvSpPr>
            <p:nvPr/>
          </p:nvSpPr>
          <p:spPr bwMode="auto">
            <a:xfrm flipH="1" flipV="1">
              <a:off x="1679575" y="2682701"/>
              <a:ext cx="244475" cy="150813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2000"/>
            </a:p>
          </p:txBody>
        </p:sp>
        <p:sp>
          <p:nvSpPr>
            <p:cNvPr id="140" name="Freeform 117"/>
            <p:cNvSpPr>
              <a:spLocks/>
            </p:cNvSpPr>
            <p:nvPr/>
          </p:nvSpPr>
          <p:spPr bwMode="auto">
            <a:xfrm>
              <a:off x="1724025" y="2638251"/>
              <a:ext cx="223838" cy="146050"/>
            </a:xfrm>
            <a:custGeom>
              <a:avLst/>
              <a:gdLst>
                <a:gd name="T0" fmla="*/ 3 w 141"/>
                <a:gd name="T1" fmla="*/ 3 h 92"/>
                <a:gd name="T2" fmla="*/ 0 w 141"/>
                <a:gd name="T3" fmla="*/ 7 h 92"/>
                <a:gd name="T4" fmla="*/ 137 w 141"/>
                <a:gd name="T5" fmla="*/ 92 h 92"/>
                <a:gd name="T6" fmla="*/ 141 w 141"/>
                <a:gd name="T7" fmla="*/ 84 h 92"/>
                <a:gd name="T8" fmla="*/ 5 w 141"/>
                <a:gd name="T9" fmla="*/ 0 h 92"/>
                <a:gd name="T10" fmla="*/ 3 w 141"/>
                <a:gd name="T11" fmla="*/ 3 h 9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1"/>
                <a:gd name="T19" fmla="*/ 0 h 92"/>
                <a:gd name="T20" fmla="*/ 141 w 141"/>
                <a:gd name="T21" fmla="*/ 92 h 9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1" h="92">
                  <a:moveTo>
                    <a:pt x="3" y="3"/>
                  </a:moveTo>
                  <a:lnTo>
                    <a:pt x="0" y="7"/>
                  </a:lnTo>
                  <a:lnTo>
                    <a:pt x="137" y="92"/>
                  </a:lnTo>
                  <a:lnTo>
                    <a:pt x="141" y="84"/>
                  </a:lnTo>
                  <a:lnTo>
                    <a:pt x="5" y="0"/>
                  </a:lnTo>
                  <a:lnTo>
                    <a:pt x="3" y="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141" name="Freeform 118"/>
            <p:cNvSpPr>
              <a:spLocks/>
            </p:cNvSpPr>
            <p:nvPr/>
          </p:nvSpPr>
          <p:spPr bwMode="auto">
            <a:xfrm>
              <a:off x="2058988" y="3397076"/>
              <a:ext cx="377825" cy="14288"/>
            </a:xfrm>
            <a:custGeom>
              <a:avLst/>
              <a:gdLst>
                <a:gd name="T0" fmla="*/ 238 w 238"/>
                <a:gd name="T1" fmla="*/ 4 h 9"/>
                <a:gd name="T2" fmla="*/ 238 w 238"/>
                <a:gd name="T3" fmla="*/ 0 h 9"/>
                <a:gd name="T4" fmla="*/ 0 w 238"/>
                <a:gd name="T5" fmla="*/ 0 h 9"/>
                <a:gd name="T6" fmla="*/ 0 w 238"/>
                <a:gd name="T7" fmla="*/ 9 h 9"/>
                <a:gd name="T8" fmla="*/ 238 w 238"/>
                <a:gd name="T9" fmla="*/ 9 h 9"/>
                <a:gd name="T10" fmla="*/ 238 w 238"/>
                <a:gd name="T11" fmla="*/ 4 h 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8"/>
                <a:gd name="T19" fmla="*/ 0 h 9"/>
                <a:gd name="T20" fmla="*/ 238 w 238"/>
                <a:gd name="T21" fmla="*/ 9 h 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8" h="9">
                  <a:moveTo>
                    <a:pt x="238" y="4"/>
                  </a:moveTo>
                  <a:lnTo>
                    <a:pt x="238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238" y="9"/>
                  </a:lnTo>
                  <a:lnTo>
                    <a:pt x="238" y="4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142" name="Freeform 119"/>
            <p:cNvSpPr>
              <a:spLocks/>
            </p:cNvSpPr>
            <p:nvPr/>
          </p:nvSpPr>
          <p:spPr bwMode="auto">
            <a:xfrm>
              <a:off x="2387600" y="3363739"/>
              <a:ext cx="63500" cy="47625"/>
            </a:xfrm>
            <a:custGeom>
              <a:avLst/>
              <a:gdLst>
                <a:gd name="T0" fmla="*/ 40 w 40"/>
                <a:gd name="T1" fmla="*/ 30 h 30"/>
                <a:gd name="T2" fmla="*/ 40 w 40"/>
                <a:gd name="T3" fmla="*/ 22 h 30"/>
                <a:gd name="T4" fmla="*/ 6 w 40"/>
                <a:gd name="T5" fmla="*/ 0 h 30"/>
                <a:gd name="T6" fmla="*/ 0 w 40"/>
                <a:gd name="T7" fmla="*/ 8 h 30"/>
                <a:gd name="T8" fmla="*/ 35 w 40"/>
                <a:gd name="T9" fmla="*/ 30 h 30"/>
                <a:gd name="T10" fmla="*/ 35 w 40"/>
                <a:gd name="T11" fmla="*/ 22 h 30"/>
                <a:gd name="T12" fmla="*/ 40 w 40"/>
                <a:gd name="T13" fmla="*/ 30 h 3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0"/>
                <a:gd name="T22" fmla="*/ 0 h 30"/>
                <a:gd name="T23" fmla="*/ 40 w 40"/>
                <a:gd name="T24" fmla="*/ 30 h 3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0" h="30">
                  <a:moveTo>
                    <a:pt x="40" y="30"/>
                  </a:moveTo>
                  <a:lnTo>
                    <a:pt x="40" y="22"/>
                  </a:lnTo>
                  <a:lnTo>
                    <a:pt x="6" y="0"/>
                  </a:lnTo>
                  <a:lnTo>
                    <a:pt x="0" y="8"/>
                  </a:lnTo>
                  <a:lnTo>
                    <a:pt x="35" y="30"/>
                  </a:lnTo>
                  <a:lnTo>
                    <a:pt x="35" y="22"/>
                  </a:lnTo>
                  <a:lnTo>
                    <a:pt x="40" y="3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143" name="Freeform 120"/>
            <p:cNvSpPr>
              <a:spLocks/>
            </p:cNvSpPr>
            <p:nvPr/>
          </p:nvSpPr>
          <p:spPr bwMode="auto">
            <a:xfrm>
              <a:off x="2447925" y="3398664"/>
              <a:ext cx="3175" cy="12700"/>
            </a:xfrm>
            <a:custGeom>
              <a:avLst/>
              <a:gdLst>
                <a:gd name="T0" fmla="*/ 2 w 2"/>
                <a:gd name="T1" fmla="*/ 8 h 8"/>
                <a:gd name="T2" fmla="*/ 0 w 2"/>
                <a:gd name="T3" fmla="*/ 3 h 8"/>
                <a:gd name="T4" fmla="*/ 2 w 2"/>
                <a:gd name="T5" fmla="*/ 0 h 8"/>
                <a:gd name="T6" fmla="*/ 2 w 2"/>
                <a:gd name="T7" fmla="*/ 8 h 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"/>
                <a:gd name="T13" fmla="*/ 0 h 8"/>
                <a:gd name="T14" fmla="*/ 2 w 2"/>
                <a:gd name="T15" fmla="*/ 8 h 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" h="8">
                  <a:moveTo>
                    <a:pt x="2" y="8"/>
                  </a:moveTo>
                  <a:lnTo>
                    <a:pt x="0" y="3"/>
                  </a:lnTo>
                  <a:lnTo>
                    <a:pt x="2" y="0"/>
                  </a:lnTo>
                  <a:lnTo>
                    <a:pt x="2" y="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144" name="Freeform 121"/>
            <p:cNvSpPr>
              <a:spLocks/>
            </p:cNvSpPr>
            <p:nvPr/>
          </p:nvSpPr>
          <p:spPr bwMode="auto">
            <a:xfrm>
              <a:off x="2387600" y="3398664"/>
              <a:ext cx="63500" cy="47625"/>
            </a:xfrm>
            <a:custGeom>
              <a:avLst/>
              <a:gdLst>
                <a:gd name="T0" fmla="*/ 3 w 40"/>
                <a:gd name="T1" fmla="*/ 27 h 30"/>
                <a:gd name="T2" fmla="*/ 6 w 40"/>
                <a:gd name="T3" fmla="*/ 30 h 30"/>
                <a:gd name="T4" fmla="*/ 40 w 40"/>
                <a:gd name="T5" fmla="*/ 8 h 30"/>
                <a:gd name="T6" fmla="*/ 35 w 40"/>
                <a:gd name="T7" fmla="*/ 0 h 30"/>
                <a:gd name="T8" fmla="*/ 0 w 40"/>
                <a:gd name="T9" fmla="*/ 23 h 30"/>
                <a:gd name="T10" fmla="*/ 3 w 40"/>
                <a:gd name="T11" fmla="*/ 27 h 3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"/>
                <a:gd name="T19" fmla="*/ 0 h 30"/>
                <a:gd name="T20" fmla="*/ 40 w 40"/>
                <a:gd name="T21" fmla="*/ 30 h 3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" h="30">
                  <a:moveTo>
                    <a:pt x="3" y="27"/>
                  </a:moveTo>
                  <a:lnTo>
                    <a:pt x="6" y="30"/>
                  </a:lnTo>
                  <a:lnTo>
                    <a:pt x="40" y="8"/>
                  </a:lnTo>
                  <a:lnTo>
                    <a:pt x="35" y="0"/>
                  </a:lnTo>
                  <a:lnTo>
                    <a:pt x="0" y="23"/>
                  </a:lnTo>
                  <a:lnTo>
                    <a:pt x="3" y="27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145" name="Rectangle 122"/>
            <p:cNvSpPr>
              <a:spLocks noChangeArrowheads="1"/>
            </p:cNvSpPr>
            <p:nvPr/>
          </p:nvSpPr>
          <p:spPr bwMode="auto">
            <a:xfrm>
              <a:off x="2732088" y="3312939"/>
              <a:ext cx="271462" cy="1428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146" name="Freeform 123"/>
            <p:cNvSpPr>
              <a:spLocks/>
            </p:cNvSpPr>
            <p:nvPr/>
          </p:nvSpPr>
          <p:spPr bwMode="auto">
            <a:xfrm>
              <a:off x="3003550" y="3236739"/>
              <a:ext cx="69850" cy="90487"/>
            </a:xfrm>
            <a:custGeom>
              <a:avLst/>
              <a:gdLst>
                <a:gd name="T0" fmla="*/ 35 w 44"/>
                <a:gd name="T1" fmla="*/ 3 h 57"/>
                <a:gd name="T2" fmla="*/ 35 w 44"/>
                <a:gd name="T3" fmla="*/ 8 h 57"/>
                <a:gd name="T4" fmla="*/ 33 w 44"/>
                <a:gd name="T5" fmla="*/ 12 h 57"/>
                <a:gd name="T6" fmla="*/ 33 w 44"/>
                <a:gd name="T7" fmla="*/ 17 h 57"/>
                <a:gd name="T8" fmla="*/ 32 w 44"/>
                <a:gd name="T9" fmla="*/ 21 h 57"/>
                <a:gd name="T10" fmla="*/ 29 w 44"/>
                <a:gd name="T11" fmla="*/ 25 h 57"/>
                <a:gd name="T12" fmla="*/ 28 w 44"/>
                <a:gd name="T13" fmla="*/ 28 h 57"/>
                <a:gd name="T14" fmla="*/ 26 w 44"/>
                <a:gd name="T15" fmla="*/ 33 h 57"/>
                <a:gd name="T16" fmla="*/ 23 w 44"/>
                <a:gd name="T17" fmla="*/ 36 h 57"/>
                <a:gd name="T18" fmla="*/ 20 w 44"/>
                <a:gd name="T19" fmla="*/ 39 h 57"/>
                <a:gd name="T20" fmla="*/ 17 w 44"/>
                <a:gd name="T21" fmla="*/ 40 h 57"/>
                <a:gd name="T22" fmla="*/ 14 w 44"/>
                <a:gd name="T23" fmla="*/ 43 h 57"/>
                <a:gd name="T24" fmla="*/ 11 w 44"/>
                <a:gd name="T25" fmla="*/ 45 h 57"/>
                <a:gd name="T26" fmla="*/ 8 w 44"/>
                <a:gd name="T27" fmla="*/ 46 h 57"/>
                <a:gd name="T28" fmla="*/ 5 w 44"/>
                <a:gd name="T29" fmla="*/ 46 h 57"/>
                <a:gd name="T30" fmla="*/ 1 w 44"/>
                <a:gd name="T31" fmla="*/ 48 h 57"/>
                <a:gd name="T32" fmla="*/ 0 w 44"/>
                <a:gd name="T33" fmla="*/ 57 h 57"/>
                <a:gd name="T34" fmla="*/ 4 w 44"/>
                <a:gd name="T35" fmla="*/ 57 h 57"/>
                <a:gd name="T36" fmla="*/ 8 w 44"/>
                <a:gd name="T37" fmla="*/ 55 h 57"/>
                <a:gd name="T38" fmla="*/ 13 w 44"/>
                <a:gd name="T39" fmla="*/ 54 h 57"/>
                <a:gd name="T40" fmla="*/ 17 w 44"/>
                <a:gd name="T41" fmla="*/ 52 h 57"/>
                <a:gd name="T42" fmla="*/ 22 w 44"/>
                <a:gd name="T43" fmla="*/ 49 h 57"/>
                <a:gd name="T44" fmla="*/ 25 w 44"/>
                <a:gd name="T45" fmla="*/ 46 h 57"/>
                <a:gd name="T46" fmla="*/ 28 w 44"/>
                <a:gd name="T47" fmla="*/ 43 h 57"/>
                <a:gd name="T48" fmla="*/ 30 w 44"/>
                <a:gd name="T49" fmla="*/ 39 h 57"/>
                <a:gd name="T50" fmla="*/ 33 w 44"/>
                <a:gd name="T51" fmla="*/ 36 h 57"/>
                <a:gd name="T52" fmla="*/ 36 w 44"/>
                <a:gd name="T53" fmla="*/ 31 h 57"/>
                <a:gd name="T54" fmla="*/ 39 w 44"/>
                <a:gd name="T55" fmla="*/ 27 h 57"/>
                <a:gd name="T56" fmla="*/ 41 w 44"/>
                <a:gd name="T57" fmla="*/ 23 h 57"/>
                <a:gd name="T58" fmla="*/ 42 w 44"/>
                <a:gd name="T59" fmla="*/ 17 h 57"/>
                <a:gd name="T60" fmla="*/ 44 w 44"/>
                <a:gd name="T61" fmla="*/ 12 h 57"/>
                <a:gd name="T62" fmla="*/ 44 w 44"/>
                <a:gd name="T63" fmla="*/ 6 h 57"/>
                <a:gd name="T64" fmla="*/ 44 w 44"/>
                <a:gd name="T65" fmla="*/ 0 h 5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4"/>
                <a:gd name="T100" fmla="*/ 0 h 57"/>
                <a:gd name="T101" fmla="*/ 44 w 44"/>
                <a:gd name="T102" fmla="*/ 57 h 5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4" h="57">
                  <a:moveTo>
                    <a:pt x="35" y="0"/>
                  </a:moveTo>
                  <a:lnTo>
                    <a:pt x="35" y="3"/>
                  </a:lnTo>
                  <a:lnTo>
                    <a:pt x="35" y="6"/>
                  </a:lnTo>
                  <a:lnTo>
                    <a:pt x="35" y="8"/>
                  </a:lnTo>
                  <a:lnTo>
                    <a:pt x="35" y="11"/>
                  </a:lnTo>
                  <a:lnTo>
                    <a:pt x="33" y="12"/>
                  </a:lnTo>
                  <a:lnTo>
                    <a:pt x="33" y="15"/>
                  </a:lnTo>
                  <a:lnTo>
                    <a:pt x="33" y="17"/>
                  </a:lnTo>
                  <a:lnTo>
                    <a:pt x="32" y="20"/>
                  </a:lnTo>
                  <a:lnTo>
                    <a:pt x="32" y="21"/>
                  </a:lnTo>
                  <a:lnTo>
                    <a:pt x="30" y="24"/>
                  </a:lnTo>
                  <a:lnTo>
                    <a:pt x="29" y="25"/>
                  </a:lnTo>
                  <a:lnTo>
                    <a:pt x="29" y="27"/>
                  </a:lnTo>
                  <a:lnTo>
                    <a:pt x="28" y="28"/>
                  </a:lnTo>
                  <a:lnTo>
                    <a:pt x="26" y="31"/>
                  </a:lnTo>
                  <a:lnTo>
                    <a:pt x="26" y="33"/>
                  </a:lnTo>
                  <a:lnTo>
                    <a:pt x="25" y="34"/>
                  </a:lnTo>
                  <a:lnTo>
                    <a:pt x="23" y="36"/>
                  </a:lnTo>
                  <a:lnTo>
                    <a:pt x="22" y="37"/>
                  </a:lnTo>
                  <a:lnTo>
                    <a:pt x="20" y="39"/>
                  </a:lnTo>
                  <a:lnTo>
                    <a:pt x="19" y="40"/>
                  </a:lnTo>
                  <a:lnTo>
                    <a:pt x="17" y="40"/>
                  </a:lnTo>
                  <a:lnTo>
                    <a:pt x="16" y="42"/>
                  </a:lnTo>
                  <a:lnTo>
                    <a:pt x="14" y="43"/>
                  </a:lnTo>
                  <a:lnTo>
                    <a:pt x="13" y="43"/>
                  </a:lnTo>
                  <a:lnTo>
                    <a:pt x="11" y="45"/>
                  </a:lnTo>
                  <a:lnTo>
                    <a:pt x="10" y="45"/>
                  </a:lnTo>
                  <a:lnTo>
                    <a:pt x="8" y="46"/>
                  </a:lnTo>
                  <a:lnTo>
                    <a:pt x="7" y="46"/>
                  </a:lnTo>
                  <a:lnTo>
                    <a:pt x="5" y="46"/>
                  </a:lnTo>
                  <a:lnTo>
                    <a:pt x="3" y="48"/>
                  </a:lnTo>
                  <a:lnTo>
                    <a:pt x="1" y="48"/>
                  </a:lnTo>
                  <a:lnTo>
                    <a:pt x="0" y="48"/>
                  </a:lnTo>
                  <a:lnTo>
                    <a:pt x="0" y="57"/>
                  </a:lnTo>
                  <a:lnTo>
                    <a:pt x="3" y="57"/>
                  </a:lnTo>
                  <a:lnTo>
                    <a:pt x="4" y="57"/>
                  </a:lnTo>
                  <a:lnTo>
                    <a:pt x="7" y="55"/>
                  </a:lnTo>
                  <a:lnTo>
                    <a:pt x="8" y="55"/>
                  </a:lnTo>
                  <a:lnTo>
                    <a:pt x="11" y="55"/>
                  </a:lnTo>
                  <a:lnTo>
                    <a:pt x="13" y="54"/>
                  </a:lnTo>
                  <a:lnTo>
                    <a:pt x="16" y="52"/>
                  </a:lnTo>
                  <a:lnTo>
                    <a:pt x="17" y="52"/>
                  </a:lnTo>
                  <a:lnTo>
                    <a:pt x="19" y="51"/>
                  </a:lnTo>
                  <a:lnTo>
                    <a:pt x="22" y="49"/>
                  </a:lnTo>
                  <a:lnTo>
                    <a:pt x="23" y="48"/>
                  </a:lnTo>
                  <a:lnTo>
                    <a:pt x="25" y="46"/>
                  </a:lnTo>
                  <a:lnTo>
                    <a:pt x="26" y="45"/>
                  </a:lnTo>
                  <a:lnTo>
                    <a:pt x="28" y="43"/>
                  </a:lnTo>
                  <a:lnTo>
                    <a:pt x="29" y="42"/>
                  </a:lnTo>
                  <a:lnTo>
                    <a:pt x="30" y="39"/>
                  </a:lnTo>
                  <a:lnTo>
                    <a:pt x="32" y="37"/>
                  </a:lnTo>
                  <a:lnTo>
                    <a:pt x="33" y="36"/>
                  </a:lnTo>
                  <a:lnTo>
                    <a:pt x="35" y="33"/>
                  </a:lnTo>
                  <a:lnTo>
                    <a:pt x="36" y="31"/>
                  </a:lnTo>
                  <a:lnTo>
                    <a:pt x="38" y="28"/>
                  </a:lnTo>
                  <a:lnTo>
                    <a:pt x="39" y="27"/>
                  </a:lnTo>
                  <a:lnTo>
                    <a:pt x="39" y="24"/>
                  </a:lnTo>
                  <a:lnTo>
                    <a:pt x="41" y="23"/>
                  </a:lnTo>
                  <a:lnTo>
                    <a:pt x="41" y="20"/>
                  </a:lnTo>
                  <a:lnTo>
                    <a:pt x="42" y="17"/>
                  </a:lnTo>
                  <a:lnTo>
                    <a:pt x="42" y="14"/>
                  </a:lnTo>
                  <a:lnTo>
                    <a:pt x="44" y="12"/>
                  </a:lnTo>
                  <a:lnTo>
                    <a:pt x="44" y="9"/>
                  </a:lnTo>
                  <a:lnTo>
                    <a:pt x="44" y="6"/>
                  </a:lnTo>
                  <a:lnTo>
                    <a:pt x="44" y="3"/>
                  </a:lnTo>
                  <a:lnTo>
                    <a:pt x="44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147" name="Freeform 124"/>
            <p:cNvSpPr>
              <a:spLocks/>
            </p:cNvSpPr>
            <p:nvPr/>
          </p:nvSpPr>
          <p:spPr bwMode="auto">
            <a:xfrm>
              <a:off x="3033713" y="3162126"/>
              <a:ext cx="39687" cy="74613"/>
            </a:xfrm>
            <a:custGeom>
              <a:avLst/>
              <a:gdLst>
                <a:gd name="T0" fmla="*/ 0 w 25"/>
                <a:gd name="T1" fmla="*/ 7 h 47"/>
                <a:gd name="T2" fmla="*/ 1 w 25"/>
                <a:gd name="T3" fmla="*/ 10 h 47"/>
                <a:gd name="T4" fmla="*/ 4 w 25"/>
                <a:gd name="T5" fmla="*/ 12 h 47"/>
                <a:gd name="T6" fmla="*/ 6 w 25"/>
                <a:gd name="T7" fmla="*/ 13 h 47"/>
                <a:gd name="T8" fmla="*/ 7 w 25"/>
                <a:gd name="T9" fmla="*/ 16 h 47"/>
                <a:gd name="T10" fmla="*/ 9 w 25"/>
                <a:gd name="T11" fmla="*/ 19 h 47"/>
                <a:gd name="T12" fmla="*/ 10 w 25"/>
                <a:gd name="T13" fmla="*/ 22 h 47"/>
                <a:gd name="T14" fmla="*/ 11 w 25"/>
                <a:gd name="T15" fmla="*/ 25 h 47"/>
                <a:gd name="T16" fmla="*/ 13 w 25"/>
                <a:gd name="T17" fmla="*/ 28 h 47"/>
                <a:gd name="T18" fmla="*/ 13 w 25"/>
                <a:gd name="T19" fmla="*/ 31 h 47"/>
                <a:gd name="T20" fmla="*/ 14 w 25"/>
                <a:gd name="T21" fmla="*/ 34 h 47"/>
                <a:gd name="T22" fmla="*/ 16 w 25"/>
                <a:gd name="T23" fmla="*/ 37 h 47"/>
                <a:gd name="T24" fmla="*/ 16 w 25"/>
                <a:gd name="T25" fmla="*/ 40 h 47"/>
                <a:gd name="T26" fmla="*/ 16 w 25"/>
                <a:gd name="T27" fmla="*/ 43 h 47"/>
                <a:gd name="T28" fmla="*/ 16 w 25"/>
                <a:gd name="T29" fmla="*/ 46 h 47"/>
                <a:gd name="T30" fmla="*/ 25 w 25"/>
                <a:gd name="T31" fmla="*/ 47 h 47"/>
                <a:gd name="T32" fmla="*/ 25 w 25"/>
                <a:gd name="T33" fmla="*/ 44 h 47"/>
                <a:gd name="T34" fmla="*/ 25 w 25"/>
                <a:gd name="T35" fmla="*/ 41 h 47"/>
                <a:gd name="T36" fmla="*/ 25 w 25"/>
                <a:gd name="T37" fmla="*/ 37 h 47"/>
                <a:gd name="T38" fmla="*/ 23 w 25"/>
                <a:gd name="T39" fmla="*/ 34 h 47"/>
                <a:gd name="T40" fmla="*/ 23 w 25"/>
                <a:gd name="T41" fmla="*/ 31 h 47"/>
                <a:gd name="T42" fmla="*/ 22 w 25"/>
                <a:gd name="T43" fmla="*/ 28 h 47"/>
                <a:gd name="T44" fmla="*/ 20 w 25"/>
                <a:gd name="T45" fmla="*/ 25 h 47"/>
                <a:gd name="T46" fmla="*/ 20 w 25"/>
                <a:gd name="T47" fmla="*/ 22 h 47"/>
                <a:gd name="T48" fmla="*/ 19 w 25"/>
                <a:gd name="T49" fmla="*/ 19 h 47"/>
                <a:gd name="T50" fmla="*/ 17 w 25"/>
                <a:gd name="T51" fmla="*/ 16 h 47"/>
                <a:gd name="T52" fmla="*/ 16 w 25"/>
                <a:gd name="T53" fmla="*/ 13 h 47"/>
                <a:gd name="T54" fmla="*/ 14 w 25"/>
                <a:gd name="T55" fmla="*/ 10 h 47"/>
                <a:gd name="T56" fmla="*/ 11 w 25"/>
                <a:gd name="T57" fmla="*/ 9 h 47"/>
                <a:gd name="T58" fmla="*/ 10 w 25"/>
                <a:gd name="T59" fmla="*/ 6 h 47"/>
                <a:gd name="T60" fmla="*/ 9 w 25"/>
                <a:gd name="T61" fmla="*/ 3 h 47"/>
                <a:gd name="T62" fmla="*/ 6 w 25"/>
                <a:gd name="T63" fmla="*/ 1 h 47"/>
                <a:gd name="T64" fmla="*/ 6 w 25"/>
                <a:gd name="T65" fmla="*/ 1 h 47"/>
                <a:gd name="T66" fmla="*/ 1 w 25"/>
                <a:gd name="T67" fmla="*/ 9 h 4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5"/>
                <a:gd name="T103" fmla="*/ 0 h 47"/>
                <a:gd name="T104" fmla="*/ 25 w 25"/>
                <a:gd name="T105" fmla="*/ 47 h 47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5" h="47">
                  <a:moveTo>
                    <a:pt x="1" y="9"/>
                  </a:moveTo>
                  <a:lnTo>
                    <a:pt x="0" y="7"/>
                  </a:lnTo>
                  <a:lnTo>
                    <a:pt x="1" y="9"/>
                  </a:lnTo>
                  <a:lnTo>
                    <a:pt x="1" y="10"/>
                  </a:lnTo>
                  <a:lnTo>
                    <a:pt x="3" y="10"/>
                  </a:lnTo>
                  <a:lnTo>
                    <a:pt x="4" y="12"/>
                  </a:lnTo>
                  <a:lnTo>
                    <a:pt x="4" y="13"/>
                  </a:lnTo>
                  <a:lnTo>
                    <a:pt x="6" y="13"/>
                  </a:lnTo>
                  <a:lnTo>
                    <a:pt x="6" y="15"/>
                  </a:lnTo>
                  <a:lnTo>
                    <a:pt x="7" y="16"/>
                  </a:lnTo>
                  <a:lnTo>
                    <a:pt x="9" y="18"/>
                  </a:lnTo>
                  <a:lnTo>
                    <a:pt x="9" y="19"/>
                  </a:lnTo>
                  <a:lnTo>
                    <a:pt x="10" y="21"/>
                  </a:lnTo>
                  <a:lnTo>
                    <a:pt x="10" y="22"/>
                  </a:lnTo>
                  <a:lnTo>
                    <a:pt x="11" y="24"/>
                  </a:lnTo>
                  <a:lnTo>
                    <a:pt x="11" y="25"/>
                  </a:lnTo>
                  <a:lnTo>
                    <a:pt x="11" y="27"/>
                  </a:lnTo>
                  <a:lnTo>
                    <a:pt x="13" y="28"/>
                  </a:lnTo>
                  <a:lnTo>
                    <a:pt x="13" y="30"/>
                  </a:lnTo>
                  <a:lnTo>
                    <a:pt x="13" y="31"/>
                  </a:lnTo>
                  <a:lnTo>
                    <a:pt x="14" y="32"/>
                  </a:lnTo>
                  <a:lnTo>
                    <a:pt x="14" y="34"/>
                  </a:lnTo>
                  <a:lnTo>
                    <a:pt x="14" y="35"/>
                  </a:lnTo>
                  <a:lnTo>
                    <a:pt x="16" y="37"/>
                  </a:lnTo>
                  <a:lnTo>
                    <a:pt x="16" y="38"/>
                  </a:lnTo>
                  <a:lnTo>
                    <a:pt x="16" y="40"/>
                  </a:lnTo>
                  <a:lnTo>
                    <a:pt x="16" y="41"/>
                  </a:lnTo>
                  <a:lnTo>
                    <a:pt x="16" y="43"/>
                  </a:lnTo>
                  <a:lnTo>
                    <a:pt x="16" y="44"/>
                  </a:lnTo>
                  <a:lnTo>
                    <a:pt x="16" y="46"/>
                  </a:lnTo>
                  <a:lnTo>
                    <a:pt x="16" y="47"/>
                  </a:lnTo>
                  <a:lnTo>
                    <a:pt x="25" y="47"/>
                  </a:lnTo>
                  <a:lnTo>
                    <a:pt x="25" y="46"/>
                  </a:lnTo>
                  <a:lnTo>
                    <a:pt x="25" y="44"/>
                  </a:lnTo>
                  <a:lnTo>
                    <a:pt x="25" y="43"/>
                  </a:lnTo>
                  <a:lnTo>
                    <a:pt x="25" y="41"/>
                  </a:lnTo>
                  <a:lnTo>
                    <a:pt x="25" y="40"/>
                  </a:lnTo>
                  <a:lnTo>
                    <a:pt x="25" y="37"/>
                  </a:lnTo>
                  <a:lnTo>
                    <a:pt x="23" y="35"/>
                  </a:lnTo>
                  <a:lnTo>
                    <a:pt x="23" y="34"/>
                  </a:lnTo>
                  <a:lnTo>
                    <a:pt x="23" y="32"/>
                  </a:lnTo>
                  <a:lnTo>
                    <a:pt x="23" y="31"/>
                  </a:lnTo>
                  <a:lnTo>
                    <a:pt x="22" y="30"/>
                  </a:lnTo>
                  <a:lnTo>
                    <a:pt x="22" y="28"/>
                  </a:lnTo>
                  <a:lnTo>
                    <a:pt x="22" y="27"/>
                  </a:lnTo>
                  <a:lnTo>
                    <a:pt x="20" y="25"/>
                  </a:lnTo>
                  <a:lnTo>
                    <a:pt x="20" y="24"/>
                  </a:lnTo>
                  <a:lnTo>
                    <a:pt x="20" y="22"/>
                  </a:lnTo>
                  <a:lnTo>
                    <a:pt x="19" y="21"/>
                  </a:lnTo>
                  <a:lnTo>
                    <a:pt x="19" y="19"/>
                  </a:lnTo>
                  <a:lnTo>
                    <a:pt x="17" y="18"/>
                  </a:lnTo>
                  <a:lnTo>
                    <a:pt x="17" y="16"/>
                  </a:lnTo>
                  <a:lnTo>
                    <a:pt x="16" y="15"/>
                  </a:lnTo>
                  <a:lnTo>
                    <a:pt x="16" y="13"/>
                  </a:lnTo>
                  <a:lnTo>
                    <a:pt x="14" y="12"/>
                  </a:lnTo>
                  <a:lnTo>
                    <a:pt x="14" y="10"/>
                  </a:lnTo>
                  <a:lnTo>
                    <a:pt x="13" y="9"/>
                  </a:lnTo>
                  <a:lnTo>
                    <a:pt x="11" y="9"/>
                  </a:lnTo>
                  <a:lnTo>
                    <a:pt x="11" y="7"/>
                  </a:lnTo>
                  <a:lnTo>
                    <a:pt x="10" y="6"/>
                  </a:lnTo>
                  <a:lnTo>
                    <a:pt x="9" y="4"/>
                  </a:lnTo>
                  <a:lnTo>
                    <a:pt x="9" y="3"/>
                  </a:lnTo>
                  <a:lnTo>
                    <a:pt x="7" y="3"/>
                  </a:lnTo>
                  <a:lnTo>
                    <a:pt x="6" y="1"/>
                  </a:lnTo>
                  <a:lnTo>
                    <a:pt x="4" y="0"/>
                  </a:lnTo>
                  <a:lnTo>
                    <a:pt x="6" y="1"/>
                  </a:lnTo>
                  <a:lnTo>
                    <a:pt x="4" y="0"/>
                  </a:lnTo>
                  <a:lnTo>
                    <a:pt x="1" y="9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148" name="Freeform 125"/>
            <p:cNvSpPr>
              <a:spLocks/>
            </p:cNvSpPr>
            <p:nvPr/>
          </p:nvSpPr>
          <p:spPr bwMode="auto">
            <a:xfrm>
              <a:off x="2824163" y="2887489"/>
              <a:ext cx="215900" cy="288925"/>
            </a:xfrm>
            <a:custGeom>
              <a:avLst/>
              <a:gdLst>
                <a:gd name="T0" fmla="*/ 0 w 136"/>
                <a:gd name="T1" fmla="*/ 7 h 182"/>
                <a:gd name="T2" fmla="*/ 1 w 136"/>
                <a:gd name="T3" fmla="*/ 20 h 182"/>
                <a:gd name="T4" fmla="*/ 4 w 136"/>
                <a:gd name="T5" fmla="*/ 35 h 182"/>
                <a:gd name="T6" fmla="*/ 7 w 136"/>
                <a:gd name="T7" fmla="*/ 49 h 182"/>
                <a:gd name="T8" fmla="*/ 11 w 136"/>
                <a:gd name="T9" fmla="*/ 63 h 182"/>
                <a:gd name="T10" fmla="*/ 17 w 136"/>
                <a:gd name="T11" fmla="*/ 77 h 182"/>
                <a:gd name="T12" fmla="*/ 25 w 136"/>
                <a:gd name="T13" fmla="*/ 89 h 182"/>
                <a:gd name="T14" fmla="*/ 32 w 136"/>
                <a:gd name="T15" fmla="*/ 102 h 182"/>
                <a:gd name="T16" fmla="*/ 41 w 136"/>
                <a:gd name="T17" fmla="*/ 114 h 182"/>
                <a:gd name="T18" fmla="*/ 51 w 136"/>
                <a:gd name="T19" fmla="*/ 126 h 182"/>
                <a:gd name="T20" fmla="*/ 61 w 136"/>
                <a:gd name="T21" fmla="*/ 136 h 182"/>
                <a:gd name="T22" fmla="*/ 73 w 136"/>
                <a:gd name="T23" fmla="*/ 146 h 182"/>
                <a:gd name="T24" fmla="*/ 85 w 136"/>
                <a:gd name="T25" fmla="*/ 155 h 182"/>
                <a:gd name="T26" fmla="*/ 98 w 136"/>
                <a:gd name="T27" fmla="*/ 164 h 182"/>
                <a:gd name="T28" fmla="*/ 111 w 136"/>
                <a:gd name="T29" fmla="*/ 171 h 182"/>
                <a:gd name="T30" fmla="*/ 126 w 136"/>
                <a:gd name="T31" fmla="*/ 179 h 182"/>
                <a:gd name="T32" fmla="*/ 136 w 136"/>
                <a:gd name="T33" fmla="*/ 173 h 182"/>
                <a:gd name="T34" fmla="*/ 123 w 136"/>
                <a:gd name="T35" fmla="*/ 167 h 182"/>
                <a:gd name="T36" fmla="*/ 108 w 136"/>
                <a:gd name="T37" fmla="*/ 160 h 182"/>
                <a:gd name="T38" fmla="*/ 96 w 136"/>
                <a:gd name="T39" fmla="*/ 152 h 182"/>
                <a:gd name="T40" fmla="*/ 83 w 136"/>
                <a:gd name="T41" fmla="*/ 143 h 182"/>
                <a:gd name="T42" fmla="*/ 73 w 136"/>
                <a:gd name="T43" fmla="*/ 134 h 182"/>
                <a:gd name="T44" fmla="*/ 63 w 136"/>
                <a:gd name="T45" fmla="*/ 124 h 182"/>
                <a:gd name="T46" fmla="*/ 52 w 136"/>
                <a:gd name="T47" fmla="*/ 114 h 182"/>
                <a:gd name="T48" fmla="*/ 44 w 136"/>
                <a:gd name="T49" fmla="*/ 102 h 182"/>
                <a:gd name="T50" fmla="*/ 36 w 136"/>
                <a:gd name="T51" fmla="*/ 90 h 182"/>
                <a:gd name="T52" fmla="*/ 29 w 136"/>
                <a:gd name="T53" fmla="*/ 78 h 182"/>
                <a:gd name="T54" fmla="*/ 23 w 136"/>
                <a:gd name="T55" fmla="*/ 66 h 182"/>
                <a:gd name="T56" fmla="*/ 17 w 136"/>
                <a:gd name="T57" fmla="*/ 53 h 182"/>
                <a:gd name="T58" fmla="*/ 14 w 136"/>
                <a:gd name="T59" fmla="*/ 40 h 182"/>
                <a:gd name="T60" fmla="*/ 11 w 136"/>
                <a:gd name="T61" fmla="*/ 26 h 182"/>
                <a:gd name="T62" fmla="*/ 10 w 136"/>
                <a:gd name="T63" fmla="*/ 13 h 182"/>
                <a:gd name="T64" fmla="*/ 8 w 136"/>
                <a:gd name="T65" fmla="*/ 0 h 18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36"/>
                <a:gd name="T100" fmla="*/ 0 h 182"/>
                <a:gd name="T101" fmla="*/ 136 w 136"/>
                <a:gd name="T102" fmla="*/ 182 h 18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36" h="182">
                  <a:moveTo>
                    <a:pt x="0" y="0"/>
                  </a:moveTo>
                  <a:lnTo>
                    <a:pt x="0" y="7"/>
                  </a:lnTo>
                  <a:lnTo>
                    <a:pt x="1" y="15"/>
                  </a:lnTo>
                  <a:lnTo>
                    <a:pt x="1" y="20"/>
                  </a:lnTo>
                  <a:lnTo>
                    <a:pt x="3" y="28"/>
                  </a:lnTo>
                  <a:lnTo>
                    <a:pt x="4" y="35"/>
                  </a:lnTo>
                  <a:lnTo>
                    <a:pt x="6" y="43"/>
                  </a:lnTo>
                  <a:lnTo>
                    <a:pt x="7" y="49"/>
                  </a:lnTo>
                  <a:lnTo>
                    <a:pt x="10" y="56"/>
                  </a:lnTo>
                  <a:lnTo>
                    <a:pt x="11" y="63"/>
                  </a:lnTo>
                  <a:lnTo>
                    <a:pt x="14" y="69"/>
                  </a:lnTo>
                  <a:lnTo>
                    <a:pt x="17" y="77"/>
                  </a:lnTo>
                  <a:lnTo>
                    <a:pt x="20" y="83"/>
                  </a:lnTo>
                  <a:lnTo>
                    <a:pt x="25" y="89"/>
                  </a:lnTo>
                  <a:lnTo>
                    <a:pt x="28" y="96"/>
                  </a:lnTo>
                  <a:lnTo>
                    <a:pt x="32" y="102"/>
                  </a:lnTo>
                  <a:lnTo>
                    <a:pt x="36" y="108"/>
                  </a:lnTo>
                  <a:lnTo>
                    <a:pt x="41" y="114"/>
                  </a:lnTo>
                  <a:lnTo>
                    <a:pt x="45" y="120"/>
                  </a:lnTo>
                  <a:lnTo>
                    <a:pt x="51" y="126"/>
                  </a:lnTo>
                  <a:lnTo>
                    <a:pt x="55" y="130"/>
                  </a:lnTo>
                  <a:lnTo>
                    <a:pt x="61" y="136"/>
                  </a:lnTo>
                  <a:lnTo>
                    <a:pt x="67" y="140"/>
                  </a:lnTo>
                  <a:lnTo>
                    <a:pt x="73" y="146"/>
                  </a:lnTo>
                  <a:lnTo>
                    <a:pt x="79" y="151"/>
                  </a:lnTo>
                  <a:lnTo>
                    <a:pt x="85" y="155"/>
                  </a:lnTo>
                  <a:lnTo>
                    <a:pt x="91" y="160"/>
                  </a:lnTo>
                  <a:lnTo>
                    <a:pt x="98" y="164"/>
                  </a:lnTo>
                  <a:lnTo>
                    <a:pt x="105" y="168"/>
                  </a:lnTo>
                  <a:lnTo>
                    <a:pt x="111" y="171"/>
                  </a:lnTo>
                  <a:lnTo>
                    <a:pt x="118" y="176"/>
                  </a:lnTo>
                  <a:lnTo>
                    <a:pt x="126" y="179"/>
                  </a:lnTo>
                  <a:lnTo>
                    <a:pt x="133" y="182"/>
                  </a:lnTo>
                  <a:lnTo>
                    <a:pt x="136" y="173"/>
                  </a:lnTo>
                  <a:lnTo>
                    <a:pt x="129" y="170"/>
                  </a:lnTo>
                  <a:lnTo>
                    <a:pt x="123" y="167"/>
                  </a:lnTo>
                  <a:lnTo>
                    <a:pt x="116" y="164"/>
                  </a:lnTo>
                  <a:lnTo>
                    <a:pt x="108" y="160"/>
                  </a:lnTo>
                  <a:lnTo>
                    <a:pt x="102" y="157"/>
                  </a:lnTo>
                  <a:lnTo>
                    <a:pt x="96" y="152"/>
                  </a:lnTo>
                  <a:lnTo>
                    <a:pt x="91" y="148"/>
                  </a:lnTo>
                  <a:lnTo>
                    <a:pt x="83" y="143"/>
                  </a:lnTo>
                  <a:lnTo>
                    <a:pt x="79" y="139"/>
                  </a:lnTo>
                  <a:lnTo>
                    <a:pt x="73" y="134"/>
                  </a:lnTo>
                  <a:lnTo>
                    <a:pt x="67" y="129"/>
                  </a:lnTo>
                  <a:lnTo>
                    <a:pt x="63" y="124"/>
                  </a:lnTo>
                  <a:lnTo>
                    <a:pt x="57" y="120"/>
                  </a:lnTo>
                  <a:lnTo>
                    <a:pt x="52" y="114"/>
                  </a:lnTo>
                  <a:lnTo>
                    <a:pt x="48" y="108"/>
                  </a:lnTo>
                  <a:lnTo>
                    <a:pt x="44" y="102"/>
                  </a:lnTo>
                  <a:lnTo>
                    <a:pt x="39" y="96"/>
                  </a:lnTo>
                  <a:lnTo>
                    <a:pt x="36" y="90"/>
                  </a:lnTo>
                  <a:lnTo>
                    <a:pt x="32" y="84"/>
                  </a:lnTo>
                  <a:lnTo>
                    <a:pt x="29" y="78"/>
                  </a:lnTo>
                  <a:lnTo>
                    <a:pt x="26" y="72"/>
                  </a:lnTo>
                  <a:lnTo>
                    <a:pt x="23" y="66"/>
                  </a:lnTo>
                  <a:lnTo>
                    <a:pt x="20" y="60"/>
                  </a:lnTo>
                  <a:lnTo>
                    <a:pt x="17" y="53"/>
                  </a:lnTo>
                  <a:lnTo>
                    <a:pt x="16" y="47"/>
                  </a:lnTo>
                  <a:lnTo>
                    <a:pt x="14" y="40"/>
                  </a:lnTo>
                  <a:lnTo>
                    <a:pt x="13" y="34"/>
                  </a:lnTo>
                  <a:lnTo>
                    <a:pt x="11" y="26"/>
                  </a:lnTo>
                  <a:lnTo>
                    <a:pt x="10" y="20"/>
                  </a:lnTo>
                  <a:lnTo>
                    <a:pt x="10" y="13"/>
                  </a:lnTo>
                  <a:lnTo>
                    <a:pt x="8" y="7"/>
                  </a:ln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149" name="Freeform 126"/>
            <p:cNvSpPr>
              <a:spLocks/>
            </p:cNvSpPr>
            <p:nvPr/>
          </p:nvSpPr>
          <p:spPr bwMode="auto">
            <a:xfrm>
              <a:off x="2824163" y="2569989"/>
              <a:ext cx="363537" cy="317500"/>
            </a:xfrm>
            <a:custGeom>
              <a:avLst/>
              <a:gdLst>
                <a:gd name="T0" fmla="*/ 217 w 229"/>
                <a:gd name="T1" fmla="*/ 0 h 200"/>
                <a:gd name="T2" fmla="*/ 195 w 229"/>
                <a:gd name="T3" fmla="*/ 3 h 200"/>
                <a:gd name="T4" fmla="*/ 171 w 229"/>
                <a:gd name="T5" fmla="*/ 6 h 200"/>
                <a:gd name="T6" fmla="*/ 151 w 229"/>
                <a:gd name="T7" fmla="*/ 12 h 200"/>
                <a:gd name="T8" fmla="*/ 130 w 229"/>
                <a:gd name="T9" fmla="*/ 19 h 200"/>
                <a:gd name="T10" fmla="*/ 111 w 229"/>
                <a:gd name="T11" fmla="*/ 28 h 200"/>
                <a:gd name="T12" fmla="*/ 92 w 229"/>
                <a:gd name="T13" fmla="*/ 40 h 200"/>
                <a:gd name="T14" fmla="*/ 76 w 229"/>
                <a:gd name="T15" fmla="*/ 52 h 200"/>
                <a:gd name="T16" fmla="*/ 60 w 229"/>
                <a:gd name="T17" fmla="*/ 65 h 200"/>
                <a:gd name="T18" fmla="*/ 45 w 229"/>
                <a:gd name="T19" fmla="*/ 80 h 200"/>
                <a:gd name="T20" fmla="*/ 33 w 229"/>
                <a:gd name="T21" fmla="*/ 96 h 200"/>
                <a:gd name="T22" fmla="*/ 23 w 229"/>
                <a:gd name="T23" fmla="*/ 112 h 200"/>
                <a:gd name="T24" fmla="*/ 14 w 229"/>
                <a:gd name="T25" fmla="*/ 130 h 200"/>
                <a:gd name="T26" fmla="*/ 7 w 229"/>
                <a:gd name="T27" fmla="*/ 149 h 200"/>
                <a:gd name="T28" fmla="*/ 3 w 229"/>
                <a:gd name="T29" fmla="*/ 169 h 200"/>
                <a:gd name="T30" fmla="*/ 0 w 229"/>
                <a:gd name="T31" fmla="*/ 189 h 200"/>
                <a:gd name="T32" fmla="*/ 8 w 229"/>
                <a:gd name="T33" fmla="*/ 200 h 200"/>
                <a:gd name="T34" fmla="*/ 10 w 229"/>
                <a:gd name="T35" fmla="*/ 180 h 200"/>
                <a:gd name="T36" fmla="*/ 13 w 229"/>
                <a:gd name="T37" fmla="*/ 161 h 200"/>
                <a:gd name="T38" fmla="*/ 19 w 229"/>
                <a:gd name="T39" fmla="*/ 143 h 200"/>
                <a:gd name="T40" fmla="*/ 26 w 229"/>
                <a:gd name="T41" fmla="*/ 126 h 200"/>
                <a:gd name="T42" fmla="*/ 35 w 229"/>
                <a:gd name="T43" fmla="*/ 109 h 200"/>
                <a:gd name="T44" fmla="*/ 47 w 229"/>
                <a:gd name="T45" fmla="*/ 93 h 200"/>
                <a:gd name="T46" fmla="*/ 58 w 229"/>
                <a:gd name="T47" fmla="*/ 78 h 200"/>
                <a:gd name="T48" fmla="*/ 73 w 229"/>
                <a:gd name="T49" fmla="*/ 65 h 200"/>
                <a:gd name="T50" fmla="*/ 89 w 229"/>
                <a:gd name="T51" fmla="*/ 53 h 200"/>
                <a:gd name="T52" fmla="*/ 105 w 229"/>
                <a:gd name="T53" fmla="*/ 41 h 200"/>
                <a:gd name="T54" fmla="*/ 124 w 229"/>
                <a:gd name="T55" fmla="*/ 32 h 200"/>
                <a:gd name="T56" fmla="*/ 143 w 229"/>
                <a:gd name="T57" fmla="*/ 24 h 200"/>
                <a:gd name="T58" fmla="*/ 164 w 229"/>
                <a:gd name="T59" fmla="*/ 18 h 200"/>
                <a:gd name="T60" fmla="*/ 185 w 229"/>
                <a:gd name="T61" fmla="*/ 13 h 200"/>
                <a:gd name="T62" fmla="*/ 207 w 229"/>
                <a:gd name="T63" fmla="*/ 10 h 200"/>
                <a:gd name="T64" fmla="*/ 229 w 229"/>
                <a:gd name="T65" fmla="*/ 9 h 2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9"/>
                <a:gd name="T100" fmla="*/ 0 h 200"/>
                <a:gd name="T101" fmla="*/ 229 w 229"/>
                <a:gd name="T102" fmla="*/ 200 h 20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9" h="200">
                  <a:moveTo>
                    <a:pt x="229" y="0"/>
                  </a:moveTo>
                  <a:lnTo>
                    <a:pt x="217" y="0"/>
                  </a:lnTo>
                  <a:lnTo>
                    <a:pt x="205" y="1"/>
                  </a:lnTo>
                  <a:lnTo>
                    <a:pt x="195" y="3"/>
                  </a:lnTo>
                  <a:lnTo>
                    <a:pt x="183" y="4"/>
                  </a:lnTo>
                  <a:lnTo>
                    <a:pt x="171" y="6"/>
                  </a:lnTo>
                  <a:lnTo>
                    <a:pt x="161" y="9"/>
                  </a:lnTo>
                  <a:lnTo>
                    <a:pt x="151" y="12"/>
                  </a:lnTo>
                  <a:lnTo>
                    <a:pt x="141" y="16"/>
                  </a:lnTo>
                  <a:lnTo>
                    <a:pt x="130" y="19"/>
                  </a:lnTo>
                  <a:lnTo>
                    <a:pt x="120" y="24"/>
                  </a:lnTo>
                  <a:lnTo>
                    <a:pt x="111" y="28"/>
                  </a:lnTo>
                  <a:lnTo>
                    <a:pt x="101" y="34"/>
                  </a:lnTo>
                  <a:lnTo>
                    <a:pt x="92" y="40"/>
                  </a:lnTo>
                  <a:lnTo>
                    <a:pt x="83" y="46"/>
                  </a:lnTo>
                  <a:lnTo>
                    <a:pt x="76" y="52"/>
                  </a:lnTo>
                  <a:lnTo>
                    <a:pt x="67" y="58"/>
                  </a:lnTo>
                  <a:lnTo>
                    <a:pt x="60" y="65"/>
                  </a:lnTo>
                  <a:lnTo>
                    <a:pt x="52" y="72"/>
                  </a:lnTo>
                  <a:lnTo>
                    <a:pt x="45" y="80"/>
                  </a:lnTo>
                  <a:lnTo>
                    <a:pt x="39" y="87"/>
                  </a:lnTo>
                  <a:lnTo>
                    <a:pt x="33" y="96"/>
                  </a:lnTo>
                  <a:lnTo>
                    <a:pt x="28" y="103"/>
                  </a:lnTo>
                  <a:lnTo>
                    <a:pt x="23" y="112"/>
                  </a:lnTo>
                  <a:lnTo>
                    <a:pt x="19" y="121"/>
                  </a:lnTo>
                  <a:lnTo>
                    <a:pt x="14" y="130"/>
                  </a:lnTo>
                  <a:lnTo>
                    <a:pt x="10" y="141"/>
                  </a:lnTo>
                  <a:lnTo>
                    <a:pt x="7" y="149"/>
                  </a:lnTo>
                  <a:lnTo>
                    <a:pt x="4" y="160"/>
                  </a:lnTo>
                  <a:lnTo>
                    <a:pt x="3" y="169"/>
                  </a:lnTo>
                  <a:lnTo>
                    <a:pt x="1" y="179"/>
                  </a:lnTo>
                  <a:lnTo>
                    <a:pt x="0" y="189"/>
                  </a:lnTo>
                  <a:lnTo>
                    <a:pt x="0" y="200"/>
                  </a:lnTo>
                  <a:lnTo>
                    <a:pt x="8" y="200"/>
                  </a:lnTo>
                  <a:lnTo>
                    <a:pt x="8" y="189"/>
                  </a:lnTo>
                  <a:lnTo>
                    <a:pt x="10" y="180"/>
                  </a:lnTo>
                  <a:lnTo>
                    <a:pt x="11" y="170"/>
                  </a:lnTo>
                  <a:lnTo>
                    <a:pt x="13" y="161"/>
                  </a:lnTo>
                  <a:lnTo>
                    <a:pt x="16" y="152"/>
                  </a:lnTo>
                  <a:lnTo>
                    <a:pt x="19" y="143"/>
                  </a:lnTo>
                  <a:lnTo>
                    <a:pt x="22" y="135"/>
                  </a:lnTo>
                  <a:lnTo>
                    <a:pt x="26" y="126"/>
                  </a:lnTo>
                  <a:lnTo>
                    <a:pt x="30" y="117"/>
                  </a:lnTo>
                  <a:lnTo>
                    <a:pt x="35" y="109"/>
                  </a:lnTo>
                  <a:lnTo>
                    <a:pt x="41" y="101"/>
                  </a:lnTo>
                  <a:lnTo>
                    <a:pt x="47" y="93"/>
                  </a:lnTo>
                  <a:lnTo>
                    <a:pt x="52" y="86"/>
                  </a:lnTo>
                  <a:lnTo>
                    <a:pt x="58" y="78"/>
                  </a:lnTo>
                  <a:lnTo>
                    <a:pt x="66" y="71"/>
                  </a:lnTo>
                  <a:lnTo>
                    <a:pt x="73" y="65"/>
                  </a:lnTo>
                  <a:lnTo>
                    <a:pt x="80" y="59"/>
                  </a:lnTo>
                  <a:lnTo>
                    <a:pt x="89" y="53"/>
                  </a:lnTo>
                  <a:lnTo>
                    <a:pt x="96" y="47"/>
                  </a:lnTo>
                  <a:lnTo>
                    <a:pt x="105" y="41"/>
                  </a:lnTo>
                  <a:lnTo>
                    <a:pt x="114" y="37"/>
                  </a:lnTo>
                  <a:lnTo>
                    <a:pt x="124" y="32"/>
                  </a:lnTo>
                  <a:lnTo>
                    <a:pt x="133" y="28"/>
                  </a:lnTo>
                  <a:lnTo>
                    <a:pt x="143" y="24"/>
                  </a:lnTo>
                  <a:lnTo>
                    <a:pt x="154" y="21"/>
                  </a:lnTo>
                  <a:lnTo>
                    <a:pt x="164" y="18"/>
                  </a:lnTo>
                  <a:lnTo>
                    <a:pt x="174" y="15"/>
                  </a:lnTo>
                  <a:lnTo>
                    <a:pt x="185" y="13"/>
                  </a:lnTo>
                  <a:lnTo>
                    <a:pt x="195" y="10"/>
                  </a:lnTo>
                  <a:lnTo>
                    <a:pt x="207" y="10"/>
                  </a:lnTo>
                  <a:lnTo>
                    <a:pt x="218" y="9"/>
                  </a:lnTo>
                  <a:lnTo>
                    <a:pt x="229" y="9"/>
                  </a:lnTo>
                  <a:lnTo>
                    <a:pt x="229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150" name="Freeform 127"/>
            <p:cNvSpPr>
              <a:spLocks/>
            </p:cNvSpPr>
            <p:nvPr/>
          </p:nvSpPr>
          <p:spPr bwMode="auto">
            <a:xfrm>
              <a:off x="3187700" y="2569989"/>
              <a:ext cx="365125" cy="317500"/>
            </a:xfrm>
            <a:custGeom>
              <a:avLst/>
              <a:gdLst>
                <a:gd name="T0" fmla="*/ 228 w 230"/>
                <a:gd name="T1" fmla="*/ 189 h 200"/>
                <a:gd name="T2" fmla="*/ 227 w 230"/>
                <a:gd name="T3" fmla="*/ 169 h 200"/>
                <a:gd name="T4" fmla="*/ 223 w 230"/>
                <a:gd name="T5" fmla="*/ 149 h 200"/>
                <a:gd name="T6" fmla="*/ 215 w 230"/>
                <a:gd name="T7" fmla="*/ 130 h 200"/>
                <a:gd name="T8" fmla="*/ 206 w 230"/>
                <a:gd name="T9" fmla="*/ 112 h 200"/>
                <a:gd name="T10" fmla="*/ 196 w 230"/>
                <a:gd name="T11" fmla="*/ 96 h 200"/>
                <a:gd name="T12" fmla="*/ 183 w 230"/>
                <a:gd name="T13" fmla="*/ 80 h 200"/>
                <a:gd name="T14" fmla="*/ 170 w 230"/>
                <a:gd name="T15" fmla="*/ 65 h 200"/>
                <a:gd name="T16" fmla="*/ 154 w 230"/>
                <a:gd name="T17" fmla="*/ 52 h 200"/>
                <a:gd name="T18" fmla="*/ 137 w 230"/>
                <a:gd name="T19" fmla="*/ 40 h 200"/>
                <a:gd name="T20" fmla="*/ 118 w 230"/>
                <a:gd name="T21" fmla="*/ 28 h 200"/>
                <a:gd name="T22" fmla="*/ 99 w 230"/>
                <a:gd name="T23" fmla="*/ 19 h 200"/>
                <a:gd name="T24" fmla="*/ 79 w 230"/>
                <a:gd name="T25" fmla="*/ 12 h 200"/>
                <a:gd name="T26" fmla="*/ 57 w 230"/>
                <a:gd name="T27" fmla="*/ 6 h 200"/>
                <a:gd name="T28" fmla="*/ 35 w 230"/>
                <a:gd name="T29" fmla="*/ 3 h 200"/>
                <a:gd name="T30" fmla="*/ 11 w 230"/>
                <a:gd name="T31" fmla="*/ 0 h 200"/>
                <a:gd name="T32" fmla="*/ 0 w 230"/>
                <a:gd name="T33" fmla="*/ 9 h 200"/>
                <a:gd name="T34" fmla="*/ 23 w 230"/>
                <a:gd name="T35" fmla="*/ 10 h 200"/>
                <a:gd name="T36" fmla="*/ 45 w 230"/>
                <a:gd name="T37" fmla="*/ 13 h 200"/>
                <a:gd name="T38" fmla="*/ 66 w 230"/>
                <a:gd name="T39" fmla="*/ 18 h 200"/>
                <a:gd name="T40" fmla="*/ 86 w 230"/>
                <a:gd name="T41" fmla="*/ 24 h 200"/>
                <a:gd name="T42" fmla="*/ 105 w 230"/>
                <a:gd name="T43" fmla="*/ 32 h 200"/>
                <a:gd name="T44" fmla="*/ 123 w 230"/>
                <a:gd name="T45" fmla="*/ 41 h 200"/>
                <a:gd name="T46" fmla="*/ 140 w 230"/>
                <a:gd name="T47" fmla="*/ 53 h 200"/>
                <a:gd name="T48" fmla="*/ 157 w 230"/>
                <a:gd name="T49" fmla="*/ 65 h 200"/>
                <a:gd name="T50" fmla="*/ 170 w 230"/>
                <a:gd name="T51" fmla="*/ 78 h 200"/>
                <a:gd name="T52" fmla="*/ 183 w 230"/>
                <a:gd name="T53" fmla="*/ 93 h 200"/>
                <a:gd name="T54" fmla="*/ 193 w 230"/>
                <a:gd name="T55" fmla="*/ 109 h 200"/>
                <a:gd name="T56" fmla="*/ 203 w 230"/>
                <a:gd name="T57" fmla="*/ 126 h 200"/>
                <a:gd name="T58" fmla="*/ 211 w 230"/>
                <a:gd name="T59" fmla="*/ 143 h 200"/>
                <a:gd name="T60" fmla="*/ 217 w 230"/>
                <a:gd name="T61" fmla="*/ 161 h 200"/>
                <a:gd name="T62" fmla="*/ 220 w 230"/>
                <a:gd name="T63" fmla="*/ 180 h 200"/>
                <a:gd name="T64" fmla="*/ 221 w 230"/>
                <a:gd name="T65" fmla="*/ 200 h 2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30"/>
                <a:gd name="T100" fmla="*/ 0 h 200"/>
                <a:gd name="T101" fmla="*/ 230 w 230"/>
                <a:gd name="T102" fmla="*/ 200 h 20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30" h="200">
                  <a:moveTo>
                    <a:pt x="230" y="200"/>
                  </a:moveTo>
                  <a:lnTo>
                    <a:pt x="228" y="189"/>
                  </a:lnTo>
                  <a:lnTo>
                    <a:pt x="228" y="179"/>
                  </a:lnTo>
                  <a:lnTo>
                    <a:pt x="227" y="169"/>
                  </a:lnTo>
                  <a:lnTo>
                    <a:pt x="224" y="160"/>
                  </a:lnTo>
                  <a:lnTo>
                    <a:pt x="223" y="149"/>
                  </a:lnTo>
                  <a:lnTo>
                    <a:pt x="218" y="141"/>
                  </a:lnTo>
                  <a:lnTo>
                    <a:pt x="215" y="130"/>
                  </a:lnTo>
                  <a:lnTo>
                    <a:pt x="211" y="121"/>
                  </a:lnTo>
                  <a:lnTo>
                    <a:pt x="206" y="112"/>
                  </a:lnTo>
                  <a:lnTo>
                    <a:pt x="202" y="103"/>
                  </a:lnTo>
                  <a:lnTo>
                    <a:pt x="196" y="96"/>
                  </a:lnTo>
                  <a:lnTo>
                    <a:pt x="190" y="87"/>
                  </a:lnTo>
                  <a:lnTo>
                    <a:pt x="183" y="80"/>
                  </a:lnTo>
                  <a:lnTo>
                    <a:pt x="177" y="72"/>
                  </a:lnTo>
                  <a:lnTo>
                    <a:pt x="170" y="65"/>
                  </a:lnTo>
                  <a:lnTo>
                    <a:pt x="162" y="58"/>
                  </a:lnTo>
                  <a:lnTo>
                    <a:pt x="154" y="52"/>
                  </a:lnTo>
                  <a:lnTo>
                    <a:pt x="145" y="46"/>
                  </a:lnTo>
                  <a:lnTo>
                    <a:pt x="137" y="40"/>
                  </a:lnTo>
                  <a:lnTo>
                    <a:pt x="127" y="34"/>
                  </a:lnTo>
                  <a:lnTo>
                    <a:pt x="118" y="28"/>
                  </a:lnTo>
                  <a:lnTo>
                    <a:pt x="110" y="24"/>
                  </a:lnTo>
                  <a:lnTo>
                    <a:pt x="99" y="19"/>
                  </a:lnTo>
                  <a:lnTo>
                    <a:pt x="89" y="16"/>
                  </a:lnTo>
                  <a:lnTo>
                    <a:pt x="79" y="12"/>
                  </a:lnTo>
                  <a:lnTo>
                    <a:pt x="68" y="9"/>
                  </a:lnTo>
                  <a:lnTo>
                    <a:pt x="57" y="6"/>
                  </a:lnTo>
                  <a:lnTo>
                    <a:pt x="46" y="4"/>
                  </a:lnTo>
                  <a:lnTo>
                    <a:pt x="35" y="3"/>
                  </a:lnTo>
                  <a:lnTo>
                    <a:pt x="23" y="1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11" y="9"/>
                  </a:lnTo>
                  <a:lnTo>
                    <a:pt x="23" y="10"/>
                  </a:lnTo>
                  <a:lnTo>
                    <a:pt x="33" y="10"/>
                  </a:lnTo>
                  <a:lnTo>
                    <a:pt x="45" y="13"/>
                  </a:lnTo>
                  <a:lnTo>
                    <a:pt x="55" y="15"/>
                  </a:lnTo>
                  <a:lnTo>
                    <a:pt x="66" y="18"/>
                  </a:lnTo>
                  <a:lnTo>
                    <a:pt x="76" y="21"/>
                  </a:lnTo>
                  <a:lnTo>
                    <a:pt x="86" y="24"/>
                  </a:lnTo>
                  <a:lnTo>
                    <a:pt x="96" y="28"/>
                  </a:lnTo>
                  <a:lnTo>
                    <a:pt x="105" y="32"/>
                  </a:lnTo>
                  <a:lnTo>
                    <a:pt x="114" y="37"/>
                  </a:lnTo>
                  <a:lnTo>
                    <a:pt x="123" y="41"/>
                  </a:lnTo>
                  <a:lnTo>
                    <a:pt x="132" y="47"/>
                  </a:lnTo>
                  <a:lnTo>
                    <a:pt x="140" y="53"/>
                  </a:lnTo>
                  <a:lnTo>
                    <a:pt x="148" y="59"/>
                  </a:lnTo>
                  <a:lnTo>
                    <a:pt x="157" y="65"/>
                  </a:lnTo>
                  <a:lnTo>
                    <a:pt x="164" y="71"/>
                  </a:lnTo>
                  <a:lnTo>
                    <a:pt x="170" y="78"/>
                  </a:lnTo>
                  <a:lnTo>
                    <a:pt x="177" y="86"/>
                  </a:lnTo>
                  <a:lnTo>
                    <a:pt x="183" y="93"/>
                  </a:lnTo>
                  <a:lnTo>
                    <a:pt x="189" y="101"/>
                  </a:lnTo>
                  <a:lnTo>
                    <a:pt x="193" y="109"/>
                  </a:lnTo>
                  <a:lnTo>
                    <a:pt x="199" y="117"/>
                  </a:lnTo>
                  <a:lnTo>
                    <a:pt x="203" y="126"/>
                  </a:lnTo>
                  <a:lnTo>
                    <a:pt x="206" y="135"/>
                  </a:lnTo>
                  <a:lnTo>
                    <a:pt x="211" y="143"/>
                  </a:lnTo>
                  <a:lnTo>
                    <a:pt x="214" y="152"/>
                  </a:lnTo>
                  <a:lnTo>
                    <a:pt x="217" y="161"/>
                  </a:lnTo>
                  <a:lnTo>
                    <a:pt x="218" y="170"/>
                  </a:lnTo>
                  <a:lnTo>
                    <a:pt x="220" y="180"/>
                  </a:lnTo>
                  <a:lnTo>
                    <a:pt x="220" y="189"/>
                  </a:lnTo>
                  <a:lnTo>
                    <a:pt x="221" y="200"/>
                  </a:lnTo>
                  <a:lnTo>
                    <a:pt x="230" y="20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151" name="Freeform 128"/>
            <p:cNvSpPr>
              <a:spLocks/>
            </p:cNvSpPr>
            <p:nvPr/>
          </p:nvSpPr>
          <p:spPr bwMode="auto">
            <a:xfrm>
              <a:off x="3333750" y="2887489"/>
              <a:ext cx="219075" cy="288925"/>
            </a:xfrm>
            <a:custGeom>
              <a:avLst/>
              <a:gdLst>
                <a:gd name="T0" fmla="*/ 12 w 138"/>
                <a:gd name="T1" fmla="*/ 179 h 182"/>
                <a:gd name="T2" fmla="*/ 26 w 138"/>
                <a:gd name="T3" fmla="*/ 170 h 182"/>
                <a:gd name="T4" fmla="*/ 40 w 138"/>
                <a:gd name="T5" fmla="*/ 163 h 182"/>
                <a:gd name="T6" fmla="*/ 53 w 138"/>
                <a:gd name="T7" fmla="*/ 154 h 182"/>
                <a:gd name="T8" fmla="*/ 65 w 138"/>
                <a:gd name="T9" fmla="*/ 143 h 182"/>
                <a:gd name="T10" fmla="*/ 76 w 138"/>
                <a:gd name="T11" fmla="*/ 134 h 182"/>
                <a:gd name="T12" fmla="*/ 87 w 138"/>
                <a:gd name="T13" fmla="*/ 123 h 182"/>
                <a:gd name="T14" fmla="*/ 95 w 138"/>
                <a:gd name="T15" fmla="*/ 112 h 182"/>
                <a:gd name="T16" fmla="*/ 104 w 138"/>
                <a:gd name="T17" fmla="*/ 100 h 182"/>
                <a:gd name="T18" fmla="*/ 113 w 138"/>
                <a:gd name="T19" fmla="*/ 89 h 182"/>
                <a:gd name="T20" fmla="*/ 119 w 138"/>
                <a:gd name="T21" fmla="*/ 75 h 182"/>
                <a:gd name="T22" fmla="*/ 125 w 138"/>
                <a:gd name="T23" fmla="*/ 62 h 182"/>
                <a:gd name="T24" fmla="*/ 131 w 138"/>
                <a:gd name="T25" fmla="*/ 49 h 182"/>
                <a:gd name="T26" fmla="*/ 133 w 138"/>
                <a:gd name="T27" fmla="*/ 35 h 182"/>
                <a:gd name="T28" fmla="*/ 136 w 138"/>
                <a:gd name="T29" fmla="*/ 22 h 182"/>
                <a:gd name="T30" fmla="*/ 136 w 138"/>
                <a:gd name="T31" fmla="*/ 7 h 182"/>
                <a:gd name="T32" fmla="*/ 129 w 138"/>
                <a:gd name="T33" fmla="*/ 0 h 182"/>
                <a:gd name="T34" fmla="*/ 128 w 138"/>
                <a:gd name="T35" fmla="*/ 13 h 182"/>
                <a:gd name="T36" fmla="*/ 126 w 138"/>
                <a:gd name="T37" fmla="*/ 26 h 182"/>
                <a:gd name="T38" fmla="*/ 123 w 138"/>
                <a:gd name="T39" fmla="*/ 40 h 182"/>
                <a:gd name="T40" fmla="*/ 119 w 138"/>
                <a:gd name="T41" fmla="*/ 53 h 182"/>
                <a:gd name="T42" fmla="*/ 114 w 138"/>
                <a:gd name="T43" fmla="*/ 65 h 182"/>
                <a:gd name="T44" fmla="*/ 109 w 138"/>
                <a:gd name="T45" fmla="*/ 78 h 182"/>
                <a:gd name="T46" fmla="*/ 101 w 138"/>
                <a:gd name="T47" fmla="*/ 90 h 182"/>
                <a:gd name="T48" fmla="*/ 94 w 138"/>
                <a:gd name="T49" fmla="*/ 100 h 182"/>
                <a:gd name="T50" fmla="*/ 85 w 138"/>
                <a:gd name="T51" fmla="*/ 112 h 182"/>
                <a:gd name="T52" fmla="*/ 75 w 138"/>
                <a:gd name="T53" fmla="*/ 123 h 182"/>
                <a:gd name="T54" fmla="*/ 65 w 138"/>
                <a:gd name="T55" fmla="*/ 133 h 182"/>
                <a:gd name="T56" fmla="*/ 53 w 138"/>
                <a:gd name="T57" fmla="*/ 142 h 182"/>
                <a:gd name="T58" fmla="*/ 41 w 138"/>
                <a:gd name="T59" fmla="*/ 151 h 182"/>
                <a:gd name="T60" fmla="*/ 28 w 138"/>
                <a:gd name="T61" fmla="*/ 160 h 182"/>
                <a:gd name="T62" fmla="*/ 15 w 138"/>
                <a:gd name="T63" fmla="*/ 167 h 182"/>
                <a:gd name="T64" fmla="*/ 0 w 138"/>
                <a:gd name="T65" fmla="*/ 174 h 18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38"/>
                <a:gd name="T100" fmla="*/ 0 h 182"/>
                <a:gd name="T101" fmla="*/ 138 w 138"/>
                <a:gd name="T102" fmla="*/ 182 h 18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38" h="182">
                  <a:moveTo>
                    <a:pt x="4" y="182"/>
                  </a:moveTo>
                  <a:lnTo>
                    <a:pt x="12" y="179"/>
                  </a:lnTo>
                  <a:lnTo>
                    <a:pt x="19" y="174"/>
                  </a:lnTo>
                  <a:lnTo>
                    <a:pt x="26" y="170"/>
                  </a:lnTo>
                  <a:lnTo>
                    <a:pt x="32" y="167"/>
                  </a:lnTo>
                  <a:lnTo>
                    <a:pt x="40" y="163"/>
                  </a:lnTo>
                  <a:lnTo>
                    <a:pt x="45" y="158"/>
                  </a:lnTo>
                  <a:lnTo>
                    <a:pt x="53" y="154"/>
                  </a:lnTo>
                  <a:lnTo>
                    <a:pt x="59" y="149"/>
                  </a:lnTo>
                  <a:lnTo>
                    <a:pt x="65" y="143"/>
                  </a:lnTo>
                  <a:lnTo>
                    <a:pt x="70" y="139"/>
                  </a:lnTo>
                  <a:lnTo>
                    <a:pt x="76" y="134"/>
                  </a:lnTo>
                  <a:lnTo>
                    <a:pt x="81" y="129"/>
                  </a:lnTo>
                  <a:lnTo>
                    <a:pt x="87" y="123"/>
                  </a:lnTo>
                  <a:lnTo>
                    <a:pt x="91" y="118"/>
                  </a:lnTo>
                  <a:lnTo>
                    <a:pt x="95" y="112"/>
                  </a:lnTo>
                  <a:lnTo>
                    <a:pt x="101" y="106"/>
                  </a:lnTo>
                  <a:lnTo>
                    <a:pt x="104" y="100"/>
                  </a:lnTo>
                  <a:lnTo>
                    <a:pt x="109" y="94"/>
                  </a:lnTo>
                  <a:lnTo>
                    <a:pt x="113" y="89"/>
                  </a:lnTo>
                  <a:lnTo>
                    <a:pt x="116" y="83"/>
                  </a:lnTo>
                  <a:lnTo>
                    <a:pt x="119" y="75"/>
                  </a:lnTo>
                  <a:lnTo>
                    <a:pt x="122" y="69"/>
                  </a:lnTo>
                  <a:lnTo>
                    <a:pt x="125" y="62"/>
                  </a:lnTo>
                  <a:lnTo>
                    <a:pt x="128" y="56"/>
                  </a:lnTo>
                  <a:lnTo>
                    <a:pt x="131" y="49"/>
                  </a:lnTo>
                  <a:lnTo>
                    <a:pt x="132" y="43"/>
                  </a:lnTo>
                  <a:lnTo>
                    <a:pt x="133" y="35"/>
                  </a:lnTo>
                  <a:lnTo>
                    <a:pt x="135" y="28"/>
                  </a:lnTo>
                  <a:lnTo>
                    <a:pt x="136" y="22"/>
                  </a:lnTo>
                  <a:lnTo>
                    <a:pt x="136" y="15"/>
                  </a:lnTo>
                  <a:lnTo>
                    <a:pt x="136" y="7"/>
                  </a:lnTo>
                  <a:lnTo>
                    <a:pt x="138" y="0"/>
                  </a:lnTo>
                  <a:lnTo>
                    <a:pt x="129" y="0"/>
                  </a:lnTo>
                  <a:lnTo>
                    <a:pt x="128" y="7"/>
                  </a:lnTo>
                  <a:lnTo>
                    <a:pt x="128" y="13"/>
                  </a:lnTo>
                  <a:lnTo>
                    <a:pt x="128" y="20"/>
                  </a:lnTo>
                  <a:lnTo>
                    <a:pt x="126" y="26"/>
                  </a:lnTo>
                  <a:lnTo>
                    <a:pt x="125" y="34"/>
                  </a:lnTo>
                  <a:lnTo>
                    <a:pt x="123" y="40"/>
                  </a:lnTo>
                  <a:lnTo>
                    <a:pt x="122" y="47"/>
                  </a:lnTo>
                  <a:lnTo>
                    <a:pt x="119" y="53"/>
                  </a:lnTo>
                  <a:lnTo>
                    <a:pt x="117" y="59"/>
                  </a:lnTo>
                  <a:lnTo>
                    <a:pt x="114" y="65"/>
                  </a:lnTo>
                  <a:lnTo>
                    <a:pt x="111" y="72"/>
                  </a:lnTo>
                  <a:lnTo>
                    <a:pt x="109" y="78"/>
                  </a:lnTo>
                  <a:lnTo>
                    <a:pt x="106" y="84"/>
                  </a:lnTo>
                  <a:lnTo>
                    <a:pt x="101" y="90"/>
                  </a:lnTo>
                  <a:lnTo>
                    <a:pt x="98" y="96"/>
                  </a:lnTo>
                  <a:lnTo>
                    <a:pt x="94" y="100"/>
                  </a:lnTo>
                  <a:lnTo>
                    <a:pt x="89" y="106"/>
                  </a:lnTo>
                  <a:lnTo>
                    <a:pt x="85" y="112"/>
                  </a:lnTo>
                  <a:lnTo>
                    <a:pt x="79" y="117"/>
                  </a:lnTo>
                  <a:lnTo>
                    <a:pt x="75" y="123"/>
                  </a:lnTo>
                  <a:lnTo>
                    <a:pt x="70" y="127"/>
                  </a:lnTo>
                  <a:lnTo>
                    <a:pt x="65" y="133"/>
                  </a:lnTo>
                  <a:lnTo>
                    <a:pt x="59" y="137"/>
                  </a:lnTo>
                  <a:lnTo>
                    <a:pt x="53" y="142"/>
                  </a:lnTo>
                  <a:lnTo>
                    <a:pt x="47" y="146"/>
                  </a:lnTo>
                  <a:lnTo>
                    <a:pt x="41" y="151"/>
                  </a:lnTo>
                  <a:lnTo>
                    <a:pt x="35" y="155"/>
                  </a:lnTo>
                  <a:lnTo>
                    <a:pt x="28" y="160"/>
                  </a:lnTo>
                  <a:lnTo>
                    <a:pt x="22" y="163"/>
                  </a:lnTo>
                  <a:lnTo>
                    <a:pt x="15" y="167"/>
                  </a:lnTo>
                  <a:lnTo>
                    <a:pt x="7" y="170"/>
                  </a:lnTo>
                  <a:lnTo>
                    <a:pt x="0" y="174"/>
                  </a:lnTo>
                  <a:lnTo>
                    <a:pt x="4" y="182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152" name="Freeform 129"/>
            <p:cNvSpPr>
              <a:spLocks/>
            </p:cNvSpPr>
            <p:nvPr/>
          </p:nvSpPr>
          <p:spPr bwMode="auto">
            <a:xfrm>
              <a:off x="3303588" y="3163714"/>
              <a:ext cx="36512" cy="73025"/>
            </a:xfrm>
            <a:custGeom>
              <a:avLst/>
              <a:gdLst>
                <a:gd name="T0" fmla="*/ 9 w 23"/>
                <a:gd name="T1" fmla="*/ 45 h 46"/>
                <a:gd name="T2" fmla="*/ 9 w 23"/>
                <a:gd name="T3" fmla="*/ 42 h 46"/>
                <a:gd name="T4" fmla="*/ 9 w 23"/>
                <a:gd name="T5" fmla="*/ 39 h 46"/>
                <a:gd name="T6" fmla="*/ 9 w 23"/>
                <a:gd name="T7" fmla="*/ 36 h 46"/>
                <a:gd name="T8" fmla="*/ 10 w 23"/>
                <a:gd name="T9" fmla="*/ 33 h 46"/>
                <a:gd name="T10" fmla="*/ 10 w 23"/>
                <a:gd name="T11" fmla="*/ 30 h 46"/>
                <a:gd name="T12" fmla="*/ 10 w 23"/>
                <a:gd name="T13" fmla="*/ 27 h 46"/>
                <a:gd name="T14" fmla="*/ 12 w 23"/>
                <a:gd name="T15" fmla="*/ 24 h 46"/>
                <a:gd name="T16" fmla="*/ 13 w 23"/>
                <a:gd name="T17" fmla="*/ 21 h 46"/>
                <a:gd name="T18" fmla="*/ 13 w 23"/>
                <a:gd name="T19" fmla="*/ 18 h 46"/>
                <a:gd name="T20" fmla="*/ 16 w 23"/>
                <a:gd name="T21" fmla="*/ 15 h 46"/>
                <a:gd name="T22" fmla="*/ 18 w 23"/>
                <a:gd name="T23" fmla="*/ 14 h 46"/>
                <a:gd name="T24" fmla="*/ 18 w 23"/>
                <a:gd name="T25" fmla="*/ 11 h 46"/>
                <a:gd name="T26" fmla="*/ 20 w 23"/>
                <a:gd name="T27" fmla="*/ 9 h 46"/>
                <a:gd name="T28" fmla="*/ 22 w 23"/>
                <a:gd name="T29" fmla="*/ 8 h 46"/>
                <a:gd name="T30" fmla="*/ 19 w 23"/>
                <a:gd name="T31" fmla="*/ 0 h 46"/>
                <a:gd name="T32" fmla="*/ 16 w 23"/>
                <a:gd name="T33" fmla="*/ 2 h 46"/>
                <a:gd name="T34" fmla="*/ 15 w 23"/>
                <a:gd name="T35" fmla="*/ 3 h 46"/>
                <a:gd name="T36" fmla="*/ 12 w 23"/>
                <a:gd name="T37" fmla="*/ 5 h 46"/>
                <a:gd name="T38" fmla="*/ 10 w 23"/>
                <a:gd name="T39" fmla="*/ 8 h 46"/>
                <a:gd name="T40" fmla="*/ 7 w 23"/>
                <a:gd name="T41" fmla="*/ 11 h 46"/>
                <a:gd name="T42" fmla="*/ 6 w 23"/>
                <a:gd name="T43" fmla="*/ 14 h 46"/>
                <a:gd name="T44" fmla="*/ 4 w 23"/>
                <a:gd name="T45" fmla="*/ 17 h 46"/>
                <a:gd name="T46" fmla="*/ 4 w 23"/>
                <a:gd name="T47" fmla="*/ 20 h 46"/>
                <a:gd name="T48" fmla="*/ 3 w 23"/>
                <a:gd name="T49" fmla="*/ 23 h 46"/>
                <a:gd name="T50" fmla="*/ 1 w 23"/>
                <a:gd name="T51" fmla="*/ 26 h 46"/>
                <a:gd name="T52" fmla="*/ 1 w 23"/>
                <a:gd name="T53" fmla="*/ 30 h 46"/>
                <a:gd name="T54" fmla="*/ 0 w 23"/>
                <a:gd name="T55" fmla="*/ 33 h 46"/>
                <a:gd name="T56" fmla="*/ 0 w 23"/>
                <a:gd name="T57" fmla="*/ 36 h 46"/>
                <a:gd name="T58" fmla="*/ 0 w 23"/>
                <a:gd name="T59" fmla="*/ 40 h 46"/>
                <a:gd name="T60" fmla="*/ 0 w 23"/>
                <a:gd name="T61" fmla="*/ 43 h 46"/>
                <a:gd name="T62" fmla="*/ 0 w 23"/>
                <a:gd name="T63" fmla="*/ 46 h 4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3"/>
                <a:gd name="T97" fmla="*/ 0 h 46"/>
                <a:gd name="T98" fmla="*/ 23 w 23"/>
                <a:gd name="T99" fmla="*/ 46 h 4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3" h="46">
                  <a:moveTo>
                    <a:pt x="9" y="46"/>
                  </a:moveTo>
                  <a:lnTo>
                    <a:pt x="9" y="45"/>
                  </a:lnTo>
                  <a:lnTo>
                    <a:pt x="9" y="43"/>
                  </a:lnTo>
                  <a:lnTo>
                    <a:pt x="9" y="42"/>
                  </a:lnTo>
                  <a:lnTo>
                    <a:pt x="9" y="40"/>
                  </a:lnTo>
                  <a:lnTo>
                    <a:pt x="9" y="39"/>
                  </a:lnTo>
                  <a:lnTo>
                    <a:pt x="9" y="37"/>
                  </a:lnTo>
                  <a:lnTo>
                    <a:pt x="9" y="36"/>
                  </a:lnTo>
                  <a:lnTo>
                    <a:pt x="9" y="34"/>
                  </a:lnTo>
                  <a:lnTo>
                    <a:pt x="10" y="33"/>
                  </a:lnTo>
                  <a:lnTo>
                    <a:pt x="10" y="31"/>
                  </a:lnTo>
                  <a:lnTo>
                    <a:pt x="10" y="30"/>
                  </a:lnTo>
                  <a:lnTo>
                    <a:pt x="10" y="29"/>
                  </a:lnTo>
                  <a:lnTo>
                    <a:pt x="10" y="27"/>
                  </a:lnTo>
                  <a:lnTo>
                    <a:pt x="12" y="26"/>
                  </a:lnTo>
                  <a:lnTo>
                    <a:pt x="12" y="24"/>
                  </a:lnTo>
                  <a:lnTo>
                    <a:pt x="12" y="23"/>
                  </a:lnTo>
                  <a:lnTo>
                    <a:pt x="13" y="21"/>
                  </a:lnTo>
                  <a:lnTo>
                    <a:pt x="13" y="20"/>
                  </a:lnTo>
                  <a:lnTo>
                    <a:pt x="13" y="18"/>
                  </a:lnTo>
                  <a:lnTo>
                    <a:pt x="15" y="17"/>
                  </a:lnTo>
                  <a:lnTo>
                    <a:pt x="16" y="15"/>
                  </a:lnTo>
                  <a:lnTo>
                    <a:pt x="16" y="14"/>
                  </a:lnTo>
                  <a:lnTo>
                    <a:pt x="18" y="14"/>
                  </a:lnTo>
                  <a:lnTo>
                    <a:pt x="18" y="12"/>
                  </a:lnTo>
                  <a:lnTo>
                    <a:pt x="18" y="11"/>
                  </a:lnTo>
                  <a:lnTo>
                    <a:pt x="19" y="11"/>
                  </a:lnTo>
                  <a:lnTo>
                    <a:pt x="20" y="9"/>
                  </a:lnTo>
                  <a:lnTo>
                    <a:pt x="22" y="9"/>
                  </a:lnTo>
                  <a:lnTo>
                    <a:pt x="22" y="8"/>
                  </a:lnTo>
                  <a:lnTo>
                    <a:pt x="23" y="8"/>
                  </a:lnTo>
                  <a:lnTo>
                    <a:pt x="19" y="0"/>
                  </a:lnTo>
                  <a:lnTo>
                    <a:pt x="18" y="0"/>
                  </a:lnTo>
                  <a:lnTo>
                    <a:pt x="16" y="2"/>
                  </a:lnTo>
                  <a:lnTo>
                    <a:pt x="15" y="2"/>
                  </a:lnTo>
                  <a:lnTo>
                    <a:pt x="15" y="3"/>
                  </a:lnTo>
                  <a:lnTo>
                    <a:pt x="13" y="5"/>
                  </a:lnTo>
                  <a:lnTo>
                    <a:pt x="12" y="5"/>
                  </a:lnTo>
                  <a:lnTo>
                    <a:pt x="10" y="6"/>
                  </a:lnTo>
                  <a:lnTo>
                    <a:pt x="10" y="8"/>
                  </a:lnTo>
                  <a:lnTo>
                    <a:pt x="9" y="9"/>
                  </a:lnTo>
                  <a:lnTo>
                    <a:pt x="7" y="11"/>
                  </a:lnTo>
                  <a:lnTo>
                    <a:pt x="7" y="12"/>
                  </a:lnTo>
                  <a:lnTo>
                    <a:pt x="6" y="14"/>
                  </a:lnTo>
                  <a:lnTo>
                    <a:pt x="6" y="15"/>
                  </a:lnTo>
                  <a:lnTo>
                    <a:pt x="4" y="17"/>
                  </a:lnTo>
                  <a:lnTo>
                    <a:pt x="4" y="18"/>
                  </a:lnTo>
                  <a:lnTo>
                    <a:pt x="4" y="20"/>
                  </a:lnTo>
                  <a:lnTo>
                    <a:pt x="3" y="21"/>
                  </a:lnTo>
                  <a:lnTo>
                    <a:pt x="3" y="23"/>
                  </a:lnTo>
                  <a:lnTo>
                    <a:pt x="3" y="24"/>
                  </a:lnTo>
                  <a:lnTo>
                    <a:pt x="1" y="26"/>
                  </a:lnTo>
                  <a:lnTo>
                    <a:pt x="1" y="29"/>
                  </a:lnTo>
                  <a:lnTo>
                    <a:pt x="1" y="30"/>
                  </a:lnTo>
                  <a:lnTo>
                    <a:pt x="1" y="31"/>
                  </a:lnTo>
                  <a:lnTo>
                    <a:pt x="0" y="33"/>
                  </a:lnTo>
                  <a:lnTo>
                    <a:pt x="0" y="34"/>
                  </a:lnTo>
                  <a:lnTo>
                    <a:pt x="0" y="36"/>
                  </a:lnTo>
                  <a:lnTo>
                    <a:pt x="0" y="39"/>
                  </a:lnTo>
                  <a:lnTo>
                    <a:pt x="0" y="40"/>
                  </a:lnTo>
                  <a:lnTo>
                    <a:pt x="0" y="42"/>
                  </a:lnTo>
                  <a:lnTo>
                    <a:pt x="0" y="43"/>
                  </a:lnTo>
                  <a:lnTo>
                    <a:pt x="0" y="45"/>
                  </a:lnTo>
                  <a:lnTo>
                    <a:pt x="0" y="46"/>
                  </a:lnTo>
                  <a:lnTo>
                    <a:pt x="9" y="46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153" name="Freeform 130"/>
            <p:cNvSpPr>
              <a:spLocks/>
            </p:cNvSpPr>
            <p:nvPr/>
          </p:nvSpPr>
          <p:spPr bwMode="auto">
            <a:xfrm>
              <a:off x="3303588" y="3236739"/>
              <a:ext cx="69850" cy="90487"/>
            </a:xfrm>
            <a:custGeom>
              <a:avLst/>
              <a:gdLst>
                <a:gd name="T0" fmla="*/ 42 w 44"/>
                <a:gd name="T1" fmla="*/ 48 h 57"/>
                <a:gd name="T2" fmla="*/ 38 w 44"/>
                <a:gd name="T3" fmla="*/ 46 h 57"/>
                <a:gd name="T4" fmla="*/ 35 w 44"/>
                <a:gd name="T5" fmla="*/ 46 h 57"/>
                <a:gd name="T6" fmla="*/ 32 w 44"/>
                <a:gd name="T7" fmla="*/ 45 h 57"/>
                <a:gd name="T8" fmla="*/ 29 w 44"/>
                <a:gd name="T9" fmla="*/ 43 h 57"/>
                <a:gd name="T10" fmla="*/ 26 w 44"/>
                <a:gd name="T11" fmla="*/ 40 h 57"/>
                <a:gd name="T12" fmla="*/ 23 w 44"/>
                <a:gd name="T13" fmla="*/ 39 h 57"/>
                <a:gd name="T14" fmla="*/ 20 w 44"/>
                <a:gd name="T15" fmla="*/ 36 h 57"/>
                <a:gd name="T16" fmla="*/ 18 w 44"/>
                <a:gd name="T17" fmla="*/ 33 h 57"/>
                <a:gd name="T18" fmla="*/ 16 w 44"/>
                <a:gd name="T19" fmla="*/ 28 h 57"/>
                <a:gd name="T20" fmla="*/ 13 w 44"/>
                <a:gd name="T21" fmla="*/ 25 h 57"/>
                <a:gd name="T22" fmla="*/ 12 w 44"/>
                <a:gd name="T23" fmla="*/ 21 h 57"/>
                <a:gd name="T24" fmla="*/ 10 w 44"/>
                <a:gd name="T25" fmla="*/ 17 h 57"/>
                <a:gd name="T26" fmla="*/ 9 w 44"/>
                <a:gd name="T27" fmla="*/ 12 h 57"/>
                <a:gd name="T28" fmla="*/ 9 w 44"/>
                <a:gd name="T29" fmla="*/ 8 h 57"/>
                <a:gd name="T30" fmla="*/ 9 w 44"/>
                <a:gd name="T31" fmla="*/ 3 h 57"/>
                <a:gd name="T32" fmla="*/ 0 w 44"/>
                <a:gd name="T33" fmla="*/ 0 h 57"/>
                <a:gd name="T34" fmla="*/ 0 w 44"/>
                <a:gd name="T35" fmla="*/ 6 h 57"/>
                <a:gd name="T36" fmla="*/ 0 w 44"/>
                <a:gd name="T37" fmla="*/ 12 h 57"/>
                <a:gd name="T38" fmla="*/ 1 w 44"/>
                <a:gd name="T39" fmla="*/ 17 h 57"/>
                <a:gd name="T40" fmla="*/ 3 w 44"/>
                <a:gd name="T41" fmla="*/ 23 h 57"/>
                <a:gd name="T42" fmla="*/ 4 w 44"/>
                <a:gd name="T43" fmla="*/ 27 h 57"/>
                <a:gd name="T44" fmla="*/ 7 w 44"/>
                <a:gd name="T45" fmla="*/ 31 h 57"/>
                <a:gd name="T46" fmla="*/ 9 w 44"/>
                <a:gd name="T47" fmla="*/ 36 h 57"/>
                <a:gd name="T48" fmla="*/ 12 w 44"/>
                <a:gd name="T49" fmla="*/ 40 h 57"/>
                <a:gd name="T50" fmla="*/ 15 w 44"/>
                <a:gd name="T51" fmla="*/ 43 h 57"/>
                <a:gd name="T52" fmla="*/ 19 w 44"/>
                <a:gd name="T53" fmla="*/ 46 h 57"/>
                <a:gd name="T54" fmla="*/ 22 w 44"/>
                <a:gd name="T55" fmla="*/ 49 h 57"/>
                <a:gd name="T56" fmla="*/ 26 w 44"/>
                <a:gd name="T57" fmla="*/ 52 h 57"/>
                <a:gd name="T58" fmla="*/ 31 w 44"/>
                <a:gd name="T59" fmla="*/ 54 h 57"/>
                <a:gd name="T60" fmla="*/ 35 w 44"/>
                <a:gd name="T61" fmla="*/ 55 h 57"/>
                <a:gd name="T62" fmla="*/ 40 w 44"/>
                <a:gd name="T63" fmla="*/ 57 h 57"/>
                <a:gd name="T64" fmla="*/ 44 w 44"/>
                <a:gd name="T65" fmla="*/ 57 h 5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4"/>
                <a:gd name="T100" fmla="*/ 0 h 57"/>
                <a:gd name="T101" fmla="*/ 44 w 44"/>
                <a:gd name="T102" fmla="*/ 57 h 5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4" h="57">
                  <a:moveTo>
                    <a:pt x="44" y="48"/>
                  </a:moveTo>
                  <a:lnTo>
                    <a:pt x="42" y="48"/>
                  </a:lnTo>
                  <a:lnTo>
                    <a:pt x="40" y="48"/>
                  </a:lnTo>
                  <a:lnTo>
                    <a:pt x="38" y="46"/>
                  </a:lnTo>
                  <a:lnTo>
                    <a:pt x="37" y="46"/>
                  </a:lnTo>
                  <a:lnTo>
                    <a:pt x="35" y="46"/>
                  </a:lnTo>
                  <a:lnTo>
                    <a:pt x="34" y="45"/>
                  </a:lnTo>
                  <a:lnTo>
                    <a:pt x="32" y="45"/>
                  </a:lnTo>
                  <a:lnTo>
                    <a:pt x="31" y="43"/>
                  </a:lnTo>
                  <a:lnTo>
                    <a:pt x="29" y="43"/>
                  </a:lnTo>
                  <a:lnTo>
                    <a:pt x="28" y="42"/>
                  </a:lnTo>
                  <a:lnTo>
                    <a:pt x="26" y="40"/>
                  </a:lnTo>
                  <a:lnTo>
                    <a:pt x="25" y="40"/>
                  </a:lnTo>
                  <a:lnTo>
                    <a:pt x="23" y="39"/>
                  </a:lnTo>
                  <a:lnTo>
                    <a:pt x="22" y="37"/>
                  </a:lnTo>
                  <a:lnTo>
                    <a:pt x="20" y="36"/>
                  </a:lnTo>
                  <a:lnTo>
                    <a:pt x="19" y="34"/>
                  </a:lnTo>
                  <a:lnTo>
                    <a:pt x="18" y="33"/>
                  </a:lnTo>
                  <a:lnTo>
                    <a:pt x="16" y="31"/>
                  </a:lnTo>
                  <a:lnTo>
                    <a:pt x="16" y="28"/>
                  </a:lnTo>
                  <a:lnTo>
                    <a:pt x="15" y="27"/>
                  </a:lnTo>
                  <a:lnTo>
                    <a:pt x="13" y="25"/>
                  </a:lnTo>
                  <a:lnTo>
                    <a:pt x="13" y="24"/>
                  </a:lnTo>
                  <a:lnTo>
                    <a:pt x="12" y="21"/>
                  </a:lnTo>
                  <a:lnTo>
                    <a:pt x="12" y="20"/>
                  </a:lnTo>
                  <a:lnTo>
                    <a:pt x="10" y="17"/>
                  </a:lnTo>
                  <a:lnTo>
                    <a:pt x="10" y="15"/>
                  </a:lnTo>
                  <a:lnTo>
                    <a:pt x="9" y="12"/>
                  </a:lnTo>
                  <a:lnTo>
                    <a:pt x="9" y="11"/>
                  </a:lnTo>
                  <a:lnTo>
                    <a:pt x="9" y="8"/>
                  </a:lnTo>
                  <a:lnTo>
                    <a:pt x="9" y="6"/>
                  </a:lnTo>
                  <a:lnTo>
                    <a:pt x="9" y="3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2"/>
                  </a:lnTo>
                  <a:lnTo>
                    <a:pt x="1" y="14"/>
                  </a:lnTo>
                  <a:lnTo>
                    <a:pt x="1" y="17"/>
                  </a:lnTo>
                  <a:lnTo>
                    <a:pt x="1" y="20"/>
                  </a:lnTo>
                  <a:lnTo>
                    <a:pt x="3" y="23"/>
                  </a:lnTo>
                  <a:lnTo>
                    <a:pt x="4" y="24"/>
                  </a:lnTo>
                  <a:lnTo>
                    <a:pt x="4" y="27"/>
                  </a:lnTo>
                  <a:lnTo>
                    <a:pt x="6" y="28"/>
                  </a:lnTo>
                  <a:lnTo>
                    <a:pt x="7" y="31"/>
                  </a:lnTo>
                  <a:lnTo>
                    <a:pt x="9" y="33"/>
                  </a:lnTo>
                  <a:lnTo>
                    <a:pt x="9" y="36"/>
                  </a:lnTo>
                  <a:lnTo>
                    <a:pt x="10" y="37"/>
                  </a:lnTo>
                  <a:lnTo>
                    <a:pt x="12" y="40"/>
                  </a:lnTo>
                  <a:lnTo>
                    <a:pt x="13" y="42"/>
                  </a:lnTo>
                  <a:lnTo>
                    <a:pt x="15" y="43"/>
                  </a:lnTo>
                  <a:lnTo>
                    <a:pt x="18" y="45"/>
                  </a:lnTo>
                  <a:lnTo>
                    <a:pt x="19" y="46"/>
                  </a:lnTo>
                  <a:lnTo>
                    <a:pt x="20" y="48"/>
                  </a:lnTo>
                  <a:lnTo>
                    <a:pt x="22" y="49"/>
                  </a:lnTo>
                  <a:lnTo>
                    <a:pt x="25" y="51"/>
                  </a:lnTo>
                  <a:lnTo>
                    <a:pt x="26" y="52"/>
                  </a:lnTo>
                  <a:lnTo>
                    <a:pt x="28" y="52"/>
                  </a:lnTo>
                  <a:lnTo>
                    <a:pt x="31" y="54"/>
                  </a:lnTo>
                  <a:lnTo>
                    <a:pt x="32" y="55"/>
                  </a:lnTo>
                  <a:lnTo>
                    <a:pt x="35" y="55"/>
                  </a:lnTo>
                  <a:lnTo>
                    <a:pt x="37" y="55"/>
                  </a:lnTo>
                  <a:lnTo>
                    <a:pt x="40" y="57"/>
                  </a:lnTo>
                  <a:lnTo>
                    <a:pt x="41" y="57"/>
                  </a:lnTo>
                  <a:lnTo>
                    <a:pt x="44" y="57"/>
                  </a:lnTo>
                  <a:lnTo>
                    <a:pt x="44" y="4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154" name="Freeform 131"/>
            <p:cNvSpPr>
              <a:spLocks/>
            </p:cNvSpPr>
            <p:nvPr/>
          </p:nvSpPr>
          <p:spPr bwMode="auto">
            <a:xfrm>
              <a:off x="3373438" y="3312939"/>
              <a:ext cx="269875" cy="14287"/>
            </a:xfrm>
            <a:custGeom>
              <a:avLst/>
              <a:gdLst>
                <a:gd name="T0" fmla="*/ 170 w 170"/>
                <a:gd name="T1" fmla="*/ 4 h 9"/>
                <a:gd name="T2" fmla="*/ 170 w 170"/>
                <a:gd name="T3" fmla="*/ 0 h 9"/>
                <a:gd name="T4" fmla="*/ 0 w 170"/>
                <a:gd name="T5" fmla="*/ 0 h 9"/>
                <a:gd name="T6" fmla="*/ 0 w 170"/>
                <a:gd name="T7" fmla="*/ 9 h 9"/>
                <a:gd name="T8" fmla="*/ 170 w 170"/>
                <a:gd name="T9" fmla="*/ 9 h 9"/>
                <a:gd name="T10" fmla="*/ 170 w 170"/>
                <a:gd name="T11" fmla="*/ 4 h 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0"/>
                <a:gd name="T19" fmla="*/ 0 h 9"/>
                <a:gd name="T20" fmla="*/ 170 w 170"/>
                <a:gd name="T21" fmla="*/ 9 h 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0" h="9">
                  <a:moveTo>
                    <a:pt x="170" y="4"/>
                  </a:moveTo>
                  <a:lnTo>
                    <a:pt x="170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170" y="9"/>
                  </a:lnTo>
                  <a:lnTo>
                    <a:pt x="170" y="4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155" name="Rectangle 132"/>
            <p:cNvSpPr>
              <a:spLocks noChangeArrowheads="1"/>
            </p:cNvSpPr>
            <p:nvPr/>
          </p:nvSpPr>
          <p:spPr bwMode="auto">
            <a:xfrm>
              <a:off x="3373438" y="3484389"/>
              <a:ext cx="269875" cy="1428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156" name="Freeform 133"/>
            <p:cNvSpPr>
              <a:spLocks/>
            </p:cNvSpPr>
            <p:nvPr/>
          </p:nvSpPr>
          <p:spPr bwMode="auto">
            <a:xfrm>
              <a:off x="3303588" y="3484389"/>
              <a:ext cx="69850" cy="88900"/>
            </a:xfrm>
            <a:custGeom>
              <a:avLst/>
              <a:gdLst>
                <a:gd name="T0" fmla="*/ 9 w 44"/>
                <a:gd name="T1" fmla="*/ 53 h 56"/>
                <a:gd name="T2" fmla="*/ 9 w 44"/>
                <a:gd name="T3" fmla="*/ 49 h 56"/>
                <a:gd name="T4" fmla="*/ 10 w 44"/>
                <a:gd name="T5" fmla="*/ 44 h 56"/>
                <a:gd name="T6" fmla="*/ 12 w 44"/>
                <a:gd name="T7" fmla="*/ 40 h 56"/>
                <a:gd name="T8" fmla="*/ 13 w 44"/>
                <a:gd name="T9" fmla="*/ 35 h 56"/>
                <a:gd name="T10" fmla="*/ 15 w 44"/>
                <a:gd name="T11" fmla="*/ 31 h 56"/>
                <a:gd name="T12" fmla="*/ 16 w 44"/>
                <a:gd name="T13" fmla="*/ 28 h 56"/>
                <a:gd name="T14" fmla="*/ 19 w 44"/>
                <a:gd name="T15" fmla="*/ 23 h 56"/>
                <a:gd name="T16" fmla="*/ 20 w 44"/>
                <a:gd name="T17" fmla="*/ 20 h 56"/>
                <a:gd name="T18" fmla="*/ 23 w 44"/>
                <a:gd name="T19" fmla="*/ 18 h 56"/>
                <a:gd name="T20" fmla="*/ 26 w 44"/>
                <a:gd name="T21" fmla="*/ 16 h 56"/>
                <a:gd name="T22" fmla="*/ 29 w 44"/>
                <a:gd name="T23" fmla="*/ 13 h 56"/>
                <a:gd name="T24" fmla="*/ 32 w 44"/>
                <a:gd name="T25" fmla="*/ 12 h 56"/>
                <a:gd name="T26" fmla="*/ 35 w 44"/>
                <a:gd name="T27" fmla="*/ 10 h 56"/>
                <a:gd name="T28" fmla="*/ 40 w 44"/>
                <a:gd name="T29" fmla="*/ 10 h 56"/>
                <a:gd name="T30" fmla="*/ 42 w 44"/>
                <a:gd name="T31" fmla="*/ 9 h 56"/>
                <a:gd name="T32" fmla="*/ 44 w 44"/>
                <a:gd name="T33" fmla="*/ 0 h 56"/>
                <a:gd name="T34" fmla="*/ 40 w 44"/>
                <a:gd name="T35" fmla="*/ 0 h 56"/>
                <a:gd name="T36" fmla="*/ 35 w 44"/>
                <a:gd name="T37" fmla="*/ 1 h 56"/>
                <a:gd name="T38" fmla="*/ 31 w 44"/>
                <a:gd name="T39" fmla="*/ 3 h 56"/>
                <a:gd name="T40" fmla="*/ 26 w 44"/>
                <a:gd name="T41" fmla="*/ 4 h 56"/>
                <a:gd name="T42" fmla="*/ 23 w 44"/>
                <a:gd name="T43" fmla="*/ 7 h 56"/>
                <a:gd name="T44" fmla="*/ 19 w 44"/>
                <a:gd name="T45" fmla="*/ 10 h 56"/>
                <a:gd name="T46" fmla="*/ 16 w 44"/>
                <a:gd name="T47" fmla="*/ 13 h 56"/>
                <a:gd name="T48" fmla="*/ 13 w 44"/>
                <a:gd name="T49" fmla="*/ 16 h 56"/>
                <a:gd name="T50" fmla="*/ 10 w 44"/>
                <a:gd name="T51" fmla="*/ 20 h 56"/>
                <a:gd name="T52" fmla="*/ 7 w 44"/>
                <a:gd name="T53" fmla="*/ 25 h 56"/>
                <a:gd name="T54" fmla="*/ 6 w 44"/>
                <a:gd name="T55" fmla="*/ 29 h 56"/>
                <a:gd name="T56" fmla="*/ 3 w 44"/>
                <a:gd name="T57" fmla="*/ 34 h 56"/>
                <a:gd name="T58" fmla="*/ 1 w 44"/>
                <a:gd name="T59" fmla="*/ 40 h 56"/>
                <a:gd name="T60" fmla="*/ 1 w 44"/>
                <a:gd name="T61" fmla="*/ 44 h 56"/>
                <a:gd name="T62" fmla="*/ 0 w 44"/>
                <a:gd name="T63" fmla="*/ 50 h 56"/>
                <a:gd name="T64" fmla="*/ 0 w 44"/>
                <a:gd name="T65" fmla="*/ 56 h 5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4"/>
                <a:gd name="T100" fmla="*/ 0 h 56"/>
                <a:gd name="T101" fmla="*/ 44 w 44"/>
                <a:gd name="T102" fmla="*/ 56 h 5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4" h="56">
                  <a:moveTo>
                    <a:pt x="9" y="56"/>
                  </a:moveTo>
                  <a:lnTo>
                    <a:pt x="9" y="53"/>
                  </a:lnTo>
                  <a:lnTo>
                    <a:pt x="9" y="50"/>
                  </a:lnTo>
                  <a:lnTo>
                    <a:pt x="9" y="49"/>
                  </a:lnTo>
                  <a:lnTo>
                    <a:pt x="10" y="46"/>
                  </a:lnTo>
                  <a:lnTo>
                    <a:pt x="10" y="44"/>
                  </a:lnTo>
                  <a:lnTo>
                    <a:pt x="10" y="41"/>
                  </a:lnTo>
                  <a:lnTo>
                    <a:pt x="12" y="40"/>
                  </a:lnTo>
                  <a:lnTo>
                    <a:pt x="12" y="37"/>
                  </a:lnTo>
                  <a:lnTo>
                    <a:pt x="13" y="35"/>
                  </a:lnTo>
                  <a:lnTo>
                    <a:pt x="13" y="32"/>
                  </a:lnTo>
                  <a:lnTo>
                    <a:pt x="15" y="31"/>
                  </a:lnTo>
                  <a:lnTo>
                    <a:pt x="15" y="29"/>
                  </a:lnTo>
                  <a:lnTo>
                    <a:pt x="16" y="28"/>
                  </a:lnTo>
                  <a:lnTo>
                    <a:pt x="18" y="25"/>
                  </a:lnTo>
                  <a:lnTo>
                    <a:pt x="19" y="23"/>
                  </a:lnTo>
                  <a:lnTo>
                    <a:pt x="19" y="22"/>
                  </a:lnTo>
                  <a:lnTo>
                    <a:pt x="20" y="20"/>
                  </a:lnTo>
                  <a:lnTo>
                    <a:pt x="22" y="19"/>
                  </a:lnTo>
                  <a:lnTo>
                    <a:pt x="23" y="18"/>
                  </a:lnTo>
                  <a:lnTo>
                    <a:pt x="25" y="16"/>
                  </a:lnTo>
                  <a:lnTo>
                    <a:pt x="26" y="16"/>
                  </a:lnTo>
                  <a:lnTo>
                    <a:pt x="28" y="15"/>
                  </a:lnTo>
                  <a:lnTo>
                    <a:pt x="29" y="13"/>
                  </a:lnTo>
                  <a:lnTo>
                    <a:pt x="31" y="13"/>
                  </a:lnTo>
                  <a:lnTo>
                    <a:pt x="32" y="12"/>
                  </a:lnTo>
                  <a:lnTo>
                    <a:pt x="34" y="12"/>
                  </a:lnTo>
                  <a:lnTo>
                    <a:pt x="35" y="10"/>
                  </a:lnTo>
                  <a:lnTo>
                    <a:pt x="38" y="10"/>
                  </a:lnTo>
                  <a:lnTo>
                    <a:pt x="40" y="10"/>
                  </a:lnTo>
                  <a:lnTo>
                    <a:pt x="41" y="9"/>
                  </a:lnTo>
                  <a:lnTo>
                    <a:pt x="42" y="9"/>
                  </a:lnTo>
                  <a:lnTo>
                    <a:pt x="44" y="9"/>
                  </a:lnTo>
                  <a:lnTo>
                    <a:pt x="44" y="0"/>
                  </a:lnTo>
                  <a:lnTo>
                    <a:pt x="42" y="0"/>
                  </a:lnTo>
                  <a:lnTo>
                    <a:pt x="40" y="0"/>
                  </a:lnTo>
                  <a:lnTo>
                    <a:pt x="38" y="1"/>
                  </a:lnTo>
                  <a:lnTo>
                    <a:pt x="35" y="1"/>
                  </a:lnTo>
                  <a:lnTo>
                    <a:pt x="34" y="1"/>
                  </a:lnTo>
                  <a:lnTo>
                    <a:pt x="31" y="3"/>
                  </a:lnTo>
                  <a:lnTo>
                    <a:pt x="29" y="4"/>
                  </a:lnTo>
                  <a:lnTo>
                    <a:pt x="26" y="4"/>
                  </a:lnTo>
                  <a:lnTo>
                    <a:pt x="25" y="6"/>
                  </a:lnTo>
                  <a:lnTo>
                    <a:pt x="23" y="7"/>
                  </a:lnTo>
                  <a:lnTo>
                    <a:pt x="20" y="9"/>
                  </a:lnTo>
                  <a:lnTo>
                    <a:pt x="19" y="10"/>
                  </a:lnTo>
                  <a:lnTo>
                    <a:pt x="18" y="12"/>
                  </a:lnTo>
                  <a:lnTo>
                    <a:pt x="16" y="13"/>
                  </a:lnTo>
                  <a:lnTo>
                    <a:pt x="15" y="15"/>
                  </a:lnTo>
                  <a:lnTo>
                    <a:pt x="13" y="16"/>
                  </a:lnTo>
                  <a:lnTo>
                    <a:pt x="12" y="19"/>
                  </a:lnTo>
                  <a:lnTo>
                    <a:pt x="10" y="20"/>
                  </a:lnTo>
                  <a:lnTo>
                    <a:pt x="9" y="23"/>
                  </a:lnTo>
                  <a:lnTo>
                    <a:pt x="7" y="25"/>
                  </a:lnTo>
                  <a:lnTo>
                    <a:pt x="6" y="28"/>
                  </a:lnTo>
                  <a:lnTo>
                    <a:pt x="6" y="29"/>
                  </a:lnTo>
                  <a:lnTo>
                    <a:pt x="4" y="32"/>
                  </a:lnTo>
                  <a:lnTo>
                    <a:pt x="3" y="34"/>
                  </a:lnTo>
                  <a:lnTo>
                    <a:pt x="3" y="37"/>
                  </a:lnTo>
                  <a:lnTo>
                    <a:pt x="1" y="40"/>
                  </a:lnTo>
                  <a:lnTo>
                    <a:pt x="1" y="43"/>
                  </a:lnTo>
                  <a:lnTo>
                    <a:pt x="1" y="44"/>
                  </a:lnTo>
                  <a:lnTo>
                    <a:pt x="0" y="47"/>
                  </a:lnTo>
                  <a:lnTo>
                    <a:pt x="0" y="50"/>
                  </a:lnTo>
                  <a:lnTo>
                    <a:pt x="0" y="53"/>
                  </a:lnTo>
                  <a:lnTo>
                    <a:pt x="0" y="56"/>
                  </a:lnTo>
                  <a:lnTo>
                    <a:pt x="9" y="56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157" name="Freeform 134"/>
            <p:cNvSpPr>
              <a:spLocks/>
            </p:cNvSpPr>
            <p:nvPr/>
          </p:nvSpPr>
          <p:spPr bwMode="auto">
            <a:xfrm>
              <a:off x="3303588" y="3573289"/>
              <a:ext cx="39687" cy="74612"/>
            </a:xfrm>
            <a:custGeom>
              <a:avLst/>
              <a:gdLst>
                <a:gd name="T0" fmla="*/ 25 w 25"/>
                <a:gd name="T1" fmla="*/ 40 h 47"/>
                <a:gd name="T2" fmla="*/ 23 w 25"/>
                <a:gd name="T3" fmla="*/ 37 h 47"/>
                <a:gd name="T4" fmla="*/ 22 w 25"/>
                <a:gd name="T5" fmla="*/ 36 h 47"/>
                <a:gd name="T6" fmla="*/ 19 w 25"/>
                <a:gd name="T7" fmla="*/ 33 h 47"/>
                <a:gd name="T8" fmla="*/ 18 w 25"/>
                <a:gd name="T9" fmla="*/ 31 h 47"/>
                <a:gd name="T10" fmla="*/ 16 w 25"/>
                <a:gd name="T11" fmla="*/ 28 h 47"/>
                <a:gd name="T12" fmla="*/ 15 w 25"/>
                <a:gd name="T13" fmla="*/ 25 h 47"/>
                <a:gd name="T14" fmla="*/ 13 w 25"/>
                <a:gd name="T15" fmla="*/ 22 h 47"/>
                <a:gd name="T16" fmla="*/ 12 w 25"/>
                <a:gd name="T17" fmla="*/ 19 h 47"/>
                <a:gd name="T18" fmla="*/ 12 w 25"/>
                <a:gd name="T19" fmla="*/ 16 h 47"/>
                <a:gd name="T20" fmla="*/ 10 w 25"/>
                <a:gd name="T21" fmla="*/ 13 h 47"/>
                <a:gd name="T22" fmla="*/ 10 w 25"/>
                <a:gd name="T23" fmla="*/ 10 h 47"/>
                <a:gd name="T24" fmla="*/ 9 w 25"/>
                <a:gd name="T25" fmla="*/ 7 h 47"/>
                <a:gd name="T26" fmla="*/ 9 w 25"/>
                <a:gd name="T27" fmla="*/ 4 h 47"/>
                <a:gd name="T28" fmla="*/ 9 w 25"/>
                <a:gd name="T29" fmla="*/ 1 h 47"/>
                <a:gd name="T30" fmla="*/ 0 w 25"/>
                <a:gd name="T31" fmla="*/ 0 h 47"/>
                <a:gd name="T32" fmla="*/ 0 w 25"/>
                <a:gd name="T33" fmla="*/ 3 h 47"/>
                <a:gd name="T34" fmla="*/ 0 w 25"/>
                <a:gd name="T35" fmla="*/ 6 h 47"/>
                <a:gd name="T36" fmla="*/ 1 w 25"/>
                <a:gd name="T37" fmla="*/ 9 h 47"/>
                <a:gd name="T38" fmla="*/ 1 w 25"/>
                <a:gd name="T39" fmla="*/ 13 h 47"/>
                <a:gd name="T40" fmla="*/ 3 w 25"/>
                <a:gd name="T41" fmla="*/ 16 h 47"/>
                <a:gd name="T42" fmla="*/ 3 w 25"/>
                <a:gd name="T43" fmla="*/ 19 h 47"/>
                <a:gd name="T44" fmla="*/ 4 w 25"/>
                <a:gd name="T45" fmla="*/ 22 h 47"/>
                <a:gd name="T46" fmla="*/ 6 w 25"/>
                <a:gd name="T47" fmla="*/ 25 h 47"/>
                <a:gd name="T48" fmla="*/ 6 w 25"/>
                <a:gd name="T49" fmla="*/ 28 h 47"/>
                <a:gd name="T50" fmla="*/ 7 w 25"/>
                <a:gd name="T51" fmla="*/ 31 h 47"/>
                <a:gd name="T52" fmla="*/ 9 w 25"/>
                <a:gd name="T53" fmla="*/ 34 h 47"/>
                <a:gd name="T54" fmla="*/ 12 w 25"/>
                <a:gd name="T55" fmla="*/ 37 h 47"/>
                <a:gd name="T56" fmla="*/ 13 w 25"/>
                <a:gd name="T57" fmla="*/ 38 h 47"/>
                <a:gd name="T58" fmla="*/ 15 w 25"/>
                <a:gd name="T59" fmla="*/ 41 h 47"/>
                <a:gd name="T60" fmla="*/ 16 w 25"/>
                <a:gd name="T61" fmla="*/ 44 h 47"/>
                <a:gd name="T62" fmla="*/ 19 w 25"/>
                <a:gd name="T63" fmla="*/ 46 h 47"/>
                <a:gd name="T64" fmla="*/ 19 w 25"/>
                <a:gd name="T65" fmla="*/ 46 h 47"/>
                <a:gd name="T66" fmla="*/ 23 w 25"/>
                <a:gd name="T67" fmla="*/ 38 h 4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5"/>
                <a:gd name="T103" fmla="*/ 0 h 47"/>
                <a:gd name="T104" fmla="*/ 25 w 25"/>
                <a:gd name="T105" fmla="*/ 47 h 47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5" h="47">
                  <a:moveTo>
                    <a:pt x="23" y="38"/>
                  </a:moveTo>
                  <a:lnTo>
                    <a:pt x="25" y="40"/>
                  </a:lnTo>
                  <a:lnTo>
                    <a:pt x="23" y="38"/>
                  </a:lnTo>
                  <a:lnTo>
                    <a:pt x="23" y="37"/>
                  </a:lnTo>
                  <a:lnTo>
                    <a:pt x="22" y="37"/>
                  </a:lnTo>
                  <a:lnTo>
                    <a:pt x="22" y="36"/>
                  </a:lnTo>
                  <a:lnTo>
                    <a:pt x="20" y="34"/>
                  </a:lnTo>
                  <a:lnTo>
                    <a:pt x="19" y="33"/>
                  </a:lnTo>
                  <a:lnTo>
                    <a:pt x="19" y="31"/>
                  </a:lnTo>
                  <a:lnTo>
                    <a:pt x="18" y="31"/>
                  </a:lnTo>
                  <a:lnTo>
                    <a:pt x="18" y="30"/>
                  </a:lnTo>
                  <a:lnTo>
                    <a:pt x="16" y="28"/>
                  </a:lnTo>
                  <a:lnTo>
                    <a:pt x="16" y="27"/>
                  </a:lnTo>
                  <a:lnTo>
                    <a:pt x="15" y="25"/>
                  </a:lnTo>
                  <a:lnTo>
                    <a:pt x="13" y="24"/>
                  </a:lnTo>
                  <a:lnTo>
                    <a:pt x="13" y="22"/>
                  </a:lnTo>
                  <a:lnTo>
                    <a:pt x="13" y="21"/>
                  </a:lnTo>
                  <a:lnTo>
                    <a:pt x="12" y="19"/>
                  </a:lnTo>
                  <a:lnTo>
                    <a:pt x="12" y="18"/>
                  </a:lnTo>
                  <a:lnTo>
                    <a:pt x="12" y="16"/>
                  </a:lnTo>
                  <a:lnTo>
                    <a:pt x="12" y="15"/>
                  </a:lnTo>
                  <a:lnTo>
                    <a:pt x="10" y="13"/>
                  </a:lnTo>
                  <a:lnTo>
                    <a:pt x="10" y="12"/>
                  </a:lnTo>
                  <a:lnTo>
                    <a:pt x="10" y="10"/>
                  </a:lnTo>
                  <a:lnTo>
                    <a:pt x="10" y="9"/>
                  </a:lnTo>
                  <a:lnTo>
                    <a:pt x="9" y="7"/>
                  </a:lnTo>
                  <a:lnTo>
                    <a:pt x="9" y="6"/>
                  </a:lnTo>
                  <a:lnTo>
                    <a:pt x="9" y="4"/>
                  </a:lnTo>
                  <a:lnTo>
                    <a:pt x="9" y="3"/>
                  </a:lnTo>
                  <a:lnTo>
                    <a:pt x="9" y="1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6"/>
                  </a:lnTo>
                  <a:lnTo>
                    <a:pt x="1" y="7"/>
                  </a:lnTo>
                  <a:lnTo>
                    <a:pt x="1" y="9"/>
                  </a:lnTo>
                  <a:lnTo>
                    <a:pt x="1" y="12"/>
                  </a:lnTo>
                  <a:lnTo>
                    <a:pt x="1" y="13"/>
                  </a:lnTo>
                  <a:lnTo>
                    <a:pt x="1" y="15"/>
                  </a:lnTo>
                  <a:lnTo>
                    <a:pt x="3" y="16"/>
                  </a:lnTo>
                  <a:lnTo>
                    <a:pt x="3" y="18"/>
                  </a:lnTo>
                  <a:lnTo>
                    <a:pt x="3" y="19"/>
                  </a:lnTo>
                  <a:lnTo>
                    <a:pt x="3" y="21"/>
                  </a:lnTo>
                  <a:lnTo>
                    <a:pt x="4" y="22"/>
                  </a:lnTo>
                  <a:lnTo>
                    <a:pt x="4" y="24"/>
                  </a:lnTo>
                  <a:lnTo>
                    <a:pt x="6" y="25"/>
                  </a:lnTo>
                  <a:lnTo>
                    <a:pt x="6" y="27"/>
                  </a:lnTo>
                  <a:lnTo>
                    <a:pt x="6" y="28"/>
                  </a:lnTo>
                  <a:lnTo>
                    <a:pt x="7" y="30"/>
                  </a:lnTo>
                  <a:lnTo>
                    <a:pt x="7" y="31"/>
                  </a:lnTo>
                  <a:lnTo>
                    <a:pt x="9" y="33"/>
                  </a:lnTo>
                  <a:lnTo>
                    <a:pt x="9" y="34"/>
                  </a:lnTo>
                  <a:lnTo>
                    <a:pt x="10" y="36"/>
                  </a:lnTo>
                  <a:lnTo>
                    <a:pt x="12" y="37"/>
                  </a:lnTo>
                  <a:lnTo>
                    <a:pt x="12" y="38"/>
                  </a:lnTo>
                  <a:lnTo>
                    <a:pt x="13" y="38"/>
                  </a:lnTo>
                  <a:lnTo>
                    <a:pt x="13" y="40"/>
                  </a:lnTo>
                  <a:lnTo>
                    <a:pt x="15" y="41"/>
                  </a:lnTo>
                  <a:lnTo>
                    <a:pt x="16" y="43"/>
                  </a:lnTo>
                  <a:lnTo>
                    <a:pt x="16" y="44"/>
                  </a:lnTo>
                  <a:lnTo>
                    <a:pt x="18" y="44"/>
                  </a:lnTo>
                  <a:lnTo>
                    <a:pt x="19" y="46"/>
                  </a:lnTo>
                  <a:lnTo>
                    <a:pt x="20" y="47"/>
                  </a:lnTo>
                  <a:lnTo>
                    <a:pt x="19" y="46"/>
                  </a:lnTo>
                  <a:lnTo>
                    <a:pt x="20" y="47"/>
                  </a:lnTo>
                  <a:lnTo>
                    <a:pt x="23" y="3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158" name="Freeform 135"/>
            <p:cNvSpPr>
              <a:spLocks/>
            </p:cNvSpPr>
            <p:nvPr/>
          </p:nvSpPr>
          <p:spPr bwMode="auto">
            <a:xfrm>
              <a:off x="3335338" y="3633614"/>
              <a:ext cx="217487" cy="290512"/>
            </a:xfrm>
            <a:custGeom>
              <a:avLst/>
              <a:gdLst>
                <a:gd name="T0" fmla="*/ 137 w 137"/>
                <a:gd name="T1" fmla="*/ 175 h 183"/>
                <a:gd name="T2" fmla="*/ 135 w 137"/>
                <a:gd name="T3" fmla="*/ 162 h 183"/>
                <a:gd name="T4" fmla="*/ 134 w 137"/>
                <a:gd name="T5" fmla="*/ 147 h 183"/>
                <a:gd name="T6" fmla="*/ 130 w 137"/>
                <a:gd name="T7" fmla="*/ 132 h 183"/>
                <a:gd name="T8" fmla="*/ 125 w 137"/>
                <a:gd name="T9" fmla="*/ 119 h 183"/>
                <a:gd name="T10" fmla="*/ 119 w 137"/>
                <a:gd name="T11" fmla="*/ 106 h 183"/>
                <a:gd name="T12" fmla="*/ 112 w 137"/>
                <a:gd name="T13" fmla="*/ 94 h 183"/>
                <a:gd name="T14" fmla="*/ 105 w 137"/>
                <a:gd name="T15" fmla="*/ 80 h 183"/>
                <a:gd name="T16" fmla="*/ 96 w 137"/>
                <a:gd name="T17" fmla="*/ 69 h 183"/>
                <a:gd name="T18" fmla="*/ 86 w 137"/>
                <a:gd name="T19" fmla="*/ 57 h 183"/>
                <a:gd name="T20" fmla="*/ 75 w 137"/>
                <a:gd name="T21" fmla="*/ 46 h 183"/>
                <a:gd name="T22" fmla="*/ 65 w 137"/>
                <a:gd name="T23" fmla="*/ 36 h 183"/>
                <a:gd name="T24" fmla="*/ 52 w 137"/>
                <a:gd name="T25" fmla="*/ 27 h 183"/>
                <a:gd name="T26" fmla="*/ 39 w 137"/>
                <a:gd name="T27" fmla="*/ 18 h 183"/>
                <a:gd name="T28" fmla="*/ 25 w 137"/>
                <a:gd name="T29" fmla="*/ 11 h 183"/>
                <a:gd name="T30" fmla="*/ 11 w 137"/>
                <a:gd name="T31" fmla="*/ 3 h 183"/>
                <a:gd name="T32" fmla="*/ 0 w 137"/>
                <a:gd name="T33" fmla="*/ 9 h 183"/>
                <a:gd name="T34" fmla="*/ 15 w 137"/>
                <a:gd name="T35" fmla="*/ 15 h 183"/>
                <a:gd name="T36" fmla="*/ 28 w 137"/>
                <a:gd name="T37" fmla="*/ 23 h 183"/>
                <a:gd name="T38" fmla="*/ 42 w 137"/>
                <a:gd name="T39" fmla="*/ 30 h 183"/>
                <a:gd name="T40" fmla="*/ 53 w 137"/>
                <a:gd name="T41" fmla="*/ 39 h 183"/>
                <a:gd name="T42" fmla="*/ 65 w 137"/>
                <a:gd name="T43" fmla="*/ 48 h 183"/>
                <a:gd name="T44" fmla="*/ 75 w 137"/>
                <a:gd name="T45" fmla="*/ 58 h 183"/>
                <a:gd name="T46" fmla="*/ 84 w 137"/>
                <a:gd name="T47" fmla="*/ 69 h 183"/>
                <a:gd name="T48" fmla="*/ 93 w 137"/>
                <a:gd name="T49" fmla="*/ 80 h 183"/>
                <a:gd name="T50" fmla="*/ 102 w 137"/>
                <a:gd name="T51" fmla="*/ 92 h 183"/>
                <a:gd name="T52" fmla="*/ 108 w 137"/>
                <a:gd name="T53" fmla="*/ 104 h 183"/>
                <a:gd name="T54" fmla="*/ 115 w 137"/>
                <a:gd name="T55" fmla="*/ 116 h 183"/>
                <a:gd name="T56" fmla="*/ 119 w 137"/>
                <a:gd name="T57" fmla="*/ 129 h 183"/>
                <a:gd name="T58" fmla="*/ 124 w 137"/>
                <a:gd name="T59" fmla="*/ 143 h 183"/>
                <a:gd name="T60" fmla="*/ 127 w 137"/>
                <a:gd name="T61" fmla="*/ 156 h 183"/>
                <a:gd name="T62" fmla="*/ 128 w 137"/>
                <a:gd name="T63" fmla="*/ 169 h 183"/>
                <a:gd name="T64" fmla="*/ 128 w 137"/>
                <a:gd name="T65" fmla="*/ 183 h 18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37"/>
                <a:gd name="T100" fmla="*/ 0 h 183"/>
                <a:gd name="T101" fmla="*/ 137 w 137"/>
                <a:gd name="T102" fmla="*/ 183 h 18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37" h="183">
                  <a:moveTo>
                    <a:pt x="137" y="183"/>
                  </a:moveTo>
                  <a:lnTo>
                    <a:pt x="137" y="175"/>
                  </a:lnTo>
                  <a:lnTo>
                    <a:pt x="137" y="168"/>
                  </a:lnTo>
                  <a:lnTo>
                    <a:pt x="135" y="162"/>
                  </a:lnTo>
                  <a:lnTo>
                    <a:pt x="134" y="154"/>
                  </a:lnTo>
                  <a:lnTo>
                    <a:pt x="134" y="147"/>
                  </a:lnTo>
                  <a:lnTo>
                    <a:pt x="131" y="140"/>
                  </a:lnTo>
                  <a:lnTo>
                    <a:pt x="130" y="132"/>
                  </a:lnTo>
                  <a:lnTo>
                    <a:pt x="128" y="126"/>
                  </a:lnTo>
                  <a:lnTo>
                    <a:pt x="125" y="119"/>
                  </a:lnTo>
                  <a:lnTo>
                    <a:pt x="122" y="113"/>
                  </a:lnTo>
                  <a:lnTo>
                    <a:pt x="119" y="106"/>
                  </a:lnTo>
                  <a:lnTo>
                    <a:pt x="116" y="100"/>
                  </a:lnTo>
                  <a:lnTo>
                    <a:pt x="112" y="94"/>
                  </a:lnTo>
                  <a:lnTo>
                    <a:pt x="109" y="86"/>
                  </a:lnTo>
                  <a:lnTo>
                    <a:pt x="105" y="80"/>
                  </a:lnTo>
                  <a:lnTo>
                    <a:pt x="100" y="75"/>
                  </a:lnTo>
                  <a:lnTo>
                    <a:pt x="96" y="69"/>
                  </a:lnTo>
                  <a:lnTo>
                    <a:pt x="91" y="63"/>
                  </a:lnTo>
                  <a:lnTo>
                    <a:pt x="86" y="57"/>
                  </a:lnTo>
                  <a:lnTo>
                    <a:pt x="81" y="52"/>
                  </a:lnTo>
                  <a:lnTo>
                    <a:pt x="75" y="46"/>
                  </a:lnTo>
                  <a:lnTo>
                    <a:pt x="69" y="42"/>
                  </a:lnTo>
                  <a:lnTo>
                    <a:pt x="65" y="36"/>
                  </a:lnTo>
                  <a:lnTo>
                    <a:pt x="58" y="32"/>
                  </a:lnTo>
                  <a:lnTo>
                    <a:pt x="52" y="27"/>
                  </a:lnTo>
                  <a:lnTo>
                    <a:pt x="46" y="23"/>
                  </a:lnTo>
                  <a:lnTo>
                    <a:pt x="39" y="18"/>
                  </a:lnTo>
                  <a:lnTo>
                    <a:pt x="33" y="14"/>
                  </a:lnTo>
                  <a:lnTo>
                    <a:pt x="25" y="11"/>
                  </a:lnTo>
                  <a:lnTo>
                    <a:pt x="18" y="6"/>
                  </a:lnTo>
                  <a:lnTo>
                    <a:pt x="11" y="3"/>
                  </a:lnTo>
                  <a:lnTo>
                    <a:pt x="3" y="0"/>
                  </a:lnTo>
                  <a:lnTo>
                    <a:pt x="0" y="9"/>
                  </a:lnTo>
                  <a:lnTo>
                    <a:pt x="8" y="12"/>
                  </a:lnTo>
                  <a:lnTo>
                    <a:pt x="15" y="15"/>
                  </a:lnTo>
                  <a:lnTo>
                    <a:pt x="21" y="18"/>
                  </a:lnTo>
                  <a:lnTo>
                    <a:pt x="28" y="23"/>
                  </a:lnTo>
                  <a:lnTo>
                    <a:pt x="34" y="26"/>
                  </a:lnTo>
                  <a:lnTo>
                    <a:pt x="42" y="30"/>
                  </a:lnTo>
                  <a:lnTo>
                    <a:pt x="47" y="35"/>
                  </a:lnTo>
                  <a:lnTo>
                    <a:pt x="53" y="39"/>
                  </a:lnTo>
                  <a:lnTo>
                    <a:pt x="59" y="43"/>
                  </a:lnTo>
                  <a:lnTo>
                    <a:pt x="65" y="48"/>
                  </a:lnTo>
                  <a:lnTo>
                    <a:pt x="69" y="52"/>
                  </a:lnTo>
                  <a:lnTo>
                    <a:pt x="75" y="58"/>
                  </a:lnTo>
                  <a:lnTo>
                    <a:pt x="80" y="63"/>
                  </a:lnTo>
                  <a:lnTo>
                    <a:pt x="84" y="69"/>
                  </a:lnTo>
                  <a:lnTo>
                    <a:pt x="88" y="75"/>
                  </a:lnTo>
                  <a:lnTo>
                    <a:pt x="93" y="80"/>
                  </a:lnTo>
                  <a:lnTo>
                    <a:pt x="97" y="86"/>
                  </a:lnTo>
                  <a:lnTo>
                    <a:pt x="102" y="92"/>
                  </a:lnTo>
                  <a:lnTo>
                    <a:pt x="105" y="98"/>
                  </a:lnTo>
                  <a:lnTo>
                    <a:pt x="108" y="104"/>
                  </a:lnTo>
                  <a:lnTo>
                    <a:pt x="112" y="110"/>
                  </a:lnTo>
                  <a:lnTo>
                    <a:pt x="115" y="116"/>
                  </a:lnTo>
                  <a:lnTo>
                    <a:pt x="116" y="122"/>
                  </a:lnTo>
                  <a:lnTo>
                    <a:pt x="119" y="129"/>
                  </a:lnTo>
                  <a:lnTo>
                    <a:pt x="121" y="135"/>
                  </a:lnTo>
                  <a:lnTo>
                    <a:pt x="124" y="143"/>
                  </a:lnTo>
                  <a:lnTo>
                    <a:pt x="125" y="149"/>
                  </a:lnTo>
                  <a:lnTo>
                    <a:pt x="127" y="156"/>
                  </a:lnTo>
                  <a:lnTo>
                    <a:pt x="127" y="162"/>
                  </a:lnTo>
                  <a:lnTo>
                    <a:pt x="128" y="169"/>
                  </a:lnTo>
                  <a:lnTo>
                    <a:pt x="128" y="175"/>
                  </a:lnTo>
                  <a:lnTo>
                    <a:pt x="128" y="183"/>
                  </a:lnTo>
                  <a:lnTo>
                    <a:pt x="137" y="18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159" name="Freeform 136"/>
            <p:cNvSpPr>
              <a:spLocks/>
            </p:cNvSpPr>
            <p:nvPr/>
          </p:nvSpPr>
          <p:spPr bwMode="auto">
            <a:xfrm>
              <a:off x="3189288" y="3924126"/>
              <a:ext cx="363537" cy="315913"/>
            </a:xfrm>
            <a:custGeom>
              <a:avLst/>
              <a:gdLst>
                <a:gd name="T0" fmla="*/ 12 w 229"/>
                <a:gd name="T1" fmla="*/ 199 h 199"/>
                <a:gd name="T2" fmla="*/ 35 w 229"/>
                <a:gd name="T3" fmla="*/ 196 h 199"/>
                <a:gd name="T4" fmla="*/ 57 w 229"/>
                <a:gd name="T5" fmla="*/ 194 h 199"/>
                <a:gd name="T6" fmla="*/ 78 w 229"/>
                <a:gd name="T7" fmla="*/ 188 h 199"/>
                <a:gd name="T8" fmla="*/ 98 w 229"/>
                <a:gd name="T9" fmla="*/ 180 h 199"/>
                <a:gd name="T10" fmla="*/ 119 w 229"/>
                <a:gd name="T11" fmla="*/ 171 h 199"/>
                <a:gd name="T12" fmla="*/ 136 w 229"/>
                <a:gd name="T13" fmla="*/ 159 h 199"/>
                <a:gd name="T14" fmla="*/ 154 w 229"/>
                <a:gd name="T15" fmla="*/ 148 h 199"/>
                <a:gd name="T16" fmla="*/ 169 w 229"/>
                <a:gd name="T17" fmla="*/ 134 h 199"/>
                <a:gd name="T18" fmla="*/ 183 w 229"/>
                <a:gd name="T19" fmla="*/ 119 h 199"/>
                <a:gd name="T20" fmla="*/ 195 w 229"/>
                <a:gd name="T21" fmla="*/ 103 h 199"/>
                <a:gd name="T22" fmla="*/ 207 w 229"/>
                <a:gd name="T23" fmla="*/ 87 h 199"/>
                <a:gd name="T24" fmla="*/ 216 w 229"/>
                <a:gd name="T25" fmla="*/ 69 h 199"/>
                <a:gd name="T26" fmla="*/ 222 w 229"/>
                <a:gd name="T27" fmla="*/ 50 h 199"/>
                <a:gd name="T28" fmla="*/ 226 w 229"/>
                <a:gd name="T29" fmla="*/ 31 h 199"/>
                <a:gd name="T30" fmla="*/ 229 w 229"/>
                <a:gd name="T31" fmla="*/ 10 h 199"/>
                <a:gd name="T32" fmla="*/ 220 w 229"/>
                <a:gd name="T33" fmla="*/ 0 h 199"/>
                <a:gd name="T34" fmla="*/ 219 w 229"/>
                <a:gd name="T35" fmla="*/ 19 h 199"/>
                <a:gd name="T36" fmla="*/ 216 w 229"/>
                <a:gd name="T37" fmla="*/ 38 h 199"/>
                <a:gd name="T38" fmla="*/ 210 w 229"/>
                <a:gd name="T39" fmla="*/ 56 h 199"/>
                <a:gd name="T40" fmla="*/ 202 w 229"/>
                <a:gd name="T41" fmla="*/ 74 h 199"/>
                <a:gd name="T42" fmla="*/ 194 w 229"/>
                <a:gd name="T43" fmla="*/ 90 h 199"/>
                <a:gd name="T44" fmla="*/ 183 w 229"/>
                <a:gd name="T45" fmla="*/ 106 h 199"/>
                <a:gd name="T46" fmla="*/ 170 w 229"/>
                <a:gd name="T47" fmla="*/ 121 h 199"/>
                <a:gd name="T48" fmla="*/ 156 w 229"/>
                <a:gd name="T49" fmla="*/ 134 h 199"/>
                <a:gd name="T50" fmla="*/ 141 w 229"/>
                <a:gd name="T51" fmla="*/ 146 h 199"/>
                <a:gd name="T52" fmla="*/ 123 w 229"/>
                <a:gd name="T53" fmla="*/ 158 h 199"/>
                <a:gd name="T54" fmla="*/ 106 w 229"/>
                <a:gd name="T55" fmla="*/ 167 h 199"/>
                <a:gd name="T56" fmla="*/ 85 w 229"/>
                <a:gd name="T57" fmla="*/ 176 h 199"/>
                <a:gd name="T58" fmla="*/ 66 w 229"/>
                <a:gd name="T59" fmla="*/ 182 h 199"/>
                <a:gd name="T60" fmla="*/ 44 w 229"/>
                <a:gd name="T61" fmla="*/ 186 h 199"/>
                <a:gd name="T62" fmla="*/ 22 w 229"/>
                <a:gd name="T63" fmla="*/ 189 h 199"/>
                <a:gd name="T64" fmla="*/ 0 w 229"/>
                <a:gd name="T65" fmla="*/ 191 h 19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9"/>
                <a:gd name="T100" fmla="*/ 0 h 199"/>
                <a:gd name="T101" fmla="*/ 229 w 229"/>
                <a:gd name="T102" fmla="*/ 199 h 19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9" h="199">
                  <a:moveTo>
                    <a:pt x="0" y="199"/>
                  </a:moveTo>
                  <a:lnTo>
                    <a:pt x="12" y="199"/>
                  </a:lnTo>
                  <a:lnTo>
                    <a:pt x="23" y="198"/>
                  </a:lnTo>
                  <a:lnTo>
                    <a:pt x="35" y="196"/>
                  </a:lnTo>
                  <a:lnTo>
                    <a:pt x="45" y="195"/>
                  </a:lnTo>
                  <a:lnTo>
                    <a:pt x="57" y="194"/>
                  </a:lnTo>
                  <a:lnTo>
                    <a:pt x="67" y="191"/>
                  </a:lnTo>
                  <a:lnTo>
                    <a:pt x="78" y="188"/>
                  </a:lnTo>
                  <a:lnTo>
                    <a:pt x="88" y="183"/>
                  </a:lnTo>
                  <a:lnTo>
                    <a:pt x="98" y="180"/>
                  </a:lnTo>
                  <a:lnTo>
                    <a:pt x="109" y="176"/>
                  </a:lnTo>
                  <a:lnTo>
                    <a:pt x="119" y="171"/>
                  </a:lnTo>
                  <a:lnTo>
                    <a:pt x="128" y="165"/>
                  </a:lnTo>
                  <a:lnTo>
                    <a:pt x="136" y="159"/>
                  </a:lnTo>
                  <a:lnTo>
                    <a:pt x="145" y="154"/>
                  </a:lnTo>
                  <a:lnTo>
                    <a:pt x="154" y="148"/>
                  </a:lnTo>
                  <a:lnTo>
                    <a:pt x="161" y="142"/>
                  </a:lnTo>
                  <a:lnTo>
                    <a:pt x="169" y="134"/>
                  </a:lnTo>
                  <a:lnTo>
                    <a:pt x="176" y="127"/>
                  </a:lnTo>
                  <a:lnTo>
                    <a:pt x="183" y="119"/>
                  </a:lnTo>
                  <a:lnTo>
                    <a:pt x="189" y="112"/>
                  </a:lnTo>
                  <a:lnTo>
                    <a:pt x="195" y="103"/>
                  </a:lnTo>
                  <a:lnTo>
                    <a:pt x="201" y="94"/>
                  </a:lnTo>
                  <a:lnTo>
                    <a:pt x="207" y="87"/>
                  </a:lnTo>
                  <a:lnTo>
                    <a:pt x="211" y="78"/>
                  </a:lnTo>
                  <a:lnTo>
                    <a:pt x="216" y="69"/>
                  </a:lnTo>
                  <a:lnTo>
                    <a:pt x="219" y="59"/>
                  </a:lnTo>
                  <a:lnTo>
                    <a:pt x="222" y="50"/>
                  </a:lnTo>
                  <a:lnTo>
                    <a:pt x="224" y="40"/>
                  </a:lnTo>
                  <a:lnTo>
                    <a:pt x="226" y="31"/>
                  </a:lnTo>
                  <a:lnTo>
                    <a:pt x="227" y="20"/>
                  </a:lnTo>
                  <a:lnTo>
                    <a:pt x="229" y="10"/>
                  </a:lnTo>
                  <a:lnTo>
                    <a:pt x="229" y="0"/>
                  </a:lnTo>
                  <a:lnTo>
                    <a:pt x="220" y="0"/>
                  </a:lnTo>
                  <a:lnTo>
                    <a:pt x="220" y="10"/>
                  </a:lnTo>
                  <a:lnTo>
                    <a:pt x="219" y="19"/>
                  </a:lnTo>
                  <a:lnTo>
                    <a:pt x="217" y="29"/>
                  </a:lnTo>
                  <a:lnTo>
                    <a:pt x="216" y="38"/>
                  </a:lnTo>
                  <a:lnTo>
                    <a:pt x="213" y="47"/>
                  </a:lnTo>
                  <a:lnTo>
                    <a:pt x="210" y="56"/>
                  </a:lnTo>
                  <a:lnTo>
                    <a:pt x="207" y="65"/>
                  </a:lnTo>
                  <a:lnTo>
                    <a:pt x="202" y="74"/>
                  </a:lnTo>
                  <a:lnTo>
                    <a:pt x="198" y="82"/>
                  </a:lnTo>
                  <a:lnTo>
                    <a:pt x="194" y="90"/>
                  </a:lnTo>
                  <a:lnTo>
                    <a:pt x="188" y="99"/>
                  </a:lnTo>
                  <a:lnTo>
                    <a:pt x="183" y="106"/>
                  </a:lnTo>
                  <a:lnTo>
                    <a:pt x="176" y="114"/>
                  </a:lnTo>
                  <a:lnTo>
                    <a:pt x="170" y="121"/>
                  </a:lnTo>
                  <a:lnTo>
                    <a:pt x="163" y="128"/>
                  </a:lnTo>
                  <a:lnTo>
                    <a:pt x="156" y="134"/>
                  </a:lnTo>
                  <a:lnTo>
                    <a:pt x="148" y="140"/>
                  </a:lnTo>
                  <a:lnTo>
                    <a:pt x="141" y="146"/>
                  </a:lnTo>
                  <a:lnTo>
                    <a:pt x="132" y="152"/>
                  </a:lnTo>
                  <a:lnTo>
                    <a:pt x="123" y="158"/>
                  </a:lnTo>
                  <a:lnTo>
                    <a:pt x="114" y="162"/>
                  </a:lnTo>
                  <a:lnTo>
                    <a:pt x="106" y="167"/>
                  </a:lnTo>
                  <a:lnTo>
                    <a:pt x="95" y="171"/>
                  </a:lnTo>
                  <a:lnTo>
                    <a:pt x="85" y="176"/>
                  </a:lnTo>
                  <a:lnTo>
                    <a:pt x="76" y="179"/>
                  </a:lnTo>
                  <a:lnTo>
                    <a:pt x="66" y="182"/>
                  </a:lnTo>
                  <a:lnTo>
                    <a:pt x="54" y="185"/>
                  </a:lnTo>
                  <a:lnTo>
                    <a:pt x="44" y="186"/>
                  </a:lnTo>
                  <a:lnTo>
                    <a:pt x="34" y="189"/>
                  </a:lnTo>
                  <a:lnTo>
                    <a:pt x="22" y="189"/>
                  </a:lnTo>
                  <a:lnTo>
                    <a:pt x="12" y="191"/>
                  </a:lnTo>
                  <a:lnTo>
                    <a:pt x="0" y="191"/>
                  </a:lnTo>
                  <a:lnTo>
                    <a:pt x="0" y="199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160" name="Freeform 137"/>
            <p:cNvSpPr>
              <a:spLocks/>
            </p:cNvSpPr>
            <p:nvPr/>
          </p:nvSpPr>
          <p:spPr bwMode="auto">
            <a:xfrm>
              <a:off x="2825750" y="3924126"/>
              <a:ext cx="363538" cy="315913"/>
            </a:xfrm>
            <a:custGeom>
              <a:avLst/>
              <a:gdLst>
                <a:gd name="T0" fmla="*/ 0 w 229"/>
                <a:gd name="T1" fmla="*/ 10 h 199"/>
                <a:gd name="T2" fmla="*/ 2 w 229"/>
                <a:gd name="T3" fmla="*/ 31 h 199"/>
                <a:gd name="T4" fmla="*/ 7 w 229"/>
                <a:gd name="T5" fmla="*/ 50 h 199"/>
                <a:gd name="T6" fmla="*/ 13 w 229"/>
                <a:gd name="T7" fmla="*/ 69 h 199"/>
                <a:gd name="T8" fmla="*/ 22 w 229"/>
                <a:gd name="T9" fmla="*/ 87 h 199"/>
                <a:gd name="T10" fmla="*/ 32 w 229"/>
                <a:gd name="T11" fmla="*/ 103 h 199"/>
                <a:gd name="T12" fmla="*/ 46 w 229"/>
                <a:gd name="T13" fmla="*/ 119 h 199"/>
                <a:gd name="T14" fmla="*/ 60 w 229"/>
                <a:gd name="T15" fmla="*/ 134 h 199"/>
                <a:gd name="T16" fmla="*/ 75 w 229"/>
                <a:gd name="T17" fmla="*/ 148 h 199"/>
                <a:gd name="T18" fmla="*/ 93 w 229"/>
                <a:gd name="T19" fmla="*/ 159 h 199"/>
                <a:gd name="T20" fmla="*/ 110 w 229"/>
                <a:gd name="T21" fmla="*/ 171 h 199"/>
                <a:gd name="T22" fmla="*/ 129 w 229"/>
                <a:gd name="T23" fmla="*/ 180 h 199"/>
                <a:gd name="T24" fmla="*/ 150 w 229"/>
                <a:gd name="T25" fmla="*/ 188 h 199"/>
                <a:gd name="T26" fmla="*/ 172 w 229"/>
                <a:gd name="T27" fmla="*/ 194 h 199"/>
                <a:gd name="T28" fmla="*/ 194 w 229"/>
                <a:gd name="T29" fmla="*/ 196 h 199"/>
                <a:gd name="T30" fmla="*/ 217 w 229"/>
                <a:gd name="T31" fmla="*/ 199 h 199"/>
                <a:gd name="T32" fmla="*/ 229 w 229"/>
                <a:gd name="T33" fmla="*/ 191 h 199"/>
                <a:gd name="T34" fmla="*/ 207 w 229"/>
                <a:gd name="T35" fmla="*/ 189 h 199"/>
                <a:gd name="T36" fmla="*/ 185 w 229"/>
                <a:gd name="T37" fmla="*/ 186 h 199"/>
                <a:gd name="T38" fmla="*/ 163 w 229"/>
                <a:gd name="T39" fmla="*/ 182 h 199"/>
                <a:gd name="T40" fmla="*/ 142 w 229"/>
                <a:gd name="T41" fmla="*/ 176 h 199"/>
                <a:gd name="T42" fmla="*/ 123 w 229"/>
                <a:gd name="T43" fmla="*/ 167 h 199"/>
                <a:gd name="T44" fmla="*/ 106 w 229"/>
                <a:gd name="T45" fmla="*/ 158 h 199"/>
                <a:gd name="T46" fmla="*/ 88 w 229"/>
                <a:gd name="T47" fmla="*/ 146 h 199"/>
                <a:gd name="T48" fmla="*/ 73 w 229"/>
                <a:gd name="T49" fmla="*/ 134 h 199"/>
                <a:gd name="T50" fmla="*/ 59 w 229"/>
                <a:gd name="T51" fmla="*/ 121 h 199"/>
                <a:gd name="T52" fmla="*/ 46 w 229"/>
                <a:gd name="T53" fmla="*/ 106 h 199"/>
                <a:gd name="T54" fmla="*/ 35 w 229"/>
                <a:gd name="T55" fmla="*/ 90 h 199"/>
                <a:gd name="T56" fmla="*/ 25 w 229"/>
                <a:gd name="T57" fmla="*/ 74 h 199"/>
                <a:gd name="T58" fmla="*/ 18 w 229"/>
                <a:gd name="T59" fmla="*/ 56 h 199"/>
                <a:gd name="T60" fmla="*/ 13 w 229"/>
                <a:gd name="T61" fmla="*/ 38 h 199"/>
                <a:gd name="T62" fmla="*/ 9 w 229"/>
                <a:gd name="T63" fmla="*/ 19 h 199"/>
                <a:gd name="T64" fmla="*/ 9 w 229"/>
                <a:gd name="T65" fmla="*/ 0 h 19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9"/>
                <a:gd name="T100" fmla="*/ 0 h 199"/>
                <a:gd name="T101" fmla="*/ 229 w 229"/>
                <a:gd name="T102" fmla="*/ 199 h 19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9" h="199">
                  <a:moveTo>
                    <a:pt x="0" y="0"/>
                  </a:moveTo>
                  <a:lnTo>
                    <a:pt x="0" y="10"/>
                  </a:lnTo>
                  <a:lnTo>
                    <a:pt x="0" y="20"/>
                  </a:lnTo>
                  <a:lnTo>
                    <a:pt x="2" y="31"/>
                  </a:lnTo>
                  <a:lnTo>
                    <a:pt x="5" y="40"/>
                  </a:lnTo>
                  <a:lnTo>
                    <a:pt x="7" y="50"/>
                  </a:lnTo>
                  <a:lnTo>
                    <a:pt x="10" y="59"/>
                  </a:lnTo>
                  <a:lnTo>
                    <a:pt x="13" y="69"/>
                  </a:lnTo>
                  <a:lnTo>
                    <a:pt x="18" y="78"/>
                  </a:lnTo>
                  <a:lnTo>
                    <a:pt x="22" y="87"/>
                  </a:lnTo>
                  <a:lnTo>
                    <a:pt x="28" y="94"/>
                  </a:lnTo>
                  <a:lnTo>
                    <a:pt x="32" y="103"/>
                  </a:lnTo>
                  <a:lnTo>
                    <a:pt x="40" y="112"/>
                  </a:lnTo>
                  <a:lnTo>
                    <a:pt x="46" y="119"/>
                  </a:lnTo>
                  <a:lnTo>
                    <a:pt x="53" y="127"/>
                  </a:lnTo>
                  <a:lnTo>
                    <a:pt x="60" y="134"/>
                  </a:lnTo>
                  <a:lnTo>
                    <a:pt x="68" y="142"/>
                  </a:lnTo>
                  <a:lnTo>
                    <a:pt x="75" y="148"/>
                  </a:lnTo>
                  <a:lnTo>
                    <a:pt x="84" y="154"/>
                  </a:lnTo>
                  <a:lnTo>
                    <a:pt x="93" y="159"/>
                  </a:lnTo>
                  <a:lnTo>
                    <a:pt x="101" y="165"/>
                  </a:lnTo>
                  <a:lnTo>
                    <a:pt x="110" y="171"/>
                  </a:lnTo>
                  <a:lnTo>
                    <a:pt x="120" y="176"/>
                  </a:lnTo>
                  <a:lnTo>
                    <a:pt x="129" y="180"/>
                  </a:lnTo>
                  <a:lnTo>
                    <a:pt x="140" y="183"/>
                  </a:lnTo>
                  <a:lnTo>
                    <a:pt x="150" y="188"/>
                  </a:lnTo>
                  <a:lnTo>
                    <a:pt x="162" y="191"/>
                  </a:lnTo>
                  <a:lnTo>
                    <a:pt x="172" y="194"/>
                  </a:lnTo>
                  <a:lnTo>
                    <a:pt x="184" y="195"/>
                  </a:lnTo>
                  <a:lnTo>
                    <a:pt x="194" y="196"/>
                  </a:lnTo>
                  <a:lnTo>
                    <a:pt x="206" y="198"/>
                  </a:lnTo>
                  <a:lnTo>
                    <a:pt x="217" y="199"/>
                  </a:lnTo>
                  <a:lnTo>
                    <a:pt x="229" y="199"/>
                  </a:lnTo>
                  <a:lnTo>
                    <a:pt x="229" y="191"/>
                  </a:lnTo>
                  <a:lnTo>
                    <a:pt x="217" y="191"/>
                  </a:lnTo>
                  <a:lnTo>
                    <a:pt x="207" y="189"/>
                  </a:lnTo>
                  <a:lnTo>
                    <a:pt x="195" y="189"/>
                  </a:lnTo>
                  <a:lnTo>
                    <a:pt x="185" y="186"/>
                  </a:lnTo>
                  <a:lnTo>
                    <a:pt x="173" y="185"/>
                  </a:lnTo>
                  <a:lnTo>
                    <a:pt x="163" y="182"/>
                  </a:lnTo>
                  <a:lnTo>
                    <a:pt x="153" y="179"/>
                  </a:lnTo>
                  <a:lnTo>
                    <a:pt x="142" y="176"/>
                  </a:lnTo>
                  <a:lnTo>
                    <a:pt x="134" y="171"/>
                  </a:lnTo>
                  <a:lnTo>
                    <a:pt x="123" y="167"/>
                  </a:lnTo>
                  <a:lnTo>
                    <a:pt x="115" y="162"/>
                  </a:lnTo>
                  <a:lnTo>
                    <a:pt x="106" y="158"/>
                  </a:lnTo>
                  <a:lnTo>
                    <a:pt x="97" y="152"/>
                  </a:lnTo>
                  <a:lnTo>
                    <a:pt x="88" y="146"/>
                  </a:lnTo>
                  <a:lnTo>
                    <a:pt x="81" y="140"/>
                  </a:lnTo>
                  <a:lnTo>
                    <a:pt x="73" y="134"/>
                  </a:lnTo>
                  <a:lnTo>
                    <a:pt x="66" y="128"/>
                  </a:lnTo>
                  <a:lnTo>
                    <a:pt x="59" y="121"/>
                  </a:lnTo>
                  <a:lnTo>
                    <a:pt x="51" y="114"/>
                  </a:lnTo>
                  <a:lnTo>
                    <a:pt x="46" y="106"/>
                  </a:lnTo>
                  <a:lnTo>
                    <a:pt x="40" y="99"/>
                  </a:lnTo>
                  <a:lnTo>
                    <a:pt x="35" y="90"/>
                  </a:lnTo>
                  <a:lnTo>
                    <a:pt x="29" y="82"/>
                  </a:lnTo>
                  <a:lnTo>
                    <a:pt x="25" y="74"/>
                  </a:lnTo>
                  <a:lnTo>
                    <a:pt x="22" y="65"/>
                  </a:lnTo>
                  <a:lnTo>
                    <a:pt x="18" y="56"/>
                  </a:lnTo>
                  <a:lnTo>
                    <a:pt x="15" y="47"/>
                  </a:lnTo>
                  <a:lnTo>
                    <a:pt x="13" y="38"/>
                  </a:lnTo>
                  <a:lnTo>
                    <a:pt x="10" y="29"/>
                  </a:lnTo>
                  <a:lnTo>
                    <a:pt x="9" y="19"/>
                  </a:lnTo>
                  <a:lnTo>
                    <a:pt x="9" y="10"/>
                  </a:lnTo>
                  <a:lnTo>
                    <a:pt x="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161" name="Freeform 138"/>
            <p:cNvSpPr>
              <a:spLocks/>
            </p:cNvSpPr>
            <p:nvPr/>
          </p:nvSpPr>
          <p:spPr bwMode="auto">
            <a:xfrm>
              <a:off x="2825750" y="3633614"/>
              <a:ext cx="217488" cy="290512"/>
            </a:xfrm>
            <a:custGeom>
              <a:avLst/>
              <a:gdLst>
                <a:gd name="T0" fmla="*/ 125 w 137"/>
                <a:gd name="T1" fmla="*/ 3 h 183"/>
                <a:gd name="T2" fmla="*/ 112 w 137"/>
                <a:gd name="T3" fmla="*/ 12 h 183"/>
                <a:gd name="T4" fmla="*/ 97 w 137"/>
                <a:gd name="T5" fmla="*/ 20 h 183"/>
                <a:gd name="T6" fmla="*/ 85 w 137"/>
                <a:gd name="T7" fmla="*/ 29 h 183"/>
                <a:gd name="T8" fmla="*/ 72 w 137"/>
                <a:gd name="T9" fmla="*/ 39 h 183"/>
                <a:gd name="T10" fmla="*/ 62 w 137"/>
                <a:gd name="T11" fmla="*/ 48 h 183"/>
                <a:gd name="T12" fmla="*/ 50 w 137"/>
                <a:gd name="T13" fmla="*/ 60 h 183"/>
                <a:gd name="T14" fmla="*/ 41 w 137"/>
                <a:gd name="T15" fmla="*/ 70 h 183"/>
                <a:gd name="T16" fmla="*/ 32 w 137"/>
                <a:gd name="T17" fmla="*/ 82 h 183"/>
                <a:gd name="T18" fmla="*/ 25 w 137"/>
                <a:gd name="T19" fmla="*/ 94 h 183"/>
                <a:gd name="T20" fmla="*/ 18 w 137"/>
                <a:gd name="T21" fmla="*/ 107 h 183"/>
                <a:gd name="T22" fmla="*/ 12 w 137"/>
                <a:gd name="T23" fmla="*/ 120 h 183"/>
                <a:gd name="T24" fmla="*/ 7 w 137"/>
                <a:gd name="T25" fmla="*/ 134 h 183"/>
                <a:gd name="T26" fmla="*/ 3 w 137"/>
                <a:gd name="T27" fmla="*/ 147 h 183"/>
                <a:gd name="T28" fmla="*/ 2 w 137"/>
                <a:gd name="T29" fmla="*/ 160 h 183"/>
                <a:gd name="T30" fmla="*/ 0 w 137"/>
                <a:gd name="T31" fmla="*/ 175 h 183"/>
                <a:gd name="T32" fmla="*/ 9 w 137"/>
                <a:gd name="T33" fmla="*/ 183 h 183"/>
                <a:gd name="T34" fmla="*/ 9 w 137"/>
                <a:gd name="T35" fmla="*/ 169 h 183"/>
                <a:gd name="T36" fmla="*/ 10 w 137"/>
                <a:gd name="T37" fmla="*/ 156 h 183"/>
                <a:gd name="T38" fmla="*/ 13 w 137"/>
                <a:gd name="T39" fmla="*/ 143 h 183"/>
                <a:gd name="T40" fmla="*/ 18 w 137"/>
                <a:gd name="T41" fmla="*/ 129 h 183"/>
                <a:gd name="T42" fmla="*/ 22 w 137"/>
                <a:gd name="T43" fmla="*/ 117 h 183"/>
                <a:gd name="T44" fmla="*/ 28 w 137"/>
                <a:gd name="T45" fmla="*/ 104 h 183"/>
                <a:gd name="T46" fmla="*/ 35 w 137"/>
                <a:gd name="T47" fmla="*/ 92 h 183"/>
                <a:gd name="T48" fmla="*/ 44 w 137"/>
                <a:gd name="T49" fmla="*/ 82 h 183"/>
                <a:gd name="T50" fmla="*/ 53 w 137"/>
                <a:gd name="T51" fmla="*/ 70 h 183"/>
                <a:gd name="T52" fmla="*/ 62 w 137"/>
                <a:gd name="T53" fmla="*/ 60 h 183"/>
                <a:gd name="T54" fmla="*/ 72 w 137"/>
                <a:gd name="T55" fmla="*/ 49 h 183"/>
                <a:gd name="T56" fmla="*/ 84 w 137"/>
                <a:gd name="T57" fmla="*/ 40 h 183"/>
                <a:gd name="T58" fmla="*/ 95 w 137"/>
                <a:gd name="T59" fmla="*/ 32 h 183"/>
                <a:gd name="T60" fmla="*/ 109 w 137"/>
                <a:gd name="T61" fmla="*/ 23 h 183"/>
                <a:gd name="T62" fmla="*/ 122 w 137"/>
                <a:gd name="T63" fmla="*/ 15 h 183"/>
                <a:gd name="T64" fmla="*/ 137 w 137"/>
                <a:gd name="T65" fmla="*/ 8 h 18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37"/>
                <a:gd name="T100" fmla="*/ 0 h 183"/>
                <a:gd name="T101" fmla="*/ 137 w 137"/>
                <a:gd name="T102" fmla="*/ 183 h 18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37" h="183">
                  <a:moveTo>
                    <a:pt x="134" y="0"/>
                  </a:moveTo>
                  <a:lnTo>
                    <a:pt x="125" y="3"/>
                  </a:lnTo>
                  <a:lnTo>
                    <a:pt x="119" y="8"/>
                  </a:lnTo>
                  <a:lnTo>
                    <a:pt x="112" y="12"/>
                  </a:lnTo>
                  <a:lnTo>
                    <a:pt x="104" y="15"/>
                  </a:lnTo>
                  <a:lnTo>
                    <a:pt x="97" y="20"/>
                  </a:lnTo>
                  <a:lnTo>
                    <a:pt x="91" y="24"/>
                  </a:lnTo>
                  <a:lnTo>
                    <a:pt x="85" y="29"/>
                  </a:lnTo>
                  <a:lnTo>
                    <a:pt x="78" y="33"/>
                  </a:lnTo>
                  <a:lnTo>
                    <a:pt x="72" y="39"/>
                  </a:lnTo>
                  <a:lnTo>
                    <a:pt x="66" y="43"/>
                  </a:lnTo>
                  <a:lnTo>
                    <a:pt x="62" y="48"/>
                  </a:lnTo>
                  <a:lnTo>
                    <a:pt x="56" y="54"/>
                  </a:lnTo>
                  <a:lnTo>
                    <a:pt x="50" y="60"/>
                  </a:lnTo>
                  <a:lnTo>
                    <a:pt x="46" y="64"/>
                  </a:lnTo>
                  <a:lnTo>
                    <a:pt x="41" y="70"/>
                  </a:lnTo>
                  <a:lnTo>
                    <a:pt x="37" y="76"/>
                  </a:lnTo>
                  <a:lnTo>
                    <a:pt x="32" y="82"/>
                  </a:lnTo>
                  <a:lnTo>
                    <a:pt x="28" y="88"/>
                  </a:lnTo>
                  <a:lnTo>
                    <a:pt x="25" y="94"/>
                  </a:lnTo>
                  <a:lnTo>
                    <a:pt x="21" y="100"/>
                  </a:lnTo>
                  <a:lnTo>
                    <a:pt x="18" y="107"/>
                  </a:lnTo>
                  <a:lnTo>
                    <a:pt x="15" y="113"/>
                  </a:lnTo>
                  <a:lnTo>
                    <a:pt x="12" y="120"/>
                  </a:lnTo>
                  <a:lnTo>
                    <a:pt x="9" y="126"/>
                  </a:lnTo>
                  <a:lnTo>
                    <a:pt x="7" y="134"/>
                  </a:lnTo>
                  <a:lnTo>
                    <a:pt x="5" y="140"/>
                  </a:lnTo>
                  <a:lnTo>
                    <a:pt x="3" y="147"/>
                  </a:lnTo>
                  <a:lnTo>
                    <a:pt x="2" y="154"/>
                  </a:lnTo>
                  <a:lnTo>
                    <a:pt x="2" y="160"/>
                  </a:lnTo>
                  <a:lnTo>
                    <a:pt x="0" y="168"/>
                  </a:lnTo>
                  <a:lnTo>
                    <a:pt x="0" y="175"/>
                  </a:lnTo>
                  <a:lnTo>
                    <a:pt x="0" y="183"/>
                  </a:lnTo>
                  <a:lnTo>
                    <a:pt x="9" y="183"/>
                  </a:lnTo>
                  <a:lnTo>
                    <a:pt x="9" y="175"/>
                  </a:lnTo>
                  <a:lnTo>
                    <a:pt x="9" y="169"/>
                  </a:lnTo>
                  <a:lnTo>
                    <a:pt x="10" y="162"/>
                  </a:lnTo>
                  <a:lnTo>
                    <a:pt x="10" y="156"/>
                  </a:lnTo>
                  <a:lnTo>
                    <a:pt x="12" y="149"/>
                  </a:lnTo>
                  <a:lnTo>
                    <a:pt x="13" y="143"/>
                  </a:lnTo>
                  <a:lnTo>
                    <a:pt x="15" y="135"/>
                  </a:lnTo>
                  <a:lnTo>
                    <a:pt x="18" y="129"/>
                  </a:lnTo>
                  <a:lnTo>
                    <a:pt x="19" y="123"/>
                  </a:lnTo>
                  <a:lnTo>
                    <a:pt x="22" y="117"/>
                  </a:lnTo>
                  <a:lnTo>
                    <a:pt x="25" y="110"/>
                  </a:lnTo>
                  <a:lnTo>
                    <a:pt x="28" y="104"/>
                  </a:lnTo>
                  <a:lnTo>
                    <a:pt x="32" y="98"/>
                  </a:lnTo>
                  <a:lnTo>
                    <a:pt x="35" y="92"/>
                  </a:lnTo>
                  <a:lnTo>
                    <a:pt x="40" y="86"/>
                  </a:lnTo>
                  <a:lnTo>
                    <a:pt x="44" y="82"/>
                  </a:lnTo>
                  <a:lnTo>
                    <a:pt x="47" y="76"/>
                  </a:lnTo>
                  <a:lnTo>
                    <a:pt x="53" y="70"/>
                  </a:lnTo>
                  <a:lnTo>
                    <a:pt x="57" y="66"/>
                  </a:lnTo>
                  <a:lnTo>
                    <a:pt x="62" y="60"/>
                  </a:lnTo>
                  <a:lnTo>
                    <a:pt x="68" y="55"/>
                  </a:lnTo>
                  <a:lnTo>
                    <a:pt x="72" y="49"/>
                  </a:lnTo>
                  <a:lnTo>
                    <a:pt x="78" y="45"/>
                  </a:lnTo>
                  <a:lnTo>
                    <a:pt x="84" y="40"/>
                  </a:lnTo>
                  <a:lnTo>
                    <a:pt x="90" y="36"/>
                  </a:lnTo>
                  <a:lnTo>
                    <a:pt x="95" y="32"/>
                  </a:lnTo>
                  <a:lnTo>
                    <a:pt x="103" y="27"/>
                  </a:lnTo>
                  <a:lnTo>
                    <a:pt x="109" y="23"/>
                  </a:lnTo>
                  <a:lnTo>
                    <a:pt x="116" y="20"/>
                  </a:lnTo>
                  <a:lnTo>
                    <a:pt x="122" y="15"/>
                  </a:lnTo>
                  <a:lnTo>
                    <a:pt x="129" y="12"/>
                  </a:lnTo>
                  <a:lnTo>
                    <a:pt x="137" y="8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162" name="Freeform 139"/>
            <p:cNvSpPr>
              <a:spLocks/>
            </p:cNvSpPr>
            <p:nvPr/>
          </p:nvSpPr>
          <p:spPr bwMode="auto">
            <a:xfrm>
              <a:off x="3038475" y="3573289"/>
              <a:ext cx="36513" cy="73025"/>
            </a:xfrm>
            <a:custGeom>
              <a:avLst/>
              <a:gdLst>
                <a:gd name="T0" fmla="*/ 14 w 23"/>
                <a:gd name="T1" fmla="*/ 0 h 46"/>
                <a:gd name="T2" fmla="*/ 14 w 23"/>
                <a:gd name="T3" fmla="*/ 1 h 46"/>
                <a:gd name="T4" fmla="*/ 14 w 23"/>
                <a:gd name="T5" fmla="*/ 3 h 46"/>
                <a:gd name="T6" fmla="*/ 13 w 23"/>
                <a:gd name="T7" fmla="*/ 4 h 46"/>
                <a:gd name="T8" fmla="*/ 13 w 23"/>
                <a:gd name="T9" fmla="*/ 6 h 46"/>
                <a:gd name="T10" fmla="*/ 13 w 23"/>
                <a:gd name="T11" fmla="*/ 7 h 46"/>
                <a:gd name="T12" fmla="*/ 13 w 23"/>
                <a:gd name="T13" fmla="*/ 9 h 46"/>
                <a:gd name="T14" fmla="*/ 13 w 23"/>
                <a:gd name="T15" fmla="*/ 10 h 46"/>
                <a:gd name="T16" fmla="*/ 13 w 23"/>
                <a:gd name="T17" fmla="*/ 12 h 46"/>
                <a:gd name="T18" fmla="*/ 13 w 23"/>
                <a:gd name="T19" fmla="*/ 13 h 46"/>
                <a:gd name="T20" fmla="*/ 13 w 23"/>
                <a:gd name="T21" fmla="*/ 15 h 46"/>
                <a:gd name="T22" fmla="*/ 11 w 23"/>
                <a:gd name="T23" fmla="*/ 16 h 46"/>
                <a:gd name="T24" fmla="*/ 11 w 23"/>
                <a:gd name="T25" fmla="*/ 18 h 46"/>
                <a:gd name="T26" fmla="*/ 11 w 23"/>
                <a:gd name="T27" fmla="*/ 19 h 46"/>
                <a:gd name="T28" fmla="*/ 11 w 23"/>
                <a:gd name="T29" fmla="*/ 21 h 46"/>
                <a:gd name="T30" fmla="*/ 10 w 23"/>
                <a:gd name="T31" fmla="*/ 22 h 46"/>
                <a:gd name="T32" fmla="*/ 10 w 23"/>
                <a:gd name="T33" fmla="*/ 24 h 46"/>
                <a:gd name="T34" fmla="*/ 10 w 23"/>
                <a:gd name="T35" fmla="*/ 25 h 46"/>
                <a:gd name="T36" fmla="*/ 8 w 23"/>
                <a:gd name="T37" fmla="*/ 27 h 46"/>
                <a:gd name="T38" fmla="*/ 8 w 23"/>
                <a:gd name="T39" fmla="*/ 28 h 46"/>
                <a:gd name="T40" fmla="*/ 7 w 23"/>
                <a:gd name="T41" fmla="*/ 30 h 46"/>
                <a:gd name="T42" fmla="*/ 7 w 23"/>
                <a:gd name="T43" fmla="*/ 31 h 46"/>
                <a:gd name="T44" fmla="*/ 6 w 23"/>
                <a:gd name="T45" fmla="*/ 33 h 46"/>
                <a:gd name="T46" fmla="*/ 4 w 23"/>
                <a:gd name="T47" fmla="*/ 34 h 46"/>
                <a:gd name="T48" fmla="*/ 4 w 23"/>
                <a:gd name="T49" fmla="*/ 36 h 46"/>
                <a:gd name="T50" fmla="*/ 3 w 23"/>
                <a:gd name="T51" fmla="*/ 36 h 46"/>
                <a:gd name="T52" fmla="*/ 3 w 23"/>
                <a:gd name="T53" fmla="*/ 37 h 46"/>
                <a:gd name="T54" fmla="*/ 1 w 23"/>
                <a:gd name="T55" fmla="*/ 37 h 46"/>
                <a:gd name="T56" fmla="*/ 0 w 23"/>
                <a:gd name="T57" fmla="*/ 38 h 46"/>
                <a:gd name="T58" fmla="*/ 3 w 23"/>
                <a:gd name="T59" fmla="*/ 46 h 46"/>
                <a:gd name="T60" fmla="*/ 4 w 23"/>
                <a:gd name="T61" fmla="*/ 46 h 46"/>
                <a:gd name="T62" fmla="*/ 6 w 23"/>
                <a:gd name="T63" fmla="*/ 44 h 46"/>
                <a:gd name="T64" fmla="*/ 7 w 23"/>
                <a:gd name="T65" fmla="*/ 44 h 46"/>
                <a:gd name="T66" fmla="*/ 8 w 23"/>
                <a:gd name="T67" fmla="*/ 43 h 46"/>
                <a:gd name="T68" fmla="*/ 8 w 23"/>
                <a:gd name="T69" fmla="*/ 41 h 46"/>
                <a:gd name="T70" fmla="*/ 10 w 23"/>
                <a:gd name="T71" fmla="*/ 41 h 46"/>
                <a:gd name="T72" fmla="*/ 11 w 23"/>
                <a:gd name="T73" fmla="*/ 40 h 46"/>
                <a:gd name="T74" fmla="*/ 13 w 23"/>
                <a:gd name="T75" fmla="*/ 38 h 46"/>
                <a:gd name="T76" fmla="*/ 13 w 23"/>
                <a:gd name="T77" fmla="*/ 37 h 46"/>
                <a:gd name="T78" fmla="*/ 14 w 23"/>
                <a:gd name="T79" fmla="*/ 36 h 46"/>
                <a:gd name="T80" fmla="*/ 14 w 23"/>
                <a:gd name="T81" fmla="*/ 34 h 46"/>
                <a:gd name="T82" fmla="*/ 16 w 23"/>
                <a:gd name="T83" fmla="*/ 33 h 46"/>
                <a:gd name="T84" fmla="*/ 16 w 23"/>
                <a:gd name="T85" fmla="*/ 31 h 46"/>
                <a:gd name="T86" fmla="*/ 17 w 23"/>
                <a:gd name="T87" fmla="*/ 30 h 46"/>
                <a:gd name="T88" fmla="*/ 17 w 23"/>
                <a:gd name="T89" fmla="*/ 28 h 46"/>
                <a:gd name="T90" fmla="*/ 19 w 23"/>
                <a:gd name="T91" fmla="*/ 27 h 46"/>
                <a:gd name="T92" fmla="*/ 19 w 23"/>
                <a:gd name="T93" fmla="*/ 25 h 46"/>
                <a:gd name="T94" fmla="*/ 19 w 23"/>
                <a:gd name="T95" fmla="*/ 24 h 46"/>
                <a:gd name="T96" fmla="*/ 20 w 23"/>
                <a:gd name="T97" fmla="*/ 22 h 46"/>
                <a:gd name="T98" fmla="*/ 20 w 23"/>
                <a:gd name="T99" fmla="*/ 21 h 46"/>
                <a:gd name="T100" fmla="*/ 20 w 23"/>
                <a:gd name="T101" fmla="*/ 18 h 46"/>
                <a:gd name="T102" fmla="*/ 20 w 23"/>
                <a:gd name="T103" fmla="*/ 16 h 46"/>
                <a:gd name="T104" fmla="*/ 22 w 23"/>
                <a:gd name="T105" fmla="*/ 15 h 46"/>
                <a:gd name="T106" fmla="*/ 22 w 23"/>
                <a:gd name="T107" fmla="*/ 13 h 46"/>
                <a:gd name="T108" fmla="*/ 22 w 23"/>
                <a:gd name="T109" fmla="*/ 12 h 46"/>
                <a:gd name="T110" fmla="*/ 22 w 23"/>
                <a:gd name="T111" fmla="*/ 10 h 46"/>
                <a:gd name="T112" fmla="*/ 22 w 23"/>
                <a:gd name="T113" fmla="*/ 7 h 46"/>
                <a:gd name="T114" fmla="*/ 22 w 23"/>
                <a:gd name="T115" fmla="*/ 6 h 46"/>
                <a:gd name="T116" fmla="*/ 22 w 23"/>
                <a:gd name="T117" fmla="*/ 4 h 46"/>
                <a:gd name="T118" fmla="*/ 22 w 23"/>
                <a:gd name="T119" fmla="*/ 3 h 46"/>
                <a:gd name="T120" fmla="*/ 23 w 23"/>
                <a:gd name="T121" fmla="*/ 1 h 46"/>
                <a:gd name="T122" fmla="*/ 23 w 23"/>
                <a:gd name="T123" fmla="*/ 0 h 46"/>
                <a:gd name="T124" fmla="*/ 14 w 23"/>
                <a:gd name="T125" fmla="*/ 0 h 4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3"/>
                <a:gd name="T190" fmla="*/ 0 h 46"/>
                <a:gd name="T191" fmla="*/ 23 w 23"/>
                <a:gd name="T192" fmla="*/ 46 h 4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3" h="46">
                  <a:moveTo>
                    <a:pt x="14" y="0"/>
                  </a:moveTo>
                  <a:lnTo>
                    <a:pt x="14" y="1"/>
                  </a:lnTo>
                  <a:lnTo>
                    <a:pt x="14" y="3"/>
                  </a:lnTo>
                  <a:lnTo>
                    <a:pt x="13" y="4"/>
                  </a:lnTo>
                  <a:lnTo>
                    <a:pt x="13" y="6"/>
                  </a:lnTo>
                  <a:lnTo>
                    <a:pt x="13" y="7"/>
                  </a:lnTo>
                  <a:lnTo>
                    <a:pt x="13" y="9"/>
                  </a:lnTo>
                  <a:lnTo>
                    <a:pt x="13" y="10"/>
                  </a:lnTo>
                  <a:lnTo>
                    <a:pt x="13" y="12"/>
                  </a:lnTo>
                  <a:lnTo>
                    <a:pt x="13" y="13"/>
                  </a:lnTo>
                  <a:lnTo>
                    <a:pt x="13" y="15"/>
                  </a:lnTo>
                  <a:lnTo>
                    <a:pt x="11" y="16"/>
                  </a:lnTo>
                  <a:lnTo>
                    <a:pt x="11" y="18"/>
                  </a:lnTo>
                  <a:lnTo>
                    <a:pt x="11" y="19"/>
                  </a:lnTo>
                  <a:lnTo>
                    <a:pt x="11" y="21"/>
                  </a:lnTo>
                  <a:lnTo>
                    <a:pt x="10" y="22"/>
                  </a:lnTo>
                  <a:lnTo>
                    <a:pt x="10" y="24"/>
                  </a:lnTo>
                  <a:lnTo>
                    <a:pt x="10" y="25"/>
                  </a:lnTo>
                  <a:lnTo>
                    <a:pt x="8" y="27"/>
                  </a:lnTo>
                  <a:lnTo>
                    <a:pt x="8" y="28"/>
                  </a:lnTo>
                  <a:lnTo>
                    <a:pt x="7" y="30"/>
                  </a:lnTo>
                  <a:lnTo>
                    <a:pt x="7" y="31"/>
                  </a:lnTo>
                  <a:lnTo>
                    <a:pt x="6" y="33"/>
                  </a:lnTo>
                  <a:lnTo>
                    <a:pt x="4" y="34"/>
                  </a:lnTo>
                  <a:lnTo>
                    <a:pt x="4" y="36"/>
                  </a:lnTo>
                  <a:lnTo>
                    <a:pt x="3" y="36"/>
                  </a:lnTo>
                  <a:lnTo>
                    <a:pt x="3" y="37"/>
                  </a:lnTo>
                  <a:lnTo>
                    <a:pt x="1" y="37"/>
                  </a:lnTo>
                  <a:lnTo>
                    <a:pt x="0" y="38"/>
                  </a:lnTo>
                  <a:lnTo>
                    <a:pt x="3" y="46"/>
                  </a:lnTo>
                  <a:lnTo>
                    <a:pt x="4" y="46"/>
                  </a:lnTo>
                  <a:lnTo>
                    <a:pt x="6" y="44"/>
                  </a:lnTo>
                  <a:lnTo>
                    <a:pt x="7" y="44"/>
                  </a:lnTo>
                  <a:lnTo>
                    <a:pt x="8" y="43"/>
                  </a:lnTo>
                  <a:lnTo>
                    <a:pt x="8" y="41"/>
                  </a:lnTo>
                  <a:lnTo>
                    <a:pt x="10" y="41"/>
                  </a:lnTo>
                  <a:lnTo>
                    <a:pt x="11" y="40"/>
                  </a:lnTo>
                  <a:lnTo>
                    <a:pt x="13" y="38"/>
                  </a:lnTo>
                  <a:lnTo>
                    <a:pt x="13" y="37"/>
                  </a:lnTo>
                  <a:lnTo>
                    <a:pt x="14" y="36"/>
                  </a:lnTo>
                  <a:lnTo>
                    <a:pt x="14" y="34"/>
                  </a:lnTo>
                  <a:lnTo>
                    <a:pt x="16" y="33"/>
                  </a:lnTo>
                  <a:lnTo>
                    <a:pt x="16" y="31"/>
                  </a:lnTo>
                  <a:lnTo>
                    <a:pt x="17" y="30"/>
                  </a:lnTo>
                  <a:lnTo>
                    <a:pt x="17" y="28"/>
                  </a:lnTo>
                  <a:lnTo>
                    <a:pt x="19" y="27"/>
                  </a:lnTo>
                  <a:lnTo>
                    <a:pt x="19" y="25"/>
                  </a:lnTo>
                  <a:lnTo>
                    <a:pt x="19" y="24"/>
                  </a:lnTo>
                  <a:lnTo>
                    <a:pt x="20" y="22"/>
                  </a:lnTo>
                  <a:lnTo>
                    <a:pt x="20" y="21"/>
                  </a:lnTo>
                  <a:lnTo>
                    <a:pt x="20" y="18"/>
                  </a:lnTo>
                  <a:lnTo>
                    <a:pt x="20" y="16"/>
                  </a:lnTo>
                  <a:lnTo>
                    <a:pt x="22" y="15"/>
                  </a:lnTo>
                  <a:lnTo>
                    <a:pt x="22" y="13"/>
                  </a:lnTo>
                  <a:lnTo>
                    <a:pt x="22" y="12"/>
                  </a:lnTo>
                  <a:lnTo>
                    <a:pt x="22" y="10"/>
                  </a:lnTo>
                  <a:lnTo>
                    <a:pt x="22" y="7"/>
                  </a:lnTo>
                  <a:lnTo>
                    <a:pt x="22" y="6"/>
                  </a:lnTo>
                  <a:lnTo>
                    <a:pt x="22" y="4"/>
                  </a:lnTo>
                  <a:lnTo>
                    <a:pt x="22" y="3"/>
                  </a:lnTo>
                  <a:lnTo>
                    <a:pt x="23" y="1"/>
                  </a:lnTo>
                  <a:lnTo>
                    <a:pt x="23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163" name="Freeform 140"/>
            <p:cNvSpPr>
              <a:spLocks/>
            </p:cNvSpPr>
            <p:nvPr/>
          </p:nvSpPr>
          <p:spPr bwMode="auto">
            <a:xfrm>
              <a:off x="3003550" y="3484389"/>
              <a:ext cx="71438" cy="88900"/>
            </a:xfrm>
            <a:custGeom>
              <a:avLst/>
              <a:gdLst>
                <a:gd name="T0" fmla="*/ 3 w 45"/>
                <a:gd name="T1" fmla="*/ 9 h 56"/>
                <a:gd name="T2" fmla="*/ 5 w 45"/>
                <a:gd name="T3" fmla="*/ 10 h 56"/>
                <a:gd name="T4" fmla="*/ 8 w 45"/>
                <a:gd name="T5" fmla="*/ 10 h 56"/>
                <a:gd name="T6" fmla="*/ 11 w 45"/>
                <a:gd name="T7" fmla="*/ 12 h 56"/>
                <a:gd name="T8" fmla="*/ 16 w 45"/>
                <a:gd name="T9" fmla="*/ 13 h 56"/>
                <a:gd name="T10" fmla="*/ 19 w 45"/>
                <a:gd name="T11" fmla="*/ 16 h 56"/>
                <a:gd name="T12" fmla="*/ 22 w 45"/>
                <a:gd name="T13" fmla="*/ 18 h 56"/>
                <a:gd name="T14" fmla="*/ 23 w 45"/>
                <a:gd name="T15" fmla="*/ 20 h 56"/>
                <a:gd name="T16" fmla="*/ 26 w 45"/>
                <a:gd name="T17" fmla="*/ 23 h 56"/>
                <a:gd name="T18" fmla="*/ 29 w 45"/>
                <a:gd name="T19" fmla="*/ 28 h 56"/>
                <a:gd name="T20" fmla="*/ 30 w 45"/>
                <a:gd name="T21" fmla="*/ 31 h 56"/>
                <a:gd name="T22" fmla="*/ 32 w 45"/>
                <a:gd name="T23" fmla="*/ 35 h 56"/>
                <a:gd name="T24" fmla="*/ 33 w 45"/>
                <a:gd name="T25" fmla="*/ 40 h 56"/>
                <a:gd name="T26" fmla="*/ 35 w 45"/>
                <a:gd name="T27" fmla="*/ 44 h 56"/>
                <a:gd name="T28" fmla="*/ 35 w 45"/>
                <a:gd name="T29" fmla="*/ 49 h 56"/>
                <a:gd name="T30" fmla="*/ 36 w 45"/>
                <a:gd name="T31" fmla="*/ 53 h 56"/>
                <a:gd name="T32" fmla="*/ 45 w 45"/>
                <a:gd name="T33" fmla="*/ 56 h 56"/>
                <a:gd name="T34" fmla="*/ 44 w 45"/>
                <a:gd name="T35" fmla="*/ 50 h 56"/>
                <a:gd name="T36" fmla="*/ 44 w 45"/>
                <a:gd name="T37" fmla="*/ 44 h 56"/>
                <a:gd name="T38" fmla="*/ 42 w 45"/>
                <a:gd name="T39" fmla="*/ 40 h 56"/>
                <a:gd name="T40" fmla="*/ 41 w 45"/>
                <a:gd name="T41" fmla="*/ 34 h 56"/>
                <a:gd name="T42" fmla="*/ 39 w 45"/>
                <a:gd name="T43" fmla="*/ 29 h 56"/>
                <a:gd name="T44" fmla="*/ 38 w 45"/>
                <a:gd name="T45" fmla="*/ 25 h 56"/>
                <a:gd name="T46" fmla="*/ 35 w 45"/>
                <a:gd name="T47" fmla="*/ 20 h 56"/>
                <a:gd name="T48" fmla="*/ 32 w 45"/>
                <a:gd name="T49" fmla="*/ 16 h 56"/>
                <a:gd name="T50" fmla="*/ 29 w 45"/>
                <a:gd name="T51" fmla="*/ 13 h 56"/>
                <a:gd name="T52" fmla="*/ 26 w 45"/>
                <a:gd name="T53" fmla="*/ 10 h 56"/>
                <a:gd name="T54" fmla="*/ 22 w 45"/>
                <a:gd name="T55" fmla="*/ 7 h 56"/>
                <a:gd name="T56" fmla="*/ 17 w 45"/>
                <a:gd name="T57" fmla="*/ 4 h 56"/>
                <a:gd name="T58" fmla="*/ 14 w 45"/>
                <a:gd name="T59" fmla="*/ 3 h 56"/>
                <a:gd name="T60" fmla="*/ 10 w 45"/>
                <a:gd name="T61" fmla="*/ 1 h 56"/>
                <a:gd name="T62" fmla="*/ 5 w 45"/>
                <a:gd name="T63" fmla="*/ 0 h 56"/>
                <a:gd name="T64" fmla="*/ 0 w 45"/>
                <a:gd name="T65" fmla="*/ 0 h 5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5"/>
                <a:gd name="T100" fmla="*/ 0 h 56"/>
                <a:gd name="T101" fmla="*/ 45 w 45"/>
                <a:gd name="T102" fmla="*/ 56 h 5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5" h="56">
                  <a:moveTo>
                    <a:pt x="0" y="9"/>
                  </a:moveTo>
                  <a:lnTo>
                    <a:pt x="3" y="9"/>
                  </a:lnTo>
                  <a:lnTo>
                    <a:pt x="4" y="9"/>
                  </a:lnTo>
                  <a:lnTo>
                    <a:pt x="5" y="10"/>
                  </a:lnTo>
                  <a:lnTo>
                    <a:pt x="7" y="10"/>
                  </a:lnTo>
                  <a:lnTo>
                    <a:pt x="8" y="10"/>
                  </a:lnTo>
                  <a:lnTo>
                    <a:pt x="10" y="12"/>
                  </a:lnTo>
                  <a:lnTo>
                    <a:pt x="11" y="12"/>
                  </a:lnTo>
                  <a:lnTo>
                    <a:pt x="14" y="13"/>
                  </a:lnTo>
                  <a:lnTo>
                    <a:pt x="16" y="13"/>
                  </a:lnTo>
                  <a:lnTo>
                    <a:pt x="17" y="15"/>
                  </a:lnTo>
                  <a:lnTo>
                    <a:pt x="19" y="16"/>
                  </a:lnTo>
                  <a:lnTo>
                    <a:pt x="20" y="16"/>
                  </a:lnTo>
                  <a:lnTo>
                    <a:pt x="22" y="18"/>
                  </a:lnTo>
                  <a:lnTo>
                    <a:pt x="22" y="19"/>
                  </a:lnTo>
                  <a:lnTo>
                    <a:pt x="23" y="20"/>
                  </a:lnTo>
                  <a:lnTo>
                    <a:pt x="25" y="22"/>
                  </a:lnTo>
                  <a:lnTo>
                    <a:pt x="26" y="23"/>
                  </a:lnTo>
                  <a:lnTo>
                    <a:pt x="28" y="25"/>
                  </a:lnTo>
                  <a:lnTo>
                    <a:pt x="29" y="28"/>
                  </a:lnTo>
                  <a:lnTo>
                    <a:pt x="29" y="29"/>
                  </a:lnTo>
                  <a:lnTo>
                    <a:pt x="30" y="31"/>
                  </a:lnTo>
                  <a:lnTo>
                    <a:pt x="32" y="32"/>
                  </a:lnTo>
                  <a:lnTo>
                    <a:pt x="32" y="35"/>
                  </a:lnTo>
                  <a:lnTo>
                    <a:pt x="33" y="37"/>
                  </a:lnTo>
                  <a:lnTo>
                    <a:pt x="33" y="40"/>
                  </a:lnTo>
                  <a:lnTo>
                    <a:pt x="33" y="41"/>
                  </a:lnTo>
                  <a:lnTo>
                    <a:pt x="35" y="44"/>
                  </a:lnTo>
                  <a:lnTo>
                    <a:pt x="35" y="46"/>
                  </a:lnTo>
                  <a:lnTo>
                    <a:pt x="35" y="49"/>
                  </a:lnTo>
                  <a:lnTo>
                    <a:pt x="35" y="50"/>
                  </a:lnTo>
                  <a:lnTo>
                    <a:pt x="36" y="53"/>
                  </a:lnTo>
                  <a:lnTo>
                    <a:pt x="36" y="56"/>
                  </a:lnTo>
                  <a:lnTo>
                    <a:pt x="45" y="56"/>
                  </a:lnTo>
                  <a:lnTo>
                    <a:pt x="44" y="53"/>
                  </a:lnTo>
                  <a:lnTo>
                    <a:pt x="44" y="50"/>
                  </a:lnTo>
                  <a:lnTo>
                    <a:pt x="44" y="47"/>
                  </a:lnTo>
                  <a:lnTo>
                    <a:pt x="44" y="44"/>
                  </a:lnTo>
                  <a:lnTo>
                    <a:pt x="44" y="43"/>
                  </a:lnTo>
                  <a:lnTo>
                    <a:pt x="42" y="40"/>
                  </a:lnTo>
                  <a:lnTo>
                    <a:pt x="42" y="37"/>
                  </a:lnTo>
                  <a:lnTo>
                    <a:pt x="41" y="34"/>
                  </a:lnTo>
                  <a:lnTo>
                    <a:pt x="41" y="32"/>
                  </a:lnTo>
                  <a:lnTo>
                    <a:pt x="39" y="29"/>
                  </a:lnTo>
                  <a:lnTo>
                    <a:pt x="38" y="28"/>
                  </a:lnTo>
                  <a:lnTo>
                    <a:pt x="38" y="25"/>
                  </a:lnTo>
                  <a:lnTo>
                    <a:pt x="36" y="23"/>
                  </a:lnTo>
                  <a:lnTo>
                    <a:pt x="35" y="20"/>
                  </a:lnTo>
                  <a:lnTo>
                    <a:pt x="33" y="19"/>
                  </a:lnTo>
                  <a:lnTo>
                    <a:pt x="32" y="16"/>
                  </a:lnTo>
                  <a:lnTo>
                    <a:pt x="30" y="15"/>
                  </a:lnTo>
                  <a:lnTo>
                    <a:pt x="29" y="13"/>
                  </a:lnTo>
                  <a:lnTo>
                    <a:pt x="28" y="12"/>
                  </a:lnTo>
                  <a:lnTo>
                    <a:pt x="26" y="10"/>
                  </a:lnTo>
                  <a:lnTo>
                    <a:pt x="23" y="9"/>
                  </a:lnTo>
                  <a:lnTo>
                    <a:pt x="22" y="7"/>
                  </a:lnTo>
                  <a:lnTo>
                    <a:pt x="20" y="6"/>
                  </a:lnTo>
                  <a:lnTo>
                    <a:pt x="17" y="4"/>
                  </a:lnTo>
                  <a:lnTo>
                    <a:pt x="16" y="4"/>
                  </a:lnTo>
                  <a:lnTo>
                    <a:pt x="14" y="3"/>
                  </a:lnTo>
                  <a:lnTo>
                    <a:pt x="11" y="1"/>
                  </a:lnTo>
                  <a:lnTo>
                    <a:pt x="10" y="1"/>
                  </a:lnTo>
                  <a:lnTo>
                    <a:pt x="7" y="1"/>
                  </a:lnTo>
                  <a:lnTo>
                    <a:pt x="5" y="0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164" name="Freeform 141"/>
            <p:cNvSpPr>
              <a:spLocks/>
            </p:cNvSpPr>
            <p:nvPr/>
          </p:nvSpPr>
          <p:spPr bwMode="auto">
            <a:xfrm>
              <a:off x="2732088" y="3484389"/>
              <a:ext cx="271462" cy="14287"/>
            </a:xfrm>
            <a:custGeom>
              <a:avLst/>
              <a:gdLst>
                <a:gd name="T0" fmla="*/ 0 w 171"/>
                <a:gd name="T1" fmla="*/ 4 h 9"/>
                <a:gd name="T2" fmla="*/ 0 w 171"/>
                <a:gd name="T3" fmla="*/ 9 h 9"/>
                <a:gd name="T4" fmla="*/ 171 w 171"/>
                <a:gd name="T5" fmla="*/ 9 h 9"/>
                <a:gd name="T6" fmla="*/ 171 w 171"/>
                <a:gd name="T7" fmla="*/ 0 h 9"/>
                <a:gd name="T8" fmla="*/ 0 w 171"/>
                <a:gd name="T9" fmla="*/ 0 h 9"/>
                <a:gd name="T10" fmla="*/ 0 w 171"/>
                <a:gd name="T11" fmla="*/ 4 h 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1"/>
                <a:gd name="T19" fmla="*/ 0 h 9"/>
                <a:gd name="T20" fmla="*/ 171 w 171"/>
                <a:gd name="T21" fmla="*/ 9 h 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1" h="9">
                  <a:moveTo>
                    <a:pt x="0" y="4"/>
                  </a:moveTo>
                  <a:lnTo>
                    <a:pt x="0" y="9"/>
                  </a:lnTo>
                  <a:lnTo>
                    <a:pt x="171" y="9"/>
                  </a:lnTo>
                  <a:lnTo>
                    <a:pt x="171" y="0"/>
                  </a:ln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165" name="Freeform 142"/>
            <p:cNvSpPr>
              <a:spLocks/>
            </p:cNvSpPr>
            <p:nvPr/>
          </p:nvSpPr>
          <p:spPr bwMode="auto">
            <a:xfrm>
              <a:off x="2930525" y="2663651"/>
              <a:ext cx="38100" cy="58738"/>
            </a:xfrm>
            <a:custGeom>
              <a:avLst/>
              <a:gdLst>
                <a:gd name="T0" fmla="*/ 24 w 24"/>
                <a:gd name="T1" fmla="*/ 37 h 37"/>
                <a:gd name="T2" fmla="*/ 24 w 24"/>
                <a:gd name="T3" fmla="*/ 36 h 37"/>
                <a:gd name="T4" fmla="*/ 24 w 24"/>
                <a:gd name="T5" fmla="*/ 34 h 37"/>
                <a:gd name="T6" fmla="*/ 22 w 24"/>
                <a:gd name="T7" fmla="*/ 33 h 37"/>
                <a:gd name="T8" fmla="*/ 22 w 24"/>
                <a:gd name="T9" fmla="*/ 31 h 37"/>
                <a:gd name="T10" fmla="*/ 22 w 24"/>
                <a:gd name="T11" fmla="*/ 30 h 37"/>
                <a:gd name="T12" fmla="*/ 22 w 24"/>
                <a:gd name="T13" fmla="*/ 28 h 37"/>
                <a:gd name="T14" fmla="*/ 22 w 24"/>
                <a:gd name="T15" fmla="*/ 27 h 37"/>
                <a:gd name="T16" fmla="*/ 22 w 24"/>
                <a:gd name="T17" fmla="*/ 25 h 37"/>
                <a:gd name="T18" fmla="*/ 21 w 24"/>
                <a:gd name="T19" fmla="*/ 24 h 37"/>
                <a:gd name="T20" fmla="*/ 21 w 24"/>
                <a:gd name="T21" fmla="*/ 22 h 37"/>
                <a:gd name="T22" fmla="*/ 21 w 24"/>
                <a:gd name="T23" fmla="*/ 21 h 37"/>
                <a:gd name="T24" fmla="*/ 19 w 24"/>
                <a:gd name="T25" fmla="*/ 21 h 37"/>
                <a:gd name="T26" fmla="*/ 19 w 24"/>
                <a:gd name="T27" fmla="*/ 19 h 37"/>
                <a:gd name="T28" fmla="*/ 19 w 24"/>
                <a:gd name="T29" fmla="*/ 18 h 37"/>
                <a:gd name="T30" fmla="*/ 18 w 24"/>
                <a:gd name="T31" fmla="*/ 16 h 37"/>
                <a:gd name="T32" fmla="*/ 18 w 24"/>
                <a:gd name="T33" fmla="*/ 15 h 37"/>
                <a:gd name="T34" fmla="*/ 16 w 24"/>
                <a:gd name="T35" fmla="*/ 13 h 37"/>
                <a:gd name="T36" fmla="*/ 16 w 24"/>
                <a:gd name="T37" fmla="*/ 12 h 37"/>
                <a:gd name="T38" fmla="*/ 15 w 24"/>
                <a:gd name="T39" fmla="*/ 10 h 37"/>
                <a:gd name="T40" fmla="*/ 13 w 24"/>
                <a:gd name="T41" fmla="*/ 9 h 37"/>
                <a:gd name="T42" fmla="*/ 13 w 24"/>
                <a:gd name="T43" fmla="*/ 7 h 37"/>
                <a:gd name="T44" fmla="*/ 12 w 24"/>
                <a:gd name="T45" fmla="*/ 6 h 37"/>
                <a:gd name="T46" fmla="*/ 10 w 24"/>
                <a:gd name="T47" fmla="*/ 5 h 37"/>
                <a:gd name="T48" fmla="*/ 9 w 24"/>
                <a:gd name="T49" fmla="*/ 3 h 37"/>
                <a:gd name="T50" fmla="*/ 7 w 24"/>
                <a:gd name="T51" fmla="*/ 2 h 37"/>
                <a:gd name="T52" fmla="*/ 6 w 24"/>
                <a:gd name="T53" fmla="*/ 0 h 37"/>
                <a:gd name="T54" fmla="*/ 0 w 24"/>
                <a:gd name="T55" fmla="*/ 7 h 37"/>
                <a:gd name="T56" fmla="*/ 2 w 24"/>
                <a:gd name="T57" fmla="*/ 7 h 37"/>
                <a:gd name="T58" fmla="*/ 2 w 24"/>
                <a:gd name="T59" fmla="*/ 9 h 37"/>
                <a:gd name="T60" fmla="*/ 3 w 24"/>
                <a:gd name="T61" fmla="*/ 9 h 37"/>
                <a:gd name="T62" fmla="*/ 3 w 24"/>
                <a:gd name="T63" fmla="*/ 10 h 37"/>
                <a:gd name="T64" fmla="*/ 5 w 24"/>
                <a:gd name="T65" fmla="*/ 10 h 37"/>
                <a:gd name="T66" fmla="*/ 5 w 24"/>
                <a:gd name="T67" fmla="*/ 12 h 37"/>
                <a:gd name="T68" fmla="*/ 6 w 24"/>
                <a:gd name="T69" fmla="*/ 12 h 37"/>
                <a:gd name="T70" fmla="*/ 6 w 24"/>
                <a:gd name="T71" fmla="*/ 13 h 37"/>
                <a:gd name="T72" fmla="*/ 7 w 24"/>
                <a:gd name="T73" fmla="*/ 15 h 37"/>
                <a:gd name="T74" fmla="*/ 7 w 24"/>
                <a:gd name="T75" fmla="*/ 16 h 37"/>
                <a:gd name="T76" fmla="*/ 9 w 24"/>
                <a:gd name="T77" fmla="*/ 16 h 37"/>
                <a:gd name="T78" fmla="*/ 9 w 24"/>
                <a:gd name="T79" fmla="*/ 18 h 37"/>
                <a:gd name="T80" fmla="*/ 10 w 24"/>
                <a:gd name="T81" fmla="*/ 19 h 37"/>
                <a:gd name="T82" fmla="*/ 10 w 24"/>
                <a:gd name="T83" fmla="*/ 21 h 37"/>
                <a:gd name="T84" fmla="*/ 12 w 24"/>
                <a:gd name="T85" fmla="*/ 22 h 37"/>
                <a:gd name="T86" fmla="*/ 12 w 24"/>
                <a:gd name="T87" fmla="*/ 24 h 37"/>
                <a:gd name="T88" fmla="*/ 12 w 24"/>
                <a:gd name="T89" fmla="*/ 25 h 37"/>
                <a:gd name="T90" fmla="*/ 13 w 24"/>
                <a:gd name="T91" fmla="*/ 27 h 37"/>
                <a:gd name="T92" fmla="*/ 13 w 24"/>
                <a:gd name="T93" fmla="*/ 28 h 37"/>
                <a:gd name="T94" fmla="*/ 13 w 24"/>
                <a:gd name="T95" fmla="*/ 30 h 37"/>
                <a:gd name="T96" fmla="*/ 13 w 24"/>
                <a:gd name="T97" fmla="*/ 31 h 37"/>
                <a:gd name="T98" fmla="*/ 13 w 24"/>
                <a:gd name="T99" fmla="*/ 33 h 37"/>
                <a:gd name="T100" fmla="*/ 13 w 24"/>
                <a:gd name="T101" fmla="*/ 34 h 37"/>
                <a:gd name="T102" fmla="*/ 15 w 24"/>
                <a:gd name="T103" fmla="*/ 34 h 37"/>
                <a:gd name="T104" fmla="*/ 15 w 24"/>
                <a:gd name="T105" fmla="*/ 36 h 37"/>
                <a:gd name="T106" fmla="*/ 15 w 24"/>
                <a:gd name="T107" fmla="*/ 37 h 37"/>
                <a:gd name="T108" fmla="*/ 24 w 24"/>
                <a:gd name="T109" fmla="*/ 37 h 3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4"/>
                <a:gd name="T166" fmla="*/ 0 h 37"/>
                <a:gd name="T167" fmla="*/ 24 w 24"/>
                <a:gd name="T168" fmla="*/ 37 h 37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4" h="37">
                  <a:moveTo>
                    <a:pt x="24" y="37"/>
                  </a:moveTo>
                  <a:lnTo>
                    <a:pt x="24" y="36"/>
                  </a:lnTo>
                  <a:lnTo>
                    <a:pt x="24" y="34"/>
                  </a:lnTo>
                  <a:lnTo>
                    <a:pt x="22" y="33"/>
                  </a:lnTo>
                  <a:lnTo>
                    <a:pt x="22" y="31"/>
                  </a:lnTo>
                  <a:lnTo>
                    <a:pt x="22" y="30"/>
                  </a:lnTo>
                  <a:lnTo>
                    <a:pt x="22" y="28"/>
                  </a:lnTo>
                  <a:lnTo>
                    <a:pt x="22" y="27"/>
                  </a:lnTo>
                  <a:lnTo>
                    <a:pt x="22" y="25"/>
                  </a:lnTo>
                  <a:lnTo>
                    <a:pt x="21" y="24"/>
                  </a:lnTo>
                  <a:lnTo>
                    <a:pt x="21" y="22"/>
                  </a:lnTo>
                  <a:lnTo>
                    <a:pt x="21" y="21"/>
                  </a:lnTo>
                  <a:lnTo>
                    <a:pt x="19" y="21"/>
                  </a:lnTo>
                  <a:lnTo>
                    <a:pt x="19" y="19"/>
                  </a:lnTo>
                  <a:lnTo>
                    <a:pt x="19" y="18"/>
                  </a:lnTo>
                  <a:lnTo>
                    <a:pt x="18" y="16"/>
                  </a:lnTo>
                  <a:lnTo>
                    <a:pt x="18" y="15"/>
                  </a:lnTo>
                  <a:lnTo>
                    <a:pt x="16" y="13"/>
                  </a:lnTo>
                  <a:lnTo>
                    <a:pt x="16" y="12"/>
                  </a:lnTo>
                  <a:lnTo>
                    <a:pt x="15" y="10"/>
                  </a:lnTo>
                  <a:lnTo>
                    <a:pt x="13" y="9"/>
                  </a:lnTo>
                  <a:lnTo>
                    <a:pt x="13" y="7"/>
                  </a:lnTo>
                  <a:lnTo>
                    <a:pt x="12" y="6"/>
                  </a:lnTo>
                  <a:lnTo>
                    <a:pt x="10" y="5"/>
                  </a:lnTo>
                  <a:lnTo>
                    <a:pt x="9" y="3"/>
                  </a:lnTo>
                  <a:lnTo>
                    <a:pt x="7" y="2"/>
                  </a:lnTo>
                  <a:lnTo>
                    <a:pt x="6" y="0"/>
                  </a:lnTo>
                  <a:lnTo>
                    <a:pt x="0" y="7"/>
                  </a:lnTo>
                  <a:lnTo>
                    <a:pt x="2" y="7"/>
                  </a:lnTo>
                  <a:lnTo>
                    <a:pt x="2" y="9"/>
                  </a:lnTo>
                  <a:lnTo>
                    <a:pt x="3" y="9"/>
                  </a:lnTo>
                  <a:lnTo>
                    <a:pt x="3" y="10"/>
                  </a:lnTo>
                  <a:lnTo>
                    <a:pt x="5" y="10"/>
                  </a:lnTo>
                  <a:lnTo>
                    <a:pt x="5" y="12"/>
                  </a:lnTo>
                  <a:lnTo>
                    <a:pt x="6" y="12"/>
                  </a:lnTo>
                  <a:lnTo>
                    <a:pt x="6" y="13"/>
                  </a:lnTo>
                  <a:lnTo>
                    <a:pt x="7" y="15"/>
                  </a:lnTo>
                  <a:lnTo>
                    <a:pt x="7" y="16"/>
                  </a:lnTo>
                  <a:lnTo>
                    <a:pt x="9" y="16"/>
                  </a:lnTo>
                  <a:lnTo>
                    <a:pt x="9" y="18"/>
                  </a:lnTo>
                  <a:lnTo>
                    <a:pt x="10" y="19"/>
                  </a:lnTo>
                  <a:lnTo>
                    <a:pt x="10" y="21"/>
                  </a:lnTo>
                  <a:lnTo>
                    <a:pt x="12" y="22"/>
                  </a:lnTo>
                  <a:lnTo>
                    <a:pt x="12" y="24"/>
                  </a:lnTo>
                  <a:lnTo>
                    <a:pt x="12" y="25"/>
                  </a:lnTo>
                  <a:lnTo>
                    <a:pt x="13" y="27"/>
                  </a:lnTo>
                  <a:lnTo>
                    <a:pt x="13" y="28"/>
                  </a:lnTo>
                  <a:lnTo>
                    <a:pt x="13" y="30"/>
                  </a:lnTo>
                  <a:lnTo>
                    <a:pt x="13" y="31"/>
                  </a:lnTo>
                  <a:lnTo>
                    <a:pt x="13" y="33"/>
                  </a:lnTo>
                  <a:lnTo>
                    <a:pt x="13" y="34"/>
                  </a:lnTo>
                  <a:lnTo>
                    <a:pt x="15" y="34"/>
                  </a:lnTo>
                  <a:lnTo>
                    <a:pt x="15" y="36"/>
                  </a:lnTo>
                  <a:lnTo>
                    <a:pt x="15" y="37"/>
                  </a:lnTo>
                  <a:lnTo>
                    <a:pt x="24" y="37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166" name="Freeform 143"/>
            <p:cNvSpPr>
              <a:spLocks/>
            </p:cNvSpPr>
            <p:nvPr/>
          </p:nvSpPr>
          <p:spPr bwMode="auto">
            <a:xfrm>
              <a:off x="2894013" y="2722389"/>
              <a:ext cx="74612" cy="74612"/>
            </a:xfrm>
            <a:custGeom>
              <a:avLst/>
              <a:gdLst>
                <a:gd name="T0" fmla="*/ 1 w 47"/>
                <a:gd name="T1" fmla="*/ 47 h 47"/>
                <a:gd name="T2" fmla="*/ 6 w 47"/>
                <a:gd name="T3" fmla="*/ 46 h 47"/>
                <a:gd name="T4" fmla="*/ 11 w 47"/>
                <a:gd name="T5" fmla="*/ 46 h 47"/>
                <a:gd name="T6" fmla="*/ 16 w 47"/>
                <a:gd name="T7" fmla="*/ 45 h 47"/>
                <a:gd name="T8" fmla="*/ 19 w 47"/>
                <a:gd name="T9" fmla="*/ 43 h 47"/>
                <a:gd name="T10" fmla="*/ 23 w 47"/>
                <a:gd name="T11" fmla="*/ 40 h 47"/>
                <a:gd name="T12" fmla="*/ 28 w 47"/>
                <a:gd name="T13" fmla="*/ 37 h 47"/>
                <a:gd name="T14" fmla="*/ 30 w 47"/>
                <a:gd name="T15" fmla="*/ 34 h 47"/>
                <a:gd name="T16" fmla="*/ 33 w 47"/>
                <a:gd name="T17" fmla="*/ 31 h 47"/>
                <a:gd name="T18" fmla="*/ 36 w 47"/>
                <a:gd name="T19" fmla="*/ 28 h 47"/>
                <a:gd name="T20" fmla="*/ 39 w 47"/>
                <a:gd name="T21" fmla="*/ 24 h 47"/>
                <a:gd name="T22" fmla="*/ 41 w 47"/>
                <a:gd name="T23" fmla="*/ 21 h 47"/>
                <a:gd name="T24" fmla="*/ 44 w 47"/>
                <a:gd name="T25" fmla="*/ 16 h 47"/>
                <a:gd name="T26" fmla="*/ 45 w 47"/>
                <a:gd name="T27" fmla="*/ 12 h 47"/>
                <a:gd name="T28" fmla="*/ 45 w 47"/>
                <a:gd name="T29" fmla="*/ 7 h 47"/>
                <a:gd name="T30" fmla="*/ 47 w 47"/>
                <a:gd name="T31" fmla="*/ 2 h 47"/>
                <a:gd name="T32" fmla="*/ 38 w 47"/>
                <a:gd name="T33" fmla="*/ 0 h 47"/>
                <a:gd name="T34" fmla="*/ 36 w 47"/>
                <a:gd name="T35" fmla="*/ 3 h 47"/>
                <a:gd name="T36" fmla="*/ 36 w 47"/>
                <a:gd name="T37" fmla="*/ 7 h 47"/>
                <a:gd name="T38" fmla="*/ 35 w 47"/>
                <a:gd name="T39" fmla="*/ 12 h 47"/>
                <a:gd name="T40" fmla="*/ 35 w 47"/>
                <a:gd name="T41" fmla="*/ 15 h 47"/>
                <a:gd name="T42" fmla="*/ 32 w 47"/>
                <a:gd name="T43" fmla="*/ 18 h 47"/>
                <a:gd name="T44" fmla="*/ 30 w 47"/>
                <a:gd name="T45" fmla="*/ 21 h 47"/>
                <a:gd name="T46" fmla="*/ 29 w 47"/>
                <a:gd name="T47" fmla="*/ 24 h 47"/>
                <a:gd name="T48" fmla="*/ 26 w 47"/>
                <a:gd name="T49" fmla="*/ 27 h 47"/>
                <a:gd name="T50" fmla="*/ 23 w 47"/>
                <a:gd name="T51" fmla="*/ 30 h 47"/>
                <a:gd name="T52" fmla="*/ 20 w 47"/>
                <a:gd name="T53" fmla="*/ 31 h 47"/>
                <a:gd name="T54" fmla="*/ 17 w 47"/>
                <a:gd name="T55" fmla="*/ 34 h 47"/>
                <a:gd name="T56" fmla="*/ 14 w 47"/>
                <a:gd name="T57" fmla="*/ 36 h 47"/>
                <a:gd name="T58" fmla="*/ 10 w 47"/>
                <a:gd name="T59" fmla="*/ 37 h 47"/>
                <a:gd name="T60" fmla="*/ 7 w 47"/>
                <a:gd name="T61" fmla="*/ 37 h 47"/>
                <a:gd name="T62" fmla="*/ 3 w 47"/>
                <a:gd name="T63" fmla="*/ 39 h 47"/>
                <a:gd name="T64" fmla="*/ 0 w 47"/>
                <a:gd name="T65" fmla="*/ 39 h 4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7"/>
                <a:gd name="T100" fmla="*/ 0 h 47"/>
                <a:gd name="T101" fmla="*/ 47 w 47"/>
                <a:gd name="T102" fmla="*/ 47 h 4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7" h="47">
                  <a:moveTo>
                    <a:pt x="0" y="47"/>
                  </a:moveTo>
                  <a:lnTo>
                    <a:pt x="1" y="47"/>
                  </a:lnTo>
                  <a:lnTo>
                    <a:pt x="4" y="47"/>
                  </a:lnTo>
                  <a:lnTo>
                    <a:pt x="6" y="46"/>
                  </a:lnTo>
                  <a:lnTo>
                    <a:pt x="8" y="46"/>
                  </a:lnTo>
                  <a:lnTo>
                    <a:pt x="11" y="46"/>
                  </a:lnTo>
                  <a:lnTo>
                    <a:pt x="13" y="45"/>
                  </a:lnTo>
                  <a:lnTo>
                    <a:pt x="16" y="45"/>
                  </a:lnTo>
                  <a:lnTo>
                    <a:pt x="17" y="43"/>
                  </a:lnTo>
                  <a:lnTo>
                    <a:pt x="19" y="43"/>
                  </a:lnTo>
                  <a:lnTo>
                    <a:pt x="22" y="42"/>
                  </a:lnTo>
                  <a:lnTo>
                    <a:pt x="23" y="40"/>
                  </a:lnTo>
                  <a:lnTo>
                    <a:pt x="25" y="39"/>
                  </a:lnTo>
                  <a:lnTo>
                    <a:pt x="28" y="37"/>
                  </a:lnTo>
                  <a:lnTo>
                    <a:pt x="29" y="36"/>
                  </a:lnTo>
                  <a:lnTo>
                    <a:pt x="30" y="34"/>
                  </a:lnTo>
                  <a:lnTo>
                    <a:pt x="32" y="33"/>
                  </a:lnTo>
                  <a:lnTo>
                    <a:pt x="33" y="31"/>
                  </a:lnTo>
                  <a:lnTo>
                    <a:pt x="35" y="30"/>
                  </a:lnTo>
                  <a:lnTo>
                    <a:pt x="36" y="28"/>
                  </a:lnTo>
                  <a:lnTo>
                    <a:pt x="38" y="27"/>
                  </a:lnTo>
                  <a:lnTo>
                    <a:pt x="39" y="24"/>
                  </a:lnTo>
                  <a:lnTo>
                    <a:pt x="41" y="22"/>
                  </a:lnTo>
                  <a:lnTo>
                    <a:pt x="41" y="21"/>
                  </a:lnTo>
                  <a:lnTo>
                    <a:pt x="42" y="18"/>
                  </a:lnTo>
                  <a:lnTo>
                    <a:pt x="44" y="16"/>
                  </a:lnTo>
                  <a:lnTo>
                    <a:pt x="44" y="13"/>
                  </a:lnTo>
                  <a:lnTo>
                    <a:pt x="45" y="12"/>
                  </a:lnTo>
                  <a:lnTo>
                    <a:pt x="45" y="9"/>
                  </a:lnTo>
                  <a:lnTo>
                    <a:pt x="45" y="7"/>
                  </a:lnTo>
                  <a:lnTo>
                    <a:pt x="45" y="5"/>
                  </a:lnTo>
                  <a:lnTo>
                    <a:pt x="47" y="2"/>
                  </a:lnTo>
                  <a:lnTo>
                    <a:pt x="47" y="0"/>
                  </a:lnTo>
                  <a:lnTo>
                    <a:pt x="38" y="0"/>
                  </a:lnTo>
                  <a:lnTo>
                    <a:pt x="38" y="2"/>
                  </a:lnTo>
                  <a:lnTo>
                    <a:pt x="36" y="3"/>
                  </a:lnTo>
                  <a:lnTo>
                    <a:pt x="36" y="6"/>
                  </a:lnTo>
                  <a:lnTo>
                    <a:pt x="36" y="7"/>
                  </a:lnTo>
                  <a:lnTo>
                    <a:pt x="36" y="9"/>
                  </a:lnTo>
                  <a:lnTo>
                    <a:pt x="35" y="12"/>
                  </a:lnTo>
                  <a:lnTo>
                    <a:pt x="35" y="13"/>
                  </a:lnTo>
                  <a:lnTo>
                    <a:pt x="35" y="15"/>
                  </a:lnTo>
                  <a:lnTo>
                    <a:pt x="33" y="16"/>
                  </a:lnTo>
                  <a:lnTo>
                    <a:pt x="32" y="18"/>
                  </a:lnTo>
                  <a:lnTo>
                    <a:pt x="32" y="19"/>
                  </a:lnTo>
                  <a:lnTo>
                    <a:pt x="30" y="21"/>
                  </a:lnTo>
                  <a:lnTo>
                    <a:pt x="29" y="22"/>
                  </a:lnTo>
                  <a:lnTo>
                    <a:pt x="29" y="24"/>
                  </a:lnTo>
                  <a:lnTo>
                    <a:pt x="28" y="25"/>
                  </a:lnTo>
                  <a:lnTo>
                    <a:pt x="26" y="27"/>
                  </a:lnTo>
                  <a:lnTo>
                    <a:pt x="25" y="28"/>
                  </a:lnTo>
                  <a:lnTo>
                    <a:pt x="23" y="30"/>
                  </a:lnTo>
                  <a:lnTo>
                    <a:pt x="22" y="31"/>
                  </a:lnTo>
                  <a:lnTo>
                    <a:pt x="20" y="31"/>
                  </a:lnTo>
                  <a:lnTo>
                    <a:pt x="19" y="33"/>
                  </a:lnTo>
                  <a:lnTo>
                    <a:pt x="17" y="34"/>
                  </a:lnTo>
                  <a:lnTo>
                    <a:pt x="16" y="34"/>
                  </a:lnTo>
                  <a:lnTo>
                    <a:pt x="14" y="36"/>
                  </a:lnTo>
                  <a:lnTo>
                    <a:pt x="13" y="36"/>
                  </a:lnTo>
                  <a:lnTo>
                    <a:pt x="10" y="37"/>
                  </a:lnTo>
                  <a:lnTo>
                    <a:pt x="8" y="37"/>
                  </a:lnTo>
                  <a:lnTo>
                    <a:pt x="7" y="37"/>
                  </a:lnTo>
                  <a:lnTo>
                    <a:pt x="6" y="39"/>
                  </a:lnTo>
                  <a:lnTo>
                    <a:pt x="3" y="39"/>
                  </a:lnTo>
                  <a:lnTo>
                    <a:pt x="1" y="39"/>
                  </a:lnTo>
                  <a:lnTo>
                    <a:pt x="0" y="39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167" name="Freeform 144"/>
            <p:cNvSpPr>
              <a:spLocks/>
            </p:cNvSpPr>
            <p:nvPr/>
          </p:nvSpPr>
          <p:spPr bwMode="auto">
            <a:xfrm>
              <a:off x="2846388" y="2771601"/>
              <a:ext cx="47625" cy="25400"/>
            </a:xfrm>
            <a:custGeom>
              <a:avLst/>
              <a:gdLst>
                <a:gd name="T0" fmla="*/ 0 w 30"/>
                <a:gd name="T1" fmla="*/ 8 h 16"/>
                <a:gd name="T2" fmla="*/ 2 w 30"/>
                <a:gd name="T3" fmla="*/ 8 h 16"/>
                <a:gd name="T4" fmla="*/ 3 w 30"/>
                <a:gd name="T5" fmla="*/ 8 h 16"/>
                <a:gd name="T6" fmla="*/ 3 w 30"/>
                <a:gd name="T7" fmla="*/ 9 h 16"/>
                <a:gd name="T8" fmla="*/ 5 w 30"/>
                <a:gd name="T9" fmla="*/ 9 h 16"/>
                <a:gd name="T10" fmla="*/ 6 w 30"/>
                <a:gd name="T11" fmla="*/ 11 h 16"/>
                <a:gd name="T12" fmla="*/ 8 w 30"/>
                <a:gd name="T13" fmla="*/ 11 h 16"/>
                <a:gd name="T14" fmla="*/ 8 w 30"/>
                <a:gd name="T15" fmla="*/ 12 h 16"/>
                <a:gd name="T16" fmla="*/ 9 w 30"/>
                <a:gd name="T17" fmla="*/ 12 h 16"/>
                <a:gd name="T18" fmla="*/ 11 w 30"/>
                <a:gd name="T19" fmla="*/ 12 h 16"/>
                <a:gd name="T20" fmla="*/ 12 w 30"/>
                <a:gd name="T21" fmla="*/ 14 h 16"/>
                <a:gd name="T22" fmla="*/ 14 w 30"/>
                <a:gd name="T23" fmla="*/ 14 h 16"/>
                <a:gd name="T24" fmla="*/ 15 w 30"/>
                <a:gd name="T25" fmla="*/ 14 h 16"/>
                <a:gd name="T26" fmla="*/ 16 w 30"/>
                <a:gd name="T27" fmla="*/ 15 h 16"/>
                <a:gd name="T28" fmla="*/ 18 w 30"/>
                <a:gd name="T29" fmla="*/ 15 h 16"/>
                <a:gd name="T30" fmla="*/ 19 w 30"/>
                <a:gd name="T31" fmla="*/ 15 h 16"/>
                <a:gd name="T32" fmla="*/ 21 w 30"/>
                <a:gd name="T33" fmla="*/ 15 h 16"/>
                <a:gd name="T34" fmla="*/ 22 w 30"/>
                <a:gd name="T35" fmla="*/ 15 h 16"/>
                <a:gd name="T36" fmla="*/ 24 w 30"/>
                <a:gd name="T37" fmla="*/ 16 h 16"/>
                <a:gd name="T38" fmla="*/ 25 w 30"/>
                <a:gd name="T39" fmla="*/ 16 h 16"/>
                <a:gd name="T40" fmla="*/ 27 w 30"/>
                <a:gd name="T41" fmla="*/ 16 h 16"/>
                <a:gd name="T42" fmla="*/ 28 w 30"/>
                <a:gd name="T43" fmla="*/ 16 h 16"/>
                <a:gd name="T44" fmla="*/ 30 w 30"/>
                <a:gd name="T45" fmla="*/ 16 h 16"/>
                <a:gd name="T46" fmla="*/ 30 w 30"/>
                <a:gd name="T47" fmla="*/ 8 h 16"/>
                <a:gd name="T48" fmla="*/ 28 w 30"/>
                <a:gd name="T49" fmla="*/ 8 h 16"/>
                <a:gd name="T50" fmla="*/ 27 w 30"/>
                <a:gd name="T51" fmla="*/ 8 h 16"/>
                <a:gd name="T52" fmla="*/ 25 w 30"/>
                <a:gd name="T53" fmla="*/ 8 h 16"/>
                <a:gd name="T54" fmla="*/ 24 w 30"/>
                <a:gd name="T55" fmla="*/ 8 h 16"/>
                <a:gd name="T56" fmla="*/ 22 w 30"/>
                <a:gd name="T57" fmla="*/ 6 h 16"/>
                <a:gd name="T58" fmla="*/ 21 w 30"/>
                <a:gd name="T59" fmla="*/ 6 h 16"/>
                <a:gd name="T60" fmla="*/ 19 w 30"/>
                <a:gd name="T61" fmla="*/ 6 h 16"/>
                <a:gd name="T62" fmla="*/ 18 w 30"/>
                <a:gd name="T63" fmla="*/ 6 h 16"/>
                <a:gd name="T64" fmla="*/ 16 w 30"/>
                <a:gd name="T65" fmla="*/ 5 h 16"/>
                <a:gd name="T66" fmla="*/ 15 w 30"/>
                <a:gd name="T67" fmla="*/ 5 h 16"/>
                <a:gd name="T68" fmla="*/ 14 w 30"/>
                <a:gd name="T69" fmla="*/ 5 h 16"/>
                <a:gd name="T70" fmla="*/ 12 w 30"/>
                <a:gd name="T71" fmla="*/ 3 h 16"/>
                <a:gd name="T72" fmla="*/ 11 w 30"/>
                <a:gd name="T73" fmla="*/ 3 h 16"/>
                <a:gd name="T74" fmla="*/ 11 w 30"/>
                <a:gd name="T75" fmla="*/ 2 h 16"/>
                <a:gd name="T76" fmla="*/ 9 w 30"/>
                <a:gd name="T77" fmla="*/ 2 h 16"/>
                <a:gd name="T78" fmla="*/ 8 w 30"/>
                <a:gd name="T79" fmla="*/ 2 h 16"/>
                <a:gd name="T80" fmla="*/ 8 w 30"/>
                <a:gd name="T81" fmla="*/ 0 h 16"/>
                <a:gd name="T82" fmla="*/ 6 w 30"/>
                <a:gd name="T83" fmla="*/ 0 h 16"/>
                <a:gd name="T84" fmla="*/ 0 w 30"/>
                <a:gd name="T85" fmla="*/ 8 h 1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30"/>
                <a:gd name="T130" fmla="*/ 0 h 16"/>
                <a:gd name="T131" fmla="*/ 30 w 30"/>
                <a:gd name="T132" fmla="*/ 16 h 1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30" h="16">
                  <a:moveTo>
                    <a:pt x="0" y="8"/>
                  </a:moveTo>
                  <a:lnTo>
                    <a:pt x="2" y="8"/>
                  </a:lnTo>
                  <a:lnTo>
                    <a:pt x="3" y="8"/>
                  </a:lnTo>
                  <a:lnTo>
                    <a:pt x="3" y="9"/>
                  </a:lnTo>
                  <a:lnTo>
                    <a:pt x="5" y="9"/>
                  </a:lnTo>
                  <a:lnTo>
                    <a:pt x="6" y="11"/>
                  </a:lnTo>
                  <a:lnTo>
                    <a:pt x="8" y="11"/>
                  </a:lnTo>
                  <a:lnTo>
                    <a:pt x="8" y="12"/>
                  </a:lnTo>
                  <a:lnTo>
                    <a:pt x="9" y="12"/>
                  </a:lnTo>
                  <a:lnTo>
                    <a:pt x="11" y="12"/>
                  </a:lnTo>
                  <a:lnTo>
                    <a:pt x="12" y="14"/>
                  </a:lnTo>
                  <a:lnTo>
                    <a:pt x="14" y="14"/>
                  </a:lnTo>
                  <a:lnTo>
                    <a:pt x="15" y="14"/>
                  </a:lnTo>
                  <a:lnTo>
                    <a:pt x="16" y="15"/>
                  </a:lnTo>
                  <a:lnTo>
                    <a:pt x="18" y="15"/>
                  </a:lnTo>
                  <a:lnTo>
                    <a:pt x="19" y="15"/>
                  </a:lnTo>
                  <a:lnTo>
                    <a:pt x="21" y="15"/>
                  </a:lnTo>
                  <a:lnTo>
                    <a:pt x="22" y="15"/>
                  </a:lnTo>
                  <a:lnTo>
                    <a:pt x="24" y="16"/>
                  </a:lnTo>
                  <a:lnTo>
                    <a:pt x="25" y="16"/>
                  </a:lnTo>
                  <a:lnTo>
                    <a:pt x="27" y="16"/>
                  </a:lnTo>
                  <a:lnTo>
                    <a:pt x="28" y="16"/>
                  </a:lnTo>
                  <a:lnTo>
                    <a:pt x="30" y="16"/>
                  </a:lnTo>
                  <a:lnTo>
                    <a:pt x="30" y="8"/>
                  </a:lnTo>
                  <a:lnTo>
                    <a:pt x="28" y="8"/>
                  </a:lnTo>
                  <a:lnTo>
                    <a:pt x="27" y="8"/>
                  </a:lnTo>
                  <a:lnTo>
                    <a:pt x="25" y="8"/>
                  </a:lnTo>
                  <a:lnTo>
                    <a:pt x="24" y="8"/>
                  </a:lnTo>
                  <a:lnTo>
                    <a:pt x="22" y="6"/>
                  </a:lnTo>
                  <a:lnTo>
                    <a:pt x="21" y="6"/>
                  </a:lnTo>
                  <a:lnTo>
                    <a:pt x="19" y="6"/>
                  </a:lnTo>
                  <a:lnTo>
                    <a:pt x="18" y="6"/>
                  </a:lnTo>
                  <a:lnTo>
                    <a:pt x="16" y="5"/>
                  </a:lnTo>
                  <a:lnTo>
                    <a:pt x="15" y="5"/>
                  </a:lnTo>
                  <a:lnTo>
                    <a:pt x="14" y="5"/>
                  </a:lnTo>
                  <a:lnTo>
                    <a:pt x="12" y="3"/>
                  </a:lnTo>
                  <a:lnTo>
                    <a:pt x="11" y="3"/>
                  </a:lnTo>
                  <a:lnTo>
                    <a:pt x="11" y="2"/>
                  </a:lnTo>
                  <a:lnTo>
                    <a:pt x="9" y="2"/>
                  </a:lnTo>
                  <a:lnTo>
                    <a:pt x="8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168" name="Line 145"/>
            <p:cNvSpPr>
              <a:spLocks noChangeShapeType="1"/>
            </p:cNvSpPr>
            <p:nvPr/>
          </p:nvSpPr>
          <p:spPr bwMode="auto">
            <a:xfrm>
              <a:off x="2654300" y="2589039"/>
              <a:ext cx="227013" cy="138112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2000"/>
            </a:p>
          </p:txBody>
        </p:sp>
        <p:sp>
          <p:nvSpPr>
            <p:cNvPr id="169" name="Line 146"/>
            <p:cNvSpPr>
              <a:spLocks noChangeShapeType="1"/>
            </p:cNvSpPr>
            <p:nvPr/>
          </p:nvSpPr>
          <p:spPr bwMode="auto">
            <a:xfrm flipH="1" flipV="1">
              <a:off x="2587625" y="2682701"/>
              <a:ext cx="246063" cy="150813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2000"/>
            </a:p>
          </p:txBody>
        </p:sp>
        <p:sp>
          <p:nvSpPr>
            <p:cNvPr id="170" name="Freeform 147"/>
            <p:cNvSpPr>
              <a:spLocks/>
            </p:cNvSpPr>
            <p:nvPr/>
          </p:nvSpPr>
          <p:spPr bwMode="auto">
            <a:xfrm>
              <a:off x="2632075" y="2638251"/>
              <a:ext cx="223838" cy="146050"/>
            </a:xfrm>
            <a:custGeom>
              <a:avLst/>
              <a:gdLst>
                <a:gd name="T0" fmla="*/ 3 w 141"/>
                <a:gd name="T1" fmla="*/ 3 h 92"/>
                <a:gd name="T2" fmla="*/ 0 w 141"/>
                <a:gd name="T3" fmla="*/ 7 h 92"/>
                <a:gd name="T4" fmla="*/ 137 w 141"/>
                <a:gd name="T5" fmla="*/ 92 h 92"/>
                <a:gd name="T6" fmla="*/ 141 w 141"/>
                <a:gd name="T7" fmla="*/ 84 h 92"/>
                <a:gd name="T8" fmla="*/ 6 w 141"/>
                <a:gd name="T9" fmla="*/ 0 h 92"/>
                <a:gd name="T10" fmla="*/ 3 w 141"/>
                <a:gd name="T11" fmla="*/ 3 h 9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1"/>
                <a:gd name="T19" fmla="*/ 0 h 92"/>
                <a:gd name="T20" fmla="*/ 141 w 141"/>
                <a:gd name="T21" fmla="*/ 92 h 9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1" h="92">
                  <a:moveTo>
                    <a:pt x="3" y="3"/>
                  </a:moveTo>
                  <a:lnTo>
                    <a:pt x="0" y="7"/>
                  </a:lnTo>
                  <a:lnTo>
                    <a:pt x="137" y="92"/>
                  </a:lnTo>
                  <a:lnTo>
                    <a:pt x="141" y="84"/>
                  </a:lnTo>
                  <a:lnTo>
                    <a:pt x="6" y="0"/>
                  </a:lnTo>
                  <a:lnTo>
                    <a:pt x="3" y="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171" name="Freeform 148"/>
            <p:cNvSpPr>
              <a:spLocks/>
            </p:cNvSpPr>
            <p:nvPr/>
          </p:nvSpPr>
          <p:spPr bwMode="auto">
            <a:xfrm>
              <a:off x="2968625" y="3397076"/>
              <a:ext cx="376238" cy="14288"/>
            </a:xfrm>
            <a:custGeom>
              <a:avLst/>
              <a:gdLst>
                <a:gd name="T0" fmla="*/ 237 w 237"/>
                <a:gd name="T1" fmla="*/ 4 h 9"/>
                <a:gd name="T2" fmla="*/ 237 w 237"/>
                <a:gd name="T3" fmla="*/ 0 h 9"/>
                <a:gd name="T4" fmla="*/ 0 w 237"/>
                <a:gd name="T5" fmla="*/ 0 h 9"/>
                <a:gd name="T6" fmla="*/ 0 w 237"/>
                <a:gd name="T7" fmla="*/ 9 h 9"/>
                <a:gd name="T8" fmla="*/ 237 w 237"/>
                <a:gd name="T9" fmla="*/ 9 h 9"/>
                <a:gd name="T10" fmla="*/ 237 w 237"/>
                <a:gd name="T11" fmla="*/ 4 h 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7"/>
                <a:gd name="T19" fmla="*/ 0 h 9"/>
                <a:gd name="T20" fmla="*/ 237 w 237"/>
                <a:gd name="T21" fmla="*/ 9 h 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7" h="9">
                  <a:moveTo>
                    <a:pt x="237" y="4"/>
                  </a:moveTo>
                  <a:lnTo>
                    <a:pt x="237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237" y="9"/>
                  </a:lnTo>
                  <a:lnTo>
                    <a:pt x="237" y="4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172" name="Freeform 149"/>
            <p:cNvSpPr>
              <a:spLocks/>
            </p:cNvSpPr>
            <p:nvPr/>
          </p:nvSpPr>
          <p:spPr bwMode="auto">
            <a:xfrm>
              <a:off x="3295650" y="3363739"/>
              <a:ext cx="63500" cy="47625"/>
            </a:xfrm>
            <a:custGeom>
              <a:avLst/>
              <a:gdLst>
                <a:gd name="T0" fmla="*/ 40 w 40"/>
                <a:gd name="T1" fmla="*/ 30 h 30"/>
                <a:gd name="T2" fmla="*/ 40 w 40"/>
                <a:gd name="T3" fmla="*/ 22 h 30"/>
                <a:gd name="T4" fmla="*/ 6 w 40"/>
                <a:gd name="T5" fmla="*/ 0 h 30"/>
                <a:gd name="T6" fmla="*/ 0 w 40"/>
                <a:gd name="T7" fmla="*/ 8 h 30"/>
                <a:gd name="T8" fmla="*/ 36 w 40"/>
                <a:gd name="T9" fmla="*/ 30 h 30"/>
                <a:gd name="T10" fmla="*/ 36 w 40"/>
                <a:gd name="T11" fmla="*/ 22 h 30"/>
                <a:gd name="T12" fmla="*/ 40 w 40"/>
                <a:gd name="T13" fmla="*/ 30 h 3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0"/>
                <a:gd name="T22" fmla="*/ 0 h 30"/>
                <a:gd name="T23" fmla="*/ 40 w 40"/>
                <a:gd name="T24" fmla="*/ 30 h 3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0" h="30">
                  <a:moveTo>
                    <a:pt x="40" y="30"/>
                  </a:moveTo>
                  <a:lnTo>
                    <a:pt x="40" y="22"/>
                  </a:lnTo>
                  <a:lnTo>
                    <a:pt x="6" y="0"/>
                  </a:lnTo>
                  <a:lnTo>
                    <a:pt x="0" y="8"/>
                  </a:lnTo>
                  <a:lnTo>
                    <a:pt x="36" y="30"/>
                  </a:lnTo>
                  <a:lnTo>
                    <a:pt x="36" y="22"/>
                  </a:lnTo>
                  <a:lnTo>
                    <a:pt x="40" y="3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173" name="Freeform 150"/>
            <p:cNvSpPr>
              <a:spLocks/>
            </p:cNvSpPr>
            <p:nvPr/>
          </p:nvSpPr>
          <p:spPr bwMode="auto">
            <a:xfrm>
              <a:off x="3357563" y="3398664"/>
              <a:ext cx="1587" cy="12700"/>
            </a:xfrm>
            <a:custGeom>
              <a:avLst/>
              <a:gdLst>
                <a:gd name="T0" fmla="*/ 1 w 1"/>
                <a:gd name="T1" fmla="*/ 8 h 8"/>
                <a:gd name="T2" fmla="*/ 0 w 1"/>
                <a:gd name="T3" fmla="*/ 3 h 8"/>
                <a:gd name="T4" fmla="*/ 1 w 1"/>
                <a:gd name="T5" fmla="*/ 0 h 8"/>
                <a:gd name="T6" fmla="*/ 1 w 1"/>
                <a:gd name="T7" fmla="*/ 8 h 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"/>
                <a:gd name="T13" fmla="*/ 0 h 8"/>
                <a:gd name="T14" fmla="*/ 1 w 1"/>
                <a:gd name="T15" fmla="*/ 8 h 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" h="8">
                  <a:moveTo>
                    <a:pt x="1" y="8"/>
                  </a:moveTo>
                  <a:lnTo>
                    <a:pt x="0" y="3"/>
                  </a:lnTo>
                  <a:lnTo>
                    <a:pt x="1" y="0"/>
                  </a:lnTo>
                  <a:lnTo>
                    <a:pt x="1" y="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174" name="Freeform 151"/>
            <p:cNvSpPr>
              <a:spLocks/>
            </p:cNvSpPr>
            <p:nvPr/>
          </p:nvSpPr>
          <p:spPr bwMode="auto">
            <a:xfrm>
              <a:off x="3295650" y="3398664"/>
              <a:ext cx="63500" cy="47625"/>
            </a:xfrm>
            <a:custGeom>
              <a:avLst/>
              <a:gdLst>
                <a:gd name="T0" fmla="*/ 3 w 40"/>
                <a:gd name="T1" fmla="*/ 27 h 30"/>
                <a:gd name="T2" fmla="*/ 6 w 40"/>
                <a:gd name="T3" fmla="*/ 30 h 30"/>
                <a:gd name="T4" fmla="*/ 40 w 40"/>
                <a:gd name="T5" fmla="*/ 8 h 30"/>
                <a:gd name="T6" fmla="*/ 36 w 40"/>
                <a:gd name="T7" fmla="*/ 0 h 30"/>
                <a:gd name="T8" fmla="*/ 0 w 40"/>
                <a:gd name="T9" fmla="*/ 23 h 30"/>
                <a:gd name="T10" fmla="*/ 3 w 40"/>
                <a:gd name="T11" fmla="*/ 27 h 3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"/>
                <a:gd name="T19" fmla="*/ 0 h 30"/>
                <a:gd name="T20" fmla="*/ 40 w 40"/>
                <a:gd name="T21" fmla="*/ 30 h 3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" h="30">
                  <a:moveTo>
                    <a:pt x="3" y="27"/>
                  </a:moveTo>
                  <a:lnTo>
                    <a:pt x="6" y="30"/>
                  </a:lnTo>
                  <a:lnTo>
                    <a:pt x="40" y="8"/>
                  </a:lnTo>
                  <a:lnTo>
                    <a:pt x="36" y="0"/>
                  </a:lnTo>
                  <a:lnTo>
                    <a:pt x="0" y="23"/>
                  </a:lnTo>
                  <a:lnTo>
                    <a:pt x="3" y="27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175" name="Rectangle 152"/>
            <p:cNvSpPr>
              <a:spLocks noChangeArrowheads="1"/>
            </p:cNvSpPr>
            <p:nvPr/>
          </p:nvSpPr>
          <p:spPr bwMode="auto">
            <a:xfrm>
              <a:off x="4549775" y="3312939"/>
              <a:ext cx="269875" cy="1428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176" name="Freeform 153"/>
            <p:cNvSpPr>
              <a:spLocks/>
            </p:cNvSpPr>
            <p:nvPr/>
          </p:nvSpPr>
          <p:spPr bwMode="auto">
            <a:xfrm>
              <a:off x="4819650" y="3236739"/>
              <a:ext cx="69850" cy="90487"/>
            </a:xfrm>
            <a:custGeom>
              <a:avLst/>
              <a:gdLst>
                <a:gd name="T0" fmla="*/ 35 w 44"/>
                <a:gd name="T1" fmla="*/ 3 h 57"/>
                <a:gd name="T2" fmla="*/ 35 w 44"/>
                <a:gd name="T3" fmla="*/ 8 h 57"/>
                <a:gd name="T4" fmla="*/ 35 w 44"/>
                <a:gd name="T5" fmla="*/ 12 h 57"/>
                <a:gd name="T6" fmla="*/ 34 w 44"/>
                <a:gd name="T7" fmla="*/ 17 h 57"/>
                <a:gd name="T8" fmla="*/ 32 w 44"/>
                <a:gd name="T9" fmla="*/ 21 h 57"/>
                <a:gd name="T10" fmla="*/ 31 w 44"/>
                <a:gd name="T11" fmla="*/ 25 h 57"/>
                <a:gd name="T12" fmla="*/ 28 w 44"/>
                <a:gd name="T13" fmla="*/ 28 h 57"/>
                <a:gd name="T14" fmla="*/ 26 w 44"/>
                <a:gd name="T15" fmla="*/ 33 h 57"/>
                <a:gd name="T16" fmla="*/ 24 w 44"/>
                <a:gd name="T17" fmla="*/ 36 h 57"/>
                <a:gd name="T18" fmla="*/ 21 w 44"/>
                <a:gd name="T19" fmla="*/ 39 h 57"/>
                <a:gd name="T20" fmla="*/ 19 w 44"/>
                <a:gd name="T21" fmla="*/ 40 h 57"/>
                <a:gd name="T22" fmla="*/ 16 w 44"/>
                <a:gd name="T23" fmla="*/ 43 h 57"/>
                <a:gd name="T24" fmla="*/ 12 w 44"/>
                <a:gd name="T25" fmla="*/ 45 h 57"/>
                <a:gd name="T26" fmla="*/ 9 w 44"/>
                <a:gd name="T27" fmla="*/ 46 h 57"/>
                <a:gd name="T28" fmla="*/ 6 w 44"/>
                <a:gd name="T29" fmla="*/ 46 h 57"/>
                <a:gd name="T30" fmla="*/ 3 w 44"/>
                <a:gd name="T31" fmla="*/ 48 h 57"/>
                <a:gd name="T32" fmla="*/ 0 w 44"/>
                <a:gd name="T33" fmla="*/ 57 h 57"/>
                <a:gd name="T34" fmla="*/ 4 w 44"/>
                <a:gd name="T35" fmla="*/ 57 h 57"/>
                <a:gd name="T36" fmla="*/ 10 w 44"/>
                <a:gd name="T37" fmla="*/ 55 h 57"/>
                <a:gd name="T38" fmla="*/ 13 w 44"/>
                <a:gd name="T39" fmla="*/ 54 h 57"/>
                <a:gd name="T40" fmla="*/ 18 w 44"/>
                <a:gd name="T41" fmla="*/ 52 h 57"/>
                <a:gd name="T42" fmla="*/ 22 w 44"/>
                <a:gd name="T43" fmla="*/ 49 h 57"/>
                <a:gd name="T44" fmla="*/ 25 w 44"/>
                <a:gd name="T45" fmla="*/ 46 h 57"/>
                <a:gd name="T46" fmla="*/ 29 w 44"/>
                <a:gd name="T47" fmla="*/ 43 h 57"/>
                <a:gd name="T48" fmla="*/ 32 w 44"/>
                <a:gd name="T49" fmla="*/ 39 h 57"/>
                <a:gd name="T50" fmla="*/ 35 w 44"/>
                <a:gd name="T51" fmla="*/ 36 h 57"/>
                <a:gd name="T52" fmla="*/ 37 w 44"/>
                <a:gd name="T53" fmla="*/ 31 h 57"/>
                <a:gd name="T54" fmla="*/ 40 w 44"/>
                <a:gd name="T55" fmla="*/ 27 h 57"/>
                <a:gd name="T56" fmla="*/ 41 w 44"/>
                <a:gd name="T57" fmla="*/ 23 h 57"/>
                <a:gd name="T58" fmla="*/ 43 w 44"/>
                <a:gd name="T59" fmla="*/ 17 h 57"/>
                <a:gd name="T60" fmla="*/ 44 w 44"/>
                <a:gd name="T61" fmla="*/ 12 h 57"/>
                <a:gd name="T62" fmla="*/ 44 w 44"/>
                <a:gd name="T63" fmla="*/ 6 h 57"/>
                <a:gd name="T64" fmla="*/ 44 w 44"/>
                <a:gd name="T65" fmla="*/ 0 h 5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4"/>
                <a:gd name="T100" fmla="*/ 0 h 57"/>
                <a:gd name="T101" fmla="*/ 44 w 44"/>
                <a:gd name="T102" fmla="*/ 57 h 5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4" h="57">
                  <a:moveTo>
                    <a:pt x="35" y="0"/>
                  </a:moveTo>
                  <a:lnTo>
                    <a:pt x="35" y="3"/>
                  </a:lnTo>
                  <a:lnTo>
                    <a:pt x="35" y="6"/>
                  </a:lnTo>
                  <a:lnTo>
                    <a:pt x="35" y="8"/>
                  </a:lnTo>
                  <a:lnTo>
                    <a:pt x="35" y="11"/>
                  </a:lnTo>
                  <a:lnTo>
                    <a:pt x="35" y="12"/>
                  </a:lnTo>
                  <a:lnTo>
                    <a:pt x="34" y="15"/>
                  </a:lnTo>
                  <a:lnTo>
                    <a:pt x="34" y="17"/>
                  </a:lnTo>
                  <a:lnTo>
                    <a:pt x="32" y="20"/>
                  </a:lnTo>
                  <a:lnTo>
                    <a:pt x="32" y="21"/>
                  </a:lnTo>
                  <a:lnTo>
                    <a:pt x="31" y="24"/>
                  </a:lnTo>
                  <a:lnTo>
                    <a:pt x="31" y="25"/>
                  </a:lnTo>
                  <a:lnTo>
                    <a:pt x="29" y="27"/>
                  </a:lnTo>
                  <a:lnTo>
                    <a:pt x="28" y="28"/>
                  </a:lnTo>
                  <a:lnTo>
                    <a:pt x="28" y="31"/>
                  </a:lnTo>
                  <a:lnTo>
                    <a:pt x="26" y="33"/>
                  </a:lnTo>
                  <a:lnTo>
                    <a:pt x="25" y="34"/>
                  </a:lnTo>
                  <a:lnTo>
                    <a:pt x="24" y="36"/>
                  </a:lnTo>
                  <a:lnTo>
                    <a:pt x="22" y="37"/>
                  </a:lnTo>
                  <a:lnTo>
                    <a:pt x="21" y="39"/>
                  </a:lnTo>
                  <a:lnTo>
                    <a:pt x="21" y="40"/>
                  </a:lnTo>
                  <a:lnTo>
                    <a:pt x="19" y="40"/>
                  </a:lnTo>
                  <a:lnTo>
                    <a:pt x="18" y="42"/>
                  </a:lnTo>
                  <a:lnTo>
                    <a:pt x="16" y="43"/>
                  </a:lnTo>
                  <a:lnTo>
                    <a:pt x="13" y="43"/>
                  </a:lnTo>
                  <a:lnTo>
                    <a:pt x="12" y="45"/>
                  </a:lnTo>
                  <a:lnTo>
                    <a:pt x="10" y="45"/>
                  </a:lnTo>
                  <a:lnTo>
                    <a:pt x="9" y="46"/>
                  </a:lnTo>
                  <a:lnTo>
                    <a:pt x="7" y="46"/>
                  </a:lnTo>
                  <a:lnTo>
                    <a:pt x="6" y="46"/>
                  </a:lnTo>
                  <a:lnTo>
                    <a:pt x="4" y="48"/>
                  </a:lnTo>
                  <a:lnTo>
                    <a:pt x="3" y="48"/>
                  </a:lnTo>
                  <a:lnTo>
                    <a:pt x="0" y="48"/>
                  </a:lnTo>
                  <a:lnTo>
                    <a:pt x="0" y="57"/>
                  </a:lnTo>
                  <a:lnTo>
                    <a:pt x="3" y="57"/>
                  </a:lnTo>
                  <a:lnTo>
                    <a:pt x="4" y="57"/>
                  </a:lnTo>
                  <a:lnTo>
                    <a:pt x="7" y="55"/>
                  </a:lnTo>
                  <a:lnTo>
                    <a:pt x="10" y="55"/>
                  </a:lnTo>
                  <a:lnTo>
                    <a:pt x="12" y="55"/>
                  </a:lnTo>
                  <a:lnTo>
                    <a:pt x="13" y="54"/>
                  </a:lnTo>
                  <a:lnTo>
                    <a:pt x="16" y="52"/>
                  </a:lnTo>
                  <a:lnTo>
                    <a:pt x="18" y="52"/>
                  </a:lnTo>
                  <a:lnTo>
                    <a:pt x="21" y="51"/>
                  </a:lnTo>
                  <a:lnTo>
                    <a:pt x="22" y="49"/>
                  </a:lnTo>
                  <a:lnTo>
                    <a:pt x="24" y="48"/>
                  </a:lnTo>
                  <a:lnTo>
                    <a:pt x="25" y="46"/>
                  </a:lnTo>
                  <a:lnTo>
                    <a:pt x="28" y="45"/>
                  </a:lnTo>
                  <a:lnTo>
                    <a:pt x="29" y="43"/>
                  </a:lnTo>
                  <a:lnTo>
                    <a:pt x="31" y="42"/>
                  </a:lnTo>
                  <a:lnTo>
                    <a:pt x="32" y="39"/>
                  </a:lnTo>
                  <a:lnTo>
                    <a:pt x="34" y="37"/>
                  </a:lnTo>
                  <a:lnTo>
                    <a:pt x="35" y="36"/>
                  </a:lnTo>
                  <a:lnTo>
                    <a:pt x="37" y="33"/>
                  </a:lnTo>
                  <a:lnTo>
                    <a:pt x="37" y="31"/>
                  </a:lnTo>
                  <a:lnTo>
                    <a:pt x="38" y="28"/>
                  </a:lnTo>
                  <a:lnTo>
                    <a:pt x="40" y="27"/>
                  </a:lnTo>
                  <a:lnTo>
                    <a:pt x="41" y="24"/>
                  </a:lnTo>
                  <a:lnTo>
                    <a:pt x="41" y="23"/>
                  </a:lnTo>
                  <a:lnTo>
                    <a:pt x="43" y="20"/>
                  </a:lnTo>
                  <a:lnTo>
                    <a:pt x="43" y="17"/>
                  </a:lnTo>
                  <a:lnTo>
                    <a:pt x="44" y="14"/>
                  </a:lnTo>
                  <a:lnTo>
                    <a:pt x="44" y="12"/>
                  </a:lnTo>
                  <a:lnTo>
                    <a:pt x="44" y="9"/>
                  </a:lnTo>
                  <a:lnTo>
                    <a:pt x="44" y="6"/>
                  </a:lnTo>
                  <a:lnTo>
                    <a:pt x="44" y="3"/>
                  </a:lnTo>
                  <a:lnTo>
                    <a:pt x="44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177" name="Freeform 154"/>
            <p:cNvSpPr>
              <a:spLocks/>
            </p:cNvSpPr>
            <p:nvPr/>
          </p:nvSpPr>
          <p:spPr bwMode="auto">
            <a:xfrm>
              <a:off x="4852988" y="3162126"/>
              <a:ext cx="36512" cy="74613"/>
            </a:xfrm>
            <a:custGeom>
              <a:avLst/>
              <a:gdLst>
                <a:gd name="T0" fmla="*/ 0 w 23"/>
                <a:gd name="T1" fmla="*/ 7 h 47"/>
                <a:gd name="T2" fmla="*/ 1 w 23"/>
                <a:gd name="T3" fmla="*/ 10 h 47"/>
                <a:gd name="T4" fmla="*/ 3 w 23"/>
                <a:gd name="T5" fmla="*/ 13 h 47"/>
                <a:gd name="T6" fmla="*/ 5 w 23"/>
                <a:gd name="T7" fmla="*/ 15 h 47"/>
                <a:gd name="T8" fmla="*/ 7 w 23"/>
                <a:gd name="T9" fmla="*/ 16 h 47"/>
                <a:gd name="T10" fmla="*/ 7 w 23"/>
                <a:gd name="T11" fmla="*/ 19 h 47"/>
                <a:gd name="T12" fmla="*/ 8 w 23"/>
                <a:gd name="T13" fmla="*/ 22 h 47"/>
                <a:gd name="T14" fmla="*/ 10 w 23"/>
                <a:gd name="T15" fmla="*/ 24 h 47"/>
                <a:gd name="T16" fmla="*/ 11 w 23"/>
                <a:gd name="T17" fmla="*/ 27 h 47"/>
                <a:gd name="T18" fmla="*/ 11 w 23"/>
                <a:gd name="T19" fmla="*/ 30 h 47"/>
                <a:gd name="T20" fmla="*/ 13 w 23"/>
                <a:gd name="T21" fmla="*/ 32 h 47"/>
                <a:gd name="T22" fmla="*/ 14 w 23"/>
                <a:gd name="T23" fmla="*/ 35 h 47"/>
                <a:gd name="T24" fmla="*/ 14 w 23"/>
                <a:gd name="T25" fmla="*/ 38 h 47"/>
                <a:gd name="T26" fmla="*/ 14 w 23"/>
                <a:gd name="T27" fmla="*/ 41 h 47"/>
                <a:gd name="T28" fmla="*/ 14 w 23"/>
                <a:gd name="T29" fmla="*/ 44 h 47"/>
                <a:gd name="T30" fmla="*/ 14 w 23"/>
                <a:gd name="T31" fmla="*/ 47 h 47"/>
                <a:gd name="T32" fmla="*/ 23 w 23"/>
                <a:gd name="T33" fmla="*/ 46 h 47"/>
                <a:gd name="T34" fmla="*/ 23 w 23"/>
                <a:gd name="T35" fmla="*/ 43 h 47"/>
                <a:gd name="T36" fmla="*/ 23 w 23"/>
                <a:gd name="T37" fmla="*/ 40 h 47"/>
                <a:gd name="T38" fmla="*/ 23 w 23"/>
                <a:gd name="T39" fmla="*/ 35 h 47"/>
                <a:gd name="T40" fmla="*/ 22 w 23"/>
                <a:gd name="T41" fmla="*/ 32 h 47"/>
                <a:gd name="T42" fmla="*/ 22 w 23"/>
                <a:gd name="T43" fmla="*/ 30 h 47"/>
                <a:gd name="T44" fmla="*/ 20 w 23"/>
                <a:gd name="T45" fmla="*/ 27 h 47"/>
                <a:gd name="T46" fmla="*/ 19 w 23"/>
                <a:gd name="T47" fmla="*/ 24 h 47"/>
                <a:gd name="T48" fmla="*/ 19 w 23"/>
                <a:gd name="T49" fmla="*/ 21 h 47"/>
                <a:gd name="T50" fmla="*/ 17 w 23"/>
                <a:gd name="T51" fmla="*/ 18 h 47"/>
                <a:gd name="T52" fmla="*/ 16 w 23"/>
                <a:gd name="T53" fmla="*/ 15 h 47"/>
                <a:gd name="T54" fmla="*/ 14 w 23"/>
                <a:gd name="T55" fmla="*/ 12 h 47"/>
                <a:gd name="T56" fmla="*/ 11 w 23"/>
                <a:gd name="T57" fmla="*/ 9 h 47"/>
                <a:gd name="T58" fmla="*/ 8 w 23"/>
                <a:gd name="T59" fmla="*/ 6 h 47"/>
                <a:gd name="T60" fmla="*/ 7 w 23"/>
                <a:gd name="T61" fmla="*/ 3 h 47"/>
                <a:gd name="T62" fmla="*/ 5 w 23"/>
                <a:gd name="T63" fmla="*/ 1 h 47"/>
                <a:gd name="T64" fmla="*/ 5 w 23"/>
                <a:gd name="T65" fmla="*/ 1 h 47"/>
                <a:gd name="T66" fmla="*/ 4 w 23"/>
                <a:gd name="T67" fmla="*/ 0 h 4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3"/>
                <a:gd name="T103" fmla="*/ 0 h 47"/>
                <a:gd name="T104" fmla="*/ 23 w 23"/>
                <a:gd name="T105" fmla="*/ 47 h 47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3" h="47">
                  <a:moveTo>
                    <a:pt x="1" y="9"/>
                  </a:moveTo>
                  <a:lnTo>
                    <a:pt x="0" y="7"/>
                  </a:lnTo>
                  <a:lnTo>
                    <a:pt x="0" y="9"/>
                  </a:lnTo>
                  <a:lnTo>
                    <a:pt x="1" y="10"/>
                  </a:lnTo>
                  <a:lnTo>
                    <a:pt x="3" y="12"/>
                  </a:lnTo>
                  <a:lnTo>
                    <a:pt x="3" y="13"/>
                  </a:lnTo>
                  <a:lnTo>
                    <a:pt x="4" y="13"/>
                  </a:lnTo>
                  <a:lnTo>
                    <a:pt x="5" y="15"/>
                  </a:lnTo>
                  <a:lnTo>
                    <a:pt x="5" y="16"/>
                  </a:lnTo>
                  <a:lnTo>
                    <a:pt x="7" y="16"/>
                  </a:lnTo>
                  <a:lnTo>
                    <a:pt x="7" y="18"/>
                  </a:lnTo>
                  <a:lnTo>
                    <a:pt x="7" y="19"/>
                  </a:lnTo>
                  <a:lnTo>
                    <a:pt x="8" y="21"/>
                  </a:lnTo>
                  <a:lnTo>
                    <a:pt x="8" y="22"/>
                  </a:lnTo>
                  <a:lnTo>
                    <a:pt x="10" y="22"/>
                  </a:lnTo>
                  <a:lnTo>
                    <a:pt x="10" y="24"/>
                  </a:lnTo>
                  <a:lnTo>
                    <a:pt x="10" y="25"/>
                  </a:lnTo>
                  <a:lnTo>
                    <a:pt x="11" y="27"/>
                  </a:lnTo>
                  <a:lnTo>
                    <a:pt x="11" y="28"/>
                  </a:lnTo>
                  <a:lnTo>
                    <a:pt x="11" y="30"/>
                  </a:lnTo>
                  <a:lnTo>
                    <a:pt x="13" y="31"/>
                  </a:lnTo>
                  <a:lnTo>
                    <a:pt x="13" y="32"/>
                  </a:lnTo>
                  <a:lnTo>
                    <a:pt x="13" y="34"/>
                  </a:lnTo>
                  <a:lnTo>
                    <a:pt x="14" y="35"/>
                  </a:lnTo>
                  <a:lnTo>
                    <a:pt x="14" y="37"/>
                  </a:lnTo>
                  <a:lnTo>
                    <a:pt x="14" y="38"/>
                  </a:lnTo>
                  <a:lnTo>
                    <a:pt x="14" y="40"/>
                  </a:lnTo>
                  <a:lnTo>
                    <a:pt x="14" y="41"/>
                  </a:lnTo>
                  <a:lnTo>
                    <a:pt x="14" y="43"/>
                  </a:lnTo>
                  <a:lnTo>
                    <a:pt x="14" y="44"/>
                  </a:lnTo>
                  <a:lnTo>
                    <a:pt x="14" y="46"/>
                  </a:lnTo>
                  <a:lnTo>
                    <a:pt x="14" y="47"/>
                  </a:lnTo>
                  <a:lnTo>
                    <a:pt x="23" y="47"/>
                  </a:lnTo>
                  <a:lnTo>
                    <a:pt x="23" y="46"/>
                  </a:lnTo>
                  <a:lnTo>
                    <a:pt x="23" y="44"/>
                  </a:lnTo>
                  <a:lnTo>
                    <a:pt x="23" y="43"/>
                  </a:lnTo>
                  <a:lnTo>
                    <a:pt x="23" y="41"/>
                  </a:lnTo>
                  <a:lnTo>
                    <a:pt x="23" y="40"/>
                  </a:lnTo>
                  <a:lnTo>
                    <a:pt x="23" y="37"/>
                  </a:lnTo>
                  <a:lnTo>
                    <a:pt x="23" y="35"/>
                  </a:lnTo>
                  <a:lnTo>
                    <a:pt x="23" y="34"/>
                  </a:lnTo>
                  <a:lnTo>
                    <a:pt x="22" y="32"/>
                  </a:lnTo>
                  <a:lnTo>
                    <a:pt x="22" y="31"/>
                  </a:lnTo>
                  <a:lnTo>
                    <a:pt x="22" y="30"/>
                  </a:lnTo>
                  <a:lnTo>
                    <a:pt x="20" y="28"/>
                  </a:lnTo>
                  <a:lnTo>
                    <a:pt x="20" y="27"/>
                  </a:lnTo>
                  <a:lnTo>
                    <a:pt x="20" y="25"/>
                  </a:lnTo>
                  <a:lnTo>
                    <a:pt x="19" y="24"/>
                  </a:lnTo>
                  <a:lnTo>
                    <a:pt x="19" y="22"/>
                  </a:lnTo>
                  <a:lnTo>
                    <a:pt x="19" y="21"/>
                  </a:lnTo>
                  <a:lnTo>
                    <a:pt x="17" y="19"/>
                  </a:lnTo>
                  <a:lnTo>
                    <a:pt x="17" y="18"/>
                  </a:lnTo>
                  <a:lnTo>
                    <a:pt x="16" y="16"/>
                  </a:lnTo>
                  <a:lnTo>
                    <a:pt x="16" y="15"/>
                  </a:lnTo>
                  <a:lnTo>
                    <a:pt x="14" y="13"/>
                  </a:lnTo>
                  <a:lnTo>
                    <a:pt x="14" y="12"/>
                  </a:lnTo>
                  <a:lnTo>
                    <a:pt x="13" y="10"/>
                  </a:lnTo>
                  <a:lnTo>
                    <a:pt x="11" y="9"/>
                  </a:lnTo>
                  <a:lnTo>
                    <a:pt x="10" y="7"/>
                  </a:lnTo>
                  <a:lnTo>
                    <a:pt x="8" y="6"/>
                  </a:lnTo>
                  <a:lnTo>
                    <a:pt x="8" y="4"/>
                  </a:lnTo>
                  <a:lnTo>
                    <a:pt x="7" y="3"/>
                  </a:lnTo>
                  <a:lnTo>
                    <a:pt x="5" y="3"/>
                  </a:lnTo>
                  <a:lnTo>
                    <a:pt x="5" y="1"/>
                  </a:lnTo>
                  <a:lnTo>
                    <a:pt x="4" y="0"/>
                  </a:lnTo>
                  <a:lnTo>
                    <a:pt x="5" y="1"/>
                  </a:lnTo>
                  <a:lnTo>
                    <a:pt x="4" y="1"/>
                  </a:lnTo>
                  <a:lnTo>
                    <a:pt x="4" y="0"/>
                  </a:lnTo>
                  <a:lnTo>
                    <a:pt x="1" y="9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178" name="Freeform 155"/>
            <p:cNvSpPr>
              <a:spLocks/>
            </p:cNvSpPr>
            <p:nvPr/>
          </p:nvSpPr>
          <p:spPr bwMode="auto">
            <a:xfrm>
              <a:off x="4640263" y="2887489"/>
              <a:ext cx="219075" cy="288925"/>
            </a:xfrm>
            <a:custGeom>
              <a:avLst/>
              <a:gdLst>
                <a:gd name="T0" fmla="*/ 2 w 138"/>
                <a:gd name="T1" fmla="*/ 7 h 182"/>
                <a:gd name="T2" fmla="*/ 2 w 138"/>
                <a:gd name="T3" fmla="*/ 20 h 182"/>
                <a:gd name="T4" fmla="*/ 5 w 138"/>
                <a:gd name="T5" fmla="*/ 35 h 182"/>
                <a:gd name="T6" fmla="*/ 9 w 138"/>
                <a:gd name="T7" fmla="*/ 49 h 182"/>
                <a:gd name="T8" fmla="*/ 13 w 138"/>
                <a:gd name="T9" fmla="*/ 63 h 182"/>
                <a:gd name="T10" fmla="*/ 19 w 138"/>
                <a:gd name="T11" fmla="*/ 77 h 182"/>
                <a:gd name="T12" fmla="*/ 25 w 138"/>
                <a:gd name="T13" fmla="*/ 89 h 182"/>
                <a:gd name="T14" fmla="*/ 34 w 138"/>
                <a:gd name="T15" fmla="*/ 102 h 182"/>
                <a:gd name="T16" fmla="*/ 43 w 138"/>
                <a:gd name="T17" fmla="*/ 114 h 182"/>
                <a:gd name="T18" fmla="*/ 51 w 138"/>
                <a:gd name="T19" fmla="*/ 126 h 182"/>
                <a:gd name="T20" fmla="*/ 62 w 138"/>
                <a:gd name="T21" fmla="*/ 136 h 182"/>
                <a:gd name="T22" fmla="*/ 73 w 138"/>
                <a:gd name="T23" fmla="*/ 146 h 182"/>
                <a:gd name="T24" fmla="*/ 85 w 138"/>
                <a:gd name="T25" fmla="*/ 155 h 182"/>
                <a:gd name="T26" fmla="*/ 98 w 138"/>
                <a:gd name="T27" fmla="*/ 164 h 182"/>
                <a:gd name="T28" fmla="*/ 113 w 138"/>
                <a:gd name="T29" fmla="*/ 171 h 182"/>
                <a:gd name="T30" fmla="*/ 126 w 138"/>
                <a:gd name="T31" fmla="*/ 179 h 182"/>
                <a:gd name="T32" fmla="*/ 138 w 138"/>
                <a:gd name="T33" fmla="*/ 173 h 182"/>
                <a:gd name="T34" fmla="*/ 123 w 138"/>
                <a:gd name="T35" fmla="*/ 167 h 182"/>
                <a:gd name="T36" fmla="*/ 110 w 138"/>
                <a:gd name="T37" fmla="*/ 160 h 182"/>
                <a:gd name="T38" fmla="*/ 97 w 138"/>
                <a:gd name="T39" fmla="*/ 152 h 182"/>
                <a:gd name="T40" fmla="*/ 85 w 138"/>
                <a:gd name="T41" fmla="*/ 143 h 182"/>
                <a:gd name="T42" fmla="*/ 73 w 138"/>
                <a:gd name="T43" fmla="*/ 134 h 182"/>
                <a:gd name="T44" fmla="*/ 63 w 138"/>
                <a:gd name="T45" fmla="*/ 124 h 182"/>
                <a:gd name="T46" fmla="*/ 53 w 138"/>
                <a:gd name="T47" fmla="*/ 114 h 182"/>
                <a:gd name="T48" fmla="*/ 44 w 138"/>
                <a:gd name="T49" fmla="*/ 102 h 182"/>
                <a:gd name="T50" fmla="*/ 37 w 138"/>
                <a:gd name="T51" fmla="*/ 90 h 182"/>
                <a:gd name="T52" fmla="*/ 29 w 138"/>
                <a:gd name="T53" fmla="*/ 78 h 182"/>
                <a:gd name="T54" fmla="*/ 24 w 138"/>
                <a:gd name="T55" fmla="*/ 66 h 182"/>
                <a:gd name="T56" fmla="*/ 19 w 138"/>
                <a:gd name="T57" fmla="*/ 53 h 182"/>
                <a:gd name="T58" fmla="*/ 15 w 138"/>
                <a:gd name="T59" fmla="*/ 40 h 182"/>
                <a:gd name="T60" fmla="*/ 12 w 138"/>
                <a:gd name="T61" fmla="*/ 26 h 182"/>
                <a:gd name="T62" fmla="*/ 10 w 138"/>
                <a:gd name="T63" fmla="*/ 13 h 182"/>
                <a:gd name="T64" fmla="*/ 9 w 138"/>
                <a:gd name="T65" fmla="*/ 0 h 18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38"/>
                <a:gd name="T100" fmla="*/ 0 h 182"/>
                <a:gd name="T101" fmla="*/ 138 w 138"/>
                <a:gd name="T102" fmla="*/ 182 h 18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38" h="182">
                  <a:moveTo>
                    <a:pt x="0" y="0"/>
                  </a:moveTo>
                  <a:lnTo>
                    <a:pt x="2" y="7"/>
                  </a:lnTo>
                  <a:lnTo>
                    <a:pt x="2" y="15"/>
                  </a:lnTo>
                  <a:lnTo>
                    <a:pt x="2" y="20"/>
                  </a:lnTo>
                  <a:lnTo>
                    <a:pt x="3" y="28"/>
                  </a:lnTo>
                  <a:lnTo>
                    <a:pt x="5" y="35"/>
                  </a:lnTo>
                  <a:lnTo>
                    <a:pt x="6" y="43"/>
                  </a:lnTo>
                  <a:lnTo>
                    <a:pt x="9" y="49"/>
                  </a:lnTo>
                  <a:lnTo>
                    <a:pt x="10" y="56"/>
                  </a:lnTo>
                  <a:lnTo>
                    <a:pt x="13" y="63"/>
                  </a:lnTo>
                  <a:lnTo>
                    <a:pt x="16" y="69"/>
                  </a:lnTo>
                  <a:lnTo>
                    <a:pt x="19" y="77"/>
                  </a:lnTo>
                  <a:lnTo>
                    <a:pt x="22" y="83"/>
                  </a:lnTo>
                  <a:lnTo>
                    <a:pt x="25" y="89"/>
                  </a:lnTo>
                  <a:lnTo>
                    <a:pt x="29" y="96"/>
                  </a:lnTo>
                  <a:lnTo>
                    <a:pt x="34" y="102"/>
                  </a:lnTo>
                  <a:lnTo>
                    <a:pt x="37" y="108"/>
                  </a:lnTo>
                  <a:lnTo>
                    <a:pt x="43" y="114"/>
                  </a:lnTo>
                  <a:lnTo>
                    <a:pt x="47" y="120"/>
                  </a:lnTo>
                  <a:lnTo>
                    <a:pt x="51" y="126"/>
                  </a:lnTo>
                  <a:lnTo>
                    <a:pt x="57" y="130"/>
                  </a:lnTo>
                  <a:lnTo>
                    <a:pt x="62" y="136"/>
                  </a:lnTo>
                  <a:lnTo>
                    <a:pt x="68" y="140"/>
                  </a:lnTo>
                  <a:lnTo>
                    <a:pt x="73" y="146"/>
                  </a:lnTo>
                  <a:lnTo>
                    <a:pt x="79" y="151"/>
                  </a:lnTo>
                  <a:lnTo>
                    <a:pt x="85" y="155"/>
                  </a:lnTo>
                  <a:lnTo>
                    <a:pt x="93" y="160"/>
                  </a:lnTo>
                  <a:lnTo>
                    <a:pt x="98" y="164"/>
                  </a:lnTo>
                  <a:lnTo>
                    <a:pt x="106" y="168"/>
                  </a:lnTo>
                  <a:lnTo>
                    <a:pt x="113" y="171"/>
                  </a:lnTo>
                  <a:lnTo>
                    <a:pt x="119" y="176"/>
                  </a:lnTo>
                  <a:lnTo>
                    <a:pt x="126" y="179"/>
                  </a:lnTo>
                  <a:lnTo>
                    <a:pt x="135" y="182"/>
                  </a:lnTo>
                  <a:lnTo>
                    <a:pt x="138" y="173"/>
                  </a:lnTo>
                  <a:lnTo>
                    <a:pt x="131" y="170"/>
                  </a:lnTo>
                  <a:lnTo>
                    <a:pt x="123" y="167"/>
                  </a:lnTo>
                  <a:lnTo>
                    <a:pt x="116" y="164"/>
                  </a:lnTo>
                  <a:lnTo>
                    <a:pt x="110" y="160"/>
                  </a:lnTo>
                  <a:lnTo>
                    <a:pt x="103" y="157"/>
                  </a:lnTo>
                  <a:lnTo>
                    <a:pt x="97" y="152"/>
                  </a:lnTo>
                  <a:lnTo>
                    <a:pt x="91" y="148"/>
                  </a:lnTo>
                  <a:lnTo>
                    <a:pt x="85" y="143"/>
                  </a:lnTo>
                  <a:lnTo>
                    <a:pt x="79" y="139"/>
                  </a:lnTo>
                  <a:lnTo>
                    <a:pt x="73" y="134"/>
                  </a:lnTo>
                  <a:lnTo>
                    <a:pt x="68" y="129"/>
                  </a:lnTo>
                  <a:lnTo>
                    <a:pt x="63" y="124"/>
                  </a:lnTo>
                  <a:lnTo>
                    <a:pt x="59" y="120"/>
                  </a:lnTo>
                  <a:lnTo>
                    <a:pt x="53" y="114"/>
                  </a:lnTo>
                  <a:lnTo>
                    <a:pt x="49" y="108"/>
                  </a:lnTo>
                  <a:lnTo>
                    <a:pt x="44" y="102"/>
                  </a:lnTo>
                  <a:lnTo>
                    <a:pt x="41" y="96"/>
                  </a:lnTo>
                  <a:lnTo>
                    <a:pt x="37" y="90"/>
                  </a:lnTo>
                  <a:lnTo>
                    <a:pt x="32" y="84"/>
                  </a:lnTo>
                  <a:lnTo>
                    <a:pt x="29" y="78"/>
                  </a:lnTo>
                  <a:lnTo>
                    <a:pt x="27" y="72"/>
                  </a:lnTo>
                  <a:lnTo>
                    <a:pt x="24" y="66"/>
                  </a:lnTo>
                  <a:lnTo>
                    <a:pt x="21" y="60"/>
                  </a:lnTo>
                  <a:lnTo>
                    <a:pt x="19" y="53"/>
                  </a:lnTo>
                  <a:lnTo>
                    <a:pt x="16" y="47"/>
                  </a:lnTo>
                  <a:lnTo>
                    <a:pt x="15" y="40"/>
                  </a:lnTo>
                  <a:lnTo>
                    <a:pt x="13" y="34"/>
                  </a:lnTo>
                  <a:lnTo>
                    <a:pt x="12" y="26"/>
                  </a:lnTo>
                  <a:lnTo>
                    <a:pt x="10" y="20"/>
                  </a:lnTo>
                  <a:lnTo>
                    <a:pt x="10" y="13"/>
                  </a:lnTo>
                  <a:lnTo>
                    <a:pt x="10" y="7"/>
                  </a:lnTo>
                  <a:lnTo>
                    <a:pt x="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179" name="Freeform 156"/>
            <p:cNvSpPr>
              <a:spLocks/>
            </p:cNvSpPr>
            <p:nvPr/>
          </p:nvSpPr>
          <p:spPr bwMode="auto">
            <a:xfrm>
              <a:off x="4640263" y="2569989"/>
              <a:ext cx="365125" cy="317500"/>
            </a:xfrm>
            <a:custGeom>
              <a:avLst/>
              <a:gdLst>
                <a:gd name="T0" fmla="*/ 219 w 230"/>
                <a:gd name="T1" fmla="*/ 0 h 200"/>
                <a:gd name="T2" fmla="*/ 195 w 230"/>
                <a:gd name="T3" fmla="*/ 3 h 200"/>
                <a:gd name="T4" fmla="*/ 173 w 230"/>
                <a:gd name="T5" fmla="*/ 6 h 200"/>
                <a:gd name="T6" fmla="*/ 151 w 230"/>
                <a:gd name="T7" fmla="*/ 12 h 200"/>
                <a:gd name="T8" fmla="*/ 131 w 230"/>
                <a:gd name="T9" fmla="*/ 19 h 200"/>
                <a:gd name="T10" fmla="*/ 112 w 230"/>
                <a:gd name="T11" fmla="*/ 28 h 200"/>
                <a:gd name="T12" fmla="*/ 94 w 230"/>
                <a:gd name="T13" fmla="*/ 40 h 200"/>
                <a:gd name="T14" fmla="*/ 76 w 230"/>
                <a:gd name="T15" fmla="*/ 52 h 200"/>
                <a:gd name="T16" fmla="*/ 60 w 230"/>
                <a:gd name="T17" fmla="*/ 65 h 200"/>
                <a:gd name="T18" fmla="*/ 47 w 230"/>
                <a:gd name="T19" fmla="*/ 80 h 200"/>
                <a:gd name="T20" fmla="*/ 34 w 230"/>
                <a:gd name="T21" fmla="*/ 96 h 200"/>
                <a:gd name="T22" fmla="*/ 24 w 230"/>
                <a:gd name="T23" fmla="*/ 112 h 200"/>
                <a:gd name="T24" fmla="*/ 15 w 230"/>
                <a:gd name="T25" fmla="*/ 130 h 200"/>
                <a:gd name="T26" fmla="*/ 7 w 230"/>
                <a:gd name="T27" fmla="*/ 149 h 200"/>
                <a:gd name="T28" fmla="*/ 3 w 230"/>
                <a:gd name="T29" fmla="*/ 169 h 200"/>
                <a:gd name="T30" fmla="*/ 2 w 230"/>
                <a:gd name="T31" fmla="*/ 189 h 200"/>
                <a:gd name="T32" fmla="*/ 9 w 230"/>
                <a:gd name="T33" fmla="*/ 200 h 200"/>
                <a:gd name="T34" fmla="*/ 10 w 230"/>
                <a:gd name="T35" fmla="*/ 180 h 200"/>
                <a:gd name="T36" fmla="*/ 15 w 230"/>
                <a:gd name="T37" fmla="*/ 161 h 200"/>
                <a:gd name="T38" fmla="*/ 19 w 230"/>
                <a:gd name="T39" fmla="*/ 143 h 200"/>
                <a:gd name="T40" fmla="*/ 27 w 230"/>
                <a:gd name="T41" fmla="*/ 126 h 200"/>
                <a:gd name="T42" fmla="*/ 37 w 230"/>
                <a:gd name="T43" fmla="*/ 109 h 200"/>
                <a:gd name="T44" fmla="*/ 47 w 230"/>
                <a:gd name="T45" fmla="*/ 93 h 200"/>
                <a:gd name="T46" fmla="*/ 60 w 230"/>
                <a:gd name="T47" fmla="*/ 78 h 200"/>
                <a:gd name="T48" fmla="*/ 73 w 230"/>
                <a:gd name="T49" fmla="*/ 65 h 200"/>
                <a:gd name="T50" fmla="*/ 90 w 230"/>
                <a:gd name="T51" fmla="*/ 53 h 200"/>
                <a:gd name="T52" fmla="*/ 107 w 230"/>
                <a:gd name="T53" fmla="*/ 41 h 200"/>
                <a:gd name="T54" fmla="*/ 125 w 230"/>
                <a:gd name="T55" fmla="*/ 32 h 200"/>
                <a:gd name="T56" fmla="*/ 144 w 230"/>
                <a:gd name="T57" fmla="*/ 24 h 200"/>
                <a:gd name="T58" fmla="*/ 164 w 230"/>
                <a:gd name="T59" fmla="*/ 18 h 200"/>
                <a:gd name="T60" fmla="*/ 185 w 230"/>
                <a:gd name="T61" fmla="*/ 13 h 200"/>
                <a:gd name="T62" fmla="*/ 207 w 230"/>
                <a:gd name="T63" fmla="*/ 10 h 200"/>
                <a:gd name="T64" fmla="*/ 230 w 230"/>
                <a:gd name="T65" fmla="*/ 9 h 2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30"/>
                <a:gd name="T100" fmla="*/ 0 h 200"/>
                <a:gd name="T101" fmla="*/ 230 w 230"/>
                <a:gd name="T102" fmla="*/ 200 h 20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30" h="200">
                  <a:moveTo>
                    <a:pt x="230" y="0"/>
                  </a:moveTo>
                  <a:lnTo>
                    <a:pt x="219" y="0"/>
                  </a:lnTo>
                  <a:lnTo>
                    <a:pt x="207" y="1"/>
                  </a:lnTo>
                  <a:lnTo>
                    <a:pt x="195" y="3"/>
                  </a:lnTo>
                  <a:lnTo>
                    <a:pt x="184" y="4"/>
                  </a:lnTo>
                  <a:lnTo>
                    <a:pt x="173" y="6"/>
                  </a:lnTo>
                  <a:lnTo>
                    <a:pt x="161" y="9"/>
                  </a:lnTo>
                  <a:lnTo>
                    <a:pt x="151" y="12"/>
                  </a:lnTo>
                  <a:lnTo>
                    <a:pt x="141" y="16"/>
                  </a:lnTo>
                  <a:lnTo>
                    <a:pt x="131" y="19"/>
                  </a:lnTo>
                  <a:lnTo>
                    <a:pt x="122" y="24"/>
                  </a:lnTo>
                  <a:lnTo>
                    <a:pt x="112" y="28"/>
                  </a:lnTo>
                  <a:lnTo>
                    <a:pt x="103" y="34"/>
                  </a:lnTo>
                  <a:lnTo>
                    <a:pt x="94" y="40"/>
                  </a:lnTo>
                  <a:lnTo>
                    <a:pt x="85" y="46"/>
                  </a:lnTo>
                  <a:lnTo>
                    <a:pt x="76" y="52"/>
                  </a:lnTo>
                  <a:lnTo>
                    <a:pt x="69" y="58"/>
                  </a:lnTo>
                  <a:lnTo>
                    <a:pt x="60" y="65"/>
                  </a:lnTo>
                  <a:lnTo>
                    <a:pt x="53" y="72"/>
                  </a:lnTo>
                  <a:lnTo>
                    <a:pt x="47" y="80"/>
                  </a:lnTo>
                  <a:lnTo>
                    <a:pt x="40" y="87"/>
                  </a:lnTo>
                  <a:lnTo>
                    <a:pt x="34" y="96"/>
                  </a:lnTo>
                  <a:lnTo>
                    <a:pt x="28" y="103"/>
                  </a:lnTo>
                  <a:lnTo>
                    <a:pt x="24" y="112"/>
                  </a:lnTo>
                  <a:lnTo>
                    <a:pt x="19" y="121"/>
                  </a:lnTo>
                  <a:lnTo>
                    <a:pt x="15" y="130"/>
                  </a:lnTo>
                  <a:lnTo>
                    <a:pt x="12" y="141"/>
                  </a:lnTo>
                  <a:lnTo>
                    <a:pt x="7" y="149"/>
                  </a:lnTo>
                  <a:lnTo>
                    <a:pt x="6" y="160"/>
                  </a:lnTo>
                  <a:lnTo>
                    <a:pt x="3" y="169"/>
                  </a:lnTo>
                  <a:lnTo>
                    <a:pt x="2" y="179"/>
                  </a:lnTo>
                  <a:lnTo>
                    <a:pt x="2" y="189"/>
                  </a:lnTo>
                  <a:lnTo>
                    <a:pt x="0" y="200"/>
                  </a:lnTo>
                  <a:lnTo>
                    <a:pt x="9" y="200"/>
                  </a:lnTo>
                  <a:lnTo>
                    <a:pt x="10" y="189"/>
                  </a:lnTo>
                  <a:lnTo>
                    <a:pt x="10" y="180"/>
                  </a:lnTo>
                  <a:lnTo>
                    <a:pt x="12" y="170"/>
                  </a:lnTo>
                  <a:lnTo>
                    <a:pt x="15" y="161"/>
                  </a:lnTo>
                  <a:lnTo>
                    <a:pt x="16" y="152"/>
                  </a:lnTo>
                  <a:lnTo>
                    <a:pt x="19" y="143"/>
                  </a:lnTo>
                  <a:lnTo>
                    <a:pt x="24" y="135"/>
                  </a:lnTo>
                  <a:lnTo>
                    <a:pt x="27" y="126"/>
                  </a:lnTo>
                  <a:lnTo>
                    <a:pt x="31" y="117"/>
                  </a:lnTo>
                  <a:lnTo>
                    <a:pt x="37" y="109"/>
                  </a:lnTo>
                  <a:lnTo>
                    <a:pt x="41" y="101"/>
                  </a:lnTo>
                  <a:lnTo>
                    <a:pt x="47" y="93"/>
                  </a:lnTo>
                  <a:lnTo>
                    <a:pt x="53" y="86"/>
                  </a:lnTo>
                  <a:lnTo>
                    <a:pt x="60" y="78"/>
                  </a:lnTo>
                  <a:lnTo>
                    <a:pt x="66" y="71"/>
                  </a:lnTo>
                  <a:lnTo>
                    <a:pt x="73" y="65"/>
                  </a:lnTo>
                  <a:lnTo>
                    <a:pt x="82" y="59"/>
                  </a:lnTo>
                  <a:lnTo>
                    <a:pt x="90" y="53"/>
                  </a:lnTo>
                  <a:lnTo>
                    <a:pt x="98" y="47"/>
                  </a:lnTo>
                  <a:lnTo>
                    <a:pt x="107" y="41"/>
                  </a:lnTo>
                  <a:lnTo>
                    <a:pt x="116" y="37"/>
                  </a:lnTo>
                  <a:lnTo>
                    <a:pt x="125" y="32"/>
                  </a:lnTo>
                  <a:lnTo>
                    <a:pt x="135" y="28"/>
                  </a:lnTo>
                  <a:lnTo>
                    <a:pt x="144" y="24"/>
                  </a:lnTo>
                  <a:lnTo>
                    <a:pt x="154" y="21"/>
                  </a:lnTo>
                  <a:lnTo>
                    <a:pt x="164" y="18"/>
                  </a:lnTo>
                  <a:lnTo>
                    <a:pt x="175" y="15"/>
                  </a:lnTo>
                  <a:lnTo>
                    <a:pt x="185" y="13"/>
                  </a:lnTo>
                  <a:lnTo>
                    <a:pt x="197" y="10"/>
                  </a:lnTo>
                  <a:lnTo>
                    <a:pt x="207" y="10"/>
                  </a:lnTo>
                  <a:lnTo>
                    <a:pt x="219" y="9"/>
                  </a:lnTo>
                  <a:lnTo>
                    <a:pt x="230" y="9"/>
                  </a:lnTo>
                  <a:lnTo>
                    <a:pt x="23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180" name="Freeform 157"/>
            <p:cNvSpPr>
              <a:spLocks/>
            </p:cNvSpPr>
            <p:nvPr/>
          </p:nvSpPr>
          <p:spPr bwMode="auto">
            <a:xfrm>
              <a:off x="5005388" y="2569989"/>
              <a:ext cx="363537" cy="317500"/>
            </a:xfrm>
            <a:custGeom>
              <a:avLst/>
              <a:gdLst>
                <a:gd name="T0" fmla="*/ 229 w 229"/>
                <a:gd name="T1" fmla="*/ 189 h 200"/>
                <a:gd name="T2" fmla="*/ 226 w 229"/>
                <a:gd name="T3" fmla="*/ 169 h 200"/>
                <a:gd name="T4" fmla="*/ 222 w 229"/>
                <a:gd name="T5" fmla="*/ 149 h 200"/>
                <a:gd name="T6" fmla="*/ 215 w 229"/>
                <a:gd name="T7" fmla="*/ 130 h 200"/>
                <a:gd name="T8" fmla="*/ 206 w 229"/>
                <a:gd name="T9" fmla="*/ 112 h 200"/>
                <a:gd name="T10" fmla="*/ 196 w 229"/>
                <a:gd name="T11" fmla="*/ 96 h 200"/>
                <a:gd name="T12" fmla="*/ 184 w 229"/>
                <a:gd name="T13" fmla="*/ 80 h 200"/>
                <a:gd name="T14" fmla="*/ 169 w 229"/>
                <a:gd name="T15" fmla="*/ 65 h 200"/>
                <a:gd name="T16" fmla="*/ 153 w 229"/>
                <a:gd name="T17" fmla="*/ 52 h 200"/>
                <a:gd name="T18" fmla="*/ 137 w 229"/>
                <a:gd name="T19" fmla="*/ 40 h 200"/>
                <a:gd name="T20" fmla="*/ 118 w 229"/>
                <a:gd name="T21" fmla="*/ 28 h 200"/>
                <a:gd name="T22" fmla="*/ 99 w 229"/>
                <a:gd name="T23" fmla="*/ 19 h 200"/>
                <a:gd name="T24" fmla="*/ 78 w 229"/>
                <a:gd name="T25" fmla="*/ 12 h 200"/>
                <a:gd name="T26" fmla="*/ 58 w 229"/>
                <a:gd name="T27" fmla="*/ 6 h 200"/>
                <a:gd name="T28" fmla="*/ 34 w 229"/>
                <a:gd name="T29" fmla="*/ 3 h 200"/>
                <a:gd name="T30" fmla="*/ 12 w 229"/>
                <a:gd name="T31" fmla="*/ 0 h 200"/>
                <a:gd name="T32" fmla="*/ 0 w 229"/>
                <a:gd name="T33" fmla="*/ 9 h 200"/>
                <a:gd name="T34" fmla="*/ 22 w 229"/>
                <a:gd name="T35" fmla="*/ 10 h 200"/>
                <a:gd name="T36" fmla="*/ 44 w 229"/>
                <a:gd name="T37" fmla="*/ 13 h 200"/>
                <a:gd name="T38" fmla="*/ 65 w 229"/>
                <a:gd name="T39" fmla="*/ 18 h 200"/>
                <a:gd name="T40" fmla="*/ 86 w 229"/>
                <a:gd name="T41" fmla="*/ 24 h 200"/>
                <a:gd name="T42" fmla="*/ 105 w 229"/>
                <a:gd name="T43" fmla="*/ 32 h 200"/>
                <a:gd name="T44" fmla="*/ 124 w 229"/>
                <a:gd name="T45" fmla="*/ 41 h 200"/>
                <a:gd name="T46" fmla="*/ 140 w 229"/>
                <a:gd name="T47" fmla="*/ 53 h 200"/>
                <a:gd name="T48" fmla="*/ 156 w 229"/>
                <a:gd name="T49" fmla="*/ 65 h 200"/>
                <a:gd name="T50" fmla="*/ 171 w 229"/>
                <a:gd name="T51" fmla="*/ 78 h 200"/>
                <a:gd name="T52" fmla="*/ 182 w 229"/>
                <a:gd name="T53" fmla="*/ 93 h 200"/>
                <a:gd name="T54" fmla="*/ 194 w 229"/>
                <a:gd name="T55" fmla="*/ 109 h 200"/>
                <a:gd name="T56" fmla="*/ 203 w 229"/>
                <a:gd name="T57" fmla="*/ 126 h 200"/>
                <a:gd name="T58" fmla="*/ 210 w 229"/>
                <a:gd name="T59" fmla="*/ 143 h 200"/>
                <a:gd name="T60" fmla="*/ 216 w 229"/>
                <a:gd name="T61" fmla="*/ 161 h 200"/>
                <a:gd name="T62" fmla="*/ 219 w 229"/>
                <a:gd name="T63" fmla="*/ 180 h 200"/>
                <a:gd name="T64" fmla="*/ 221 w 229"/>
                <a:gd name="T65" fmla="*/ 200 h 2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9"/>
                <a:gd name="T100" fmla="*/ 0 h 200"/>
                <a:gd name="T101" fmla="*/ 229 w 229"/>
                <a:gd name="T102" fmla="*/ 200 h 20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9" h="200">
                  <a:moveTo>
                    <a:pt x="229" y="200"/>
                  </a:moveTo>
                  <a:lnTo>
                    <a:pt x="229" y="189"/>
                  </a:lnTo>
                  <a:lnTo>
                    <a:pt x="228" y="179"/>
                  </a:lnTo>
                  <a:lnTo>
                    <a:pt x="226" y="169"/>
                  </a:lnTo>
                  <a:lnTo>
                    <a:pt x="225" y="160"/>
                  </a:lnTo>
                  <a:lnTo>
                    <a:pt x="222" y="149"/>
                  </a:lnTo>
                  <a:lnTo>
                    <a:pt x="219" y="141"/>
                  </a:lnTo>
                  <a:lnTo>
                    <a:pt x="215" y="130"/>
                  </a:lnTo>
                  <a:lnTo>
                    <a:pt x="212" y="121"/>
                  </a:lnTo>
                  <a:lnTo>
                    <a:pt x="206" y="112"/>
                  </a:lnTo>
                  <a:lnTo>
                    <a:pt x="201" y="103"/>
                  </a:lnTo>
                  <a:lnTo>
                    <a:pt x="196" y="96"/>
                  </a:lnTo>
                  <a:lnTo>
                    <a:pt x="190" y="87"/>
                  </a:lnTo>
                  <a:lnTo>
                    <a:pt x="184" y="80"/>
                  </a:lnTo>
                  <a:lnTo>
                    <a:pt x="177" y="72"/>
                  </a:lnTo>
                  <a:lnTo>
                    <a:pt x="169" y="65"/>
                  </a:lnTo>
                  <a:lnTo>
                    <a:pt x="162" y="58"/>
                  </a:lnTo>
                  <a:lnTo>
                    <a:pt x="153" y="52"/>
                  </a:lnTo>
                  <a:lnTo>
                    <a:pt x="146" y="46"/>
                  </a:lnTo>
                  <a:lnTo>
                    <a:pt x="137" y="40"/>
                  </a:lnTo>
                  <a:lnTo>
                    <a:pt x="128" y="34"/>
                  </a:lnTo>
                  <a:lnTo>
                    <a:pt x="118" y="28"/>
                  </a:lnTo>
                  <a:lnTo>
                    <a:pt x="109" y="24"/>
                  </a:lnTo>
                  <a:lnTo>
                    <a:pt x="99" y="19"/>
                  </a:lnTo>
                  <a:lnTo>
                    <a:pt x="88" y="16"/>
                  </a:lnTo>
                  <a:lnTo>
                    <a:pt x="78" y="12"/>
                  </a:lnTo>
                  <a:lnTo>
                    <a:pt x="68" y="9"/>
                  </a:lnTo>
                  <a:lnTo>
                    <a:pt x="58" y="6"/>
                  </a:lnTo>
                  <a:lnTo>
                    <a:pt x="46" y="4"/>
                  </a:lnTo>
                  <a:lnTo>
                    <a:pt x="34" y="3"/>
                  </a:lnTo>
                  <a:lnTo>
                    <a:pt x="24" y="1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11" y="9"/>
                  </a:lnTo>
                  <a:lnTo>
                    <a:pt x="22" y="10"/>
                  </a:lnTo>
                  <a:lnTo>
                    <a:pt x="34" y="10"/>
                  </a:lnTo>
                  <a:lnTo>
                    <a:pt x="44" y="13"/>
                  </a:lnTo>
                  <a:lnTo>
                    <a:pt x="55" y="15"/>
                  </a:lnTo>
                  <a:lnTo>
                    <a:pt x="65" y="18"/>
                  </a:lnTo>
                  <a:lnTo>
                    <a:pt x="75" y="21"/>
                  </a:lnTo>
                  <a:lnTo>
                    <a:pt x="86" y="24"/>
                  </a:lnTo>
                  <a:lnTo>
                    <a:pt x="96" y="28"/>
                  </a:lnTo>
                  <a:lnTo>
                    <a:pt x="105" y="32"/>
                  </a:lnTo>
                  <a:lnTo>
                    <a:pt x="115" y="37"/>
                  </a:lnTo>
                  <a:lnTo>
                    <a:pt x="124" y="41"/>
                  </a:lnTo>
                  <a:lnTo>
                    <a:pt x="133" y="47"/>
                  </a:lnTo>
                  <a:lnTo>
                    <a:pt x="140" y="53"/>
                  </a:lnTo>
                  <a:lnTo>
                    <a:pt x="149" y="59"/>
                  </a:lnTo>
                  <a:lnTo>
                    <a:pt x="156" y="65"/>
                  </a:lnTo>
                  <a:lnTo>
                    <a:pt x="163" y="71"/>
                  </a:lnTo>
                  <a:lnTo>
                    <a:pt x="171" y="78"/>
                  </a:lnTo>
                  <a:lnTo>
                    <a:pt x="177" y="86"/>
                  </a:lnTo>
                  <a:lnTo>
                    <a:pt x="182" y="93"/>
                  </a:lnTo>
                  <a:lnTo>
                    <a:pt x="188" y="101"/>
                  </a:lnTo>
                  <a:lnTo>
                    <a:pt x="194" y="109"/>
                  </a:lnTo>
                  <a:lnTo>
                    <a:pt x="199" y="117"/>
                  </a:lnTo>
                  <a:lnTo>
                    <a:pt x="203" y="126"/>
                  </a:lnTo>
                  <a:lnTo>
                    <a:pt x="207" y="135"/>
                  </a:lnTo>
                  <a:lnTo>
                    <a:pt x="210" y="143"/>
                  </a:lnTo>
                  <a:lnTo>
                    <a:pt x="213" y="152"/>
                  </a:lnTo>
                  <a:lnTo>
                    <a:pt x="216" y="161"/>
                  </a:lnTo>
                  <a:lnTo>
                    <a:pt x="218" y="170"/>
                  </a:lnTo>
                  <a:lnTo>
                    <a:pt x="219" y="180"/>
                  </a:lnTo>
                  <a:lnTo>
                    <a:pt x="221" y="189"/>
                  </a:lnTo>
                  <a:lnTo>
                    <a:pt x="221" y="200"/>
                  </a:lnTo>
                  <a:lnTo>
                    <a:pt x="229" y="20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181" name="Freeform 158"/>
            <p:cNvSpPr>
              <a:spLocks/>
            </p:cNvSpPr>
            <p:nvPr/>
          </p:nvSpPr>
          <p:spPr bwMode="auto">
            <a:xfrm>
              <a:off x="5153025" y="2887489"/>
              <a:ext cx="215900" cy="288925"/>
            </a:xfrm>
            <a:custGeom>
              <a:avLst/>
              <a:gdLst>
                <a:gd name="T0" fmla="*/ 10 w 136"/>
                <a:gd name="T1" fmla="*/ 179 h 182"/>
                <a:gd name="T2" fmla="*/ 25 w 136"/>
                <a:gd name="T3" fmla="*/ 170 h 182"/>
                <a:gd name="T4" fmla="*/ 38 w 136"/>
                <a:gd name="T5" fmla="*/ 163 h 182"/>
                <a:gd name="T6" fmla="*/ 51 w 136"/>
                <a:gd name="T7" fmla="*/ 154 h 182"/>
                <a:gd name="T8" fmla="*/ 63 w 136"/>
                <a:gd name="T9" fmla="*/ 143 h 182"/>
                <a:gd name="T10" fmla="*/ 75 w 136"/>
                <a:gd name="T11" fmla="*/ 134 h 182"/>
                <a:gd name="T12" fmla="*/ 85 w 136"/>
                <a:gd name="T13" fmla="*/ 123 h 182"/>
                <a:gd name="T14" fmla="*/ 95 w 136"/>
                <a:gd name="T15" fmla="*/ 112 h 182"/>
                <a:gd name="T16" fmla="*/ 104 w 136"/>
                <a:gd name="T17" fmla="*/ 100 h 182"/>
                <a:gd name="T18" fmla="*/ 111 w 136"/>
                <a:gd name="T19" fmla="*/ 89 h 182"/>
                <a:gd name="T20" fmla="*/ 119 w 136"/>
                <a:gd name="T21" fmla="*/ 75 h 182"/>
                <a:gd name="T22" fmla="*/ 125 w 136"/>
                <a:gd name="T23" fmla="*/ 62 h 182"/>
                <a:gd name="T24" fmla="*/ 129 w 136"/>
                <a:gd name="T25" fmla="*/ 49 h 182"/>
                <a:gd name="T26" fmla="*/ 132 w 136"/>
                <a:gd name="T27" fmla="*/ 35 h 182"/>
                <a:gd name="T28" fmla="*/ 135 w 136"/>
                <a:gd name="T29" fmla="*/ 22 h 182"/>
                <a:gd name="T30" fmla="*/ 136 w 136"/>
                <a:gd name="T31" fmla="*/ 7 h 182"/>
                <a:gd name="T32" fmla="*/ 128 w 136"/>
                <a:gd name="T33" fmla="*/ 0 h 182"/>
                <a:gd name="T34" fmla="*/ 128 w 136"/>
                <a:gd name="T35" fmla="*/ 13 h 182"/>
                <a:gd name="T36" fmla="*/ 125 w 136"/>
                <a:gd name="T37" fmla="*/ 26 h 182"/>
                <a:gd name="T38" fmla="*/ 122 w 136"/>
                <a:gd name="T39" fmla="*/ 40 h 182"/>
                <a:gd name="T40" fmla="*/ 119 w 136"/>
                <a:gd name="T41" fmla="*/ 53 h 182"/>
                <a:gd name="T42" fmla="*/ 113 w 136"/>
                <a:gd name="T43" fmla="*/ 65 h 182"/>
                <a:gd name="T44" fmla="*/ 107 w 136"/>
                <a:gd name="T45" fmla="*/ 78 h 182"/>
                <a:gd name="T46" fmla="*/ 100 w 136"/>
                <a:gd name="T47" fmla="*/ 90 h 182"/>
                <a:gd name="T48" fmla="*/ 92 w 136"/>
                <a:gd name="T49" fmla="*/ 100 h 182"/>
                <a:gd name="T50" fmla="*/ 84 w 136"/>
                <a:gd name="T51" fmla="*/ 112 h 182"/>
                <a:gd name="T52" fmla="*/ 73 w 136"/>
                <a:gd name="T53" fmla="*/ 123 h 182"/>
                <a:gd name="T54" fmla="*/ 63 w 136"/>
                <a:gd name="T55" fmla="*/ 133 h 182"/>
                <a:gd name="T56" fmla="*/ 53 w 136"/>
                <a:gd name="T57" fmla="*/ 142 h 182"/>
                <a:gd name="T58" fmla="*/ 40 w 136"/>
                <a:gd name="T59" fmla="*/ 151 h 182"/>
                <a:gd name="T60" fmla="*/ 28 w 136"/>
                <a:gd name="T61" fmla="*/ 160 h 182"/>
                <a:gd name="T62" fmla="*/ 13 w 136"/>
                <a:gd name="T63" fmla="*/ 167 h 182"/>
                <a:gd name="T64" fmla="*/ 0 w 136"/>
                <a:gd name="T65" fmla="*/ 174 h 18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36"/>
                <a:gd name="T100" fmla="*/ 0 h 182"/>
                <a:gd name="T101" fmla="*/ 136 w 136"/>
                <a:gd name="T102" fmla="*/ 182 h 18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36" h="182">
                  <a:moveTo>
                    <a:pt x="3" y="182"/>
                  </a:moveTo>
                  <a:lnTo>
                    <a:pt x="10" y="179"/>
                  </a:lnTo>
                  <a:lnTo>
                    <a:pt x="18" y="174"/>
                  </a:lnTo>
                  <a:lnTo>
                    <a:pt x="25" y="170"/>
                  </a:lnTo>
                  <a:lnTo>
                    <a:pt x="32" y="167"/>
                  </a:lnTo>
                  <a:lnTo>
                    <a:pt x="38" y="163"/>
                  </a:lnTo>
                  <a:lnTo>
                    <a:pt x="45" y="158"/>
                  </a:lnTo>
                  <a:lnTo>
                    <a:pt x="51" y="154"/>
                  </a:lnTo>
                  <a:lnTo>
                    <a:pt x="57" y="149"/>
                  </a:lnTo>
                  <a:lnTo>
                    <a:pt x="63" y="143"/>
                  </a:lnTo>
                  <a:lnTo>
                    <a:pt x="69" y="139"/>
                  </a:lnTo>
                  <a:lnTo>
                    <a:pt x="75" y="134"/>
                  </a:lnTo>
                  <a:lnTo>
                    <a:pt x="81" y="129"/>
                  </a:lnTo>
                  <a:lnTo>
                    <a:pt x="85" y="123"/>
                  </a:lnTo>
                  <a:lnTo>
                    <a:pt x="91" y="118"/>
                  </a:lnTo>
                  <a:lnTo>
                    <a:pt x="95" y="112"/>
                  </a:lnTo>
                  <a:lnTo>
                    <a:pt x="100" y="106"/>
                  </a:lnTo>
                  <a:lnTo>
                    <a:pt x="104" y="100"/>
                  </a:lnTo>
                  <a:lnTo>
                    <a:pt x="108" y="94"/>
                  </a:lnTo>
                  <a:lnTo>
                    <a:pt x="111" y="89"/>
                  </a:lnTo>
                  <a:lnTo>
                    <a:pt x="114" y="83"/>
                  </a:lnTo>
                  <a:lnTo>
                    <a:pt x="119" y="75"/>
                  </a:lnTo>
                  <a:lnTo>
                    <a:pt x="122" y="69"/>
                  </a:lnTo>
                  <a:lnTo>
                    <a:pt x="125" y="62"/>
                  </a:lnTo>
                  <a:lnTo>
                    <a:pt x="126" y="56"/>
                  </a:lnTo>
                  <a:lnTo>
                    <a:pt x="129" y="49"/>
                  </a:lnTo>
                  <a:lnTo>
                    <a:pt x="130" y="43"/>
                  </a:lnTo>
                  <a:lnTo>
                    <a:pt x="132" y="35"/>
                  </a:lnTo>
                  <a:lnTo>
                    <a:pt x="133" y="28"/>
                  </a:lnTo>
                  <a:lnTo>
                    <a:pt x="135" y="22"/>
                  </a:lnTo>
                  <a:lnTo>
                    <a:pt x="135" y="15"/>
                  </a:lnTo>
                  <a:lnTo>
                    <a:pt x="136" y="7"/>
                  </a:lnTo>
                  <a:lnTo>
                    <a:pt x="136" y="0"/>
                  </a:lnTo>
                  <a:lnTo>
                    <a:pt x="128" y="0"/>
                  </a:lnTo>
                  <a:lnTo>
                    <a:pt x="128" y="7"/>
                  </a:lnTo>
                  <a:lnTo>
                    <a:pt x="128" y="13"/>
                  </a:lnTo>
                  <a:lnTo>
                    <a:pt x="126" y="20"/>
                  </a:lnTo>
                  <a:lnTo>
                    <a:pt x="125" y="26"/>
                  </a:lnTo>
                  <a:lnTo>
                    <a:pt x="123" y="34"/>
                  </a:lnTo>
                  <a:lnTo>
                    <a:pt x="122" y="40"/>
                  </a:lnTo>
                  <a:lnTo>
                    <a:pt x="120" y="47"/>
                  </a:lnTo>
                  <a:lnTo>
                    <a:pt x="119" y="53"/>
                  </a:lnTo>
                  <a:lnTo>
                    <a:pt x="116" y="59"/>
                  </a:lnTo>
                  <a:lnTo>
                    <a:pt x="113" y="65"/>
                  </a:lnTo>
                  <a:lnTo>
                    <a:pt x="110" y="72"/>
                  </a:lnTo>
                  <a:lnTo>
                    <a:pt x="107" y="78"/>
                  </a:lnTo>
                  <a:lnTo>
                    <a:pt x="104" y="84"/>
                  </a:lnTo>
                  <a:lnTo>
                    <a:pt x="100" y="90"/>
                  </a:lnTo>
                  <a:lnTo>
                    <a:pt x="97" y="96"/>
                  </a:lnTo>
                  <a:lnTo>
                    <a:pt x="92" y="100"/>
                  </a:lnTo>
                  <a:lnTo>
                    <a:pt x="88" y="106"/>
                  </a:lnTo>
                  <a:lnTo>
                    <a:pt x="84" y="112"/>
                  </a:lnTo>
                  <a:lnTo>
                    <a:pt x="79" y="117"/>
                  </a:lnTo>
                  <a:lnTo>
                    <a:pt x="73" y="123"/>
                  </a:lnTo>
                  <a:lnTo>
                    <a:pt x="69" y="127"/>
                  </a:lnTo>
                  <a:lnTo>
                    <a:pt x="63" y="133"/>
                  </a:lnTo>
                  <a:lnTo>
                    <a:pt x="57" y="137"/>
                  </a:lnTo>
                  <a:lnTo>
                    <a:pt x="53" y="142"/>
                  </a:lnTo>
                  <a:lnTo>
                    <a:pt x="45" y="146"/>
                  </a:lnTo>
                  <a:lnTo>
                    <a:pt x="40" y="151"/>
                  </a:lnTo>
                  <a:lnTo>
                    <a:pt x="34" y="155"/>
                  </a:lnTo>
                  <a:lnTo>
                    <a:pt x="28" y="160"/>
                  </a:lnTo>
                  <a:lnTo>
                    <a:pt x="20" y="163"/>
                  </a:lnTo>
                  <a:lnTo>
                    <a:pt x="13" y="167"/>
                  </a:lnTo>
                  <a:lnTo>
                    <a:pt x="6" y="170"/>
                  </a:lnTo>
                  <a:lnTo>
                    <a:pt x="0" y="174"/>
                  </a:lnTo>
                  <a:lnTo>
                    <a:pt x="3" y="182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182" name="Freeform 159"/>
            <p:cNvSpPr>
              <a:spLocks/>
            </p:cNvSpPr>
            <p:nvPr/>
          </p:nvSpPr>
          <p:spPr bwMode="auto">
            <a:xfrm>
              <a:off x="5119688" y="3163714"/>
              <a:ext cx="38100" cy="73025"/>
            </a:xfrm>
            <a:custGeom>
              <a:avLst/>
              <a:gdLst>
                <a:gd name="T0" fmla="*/ 9 w 24"/>
                <a:gd name="T1" fmla="*/ 45 h 46"/>
                <a:gd name="T2" fmla="*/ 9 w 24"/>
                <a:gd name="T3" fmla="*/ 42 h 46"/>
                <a:gd name="T4" fmla="*/ 9 w 24"/>
                <a:gd name="T5" fmla="*/ 39 h 46"/>
                <a:gd name="T6" fmla="*/ 11 w 24"/>
                <a:gd name="T7" fmla="*/ 36 h 46"/>
                <a:gd name="T8" fmla="*/ 11 w 24"/>
                <a:gd name="T9" fmla="*/ 33 h 46"/>
                <a:gd name="T10" fmla="*/ 11 w 24"/>
                <a:gd name="T11" fmla="*/ 30 h 46"/>
                <a:gd name="T12" fmla="*/ 12 w 24"/>
                <a:gd name="T13" fmla="*/ 27 h 46"/>
                <a:gd name="T14" fmla="*/ 12 w 24"/>
                <a:gd name="T15" fmla="*/ 24 h 46"/>
                <a:gd name="T16" fmla="*/ 14 w 24"/>
                <a:gd name="T17" fmla="*/ 21 h 46"/>
                <a:gd name="T18" fmla="*/ 15 w 24"/>
                <a:gd name="T19" fmla="*/ 18 h 46"/>
                <a:gd name="T20" fmla="*/ 16 w 24"/>
                <a:gd name="T21" fmla="*/ 17 h 46"/>
                <a:gd name="T22" fmla="*/ 16 w 24"/>
                <a:gd name="T23" fmla="*/ 14 h 46"/>
                <a:gd name="T24" fmla="*/ 18 w 24"/>
                <a:gd name="T25" fmla="*/ 12 h 46"/>
                <a:gd name="T26" fmla="*/ 21 w 24"/>
                <a:gd name="T27" fmla="*/ 9 h 46"/>
                <a:gd name="T28" fmla="*/ 24 w 24"/>
                <a:gd name="T29" fmla="*/ 8 h 46"/>
                <a:gd name="T30" fmla="*/ 19 w 24"/>
                <a:gd name="T31" fmla="*/ 0 h 46"/>
                <a:gd name="T32" fmla="*/ 16 w 24"/>
                <a:gd name="T33" fmla="*/ 2 h 46"/>
                <a:gd name="T34" fmla="*/ 14 w 24"/>
                <a:gd name="T35" fmla="*/ 5 h 46"/>
                <a:gd name="T36" fmla="*/ 12 w 24"/>
                <a:gd name="T37" fmla="*/ 6 h 46"/>
                <a:gd name="T38" fmla="*/ 9 w 24"/>
                <a:gd name="T39" fmla="*/ 9 h 46"/>
                <a:gd name="T40" fmla="*/ 8 w 24"/>
                <a:gd name="T41" fmla="*/ 12 h 46"/>
                <a:gd name="T42" fmla="*/ 6 w 24"/>
                <a:gd name="T43" fmla="*/ 15 h 46"/>
                <a:gd name="T44" fmla="*/ 5 w 24"/>
                <a:gd name="T45" fmla="*/ 18 h 46"/>
                <a:gd name="T46" fmla="*/ 5 w 24"/>
                <a:gd name="T47" fmla="*/ 21 h 46"/>
                <a:gd name="T48" fmla="*/ 3 w 24"/>
                <a:gd name="T49" fmla="*/ 24 h 46"/>
                <a:gd name="T50" fmla="*/ 2 w 24"/>
                <a:gd name="T51" fmla="*/ 29 h 46"/>
                <a:gd name="T52" fmla="*/ 2 w 24"/>
                <a:gd name="T53" fmla="*/ 31 h 46"/>
                <a:gd name="T54" fmla="*/ 2 w 24"/>
                <a:gd name="T55" fmla="*/ 34 h 46"/>
                <a:gd name="T56" fmla="*/ 0 w 24"/>
                <a:gd name="T57" fmla="*/ 39 h 46"/>
                <a:gd name="T58" fmla="*/ 0 w 24"/>
                <a:gd name="T59" fmla="*/ 42 h 46"/>
                <a:gd name="T60" fmla="*/ 0 w 24"/>
                <a:gd name="T61" fmla="*/ 45 h 46"/>
                <a:gd name="T62" fmla="*/ 9 w 24"/>
                <a:gd name="T63" fmla="*/ 46 h 4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4"/>
                <a:gd name="T97" fmla="*/ 0 h 46"/>
                <a:gd name="T98" fmla="*/ 24 w 24"/>
                <a:gd name="T99" fmla="*/ 46 h 4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4" h="46">
                  <a:moveTo>
                    <a:pt x="9" y="46"/>
                  </a:moveTo>
                  <a:lnTo>
                    <a:pt x="9" y="45"/>
                  </a:lnTo>
                  <a:lnTo>
                    <a:pt x="9" y="43"/>
                  </a:lnTo>
                  <a:lnTo>
                    <a:pt x="9" y="42"/>
                  </a:lnTo>
                  <a:lnTo>
                    <a:pt x="9" y="40"/>
                  </a:lnTo>
                  <a:lnTo>
                    <a:pt x="9" y="39"/>
                  </a:lnTo>
                  <a:lnTo>
                    <a:pt x="9" y="37"/>
                  </a:lnTo>
                  <a:lnTo>
                    <a:pt x="11" y="36"/>
                  </a:lnTo>
                  <a:lnTo>
                    <a:pt x="11" y="34"/>
                  </a:lnTo>
                  <a:lnTo>
                    <a:pt x="11" y="33"/>
                  </a:lnTo>
                  <a:lnTo>
                    <a:pt x="11" y="31"/>
                  </a:lnTo>
                  <a:lnTo>
                    <a:pt x="11" y="30"/>
                  </a:lnTo>
                  <a:lnTo>
                    <a:pt x="11" y="29"/>
                  </a:lnTo>
                  <a:lnTo>
                    <a:pt x="12" y="27"/>
                  </a:lnTo>
                  <a:lnTo>
                    <a:pt x="12" y="26"/>
                  </a:lnTo>
                  <a:lnTo>
                    <a:pt x="12" y="24"/>
                  </a:lnTo>
                  <a:lnTo>
                    <a:pt x="14" y="23"/>
                  </a:lnTo>
                  <a:lnTo>
                    <a:pt x="14" y="21"/>
                  </a:lnTo>
                  <a:lnTo>
                    <a:pt x="14" y="20"/>
                  </a:lnTo>
                  <a:lnTo>
                    <a:pt x="15" y="18"/>
                  </a:lnTo>
                  <a:lnTo>
                    <a:pt x="15" y="17"/>
                  </a:lnTo>
                  <a:lnTo>
                    <a:pt x="16" y="17"/>
                  </a:lnTo>
                  <a:lnTo>
                    <a:pt x="16" y="15"/>
                  </a:lnTo>
                  <a:lnTo>
                    <a:pt x="16" y="14"/>
                  </a:lnTo>
                  <a:lnTo>
                    <a:pt x="18" y="14"/>
                  </a:lnTo>
                  <a:lnTo>
                    <a:pt x="18" y="12"/>
                  </a:lnTo>
                  <a:lnTo>
                    <a:pt x="19" y="11"/>
                  </a:lnTo>
                  <a:lnTo>
                    <a:pt x="21" y="9"/>
                  </a:lnTo>
                  <a:lnTo>
                    <a:pt x="22" y="9"/>
                  </a:lnTo>
                  <a:lnTo>
                    <a:pt x="24" y="8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8" y="2"/>
                  </a:lnTo>
                  <a:lnTo>
                    <a:pt x="16" y="2"/>
                  </a:lnTo>
                  <a:lnTo>
                    <a:pt x="15" y="3"/>
                  </a:lnTo>
                  <a:lnTo>
                    <a:pt x="14" y="5"/>
                  </a:lnTo>
                  <a:lnTo>
                    <a:pt x="12" y="5"/>
                  </a:lnTo>
                  <a:lnTo>
                    <a:pt x="12" y="6"/>
                  </a:lnTo>
                  <a:lnTo>
                    <a:pt x="11" y="8"/>
                  </a:lnTo>
                  <a:lnTo>
                    <a:pt x="9" y="9"/>
                  </a:lnTo>
                  <a:lnTo>
                    <a:pt x="9" y="11"/>
                  </a:lnTo>
                  <a:lnTo>
                    <a:pt x="8" y="12"/>
                  </a:lnTo>
                  <a:lnTo>
                    <a:pt x="8" y="14"/>
                  </a:lnTo>
                  <a:lnTo>
                    <a:pt x="6" y="15"/>
                  </a:lnTo>
                  <a:lnTo>
                    <a:pt x="6" y="17"/>
                  </a:lnTo>
                  <a:lnTo>
                    <a:pt x="5" y="18"/>
                  </a:lnTo>
                  <a:lnTo>
                    <a:pt x="5" y="20"/>
                  </a:lnTo>
                  <a:lnTo>
                    <a:pt x="5" y="21"/>
                  </a:lnTo>
                  <a:lnTo>
                    <a:pt x="3" y="23"/>
                  </a:lnTo>
                  <a:lnTo>
                    <a:pt x="3" y="24"/>
                  </a:lnTo>
                  <a:lnTo>
                    <a:pt x="3" y="26"/>
                  </a:lnTo>
                  <a:lnTo>
                    <a:pt x="2" y="29"/>
                  </a:lnTo>
                  <a:lnTo>
                    <a:pt x="2" y="30"/>
                  </a:lnTo>
                  <a:lnTo>
                    <a:pt x="2" y="31"/>
                  </a:lnTo>
                  <a:lnTo>
                    <a:pt x="2" y="33"/>
                  </a:lnTo>
                  <a:lnTo>
                    <a:pt x="2" y="34"/>
                  </a:lnTo>
                  <a:lnTo>
                    <a:pt x="0" y="36"/>
                  </a:lnTo>
                  <a:lnTo>
                    <a:pt x="0" y="39"/>
                  </a:lnTo>
                  <a:lnTo>
                    <a:pt x="0" y="40"/>
                  </a:lnTo>
                  <a:lnTo>
                    <a:pt x="0" y="42"/>
                  </a:lnTo>
                  <a:lnTo>
                    <a:pt x="0" y="43"/>
                  </a:lnTo>
                  <a:lnTo>
                    <a:pt x="0" y="45"/>
                  </a:lnTo>
                  <a:lnTo>
                    <a:pt x="0" y="46"/>
                  </a:lnTo>
                  <a:lnTo>
                    <a:pt x="9" y="46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183" name="Freeform 160"/>
            <p:cNvSpPr>
              <a:spLocks/>
            </p:cNvSpPr>
            <p:nvPr/>
          </p:nvSpPr>
          <p:spPr bwMode="auto">
            <a:xfrm>
              <a:off x="5119688" y="3236739"/>
              <a:ext cx="69850" cy="90487"/>
            </a:xfrm>
            <a:custGeom>
              <a:avLst/>
              <a:gdLst>
                <a:gd name="T0" fmla="*/ 43 w 44"/>
                <a:gd name="T1" fmla="*/ 48 h 57"/>
                <a:gd name="T2" fmla="*/ 40 w 44"/>
                <a:gd name="T3" fmla="*/ 46 h 57"/>
                <a:gd name="T4" fmla="*/ 36 w 44"/>
                <a:gd name="T5" fmla="*/ 46 h 57"/>
                <a:gd name="T6" fmla="*/ 33 w 44"/>
                <a:gd name="T7" fmla="*/ 45 h 57"/>
                <a:gd name="T8" fmla="*/ 30 w 44"/>
                <a:gd name="T9" fmla="*/ 43 h 57"/>
                <a:gd name="T10" fmla="*/ 27 w 44"/>
                <a:gd name="T11" fmla="*/ 40 h 57"/>
                <a:gd name="T12" fmla="*/ 24 w 44"/>
                <a:gd name="T13" fmla="*/ 39 h 57"/>
                <a:gd name="T14" fmla="*/ 21 w 44"/>
                <a:gd name="T15" fmla="*/ 36 h 57"/>
                <a:gd name="T16" fmla="*/ 19 w 44"/>
                <a:gd name="T17" fmla="*/ 33 h 57"/>
                <a:gd name="T18" fmla="*/ 16 w 44"/>
                <a:gd name="T19" fmla="*/ 28 h 57"/>
                <a:gd name="T20" fmla="*/ 15 w 44"/>
                <a:gd name="T21" fmla="*/ 25 h 57"/>
                <a:gd name="T22" fmla="*/ 14 w 44"/>
                <a:gd name="T23" fmla="*/ 21 h 57"/>
                <a:gd name="T24" fmla="*/ 12 w 44"/>
                <a:gd name="T25" fmla="*/ 17 h 57"/>
                <a:gd name="T26" fmla="*/ 11 w 44"/>
                <a:gd name="T27" fmla="*/ 12 h 57"/>
                <a:gd name="T28" fmla="*/ 9 w 44"/>
                <a:gd name="T29" fmla="*/ 8 h 57"/>
                <a:gd name="T30" fmla="*/ 9 w 44"/>
                <a:gd name="T31" fmla="*/ 3 h 57"/>
                <a:gd name="T32" fmla="*/ 0 w 44"/>
                <a:gd name="T33" fmla="*/ 0 h 57"/>
                <a:gd name="T34" fmla="*/ 0 w 44"/>
                <a:gd name="T35" fmla="*/ 6 h 57"/>
                <a:gd name="T36" fmla="*/ 2 w 44"/>
                <a:gd name="T37" fmla="*/ 12 h 57"/>
                <a:gd name="T38" fmla="*/ 2 w 44"/>
                <a:gd name="T39" fmla="*/ 17 h 57"/>
                <a:gd name="T40" fmla="*/ 3 w 44"/>
                <a:gd name="T41" fmla="*/ 23 h 57"/>
                <a:gd name="T42" fmla="*/ 6 w 44"/>
                <a:gd name="T43" fmla="*/ 27 h 57"/>
                <a:gd name="T44" fmla="*/ 8 w 44"/>
                <a:gd name="T45" fmla="*/ 31 h 57"/>
                <a:gd name="T46" fmla="*/ 11 w 44"/>
                <a:gd name="T47" fmla="*/ 36 h 57"/>
                <a:gd name="T48" fmla="*/ 14 w 44"/>
                <a:gd name="T49" fmla="*/ 40 h 57"/>
                <a:gd name="T50" fmla="*/ 16 w 44"/>
                <a:gd name="T51" fmla="*/ 43 h 57"/>
                <a:gd name="T52" fmla="*/ 19 w 44"/>
                <a:gd name="T53" fmla="*/ 46 h 57"/>
                <a:gd name="T54" fmla="*/ 24 w 44"/>
                <a:gd name="T55" fmla="*/ 49 h 57"/>
                <a:gd name="T56" fmla="*/ 27 w 44"/>
                <a:gd name="T57" fmla="*/ 52 h 57"/>
                <a:gd name="T58" fmla="*/ 31 w 44"/>
                <a:gd name="T59" fmla="*/ 54 h 57"/>
                <a:gd name="T60" fmla="*/ 36 w 44"/>
                <a:gd name="T61" fmla="*/ 55 h 57"/>
                <a:gd name="T62" fmla="*/ 40 w 44"/>
                <a:gd name="T63" fmla="*/ 57 h 57"/>
                <a:gd name="T64" fmla="*/ 44 w 44"/>
                <a:gd name="T65" fmla="*/ 57 h 5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4"/>
                <a:gd name="T100" fmla="*/ 0 h 57"/>
                <a:gd name="T101" fmla="*/ 44 w 44"/>
                <a:gd name="T102" fmla="*/ 57 h 5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4" h="57">
                  <a:moveTo>
                    <a:pt x="44" y="48"/>
                  </a:moveTo>
                  <a:lnTo>
                    <a:pt x="43" y="48"/>
                  </a:lnTo>
                  <a:lnTo>
                    <a:pt x="41" y="48"/>
                  </a:lnTo>
                  <a:lnTo>
                    <a:pt x="40" y="46"/>
                  </a:lnTo>
                  <a:lnTo>
                    <a:pt x="37" y="46"/>
                  </a:lnTo>
                  <a:lnTo>
                    <a:pt x="36" y="46"/>
                  </a:lnTo>
                  <a:lnTo>
                    <a:pt x="34" y="45"/>
                  </a:lnTo>
                  <a:lnTo>
                    <a:pt x="33" y="45"/>
                  </a:lnTo>
                  <a:lnTo>
                    <a:pt x="31" y="43"/>
                  </a:lnTo>
                  <a:lnTo>
                    <a:pt x="30" y="43"/>
                  </a:lnTo>
                  <a:lnTo>
                    <a:pt x="28" y="42"/>
                  </a:lnTo>
                  <a:lnTo>
                    <a:pt x="27" y="40"/>
                  </a:lnTo>
                  <a:lnTo>
                    <a:pt x="25" y="40"/>
                  </a:lnTo>
                  <a:lnTo>
                    <a:pt x="24" y="39"/>
                  </a:lnTo>
                  <a:lnTo>
                    <a:pt x="22" y="37"/>
                  </a:lnTo>
                  <a:lnTo>
                    <a:pt x="21" y="36"/>
                  </a:lnTo>
                  <a:lnTo>
                    <a:pt x="19" y="34"/>
                  </a:lnTo>
                  <a:lnTo>
                    <a:pt x="19" y="33"/>
                  </a:lnTo>
                  <a:lnTo>
                    <a:pt x="18" y="31"/>
                  </a:lnTo>
                  <a:lnTo>
                    <a:pt x="16" y="28"/>
                  </a:lnTo>
                  <a:lnTo>
                    <a:pt x="15" y="27"/>
                  </a:lnTo>
                  <a:lnTo>
                    <a:pt x="15" y="25"/>
                  </a:lnTo>
                  <a:lnTo>
                    <a:pt x="14" y="24"/>
                  </a:lnTo>
                  <a:lnTo>
                    <a:pt x="14" y="21"/>
                  </a:lnTo>
                  <a:lnTo>
                    <a:pt x="12" y="20"/>
                  </a:lnTo>
                  <a:lnTo>
                    <a:pt x="12" y="17"/>
                  </a:lnTo>
                  <a:lnTo>
                    <a:pt x="11" y="15"/>
                  </a:lnTo>
                  <a:lnTo>
                    <a:pt x="11" y="12"/>
                  </a:lnTo>
                  <a:lnTo>
                    <a:pt x="11" y="11"/>
                  </a:lnTo>
                  <a:lnTo>
                    <a:pt x="9" y="8"/>
                  </a:lnTo>
                  <a:lnTo>
                    <a:pt x="9" y="6"/>
                  </a:lnTo>
                  <a:lnTo>
                    <a:pt x="9" y="3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2" y="12"/>
                  </a:lnTo>
                  <a:lnTo>
                    <a:pt x="2" y="14"/>
                  </a:lnTo>
                  <a:lnTo>
                    <a:pt x="2" y="17"/>
                  </a:lnTo>
                  <a:lnTo>
                    <a:pt x="3" y="20"/>
                  </a:lnTo>
                  <a:lnTo>
                    <a:pt x="3" y="23"/>
                  </a:lnTo>
                  <a:lnTo>
                    <a:pt x="5" y="24"/>
                  </a:lnTo>
                  <a:lnTo>
                    <a:pt x="6" y="27"/>
                  </a:lnTo>
                  <a:lnTo>
                    <a:pt x="6" y="28"/>
                  </a:lnTo>
                  <a:lnTo>
                    <a:pt x="8" y="31"/>
                  </a:lnTo>
                  <a:lnTo>
                    <a:pt x="9" y="33"/>
                  </a:lnTo>
                  <a:lnTo>
                    <a:pt x="11" y="36"/>
                  </a:lnTo>
                  <a:lnTo>
                    <a:pt x="12" y="37"/>
                  </a:lnTo>
                  <a:lnTo>
                    <a:pt x="14" y="40"/>
                  </a:lnTo>
                  <a:lnTo>
                    <a:pt x="15" y="42"/>
                  </a:lnTo>
                  <a:lnTo>
                    <a:pt x="16" y="43"/>
                  </a:lnTo>
                  <a:lnTo>
                    <a:pt x="18" y="45"/>
                  </a:lnTo>
                  <a:lnTo>
                    <a:pt x="19" y="46"/>
                  </a:lnTo>
                  <a:lnTo>
                    <a:pt x="21" y="48"/>
                  </a:lnTo>
                  <a:lnTo>
                    <a:pt x="24" y="49"/>
                  </a:lnTo>
                  <a:lnTo>
                    <a:pt x="25" y="51"/>
                  </a:lnTo>
                  <a:lnTo>
                    <a:pt x="27" y="52"/>
                  </a:lnTo>
                  <a:lnTo>
                    <a:pt x="30" y="52"/>
                  </a:lnTo>
                  <a:lnTo>
                    <a:pt x="31" y="54"/>
                  </a:lnTo>
                  <a:lnTo>
                    <a:pt x="33" y="55"/>
                  </a:lnTo>
                  <a:lnTo>
                    <a:pt x="36" y="55"/>
                  </a:lnTo>
                  <a:lnTo>
                    <a:pt x="37" y="55"/>
                  </a:lnTo>
                  <a:lnTo>
                    <a:pt x="40" y="57"/>
                  </a:lnTo>
                  <a:lnTo>
                    <a:pt x="43" y="57"/>
                  </a:lnTo>
                  <a:lnTo>
                    <a:pt x="44" y="57"/>
                  </a:lnTo>
                  <a:lnTo>
                    <a:pt x="44" y="4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184" name="Freeform 161"/>
            <p:cNvSpPr>
              <a:spLocks/>
            </p:cNvSpPr>
            <p:nvPr/>
          </p:nvSpPr>
          <p:spPr bwMode="auto">
            <a:xfrm>
              <a:off x="5189538" y="3312939"/>
              <a:ext cx="273050" cy="14287"/>
            </a:xfrm>
            <a:custGeom>
              <a:avLst/>
              <a:gdLst>
                <a:gd name="T0" fmla="*/ 172 w 172"/>
                <a:gd name="T1" fmla="*/ 4 h 9"/>
                <a:gd name="T2" fmla="*/ 172 w 172"/>
                <a:gd name="T3" fmla="*/ 0 h 9"/>
                <a:gd name="T4" fmla="*/ 0 w 172"/>
                <a:gd name="T5" fmla="*/ 0 h 9"/>
                <a:gd name="T6" fmla="*/ 0 w 172"/>
                <a:gd name="T7" fmla="*/ 9 h 9"/>
                <a:gd name="T8" fmla="*/ 172 w 172"/>
                <a:gd name="T9" fmla="*/ 9 h 9"/>
                <a:gd name="T10" fmla="*/ 172 w 172"/>
                <a:gd name="T11" fmla="*/ 4 h 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2"/>
                <a:gd name="T19" fmla="*/ 0 h 9"/>
                <a:gd name="T20" fmla="*/ 172 w 172"/>
                <a:gd name="T21" fmla="*/ 9 h 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2" h="9">
                  <a:moveTo>
                    <a:pt x="172" y="4"/>
                  </a:moveTo>
                  <a:lnTo>
                    <a:pt x="172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172" y="9"/>
                  </a:lnTo>
                  <a:lnTo>
                    <a:pt x="172" y="4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185" name="Rectangle 162"/>
            <p:cNvSpPr>
              <a:spLocks noChangeArrowheads="1"/>
            </p:cNvSpPr>
            <p:nvPr/>
          </p:nvSpPr>
          <p:spPr bwMode="auto">
            <a:xfrm>
              <a:off x="5192713" y="3484389"/>
              <a:ext cx="269875" cy="1428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186" name="Freeform 163"/>
            <p:cNvSpPr>
              <a:spLocks/>
            </p:cNvSpPr>
            <p:nvPr/>
          </p:nvSpPr>
          <p:spPr bwMode="auto">
            <a:xfrm>
              <a:off x="5122863" y="3484389"/>
              <a:ext cx="69850" cy="88900"/>
            </a:xfrm>
            <a:custGeom>
              <a:avLst/>
              <a:gdLst>
                <a:gd name="T0" fmla="*/ 9 w 44"/>
                <a:gd name="T1" fmla="*/ 53 h 56"/>
                <a:gd name="T2" fmla="*/ 9 w 44"/>
                <a:gd name="T3" fmla="*/ 49 h 56"/>
                <a:gd name="T4" fmla="*/ 9 w 44"/>
                <a:gd name="T5" fmla="*/ 44 h 56"/>
                <a:gd name="T6" fmla="*/ 10 w 44"/>
                <a:gd name="T7" fmla="*/ 40 h 56"/>
                <a:gd name="T8" fmla="*/ 12 w 44"/>
                <a:gd name="T9" fmla="*/ 35 h 56"/>
                <a:gd name="T10" fmla="*/ 13 w 44"/>
                <a:gd name="T11" fmla="*/ 31 h 56"/>
                <a:gd name="T12" fmla="*/ 14 w 44"/>
                <a:gd name="T13" fmla="*/ 28 h 56"/>
                <a:gd name="T14" fmla="*/ 17 w 44"/>
                <a:gd name="T15" fmla="*/ 23 h 56"/>
                <a:gd name="T16" fmla="*/ 20 w 44"/>
                <a:gd name="T17" fmla="*/ 20 h 56"/>
                <a:gd name="T18" fmla="*/ 22 w 44"/>
                <a:gd name="T19" fmla="*/ 18 h 56"/>
                <a:gd name="T20" fmla="*/ 25 w 44"/>
                <a:gd name="T21" fmla="*/ 16 h 56"/>
                <a:gd name="T22" fmla="*/ 28 w 44"/>
                <a:gd name="T23" fmla="*/ 13 h 56"/>
                <a:gd name="T24" fmla="*/ 32 w 44"/>
                <a:gd name="T25" fmla="*/ 12 h 56"/>
                <a:gd name="T26" fmla="*/ 35 w 44"/>
                <a:gd name="T27" fmla="*/ 10 h 56"/>
                <a:gd name="T28" fmla="*/ 38 w 44"/>
                <a:gd name="T29" fmla="*/ 10 h 56"/>
                <a:gd name="T30" fmla="*/ 41 w 44"/>
                <a:gd name="T31" fmla="*/ 9 h 56"/>
                <a:gd name="T32" fmla="*/ 44 w 44"/>
                <a:gd name="T33" fmla="*/ 0 h 56"/>
                <a:gd name="T34" fmla="*/ 38 w 44"/>
                <a:gd name="T35" fmla="*/ 0 h 56"/>
                <a:gd name="T36" fmla="*/ 34 w 44"/>
                <a:gd name="T37" fmla="*/ 1 h 56"/>
                <a:gd name="T38" fmla="*/ 29 w 44"/>
                <a:gd name="T39" fmla="*/ 3 h 56"/>
                <a:gd name="T40" fmla="*/ 26 w 44"/>
                <a:gd name="T41" fmla="*/ 4 h 56"/>
                <a:gd name="T42" fmla="*/ 22 w 44"/>
                <a:gd name="T43" fmla="*/ 7 h 56"/>
                <a:gd name="T44" fmla="*/ 19 w 44"/>
                <a:gd name="T45" fmla="*/ 10 h 56"/>
                <a:gd name="T46" fmla="*/ 14 w 44"/>
                <a:gd name="T47" fmla="*/ 13 h 56"/>
                <a:gd name="T48" fmla="*/ 12 w 44"/>
                <a:gd name="T49" fmla="*/ 16 h 56"/>
                <a:gd name="T50" fmla="*/ 9 w 44"/>
                <a:gd name="T51" fmla="*/ 20 h 56"/>
                <a:gd name="T52" fmla="*/ 6 w 44"/>
                <a:gd name="T53" fmla="*/ 25 h 56"/>
                <a:gd name="T54" fmla="*/ 4 w 44"/>
                <a:gd name="T55" fmla="*/ 29 h 56"/>
                <a:gd name="T56" fmla="*/ 3 w 44"/>
                <a:gd name="T57" fmla="*/ 34 h 56"/>
                <a:gd name="T58" fmla="*/ 1 w 44"/>
                <a:gd name="T59" fmla="*/ 40 h 56"/>
                <a:gd name="T60" fmla="*/ 0 w 44"/>
                <a:gd name="T61" fmla="*/ 44 h 56"/>
                <a:gd name="T62" fmla="*/ 0 w 44"/>
                <a:gd name="T63" fmla="*/ 50 h 56"/>
                <a:gd name="T64" fmla="*/ 0 w 44"/>
                <a:gd name="T65" fmla="*/ 56 h 5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4"/>
                <a:gd name="T100" fmla="*/ 0 h 56"/>
                <a:gd name="T101" fmla="*/ 44 w 44"/>
                <a:gd name="T102" fmla="*/ 56 h 5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4" h="56">
                  <a:moveTo>
                    <a:pt x="9" y="56"/>
                  </a:moveTo>
                  <a:lnTo>
                    <a:pt x="9" y="53"/>
                  </a:lnTo>
                  <a:lnTo>
                    <a:pt x="9" y="50"/>
                  </a:lnTo>
                  <a:lnTo>
                    <a:pt x="9" y="49"/>
                  </a:lnTo>
                  <a:lnTo>
                    <a:pt x="9" y="46"/>
                  </a:lnTo>
                  <a:lnTo>
                    <a:pt x="9" y="44"/>
                  </a:lnTo>
                  <a:lnTo>
                    <a:pt x="10" y="41"/>
                  </a:lnTo>
                  <a:lnTo>
                    <a:pt x="10" y="40"/>
                  </a:lnTo>
                  <a:lnTo>
                    <a:pt x="10" y="37"/>
                  </a:lnTo>
                  <a:lnTo>
                    <a:pt x="12" y="35"/>
                  </a:lnTo>
                  <a:lnTo>
                    <a:pt x="13" y="32"/>
                  </a:lnTo>
                  <a:lnTo>
                    <a:pt x="13" y="31"/>
                  </a:lnTo>
                  <a:lnTo>
                    <a:pt x="14" y="29"/>
                  </a:lnTo>
                  <a:lnTo>
                    <a:pt x="14" y="28"/>
                  </a:lnTo>
                  <a:lnTo>
                    <a:pt x="16" y="25"/>
                  </a:lnTo>
                  <a:lnTo>
                    <a:pt x="17" y="23"/>
                  </a:lnTo>
                  <a:lnTo>
                    <a:pt x="19" y="22"/>
                  </a:lnTo>
                  <a:lnTo>
                    <a:pt x="20" y="20"/>
                  </a:lnTo>
                  <a:lnTo>
                    <a:pt x="22" y="19"/>
                  </a:lnTo>
                  <a:lnTo>
                    <a:pt x="22" y="18"/>
                  </a:lnTo>
                  <a:lnTo>
                    <a:pt x="23" y="16"/>
                  </a:lnTo>
                  <a:lnTo>
                    <a:pt x="25" y="16"/>
                  </a:lnTo>
                  <a:lnTo>
                    <a:pt x="26" y="15"/>
                  </a:lnTo>
                  <a:lnTo>
                    <a:pt x="28" y="13"/>
                  </a:lnTo>
                  <a:lnTo>
                    <a:pt x="29" y="13"/>
                  </a:lnTo>
                  <a:lnTo>
                    <a:pt x="32" y="12"/>
                  </a:lnTo>
                  <a:lnTo>
                    <a:pt x="34" y="12"/>
                  </a:lnTo>
                  <a:lnTo>
                    <a:pt x="35" y="10"/>
                  </a:lnTo>
                  <a:lnTo>
                    <a:pt x="37" y="10"/>
                  </a:lnTo>
                  <a:lnTo>
                    <a:pt x="38" y="10"/>
                  </a:lnTo>
                  <a:lnTo>
                    <a:pt x="39" y="9"/>
                  </a:lnTo>
                  <a:lnTo>
                    <a:pt x="41" y="9"/>
                  </a:lnTo>
                  <a:lnTo>
                    <a:pt x="44" y="9"/>
                  </a:lnTo>
                  <a:lnTo>
                    <a:pt x="44" y="0"/>
                  </a:lnTo>
                  <a:lnTo>
                    <a:pt x="41" y="0"/>
                  </a:lnTo>
                  <a:lnTo>
                    <a:pt x="38" y="0"/>
                  </a:lnTo>
                  <a:lnTo>
                    <a:pt x="37" y="1"/>
                  </a:lnTo>
                  <a:lnTo>
                    <a:pt x="34" y="1"/>
                  </a:lnTo>
                  <a:lnTo>
                    <a:pt x="32" y="1"/>
                  </a:lnTo>
                  <a:lnTo>
                    <a:pt x="29" y="3"/>
                  </a:lnTo>
                  <a:lnTo>
                    <a:pt x="28" y="4"/>
                  </a:lnTo>
                  <a:lnTo>
                    <a:pt x="26" y="4"/>
                  </a:lnTo>
                  <a:lnTo>
                    <a:pt x="23" y="6"/>
                  </a:lnTo>
                  <a:lnTo>
                    <a:pt x="22" y="7"/>
                  </a:lnTo>
                  <a:lnTo>
                    <a:pt x="20" y="9"/>
                  </a:lnTo>
                  <a:lnTo>
                    <a:pt x="19" y="10"/>
                  </a:lnTo>
                  <a:lnTo>
                    <a:pt x="16" y="12"/>
                  </a:lnTo>
                  <a:lnTo>
                    <a:pt x="14" y="13"/>
                  </a:lnTo>
                  <a:lnTo>
                    <a:pt x="13" y="15"/>
                  </a:lnTo>
                  <a:lnTo>
                    <a:pt x="12" y="16"/>
                  </a:lnTo>
                  <a:lnTo>
                    <a:pt x="10" y="19"/>
                  </a:lnTo>
                  <a:lnTo>
                    <a:pt x="9" y="20"/>
                  </a:lnTo>
                  <a:lnTo>
                    <a:pt x="7" y="23"/>
                  </a:lnTo>
                  <a:lnTo>
                    <a:pt x="6" y="25"/>
                  </a:lnTo>
                  <a:lnTo>
                    <a:pt x="6" y="28"/>
                  </a:lnTo>
                  <a:lnTo>
                    <a:pt x="4" y="29"/>
                  </a:lnTo>
                  <a:lnTo>
                    <a:pt x="3" y="32"/>
                  </a:lnTo>
                  <a:lnTo>
                    <a:pt x="3" y="34"/>
                  </a:lnTo>
                  <a:lnTo>
                    <a:pt x="1" y="37"/>
                  </a:lnTo>
                  <a:lnTo>
                    <a:pt x="1" y="40"/>
                  </a:lnTo>
                  <a:lnTo>
                    <a:pt x="0" y="43"/>
                  </a:lnTo>
                  <a:lnTo>
                    <a:pt x="0" y="44"/>
                  </a:lnTo>
                  <a:lnTo>
                    <a:pt x="0" y="47"/>
                  </a:lnTo>
                  <a:lnTo>
                    <a:pt x="0" y="50"/>
                  </a:lnTo>
                  <a:lnTo>
                    <a:pt x="0" y="53"/>
                  </a:lnTo>
                  <a:lnTo>
                    <a:pt x="0" y="56"/>
                  </a:lnTo>
                  <a:lnTo>
                    <a:pt x="9" y="56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187" name="Freeform 164"/>
            <p:cNvSpPr>
              <a:spLocks/>
            </p:cNvSpPr>
            <p:nvPr/>
          </p:nvSpPr>
          <p:spPr bwMode="auto">
            <a:xfrm>
              <a:off x="5122863" y="3573289"/>
              <a:ext cx="36512" cy="74612"/>
            </a:xfrm>
            <a:custGeom>
              <a:avLst/>
              <a:gdLst>
                <a:gd name="T0" fmla="*/ 23 w 23"/>
                <a:gd name="T1" fmla="*/ 40 h 47"/>
                <a:gd name="T2" fmla="*/ 22 w 23"/>
                <a:gd name="T3" fmla="*/ 37 h 47"/>
                <a:gd name="T4" fmla="*/ 19 w 23"/>
                <a:gd name="T5" fmla="*/ 34 h 47"/>
                <a:gd name="T6" fmla="*/ 17 w 23"/>
                <a:gd name="T7" fmla="*/ 31 h 47"/>
                <a:gd name="T8" fmla="*/ 16 w 23"/>
                <a:gd name="T9" fmla="*/ 30 h 47"/>
                <a:gd name="T10" fmla="*/ 14 w 23"/>
                <a:gd name="T11" fmla="*/ 27 h 47"/>
                <a:gd name="T12" fmla="*/ 13 w 23"/>
                <a:gd name="T13" fmla="*/ 25 h 47"/>
                <a:gd name="T14" fmla="*/ 12 w 23"/>
                <a:gd name="T15" fmla="*/ 22 h 47"/>
                <a:gd name="T16" fmla="*/ 12 w 23"/>
                <a:gd name="T17" fmla="*/ 19 h 47"/>
                <a:gd name="T18" fmla="*/ 10 w 23"/>
                <a:gd name="T19" fmla="*/ 16 h 47"/>
                <a:gd name="T20" fmla="*/ 10 w 23"/>
                <a:gd name="T21" fmla="*/ 13 h 47"/>
                <a:gd name="T22" fmla="*/ 9 w 23"/>
                <a:gd name="T23" fmla="*/ 10 h 47"/>
                <a:gd name="T24" fmla="*/ 9 w 23"/>
                <a:gd name="T25" fmla="*/ 7 h 47"/>
                <a:gd name="T26" fmla="*/ 9 w 23"/>
                <a:gd name="T27" fmla="*/ 4 h 47"/>
                <a:gd name="T28" fmla="*/ 9 w 23"/>
                <a:gd name="T29" fmla="*/ 1 h 47"/>
                <a:gd name="T30" fmla="*/ 0 w 23"/>
                <a:gd name="T31" fmla="*/ 0 h 47"/>
                <a:gd name="T32" fmla="*/ 0 w 23"/>
                <a:gd name="T33" fmla="*/ 3 h 47"/>
                <a:gd name="T34" fmla="*/ 0 w 23"/>
                <a:gd name="T35" fmla="*/ 6 h 47"/>
                <a:gd name="T36" fmla="*/ 0 w 23"/>
                <a:gd name="T37" fmla="*/ 9 h 47"/>
                <a:gd name="T38" fmla="*/ 0 w 23"/>
                <a:gd name="T39" fmla="*/ 13 h 47"/>
                <a:gd name="T40" fmla="*/ 1 w 23"/>
                <a:gd name="T41" fmla="*/ 16 h 47"/>
                <a:gd name="T42" fmla="*/ 1 w 23"/>
                <a:gd name="T43" fmla="*/ 19 h 47"/>
                <a:gd name="T44" fmla="*/ 3 w 23"/>
                <a:gd name="T45" fmla="*/ 22 h 47"/>
                <a:gd name="T46" fmla="*/ 4 w 23"/>
                <a:gd name="T47" fmla="*/ 25 h 47"/>
                <a:gd name="T48" fmla="*/ 6 w 23"/>
                <a:gd name="T49" fmla="*/ 28 h 47"/>
                <a:gd name="T50" fmla="*/ 7 w 23"/>
                <a:gd name="T51" fmla="*/ 31 h 47"/>
                <a:gd name="T52" fmla="*/ 9 w 23"/>
                <a:gd name="T53" fmla="*/ 34 h 47"/>
                <a:gd name="T54" fmla="*/ 10 w 23"/>
                <a:gd name="T55" fmla="*/ 37 h 47"/>
                <a:gd name="T56" fmla="*/ 13 w 23"/>
                <a:gd name="T57" fmla="*/ 40 h 47"/>
                <a:gd name="T58" fmla="*/ 14 w 23"/>
                <a:gd name="T59" fmla="*/ 43 h 47"/>
                <a:gd name="T60" fmla="*/ 17 w 23"/>
                <a:gd name="T61" fmla="*/ 44 h 47"/>
                <a:gd name="T62" fmla="*/ 19 w 23"/>
                <a:gd name="T63" fmla="*/ 47 h 47"/>
                <a:gd name="T64" fmla="*/ 19 w 23"/>
                <a:gd name="T65" fmla="*/ 46 h 47"/>
                <a:gd name="T66" fmla="*/ 22 w 23"/>
                <a:gd name="T67" fmla="*/ 38 h 4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3"/>
                <a:gd name="T103" fmla="*/ 0 h 47"/>
                <a:gd name="T104" fmla="*/ 23 w 23"/>
                <a:gd name="T105" fmla="*/ 47 h 47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3" h="47">
                  <a:moveTo>
                    <a:pt x="22" y="38"/>
                  </a:moveTo>
                  <a:lnTo>
                    <a:pt x="23" y="40"/>
                  </a:lnTo>
                  <a:lnTo>
                    <a:pt x="23" y="38"/>
                  </a:lnTo>
                  <a:lnTo>
                    <a:pt x="22" y="37"/>
                  </a:lnTo>
                  <a:lnTo>
                    <a:pt x="20" y="36"/>
                  </a:lnTo>
                  <a:lnTo>
                    <a:pt x="19" y="34"/>
                  </a:lnTo>
                  <a:lnTo>
                    <a:pt x="17" y="33"/>
                  </a:lnTo>
                  <a:lnTo>
                    <a:pt x="17" y="31"/>
                  </a:lnTo>
                  <a:lnTo>
                    <a:pt x="16" y="31"/>
                  </a:lnTo>
                  <a:lnTo>
                    <a:pt x="16" y="30"/>
                  </a:lnTo>
                  <a:lnTo>
                    <a:pt x="14" y="28"/>
                  </a:lnTo>
                  <a:lnTo>
                    <a:pt x="14" y="27"/>
                  </a:lnTo>
                  <a:lnTo>
                    <a:pt x="14" y="25"/>
                  </a:lnTo>
                  <a:lnTo>
                    <a:pt x="13" y="25"/>
                  </a:lnTo>
                  <a:lnTo>
                    <a:pt x="13" y="24"/>
                  </a:lnTo>
                  <a:lnTo>
                    <a:pt x="12" y="22"/>
                  </a:lnTo>
                  <a:lnTo>
                    <a:pt x="12" y="21"/>
                  </a:lnTo>
                  <a:lnTo>
                    <a:pt x="12" y="19"/>
                  </a:lnTo>
                  <a:lnTo>
                    <a:pt x="10" y="18"/>
                  </a:lnTo>
                  <a:lnTo>
                    <a:pt x="10" y="16"/>
                  </a:lnTo>
                  <a:lnTo>
                    <a:pt x="10" y="15"/>
                  </a:lnTo>
                  <a:lnTo>
                    <a:pt x="10" y="13"/>
                  </a:lnTo>
                  <a:lnTo>
                    <a:pt x="9" y="12"/>
                  </a:lnTo>
                  <a:lnTo>
                    <a:pt x="9" y="10"/>
                  </a:lnTo>
                  <a:lnTo>
                    <a:pt x="9" y="9"/>
                  </a:lnTo>
                  <a:lnTo>
                    <a:pt x="9" y="7"/>
                  </a:lnTo>
                  <a:lnTo>
                    <a:pt x="9" y="6"/>
                  </a:lnTo>
                  <a:lnTo>
                    <a:pt x="9" y="4"/>
                  </a:lnTo>
                  <a:lnTo>
                    <a:pt x="9" y="3"/>
                  </a:lnTo>
                  <a:lnTo>
                    <a:pt x="9" y="1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7"/>
                  </a:lnTo>
                  <a:lnTo>
                    <a:pt x="0" y="9"/>
                  </a:lnTo>
                  <a:lnTo>
                    <a:pt x="0" y="12"/>
                  </a:lnTo>
                  <a:lnTo>
                    <a:pt x="0" y="13"/>
                  </a:lnTo>
                  <a:lnTo>
                    <a:pt x="1" y="15"/>
                  </a:lnTo>
                  <a:lnTo>
                    <a:pt x="1" y="16"/>
                  </a:lnTo>
                  <a:lnTo>
                    <a:pt x="1" y="18"/>
                  </a:lnTo>
                  <a:lnTo>
                    <a:pt x="1" y="19"/>
                  </a:lnTo>
                  <a:lnTo>
                    <a:pt x="3" y="21"/>
                  </a:lnTo>
                  <a:lnTo>
                    <a:pt x="3" y="22"/>
                  </a:lnTo>
                  <a:lnTo>
                    <a:pt x="4" y="24"/>
                  </a:lnTo>
                  <a:lnTo>
                    <a:pt x="4" y="25"/>
                  </a:lnTo>
                  <a:lnTo>
                    <a:pt x="4" y="27"/>
                  </a:lnTo>
                  <a:lnTo>
                    <a:pt x="6" y="28"/>
                  </a:lnTo>
                  <a:lnTo>
                    <a:pt x="6" y="30"/>
                  </a:lnTo>
                  <a:lnTo>
                    <a:pt x="7" y="31"/>
                  </a:lnTo>
                  <a:lnTo>
                    <a:pt x="7" y="33"/>
                  </a:lnTo>
                  <a:lnTo>
                    <a:pt x="9" y="34"/>
                  </a:lnTo>
                  <a:lnTo>
                    <a:pt x="9" y="36"/>
                  </a:lnTo>
                  <a:lnTo>
                    <a:pt x="10" y="37"/>
                  </a:lnTo>
                  <a:lnTo>
                    <a:pt x="12" y="38"/>
                  </a:lnTo>
                  <a:lnTo>
                    <a:pt x="13" y="40"/>
                  </a:lnTo>
                  <a:lnTo>
                    <a:pt x="13" y="41"/>
                  </a:lnTo>
                  <a:lnTo>
                    <a:pt x="14" y="43"/>
                  </a:lnTo>
                  <a:lnTo>
                    <a:pt x="16" y="44"/>
                  </a:lnTo>
                  <a:lnTo>
                    <a:pt x="17" y="44"/>
                  </a:lnTo>
                  <a:lnTo>
                    <a:pt x="17" y="46"/>
                  </a:lnTo>
                  <a:lnTo>
                    <a:pt x="19" y="47"/>
                  </a:lnTo>
                  <a:lnTo>
                    <a:pt x="17" y="46"/>
                  </a:lnTo>
                  <a:lnTo>
                    <a:pt x="19" y="46"/>
                  </a:lnTo>
                  <a:lnTo>
                    <a:pt x="19" y="47"/>
                  </a:lnTo>
                  <a:lnTo>
                    <a:pt x="22" y="3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188" name="Freeform 165"/>
            <p:cNvSpPr>
              <a:spLocks/>
            </p:cNvSpPr>
            <p:nvPr/>
          </p:nvSpPr>
          <p:spPr bwMode="auto">
            <a:xfrm>
              <a:off x="5153025" y="3633614"/>
              <a:ext cx="215900" cy="290512"/>
            </a:xfrm>
            <a:custGeom>
              <a:avLst/>
              <a:gdLst>
                <a:gd name="T0" fmla="*/ 136 w 136"/>
                <a:gd name="T1" fmla="*/ 175 h 183"/>
                <a:gd name="T2" fmla="*/ 136 w 136"/>
                <a:gd name="T3" fmla="*/ 162 h 183"/>
                <a:gd name="T4" fmla="*/ 133 w 136"/>
                <a:gd name="T5" fmla="*/ 147 h 183"/>
                <a:gd name="T6" fmla="*/ 129 w 136"/>
                <a:gd name="T7" fmla="*/ 132 h 183"/>
                <a:gd name="T8" fmla="*/ 125 w 136"/>
                <a:gd name="T9" fmla="*/ 119 h 183"/>
                <a:gd name="T10" fmla="*/ 119 w 136"/>
                <a:gd name="T11" fmla="*/ 106 h 183"/>
                <a:gd name="T12" fmla="*/ 113 w 136"/>
                <a:gd name="T13" fmla="*/ 94 h 183"/>
                <a:gd name="T14" fmla="*/ 104 w 136"/>
                <a:gd name="T15" fmla="*/ 80 h 183"/>
                <a:gd name="T16" fmla="*/ 95 w 136"/>
                <a:gd name="T17" fmla="*/ 69 h 183"/>
                <a:gd name="T18" fmla="*/ 86 w 136"/>
                <a:gd name="T19" fmla="*/ 57 h 183"/>
                <a:gd name="T20" fmla="*/ 76 w 136"/>
                <a:gd name="T21" fmla="*/ 46 h 183"/>
                <a:gd name="T22" fmla="*/ 64 w 136"/>
                <a:gd name="T23" fmla="*/ 36 h 183"/>
                <a:gd name="T24" fmla="*/ 53 w 136"/>
                <a:gd name="T25" fmla="*/ 27 h 183"/>
                <a:gd name="T26" fmla="*/ 40 w 136"/>
                <a:gd name="T27" fmla="*/ 18 h 183"/>
                <a:gd name="T28" fmla="*/ 25 w 136"/>
                <a:gd name="T29" fmla="*/ 11 h 183"/>
                <a:gd name="T30" fmla="*/ 12 w 136"/>
                <a:gd name="T31" fmla="*/ 3 h 183"/>
                <a:gd name="T32" fmla="*/ 0 w 136"/>
                <a:gd name="T33" fmla="*/ 9 h 183"/>
                <a:gd name="T34" fmla="*/ 15 w 136"/>
                <a:gd name="T35" fmla="*/ 15 h 183"/>
                <a:gd name="T36" fmla="*/ 28 w 136"/>
                <a:gd name="T37" fmla="*/ 23 h 183"/>
                <a:gd name="T38" fmla="*/ 41 w 136"/>
                <a:gd name="T39" fmla="*/ 30 h 183"/>
                <a:gd name="T40" fmla="*/ 53 w 136"/>
                <a:gd name="T41" fmla="*/ 39 h 183"/>
                <a:gd name="T42" fmla="*/ 64 w 136"/>
                <a:gd name="T43" fmla="*/ 48 h 183"/>
                <a:gd name="T44" fmla="*/ 75 w 136"/>
                <a:gd name="T45" fmla="*/ 58 h 183"/>
                <a:gd name="T46" fmla="*/ 85 w 136"/>
                <a:gd name="T47" fmla="*/ 69 h 183"/>
                <a:gd name="T48" fmla="*/ 94 w 136"/>
                <a:gd name="T49" fmla="*/ 80 h 183"/>
                <a:gd name="T50" fmla="*/ 101 w 136"/>
                <a:gd name="T51" fmla="*/ 92 h 183"/>
                <a:gd name="T52" fmla="*/ 108 w 136"/>
                <a:gd name="T53" fmla="*/ 104 h 183"/>
                <a:gd name="T54" fmla="*/ 114 w 136"/>
                <a:gd name="T55" fmla="*/ 116 h 183"/>
                <a:gd name="T56" fmla="*/ 119 w 136"/>
                <a:gd name="T57" fmla="*/ 129 h 183"/>
                <a:gd name="T58" fmla="*/ 123 w 136"/>
                <a:gd name="T59" fmla="*/ 143 h 183"/>
                <a:gd name="T60" fmla="*/ 126 w 136"/>
                <a:gd name="T61" fmla="*/ 156 h 183"/>
                <a:gd name="T62" fmla="*/ 128 w 136"/>
                <a:gd name="T63" fmla="*/ 169 h 183"/>
                <a:gd name="T64" fmla="*/ 128 w 136"/>
                <a:gd name="T65" fmla="*/ 183 h 18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36"/>
                <a:gd name="T100" fmla="*/ 0 h 183"/>
                <a:gd name="T101" fmla="*/ 136 w 136"/>
                <a:gd name="T102" fmla="*/ 183 h 18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36" h="183">
                  <a:moveTo>
                    <a:pt x="136" y="183"/>
                  </a:moveTo>
                  <a:lnTo>
                    <a:pt x="136" y="175"/>
                  </a:lnTo>
                  <a:lnTo>
                    <a:pt x="136" y="168"/>
                  </a:lnTo>
                  <a:lnTo>
                    <a:pt x="136" y="162"/>
                  </a:lnTo>
                  <a:lnTo>
                    <a:pt x="135" y="154"/>
                  </a:lnTo>
                  <a:lnTo>
                    <a:pt x="133" y="147"/>
                  </a:lnTo>
                  <a:lnTo>
                    <a:pt x="132" y="140"/>
                  </a:lnTo>
                  <a:lnTo>
                    <a:pt x="129" y="132"/>
                  </a:lnTo>
                  <a:lnTo>
                    <a:pt x="128" y="126"/>
                  </a:lnTo>
                  <a:lnTo>
                    <a:pt x="125" y="119"/>
                  </a:lnTo>
                  <a:lnTo>
                    <a:pt x="122" y="113"/>
                  </a:lnTo>
                  <a:lnTo>
                    <a:pt x="119" y="106"/>
                  </a:lnTo>
                  <a:lnTo>
                    <a:pt x="116" y="100"/>
                  </a:lnTo>
                  <a:lnTo>
                    <a:pt x="113" y="94"/>
                  </a:lnTo>
                  <a:lnTo>
                    <a:pt x="108" y="86"/>
                  </a:lnTo>
                  <a:lnTo>
                    <a:pt x="104" y="80"/>
                  </a:lnTo>
                  <a:lnTo>
                    <a:pt x="100" y="75"/>
                  </a:lnTo>
                  <a:lnTo>
                    <a:pt x="95" y="69"/>
                  </a:lnTo>
                  <a:lnTo>
                    <a:pt x="91" y="63"/>
                  </a:lnTo>
                  <a:lnTo>
                    <a:pt x="86" y="57"/>
                  </a:lnTo>
                  <a:lnTo>
                    <a:pt x="81" y="52"/>
                  </a:lnTo>
                  <a:lnTo>
                    <a:pt x="76" y="46"/>
                  </a:lnTo>
                  <a:lnTo>
                    <a:pt x="70" y="42"/>
                  </a:lnTo>
                  <a:lnTo>
                    <a:pt x="64" y="36"/>
                  </a:lnTo>
                  <a:lnTo>
                    <a:pt x="59" y="32"/>
                  </a:lnTo>
                  <a:lnTo>
                    <a:pt x="53" y="27"/>
                  </a:lnTo>
                  <a:lnTo>
                    <a:pt x="45" y="23"/>
                  </a:lnTo>
                  <a:lnTo>
                    <a:pt x="40" y="18"/>
                  </a:lnTo>
                  <a:lnTo>
                    <a:pt x="32" y="14"/>
                  </a:lnTo>
                  <a:lnTo>
                    <a:pt x="25" y="11"/>
                  </a:lnTo>
                  <a:lnTo>
                    <a:pt x="18" y="6"/>
                  </a:lnTo>
                  <a:lnTo>
                    <a:pt x="12" y="3"/>
                  </a:lnTo>
                  <a:lnTo>
                    <a:pt x="3" y="0"/>
                  </a:lnTo>
                  <a:lnTo>
                    <a:pt x="0" y="9"/>
                  </a:lnTo>
                  <a:lnTo>
                    <a:pt x="7" y="12"/>
                  </a:lnTo>
                  <a:lnTo>
                    <a:pt x="15" y="15"/>
                  </a:lnTo>
                  <a:lnTo>
                    <a:pt x="22" y="18"/>
                  </a:lnTo>
                  <a:lnTo>
                    <a:pt x="28" y="23"/>
                  </a:lnTo>
                  <a:lnTo>
                    <a:pt x="35" y="26"/>
                  </a:lnTo>
                  <a:lnTo>
                    <a:pt x="41" y="30"/>
                  </a:lnTo>
                  <a:lnTo>
                    <a:pt x="47" y="35"/>
                  </a:lnTo>
                  <a:lnTo>
                    <a:pt x="53" y="39"/>
                  </a:lnTo>
                  <a:lnTo>
                    <a:pt x="59" y="43"/>
                  </a:lnTo>
                  <a:lnTo>
                    <a:pt x="64" y="48"/>
                  </a:lnTo>
                  <a:lnTo>
                    <a:pt x="70" y="52"/>
                  </a:lnTo>
                  <a:lnTo>
                    <a:pt x="75" y="58"/>
                  </a:lnTo>
                  <a:lnTo>
                    <a:pt x="79" y="63"/>
                  </a:lnTo>
                  <a:lnTo>
                    <a:pt x="85" y="69"/>
                  </a:lnTo>
                  <a:lnTo>
                    <a:pt x="89" y="75"/>
                  </a:lnTo>
                  <a:lnTo>
                    <a:pt x="94" y="80"/>
                  </a:lnTo>
                  <a:lnTo>
                    <a:pt x="97" y="86"/>
                  </a:lnTo>
                  <a:lnTo>
                    <a:pt x="101" y="92"/>
                  </a:lnTo>
                  <a:lnTo>
                    <a:pt x="106" y="98"/>
                  </a:lnTo>
                  <a:lnTo>
                    <a:pt x="108" y="104"/>
                  </a:lnTo>
                  <a:lnTo>
                    <a:pt x="111" y="110"/>
                  </a:lnTo>
                  <a:lnTo>
                    <a:pt x="114" y="116"/>
                  </a:lnTo>
                  <a:lnTo>
                    <a:pt x="117" y="122"/>
                  </a:lnTo>
                  <a:lnTo>
                    <a:pt x="119" y="129"/>
                  </a:lnTo>
                  <a:lnTo>
                    <a:pt x="122" y="135"/>
                  </a:lnTo>
                  <a:lnTo>
                    <a:pt x="123" y="143"/>
                  </a:lnTo>
                  <a:lnTo>
                    <a:pt x="125" y="149"/>
                  </a:lnTo>
                  <a:lnTo>
                    <a:pt x="126" y="156"/>
                  </a:lnTo>
                  <a:lnTo>
                    <a:pt x="128" y="162"/>
                  </a:lnTo>
                  <a:lnTo>
                    <a:pt x="128" y="169"/>
                  </a:lnTo>
                  <a:lnTo>
                    <a:pt x="128" y="175"/>
                  </a:lnTo>
                  <a:lnTo>
                    <a:pt x="128" y="183"/>
                  </a:lnTo>
                  <a:lnTo>
                    <a:pt x="136" y="18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189" name="Freeform 166"/>
            <p:cNvSpPr>
              <a:spLocks/>
            </p:cNvSpPr>
            <p:nvPr/>
          </p:nvSpPr>
          <p:spPr bwMode="auto">
            <a:xfrm>
              <a:off x="5005388" y="3924126"/>
              <a:ext cx="363537" cy="315913"/>
            </a:xfrm>
            <a:custGeom>
              <a:avLst/>
              <a:gdLst>
                <a:gd name="T0" fmla="*/ 12 w 229"/>
                <a:gd name="T1" fmla="*/ 199 h 199"/>
                <a:gd name="T2" fmla="*/ 36 w 229"/>
                <a:gd name="T3" fmla="*/ 196 h 199"/>
                <a:gd name="T4" fmla="*/ 58 w 229"/>
                <a:gd name="T5" fmla="*/ 194 h 199"/>
                <a:gd name="T6" fmla="*/ 80 w 229"/>
                <a:gd name="T7" fmla="*/ 188 h 199"/>
                <a:gd name="T8" fmla="*/ 100 w 229"/>
                <a:gd name="T9" fmla="*/ 180 h 199"/>
                <a:gd name="T10" fmla="*/ 119 w 229"/>
                <a:gd name="T11" fmla="*/ 171 h 199"/>
                <a:gd name="T12" fmla="*/ 137 w 229"/>
                <a:gd name="T13" fmla="*/ 159 h 199"/>
                <a:gd name="T14" fmla="*/ 155 w 229"/>
                <a:gd name="T15" fmla="*/ 148 h 199"/>
                <a:gd name="T16" fmla="*/ 171 w 229"/>
                <a:gd name="T17" fmla="*/ 134 h 199"/>
                <a:gd name="T18" fmla="*/ 184 w 229"/>
                <a:gd name="T19" fmla="*/ 119 h 199"/>
                <a:gd name="T20" fmla="*/ 197 w 229"/>
                <a:gd name="T21" fmla="*/ 103 h 199"/>
                <a:gd name="T22" fmla="*/ 207 w 229"/>
                <a:gd name="T23" fmla="*/ 87 h 199"/>
                <a:gd name="T24" fmla="*/ 216 w 229"/>
                <a:gd name="T25" fmla="*/ 69 h 199"/>
                <a:gd name="T26" fmla="*/ 223 w 229"/>
                <a:gd name="T27" fmla="*/ 50 h 199"/>
                <a:gd name="T28" fmla="*/ 228 w 229"/>
                <a:gd name="T29" fmla="*/ 31 h 199"/>
                <a:gd name="T30" fmla="*/ 229 w 229"/>
                <a:gd name="T31" fmla="*/ 10 h 199"/>
                <a:gd name="T32" fmla="*/ 221 w 229"/>
                <a:gd name="T33" fmla="*/ 0 h 199"/>
                <a:gd name="T34" fmla="*/ 221 w 229"/>
                <a:gd name="T35" fmla="*/ 19 h 199"/>
                <a:gd name="T36" fmla="*/ 216 w 229"/>
                <a:gd name="T37" fmla="*/ 38 h 199"/>
                <a:gd name="T38" fmla="*/ 212 w 229"/>
                <a:gd name="T39" fmla="*/ 56 h 199"/>
                <a:gd name="T40" fmla="*/ 204 w 229"/>
                <a:gd name="T41" fmla="*/ 74 h 199"/>
                <a:gd name="T42" fmla="*/ 194 w 229"/>
                <a:gd name="T43" fmla="*/ 90 h 199"/>
                <a:gd name="T44" fmla="*/ 184 w 229"/>
                <a:gd name="T45" fmla="*/ 106 h 199"/>
                <a:gd name="T46" fmla="*/ 171 w 229"/>
                <a:gd name="T47" fmla="*/ 121 h 199"/>
                <a:gd name="T48" fmla="*/ 157 w 229"/>
                <a:gd name="T49" fmla="*/ 134 h 199"/>
                <a:gd name="T50" fmla="*/ 141 w 229"/>
                <a:gd name="T51" fmla="*/ 146 h 199"/>
                <a:gd name="T52" fmla="*/ 124 w 229"/>
                <a:gd name="T53" fmla="*/ 158 h 199"/>
                <a:gd name="T54" fmla="*/ 106 w 229"/>
                <a:gd name="T55" fmla="*/ 167 h 199"/>
                <a:gd name="T56" fmla="*/ 87 w 229"/>
                <a:gd name="T57" fmla="*/ 176 h 199"/>
                <a:gd name="T58" fmla="*/ 66 w 229"/>
                <a:gd name="T59" fmla="*/ 182 h 199"/>
                <a:gd name="T60" fmla="*/ 46 w 229"/>
                <a:gd name="T61" fmla="*/ 186 h 199"/>
                <a:gd name="T62" fmla="*/ 24 w 229"/>
                <a:gd name="T63" fmla="*/ 189 h 199"/>
                <a:gd name="T64" fmla="*/ 0 w 229"/>
                <a:gd name="T65" fmla="*/ 191 h 19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9"/>
                <a:gd name="T100" fmla="*/ 0 h 199"/>
                <a:gd name="T101" fmla="*/ 229 w 229"/>
                <a:gd name="T102" fmla="*/ 199 h 19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9" h="199">
                  <a:moveTo>
                    <a:pt x="0" y="199"/>
                  </a:moveTo>
                  <a:lnTo>
                    <a:pt x="12" y="199"/>
                  </a:lnTo>
                  <a:lnTo>
                    <a:pt x="24" y="198"/>
                  </a:lnTo>
                  <a:lnTo>
                    <a:pt x="36" y="196"/>
                  </a:lnTo>
                  <a:lnTo>
                    <a:pt x="47" y="195"/>
                  </a:lnTo>
                  <a:lnTo>
                    <a:pt x="58" y="194"/>
                  </a:lnTo>
                  <a:lnTo>
                    <a:pt x="69" y="191"/>
                  </a:lnTo>
                  <a:lnTo>
                    <a:pt x="80" y="188"/>
                  </a:lnTo>
                  <a:lnTo>
                    <a:pt x="90" y="183"/>
                  </a:lnTo>
                  <a:lnTo>
                    <a:pt x="100" y="180"/>
                  </a:lnTo>
                  <a:lnTo>
                    <a:pt x="109" y="176"/>
                  </a:lnTo>
                  <a:lnTo>
                    <a:pt x="119" y="171"/>
                  </a:lnTo>
                  <a:lnTo>
                    <a:pt x="128" y="165"/>
                  </a:lnTo>
                  <a:lnTo>
                    <a:pt x="137" y="159"/>
                  </a:lnTo>
                  <a:lnTo>
                    <a:pt x="146" y="154"/>
                  </a:lnTo>
                  <a:lnTo>
                    <a:pt x="155" y="148"/>
                  </a:lnTo>
                  <a:lnTo>
                    <a:pt x="162" y="142"/>
                  </a:lnTo>
                  <a:lnTo>
                    <a:pt x="171" y="134"/>
                  </a:lnTo>
                  <a:lnTo>
                    <a:pt x="178" y="127"/>
                  </a:lnTo>
                  <a:lnTo>
                    <a:pt x="184" y="119"/>
                  </a:lnTo>
                  <a:lnTo>
                    <a:pt x="191" y="112"/>
                  </a:lnTo>
                  <a:lnTo>
                    <a:pt x="197" y="103"/>
                  </a:lnTo>
                  <a:lnTo>
                    <a:pt x="201" y="94"/>
                  </a:lnTo>
                  <a:lnTo>
                    <a:pt x="207" y="87"/>
                  </a:lnTo>
                  <a:lnTo>
                    <a:pt x="212" y="78"/>
                  </a:lnTo>
                  <a:lnTo>
                    <a:pt x="216" y="69"/>
                  </a:lnTo>
                  <a:lnTo>
                    <a:pt x="219" y="59"/>
                  </a:lnTo>
                  <a:lnTo>
                    <a:pt x="223" y="50"/>
                  </a:lnTo>
                  <a:lnTo>
                    <a:pt x="225" y="40"/>
                  </a:lnTo>
                  <a:lnTo>
                    <a:pt x="228" y="31"/>
                  </a:lnTo>
                  <a:lnTo>
                    <a:pt x="229" y="20"/>
                  </a:lnTo>
                  <a:lnTo>
                    <a:pt x="229" y="10"/>
                  </a:lnTo>
                  <a:lnTo>
                    <a:pt x="229" y="0"/>
                  </a:lnTo>
                  <a:lnTo>
                    <a:pt x="221" y="0"/>
                  </a:lnTo>
                  <a:lnTo>
                    <a:pt x="221" y="10"/>
                  </a:lnTo>
                  <a:lnTo>
                    <a:pt x="221" y="19"/>
                  </a:lnTo>
                  <a:lnTo>
                    <a:pt x="219" y="29"/>
                  </a:lnTo>
                  <a:lnTo>
                    <a:pt x="216" y="38"/>
                  </a:lnTo>
                  <a:lnTo>
                    <a:pt x="215" y="47"/>
                  </a:lnTo>
                  <a:lnTo>
                    <a:pt x="212" y="56"/>
                  </a:lnTo>
                  <a:lnTo>
                    <a:pt x="207" y="65"/>
                  </a:lnTo>
                  <a:lnTo>
                    <a:pt x="204" y="74"/>
                  </a:lnTo>
                  <a:lnTo>
                    <a:pt x="200" y="82"/>
                  </a:lnTo>
                  <a:lnTo>
                    <a:pt x="194" y="90"/>
                  </a:lnTo>
                  <a:lnTo>
                    <a:pt x="190" y="99"/>
                  </a:lnTo>
                  <a:lnTo>
                    <a:pt x="184" y="106"/>
                  </a:lnTo>
                  <a:lnTo>
                    <a:pt x="178" y="114"/>
                  </a:lnTo>
                  <a:lnTo>
                    <a:pt x="171" y="121"/>
                  </a:lnTo>
                  <a:lnTo>
                    <a:pt x="165" y="128"/>
                  </a:lnTo>
                  <a:lnTo>
                    <a:pt x="157" y="134"/>
                  </a:lnTo>
                  <a:lnTo>
                    <a:pt x="149" y="140"/>
                  </a:lnTo>
                  <a:lnTo>
                    <a:pt x="141" y="146"/>
                  </a:lnTo>
                  <a:lnTo>
                    <a:pt x="133" y="152"/>
                  </a:lnTo>
                  <a:lnTo>
                    <a:pt x="124" y="158"/>
                  </a:lnTo>
                  <a:lnTo>
                    <a:pt x="115" y="162"/>
                  </a:lnTo>
                  <a:lnTo>
                    <a:pt x="106" y="167"/>
                  </a:lnTo>
                  <a:lnTo>
                    <a:pt x="96" y="171"/>
                  </a:lnTo>
                  <a:lnTo>
                    <a:pt x="87" y="176"/>
                  </a:lnTo>
                  <a:lnTo>
                    <a:pt x="77" y="179"/>
                  </a:lnTo>
                  <a:lnTo>
                    <a:pt x="66" y="182"/>
                  </a:lnTo>
                  <a:lnTo>
                    <a:pt x="56" y="185"/>
                  </a:lnTo>
                  <a:lnTo>
                    <a:pt x="46" y="186"/>
                  </a:lnTo>
                  <a:lnTo>
                    <a:pt x="34" y="189"/>
                  </a:lnTo>
                  <a:lnTo>
                    <a:pt x="24" y="189"/>
                  </a:lnTo>
                  <a:lnTo>
                    <a:pt x="12" y="191"/>
                  </a:lnTo>
                  <a:lnTo>
                    <a:pt x="0" y="191"/>
                  </a:lnTo>
                  <a:lnTo>
                    <a:pt x="0" y="199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190" name="Freeform 167"/>
            <p:cNvSpPr>
              <a:spLocks/>
            </p:cNvSpPr>
            <p:nvPr/>
          </p:nvSpPr>
          <p:spPr bwMode="auto">
            <a:xfrm>
              <a:off x="4643438" y="3924126"/>
              <a:ext cx="361950" cy="315913"/>
            </a:xfrm>
            <a:custGeom>
              <a:avLst/>
              <a:gdLst>
                <a:gd name="T0" fmla="*/ 0 w 228"/>
                <a:gd name="T1" fmla="*/ 10 h 199"/>
                <a:gd name="T2" fmla="*/ 3 w 228"/>
                <a:gd name="T3" fmla="*/ 31 h 199"/>
                <a:gd name="T4" fmla="*/ 7 w 228"/>
                <a:gd name="T5" fmla="*/ 50 h 199"/>
                <a:gd name="T6" fmla="*/ 14 w 228"/>
                <a:gd name="T7" fmla="*/ 69 h 199"/>
                <a:gd name="T8" fmla="*/ 23 w 228"/>
                <a:gd name="T9" fmla="*/ 87 h 199"/>
                <a:gd name="T10" fmla="*/ 33 w 228"/>
                <a:gd name="T11" fmla="*/ 103 h 199"/>
                <a:gd name="T12" fmla="*/ 45 w 228"/>
                <a:gd name="T13" fmla="*/ 119 h 199"/>
                <a:gd name="T14" fmla="*/ 60 w 228"/>
                <a:gd name="T15" fmla="*/ 134 h 199"/>
                <a:gd name="T16" fmla="*/ 74 w 228"/>
                <a:gd name="T17" fmla="*/ 148 h 199"/>
                <a:gd name="T18" fmla="*/ 92 w 228"/>
                <a:gd name="T19" fmla="*/ 159 h 199"/>
                <a:gd name="T20" fmla="*/ 111 w 228"/>
                <a:gd name="T21" fmla="*/ 171 h 199"/>
                <a:gd name="T22" fmla="*/ 130 w 228"/>
                <a:gd name="T23" fmla="*/ 180 h 199"/>
                <a:gd name="T24" fmla="*/ 151 w 228"/>
                <a:gd name="T25" fmla="*/ 188 h 199"/>
                <a:gd name="T26" fmla="*/ 171 w 228"/>
                <a:gd name="T27" fmla="*/ 194 h 199"/>
                <a:gd name="T28" fmla="*/ 195 w 228"/>
                <a:gd name="T29" fmla="*/ 196 h 199"/>
                <a:gd name="T30" fmla="*/ 217 w 228"/>
                <a:gd name="T31" fmla="*/ 199 h 199"/>
                <a:gd name="T32" fmla="*/ 228 w 228"/>
                <a:gd name="T33" fmla="*/ 191 h 199"/>
                <a:gd name="T34" fmla="*/ 206 w 228"/>
                <a:gd name="T35" fmla="*/ 189 h 199"/>
                <a:gd name="T36" fmla="*/ 184 w 228"/>
                <a:gd name="T37" fmla="*/ 186 h 199"/>
                <a:gd name="T38" fmla="*/ 164 w 228"/>
                <a:gd name="T39" fmla="*/ 182 h 199"/>
                <a:gd name="T40" fmla="*/ 143 w 228"/>
                <a:gd name="T41" fmla="*/ 176 h 199"/>
                <a:gd name="T42" fmla="*/ 124 w 228"/>
                <a:gd name="T43" fmla="*/ 167 h 199"/>
                <a:gd name="T44" fmla="*/ 105 w 228"/>
                <a:gd name="T45" fmla="*/ 158 h 199"/>
                <a:gd name="T46" fmla="*/ 89 w 228"/>
                <a:gd name="T47" fmla="*/ 146 h 199"/>
                <a:gd name="T48" fmla="*/ 73 w 228"/>
                <a:gd name="T49" fmla="*/ 134 h 199"/>
                <a:gd name="T50" fmla="*/ 58 w 228"/>
                <a:gd name="T51" fmla="*/ 121 h 199"/>
                <a:gd name="T52" fmla="*/ 47 w 228"/>
                <a:gd name="T53" fmla="*/ 106 h 199"/>
                <a:gd name="T54" fmla="*/ 35 w 228"/>
                <a:gd name="T55" fmla="*/ 90 h 199"/>
                <a:gd name="T56" fmla="*/ 26 w 228"/>
                <a:gd name="T57" fmla="*/ 74 h 199"/>
                <a:gd name="T58" fmla="*/ 19 w 228"/>
                <a:gd name="T59" fmla="*/ 56 h 199"/>
                <a:gd name="T60" fmla="*/ 13 w 228"/>
                <a:gd name="T61" fmla="*/ 38 h 199"/>
                <a:gd name="T62" fmla="*/ 10 w 228"/>
                <a:gd name="T63" fmla="*/ 19 h 199"/>
                <a:gd name="T64" fmla="*/ 8 w 228"/>
                <a:gd name="T65" fmla="*/ 0 h 19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8"/>
                <a:gd name="T100" fmla="*/ 0 h 199"/>
                <a:gd name="T101" fmla="*/ 228 w 228"/>
                <a:gd name="T102" fmla="*/ 199 h 19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8" h="199">
                  <a:moveTo>
                    <a:pt x="0" y="0"/>
                  </a:moveTo>
                  <a:lnTo>
                    <a:pt x="0" y="10"/>
                  </a:lnTo>
                  <a:lnTo>
                    <a:pt x="1" y="20"/>
                  </a:lnTo>
                  <a:lnTo>
                    <a:pt x="3" y="31"/>
                  </a:lnTo>
                  <a:lnTo>
                    <a:pt x="4" y="40"/>
                  </a:lnTo>
                  <a:lnTo>
                    <a:pt x="7" y="50"/>
                  </a:lnTo>
                  <a:lnTo>
                    <a:pt x="10" y="59"/>
                  </a:lnTo>
                  <a:lnTo>
                    <a:pt x="14" y="69"/>
                  </a:lnTo>
                  <a:lnTo>
                    <a:pt x="17" y="78"/>
                  </a:lnTo>
                  <a:lnTo>
                    <a:pt x="23" y="87"/>
                  </a:lnTo>
                  <a:lnTo>
                    <a:pt x="27" y="94"/>
                  </a:lnTo>
                  <a:lnTo>
                    <a:pt x="33" y="103"/>
                  </a:lnTo>
                  <a:lnTo>
                    <a:pt x="39" y="112"/>
                  </a:lnTo>
                  <a:lnTo>
                    <a:pt x="45" y="119"/>
                  </a:lnTo>
                  <a:lnTo>
                    <a:pt x="52" y="127"/>
                  </a:lnTo>
                  <a:lnTo>
                    <a:pt x="60" y="134"/>
                  </a:lnTo>
                  <a:lnTo>
                    <a:pt x="67" y="142"/>
                  </a:lnTo>
                  <a:lnTo>
                    <a:pt x="74" y="148"/>
                  </a:lnTo>
                  <a:lnTo>
                    <a:pt x="83" y="154"/>
                  </a:lnTo>
                  <a:lnTo>
                    <a:pt x="92" y="159"/>
                  </a:lnTo>
                  <a:lnTo>
                    <a:pt x="101" y="165"/>
                  </a:lnTo>
                  <a:lnTo>
                    <a:pt x="111" y="171"/>
                  </a:lnTo>
                  <a:lnTo>
                    <a:pt x="120" y="176"/>
                  </a:lnTo>
                  <a:lnTo>
                    <a:pt x="130" y="180"/>
                  </a:lnTo>
                  <a:lnTo>
                    <a:pt x="140" y="183"/>
                  </a:lnTo>
                  <a:lnTo>
                    <a:pt x="151" y="188"/>
                  </a:lnTo>
                  <a:lnTo>
                    <a:pt x="161" y="191"/>
                  </a:lnTo>
                  <a:lnTo>
                    <a:pt x="171" y="194"/>
                  </a:lnTo>
                  <a:lnTo>
                    <a:pt x="183" y="195"/>
                  </a:lnTo>
                  <a:lnTo>
                    <a:pt x="195" y="196"/>
                  </a:lnTo>
                  <a:lnTo>
                    <a:pt x="205" y="198"/>
                  </a:lnTo>
                  <a:lnTo>
                    <a:pt x="217" y="199"/>
                  </a:lnTo>
                  <a:lnTo>
                    <a:pt x="228" y="199"/>
                  </a:lnTo>
                  <a:lnTo>
                    <a:pt x="228" y="191"/>
                  </a:lnTo>
                  <a:lnTo>
                    <a:pt x="218" y="191"/>
                  </a:lnTo>
                  <a:lnTo>
                    <a:pt x="206" y="189"/>
                  </a:lnTo>
                  <a:lnTo>
                    <a:pt x="195" y="189"/>
                  </a:lnTo>
                  <a:lnTo>
                    <a:pt x="184" y="186"/>
                  </a:lnTo>
                  <a:lnTo>
                    <a:pt x="174" y="185"/>
                  </a:lnTo>
                  <a:lnTo>
                    <a:pt x="164" y="182"/>
                  </a:lnTo>
                  <a:lnTo>
                    <a:pt x="154" y="179"/>
                  </a:lnTo>
                  <a:lnTo>
                    <a:pt x="143" y="176"/>
                  </a:lnTo>
                  <a:lnTo>
                    <a:pt x="133" y="171"/>
                  </a:lnTo>
                  <a:lnTo>
                    <a:pt x="124" y="167"/>
                  </a:lnTo>
                  <a:lnTo>
                    <a:pt x="114" y="162"/>
                  </a:lnTo>
                  <a:lnTo>
                    <a:pt x="105" y="158"/>
                  </a:lnTo>
                  <a:lnTo>
                    <a:pt x="96" y="152"/>
                  </a:lnTo>
                  <a:lnTo>
                    <a:pt x="89" y="146"/>
                  </a:lnTo>
                  <a:lnTo>
                    <a:pt x="80" y="140"/>
                  </a:lnTo>
                  <a:lnTo>
                    <a:pt x="73" y="134"/>
                  </a:lnTo>
                  <a:lnTo>
                    <a:pt x="66" y="128"/>
                  </a:lnTo>
                  <a:lnTo>
                    <a:pt x="58" y="121"/>
                  </a:lnTo>
                  <a:lnTo>
                    <a:pt x="52" y="114"/>
                  </a:lnTo>
                  <a:lnTo>
                    <a:pt x="47" y="106"/>
                  </a:lnTo>
                  <a:lnTo>
                    <a:pt x="41" y="99"/>
                  </a:lnTo>
                  <a:lnTo>
                    <a:pt x="35" y="90"/>
                  </a:lnTo>
                  <a:lnTo>
                    <a:pt x="30" y="82"/>
                  </a:lnTo>
                  <a:lnTo>
                    <a:pt x="26" y="74"/>
                  </a:lnTo>
                  <a:lnTo>
                    <a:pt x="22" y="65"/>
                  </a:lnTo>
                  <a:lnTo>
                    <a:pt x="19" y="56"/>
                  </a:lnTo>
                  <a:lnTo>
                    <a:pt x="16" y="47"/>
                  </a:lnTo>
                  <a:lnTo>
                    <a:pt x="13" y="38"/>
                  </a:lnTo>
                  <a:lnTo>
                    <a:pt x="11" y="29"/>
                  </a:lnTo>
                  <a:lnTo>
                    <a:pt x="10" y="19"/>
                  </a:lnTo>
                  <a:lnTo>
                    <a:pt x="8" y="10"/>
                  </a:ln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191" name="Freeform 168"/>
            <p:cNvSpPr>
              <a:spLocks/>
            </p:cNvSpPr>
            <p:nvPr/>
          </p:nvSpPr>
          <p:spPr bwMode="auto">
            <a:xfrm>
              <a:off x="4643438" y="3633614"/>
              <a:ext cx="215900" cy="290512"/>
            </a:xfrm>
            <a:custGeom>
              <a:avLst/>
              <a:gdLst>
                <a:gd name="T0" fmla="*/ 126 w 136"/>
                <a:gd name="T1" fmla="*/ 3 h 183"/>
                <a:gd name="T2" fmla="*/ 111 w 136"/>
                <a:gd name="T3" fmla="*/ 12 h 183"/>
                <a:gd name="T4" fmla="*/ 98 w 136"/>
                <a:gd name="T5" fmla="*/ 20 h 183"/>
                <a:gd name="T6" fmla="*/ 85 w 136"/>
                <a:gd name="T7" fmla="*/ 29 h 183"/>
                <a:gd name="T8" fmla="*/ 73 w 136"/>
                <a:gd name="T9" fmla="*/ 39 h 183"/>
                <a:gd name="T10" fmla="*/ 61 w 136"/>
                <a:gd name="T11" fmla="*/ 48 h 183"/>
                <a:gd name="T12" fmla="*/ 51 w 136"/>
                <a:gd name="T13" fmla="*/ 60 h 183"/>
                <a:gd name="T14" fmla="*/ 41 w 136"/>
                <a:gd name="T15" fmla="*/ 70 h 183"/>
                <a:gd name="T16" fmla="*/ 32 w 136"/>
                <a:gd name="T17" fmla="*/ 82 h 183"/>
                <a:gd name="T18" fmla="*/ 25 w 136"/>
                <a:gd name="T19" fmla="*/ 94 h 183"/>
                <a:gd name="T20" fmla="*/ 17 w 136"/>
                <a:gd name="T21" fmla="*/ 107 h 183"/>
                <a:gd name="T22" fmla="*/ 11 w 136"/>
                <a:gd name="T23" fmla="*/ 120 h 183"/>
                <a:gd name="T24" fmla="*/ 7 w 136"/>
                <a:gd name="T25" fmla="*/ 134 h 183"/>
                <a:gd name="T26" fmla="*/ 4 w 136"/>
                <a:gd name="T27" fmla="*/ 147 h 183"/>
                <a:gd name="T28" fmla="*/ 1 w 136"/>
                <a:gd name="T29" fmla="*/ 160 h 183"/>
                <a:gd name="T30" fmla="*/ 0 w 136"/>
                <a:gd name="T31" fmla="*/ 175 h 183"/>
                <a:gd name="T32" fmla="*/ 8 w 136"/>
                <a:gd name="T33" fmla="*/ 183 h 183"/>
                <a:gd name="T34" fmla="*/ 8 w 136"/>
                <a:gd name="T35" fmla="*/ 169 h 183"/>
                <a:gd name="T36" fmla="*/ 11 w 136"/>
                <a:gd name="T37" fmla="*/ 156 h 183"/>
                <a:gd name="T38" fmla="*/ 14 w 136"/>
                <a:gd name="T39" fmla="*/ 143 h 183"/>
                <a:gd name="T40" fmla="*/ 17 w 136"/>
                <a:gd name="T41" fmla="*/ 129 h 183"/>
                <a:gd name="T42" fmla="*/ 23 w 136"/>
                <a:gd name="T43" fmla="*/ 117 h 183"/>
                <a:gd name="T44" fmla="*/ 29 w 136"/>
                <a:gd name="T45" fmla="*/ 104 h 183"/>
                <a:gd name="T46" fmla="*/ 35 w 136"/>
                <a:gd name="T47" fmla="*/ 92 h 183"/>
                <a:gd name="T48" fmla="*/ 44 w 136"/>
                <a:gd name="T49" fmla="*/ 82 h 183"/>
                <a:gd name="T50" fmla="*/ 52 w 136"/>
                <a:gd name="T51" fmla="*/ 70 h 183"/>
                <a:gd name="T52" fmla="*/ 61 w 136"/>
                <a:gd name="T53" fmla="*/ 60 h 183"/>
                <a:gd name="T54" fmla="*/ 73 w 136"/>
                <a:gd name="T55" fmla="*/ 49 h 183"/>
                <a:gd name="T56" fmla="*/ 83 w 136"/>
                <a:gd name="T57" fmla="*/ 40 h 183"/>
                <a:gd name="T58" fmla="*/ 96 w 136"/>
                <a:gd name="T59" fmla="*/ 32 h 183"/>
                <a:gd name="T60" fmla="*/ 108 w 136"/>
                <a:gd name="T61" fmla="*/ 23 h 183"/>
                <a:gd name="T62" fmla="*/ 123 w 136"/>
                <a:gd name="T63" fmla="*/ 15 h 183"/>
                <a:gd name="T64" fmla="*/ 136 w 136"/>
                <a:gd name="T65" fmla="*/ 8 h 18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36"/>
                <a:gd name="T100" fmla="*/ 0 h 183"/>
                <a:gd name="T101" fmla="*/ 136 w 136"/>
                <a:gd name="T102" fmla="*/ 183 h 18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36" h="183">
                  <a:moveTo>
                    <a:pt x="133" y="0"/>
                  </a:moveTo>
                  <a:lnTo>
                    <a:pt x="126" y="3"/>
                  </a:lnTo>
                  <a:lnTo>
                    <a:pt x="118" y="8"/>
                  </a:lnTo>
                  <a:lnTo>
                    <a:pt x="111" y="12"/>
                  </a:lnTo>
                  <a:lnTo>
                    <a:pt x="104" y="15"/>
                  </a:lnTo>
                  <a:lnTo>
                    <a:pt x="98" y="20"/>
                  </a:lnTo>
                  <a:lnTo>
                    <a:pt x="91" y="24"/>
                  </a:lnTo>
                  <a:lnTo>
                    <a:pt x="85" y="29"/>
                  </a:lnTo>
                  <a:lnTo>
                    <a:pt x="79" y="33"/>
                  </a:lnTo>
                  <a:lnTo>
                    <a:pt x="73" y="39"/>
                  </a:lnTo>
                  <a:lnTo>
                    <a:pt x="67" y="43"/>
                  </a:lnTo>
                  <a:lnTo>
                    <a:pt x="61" y="48"/>
                  </a:lnTo>
                  <a:lnTo>
                    <a:pt x="55" y="54"/>
                  </a:lnTo>
                  <a:lnTo>
                    <a:pt x="51" y="60"/>
                  </a:lnTo>
                  <a:lnTo>
                    <a:pt x="45" y="64"/>
                  </a:lnTo>
                  <a:lnTo>
                    <a:pt x="41" y="70"/>
                  </a:lnTo>
                  <a:lnTo>
                    <a:pt x="36" y="76"/>
                  </a:lnTo>
                  <a:lnTo>
                    <a:pt x="32" y="82"/>
                  </a:lnTo>
                  <a:lnTo>
                    <a:pt x="27" y="88"/>
                  </a:lnTo>
                  <a:lnTo>
                    <a:pt x="25" y="94"/>
                  </a:lnTo>
                  <a:lnTo>
                    <a:pt x="20" y="100"/>
                  </a:lnTo>
                  <a:lnTo>
                    <a:pt x="17" y="107"/>
                  </a:lnTo>
                  <a:lnTo>
                    <a:pt x="14" y="113"/>
                  </a:lnTo>
                  <a:lnTo>
                    <a:pt x="11" y="120"/>
                  </a:lnTo>
                  <a:lnTo>
                    <a:pt x="10" y="126"/>
                  </a:lnTo>
                  <a:lnTo>
                    <a:pt x="7" y="134"/>
                  </a:lnTo>
                  <a:lnTo>
                    <a:pt x="5" y="140"/>
                  </a:lnTo>
                  <a:lnTo>
                    <a:pt x="4" y="147"/>
                  </a:lnTo>
                  <a:lnTo>
                    <a:pt x="3" y="154"/>
                  </a:lnTo>
                  <a:lnTo>
                    <a:pt x="1" y="160"/>
                  </a:lnTo>
                  <a:lnTo>
                    <a:pt x="0" y="168"/>
                  </a:lnTo>
                  <a:lnTo>
                    <a:pt x="0" y="175"/>
                  </a:lnTo>
                  <a:lnTo>
                    <a:pt x="0" y="183"/>
                  </a:lnTo>
                  <a:lnTo>
                    <a:pt x="8" y="183"/>
                  </a:lnTo>
                  <a:lnTo>
                    <a:pt x="8" y="175"/>
                  </a:lnTo>
                  <a:lnTo>
                    <a:pt x="8" y="169"/>
                  </a:lnTo>
                  <a:lnTo>
                    <a:pt x="10" y="162"/>
                  </a:lnTo>
                  <a:lnTo>
                    <a:pt x="11" y="156"/>
                  </a:lnTo>
                  <a:lnTo>
                    <a:pt x="11" y="149"/>
                  </a:lnTo>
                  <a:lnTo>
                    <a:pt x="14" y="143"/>
                  </a:lnTo>
                  <a:lnTo>
                    <a:pt x="16" y="135"/>
                  </a:lnTo>
                  <a:lnTo>
                    <a:pt x="17" y="129"/>
                  </a:lnTo>
                  <a:lnTo>
                    <a:pt x="20" y="123"/>
                  </a:lnTo>
                  <a:lnTo>
                    <a:pt x="23" y="117"/>
                  </a:lnTo>
                  <a:lnTo>
                    <a:pt x="26" y="110"/>
                  </a:lnTo>
                  <a:lnTo>
                    <a:pt x="29" y="104"/>
                  </a:lnTo>
                  <a:lnTo>
                    <a:pt x="32" y="98"/>
                  </a:lnTo>
                  <a:lnTo>
                    <a:pt x="35" y="92"/>
                  </a:lnTo>
                  <a:lnTo>
                    <a:pt x="39" y="86"/>
                  </a:lnTo>
                  <a:lnTo>
                    <a:pt x="44" y="82"/>
                  </a:lnTo>
                  <a:lnTo>
                    <a:pt x="48" y="76"/>
                  </a:lnTo>
                  <a:lnTo>
                    <a:pt x="52" y="70"/>
                  </a:lnTo>
                  <a:lnTo>
                    <a:pt x="57" y="66"/>
                  </a:lnTo>
                  <a:lnTo>
                    <a:pt x="61" y="60"/>
                  </a:lnTo>
                  <a:lnTo>
                    <a:pt x="67" y="55"/>
                  </a:lnTo>
                  <a:lnTo>
                    <a:pt x="73" y="49"/>
                  </a:lnTo>
                  <a:lnTo>
                    <a:pt x="77" y="45"/>
                  </a:lnTo>
                  <a:lnTo>
                    <a:pt x="83" y="40"/>
                  </a:lnTo>
                  <a:lnTo>
                    <a:pt x="89" y="36"/>
                  </a:lnTo>
                  <a:lnTo>
                    <a:pt x="96" y="32"/>
                  </a:lnTo>
                  <a:lnTo>
                    <a:pt x="102" y="27"/>
                  </a:lnTo>
                  <a:lnTo>
                    <a:pt x="108" y="23"/>
                  </a:lnTo>
                  <a:lnTo>
                    <a:pt x="115" y="20"/>
                  </a:lnTo>
                  <a:lnTo>
                    <a:pt x="123" y="15"/>
                  </a:lnTo>
                  <a:lnTo>
                    <a:pt x="129" y="12"/>
                  </a:lnTo>
                  <a:lnTo>
                    <a:pt x="136" y="8"/>
                  </a:lnTo>
                  <a:lnTo>
                    <a:pt x="133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192" name="Freeform 169"/>
            <p:cNvSpPr>
              <a:spLocks/>
            </p:cNvSpPr>
            <p:nvPr/>
          </p:nvSpPr>
          <p:spPr bwMode="auto">
            <a:xfrm>
              <a:off x="4854575" y="3573289"/>
              <a:ext cx="38100" cy="73025"/>
            </a:xfrm>
            <a:custGeom>
              <a:avLst/>
              <a:gdLst>
                <a:gd name="T0" fmla="*/ 15 w 24"/>
                <a:gd name="T1" fmla="*/ 1 h 46"/>
                <a:gd name="T2" fmla="*/ 15 w 24"/>
                <a:gd name="T3" fmla="*/ 4 h 46"/>
                <a:gd name="T4" fmla="*/ 15 w 24"/>
                <a:gd name="T5" fmla="*/ 7 h 46"/>
                <a:gd name="T6" fmla="*/ 13 w 24"/>
                <a:gd name="T7" fmla="*/ 10 h 46"/>
                <a:gd name="T8" fmla="*/ 13 w 24"/>
                <a:gd name="T9" fmla="*/ 13 h 46"/>
                <a:gd name="T10" fmla="*/ 13 w 24"/>
                <a:gd name="T11" fmla="*/ 16 h 46"/>
                <a:gd name="T12" fmla="*/ 12 w 24"/>
                <a:gd name="T13" fmla="*/ 19 h 46"/>
                <a:gd name="T14" fmla="*/ 12 w 24"/>
                <a:gd name="T15" fmla="*/ 22 h 46"/>
                <a:gd name="T16" fmla="*/ 10 w 24"/>
                <a:gd name="T17" fmla="*/ 25 h 46"/>
                <a:gd name="T18" fmla="*/ 9 w 24"/>
                <a:gd name="T19" fmla="*/ 28 h 46"/>
                <a:gd name="T20" fmla="*/ 7 w 24"/>
                <a:gd name="T21" fmla="*/ 30 h 46"/>
                <a:gd name="T22" fmla="*/ 7 w 24"/>
                <a:gd name="T23" fmla="*/ 33 h 46"/>
                <a:gd name="T24" fmla="*/ 6 w 24"/>
                <a:gd name="T25" fmla="*/ 34 h 46"/>
                <a:gd name="T26" fmla="*/ 3 w 24"/>
                <a:gd name="T27" fmla="*/ 37 h 46"/>
                <a:gd name="T28" fmla="*/ 0 w 24"/>
                <a:gd name="T29" fmla="*/ 38 h 46"/>
                <a:gd name="T30" fmla="*/ 4 w 24"/>
                <a:gd name="T31" fmla="*/ 46 h 46"/>
                <a:gd name="T32" fmla="*/ 7 w 24"/>
                <a:gd name="T33" fmla="*/ 44 h 46"/>
                <a:gd name="T34" fmla="*/ 10 w 24"/>
                <a:gd name="T35" fmla="*/ 41 h 46"/>
                <a:gd name="T36" fmla="*/ 12 w 24"/>
                <a:gd name="T37" fmla="*/ 40 h 46"/>
                <a:gd name="T38" fmla="*/ 15 w 24"/>
                <a:gd name="T39" fmla="*/ 37 h 46"/>
                <a:gd name="T40" fmla="*/ 16 w 24"/>
                <a:gd name="T41" fmla="*/ 34 h 46"/>
                <a:gd name="T42" fmla="*/ 18 w 24"/>
                <a:gd name="T43" fmla="*/ 31 h 46"/>
                <a:gd name="T44" fmla="*/ 19 w 24"/>
                <a:gd name="T45" fmla="*/ 28 h 46"/>
                <a:gd name="T46" fmla="*/ 19 w 24"/>
                <a:gd name="T47" fmla="*/ 25 h 46"/>
                <a:gd name="T48" fmla="*/ 21 w 24"/>
                <a:gd name="T49" fmla="*/ 22 h 46"/>
                <a:gd name="T50" fmla="*/ 22 w 24"/>
                <a:gd name="T51" fmla="*/ 18 h 46"/>
                <a:gd name="T52" fmla="*/ 22 w 24"/>
                <a:gd name="T53" fmla="*/ 15 h 46"/>
                <a:gd name="T54" fmla="*/ 22 w 24"/>
                <a:gd name="T55" fmla="*/ 12 h 46"/>
                <a:gd name="T56" fmla="*/ 24 w 24"/>
                <a:gd name="T57" fmla="*/ 7 h 46"/>
                <a:gd name="T58" fmla="*/ 24 w 24"/>
                <a:gd name="T59" fmla="*/ 4 h 46"/>
                <a:gd name="T60" fmla="*/ 24 w 24"/>
                <a:gd name="T61" fmla="*/ 1 h 46"/>
                <a:gd name="T62" fmla="*/ 15 w 24"/>
                <a:gd name="T63" fmla="*/ 0 h 4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4"/>
                <a:gd name="T97" fmla="*/ 0 h 46"/>
                <a:gd name="T98" fmla="*/ 24 w 24"/>
                <a:gd name="T99" fmla="*/ 46 h 4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4" h="46">
                  <a:moveTo>
                    <a:pt x="15" y="0"/>
                  </a:moveTo>
                  <a:lnTo>
                    <a:pt x="15" y="1"/>
                  </a:lnTo>
                  <a:lnTo>
                    <a:pt x="15" y="3"/>
                  </a:lnTo>
                  <a:lnTo>
                    <a:pt x="15" y="4"/>
                  </a:lnTo>
                  <a:lnTo>
                    <a:pt x="15" y="6"/>
                  </a:lnTo>
                  <a:lnTo>
                    <a:pt x="15" y="7"/>
                  </a:lnTo>
                  <a:lnTo>
                    <a:pt x="15" y="9"/>
                  </a:lnTo>
                  <a:lnTo>
                    <a:pt x="13" y="10"/>
                  </a:lnTo>
                  <a:lnTo>
                    <a:pt x="13" y="12"/>
                  </a:lnTo>
                  <a:lnTo>
                    <a:pt x="13" y="13"/>
                  </a:lnTo>
                  <a:lnTo>
                    <a:pt x="13" y="15"/>
                  </a:lnTo>
                  <a:lnTo>
                    <a:pt x="13" y="16"/>
                  </a:lnTo>
                  <a:lnTo>
                    <a:pt x="12" y="18"/>
                  </a:lnTo>
                  <a:lnTo>
                    <a:pt x="12" y="19"/>
                  </a:lnTo>
                  <a:lnTo>
                    <a:pt x="12" y="21"/>
                  </a:lnTo>
                  <a:lnTo>
                    <a:pt x="12" y="22"/>
                  </a:lnTo>
                  <a:lnTo>
                    <a:pt x="10" y="24"/>
                  </a:lnTo>
                  <a:lnTo>
                    <a:pt x="10" y="25"/>
                  </a:lnTo>
                  <a:lnTo>
                    <a:pt x="10" y="27"/>
                  </a:lnTo>
                  <a:lnTo>
                    <a:pt x="9" y="28"/>
                  </a:lnTo>
                  <a:lnTo>
                    <a:pt x="9" y="30"/>
                  </a:lnTo>
                  <a:lnTo>
                    <a:pt x="7" y="30"/>
                  </a:lnTo>
                  <a:lnTo>
                    <a:pt x="7" y="31"/>
                  </a:lnTo>
                  <a:lnTo>
                    <a:pt x="7" y="33"/>
                  </a:lnTo>
                  <a:lnTo>
                    <a:pt x="6" y="33"/>
                  </a:lnTo>
                  <a:lnTo>
                    <a:pt x="6" y="34"/>
                  </a:lnTo>
                  <a:lnTo>
                    <a:pt x="4" y="36"/>
                  </a:lnTo>
                  <a:lnTo>
                    <a:pt x="3" y="37"/>
                  </a:lnTo>
                  <a:lnTo>
                    <a:pt x="2" y="37"/>
                  </a:lnTo>
                  <a:lnTo>
                    <a:pt x="0" y="38"/>
                  </a:lnTo>
                  <a:lnTo>
                    <a:pt x="3" y="46"/>
                  </a:lnTo>
                  <a:lnTo>
                    <a:pt x="4" y="46"/>
                  </a:lnTo>
                  <a:lnTo>
                    <a:pt x="6" y="44"/>
                  </a:lnTo>
                  <a:lnTo>
                    <a:pt x="7" y="44"/>
                  </a:lnTo>
                  <a:lnTo>
                    <a:pt x="9" y="43"/>
                  </a:lnTo>
                  <a:lnTo>
                    <a:pt x="10" y="41"/>
                  </a:lnTo>
                  <a:lnTo>
                    <a:pt x="12" y="41"/>
                  </a:lnTo>
                  <a:lnTo>
                    <a:pt x="12" y="40"/>
                  </a:lnTo>
                  <a:lnTo>
                    <a:pt x="13" y="38"/>
                  </a:lnTo>
                  <a:lnTo>
                    <a:pt x="15" y="37"/>
                  </a:lnTo>
                  <a:lnTo>
                    <a:pt x="15" y="36"/>
                  </a:lnTo>
                  <a:lnTo>
                    <a:pt x="16" y="34"/>
                  </a:lnTo>
                  <a:lnTo>
                    <a:pt x="16" y="33"/>
                  </a:lnTo>
                  <a:lnTo>
                    <a:pt x="18" y="31"/>
                  </a:lnTo>
                  <a:lnTo>
                    <a:pt x="18" y="30"/>
                  </a:lnTo>
                  <a:lnTo>
                    <a:pt x="19" y="28"/>
                  </a:lnTo>
                  <a:lnTo>
                    <a:pt x="19" y="27"/>
                  </a:lnTo>
                  <a:lnTo>
                    <a:pt x="19" y="25"/>
                  </a:lnTo>
                  <a:lnTo>
                    <a:pt x="21" y="24"/>
                  </a:lnTo>
                  <a:lnTo>
                    <a:pt x="21" y="22"/>
                  </a:lnTo>
                  <a:lnTo>
                    <a:pt x="21" y="21"/>
                  </a:lnTo>
                  <a:lnTo>
                    <a:pt x="22" y="18"/>
                  </a:lnTo>
                  <a:lnTo>
                    <a:pt x="22" y="16"/>
                  </a:lnTo>
                  <a:lnTo>
                    <a:pt x="22" y="15"/>
                  </a:lnTo>
                  <a:lnTo>
                    <a:pt x="22" y="13"/>
                  </a:lnTo>
                  <a:lnTo>
                    <a:pt x="22" y="12"/>
                  </a:lnTo>
                  <a:lnTo>
                    <a:pt x="24" y="10"/>
                  </a:lnTo>
                  <a:lnTo>
                    <a:pt x="24" y="7"/>
                  </a:lnTo>
                  <a:lnTo>
                    <a:pt x="24" y="6"/>
                  </a:lnTo>
                  <a:lnTo>
                    <a:pt x="24" y="4"/>
                  </a:lnTo>
                  <a:lnTo>
                    <a:pt x="24" y="3"/>
                  </a:lnTo>
                  <a:lnTo>
                    <a:pt x="24" y="1"/>
                  </a:lnTo>
                  <a:lnTo>
                    <a:pt x="24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193" name="Freeform 170"/>
            <p:cNvSpPr>
              <a:spLocks/>
            </p:cNvSpPr>
            <p:nvPr/>
          </p:nvSpPr>
          <p:spPr bwMode="auto">
            <a:xfrm>
              <a:off x="4822825" y="3484389"/>
              <a:ext cx="69850" cy="88900"/>
            </a:xfrm>
            <a:custGeom>
              <a:avLst/>
              <a:gdLst>
                <a:gd name="T0" fmla="*/ 1 w 44"/>
                <a:gd name="T1" fmla="*/ 9 h 56"/>
                <a:gd name="T2" fmla="*/ 4 w 44"/>
                <a:gd name="T3" fmla="*/ 10 h 56"/>
                <a:gd name="T4" fmla="*/ 8 w 44"/>
                <a:gd name="T5" fmla="*/ 10 h 56"/>
                <a:gd name="T6" fmla="*/ 11 w 44"/>
                <a:gd name="T7" fmla="*/ 12 h 56"/>
                <a:gd name="T8" fmla="*/ 14 w 44"/>
                <a:gd name="T9" fmla="*/ 13 h 56"/>
                <a:gd name="T10" fmla="*/ 17 w 44"/>
                <a:gd name="T11" fmla="*/ 16 h 56"/>
                <a:gd name="T12" fmla="*/ 20 w 44"/>
                <a:gd name="T13" fmla="*/ 18 h 56"/>
                <a:gd name="T14" fmla="*/ 23 w 44"/>
                <a:gd name="T15" fmla="*/ 20 h 56"/>
                <a:gd name="T16" fmla="*/ 24 w 44"/>
                <a:gd name="T17" fmla="*/ 23 h 56"/>
                <a:gd name="T18" fmla="*/ 27 w 44"/>
                <a:gd name="T19" fmla="*/ 28 h 56"/>
                <a:gd name="T20" fmla="*/ 29 w 44"/>
                <a:gd name="T21" fmla="*/ 31 h 56"/>
                <a:gd name="T22" fmla="*/ 30 w 44"/>
                <a:gd name="T23" fmla="*/ 35 h 56"/>
                <a:gd name="T24" fmla="*/ 32 w 44"/>
                <a:gd name="T25" fmla="*/ 40 h 56"/>
                <a:gd name="T26" fmla="*/ 33 w 44"/>
                <a:gd name="T27" fmla="*/ 44 h 56"/>
                <a:gd name="T28" fmla="*/ 35 w 44"/>
                <a:gd name="T29" fmla="*/ 49 h 56"/>
                <a:gd name="T30" fmla="*/ 35 w 44"/>
                <a:gd name="T31" fmla="*/ 53 h 56"/>
                <a:gd name="T32" fmla="*/ 44 w 44"/>
                <a:gd name="T33" fmla="*/ 56 h 56"/>
                <a:gd name="T34" fmla="*/ 44 w 44"/>
                <a:gd name="T35" fmla="*/ 50 h 56"/>
                <a:gd name="T36" fmla="*/ 42 w 44"/>
                <a:gd name="T37" fmla="*/ 44 h 56"/>
                <a:gd name="T38" fmla="*/ 42 w 44"/>
                <a:gd name="T39" fmla="*/ 40 h 56"/>
                <a:gd name="T40" fmla="*/ 41 w 44"/>
                <a:gd name="T41" fmla="*/ 34 h 56"/>
                <a:gd name="T42" fmla="*/ 38 w 44"/>
                <a:gd name="T43" fmla="*/ 29 h 56"/>
                <a:gd name="T44" fmla="*/ 36 w 44"/>
                <a:gd name="T45" fmla="*/ 25 h 56"/>
                <a:gd name="T46" fmla="*/ 33 w 44"/>
                <a:gd name="T47" fmla="*/ 20 h 56"/>
                <a:gd name="T48" fmla="*/ 30 w 44"/>
                <a:gd name="T49" fmla="*/ 16 h 56"/>
                <a:gd name="T50" fmla="*/ 27 w 44"/>
                <a:gd name="T51" fmla="*/ 13 h 56"/>
                <a:gd name="T52" fmla="*/ 24 w 44"/>
                <a:gd name="T53" fmla="*/ 10 h 56"/>
                <a:gd name="T54" fmla="*/ 20 w 44"/>
                <a:gd name="T55" fmla="*/ 7 h 56"/>
                <a:gd name="T56" fmla="*/ 17 w 44"/>
                <a:gd name="T57" fmla="*/ 4 h 56"/>
                <a:gd name="T58" fmla="*/ 13 w 44"/>
                <a:gd name="T59" fmla="*/ 3 h 56"/>
                <a:gd name="T60" fmla="*/ 8 w 44"/>
                <a:gd name="T61" fmla="*/ 1 h 56"/>
                <a:gd name="T62" fmla="*/ 4 w 44"/>
                <a:gd name="T63" fmla="*/ 0 h 56"/>
                <a:gd name="T64" fmla="*/ 0 w 44"/>
                <a:gd name="T65" fmla="*/ 0 h 5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4"/>
                <a:gd name="T100" fmla="*/ 0 h 56"/>
                <a:gd name="T101" fmla="*/ 44 w 44"/>
                <a:gd name="T102" fmla="*/ 56 h 5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4" h="56">
                  <a:moveTo>
                    <a:pt x="0" y="9"/>
                  </a:moveTo>
                  <a:lnTo>
                    <a:pt x="1" y="9"/>
                  </a:lnTo>
                  <a:lnTo>
                    <a:pt x="2" y="9"/>
                  </a:lnTo>
                  <a:lnTo>
                    <a:pt x="4" y="10"/>
                  </a:lnTo>
                  <a:lnTo>
                    <a:pt x="5" y="10"/>
                  </a:lnTo>
                  <a:lnTo>
                    <a:pt x="8" y="10"/>
                  </a:lnTo>
                  <a:lnTo>
                    <a:pt x="10" y="12"/>
                  </a:lnTo>
                  <a:lnTo>
                    <a:pt x="11" y="12"/>
                  </a:lnTo>
                  <a:lnTo>
                    <a:pt x="13" y="13"/>
                  </a:lnTo>
                  <a:lnTo>
                    <a:pt x="14" y="13"/>
                  </a:lnTo>
                  <a:lnTo>
                    <a:pt x="16" y="15"/>
                  </a:lnTo>
                  <a:lnTo>
                    <a:pt x="17" y="16"/>
                  </a:lnTo>
                  <a:lnTo>
                    <a:pt x="19" y="16"/>
                  </a:lnTo>
                  <a:lnTo>
                    <a:pt x="20" y="18"/>
                  </a:lnTo>
                  <a:lnTo>
                    <a:pt x="22" y="19"/>
                  </a:lnTo>
                  <a:lnTo>
                    <a:pt x="23" y="20"/>
                  </a:lnTo>
                  <a:lnTo>
                    <a:pt x="24" y="22"/>
                  </a:lnTo>
                  <a:lnTo>
                    <a:pt x="24" y="23"/>
                  </a:lnTo>
                  <a:lnTo>
                    <a:pt x="26" y="25"/>
                  </a:lnTo>
                  <a:lnTo>
                    <a:pt x="27" y="28"/>
                  </a:lnTo>
                  <a:lnTo>
                    <a:pt x="29" y="29"/>
                  </a:lnTo>
                  <a:lnTo>
                    <a:pt x="29" y="31"/>
                  </a:lnTo>
                  <a:lnTo>
                    <a:pt x="30" y="32"/>
                  </a:lnTo>
                  <a:lnTo>
                    <a:pt x="30" y="35"/>
                  </a:lnTo>
                  <a:lnTo>
                    <a:pt x="32" y="37"/>
                  </a:lnTo>
                  <a:lnTo>
                    <a:pt x="32" y="40"/>
                  </a:lnTo>
                  <a:lnTo>
                    <a:pt x="33" y="41"/>
                  </a:lnTo>
                  <a:lnTo>
                    <a:pt x="33" y="44"/>
                  </a:lnTo>
                  <a:lnTo>
                    <a:pt x="33" y="46"/>
                  </a:lnTo>
                  <a:lnTo>
                    <a:pt x="35" y="49"/>
                  </a:lnTo>
                  <a:lnTo>
                    <a:pt x="35" y="50"/>
                  </a:lnTo>
                  <a:lnTo>
                    <a:pt x="35" y="53"/>
                  </a:lnTo>
                  <a:lnTo>
                    <a:pt x="35" y="56"/>
                  </a:lnTo>
                  <a:lnTo>
                    <a:pt x="44" y="56"/>
                  </a:lnTo>
                  <a:lnTo>
                    <a:pt x="44" y="53"/>
                  </a:lnTo>
                  <a:lnTo>
                    <a:pt x="44" y="50"/>
                  </a:lnTo>
                  <a:lnTo>
                    <a:pt x="44" y="47"/>
                  </a:lnTo>
                  <a:lnTo>
                    <a:pt x="42" y="44"/>
                  </a:lnTo>
                  <a:lnTo>
                    <a:pt x="42" y="43"/>
                  </a:lnTo>
                  <a:lnTo>
                    <a:pt x="42" y="40"/>
                  </a:lnTo>
                  <a:lnTo>
                    <a:pt x="41" y="37"/>
                  </a:lnTo>
                  <a:lnTo>
                    <a:pt x="41" y="34"/>
                  </a:lnTo>
                  <a:lnTo>
                    <a:pt x="39" y="32"/>
                  </a:lnTo>
                  <a:lnTo>
                    <a:pt x="38" y="29"/>
                  </a:lnTo>
                  <a:lnTo>
                    <a:pt x="38" y="28"/>
                  </a:lnTo>
                  <a:lnTo>
                    <a:pt x="36" y="25"/>
                  </a:lnTo>
                  <a:lnTo>
                    <a:pt x="35" y="23"/>
                  </a:lnTo>
                  <a:lnTo>
                    <a:pt x="33" y="20"/>
                  </a:lnTo>
                  <a:lnTo>
                    <a:pt x="32" y="19"/>
                  </a:lnTo>
                  <a:lnTo>
                    <a:pt x="30" y="16"/>
                  </a:lnTo>
                  <a:lnTo>
                    <a:pt x="29" y="15"/>
                  </a:lnTo>
                  <a:lnTo>
                    <a:pt x="27" y="13"/>
                  </a:lnTo>
                  <a:lnTo>
                    <a:pt x="26" y="12"/>
                  </a:lnTo>
                  <a:lnTo>
                    <a:pt x="24" y="10"/>
                  </a:lnTo>
                  <a:lnTo>
                    <a:pt x="23" y="9"/>
                  </a:lnTo>
                  <a:lnTo>
                    <a:pt x="20" y="7"/>
                  </a:lnTo>
                  <a:lnTo>
                    <a:pt x="19" y="6"/>
                  </a:lnTo>
                  <a:lnTo>
                    <a:pt x="17" y="4"/>
                  </a:lnTo>
                  <a:lnTo>
                    <a:pt x="14" y="4"/>
                  </a:lnTo>
                  <a:lnTo>
                    <a:pt x="13" y="3"/>
                  </a:lnTo>
                  <a:lnTo>
                    <a:pt x="10" y="1"/>
                  </a:lnTo>
                  <a:lnTo>
                    <a:pt x="8" y="1"/>
                  </a:lnTo>
                  <a:lnTo>
                    <a:pt x="5" y="1"/>
                  </a:lnTo>
                  <a:lnTo>
                    <a:pt x="4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194" name="Freeform 171"/>
            <p:cNvSpPr>
              <a:spLocks/>
            </p:cNvSpPr>
            <p:nvPr/>
          </p:nvSpPr>
          <p:spPr bwMode="auto">
            <a:xfrm>
              <a:off x="4549775" y="3484389"/>
              <a:ext cx="273050" cy="14287"/>
            </a:xfrm>
            <a:custGeom>
              <a:avLst/>
              <a:gdLst>
                <a:gd name="T0" fmla="*/ 0 w 172"/>
                <a:gd name="T1" fmla="*/ 4 h 9"/>
                <a:gd name="T2" fmla="*/ 0 w 172"/>
                <a:gd name="T3" fmla="*/ 9 h 9"/>
                <a:gd name="T4" fmla="*/ 172 w 172"/>
                <a:gd name="T5" fmla="*/ 9 h 9"/>
                <a:gd name="T6" fmla="*/ 172 w 172"/>
                <a:gd name="T7" fmla="*/ 0 h 9"/>
                <a:gd name="T8" fmla="*/ 0 w 172"/>
                <a:gd name="T9" fmla="*/ 0 h 9"/>
                <a:gd name="T10" fmla="*/ 0 w 172"/>
                <a:gd name="T11" fmla="*/ 4 h 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2"/>
                <a:gd name="T19" fmla="*/ 0 h 9"/>
                <a:gd name="T20" fmla="*/ 172 w 172"/>
                <a:gd name="T21" fmla="*/ 9 h 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2" h="9">
                  <a:moveTo>
                    <a:pt x="0" y="4"/>
                  </a:moveTo>
                  <a:lnTo>
                    <a:pt x="0" y="9"/>
                  </a:lnTo>
                  <a:lnTo>
                    <a:pt x="172" y="9"/>
                  </a:lnTo>
                  <a:lnTo>
                    <a:pt x="172" y="0"/>
                  </a:ln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195" name="Freeform 172"/>
            <p:cNvSpPr>
              <a:spLocks/>
            </p:cNvSpPr>
            <p:nvPr/>
          </p:nvSpPr>
          <p:spPr bwMode="auto">
            <a:xfrm>
              <a:off x="4748213" y="2663651"/>
              <a:ext cx="36512" cy="58738"/>
            </a:xfrm>
            <a:custGeom>
              <a:avLst/>
              <a:gdLst>
                <a:gd name="T0" fmla="*/ 23 w 23"/>
                <a:gd name="T1" fmla="*/ 37 h 37"/>
                <a:gd name="T2" fmla="*/ 23 w 23"/>
                <a:gd name="T3" fmla="*/ 36 h 37"/>
                <a:gd name="T4" fmla="*/ 23 w 23"/>
                <a:gd name="T5" fmla="*/ 34 h 37"/>
                <a:gd name="T6" fmla="*/ 23 w 23"/>
                <a:gd name="T7" fmla="*/ 33 h 37"/>
                <a:gd name="T8" fmla="*/ 23 w 23"/>
                <a:gd name="T9" fmla="*/ 31 h 37"/>
                <a:gd name="T10" fmla="*/ 23 w 23"/>
                <a:gd name="T11" fmla="*/ 30 h 37"/>
                <a:gd name="T12" fmla="*/ 22 w 23"/>
                <a:gd name="T13" fmla="*/ 30 h 37"/>
                <a:gd name="T14" fmla="*/ 22 w 23"/>
                <a:gd name="T15" fmla="*/ 28 h 37"/>
                <a:gd name="T16" fmla="*/ 22 w 23"/>
                <a:gd name="T17" fmla="*/ 27 h 37"/>
                <a:gd name="T18" fmla="*/ 22 w 23"/>
                <a:gd name="T19" fmla="*/ 25 h 37"/>
                <a:gd name="T20" fmla="*/ 22 w 23"/>
                <a:gd name="T21" fmla="*/ 24 h 37"/>
                <a:gd name="T22" fmla="*/ 20 w 23"/>
                <a:gd name="T23" fmla="*/ 22 h 37"/>
                <a:gd name="T24" fmla="*/ 20 w 23"/>
                <a:gd name="T25" fmla="*/ 21 h 37"/>
                <a:gd name="T26" fmla="*/ 20 w 23"/>
                <a:gd name="T27" fmla="*/ 19 h 37"/>
                <a:gd name="T28" fmla="*/ 19 w 23"/>
                <a:gd name="T29" fmla="*/ 18 h 37"/>
                <a:gd name="T30" fmla="*/ 19 w 23"/>
                <a:gd name="T31" fmla="*/ 16 h 37"/>
                <a:gd name="T32" fmla="*/ 17 w 23"/>
                <a:gd name="T33" fmla="*/ 15 h 37"/>
                <a:gd name="T34" fmla="*/ 17 w 23"/>
                <a:gd name="T35" fmla="*/ 13 h 37"/>
                <a:gd name="T36" fmla="*/ 16 w 23"/>
                <a:gd name="T37" fmla="*/ 12 h 37"/>
                <a:gd name="T38" fmla="*/ 16 w 23"/>
                <a:gd name="T39" fmla="*/ 10 h 37"/>
                <a:gd name="T40" fmla="*/ 14 w 23"/>
                <a:gd name="T41" fmla="*/ 10 h 37"/>
                <a:gd name="T42" fmla="*/ 14 w 23"/>
                <a:gd name="T43" fmla="*/ 9 h 37"/>
                <a:gd name="T44" fmla="*/ 13 w 23"/>
                <a:gd name="T45" fmla="*/ 7 h 37"/>
                <a:gd name="T46" fmla="*/ 13 w 23"/>
                <a:gd name="T47" fmla="*/ 6 h 37"/>
                <a:gd name="T48" fmla="*/ 11 w 23"/>
                <a:gd name="T49" fmla="*/ 6 h 37"/>
                <a:gd name="T50" fmla="*/ 10 w 23"/>
                <a:gd name="T51" fmla="*/ 5 h 37"/>
                <a:gd name="T52" fmla="*/ 10 w 23"/>
                <a:gd name="T53" fmla="*/ 3 h 37"/>
                <a:gd name="T54" fmla="*/ 8 w 23"/>
                <a:gd name="T55" fmla="*/ 3 h 37"/>
                <a:gd name="T56" fmla="*/ 8 w 23"/>
                <a:gd name="T57" fmla="*/ 2 h 37"/>
                <a:gd name="T58" fmla="*/ 7 w 23"/>
                <a:gd name="T59" fmla="*/ 2 h 37"/>
                <a:gd name="T60" fmla="*/ 5 w 23"/>
                <a:gd name="T61" fmla="*/ 0 h 37"/>
                <a:gd name="T62" fmla="*/ 0 w 23"/>
                <a:gd name="T63" fmla="*/ 7 h 37"/>
                <a:gd name="T64" fmla="*/ 1 w 23"/>
                <a:gd name="T65" fmla="*/ 7 h 37"/>
                <a:gd name="T66" fmla="*/ 1 w 23"/>
                <a:gd name="T67" fmla="*/ 9 h 37"/>
                <a:gd name="T68" fmla="*/ 3 w 23"/>
                <a:gd name="T69" fmla="*/ 9 h 37"/>
                <a:gd name="T70" fmla="*/ 3 w 23"/>
                <a:gd name="T71" fmla="*/ 10 h 37"/>
                <a:gd name="T72" fmla="*/ 4 w 23"/>
                <a:gd name="T73" fmla="*/ 10 h 37"/>
                <a:gd name="T74" fmla="*/ 4 w 23"/>
                <a:gd name="T75" fmla="*/ 12 h 37"/>
                <a:gd name="T76" fmla="*/ 5 w 23"/>
                <a:gd name="T77" fmla="*/ 12 h 37"/>
                <a:gd name="T78" fmla="*/ 5 w 23"/>
                <a:gd name="T79" fmla="*/ 13 h 37"/>
                <a:gd name="T80" fmla="*/ 7 w 23"/>
                <a:gd name="T81" fmla="*/ 13 h 37"/>
                <a:gd name="T82" fmla="*/ 7 w 23"/>
                <a:gd name="T83" fmla="*/ 15 h 37"/>
                <a:gd name="T84" fmla="*/ 8 w 23"/>
                <a:gd name="T85" fmla="*/ 16 h 37"/>
                <a:gd name="T86" fmla="*/ 8 w 23"/>
                <a:gd name="T87" fmla="*/ 18 h 37"/>
                <a:gd name="T88" fmla="*/ 10 w 23"/>
                <a:gd name="T89" fmla="*/ 18 h 37"/>
                <a:gd name="T90" fmla="*/ 10 w 23"/>
                <a:gd name="T91" fmla="*/ 19 h 37"/>
                <a:gd name="T92" fmla="*/ 10 w 23"/>
                <a:gd name="T93" fmla="*/ 21 h 37"/>
                <a:gd name="T94" fmla="*/ 11 w 23"/>
                <a:gd name="T95" fmla="*/ 21 h 37"/>
                <a:gd name="T96" fmla="*/ 11 w 23"/>
                <a:gd name="T97" fmla="*/ 22 h 37"/>
                <a:gd name="T98" fmla="*/ 11 w 23"/>
                <a:gd name="T99" fmla="*/ 24 h 37"/>
                <a:gd name="T100" fmla="*/ 13 w 23"/>
                <a:gd name="T101" fmla="*/ 25 h 37"/>
                <a:gd name="T102" fmla="*/ 13 w 23"/>
                <a:gd name="T103" fmla="*/ 27 h 37"/>
                <a:gd name="T104" fmla="*/ 13 w 23"/>
                <a:gd name="T105" fmla="*/ 28 h 37"/>
                <a:gd name="T106" fmla="*/ 13 w 23"/>
                <a:gd name="T107" fmla="*/ 30 h 37"/>
                <a:gd name="T108" fmla="*/ 14 w 23"/>
                <a:gd name="T109" fmla="*/ 31 h 37"/>
                <a:gd name="T110" fmla="*/ 14 w 23"/>
                <a:gd name="T111" fmla="*/ 33 h 37"/>
                <a:gd name="T112" fmla="*/ 14 w 23"/>
                <a:gd name="T113" fmla="*/ 34 h 37"/>
                <a:gd name="T114" fmla="*/ 14 w 23"/>
                <a:gd name="T115" fmla="*/ 36 h 37"/>
                <a:gd name="T116" fmla="*/ 14 w 23"/>
                <a:gd name="T117" fmla="*/ 37 h 37"/>
                <a:gd name="T118" fmla="*/ 23 w 23"/>
                <a:gd name="T119" fmla="*/ 37 h 37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23"/>
                <a:gd name="T181" fmla="*/ 0 h 37"/>
                <a:gd name="T182" fmla="*/ 23 w 23"/>
                <a:gd name="T183" fmla="*/ 37 h 37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23" h="37">
                  <a:moveTo>
                    <a:pt x="23" y="37"/>
                  </a:moveTo>
                  <a:lnTo>
                    <a:pt x="23" y="36"/>
                  </a:lnTo>
                  <a:lnTo>
                    <a:pt x="23" y="34"/>
                  </a:lnTo>
                  <a:lnTo>
                    <a:pt x="23" y="33"/>
                  </a:lnTo>
                  <a:lnTo>
                    <a:pt x="23" y="31"/>
                  </a:lnTo>
                  <a:lnTo>
                    <a:pt x="23" y="30"/>
                  </a:lnTo>
                  <a:lnTo>
                    <a:pt x="22" y="30"/>
                  </a:lnTo>
                  <a:lnTo>
                    <a:pt x="22" y="28"/>
                  </a:lnTo>
                  <a:lnTo>
                    <a:pt x="22" y="27"/>
                  </a:lnTo>
                  <a:lnTo>
                    <a:pt x="22" y="25"/>
                  </a:lnTo>
                  <a:lnTo>
                    <a:pt x="22" y="24"/>
                  </a:lnTo>
                  <a:lnTo>
                    <a:pt x="20" y="22"/>
                  </a:lnTo>
                  <a:lnTo>
                    <a:pt x="20" y="21"/>
                  </a:lnTo>
                  <a:lnTo>
                    <a:pt x="20" y="19"/>
                  </a:lnTo>
                  <a:lnTo>
                    <a:pt x="19" y="18"/>
                  </a:lnTo>
                  <a:lnTo>
                    <a:pt x="19" y="16"/>
                  </a:lnTo>
                  <a:lnTo>
                    <a:pt x="17" y="15"/>
                  </a:lnTo>
                  <a:lnTo>
                    <a:pt x="17" y="13"/>
                  </a:lnTo>
                  <a:lnTo>
                    <a:pt x="16" y="12"/>
                  </a:lnTo>
                  <a:lnTo>
                    <a:pt x="16" y="10"/>
                  </a:lnTo>
                  <a:lnTo>
                    <a:pt x="14" y="10"/>
                  </a:lnTo>
                  <a:lnTo>
                    <a:pt x="14" y="9"/>
                  </a:lnTo>
                  <a:lnTo>
                    <a:pt x="13" y="7"/>
                  </a:lnTo>
                  <a:lnTo>
                    <a:pt x="13" y="6"/>
                  </a:lnTo>
                  <a:lnTo>
                    <a:pt x="11" y="6"/>
                  </a:lnTo>
                  <a:lnTo>
                    <a:pt x="10" y="5"/>
                  </a:lnTo>
                  <a:lnTo>
                    <a:pt x="10" y="3"/>
                  </a:lnTo>
                  <a:lnTo>
                    <a:pt x="8" y="3"/>
                  </a:lnTo>
                  <a:lnTo>
                    <a:pt x="8" y="2"/>
                  </a:lnTo>
                  <a:lnTo>
                    <a:pt x="7" y="2"/>
                  </a:lnTo>
                  <a:lnTo>
                    <a:pt x="5" y="0"/>
                  </a:lnTo>
                  <a:lnTo>
                    <a:pt x="0" y="7"/>
                  </a:lnTo>
                  <a:lnTo>
                    <a:pt x="1" y="7"/>
                  </a:lnTo>
                  <a:lnTo>
                    <a:pt x="1" y="9"/>
                  </a:lnTo>
                  <a:lnTo>
                    <a:pt x="3" y="9"/>
                  </a:lnTo>
                  <a:lnTo>
                    <a:pt x="3" y="10"/>
                  </a:lnTo>
                  <a:lnTo>
                    <a:pt x="4" y="10"/>
                  </a:lnTo>
                  <a:lnTo>
                    <a:pt x="4" y="12"/>
                  </a:lnTo>
                  <a:lnTo>
                    <a:pt x="5" y="12"/>
                  </a:lnTo>
                  <a:lnTo>
                    <a:pt x="5" y="13"/>
                  </a:lnTo>
                  <a:lnTo>
                    <a:pt x="7" y="13"/>
                  </a:lnTo>
                  <a:lnTo>
                    <a:pt x="7" y="15"/>
                  </a:lnTo>
                  <a:lnTo>
                    <a:pt x="8" y="16"/>
                  </a:lnTo>
                  <a:lnTo>
                    <a:pt x="8" y="18"/>
                  </a:lnTo>
                  <a:lnTo>
                    <a:pt x="10" y="18"/>
                  </a:lnTo>
                  <a:lnTo>
                    <a:pt x="10" y="19"/>
                  </a:lnTo>
                  <a:lnTo>
                    <a:pt x="10" y="21"/>
                  </a:lnTo>
                  <a:lnTo>
                    <a:pt x="11" y="21"/>
                  </a:lnTo>
                  <a:lnTo>
                    <a:pt x="11" y="22"/>
                  </a:lnTo>
                  <a:lnTo>
                    <a:pt x="11" y="24"/>
                  </a:lnTo>
                  <a:lnTo>
                    <a:pt x="13" y="25"/>
                  </a:lnTo>
                  <a:lnTo>
                    <a:pt x="13" y="27"/>
                  </a:lnTo>
                  <a:lnTo>
                    <a:pt x="13" y="28"/>
                  </a:lnTo>
                  <a:lnTo>
                    <a:pt x="13" y="30"/>
                  </a:lnTo>
                  <a:lnTo>
                    <a:pt x="14" y="31"/>
                  </a:lnTo>
                  <a:lnTo>
                    <a:pt x="14" y="33"/>
                  </a:lnTo>
                  <a:lnTo>
                    <a:pt x="14" y="34"/>
                  </a:lnTo>
                  <a:lnTo>
                    <a:pt x="14" y="36"/>
                  </a:lnTo>
                  <a:lnTo>
                    <a:pt x="14" y="37"/>
                  </a:lnTo>
                  <a:lnTo>
                    <a:pt x="23" y="37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196" name="Freeform 173"/>
            <p:cNvSpPr>
              <a:spLocks/>
            </p:cNvSpPr>
            <p:nvPr/>
          </p:nvSpPr>
          <p:spPr bwMode="auto">
            <a:xfrm>
              <a:off x="4710113" y="2722389"/>
              <a:ext cx="74612" cy="74612"/>
            </a:xfrm>
            <a:custGeom>
              <a:avLst/>
              <a:gdLst>
                <a:gd name="T0" fmla="*/ 3 w 47"/>
                <a:gd name="T1" fmla="*/ 47 h 47"/>
                <a:gd name="T2" fmla="*/ 7 w 47"/>
                <a:gd name="T3" fmla="*/ 46 h 47"/>
                <a:gd name="T4" fmla="*/ 12 w 47"/>
                <a:gd name="T5" fmla="*/ 46 h 47"/>
                <a:gd name="T6" fmla="*/ 16 w 47"/>
                <a:gd name="T7" fmla="*/ 45 h 47"/>
                <a:gd name="T8" fmla="*/ 21 w 47"/>
                <a:gd name="T9" fmla="*/ 43 h 47"/>
                <a:gd name="T10" fmla="*/ 25 w 47"/>
                <a:gd name="T11" fmla="*/ 40 h 47"/>
                <a:gd name="T12" fmla="*/ 28 w 47"/>
                <a:gd name="T13" fmla="*/ 37 h 47"/>
                <a:gd name="T14" fmla="*/ 31 w 47"/>
                <a:gd name="T15" fmla="*/ 34 h 47"/>
                <a:gd name="T16" fmla="*/ 35 w 47"/>
                <a:gd name="T17" fmla="*/ 31 h 47"/>
                <a:gd name="T18" fmla="*/ 38 w 47"/>
                <a:gd name="T19" fmla="*/ 28 h 47"/>
                <a:gd name="T20" fmla="*/ 40 w 47"/>
                <a:gd name="T21" fmla="*/ 24 h 47"/>
                <a:gd name="T22" fmla="*/ 43 w 47"/>
                <a:gd name="T23" fmla="*/ 21 h 47"/>
                <a:gd name="T24" fmla="*/ 44 w 47"/>
                <a:gd name="T25" fmla="*/ 16 h 47"/>
                <a:gd name="T26" fmla="*/ 46 w 47"/>
                <a:gd name="T27" fmla="*/ 12 h 47"/>
                <a:gd name="T28" fmla="*/ 47 w 47"/>
                <a:gd name="T29" fmla="*/ 7 h 47"/>
                <a:gd name="T30" fmla="*/ 47 w 47"/>
                <a:gd name="T31" fmla="*/ 2 h 47"/>
                <a:gd name="T32" fmla="*/ 38 w 47"/>
                <a:gd name="T33" fmla="*/ 0 h 47"/>
                <a:gd name="T34" fmla="*/ 38 w 47"/>
                <a:gd name="T35" fmla="*/ 3 h 47"/>
                <a:gd name="T36" fmla="*/ 37 w 47"/>
                <a:gd name="T37" fmla="*/ 7 h 47"/>
                <a:gd name="T38" fmla="*/ 37 w 47"/>
                <a:gd name="T39" fmla="*/ 12 h 47"/>
                <a:gd name="T40" fmla="*/ 35 w 47"/>
                <a:gd name="T41" fmla="*/ 15 h 47"/>
                <a:gd name="T42" fmla="*/ 34 w 47"/>
                <a:gd name="T43" fmla="*/ 18 h 47"/>
                <a:gd name="T44" fmla="*/ 31 w 47"/>
                <a:gd name="T45" fmla="*/ 21 h 47"/>
                <a:gd name="T46" fmla="*/ 29 w 47"/>
                <a:gd name="T47" fmla="*/ 24 h 47"/>
                <a:gd name="T48" fmla="*/ 27 w 47"/>
                <a:gd name="T49" fmla="*/ 27 h 47"/>
                <a:gd name="T50" fmla="*/ 24 w 47"/>
                <a:gd name="T51" fmla="*/ 30 h 47"/>
                <a:gd name="T52" fmla="*/ 21 w 47"/>
                <a:gd name="T53" fmla="*/ 31 h 47"/>
                <a:gd name="T54" fmla="*/ 18 w 47"/>
                <a:gd name="T55" fmla="*/ 34 h 47"/>
                <a:gd name="T56" fmla="*/ 15 w 47"/>
                <a:gd name="T57" fmla="*/ 36 h 47"/>
                <a:gd name="T58" fmla="*/ 12 w 47"/>
                <a:gd name="T59" fmla="*/ 37 h 47"/>
                <a:gd name="T60" fmla="*/ 7 w 47"/>
                <a:gd name="T61" fmla="*/ 37 h 47"/>
                <a:gd name="T62" fmla="*/ 5 w 47"/>
                <a:gd name="T63" fmla="*/ 39 h 47"/>
                <a:gd name="T64" fmla="*/ 0 w 47"/>
                <a:gd name="T65" fmla="*/ 39 h 4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7"/>
                <a:gd name="T100" fmla="*/ 0 h 47"/>
                <a:gd name="T101" fmla="*/ 47 w 47"/>
                <a:gd name="T102" fmla="*/ 47 h 4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7" h="47">
                  <a:moveTo>
                    <a:pt x="0" y="47"/>
                  </a:moveTo>
                  <a:lnTo>
                    <a:pt x="3" y="47"/>
                  </a:lnTo>
                  <a:lnTo>
                    <a:pt x="5" y="47"/>
                  </a:lnTo>
                  <a:lnTo>
                    <a:pt x="7" y="46"/>
                  </a:lnTo>
                  <a:lnTo>
                    <a:pt x="9" y="46"/>
                  </a:lnTo>
                  <a:lnTo>
                    <a:pt x="12" y="46"/>
                  </a:lnTo>
                  <a:lnTo>
                    <a:pt x="13" y="45"/>
                  </a:lnTo>
                  <a:lnTo>
                    <a:pt x="16" y="45"/>
                  </a:lnTo>
                  <a:lnTo>
                    <a:pt x="18" y="43"/>
                  </a:lnTo>
                  <a:lnTo>
                    <a:pt x="21" y="43"/>
                  </a:lnTo>
                  <a:lnTo>
                    <a:pt x="22" y="42"/>
                  </a:lnTo>
                  <a:lnTo>
                    <a:pt x="25" y="40"/>
                  </a:lnTo>
                  <a:lnTo>
                    <a:pt x="27" y="39"/>
                  </a:lnTo>
                  <a:lnTo>
                    <a:pt x="28" y="37"/>
                  </a:lnTo>
                  <a:lnTo>
                    <a:pt x="29" y="36"/>
                  </a:lnTo>
                  <a:lnTo>
                    <a:pt x="31" y="34"/>
                  </a:lnTo>
                  <a:lnTo>
                    <a:pt x="34" y="33"/>
                  </a:lnTo>
                  <a:lnTo>
                    <a:pt x="35" y="31"/>
                  </a:lnTo>
                  <a:lnTo>
                    <a:pt x="37" y="30"/>
                  </a:lnTo>
                  <a:lnTo>
                    <a:pt x="38" y="28"/>
                  </a:lnTo>
                  <a:lnTo>
                    <a:pt x="38" y="27"/>
                  </a:lnTo>
                  <a:lnTo>
                    <a:pt x="40" y="24"/>
                  </a:lnTo>
                  <a:lnTo>
                    <a:pt x="41" y="22"/>
                  </a:lnTo>
                  <a:lnTo>
                    <a:pt x="43" y="21"/>
                  </a:lnTo>
                  <a:lnTo>
                    <a:pt x="43" y="18"/>
                  </a:lnTo>
                  <a:lnTo>
                    <a:pt x="44" y="16"/>
                  </a:lnTo>
                  <a:lnTo>
                    <a:pt x="44" y="13"/>
                  </a:lnTo>
                  <a:lnTo>
                    <a:pt x="46" y="12"/>
                  </a:lnTo>
                  <a:lnTo>
                    <a:pt x="46" y="9"/>
                  </a:lnTo>
                  <a:lnTo>
                    <a:pt x="47" y="7"/>
                  </a:lnTo>
                  <a:lnTo>
                    <a:pt x="47" y="5"/>
                  </a:lnTo>
                  <a:lnTo>
                    <a:pt x="47" y="2"/>
                  </a:lnTo>
                  <a:lnTo>
                    <a:pt x="47" y="0"/>
                  </a:lnTo>
                  <a:lnTo>
                    <a:pt x="38" y="0"/>
                  </a:lnTo>
                  <a:lnTo>
                    <a:pt x="38" y="2"/>
                  </a:lnTo>
                  <a:lnTo>
                    <a:pt x="38" y="3"/>
                  </a:lnTo>
                  <a:lnTo>
                    <a:pt x="38" y="6"/>
                  </a:lnTo>
                  <a:lnTo>
                    <a:pt x="37" y="7"/>
                  </a:lnTo>
                  <a:lnTo>
                    <a:pt x="37" y="9"/>
                  </a:lnTo>
                  <a:lnTo>
                    <a:pt x="37" y="12"/>
                  </a:lnTo>
                  <a:lnTo>
                    <a:pt x="35" y="13"/>
                  </a:lnTo>
                  <a:lnTo>
                    <a:pt x="35" y="15"/>
                  </a:lnTo>
                  <a:lnTo>
                    <a:pt x="34" y="16"/>
                  </a:lnTo>
                  <a:lnTo>
                    <a:pt x="34" y="18"/>
                  </a:lnTo>
                  <a:lnTo>
                    <a:pt x="32" y="19"/>
                  </a:lnTo>
                  <a:lnTo>
                    <a:pt x="31" y="21"/>
                  </a:lnTo>
                  <a:lnTo>
                    <a:pt x="31" y="22"/>
                  </a:lnTo>
                  <a:lnTo>
                    <a:pt x="29" y="24"/>
                  </a:lnTo>
                  <a:lnTo>
                    <a:pt x="28" y="25"/>
                  </a:lnTo>
                  <a:lnTo>
                    <a:pt x="27" y="27"/>
                  </a:lnTo>
                  <a:lnTo>
                    <a:pt x="25" y="28"/>
                  </a:lnTo>
                  <a:lnTo>
                    <a:pt x="24" y="30"/>
                  </a:lnTo>
                  <a:lnTo>
                    <a:pt x="22" y="31"/>
                  </a:lnTo>
                  <a:lnTo>
                    <a:pt x="21" y="31"/>
                  </a:lnTo>
                  <a:lnTo>
                    <a:pt x="19" y="33"/>
                  </a:lnTo>
                  <a:lnTo>
                    <a:pt x="18" y="34"/>
                  </a:lnTo>
                  <a:lnTo>
                    <a:pt x="16" y="34"/>
                  </a:lnTo>
                  <a:lnTo>
                    <a:pt x="15" y="36"/>
                  </a:lnTo>
                  <a:lnTo>
                    <a:pt x="13" y="36"/>
                  </a:lnTo>
                  <a:lnTo>
                    <a:pt x="12" y="37"/>
                  </a:lnTo>
                  <a:lnTo>
                    <a:pt x="9" y="37"/>
                  </a:lnTo>
                  <a:lnTo>
                    <a:pt x="7" y="37"/>
                  </a:lnTo>
                  <a:lnTo>
                    <a:pt x="6" y="39"/>
                  </a:lnTo>
                  <a:lnTo>
                    <a:pt x="5" y="39"/>
                  </a:lnTo>
                  <a:lnTo>
                    <a:pt x="2" y="39"/>
                  </a:lnTo>
                  <a:lnTo>
                    <a:pt x="0" y="39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197" name="Freeform 174"/>
            <p:cNvSpPr>
              <a:spLocks/>
            </p:cNvSpPr>
            <p:nvPr/>
          </p:nvSpPr>
          <p:spPr bwMode="auto">
            <a:xfrm>
              <a:off x="4665663" y="2771601"/>
              <a:ext cx="44450" cy="25400"/>
            </a:xfrm>
            <a:custGeom>
              <a:avLst/>
              <a:gdLst>
                <a:gd name="T0" fmla="*/ 0 w 28"/>
                <a:gd name="T1" fmla="*/ 8 h 16"/>
                <a:gd name="T2" fmla="*/ 2 w 28"/>
                <a:gd name="T3" fmla="*/ 8 h 16"/>
                <a:gd name="T4" fmla="*/ 2 w 28"/>
                <a:gd name="T5" fmla="*/ 9 h 16"/>
                <a:gd name="T6" fmla="*/ 3 w 28"/>
                <a:gd name="T7" fmla="*/ 9 h 16"/>
                <a:gd name="T8" fmla="*/ 5 w 28"/>
                <a:gd name="T9" fmla="*/ 11 h 16"/>
                <a:gd name="T10" fmla="*/ 6 w 28"/>
                <a:gd name="T11" fmla="*/ 11 h 16"/>
                <a:gd name="T12" fmla="*/ 8 w 28"/>
                <a:gd name="T13" fmla="*/ 12 h 16"/>
                <a:gd name="T14" fmla="*/ 9 w 28"/>
                <a:gd name="T15" fmla="*/ 12 h 16"/>
                <a:gd name="T16" fmla="*/ 11 w 28"/>
                <a:gd name="T17" fmla="*/ 12 h 16"/>
                <a:gd name="T18" fmla="*/ 11 w 28"/>
                <a:gd name="T19" fmla="*/ 14 h 16"/>
                <a:gd name="T20" fmla="*/ 12 w 28"/>
                <a:gd name="T21" fmla="*/ 14 h 16"/>
                <a:gd name="T22" fmla="*/ 13 w 28"/>
                <a:gd name="T23" fmla="*/ 14 h 16"/>
                <a:gd name="T24" fmla="*/ 15 w 28"/>
                <a:gd name="T25" fmla="*/ 14 h 16"/>
                <a:gd name="T26" fmla="*/ 15 w 28"/>
                <a:gd name="T27" fmla="*/ 15 h 16"/>
                <a:gd name="T28" fmla="*/ 16 w 28"/>
                <a:gd name="T29" fmla="*/ 15 h 16"/>
                <a:gd name="T30" fmla="*/ 18 w 28"/>
                <a:gd name="T31" fmla="*/ 15 h 16"/>
                <a:gd name="T32" fmla="*/ 19 w 28"/>
                <a:gd name="T33" fmla="*/ 15 h 16"/>
                <a:gd name="T34" fmla="*/ 21 w 28"/>
                <a:gd name="T35" fmla="*/ 15 h 16"/>
                <a:gd name="T36" fmla="*/ 22 w 28"/>
                <a:gd name="T37" fmla="*/ 15 h 16"/>
                <a:gd name="T38" fmla="*/ 22 w 28"/>
                <a:gd name="T39" fmla="*/ 16 h 16"/>
                <a:gd name="T40" fmla="*/ 24 w 28"/>
                <a:gd name="T41" fmla="*/ 16 h 16"/>
                <a:gd name="T42" fmla="*/ 25 w 28"/>
                <a:gd name="T43" fmla="*/ 16 h 16"/>
                <a:gd name="T44" fmla="*/ 27 w 28"/>
                <a:gd name="T45" fmla="*/ 16 h 16"/>
                <a:gd name="T46" fmla="*/ 28 w 28"/>
                <a:gd name="T47" fmla="*/ 16 h 16"/>
                <a:gd name="T48" fmla="*/ 28 w 28"/>
                <a:gd name="T49" fmla="*/ 8 h 16"/>
                <a:gd name="T50" fmla="*/ 27 w 28"/>
                <a:gd name="T51" fmla="*/ 8 h 16"/>
                <a:gd name="T52" fmla="*/ 25 w 28"/>
                <a:gd name="T53" fmla="*/ 8 h 16"/>
                <a:gd name="T54" fmla="*/ 24 w 28"/>
                <a:gd name="T55" fmla="*/ 8 h 16"/>
                <a:gd name="T56" fmla="*/ 22 w 28"/>
                <a:gd name="T57" fmla="*/ 8 h 16"/>
                <a:gd name="T58" fmla="*/ 22 w 28"/>
                <a:gd name="T59" fmla="*/ 6 h 16"/>
                <a:gd name="T60" fmla="*/ 21 w 28"/>
                <a:gd name="T61" fmla="*/ 6 h 16"/>
                <a:gd name="T62" fmla="*/ 19 w 28"/>
                <a:gd name="T63" fmla="*/ 6 h 16"/>
                <a:gd name="T64" fmla="*/ 18 w 28"/>
                <a:gd name="T65" fmla="*/ 6 h 16"/>
                <a:gd name="T66" fmla="*/ 16 w 28"/>
                <a:gd name="T67" fmla="*/ 6 h 16"/>
                <a:gd name="T68" fmla="*/ 16 w 28"/>
                <a:gd name="T69" fmla="*/ 5 h 16"/>
                <a:gd name="T70" fmla="*/ 15 w 28"/>
                <a:gd name="T71" fmla="*/ 5 h 16"/>
                <a:gd name="T72" fmla="*/ 13 w 28"/>
                <a:gd name="T73" fmla="*/ 5 h 16"/>
                <a:gd name="T74" fmla="*/ 12 w 28"/>
                <a:gd name="T75" fmla="*/ 5 h 16"/>
                <a:gd name="T76" fmla="*/ 12 w 28"/>
                <a:gd name="T77" fmla="*/ 3 h 16"/>
                <a:gd name="T78" fmla="*/ 11 w 28"/>
                <a:gd name="T79" fmla="*/ 3 h 16"/>
                <a:gd name="T80" fmla="*/ 9 w 28"/>
                <a:gd name="T81" fmla="*/ 3 h 16"/>
                <a:gd name="T82" fmla="*/ 9 w 28"/>
                <a:gd name="T83" fmla="*/ 2 h 16"/>
                <a:gd name="T84" fmla="*/ 8 w 28"/>
                <a:gd name="T85" fmla="*/ 2 h 16"/>
                <a:gd name="T86" fmla="*/ 6 w 28"/>
                <a:gd name="T87" fmla="*/ 0 h 16"/>
                <a:gd name="T88" fmla="*/ 5 w 28"/>
                <a:gd name="T89" fmla="*/ 0 h 16"/>
                <a:gd name="T90" fmla="*/ 0 w 28"/>
                <a:gd name="T91" fmla="*/ 8 h 1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28"/>
                <a:gd name="T139" fmla="*/ 0 h 16"/>
                <a:gd name="T140" fmla="*/ 28 w 28"/>
                <a:gd name="T141" fmla="*/ 16 h 1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28" h="16">
                  <a:moveTo>
                    <a:pt x="0" y="8"/>
                  </a:moveTo>
                  <a:lnTo>
                    <a:pt x="2" y="8"/>
                  </a:lnTo>
                  <a:lnTo>
                    <a:pt x="2" y="9"/>
                  </a:lnTo>
                  <a:lnTo>
                    <a:pt x="3" y="9"/>
                  </a:lnTo>
                  <a:lnTo>
                    <a:pt x="5" y="11"/>
                  </a:lnTo>
                  <a:lnTo>
                    <a:pt x="6" y="11"/>
                  </a:lnTo>
                  <a:lnTo>
                    <a:pt x="8" y="12"/>
                  </a:lnTo>
                  <a:lnTo>
                    <a:pt x="9" y="12"/>
                  </a:lnTo>
                  <a:lnTo>
                    <a:pt x="11" y="12"/>
                  </a:lnTo>
                  <a:lnTo>
                    <a:pt x="11" y="14"/>
                  </a:lnTo>
                  <a:lnTo>
                    <a:pt x="12" y="14"/>
                  </a:lnTo>
                  <a:lnTo>
                    <a:pt x="13" y="14"/>
                  </a:lnTo>
                  <a:lnTo>
                    <a:pt x="15" y="14"/>
                  </a:lnTo>
                  <a:lnTo>
                    <a:pt x="15" y="15"/>
                  </a:lnTo>
                  <a:lnTo>
                    <a:pt x="16" y="15"/>
                  </a:lnTo>
                  <a:lnTo>
                    <a:pt x="18" y="15"/>
                  </a:lnTo>
                  <a:lnTo>
                    <a:pt x="19" y="15"/>
                  </a:lnTo>
                  <a:lnTo>
                    <a:pt x="21" y="15"/>
                  </a:lnTo>
                  <a:lnTo>
                    <a:pt x="22" y="15"/>
                  </a:lnTo>
                  <a:lnTo>
                    <a:pt x="22" y="16"/>
                  </a:lnTo>
                  <a:lnTo>
                    <a:pt x="24" y="16"/>
                  </a:lnTo>
                  <a:lnTo>
                    <a:pt x="25" y="16"/>
                  </a:lnTo>
                  <a:lnTo>
                    <a:pt x="27" y="16"/>
                  </a:lnTo>
                  <a:lnTo>
                    <a:pt x="28" y="16"/>
                  </a:lnTo>
                  <a:lnTo>
                    <a:pt x="28" y="8"/>
                  </a:lnTo>
                  <a:lnTo>
                    <a:pt x="27" y="8"/>
                  </a:lnTo>
                  <a:lnTo>
                    <a:pt x="25" y="8"/>
                  </a:lnTo>
                  <a:lnTo>
                    <a:pt x="24" y="8"/>
                  </a:lnTo>
                  <a:lnTo>
                    <a:pt x="22" y="8"/>
                  </a:lnTo>
                  <a:lnTo>
                    <a:pt x="22" y="6"/>
                  </a:lnTo>
                  <a:lnTo>
                    <a:pt x="21" y="6"/>
                  </a:lnTo>
                  <a:lnTo>
                    <a:pt x="19" y="6"/>
                  </a:lnTo>
                  <a:lnTo>
                    <a:pt x="18" y="6"/>
                  </a:lnTo>
                  <a:lnTo>
                    <a:pt x="16" y="6"/>
                  </a:lnTo>
                  <a:lnTo>
                    <a:pt x="16" y="5"/>
                  </a:lnTo>
                  <a:lnTo>
                    <a:pt x="15" y="5"/>
                  </a:lnTo>
                  <a:lnTo>
                    <a:pt x="13" y="5"/>
                  </a:lnTo>
                  <a:lnTo>
                    <a:pt x="12" y="5"/>
                  </a:lnTo>
                  <a:lnTo>
                    <a:pt x="12" y="3"/>
                  </a:lnTo>
                  <a:lnTo>
                    <a:pt x="11" y="3"/>
                  </a:lnTo>
                  <a:lnTo>
                    <a:pt x="9" y="3"/>
                  </a:lnTo>
                  <a:lnTo>
                    <a:pt x="9" y="2"/>
                  </a:lnTo>
                  <a:lnTo>
                    <a:pt x="8" y="2"/>
                  </a:lnTo>
                  <a:lnTo>
                    <a:pt x="6" y="0"/>
                  </a:lnTo>
                  <a:lnTo>
                    <a:pt x="5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198" name="Line 175"/>
            <p:cNvSpPr>
              <a:spLocks noChangeShapeType="1"/>
            </p:cNvSpPr>
            <p:nvPr/>
          </p:nvSpPr>
          <p:spPr bwMode="auto">
            <a:xfrm>
              <a:off x="4471988" y="2589039"/>
              <a:ext cx="228600" cy="138112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2000"/>
            </a:p>
          </p:txBody>
        </p:sp>
        <p:sp>
          <p:nvSpPr>
            <p:cNvPr id="199" name="Line 176"/>
            <p:cNvSpPr>
              <a:spLocks noChangeShapeType="1"/>
            </p:cNvSpPr>
            <p:nvPr/>
          </p:nvSpPr>
          <p:spPr bwMode="auto">
            <a:xfrm flipH="1" flipV="1">
              <a:off x="4406900" y="2682701"/>
              <a:ext cx="244475" cy="150813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2000"/>
            </a:p>
          </p:txBody>
        </p:sp>
        <p:sp>
          <p:nvSpPr>
            <p:cNvPr id="200" name="Freeform 177"/>
            <p:cNvSpPr>
              <a:spLocks/>
            </p:cNvSpPr>
            <p:nvPr/>
          </p:nvSpPr>
          <p:spPr bwMode="auto">
            <a:xfrm>
              <a:off x="4451350" y="2638251"/>
              <a:ext cx="222250" cy="146050"/>
            </a:xfrm>
            <a:custGeom>
              <a:avLst/>
              <a:gdLst>
                <a:gd name="T0" fmla="*/ 2 w 140"/>
                <a:gd name="T1" fmla="*/ 3 h 92"/>
                <a:gd name="T2" fmla="*/ 0 w 140"/>
                <a:gd name="T3" fmla="*/ 7 h 92"/>
                <a:gd name="T4" fmla="*/ 135 w 140"/>
                <a:gd name="T5" fmla="*/ 92 h 92"/>
                <a:gd name="T6" fmla="*/ 140 w 140"/>
                <a:gd name="T7" fmla="*/ 84 h 92"/>
                <a:gd name="T8" fmla="*/ 5 w 140"/>
                <a:gd name="T9" fmla="*/ 0 h 92"/>
                <a:gd name="T10" fmla="*/ 2 w 140"/>
                <a:gd name="T11" fmla="*/ 3 h 9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0"/>
                <a:gd name="T19" fmla="*/ 0 h 92"/>
                <a:gd name="T20" fmla="*/ 140 w 140"/>
                <a:gd name="T21" fmla="*/ 92 h 9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0" h="92">
                  <a:moveTo>
                    <a:pt x="2" y="3"/>
                  </a:moveTo>
                  <a:lnTo>
                    <a:pt x="0" y="7"/>
                  </a:lnTo>
                  <a:lnTo>
                    <a:pt x="135" y="92"/>
                  </a:lnTo>
                  <a:lnTo>
                    <a:pt x="140" y="84"/>
                  </a:lnTo>
                  <a:lnTo>
                    <a:pt x="5" y="0"/>
                  </a:lnTo>
                  <a:lnTo>
                    <a:pt x="2" y="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201" name="Freeform 178"/>
            <p:cNvSpPr>
              <a:spLocks/>
            </p:cNvSpPr>
            <p:nvPr/>
          </p:nvSpPr>
          <p:spPr bwMode="auto">
            <a:xfrm>
              <a:off x="4784725" y="3397076"/>
              <a:ext cx="377825" cy="14288"/>
            </a:xfrm>
            <a:custGeom>
              <a:avLst/>
              <a:gdLst>
                <a:gd name="T0" fmla="*/ 238 w 238"/>
                <a:gd name="T1" fmla="*/ 4 h 9"/>
                <a:gd name="T2" fmla="*/ 238 w 238"/>
                <a:gd name="T3" fmla="*/ 0 h 9"/>
                <a:gd name="T4" fmla="*/ 0 w 238"/>
                <a:gd name="T5" fmla="*/ 0 h 9"/>
                <a:gd name="T6" fmla="*/ 0 w 238"/>
                <a:gd name="T7" fmla="*/ 9 h 9"/>
                <a:gd name="T8" fmla="*/ 238 w 238"/>
                <a:gd name="T9" fmla="*/ 9 h 9"/>
                <a:gd name="T10" fmla="*/ 238 w 238"/>
                <a:gd name="T11" fmla="*/ 4 h 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8"/>
                <a:gd name="T19" fmla="*/ 0 h 9"/>
                <a:gd name="T20" fmla="*/ 238 w 238"/>
                <a:gd name="T21" fmla="*/ 9 h 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8" h="9">
                  <a:moveTo>
                    <a:pt x="238" y="4"/>
                  </a:moveTo>
                  <a:lnTo>
                    <a:pt x="238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238" y="9"/>
                  </a:lnTo>
                  <a:lnTo>
                    <a:pt x="238" y="4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202" name="Freeform 179"/>
            <p:cNvSpPr>
              <a:spLocks/>
            </p:cNvSpPr>
            <p:nvPr/>
          </p:nvSpPr>
          <p:spPr bwMode="auto">
            <a:xfrm>
              <a:off x="5114925" y="3363739"/>
              <a:ext cx="63500" cy="47625"/>
            </a:xfrm>
            <a:custGeom>
              <a:avLst/>
              <a:gdLst>
                <a:gd name="T0" fmla="*/ 40 w 40"/>
                <a:gd name="T1" fmla="*/ 30 h 30"/>
                <a:gd name="T2" fmla="*/ 40 w 40"/>
                <a:gd name="T3" fmla="*/ 22 h 30"/>
                <a:gd name="T4" fmla="*/ 5 w 40"/>
                <a:gd name="T5" fmla="*/ 0 h 30"/>
                <a:gd name="T6" fmla="*/ 0 w 40"/>
                <a:gd name="T7" fmla="*/ 8 h 30"/>
                <a:gd name="T8" fmla="*/ 34 w 40"/>
                <a:gd name="T9" fmla="*/ 30 h 30"/>
                <a:gd name="T10" fmla="*/ 34 w 40"/>
                <a:gd name="T11" fmla="*/ 22 h 30"/>
                <a:gd name="T12" fmla="*/ 40 w 40"/>
                <a:gd name="T13" fmla="*/ 30 h 3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0"/>
                <a:gd name="T22" fmla="*/ 0 h 30"/>
                <a:gd name="T23" fmla="*/ 40 w 40"/>
                <a:gd name="T24" fmla="*/ 30 h 3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0" h="30">
                  <a:moveTo>
                    <a:pt x="40" y="30"/>
                  </a:moveTo>
                  <a:lnTo>
                    <a:pt x="40" y="22"/>
                  </a:lnTo>
                  <a:lnTo>
                    <a:pt x="5" y="0"/>
                  </a:lnTo>
                  <a:lnTo>
                    <a:pt x="0" y="8"/>
                  </a:lnTo>
                  <a:lnTo>
                    <a:pt x="34" y="30"/>
                  </a:lnTo>
                  <a:lnTo>
                    <a:pt x="34" y="22"/>
                  </a:lnTo>
                  <a:lnTo>
                    <a:pt x="40" y="3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203" name="Freeform 180"/>
            <p:cNvSpPr>
              <a:spLocks/>
            </p:cNvSpPr>
            <p:nvPr/>
          </p:nvSpPr>
          <p:spPr bwMode="auto">
            <a:xfrm>
              <a:off x="5173663" y="3398664"/>
              <a:ext cx="4762" cy="12700"/>
            </a:xfrm>
            <a:custGeom>
              <a:avLst/>
              <a:gdLst>
                <a:gd name="T0" fmla="*/ 3 w 3"/>
                <a:gd name="T1" fmla="*/ 8 h 8"/>
                <a:gd name="T2" fmla="*/ 0 w 3"/>
                <a:gd name="T3" fmla="*/ 3 h 8"/>
                <a:gd name="T4" fmla="*/ 3 w 3"/>
                <a:gd name="T5" fmla="*/ 0 h 8"/>
                <a:gd name="T6" fmla="*/ 3 w 3"/>
                <a:gd name="T7" fmla="*/ 8 h 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"/>
                <a:gd name="T13" fmla="*/ 0 h 8"/>
                <a:gd name="T14" fmla="*/ 3 w 3"/>
                <a:gd name="T15" fmla="*/ 8 h 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" h="8">
                  <a:moveTo>
                    <a:pt x="3" y="8"/>
                  </a:moveTo>
                  <a:lnTo>
                    <a:pt x="0" y="3"/>
                  </a:lnTo>
                  <a:lnTo>
                    <a:pt x="3" y="0"/>
                  </a:lnTo>
                  <a:lnTo>
                    <a:pt x="3" y="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204" name="Freeform 181"/>
            <p:cNvSpPr>
              <a:spLocks/>
            </p:cNvSpPr>
            <p:nvPr/>
          </p:nvSpPr>
          <p:spPr bwMode="auto">
            <a:xfrm>
              <a:off x="5114925" y="3398664"/>
              <a:ext cx="63500" cy="47625"/>
            </a:xfrm>
            <a:custGeom>
              <a:avLst/>
              <a:gdLst>
                <a:gd name="T0" fmla="*/ 2 w 40"/>
                <a:gd name="T1" fmla="*/ 27 h 30"/>
                <a:gd name="T2" fmla="*/ 5 w 40"/>
                <a:gd name="T3" fmla="*/ 30 h 30"/>
                <a:gd name="T4" fmla="*/ 40 w 40"/>
                <a:gd name="T5" fmla="*/ 8 h 30"/>
                <a:gd name="T6" fmla="*/ 34 w 40"/>
                <a:gd name="T7" fmla="*/ 0 h 30"/>
                <a:gd name="T8" fmla="*/ 0 w 40"/>
                <a:gd name="T9" fmla="*/ 23 h 30"/>
                <a:gd name="T10" fmla="*/ 2 w 40"/>
                <a:gd name="T11" fmla="*/ 27 h 3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"/>
                <a:gd name="T19" fmla="*/ 0 h 30"/>
                <a:gd name="T20" fmla="*/ 40 w 40"/>
                <a:gd name="T21" fmla="*/ 30 h 3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" h="30">
                  <a:moveTo>
                    <a:pt x="2" y="27"/>
                  </a:moveTo>
                  <a:lnTo>
                    <a:pt x="5" y="30"/>
                  </a:lnTo>
                  <a:lnTo>
                    <a:pt x="40" y="8"/>
                  </a:lnTo>
                  <a:lnTo>
                    <a:pt x="34" y="0"/>
                  </a:lnTo>
                  <a:lnTo>
                    <a:pt x="0" y="23"/>
                  </a:lnTo>
                  <a:lnTo>
                    <a:pt x="2" y="27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205" name="Rectangle 182"/>
            <p:cNvSpPr>
              <a:spLocks noChangeArrowheads="1"/>
            </p:cNvSpPr>
            <p:nvPr/>
          </p:nvSpPr>
          <p:spPr bwMode="auto">
            <a:xfrm>
              <a:off x="3643313" y="3312939"/>
              <a:ext cx="28575" cy="1428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206" name="Rectangle 183"/>
            <p:cNvSpPr>
              <a:spLocks noChangeArrowheads="1"/>
            </p:cNvSpPr>
            <p:nvPr/>
          </p:nvSpPr>
          <p:spPr bwMode="auto">
            <a:xfrm>
              <a:off x="3741738" y="3312939"/>
              <a:ext cx="26987" cy="1428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207" name="Rectangle 184"/>
            <p:cNvSpPr>
              <a:spLocks noChangeArrowheads="1"/>
            </p:cNvSpPr>
            <p:nvPr/>
          </p:nvSpPr>
          <p:spPr bwMode="auto">
            <a:xfrm>
              <a:off x="3838575" y="3312939"/>
              <a:ext cx="28575" cy="1428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208" name="Rectangle 185"/>
            <p:cNvSpPr>
              <a:spLocks noChangeArrowheads="1"/>
            </p:cNvSpPr>
            <p:nvPr/>
          </p:nvSpPr>
          <p:spPr bwMode="auto">
            <a:xfrm>
              <a:off x="3937000" y="3312939"/>
              <a:ext cx="28575" cy="1428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209" name="Rectangle 186"/>
            <p:cNvSpPr>
              <a:spLocks noChangeArrowheads="1"/>
            </p:cNvSpPr>
            <p:nvPr/>
          </p:nvSpPr>
          <p:spPr bwMode="auto">
            <a:xfrm>
              <a:off x="4035425" y="3312939"/>
              <a:ext cx="26988" cy="1428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210" name="Rectangle 187"/>
            <p:cNvSpPr>
              <a:spLocks noChangeArrowheads="1"/>
            </p:cNvSpPr>
            <p:nvPr/>
          </p:nvSpPr>
          <p:spPr bwMode="auto">
            <a:xfrm>
              <a:off x="4132263" y="3312939"/>
              <a:ext cx="28575" cy="1428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211" name="Rectangle 188"/>
            <p:cNvSpPr>
              <a:spLocks noChangeArrowheads="1"/>
            </p:cNvSpPr>
            <p:nvPr/>
          </p:nvSpPr>
          <p:spPr bwMode="auto">
            <a:xfrm>
              <a:off x="4230688" y="3312939"/>
              <a:ext cx="26987" cy="1428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212" name="Rectangle 189"/>
            <p:cNvSpPr>
              <a:spLocks noChangeArrowheads="1"/>
            </p:cNvSpPr>
            <p:nvPr/>
          </p:nvSpPr>
          <p:spPr bwMode="auto">
            <a:xfrm>
              <a:off x="4327525" y="3312939"/>
              <a:ext cx="28575" cy="1428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213" name="Rectangle 190"/>
            <p:cNvSpPr>
              <a:spLocks noChangeArrowheads="1"/>
            </p:cNvSpPr>
            <p:nvPr/>
          </p:nvSpPr>
          <p:spPr bwMode="auto">
            <a:xfrm>
              <a:off x="4425950" y="3312939"/>
              <a:ext cx="28575" cy="1428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214" name="Freeform 191"/>
            <p:cNvSpPr>
              <a:spLocks/>
            </p:cNvSpPr>
            <p:nvPr/>
          </p:nvSpPr>
          <p:spPr bwMode="auto">
            <a:xfrm>
              <a:off x="4524375" y="3312939"/>
              <a:ext cx="25400" cy="14287"/>
            </a:xfrm>
            <a:custGeom>
              <a:avLst/>
              <a:gdLst>
                <a:gd name="T0" fmla="*/ 16 w 16"/>
                <a:gd name="T1" fmla="*/ 4 h 9"/>
                <a:gd name="T2" fmla="*/ 16 w 16"/>
                <a:gd name="T3" fmla="*/ 0 h 9"/>
                <a:gd name="T4" fmla="*/ 0 w 16"/>
                <a:gd name="T5" fmla="*/ 0 h 9"/>
                <a:gd name="T6" fmla="*/ 0 w 16"/>
                <a:gd name="T7" fmla="*/ 9 h 9"/>
                <a:gd name="T8" fmla="*/ 16 w 16"/>
                <a:gd name="T9" fmla="*/ 9 h 9"/>
                <a:gd name="T10" fmla="*/ 16 w 16"/>
                <a:gd name="T11" fmla="*/ 4 h 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"/>
                <a:gd name="T19" fmla="*/ 0 h 9"/>
                <a:gd name="T20" fmla="*/ 16 w 16"/>
                <a:gd name="T21" fmla="*/ 9 h 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" h="9">
                  <a:moveTo>
                    <a:pt x="16" y="4"/>
                  </a:moveTo>
                  <a:lnTo>
                    <a:pt x="16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16" y="9"/>
                  </a:lnTo>
                  <a:lnTo>
                    <a:pt x="16" y="4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215" name="Rectangle 192"/>
            <p:cNvSpPr>
              <a:spLocks noChangeArrowheads="1"/>
            </p:cNvSpPr>
            <p:nvPr/>
          </p:nvSpPr>
          <p:spPr bwMode="auto">
            <a:xfrm>
              <a:off x="3643313" y="3484389"/>
              <a:ext cx="28575" cy="1428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216" name="Rectangle 193"/>
            <p:cNvSpPr>
              <a:spLocks noChangeArrowheads="1"/>
            </p:cNvSpPr>
            <p:nvPr/>
          </p:nvSpPr>
          <p:spPr bwMode="auto">
            <a:xfrm>
              <a:off x="3741738" y="3484389"/>
              <a:ext cx="26987" cy="1428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217" name="Rectangle 194"/>
            <p:cNvSpPr>
              <a:spLocks noChangeArrowheads="1"/>
            </p:cNvSpPr>
            <p:nvPr/>
          </p:nvSpPr>
          <p:spPr bwMode="auto">
            <a:xfrm>
              <a:off x="3838575" y="3484389"/>
              <a:ext cx="28575" cy="1428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218" name="Rectangle 195"/>
            <p:cNvSpPr>
              <a:spLocks noChangeArrowheads="1"/>
            </p:cNvSpPr>
            <p:nvPr/>
          </p:nvSpPr>
          <p:spPr bwMode="auto">
            <a:xfrm>
              <a:off x="3937000" y="3484389"/>
              <a:ext cx="28575" cy="1428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219" name="Rectangle 196"/>
            <p:cNvSpPr>
              <a:spLocks noChangeArrowheads="1"/>
            </p:cNvSpPr>
            <p:nvPr/>
          </p:nvSpPr>
          <p:spPr bwMode="auto">
            <a:xfrm>
              <a:off x="4035425" y="3484389"/>
              <a:ext cx="26988" cy="1428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220" name="Rectangle 197"/>
            <p:cNvSpPr>
              <a:spLocks noChangeArrowheads="1"/>
            </p:cNvSpPr>
            <p:nvPr/>
          </p:nvSpPr>
          <p:spPr bwMode="auto">
            <a:xfrm>
              <a:off x="4132263" y="3484389"/>
              <a:ext cx="28575" cy="1428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221" name="Rectangle 198"/>
            <p:cNvSpPr>
              <a:spLocks noChangeArrowheads="1"/>
            </p:cNvSpPr>
            <p:nvPr/>
          </p:nvSpPr>
          <p:spPr bwMode="auto">
            <a:xfrm>
              <a:off x="4230688" y="3484389"/>
              <a:ext cx="26987" cy="1428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222" name="Rectangle 199"/>
            <p:cNvSpPr>
              <a:spLocks noChangeArrowheads="1"/>
            </p:cNvSpPr>
            <p:nvPr/>
          </p:nvSpPr>
          <p:spPr bwMode="auto">
            <a:xfrm>
              <a:off x="4327525" y="3484389"/>
              <a:ext cx="28575" cy="1428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223" name="Rectangle 200"/>
            <p:cNvSpPr>
              <a:spLocks noChangeArrowheads="1"/>
            </p:cNvSpPr>
            <p:nvPr/>
          </p:nvSpPr>
          <p:spPr bwMode="auto">
            <a:xfrm>
              <a:off x="4425950" y="3484389"/>
              <a:ext cx="28575" cy="1428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224" name="Freeform 201"/>
            <p:cNvSpPr>
              <a:spLocks/>
            </p:cNvSpPr>
            <p:nvPr/>
          </p:nvSpPr>
          <p:spPr bwMode="auto">
            <a:xfrm>
              <a:off x="4524375" y="3484389"/>
              <a:ext cx="25400" cy="14287"/>
            </a:xfrm>
            <a:custGeom>
              <a:avLst/>
              <a:gdLst>
                <a:gd name="T0" fmla="*/ 16 w 16"/>
                <a:gd name="T1" fmla="*/ 4 h 9"/>
                <a:gd name="T2" fmla="*/ 16 w 16"/>
                <a:gd name="T3" fmla="*/ 0 h 9"/>
                <a:gd name="T4" fmla="*/ 0 w 16"/>
                <a:gd name="T5" fmla="*/ 0 h 9"/>
                <a:gd name="T6" fmla="*/ 0 w 16"/>
                <a:gd name="T7" fmla="*/ 9 h 9"/>
                <a:gd name="T8" fmla="*/ 16 w 16"/>
                <a:gd name="T9" fmla="*/ 9 h 9"/>
                <a:gd name="T10" fmla="*/ 16 w 16"/>
                <a:gd name="T11" fmla="*/ 4 h 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"/>
                <a:gd name="T19" fmla="*/ 0 h 9"/>
                <a:gd name="T20" fmla="*/ 16 w 16"/>
                <a:gd name="T21" fmla="*/ 9 h 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" h="9">
                  <a:moveTo>
                    <a:pt x="16" y="4"/>
                  </a:moveTo>
                  <a:lnTo>
                    <a:pt x="16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16" y="9"/>
                  </a:lnTo>
                  <a:lnTo>
                    <a:pt x="16" y="4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225" name="Rectangle 202"/>
            <p:cNvSpPr>
              <a:spLocks noChangeArrowheads="1"/>
            </p:cNvSpPr>
            <p:nvPr/>
          </p:nvSpPr>
          <p:spPr bwMode="auto">
            <a:xfrm>
              <a:off x="1339850" y="3792364"/>
              <a:ext cx="87993" cy="2372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200">
                  <a:latin typeface="Times New Roman" pitchFamily="18" charset="0"/>
                </a:rPr>
                <a:t>1</a:t>
              </a:r>
              <a:endParaRPr lang="en-US" sz="2000">
                <a:latin typeface="Times New Roman" pitchFamily="18" charset="0"/>
              </a:endParaRPr>
            </a:p>
          </p:txBody>
        </p:sp>
        <p:sp>
          <p:nvSpPr>
            <p:cNvPr id="226" name="Rectangle 203"/>
            <p:cNvSpPr>
              <a:spLocks noChangeArrowheads="1"/>
            </p:cNvSpPr>
            <p:nvPr/>
          </p:nvSpPr>
          <p:spPr bwMode="auto">
            <a:xfrm>
              <a:off x="2246313" y="3792364"/>
              <a:ext cx="87993" cy="2372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200">
                  <a:latin typeface="Times New Roman" pitchFamily="18" charset="0"/>
                </a:rPr>
                <a:t>2</a:t>
              </a:r>
              <a:endParaRPr lang="en-US" sz="2000">
                <a:latin typeface="Times New Roman" pitchFamily="18" charset="0"/>
              </a:endParaRPr>
            </a:p>
          </p:txBody>
        </p:sp>
        <p:sp>
          <p:nvSpPr>
            <p:cNvPr id="227" name="Rectangle 204"/>
            <p:cNvSpPr>
              <a:spLocks noChangeArrowheads="1"/>
            </p:cNvSpPr>
            <p:nvPr/>
          </p:nvSpPr>
          <p:spPr bwMode="auto">
            <a:xfrm>
              <a:off x="3155950" y="3792364"/>
              <a:ext cx="87993" cy="2372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200">
                  <a:latin typeface="Times New Roman" pitchFamily="18" charset="0"/>
                </a:rPr>
                <a:t>3</a:t>
              </a:r>
              <a:endParaRPr lang="en-US" sz="2000">
                <a:latin typeface="Times New Roman" pitchFamily="18" charset="0"/>
              </a:endParaRPr>
            </a:p>
          </p:txBody>
        </p:sp>
        <p:sp>
          <p:nvSpPr>
            <p:cNvPr id="228" name="Rectangle 205"/>
            <p:cNvSpPr>
              <a:spLocks noChangeArrowheads="1"/>
            </p:cNvSpPr>
            <p:nvPr/>
          </p:nvSpPr>
          <p:spPr bwMode="auto">
            <a:xfrm>
              <a:off x="4913341" y="3684990"/>
              <a:ext cx="168042" cy="3953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2000" i="1" dirty="0">
                  <a:latin typeface="Times New Roman" pitchFamily="18" charset="0"/>
                </a:rPr>
                <a:t>n</a:t>
              </a:r>
              <a:endParaRPr lang="en-US" sz="3600" dirty="0">
                <a:latin typeface="Times New Roman" pitchFamily="18" charset="0"/>
              </a:endParaRPr>
            </a:p>
          </p:txBody>
        </p:sp>
        <p:sp>
          <p:nvSpPr>
            <p:cNvPr id="229" name="Text Box 209"/>
            <p:cNvSpPr txBox="1">
              <a:spLocks noChangeArrowheads="1"/>
            </p:cNvSpPr>
            <p:nvPr/>
          </p:nvSpPr>
          <p:spPr bwMode="auto">
            <a:xfrm>
              <a:off x="4048125" y="2112355"/>
              <a:ext cx="700088" cy="474477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square">
              <a:spAutoFit/>
            </a:bodyPr>
            <a:lstStyle/>
            <a:p>
              <a:pPr eaLnBrk="0" hangingPunct="0"/>
              <a:r>
                <a:rPr lang="en-US" sz="1800" dirty="0" err="1">
                  <a:latin typeface="Times New Roman" pitchFamily="18" charset="0"/>
                </a:rPr>
                <a:t>P/n</a:t>
              </a:r>
              <a:endParaRPr lang="en-US" sz="1800" dirty="0">
                <a:latin typeface="Times New Roman" pitchFamily="18" charset="0"/>
              </a:endParaRPr>
            </a:p>
          </p:txBody>
        </p:sp>
        <p:sp>
          <p:nvSpPr>
            <p:cNvPr id="230" name="Text Box 209"/>
            <p:cNvSpPr txBox="1">
              <a:spLocks noChangeArrowheads="1"/>
            </p:cNvSpPr>
            <p:nvPr/>
          </p:nvSpPr>
          <p:spPr bwMode="auto">
            <a:xfrm>
              <a:off x="425244" y="2112355"/>
              <a:ext cx="700087" cy="474477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square">
              <a:spAutoFit/>
            </a:bodyPr>
            <a:lstStyle/>
            <a:p>
              <a:pPr eaLnBrk="0" hangingPunct="0"/>
              <a:r>
                <a:rPr lang="en-US" sz="1800" dirty="0" err="1">
                  <a:solidFill>
                    <a:srgbClr val="000000"/>
                  </a:solidFill>
                  <a:latin typeface="Times New Roman" pitchFamily="18" charset="0"/>
                </a:rPr>
                <a:t>P/n</a:t>
              </a:r>
              <a:endParaRPr lang="en-US" sz="1800" dirty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31" name="Text Box 209"/>
            <p:cNvSpPr txBox="1">
              <a:spLocks noChangeArrowheads="1"/>
            </p:cNvSpPr>
            <p:nvPr/>
          </p:nvSpPr>
          <p:spPr bwMode="auto">
            <a:xfrm>
              <a:off x="1460499" y="2112355"/>
              <a:ext cx="700088" cy="474477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square">
              <a:spAutoFit/>
            </a:bodyPr>
            <a:lstStyle/>
            <a:p>
              <a:pPr eaLnBrk="0" hangingPunct="0"/>
              <a:r>
                <a:rPr lang="en-US" sz="1800" dirty="0" err="1">
                  <a:latin typeface="Times New Roman" pitchFamily="18" charset="0"/>
                </a:rPr>
                <a:t>P/n</a:t>
              </a:r>
              <a:endParaRPr lang="en-US" sz="1800" dirty="0">
                <a:latin typeface="Times New Roman" pitchFamily="18" charset="0"/>
              </a:endParaRPr>
            </a:p>
          </p:txBody>
        </p:sp>
        <p:sp>
          <p:nvSpPr>
            <p:cNvPr id="232" name="Text Box 209"/>
            <p:cNvSpPr txBox="1">
              <a:spLocks noChangeArrowheads="1"/>
            </p:cNvSpPr>
            <p:nvPr/>
          </p:nvSpPr>
          <p:spPr bwMode="auto">
            <a:xfrm>
              <a:off x="2395538" y="2112355"/>
              <a:ext cx="700088" cy="474477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square">
              <a:spAutoFit/>
            </a:bodyPr>
            <a:lstStyle/>
            <a:p>
              <a:pPr eaLnBrk="0" hangingPunct="0"/>
              <a:r>
                <a:rPr lang="en-US" sz="1800" dirty="0" err="1">
                  <a:latin typeface="Times New Roman" pitchFamily="18" charset="0"/>
                </a:rPr>
                <a:t>P/n</a:t>
              </a:r>
              <a:endParaRPr lang="en-US" sz="1800" dirty="0">
                <a:latin typeface="Times New Roman" pitchFamily="18" charset="0"/>
              </a:endParaRPr>
            </a:p>
          </p:txBody>
        </p:sp>
      </p:grp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1167716"/>
              </p:ext>
            </p:extLst>
          </p:nvPr>
        </p:nvGraphicFramePr>
        <p:xfrm>
          <a:off x="5076056" y="1412776"/>
          <a:ext cx="2910717" cy="5717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422400" imgH="279400" progId="Equation.3">
                  <p:embed/>
                </p:oleObj>
              </mc:Choice>
              <mc:Fallback>
                <p:oleObj name="Equation" r:id="rId4" imgW="1422400" imgH="279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076056" y="1412776"/>
                        <a:ext cx="2910717" cy="5717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Oval 4"/>
          <p:cNvSpPr/>
          <p:nvPr/>
        </p:nvSpPr>
        <p:spPr bwMode="auto">
          <a:xfrm>
            <a:off x="7236296" y="1412776"/>
            <a:ext cx="432048" cy="504056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67544" y="3789040"/>
            <a:ext cx="81369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/>
              <a:t>Instead of distributing the power from the amplifier, one might as well </a:t>
            </a:r>
            <a:r>
              <a:rPr lang="en-US" sz="1800" dirty="0">
                <a:solidFill>
                  <a:srgbClr val="FF0000"/>
                </a:solidFill>
              </a:rPr>
              <a:t>couple the cavities</a:t>
            </a:r>
            <a:r>
              <a:rPr lang="en-US" sz="1800" dirty="0"/>
              <a:t>, such that the power automatically distributes, or have a </a:t>
            </a:r>
            <a:r>
              <a:rPr lang="en-US" sz="1800" dirty="0">
                <a:solidFill>
                  <a:srgbClr val="FF0000"/>
                </a:solidFill>
              </a:rPr>
              <a:t>cavity with many gaps </a:t>
            </a:r>
            <a:r>
              <a:rPr lang="en-US" sz="1800" dirty="0"/>
              <a:t>(e.g. drift tube linac). </a:t>
            </a:r>
          </a:p>
        </p:txBody>
      </p:sp>
      <p:pic>
        <p:nvPicPr>
          <p:cNvPr id="234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4846461"/>
            <a:ext cx="4392488" cy="1465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8174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7" name="Picture 236" descr="2pi3-mode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23928" y="2357896"/>
            <a:ext cx="5133168" cy="1431144"/>
          </a:xfrm>
          <a:prstGeom prst="rect">
            <a:avLst/>
          </a:prstGeom>
        </p:spPr>
      </p:pic>
      <p:sp>
        <p:nvSpPr>
          <p:cNvPr id="23566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7086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/>
              <a:t>Multi-Cell Cavities - Modes</a:t>
            </a:r>
            <a:endParaRPr lang="fr-FR" dirty="0"/>
          </a:p>
        </p:txBody>
      </p:sp>
      <p:sp>
        <p:nvSpPr>
          <p:cNvPr id="23568" name="Text Box 8"/>
          <p:cNvSpPr txBox="1">
            <a:spLocks noChangeArrowheads="1"/>
          </p:cNvSpPr>
          <p:nvPr/>
        </p:nvSpPr>
        <p:spPr bwMode="auto">
          <a:xfrm>
            <a:off x="323528" y="849597"/>
            <a:ext cx="3168352" cy="4019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  <a:spcAft>
                <a:spcPts val="600"/>
              </a:spcAft>
            </a:pPr>
            <a:endParaRPr lang="en-US" sz="700" dirty="0"/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800" dirty="0"/>
              <a:t>The </a:t>
            </a:r>
            <a:r>
              <a:rPr lang="en-US" sz="1800" dirty="0">
                <a:solidFill>
                  <a:srgbClr val="FF0000"/>
                </a:solidFill>
              </a:rPr>
              <a:t>phase relation </a:t>
            </a:r>
            <a:r>
              <a:rPr lang="en-US" sz="1800" dirty="0"/>
              <a:t>between gaps is </a:t>
            </a:r>
            <a:r>
              <a:rPr lang="en-US" sz="1800" dirty="0">
                <a:solidFill>
                  <a:srgbClr val="FF0000"/>
                </a:solidFill>
              </a:rPr>
              <a:t>important!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endParaRPr lang="en-US" sz="1800" dirty="0">
              <a:solidFill>
                <a:srgbClr val="FF0000"/>
              </a:solidFill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800" dirty="0">
                <a:solidFill>
                  <a:srgbClr val="0000FF"/>
                </a:solidFill>
              </a:rPr>
              <a:t>Coupled harmonic oscillator 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800" dirty="0">
                <a:solidFill>
                  <a:srgbClr val="FF0000"/>
                </a:solidFill>
              </a:rPr>
              <a:t>=&gt; Modes, named </a:t>
            </a:r>
            <a:r>
              <a:rPr lang="en-US" sz="1800" dirty="0"/>
              <a:t>after the </a:t>
            </a:r>
            <a:r>
              <a:rPr lang="en-US" sz="1800" dirty="0">
                <a:solidFill>
                  <a:srgbClr val="FF0000"/>
                </a:solidFill>
              </a:rPr>
              <a:t>phase difference </a:t>
            </a:r>
            <a:r>
              <a:rPr lang="en-US" sz="1800" dirty="0"/>
              <a:t>between adjacent cells.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800" dirty="0"/>
              <a:t>=&gt; Different synchronism conditions for the cell length L and relativistic 𝛃 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endParaRPr lang="en-US" sz="1800" dirty="0">
              <a:solidFill>
                <a:srgbClr val="FF0000"/>
              </a:solidFill>
            </a:endParaRPr>
          </a:p>
        </p:txBody>
      </p:sp>
      <p:pic>
        <p:nvPicPr>
          <p:cNvPr id="235" name="Picture 234" descr="0-mode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95936" y="5157192"/>
            <a:ext cx="5117068" cy="1440160"/>
          </a:xfrm>
          <a:prstGeom prst="rect">
            <a:avLst/>
          </a:prstGeom>
        </p:spPr>
      </p:pic>
      <p:pic>
        <p:nvPicPr>
          <p:cNvPr id="236" name="Picture 235" descr="pi2-mode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067944" y="3645024"/>
            <a:ext cx="5019546" cy="1584176"/>
          </a:xfrm>
          <a:prstGeom prst="rect">
            <a:avLst/>
          </a:prstGeom>
        </p:spPr>
      </p:pic>
      <p:pic>
        <p:nvPicPr>
          <p:cNvPr id="238" name="Picture 237" descr="pi-mode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995936" y="908720"/>
            <a:ext cx="5117068" cy="1440160"/>
          </a:xfrm>
          <a:prstGeom prst="rect">
            <a:avLst/>
          </a:prstGeom>
        </p:spPr>
      </p:pic>
      <p:sp>
        <p:nvSpPr>
          <p:cNvPr id="242" name="Text Box 44"/>
          <p:cNvSpPr txBox="1">
            <a:spLocks noChangeArrowheads="1"/>
          </p:cNvSpPr>
          <p:nvPr/>
        </p:nvSpPr>
        <p:spPr bwMode="auto">
          <a:xfrm>
            <a:off x="3653977" y="5592870"/>
            <a:ext cx="341754" cy="33855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sz="1600" i="1" dirty="0">
                <a:latin typeface="Symbol" pitchFamily="18" charset="2"/>
              </a:rPr>
              <a:t>0</a:t>
            </a:r>
            <a:endParaRPr lang="en-US" sz="1600" i="1" dirty="0">
              <a:latin typeface="Times New Roman" pitchFamily="18" charset="0"/>
            </a:endParaRPr>
          </a:p>
        </p:txBody>
      </p:sp>
      <p:sp>
        <p:nvSpPr>
          <p:cNvPr id="243" name="Text Box 45"/>
          <p:cNvSpPr txBox="1">
            <a:spLocks noChangeArrowheads="1"/>
          </p:cNvSpPr>
          <p:nvPr/>
        </p:nvSpPr>
        <p:spPr bwMode="auto">
          <a:xfrm>
            <a:off x="3563888" y="4244578"/>
            <a:ext cx="492125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/>
            <a:r>
              <a:rPr lang="en-US" sz="1600" i="1" dirty="0">
                <a:latin typeface="Symbol" pitchFamily="18" charset="2"/>
              </a:rPr>
              <a:t>p/2</a:t>
            </a:r>
            <a:endParaRPr lang="en-US" sz="1600" i="1" dirty="0">
              <a:latin typeface="Times New Roman" pitchFamily="18" charset="0"/>
            </a:endParaRPr>
          </a:p>
        </p:txBody>
      </p:sp>
      <p:sp>
        <p:nvSpPr>
          <p:cNvPr id="244" name="Text Box 46"/>
          <p:cNvSpPr txBox="1">
            <a:spLocks noChangeArrowheads="1"/>
          </p:cNvSpPr>
          <p:nvPr/>
        </p:nvSpPr>
        <p:spPr bwMode="auto">
          <a:xfrm>
            <a:off x="3604033" y="1364258"/>
            <a:ext cx="352425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/>
            <a:r>
              <a:rPr lang="en-US" sz="1600" i="1" dirty="0">
                <a:latin typeface="Symbol" pitchFamily="18" charset="2"/>
              </a:rPr>
              <a:t>p</a:t>
            </a:r>
            <a:endParaRPr lang="en-US" sz="1600" i="1" dirty="0">
              <a:latin typeface="Times New Roman" pitchFamily="18" charset="0"/>
            </a:endParaRPr>
          </a:p>
        </p:txBody>
      </p:sp>
      <p:sp>
        <p:nvSpPr>
          <p:cNvPr id="245" name="Text Box 47"/>
          <p:cNvSpPr txBox="1">
            <a:spLocks noChangeArrowheads="1"/>
          </p:cNvSpPr>
          <p:nvPr/>
        </p:nvSpPr>
        <p:spPr bwMode="auto">
          <a:xfrm>
            <a:off x="3491880" y="2852936"/>
            <a:ext cx="633412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/>
            <a:r>
              <a:rPr lang="en-US" sz="1600" i="1" dirty="0">
                <a:latin typeface="Symbol" pitchFamily="18" charset="2"/>
              </a:rPr>
              <a:t>2p/3</a:t>
            </a:r>
            <a:endParaRPr lang="en-US" sz="1600" i="1" dirty="0">
              <a:latin typeface="Times New Roman" pitchFamily="18" charset="0"/>
            </a:endParaRPr>
          </a:p>
        </p:txBody>
      </p:sp>
      <p:graphicFrame>
        <p:nvGraphicFramePr>
          <p:cNvPr id="246" name="Table 2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8436797"/>
              </p:ext>
            </p:extLst>
          </p:nvPr>
        </p:nvGraphicFramePr>
        <p:xfrm>
          <a:off x="827584" y="4595961"/>
          <a:ext cx="2159000" cy="1857375"/>
        </p:xfrm>
        <a:graphic>
          <a:graphicData uri="http://schemas.openxmlformats.org/drawingml/2006/table">
            <a:tbl>
              <a:tblPr/>
              <a:tblGrid>
                <a:gridCol w="10080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09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Mode</a:t>
                      </a:r>
                    </a:p>
                  </a:txBody>
                  <a:tcPr marL="91388" marR="913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L</a:t>
                      </a:r>
                    </a:p>
                  </a:txBody>
                  <a:tcPr marL="91388" marR="913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92934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0 (2</a:t>
                      </a:r>
                      <a:r>
                        <a:rPr kumimoji="0" lang="el-G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92934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π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92934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)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292934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L="91388" marR="913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0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βλ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L="91388" marR="913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0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92934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π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92934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/2</a:t>
                      </a:r>
                    </a:p>
                  </a:txBody>
                  <a:tcPr marL="91388" marR="913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F0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βλ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292934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/4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L="91388" marR="913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F0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92934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2</a:t>
                      </a:r>
                      <a:r>
                        <a:rPr kumimoji="0" lang="el-G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92934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π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92934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/3</a:t>
                      </a:r>
                    </a:p>
                  </a:txBody>
                  <a:tcPr marL="91388" marR="913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0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βλ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292934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/3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L="91388" marR="913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0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292934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π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292934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L="91388" marR="913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F0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βλ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92934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/2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L="91388" marR="913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F0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3569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2" grpId="0"/>
      <p:bldP spid="242" grpId="1"/>
      <p:bldP spid="242" grpId="2"/>
      <p:bldP spid="243" grpId="0"/>
      <p:bldP spid="243" grpId="1"/>
      <p:bldP spid="243" grpId="2"/>
      <p:bldP spid="244" grpId="0"/>
      <p:bldP spid="245" grpId="0"/>
      <p:bldP spid="245" grpId="1"/>
      <p:bldP spid="245" grpId="2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66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7086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/>
              <a:t>Disc-Loaded Traveling-Wave Structures</a:t>
            </a:r>
            <a:endParaRPr lang="fr-FR" dirty="0"/>
          </a:p>
        </p:txBody>
      </p:sp>
      <p:sp>
        <p:nvSpPr>
          <p:cNvPr id="23568" name="Text Box 8"/>
          <p:cNvSpPr txBox="1">
            <a:spLocks noChangeArrowheads="1"/>
          </p:cNvSpPr>
          <p:nvPr/>
        </p:nvSpPr>
        <p:spPr bwMode="auto">
          <a:xfrm>
            <a:off x="228600" y="980728"/>
            <a:ext cx="8735888" cy="2034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</a:pPr>
            <a:r>
              <a:rPr lang="en-US" sz="1800" dirty="0"/>
              <a:t>When particles gets </a:t>
            </a:r>
            <a:r>
              <a:rPr lang="en-US" sz="1800" dirty="0">
                <a:solidFill>
                  <a:srgbClr val="FF0000"/>
                </a:solidFill>
              </a:rPr>
              <a:t>ultra-relativistic </a:t>
            </a:r>
            <a:r>
              <a:rPr lang="en-US" sz="1800" dirty="0"/>
              <a:t>(</a:t>
            </a:r>
            <a:r>
              <a:rPr lang="en-US" sz="1800" dirty="0" err="1"/>
              <a:t>v~c</a:t>
            </a:r>
            <a:r>
              <a:rPr lang="en-US" sz="1800" dirty="0"/>
              <a:t>) the drift tubes become very long unless the operating frequency is increased. Late 40’s the development of radar led to high power transmitters (klystrons) at very high frequencies (3 GHz).</a:t>
            </a:r>
            <a:endParaRPr lang="en-US" sz="700" dirty="0"/>
          </a:p>
          <a:p>
            <a:pPr>
              <a:lnSpc>
                <a:spcPct val="110000"/>
              </a:lnSpc>
            </a:pPr>
            <a:endParaRPr lang="en-US" sz="700" dirty="0"/>
          </a:p>
          <a:p>
            <a:pPr>
              <a:lnSpc>
                <a:spcPct val="110000"/>
              </a:lnSpc>
            </a:pPr>
            <a:r>
              <a:rPr lang="en-US" sz="1800" dirty="0"/>
              <a:t>Next came the idea of suppressing the drift tubes using </a:t>
            </a:r>
            <a:r>
              <a:rPr lang="en-US" sz="1800" dirty="0">
                <a:solidFill>
                  <a:srgbClr val="FF0000"/>
                </a:solidFill>
              </a:rPr>
              <a:t>traveling waves</a:t>
            </a:r>
            <a:r>
              <a:rPr lang="en-US" sz="1800" dirty="0"/>
              <a:t>. However, to get a continuous acceleration the phase velocity of the wave needs to be adjusted to the particle velocity.</a:t>
            </a:r>
            <a:endParaRPr lang="en-GB" sz="1800" dirty="0">
              <a:solidFill>
                <a:srgbClr val="FF33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67544" y="6011996"/>
            <a:ext cx="81369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</a:rPr>
              <a:t>solution: slow wave guide with irises     </a:t>
            </a:r>
            <a:r>
              <a:rPr lang="en-US" sz="1800" dirty="0"/>
              <a:t>==&gt;    iris loaded structure</a:t>
            </a:r>
          </a:p>
        </p:txBody>
      </p:sp>
      <p:pic>
        <p:nvPicPr>
          <p:cNvPr id="33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06" t="5951" r="6228"/>
          <a:stretch/>
        </p:blipFill>
        <p:spPr>
          <a:xfrm>
            <a:off x="4139952" y="3880450"/>
            <a:ext cx="5004048" cy="2141455"/>
          </a:xfrm>
          <a:prstGeom prst="rect">
            <a:avLst/>
          </a:prstGeom>
          <a:noFill/>
        </p:spPr>
      </p:pic>
      <p:grpSp>
        <p:nvGrpSpPr>
          <p:cNvPr id="11" name="Group 6"/>
          <p:cNvGrpSpPr>
            <a:grpSpLocks/>
          </p:cNvGrpSpPr>
          <p:nvPr/>
        </p:nvGrpSpPr>
        <p:grpSpPr bwMode="auto">
          <a:xfrm>
            <a:off x="35496" y="3284984"/>
            <a:ext cx="4708525" cy="2506663"/>
            <a:chOff x="428" y="451"/>
            <a:chExt cx="2966" cy="1579"/>
          </a:xfrm>
        </p:grpSpPr>
        <p:sp>
          <p:nvSpPr>
            <p:cNvPr id="12" name="AutoShape 7"/>
            <p:cNvSpPr>
              <a:spLocks noChangeAspect="1" noChangeArrowheads="1"/>
            </p:cNvSpPr>
            <p:nvPr/>
          </p:nvSpPr>
          <p:spPr bwMode="auto">
            <a:xfrm>
              <a:off x="2131" y="451"/>
              <a:ext cx="932" cy="925"/>
            </a:xfrm>
            <a:custGeom>
              <a:avLst/>
              <a:gdLst>
                <a:gd name="T0" fmla="*/ 466 w 21600"/>
                <a:gd name="T1" fmla="*/ 0 h 21600"/>
                <a:gd name="T2" fmla="*/ 136 w 21600"/>
                <a:gd name="T3" fmla="*/ 135 h 21600"/>
                <a:gd name="T4" fmla="*/ 0 w 21600"/>
                <a:gd name="T5" fmla="*/ 463 h 21600"/>
                <a:gd name="T6" fmla="*/ 136 w 21600"/>
                <a:gd name="T7" fmla="*/ 790 h 21600"/>
                <a:gd name="T8" fmla="*/ 466 w 21600"/>
                <a:gd name="T9" fmla="*/ 925 h 21600"/>
                <a:gd name="T10" fmla="*/ 796 w 21600"/>
                <a:gd name="T11" fmla="*/ 790 h 21600"/>
                <a:gd name="T12" fmla="*/ 932 w 21600"/>
                <a:gd name="T13" fmla="*/ 463 h 21600"/>
                <a:gd name="T14" fmla="*/ 796 w 21600"/>
                <a:gd name="T15" fmla="*/ 135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52 w 21600"/>
                <a:gd name="T25" fmla="*/ 3152 h 21600"/>
                <a:gd name="T26" fmla="*/ 18448 w 21600"/>
                <a:gd name="T27" fmla="*/ 18448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7200" y="10800"/>
                  </a:moveTo>
                  <a:cubicBezTo>
                    <a:pt x="7200" y="12788"/>
                    <a:pt x="8812" y="14400"/>
                    <a:pt x="10800" y="14400"/>
                  </a:cubicBezTo>
                  <a:cubicBezTo>
                    <a:pt x="12788" y="14400"/>
                    <a:pt x="14400" y="12788"/>
                    <a:pt x="14400" y="10800"/>
                  </a:cubicBezTo>
                  <a:cubicBezTo>
                    <a:pt x="14400" y="8812"/>
                    <a:pt x="12788" y="7200"/>
                    <a:pt x="10800" y="7200"/>
                  </a:cubicBezTo>
                  <a:cubicBezTo>
                    <a:pt x="8812" y="7200"/>
                    <a:pt x="7200" y="8812"/>
                    <a:pt x="7200" y="1080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miter lim="800000"/>
              <a:headEnd/>
              <a:tailEnd/>
            </a:ln>
            <a:scene3d>
              <a:camera prst="legacyObliqueTopRight">
                <a:rot lat="0" lon="1799999" rev="0"/>
              </a:camera>
              <a:lightRig rig="legacyNormal2" dir="t"/>
            </a:scene3d>
            <a:sp3d extrusionH="100000" prstMaterial="legacyPlastic">
              <a:bevelT w="13500" h="13500" prst="angle"/>
              <a:bevelB w="13500" h="13500" prst="angle"/>
              <a:extrusionClr>
                <a:schemeClr val="bg1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en-US"/>
            </a:p>
          </p:txBody>
        </p:sp>
        <p:sp>
          <p:nvSpPr>
            <p:cNvPr id="13" name="AutoShape 8"/>
            <p:cNvSpPr>
              <a:spLocks noChangeArrowheads="1"/>
            </p:cNvSpPr>
            <p:nvPr/>
          </p:nvSpPr>
          <p:spPr bwMode="auto">
            <a:xfrm rot="-7692522">
              <a:off x="1680" y="622"/>
              <a:ext cx="928" cy="932"/>
            </a:xfrm>
            <a:custGeom>
              <a:avLst/>
              <a:gdLst>
                <a:gd name="T0" fmla="*/ 464 w 21600"/>
                <a:gd name="T1" fmla="*/ 0 h 21600"/>
                <a:gd name="T2" fmla="*/ 117 w 21600"/>
                <a:gd name="T3" fmla="*/ 741 h 21600"/>
                <a:gd name="T4" fmla="*/ 464 w 21600"/>
                <a:gd name="T5" fmla="*/ 44 h 21600"/>
                <a:gd name="T6" fmla="*/ 811 w 21600"/>
                <a:gd name="T7" fmla="*/ 741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1541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3130" y="16854"/>
                  </a:moveTo>
                  <a:cubicBezTo>
                    <a:pt x="1769" y="15129"/>
                    <a:pt x="1029" y="12997"/>
                    <a:pt x="1029" y="10800"/>
                  </a:cubicBezTo>
                  <a:cubicBezTo>
                    <a:pt x="1029" y="5403"/>
                    <a:pt x="5403" y="1029"/>
                    <a:pt x="10800" y="1029"/>
                  </a:cubicBezTo>
                  <a:cubicBezTo>
                    <a:pt x="16196" y="1029"/>
                    <a:pt x="20571" y="5403"/>
                    <a:pt x="20571" y="10800"/>
                  </a:cubicBezTo>
                  <a:cubicBezTo>
                    <a:pt x="20570" y="12997"/>
                    <a:pt x="19830" y="15129"/>
                    <a:pt x="18469" y="16854"/>
                  </a:cubicBezTo>
                  <a:lnTo>
                    <a:pt x="19276" y="17491"/>
                  </a:lnTo>
                  <a:cubicBezTo>
                    <a:pt x="20781" y="15585"/>
                    <a:pt x="21600" y="13228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3228"/>
                    <a:pt x="818" y="15585"/>
                    <a:pt x="2323" y="1749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miter lim="800000"/>
              <a:headEnd/>
              <a:tailEnd/>
            </a:ln>
            <a:scene3d>
              <a:camera prst="legacyObliqueTopRight">
                <a:rot lat="0" lon="1799999" rev="0"/>
              </a:camera>
              <a:lightRig rig="legacyNormal2" dir="t"/>
            </a:scene3d>
            <a:sp3d extrusionH="887400" prstMaterial="legacyPlastic">
              <a:bevelT w="13500" h="13500" prst="angle"/>
              <a:bevelB w="13500" h="13500" prst="angle"/>
              <a:extrusionClr>
                <a:schemeClr val="bg1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en-US"/>
            </a:p>
          </p:txBody>
        </p:sp>
        <p:grpSp>
          <p:nvGrpSpPr>
            <p:cNvPr id="14" name="Group 9"/>
            <p:cNvGrpSpPr>
              <a:grpSpLocks/>
            </p:cNvGrpSpPr>
            <p:nvPr/>
          </p:nvGrpSpPr>
          <p:grpSpPr bwMode="auto">
            <a:xfrm>
              <a:off x="1144" y="638"/>
              <a:ext cx="1430" cy="1115"/>
              <a:chOff x="2927" y="1863"/>
              <a:chExt cx="1430" cy="1115"/>
            </a:xfrm>
          </p:grpSpPr>
          <p:sp>
            <p:nvSpPr>
              <p:cNvPr id="28" name="AutoShape 10"/>
              <p:cNvSpPr>
                <a:spLocks noChangeArrowheads="1"/>
              </p:cNvSpPr>
              <p:nvPr/>
            </p:nvSpPr>
            <p:spPr bwMode="auto">
              <a:xfrm rot="-7692522">
                <a:off x="3428" y="1860"/>
                <a:ext cx="926" cy="932"/>
              </a:xfrm>
              <a:custGeom>
                <a:avLst/>
                <a:gdLst>
                  <a:gd name="T0" fmla="*/ 463 w 21600"/>
                  <a:gd name="T1" fmla="*/ 0 h 21600"/>
                  <a:gd name="T2" fmla="*/ 221 w 21600"/>
                  <a:gd name="T3" fmla="*/ 658 h 21600"/>
                  <a:gd name="T4" fmla="*/ 463 w 21600"/>
                  <a:gd name="T5" fmla="*/ 312 h 21600"/>
                  <a:gd name="T6" fmla="*/ 705 w 21600"/>
                  <a:gd name="T7" fmla="*/ 658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15389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7989" y="13011"/>
                    </a:moveTo>
                    <a:cubicBezTo>
                      <a:pt x="7493" y="12381"/>
                      <a:pt x="7224" y="11602"/>
                      <a:pt x="7224" y="10800"/>
                    </a:cubicBezTo>
                    <a:cubicBezTo>
                      <a:pt x="7224" y="8825"/>
                      <a:pt x="8825" y="7224"/>
                      <a:pt x="10800" y="7224"/>
                    </a:cubicBezTo>
                    <a:cubicBezTo>
                      <a:pt x="12774" y="7224"/>
                      <a:pt x="14376" y="8825"/>
                      <a:pt x="14376" y="10800"/>
                    </a:cubicBezTo>
                    <a:cubicBezTo>
                      <a:pt x="14375" y="11602"/>
                      <a:pt x="14106" y="12381"/>
                      <a:pt x="13610" y="13011"/>
                    </a:cubicBezTo>
                    <a:lnTo>
                      <a:pt x="19287" y="17478"/>
                    </a:lnTo>
                    <a:cubicBezTo>
                      <a:pt x="20785" y="15574"/>
                      <a:pt x="21600" y="13222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3222"/>
                      <a:pt x="814" y="15574"/>
                      <a:pt x="2312" y="17478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miter lim="800000"/>
                <a:headEnd/>
                <a:tailEnd/>
              </a:ln>
              <a:scene3d>
                <a:camera prst="legacyObliqueTopRight">
                  <a:rot lat="0" lon="1799999" rev="0"/>
                </a:camera>
                <a:lightRig rig="legacyNormal2" dir="t"/>
              </a:scene3d>
              <a:sp3d extrusionH="100000" prstMaterial="legacyPlastic">
                <a:bevelT w="13500" h="13500" prst="angle"/>
                <a:bevelB w="13500" h="13500" prst="angle"/>
                <a:extrusionClr>
                  <a:schemeClr val="bg1"/>
                </a:extrusionClr>
              </a:sp3d>
            </p:spPr>
            <p:txBody>
              <a:bodyPr wrap="none" anchor="ctr">
                <a:prstTxWarp prst="textNoShape">
                  <a:avLst/>
                </a:prstTxWarp>
                <a:flatTx/>
              </a:bodyPr>
              <a:lstStyle/>
              <a:p>
                <a:endParaRPr lang="en-US"/>
              </a:p>
            </p:txBody>
          </p:sp>
          <p:sp>
            <p:nvSpPr>
              <p:cNvPr id="29" name="AutoShape 11"/>
              <p:cNvSpPr>
                <a:spLocks noChangeArrowheads="1"/>
              </p:cNvSpPr>
              <p:nvPr/>
            </p:nvSpPr>
            <p:spPr bwMode="auto">
              <a:xfrm rot="-7692522">
                <a:off x="2976" y="2032"/>
                <a:ext cx="928" cy="932"/>
              </a:xfrm>
              <a:custGeom>
                <a:avLst/>
                <a:gdLst>
                  <a:gd name="T0" fmla="*/ 464 w 21600"/>
                  <a:gd name="T1" fmla="*/ 0 h 21600"/>
                  <a:gd name="T2" fmla="*/ 117 w 21600"/>
                  <a:gd name="T3" fmla="*/ 741 h 21600"/>
                  <a:gd name="T4" fmla="*/ 464 w 21600"/>
                  <a:gd name="T5" fmla="*/ 44 h 21600"/>
                  <a:gd name="T6" fmla="*/ 811 w 21600"/>
                  <a:gd name="T7" fmla="*/ 741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1541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3130" y="16854"/>
                    </a:moveTo>
                    <a:cubicBezTo>
                      <a:pt x="1769" y="15129"/>
                      <a:pt x="1029" y="12997"/>
                      <a:pt x="1029" y="10800"/>
                    </a:cubicBezTo>
                    <a:cubicBezTo>
                      <a:pt x="1029" y="5403"/>
                      <a:pt x="5403" y="1029"/>
                      <a:pt x="10800" y="1029"/>
                    </a:cubicBezTo>
                    <a:cubicBezTo>
                      <a:pt x="16196" y="1029"/>
                      <a:pt x="20571" y="5403"/>
                      <a:pt x="20571" y="10800"/>
                    </a:cubicBezTo>
                    <a:cubicBezTo>
                      <a:pt x="20570" y="12997"/>
                      <a:pt x="19830" y="15129"/>
                      <a:pt x="18469" y="16854"/>
                    </a:cubicBezTo>
                    <a:lnTo>
                      <a:pt x="19276" y="17491"/>
                    </a:lnTo>
                    <a:cubicBezTo>
                      <a:pt x="20781" y="15585"/>
                      <a:pt x="21600" y="13228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3228"/>
                      <a:pt x="818" y="15585"/>
                      <a:pt x="2323" y="17491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miter lim="800000"/>
                <a:headEnd/>
                <a:tailEnd/>
              </a:ln>
              <a:scene3d>
                <a:camera prst="legacyObliqueTopRight">
                  <a:rot lat="0" lon="1799999" rev="0"/>
                </a:camera>
                <a:lightRig rig="legacyNormal2" dir="t"/>
              </a:scene3d>
              <a:sp3d extrusionH="887400" prstMaterial="legacyPlastic">
                <a:bevelT w="13500" h="13500" prst="angle"/>
                <a:bevelB w="13500" h="13500" prst="angle"/>
                <a:extrusionClr>
                  <a:schemeClr val="bg1"/>
                </a:extrusionClr>
              </a:sp3d>
            </p:spPr>
            <p:txBody>
              <a:bodyPr wrap="none" anchor="ctr">
                <a:prstTxWarp prst="textNoShape">
                  <a:avLst/>
                </a:prstTxWarp>
                <a:flatTx/>
              </a:bodyPr>
              <a:lstStyle/>
              <a:p>
                <a:endParaRPr lang="en-US"/>
              </a:p>
            </p:txBody>
          </p:sp>
          <p:sp>
            <p:nvSpPr>
              <p:cNvPr id="30" name="AutoShape 12"/>
              <p:cNvSpPr>
                <a:spLocks noChangeArrowheads="1"/>
              </p:cNvSpPr>
              <p:nvPr/>
            </p:nvSpPr>
            <p:spPr bwMode="auto">
              <a:xfrm rot="-7692522">
                <a:off x="2930" y="2049"/>
                <a:ext cx="926" cy="932"/>
              </a:xfrm>
              <a:custGeom>
                <a:avLst/>
                <a:gdLst>
                  <a:gd name="T0" fmla="*/ 463 w 21600"/>
                  <a:gd name="T1" fmla="*/ 0 h 21600"/>
                  <a:gd name="T2" fmla="*/ 221 w 21600"/>
                  <a:gd name="T3" fmla="*/ 658 h 21600"/>
                  <a:gd name="T4" fmla="*/ 463 w 21600"/>
                  <a:gd name="T5" fmla="*/ 312 h 21600"/>
                  <a:gd name="T6" fmla="*/ 705 w 21600"/>
                  <a:gd name="T7" fmla="*/ 658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15389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7989" y="13011"/>
                    </a:moveTo>
                    <a:cubicBezTo>
                      <a:pt x="7493" y="12381"/>
                      <a:pt x="7224" y="11602"/>
                      <a:pt x="7224" y="10800"/>
                    </a:cubicBezTo>
                    <a:cubicBezTo>
                      <a:pt x="7224" y="8825"/>
                      <a:pt x="8825" y="7224"/>
                      <a:pt x="10800" y="7224"/>
                    </a:cubicBezTo>
                    <a:cubicBezTo>
                      <a:pt x="12774" y="7224"/>
                      <a:pt x="14376" y="8825"/>
                      <a:pt x="14376" y="10800"/>
                    </a:cubicBezTo>
                    <a:cubicBezTo>
                      <a:pt x="14375" y="11602"/>
                      <a:pt x="14106" y="12381"/>
                      <a:pt x="13610" y="13011"/>
                    </a:cubicBezTo>
                    <a:lnTo>
                      <a:pt x="19287" y="17478"/>
                    </a:lnTo>
                    <a:cubicBezTo>
                      <a:pt x="20785" y="15574"/>
                      <a:pt x="21600" y="13222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3222"/>
                      <a:pt x="814" y="15574"/>
                      <a:pt x="2312" y="17478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miter lim="800000"/>
                <a:headEnd/>
                <a:tailEnd/>
              </a:ln>
              <a:scene3d>
                <a:camera prst="legacyObliqueTopRight">
                  <a:rot lat="0" lon="1799999" rev="0"/>
                </a:camera>
                <a:lightRig rig="legacyNormal2" dir="t"/>
              </a:scene3d>
              <a:sp3d extrusionH="100000" prstMaterial="legacyPlastic">
                <a:bevelT w="13500" h="13500" prst="angle"/>
                <a:bevelB w="13500" h="13500" prst="angle"/>
                <a:extrusionClr>
                  <a:schemeClr val="bg1"/>
                </a:extrusionClr>
              </a:sp3d>
            </p:spPr>
            <p:txBody>
              <a:bodyPr wrap="none" anchor="ctr">
                <a:prstTxWarp prst="textNoShape">
                  <a:avLst/>
                </a:prstTxWarp>
                <a:flatTx/>
              </a:bodyPr>
              <a:lstStyle/>
              <a:p>
                <a:endParaRPr lang="en-US"/>
              </a:p>
            </p:txBody>
          </p:sp>
        </p:grpSp>
        <p:grpSp>
          <p:nvGrpSpPr>
            <p:cNvPr id="15" name="Group 13"/>
            <p:cNvGrpSpPr>
              <a:grpSpLocks/>
            </p:cNvGrpSpPr>
            <p:nvPr/>
          </p:nvGrpSpPr>
          <p:grpSpPr bwMode="auto">
            <a:xfrm>
              <a:off x="648" y="829"/>
              <a:ext cx="1430" cy="1115"/>
              <a:chOff x="2927" y="1863"/>
              <a:chExt cx="1430" cy="1115"/>
            </a:xfrm>
          </p:grpSpPr>
          <p:sp>
            <p:nvSpPr>
              <p:cNvPr id="25" name="AutoShape 14"/>
              <p:cNvSpPr>
                <a:spLocks noChangeArrowheads="1"/>
              </p:cNvSpPr>
              <p:nvPr/>
            </p:nvSpPr>
            <p:spPr bwMode="auto">
              <a:xfrm rot="-7692522">
                <a:off x="3428" y="1860"/>
                <a:ext cx="926" cy="932"/>
              </a:xfrm>
              <a:custGeom>
                <a:avLst/>
                <a:gdLst>
                  <a:gd name="T0" fmla="*/ 463 w 21600"/>
                  <a:gd name="T1" fmla="*/ 0 h 21600"/>
                  <a:gd name="T2" fmla="*/ 221 w 21600"/>
                  <a:gd name="T3" fmla="*/ 658 h 21600"/>
                  <a:gd name="T4" fmla="*/ 463 w 21600"/>
                  <a:gd name="T5" fmla="*/ 312 h 21600"/>
                  <a:gd name="T6" fmla="*/ 705 w 21600"/>
                  <a:gd name="T7" fmla="*/ 658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15389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7989" y="13011"/>
                    </a:moveTo>
                    <a:cubicBezTo>
                      <a:pt x="7493" y="12381"/>
                      <a:pt x="7224" y="11602"/>
                      <a:pt x="7224" y="10800"/>
                    </a:cubicBezTo>
                    <a:cubicBezTo>
                      <a:pt x="7224" y="8825"/>
                      <a:pt x="8825" y="7224"/>
                      <a:pt x="10800" y="7224"/>
                    </a:cubicBezTo>
                    <a:cubicBezTo>
                      <a:pt x="12774" y="7224"/>
                      <a:pt x="14376" y="8825"/>
                      <a:pt x="14376" y="10800"/>
                    </a:cubicBezTo>
                    <a:cubicBezTo>
                      <a:pt x="14375" y="11602"/>
                      <a:pt x="14106" y="12381"/>
                      <a:pt x="13610" y="13011"/>
                    </a:cubicBezTo>
                    <a:lnTo>
                      <a:pt x="19287" y="17478"/>
                    </a:lnTo>
                    <a:cubicBezTo>
                      <a:pt x="20785" y="15574"/>
                      <a:pt x="21600" y="13222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3222"/>
                      <a:pt x="814" y="15574"/>
                      <a:pt x="2312" y="17478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miter lim="800000"/>
                <a:headEnd/>
                <a:tailEnd/>
              </a:ln>
              <a:scene3d>
                <a:camera prst="legacyObliqueTopRight">
                  <a:rot lat="0" lon="1799999" rev="0"/>
                </a:camera>
                <a:lightRig rig="legacyNormal2" dir="t"/>
              </a:scene3d>
              <a:sp3d extrusionH="100000" prstMaterial="legacyPlastic">
                <a:bevelT w="13500" h="13500" prst="angle"/>
                <a:bevelB w="13500" h="13500" prst="angle"/>
                <a:extrusionClr>
                  <a:schemeClr val="bg1"/>
                </a:extrusionClr>
              </a:sp3d>
            </p:spPr>
            <p:txBody>
              <a:bodyPr wrap="none" anchor="ctr">
                <a:prstTxWarp prst="textNoShape">
                  <a:avLst/>
                </a:prstTxWarp>
                <a:flatTx/>
              </a:bodyPr>
              <a:lstStyle/>
              <a:p>
                <a:endParaRPr lang="en-US"/>
              </a:p>
            </p:txBody>
          </p:sp>
          <p:sp>
            <p:nvSpPr>
              <p:cNvPr id="26" name="AutoShape 15"/>
              <p:cNvSpPr>
                <a:spLocks noChangeArrowheads="1"/>
              </p:cNvSpPr>
              <p:nvPr/>
            </p:nvSpPr>
            <p:spPr bwMode="auto">
              <a:xfrm rot="-7692522">
                <a:off x="2976" y="2032"/>
                <a:ext cx="928" cy="932"/>
              </a:xfrm>
              <a:custGeom>
                <a:avLst/>
                <a:gdLst>
                  <a:gd name="T0" fmla="*/ 464 w 21600"/>
                  <a:gd name="T1" fmla="*/ 0 h 21600"/>
                  <a:gd name="T2" fmla="*/ 117 w 21600"/>
                  <a:gd name="T3" fmla="*/ 741 h 21600"/>
                  <a:gd name="T4" fmla="*/ 464 w 21600"/>
                  <a:gd name="T5" fmla="*/ 44 h 21600"/>
                  <a:gd name="T6" fmla="*/ 811 w 21600"/>
                  <a:gd name="T7" fmla="*/ 741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1541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3130" y="16854"/>
                    </a:moveTo>
                    <a:cubicBezTo>
                      <a:pt x="1769" y="15129"/>
                      <a:pt x="1029" y="12997"/>
                      <a:pt x="1029" y="10800"/>
                    </a:cubicBezTo>
                    <a:cubicBezTo>
                      <a:pt x="1029" y="5403"/>
                      <a:pt x="5403" y="1029"/>
                      <a:pt x="10800" y="1029"/>
                    </a:cubicBezTo>
                    <a:cubicBezTo>
                      <a:pt x="16196" y="1029"/>
                      <a:pt x="20571" y="5403"/>
                      <a:pt x="20571" y="10800"/>
                    </a:cubicBezTo>
                    <a:cubicBezTo>
                      <a:pt x="20570" y="12997"/>
                      <a:pt x="19830" y="15129"/>
                      <a:pt x="18469" y="16854"/>
                    </a:cubicBezTo>
                    <a:lnTo>
                      <a:pt x="19276" y="17491"/>
                    </a:lnTo>
                    <a:cubicBezTo>
                      <a:pt x="20781" y="15585"/>
                      <a:pt x="21600" y="13228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3228"/>
                      <a:pt x="818" y="15585"/>
                      <a:pt x="2323" y="17491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miter lim="800000"/>
                <a:headEnd/>
                <a:tailEnd/>
              </a:ln>
              <a:scene3d>
                <a:camera prst="legacyObliqueTopRight">
                  <a:rot lat="0" lon="1799999" rev="0"/>
                </a:camera>
                <a:lightRig rig="legacyNormal2" dir="t"/>
              </a:scene3d>
              <a:sp3d extrusionH="887400" prstMaterial="legacyPlastic">
                <a:bevelT w="13500" h="13500" prst="angle"/>
                <a:bevelB w="13500" h="13500" prst="angle"/>
                <a:extrusionClr>
                  <a:schemeClr val="bg1"/>
                </a:extrusionClr>
              </a:sp3d>
            </p:spPr>
            <p:txBody>
              <a:bodyPr wrap="none" anchor="ctr">
                <a:prstTxWarp prst="textNoShape">
                  <a:avLst/>
                </a:prstTxWarp>
                <a:flatTx/>
              </a:bodyPr>
              <a:lstStyle/>
              <a:p>
                <a:endParaRPr lang="en-US"/>
              </a:p>
            </p:txBody>
          </p:sp>
          <p:sp>
            <p:nvSpPr>
              <p:cNvPr id="27" name="AutoShape 16"/>
              <p:cNvSpPr>
                <a:spLocks noChangeArrowheads="1"/>
              </p:cNvSpPr>
              <p:nvPr/>
            </p:nvSpPr>
            <p:spPr bwMode="auto">
              <a:xfrm rot="-7692522">
                <a:off x="2930" y="2049"/>
                <a:ext cx="926" cy="932"/>
              </a:xfrm>
              <a:custGeom>
                <a:avLst/>
                <a:gdLst>
                  <a:gd name="T0" fmla="*/ 463 w 21600"/>
                  <a:gd name="T1" fmla="*/ 0 h 21600"/>
                  <a:gd name="T2" fmla="*/ 221 w 21600"/>
                  <a:gd name="T3" fmla="*/ 658 h 21600"/>
                  <a:gd name="T4" fmla="*/ 463 w 21600"/>
                  <a:gd name="T5" fmla="*/ 312 h 21600"/>
                  <a:gd name="T6" fmla="*/ 705 w 21600"/>
                  <a:gd name="T7" fmla="*/ 658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15389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7989" y="13011"/>
                    </a:moveTo>
                    <a:cubicBezTo>
                      <a:pt x="7493" y="12381"/>
                      <a:pt x="7224" y="11602"/>
                      <a:pt x="7224" y="10800"/>
                    </a:cubicBezTo>
                    <a:cubicBezTo>
                      <a:pt x="7224" y="8825"/>
                      <a:pt x="8825" y="7224"/>
                      <a:pt x="10800" y="7224"/>
                    </a:cubicBezTo>
                    <a:cubicBezTo>
                      <a:pt x="12774" y="7224"/>
                      <a:pt x="14376" y="8825"/>
                      <a:pt x="14376" y="10800"/>
                    </a:cubicBezTo>
                    <a:cubicBezTo>
                      <a:pt x="14375" y="11602"/>
                      <a:pt x="14106" y="12381"/>
                      <a:pt x="13610" y="13011"/>
                    </a:cubicBezTo>
                    <a:lnTo>
                      <a:pt x="19287" y="17478"/>
                    </a:lnTo>
                    <a:cubicBezTo>
                      <a:pt x="20785" y="15574"/>
                      <a:pt x="21600" y="13222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3222"/>
                      <a:pt x="814" y="15574"/>
                      <a:pt x="2312" y="17478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miter lim="800000"/>
                <a:headEnd/>
                <a:tailEnd/>
              </a:ln>
              <a:scene3d>
                <a:camera prst="legacyObliqueTopRight">
                  <a:rot lat="0" lon="1799999" rev="0"/>
                </a:camera>
                <a:lightRig rig="legacyNormal2" dir="t"/>
              </a:scene3d>
              <a:sp3d extrusionH="100000" prstMaterial="legacyPlastic">
                <a:bevelT w="13500" h="13500" prst="angle"/>
                <a:bevelB w="13500" h="13500" prst="angle"/>
                <a:extrusionClr>
                  <a:schemeClr val="bg1"/>
                </a:extrusionClr>
              </a:sp3d>
            </p:spPr>
            <p:txBody>
              <a:bodyPr wrap="none" anchor="ctr">
                <a:prstTxWarp prst="textNoShape">
                  <a:avLst/>
                </a:prstTxWarp>
                <a:flatTx/>
              </a:bodyPr>
              <a:lstStyle/>
              <a:p>
                <a:endParaRPr lang="en-US"/>
              </a:p>
            </p:txBody>
          </p:sp>
        </p:grpSp>
        <p:sp>
          <p:nvSpPr>
            <p:cNvPr id="16" name="Line 17"/>
            <p:cNvSpPr>
              <a:spLocks noChangeShapeType="1"/>
            </p:cNvSpPr>
            <p:nvPr/>
          </p:nvSpPr>
          <p:spPr bwMode="auto">
            <a:xfrm flipV="1">
              <a:off x="2966" y="586"/>
              <a:ext cx="428" cy="167"/>
            </a:xfrm>
            <a:prstGeom prst="line">
              <a:avLst/>
            </a:prstGeom>
            <a:noFill/>
            <a:ln w="28575">
              <a:solidFill>
                <a:srgbClr val="FF5050"/>
              </a:solidFill>
              <a:round/>
              <a:headEnd/>
              <a:tailEnd type="stealth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AutoShape 18"/>
            <p:cNvSpPr>
              <a:spLocks noChangeArrowheads="1"/>
            </p:cNvSpPr>
            <p:nvPr/>
          </p:nvSpPr>
          <p:spPr bwMode="auto">
            <a:xfrm rot="-7692522">
              <a:off x="430" y="1100"/>
              <a:ext cx="928" cy="932"/>
            </a:xfrm>
            <a:custGeom>
              <a:avLst/>
              <a:gdLst>
                <a:gd name="T0" fmla="*/ 464 w 21600"/>
                <a:gd name="T1" fmla="*/ 0 h 21600"/>
                <a:gd name="T2" fmla="*/ 117 w 21600"/>
                <a:gd name="T3" fmla="*/ 741 h 21600"/>
                <a:gd name="T4" fmla="*/ 464 w 21600"/>
                <a:gd name="T5" fmla="*/ 44 h 21600"/>
                <a:gd name="T6" fmla="*/ 811 w 21600"/>
                <a:gd name="T7" fmla="*/ 741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1541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3130" y="16854"/>
                  </a:moveTo>
                  <a:cubicBezTo>
                    <a:pt x="1769" y="15129"/>
                    <a:pt x="1029" y="12997"/>
                    <a:pt x="1029" y="10800"/>
                  </a:cubicBezTo>
                  <a:cubicBezTo>
                    <a:pt x="1029" y="5403"/>
                    <a:pt x="5403" y="1029"/>
                    <a:pt x="10800" y="1029"/>
                  </a:cubicBezTo>
                  <a:cubicBezTo>
                    <a:pt x="16196" y="1029"/>
                    <a:pt x="20571" y="5403"/>
                    <a:pt x="20571" y="10800"/>
                  </a:cubicBezTo>
                  <a:cubicBezTo>
                    <a:pt x="20570" y="12997"/>
                    <a:pt x="19830" y="15129"/>
                    <a:pt x="18469" y="16854"/>
                  </a:cubicBezTo>
                  <a:lnTo>
                    <a:pt x="19276" y="17491"/>
                  </a:lnTo>
                  <a:cubicBezTo>
                    <a:pt x="20781" y="15585"/>
                    <a:pt x="21600" y="13228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3228"/>
                    <a:pt x="818" y="15585"/>
                    <a:pt x="2323" y="1749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miter lim="800000"/>
              <a:headEnd/>
              <a:tailEnd/>
            </a:ln>
            <a:scene3d>
              <a:camera prst="legacyObliqueTopRight">
                <a:rot lat="0" lon="1799999" rev="0"/>
              </a:camera>
              <a:lightRig rig="legacyNormal2" dir="t"/>
            </a:scene3d>
            <a:sp3d extrusionH="430200" prstMaterial="legacyPlastic">
              <a:bevelT w="13500" h="13500" prst="angle"/>
              <a:bevelB w="13500" h="13500" prst="angle"/>
              <a:extrusionClr>
                <a:schemeClr val="bg1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en-US"/>
            </a:p>
          </p:txBody>
        </p:sp>
        <p:sp>
          <p:nvSpPr>
            <p:cNvPr id="18" name="Line 19"/>
            <p:cNvSpPr>
              <a:spLocks noChangeShapeType="1"/>
            </p:cNvSpPr>
            <p:nvPr/>
          </p:nvSpPr>
          <p:spPr bwMode="auto">
            <a:xfrm flipV="1">
              <a:off x="722" y="866"/>
              <a:ext cx="1954" cy="751"/>
            </a:xfrm>
            <a:prstGeom prst="line">
              <a:avLst/>
            </a:prstGeom>
            <a:noFill/>
            <a:ln w="28575">
              <a:solidFill>
                <a:srgbClr val="FF505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Oval 20"/>
            <p:cNvSpPr>
              <a:spLocks noChangeArrowheads="1"/>
            </p:cNvSpPr>
            <p:nvPr/>
          </p:nvSpPr>
          <p:spPr bwMode="auto">
            <a:xfrm>
              <a:off x="1714" y="1158"/>
              <a:ext cx="119" cy="118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0" name="Group 21"/>
            <p:cNvGrpSpPr>
              <a:grpSpLocks/>
            </p:cNvGrpSpPr>
            <p:nvPr/>
          </p:nvGrpSpPr>
          <p:grpSpPr bwMode="auto">
            <a:xfrm>
              <a:off x="1626" y="979"/>
              <a:ext cx="647" cy="326"/>
              <a:chOff x="1625" y="979"/>
              <a:chExt cx="647" cy="326"/>
            </a:xfrm>
          </p:grpSpPr>
          <p:sp>
            <p:nvSpPr>
              <p:cNvPr id="21" name="Arc 22"/>
              <p:cNvSpPr>
                <a:spLocks/>
              </p:cNvSpPr>
              <p:nvPr/>
            </p:nvSpPr>
            <p:spPr bwMode="auto">
              <a:xfrm rot="-1235836">
                <a:off x="1625" y="979"/>
                <a:ext cx="529" cy="106"/>
              </a:xfrm>
              <a:custGeom>
                <a:avLst/>
                <a:gdLst>
                  <a:gd name="T0" fmla="*/ 529 w 35637"/>
                  <a:gd name="T1" fmla="*/ 63 h 21600"/>
                  <a:gd name="T2" fmla="*/ 0 w 35637"/>
                  <a:gd name="T3" fmla="*/ 57 h 21600"/>
                  <a:gd name="T4" fmla="*/ 271 w 35637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35637"/>
                  <a:gd name="T10" fmla="*/ 0 h 21600"/>
                  <a:gd name="T11" fmla="*/ 35637 w 35637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5637" h="21600" fill="none" extrusionOk="0">
                    <a:moveTo>
                      <a:pt x="35636" y="12780"/>
                    </a:moveTo>
                    <a:cubicBezTo>
                      <a:pt x="31567" y="18325"/>
                      <a:pt x="25101" y="21599"/>
                      <a:pt x="18224" y="21599"/>
                    </a:cubicBezTo>
                    <a:cubicBezTo>
                      <a:pt x="10838" y="21599"/>
                      <a:pt x="3964" y="17826"/>
                      <a:pt x="-1" y="11595"/>
                    </a:cubicBezTo>
                  </a:path>
                  <a:path w="35637" h="21600" stroke="0" extrusionOk="0">
                    <a:moveTo>
                      <a:pt x="35636" y="12780"/>
                    </a:moveTo>
                    <a:cubicBezTo>
                      <a:pt x="31567" y="18325"/>
                      <a:pt x="25101" y="21599"/>
                      <a:pt x="18224" y="21599"/>
                    </a:cubicBezTo>
                    <a:cubicBezTo>
                      <a:pt x="10838" y="21599"/>
                      <a:pt x="3964" y="17826"/>
                      <a:pt x="-1" y="11595"/>
                    </a:cubicBezTo>
                    <a:lnTo>
                      <a:pt x="18224" y="0"/>
                    </a:lnTo>
                    <a:close/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Line 23"/>
              <p:cNvSpPr>
                <a:spLocks noChangeShapeType="1"/>
              </p:cNvSpPr>
              <p:nvPr/>
            </p:nvSpPr>
            <p:spPr bwMode="auto">
              <a:xfrm rot="-1235836">
                <a:off x="1907" y="1075"/>
                <a:ext cx="39" cy="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 type="stealth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Arc 24"/>
              <p:cNvSpPr>
                <a:spLocks/>
              </p:cNvSpPr>
              <p:nvPr/>
            </p:nvSpPr>
            <p:spPr bwMode="auto">
              <a:xfrm rot="9513053">
                <a:off x="1739" y="1194"/>
                <a:ext cx="533" cy="111"/>
              </a:xfrm>
              <a:custGeom>
                <a:avLst/>
                <a:gdLst>
                  <a:gd name="T0" fmla="*/ 533 w 35726"/>
                  <a:gd name="T1" fmla="*/ 65 h 21600"/>
                  <a:gd name="T2" fmla="*/ 0 w 35726"/>
                  <a:gd name="T3" fmla="*/ 60 h 21600"/>
                  <a:gd name="T4" fmla="*/ 272 w 35726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35726"/>
                  <a:gd name="T10" fmla="*/ 0 h 21600"/>
                  <a:gd name="T11" fmla="*/ 35726 w 35726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5726" h="21600" fill="none" extrusionOk="0">
                    <a:moveTo>
                      <a:pt x="35726" y="12658"/>
                    </a:moveTo>
                    <a:cubicBezTo>
                      <a:pt x="31664" y="18274"/>
                      <a:pt x="25154" y="21599"/>
                      <a:pt x="18224" y="21599"/>
                    </a:cubicBezTo>
                    <a:cubicBezTo>
                      <a:pt x="10838" y="21599"/>
                      <a:pt x="3964" y="17826"/>
                      <a:pt x="-1" y="11595"/>
                    </a:cubicBezTo>
                  </a:path>
                  <a:path w="35726" h="21600" stroke="0" extrusionOk="0">
                    <a:moveTo>
                      <a:pt x="35726" y="12658"/>
                    </a:moveTo>
                    <a:cubicBezTo>
                      <a:pt x="31664" y="18274"/>
                      <a:pt x="25154" y="21599"/>
                      <a:pt x="18224" y="21599"/>
                    </a:cubicBezTo>
                    <a:cubicBezTo>
                      <a:pt x="10838" y="21599"/>
                      <a:pt x="3964" y="17826"/>
                      <a:pt x="-1" y="11595"/>
                    </a:cubicBezTo>
                    <a:lnTo>
                      <a:pt x="18224" y="0"/>
                    </a:lnTo>
                    <a:close/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Line 25"/>
              <p:cNvSpPr>
                <a:spLocks noChangeShapeType="1"/>
              </p:cNvSpPr>
              <p:nvPr/>
            </p:nvSpPr>
            <p:spPr bwMode="auto">
              <a:xfrm rot="-1235836">
                <a:off x="1976" y="1191"/>
                <a:ext cx="44" cy="1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 type="stealth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1062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66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7086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/>
              <a:t>The Traveling Wave Case</a:t>
            </a:r>
            <a:endParaRPr lang="fr-FR" dirty="0"/>
          </a:p>
        </p:txBody>
      </p:sp>
      <p:sp>
        <p:nvSpPr>
          <p:cNvPr id="23568" name="Text Box 8"/>
          <p:cNvSpPr txBox="1">
            <a:spLocks noChangeArrowheads="1"/>
          </p:cNvSpPr>
          <p:nvPr/>
        </p:nvSpPr>
        <p:spPr bwMode="auto">
          <a:xfrm>
            <a:off x="444624" y="3573016"/>
            <a:ext cx="866388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GB" sz="1800" dirty="0">
                <a:solidFill>
                  <a:srgbClr val="FF3300"/>
                </a:solidFill>
              </a:rPr>
              <a:t>The particle travels along with the wave, and</a:t>
            </a:r>
            <a:br>
              <a:rPr lang="en-GB" sz="1800" dirty="0">
                <a:solidFill>
                  <a:srgbClr val="FF3300"/>
                </a:solidFill>
              </a:rPr>
            </a:br>
            <a:r>
              <a:rPr lang="en-GB" sz="1800" dirty="0">
                <a:solidFill>
                  <a:srgbClr val="FF3300"/>
                </a:solidFill>
              </a:rPr>
              <a:t>k represents the wave propagation factor.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3" y="1052736"/>
            <a:ext cx="5256584" cy="2285766"/>
          </a:xfrm>
          <a:prstGeom prst="rect">
            <a:avLst/>
          </a:prstGeom>
        </p:spPr>
      </p:pic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7281636"/>
              </p:ext>
            </p:extLst>
          </p:nvPr>
        </p:nvGraphicFramePr>
        <p:xfrm>
          <a:off x="2915816" y="4221088"/>
          <a:ext cx="4212467" cy="10801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981200" imgH="508000" progId="Equation.3">
                  <p:embed/>
                </p:oleObj>
              </mc:Choice>
              <mc:Fallback>
                <p:oleObj name="Equation" r:id="rId4" imgW="1981200" imgH="508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915816" y="4221088"/>
                        <a:ext cx="4212467" cy="10801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5088545"/>
              </p:ext>
            </p:extLst>
          </p:nvPr>
        </p:nvGraphicFramePr>
        <p:xfrm>
          <a:off x="5855344" y="1052736"/>
          <a:ext cx="2813492" cy="19442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358900" imgH="939800" progId="Equation.3">
                  <p:embed/>
                </p:oleObj>
              </mc:Choice>
              <mc:Fallback>
                <p:oleObj name="Equation" r:id="rId6" imgW="1358900" imgH="939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855344" y="1052736"/>
                        <a:ext cx="2813492" cy="19442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297171" y="1772816"/>
            <a:ext cx="15953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Times New Roman"/>
                <a:cs typeface="Times New Roman"/>
              </a:rPr>
              <a:t>wave number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868144" y="3212976"/>
            <a:ext cx="22621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err="1">
                <a:latin typeface="Times New Roman"/>
                <a:cs typeface="Times New Roman"/>
              </a:rPr>
              <a:t>v</a:t>
            </a:r>
            <a:r>
              <a:rPr lang="en-US" sz="2000" i="1" baseline="-25000" dirty="0" err="1">
                <a:latin typeface="Times New Roman"/>
                <a:cs typeface="Times New Roman"/>
              </a:rPr>
              <a:t>φ</a:t>
            </a:r>
            <a:r>
              <a:rPr lang="en-US" sz="2000" dirty="0">
                <a:latin typeface="Times New Roman"/>
                <a:cs typeface="Times New Roman"/>
              </a:rPr>
              <a:t> = phase velocity</a:t>
            </a:r>
            <a:br>
              <a:rPr lang="en-US" sz="2000" dirty="0">
                <a:latin typeface="Times New Roman"/>
                <a:cs typeface="Times New Roman"/>
              </a:rPr>
            </a:br>
            <a:r>
              <a:rPr lang="en-US" sz="2000" i="1" dirty="0">
                <a:latin typeface="Times New Roman"/>
                <a:cs typeface="Times New Roman"/>
              </a:rPr>
              <a:t>v</a:t>
            </a:r>
            <a:r>
              <a:rPr lang="en-US" sz="2000" dirty="0">
                <a:latin typeface="Times New Roman"/>
                <a:cs typeface="Times New Roman"/>
              </a:rPr>
              <a:t> = particle velocity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516632" y="5457998"/>
            <a:ext cx="6287616" cy="761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GB" sz="1800" dirty="0">
                <a:solidFill>
                  <a:srgbClr val="FF3300"/>
                </a:solidFill>
              </a:rPr>
              <a:t>If synchronism satisfied:</a:t>
            </a:r>
          </a:p>
          <a:p>
            <a:pPr>
              <a:lnSpc>
                <a:spcPct val="150000"/>
              </a:lnSpc>
            </a:pPr>
            <a:r>
              <a:rPr lang="en-GB" sz="1800" dirty="0">
                <a:solidFill>
                  <a:srgbClr val="FF3300"/>
                </a:solidFill>
              </a:rPr>
              <a:t>where </a:t>
            </a:r>
            <a:r>
              <a:rPr lang="en-GB" sz="1800" dirty="0">
                <a:solidFill>
                  <a:srgbClr val="FF3300"/>
                </a:solidFill>
                <a:latin typeface="Lucida Grande"/>
                <a:ea typeface="Lucida Grande"/>
                <a:cs typeface="Lucida Grande"/>
              </a:rPr>
              <a:t>Φ</a:t>
            </a:r>
            <a:r>
              <a:rPr lang="en-GB" sz="1800" baseline="-25000" dirty="0">
                <a:solidFill>
                  <a:srgbClr val="FF3300"/>
                </a:solidFill>
              </a:rPr>
              <a:t>0</a:t>
            </a:r>
            <a:r>
              <a:rPr lang="en-GB" sz="1800" dirty="0">
                <a:solidFill>
                  <a:srgbClr val="FF3300"/>
                </a:solidFill>
              </a:rPr>
              <a:t> is the RF phase seen by the particle. </a:t>
            </a: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6989991"/>
              </p:ext>
            </p:extLst>
          </p:nvPr>
        </p:nvGraphicFramePr>
        <p:xfrm>
          <a:off x="5834211" y="5453251"/>
          <a:ext cx="1762125" cy="446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850900" imgH="215900" progId="Equation.3">
                  <p:embed/>
                </p:oleObj>
              </mc:Choice>
              <mc:Fallback>
                <p:oleObj name="Equation" r:id="rId8" imgW="850900" imgH="215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834211" y="5453251"/>
                        <a:ext cx="1762125" cy="4460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635896" y="5453251"/>
            <a:ext cx="16113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>
                <a:latin typeface="Times New Roman"/>
                <a:cs typeface="Times New Roman"/>
              </a:rPr>
              <a:t>v = </a:t>
            </a:r>
            <a:r>
              <a:rPr lang="en-US" sz="2000" i="1" dirty="0" err="1">
                <a:latin typeface="Times New Roman"/>
                <a:cs typeface="Times New Roman"/>
              </a:rPr>
              <a:t>v</a:t>
            </a:r>
            <a:r>
              <a:rPr lang="en-US" sz="2000" i="1" baseline="-25000" dirty="0" err="1">
                <a:latin typeface="Times New Roman"/>
                <a:cs typeface="Times New Roman"/>
              </a:rPr>
              <a:t>φ</a:t>
            </a:r>
            <a:r>
              <a:rPr lang="en-US" sz="2000" i="1" baseline="-25000" dirty="0">
                <a:latin typeface="Times New Roman"/>
                <a:cs typeface="Times New Roman"/>
              </a:rPr>
              <a:t>          </a:t>
            </a:r>
            <a:r>
              <a:rPr lang="en-US" sz="2000" dirty="0">
                <a:latin typeface="Times New Roman"/>
                <a:cs typeface="Times New Roman"/>
              </a:rPr>
              <a:t>and</a:t>
            </a:r>
          </a:p>
        </p:txBody>
      </p:sp>
    </p:spTree>
    <p:extLst>
      <p:ext uri="{BB962C8B-B14F-4D97-AF65-F5344CB8AC3E}">
        <p14:creationId xmlns:p14="http://schemas.microsoft.com/office/powerpoint/2010/main" val="3425516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7524" y="1844824"/>
            <a:ext cx="864096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en-GB" sz="2000" dirty="0">
                <a:solidFill>
                  <a:srgbClr val="FF3300"/>
                </a:solidFill>
              </a:rPr>
              <a:t>Quality Factor Q </a:t>
            </a:r>
            <a:r>
              <a:rPr lang="en-GB" sz="2000" dirty="0"/>
              <a:t>(caused by wall losses) defined as</a:t>
            </a:r>
            <a:endParaRPr lang="en-GB" sz="2000" dirty="0">
              <a:solidFill>
                <a:srgbClr val="FF3300"/>
              </a:solidFill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en-GB" altLang="en-US" sz="2000" dirty="0"/>
          </a:p>
          <a:p>
            <a:pPr eaLnBrk="1" fontAlgn="auto" hangingPunct="1">
              <a:spcAft>
                <a:spcPts val="0"/>
              </a:spcAft>
              <a:defRPr/>
            </a:pPr>
            <a:endParaRPr lang="en-GB" altLang="en-US" sz="2000" dirty="0"/>
          </a:p>
          <a:p>
            <a:pPr eaLnBrk="1" fontAlgn="auto" hangingPunct="1">
              <a:spcAft>
                <a:spcPts val="0"/>
              </a:spcAft>
              <a:defRPr/>
            </a:pPr>
            <a:endParaRPr lang="en-GB" altLang="en-US" sz="2000" dirty="0"/>
          </a:p>
          <a:p>
            <a:pPr eaLnBrk="1" fontAlgn="auto" hangingPunct="1">
              <a:spcAft>
                <a:spcPts val="0"/>
              </a:spcAft>
              <a:defRPr/>
            </a:pPr>
            <a:endParaRPr lang="en-GB" altLang="en-US" sz="2000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GB" altLang="en-US" sz="2000" dirty="0"/>
              <a:t>The Q factor determines the maximum energy the cavity can fill to with a given input power.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GB" altLang="en-US" sz="2000" dirty="0"/>
              <a:t>Larger Q =&gt; less power needed to sustain stored energy. </a:t>
            </a:r>
            <a:endParaRPr lang="en-US" altLang="en-US" sz="2000" dirty="0"/>
          </a:p>
          <a:p>
            <a:pPr eaLnBrk="1" fontAlgn="auto" hangingPunct="1">
              <a:spcAft>
                <a:spcPts val="0"/>
              </a:spcAft>
              <a:defRPr/>
            </a:pPr>
            <a:endParaRPr lang="en-US" altLang="en-US" sz="2000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GB" altLang="en-US" sz="2000" dirty="0"/>
              <a:t>The Q factor is 2</a:t>
            </a:r>
            <a:r>
              <a:rPr lang="en-GB" altLang="en-US" sz="2000" dirty="0">
                <a:latin typeface="Symbol" charset="2"/>
              </a:rPr>
              <a:t>p</a:t>
            </a:r>
            <a:r>
              <a:rPr lang="en-GB" altLang="en-US" sz="2000" dirty="0"/>
              <a:t> times the number of </a:t>
            </a:r>
            <a:r>
              <a:rPr lang="en-GB" altLang="en-US" sz="2000" dirty="0" err="1"/>
              <a:t>rf</a:t>
            </a:r>
            <a:r>
              <a:rPr lang="en-GB" altLang="en-US" sz="2000" dirty="0"/>
              <a:t> cycles it takes to dissipate the energy stored in the cavity (down by 1/e).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US" altLang="en-US" sz="2000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2000" dirty="0"/>
              <a:t>- function of the geometry and the </a:t>
            </a:r>
            <a:r>
              <a:rPr lang="en-US" altLang="en-US" sz="2000" dirty="0">
                <a:solidFill>
                  <a:srgbClr val="FF0000"/>
                </a:solidFill>
              </a:rPr>
              <a:t>surface resistance of the material: </a:t>
            </a:r>
          </a:p>
          <a:p>
            <a:pPr marL="182880" indent="-182880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US" altLang="en-US" sz="2000" dirty="0"/>
              <a:t>		superconducting (niobium) : Q= 10</a:t>
            </a:r>
            <a:r>
              <a:rPr lang="en-US" altLang="en-US" sz="2000" baseline="30000" dirty="0"/>
              <a:t>10</a:t>
            </a:r>
            <a:r>
              <a:rPr lang="en-US" altLang="en-US" sz="2000" dirty="0"/>
              <a:t> </a:t>
            </a:r>
          </a:p>
          <a:p>
            <a:pPr marL="182880" indent="-182880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US" altLang="en-US" sz="2000" dirty="0"/>
              <a:t>		normal conducting (copper) : Q=10</a:t>
            </a:r>
            <a:r>
              <a:rPr lang="en-US" altLang="en-US" sz="2000" baseline="30000" dirty="0"/>
              <a:t>4</a:t>
            </a:r>
          </a:p>
        </p:txBody>
      </p:sp>
      <p:sp>
        <p:nvSpPr>
          <p:cNvPr id="23566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304800"/>
            <a:ext cx="8136904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/>
              <a:t>Cavity Parameters: Quality Factor Q</a:t>
            </a:r>
            <a:endParaRPr lang="fr-FR" dirty="0"/>
          </a:p>
        </p:txBody>
      </p:sp>
      <p:sp>
        <p:nvSpPr>
          <p:cNvPr id="7" name="TextBox 6"/>
          <p:cNvSpPr txBox="1"/>
          <p:nvPr/>
        </p:nvSpPr>
        <p:spPr>
          <a:xfrm>
            <a:off x="4269777" y="2361654"/>
            <a:ext cx="3110535" cy="92333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800" dirty="0"/>
              <a:t>Ratio of stored energy W</a:t>
            </a:r>
            <a:br>
              <a:rPr lang="en-US" sz="1800" dirty="0"/>
            </a:br>
            <a:r>
              <a:rPr lang="en-US" sz="1800" dirty="0"/>
              <a:t>and dissipated power </a:t>
            </a:r>
            <a:r>
              <a:rPr lang="en-US" sz="1800" dirty="0" err="1"/>
              <a:t>P</a:t>
            </a:r>
            <a:r>
              <a:rPr lang="en-US" sz="1800" baseline="-25000" dirty="0" err="1"/>
              <a:t>loss</a:t>
            </a:r>
            <a:endParaRPr lang="en-US" sz="1800" baseline="-25000" dirty="0"/>
          </a:p>
          <a:p>
            <a:r>
              <a:rPr lang="en-US" sz="1800" dirty="0"/>
              <a:t>on the walls in one RF cycle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 Box 8"/>
              <p:cNvSpPr txBox="1">
                <a:spLocks noChangeArrowheads="1"/>
              </p:cNvSpPr>
              <p:nvPr/>
            </p:nvSpPr>
            <p:spPr bwMode="auto">
              <a:xfrm>
                <a:off x="4269777" y="663242"/>
                <a:ext cx="3816424" cy="108119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2000" i="1">
                          <a:latin typeface="Cambria Math" panose="02040503050406030204" pitchFamily="18" charset="0"/>
                        </a:rPr>
                        <m:t>𝑊</m:t>
                      </m:r>
                      <m:r>
                        <a:rPr lang="en-GB" sz="2000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∭"/>
                          <m:limLoc m:val="undOvr"/>
                          <m:ctrlPr>
                            <a:rPr lang="en-GB" sz="2000" i="1" dirty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4"/>
                            </m:rPr>
                            <a:rPr lang="en-GB" sz="2000" i="1" dirty="0"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en-GB" sz="2000" i="1" dirty="0">
                              <a:latin typeface="Cambria Math" panose="02040503050406030204" pitchFamily="18" charset="0"/>
                            </a:rPr>
                            <m:t>𝑎𝑣𝑖𝑡𝑦</m:t>
                          </m:r>
                        </m:sub>
                        <m:sup/>
                        <m:e>
                          <m:d>
                            <m:dPr>
                              <m:ctrlPr>
                                <a:rPr lang="en-GB" sz="2000" i="1" dirty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  <m:t>𝜀</m:t>
                                  </m:r>
                                </m:num>
                                <m:den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sSup>
                                <m:sSupPr>
                                  <m:ctrlP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en-GB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acc>
                                        <m:accPr>
                                          <m:chr m:val="⃗"/>
                                          <m:ctrlPr>
                                            <a:rPr lang="en-GB" sz="20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GB" sz="2000" i="1">
                                              <a:latin typeface="Cambria Math" panose="02040503050406030204" pitchFamily="18" charset="0"/>
                                            </a:rPr>
                                            <m:t>𝐸</m:t>
                                          </m:r>
                                        </m:e>
                                      </m:acc>
                                    </m:e>
                                  </m:d>
                                </m:e>
                                <m:sup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  <m:t>𝜇</m:t>
                                  </m:r>
                                </m:num>
                                <m:den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sSup>
                                <m:sSupPr>
                                  <m:ctrlP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en-GB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acc>
                                        <m:accPr>
                                          <m:chr m:val="⃗"/>
                                          <m:ctrlPr>
                                            <a:rPr lang="en-GB" sz="20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GB" sz="2000" i="1">
                                              <a:latin typeface="Cambria Math" panose="02040503050406030204" pitchFamily="18" charset="0"/>
                                            </a:rPr>
                                            <m:t>𝐻</m:t>
                                          </m:r>
                                        </m:e>
                                      </m:acc>
                                    </m:e>
                                  </m:d>
                                </m:e>
                                <m:sup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ⅆ</m:t>
                          </m:r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𝑉</m:t>
                          </m:r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.</m:t>
                          </m:r>
                        </m:e>
                      </m:nary>
                    </m:oMath>
                  </m:oMathPara>
                </a14:m>
                <a:endParaRPr lang="en-GB" sz="2000" dirty="0">
                  <a:solidFill>
                    <a:srgbClr val="FF3300"/>
                  </a:solidFill>
                </a:endParaRPr>
              </a:p>
            </p:txBody>
          </p:sp>
        </mc:Choice>
        <mc:Fallback xmlns="">
          <p:sp>
            <p:nvSpPr>
              <p:cNvPr id="8" name="Text 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269777" y="663242"/>
                <a:ext cx="3816424" cy="1081193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1805200" y="2348880"/>
                <a:ext cx="1686680" cy="84619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charset="0"/>
                            </a:rPr>
                            <m:t>𝑄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0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𝑊</m:t>
                          </m:r>
                        </m:num>
                        <m:den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GB" i="1">
                                  <a:latin typeface="Cambria Math"/>
                                </a:rPr>
                                <m:t>𝑙𝑜𝑠𝑠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5200" y="2348880"/>
                <a:ext cx="1686680" cy="846194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589361" y="1003784"/>
            <a:ext cx="333456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The </a:t>
            </a:r>
            <a:r>
              <a:rPr lang="en-GB" sz="2000" dirty="0">
                <a:solidFill>
                  <a:srgbClr val="FF0000"/>
                </a:solidFill>
              </a:rPr>
              <a:t>total energy stored</a:t>
            </a:r>
            <a:r>
              <a:rPr lang="en-GB" sz="2000" dirty="0"/>
              <a:t> is</a:t>
            </a:r>
          </a:p>
        </p:txBody>
      </p:sp>
    </p:spTree>
    <p:extLst>
      <p:ext uri="{BB962C8B-B14F-4D97-AF65-F5344CB8AC3E}">
        <p14:creationId xmlns:p14="http://schemas.microsoft.com/office/powerpoint/2010/main" val="1296516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8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0520"/>
            <a:ext cx="7772400" cy="838200"/>
          </a:xfrm>
        </p:spPr>
        <p:txBody>
          <a:bodyPr/>
          <a:lstStyle/>
          <a:p>
            <a:r>
              <a:rPr lang="en-US" sz="3200" dirty="0"/>
              <a:t>Summary of the 2 lectures:</a:t>
            </a:r>
            <a:endParaRPr lang="fr-FR" sz="3200" dirty="0"/>
          </a:p>
        </p:txBody>
      </p:sp>
      <p:sp>
        <p:nvSpPr>
          <p:cNvPr id="17413" name="Text Box 3"/>
          <p:cNvSpPr txBox="1">
            <a:spLocks noChangeArrowheads="1"/>
          </p:cNvSpPr>
          <p:nvPr/>
        </p:nvSpPr>
        <p:spPr bwMode="auto">
          <a:xfrm>
            <a:off x="395536" y="908720"/>
            <a:ext cx="8610600" cy="5616624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normAutofit fontScale="85000" lnSpcReduction="20000"/>
          </a:bodyPr>
          <a:lstStyle/>
          <a:p>
            <a:pPr indent="187200">
              <a:spcAft>
                <a:spcPts val="600"/>
              </a:spcAft>
              <a:buFont typeface="Arial"/>
              <a:buChar char="•"/>
            </a:pPr>
            <a:r>
              <a:rPr lang="en-US" dirty="0">
                <a:solidFill>
                  <a:srgbClr val="FF3300"/>
                </a:solidFill>
              </a:rPr>
              <a:t>Acceleration methods</a:t>
            </a:r>
          </a:p>
          <a:p>
            <a:pPr indent="187200">
              <a:spcAft>
                <a:spcPts val="600"/>
              </a:spcAft>
              <a:buFont typeface="Arial"/>
              <a:buChar char="•"/>
            </a:pPr>
            <a:r>
              <a:rPr lang="en-US" dirty="0">
                <a:solidFill>
                  <a:srgbClr val="FF3300"/>
                </a:solidFill>
              </a:rPr>
              <a:t>Accelerating structures</a:t>
            </a:r>
          </a:p>
          <a:p>
            <a:pPr indent="187200">
              <a:spcAft>
                <a:spcPts val="600"/>
              </a:spcAft>
              <a:buFont typeface="Arial"/>
              <a:buChar char="•"/>
            </a:pPr>
            <a:r>
              <a:rPr lang="en-US" dirty="0" err="1">
                <a:solidFill>
                  <a:srgbClr val="FF3300"/>
                </a:solidFill>
              </a:rPr>
              <a:t>Linac</a:t>
            </a:r>
            <a:r>
              <a:rPr lang="en-US" dirty="0">
                <a:solidFill>
                  <a:srgbClr val="FF3300"/>
                </a:solidFill>
              </a:rPr>
              <a:t>: Phase Stability + Energy-Phase oscillations</a:t>
            </a:r>
          </a:p>
          <a:p>
            <a:pPr indent="187200">
              <a:spcAft>
                <a:spcPts val="600"/>
              </a:spcAft>
              <a:buFont typeface="Arial"/>
              <a:buChar char="•"/>
            </a:pPr>
            <a:r>
              <a:rPr lang="en-US" dirty="0">
                <a:solidFill>
                  <a:srgbClr val="FF3300"/>
                </a:solidFill>
              </a:rPr>
              <a:t>Circular accelerators: Cyclotron / Synchrotron</a:t>
            </a:r>
          </a:p>
          <a:p>
            <a:pPr indent="187200">
              <a:spcAft>
                <a:spcPts val="600"/>
              </a:spcAft>
              <a:buFont typeface="Arial"/>
              <a:buChar char="•"/>
            </a:pPr>
            <a:r>
              <a:rPr lang="en-US" dirty="0">
                <a:solidFill>
                  <a:srgbClr val="FF3300"/>
                </a:solidFill>
              </a:rPr>
              <a:t>Dispersion Effects in Synchrotron, Transition</a:t>
            </a:r>
          </a:p>
          <a:p>
            <a:pPr indent="187200">
              <a:spcAft>
                <a:spcPts val="600"/>
              </a:spcAft>
              <a:buFont typeface="Arial"/>
              <a:buChar char="•"/>
            </a:pPr>
            <a:r>
              <a:rPr lang="en-US" dirty="0">
                <a:solidFill>
                  <a:srgbClr val="FF3300"/>
                </a:solidFill>
              </a:rPr>
              <a:t>Stability and Longitudinal Phase Space Motion</a:t>
            </a:r>
          </a:p>
          <a:p>
            <a:pPr indent="187200">
              <a:spcAft>
                <a:spcPts val="600"/>
              </a:spcAft>
              <a:buFont typeface="Arial"/>
              <a:buChar char="•"/>
            </a:pPr>
            <a:r>
              <a:rPr lang="en-US" dirty="0">
                <a:solidFill>
                  <a:srgbClr val="FF3300"/>
                </a:solidFill>
              </a:rPr>
              <a:t>Hamiltonian</a:t>
            </a:r>
          </a:p>
          <a:p>
            <a:pPr indent="187200">
              <a:spcAft>
                <a:spcPts val="600"/>
              </a:spcAft>
              <a:buFont typeface="Arial"/>
              <a:buChar char="•"/>
            </a:pPr>
            <a:r>
              <a:rPr lang="en-US" dirty="0">
                <a:solidFill>
                  <a:srgbClr val="FF3300"/>
                </a:solidFill>
              </a:rPr>
              <a:t>Stationary Bucket</a:t>
            </a:r>
          </a:p>
          <a:p>
            <a:pPr indent="187200">
              <a:spcAft>
                <a:spcPts val="600"/>
              </a:spcAft>
              <a:buFont typeface="Arial"/>
              <a:buChar char="•"/>
            </a:pPr>
            <a:r>
              <a:rPr lang="en-US" dirty="0">
                <a:solidFill>
                  <a:srgbClr val="FF3300"/>
                </a:solidFill>
              </a:rPr>
              <a:t>Injection Matching</a:t>
            </a:r>
          </a:p>
          <a:p>
            <a:pPr>
              <a:spcAft>
                <a:spcPts val="600"/>
              </a:spcAft>
            </a:pPr>
            <a:r>
              <a:rPr lang="en-US" sz="1900" dirty="0">
                <a:solidFill>
                  <a:srgbClr val="0000FF"/>
                </a:solidFill>
              </a:rPr>
              <a:t>Including selected topics from other CAS lectures :</a:t>
            </a:r>
          </a:p>
          <a:p>
            <a:pPr lvl="1" indent="187200">
              <a:spcAft>
                <a:spcPts val="600"/>
              </a:spcAft>
              <a:buFont typeface="Arial"/>
              <a:buChar char="•"/>
            </a:pPr>
            <a:r>
              <a:rPr lang="en-US" sz="1900" dirty="0" err="1">
                <a:solidFill>
                  <a:srgbClr val="FF3300"/>
                </a:solidFill>
              </a:rPr>
              <a:t>Linacs</a:t>
            </a:r>
            <a:r>
              <a:rPr lang="en-US" sz="1900" dirty="0">
                <a:solidFill>
                  <a:srgbClr val="FF3300"/>
                </a:solidFill>
              </a:rPr>
              <a:t> - </a:t>
            </a:r>
            <a:r>
              <a:rPr lang="en-US" sz="1900" i="1" dirty="0">
                <a:solidFill>
                  <a:srgbClr val="FF3300"/>
                </a:solidFill>
              </a:rPr>
              <a:t>Alessandra Lombardi</a:t>
            </a:r>
          </a:p>
          <a:p>
            <a:pPr lvl="1" indent="187200">
              <a:spcAft>
                <a:spcPts val="600"/>
              </a:spcAft>
              <a:buFont typeface="Arial"/>
              <a:buChar char="•"/>
            </a:pPr>
            <a:r>
              <a:rPr lang="en-US" sz="1900" dirty="0">
                <a:solidFill>
                  <a:srgbClr val="FF3300"/>
                </a:solidFill>
              </a:rPr>
              <a:t>RF Systems - </a:t>
            </a:r>
            <a:r>
              <a:rPr lang="en-US" sz="1900" i="1" dirty="0" err="1">
                <a:solidFill>
                  <a:srgbClr val="FF3300"/>
                </a:solidFill>
              </a:rPr>
              <a:t>Erk</a:t>
            </a:r>
            <a:r>
              <a:rPr lang="en-US" sz="1900" i="1" dirty="0">
                <a:solidFill>
                  <a:srgbClr val="FF3300"/>
                </a:solidFill>
              </a:rPr>
              <a:t> Jensen, me</a:t>
            </a:r>
          </a:p>
          <a:p>
            <a:pPr lvl="1" indent="187200">
              <a:spcAft>
                <a:spcPts val="600"/>
              </a:spcAft>
              <a:buFont typeface="Arial"/>
              <a:buChar char="•"/>
            </a:pPr>
            <a:r>
              <a:rPr lang="en-US" sz="1900" dirty="0">
                <a:solidFill>
                  <a:srgbClr val="FF3300"/>
                </a:solidFill>
              </a:rPr>
              <a:t>Timing, Synchronization &amp; Longitudinal Aspects - </a:t>
            </a:r>
            <a:r>
              <a:rPr lang="en-US" sz="1900" i="1" dirty="0" err="1">
                <a:solidFill>
                  <a:srgbClr val="FF3300"/>
                </a:solidFill>
              </a:rPr>
              <a:t>Heiko</a:t>
            </a:r>
            <a:r>
              <a:rPr lang="en-US" sz="1900" i="1" dirty="0">
                <a:solidFill>
                  <a:srgbClr val="FF3300"/>
                </a:solidFill>
              </a:rPr>
              <a:t> </a:t>
            </a:r>
            <a:r>
              <a:rPr lang="en-US" sz="1900" i="1" dirty="0" err="1">
                <a:solidFill>
                  <a:srgbClr val="FF3300"/>
                </a:solidFill>
              </a:rPr>
              <a:t>Damerau</a:t>
            </a:r>
            <a:endParaRPr lang="en-US" sz="1900" i="1" dirty="0">
              <a:solidFill>
                <a:srgbClr val="FF3300"/>
              </a:solidFill>
            </a:endParaRPr>
          </a:p>
          <a:p>
            <a:pPr lvl="1" indent="187200">
              <a:spcAft>
                <a:spcPts val="600"/>
              </a:spcAft>
              <a:buFont typeface="Arial"/>
              <a:buChar char="•"/>
            </a:pPr>
            <a:r>
              <a:rPr lang="en-US" sz="1900" dirty="0">
                <a:solidFill>
                  <a:srgbClr val="FF3300"/>
                </a:solidFill>
              </a:rPr>
              <a:t>Electron Beam Dynamics - </a:t>
            </a:r>
            <a:r>
              <a:rPr lang="en-US" sz="1900" i="1" dirty="0">
                <a:solidFill>
                  <a:srgbClr val="FF3300"/>
                </a:solidFill>
              </a:rPr>
              <a:t>Lenny </a:t>
            </a:r>
            <a:r>
              <a:rPr lang="en-US" sz="1900" i="1" dirty="0" err="1">
                <a:solidFill>
                  <a:srgbClr val="FF3300"/>
                </a:solidFill>
              </a:rPr>
              <a:t>Rivkin</a:t>
            </a:r>
            <a:endParaRPr lang="en-US" sz="1900" i="1" dirty="0">
              <a:solidFill>
                <a:srgbClr val="FF3300"/>
              </a:solidFill>
            </a:endParaRPr>
          </a:p>
          <a:p>
            <a:pPr>
              <a:spcAft>
                <a:spcPts val="600"/>
              </a:spcAft>
            </a:pPr>
            <a:r>
              <a:rPr lang="en-US" sz="1900" dirty="0">
                <a:solidFill>
                  <a:srgbClr val="224AFC"/>
                </a:solidFill>
              </a:rPr>
              <a:t>Continued by</a:t>
            </a:r>
          </a:p>
          <a:p>
            <a:pPr lvl="1" indent="187200">
              <a:spcAft>
                <a:spcPts val="600"/>
              </a:spcAft>
              <a:buFont typeface="Arial"/>
              <a:buChar char="•"/>
            </a:pPr>
            <a:r>
              <a:rPr lang="en-US" sz="1900" dirty="0">
                <a:solidFill>
                  <a:srgbClr val="FF3300"/>
                </a:solidFill>
              </a:rPr>
              <a:t>RF Manipulations – </a:t>
            </a:r>
            <a:r>
              <a:rPr lang="en-US" sz="1900" i="1" dirty="0">
                <a:solidFill>
                  <a:srgbClr val="FF3300"/>
                </a:solidFill>
              </a:rPr>
              <a:t>Helga Timko</a:t>
            </a:r>
          </a:p>
          <a:p>
            <a:pPr lvl="1" indent="187200">
              <a:spcAft>
                <a:spcPts val="600"/>
              </a:spcAft>
              <a:buFont typeface="Arial"/>
              <a:buChar char="•"/>
            </a:pPr>
            <a:r>
              <a:rPr lang="en-US" sz="1900" dirty="0">
                <a:solidFill>
                  <a:srgbClr val="FF3300"/>
                </a:solidFill>
              </a:rPr>
              <a:t>RF Feedbacks – </a:t>
            </a:r>
            <a:r>
              <a:rPr lang="en-US" sz="1900" i="1" dirty="0">
                <a:solidFill>
                  <a:srgbClr val="FF3300"/>
                </a:solidFill>
              </a:rPr>
              <a:t>Heiko </a:t>
            </a:r>
            <a:r>
              <a:rPr lang="en-US" sz="1900" i="1" dirty="0" err="1">
                <a:solidFill>
                  <a:srgbClr val="FF3300"/>
                </a:solidFill>
              </a:rPr>
              <a:t>Damerau</a:t>
            </a:r>
            <a:endParaRPr lang="en-US" sz="1900" dirty="0">
              <a:solidFill>
                <a:srgbClr val="FF3300"/>
              </a:solidFill>
            </a:endParaRPr>
          </a:p>
          <a:p>
            <a:pPr lvl="1" indent="187200">
              <a:spcAft>
                <a:spcPts val="600"/>
              </a:spcAft>
              <a:buFont typeface="Arial"/>
              <a:buChar char="•"/>
            </a:pPr>
            <a:r>
              <a:rPr lang="en-US" sz="1900" dirty="0">
                <a:solidFill>
                  <a:srgbClr val="FF3300"/>
                </a:solidFill>
              </a:rPr>
              <a:t>Beam Loading – </a:t>
            </a:r>
            <a:r>
              <a:rPr lang="en-US" sz="1900" i="1" dirty="0">
                <a:solidFill>
                  <a:srgbClr val="FF3300"/>
                </a:solidFill>
              </a:rPr>
              <a:t>Heiko </a:t>
            </a:r>
            <a:r>
              <a:rPr lang="en-US" sz="1900" i="1" dirty="0" err="1">
                <a:solidFill>
                  <a:srgbClr val="FF3300"/>
                </a:solidFill>
              </a:rPr>
              <a:t>Damerau</a:t>
            </a:r>
            <a:endParaRPr lang="en-US" sz="1900" i="1" dirty="0">
              <a:solidFill>
                <a:srgbClr val="FF3300"/>
              </a:solidFill>
            </a:endParaRPr>
          </a:p>
          <a:p>
            <a:pPr lvl="1" indent="187200">
              <a:spcAft>
                <a:spcPts val="600"/>
              </a:spcAft>
              <a:buFont typeface="Arial"/>
              <a:buChar char="•"/>
            </a:pPr>
            <a:r>
              <a:rPr lang="en-US" sz="1900" dirty="0">
                <a:solidFill>
                  <a:srgbClr val="FF3300"/>
                </a:solidFill>
              </a:rPr>
              <a:t>Beam Instabilities – Longitudinal – </a:t>
            </a:r>
            <a:r>
              <a:rPr lang="en-US" sz="1900" i="1" dirty="0">
                <a:solidFill>
                  <a:srgbClr val="FF3300"/>
                </a:solidFill>
              </a:rPr>
              <a:t>Giovanni </a:t>
            </a:r>
            <a:r>
              <a:rPr lang="en-US" sz="1900" i="1" dirty="0" err="1">
                <a:solidFill>
                  <a:srgbClr val="FF3300"/>
                </a:solidFill>
              </a:rPr>
              <a:t>Rumolo</a:t>
            </a:r>
            <a:endParaRPr lang="en-US" sz="1900" i="1" dirty="0">
              <a:solidFill>
                <a:srgbClr val="FF33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vortex dir="r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66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304800"/>
            <a:ext cx="8136904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/>
              <a:t>Important Parameters of Accelerating Cavities</a:t>
            </a:r>
            <a:endParaRPr lang="fr-FR" dirty="0"/>
          </a:p>
        </p:txBody>
      </p:sp>
      <p:sp>
        <p:nvSpPr>
          <p:cNvPr id="23568" name="Text Box 8"/>
          <p:cNvSpPr txBox="1">
            <a:spLocks noChangeArrowheads="1"/>
          </p:cNvSpPr>
          <p:nvPr/>
        </p:nvSpPr>
        <p:spPr bwMode="auto">
          <a:xfrm>
            <a:off x="228600" y="2411596"/>
            <a:ext cx="261520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GB" sz="1800" dirty="0">
                <a:solidFill>
                  <a:srgbClr val="FF3300"/>
                </a:solidFill>
              </a:rPr>
              <a:t>- R upon Q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915816" y="5429838"/>
            <a:ext cx="3842719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800" dirty="0"/>
              <a:t>Relationship between acceleration</a:t>
            </a:r>
            <a:br>
              <a:rPr lang="en-US" sz="1800" dirty="0"/>
            </a:br>
            <a:r>
              <a:rPr lang="en-US" sz="1800" dirty="0" err="1"/>
              <a:t>V</a:t>
            </a:r>
            <a:r>
              <a:rPr lang="en-US" sz="1800" baseline="-25000" dirty="0" err="1"/>
              <a:t>acc</a:t>
            </a:r>
            <a:r>
              <a:rPr lang="en-US" sz="1800" baseline="-25000" dirty="0"/>
              <a:t> </a:t>
            </a:r>
            <a:r>
              <a:rPr lang="en-US" sz="1800" dirty="0"/>
              <a:t>and wall losses </a:t>
            </a:r>
            <a:r>
              <a:rPr lang="en-US" sz="1800" dirty="0" err="1"/>
              <a:t>P</a:t>
            </a:r>
            <a:r>
              <a:rPr lang="en-US" sz="1800" baseline="-25000" dirty="0" err="1"/>
              <a:t>loss</a:t>
            </a:r>
            <a:endParaRPr lang="en-US" sz="1800" baseline="-25000" dirty="0"/>
          </a:p>
        </p:txBody>
      </p:sp>
      <p:sp>
        <p:nvSpPr>
          <p:cNvPr id="5" name="Rectangle 4"/>
          <p:cNvSpPr/>
          <p:nvPr/>
        </p:nvSpPr>
        <p:spPr>
          <a:xfrm>
            <a:off x="7020272" y="5180999"/>
            <a:ext cx="18722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/>
              <a:t>depends on</a:t>
            </a:r>
            <a:br>
              <a:rPr lang="en-US" sz="1800" dirty="0"/>
            </a:br>
            <a:r>
              <a:rPr lang="en-US" sz="1800" dirty="0"/>
              <a:t>- material</a:t>
            </a:r>
            <a:br>
              <a:rPr lang="en-US" sz="1800" dirty="0"/>
            </a:br>
            <a:r>
              <a:rPr lang="en-US" sz="1800" dirty="0"/>
              <a:t>- cavity mode</a:t>
            </a:r>
            <a:br>
              <a:rPr lang="en-US" sz="1800" dirty="0"/>
            </a:br>
            <a:r>
              <a:rPr lang="en-US" sz="1800" dirty="0"/>
              <a:t>- geometry</a:t>
            </a: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251520" y="980728"/>
            <a:ext cx="325489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GB" sz="1800" dirty="0">
                <a:solidFill>
                  <a:srgbClr val="FF3300"/>
                </a:solidFill>
              </a:rPr>
              <a:t>- Accelerating voltage </a:t>
            </a:r>
            <a:r>
              <a:rPr lang="en-GB" sz="1800" dirty="0" err="1">
                <a:solidFill>
                  <a:srgbClr val="FF3300"/>
                </a:solidFill>
              </a:rPr>
              <a:t>V</a:t>
            </a:r>
            <a:r>
              <a:rPr lang="en-GB" sz="1800" baseline="-25000" dirty="0" err="1">
                <a:solidFill>
                  <a:srgbClr val="FF3300"/>
                </a:solidFill>
              </a:rPr>
              <a:t>acc</a:t>
            </a:r>
            <a:r>
              <a:rPr lang="en-GB" sz="1800" dirty="0">
                <a:solidFill>
                  <a:srgbClr val="FF3300"/>
                </a:solidFill>
              </a:rPr>
              <a:t>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445197" y="1628800"/>
            <a:ext cx="1854995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800" dirty="0"/>
              <a:t>Measure of the</a:t>
            </a:r>
            <a:br>
              <a:rPr lang="en-US" sz="1800" dirty="0"/>
            </a:br>
            <a:r>
              <a:rPr lang="en-US" sz="1800" dirty="0"/>
              <a:t>acceleration</a:t>
            </a:r>
            <a:endParaRPr lang="en-US" sz="1800" baseline="-25000" dirty="0"/>
          </a:p>
        </p:txBody>
      </p:sp>
      <p:sp>
        <p:nvSpPr>
          <p:cNvPr id="13" name="Rectangle 12"/>
          <p:cNvSpPr/>
          <p:nvPr/>
        </p:nvSpPr>
        <p:spPr>
          <a:xfrm>
            <a:off x="2915816" y="4139788"/>
            <a:ext cx="48245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</a:rPr>
              <a:t>Attention: Different definitions are used!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838918" y="1520004"/>
                <a:ext cx="2938690" cy="79688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charset="0"/>
                            </a:rPr>
                            <m:t>𝑉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𝑎𝑐𝑐</m:t>
                          </m:r>
                        </m:sub>
                      </m:sSub>
                      <m:r>
                        <a:rPr lang="en-US" b="0" i="1" smtClean="0">
                          <a:latin typeface="Cambria Math" charset="0"/>
                        </a:rPr>
                        <m:t>=</m:t>
                      </m:r>
                      <m:nary>
                        <m:naryPr>
                          <m:ctrlPr>
                            <a:rPr lang="is-I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charset="0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∞</m:t>
                          </m:r>
                        </m:sub>
                        <m:sup>
                          <m:r>
                            <a:rPr lang="is-I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∞</m:t>
                          </m:r>
                        </m:sup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charset="0"/>
                                </a:rPr>
                                <m:t>𝑧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charset="0"/>
                                </a:rPr>
                                <m:t>−</m:t>
                              </m:r>
                              <m:r>
                                <a:rPr lang="en-US" b="0" i="1" smtClean="0">
                                  <a:latin typeface="Cambria Math" charset="0"/>
                                </a:rPr>
                                <m:t>𝑖</m:t>
                              </m:r>
                              <m:f>
                                <m:fPr>
                                  <m:ctrlPr>
                                    <a:rPr lang="bg-BG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bg-BG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𝜔</m:t>
                                  </m:r>
                                  <m:r>
                                    <a:rPr lang="en-US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𝑧</m:t>
                                  </m:r>
                                </m:num>
                                <m:den>
                                  <m:r>
                                    <a:rPr lang="bg-BG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𝛽</m:t>
                                  </m:r>
                                  <m:r>
                                    <a:rPr lang="en-US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𝑐</m:t>
                                  </m:r>
                                </m:den>
                              </m:f>
                            </m:sup>
                          </m:sSup>
                          <m:r>
                            <a:rPr lang="en-US" b="0" i="1" smtClean="0">
                              <a:latin typeface="Cambria Math" charset="0"/>
                            </a:rPr>
                            <m:t>𝑑𝑧</m:t>
                          </m:r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918" y="1520004"/>
                <a:ext cx="2938690" cy="79688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747315" y="2996952"/>
                <a:ext cx="1555169" cy="7962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bg-BG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charset="0"/>
                            </a:rPr>
                            <m:t>𝑅</m:t>
                          </m:r>
                        </m:num>
                        <m:den>
                          <m:r>
                            <a:rPr lang="en-US" b="0" i="1" smtClean="0">
                              <a:latin typeface="Cambria Math" charset="0"/>
                            </a:rPr>
                            <m:t>𝑄</m:t>
                          </m:r>
                        </m:den>
                      </m:f>
                      <m:r>
                        <a:rPr lang="en-US" b="0" i="1" smtClean="0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bg-BG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bg-BG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hr-H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charset="0"/>
                                        </a:rPr>
                                        <m:t>𝑉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charset="0"/>
                                        </a:rPr>
                                        <m:t>𝑎𝑐𝑐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latin typeface="Cambria Math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b="0" i="1" smtClean="0">
                              <a:latin typeface="Cambria Math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charset="0"/>
                            </a:rPr>
                            <m:t>𝑊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7315" y="2996952"/>
                <a:ext cx="1555169" cy="796244"/>
              </a:xfrm>
              <a:prstGeom prst="rect">
                <a:avLst/>
              </a:prstGeom>
              <a:blipFill rotWithShape="0">
                <a:blip r:embed="rId4"/>
                <a:stretch>
                  <a:fillRect b="-7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899715" y="5441068"/>
                <a:ext cx="1542345" cy="80361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charset="0"/>
                        </a:rPr>
                        <m:t>𝑅</m:t>
                      </m:r>
                      <m:r>
                        <a:rPr lang="en-US" b="0" i="1" smtClean="0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bg-BG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bg-BG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hr-H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charset="0"/>
                                        </a:rPr>
                                        <m:t>𝑉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charset="0"/>
                                        </a:rPr>
                                        <m:t>𝑎𝑐𝑐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latin typeface="Cambria Math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b="0" i="1" smtClean="0">
                              <a:latin typeface="Cambria Math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charset="0"/>
                                </a:rPr>
                                <m:t>𝑙𝑜𝑠𝑠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9715" y="5441068"/>
                <a:ext cx="1542345" cy="803618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 Box 8"/>
          <p:cNvSpPr txBox="1">
            <a:spLocks noChangeArrowheads="1"/>
          </p:cNvSpPr>
          <p:nvPr/>
        </p:nvSpPr>
        <p:spPr bwMode="auto">
          <a:xfrm>
            <a:off x="251520" y="4499828"/>
            <a:ext cx="261520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GB" sz="1800" dirty="0">
                <a:solidFill>
                  <a:srgbClr val="FF3300"/>
                </a:solidFill>
              </a:rPr>
              <a:t>- Shunt Impedance R </a:t>
            </a:r>
          </a:p>
        </p:txBody>
      </p:sp>
      <p:sp>
        <p:nvSpPr>
          <p:cNvPr id="22" name="Rectangle 21"/>
          <p:cNvSpPr/>
          <p:nvPr/>
        </p:nvSpPr>
        <p:spPr>
          <a:xfrm>
            <a:off x="7092280" y="3140968"/>
            <a:ext cx="18722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/>
              <a:t>independent from </a:t>
            </a:r>
            <a:r>
              <a:rPr lang="en-US" sz="1800"/>
              <a:t>material!</a:t>
            </a:r>
            <a:endParaRPr lang="en-US" sz="1800" dirty="0"/>
          </a:p>
        </p:txBody>
      </p:sp>
      <p:sp>
        <p:nvSpPr>
          <p:cNvPr id="23" name="TextBox 22"/>
          <p:cNvSpPr txBox="1"/>
          <p:nvPr/>
        </p:nvSpPr>
        <p:spPr>
          <a:xfrm>
            <a:off x="2819092" y="3140968"/>
            <a:ext cx="3842719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800" dirty="0"/>
              <a:t>Relationship between acceleration</a:t>
            </a:r>
            <a:br>
              <a:rPr lang="en-US" sz="1800" dirty="0"/>
            </a:br>
            <a:r>
              <a:rPr lang="en-US" sz="1800" dirty="0" err="1"/>
              <a:t>V</a:t>
            </a:r>
            <a:r>
              <a:rPr lang="en-US" sz="1800" baseline="-25000" dirty="0" err="1"/>
              <a:t>acc</a:t>
            </a:r>
            <a:r>
              <a:rPr lang="en-US" sz="1800" baseline="-25000" dirty="0"/>
              <a:t> </a:t>
            </a:r>
            <a:r>
              <a:rPr lang="en-US" sz="1800" dirty="0"/>
              <a:t>and stored energy W</a:t>
            </a:r>
            <a:endParaRPr lang="en-US" sz="1800" baseline="-25000" dirty="0"/>
          </a:p>
        </p:txBody>
      </p:sp>
    </p:spTree>
    <p:extLst>
      <p:ext uri="{BB962C8B-B14F-4D97-AF65-F5344CB8AC3E}">
        <p14:creationId xmlns:p14="http://schemas.microsoft.com/office/powerpoint/2010/main" val="1348920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6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304800"/>
            <a:ext cx="828092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/>
              <a:t>Important Parameters of Accelerating Cavities (cont.)</a:t>
            </a:r>
            <a:endParaRPr lang="fr-FR" dirty="0"/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251520" y="1052736"/>
            <a:ext cx="232717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GB" sz="1800" dirty="0">
                <a:solidFill>
                  <a:srgbClr val="FF3300"/>
                </a:solidFill>
              </a:rPr>
              <a:t>- Fill Time </a:t>
            </a:r>
            <a:r>
              <a:rPr lang="en-GB" sz="1800" dirty="0" err="1">
                <a:solidFill>
                  <a:srgbClr val="FF3300"/>
                </a:solidFill>
                <a:latin typeface="Lucida Grande"/>
                <a:ea typeface="Lucida Grande"/>
                <a:cs typeface="Lucida Grande"/>
              </a:rPr>
              <a:t>t</a:t>
            </a:r>
            <a:r>
              <a:rPr lang="en-GB" sz="1800" baseline="-25000" dirty="0" err="1">
                <a:solidFill>
                  <a:srgbClr val="FF3300"/>
                </a:solidFill>
                <a:latin typeface="Lucida Grande"/>
                <a:ea typeface="Lucida Grande"/>
                <a:cs typeface="Lucida Grande"/>
              </a:rPr>
              <a:t>F</a:t>
            </a:r>
            <a:endParaRPr lang="en-GB" sz="1800" baseline="-25000" dirty="0">
              <a:solidFill>
                <a:srgbClr val="FF3300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11560" y="4104687"/>
            <a:ext cx="8208912" cy="2276641"/>
            <a:chOff x="611560" y="1484784"/>
            <a:chExt cx="8208912" cy="2276641"/>
          </a:xfrm>
        </p:grpSpPr>
        <p:graphicFrame>
          <p:nvGraphicFramePr>
            <p:cNvPr id="17" name="Object 4"/>
            <p:cNvGraphicFramePr>
              <a:graphicFrameLocks noChangeAspect="1"/>
            </p:cNvGraphicFramePr>
            <p:nvPr/>
          </p:nvGraphicFramePr>
          <p:xfrm>
            <a:off x="1043558" y="2276872"/>
            <a:ext cx="1800250" cy="108896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3" imgW="774364" imgH="469696" progId="Equation.3">
                    <p:embed/>
                  </p:oleObj>
                </mc:Choice>
                <mc:Fallback>
                  <p:oleObj name="Equation" r:id="rId3" imgW="774364" imgH="469696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43558" y="2276872"/>
                          <a:ext cx="1800250" cy="108896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8" name="Rectangle 17"/>
            <p:cNvSpPr/>
            <p:nvPr/>
          </p:nvSpPr>
          <p:spPr>
            <a:xfrm>
              <a:off x="611560" y="1484784"/>
              <a:ext cx="8208912" cy="7478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en-US" sz="1800" dirty="0"/>
                <a:t>- </a:t>
              </a:r>
              <a:r>
                <a:rPr lang="en-US" altLang="en-US" sz="1800" b="1" dirty="0"/>
                <a:t>travelling wave cavities</a:t>
              </a:r>
              <a:r>
                <a:rPr lang="en-US" altLang="en-US" sz="1800" dirty="0"/>
                <a:t>:</a:t>
              </a:r>
              <a:br>
                <a:rPr lang="en-US" altLang="en-US" sz="1800" dirty="0"/>
              </a:br>
              <a:r>
                <a:rPr lang="en-US" altLang="en-US" sz="1800" dirty="0"/>
                <a:t>time needed for the electromagnetic energy to fill the cavity of length L </a:t>
              </a:r>
            </a:p>
          </p:txBody>
        </p:sp>
        <p:sp>
          <p:nvSpPr>
            <p:cNvPr id="20" name="AutoShape 8"/>
            <p:cNvSpPr>
              <a:spLocks/>
            </p:cNvSpPr>
            <p:nvPr/>
          </p:nvSpPr>
          <p:spPr bwMode="auto">
            <a:xfrm>
              <a:off x="4719141" y="2636912"/>
              <a:ext cx="3597275" cy="609600"/>
            </a:xfrm>
            <a:prstGeom prst="borderCallout1">
              <a:avLst>
                <a:gd name="adj1" fmla="val 31771"/>
                <a:gd name="adj2" fmla="val -2855"/>
                <a:gd name="adj3" fmla="val 72481"/>
                <a:gd name="adj4" fmla="val -50502"/>
              </a:avLst>
            </a:prstGeom>
            <a:solidFill>
              <a:srgbClr val="93A299"/>
            </a:solidFill>
            <a:ln w="9525">
              <a:solidFill>
                <a:srgbClr val="292934"/>
              </a:solidFill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v</a:t>
              </a:r>
              <a:r>
                <a:rPr kumimoji="0" lang="en-US" sz="1800" b="0" i="0" u="none" strike="noStrike" kern="0" cap="none" spc="0" normalizeH="0" baseline="-2500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g</a:t>
              </a: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: velocity at which the energy propagates through the cavity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563888" y="3392093"/>
              <a:ext cx="4753224" cy="36933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1800" dirty="0"/>
                <a:t>Cavity is </a:t>
              </a:r>
              <a:r>
                <a:rPr lang="en-US" sz="1800" dirty="0">
                  <a:solidFill>
                    <a:srgbClr val="FF0000"/>
                  </a:solidFill>
                </a:rPr>
                <a:t>completely filled </a:t>
              </a:r>
              <a:r>
                <a:rPr lang="en-US" sz="1800" dirty="0"/>
                <a:t>after </a:t>
              </a:r>
              <a:r>
                <a:rPr lang="en-US" sz="1800" dirty="0">
                  <a:solidFill>
                    <a:srgbClr val="FF0000"/>
                  </a:solidFill>
                </a:rPr>
                <a:t>1</a:t>
              </a:r>
              <a:r>
                <a:rPr lang="en-US" sz="1800" dirty="0"/>
                <a:t> fill time!</a:t>
              </a: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39552" y="1412776"/>
            <a:ext cx="8208912" cy="2520280"/>
            <a:chOff x="539552" y="4662428"/>
            <a:chExt cx="8208912" cy="2520280"/>
          </a:xfrm>
        </p:grpSpPr>
        <p:sp>
          <p:nvSpPr>
            <p:cNvPr id="14" name="TextBox 13"/>
            <p:cNvSpPr txBox="1"/>
            <p:nvPr/>
          </p:nvSpPr>
          <p:spPr>
            <a:xfrm>
              <a:off x="3616585" y="5158933"/>
              <a:ext cx="3547703" cy="6463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1800" dirty="0"/>
                <a:t>Exponential decay of the </a:t>
              </a:r>
              <a:br>
                <a:rPr lang="en-US" sz="1800" dirty="0"/>
              </a:br>
              <a:r>
                <a:rPr lang="en-US" sz="1800" dirty="0"/>
                <a:t>stored energy W due to losses</a:t>
              </a: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539552" y="4662428"/>
              <a:ext cx="8208912" cy="20867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lnSpc>
                  <a:spcPct val="120000"/>
                </a:lnSpc>
                <a:buFontTx/>
                <a:buChar char="-"/>
              </a:pPr>
              <a:r>
                <a:rPr lang="en-US" altLang="en-US" sz="1800" b="1" dirty="0"/>
                <a:t>standing wave cavities</a:t>
              </a:r>
              <a:r>
                <a:rPr lang="en-US" altLang="en-US" sz="1800" dirty="0"/>
                <a:t>:</a:t>
              </a:r>
            </a:p>
            <a:p>
              <a:pPr marL="285750" indent="-285750">
                <a:lnSpc>
                  <a:spcPct val="120000"/>
                </a:lnSpc>
                <a:buFontTx/>
                <a:buChar char="-"/>
              </a:pPr>
              <a:endParaRPr lang="en-US" altLang="en-US" sz="1800" dirty="0"/>
            </a:p>
            <a:p>
              <a:pPr marL="285750" indent="-285750">
                <a:lnSpc>
                  <a:spcPct val="120000"/>
                </a:lnSpc>
                <a:buFontTx/>
                <a:buChar char="-"/>
              </a:pPr>
              <a:endParaRPr lang="en-US" altLang="en-US" sz="1800" dirty="0"/>
            </a:p>
            <a:p>
              <a:pPr marL="285750" indent="-285750">
                <a:lnSpc>
                  <a:spcPct val="120000"/>
                </a:lnSpc>
                <a:buFontTx/>
                <a:buChar char="-"/>
              </a:pPr>
              <a:endParaRPr lang="en-US" altLang="en-US" sz="1800" dirty="0"/>
            </a:p>
            <a:p>
              <a:pPr>
                <a:lnSpc>
                  <a:spcPct val="120000"/>
                </a:lnSpc>
              </a:pPr>
              <a:r>
                <a:rPr lang="en-US" altLang="en-US" sz="1800" dirty="0"/>
                <a:t>time for the field to decrease by 1/e after the cavity has been filled</a:t>
              </a:r>
            </a:p>
            <a:p>
              <a:pPr>
                <a:lnSpc>
                  <a:spcPct val="120000"/>
                </a:lnSpc>
              </a:pPr>
              <a:r>
                <a:rPr lang="en-US" sz="1800" dirty="0"/>
                <a:t>measure of how fast the stored energy is dissipated on the wall</a:t>
              </a:r>
              <a:r>
                <a:rPr lang="en-US" altLang="en-US" sz="1800" dirty="0"/>
                <a:t> </a:t>
              </a:r>
              <a:endParaRPr lang="en-US" sz="1800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501750" y="6813376"/>
              <a:ext cx="4758034" cy="36933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1800" dirty="0">
                  <a:solidFill>
                    <a:srgbClr val="FF0000"/>
                  </a:solidFill>
                </a:rPr>
                <a:t>Several fill times needed </a:t>
              </a:r>
              <a:r>
                <a:rPr lang="en-US" sz="1800" dirty="0"/>
                <a:t>to fill the cavity!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" name="TextBox 1"/>
                <p:cNvSpPr txBox="1"/>
                <p:nvPr/>
              </p:nvSpPr>
              <p:spPr>
                <a:xfrm>
                  <a:off x="576593" y="5130267"/>
                  <a:ext cx="2979149" cy="75623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charset="0"/>
                              </a:rPr>
                              <m:t>𝑙𝑜𝑠𝑠</m:t>
                            </m:r>
                          </m:sub>
                        </m:sSub>
                        <m:r>
                          <a:rPr lang="en-US" b="0" i="1" smtClean="0">
                            <a:latin typeface="Cambria Math" charset="0"/>
                          </a:rPr>
                          <m:t>=−</m:t>
                        </m:r>
                        <m:f>
                          <m:fPr>
                            <m:ctrlPr>
                              <a:rPr lang="bg-BG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charset="0"/>
                              </a:rPr>
                              <m:t>𝑑𝑊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charset="0"/>
                              </a:rPr>
                              <m:t>𝑑𝑡</m:t>
                            </m:r>
                          </m:den>
                        </m:f>
                        <m:r>
                          <a:rPr lang="en-US" b="0" i="1" smtClean="0">
                            <a:latin typeface="Cambria Math" charset="0"/>
                          </a:rPr>
                          <m:t>=</m:t>
                        </m:r>
                        <m:f>
                          <m:fPr>
                            <m:ctrlPr>
                              <a:rPr lang="bg-BG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bg-BG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bg-BG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num>
                          <m:den>
                            <m:r>
                              <a:rPr lang="en-US" b="0" i="1" smtClean="0">
                                <a:latin typeface="Cambria Math" charset="0"/>
                              </a:rPr>
                              <m:t>𝑄</m:t>
                            </m:r>
                          </m:den>
                        </m:f>
                        <m:r>
                          <a:rPr lang="en-US" b="0" i="1" smtClean="0">
                            <a:latin typeface="Cambria Math" charset="0"/>
                          </a:rPr>
                          <m:t>𝑊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" name="TextBox 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6593" y="5130267"/>
                  <a:ext cx="2979149" cy="756233"/>
                </a:xfrm>
                <a:prstGeom prst="rect">
                  <a:avLst/>
                </a:prstGeom>
                <a:blipFill>
                  <a:blip r:embed="rId6"/>
                  <a:stretch>
                    <a:fillRect l="-1271" t="-1639" r="-847" b="-1311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BE71766-C673-7342-8A25-B6181E55ED58}"/>
                  </a:ext>
                </a:extLst>
              </p:cNvPr>
              <p:cNvSpPr txBox="1"/>
              <p:nvPr/>
            </p:nvSpPr>
            <p:spPr>
              <a:xfrm>
                <a:off x="7361001" y="1771808"/>
                <a:ext cx="1342419" cy="8489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BE71766-C673-7342-8A25-B6181E55ED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61001" y="1771808"/>
                <a:ext cx="1342419" cy="848950"/>
              </a:xfrm>
              <a:prstGeom prst="rect">
                <a:avLst/>
              </a:prstGeom>
              <a:blipFill>
                <a:blip r:embed="rId7"/>
                <a:stretch>
                  <a:fillRect b="-14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61909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704" name="Group 90"/>
          <p:cNvGrpSpPr>
            <a:grpSpLocks/>
          </p:cNvGrpSpPr>
          <p:nvPr/>
        </p:nvGrpSpPr>
        <p:grpSpPr bwMode="auto">
          <a:xfrm>
            <a:off x="155331" y="1047403"/>
            <a:ext cx="8988669" cy="4789488"/>
            <a:chOff x="106" y="718"/>
            <a:chExt cx="6134" cy="3017"/>
          </a:xfrm>
        </p:grpSpPr>
        <p:sp>
          <p:nvSpPr>
            <p:cNvPr id="29723" name="Rectangle 3"/>
            <p:cNvSpPr>
              <a:spLocks noChangeArrowheads="1"/>
            </p:cNvSpPr>
            <p:nvPr/>
          </p:nvSpPr>
          <p:spPr bwMode="auto">
            <a:xfrm>
              <a:off x="108" y="718"/>
              <a:ext cx="6132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marL="457200" indent="-457200">
                <a:buFontTx/>
                <a:buAutoNum type="arabicPeriod"/>
              </a:pPr>
              <a:r>
                <a:rPr lang="en-US" sz="1600" dirty="0">
                  <a:latin typeface="Comic Sans MS" pitchFamily="-110" charset="0"/>
                </a:rPr>
                <a:t>For </a:t>
              </a:r>
              <a:r>
                <a:rPr lang="en-US" sz="1600" dirty="0">
                  <a:solidFill>
                    <a:srgbClr val="FF3300"/>
                  </a:solidFill>
                  <a:latin typeface="Comic Sans MS" pitchFamily="-110" charset="0"/>
                </a:rPr>
                <a:t>circular accelerators</a:t>
              </a:r>
              <a:r>
                <a:rPr lang="en-US" sz="1600" dirty="0">
                  <a:latin typeface="Comic Sans MS" pitchFamily="-110" charset="0"/>
                </a:rPr>
                <a:t>, the origin of time is taken at the </a:t>
              </a:r>
              <a:r>
                <a:rPr lang="en-US" sz="1600" dirty="0">
                  <a:solidFill>
                    <a:srgbClr val="0000FF"/>
                  </a:solidFill>
                  <a:latin typeface="Comic Sans MS" pitchFamily="-110" charset="0"/>
                </a:rPr>
                <a:t>zero crossing</a:t>
              </a:r>
              <a:r>
                <a:rPr lang="en-US" sz="1600" dirty="0">
                  <a:latin typeface="Comic Sans MS" pitchFamily="-110" charset="0"/>
                </a:rPr>
                <a:t> of the RF voltage with positive slope</a:t>
              </a:r>
            </a:p>
          </p:txBody>
        </p:sp>
        <p:sp>
          <p:nvSpPr>
            <p:cNvPr id="29724" name="Rectangle 83"/>
            <p:cNvSpPr>
              <a:spLocks noChangeArrowheads="1"/>
            </p:cNvSpPr>
            <p:nvPr/>
          </p:nvSpPr>
          <p:spPr bwMode="auto">
            <a:xfrm>
              <a:off x="106" y="1558"/>
              <a:ext cx="1943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 dirty="0">
                  <a:latin typeface="Comic Sans MS" pitchFamily="-110" charset="0"/>
                </a:rPr>
                <a:t>Time t= 0 chosen such that: </a:t>
              </a:r>
              <a:endParaRPr sz="1600" noProof="1">
                <a:latin typeface="Comic Sans MS" pitchFamily="-110" charset="0"/>
              </a:endParaRPr>
            </a:p>
          </p:txBody>
        </p:sp>
        <p:grpSp>
          <p:nvGrpSpPr>
            <p:cNvPr id="29725" name="Group 87"/>
            <p:cNvGrpSpPr>
              <a:grpSpLocks/>
            </p:cNvGrpSpPr>
            <p:nvPr/>
          </p:nvGrpSpPr>
          <p:grpSpPr bwMode="auto">
            <a:xfrm>
              <a:off x="547" y="1945"/>
              <a:ext cx="2597" cy="1790"/>
              <a:chOff x="547" y="1945"/>
              <a:chExt cx="2597" cy="1790"/>
            </a:xfrm>
          </p:grpSpPr>
          <p:sp>
            <p:nvSpPr>
              <p:cNvPr id="29726" name="Rectangle 65"/>
              <p:cNvSpPr>
                <a:spLocks noChangeArrowheads="1"/>
              </p:cNvSpPr>
              <p:nvPr/>
            </p:nvSpPr>
            <p:spPr bwMode="auto">
              <a:xfrm>
                <a:off x="838" y="1945"/>
                <a:ext cx="189" cy="2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600">
                    <a:latin typeface="Comic Sans MS" pitchFamily="-110" charset="0"/>
                  </a:rPr>
                  <a:t>1</a:t>
                </a:r>
                <a:endParaRPr sz="1600" noProof="1">
                  <a:latin typeface="Comic Sans MS" pitchFamily="-110" charset="0"/>
                </a:endParaRPr>
              </a:p>
            </p:txBody>
          </p:sp>
          <p:sp>
            <p:nvSpPr>
              <p:cNvPr id="29727" name="Line 56"/>
              <p:cNvSpPr>
                <a:spLocks noChangeShapeType="1"/>
              </p:cNvSpPr>
              <p:nvPr/>
            </p:nvSpPr>
            <p:spPr bwMode="auto">
              <a:xfrm>
                <a:off x="1645" y="2051"/>
                <a:ext cx="0" cy="138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29728" name="Group 36"/>
              <p:cNvGrpSpPr>
                <a:grpSpLocks/>
              </p:cNvGrpSpPr>
              <p:nvPr/>
            </p:nvGrpSpPr>
            <p:grpSpPr bwMode="auto">
              <a:xfrm>
                <a:off x="848" y="2328"/>
                <a:ext cx="1585" cy="952"/>
                <a:chOff x="450" y="2259"/>
                <a:chExt cx="1782" cy="1137"/>
              </a:xfrm>
            </p:grpSpPr>
            <p:grpSp>
              <p:nvGrpSpPr>
                <p:cNvPr id="29736" name="Group 35"/>
                <p:cNvGrpSpPr>
                  <a:grpSpLocks/>
                </p:cNvGrpSpPr>
                <p:nvPr/>
              </p:nvGrpSpPr>
              <p:grpSpPr bwMode="auto">
                <a:xfrm>
                  <a:off x="1341" y="2259"/>
                  <a:ext cx="891" cy="569"/>
                  <a:chOff x="1392" y="2256"/>
                  <a:chExt cx="891" cy="569"/>
                </a:xfrm>
              </p:grpSpPr>
              <p:sp>
                <p:nvSpPr>
                  <p:cNvPr id="29740" name="Freeform 30"/>
                  <p:cNvSpPr>
                    <a:spLocks/>
                  </p:cNvSpPr>
                  <p:nvPr/>
                </p:nvSpPr>
                <p:spPr bwMode="auto">
                  <a:xfrm flipV="1">
                    <a:off x="1392" y="2256"/>
                    <a:ext cx="459" cy="569"/>
                  </a:xfrm>
                  <a:custGeom>
                    <a:avLst/>
                    <a:gdLst>
                      <a:gd name="T0" fmla="*/ 0 w 459"/>
                      <a:gd name="T1" fmla="*/ 0 h 569"/>
                      <a:gd name="T2" fmla="*/ 90 w 459"/>
                      <a:gd name="T3" fmla="*/ 222 h 569"/>
                      <a:gd name="T4" fmla="*/ 183 w 459"/>
                      <a:gd name="T5" fmla="*/ 402 h 569"/>
                      <a:gd name="T6" fmla="*/ 294 w 459"/>
                      <a:gd name="T7" fmla="*/ 519 h 569"/>
                      <a:gd name="T8" fmla="*/ 390 w 459"/>
                      <a:gd name="T9" fmla="*/ 561 h 569"/>
                      <a:gd name="T10" fmla="*/ 459 w 459"/>
                      <a:gd name="T11" fmla="*/ 567 h 569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459"/>
                      <a:gd name="T19" fmla="*/ 0 h 569"/>
                      <a:gd name="T20" fmla="*/ 459 w 459"/>
                      <a:gd name="T21" fmla="*/ 569 h 569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459" h="569">
                        <a:moveTo>
                          <a:pt x="0" y="0"/>
                        </a:moveTo>
                        <a:cubicBezTo>
                          <a:pt x="15" y="36"/>
                          <a:pt x="59" y="155"/>
                          <a:pt x="90" y="222"/>
                        </a:cubicBezTo>
                        <a:cubicBezTo>
                          <a:pt x="121" y="289"/>
                          <a:pt x="149" y="353"/>
                          <a:pt x="183" y="402"/>
                        </a:cubicBezTo>
                        <a:cubicBezTo>
                          <a:pt x="217" y="451"/>
                          <a:pt x="260" y="493"/>
                          <a:pt x="294" y="519"/>
                        </a:cubicBezTo>
                        <a:cubicBezTo>
                          <a:pt x="328" y="545"/>
                          <a:pt x="363" y="553"/>
                          <a:pt x="390" y="561"/>
                        </a:cubicBezTo>
                        <a:cubicBezTo>
                          <a:pt x="417" y="569"/>
                          <a:pt x="445" y="566"/>
                          <a:pt x="459" y="567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9741" name="Freeform 31"/>
                  <p:cNvSpPr>
                    <a:spLocks/>
                  </p:cNvSpPr>
                  <p:nvPr/>
                </p:nvSpPr>
                <p:spPr bwMode="auto">
                  <a:xfrm flipH="1" flipV="1">
                    <a:off x="1824" y="2256"/>
                    <a:ext cx="459" cy="569"/>
                  </a:xfrm>
                  <a:custGeom>
                    <a:avLst/>
                    <a:gdLst>
                      <a:gd name="T0" fmla="*/ 0 w 459"/>
                      <a:gd name="T1" fmla="*/ 0 h 569"/>
                      <a:gd name="T2" fmla="*/ 90 w 459"/>
                      <a:gd name="T3" fmla="*/ 222 h 569"/>
                      <a:gd name="T4" fmla="*/ 183 w 459"/>
                      <a:gd name="T5" fmla="*/ 402 h 569"/>
                      <a:gd name="T6" fmla="*/ 294 w 459"/>
                      <a:gd name="T7" fmla="*/ 519 h 569"/>
                      <a:gd name="T8" fmla="*/ 390 w 459"/>
                      <a:gd name="T9" fmla="*/ 561 h 569"/>
                      <a:gd name="T10" fmla="*/ 459 w 459"/>
                      <a:gd name="T11" fmla="*/ 567 h 569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459"/>
                      <a:gd name="T19" fmla="*/ 0 h 569"/>
                      <a:gd name="T20" fmla="*/ 459 w 459"/>
                      <a:gd name="T21" fmla="*/ 569 h 569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459" h="569">
                        <a:moveTo>
                          <a:pt x="0" y="0"/>
                        </a:moveTo>
                        <a:cubicBezTo>
                          <a:pt x="15" y="36"/>
                          <a:pt x="59" y="155"/>
                          <a:pt x="90" y="222"/>
                        </a:cubicBezTo>
                        <a:cubicBezTo>
                          <a:pt x="121" y="289"/>
                          <a:pt x="149" y="353"/>
                          <a:pt x="183" y="402"/>
                        </a:cubicBezTo>
                        <a:cubicBezTo>
                          <a:pt x="217" y="451"/>
                          <a:pt x="260" y="493"/>
                          <a:pt x="294" y="519"/>
                        </a:cubicBezTo>
                        <a:cubicBezTo>
                          <a:pt x="328" y="545"/>
                          <a:pt x="363" y="553"/>
                          <a:pt x="390" y="561"/>
                        </a:cubicBezTo>
                        <a:cubicBezTo>
                          <a:pt x="417" y="569"/>
                          <a:pt x="445" y="566"/>
                          <a:pt x="459" y="567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9737" name="Group 34"/>
                <p:cNvGrpSpPr>
                  <a:grpSpLocks/>
                </p:cNvGrpSpPr>
                <p:nvPr/>
              </p:nvGrpSpPr>
              <p:grpSpPr bwMode="auto">
                <a:xfrm>
                  <a:off x="450" y="2827"/>
                  <a:ext cx="891" cy="569"/>
                  <a:chOff x="480" y="2832"/>
                  <a:chExt cx="891" cy="569"/>
                </a:xfrm>
              </p:grpSpPr>
              <p:sp>
                <p:nvSpPr>
                  <p:cNvPr id="29738" name="Freeform 32"/>
                  <p:cNvSpPr>
                    <a:spLocks/>
                  </p:cNvSpPr>
                  <p:nvPr/>
                </p:nvSpPr>
                <p:spPr bwMode="auto">
                  <a:xfrm>
                    <a:off x="480" y="2832"/>
                    <a:ext cx="459" cy="569"/>
                  </a:xfrm>
                  <a:custGeom>
                    <a:avLst/>
                    <a:gdLst>
                      <a:gd name="T0" fmla="*/ 0 w 459"/>
                      <a:gd name="T1" fmla="*/ 0 h 569"/>
                      <a:gd name="T2" fmla="*/ 90 w 459"/>
                      <a:gd name="T3" fmla="*/ 222 h 569"/>
                      <a:gd name="T4" fmla="*/ 183 w 459"/>
                      <a:gd name="T5" fmla="*/ 402 h 569"/>
                      <a:gd name="T6" fmla="*/ 294 w 459"/>
                      <a:gd name="T7" fmla="*/ 519 h 569"/>
                      <a:gd name="T8" fmla="*/ 390 w 459"/>
                      <a:gd name="T9" fmla="*/ 561 h 569"/>
                      <a:gd name="T10" fmla="*/ 459 w 459"/>
                      <a:gd name="T11" fmla="*/ 567 h 569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459"/>
                      <a:gd name="T19" fmla="*/ 0 h 569"/>
                      <a:gd name="T20" fmla="*/ 459 w 459"/>
                      <a:gd name="T21" fmla="*/ 569 h 569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459" h="569">
                        <a:moveTo>
                          <a:pt x="0" y="0"/>
                        </a:moveTo>
                        <a:cubicBezTo>
                          <a:pt x="15" y="36"/>
                          <a:pt x="59" y="155"/>
                          <a:pt x="90" y="222"/>
                        </a:cubicBezTo>
                        <a:cubicBezTo>
                          <a:pt x="121" y="289"/>
                          <a:pt x="149" y="353"/>
                          <a:pt x="183" y="402"/>
                        </a:cubicBezTo>
                        <a:cubicBezTo>
                          <a:pt x="217" y="451"/>
                          <a:pt x="260" y="493"/>
                          <a:pt x="294" y="519"/>
                        </a:cubicBezTo>
                        <a:cubicBezTo>
                          <a:pt x="328" y="545"/>
                          <a:pt x="363" y="553"/>
                          <a:pt x="390" y="561"/>
                        </a:cubicBezTo>
                        <a:cubicBezTo>
                          <a:pt x="417" y="569"/>
                          <a:pt x="445" y="566"/>
                          <a:pt x="459" y="567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9739" name="Freeform 33"/>
                  <p:cNvSpPr>
                    <a:spLocks/>
                  </p:cNvSpPr>
                  <p:nvPr/>
                </p:nvSpPr>
                <p:spPr bwMode="auto">
                  <a:xfrm flipH="1">
                    <a:off x="912" y="2832"/>
                    <a:ext cx="459" cy="569"/>
                  </a:xfrm>
                  <a:custGeom>
                    <a:avLst/>
                    <a:gdLst>
                      <a:gd name="T0" fmla="*/ 0 w 459"/>
                      <a:gd name="T1" fmla="*/ 0 h 569"/>
                      <a:gd name="T2" fmla="*/ 90 w 459"/>
                      <a:gd name="T3" fmla="*/ 222 h 569"/>
                      <a:gd name="T4" fmla="*/ 183 w 459"/>
                      <a:gd name="T5" fmla="*/ 402 h 569"/>
                      <a:gd name="T6" fmla="*/ 294 w 459"/>
                      <a:gd name="T7" fmla="*/ 519 h 569"/>
                      <a:gd name="T8" fmla="*/ 390 w 459"/>
                      <a:gd name="T9" fmla="*/ 561 h 569"/>
                      <a:gd name="T10" fmla="*/ 459 w 459"/>
                      <a:gd name="T11" fmla="*/ 567 h 569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459"/>
                      <a:gd name="T19" fmla="*/ 0 h 569"/>
                      <a:gd name="T20" fmla="*/ 459 w 459"/>
                      <a:gd name="T21" fmla="*/ 569 h 569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459" h="569">
                        <a:moveTo>
                          <a:pt x="0" y="0"/>
                        </a:moveTo>
                        <a:cubicBezTo>
                          <a:pt x="15" y="36"/>
                          <a:pt x="59" y="155"/>
                          <a:pt x="90" y="222"/>
                        </a:cubicBezTo>
                        <a:cubicBezTo>
                          <a:pt x="121" y="289"/>
                          <a:pt x="149" y="353"/>
                          <a:pt x="183" y="402"/>
                        </a:cubicBezTo>
                        <a:cubicBezTo>
                          <a:pt x="217" y="451"/>
                          <a:pt x="260" y="493"/>
                          <a:pt x="294" y="519"/>
                        </a:cubicBezTo>
                        <a:cubicBezTo>
                          <a:pt x="328" y="545"/>
                          <a:pt x="363" y="553"/>
                          <a:pt x="390" y="561"/>
                        </a:cubicBezTo>
                        <a:cubicBezTo>
                          <a:pt x="417" y="569"/>
                          <a:pt x="445" y="566"/>
                          <a:pt x="459" y="567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29729" name="Line 37"/>
              <p:cNvSpPr>
                <a:spLocks noChangeShapeType="1"/>
              </p:cNvSpPr>
              <p:nvPr/>
            </p:nvSpPr>
            <p:spPr bwMode="auto">
              <a:xfrm>
                <a:off x="547" y="2804"/>
                <a:ext cx="216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30" name="Freeform 57"/>
              <p:cNvSpPr>
                <a:spLocks/>
              </p:cNvSpPr>
              <p:nvPr/>
            </p:nvSpPr>
            <p:spPr bwMode="auto">
              <a:xfrm>
                <a:off x="2433" y="2804"/>
                <a:ext cx="162" cy="336"/>
              </a:xfrm>
              <a:custGeom>
                <a:avLst/>
                <a:gdLst>
                  <a:gd name="T0" fmla="*/ 0 w 126"/>
                  <a:gd name="T1" fmla="*/ 0 h 326"/>
                  <a:gd name="T2" fmla="*/ 62 w 126"/>
                  <a:gd name="T3" fmla="*/ 180 h 326"/>
                  <a:gd name="T4" fmla="*/ 126 w 126"/>
                  <a:gd name="T5" fmla="*/ 326 h 326"/>
                  <a:gd name="T6" fmla="*/ 0 60000 65536"/>
                  <a:gd name="T7" fmla="*/ 0 60000 65536"/>
                  <a:gd name="T8" fmla="*/ 0 60000 65536"/>
                  <a:gd name="T9" fmla="*/ 0 w 126"/>
                  <a:gd name="T10" fmla="*/ 0 h 326"/>
                  <a:gd name="T11" fmla="*/ 126 w 126"/>
                  <a:gd name="T12" fmla="*/ 326 h 32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26" h="326">
                    <a:moveTo>
                      <a:pt x="0" y="0"/>
                    </a:moveTo>
                    <a:cubicBezTo>
                      <a:pt x="10" y="29"/>
                      <a:pt x="41" y="126"/>
                      <a:pt x="62" y="180"/>
                    </a:cubicBezTo>
                    <a:cubicBezTo>
                      <a:pt x="84" y="235"/>
                      <a:pt x="115" y="302"/>
                      <a:pt x="126" y="326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31" name="Freeform 58"/>
              <p:cNvSpPr>
                <a:spLocks/>
              </p:cNvSpPr>
              <p:nvPr/>
            </p:nvSpPr>
            <p:spPr bwMode="auto">
              <a:xfrm>
                <a:off x="687" y="2468"/>
                <a:ext cx="163" cy="336"/>
              </a:xfrm>
              <a:custGeom>
                <a:avLst/>
                <a:gdLst>
                  <a:gd name="T0" fmla="*/ 126 w 126"/>
                  <a:gd name="T1" fmla="*/ 326 h 326"/>
                  <a:gd name="T2" fmla="*/ 64 w 126"/>
                  <a:gd name="T3" fmla="*/ 146 h 326"/>
                  <a:gd name="T4" fmla="*/ 0 w 126"/>
                  <a:gd name="T5" fmla="*/ 0 h 326"/>
                  <a:gd name="T6" fmla="*/ 0 60000 65536"/>
                  <a:gd name="T7" fmla="*/ 0 60000 65536"/>
                  <a:gd name="T8" fmla="*/ 0 60000 65536"/>
                  <a:gd name="T9" fmla="*/ 0 w 126"/>
                  <a:gd name="T10" fmla="*/ 0 h 326"/>
                  <a:gd name="T11" fmla="*/ 126 w 126"/>
                  <a:gd name="T12" fmla="*/ 326 h 32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26" h="326">
                    <a:moveTo>
                      <a:pt x="126" y="326"/>
                    </a:moveTo>
                    <a:cubicBezTo>
                      <a:pt x="116" y="297"/>
                      <a:pt x="85" y="200"/>
                      <a:pt x="64" y="146"/>
                    </a:cubicBezTo>
                    <a:cubicBezTo>
                      <a:pt x="42" y="91"/>
                      <a:pt x="11" y="24"/>
                      <a:pt x="0" y="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32" name="Line 69"/>
              <p:cNvSpPr>
                <a:spLocks noChangeShapeType="1"/>
              </p:cNvSpPr>
              <p:nvPr/>
            </p:nvSpPr>
            <p:spPr bwMode="auto">
              <a:xfrm>
                <a:off x="1865" y="2432"/>
                <a:ext cx="0" cy="363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prstDash val="lgDash"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33" name="Rectangle 71"/>
              <p:cNvSpPr>
                <a:spLocks noChangeArrowheads="1"/>
              </p:cNvSpPr>
              <p:nvPr/>
            </p:nvSpPr>
            <p:spPr bwMode="auto">
              <a:xfrm>
                <a:off x="1745" y="2816"/>
                <a:ext cx="261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800">
                    <a:latin typeface="Symbol" pitchFamily="-110" charset="2"/>
                  </a:rPr>
                  <a:t>f</a:t>
                </a:r>
                <a:r>
                  <a:rPr lang="en-US" sz="1800" baseline="-25000">
                    <a:latin typeface="Symbol" pitchFamily="-110" charset="2"/>
                  </a:rPr>
                  <a:t>1</a:t>
                </a:r>
                <a:endParaRPr sz="1800" baseline="-25000" noProof="1">
                  <a:latin typeface="Symbol" pitchFamily="-110" charset="2"/>
                </a:endParaRPr>
              </a:p>
            </p:txBody>
          </p:sp>
          <p:sp>
            <p:nvSpPr>
              <p:cNvPr id="29734" name="Line 73"/>
              <p:cNvSpPr>
                <a:spLocks noChangeShapeType="1"/>
              </p:cNvSpPr>
              <p:nvPr/>
            </p:nvSpPr>
            <p:spPr bwMode="auto">
              <a:xfrm flipV="1">
                <a:off x="1645" y="2803"/>
                <a:ext cx="220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stealth" w="med" len="sm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35" name="Oval 77"/>
              <p:cNvSpPr>
                <a:spLocks noChangeArrowheads="1"/>
              </p:cNvSpPr>
              <p:nvPr/>
            </p:nvSpPr>
            <p:spPr bwMode="auto">
              <a:xfrm flipH="1">
                <a:off x="1830" y="2377"/>
                <a:ext cx="70" cy="71"/>
              </a:xfrm>
              <a:prstGeom prst="ellipse">
                <a:avLst/>
              </a:prstGeom>
              <a:gradFill rotWithShape="0">
                <a:gsLst>
                  <a:gs pos="0">
                    <a:srgbClr val="0066FF"/>
                  </a:gs>
                  <a:gs pos="100000">
                    <a:srgbClr val="002F76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aphicFrame>
            <p:nvGraphicFramePr>
              <p:cNvPr id="29701" name="Object 5"/>
              <p:cNvGraphicFramePr>
                <a:graphicFrameLocks noChangeAspect="1"/>
              </p:cNvGraphicFramePr>
              <p:nvPr/>
            </p:nvGraphicFramePr>
            <p:xfrm>
              <a:off x="2492" y="2554"/>
              <a:ext cx="652" cy="24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2" imgW="583920" imgH="215640" progId="Equation.3">
                      <p:embed/>
                    </p:oleObj>
                  </mc:Choice>
                  <mc:Fallback>
                    <p:oleObj name="Equation" r:id="rId2" imgW="583920" imgH="2156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492" y="2554"/>
                            <a:ext cx="652" cy="241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 xmlns="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9702" name="Object 6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166277507"/>
                  </p:ext>
                </p:extLst>
              </p:nvPr>
            </p:nvGraphicFramePr>
            <p:xfrm>
              <a:off x="890" y="3430"/>
              <a:ext cx="1576" cy="30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4" imgW="1244600" imgH="241300" progId="Equation.3">
                      <p:embed/>
                    </p:oleObj>
                  </mc:Choice>
                  <mc:Fallback>
                    <p:oleObj name="Equation" r:id="rId4" imgW="1244600" imgH="2413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890" y="3430"/>
                            <a:ext cx="1576" cy="305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 xmlns="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9703" name="Object 7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987131354"/>
                  </p:ext>
                </p:extLst>
              </p:nvPr>
            </p:nvGraphicFramePr>
            <p:xfrm>
              <a:off x="1405" y="1952"/>
              <a:ext cx="203" cy="22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6" imgW="177800" imgH="203200" progId="Equation.3">
                      <p:embed/>
                    </p:oleObj>
                  </mc:Choice>
                  <mc:Fallback>
                    <p:oleObj name="Equation" r:id="rId6" imgW="177800" imgH="2032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405" y="1952"/>
                            <a:ext cx="203" cy="227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 xmlns="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grpSp>
        <p:nvGrpSpPr>
          <p:cNvPr id="7" name="Group 91"/>
          <p:cNvGrpSpPr>
            <a:grpSpLocks/>
          </p:cNvGrpSpPr>
          <p:nvPr/>
        </p:nvGrpSpPr>
        <p:grpSpPr bwMode="auto">
          <a:xfrm>
            <a:off x="158262" y="1700808"/>
            <a:ext cx="8985738" cy="4106863"/>
            <a:chOff x="108" y="1148"/>
            <a:chExt cx="6132" cy="2587"/>
          </a:xfrm>
        </p:grpSpPr>
        <p:grpSp>
          <p:nvGrpSpPr>
            <p:cNvPr id="29706" name="Group 88"/>
            <p:cNvGrpSpPr>
              <a:grpSpLocks/>
            </p:cNvGrpSpPr>
            <p:nvPr/>
          </p:nvGrpSpPr>
          <p:grpSpPr bwMode="auto">
            <a:xfrm>
              <a:off x="3269" y="1945"/>
              <a:ext cx="2551" cy="1790"/>
              <a:chOff x="3269" y="1945"/>
              <a:chExt cx="2551" cy="1790"/>
            </a:xfrm>
          </p:grpSpPr>
          <p:sp>
            <p:nvSpPr>
              <p:cNvPr id="29708" name="Rectangle 66"/>
              <p:cNvSpPr>
                <a:spLocks noChangeArrowheads="1"/>
              </p:cNvSpPr>
              <p:nvPr/>
            </p:nvSpPr>
            <p:spPr bwMode="auto">
              <a:xfrm>
                <a:off x="3701" y="1945"/>
                <a:ext cx="211" cy="2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600">
                    <a:latin typeface="Comic Sans MS" pitchFamily="-110" charset="0"/>
                  </a:rPr>
                  <a:t>2</a:t>
                </a:r>
                <a:endParaRPr sz="1600" noProof="1">
                  <a:latin typeface="Comic Sans MS" pitchFamily="-110" charset="0"/>
                </a:endParaRPr>
              </a:p>
            </p:txBody>
          </p:sp>
          <p:sp>
            <p:nvSpPr>
              <p:cNvPr id="29709" name="Line 45"/>
              <p:cNvSpPr>
                <a:spLocks noChangeShapeType="1"/>
              </p:cNvSpPr>
              <p:nvPr/>
            </p:nvSpPr>
            <p:spPr bwMode="auto">
              <a:xfrm>
                <a:off x="3269" y="2804"/>
                <a:ext cx="210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10" name="Line 47"/>
              <p:cNvSpPr>
                <a:spLocks noChangeShapeType="1"/>
              </p:cNvSpPr>
              <p:nvPr/>
            </p:nvSpPr>
            <p:spPr bwMode="auto">
              <a:xfrm>
                <a:off x="4376" y="2052"/>
                <a:ext cx="0" cy="138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29711" name="Group 39"/>
              <p:cNvGrpSpPr>
                <a:grpSpLocks/>
              </p:cNvGrpSpPr>
              <p:nvPr/>
            </p:nvGrpSpPr>
            <p:grpSpPr bwMode="auto">
              <a:xfrm>
                <a:off x="3992" y="2329"/>
                <a:ext cx="792" cy="476"/>
                <a:chOff x="1392" y="2256"/>
                <a:chExt cx="891" cy="569"/>
              </a:xfrm>
            </p:grpSpPr>
            <p:sp>
              <p:nvSpPr>
                <p:cNvPr id="29720" name="Freeform 40"/>
                <p:cNvSpPr>
                  <a:spLocks/>
                </p:cNvSpPr>
                <p:nvPr/>
              </p:nvSpPr>
              <p:spPr bwMode="auto">
                <a:xfrm flipV="1">
                  <a:off x="1392" y="2256"/>
                  <a:ext cx="459" cy="569"/>
                </a:xfrm>
                <a:custGeom>
                  <a:avLst/>
                  <a:gdLst>
                    <a:gd name="T0" fmla="*/ 0 w 459"/>
                    <a:gd name="T1" fmla="*/ 0 h 569"/>
                    <a:gd name="T2" fmla="*/ 90 w 459"/>
                    <a:gd name="T3" fmla="*/ 222 h 569"/>
                    <a:gd name="T4" fmla="*/ 183 w 459"/>
                    <a:gd name="T5" fmla="*/ 402 h 569"/>
                    <a:gd name="T6" fmla="*/ 294 w 459"/>
                    <a:gd name="T7" fmla="*/ 519 h 569"/>
                    <a:gd name="T8" fmla="*/ 390 w 459"/>
                    <a:gd name="T9" fmla="*/ 561 h 569"/>
                    <a:gd name="T10" fmla="*/ 459 w 459"/>
                    <a:gd name="T11" fmla="*/ 567 h 56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59"/>
                    <a:gd name="T19" fmla="*/ 0 h 569"/>
                    <a:gd name="T20" fmla="*/ 459 w 459"/>
                    <a:gd name="T21" fmla="*/ 569 h 56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59" h="569">
                      <a:moveTo>
                        <a:pt x="0" y="0"/>
                      </a:moveTo>
                      <a:cubicBezTo>
                        <a:pt x="15" y="36"/>
                        <a:pt x="59" y="155"/>
                        <a:pt x="90" y="222"/>
                      </a:cubicBezTo>
                      <a:cubicBezTo>
                        <a:pt x="121" y="289"/>
                        <a:pt x="149" y="353"/>
                        <a:pt x="183" y="402"/>
                      </a:cubicBezTo>
                      <a:cubicBezTo>
                        <a:pt x="217" y="451"/>
                        <a:pt x="260" y="493"/>
                        <a:pt x="294" y="519"/>
                      </a:cubicBezTo>
                      <a:cubicBezTo>
                        <a:pt x="328" y="545"/>
                        <a:pt x="363" y="553"/>
                        <a:pt x="390" y="561"/>
                      </a:cubicBezTo>
                      <a:cubicBezTo>
                        <a:pt x="417" y="569"/>
                        <a:pt x="445" y="566"/>
                        <a:pt x="459" y="567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721" name="Freeform 41"/>
                <p:cNvSpPr>
                  <a:spLocks/>
                </p:cNvSpPr>
                <p:nvPr/>
              </p:nvSpPr>
              <p:spPr bwMode="auto">
                <a:xfrm flipH="1" flipV="1">
                  <a:off x="1824" y="2256"/>
                  <a:ext cx="459" cy="569"/>
                </a:xfrm>
                <a:custGeom>
                  <a:avLst/>
                  <a:gdLst>
                    <a:gd name="T0" fmla="*/ 0 w 459"/>
                    <a:gd name="T1" fmla="*/ 0 h 569"/>
                    <a:gd name="T2" fmla="*/ 90 w 459"/>
                    <a:gd name="T3" fmla="*/ 222 h 569"/>
                    <a:gd name="T4" fmla="*/ 183 w 459"/>
                    <a:gd name="T5" fmla="*/ 402 h 569"/>
                    <a:gd name="T6" fmla="*/ 294 w 459"/>
                    <a:gd name="T7" fmla="*/ 519 h 569"/>
                    <a:gd name="T8" fmla="*/ 390 w 459"/>
                    <a:gd name="T9" fmla="*/ 561 h 569"/>
                    <a:gd name="T10" fmla="*/ 459 w 459"/>
                    <a:gd name="T11" fmla="*/ 567 h 56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59"/>
                    <a:gd name="T19" fmla="*/ 0 h 569"/>
                    <a:gd name="T20" fmla="*/ 459 w 459"/>
                    <a:gd name="T21" fmla="*/ 569 h 56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59" h="569">
                      <a:moveTo>
                        <a:pt x="0" y="0"/>
                      </a:moveTo>
                      <a:cubicBezTo>
                        <a:pt x="15" y="36"/>
                        <a:pt x="59" y="155"/>
                        <a:pt x="90" y="222"/>
                      </a:cubicBezTo>
                      <a:cubicBezTo>
                        <a:pt x="121" y="289"/>
                        <a:pt x="149" y="353"/>
                        <a:pt x="183" y="402"/>
                      </a:cubicBezTo>
                      <a:cubicBezTo>
                        <a:pt x="217" y="451"/>
                        <a:pt x="260" y="493"/>
                        <a:pt x="294" y="519"/>
                      </a:cubicBezTo>
                      <a:cubicBezTo>
                        <a:pt x="328" y="545"/>
                        <a:pt x="363" y="553"/>
                        <a:pt x="390" y="561"/>
                      </a:cubicBezTo>
                      <a:cubicBezTo>
                        <a:pt x="417" y="569"/>
                        <a:pt x="445" y="566"/>
                        <a:pt x="459" y="567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9712" name="Freeform 44"/>
              <p:cNvSpPr>
                <a:spLocks/>
              </p:cNvSpPr>
              <p:nvPr/>
            </p:nvSpPr>
            <p:spPr bwMode="auto">
              <a:xfrm flipH="1">
                <a:off x="3583" y="2805"/>
                <a:ext cx="409" cy="476"/>
              </a:xfrm>
              <a:custGeom>
                <a:avLst/>
                <a:gdLst>
                  <a:gd name="T0" fmla="*/ 0 w 459"/>
                  <a:gd name="T1" fmla="*/ 0 h 569"/>
                  <a:gd name="T2" fmla="*/ 90 w 459"/>
                  <a:gd name="T3" fmla="*/ 222 h 569"/>
                  <a:gd name="T4" fmla="*/ 183 w 459"/>
                  <a:gd name="T5" fmla="*/ 402 h 569"/>
                  <a:gd name="T6" fmla="*/ 294 w 459"/>
                  <a:gd name="T7" fmla="*/ 519 h 569"/>
                  <a:gd name="T8" fmla="*/ 390 w 459"/>
                  <a:gd name="T9" fmla="*/ 561 h 569"/>
                  <a:gd name="T10" fmla="*/ 459 w 459"/>
                  <a:gd name="T11" fmla="*/ 567 h 56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59"/>
                  <a:gd name="T19" fmla="*/ 0 h 569"/>
                  <a:gd name="T20" fmla="*/ 459 w 459"/>
                  <a:gd name="T21" fmla="*/ 569 h 56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59" h="569">
                    <a:moveTo>
                      <a:pt x="0" y="0"/>
                    </a:moveTo>
                    <a:cubicBezTo>
                      <a:pt x="15" y="36"/>
                      <a:pt x="59" y="155"/>
                      <a:pt x="90" y="222"/>
                    </a:cubicBezTo>
                    <a:cubicBezTo>
                      <a:pt x="121" y="289"/>
                      <a:pt x="149" y="353"/>
                      <a:pt x="183" y="402"/>
                    </a:cubicBezTo>
                    <a:cubicBezTo>
                      <a:pt x="217" y="451"/>
                      <a:pt x="260" y="493"/>
                      <a:pt x="294" y="519"/>
                    </a:cubicBezTo>
                    <a:cubicBezTo>
                      <a:pt x="328" y="545"/>
                      <a:pt x="363" y="553"/>
                      <a:pt x="390" y="561"/>
                    </a:cubicBezTo>
                    <a:cubicBezTo>
                      <a:pt x="417" y="569"/>
                      <a:pt x="445" y="566"/>
                      <a:pt x="459" y="567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13" name="Freeform 53"/>
              <p:cNvSpPr>
                <a:spLocks/>
              </p:cNvSpPr>
              <p:nvPr/>
            </p:nvSpPr>
            <p:spPr bwMode="auto">
              <a:xfrm>
                <a:off x="4784" y="2805"/>
                <a:ext cx="408" cy="476"/>
              </a:xfrm>
              <a:custGeom>
                <a:avLst/>
                <a:gdLst>
                  <a:gd name="T0" fmla="*/ 0 w 459"/>
                  <a:gd name="T1" fmla="*/ 0 h 569"/>
                  <a:gd name="T2" fmla="*/ 90 w 459"/>
                  <a:gd name="T3" fmla="*/ 222 h 569"/>
                  <a:gd name="T4" fmla="*/ 183 w 459"/>
                  <a:gd name="T5" fmla="*/ 402 h 569"/>
                  <a:gd name="T6" fmla="*/ 294 w 459"/>
                  <a:gd name="T7" fmla="*/ 519 h 569"/>
                  <a:gd name="T8" fmla="*/ 390 w 459"/>
                  <a:gd name="T9" fmla="*/ 561 h 569"/>
                  <a:gd name="T10" fmla="*/ 459 w 459"/>
                  <a:gd name="T11" fmla="*/ 567 h 56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59"/>
                  <a:gd name="T19" fmla="*/ 0 h 569"/>
                  <a:gd name="T20" fmla="*/ 459 w 459"/>
                  <a:gd name="T21" fmla="*/ 569 h 56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59" h="569">
                    <a:moveTo>
                      <a:pt x="0" y="0"/>
                    </a:moveTo>
                    <a:cubicBezTo>
                      <a:pt x="15" y="36"/>
                      <a:pt x="59" y="155"/>
                      <a:pt x="90" y="222"/>
                    </a:cubicBezTo>
                    <a:cubicBezTo>
                      <a:pt x="121" y="289"/>
                      <a:pt x="149" y="353"/>
                      <a:pt x="183" y="402"/>
                    </a:cubicBezTo>
                    <a:cubicBezTo>
                      <a:pt x="217" y="451"/>
                      <a:pt x="260" y="493"/>
                      <a:pt x="294" y="519"/>
                    </a:cubicBezTo>
                    <a:cubicBezTo>
                      <a:pt x="328" y="545"/>
                      <a:pt x="363" y="553"/>
                      <a:pt x="390" y="561"/>
                    </a:cubicBezTo>
                    <a:cubicBezTo>
                      <a:pt x="417" y="569"/>
                      <a:pt x="445" y="566"/>
                      <a:pt x="459" y="567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14" name="Freeform 59"/>
              <p:cNvSpPr>
                <a:spLocks/>
              </p:cNvSpPr>
              <p:nvPr/>
            </p:nvSpPr>
            <p:spPr bwMode="auto">
              <a:xfrm>
                <a:off x="3337" y="3141"/>
                <a:ext cx="246" cy="140"/>
              </a:xfrm>
              <a:custGeom>
                <a:avLst/>
                <a:gdLst>
                  <a:gd name="T0" fmla="*/ 0 w 191"/>
                  <a:gd name="T1" fmla="*/ 0 h 136"/>
                  <a:gd name="T2" fmla="*/ 77 w 191"/>
                  <a:gd name="T3" fmla="*/ 95 h 136"/>
                  <a:gd name="T4" fmla="*/ 143 w 191"/>
                  <a:gd name="T5" fmla="*/ 130 h 136"/>
                  <a:gd name="T6" fmla="*/ 191 w 191"/>
                  <a:gd name="T7" fmla="*/ 134 h 1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91"/>
                  <a:gd name="T13" fmla="*/ 0 h 136"/>
                  <a:gd name="T14" fmla="*/ 191 w 191"/>
                  <a:gd name="T15" fmla="*/ 136 h 1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91" h="136">
                    <a:moveTo>
                      <a:pt x="0" y="0"/>
                    </a:moveTo>
                    <a:cubicBezTo>
                      <a:pt x="13" y="16"/>
                      <a:pt x="54" y="74"/>
                      <a:pt x="77" y="95"/>
                    </a:cubicBezTo>
                    <a:cubicBezTo>
                      <a:pt x="101" y="117"/>
                      <a:pt x="125" y="123"/>
                      <a:pt x="143" y="130"/>
                    </a:cubicBezTo>
                    <a:cubicBezTo>
                      <a:pt x="162" y="136"/>
                      <a:pt x="181" y="134"/>
                      <a:pt x="191" y="134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15" name="Freeform 61"/>
              <p:cNvSpPr>
                <a:spLocks/>
              </p:cNvSpPr>
              <p:nvPr/>
            </p:nvSpPr>
            <p:spPr bwMode="auto">
              <a:xfrm>
                <a:off x="5168" y="3141"/>
                <a:ext cx="246" cy="140"/>
              </a:xfrm>
              <a:custGeom>
                <a:avLst/>
                <a:gdLst>
                  <a:gd name="T0" fmla="*/ 191 w 191"/>
                  <a:gd name="T1" fmla="*/ 0 h 136"/>
                  <a:gd name="T2" fmla="*/ 114 w 191"/>
                  <a:gd name="T3" fmla="*/ 95 h 136"/>
                  <a:gd name="T4" fmla="*/ 48 w 191"/>
                  <a:gd name="T5" fmla="*/ 130 h 136"/>
                  <a:gd name="T6" fmla="*/ 0 w 191"/>
                  <a:gd name="T7" fmla="*/ 134 h 1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91"/>
                  <a:gd name="T13" fmla="*/ 0 h 136"/>
                  <a:gd name="T14" fmla="*/ 191 w 191"/>
                  <a:gd name="T15" fmla="*/ 136 h 1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91" h="136">
                    <a:moveTo>
                      <a:pt x="191" y="0"/>
                    </a:moveTo>
                    <a:cubicBezTo>
                      <a:pt x="178" y="16"/>
                      <a:pt x="137" y="74"/>
                      <a:pt x="114" y="95"/>
                    </a:cubicBezTo>
                    <a:cubicBezTo>
                      <a:pt x="90" y="117"/>
                      <a:pt x="66" y="123"/>
                      <a:pt x="48" y="130"/>
                    </a:cubicBezTo>
                    <a:cubicBezTo>
                      <a:pt x="29" y="136"/>
                      <a:pt x="10" y="134"/>
                      <a:pt x="0" y="134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16" name="Line 70"/>
              <p:cNvSpPr>
                <a:spLocks noChangeShapeType="1"/>
              </p:cNvSpPr>
              <p:nvPr/>
            </p:nvSpPr>
            <p:spPr bwMode="auto">
              <a:xfrm>
                <a:off x="4220" y="2433"/>
                <a:ext cx="0" cy="364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prstDash val="lgDash"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17" name="Rectangle 72"/>
              <p:cNvSpPr>
                <a:spLocks noChangeArrowheads="1"/>
              </p:cNvSpPr>
              <p:nvPr/>
            </p:nvSpPr>
            <p:spPr bwMode="auto">
              <a:xfrm>
                <a:off x="4087" y="2816"/>
                <a:ext cx="261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800">
                    <a:latin typeface="Symbol" pitchFamily="-110" charset="2"/>
                  </a:rPr>
                  <a:t>f</a:t>
                </a:r>
                <a:r>
                  <a:rPr lang="en-US" sz="1800" baseline="-25000">
                    <a:latin typeface="Symbol" pitchFamily="-110" charset="2"/>
                  </a:rPr>
                  <a:t>2</a:t>
                </a:r>
                <a:endParaRPr sz="1800" noProof="1">
                  <a:latin typeface="Symbol" pitchFamily="-110" charset="2"/>
                </a:endParaRPr>
              </a:p>
            </p:txBody>
          </p:sp>
          <p:sp>
            <p:nvSpPr>
              <p:cNvPr id="29718" name="Line 74"/>
              <p:cNvSpPr>
                <a:spLocks noChangeShapeType="1"/>
              </p:cNvSpPr>
              <p:nvPr/>
            </p:nvSpPr>
            <p:spPr bwMode="auto">
              <a:xfrm flipV="1">
                <a:off x="4220" y="2797"/>
                <a:ext cx="156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 type="stealth" w="med" len="sm"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19" name="Oval 68"/>
              <p:cNvSpPr>
                <a:spLocks noChangeArrowheads="1"/>
              </p:cNvSpPr>
              <p:nvPr/>
            </p:nvSpPr>
            <p:spPr bwMode="auto">
              <a:xfrm flipH="1">
                <a:off x="4185" y="2377"/>
                <a:ext cx="70" cy="71"/>
              </a:xfrm>
              <a:prstGeom prst="ellipse">
                <a:avLst/>
              </a:prstGeom>
              <a:gradFill rotWithShape="0">
                <a:gsLst>
                  <a:gs pos="0">
                    <a:srgbClr val="0066FF"/>
                  </a:gs>
                  <a:gs pos="100000">
                    <a:srgbClr val="002F76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aphicFrame>
            <p:nvGraphicFramePr>
              <p:cNvPr id="29698" name="Object 2"/>
              <p:cNvGraphicFramePr>
                <a:graphicFrameLocks noChangeAspect="1"/>
              </p:cNvGraphicFramePr>
              <p:nvPr/>
            </p:nvGraphicFramePr>
            <p:xfrm>
              <a:off x="5168" y="2554"/>
              <a:ext cx="652" cy="24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8" imgW="583920" imgH="215640" progId="Equation.3">
                      <p:embed/>
                    </p:oleObj>
                  </mc:Choice>
                  <mc:Fallback>
                    <p:oleObj name="Equation" r:id="rId8" imgW="583920" imgH="2156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168" y="2554"/>
                            <a:ext cx="652" cy="241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 xmlns="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9699" name="Object 3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132036082"/>
                  </p:ext>
                </p:extLst>
              </p:nvPr>
            </p:nvGraphicFramePr>
            <p:xfrm>
              <a:off x="3599" y="3430"/>
              <a:ext cx="1626" cy="30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9" imgW="1282700" imgH="241300" progId="Equation.3">
                      <p:embed/>
                    </p:oleObj>
                  </mc:Choice>
                  <mc:Fallback>
                    <p:oleObj name="Equation" r:id="rId9" imgW="1282700" imgH="2413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599" y="3430"/>
                            <a:ext cx="1626" cy="305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 xmlns="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9700" name="Object 4"/>
              <p:cNvGraphicFramePr>
                <a:graphicFrameLocks noChangeAspect="1"/>
              </p:cNvGraphicFramePr>
              <p:nvPr/>
            </p:nvGraphicFramePr>
            <p:xfrm>
              <a:off x="4147" y="1945"/>
              <a:ext cx="215" cy="24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11" imgW="190440" imgH="215640" progId="Equation.3">
                      <p:embed/>
                    </p:oleObj>
                  </mc:Choice>
                  <mc:Fallback>
                    <p:oleObj name="Equation" r:id="rId11" imgW="190440" imgH="2156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147" y="1945"/>
                            <a:ext cx="215" cy="242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 xmlns="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29707" name="Rectangle 89"/>
            <p:cNvSpPr>
              <a:spLocks noChangeArrowheads="1"/>
            </p:cNvSpPr>
            <p:nvPr/>
          </p:nvSpPr>
          <p:spPr bwMode="auto">
            <a:xfrm>
              <a:off x="108" y="1148"/>
              <a:ext cx="6132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marL="457200" indent="-457200">
                <a:buFontTx/>
                <a:buAutoNum type="arabicPeriod" startAt="2"/>
              </a:pPr>
              <a:r>
                <a:rPr lang="en-US" sz="1600" dirty="0">
                  <a:latin typeface="Comic Sans MS" pitchFamily="-110" charset="0"/>
                </a:rPr>
                <a:t>For </a:t>
              </a:r>
              <a:r>
                <a:rPr lang="en-US" sz="1600" dirty="0">
                  <a:solidFill>
                    <a:srgbClr val="FF3300"/>
                  </a:solidFill>
                  <a:latin typeface="Comic Sans MS" pitchFamily="-110" charset="0"/>
                </a:rPr>
                <a:t>linear accelerators</a:t>
              </a:r>
              <a:r>
                <a:rPr lang="en-US" sz="1600" dirty="0">
                  <a:latin typeface="Comic Sans MS" pitchFamily="-110" charset="0"/>
                </a:rPr>
                <a:t>, the origin of time is taken at the positive</a:t>
              </a:r>
              <a:r>
                <a:rPr lang="en-US" sz="1600" dirty="0">
                  <a:solidFill>
                    <a:srgbClr val="0000FF"/>
                  </a:solidFill>
                  <a:latin typeface="Comic Sans MS" pitchFamily="-110" charset="0"/>
                </a:rPr>
                <a:t> crest</a:t>
              </a:r>
              <a:r>
                <a:rPr lang="en-US" sz="1600" dirty="0">
                  <a:latin typeface="Comic Sans MS" pitchFamily="-110" charset="0"/>
                </a:rPr>
                <a:t> of the RF voltage</a:t>
              </a:r>
            </a:p>
          </p:txBody>
        </p:sp>
      </p:grpSp>
      <p:sp>
        <p:nvSpPr>
          <p:cNvPr id="47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7086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/>
              <a:t>Common Phase Conventions</a:t>
            </a:r>
            <a:endParaRPr lang="fr-FR" dirty="0"/>
          </a:p>
        </p:txBody>
      </p:sp>
      <p:sp>
        <p:nvSpPr>
          <p:cNvPr id="48" name="Rectangle 89"/>
          <p:cNvSpPr>
            <a:spLocks noChangeArrowheads="1"/>
          </p:cNvSpPr>
          <p:nvPr/>
        </p:nvSpPr>
        <p:spPr bwMode="auto">
          <a:xfrm>
            <a:off x="157784" y="6042774"/>
            <a:ext cx="898573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latin typeface="Comic Sans MS" pitchFamily="-110" charset="0"/>
              </a:rPr>
              <a:t>3.	I will stick to </a:t>
            </a:r>
            <a:r>
              <a:rPr lang="en-US" sz="1600" b="1" dirty="0">
                <a:latin typeface="Comic Sans MS" pitchFamily="-110" charset="0"/>
              </a:rPr>
              <a:t>convention 1 </a:t>
            </a:r>
            <a:r>
              <a:rPr lang="en-US" sz="1600" dirty="0">
                <a:latin typeface="Comic Sans MS" pitchFamily="-110" charset="0"/>
              </a:rPr>
              <a:t>in the following to avoid confusion</a:t>
            </a:r>
          </a:p>
        </p:txBody>
      </p:sp>
    </p:spTree>
    <p:extLst>
      <p:ext uri="{BB962C8B-B14F-4D97-AF65-F5344CB8AC3E}">
        <p14:creationId xmlns:p14="http://schemas.microsoft.com/office/powerpoint/2010/main" val="2298222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Text Box 4"/>
          <p:cNvSpPr txBox="1">
            <a:spLocks noChangeArrowheads="1"/>
          </p:cNvSpPr>
          <p:nvPr/>
        </p:nvSpPr>
        <p:spPr bwMode="auto">
          <a:xfrm>
            <a:off x="593725" y="836712"/>
            <a:ext cx="8175625" cy="697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</a:pPr>
            <a:r>
              <a:rPr lang="en-US" sz="1800" i="1" dirty="0">
                <a:solidFill>
                  <a:srgbClr val="006600"/>
                </a:solidFill>
              </a:rPr>
              <a:t>Let’s consider a succession of accelerating gaps, operating in the 2π mode, for which the synchronism condition is fulfilled for a phase </a:t>
            </a:r>
            <a:r>
              <a:rPr lang="en-US" sz="1800" b="1" i="1" dirty="0" err="1">
                <a:solidFill>
                  <a:srgbClr val="006600"/>
                </a:solidFill>
                <a:sym typeface="Symbol" charset="2"/>
              </a:rPr>
              <a:t></a:t>
            </a:r>
            <a:r>
              <a:rPr lang="en-US" sz="1200" b="1" i="1" dirty="0" err="1">
                <a:solidFill>
                  <a:srgbClr val="006600"/>
                </a:solidFill>
                <a:sym typeface="Symbol" charset="2"/>
              </a:rPr>
              <a:t>s</a:t>
            </a:r>
            <a:r>
              <a:rPr lang="en-US" sz="1200" b="1" i="1" dirty="0">
                <a:solidFill>
                  <a:srgbClr val="006600"/>
                </a:solidFill>
                <a:sym typeface="Symbol" charset="2"/>
              </a:rPr>
              <a:t> .</a:t>
            </a:r>
            <a:endParaRPr lang="fr-FR" sz="1800" b="1" i="1" dirty="0">
              <a:solidFill>
                <a:srgbClr val="006600"/>
              </a:solidFill>
            </a:endParaRPr>
          </a:p>
        </p:txBody>
      </p:sp>
      <p:graphicFrame>
        <p:nvGraphicFramePr>
          <p:cNvPr id="2560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7337065"/>
              </p:ext>
            </p:extLst>
          </p:nvPr>
        </p:nvGraphicFramePr>
        <p:xfrm>
          <a:off x="467544" y="1613297"/>
          <a:ext cx="1800200" cy="5875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723900" imgH="215900" progId="Equation.3">
                  <p:embed/>
                </p:oleObj>
              </mc:Choice>
              <mc:Fallback>
                <p:oleObj name="Equation" r:id="rId3" imgW="723900" imgH="215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1613297"/>
                        <a:ext cx="1800200" cy="58755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07" name="Text Box 8"/>
          <p:cNvSpPr txBox="1">
            <a:spLocks noChangeArrowheads="1"/>
          </p:cNvSpPr>
          <p:nvPr/>
        </p:nvSpPr>
        <p:spPr bwMode="auto">
          <a:xfrm>
            <a:off x="2390874" y="1556792"/>
            <a:ext cx="6501606" cy="629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</a:pPr>
            <a:r>
              <a:rPr lang="en-US" sz="1600" b="1" dirty="0">
                <a:solidFill>
                  <a:srgbClr val="006600"/>
                </a:solidFill>
              </a:rPr>
              <a:t>is the energy gain in one gap for the particle to reach the</a:t>
            </a:r>
            <a:br>
              <a:rPr lang="en-US" sz="1600" b="1" dirty="0">
                <a:solidFill>
                  <a:srgbClr val="006600"/>
                </a:solidFill>
              </a:rPr>
            </a:br>
            <a:r>
              <a:rPr lang="en-US" sz="1600" b="1" dirty="0">
                <a:solidFill>
                  <a:srgbClr val="006600"/>
                </a:solidFill>
              </a:rPr>
              <a:t>next gap with the same RF phase</a:t>
            </a:r>
            <a:r>
              <a:rPr lang="fr-FR" sz="1600" b="1" dirty="0">
                <a:solidFill>
                  <a:srgbClr val="006600"/>
                </a:solidFill>
              </a:rPr>
              <a:t>: P</a:t>
            </a:r>
            <a:r>
              <a:rPr lang="fr-FR" sz="1600" b="1" baseline="-25000" dirty="0">
                <a:solidFill>
                  <a:srgbClr val="006600"/>
                </a:solidFill>
              </a:rPr>
              <a:t>1 </a:t>
            </a:r>
            <a:r>
              <a:rPr lang="fr-FR" sz="1600" b="1" dirty="0">
                <a:solidFill>
                  <a:srgbClr val="006600"/>
                </a:solidFill>
              </a:rPr>
              <a:t>,P</a:t>
            </a:r>
            <a:r>
              <a:rPr lang="fr-FR" sz="1600" b="1" baseline="-25000" dirty="0">
                <a:solidFill>
                  <a:srgbClr val="006600"/>
                </a:solidFill>
              </a:rPr>
              <a:t>2</a:t>
            </a:r>
            <a:r>
              <a:rPr lang="fr-FR" sz="1600" b="1" dirty="0">
                <a:solidFill>
                  <a:srgbClr val="006600"/>
                </a:solidFill>
              </a:rPr>
              <a:t>, </a:t>
            </a:r>
            <a:r>
              <a:rPr lang="en-US" sz="1600" b="1" dirty="0">
                <a:solidFill>
                  <a:srgbClr val="006600"/>
                </a:solidFill>
              </a:rPr>
              <a:t>…… are fixed points.</a:t>
            </a:r>
            <a:endParaRPr lang="fr-FR" sz="1600" b="1" dirty="0">
              <a:solidFill>
                <a:srgbClr val="006600"/>
              </a:solidFill>
            </a:endParaRPr>
          </a:p>
        </p:txBody>
      </p:sp>
      <p:pic>
        <p:nvPicPr>
          <p:cNvPr id="25608" name="Picture 39" descr="fig1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29207" y="2344937"/>
            <a:ext cx="6363273" cy="2740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9" name="Rectangle 41"/>
          <p:cNvSpPr>
            <a:spLocks noGrp="1" noChangeArrowheads="1"/>
          </p:cNvSpPr>
          <p:nvPr>
            <p:ph type="title" idx="4294967295"/>
          </p:nvPr>
        </p:nvSpPr>
        <p:spPr>
          <a:xfrm>
            <a:off x="755576" y="228600"/>
            <a:ext cx="7772400" cy="533400"/>
          </a:xfrm>
          <a:ln w="19050">
            <a:solidFill>
              <a:schemeClr val="accent2"/>
            </a:solidFill>
          </a:ln>
        </p:spPr>
        <p:txBody>
          <a:bodyPr/>
          <a:lstStyle/>
          <a:p>
            <a:r>
              <a:rPr lang="en-US" dirty="0"/>
              <a:t>Principle of Phase Stability (Linac)</a:t>
            </a:r>
            <a:endParaRPr lang="fr-FR" dirty="0"/>
          </a:p>
        </p:txBody>
      </p:sp>
      <p:sp>
        <p:nvSpPr>
          <p:cNvPr id="25610" name="Text Box 42"/>
          <p:cNvSpPr txBox="1">
            <a:spLocks noChangeArrowheads="1"/>
          </p:cNvSpPr>
          <p:nvPr/>
        </p:nvSpPr>
        <p:spPr bwMode="auto">
          <a:xfrm>
            <a:off x="755576" y="5146825"/>
            <a:ext cx="7664450" cy="1306511"/>
          </a:xfrm>
          <a:prstGeom prst="rect">
            <a:avLst/>
          </a:prstGeom>
          <a:noFill/>
          <a:ln w="19050">
            <a:solidFill>
              <a:srgbClr val="FF3300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en-US" sz="1800" dirty="0">
                <a:solidFill>
                  <a:srgbClr val="000000"/>
                </a:solidFill>
              </a:rPr>
              <a:t>If an </a:t>
            </a:r>
            <a:r>
              <a:rPr lang="en-US" sz="1800" dirty="0">
                <a:solidFill>
                  <a:srgbClr val="FF0000"/>
                </a:solidFill>
              </a:rPr>
              <a:t>energy increase </a:t>
            </a:r>
            <a:r>
              <a:rPr lang="en-US" sz="1800" dirty="0">
                <a:solidFill>
                  <a:srgbClr val="000000"/>
                </a:solidFill>
              </a:rPr>
              <a:t>is transferred into a </a:t>
            </a:r>
            <a:r>
              <a:rPr lang="en-US" sz="1800" dirty="0">
                <a:solidFill>
                  <a:srgbClr val="FF0000"/>
                </a:solidFill>
              </a:rPr>
              <a:t>velocity increase  </a:t>
            </a:r>
            <a:r>
              <a:rPr lang="en-US" sz="1800" dirty="0">
                <a:solidFill>
                  <a:srgbClr val="000000"/>
                </a:solidFill>
              </a:rPr>
              <a:t>=&gt; </a:t>
            </a:r>
            <a:br>
              <a:rPr lang="en-US" sz="1800" dirty="0">
                <a:solidFill>
                  <a:srgbClr val="000000"/>
                </a:solidFill>
              </a:rPr>
            </a:br>
            <a:r>
              <a:rPr lang="en-US" sz="1800" dirty="0">
                <a:solidFill>
                  <a:srgbClr val="000000"/>
                </a:solidFill>
              </a:rPr>
              <a:t>	</a:t>
            </a:r>
            <a:r>
              <a:rPr lang="en-US" sz="1800" dirty="0">
                <a:solidFill>
                  <a:srgbClr val="FF0000"/>
                </a:solidFill>
              </a:rPr>
              <a:t>M</a:t>
            </a:r>
            <a:r>
              <a:rPr lang="en-US" sz="1800" baseline="-25000" dirty="0">
                <a:solidFill>
                  <a:srgbClr val="FF0000"/>
                </a:solidFill>
              </a:rPr>
              <a:t>1 </a:t>
            </a:r>
            <a:r>
              <a:rPr lang="en-US" sz="1800" dirty="0">
                <a:solidFill>
                  <a:srgbClr val="FF0000"/>
                </a:solidFill>
              </a:rPr>
              <a:t>&amp; N</a:t>
            </a:r>
            <a:r>
              <a:rPr lang="en-US" sz="1800" baseline="-25000" dirty="0">
                <a:solidFill>
                  <a:srgbClr val="FF0000"/>
                </a:solidFill>
              </a:rPr>
              <a:t>1 </a:t>
            </a:r>
            <a:r>
              <a:rPr lang="en-US" sz="1800" dirty="0">
                <a:solidFill>
                  <a:srgbClr val="000000"/>
                </a:solidFill>
              </a:rPr>
              <a:t>will move towards P</a:t>
            </a:r>
            <a:r>
              <a:rPr lang="en-US" sz="1800" baseline="-25000" dirty="0">
                <a:solidFill>
                  <a:srgbClr val="000000"/>
                </a:solidFill>
              </a:rPr>
              <a:t>1	</a:t>
            </a:r>
            <a:r>
              <a:rPr lang="en-US" sz="1800" dirty="0">
                <a:solidFill>
                  <a:srgbClr val="000000"/>
                </a:solidFill>
              </a:rPr>
              <a:t>=&gt; </a:t>
            </a:r>
            <a:r>
              <a:rPr lang="en-US" sz="1800" dirty="0">
                <a:solidFill>
                  <a:srgbClr val="FF0000"/>
                </a:solidFill>
              </a:rPr>
              <a:t>stable</a:t>
            </a:r>
            <a:r>
              <a:rPr lang="en-US" sz="1800" dirty="0">
                <a:solidFill>
                  <a:srgbClr val="000000"/>
                </a:solidFill>
              </a:rPr>
              <a:t> </a:t>
            </a:r>
            <a:br>
              <a:rPr lang="en-US" sz="1800" dirty="0">
                <a:solidFill>
                  <a:srgbClr val="000000"/>
                </a:solidFill>
              </a:rPr>
            </a:br>
            <a:r>
              <a:rPr lang="en-US" sz="1800" dirty="0">
                <a:solidFill>
                  <a:srgbClr val="000000"/>
                </a:solidFill>
              </a:rPr>
              <a:t>	</a:t>
            </a:r>
            <a:r>
              <a:rPr lang="en-US" sz="1800" dirty="0">
                <a:solidFill>
                  <a:srgbClr val="FF0000"/>
                </a:solidFill>
              </a:rPr>
              <a:t>M</a:t>
            </a:r>
            <a:r>
              <a:rPr lang="en-US" sz="1800" baseline="-25000" dirty="0">
                <a:solidFill>
                  <a:srgbClr val="FF0000"/>
                </a:solidFill>
              </a:rPr>
              <a:t>2</a:t>
            </a:r>
            <a:r>
              <a:rPr lang="en-US" sz="1800" dirty="0">
                <a:solidFill>
                  <a:srgbClr val="FF0000"/>
                </a:solidFill>
              </a:rPr>
              <a:t> &amp; N</a:t>
            </a:r>
            <a:r>
              <a:rPr lang="en-US" sz="1800" baseline="-25000" dirty="0">
                <a:solidFill>
                  <a:srgbClr val="FF0000"/>
                </a:solidFill>
              </a:rPr>
              <a:t>2</a:t>
            </a:r>
            <a:r>
              <a:rPr lang="en-US" sz="1800" dirty="0">
                <a:solidFill>
                  <a:srgbClr val="FF0000"/>
                </a:solidFill>
              </a:rPr>
              <a:t> </a:t>
            </a:r>
            <a:r>
              <a:rPr lang="en-US" sz="1800" dirty="0">
                <a:solidFill>
                  <a:srgbClr val="000000"/>
                </a:solidFill>
              </a:rPr>
              <a:t>will go away from P</a:t>
            </a:r>
            <a:r>
              <a:rPr lang="en-US" sz="1800" baseline="-25000" dirty="0">
                <a:solidFill>
                  <a:srgbClr val="000000"/>
                </a:solidFill>
              </a:rPr>
              <a:t>2</a:t>
            </a:r>
            <a:r>
              <a:rPr lang="en-US" sz="1800" dirty="0">
                <a:solidFill>
                  <a:srgbClr val="000000"/>
                </a:solidFill>
              </a:rPr>
              <a:t> 	=&gt; </a:t>
            </a:r>
            <a:r>
              <a:rPr lang="en-US" sz="1800" dirty="0">
                <a:solidFill>
                  <a:srgbClr val="FF0000"/>
                </a:solidFill>
              </a:rPr>
              <a:t>unstable</a:t>
            </a:r>
            <a:br>
              <a:rPr lang="en-US" sz="1800" dirty="0">
                <a:solidFill>
                  <a:srgbClr val="FF0000"/>
                </a:solidFill>
              </a:rPr>
            </a:br>
            <a:r>
              <a:rPr lang="en-US" sz="1800" dirty="0"/>
              <a:t>(Highly relativistic particles have no significant velocity change)</a:t>
            </a:r>
            <a:endParaRPr lang="fr-FR" sz="1800" dirty="0"/>
          </a:p>
        </p:txBody>
      </p:sp>
      <p:sp>
        <p:nvSpPr>
          <p:cNvPr id="25606" name="Text Box 5"/>
          <p:cNvSpPr txBox="1">
            <a:spLocks noChangeArrowheads="1"/>
          </p:cNvSpPr>
          <p:nvPr/>
        </p:nvSpPr>
        <p:spPr bwMode="auto">
          <a:xfrm>
            <a:off x="467544" y="2887588"/>
            <a:ext cx="2025650" cy="1333500"/>
          </a:xfrm>
          <a:prstGeom prst="rect">
            <a:avLst/>
          </a:prstGeom>
          <a:noFill/>
          <a:ln w="19050">
            <a:solidFill>
              <a:srgbClr val="FF33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600" b="1" dirty="0">
                <a:solidFill>
                  <a:srgbClr val="FF3300"/>
                </a:solidFill>
              </a:rPr>
              <a:t>For a 2π mode, the electric field is the same in all gaps at any given time.</a:t>
            </a:r>
            <a:endParaRPr lang="fr-FR" sz="1600" b="1" dirty="0">
              <a:solidFill>
                <a:srgbClr val="FF3300"/>
              </a:solidFill>
            </a:endParaRPr>
          </a:p>
        </p:txBody>
      </p:sp>
      <p:sp>
        <p:nvSpPr>
          <p:cNvPr id="9" name="Line 1047"/>
          <p:cNvSpPr>
            <a:spLocks noChangeShapeType="1"/>
          </p:cNvSpPr>
          <p:nvPr/>
        </p:nvSpPr>
        <p:spPr bwMode="auto">
          <a:xfrm flipH="1">
            <a:off x="3131840" y="2492896"/>
            <a:ext cx="186756" cy="21602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Line 1047"/>
          <p:cNvSpPr>
            <a:spLocks noChangeShapeType="1"/>
          </p:cNvSpPr>
          <p:nvPr/>
        </p:nvSpPr>
        <p:spPr bwMode="auto">
          <a:xfrm flipV="1">
            <a:off x="3275856" y="3140968"/>
            <a:ext cx="144016" cy="28803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Line 1047"/>
          <p:cNvSpPr>
            <a:spLocks noChangeShapeType="1"/>
          </p:cNvSpPr>
          <p:nvPr/>
        </p:nvSpPr>
        <p:spPr bwMode="auto">
          <a:xfrm flipH="1" flipV="1">
            <a:off x="4572000" y="2420888"/>
            <a:ext cx="288032" cy="28803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Line 1047"/>
          <p:cNvSpPr>
            <a:spLocks noChangeShapeType="1"/>
          </p:cNvSpPr>
          <p:nvPr/>
        </p:nvSpPr>
        <p:spPr bwMode="auto">
          <a:xfrm>
            <a:off x="5148064" y="3140968"/>
            <a:ext cx="144016" cy="28803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Rectangle 45"/>
          <p:cNvSpPr>
            <a:spLocks noChangeArrowheads="1"/>
          </p:cNvSpPr>
          <p:nvPr/>
        </p:nvSpPr>
        <p:spPr bwMode="auto">
          <a:xfrm>
            <a:off x="2093445" y="2276872"/>
            <a:ext cx="750363" cy="52322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noProof="1">
                <a:latin typeface="Comic Sans MS" pitchFamily="-110" charset="0"/>
              </a:rPr>
              <a:t>energy</a:t>
            </a:r>
            <a:br>
              <a:rPr lang="en-US" sz="1400" noProof="1">
                <a:latin typeface="Comic Sans MS" pitchFamily="-110" charset="0"/>
              </a:rPr>
            </a:br>
            <a:r>
              <a:rPr lang="en-US" sz="1400" noProof="1">
                <a:latin typeface="Comic Sans MS" pitchFamily="-110" charset="0"/>
              </a:rPr>
              <a:t>gain</a:t>
            </a:r>
            <a:endParaRPr sz="1400" noProof="1">
              <a:latin typeface="Comic Sans MS" pitchFamily="-110" charset="0"/>
            </a:endParaRPr>
          </a:p>
        </p:txBody>
      </p:sp>
      <p:sp>
        <p:nvSpPr>
          <p:cNvPr id="14" name="Line 60"/>
          <p:cNvSpPr>
            <a:spLocks noChangeShapeType="1"/>
          </p:cNvSpPr>
          <p:nvPr/>
        </p:nvSpPr>
        <p:spPr bwMode="auto">
          <a:xfrm>
            <a:off x="6364764" y="2627709"/>
            <a:ext cx="581758" cy="0"/>
          </a:xfrm>
          <a:prstGeom prst="line">
            <a:avLst/>
          </a:prstGeom>
          <a:noFill/>
          <a:ln w="19050">
            <a:solidFill>
              <a:schemeClr val="bg2"/>
            </a:solidFill>
            <a:prstDash val="dash"/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Line 61"/>
          <p:cNvSpPr>
            <a:spLocks noChangeShapeType="1"/>
          </p:cNvSpPr>
          <p:nvPr/>
        </p:nvSpPr>
        <p:spPr bwMode="auto">
          <a:xfrm flipH="1">
            <a:off x="5756630" y="2627709"/>
            <a:ext cx="608135" cy="0"/>
          </a:xfrm>
          <a:prstGeom prst="line">
            <a:avLst/>
          </a:prstGeom>
          <a:noFill/>
          <a:ln w="19050">
            <a:solidFill>
              <a:schemeClr val="bg2"/>
            </a:solidFill>
            <a:prstDash val="dash"/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Rectangle 65"/>
          <p:cNvSpPr>
            <a:spLocks noChangeArrowheads="1"/>
          </p:cNvSpPr>
          <p:nvPr/>
        </p:nvSpPr>
        <p:spPr bwMode="auto">
          <a:xfrm>
            <a:off x="6876256" y="2473151"/>
            <a:ext cx="50867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dirty="0">
                <a:latin typeface="Comic Sans MS" pitchFamily="-110" charset="0"/>
              </a:rPr>
              <a:t>late</a:t>
            </a:r>
          </a:p>
        </p:txBody>
      </p:sp>
      <p:sp>
        <p:nvSpPr>
          <p:cNvPr id="17" name="Rectangle 66"/>
          <p:cNvSpPr>
            <a:spLocks noChangeArrowheads="1"/>
          </p:cNvSpPr>
          <p:nvPr/>
        </p:nvSpPr>
        <p:spPr bwMode="auto">
          <a:xfrm>
            <a:off x="5136981" y="2473151"/>
            <a:ext cx="6591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dirty="0">
                <a:latin typeface="Comic Sans MS" pitchFamily="-110" charset="0"/>
              </a:rPr>
              <a:t> </a:t>
            </a:r>
            <a:r>
              <a:rPr lang="en-US" sz="1400" noProof="1">
                <a:latin typeface="Comic Sans MS" pitchFamily="-110" charset="0"/>
              </a:rPr>
              <a:t>early</a:t>
            </a:r>
            <a:endParaRPr lang="en-US" sz="1400" dirty="0">
              <a:latin typeface="Comic Sans MS" pitchFamily="-11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4203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533400" y="2976510"/>
            <a:ext cx="7855024" cy="695697"/>
            <a:chOff x="533400" y="5022874"/>
            <a:chExt cx="7855024" cy="695697"/>
          </a:xfrm>
        </p:grpSpPr>
        <p:sp>
          <p:nvSpPr>
            <p:cNvPr id="26632" name="Text Box 6"/>
            <p:cNvSpPr txBox="1">
              <a:spLocks noChangeArrowheads="1"/>
            </p:cNvSpPr>
            <p:nvPr/>
          </p:nvSpPr>
          <p:spPr bwMode="auto">
            <a:xfrm>
              <a:off x="533400" y="5022874"/>
              <a:ext cx="3271838" cy="6299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600" dirty="0"/>
                <a:t>The divergence of the field is</a:t>
              </a:r>
              <a:r>
                <a:rPr lang="fr-FR" sz="1600" dirty="0"/>
                <a:t> </a:t>
              </a:r>
              <a:r>
                <a:rPr lang="en-US" sz="1600" dirty="0"/>
                <a:t>zero according to </a:t>
              </a:r>
              <a:r>
                <a:rPr lang="fr-FR" sz="1600" dirty="0"/>
                <a:t>Maxwell : </a:t>
              </a:r>
            </a:p>
          </p:txBody>
        </p:sp>
        <p:graphicFrame>
          <p:nvGraphicFramePr>
            <p:cNvPr id="26627" name="Objec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37011082"/>
                </p:ext>
              </p:extLst>
            </p:nvPr>
          </p:nvGraphicFramePr>
          <p:xfrm>
            <a:off x="3781499" y="5064521"/>
            <a:ext cx="4606925" cy="6540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" imgW="2844800" imgH="406400" progId="Equation.3">
                    <p:embed/>
                  </p:oleObj>
                </mc:Choice>
                <mc:Fallback>
                  <p:oleObj name="Equation" r:id="rId2" imgW="2844800" imgH="4064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81499" y="5064521"/>
                          <a:ext cx="4606925" cy="6540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6634" name="Text Box 10"/>
          <p:cNvSpPr txBox="1">
            <a:spLocks noChangeArrowheads="1"/>
          </p:cNvSpPr>
          <p:nvPr/>
        </p:nvSpPr>
        <p:spPr bwMode="auto">
          <a:xfrm>
            <a:off x="971600" y="5733256"/>
            <a:ext cx="7312025" cy="376238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 b="1" dirty="0">
                <a:solidFill>
                  <a:srgbClr val="FF3300"/>
                </a:solidFill>
              </a:rPr>
              <a:t>External focusing (solenoid,</a:t>
            </a:r>
            <a:r>
              <a:rPr lang="fr-FR" sz="1800" b="1" dirty="0">
                <a:solidFill>
                  <a:srgbClr val="FF3300"/>
                </a:solidFill>
              </a:rPr>
              <a:t> quadrupole</a:t>
            </a:r>
            <a:r>
              <a:rPr lang="en-US" sz="1800" b="1" dirty="0">
                <a:solidFill>
                  <a:srgbClr val="FF3300"/>
                </a:solidFill>
              </a:rPr>
              <a:t>) is then necessary</a:t>
            </a:r>
            <a:endParaRPr lang="fr-FR" sz="1800" dirty="0"/>
          </a:p>
        </p:txBody>
      </p:sp>
      <p:pic>
        <p:nvPicPr>
          <p:cNvPr id="26635" name="Picture 11" descr="fig"/>
          <p:cNvPicPr>
            <a:picLocks noChangeAspect="1" noChangeArrowheads="1"/>
          </p:cNvPicPr>
          <p:nvPr/>
        </p:nvPicPr>
        <p:blipFill>
          <a:blip r:embed="rId4"/>
          <a:srcRect b="48782"/>
          <a:stretch>
            <a:fillRect/>
          </a:stretch>
        </p:blipFill>
        <p:spPr bwMode="auto">
          <a:xfrm>
            <a:off x="3729171" y="1073174"/>
            <a:ext cx="5064850" cy="156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20000">
            <a:off x="636763" y="1030569"/>
            <a:ext cx="2681061" cy="1603431"/>
          </a:xfrm>
          <a:prstGeom prst="rect">
            <a:avLst/>
          </a:prstGeom>
        </p:spPr>
      </p:pic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533400" y="3731935"/>
            <a:ext cx="7463902" cy="1713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</a:pPr>
            <a:r>
              <a:rPr lang="en-GB" sz="1600" dirty="0"/>
              <a:t>Transverse fields</a:t>
            </a:r>
          </a:p>
          <a:p>
            <a:pPr marL="285750" indent="-285750">
              <a:lnSpc>
                <a:spcPct val="110000"/>
              </a:lnSpc>
              <a:buFont typeface="Arial"/>
              <a:buChar char="•"/>
            </a:pPr>
            <a:r>
              <a:rPr lang="en-GB" sz="1600" dirty="0"/>
              <a:t> </a:t>
            </a:r>
            <a:r>
              <a:rPr lang="en-GB" sz="1600" dirty="0">
                <a:solidFill>
                  <a:srgbClr val="FF0000"/>
                </a:solidFill>
              </a:rPr>
              <a:t>focusing</a:t>
            </a:r>
            <a:r>
              <a:rPr lang="en-GB" sz="1600" dirty="0"/>
              <a:t> at </a:t>
            </a:r>
            <a:r>
              <a:rPr lang="en-US" sz="1600" dirty="0"/>
              <a:t>the</a:t>
            </a:r>
            <a:r>
              <a:rPr lang="en-GB" sz="1600" dirty="0"/>
              <a:t> </a:t>
            </a:r>
            <a:r>
              <a:rPr lang="en-GB" sz="1600" dirty="0">
                <a:solidFill>
                  <a:srgbClr val="FF0000"/>
                </a:solidFill>
              </a:rPr>
              <a:t>entrance</a:t>
            </a:r>
            <a:r>
              <a:rPr lang="en-GB" sz="1600" dirty="0"/>
              <a:t> and </a:t>
            </a:r>
          </a:p>
          <a:p>
            <a:pPr marL="285750" indent="-285750">
              <a:lnSpc>
                <a:spcPct val="110000"/>
              </a:lnSpc>
              <a:buFont typeface="Arial"/>
              <a:buChar char="•"/>
            </a:pPr>
            <a:r>
              <a:rPr lang="en-GB" sz="1600" dirty="0"/>
              <a:t> </a:t>
            </a:r>
            <a:r>
              <a:rPr lang="en-GB" sz="1600" dirty="0">
                <a:solidFill>
                  <a:srgbClr val="FF0000"/>
                </a:solidFill>
              </a:rPr>
              <a:t>defocusing</a:t>
            </a:r>
            <a:r>
              <a:rPr lang="en-GB" sz="1600" dirty="0"/>
              <a:t> at the </a:t>
            </a:r>
            <a:r>
              <a:rPr lang="en-GB" sz="1600" dirty="0">
                <a:solidFill>
                  <a:srgbClr val="FF0000"/>
                </a:solidFill>
              </a:rPr>
              <a:t>exit</a:t>
            </a:r>
            <a:r>
              <a:rPr lang="en-GB" sz="1600" dirty="0"/>
              <a:t> of the cavity.</a:t>
            </a:r>
          </a:p>
          <a:p>
            <a:pPr>
              <a:lnSpc>
                <a:spcPct val="110000"/>
              </a:lnSpc>
            </a:pPr>
            <a:endParaRPr lang="en-GB" sz="1600" dirty="0"/>
          </a:p>
          <a:p>
            <a:pPr>
              <a:lnSpc>
                <a:spcPct val="110000"/>
              </a:lnSpc>
            </a:pPr>
            <a:r>
              <a:rPr lang="en-GB" sz="1600" dirty="0"/>
              <a:t>Electrostatic case:  Energy gain inside the cavity leads to focusing</a:t>
            </a:r>
          </a:p>
          <a:p>
            <a:pPr>
              <a:lnSpc>
                <a:spcPct val="110000"/>
              </a:lnSpc>
            </a:pPr>
            <a:r>
              <a:rPr lang="en-GB" sz="1600" dirty="0"/>
              <a:t>RF case: 		 </a:t>
            </a:r>
            <a:r>
              <a:rPr lang="en-GB" sz="1600" dirty="0">
                <a:solidFill>
                  <a:srgbClr val="FF0000"/>
                </a:solidFill>
              </a:rPr>
              <a:t>Field increases during passage </a:t>
            </a:r>
            <a:r>
              <a:rPr lang="en-GB" sz="1600" dirty="0"/>
              <a:t>=&gt; </a:t>
            </a:r>
            <a:r>
              <a:rPr lang="en-GB" sz="1600" dirty="0">
                <a:solidFill>
                  <a:srgbClr val="FF0000"/>
                </a:solidFill>
              </a:rPr>
              <a:t>transverse defocusing!</a:t>
            </a:r>
          </a:p>
        </p:txBody>
      </p:sp>
      <p:sp>
        <p:nvSpPr>
          <p:cNvPr id="13" name="Rectangle 2"/>
          <p:cNvSpPr txBox="1">
            <a:spLocks noChangeArrowheads="1"/>
          </p:cNvSpPr>
          <p:nvPr/>
        </p:nvSpPr>
        <p:spPr>
          <a:xfrm>
            <a:off x="1066800" y="304800"/>
            <a:ext cx="7086600" cy="533400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9pPr>
          </a:lstStyle>
          <a:p>
            <a:r>
              <a:rPr lang="en-US" dirty="0"/>
              <a:t>A Consequence of Phase Stability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9478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5" name="Text Box 2051"/>
          <p:cNvSpPr txBox="1">
            <a:spLocks noChangeArrowheads="1"/>
          </p:cNvSpPr>
          <p:nvPr/>
        </p:nvSpPr>
        <p:spPr bwMode="auto">
          <a:xfrm>
            <a:off x="685800" y="980728"/>
            <a:ext cx="7696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/>
              <a:t>- Rate of </a:t>
            </a:r>
            <a:r>
              <a:rPr lang="en-US" sz="1800" dirty="0">
                <a:solidFill>
                  <a:srgbClr val="FF3300"/>
                </a:solidFill>
              </a:rPr>
              <a:t>energy gain </a:t>
            </a:r>
            <a:r>
              <a:rPr lang="en-US" sz="1800" dirty="0"/>
              <a:t>for the </a:t>
            </a:r>
            <a:r>
              <a:rPr lang="en-US" sz="1800" dirty="0">
                <a:solidFill>
                  <a:srgbClr val="FF3300"/>
                </a:solidFill>
              </a:rPr>
              <a:t>synchronous particle</a:t>
            </a:r>
            <a:r>
              <a:rPr lang="en-US" sz="1800" dirty="0"/>
              <a:t>:</a:t>
            </a:r>
            <a:endParaRPr lang="fr-FR" sz="1800" dirty="0"/>
          </a:p>
        </p:txBody>
      </p:sp>
      <p:graphicFrame>
        <p:nvGraphicFramePr>
          <p:cNvPr id="187398" name="Object 205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8647705"/>
              </p:ext>
            </p:extLst>
          </p:nvPr>
        </p:nvGraphicFramePr>
        <p:xfrm>
          <a:off x="2844799" y="2564904"/>
          <a:ext cx="2424213" cy="4450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244520" imgH="228600" progId="Equation.3">
                  <p:embed/>
                </p:oleObj>
              </mc:Choice>
              <mc:Fallback>
                <p:oleObj name="Equation" r:id="rId2" imgW="124452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4799" y="2564904"/>
                        <a:ext cx="2424213" cy="445071"/>
                      </a:xfrm>
                      <a:prstGeom prst="rect">
                        <a:avLst/>
                      </a:prstGeom>
                      <a:solidFill>
                        <a:schemeClr val="folHlink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7399" name="Object 205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43314891"/>
              </p:ext>
            </p:extLst>
          </p:nvPr>
        </p:nvGraphicFramePr>
        <p:xfrm>
          <a:off x="6012160" y="2564904"/>
          <a:ext cx="1143000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609480" imgH="228600" progId="Equation.3">
                  <p:embed/>
                </p:oleObj>
              </mc:Choice>
              <mc:Fallback>
                <p:oleObj name="Equation" r:id="rId4" imgW="6094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2160" y="2564904"/>
                        <a:ext cx="1143000" cy="428625"/>
                      </a:xfrm>
                      <a:prstGeom prst="rect">
                        <a:avLst/>
                      </a:prstGeom>
                      <a:solidFill>
                        <a:schemeClr val="folHlink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7400" name="Object 205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1202068"/>
              </p:ext>
            </p:extLst>
          </p:nvPr>
        </p:nvGraphicFramePr>
        <p:xfrm>
          <a:off x="1143000" y="3177182"/>
          <a:ext cx="6819900" cy="704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3314520" imgH="342720" progId="Equation.3">
                  <p:embed/>
                </p:oleObj>
              </mc:Choice>
              <mc:Fallback>
                <p:oleObj name="Equation" r:id="rId6" imgW="3314520" imgH="3427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3177182"/>
                        <a:ext cx="6819900" cy="704850"/>
                      </a:xfrm>
                      <a:prstGeom prst="rect">
                        <a:avLst/>
                      </a:prstGeom>
                      <a:solidFill>
                        <a:srgbClr val="FFCCF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7401" name="Text Box 2057"/>
          <p:cNvSpPr txBox="1">
            <a:spLocks noChangeArrowheads="1"/>
          </p:cNvSpPr>
          <p:nvPr/>
        </p:nvSpPr>
        <p:spPr bwMode="auto">
          <a:xfrm>
            <a:off x="685800" y="4070399"/>
            <a:ext cx="7620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/>
              <a:t>- Rate of change of the </a:t>
            </a:r>
            <a:r>
              <a:rPr lang="en-US" sz="1800" dirty="0">
                <a:solidFill>
                  <a:srgbClr val="FF3300"/>
                </a:solidFill>
              </a:rPr>
              <a:t>phase</a:t>
            </a:r>
            <a:r>
              <a:rPr lang="en-US" sz="1800" dirty="0"/>
              <a:t> with respect to the synchronous one:</a:t>
            </a:r>
            <a:endParaRPr lang="fr-FR" sz="1800" dirty="0"/>
          </a:p>
        </p:txBody>
      </p:sp>
      <p:graphicFrame>
        <p:nvGraphicFramePr>
          <p:cNvPr id="187402" name="Object 205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2013986"/>
              </p:ext>
            </p:extLst>
          </p:nvPr>
        </p:nvGraphicFramePr>
        <p:xfrm>
          <a:off x="1219200" y="4472582"/>
          <a:ext cx="6324600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3213000" imgH="444240" progId="Equation.3">
                  <p:embed/>
                </p:oleObj>
              </mc:Choice>
              <mc:Fallback>
                <p:oleObj name="Equation" r:id="rId8" imgW="321300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4472582"/>
                        <a:ext cx="6324600" cy="876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7403" name="Text Box 2059"/>
          <p:cNvSpPr txBox="1">
            <a:spLocks noChangeArrowheads="1"/>
          </p:cNvSpPr>
          <p:nvPr/>
        </p:nvSpPr>
        <p:spPr bwMode="auto">
          <a:xfrm>
            <a:off x="762000" y="5654575"/>
            <a:ext cx="208180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/>
              <a:t>Leads finally to:</a:t>
            </a:r>
            <a:endParaRPr lang="fr-FR" sz="1800" dirty="0"/>
          </a:p>
        </p:txBody>
      </p:sp>
      <p:sp>
        <p:nvSpPr>
          <p:cNvPr id="187397" name="Text Box 2053"/>
          <p:cNvSpPr txBox="1">
            <a:spLocks noChangeArrowheads="1"/>
          </p:cNvSpPr>
          <p:nvPr/>
        </p:nvSpPr>
        <p:spPr bwMode="auto">
          <a:xfrm>
            <a:off x="685800" y="2132856"/>
            <a:ext cx="7696200" cy="798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en-US" sz="1800" dirty="0"/>
              <a:t>- Rate of </a:t>
            </a:r>
            <a:r>
              <a:rPr lang="en-US" sz="1800" dirty="0">
                <a:solidFill>
                  <a:srgbClr val="FF3300"/>
                </a:solidFill>
              </a:rPr>
              <a:t>energy gain </a:t>
            </a:r>
            <a:r>
              <a:rPr lang="en-US" sz="1800" dirty="0"/>
              <a:t>for a </a:t>
            </a:r>
            <a:r>
              <a:rPr lang="en-US" sz="1800" dirty="0">
                <a:solidFill>
                  <a:srgbClr val="FF3300"/>
                </a:solidFill>
              </a:rPr>
              <a:t>non-synchronous particle</a:t>
            </a:r>
            <a:r>
              <a:rPr lang="en-US" sz="1800" dirty="0"/>
              <a:t>, expressed in </a:t>
            </a:r>
            <a:r>
              <a:rPr lang="en-US" sz="1800" b="1" dirty="0">
                <a:solidFill>
                  <a:srgbClr val="FF0000"/>
                </a:solidFill>
              </a:rPr>
              <a:t>reduced variables</a:t>
            </a:r>
            <a:r>
              <a:rPr lang="en-US" sz="1800" dirty="0"/>
              <a:t>,                                       and                      :</a:t>
            </a:r>
            <a:endParaRPr lang="fr-FR" sz="1800" dirty="0"/>
          </a:p>
        </p:txBody>
      </p:sp>
      <p:sp>
        <p:nvSpPr>
          <p:cNvPr id="15" name="Rectangle 2"/>
          <p:cNvSpPr txBox="1">
            <a:spLocks noChangeArrowheads="1"/>
          </p:cNvSpPr>
          <p:nvPr/>
        </p:nvSpPr>
        <p:spPr bwMode="auto">
          <a:xfrm>
            <a:off x="827584" y="228600"/>
            <a:ext cx="7560840" cy="533400"/>
          </a:xfrm>
          <a:prstGeom prst="rect">
            <a:avLst/>
          </a:prstGeom>
          <a:noFill/>
          <a:ln w="19050">
            <a:solidFill>
              <a:schemeClr val="accent2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9pPr>
          </a:lstStyle>
          <a:p>
            <a:r>
              <a:rPr lang="en-US" dirty="0"/>
              <a:t>Energy-phase Oscillations (Small Amplitude) (1)</a:t>
            </a:r>
            <a:endParaRPr lang="fr-FR" dirty="0"/>
          </a:p>
        </p:txBody>
      </p:sp>
      <p:graphicFrame>
        <p:nvGraphicFramePr>
          <p:cNvPr id="13" name="Object 205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15180357"/>
              </p:ext>
            </p:extLst>
          </p:nvPr>
        </p:nvGraphicFramePr>
        <p:xfrm>
          <a:off x="3216275" y="1368425"/>
          <a:ext cx="2795588" cy="836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1358900" imgH="406400" progId="Equation.3">
                  <p:embed/>
                </p:oleObj>
              </mc:Choice>
              <mc:Fallback>
                <p:oleObj name="Equation" r:id="rId10" imgW="1358900" imgH="406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16275" y="1368425"/>
                        <a:ext cx="2795588" cy="836613"/>
                      </a:xfrm>
                      <a:prstGeom prst="rect">
                        <a:avLst/>
                      </a:prstGeom>
                      <a:solidFill>
                        <a:srgbClr val="FFCCF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2271967"/>
              </p:ext>
            </p:extLst>
          </p:nvPr>
        </p:nvGraphicFramePr>
        <p:xfrm>
          <a:off x="2843808" y="5445224"/>
          <a:ext cx="2362200" cy="962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1028520" imgH="419040" progId="Equation.3">
                  <p:embed/>
                </p:oleObj>
              </mc:Choice>
              <mc:Fallback>
                <p:oleObj name="Equation" r:id="rId12" imgW="102852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3808" y="5445224"/>
                        <a:ext cx="2362200" cy="962025"/>
                      </a:xfrm>
                      <a:prstGeom prst="rect">
                        <a:avLst/>
                      </a:prstGeom>
                      <a:solidFill>
                        <a:srgbClr val="FFCCF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72833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21" name="Text Box 5"/>
          <p:cNvSpPr txBox="1">
            <a:spLocks noChangeArrowheads="1"/>
          </p:cNvSpPr>
          <p:nvPr/>
        </p:nvSpPr>
        <p:spPr bwMode="auto">
          <a:xfrm>
            <a:off x="395536" y="836712"/>
            <a:ext cx="806489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/>
              <a:t>Combining the two 1</a:t>
            </a:r>
            <a:r>
              <a:rPr lang="en-US" sz="1800" baseline="30000" dirty="0"/>
              <a:t>st</a:t>
            </a:r>
            <a:r>
              <a:rPr lang="en-US" sz="1800" dirty="0"/>
              <a:t> order equations into a 2</a:t>
            </a:r>
            <a:r>
              <a:rPr lang="en-US" sz="1800" baseline="30000" dirty="0"/>
              <a:t>nd</a:t>
            </a:r>
            <a:r>
              <a:rPr lang="en-US" sz="1800" dirty="0"/>
              <a:t> order equation gives the equation of a </a:t>
            </a:r>
            <a:r>
              <a:rPr lang="en-US" sz="1800" dirty="0">
                <a:solidFill>
                  <a:srgbClr val="FF0000"/>
                </a:solidFill>
              </a:rPr>
              <a:t>harmonic oscillator</a:t>
            </a:r>
            <a:r>
              <a:rPr lang="en-US" sz="1800" dirty="0"/>
              <a:t>:</a:t>
            </a:r>
            <a:endParaRPr lang="fr-FR" sz="1800" dirty="0"/>
          </a:p>
        </p:txBody>
      </p:sp>
      <p:graphicFrame>
        <p:nvGraphicFramePr>
          <p:cNvPr id="188422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9471401"/>
              </p:ext>
            </p:extLst>
          </p:nvPr>
        </p:nvGraphicFramePr>
        <p:xfrm>
          <a:off x="854224" y="1543571"/>
          <a:ext cx="2133600" cy="949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914400" imgH="406080" progId="Equation.3">
                  <p:embed/>
                </p:oleObj>
              </mc:Choice>
              <mc:Fallback>
                <p:oleObj name="Equation" r:id="rId2" imgW="914400" imgH="4060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4224" y="1543571"/>
                        <a:ext cx="2133600" cy="949325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8423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94451095"/>
              </p:ext>
            </p:extLst>
          </p:nvPr>
        </p:nvGraphicFramePr>
        <p:xfrm>
          <a:off x="4897760" y="1547763"/>
          <a:ext cx="2330450" cy="869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155600" imgH="431640" progId="Equation.3">
                  <p:embed/>
                </p:oleObj>
              </mc:Choice>
              <mc:Fallback>
                <p:oleObj name="Equation" r:id="rId4" imgW="115560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97760" y="1547763"/>
                        <a:ext cx="2330450" cy="869950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8424" name="Text Box 8"/>
          <p:cNvSpPr txBox="1">
            <a:spLocks noChangeArrowheads="1"/>
          </p:cNvSpPr>
          <p:nvPr/>
        </p:nvSpPr>
        <p:spPr bwMode="auto">
          <a:xfrm>
            <a:off x="3449960" y="1776363"/>
            <a:ext cx="685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with</a:t>
            </a:r>
            <a:endParaRPr lang="fr-FR" sz="1800"/>
          </a:p>
        </p:txBody>
      </p:sp>
      <p:sp>
        <p:nvSpPr>
          <p:cNvPr id="188425" name="Text Box 9"/>
          <p:cNvSpPr txBox="1">
            <a:spLocks noChangeArrowheads="1"/>
          </p:cNvSpPr>
          <p:nvPr/>
        </p:nvSpPr>
        <p:spPr bwMode="auto">
          <a:xfrm>
            <a:off x="395536" y="2780928"/>
            <a:ext cx="7467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/>
              <a:t>Stable harmonic oscillations imply:</a:t>
            </a:r>
            <a:endParaRPr lang="fr-FR" sz="1800" dirty="0"/>
          </a:p>
        </p:txBody>
      </p:sp>
      <p:graphicFrame>
        <p:nvGraphicFramePr>
          <p:cNvPr id="188426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5094289"/>
              </p:ext>
            </p:extLst>
          </p:nvPr>
        </p:nvGraphicFramePr>
        <p:xfrm>
          <a:off x="4637410" y="2649364"/>
          <a:ext cx="2327275" cy="525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066800" imgH="241300" progId="Equation.3">
                  <p:embed/>
                </p:oleObj>
              </mc:Choice>
              <mc:Fallback>
                <p:oleObj name="Equation" r:id="rId6" imgW="1066800" imgH="241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37410" y="2649364"/>
                        <a:ext cx="2327275" cy="525463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8427" name="Text Box 11"/>
          <p:cNvSpPr txBox="1">
            <a:spLocks noChangeArrowheads="1"/>
          </p:cNvSpPr>
          <p:nvPr/>
        </p:nvSpPr>
        <p:spPr bwMode="auto">
          <a:xfrm>
            <a:off x="395536" y="3284984"/>
            <a:ext cx="1066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/>
              <a:t>hence:</a:t>
            </a:r>
            <a:endParaRPr lang="fr-FR" sz="1800" dirty="0"/>
          </a:p>
        </p:txBody>
      </p:sp>
      <p:graphicFrame>
        <p:nvGraphicFramePr>
          <p:cNvPr id="188428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8609441"/>
              </p:ext>
            </p:extLst>
          </p:nvPr>
        </p:nvGraphicFramePr>
        <p:xfrm>
          <a:off x="1547664" y="3259832"/>
          <a:ext cx="12192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609480" imgH="228600" progId="Equation.3">
                  <p:embed/>
                </p:oleObj>
              </mc:Choice>
              <mc:Fallback>
                <p:oleObj name="Equation" r:id="rId8" imgW="6094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664" y="3259832"/>
                        <a:ext cx="12192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8429" name="Text Box 13"/>
          <p:cNvSpPr txBox="1">
            <a:spLocks noChangeArrowheads="1"/>
          </p:cNvSpPr>
          <p:nvPr/>
        </p:nvSpPr>
        <p:spPr bwMode="auto">
          <a:xfrm>
            <a:off x="395536" y="3789040"/>
            <a:ext cx="4191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/>
              <a:t>And since acceleration also means:</a:t>
            </a:r>
            <a:endParaRPr lang="fr-FR" sz="1800" dirty="0"/>
          </a:p>
        </p:txBody>
      </p:sp>
      <p:graphicFrame>
        <p:nvGraphicFramePr>
          <p:cNvPr id="188430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601064"/>
              </p:ext>
            </p:extLst>
          </p:nvPr>
        </p:nvGraphicFramePr>
        <p:xfrm>
          <a:off x="1628800" y="4221088"/>
          <a:ext cx="1143000" cy="447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583920" imgH="228600" progId="Equation.3">
                  <p:embed/>
                </p:oleObj>
              </mc:Choice>
              <mc:Fallback>
                <p:oleObj name="Equation" r:id="rId10" imgW="58392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28800" y="4221088"/>
                        <a:ext cx="1143000" cy="447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8431" name="Text Box 15"/>
          <p:cNvSpPr txBox="1">
            <a:spLocks noChangeArrowheads="1"/>
          </p:cNvSpPr>
          <p:nvPr/>
        </p:nvSpPr>
        <p:spPr bwMode="auto">
          <a:xfrm>
            <a:off x="395536" y="4870901"/>
            <a:ext cx="331236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/>
              <a:t>You finally get the result for the </a:t>
            </a:r>
            <a:r>
              <a:rPr lang="en-US" sz="1800" dirty="0">
                <a:solidFill>
                  <a:srgbClr val="FF3300"/>
                </a:solidFill>
              </a:rPr>
              <a:t>stable phase range</a:t>
            </a:r>
            <a:r>
              <a:rPr lang="en-US" sz="1800" dirty="0"/>
              <a:t>:</a:t>
            </a:r>
            <a:endParaRPr lang="fr-FR" sz="1800" dirty="0"/>
          </a:p>
        </p:txBody>
      </p:sp>
      <p:graphicFrame>
        <p:nvGraphicFramePr>
          <p:cNvPr id="188432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9102845"/>
              </p:ext>
            </p:extLst>
          </p:nvPr>
        </p:nvGraphicFramePr>
        <p:xfrm>
          <a:off x="1548408" y="5575324"/>
          <a:ext cx="1295400" cy="661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647640" imgH="330120" progId="Equation.3">
                  <p:embed/>
                </p:oleObj>
              </mc:Choice>
              <mc:Fallback>
                <p:oleObj name="Equation" r:id="rId12" imgW="647640" imgH="3301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8408" y="5575324"/>
                        <a:ext cx="1295400" cy="661988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1"/>
          <p:cNvGrpSpPr/>
          <p:nvPr/>
        </p:nvGrpSpPr>
        <p:grpSpPr>
          <a:xfrm>
            <a:off x="4499992" y="3284984"/>
            <a:ext cx="4680520" cy="3096344"/>
            <a:chOff x="6156176" y="4509120"/>
            <a:chExt cx="3024336" cy="1968266"/>
          </a:xfrm>
        </p:grpSpPr>
        <p:grpSp>
          <p:nvGrpSpPr>
            <p:cNvPr id="17" name="Group 16"/>
            <p:cNvGrpSpPr/>
            <p:nvPr/>
          </p:nvGrpSpPr>
          <p:grpSpPr>
            <a:xfrm>
              <a:off x="6156176" y="4509120"/>
              <a:ext cx="2984649" cy="1968266"/>
              <a:chOff x="2811566" y="2641545"/>
              <a:chExt cx="4123210" cy="3010946"/>
            </a:xfrm>
          </p:grpSpPr>
          <p:graphicFrame>
            <p:nvGraphicFramePr>
              <p:cNvPr id="18" name="Object 4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486710084"/>
                  </p:ext>
                </p:extLst>
              </p:nvPr>
            </p:nvGraphicFramePr>
            <p:xfrm>
              <a:off x="6627744" y="4313814"/>
              <a:ext cx="307032" cy="38126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14" imgW="177800" imgH="215900" progId="Equation.3">
                      <p:embed/>
                    </p:oleObj>
                  </mc:Choice>
                  <mc:Fallback>
                    <p:oleObj name="Equation" r:id="rId14" imgW="177800" imgH="2159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5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627744" y="4313814"/>
                            <a:ext cx="307032" cy="381269"/>
                          </a:xfrm>
                          <a:prstGeom prst="rect">
                            <a:avLst/>
                          </a:prstGeom>
                          <a:noFill/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9" name="Object 5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657813380"/>
                  </p:ext>
                </p:extLst>
              </p:nvPr>
            </p:nvGraphicFramePr>
            <p:xfrm>
              <a:off x="3620965" y="4248151"/>
              <a:ext cx="197827" cy="5111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16" imgW="164880" imgH="393480" progId="Equation.3">
                      <p:embed/>
                    </p:oleObj>
                  </mc:Choice>
                  <mc:Fallback>
                    <p:oleObj name="Equation" r:id="rId16" imgW="164880" imgH="3934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620965" y="4248151"/>
                            <a:ext cx="197827" cy="511175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 xmlns="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0" name="Object 6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354446276"/>
                  </p:ext>
                </p:extLst>
              </p:nvPr>
            </p:nvGraphicFramePr>
            <p:xfrm>
              <a:off x="5842488" y="4259264"/>
              <a:ext cx="319454" cy="5111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18" imgW="266400" imgH="393480" progId="Equation.3">
                      <p:embed/>
                    </p:oleObj>
                  </mc:Choice>
                  <mc:Fallback>
                    <p:oleObj name="Equation" r:id="rId18" imgW="266400" imgH="3934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842488" y="4259264"/>
                            <a:ext cx="319454" cy="511175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 xmlns="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1" name="Object 7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78141784"/>
                  </p:ext>
                </p:extLst>
              </p:nvPr>
            </p:nvGraphicFramePr>
            <p:xfrm>
              <a:off x="4523642" y="4414839"/>
              <a:ext cx="167054" cy="1809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20" imgW="139680" imgH="139680" progId="Equation.3">
                      <p:embed/>
                    </p:oleObj>
                  </mc:Choice>
                  <mc:Fallback>
                    <p:oleObj name="Equation" r:id="rId20" imgW="139680" imgH="1396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523642" y="4414839"/>
                            <a:ext cx="167054" cy="180975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 xmlns="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2" name="Line 7"/>
              <p:cNvSpPr>
                <a:spLocks noChangeShapeType="1"/>
              </p:cNvSpPr>
              <p:nvPr/>
            </p:nvSpPr>
            <p:spPr bwMode="auto">
              <a:xfrm flipH="1">
                <a:off x="2977660" y="2780928"/>
                <a:ext cx="10163" cy="278961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triangle" w="med" len="med"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23" name="Group 8"/>
              <p:cNvGrpSpPr>
                <a:grpSpLocks/>
              </p:cNvGrpSpPr>
              <p:nvPr/>
            </p:nvGrpSpPr>
            <p:grpSpPr bwMode="auto">
              <a:xfrm flipV="1">
                <a:off x="2984988" y="3192463"/>
                <a:ext cx="3625362" cy="2100262"/>
                <a:chOff x="450" y="2259"/>
                <a:chExt cx="1782" cy="1137"/>
              </a:xfrm>
            </p:grpSpPr>
            <p:grpSp>
              <p:nvGrpSpPr>
                <p:cNvPr id="50" name="Group 9"/>
                <p:cNvGrpSpPr>
                  <a:grpSpLocks/>
                </p:cNvGrpSpPr>
                <p:nvPr/>
              </p:nvGrpSpPr>
              <p:grpSpPr bwMode="auto">
                <a:xfrm>
                  <a:off x="1341" y="2259"/>
                  <a:ext cx="891" cy="569"/>
                  <a:chOff x="1392" y="2256"/>
                  <a:chExt cx="891" cy="569"/>
                </a:xfrm>
              </p:grpSpPr>
              <p:sp>
                <p:nvSpPr>
                  <p:cNvPr id="54" name="Freeform 10"/>
                  <p:cNvSpPr>
                    <a:spLocks/>
                  </p:cNvSpPr>
                  <p:nvPr/>
                </p:nvSpPr>
                <p:spPr bwMode="auto">
                  <a:xfrm flipV="1">
                    <a:off x="1392" y="2256"/>
                    <a:ext cx="459" cy="569"/>
                  </a:xfrm>
                  <a:custGeom>
                    <a:avLst/>
                    <a:gdLst>
                      <a:gd name="T0" fmla="*/ 0 w 459"/>
                      <a:gd name="T1" fmla="*/ 0 h 569"/>
                      <a:gd name="T2" fmla="*/ 90 w 459"/>
                      <a:gd name="T3" fmla="*/ 222 h 569"/>
                      <a:gd name="T4" fmla="*/ 183 w 459"/>
                      <a:gd name="T5" fmla="*/ 402 h 569"/>
                      <a:gd name="T6" fmla="*/ 294 w 459"/>
                      <a:gd name="T7" fmla="*/ 519 h 569"/>
                      <a:gd name="T8" fmla="*/ 390 w 459"/>
                      <a:gd name="T9" fmla="*/ 561 h 569"/>
                      <a:gd name="T10" fmla="*/ 459 w 459"/>
                      <a:gd name="T11" fmla="*/ 567 h 569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459"/>
                      <a:gd name="T19" fmla="*/ 0 h 569"/>
                      <a:gd name="T20" fmla="*/ 459 w 459"/>
                      <a:gd name="T21" fmla="*/ 569 h 569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459" h="569">
                        <a:moveTo>
                          <a:pt x="0" y="0"/>
                        </a:moveTo>
                        <a:cubicBezTo>
                          <a:pt x="15" y="36"/>
                          <a:pt x="59" y="155"/>
                          <a:pt x="90" y="222"/>
                        </a:cubicBezTo>
                        <a:cubicBezTo>
                          <a:pt x="121" y="289"/>
                          <a:pt x="149" y="353"/>
                          <a:pt x="183" y="402"/>
                        </a:cubicBezTo>
                        <a:cubicBezTo>
                          <a:pt x="217" y="451"/>
                          <a:pt x="260" y="493"/>
                          <a:pt x="294" y="519"/>
                        </a:cubicBezTo>
                        <a:cubicBezTo>
                          <a:pt x="328" y="545"/>
                          <a:pt x="363" y="553"/>
                          <a:pt x="390" y="561"/>
                        </a:cubicBezTo>
                        <a:cubicBezTo>
                          <a:pt x="417" y="569"/>
                          <a:pt x="445" y="566"/>
                          <a:pt x="459" y="567"/>
                        </a:cubicBezTo>
                      </a:path>
                    </a:pathLst>
                  </a:custGeom>
                  <a:noFill/>
                  <a:ln w="12700">
                    <a:solidFill>
                      <a:srgbClr val="3333FF"/>
                    </a:solidFill>
                    <a:prstDash val="lgDash"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55" name="Freeform 11"/>
                  <p:cNvSpPr>
                    <a:spLocks/>
                  </p:cNvSpPr>
                  <p:nvPr/>
                </p:nvSpPr>
                <p:spPr bwMode="auto">
                  <a:xfrm flipH="1" flipV="1">
                    <a:off x="1824" y="2256"/>
                    <a:ext cx="459" cy="569"/>
                  </a:xfrm>
                  <a:custGeom>
                    <a:avLst/>
                    <a:gdLst>
                      <a:gd name="T0" fmla="*/ 0 w 459"/>
                      <a:gd name="T1" fmla="*/ 0 h 569"/>
                      <a:gd name="T2" fmla="*/ 90 w 459"/>
                      <a:gd name="T3" fmla="*/ 222 h 569"/>
                      <a:gd name="T4" fmla="*/ 183 w 459"/>
                      <a:gd name="T5" fmla="*/ 402 h 569"/>
                      <a:gd name="T6" fmla="*/ 294 w 459"/>
                      <a:gd name="T7" fmla="*/ 519 h 569"/>
                      <a:gd name="T8" fmla="*/ 390 w 459"/>
                      <a:gd name="T9" fmla="*/ 561 h 569"/>
                      <a:gd name="T10" fmla="*/ 459 w 459"/>
                      <a:gd name="T11" fmla="*/ 567 h 569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459"/>
                      <a:gd name="T19" fmla="*/ 0 h 569"/>
                      <a:gd name="T20" fmla="*/ 459 w 459"/>
                      <a:gd name="T21" fmla="*/ 569 h 569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459" h="569">
                        <a:moveTo>
                          <a:pt x="0" y="0"/>
                        </a:moveTo>
                        <a:cubicBezTo>
                          <a:pt x="15" y="36"/>
                          <a:pt x="59" y="155"/>
                          <a:pt x="90" y="222"/>
                        </a:cubicBezTo>
                        <a:cubicBezTo>
                          <a:pt x="121" y="289"/>
                          <a:pt x="149" y="353"/>
                          <a:pt x="183" y="402"/>
                        </a:cubicBezTo>
                        <a:cubicBezTo>
                          <a:pt x="217" y="451"/>
                          <a:pt x="260" y="493"/>
                          <a:pt x="294" y="519"/>
                        </a:cubicBezTo>
                        <a:cubicBezTo>
                          <a:pt x="328" y="545"/>
                          <a:pt x="363" y="553"/>
                          <a:pt x="390" y="561"/>
                        </a:cubicBezTo>
                        <a:cubicBezTo>
                          <a:pt x="417" y="569"/>
                          <a:pt x="445" y="566"/>
                          <a:pt x="459" y="567"/>
                        </a:cubicBezTo>
                      </a:path>
                    </a:pathLst>
                  </a:custGeom>
                  <a:noFill/>
                  <a:ln w="12700">
                    <a:solidFill>
                      <a:srgbClr val="3333FF"/>
                    </a:solidFill>
                    <a:prstDash val="lgDash"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51" name="Group 12"/>
                <p:cNvGrpSpPr>
                  <a:grpSpLocks/>
                </p:cNvGrpSpPr>
                <p:nvPr/>
              </p:nvGrpSpPr>
              <p:grpSpPr bwMode="auto">
                <a:xfrm>
                  <a:off x="450" y="2827"/>
                  <a:ext cx="891" cy="569"/>
                  <a:chOff x="480" y="2832"/>
                  <a:chExt cx="891" cy="569"/>
                </a:xfrm>
              </p:grpSpPr>
              <p:sp>
                <p:nvSpPr>
                  <p:cNvPr id="52" name="Freeform 13"/>
                  <p:cNvSpPr>
                    <a:spLocks/>
                  </p:cNvSpPr>
                  <p:nvPr/>
                </p:nvSpPr>
                <p:spPr bwMode="auto">
                  <a:xfrm>
                    <a:off x="480" y="2832"/>
                    <a:ext cx="459" cy="569"/>
                  </a:xfrm>
                  <a:custGeom>
                    <a:avLst/>
                    <a:gdLst>
                      <a:gd name="T0" fmla="*/ 0 w 459"/>
                      <a:gd name="T1" fmla="*/ 0 h 569"/>
                      <a:gd name="T2" fmla="*/ 90 w 459"/>
                      <a:gd name="T3" fmla="*/ 222 h 569"/>
                      <a:gd name="T4" fmla="*/ 183 w 459"/>
                      <a:gd name="T5" fmla="*/ 402 h 569"/>
                      <a:gd name="T6" fmla="*/ 294 w 459"/>
                      <a:gd name="T7" fmla="*/ 519 h 569"/>
                      <a:gd name="T8" fmla="*/ 390 w 459"/>
                      <a:gd name="T9" fmla="*/ 561 h 569"/>
                      <a:gd name="T10" fmla="*/ 459 w 459"/>
                      <a:gd name="T11" fmla="*/ 567 h 569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459"/>
                      <a:gd name="T19" fmla="*/ 0 h 569"/>
                      <a:gd name="T20" fmla="*/ 459 w 459"/>
                      <a:gd name="T21" fmla="*/ 569 h 569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459" h="569">
                        <a:moveTo>
                          <a:pt x="0" y="0"/>
                        </a:moveTo>
                        <a:cubicBezTo>
                          <a:pt x="15" y="36"/>
                          <a:pt x="59" y="155"/>
                          <a:pt x="90" y="222"/>
                        </a:cubicBezTo>
                        <a:cubicBezTo>
                          <a:pt x="121" y="289"/>
                          <a:pt x="149" y="353"/>
                          <a:pt x="183" y="402"/>
                        </a:cubicBezTo>
                        <a:cubicBezTo>
                          <a:pt x="217" y="451"/>
                          <a:pt x="260" y="493"/>
                          <a:pt x="294" y="519"/>
                        </a:cubicBezTo>
                        <a:cubicBezTo>
                          <a:pt x="328" y="545"/>
                          <a:pt x="363" y="553"/>
                          <a:pt x="390" y="561"/>
                        </a:cubicBezTo>
                        <a:cubicBezTo>
                          <a:pt x="417" y="569"/>
                          <a:pt x="445" y="566"/>
                          <a:pt x="459" y="567"/>
                        </a:cubicBezTo>
                      </a:path>
                    </a:pathLst>
                  </a:custGeom>
                  <a:noFill/>
                  <a:ln w="12700">
                    <a:solidFill>
                      <a:srgbClr val="3333FF"/>
                    </a:solidFill>
                    <a:prstDash val="lgDash"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53" name="Freeform 14"/>
                  <p:cNvSpPr>
                    <a:spLocks/>
                  </p:cNvSpPr>
                  <p:nvPr/>
                </p:nvSpPr>
                <p:spPr bwMode="auto">
                  <a:xfrm flipH="1">
                    <a:off x="912" y="2832"/>
                    <a:ext cx="459" cy="569"/>
                  </a:xfrm>
                  <a:custGeom>
                    <a:avLst/>
                    <a:gdLst>
                      <a:gd name="T0" fmla="*/ 0 w 459"/>
                      <a:gd name="T1" fmla="*/ 0 h 569"/>
                      <a:gd name="T2" fmla="*/ 90 w 459"/>
                      <a:gd name="T3" fmla="*/ 222 h 569"/>
                      <a:gd name="T4" fmla="*/ 183 w 459"/>
                      <a:gd name="T5" fmla="*/ 402 h 569"/>
                      <a:gd name="T6" fmla="*/ 294 w 459"/>
                      <a:gd name="T7" fmla="*/ 519 h 569"/>
                      <a:gd name="T8" fmla="*/ 390 w 459"/>
                      <a:gd name="T9" fmla="*/ 561 h 569"/>
                      <a:gd name="T10" fmla="*/ 459 w 459"/>
                      <a:gd name="T11" fmla="*/ 567 h 569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459"/>
                      <a:gd name="T19" fmla="*/ 0 h 569"/>
                      <a:gd name="T20" fmla="*/ 459 w 459"/>
                      <a:gd name="T21" fmla="*/ 569 h 569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459" h="569">
                        <a:moveTo>
                          <a:pt x="0" y="0"/>
                        </a:moveTo>
                        <a:cubicBezTo>
                          <a:pt x="15" y="36"/>
                          <a:pt x="59" y="155"/>
                          <a:pt x="90" y="222"/>
                        </a:cubicBezTo>
                        <a:cubicBezTo>
                          <a:pt x="121" y="289"/>
                          <a:pt x="149" y="353"/>
                          <a:pt x="183" y="402"/>
                        </a:cubicBezTo>
                        <a:cubicBezTo>
                          <a:pt x="217" y="451"/>
                          <a:pt x="260" y="493"/>
                          <a:pt x="294" y="519"/>
                        </a:cubicBezTo>
                        <a:cubicBezTo>
                          <a:pt x="328" y="545"/>
                          <a:pt x="363" y="553"/>
                          <a:pt x="390" y="561"/>
                        </a:cubicBezTo>
                        <a:cubicBezTo>
                          <a:pt x="417" y="569"/>
                          <a:pt x="445" y="566"/>
                          <a:pt x="459" y="567"/>
                        </a:cubicBezTo>
                      </a:path>
                    </a:pathLst>
                  </a:custGeom>
                  <a:noFill/>
                  <a:ln w="12700">
                    <a:solidFill>
                      <a:srgbClr val="3333FF"/>
                    </a:solidFill>
                    <a:prstDash val="lgDash"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24" name="Line 15"/>
              <p:cNvSpPr>
                <a:spLocks noChangeShapeType="1"/>
              </p:cNvSpPr>
              <p:nvPr/>
            </p:nvSpPr>
            <p:spPr bwMode="auto">
              <a:xfrm>
                <a:off x="2811566" y="4235742"/>
                <a:ext cx="3959695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Line 23"/>
              <p:cNvSpPr>
                <a:spLocks noChangeShapeType="1"/>
              </p:cNvSpPr>
              <p:nvPr/>
            </p:nvSpPr>
            <p:spPr bwMode="auto">
              <a:xfrm>
                <a:off x="3918438" y="3011488"/>
                <a:ext cx="0" cy="262890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Line 24"/>
              <p:cNvSpPr>
                <a:spLocks noChangeShapeType="1"/>
              </p:cNvSpPr>
              <p:nvPr/>
            </p:nvSpPr>
            <p:spPr bwMode="auto">
              <a:xfrm>
                <a:off x="5731118" y="3011488"/>
                <a:ext cx="0" cy="262890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Line 31"/>
              <p:cNvSpPr>
                <a:spLocks noChangeShapeType="1"/>
              </p:cNvSpPr>
              <p:nvPr/>
            </p:nvSpPr>
            <p:spPr bwMode="auto">
              <a:xfrm>
                <a:off x="4797669" y="3011488"/>
                <a:ext cx="0" cy="262890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Line 32"/>
              <p:cNvSpPr>
                <a:spLocks noChangeShapeType="1"/>
              </p:cNvSpPr>
              <p:nvPr/>
            </p:nvSpPr>
            <p:spPr bwMode="auto">
              <a:xfrm>
                <a:off x="6611815" y="3011488"/>
                <a:ext cx="0" cy="262890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29" name="Group 40"/>
              <p:cNvGrpSpPr>
                <a:grpSpLocks/>
              </p:cNvGrpSpPr>
              <p:nvPr/>
            </p:nvGrpSpPr>
            <p:grpSpPr bwMode="auto">
              <a:xfrm>
                <a:off x="2984988" y="3208339"/>
                <a:ext cx="3626827" cy="2090737"/>
                <a:chOff x="1584" y="2370"/>
                <a:chExt cx="2335" cy="1177"/>
              </a:xfrm>
            </p:grpSpPr>
            <p:grpSp>
              <p:nvGrpSpPr>
                <p:cNvPr id="45" name="Group 34"/>
                <p:cNvGrpSpPr>
                  <a:grpSpLocks/>
                </p:cNvGrpSpPr>
                <p:nvPr/>
              </p:nvGrpSpPr>
              <p:grpSpPr bwMode="auto">
                <a:xfrm flipV="1">
                  <a:off x="2184" y="2955"/>
                  <a:ext cx="1167" cy="592"/>
                  <a:chOff x="1392" y="2256"/>
                  <a:chExt cx="891" cy="569"/>
                </a:xfrm>
              </p:grpSpPr>
              <p:sp>
                <p:nvSpPr>
                  <p:cNvPr id="48" name="Freeform 35"/>
                  <p:cNvSpPr>
                    <a:spLocks/>
                  </p:cNvSpPr>
                  <p:nvPr/>
                </p:nvSpPr>
                <p:spPr bwMode="auto">
                  <a:xfrm flipV="1">
                    <a:off x="1392" y="2256"/>
                    <a:ext cx="459" cy="569"/>
                  </a:xfrm>
                  <a:custGeom>
                    <a:avLst/>
                    <a:gdLst>
                      <a:gd name="T0" fmla="*/ 0 w 459"/>
                      <a:gd name="T1" fmla="*/ 0 h 569"/>
                      <a:gd name="T2" fmla="*/ 90 w 459"/>
                      <a:gd name="T3" fmla="*/ 222 h 569"/>
                      <a:gd name="T4" fmla="*/ 183 w 459"/>
                      <a:gd name="T5" fmla="*/ 402 h 569"/>
                      <a:gd name="T6" fmla="*/ 294 w 459"/>
                      <a:gd name="T7" fmla="*/ 519 h 569"/>
                      <a:gd name="T8" fmla="*/ 390 w 459"/>
                      <a:gd name="T9" fmla="*/ 561 h 569"/>
                      <a:gd name="T10" fmla="*/ 459 w 459"/>
                      <a:gd name="T11" fmla="*/ 567 h 569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459"/>
                      <a:gd name="T19" fmla="*/ 0 h 569"/>
                      <a:gd name="T20" fmla="*/ 459 w 459"/>
                      <a:gd name="T21" fmla="*/ 569 h 569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459" h="569">
                        <a:moveTo>
                          <a:pt x="0" y="0"/>
                        </a:moveTo>
                        <a:cubicBezTo>
                          <a:pt x="15" y="36"/>
                          <a:pt x="59" y="155"/>
                          <a:pt x="90" y="222"/>
                        </a:cubicBezTo>
                        <a:cubicBezTo>
                          <a:pt x="121" y="289"/>
                          <a:pt x="149" y="353"/>
                          <a:pt x="183" y="402"/>
                        </a:cubicBezTo>
                        <a:cubicBezTo>
                          <a:pt x="217" y="451"/>
                          <a:pt x="260" y="493"/>
                          <a:pt x="294" y="519"/>
                        </a:cubicBezTo>
                        <a:cubicBezTo>
                          <a:pt x="328" y="545"/>
                          <a:pt x="363" y="553"/>
                          <a:pt x="390" y="561"/>
                        </a:cubicBezTo>
                        <a:cubicBezTo>
                          <a:pt x="417" y="569"/>
                          <a:pt x="445" y="566"/>
                          <a:pt x="459" y="567"/>
                        </a:cubicBezTo>
                      </a:path>
                    </a:pathLst>
                  </a:custGeom>
                  <a:noFill/>
                  <a:ln w="12700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9" name="Freeform 36"/>
                  <p:cNvSpPr>
                    <a:spLocks/>
                  </p:cNvSpPr>
                  <p:nvPr/>
                </p:nvSpPr>
                <p:spPr bwMode="auto">
                  <a:xfrm flipH="1" flipV="1">
                    <a:off x="1824" y="2256"/>
                    <a:ext cx="459" cy="569"/>
                  </a:xfrm>
                  <a:custGeom>
                    <a:avLst/>
                    <a:gdLst>
                      <a:gd name="T0" fmla="*/ 0 w 459"/>
                      <a:gd name="T1" fmla="*/ 0 h 569"/>
                      <a:gd name="T2" fmla="*/ 90 w 459"/>
                      <a:gd name="T3" fmla="*/ 222 h 569"/>
                      <a:gd name="T4" fmla="*/ 183 w 459"/>
                      <a:gd name="T5" fmla="*/ 402 h 569"/>
                      <a:gd name="T6" fmla="*/ 294 w 459"/>
                      <a:gd name="T7" fmla="*/ 519 h 569"/>
                      <a:gd name="T8" fmla="*/ 390 w 459"/>
                      <a:gd name="T9" fmla="*/ 561 h 569"/>
                      <a:gd name="T10" fmla="*/ 459 w 459"/>
                      <a:gd name="T11" fmla="*/ 567 h 569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459"/>
                      <a:gd name="T19" fmla="*/ 0 h 569"/>
                      <a:gd name="T20" fmla="*/ 459 w 459"/>
                      <a:gd name="T21" fmla="*/ 569 h 569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459" h="569">
                        <a:moveTo>
                          <a:pt x="0" y="0"/>
                        </a:moveTo>
                        <a:cubicBezTo>
                          <a:pt x="15" y="36"/>
                          <a:pt x="59" y="155"/>
                          <a:pt x="90" y="222"/>
                        </a:cubicBezTo>
                        <a:cubicBezTo>
                          <a:pt x="121" y="289"/>
                          <a:pt x="149" y="353"/>
                          <a:pt x="183" y="402"/>
                        </a:cubicBezTo>
                        <a:cubicBezTo>
                          <a:pt x="217" y="451"/>
                          <a:pt x="260" y="493"/>
                          <a:pt x="294" y="519"/>
                        </a:cubicBezTo>
                        <a:cubicBezTo>
                          <a:pt x="328" y="545"/>
                          <a:pt x="363" y="553"/>
                          <a:pt x="390" y="561"/>
                        </a:cubicBezTo>
                        <a:cubicBezTo>
                          <a:pt x="417" y="569"/>
                          <a:pt x="445" y="566"/>
                          <a:pt x="459" y="567"/>
                        </a:cubicBezTo>
                      </a:path>
                    </a:pathLst>
                  </a:custGeom>
                  <a:noFill/>
                  <a:ln w="12700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46" name="Freeform 38"/>
                <p:cNvSpPr>
                  <a:spLocks/>
                </p:cNvSpPr>
                <p:nvPr/>
              </p:nvSpPr>
              <p:spPr bwMode="auto">
                <a:xfrm flipV="1">
                  <a:off x="3351" y="2370"/>
                  <a:ext cx="568" cy="592"/>
                </a:xfrm>
                <a:custGeom>
                  <a:avLst/>
                  <a:gdLst>
                    <a:gd name="T0" fmla="*/ 0 w 459"/>
                    <a:gd name="T1" fmla="*/ 0 h 569"/>
                    <a:gd name="T2" fmla="*/ 90 w 459"/>
                    <a:gd name="T3" fmla="*/ 222 h 569"/>
                    <a:gd name="T4" fmla="*/ 183 w 459"/>
                    <a:gd name="T5" fmla="*/ 402 h 569"/>
                    <a:gd name="T6" fmla="*/ 294 w 459"/>
                    <a:gd name="T7" fmla="*/ 519 h 569"/>
                    <a:gd name="T8" fmla="*/ 390 w 459"/>
                    <a:gd name="T9" fmla="*/ 561 h 569"/>
                    <a:gd name="T10" fmla="*/ 459 w 459"/>
                    <a:gd name="T11" fmla="*/ 567 h 56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59"/>
                    <a:gd name="T19" fmla="*/ 0 h 569"/>
                    <a:gd name="T20" fmla="*/ 459 w 459"/>
                    <a:gd name="T21" fmla="*/ 569 h 56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59" h="569">
                      <a:moveTo>
                        <a:pt x="0" y="0"/>
                      </a:moveTo>
                      <a:cubicBezTo>
                        <a:pt x="15" y="36"/>
                        <a:pt x="59" y="155"/>
                        <a:pt x="90" y="222"/>
                      </a:cubicBezTo>
                      <a:cubicBezTo>
                        <a:pt x="121" y="289"/>
                        <a:pt x="149" y="353"/>
                        <a:pt x="183" y="402"/>
                      </a:cubicBezTo>
                      <a:cubicBezTo>
                        <a:pt x="217" y="451"/>
                        <a:pt x="260" y="493"/>
                        <a:pt x="294" y="519"/>
                      </a:cubicBezTo>
                      <a:cubicBezTo>
                        <a:pt x="328" y="545"/>
                        <a:pt x="363" y="553"/>
                        <a:pt x="390" y="561"/>
                      </a:cubicBezTo>
                      <a:cubicBezTo>
                        <a:pt x="417" y="569"/>
                        <a:pt x="445" y="566"/>
                        <a:pt x="459" y="567"/>
                      </a:cubicBezTo>
                    </a:path>
                  </a:pathLst>
                </a:custGeom>
                <a:noFill/>
                <a:ln w="127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7" name="Freeform 39"/>
                <p:cNvSpPr>
                  <a:spLocks/>
                </p:cNvSpPr>
                <p:nvPr/>
              </p:nvSpPr>
              <p:spPr bwMode="auto">
                <a:xfrm flipH="1" flipV="1">
                  <a:off x="1584" y="2370"/>
                  <a:ext cx="601" cy="592"/>
                </a:xfrm>
                <a:custGeom>
                  <a:avLst/>
                  <a:gdLst>
                    <a:gd name="T0" fmla="*/ 0 w 459"/>
                    <a:gd name="T1" fmla="*/ 0 h 569"/>
                    <a:gd name="T2" fmla="*/ 90 w 459"/>
                    <a:gd name="T3" fmla="*/ 222 h 569"/>
                    <a:gd name="T4" fmla="*/ 183 w 459"/>
                    <a:gd name="T5" fmla="*/ 402 h 569"/>
                    <a:gd name="T6" fmla="*/ 294 w 459"/>
                    <a:gd name="T7" fmla="*/ 519 h 569"/>
                    <a:gd name="T8" fmla="*/ 390 w 459"/>
                    <a:gd name="T9" fmla="*/ 561 h 569"/>
                    <a:gd name="T10" fmla="*/ 459 w 459"/>
                    <a:gd name="T11" fmla="*/ 567 h 56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59"/>
                    <a:gd name="T19" fmla="*/ 0 h 569"/>
                    <a:gd name="T20" fmla="*/ 459 w 459"/>
                    <a:gd name="T21" fmla="*/ 569 h 56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59" h="569">
                      <a:moveTo>
                        <a:pt x="0" y="0"/>
                      </a:moveTo>
                      <a:cubicBezTo>
                        <a:pt x="15" y="36"/>
                        <a:pt x="59" y="155"/>
                        <a:pt x="90" y="222"/>
                      </a:cubicBezTo>
                      <a:cubicBezTo>
                        <a:pt x="121" y="289"/>
                        <a:pt x="149" y="353"/>
                        <a:pt x="183" y="402"/>
                      </a:cubicBezTo>
                      <a:cubicBezTo>
                        <a:pt x="217" y="451"/>
                        <a:pt x="260" y="493"/>
                        <a:pt x="294" y="519"/>
                      </a:cubicBezTo>
                      <a:cubicBezTo>
                        <a:pt x="328" y="545"/>
                        <a:pt x="363" y="553"/>
                        <a:pt x="390" y="561"/>
                      </a:cubicBezTo>
                      <a:cubicBezTo>
                        <a:pt x="417" y="569"/>
                        <a:pt x="445" y="566"/>
                        <a:pt x="459" y="567"/>
                      </a:cubicBezTo>
                    </a:path>
                  </a:pathLst>
                </a:custGeom>
                <a:noFill/>
                <a:ln w="127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30" name="Rectangle 42"/>
              <p:cNvSpPr>
                <a:spLocks noChangeArrowheads="1"/>
              </p:cNvSpPr>
              <p:nvPr/>
            </p:nvSpPr>
            <p:spPr bwMode="auto">
              <a:xfrm>
                <a:off x="4240823" y="3011488"/>
                <a:ext cx="538295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600" i="1">
                    <a:solidFill>
                      <a:srgbClr val="3333FF"/>
                    </a:solidFill>
                    <a:latin typeface="Comic Sans MS" pitchFamily="-110" charset="0"/>
                  </a:rPr>
                  <a:t>V</a:t>
                </a:r>
                <a:r>
                  <a:rPr lang="en-US" sz="1600" i="1" baseline="-25000">
                    <a:solidFill>
                      <a:srgbClr val="3333FF"/>
                    </a:solidFill>
                    <a:latin typeface="Comic Sans MS" pitchFamily="-110" charset="0"/>
                  </a:rPr>
                  <a:t>RF</a:t>
                </a:r>
                <a:endParaRPr sz="1600" i="1" baseline="-25000" noProof="1">
                  <a:solidFill>
                    <a:srgbClr val="3333FF"/>
                  </a:solidFill>
                  <a:latin typeface="Comic Sans MS" pitchFamily="-110" charset="0"/>
                </a:endParaRPr>
              </a:p>
            </p:txBody>
          </p:sp>
          <p:sp>
            <p:nvSpPr>
              <p:cNvPr id="31" name="Rectangle 43"/>
              <p:cNvSpPr>
                <a:spLocks noChangeArrowheads="1"/>
              </p:cNvSpPr>
              <p:nvPr/>
            </p:nvSpPr>
            <p:spPr bwMode="auto">
              <a:xfrm>
                <a:off x="2977662" y="2641545"/>
                <a:ext cx="817343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400" dirty="0" err="1">
                    <a:solidFill>
                      <a:srgbClr val="FF0000"/>
                    </a:solidFill>
                    <a:latin typeface="Comic Sans MS" pitchFamily="-110" charset="0"/>
                  </a:rPr>
                  <a:t>cos</a:t>
                </a:r>
                <a:r>
                  <a:rPr lang="en-US" sz="1400" dirty="0">
                    <a:solidFill>
                      <a:srgbClr val="FF0000"/>
                    </a:solidFill>
                    <a:latin typeface="Comic Sans MS" pitchFamily="-110" charset="0"/>
                  </a:rPr>
                  <a:t> (</a:t>
                </a:r>
                <a:r>
                  <a:rPr lang="en-US" sz="1600" b="1" i="1" dirty="0" err="1">
                    <a:solidFill>
                      <a:srgbClr val="FF0000"/>
                    </a:solidFill>
                    <a:latin typeface="Symbol" pitchFamily="-110" charset="2"/>
                  </a:rPr>
                  <a:t>f</a:t>
                </a:r>
                <a:r>
                  <a:rPr lang="en-US" sz="1600" b="1" i="1" baseline="-25000" dirty="0" err="1">
                    <a:solidFill>
                      <a:srgbClr val="FF0000"/>
                    </a:solidFill>
                    <a:latin typeface="Comic Sans MS" pitchFamily="-110" charset="0"/>
                  </a:rPr>
                  <a:t>s</a:t>
                </a:r>
                <a:r>
                  <a:rPr lang="en-US" sz="1400" dirty="0">
                    <a:solidFill>
                      <a:srgbClr val="FF0000"/>
                    </a:solidFill>
                    <a:latin typeface="Comic Sans MS" pitchFamily="-110" charset="0"/>
                  </a:rPr>
                  <a:t>)</a:t>
                </a:r>
                <a:endParaRPr sz="1400" baseline="-25000" noProof="1">
                  <a:solidFill>
                    <a:srgbClr val="FF0000"/>
                  </a:solidFill>
                  <a:latin typeface="Comic Sans MS" pitchFamily="-110" charset="0"/>
                </a:endParaRPr>
              </a:p>
            </p:txBody>
          </p:sp>
          <p:sp>
            <p:nvSpPr>
              <p:cNvPr id="32" name="Rectangle 45"/>
              <p:cNvSpPr>
                <a:spLocks noChangeArrowheads="1"/>
              </p:cNvSpPr>
              <p:nvPr/>
            </p:nvSpPr>
            <p:spPr bwMode="auto">
              <a:xfrm>
                <a:off x="3109997" y="5344714"/>
                <a:ext cx="1208322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400" dirty="0">
                    <a:latin typeface="Comic Sans MS" pitchFamily="-110" charset="0"/>
                  </a:rPr>
                  <a:t>acceleration</a:t>
                </a:r>
                <a:endParaRPr sz="1400" noProof="1">
                  <a:latin typeface="Comic Sans MS" pitchFamily="-110" charset="0"/>
                </a:endParaRPr>
              </a:p>
            </p:txBody>
          </p:sp>
          <p:sp>
            <p:nvSpPr>
              <p:cNvPr id="34" name="Line 47"/>
              <p:cNvSpPr>
                <a:spLocks noChangeShapeType="1"/>
              </p:cNvSpPr>
              <p:nvPr/>
            </p:nvSpPr>
            <p:spPr bwMode="auto">
              <a:xfrm>
                <a:off x="2977662" y="5418079"/>
                <a:ext cx="181854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56" name="Rectangle 45"/>
            <p:cNvSpPr>
              <a:spLocks noChangeArrowheads="1"/>
            </p:cNvSpPr>
            <p:nvPr/>
          </p:nvSpPr>
          <p:spPr bwMode="auto">
            <a:xfrm>
              <a:off x="7975259" y="4994012"/>
              <a:ext cx="1205253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r"/>
              <a:r>
                <a:rPr lang="en-US" sz="1400" noProof="1">
                  <a:latin typeface="Comic Sans MS" pitchFamily="-110" charset="0"/>
                </a:rPr>
                <a:t>synchronous</a:t>
              </a:r>
              <a:br>
                <a:rPr lang="en-US" sz="1400" noProof="1">
                  <a:latin typeface="Comic Sans MS" pitchFamily="-110" charset="0"/>
                </a:rPr>
              </a:br>
              <a:r>
                <a:rPr lang="en-US" sz="1400" noProof="1">
                  <a:latin typeface="Comic Sans MS" pitchFamily="-110" charset="0"/>
                </a:rPr>
                <a:t>phase</a:t>
              </a:r>
              <a:endParaRPr sz="1400" noProof="1">
                <a:latin typeface="Comic Sans MS" pitchFamily="-110" charset="0"/>
              </a:endParaRPr>
            </a:p>
          </p:txBody>
        </p:sp>
      </p:grpSp>
      <p:sp>
        <p:nvSpPr>
          <p:cNvPr id="57" name="Rectangle 2"/>
          <p:cNvSpPr txBox="1">
            <a:spLocks noChangeArrowheads="1"/>
          </p:cNvSpPr>
          <p:nvPr/>
        </p:nvSpPr>
        <p:spPr bwMode="auto">
          <a:xfrm>
            <a:off x="827584" y="228600"/>
            <a:ext cx="7560840" cy="533400"/>
          </a:xfrm>
          <a:prstGeom prst="rect">
            <a:avLst/>
          </a:prstGeom>
          <a:noFill/>
          <a:ln w="19050">
            <a:solidFill>
              <a:schemeClr val="accent2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9pPr>
          </a:lstStyle>
          <a:p>
            <a:r>
              <a:rPr lang="en-US" dirty="0"/>
              <a:t>Energy-phase Oscillations (Small Amplitude) (2)</a:t>
            </a:r>
            <a:endParaRPr lang="fr-FR" dirty="0"/>
          </a:p>
        </p:txBody>
      </p:sp>
      <p:sp>
        <p:nvSpPr>
          <p:cNvPr id="58" name="Text Box 15"/>
          <p:cNvSpPr txBox="1">
            <a:spLocks noChangeArrowheads="1"/>
          </p:cNvSpPr>
          <p:nvPr/>
        </p:nvSpPr>
        <p:spPr bwMode="auto">
          <a:xfrm>
            <a:off x="7441472" y="2062589"/>
            <a:ext cx="1739040" cy="646331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/>
              <a:t>Slower for higher energy!</a:t>
            </a:r>
            <a:endParaRPr lang="fr-FR" sz="1800" dirty="0"/>
          </a:p>
        </p:txBody>
      </p:sp>
    </p:spTree>
    <p:extLst>
      <p:ext uri="{BB962C8B-B14F-4D97-AF65-F5344CB8AC3E}">
        <p14:creationId xmlns:p14="http://schemas.microsoft.com/office/powerpoint/2010/main" val="2305973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4178783" y="1628800"/>
            <a:ext cx="4353657" cy="4699000"/>
            <a:chOff x="2687" y="922"/>
            <a:chExt cx="2971" cy="2960"/>
          </a:xfrm>
        </p:grpSpPr>
        <p:sp>
          <p:nvSpPr>
            <p:cNvPr id="55318" name="Oval 3"/>
            <p:cNvSpPr>
              <a:spLocks noChangeArrowheads="1"/>
            </p:cNvSpPr>
            <p:nvPr/>
          </p:nvSpPr>
          <p:spPr bwMode="auto">
            <a:xfrm>
              <a:off x="3755" y="1444"/>
              <a:ext cx="1390" cy="842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19" name="Line 4"/>
            <p:cNvSpPr>
              <a:spLocks noChangeShapeType="1"/>
            </p:cNvSpPr>
            <p:nvPr/>
          </p:nvSpPr>
          <p:spPr bwMode="auto">
            <a:xfrm>
              <a:off x="3584" y="1865"/>
              <a:ext cx="189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20" name="Line 5"/>
            <p:cNvSpPr>
              <a:spLocks noChangeShapeType="1"/>
            </p:cNvSpPr>
            <p:nvPr/>
          </p:nvSpPr>
          <p:spPr bwMode="auto">
            <a:xfrm flipH="1" flipV="1">
              <a:off x="4450" y="1038"/>
              <a:ext cx="0" cy="164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21" name="Rectangle 6"/>
            <p:cNvSpPr>
              <a:spLocks noChangeArrowheads="1"/>
            </p:cNvSpPr>
            <p:nvPr/>
          </p:nvSpPr>
          <p:spPr bwMode="auto">
            <a:xfrm>
              <a:off x="3562" y="922"/>
              <a:ext cx="781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800" dirty="0">
                  <a:latin typeface="Symbol" pitchFamily="-110" charset="2"/>
                </a:rPr>
                <a:t>D</a:t>
              </a:r>
              <a:r>
                <a:rPr lang="en-US" sz="1800" i="1" dirty="0">
                  <a:latin typeface="Symbol" pitchFamily="-110" charset="2"/>
                </a:rPr>
                <a:t>E</a:t>
              </a:r>
              <a:r>
                <a:rPr lang="en-US" sz="1800" dirty="0">
                  <a:latin typeface="Symbol" pitchFamily="-110" charset="2"/>
                </a:rPr>
                <a:t>, </a:t>
              </a:r>
              <a:r>
                <a:rPr lang="en-US" sz="1600" dirty="0" err="1">
                  <a:latin typeface="Symbol" pitchFamily="-110" charset="2"/>
                </a:rPr>
                <a:t>D</a:t>
              </a:r>
              <a:r>
                <a:rPr lang="en-US" sz="1600" i="1" dirty="0" err="1">
                  <a:latin typeface="Comic Sans MS" pitchFamily="-110" charset="0"/>
                </a:rPr>
                <a:t>p</a:t>
              </a:r>
              <a:r>
                <a:rPr lang="en-US" sz="1600" dirty="0">
                  <a:latin typeface="Comic Sans MS" pitchFamily="-110" charset="0"/>
                </a:rPr>
                <a:t>/</a:t>
              </a:r>
              <a:r>
                <a:rPr lang="en-US" sz="1600" i="1" dirty="0">
                  <a:latin typeface="Comic Sans MS" pitchFamily="-110" charset="0"/>
                </a:rPr>
                <a:t>p</a:t>
              </a:r>
              <a:endParaRPr sz="1600" i="1" noProof="1">
                <a:latin typeface="Comic Sans MS" pitchFamily="-110" charset="0"/>
              </a:endParaRPr>
            </a:p>
          </p:txBody>
        </p:sp>
        <p:sp>
          <p:nvSpPr>
            <p:cNvPr id="55322" name="Rectangle 7"/>
            <p:cNvSpPr>
              <a:spLocks noChangeArrowheads="1"/>
            </p:cNvSpPr>
            <p:nvPr/>
          </p:nvSpPr>
          <p:spPr bwMode="auto">
            <a:xfrm>
              <a:off x="5385" y="1943"/>
              <a:ext cx="208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800">
                  <a:latin typeface="Symbol" pitchFamily="-110" charset="2"/>
                </a:rPr>
                <a:t>f</a:t>
              </a:r>
              <a:endParaRPr sz="1800" noProof="1">
                <a:latin typeface="Symbol" pitchFamily="-110" charset="2"/>
              </a:endParaRPr>
            </a:p>
          </p:txBody>
        </p:sp>
        <p:sp>
          <p:nvSpPr>
            <p:cNvPr id="55323" name="Oval 8"/>
            <p:cNvSpPr>
              <a:spLocks noChangeArrowheads="1"/>
            </p:cNvSpPr>
            <p:nvPr/>
          </p:nvSpPr>
          <p:spPr bwMode="auto">
            <a:xfrm>
              <a:off x="4300" y="1669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24" name="Oval 9"/>
            <p:cNvSpPr>
              <a:spLocks noChangeArrowheads="1"/>
            </p:cNvSpPr>
            <p:nvPr/>
          </p:nvSpPr>
          <p:spPr bwMode="auto">
            <a:xfrm>
              <a:off x="4503" y="1795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25" name="Oval 10"/>
            <p:cNvSpPr>
              <a:spLocks noChangeArrowheads="1"/>
            </p:cNvSpPr>
            <p:nvPr/>
          </p:nvSpPr>
          <p:spPr bwMode="auto">
            <a:xfrm>
              <a:off x="4546" y="1658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26" name="Oval 11"/>
            <p:cNvSpPr>
              <a:spLocks noChangeArrowheads="1"/>
            </p:cNvSpPr>
            <p:nvPr/>
          </p:nvSpPr>
          <p:spPr bwMode="auto">
            <a:xfrm>
              <a:off x="4642" y="1754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27" name="Oval 12"/>
            <p:cNvSpPr>
              <a:spLocks noChangeArrowheads="1"/>
            </p:cNvSpPr>
            <p:nvPr/>
          </p:nvSpPr>
          <p:spPr bwMode="auto">
            <a:xfrm>
              <a:off x="4503" y="1935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28" name="Oval 13"/>
            <p:cNvSpPr>
              <a:spLocks noChangeArrowheads="1"/>
            </p:cNvSpPr>
            <p:nvPr/>
          </p:nvSpPr>
          <p:spPr bwMode="auto">
            <a:xfrm>
              <a:off x="4632" y="2056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29" name="Oval 14"/>
            <p:cNvSpPr>
              <a:spLocks noChangeArrowheads="1"/>
            </p:cNvSpPr>
            <p:nvPr/>
          </p:nvSpPr>
          <p:spPr bwMode="auto">
            <a:xfrm>
              <a:off x="4343" y="1838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30" name="Oval 15"/>
            <p:cNvSpPr>
              <a:spLocks noChangeArrowheads="1"/>
            </p:cNvSpPr>
            <p:nvPr/>
          </p:nvSpPr>
          <p:spPr bwMode="auto">
            <a:xfrm>
              <a:off x="4675" y="1626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31" name="Oval 16"/>
            <p:cNvSpPr>
              <a:spLocks noChangeArrowheads="1"/>
            </p:cNvSpPr>
            <p:nvPr/>
          </p:nvSpPr>
          <p:spPr bwMode="auto">
            <a:xfrm>
              <a:off x="4599" y="1839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32" name="Oval 17"/>
            <p:cNvSpPr>
              <a:spLocks noChangeArrowheads="1"/>
            </p:cNvSpPr>
            <p:nvPr/>
          </p:nvSpPr>
          <p:spPr bwMode="auto">
            <a:xfrm>
              <a:off x="4343" y="1978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33" name="Oval 18"/>
            <p:cNvSpPr>
              <a:spLocks noChangeArrowheads="1"/>
            </p:cNvSpPr>
            <p:nvPr/>
          </p:nvSpPr>
          <p:spPr bwMode="auto">
            <a:xfrm>
              <a:off x="4214" y="1754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34" name="Oval 19"/>
            <p:cNvSpPr>
              <a:spLocks noChangeArrowheads="1"/>
            </p:cNvSpPr>
            <p:nvPr/>
          </p:nvSpPr>
          <p:spPr bwMode="auto">
            <a:xfrm>
              <a:off x="4214" y="1923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35" name="Oval 20"/>
            <p:cNvSpPr>
              <a:spLocks noChangeArrowheads="1"/>
            </p:cNvSpPr>
            <p:nvPr/>
          </p:nvSpPr>
          <p:spPr bwMode="auto">
            <a:xfrm>
              <a:off x="4675" y="1935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36" name="Oval 21"/>
            <p:cNvSpPr>
              <a:spLocks noChangeArrowheads="1"/>
            </p:cNvSpPr>
            <p:nvPr/>
          </p:nvSpPr>
          <p:spPr bwMode="auto">
            <a:xfrm>
              <a:off x="4503" y="2073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37" name="Oval 22"/>
            <p:cNvSpPr>
              <a:spLocks noChangeArrowheads="1"/>
            </p:cNvSpPr>
            <p:nvPr/>
          </p:nvSpPr>
          <p:spPr bwMode="auto">
            <a:xfrm>
              <a:off x="4128" y="1837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38" name="Oval 23"/>
            <p:cNvSpPr>
              <a:spLocks noChangeArrowheads="1"/>
            </p:cNvSpPr>
            <p:nvPr/>
          </p:nvSpPr>
          <p:spPr bwMode="auto">
            <a:xfrm>
              <a:off x="4128" y="2098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39" name="Oval 24"/>
            <p:cNvSpPr>
              <a:spLocks noChangeArrowheads="1"/>
            </p:cNvSpPr>
            <p:nvPr/>
          </p:nvSpPr>
          <p:spPr bwMode="auto">
            <a:xfrm>
              <a:off x="4042" y="1658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40" name="Oval 25"/>
            <p:cNvSpPr>
              <a:spLocks noChangeArrowheads="1"/>
            </p:cNvSpPr>
            <p:nvPr/>
          </p:nvSpPr>
          <p:spPr bwMode="auto">
            <a:xfrm>
              <a:off x="3935" y="1838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41" name="Oval 26"/>
            <p:cNvSpPr>
              <a:spLocks noChangeArrowheads="1"/>
            </p:cNvSpPr>
            <p:nvPr/>
          </p:nvSpPr>
          <p:spPr bwMode="auto">
            <a:xfrm>
              <a:off x="4874" y="1794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42" name="Oval 27"/>
            <p:cNvSpPr>
              <a:spLocks noChangeArrowheads="1"/>
            </p:cNvSpPr>
            <p:nvPr/>
          </p:nvSpPr>
          <p:spPr bwMode="auto">
            <a:xfrm>
              <a:off x="4353" y="1573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43" name="Oval 28"/>
            <p:cNvSpPr>
              <a:spLocks noChangeArrowheads="1"/>
            </p:cNvSpPr>
            <p:nvPr/>
          </p:nvSpPr>
          <p:spPr bwMode="auto">
            <a:xfrm>
              <a:off x="4556" y="1530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44" name="Oval 29"/>
            <p:cNvSpPr>
              <a:spLocks noChangeArrowheads="1"/>
            </p:cNvSpPr>
            <p:nvPr/>
          </p:nvSpPr>
          <p:spPr bwMode="auto">
            <a:xfrm>
              <a:off x="4171" y="1584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45" name="Oval 30"/>
            <p:cNvSpPr>
              <a:spLocks noChangeArrowheads="1"/>
            </p:cNvSpPr>
            <p:nvPr/>
          </p:nvSpPr>
          <p:spPr bwMode="auto">
            <a:xfrm>
              <a:off x="4310" y="2158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46" name="Oval 31"/>
            <p:cNvSpPr>
              <a:spLocks noChangeArrowheads="1"/>
            </p:cNvSpPr>
            <p:nvPr/>
          </p:nvSpPr>
          <p:spPr bwMode="auto">
            <a:xfrm>
              <a:off x="3851" y="1701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47" name="Oval 32"/>
            <p:cNvSpPr>
              <a:spLocks noChangeArrowheads="1"/>
            </p:cNvSpPr>
            <p:nvPr/>
          </p:nvSpPr>
          <p:spPr bwMode="auto">
            <a:xfrm>
              <a:off x="3851" y="2008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48" name="Oval 33"/>
            <p:cNvSpPr>
              <a:spLocks noChangeArrowheads="1"/>
            </p:cNvSpPr>
            <p:nvPr/>
          </p:nvSpPr>
          <p:spPr bwMode="auto">
            <a:xfrm>
              <a:off x="4874" y="1584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49" name="Oval 34"/>
            <p:cNvSpPr>
              <a:spLocks noChangeArrowheads="1"/>
            </p:cNvSpPr>
            <p:nvPr/>
          </p:nvSpPr>
          <p:spPr bwMode="auto">
            <a:xfrm>
              <a:off x="5003" y="1935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50" name="Oval 35"/>
            <p:cNvSpPr>
              <a:spLocks noChangeArrowheads="1"/>
            </p:cNvSpPr>
            <p:nvPr/>
          </p:nvSpPr>
          <p:spPr bwMode="auto">
            <a:xfrm>
              <a:off x="4503" y="2183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51" name="Oval 36"/>
            <p:cNvSpPr>
              <a:spLocks noChangeArrowheads="1"/>
            </p:cNvSpPr>
            <p:nvPr/>
          </p:nvSpPr>
          <p:spPr bwMode="auto">
            <a:xfrm>
              <a:off x="4874" y="2031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52" name="Oval 37"/>
            <p:cNvSpPr>
              <a:spLocks noChangeArrowheads="1"/>
            </p:cNvSpPr>
            <p:nvPr/>
          </p:nvSpPr>
          <p:spPr bwMode="auto">
            <a:xfrm>
              <a:off x="4374" y="1743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53" name="Oval 38"/>
            <p:cNvSpPr>
              <a:spLocks noChangeArrowheads="1"/>
            </p:cNvSpPr>
            <p:nvPr/>
          </p:nvSpPr>
          <p:spPr bwMode="auto">
            <a:xfrm>
              <a:off x="3755" y="1839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54" name="Oval 39"/>
            <p:cNvSpPr>
              <a:spLocks noChangeArrowheads="1"/>
            </p:cNvSpPr>
            <p:nvPr/>
          </p:nvSpPr>
          <p:spPr bwMode="auto">
            <a:xfrm>
              <a:off x="4960" y="1701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55" name="Oval 40"/>
            <p:cNvSpPr>
              <a:spLocks noChangeArrowheads="1"/>
            </p:cNvSpPr>
            <p:nvPr/>
          </p:nvSpPr>
          <p:spPr bwMode="auto">
            <a:xfrm>
              <a:off x="4021" y="2030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56" name="Oval 41"/>
            <p:cNvSpPr>
              <a:spLocks noChangeArrowheads="1"/>
            </p:cNvSpPr>
            <p:nvPr/>
          </p:nvSpPr>
          <p:spPr bwMode="auto">
            <a:xfrm>
              <a:off x="4728" y="2116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57" name="Oval 42"/>
            <p:cNvSpPr>
              <a:spLocks noChangeArrowheads="1"/>
            </p:cNvSpPr>
            <p:nvPr/>
          </p:nvSpPr>
          <p:spPr bwMode="auto">
            <a:xfrm>
              <a:off x="4247" y="1444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58" name="Oval 43"/>
            <p:cNvSpPr>
              <a:spLocks noChangeArrowheads="1"/>
            </p:cNvSpPr>
            <p:nvPr/>
          </p:nvSpPr>
          <p:spPr bwMode="auto">
            <a:xfrm>
              <a:off x="4728" y="1488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59" name="Oval 44"/>
            <p:cNvSpPr>
              <a:spLocks noChangeArrowheads="1"/>
            </p:cNvSpPr>
            <p:nvPr/>
          </p:nvSpPr>
          <p:spPr bwMode="auto">
            <a:xfrm>
              <a:off x="4788" y="1918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60" name="Oval 45"/>
            <p:cNvSpPr>
              <a:spLocks noChangeArrowheads="1"/>
            </p:cNvSpPr>
            <p:nvPr/>
          </p:nvSpPr>
          <p:spPr bwMode="auto">
            <a:xfrm>
              <a:off x="4745" y="1780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61" name="Oval 46"/>
            <p:cNvSpPr>
              <a:spLocks noChangeArrowheads="1"/>
            </p:cNvSpPr>
            <p:nvPr/>
          </p:nvSpPr>
          <p:spPr bwMode="auto">
            <a:xfrm>
              <a:off x="4439" y="1658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62" name="Oval 47"/>
            <p:cNvSpPr>
              <a:spLocks noChangeArrowheads="1"/>
            </p:cNvSpPr>
            <p:nvPr/>
          </p:nvSpPr>
          <p:spPr bwMode="auto">
            <a:xfrm>
              <a:off x="4247" y="2030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63" name="Line 48"/>
            <p:cNvSpPr>
              <a:spLocks noChangeShapeType="1"/>
            </p:cNvSpPr>
            <p:nvPr/>
          </p:nvSpPr>
          <p:spPr bwMode="auto">
            <a:xfrm flipV="1">
              <a:off x="3584" y="2243"/>
              <a:ext cx="437" cy="59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64" name="Rectangle 49"/>
            <p:cNvSpPr>
              <a:spLocks noChangeArrowheads="1"/>
            </p:cNvSpPr>
            <p:nvPr/>
          </p:nvSpPr>
          <p:spPr bwMode="auto">
            <a:xfrm>
              <a:off x="2687" y="2928"/>
              <a:ext cx="2792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tabLst>
                  <a:tab pos="1139825" algn="l"/>
                </a:tabLst>
              </a:pPr>
              <a:r>
                <a:rPr lang="en-US" sz="1600" dirty="0">
                  <a:latin typeface="Comic Sans MS" pitchFamily="-110" charset="0"/>
                </a:rPr>
                <a:t>Emittance: 	phase space area including 	all the particles </a:t>
              </a:r>
              <a:endParaRPr sz="1600" noProof="1">
                <a:latin typeface="Comic Sans MS" pitchFamily="-110" charset="0"/>
              </a:endParaRPr>
            </a:p>
          </p:txBody>
        </p:sp>
        <p:sp>
          <p:nvSpPr>
            <p:cNvPr id="55365" name="Rectangle 50"/>
            <p:cNvSpPr>
              <a:spLocks noChangeArrowheads="1"/>
            </p:cNvSpPr>
            <p:nvPr/>
          </p:nvSpPr>
          <p:spPr bwMode="auto">
            <a:xfrm>
              <a:off x="2710" y="3417"/>
              <a:ext cx="2948" cy="4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tabLst>
                  <a:tab pos="1139825" algn="l"/>
                </a:tabLst>
              </a:pPr>
              <a:r>
                <a:rPr lang="en-US" sz="1400" dirty="0">
                  <a:latin typeface="Comic Sans MS" pitchFamily="-110" charset="0"/>
                </a:rPr>
                <a:t>NB: if the emittance contour correspond to a possible orbit in phase space, its shape does not change with time (matched beam) </a:t>
              </a:r>
              <a:endParaRPr sz="1400" noProof="1">
                <a:latin typeface="Comic Sans MS" pitchFamily="-110" charset="0"/>
              </a:endParaRPr>
            </a:p>
          </p:txBody>
        </p:sp>
      </p:grpSp>
      <p:grpSp>
        <p:nvGrpSpPr>
          <p:cNvPr id="55301" name="Group 53"/>
          <p:cNvGrpSpPr>
            <a:grpSpLocks/>
          </p:cNvGrpSpPr>
          <p:nvPr/>
        </p:nvGrpSpPr>
        <p:grpSpPr bwMode="auto">
          <a:xfrm>
            <a:off x="563678" y="1628801"/>
            <a:ext cx="3559419" cy="3840164"/>
            <a:chOff x="220" y="922"/>
            <a:chExt cx="2429" cy="2419"/>
          </a:xfrm>
        </p:grpSpPr>
        <p:sp>
          <p:nvSpPr>
            <p:cNvPr id="55302" name="Line 54"/>
            <p:cNvSpPr>
              <a:spLocks noChangeShapeType="1"/>
            </p:cNvSpPr>
            <p:nvPr/>
          </p:nvSpPr>
          <p:spPr bwMode="auto">
            <a:xfrm>
              <a:off x="491" y="1865"/>
              <a:ext cx="189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03" name="Line 55"/>
            <p:cNvSpPr>
              <a:spLocks noChangeShapeType="1"/>
            </p:cNvSpPr>
            <p:nvPr/>
          </p:nvSpPr>
          <p:spPr bwMode="auto">
            <a:xfrm flipH="1" flipV="1">
              <a:off x="1357" y="1038"/>
              <a:ext cx="0" cy="164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04" name="Rectangle 56"/>
            <p:cNvSpPr>
              <a:spLocks noChangeArrowheads="1"/>
            </p:cNvSpPr>
            <p:nvPr/>
          </p:nvSpPr>
          <p:spPr bwMode="auto">
            <a:xfrm>
              <a:off x="607" y="922"/>
              <a:ext cx="744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800" dirty="0">
                  <a:latin typeface="Symbol" pitchFamily="-110" charset="2"/>
                </a:rPr>
                <a:t>D</a:t>
              </a:r>
              <a:r>
                <a:rPr lang="en-US" sz="1800" i="1" dirty="0">
                  <a:latin typeface="Symbol" pitchFamily="-110" charset="2"/>
                </a:rPr>
                <a:t>E</a:t>
              </a:r>
              <a:r>
                <a:rPr lang="en-US" sz="1800" dirty="0">
                  <a:latin typeface="Symbol" pitchFamily="-110" charset="2"/>
                </a:rPr>
                <a:t>, </a:t>
              </a:r>
              <a:r>
                <a:rPr lang="en-US" sz="1600" dirty="0" err="1">
                  <a:latin typeface="Symbol" pitchFamily="-110" charset="2"/>
                </a:rPr>
                <a:t>D</a:t>
              </a:r>
              <a:r>
                <a:rPr lang="en-US" sz="1600" i="1" dirty="0" err="1">
                  <a:latin typeface="Comic Sans MS" pitchFamily="-110" charset="0"/>
                </a:rPr>
                <a:t>p</a:t>
              </a:r>
              <a:r>
                <a:rPr lang="en-US" sz="1600" dirty="0">
                  <a:latin typeface="Comic Sans MS" pitchFamily="-110" charset="0"/>
                </a:rPr>
                <a:t>/</a:t>
              </a:r>
              <a:r>
                <a:rPr lang="en-US" sz="1600" i="1" dirty="0">
                  <a:latin typeface="Comic Sans MS" pitchFamily="-110" charset="0"/>
                </a:rPr>
                <a:t>p</a:t>
              </a:r>
              <a:endParaRPr sz="1600" i="1" noProof="1">
                <a:latin typeface="Comic Sans MS" pitchFamily="-110" charset="0"/>
              </a:endParaRPr>
            </a:p>
          </p:txBody>
        </p:sp>
        <p:sp>
          <p:nvSpPr>
            <p:cNvPr id="55305" name="Rectangle 57"/>
            <p:cNvSpPr>
              <a:spLocks noChangeArrowheads="1"/>
            </p:cNvSpPr>
            <p:nvPr/>
          </p:nvSpPr>
          <p:spPr bwMode="auto">
            <a:xfrm>
              <a:off x="2292" y="1943"/>
              <a:ext cx="208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800">
                  <a:latin typeface="Symbol" pitchFamily="-110" charset="2"/>
                </a:rPr>
                <a:t>f</a:t>
              </a:r>
              <a:endParaRPr sz="1800" noProof="1">
                <a:latin typeface="Symbol" pitchFamily="-110" charset="2"/>
              </a:endParaRPr>
            </a:p>
          </p:txBody>
        </p:sp>
        <p:sp>
          <p:nvSpPr>
            <p:cNvPr id="55306" name="Line 58"/>
            <p:cNvSpPr>
              <a:spLocks noChangeShapeType="1"/>
            </p:cNvSpPr>
            <p:nvPr/>
          </p:nvSpPr>
          <p:spPr bwMode="auto">
            <a:xfrm flipV="1">
              <a:off x="1613" y="1212"/>
              <a:ext cx="0" cy="376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prstDash val="dash"/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07" name="Line 59"/>
            <p:cNvSpPr>
              <a:spLocks noChangeShapeType="1"/>
            </p:cNvSpPr>
            <p:nvPr/>
          </p:nvSpPr>
          <p:spPr bwMode="auto">
            <a:xfrm>
              <a:off x="1613" y="1588"/>
              <a:ext cx="0" cy="415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prstDash val="dash"/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08" name="Line 60"/>
            <p:cNvSpPr>
              <a:spLocks noChangeShapeType="1"/>
            </p:cNvSpPr>
            <p:nvPr/>
          </p:nvSpPr>
          <p:spPr bwMode="auto">
            <a:xfrm>
              <a:off x="1612" y="1588"/>
              <a:ext cx="397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prstDash val="dash"/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09" name="Line 61"/>
            <p:cNvSpPr>
              <a:spLocks noChangeShapeType="1"/>
            </p:cNvSpPr>
            <p:nvPr/>
          </p:nvSpPr>
          <p:spPr bwMode="auto">
            <a:xfrm flipH="1">
              <a:off x="1197" y="1588"/>
              <a:ext cx="415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prstDash val="dash"/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10" name="Oval 62"/>
            <p:cNvSpPr>
              <a:spLocks noChangeArrowheads="1"/>
            </p:cNvSpPr>
            <p:nvPr/>
          </p:nvSpPr>
          <p:spPr bwMode="auto">
            <a:xfrm>
              <a:off x="1570" y="1545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11" name="Rectangle 63"/>
            <p:cNvSpPr>
              <a:spLocks noChangeArrowheads="1"/>
            </p:cNvSpPr>
            <p:nvPr/>
          </p:nvSpPr>
          <p:spPr bwMode="auto">
            <a:xfrm>
              <a:off x="1457" y="1020"/>
              <a:ext cx="825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latin typeface="Comic Sans MS" pitchFamily="-110" charset="0"/>
                </a:rPr>
                <a:t>acceleration</a:t>
              </a:r>
              <a:endParaRPr sz="1400" noProof="1">
                <a:latin typeface="Comic Sans MS" pitchFamily="-110" charset="0"/>
              </a:endParaRPr>
            </a:p>
          </p:txBody>
        </p:sp>
        <p:sp>
          <p:nvSpPr>
            <p:cNvPr id="55312" name="Rectangle 64"/>
            <p:cNvSpPr>
              <a:spLocks noChangeArrowheads="1"/>
            </p:cNvSpPr>
            <p:nvPr/>
          </p:nvSpPr>
          <p:spPr bwMode="auto">
            <a:xfrm>
              <a:off x="1445" y="1997"/>
              <a:ext cx="838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latin typeface="Comic Sans MS" pitchFamily="-110" charset="0"/>
                </a:rPr>
                <a:t>deceleration</a:t>
              </a:r>
              <a:endParaRPr sz="1400" noProof="1">
                <a:latin typeface="Comic Sans MS" pitchFamily="-110" charset="0"/>
              </a:endParaRPr>
            </a:p>
          </p:txBody>
        </p:sp>
        <p:sp>
          <p:nvSpPr>
            <p:cNvPr id="55313" name="Rectangle 65"/>
            <p:cNvSpPr>
              <a:spLocks noChangeArrowheads="1"/>
            </p:cNvSpPr>
            <p:nvPr/>
          </p:nvSpPr>
          <p:spPr bwMode="auto">
            <a:xfrm>
              <a:off x="1980" y="1385"/>
              <a:ext cx="669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latin typeface="Comic Sans MS" pitchFamily="-110" charset="0"/>
                </a:rPr>
                <a:t>move </a:t>
              </a:r>
            </a:p>
            <a:p>
              <a:pPr algn="ctr"/>
              <a:r>
                <a:rPr lang="en-US" sz="1400">
                  <a:latin typeface="Comic Sans MS" pitchFamily="-110" charset="0"/>
                </a:rPr>
                <a:t>backward</a:t>
              </a:r>
              <a:endParaRPr sz="1400" noProof="1">
                <a:latin typeface="Comic Sans MS" pitchFamily="-110" charset="0"/>
              </a:endParaRPr>
            </a:p>
          </p:txBody>
        </p:sp>
        <p:sp>
          <p:nvSpPr>
            <p:cNvPr id="55314" name="Rectangle 66"/>
            <p:cNvSpPr>
              <a:spLocks noChangeArrowheads="1"/>
            </p:cNvSpPr>
            <p:nvPr/>
          </p:nvSpPr>
          <p:spPr bwMode="auto">
            <a:xfrm>
              <a:off x="613" y="1367"/>
              <a:ext cx="590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 dirty="0">
                  <a:latin typeface="Comic Sans MS" pitchFamily="-110" charset="0"/>
                </a:rPr>
                <a:t>move </a:t>
              </a:r>
            </a:p>
            <a:p>
              <a:pPr algn="ctr"/>
              <a:r>
                <a:rPr lang="en-US" sz="1400" dirty="0">
                  <a:latin typeface="Comic Sans MS" pitchFamily="-110" charset="0"/>
                </a:rPr>
                <a:t>forward</a:t>
              </a:r>
              <a:endParaRPr sz="1400" noProof="1">
                <a:latin typeface="Comic Sans MS" pitchFamily="-110" charset="0"/>
              </a:endParaRPr>
            </a:p>
          </p:txBody>
        </p:sp>
        <p:sp>
          <p:nvSpPr>
            <p:cNvPr id="55315" name="Rectangle 67"/>
            <p:cNvSpPr>
              <a:spLocks noChangeArrowheads="1"/>
            </p:cNvSpPr>
            <p:nvPr/>
          </p:nvSpPr>
          <p:spPr bwMode="auto">
            <a:xfrm>
              <a:off x="220" y="2774"/>
              <a:ext cx="2273" cy="5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600" dirty="0">
                  <a:latin typeface="Comic Sans MS" pitchFamily="-110" charset="0"/>
                </a:rPr>
                <a:t>The particle trajectory in the phase space (</a:t>
              </a:r>
              <a:r>
                <a:rPr lang="en-US" sz="1600" dirty="0" err="1">
                  <a:latin typeface="Symbol" pitchFamily="-110" charset="2"/>
                </a:rPr>
                <a:t>D</a:t>
              </a:r>
              <a:r>
                <a:rPr lang="en-US" sz="1600" i="1" dirty="0" err="1">
                  <a:latin typeface="Comic Sans MS" pitchFamily="-110" charset="0"/>
                </a:rPr>
                <a:t>p</a:t>
              </a:r>
              <a:r>
                <a:rPr lang="en-US" sz="1600" dirty="0">
                  <a:latin typeface="Comic Sans MS" pitchFamily="-110" charset="0"/>
                </a:rPr>
                <a:t>/</a:t>
              </a:r>
              <a:r>
                <a:rPr lang="en-US" sz="1600" i="1" dirty="0">
                  <a:latin typeface="Comic Sans MS" pitchFamily="-110" charset="0"/>
                </a:rPr>
                <a:t>p</a:t>
              </a:r>
              <a:r>
                <a:rPr lang="en-US" sz="1600" dirty="0">
                  <a:latin typeface="Comic Sans MS" pitchFamily="-110" charset="0"/>
                </a:rPr>
                <a:t>, </a:t>
              </a:r>
              <a:r>
                <a:rPr lang="en-US" sz="1600" dirty="0">
                  <a:latin typeface="Symbol" pitchFamily="-110" charset="2"/>
                </a:rPr>
                <a:t>f</a:t>
              </a:r>
              <a:r>
                <a:rPr lang="en-US" sz="1600" dirty="0">
                  <a:latin typeface="Comic Sans MS" pitchFamily="-110" charset="0"/>
                </a:rPr>
                <a:t>) describes its longitudinal motion.</a:t>
              </a:r>
            </a:p>
          </p:txBody>
        </p:sp>
        <p:sp>
          <p:nvSpPr>
            <p:cNvPr id="55316" name="Rectangle 68"/>
            <p:cNvSpPr>
              <a:spLocks noChangeArrowheads="1"/>
            </p:cNvSpPr>
            <p:nvPr/>
          </p:nvSpPr>
          <p:spPr bwMode="auto">
            <a:xfrm>
              <a:off x="407" y="2045"/>
              <a:ext cx="702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latin typeface="Comic Sans MS" pitchFamily="-110" charset="0"/>
                </a:rPr>
                <a:t>reference</a:t>
              </a:r>
              <a:endParaRPr sz="1400" noProof="1">
                <a:latin typeface="Comic Sans MS" pitchFamily="-110" charset="0"/>
              </a:endParaRPr>
            </a:p>
          </p:txBody>
        </p:sp>
        <p:sp>
          <p:nvSpPr>
            <p:cNvPr id="55317" name="Line 69"/>
            <p:cNvSpPr>
              <a:spLocks noChangeShapeType="1"/>
            </p:cNvSpPr>
            <p:nvPr/>
          </p:nvSpPr>
          <p:spPr bwMode="auto">
            <a:xfrm flipV="1">
              <a:off x="1024" y="1880"/>
              <a:ext cx="308" cy="1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0" name="Rectangle 2"/>
          <p:cNvSpPr txBox="1">
            <a:spLocks noChangeArrowheads="1"/>
          </p:cNvSpPr>
          <p:nvPr/>
        </p:nvSpPr>
        <p:spPr>
          <a:xfrm>
            <a:off x="1066800" y="304800"/>
            <a:ext cx="7086600" cy="533400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9pPr>
          </a:lstStyle>
          <a:p>
            <a:r>
              <a:rPr lang="en-US" dirty="0"/>
              <a:t>Longitudinal phase space</a:t>
            </a:r>
          </a:p>
          <a:p>
            <a:endParaRPr lang="fr-FR" dirty="0"/>
          </a:p>
        </p:txBody>
      </p:sp>
      <p:sp>
        <p:nvSpPr>
          <p:cNvPr id="69" name="Text Box 2051"/>
          <p:cNvSpPr txBox="1">
            <a:spLocks noChangeArrowheads="1"/>
          </p:cNvSpPr>
          <p:nvPr/>
        </p:nvSpPr>
        <p:spPr bwMode="auto">
          <a:xfrm>
            <a:off x="685800" y="980728"/>
            <a:ext cx="676652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/>
              <a:t>The </a:t>
            </a:r>
            <a:r>
              <a:rPr lang="en-US" sz="1800" dirty="0">
                <a:solidFill>
                  <a:srgbClr val="FF3300"/>
                </a:solidFill>
              </a:rPr>
              <a:t>energy – phase oscillations </a:t>
            </a:r>
            <a:r>
              <a:rPr lang="en-US" sz="1800" dirty="0"/>
              <a:t>can be drawn in </a:t>
            </a:r>
            <a:r>
              <a:rPr lang="en-US" sz="1800" dirty="0">
                <a:solidFill>
                  <a:srgbClr val="FF3300"/>
                </a:solidFill>
              </a:rPr>
              <a:t>phase space</a:t>
            </a:r>
            <a:r>
              <a:rPr lang="en-US" sz="1800" dirty="0"/>
              <a:t>:</a:t>
            </a:r>
            <a:endParaRPr lang="fr-FR" sz="1800" dirty="0"/>
          </a:p>
        </p:txBody>
      </p:sp>
    </p:spTree>
    <p:extLst>
      <p:ext uri="{BB962C8B-B14F-4D97-AF65-F5344CB8AC3E}">
        <p14:creationId xmlns:p14="http://schemas.microsoft.com/office/powerpoint/2010/main" val="3042429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66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7086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/>
              <a:t>Longitudinal Dynamics - Electrons</a:t>
            </a:r>
            <a:endParaRPr lang="fr-FR" dirty="0"/>
          </a:p>
        </p:txBody>
      </p:sp>
      <p:graphicFrame>
        <p:nvGraphicFramePr>
          <p:cNvPr id="4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99780863"/>
              </p:ext>
            </p:extLst>
          </p:nvPr>
        </p:nvGraphicFramePr>
        <p:xfrm>
          <a:off x="5410200" y="2342510"/>
          <a:ext cx="3136900" cy="327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esigner Drawing" r:id="rId3" imgW="2847240" imgH="2975400" progId="">
                  <p:embed/>
                </p:oleObj>
              </mc:Choice>
              <mc:Fallback>
                <p:oleObj name="Designer Drawing" r:id="rId3" imgW="2847240" imgH="297540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0200" y="2342510"/>
                        <a:ext cx="3136900" cy="3276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562883"/>
              </p:ext>
            </p:extLst>
          </p:nvPr>
        </p:nvGraphicFramePr>
        <p:xfrm>
          <a:off x="5119688" y="1608138"/>
          <a:ext cx="3705225" cy="708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2590800" imgH="495300" progId="Equation.3">
                  <p:embed/>
                </p:oleObj>
              </mc:Choice>
              <mc:Fallback>
                <p:oleObj name="Equation" r:id="rId5" imgW="2590800" imgH="495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19688" y="1608138"/>
                        <a:ext cx="3705225" cy="708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" name="Rectangle 9"/>
          <p:cNvSpPr>
            <a:spLocks noChangeArrowheads="1"/>
          </p:cNvSpPr>
          <p:nvPr/>
        </p:nvSpPr>
        <p:spPr bwMode="auto">
          <a:xfrm>
            <a:off x="304800" y="1664568"/>
            <a:ext cx="49530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>
              <a:spcBef>
                <a:spcPct val="50000"/>
              </a:spcBef>
              <a:buClr>
                <a:schemeClr val="hlink"/>
              </a:buClr>
              <a:buSzPct val="70000"/>
            </a:pPr>
            <a:r>
              <a:rPr lang="en-US" sz="1600" dirty="0">
                <a:latin typeface="Comic Sans MS" pitchFamily="66" charset="0"/>
                <a:sym typeface="Symbol" pitchFamily="18" charset="2"/>
              </a:rPr>
              <a:t>Electrons injected into a TW structure</a:t>
            </a:r>
            <a:br>
              <a:rPr lang="en-US" sz="1600" dirty="0">
                <a:latin typeface="Comic Sans MS" pitchFamily="66" charset="0"/>
                <a:sym typeface="Symbol" pitchFamily="18" charset="2"/>
              </a:rPr>
            </a:br>
            <a:r>
              <a:rPr lang="en-US" sz="1600" dirty="0">
                <a:latin typeface="Comic Sans MS" pitchFamily="66" charset="0"/>
                <a:sym typeface="Symbol" pitchFamily="18" charset="2"/>
              </a:rPr>
              <a:t>designed for v=c:</a:t>
            </a:r>
          </a:p>
          <a:p>
            <a:pPr marL="457200" indent="-457200">
              <a:spcBef>
                <a:spcPct val="50000"/>
              </a:spcBef>
              <a:buClr>
                <a:schemeClr val="hlink"/>
              </a:buClr>
              <a:buSzPct val="70000"/>
              <a:buFont typeface="Symbol" pitchFamily="18" charset="2"/>
              <a:buChar char="®"/>
            </a:pPr>
            <a:r>
              <a:rPr lang="en-US" sz="1600" b="0" dirty="0">
                <a:latin typeface="Comic Sans MS" pitchFamily="66" charset="0"/>
                <a:sym typeface="Symbol" pitchFamily="18" charset="2"/>
              </a:rPr>
              <a:t>at v=c remain at the injection phase.</a:t>
            </a:r>
          </a:p>
          <a:p>
            <a:pPr marL="457200" indent="-457200">
              <a:spcBef>
                <a:spcPct val="50000"/>
              </a:spcBef>
              <a:buClr>
                <a:schemeClr val="hlink"/>
              </a:buClr>
              <a:buSzPct val="70000"/>
              <a:buFont typeface="Symbol" pitchFamily="18" charset="2"/>
              <a:buChar char="®"/>
            </a:pPr>
            <a:r>
              <a:rPr lang="en-US" sz="1600" dirty="0">
                <a:latin typeface="Comic Sans MS" pitchFamily="66" charset="0"/>
                <a:sym typeface="Symbol" pitchFamily="18" charset="2"/>
              </a:rPr>
              <a:t>at v&lt;c </a:t>
            </a:r>
            <a:r>
              <a:rPr lang="en-US" sz="1600" b="0" dirty="0">
                <a:latin typeface="Comic Sans MS" pitchFamily="66" charset="0"/>
                <a:sym typeface="Symbol" pitchFamily="18" charset="2"/>
              </a:rPr>
              <a:t>will move from injection phase </a:t>
            </a:r>
            <a:r>
              <a:rPr lang="en-US" sz="1600" b="0" i="1" dirty="0">
                <a:latin typeface="Symbol" pitchFamily="18" charset="2"/>
                <a:sym typeface="Symbol" pitchFamily="18" charset="2"/>
              </a:rPr>
              <a:t>j</a:t>
            </a:r>
            <a:r>
              <a:rPr lang="en-US" sz="1600" b="0" i="1" baseline="-25000" dirty="0">
                <a:latin typeface="Comic Sans MS" pitchFamily="66" charset="0"/>
                <a:sym typeface="Symbol" pitchFamily="18" charset="2"/>
              </a:rPr>
              <a:t>0</a:t>
            </a:r>
            <a:r>
              <a:rPr lang="en-US" sz="1600" b="0" dirty="0">
                <a:latin typeface="Comic Sans MS" pitchFamily="66" charset="0"/>
                <a:sym typeface="Symbol" pitchFamily="18" charset="2"/>
              </a:rPr>
              <a:t> to an asymptotic phase </a:t>
            </a:r>
            <a:r>
              <a:rPr lang="en-US" sz="1600" b="0" i="1" dirty="0">
                <a:latin typeface="Symbol" pitchFamily="18" charset="2"/>
                <a:sym typeface="Symbol" pitchFamily="18" charset="2"/>
              </a:rPr>
              <a:t>j</a:t>
            </a:r>
            <a:r>
              <a:rPr lang="en-US" sz="1600" b="0" dirty="0">
                <a:latin typeface="Comic Sans MS" pitchFamily="66" charset="0"/>
                <a:sym typeface="Symbol" pitchFamily="18" charset="2"/>
              </a:rPr>
              <a:t>, which depends on gradient </a:t>
            </a:r>
            <a:r>
              <a:rPr lang="en-US" sz="1600" i="1" dirty="0">
                <a:latin typeface="Comic Sans MS" pitchFamily="66" charset="0"/>
                <a:sym typeface="Symbol" pitchFamily="18" charset="2"/>
              </a:rPr>
              <a:t>E</a:t>
            </a:r>
            <a:r>
              <a:rPr lang="en-US" sz="1600" i="1" baseline="-25000" dirty="0">
                <a:latin typeface="Comic Sans MS" pitchFamily="66" charset="0"/>
                <a:sym typeface="Symbol" pitchFamily="18" charset="2"/>
              </a:rPr>
              <a:t>0  </a:t>
            </a:r>
            <a:r>
              <a:rPr lang="en-US" sz="1600" b="0" dirty="0">
                <a:latin typeface="Comic Sans MS" pitchFamily="66" charset="0"/>
                <a:sym typeface="Symbol" pitchFamily="18" charset="2"/>
              </a:rPr>
              <a:t>and </a:t>
            </a:r>
            <a:r>
              <a:rPr lang="en-US" sz="1600" b="0" i="1" dirty="0">
                <a:latin typeface="Symbol" pitchFamily="18" charset="2"/>
                <a:sym typeface="Symbol" pitchFamily="18" charset="2"/>
              </a:rPr>
              <a:t>b</a:t>
            </a:r>
            <a:r>
              <a:rPr lang="en-US" sz="1600" b="0" i="1" baseline="-25000" dirty="0">
                <a:latin typeface="Comic Sans MS" pitchFamily="66" charset="0"/>
                <a:sym typeface="Symbol" pitchFamily="18" charset="2"/>
              </a:rPr>
              <a:t>0  </a:t>
            </a:r>
            <a:r>
              <a:rPr lang="en-US" sz="1600" b="0" dirty="0">
                <a:latin typeface="Comic Sans MS" pitchFamily="66" charset="0"/>
                <a:sym typeface="Symbol" pitchFamily="18" charset="2"/>
              </a:rPr>
              <a:t>at injection. </a:t>
            </a:r>
          </a:p>
          <a:p>
            <a:pPr>
              <a:spcBef>
                <a:spcPct val="50000"/>
              </a:spcBef>
              <a:buClr>
                <a:schemeClr val="hlink"/>
              </a:buClr>
              <a:buSzPct val="70000"/>
            </a:pPr>
            <a:r>
              <a:rPr lang="en-US" sz="1600" b="0" dirty="0">
                <a:latin typeface="Comic Sans MS" pitchFamily="66" charset="0"/>
                <a:sym typeface="Symbol" pitchFamily="18" charset="2"/>
              </a:rPr>
              <a:t>The beam can be injected with an offset in phase, to reach the crest of the wave at </a:t>
            </a:r>
            <a:r>
              <a:rPr lang="en-US" sz="1600" b="0" i="1" dirty="0">
                <a:latin typeface="Symbol" pitchFamily="18" charset="2"/>
                <a:sym typeface="Symbol" pitchFamily="18" charset="2"/>
              </a:rPr>
              <a:t>b</a:t>
            </a:r>
            <a:r>
              <a:rPr lang="en-US" sz="1600" b="0" dirty="0">
                <a:latin typeface="Comic Sans MS" pitchFamily="66" charset="0"/>
                <a:sym typeface="Symbol" pitchFamily="18" charset="2"/>
              </a:rPr>
              <a:t>=1 </a:t>
            </a:r>
          </a:p>
          <a:p>
            <a:pPr>
              <a:spcBef>
                <a:spcPct val="50000"/>
              </a:spcBef>
              <a:buClr>
                <a:schemeClr val="hlink"/>
              </a:buClr>
              <a:buSzPct val="70000"/>
            </a:pPr>
            <a:r>
              <a:rPr lang="en-US" sz="1600" dirty="0">
                <a:solidFill>
                  <a:srgbClr val="FF0000"/>
                </a:solidFill>
                <a:latin typeface="Comic Sans MS" pitchFamily="66" charset="0"/>
                <a:sym typeface="Symbol" pitchFamily="18" charset="2"/>
              </a:rPr>
              <a:t>Capture condition</a:t>
            </a:r>
            <a:r>
              <a:rPr lang="en-US" sz="1600" b="0" dirty="0">
                <a:latin typeface="Comic Sans MS" pitchFamily="66" charset="0"/>
                <a:sym typeface="Symbol" pitchFamily="18" charset="2"/>
              </a:rPr>
              <a:t>, relating </a:t>
            </a:r>
            <a:r>
              <a:rPr lang="en-US" sz="1600" dirty="0">
                <a:latin typeface="Comic Sans MS" pitchFamily="66" charset="0"/>
                <a:sym typeface="Symbol" pitchFamily="18" charset="2"/>
              </a:rPr>
              <a:t>gradient </a:t>
            </a:r>
            <a:r>
              <a:rPr lang="en-US" sz="1600" b="0" i="1" dirty="0">
                <a:latin typeface="Comic Sans MS" pitchFamily="66" charset="0"/>
                <a:sym typeface="Symbol" pitchFamily="18" charset="2"/>
              </a:rPr>
              <a:t>E</a:t>
            </a:r>
            <a:r>
              <a:rPr lang="en-US" sz="1600" b="0" i="1" baseline="-25000" dirty="0">
                <a:latin typeface="Comic Sans MS" pitchFamily="66" charset="0"/>
                <a:sym typeface="Symbol" pitchFamily="18" charset="2"/>
              </a:rPr>
              <a:t>0</a:t>
            </a:r>
            <a:r>
              <a:rPr lang="en-US" sz="1600" b="0" dirty="0">
                <a:latin typeface="Comic Sans MS" pitchFamily="66" charset="0"/>
                <a:sym typeface="Symbol" pitchFamily="18" charset="2"/>
              </a:rPr>
              <a:t> and </a:t>
            </a:r>
            <a:r>
              <a:rPr lang="en-US" sz="1600" b="0" i="1" dirty="0">
                <a:latin typeface="Symbol" pitchFamily="18" charset="2"/>
                <a:sym typeface="Symbol" pitchFamily="18" charset="2"/>
              </a:rPr>
              <a:t>b</a:t>
            </a:r>
            <a:r>
              <a:rPr lang="en-US" sz="1600" b="0" i="1" baseline="-25000" dirty="0">
                <a:latin typeface="Comic Sans MS" pitchFamily="66" charset="0"/>
                <a:sym typeface="Symbol" pitchFamily="18" charset="2"/>
              </a:rPr>
              <a:t>0 </a:t>
            </a:r>
            <a:r>
              <a:rPr lang="en-US" sz="1600" b="0" dirty="0">
                <a:latin typeface="Comic Sans MS" pitchFamily="66" charset="0"/>
                <a:sym typeface="Symbol" pitchFamily="18" charset="2"/>
              </a:rPr>
              <a:t>:</a:t>
            </a:r>
          </a:p>
        </p:txBody>
      </p:sp>
      <p:graphicFrame>
        <p:nvGraphicFramePr>
          <p:cNvPr id="50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8434355"/>
              </p:ext>
            </p:extLst>
          </p:nvPr>
        </p:nvGraphicFramePr>
        <p:xfrm>
          <a:off x="1143592" y="4437113"/>
          <a:ext cx="2626721" cy="9175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1422400" imgH="495300" progId="Equation.3">
                  <p:embed/>
                </p:oleObj>
              </mc:Choice>
              <mc:Fallback>
                <p:oleObj name="Equation" r:id="rId7" imgW="1422400" imgH="495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592" y="4437113"/>
                        <a:ext cx="2626721" cy="91752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" name="Text Box 14"/>
          <p:cNvSpPr txBox="1">
            <a:spLocks noChangeArrowheads="1"/>
          </p:cNvSpPr>
          <p:nvPr/>
        </p:nvSpPr>
        <p:spPr bwMode="auto">
          <a:xfrm>
            <a:off x="533400" y="5466710"/>
            <a:ext cx="4876800" cy="338554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1600" b="0" dirty="0">
                <a:solidFill>
                  <a:srgbClr val="000000"/>
                </a:solidFill>
                <a:latin typeface="Comic Sans MS" pitchFamily="66" charset="0"/>
              </a:rPr>
              <a:t>Example: </a:t>
            </a:r>
            <a:r>
              <a:rPr lang="en-US" sz="1600" b="0" dirty="0">
                <a:solidFill>
                  <a:srgbClr val="000000"/>
                </a:solidFill>
                <a:latin typeface="Symbol" pitchFamily="18" charset="2"/>
              </a:rPr>
              <a:t>l</a:t>
            </a:r>
            <a:r>
              <a:rPr lang="en-US" sz="1600" b="0" dirty="0">
                <a:solidFill>
                  <a:srgbClr val="000000"/>
                </a:solidFill>
                <a:latin typeface="Comic Sans MS" pitchFamily="66" charset="0"/>
              </a:rPr>
              <a:t>=10cm </a:t>
            </a:r>
            <a:r>
              <a:rPr lang="en-US" sz="1600" b="0" dirty="0">
                <a:solidFill>
                  <a:srgbClr val="000000"/>
                </a:solidFill>
                <a:latin typeface="Book Antiqua"/>
              </a:rPr>
              <a:t>→</a:t>
            </a:r>
            <a:r>
              <a:rPr lang="en-US" sz="1600" b="0" dirty="0">
                <a:solidFill>
                  <a:srgbClr val="000000"/>
                </a:solidFill>
                <a:latin typeface="Comic Sans MS" pitchFamily="66" charset="0"/>
              </a:rPr>
              <a:t> W</a:t>
            </a:r>
            <a:r>
              <a:rPr lang="en-US" sz="1600" b="0" baseline="-25000" dirty="0">
                <a:solidFill>
                  <a:srgbClr val="000000"/>
                </a:solidFill>
                <a:latin typeface="Comic Sans MS" pitchFamily="66" charset="0"/>
              </a:rPr>
              <a:t>in</a:t>
            </a:r>
            <a:r>
              <a:rPr lang="en-US" sz="1600" b="0" dirty="0">
                <a:solidFill>
                  <a:srgbClr val="000000"/>
                </a:solidFill>
                <a:latin typeface="Comic Sans MS" pitchFamily="66" charset="0"/>
              </a:rPr>
              <a:t>=150 </a:t>
            </a:r>
            <a:r>
              <a:rPr lang="en-US" sz="1600" b="0" dirty="0" err="1">
                <a:solidFill>
                  <a:srgbClr val="000000"/>
                </a:solidFill>
                <a:latin typeface="Comic Sans MS" pitchFamily="66" charset="0"/>
              </a:rPr>
              <a:t>keV</a:t>
            </a:r>
            <a:r>
              <a:rPr lang="en-US" sz="1600" b="0" dirty="0">
                <a:solidFill>
                  <a:srgbClr val="000000"/>
                </a:solidFill>
                <a:latin typeface="Comic Sans MS" pitchFamily="66" charset="0"/>
              </a:rPr>
              <a:t> for E</a:t>
            </a:r>
            <a:r>
              <a:rPr lang="en-US" sz="1600" b="0" baseline="-25000" dirty="0">
                <a:solidFill>
                  <a:srgbClr val="000000"/>
                </a:solidFill>
                <a:latin typeface="Comic Sans MS" pitchFamily="66" charset="0"/>
              </a:rPr>
              <a:t>0</a:t>
            </a:r>
            <a:r>
              <a:rPr lang="en-US" sz="1600" b="0" dirty="0">
                <a:solidFill>
                  <a:srgbClr val="000000"/>
                </a:solidFill>
                <a:latin typeface="Comic Sans MS" pitchFamily="66" charset="0"/>
              </a:rPr>
              <a:t>=8 MV/m. </a:t>
            </a:r>
          </a:p>
        </p:txBody>
      </p:sp>
      <p:sp>
        <p:nvSpPr>
          <p:cNvPr id="52" name="Text Box 15"/>
          <p:cNvSpPr txBox="1">
            <a:spLocks noChangeArrowheads="1"/>
          </p:cNvSpPr>
          <p:nvPr/>
        </p:nvSpPr>
        <p:spPr bwMode="auto">
          <a:xfrm>
            <a:off x="391616" y="5931619"/>
            <a:ext cx="7924800" cy="5937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1600" b="0" dirty="0">
                <a:latin typeface="Comic Sans MS" pitchFamily="66" charset="0"/>
              </a:rPr>
              <a:t>In high current </a:t>
            </a:r>
            <a:r>
              <a:rPr lang="en-US" sz="1600" b="0" dirty="0" err="1">
                <a:latin typeface="Comic Sans MS" pitchFamily="66" charset="0"/>
              </a:rPr>
              <a:t>linacs</a:t>
            </a:r>
            <a:r>
              <a:rPr lang="en-US" sz="1600" b="0" dirty="0">
                <a:latin typeface="Comic Sans MS" pitchFamily="66" charset="0"/>
              </a:rPr>
              <a:t>, a bunching and pre-acceleration section up to 4-10 MeV prepares the injection in the TW structure (that occurs already on the crest)  </a:t>
            </a:r>
          </a:p>
        </p:txBody>
      </p:sp>
      <p:sp>
        <p:nvSpPr>
          <p:cNvPr id="53" name="Text Box 17"/>
          <p:cNvSpPr txBox="1">
            <a:spLocks noChangeArrowheads="1"/>
          </p:cNvSpPr>
          <p:nvPr/>
        </p:nvSpPr>
        <p:spPr bwMode="auto">
          <a:xfrm>
            <a:off x="395536" y="972016"/>
            <a:ext cx="8424936" cy="584776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1600" b="0" dirty="0">
                <a:latin typeface="Comic Sans MS" pitchFamily="66" charset="0"/>
              </a:rPr>
              <a:t>At </a:t>
            </a:r>
            <a:r>
              <a:rPr lang="en-US" sz="1600" b="0" dirty="0">
                <a:solidFill>
                  <a:srgbClr val="FF0000"/>
                </a:solidFill>
                <a:latin typeface="Comic Sans MS" pitchFamily="66" charset="0"/>
              </a:rPr>
              <a:t>relativistic velocity phase oscillations stop</a:t>
            </a:r>
            <a:r>
              <a:rPr lang="en-US" sz="1600" dirty="0">
                <a:latin typeface="Comic Sans MS" pitchFamily="66" charset="0"/>
              </a:rPr>
              <a:t> – the bunch is frozen longitudinally.</a:t>
            </a:r>
          </a:p>
          <a:p>
            <a:r>
              <a:rPr lang="en-US" sz="1600" dirty="0">
                <a:latin typeface="Comic Sans MS" pitchFamily="66" charset="0"/>
              </a:rPr>
              <a:t>=&gt; Acceleration can be at the </a:t>
            </a:r>
            <a:r>
              <a:rPr lang="en-US" sz="1600" b="0" dirty="0">
                <a:latin typeface="Comic Sans MS" pitchFamily="66" charset="0"/>
              </a:rPr>
              <a:t>crest of the </a:t>
            </a:r>
            <a:r>
              <a:rPr lang="en-US" sz="1600" dirty="0">
                <a:latin typeface="Comic Sans MS" pitchFamily="66" charset="0"/>
              </a:rPr>
              <a:t>RF for maximum energy gain</a:t>
            </a:r>
            <a:r>
              <a:rPr lang="en-US" sz="1600" b="0" dirty="0">
                <a:latin typeface="Comic Sans MS" pitchFamily="66" charset="0"/>
              </a:rPr>
              <a:t>.</a:t>
            </a:r>
            <a:endParaRPr lang="en-US" sz="1800" b="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6193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66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7086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/>
              <a:t>Bunching with a Pre-</a:t>
            </a:r>
            <a:r>
              <a:rPr lang="en-US" dirty="0" err="1"/>
              <a:t>buncher</a:t>
            </a:r>
            <a:endParaRPr lang="fr-FR" dirty="0"/>
          </a:p>
        </p:txBody>
      </p:sp>
      <p:sp>
        <p:nvSpPr>
          <p:cNvPr id="23568" name="Text Box 8"/>
          <p:cNvSpPr txBox="1">
            <a:spLocks noChangeArrowheads="1"/>
          </p:cNvSpPr>
          <p:nvPr/>
        </p:nvSpPr>
        <p:spPr bwMode="auto">
          <a:xfrm>
            <a:off x="228600" y="1052736"/>
            <a:ext cx="2759224" cy="5078314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800" dirty="0"/>
              <a:t>A long bunch coming from the gun enters</a:t>
            </a:r>
            <a:br>
              <a:rPr lang="en-US" sz="1800" dirty="0"/>
            </a:br>
            <a:r>
              <a:rPr lang="en-US" sz="1800" dirty="0"/>
              <a:t>an RF cavity.</a:t>
            </a:r>
          </a:p>
          <a:p>
            <a:r>
              <a:rPr lang="en-US" sz="1800" dirty="0"/>
              <a:t>The reference particle is the one which has no velocity change. The others get accelerated or decelerated, so the bunch gets an energy and velocity modulation.</a:t>
            </a:r>
          </a:p>
          <a:p>
            <a:r>
              <a:rPr lang="en-US" sz="1800" dirty="0"/>
              <a:t> </a:t>
            </a:r>
          </a:p>
          <a:p>
            <a:r>
              <a:rPr lang="en-US" sz="1800" dirty="0"/>
              <a:t>After a distance L bunch gets shorter: </a:t>
            </a:r>
            <a:r>
              <a:rPr lang="en-US" sz="1800" dirty="0">
                <a:solidFill>
                  <a:srgbClr val="FF0000"/>
                </a:solidFill>
              </a:rPr>
              <a:t>bunching effect</a:t>
            </a:r>
            <a:r>
              <a:rPr lang="en-US" sz="1800" dirty="0"/>
              <a:t>. </a:t>
            </a:r>
          </a:p>
          <a:p>
            <a:r>
              <a:rPr lang="en-US" sz="1800" dirty="0"/>
              <a:t>This short bunch can now be captured more efficiently by a TW structure (</a:t>
            </a:r>
            <a:r>
              <a:rPr lang="en-US" sz="1800" dirty="0" err="1"/>
              <a:t>v</a:t>
            </a:r>
            <a:r>
              <a:rPr lang="en-US" sz="1800" baseline="-25000" dirty="0" err="1"/>
              <a:t>ϕ</a:t>
            </a:r>
            <a:r>
              <a:rPr lang="en-US" sz="1800" dirty="0"/>
              <a:t>=c).</a:t>
            </a:r>
            <a:endParaRPr lang="en-GB" sz="1800" dirty="0">
              <a:solidFill>
                <a:srgbClr val="FF33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1840" y="980728"/>
            <a:ext cx="5690742" cy="18002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91880" y="2924943"/>
            <a:ext cx="4893933" cy="185918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91880" y="4857278"/>
            <a:ext cx="5328592" cy="1452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37596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>
            <a:spLocks noChangeArrowheads="1"/>
          </p:cNvSpPr>
          <p:nvPr/>
        </p:nvSpPr>
        <p:spPr bwMode="auto">
          <a:xfrm>
            <a:off x="251520" y="764704"/>
            <a:ext cx="8712968" cy="1822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ct val="105000"/>
              </a:lnSpc>
            </a:pPr>
            <a:r>
              <a:rPr lang="en-US" sz="1800" dirty="0"/>
              <a:t>The accelerating system will depend upon the </a:t>
            </a:r>
            <a:r>
              <a:rPr lang="en-US" sz="1800" dirty="0">
                <a:solidFill>
                  <a:srgbClr val="FF0000"/>
                </a:solidFill>
              </a:rPr>
              <a:t>evolution</a:t>
            </a:r>
            <a:r>
              <a:rPr lang="en-US" sz="1800" dirty="0"/>
              <a:t> of the </a:t>
            </a:r>
            <a:r>
              <a:rPr lang="en-US" sz="1800" dirty="0">
                <a:solidFill>
                  <a:srgbClr val="FF0000"/>
                </a:solidFill>
              </a:rPr>
              <a:t>particle velocity: </a:t>
            </a:r>
            <a:r>
              <a:rPr lang="en-US" sz="1800" dirty="0"/>
              <a:t>• </a:t>
            </a:r>
            <a:r>
              <a:rPr lang="en-US" sz="1800" dirty="0">
                <a:solidFill>
                  <a:srgbClr val="FF0000"/>
                </a:solidFill>
              </a:rPr>
              <a:t>electrons</a:t>
            </a:r>
            <a:r>
              <a:rPr lang="en-US" sz="1800" dirty="0"/>
              <a:t> reach a </a:t>
            </a:r>
            <a:r>
              <a:rPr lang="en-US" sz="1800" dirty="0">
                <a:solidFill>
                  <a:srgbClr val="FF0000"/>
                </a:solidFill>
              </a:rPr>
              <a:t>constant velocity </a:t>
            </a:r>
            <a:r>
              <a:rPr lang="en-US" sz="1800" dirty="0"/>
              <a:t>(~speed of light) at relatively low energy</a:t>
            </a:r>
          </a:p>
          <a:p>
            <a:pPr>
              <a:lnSpc>
                <a:spcPct val="105000"/>
              </a:lnSpc>
            </a:pPr>
            <a:r>
              <a:rPr lang="en-US" sz="1800" dirty="0"/>
              <a:t>• </a:t>
            </a:r>
            <a:r>
              <a:rPr lang="en-US" sz="1800" dirty="0">
                <a:solidFill>
                  <a:srgbClr val="FF0000"/>
                </a:solidFill>
              </a:rPr>
              <a:t>heavy particles </a:t>
            </a:r>
            <a:r>
              <a:rPr lang="en-US" sz="1800" dirty="0"/>
              <a:t>reach a constant velocity only at very high energy</a:t>
            </a:r>
          </a:p>
          <a:p>
            <a:pPr>
              <a:lnSpc>
                <a:spcPct val="105000"/>
              </a:lnSpc>
            </a:pPr>
            <a:r>
              <a:rPr lang="en-US" sz="1800" dirty="0"/>
              <a:t>      -&gt; need different types of resonators, optimized for different velocities</a:t>
            </a:r>
          </a:p>
          <a:p>
            <a:pPr>
              <a:lnSpc>
                <a:spcPct val="105000"/>
              </a:lnSpc>
            </a:pPr>
            <a:r>
              <a:rPr lang="en-US" sz="1800" dirty="0">
                <a:solidFill>
                  <a:srgbClr val="FF0000"/>
                </a:solidFill>
                <a:latin typeface="Comic Sans MS" pitchFamily="-110" charset="0"/>
              </a:rPr>
              <a:t>      </a:t>
            </a:r>
            <a:r>
              <a:rPr lang="en-US" sz="1800" dirty="0"/>
              <a:t>-&gt; the </a:t>
            </a:r>
            <a:r>
              <a:rPr lang="en-US" sz="1800" b="1" dirty="0">
                <a:solidFill>
                  <a:srgbClr val="FF0000"/>
                </a:solidFill>
              </a:rPr>
              <a:t>revolution frequency will vary</a:t>
            </a:r>
            <a:r>
              <a:rPr lang="en-US" sz="1800" dirty="0"/>
              <a:t>, so the </a:t>
            </a:r>
            <a:r>
              <a:rPr lang="en-US" sz="1800" dirty="0">
                <a:solidFill>
                  <a:srgbClr val="FF0000"/>
                </a:solidFill>
              </a:rPr>
              <a:t>RF frequency </a:t>
            </a:r>
            <a:r>
              <a:rPr lang="en-US" sz="1800" dirty="0"/>
              <a:t>will be </a:t>
            </a:r>
            <a:r>
              <a:rPr lang="en-US" sz="1800" dirty="0">
                <a:solidFill>
                  <a:srgbClr val="FF0000"/>
                </a:solidFill>
              </a:rPr>
              <a:t>changing</a:t>
            </a:r>
          </a:p>
          <a:p>
            <a:pPr>
              <a:lnSpc>
                <a:spcPct val="105000"/>
              </a:lnSpc>
            </a:pPr>
            <a:r>
              <a:rPr lang="en-US" sz="1800" dirty="0"/>
              <a:t>      -&gt; magnetic field needs to follow the momentum increase</a:t>
            </a:r>
            <a:r>
              <a:rPr lang="en-US" sz="1800" dirty="0">
                <a:solidFill>
                  <a:srgbClr val="FF0000"/>
                </a:solidFill>
              </a:rPr>
              <a:t> </a:t>
            </a:r>
            <a:endParaRPr lang="en-US" sz="1800" dirty="0">
              <a:solidFill>
                <a:srgbClr val="FF0000"/>
              </a:solidFill>
              <a:latin typeface="Comic Sans MS" pitchFamily="-110" charset="0"/>
            </a:endParaRPr>
          </a:p>
        </p:txBody>
      </p:sp>
      <p:pic>
        <p:nvPicPr>
          <p:cNvPr id="2" name="Picture 1" descr="Screen Shot 2013-10-24 at 16.53.34 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7336" y="2780928"/>
            <a:ext cx="5976664" cy="3528392"/>
          </a:xfrm>
          <a:prstGeom prst="rect">
            <a:avLst/>
          </a:prstGeom>
        </p:spPr>
      </p:pic>
      <p:sp>
        <p:nvSpPr>
          <p:cNvPr id="15" name="Rectangle 2"/>
          <p:cNvSpPr txBox="1">
            <a:spLocks noChangeArrowheads="1"/>
          </p:cNvSpPr>
          <p:nvPr/>
        </p:nvSpPr>
        <p:spPr>
          <a:xfrm>
            <a:off x="1066800" y="188640"/>
            <a:ext cx="7086600" cy="533400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9pPr>
          </a:lstStyle>
          <a:p>
            <a:r>
              <a:rPr lang="en-US" dirty="0"/>
              <a:t>Particle types and acceleration </a:t>
            </a:r>
            <a:endParaRPr lang="fr-FR" dirty="0"/>
          </a:p>
        </p:txBody>
      </p:sp>
      <p:sp>
        <p:nvSpPr>
          <p:cNvPr id="29" name="Rectangle 28"/>
          <p:cNvSpPr>
            <a:spLocks noChangeArrowheads="1"/>
          </p:cNvSpPr>
          <p:nvPr/>
        </p:nvSpPr>
        <p:spPr bwMode="auto">
          <a:xfrm>
            <a:off x="323528" y="2636912"/>
            <a:ext cx="269979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800" b="1" dirty="0">
                <a:latin typeface="Comic Sans MS" pitchFamily="-110" charset="0"/>
              </a:rPr>
              <a:t>Particle rest mass m</a:t>
            </a:r>
            <a:r>
              <a:rPr lang="en-US" sz="1800" b="1" baseline="-25000" dirty="0">
                <a:latin typeface="Comic Sans MS" pitchFamily="-110" charset="0"/>
              </a:rPr>
              <a:t>0</a:t>
            </a:r>
            <a:r>
              <a:rPr lang="en-US" sz="1800" b="1" dirty="0">
                <a:latin typeface="Comic Sans MS" pitchFamily="-110" charset="0"/>
              </a:rPr>
              <a:t>:</a:t>
            </a:r>
            <a:endParaRPr lang="en-US" sz="1800" dirty="0">
              <a:solidFill>
                <a:srgbClr val="FF0000"/>
              </a:solidFill>
              <a:latin typeface="Comic Sans MS" pitchFamily="-110" charset="0"/>
            </a:endParaRPr>
          </a:p>
          <a:p>
            <a:r>
              <a:rPr lang="en-US" sz="1800" dirty="0">
                <a:solidFill>
                  <a:srgbClr val="FF0000"/>
                </a:solidFill>
                <a:latin typeface="Comic Sans MS" pitchFamily="-110" charset="0"/>
              </a:rPr>
              <a:t>electron</a:t>
            </a:r>
            <a:r>
              <a:rPr lang="en-US" sz="1800" dirty="0">
                <a:latin typeface="Comic Sans MS" pitchFamily="-110" charset="0"/>
              </a:rPr>
              <a:t>    0.511	MeV</a:t>
            </a:r>
          </a:p>
          <a:p>
            <a:r>
              <a:rPr lang="en-US" sz="1800" dirty="0">
                <a:solidFill>
                  <a:srgbClr val="0000FF"/>
                </a:solidFill>
                <a:latin typeface="Comic Sans MS" pitchFamily="-110" charset="0"/>
              </a:rPr>
              <a:t>proton</a:t>
            </a:r>
            <a:r>
              <a:rPr lang="en-US" sz="1800" dirty="0">
                <a:latin typeface="Comic Sans MS" pitchFamily="-110" charset="0"/>
              </a:rPr>
              <a:t>        938	MeV</a:t>
            </a:r>
          </a:p>
          <a:p>
            <a:r>
              <a:rPr lang="en-US" sz="1800" baseline="30000" dirty="0">
                <a:solidFill>
                  <a:srgbClr val="008000"/>
                </a:solidFill>
                <a:latin typeface="Comic Sans MS" pitchFamily="-110" charset="0"/>
              </a:rPr>
              <a:t>239</a:t>
            </a:r>
            <a:r>
              <a:rPr lang="en-US" sz="1800" dirty="0">
                <a:solidFill>
                  <a:srgbClr val="008000"/>
                </a:solidFill>
                <a:latin typeface="Comic Sans MS" pitchFamily="-110" charset="0"/>
              </a:rPr>
              <a:t>U</a:t>
            </a:r>
            <a:r>
              <a:rPr lang="en-US" sz="1800" dirty="0">
                <a:latin typeface="Comic Sans MS" pitchFamily="-110" charset="0"/>
              </a:rPr>
              <a:t>    ~220000	MeV</a:t>
            </a:r>
          </a:p>
        </p:txBody>
      </p:sp>
      <p:graphicFrame>
        <p:nvGraphicFramePr>
          <p:cNvPr id="6" name="Object 2"/>
          <p:cNvGraphicFramePr>
            <a:graphicFrameLocks noChangeAspect="1"/>
          </p:cNvGraphicFramePr>
          <p:nvPr/>
        </p:nvGraphicFramePr>
        <p:xfrm>
          <a:off x="5672162" y="4527079"/>
          <a:ext cx="1708150" cy="846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028520" imgH="469800" progId="Equation.3">
                  <p:embed/>
                </p:oleObj>
              </mc:Choice>
              <mc:Fallback>
                <p:oleObj name="Equation" r:id="rId3" imgW="1028520" imgH="469800" progId="Equation.3">
                  <p:embed/>
                  <p:pic>
                    <p:nvPicPr>
                      <p:cNvPr id="6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72162" y="4527079"/>
                        <a:ext cx="1708150" cy="84613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/>
          <p:cNvSpPr/>
          <p:nvPr/>
        </p:nvSpPr>
        <p:spPr>
          <a:xfrm>
            <a:off x="251520" y="4313907"/>
            <a:ext cx="182776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>
                <a:latin typeface="Comic Sans MS" pitchFamily="-110" charset="0"/>
              </a:rPr>
              <a:t>Relativistic</a:t>
            </a:r>
            <a:br>
              <a:rPr lang="en-US" sz="1800" b="1" dirty="0">
                <a:latin typeface="Comic Sans MS" pitchFamily="-110" charset="0"/>
              </a:rPr>
            </a:br>
            <a:r>
              <a:rPr lang="en-US" sz="1800" b="1" dirty="0">
                <a:latin typeface="Comic Sans MS" pitchFamily="-110" charset="0"/>
              </a:rPr>
              <a:t>gamma factor:</a:t>
            </a:r>
            <a:endParaRPr lang="en-US" sz="1800" dirty="0"/>
          </a:p>
        </p:txBody>
      </p:sp>
      <p:graphicFrame>
        <p:nvGraphicFramePr>
          <p:cNvPr id="11" name="Object 2"/>
          <p:cNvGraphicFramePr>
            <a:graphicFrameLocks noChangeAspect="1"/>
          </p:cNvGraphicFramePr>
          <p:nvPr/>
        </p:nvGraphicFramePr>
        <p:xfrm>
          <a:off x="323528" y="4916479"/>
          <a:ext cx="2677388" cy="8167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498600" imgH="457200" progId="Equation.DSMT4">
                  <p:embed/>
                </p:oleObj>
              </mc:Choice>
              <mc:Fallback>
                <p:oleObj name="Equation" r:id="rId5" imgW="1498600" imgH="457200" progId="Equation.DSMT4">
                  <p:embed/>
                  <p:pic>
                    <p:nvPicPr>
                      <p:cNvPr id="11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4916479"/>
                        <a:ext cx="2677388" cy="81677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/>
        </p:nvGraphicFramePr>
        <p:xfrm>
          <a:off x="539173" y="5839544"/>
          <a:ext cx="3384755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1943100" imgH="393700" progId="Equation.DSMT4">
                  <p:embed/>
                </p:oleObj>
              </mc:Choice>
              <mc:Fallback>
                <p:oleObj name="Equation" r:id="rId7" imgW="1943100" imgH="393700" progId="Equation.DSMT4">
                  <p:embed/>
                  <p:pic>
                    <p:nvPicPr>
                      <p:cNvPr id="12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173" y="5839544"/>
                        <a:ext cx="3384755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5"/>
          <p:cNvSpPr>
            <a:spLocks noChangeArrowheads="1"/>
          </p:cNvSpPr>
          <p:nvPr/>
        </p:nvSpPr>
        <p:spPr bwMode="auto">
          <a:xfrm>
            <a:off x="251520" y="5651956"/>
            <a:ext cx="141417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 noProof="1">
                <a:solidFill>
                  <a:srgbClr val="0000FF"/>
                </a:solidFill>
                <a:latin typeface="Comic Sans MS" pitchFamily="-110" charset="0"/>
              </a:rPr>
              <a:t>Momentum:</a:t>
            </a:r>
            <a:endParaRPr sz="1800" noProof="1">
              <a:solidFill>
                <a:srgbClr val="0000FF"/>
              </a:solidFill>
              <a:latin typeface="Comic Sans MS" pitchFamily="-110" charset="0"/>
            </a:endParaRPr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/>
        </p:nvGraphicFramePr>
        <p:xfrm>
          <a:off x="1837653" y="3914049"/>
          <a:ext cx="1127125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647700" imgH="241300" progId="Equation.3">
                  <p:embed/>
                </p:oleObj>
              </mc:Choice>
              <mc:Fallback>
                <p:oleObj name="Equation" r:id="rId9" imgW="647700" imgH="241300" progId="Equation.3">
                  <p:embed/>
                  <p:pic>
                    <p:nvPicPr>
                      <p:cNvPr id="14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7653" y="3914049"/>
                        <a:ext cx="1127125" cy="419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248052" y="3938933"/>
            <a:ext cx="163538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 noProof="1">
                <a:solidFill>
                  <a:srgbClr val="0000FF"/>
                </a:solidFill>
                <a:latin typeface="Comic Sans MS" pitchFamily="-110" charset="0"/>
              </a:rPr>
              <a:t>Total Energy:</a:t>
            </a:r>
            <a:endParaRPr sz="1800" noProof="1">
              <a:solidFill>
                <a:srgbClr val="0000FF"/>
              </a:solidFill>
              <a:latin typeface="Comic Sans MS" pitchFamily="-11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2053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98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9902046"/>
              </p:ext>
            </p:extLst>
          </p:nvPr>
        </p:nvGraphicFramePr>
        <p:xfrm>
          <a:off x="999675" y="2780928"/>
          <a:ext cx="7982994" cy="38349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2" imgW="7890120" imgH="3793320" progId="CorelDRAW.Graphic.10">
                  <p:embed/>
                </p:oleObj>
              </mc:Choice>
              <mc:Fallback>
                <p:oleObj name="CorelDRAW" r:id="rId2" imgW="7890120" imgH="3793320" progId="CorelDRAW.Graphic.1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9675" y="2780928"/>
                        <a:ext cx="7982994" cy="383495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tx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989" name="Text Box 6"/>
          <p:cNvSpPr txBox="1">
            <a:spLocks noChangeArrowheads="1"/>
          </p:cNvSpPr>
          <p:nvPr/>
        </p:nvSpPr>
        <p:spPr bwMode="auto">
          <a:xfrm>
            <a:off x="187259" y="2962311"/>
            <a:ext cx="691418" cy="9126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45" tIns="41473" rIns="82945" bIns="41473">
            <a:spAutoFit/>
          </a:bodyPr>
          <a:lstStyle>
            <a:lvl1pPr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800"/>
              <a:t>long.</a:t>
            </a:r>
          </a:p>
          <a:p>
            <a:r>
              <a:rPr lang="en-US" sz="1800"/>
              <a:t>phase</a:t>
            </a:r>
          </a:p>
          <a:p>
            <a:r>
              <a:rPr lang="en-US" sz="1800"/>
              <a:t>space</a:t>
            </a:r>
          </a:p>
        </p:txBody>
      </p:sp>
      <p:sp>
        <p:nvSpPr>
          <p:cNvPr id="41990" name="Text Box 7"/>
          <p:cNvSpPr txBox="1">
            <a:spLocks noChangeArrowheads="1"/>
          </p:cNvSpPr>
          <p:nvPr/>
        </p:nvSpPr>
        <p:spPr bwMode="auto">
          <a:xfrm>
            <a:off x="77784" y="6300620"/>
            <a:ext cx="872831" cy="29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45" tIns="41473" rIns="82945" bIns="41473">
            <a:spAutoFit/>
          </a:bodyPr>
          <a:lstStyle>
            <a:lvl1pPr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 dirty="0" err="1"/>
              <a:t>N.Walker</a:t>
            </a:r>
            <a:endParaRPr lang="en-US" sz="1400" dirty="0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066800" y="304800"/>
            <a:ext cx="7086600" cy="5334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9pPr>
          </a:lstStyle>
          <a:p>
            <a:r>
              <a:rPr lang="en-US" dirty="0"/>
              <a:t>Bunch compression</a:t>
            </a:r>
            <a:endParaRPr lang="fr-FR" dirty="0"/>
          </a:p>
        </p:txBody>
      </p:sp>
      <p:sp>
        <p:nvSpPr>
          <p:cNvPr id="2" name="Rectangle 1"/>
          <p:cNvSpPr/>
          <p:nvPr/>
        </p:nvSpPr>
        <p:spPr>
          <a:xfrm>
            <a:off x="251520" y="980728"/>
            <a:ext cx="8712968" cy="1985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800" dirty="0"/>
              <a:t>At ultra-relativistic energies (</a:t>
            </a:r>
            <a:r>
              <a:rPr lang="en-US" sz="1800" dirty="0" err="1"/>
              <a:t>γ</a:t>
            </a:r>
            <a:r>
              <a:rPr lang="en-US" sz="1800" dirty="0"/>
              <a:t>&gt;&gt; 1) the longitudinal motion is frozen.</a:t>
            </a:r>
            <a:br>
              <a:rPr lang="en-US" sz="1800" dirty="0"/>
            </a:br>
            <a:r>
              <a:rPr lang="en-US" sz="1800" dirty="0"/>
              <a:t>For linear e+/e- colliders, you need very short bunches (few 100-50µm).</a:t>
            </a:r>
          </a:p>
          <a:p>
            <a:pPr>
              <a:spcBef>
                <a:spcPts val="600"/>
              </a:spcBef>
            </a:pPr>
            <a:r>
              <a:rPr lang="en-US" sz="1800" dirty="0"/>
              <a:t>Solution: introduce </a:t>
            </a:r>
            <a:r>
              <a:rPr lang="en-US" sz="1800" b="1" dirty="0">
                <a:solidFill>
                  <a:srgbClr val="FF0000"/>
                </a:solidFill>
              </a:rPr>
              <a:t>energy/time correlation </a:t>
            </a:r>
            <a:r>
              <a:rPr lang="en-US" sz="1800" dirty="0"/>
              <a:t>+ a magnetic </a:t>
            </a:r>
            <a:r>
              <a:rPr lang="en-US" sz="1800" b="1" dirty="0">
                <a:solidFill>
                  <a:srgbClr val="FF0000"/>
                </a:solidFill>
              </a:rPr>
              <a:t>chicane</a:t>
            </a:r>
            <a:r>
              <a:rPr lang="en-US" sz="1800" dirty="0">
                <a:solidFill>
                  <a:srgbClr val="FF0000"/>
                </a:solidFill>
              </a:rPr>
              <a:t>.</a:t>
            </a:r>
          </a:p>
          <a:p>
            <a:pPr>
              <a:spcBef>
                <a:spcPts val="600"/>
              </a:spcBef>
            </a:pPr>
            <a:r>
              <a:rPr lang="en-US" sz="1800" dirty="0"/>
              <a:t>Increases energy spread in the bunch =&gt; chromatic effects</a:t>
            </a:r>
            <a:br>
              <a:rPr lang="en-US" sz="1800" dirty="0">
                <a:latin typeface="Lucida Grande"/>
                <a:ea typeface="Lucida Grande"/>
                <a:cs typeface="Lucida Grande"/>
              </a:rPr>
            </a:br>
            <a:r>
              <a:rPr lang="en-US" sz="1800" dirty="0">
                <a:ea typeface="Lucida Grande"/>
                <a:cs typeface="Lucida Grande"/>
              </a:rPr>
              <a:t>=&gt; </a:t>
            </a:r>
            <a:r>
              <a:rPr lang="en-US" sz="1800" dirty="0">
                <a:solidFill>
                  <a:srgbClr val="FF0000"/>
                </a:solidFill>
                <a:ea typeface="Lucida Grande"/>
                <a:cs typeface="Lucida Grande"/>
              </a:rPr>
              <a:t>compress at low energy </a:t>
            </a:r>
            <a:r>
              <a:rPr lang="en-US" sz="1800" dirty="0">
                <a:ea typeface="Lucida Grande"/>
                <a:cs typeface="Lucida Grande"/>
              </a:rPr>
              <a:t>before further acceleration to reduce relative </a:t>
            </a:r>
            <a:r>
              <a:rPr lang="en-US" sz="1800" dirty="0">
                <a:latin typeface="Symbol" charset="2"/>
                <a:ea typeface="Lucida Grande"/>
                <a:cs typeface="Symbol" charset="2"/>
              </a:rPr>
              <a:t>D</a:t>
            </a:r>
            <a:r>
              <a:rPr lang="en-US" sz="1800" dirty="0">
                <a:ea typeface="Lucida Grande"/>
                <a:cs typeface="Lucida Grande"/>
              </a:rPr>
              <a:t>E/E</a:t>
            </a:r>
          </a:p>
          <a:p>
            <a:pPr>
              <a:spcBef>
                <a:spcPts val="600"/>
              </a:spcBef>
            </a:pPr>
            <a:endParaRPr lang="en-US" sz="1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136499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10"/>
          <p:cNvGrpSpPr>
            <a:grpSpLocks/>
          </p:cNvGrpSpPr>
          <p:nvPr/>
        </p:nvGrpSpPr>
        <p:grpSpPr bwMode="auto">
          <a:xfrm>
            <a:off x="3211859" y="3212976"/>
            <a:ext cx="5824637" cy="3346731"/>
            <a:chOff x="786" y="1073"/>
            <a:chExt cx="4325" cy="2675"/>
          </a:xfrm>
        </p:grpSpPr>
        <p:pic>
          <p:nvPicPr>
            <p:cNvPr id="32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6" y="1073"/>
              <a:ext cx="4325" cy="2675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4" name="Text Box 6"/>
            <p:cNvSpPr txBox="1">
              <a:spLocks noChangeArrowheads="1"/>
            </p:cNvSpPr>
            <p:nvPr/>
          </p:nvSpPr>
          <p:spPr bwMode="auto">
            <a:xfrm>
              <a:off x="3277" y="1393"/>
              <a:ext cx="974" cy="3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>
                  <a:solidFill>
                    <a:srgbClr val="FF0000"/>
                  </a:solidFill>
                </a:rPr>
                <a:t>wakefield</a:t>
              </a:r>
            </a:p>
          </p:txBody>
        </p:sp>
        <p:sp>
          <p:nvSpPr>
            <p:cNvPr id="35" name="Text Box 7"/>
            <p:cNvSpPr txBox="1">
              <a:spLocks noChangeArrowheads="1"/>
            </p:cNvSpPr>
            <p:nvPr/>
          </p:nvSpPr>
          <p:spPr bwMode="auto">
            <a:xfrm>
              <a:off x="2351" y="1878"/>
              <a:ext cx="390" cy="3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>
                  <a:solidFill>
                    <a:srgbClr val="3333CC"/>
                  </a:solidFill>
                </a:rPr>
                <a:t>RF</a:t>
              </a:r>
            </a:p>
          </p:txBody>
        </p:sp>
        <p:sp>
          <p:nvSpPr>
            <p:cNvPr id="36" name="Text Box 8"/>
            <p:cNvSpPr txBox="1">
              <a:spLocks noChangeArrowheads="1"/>
            </p:cNvSpPr>
            <p:nvPr/>
          </p:nvSpPr>
          <p:spPr bwMode="auto">
            <a:xfrm>
              <a:off x="2107" y="2713"/>
              <a:ext cx="564" cy="3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>
                  <a:solidFill>
                    <a:srgbClr val="000000"/>
                  </a:solidFill>
                </a:rPr>
                <a:t>Total</a:t>
              </a:r>
            </a:p>
          </p:txBody>
        </p:sp>
        <p:sp>
          <p:nvSpPr>
            <p:cNvPr id="37" name="Text Box 9"/>
            <p:cNvSpPr txBox="1">
              <a:spLocks noChangeArrowheads="1"/>
            </p:cNvSpPr>
            <p:nvPr/>
          </p:nvSpPr>
          <p:spPr bwMode="auto">
            <a:xfrm>
              <a:off x="3981" y="2022"/>
              <a:ext cx="919" cy="3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l-GR">
                  <a:solidFill>
                    <a:srgbClr val="000000"/>
                  </a:solidFill>
                  <a:cs typeface="Times New Roman" charset="0"/>
                </a:rPr>
                <a:t>φ</a:t>
              </a:r>
              <a:r>
                <a:rPr lang="en-GB">
                  <a:solidFill>
                    <a:srgbClr val="000000"/>
                  </a:solidFill>
                </a:rPr>
                <a:t> = 15.5</a:t>
              </a:r>
              <a:r>
                <a:rPr lang="en-GB">
                  <a:solidFill>
                    <a:srgbClr val="000000"/>
                  </a:solidFill>
                  <a:cs typeface="Times New Roman" charset="0"/>
                </a:rPr>
                <a:t>º</a:t>
              </a:r>
            </a:p>
          </p:txBody>
        </p:sp>
      </p:grpSp>
      <p:sp>
        <p:nvSpPr>
          <p:cNvPr id="23566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7086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/>
              <a:t>Longitudinal Wake Fields - </a:t>
            </a:r>
            <a:r>
              <a:rPr lang="en-US" dirty="0" err="1"/>
              <a:t>Beamloading</a:t>
            </a:r>
            <a:endParaRPr lang="fr-FR" dirty="0"/>
          </a:p>
        </p:txBody>
      </p:sp>
      <p:sp>
        <p:nvSpPr>
          <p:cNvPr id="23568" name="Text Box 8"/>
          <p:cNvSpPr txBox="1">
            <a:spLocks noChangeArrowheads="1"/>
          </p:cNvSpPr>
          <p:nvPr/>
        </p:nvSpPr>
        <p:spPr bwMode="auto">
          <a:xfrm>
            <a:off x="228600" y="980728"/>
            <a:ext cx="8735888" cy="5267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</a:pPr>
            <a:r>
              <a:rPr lang="en-US" sz="1800" dirty="0"/>
              <a:t>Beam induces wake fields in cavities (in general when chamber profile changing)</a:t>
            </a:r>
          </a:p>
          <a:p>
            <a:pPr>
              <a:lnSpc>
                <a:spcPct val="110000"/>
              </a:lnSpc>
            </a:pPr>
            <a:r>
              <a:rPr lang="en-US" sz="1800" dirty="0"/>
              <a:t>⇒ </a:t>
            </a:r>
            <a:r>
              <a:rPr lang="en-US" sz="1800" dirty="0">
                <a:solidFill>
                  <a:srgbClr val="FF0000"/>
                </a:solidFill>
              </a:rPr>
              <a:t>decreasing RF field </a:t>
            </a:r>
            <a:r>
              <a:rPr lang="en-US" sz="1800" dirty="0"/>
              <a:t>in cavities</a:t>
            </a:r>
          </a:p>
          <a:p>
            <a:pPr>
              <a:lnSpc>
                <a:spcPct val="110000"/>
              </a:lnSpc>
            </a:pPr>
            <a:r>
              <a:rPr lang="en-US" sz="1800" dirty="0"/>
              <a:t>(beam absorbs RF power when accelerated)</a:t>
            </a:r>
          </a:p>
          <a:p>
            <a:pPr>
              <a:lnSpc>
                <a:spcPct val="110000"/>
              </a:lnSpc>
            </a:pPr>
            <a:endParaRPr lang="en-US" sz="1800" dirty="0"/>
          </a:p>
          <a:p>
            <a:pPr>
              <a:lnSpc>
                <a:spcPct val="110000"/>
              </a:lnSpc>
            </a:pPr>
            <a:r>
              <a:rPr lang="en-US" sz="1800" dirty="0"/>
              <a:t>Particles within a bunch see a decreasing field  </a:t>
            </a:r>
            <a:br>
              <a:rPr lang="en-US" sz="1800" dirty="0"/>
            </a:br>
            <a:r>
              <a:rPr lang="en-US" sz="1800" dirty="0"/>
              <a:t>⇒ energy gain different </a:t>
            </a:r>
            <a:r>
              <a:rPr lang="en-US" sz="1800" dirty="0">
                <a:solidFill>
                  <a:srgbClr val="FF0000"/>
                </a:solidFill>
              </a:rPr>
              <a:t>within</a:t>
            </a:r>
            <a:r>
              <a:rPr lang="en-US" sz="1800" dirty="0"/>
              <a:t> the single bunch</a:t>
            </a:r>
          </a:p>
          <a:p>
            <a:pPr>
              <a:lnSpc>
                <a:spcPct val="110000"/>
              </a:lnSpc>
            </a:pPr>
            <a:endParaRPr lang="en-US" sz="1800" dirty="0"/>
          </a:p>
          <a:p>
            <a:pPr>
              <a:lnSpc>
                <a:spcPct val="110000"/>
              </a:lnSpc>
            </a:pPr>
            <a:r>
              <a:rPr lang="en-US" sz="1800" dirty="0"/>
              <a:t>Locating bunch </a:t>
            </a:r>
            <a:r>
              <a:rPr lang="en-US" sz="1800" dirty="0">
                <a:solidFill>
                  <a:srgbClr val="FF0000"/>
                </a:solidFill>
              </a:rPr>
              <a:t>off-crest</a:t>
            </a:r>
          </a:p>
          <a:p>
            <a:pPr>
              <a:lnSpc>
                <a:spcPct val="110000"/>
              </a:lnSpc>
            </a:pPr>
            <a:r>
              <a:rPr lang="en-US" sz="1800" dirty="0"/>
              <a:t>at the best RF phase</a:t>
            </a:r>
            <a:br>
              <a:rPr lang="en-US" sz="1800" dirty="0"/>
            </a:br>
            <a:r>
              <a:rPr lang="en-US" sz="1800" dirty="0" err="1">
                <a:solidFill>
                  <a:srgbClr val="FF0000"/>
                </a:solidFill>
              </a:rPr>
              <a:t>minimises</a:t>
            </a:r>
            <a:r>
              <a:rPr lang="en-US" sz="1800" dirty="0">
                <a:solidFill>
                  <a:srgbClr val="FF0000"/>
                </a:solidFill>
              </a:rPr>
              <a:t> energy spread</a:t>
            </a:r>
          </a:p>
          <a:p>
            <a:pPr>
              <a:lnSpc>
                <a:spcPct val="110000"/>
              </a:lnSpc>
            </a:pPr>
            <a:endParaRPr lang="en-US" sz="1800" dirty="0"/>
          </a:p>
          <a:p>
            <a:pPr>
              <a:lnSpc>
                <a:spcPct val="110000"/>
              </a:lnSpc>
            </a:pPr>
            <a:endParaRPr lang="en-US" sz="1800" dirty="0"/>
          </a:p>
          <a:p>
            <a:pPr>
              <a:lnSpc>
                <a:spcPct val="110000"/>
              </a:lnSpc>
            </a:pPr>
            <a:endParaRPr lang="en-US" sz="1800" dirty="0"/>
          </a:p>
          <a:p>
            <a:pPr>
              <a:lnSpc>
                <a:spcPct val="110000"/>
              </a:lnSpc>
            </a:pPr>
            <a:endParaRPr lang="en-US" sz="1800" dirty="0"/>
          </a:p>
          <a:p>
            <a:pPr>
              <a:lnSpc>
                <a:spcPct val="110000"/>
              </a:lnSpc>
            </a:pPr>
            <a:r>
              <a:rPr lang="en-US" sz="1800" dirty="0"/>
              <a:t>Example: Energy gain</a:t>
            </a:r>
            <a:br>
              <a:rPr lang="en-US" sz="1800" dirty="0"/>
            </a:br>
            <a:r>
              <a:rPr lang="en-US" sz="1800" dirty="0"/>
              <a:t>along the bunch</a:t>
            </a:r>
            <a:br>
              <a:rPr lang="en-US" sz="1800" dirty="0"/>
            </a:br>
            <a:r>
              <a:rPr lang="en-US" sz="1800" dirty="0"/>
              <a:t>in the NLC linac (TW):</a:t>
            </a:r>
          </a:p>
        </p:txBody>
      </p:sp>
      <p:pic>
        <p:nvPicPr>
          <p:cNvPr id="2" name="Picture 1" descr="wake-field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1412776"/>
            <a:ext cx="2009199" cy="1440160"/>
          </a:xfrm>
          <a:prstGeom prst="rect">
            <a:avLst/>
          </a:prstGeom>
        </p:spPr>
      </p:pic>
      <p:sp>
        <p:nvSpPr>
          <p:cNvPr id="12" name="Rectangle 38">
            <a:extLst>
              <a:ext uri="{FF2B5EF4-FFF2-40B4-BE49-F238E27FC236}">
                <a16:creationId xmlns:a16="http://schemas.microsoft.com/office/drawing/2014/main" id="{F4C6972A-1194-1B40-A59F-C9617094DA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99705" y="4005064"/>
            <a:ext cx="1808799" cy="888641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</a:pPr>
            <a:r>
              <a:rPr lang="en-US" sz="1600" i="1" dirty="0">
                <a:latin typeface="Comic Sans MS" pitchFamily="-110" charset="0"/>
              </a:rPr>
              <a:t>More by </a:t>
            </a:r>
          </a:p>
          <a:p>
            <a:pPr>
              <a:lnSpc>
                <a:spcPct val="110000"/>
              </a:lnSpc>
            </a:pPr>
            <a:r>
              <a:rPr lang="en-US" sz="1600" i="1" dirty="0">
                <a:latin typeface="Comic Sans MS" pitchFamily="-110" charset="0"/>
              </a:rPr>
              <a:t>Giovanni </a:t>
            </a:r>
            <a:r>
              <a:rPr lang="en-US" sz="1600" i="1" dirty="0" err="1">
                <a:latin typeface="Comic Sans MS" pitchFamily="-110" charset="0"/>
              </a:rPr>
              <a:t>Rumolo</a:t>
            </a:r>
            <a:br>
              <a:rPr lang="en-US" sz="1600" i="1" dirty="0">
                <a:latin typeface="Comic Sans MS" pitchFamily="-110" charset="0"/>
              </a:rPr>
            </a:br>
            <a:r>
              <a:rPr lang="en-US" sz="1600" i="1" dirty="0">
                <a:latin typeface="Comic Sans MS" pitchFamily="-110" charset="0"/>
              </a:rPr>
              <a:t>Heiko </a:t>
            </a:r>
            <a:r>
              <a:rPr lang="en-US" sz="1600" i="1" dirty="0" err="1">
                <a:latin typeface="Comic Sans MS" pitchFamily="-110" charset="0"/>
              </a:rPr>
              <a:t>Damerau</a:t>
            </a:r>
            <a:endParaRPr sz="1600" b="1" noProof="1">
              <a:latin typeface="Comic Sans MS" pitchFamily="-11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9491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66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7086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/>
              <a:t>The Radio-Frequency </a:t>
            </a:r>
            <a:r>
              <a:rPr lang="en-US" dirty="0" err="1"/>
              <a:t>Quadrupole</a:t>
            </a:r>
            <a:r>
              <a:rPr lang="en-US" dirty="0"/>
              <a:t> - RFQ</a:t>
            </a:r>
            <a:endParaRPr lang="fr-FR" dirty="0"/>
          </a:p>
        </p:txBody>
      </p:sp>
      <p:sp>
        <p:nvSpPr>
          <p:cNvPr id="23568" name="Text Box 8"/>
          <p:cNvSpPr txBox="1">
            <a:spLocks noChangeArrowheads="1"/>
          </p:cNvSpPr>
          <p:nvPr/>
        </p:nvSpPr>
        <p:spPr bwMode="auto">
          <a:xfrm>
            <a:off x="228600" y="980728"/>
            <a:ext cx="8735888" cy="3439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</a:pPr>
            <a:r>
              <a:rPr lang="en-US" sz="1800" dirty="0"/>
              <a:t>Initial acceleration difficult for protons and ions at low energy</a:t>
            </a:r>
            <a:br>
              <a:rPr lang="en-US" sz="1800" dirty="0"/>
            </a:br>
            <a:r>
              <a:rPr lang="en-US" sz="1800" dirty="0"/>
              <a:t>(space charge, low β ⇒ short cell dimensions, bunching needed)</a:t>
            </a:r>
          </a:p>
          <a:p>
            <a:pPr>
              <a:lnSpc>
                <a:spcPct val="110000"/>
              </a:lnSpc>
            </a:pPr>
            <a:endParaRPr lang="en-US" sz="1800" dirty="0"/>
          </a:p>
          <a:p>
            <a:pPr>
              <a:lnSpc>
                <a:spcPct val="110000"/>
              </a:lnSpc>
            </a:pPr>
            <a:r>
              <a:rPr lang="en-US" sz="1800" dirty="0">
                <a:solidFill>
                  <a:srgbClr val="FF0000"/>
                </a:solidFill>
              </a:rPr>
              <a:t>RFQ</a:t>
            </a:r>
            <a:r>
              <a:rPr lang="en-US" sz="1800" dirty="0"/>
              <a:t> = </a:t>
            </a:r>
            <a:r>
              <a:rPr lang="en-US" sz="1800" dirty="0">
                <a:solidFill>
                  <a:srgbClr val="FF0000"/>
                </a:solidFill>
              </a:rPr>
              <a:t>Electric </a:t>
            </a:r>
            <a:r>
              <a:rPr lang="en-US" sz="1800" dirty="0" err="1">
                <a:solidFill>
                  <a:srgbClr val="FF0000"/>
                </a:solidFill>
              </a:rPr>
              <a:t>quadrupole</a:t>
            </a:r>
            <a:r>
              <a:rPr lang="en-US" sz="1800" dirty="0">
                <a:solidFill>
                  <a:srgbClr val="FF0000"/>
                </a:solidFill>
              </a:rPr>
              <a:t> </a:t>
            </a:r>
            <a:br>
              <a:rPr lang="en-US" sz="1800" dirty="0">
                <a:solidFill>
                  <a:srgbClr val="FF0000"/>
                </a:solidFill>
              </a:rPr>
            </a:br>
            <a:r>
              <a:rPr lang="en-US" sz="1800" dirty="0">
                <a:solidFill>
                  <a:srgbClr val="FF0000"/>
                </a:solidFill>
              </a:rPr>
              <a:t>           </a:t>
            </a:r>
            <a:r>
              <a:rPr lang="en-US" sz="1800" dirty="0"/>
              <a:t>focusing channel + bunching + acceleration</a:t>
            </a:r>
          </a:p>
          <a:p>
            <a:pPr>
              <a:lnSpc>
                <a:spcPct val="110000"/>
              </a:lnSpc>
            </a:pPr>
            <a:endParaRPr lang="en-US" sz="1800" dirty="0"/>
          </a:p>
          <a:p>
            <a:pPr>
              <a:lnSpc>
                <a:spcPct val="110000"/>
              </a:lnSpc>
            </a:pPr>
            <a:r>
              <a:rPr lang="en-US" sz="1800" dirty="0"/>
              <a:t>Alternating electric </a:t>
            </a:r>
            <a:r>
              <a:rPr lang="en-US" sz="1800" dirty="0" err="1"/>
              <a:t>quadrupole</a:t>
            </a:r>
            <a:r>
              <a:rPr lang="en-US" sz="1800" dirty="0"/>
              <a:t> field gives</a:t>
            </a:r>
            <a:br>
              <a:rPr lang="en-US" sz="1800" dirty="0"/>
            </a:br>
            <a:r>
              <a:rPr lang="en-US" sz="1800" dirty="0"/>
              <a:t>transverse focusing like magnetic focusing channel.</a:t>
            </a:r>
          </a:p>
          <a:p>
            <a:pPr>
              <a:lnSpc>
                <a:spcPct val="110000"/>
              </a:lnSpc>
            </a:pPr>
            <a:r>
              <a:rPr lang="en-US" sz="1800" dirty="0"/>
              <a:t>Does not depend on velocity!</a:t>
            </a:r>
          </a:p>
          <a:p>
            <a:pPr>
              <a:lnSpc>
                <a:spcPct val="110000"/>
              </a:lnSpc>
            </a:pPr>
            <a:r>
              <a:rPr lang="en-US" sz="1800" dirty="0"/>
              <a:t>Ideal at low β!</a:t>
            </a:r>
          </a:p>
          <a:p>
            <a:pPr>
              <a:lnSpc>
                <a:spcPct val="110000"/>
              </a:lnSpc>
            </a:pPr>
            <a:endParaRPr lang="en-US" sz="1800" dirty="0"/>
          </a:p>
        </p:txBody>
      </p:sp>
      <p:pic>
        <p:nvPicPr>
          <p:cNvPr id="12" name="Picture 7" descr="83035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4077072"/>
            <a:ext cx="2952328" cy="2347450"/>
          </a:xfrm>
          <a:prstGeom prst="rect">
            <a:avLst/>
          </a:prstGeom>
          <a:noFill/>
        </p:spPr>
      </p:pic>
      <p:grpSp>
        <p:nvGrpSpPr>
          <p:cNvPr id="3" name="Group 2"/>
          <p:cNvGrpSpPr/>
          <p:nvPr/>
        </p:nvGrpSpPr>
        <p:grpSpPr>
          <a:xfrm>
            <a:off x="6166048" y="1988840"/>
            <a:ext cx="2438400" cy="1820863"/>
            <a:chOff x="5410200" y="1371600"/>
            <a:chExt cx="2438400" cy="1820863"/>
          </a:xfrm>
        </p:grpSpPr>
        <p:pic>
          <p:nvPicPr>
            <p:cNvPr id="14" name="Picture 8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10200" y="1447800"/>
              <a:ext cx="2438400" cy="1744663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</p:pic>
        <p:sp>
          <p:nvSpPr>
            <p:cNvPr id="15" name="Line 12"/>
            <p:cNvSpPr>
              <a:spLocks noChangeShapeType="1"/>
            </p:cNvSpPr>
            <p:nvPr/>
          </p:nvSpPr>
          <p:spPr bwMode="auto">
            <a:xfrm>
              <a:off x="6172200" y="2514600"/>
              <a:ext cx="228600" cy="228600"/>
            </a:xfrm>
            <a:prstGeom prst="line">
              <a:avLst/>
            </a:prstGeom>
            <a:noFill/>
            <a:ln w="28575">
              <a:solidFill>
                <a:schemeClr val="hlink"/>
              </a:solidFill>
              <a:round/>
              <a:headEnd type="triangle" w="med" len="med"/>
              <a:tailEnd type="non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Line 13"/>
            <p:cNvSpPr>
              <a:spLocks noChangeShapeType="1"/>
            </p:cNvSpPr>
            <p:nvPr/>
          </p:nvSpPr>
          <p:spPr bwMode="auto">
            <a:xfrm>
              <a:off x="6858000" y="1828800"/>
              <a:ext cx="228600" cy="228600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 type="none" w="sm" len="sm"/>
              <a:tailEnd type="triangl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Line 14"/>
            <p:cNvSpPr>
              <a:spLocks noChangeShapeType="1"/>
            </p:cNvSpPr>
            <p:nvPr/>
          </p:nvSpPr>
          <p:spPr bwMode="auto">
            <a:xfrm flipV="1">
              <a:off x="6858000" y="2514600"/>
              <a:ext cx="228600" cy="228600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 type="none" w="sm" len="sm"/>
              <a:tailEnd type="triangl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Line 15"/>
            <p:cNvSpPr>
              <a:spLocks noChangeShapeType="1"/>
            </p:cNvSpPr>
            <p:nvPr/>
          </p:nvSpPr>
          <p:spPr bwMode="auto">
            <a:xfrm flipV="1">
              <a:off x="6096000" y="1828800"/>
              <a:ext cx="228600" cy="228600"/>
            </a:xfrm>
            <a:prstGeom prst="line">
              <a:avLst/>
            </a:prstGeom>
            <a:noFill/>
            <a:ln w="28575">
              <a:solidFill>
                <a:schemeClr val="hlink"/>
              </a:solidFill>
              <a:round/>
              <a:headEnd type="triangle" w="med" len="med"/>
              <a:tailEnd type="non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Text Box 16"/>
            <p:cNvSpPr txBox="1">
              <a:spLocks noChangeArrowheads="1"/>
            </p:cNvSpPr>
            <p:nvPr/>
          </p:nvSpPr>
          <p:spPr bwMode="auto">
            <a:xfrm>
              <a:off x="6400800" y="1371600"/>
              <a:ext cx="331788" cy="396875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r>
                <a:rPr lang="en-GB"/>
                <a:t>+</a:t>
              </a:r>
              <a:endParaRPr lang="en-US"/>
            </a:p>
          </p:txBody>
        </p:sp>
        <p:sp>
          <p:nvSpPr>
            <p:cNvPr id="20" name="Text Box 17"/>
            <p:cNvSpPr txBox="1">
              <a:spLocks noChangeArrowheads="1"/>
            </p:cNvSpPr>
            <p:nvPr/>
          </p:nvSpPr>
          <p:spPr bwMode="auto">
            <a:xfrm>
              <a:off x="6400800" y="2743200"/>
              <a:ext cx="331788" cy="396875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r>
                <a:rPr lang="en-GB"/>
                <a:t>+</a:t>
              </a:r>
              <a:endParaRPr lang="en-US"/>
            </a:p>
          </p:txBody>
        </p:sp>
        <p:sp>
          <p:nvSpPr>
            <p:cNvPr id="21" name="Text Box 18"/>
            <p:cNvSpPr txBox="1">
              <a:spLocks noChangeArrowheads="1"/>
            </p:cNvSpPr>
            <p:nvPr/>
          </p:nvSpPr>
          <p:spPr bwMode="auto">
            <a:xfrm>
              <a:off x="7239000" y="2057400"/>
              <a:ext cx="331788" cy="396875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r>
                <a:rPr lang="en-GB">
                  <a:cs typeface="Arial" charset="0"/>
                </a:rPr>
                <a:t>−</a:t>
              </a:r>
            </a:p>
          </p:txBody>
        </p:sp>
        <p:sp>
          <p:nvSpPr>
            <p:cNvPr id="22" name="Text Box 19"/>
            <p:cNvSpPr txBox="1">
              <a:spLocks noChangeArrowheads="1"/>
            </p:cNvSpPr>
            <p:nvPr/>
          </p:nvSpPr>
          <p:spPr bwMode="auto">
            <a:xfrm>
              <a:off x="5638800" y="2057400"/>
              <a:ext cx="331788" cy="396875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r>
                <a:rPr lang="en-GB">
                  <a:cs typeface="Arial" charset="0"/>
                </a:rPr>
                <a:t>−</a:t>
              </a:r>
            </a:p>
          </p:txBody>
        </p:sp>
      </p:grpSp>
      <p:pic>
        <p:nvPicPr>
          <p:cNvPr id="11" name="Picture 5" descr="rfq_linac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590925"/>
            <a:ext cx="5048250" cy="32670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7860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995936" y="836712"/>
            <a:ext cx="2519487" cy="2592288"/>
            <a:chOff x="252784" y="3017326"/>
            <a:chExt cx="2303463" cy="2427898"/>
          </a:xfrm>
        </p:grpSpPr>
        <p:pic>
          <p:nvPicPr>
            <p:cNvPr id="38" name="Picture 11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528" y="3017326"/>
              <a:ext cx="2134294" cy="2139866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</p:pic>
        <p:sp>
          <p:nvSpPr>
            <p:cNvPr id="41" name="Text Box 23"/>
            <p:cNvSpPr txBox="1">
              <a:spLocks noChangeArrowheads="1"/>
            </p:cNvSpPr>
            <p:nvPr/>
          </p:nvSpPr>
          <p:spPr bwMode="auto">
            <a:xfrm>
              <a:off x="252784" y="5108674"/>
              <a:ext cx="2303463" cy="336550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0" normalizeH="0" baseline="0" noProof="0">
                  <a:ln>
                    <a:noFill/>
                  </a:ln>
                  <a:solidFill>
                    <a:srgbClr val="FC0128"/>
                  </a:solidFill>
                  <a:effectLst/>
                  <a:uLnTx/>
                  <a:uFillTx/>
                </a:rPr>
                <a:t>Opposite vanes (180</a:t>
              </a:r>
              <a:r>
                <a:rPr kumimoji="0" lang="en-GB" sz="1600" b="0" i="0" u="none" strike="noStrike" kern="0" cap="none" spc="0" normalizeH="0" baseline="0" noProof="0">
                  <a:ln>
                    <a:noFill/>
                  </a:ln>
                  <a:solidFill>
                    <a:srgbClr val="FC0128"/>
                  </a:solidFill>
                  <a:effectLst/>
                  <a:uLnTx/>
                  <a:uFillTx/>
                  <a:cs typeface="Arial" charset="0"/>
                </a:rPr>
                <a:t>º)</a:t>
              </a:r>
            </a:p>
          </p:txBody>
        </p:sp>
      </p:grpSp>
      <p:sp>
        <p:nvSpPr>
          <p:cNvPr id="23566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7086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/>
              <a:t>The Radio-Frequency </a:t>
            </a:r>
            <a:r>
              <a:rPr lang="en-US" dirty="0" err="1"/>
              <a:t>Quadrupole</a:t>
            </a:r>
            <a:r>
              <a:rPr lang="en-US" dirty="0"/>
              <a:t> - RFQ</a:t>
            </a:r>
            <a:endParaRPr lang="fr-FR" dirty="0"/>
          </a:p>
        </p:txBody>
      </p:sp>
      <p:sp>
        <p:nvSpPr>
          <p:cNvPr id="23568" name="Text Box 8"/>
          <p:cNvSpPr txBox="1">
            <a:spLocks noChangeArrowheads="1"/>
          </p:cNvSpPr>
          <p:nvPr/>
        </p:nvSpPr>
        <p:spPr bwMode="auto">
          <a:xfrm>
            <a:off x="228600" y="980728"/>
            <a:ext cx="8735888" cy="392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</a:pPr>
            <a:endParaRPr lang="en-US" sz="1800" dirty="0"/>
          </a:p>
        </p:txBody>
      </p:sp>
      <p:sp>
        <p:nvSpPr>
          <p:cNvPr id="37" name="Rectangle 9"/>
          <p:cNvSpPr>
            <a:spLocks noChangeArrowheads="1"/>
          </p:cNvSpPr>
          <p:nvPr/>
        </p:nvSpPr>
        <p:spPr bwMode="auto">
          <a:xfrm>
            <a:off x="179512" y="980728"/>
            <a:ext cx="3960440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>
              <a:spcAft>
                <a:spcPts val="600"/>
              </a:spcAft>
              <a:buClr>
                <a:schemeClr val="hlink"/>
              </a:buClr>
              <a:buSzPct val="70000"/>
              <a:buFont typeface="Symbol" pitchFamily="18" charset="2"/>
              <a:buNone/>
            </a:pPr>
            <a:r>
              <a:rPr lang="en-GB" sz="1800" b="0" dirty="0">
                <a:latin typeface="Comic Sans MS" pitchFamily="66" charset="0"/>
                <a:sym typeface="ZapfDingbats" pitchFamily="82" charset="2"/>
              </a:rPr>
              <a:t>The vanes have a </a:t>
            </a:r>
            <a:r>
              <a:rPr lang="en-GB" sz="1800" b="0" u="sng" dirty="0">
                <a:solidFill>
                  <a:srgbClr val="FF3300"/>
                </a:solidFill>
                <a:latin typeface="Comic Sans MS" pitchFamily="66" charset="0"/>
                <a:sym typeface="ZapfDingbats" pitchFamily="82" charset="2"/>
              </a:rPr>
              <a:t>longitudinal modulation</a:t>
            </a:r>
            <a:r>
              <a:rPr lang="en-GB" sz="1800" b="0" dirty="0">
                <a:latin typeface="Comic Sans MS" pitchFamily="66" charset="0"/>
                <a:sym typeface="ZapfDingbats" pitchFamily="82" charset="2"/>
              </a:rPr>
              <a:t> with period = </a:t>
            </a:r>
            <a:r>
              <a:rPr lang="en-GB" sz="1800" b="0" dirty="0" err="1">
                <a:latin typeface="Symbol" pitchFamily="18" charset="2"/>
                <a:sym typeface="ZapfDingbats" pitchFamily="82" charset="2"/>
              </a:rPr>
              <a:t>bl</a:t>
            </a:r>
            <a:endParaRPr lang="en-GB" sz="1800" dirty="0">
              <a:latin typeface="Comic Sans MS" pitchFamily="66" charset="0"/>
              <a:sym typeface="ZapfDingbats" pitchFamily="82" charset="2"/>
            </a:endParaRPr>
          </a:p>
          <a:p>
            <a:pPr>
              <a:spcAft>
                <a:spcPts val="600"/>
              </a:spcAft>
              <a:buClr>
                <a:schemeClr val="hlink"/>
              </a:buClr>
              <a:buSzPct val="70000"/>
              <a:buFont typeface="Symbol" pitchFamily="18" charset="2"/>
              <a:buNone/>
            </a:pPr>
            <a:r>
              <a:rPr lang="en-GB" sz="1800" b="0" dirty="0">
                <a:latin typeface="Comic Sans MS" pitchFamily="66" charset="0"/>
                <a:sym typeface="Symbol" pitchFamily="18" charset="2"/>
              </a:rPr>
              <a:t> this creates a </a:t>
            </a:r>
            <a:r>
              <a:rPr lang="en-GB" sz="1800" b="0" dirty="0">
                <a:solidFill>
                  <a:srgbClr val="FF0000"/>
                </a:solidFill>
                <a:latin typeface="Comic Sans MS" pitchFamily="66" charset="0"/>
                <a:sym typeface="Symbol" pitchFamily="18" charset="2"/>
              </a:rPr>
              <a:t>longitudinal component of the electric field</a:t>
            </a:r>
            <a:r>
              <a:rPr lang="en-GB" sz="1800" b="0" dirty="0">
                <a:latin typeface="Comic Sans MS" pitchFamily="66" charset="0"/>
                <a:sym typeface="Symbol" pitchFamily="18" charset="2"/>
              </a:rPr>
              <a:t>.</a:t>
            </a:r>
          </a:p>
          <a:p>
            <a:pPr>
              <a:spcAft>
                <a:spcPts val="600"/>
              </a:spcAft>
              <a:buClr>
                <a:schemeClr val="hlink"/>
              </a:buClr>
              <a:buSzPct val="70000"/>
              <a:buFont typeface="Symbol" pitchFamily="18" charset="2"/>
              <a:buNone/>
            </a:pPr>
            <a:r>
              <a:rPr lang="en-GB" sz="1800" b="0" dirty="0">
                <a:latin typeface="Comic Sans MS" pitchFamily="66" charset="0"/>
                <a:sym typeface="Symbol" pitchFamily="18" charset="2"/>
              </a:rPr>
              <a:t>The modulation corresponds exactly to a series of RF gaps and can provide acceleration.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6228184" y="836712"/>
            <a:ext cx="2584128" cy="2592288"/>
            <a:chOff x="2483768" y="1889150"/>
            <a:chExt cx="2368104" cy="2424782"/>
          </a:xfrm>
        </p:grpSpPr>
        <p:grpSp>
          <p:nvGrpSpPr>
            <p:cNvPr id="4" name="Group 3"/>
            <p:cNvGrpSpPr/>
            <p:nvPr/>
          </p:nvGrpSpPr>
          <p:grpSpPr>
            <a:xfrm>
              <a:off x="2483768" y="1889150"/>
              <a:ext cx="2291804" cy="2115914"/>
              <a:chOff x="2691184" y="3356074"/>
              <a:chExt cx="2084388" cy="1828800"/>
            </a:xfrm>
          </p:grpSpPr>
          <p:pic>
            <p:nvPicPr>
              <p:cNvPr id="39" name="Picture 20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43584" y="3356074"/>
                <a:ext cx="1824038" cy="990600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</p:pic>
          <p:pic>
            <p:nvPicPr>
              <p:cNvPr id="40" name="Picture 22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91184" y="4346674"/>
                <a:ext cx="1824038" cy="838200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</p:pic>
          <p:sp>
            <p:nvSpPr>
              <p:cNvPr id="43" name="Line 26"/>
              <p:cNvSpPr>
                <a:spLocks noChangeShapeType="1"/>
              </p:cNvSpPr>
              <p:nvPr/>
            </p:nvSpPr>
            <p:spPr bwMode="auto">
              <a:xfrm>
                <a:off x="3529384" y="4194274"/>
                <a:ext cx="152400" cy="304800"/>
              </a:xfrm>
              <a:prstGeom prst="line">
                <a:avLst/>
              </a:prstGeom>
              <a:noFill/>
              <a:ln w="28575">
                <a:solidFill>
                  <a:srgbClr val="FC0128"/>
                </a:solidFill>
                <a:round/>
                <a:headEnd type="triangle" w="med" len="med"/>
                <a:tailEnd type="none" w="lg" len="lg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4" name="Line 27"/>
              <p:cNvSpPr>
                <a:spLocks noChangeShapeType="1"/>
              </p:cNvSpPr>
              <p:nvPr/>
            </p:nvSpPr>
            <p:spPr bwMode="auto">
              <a:xfrm flipH="1">
                <a:off x="3681784" y="4194274"/>
                <a:ext cx="152400" cy="304800"/>
              </a:xfrm>
              <a:prstGeom prst="line">
                <a:avLst/>
              </a:prstGeom>
              <a:noFill/>
              <a:ln w="28575">
                <a:solidFill>
                  <a:srgbClr val="FC0128"/>
                </a:solidFill>
                <a:round/>
                <a:headEnd type="triangle" w="med" len="med"/>
                <a:tailEnd type="none" w="lg" len="lg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5" name="Line 28"/>
              <p:cNvSpPr>
                <a:spLocks noChangeShapeType="1"/>
              </p:cNvSpPr>
              <p:nvPr/>
            </p:nvSpPr>
            <p:spPr bwMode="auto">
              <a:xfrm>
                <a:off x="3910384" y="4194274"/>
                <a:ext cx="76200" cy="304800"/>
              </a:xfrm>
              <a:prstGeom prst="line">
                <a:avLst/>
              </a:prstGeom>
              <a:noFill/>
              <a:ln w="28575">
                <a:solidFill>
                  <a:srgbClr val="FC0128"/>
                </a:solidFill>
                <a:round/>
                <a:headEnd type="triangle" w="med" len="med"/>
                <a:tailEnd type="none" w="lg" len="lg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6" name="Line 29"/>
              <p:cNvSpPr>
                <a:spLocks noChangeShapeType="1"/>
              </p:cNvSpPr>
              <p:nvPr/>
            </p:nvSpPr>
            <p:spPr bwMode="auto">
              <a:xfrm flipH="1">
                <a:off x="4062784" y="4194274"/>
                <a:ext cx="152400" cy="304800"/>
              </a:xfrm>
              <a:prstGeom prst="line">
                <a:avLst/>
              </a:prstGeom>
              <a:noFill/>
              <a:ln w="28575">
                <a:solidFill>
                  <a:srgbClr val="FC0128"/>
                </a:solidFill>
                <a:round/>
                <a:headEnd type="triangle" w="med" len="med"/>
                <a:tailEnd type="none" w="lg" len="lg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7" name="Line 30"/>
              <p:cNvSpPr>
                <a:spLocks noChangeShapeType="1"/>
              </p:cNvSpPr>
              <p:nvPr/>
            </p:nvSpPr>
            <p:spPr bwMode="auto">
              <a:xfrm flipH="1">
                <a:off x="3300784" y="4194274"/>
                <a:ext cx="152400" cy="304800"/>
              </a:xfrm>
              <a:prstGeom prst="line">
                <a:avLst/>
              </a:prstGeom>
              <a:noFill/>
              <a:ln w="28575">
                <a:solidFill>
                  <a:srgbClr val="FC0128"/>
                </a:solidFill>
                <a:round/>
                <a:headEnd type="triangle" w="med" len="med"/>
                <a:tailEnd type="none" w="lg" len="lg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8" name="Line 31"/>
              <p:cNvSpPr>
                <a:spLocks noChangeShapeType="1"/>
              </p:cNvSpPr>
              <p:nvPr/>
            </p:nvSpPr>
            <p:spPr bwMode="auto">
              <a:xfrm>
                <a:off x="3148384" y="4194274"/>
                <a:ext cx="152400" cy="304800"/>
              </a:xfrm>
              <a:prstGeom prst="line">
                <a:avLst/>
              </a:prstGeom>
              <a:noFill/>
              <a:ln w="28575">
                <a:solidFill>
                  <a:srgbClr val="FC0128"/>
                </a:solidFill>
                <a:round/>
                <a:headEnd type="triangle" w="med" len="med"/>
                <a:tailEnd type="none" w="lg" len="lg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9" name="Text Box 32"/>
              <p:cNvSpPr txBox="1">
                <a:spLocks noChangeArrowheads="1"/>
              </p:cNvSpPr>
              <p:nvPr/>
            </p:nvSpPr>
            <p:spPr bwMode="auto">
              <a:xfrm>
                <a:off x="4291384" y="4499074"/>
                <a:ext cx="331788" cy="396875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rPr>
                  <a:t>+</a:t>
                </a: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0" name="Text Box 33"/>
              <p:cNvSpPr txBox="1">
                <a:spLocks noChangeArrowheads="1"/>
              </p:cNvSpPr>
              <p:nvPr/>
            </p:nvSpPr>
            <p:spPr bwMode="auto">
              <a:xfrm>
                <a:off x="4443784" y="3813274"/>
                <a:ext cx="331788" cy="396875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GB">
                    <a:cs typeface="Arial" charset="0"/>
                  </a:rPr>
                  <a:t>−</a:t>
                </a:r>
              </a:p>
            </p:txBody>
          </p:sp>
        </p:grpSp>
        <p:sp>
          <p:nvSpPr>
            <p:cNvPr id="42" name="Text Box 24"/>
            <p:cNvSpPr txBox="1">
              <a:spLocks noChangeArrowheads="1"/>
            </p:cNvSpPr>
            <p:nvPr/>
          </p:nvSpPr>
          <p:spPr bwMode="auto">
            <a:xfrm>
              <a:off x="2627784" y="3977382"/>
              <a:ext cx="2224088" cy="336550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FC0128"/>
                  </a:solidFill>
                  <a:effectLst/>
                  <a:uLnTx/>
                  <a:uFillTx/>
                </a:rPr>
                <a:t>Adjacent vanes (90</a:t>
              </a:r>
              <a:r>
                <a:rPr kumimoji="0" lang="en-GB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FC0128"/>
                  </a:solidFill>
                  <a:effectLst/>
                  <a:uLnTx/>
                  <a:uFillTx/>
                  <a:cs typeface="Arial" charset="0"/>
                </a:rPr>
                <a:t>º)</a:t>
              </a:r>
              <a:r>
                <a:rPr kumimoji="0" lang="en-GB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FC0128"/>
                  </a:solidFill>
                  <a:effectLst/>
                  <a:uLnTx/>
                  <a:uFillTx/>
                </a:rPr>
                <a:t> </a:t>
              </a: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C0128"/>
                </a:solidFill>
                <a:effectLst/>
                <a:uLnTx/>
                <a:uFillTx/>
              </a:endParaRPr>
            </a:p>
          </p:txBody>
        </p:sp>
      </p:grpSp>
      <p:pic>
        <p:nvPicPr>
          <p:cNvPr id="51" name="Picture 1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18384" y="4077072"/>
            <a:ext cx="2209800" cy="2362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pic>
        <p:nvPicPr>
          <p:cNvPr id="52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68801" y="4005064"/>
            <a:ext cx="2379663" cy="25146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sp>
        <p:nvSpPr>
          <p:cNvPr id="53" name="Rectangle 9"/>
          <p:cNvSpPr>
            <a:spLocks noChangeArrowheads="1"/>
          </p:cNvSpPr>
          <p:nvPr/>
        </p:nvSpPr>
        <p:spPr bwMode="auto">
          <a:xfrm>
            <a:off x="179512" y="3861048"/>
            <a:ext cx="3960440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>
              <a:spcAft>
                <a:spcPts val="600"/>
              </a:spcAft>
              <a:buClr>
                <a:schemeClr val="hlink"/>
              </a:buClr>
              <a:buSzPct val="70000"/>
              <a:buFont typeface="Symbol" pitchFamily="18" charset="2"/>
              <a:buNone/>
            </a:pPr>
            <a:r>
              <a:rPr lang="en-GB" sz="1800" dirty="0">
                <a:solidFill>
                  <a:srgbClr val="0000FF"/>
                </a:solidFill>
                <a:latin typeface="Comic Sans MS" pitchFamily="66" charset="0"/>
                <a:sym typeface="ZapfDingbats" pitchFamily="82" charset="2"/>
              </a:rPr>
              <a:t>RF Field excitation:</a:t>
            </a:r>
          </a:p>
          <a:p>
            <a:pPr>
              <a:spcAft>
                <a:spcPts val="600"/>
              </a:spcAft>
              <a:buClr>
                <a:schemeClr val="hlink"/>
              </a:buClr>
              <a:buSzPct val="70000"/>
              <a:buFont typeface="Symbol" pitchFamily="18" charset="2"/>
              <a:buNone/>
            </a:pPr>
            <a:r>
              <a:rPr lang="en-GB" sz="1800" dirty="0">
                <a:latin typeface="Comic Sans MS" pitchFamily="66" charset="0"/>
                <a:sym typeface="ZapfDingbats" pitchFamily="82" charset="2"/>
              </a:rPr>
              <a:t>An empty </a:t>
            </a:r>
            <a:r>
              <a:rPr lang="en-GB" sz="1800" dirty="0">
                <a:solidFill>
                  <a:srgbClr val="FF0000"/>
                </a:solidFill>
                <a:latin typeface="Comic Sans MS" pitchFamily="66" charset="0"/>
                <a:sym typeface="ZapfDingbats" pitchFamily="82" charset="2"/>
              </a:rPr>
              <a:t>cylindrical cavity </a:t>
            </a:r>
            <a:r>
              <a:rPr lang="en-GB" sz="1800" dirty="0">
                <a:latin typeface="Comic Sans MS" pitchFamily="66" charset="0"/>
                <a:sym typeface="ZapfDingbats" pitchFamily="82" charset="2"/>
              </a:rPr>
              <a:t>can be excited on </a:t>
            </a:r>
            <a:r>
              <a:rPr lang="en-GB" sz="1800" dirty="0">
                <a:solidFill>
                  <a:srgbClr val="FF0000"/>
                </a:solidFill>
                <a:latin typeface="Comic Sans MS" pitchFamily="66" charset="0"/>
                <a:sym typeface="ZapfDingbats" pitchFamily="82" charset="2"/>
              </a:rPr>
              <a:t>different modes</a:t>
            </a:r>
            <a:r>
              <a:rPr lang="en-GB" sz="1800" dirty="0">
                <a:latin typeface="Comic Sans MS" pitchFamily="66" charset="0"/>
                <a:sym typeface="ZapfDingbats" pitchFamily="82" charset="2"/>
              </a:rPr>
              <a:t>.</a:t>
            </a:r>
          </a:p>
          <a:p>
            <a:pPr>
              <a:spcAft>
                <a:spcPts val="600"/>
              </a:spcAft>
              <a:buClr>
                <a:schemeClr val="hlink"/>
              </a:buClr>
              <a:buSzPct val="70000"/>
              <a:buFont typeface="Symbol" pitchFamily="18" charset="2"/>
              <a:buNone/>
            </a:pPr>
            <a:r>
              <a:rPr lang="en-GB" sz="1800" dirty="0">
                <a:latin typeface="Comic Sans MS" pitchFamily="66" charset="0"/>
                <a:sym typeface="ZapfDingbats" pitchFamily="82" charset="2"/>
              </a:rPr>
              <a:t>Some of these modes have only </a:t>
            </a:r>
            <a:r>
              <a:rPr lang="en-GB" sz="1800" dirty="0">
                <a:solidFill>
                  <a:srgbClr val="FF0000"/>
                </a:solidFill>
                <a:latin typeface="Comic Sans MS" pitchFamily="66" charset="0"/>
                <a:sym typeface="ZapfDingbats" pitchFamily="82" charset="2"/>
              </a:rPr>
              <a:t>transverse electric field </a:t>
            </a:r>
            <a:r>
              <a:rPr lang="en-GB" sz="1800" dirty="0">
                <a:latin typeface="Comic Sans MS" pitchFamily="66" charset="0"/>
                <a:sym typeface="ZapfDingbats" pitchFamily="82" charset="2"/>
              </a:rPr>
              <a:t>(the TE modes), and one uses in particular the </a:t>
            </a:r>
            <a:r>
              <a:rPr lang="en-GB" sz="1800" dirty="0">
                <a:solidFill>
                  <a:srgbClr val="FF0000"/>
                </a:solidFill>
                <a:latin typeface="Comic Sans MS" pitchFamily="66" charset="0"/>
                <a:sym typeface="ZapfDingbats" pitchFamily="82" charset="2"/>
              </a:rPr>
              <a:t>“</a:t>
            </a:r>
            <a:r>
              <a:rPr lang="en-GB" sz="1800" dirty="0" err="1">
                <a:solidFill>
                  <a:srgbClr val="FF0000"/>
                </a:solidFill>
                <a:latin typeface="Comic Sans MS" pitchFamily="66" charset="0"/>
                <a:sym typeface="ZapfDingbats" pitchFamily="82" charset="2"/>
              </a:rPr>
              <a:t>quadrupole</a:t>
            </a:r>
            <a:r>
              <a:rPr lang="en-GB" sz="1800" dirty="0">
                <a:solidFill>
                  <a:srgbClr val="FF0000"/>
                </a:solidFill>
                <a:latin typeface="Comic Sans MS" pitchFamily="66" charset="0"/>
                <a:sym typeface="ZapfDingbats" pitchFamily="82" charset="2"/>
              </a:rPr>
              <a:t>” mode</a:t>
            </a:r>
            <a:r>
              <a:rPr lang="en-GB" sz="1800" dirty="0">
                <a:latin typeface="Comic Sans MS" pitchFamily="66" charset="0"/>
                <a:sym typeface="ZapfDingbats" pitchFamily="82" charset="2"/>
              </a:rPr>
              <a:t>, the TE</a:t>
            </a:r>
            <a:r>
              <a:rPr lang="en-GB" sz="1800" baseline="-25000" dirty="0">
                <a:latin typeface="Comic Sans MS" pitchFamily="66" charset="0"/>
                <a:sym typeface="ZapfDingbats" pitchFamily="82" charset="2"/>
              </a:rPr>
              <a:t>210</a:t>
            </a:r>
            <a:r>
              <a:rPr lang="en-GB" sz="1800" dirty="0">
                <a:latin typeface="Comic Sans MS" pitchFamily="66" charset="0"/>
                <a:sym typeface="ZapfDingbats" pitchFamily="82" charset="2"/>
              </a:rPr>
              <a:t>.</a:t>
            </a:r>
          </a:p>
        </p:txBody>
      </p:sp>
      <p:sp>
        <p:nvSpPr>
          <p:cNvPr id="66" name="Text Box 6"/>
          <p:cNvSpPr txBox="1">
            <a:spLocks noChangeArrowheads="1"/>
          </p:cNvSpPr>
          <p:nvPr/>
        </p:nvSpPr>
        <p:spPr bwMode="auto">
          <a:xfrm>
            <a:off x="5945088" y="4005064"/>
            <a:ext cx="817563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FC0128"/>
                </a:solidFill>
                <a:effectLst/>
                <a:uLnTx/>
                <a:uFillTx/>
              </a:rPr>
              <a:t>B-field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FC0128"/>
              </a:solidFill>
              <a:effectLst/>
              <a:uLnTx/>
              <a:uFillTx/>
            </a:endParaRPr>
          </a:p>
        </p:txBody>
      </p:sp>
      <p:sp>
        <p:nvSpPr>
          <p:cNvPr id="67" name="Text Box 7"/>
          <p:cNvSpPr txBox="1">
            <a:spLocks noChangeArrowheads="1"/>
          </p:cNvSpPr>
          <p:nvPr/>
        </p:nvSpPr>
        <p:spPr bwMode="auto">
          <a:xfrm>
            <a:off x="5945088" y="5605264"/>
            <a:ext cx="806450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>
                <a:ln>
                  <a:noFill/>
                </a:ln>
                <a:solidFill>
                  <a:srgbClr val="FC0128"/>
                </a:solidFill>
                <a:effectLst/>
                <a:uLnTx/>
                <a:uFillTx/>
              </a:rPr>
              <a:t>E-field</a:t>
            </a:r>
            <a:endParaRPr kumimoji="0" lang="en-US" sz="1600" b="0" i="0" u="none" strike="noStrike" kern="0" cap="none" spc="0" normalizeH="0" baseline="0" noProof="0">
              <a:ln>
                <a:noFill/>
              </a:ln>
              <a:solidFill>
                <a:srgbClr val="FC0128"/>
              </a:solidFill>
              <a:effectLst/>
              <a:uLnTx/>
              <a:uFillTx/>
            </a:endParaRPr>
          </a:p>
        </p:txBody>
      </p:sp>
      <p:sp>
        <p:nvSpPr>
          <p:cNvPr id="68" name="Line 8"/>
          <p:cNvSpPr>
            <a:spLocks noChangeShapeType="1"/>
          </p:cNvSpPr>
          <p:nvPr/>
        </p:nvSpPr>
        <p:spPr bwMode="auto">
          <a:xfrm flipH="1">
            <a:off x="5716488" y="4233664"/>
            <a:ext cx="304800" cy="381000"/>
          </a:xfrm>
          <a:prstGeom prst="line">
            <a:avLst/>
          </a:prstGeom>
          <a:noFill/>
          <a:ln w="12700">
            <a:solidFill>
              <a:srgbClr val="FC0128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9" name="Line 9"/>
          <p:cNvSpPr>
            <a:spLocks noChangeShapeType="1"/>
          </p:cNvSpPr>
          <p:nvPr/>
        </p:nvSpPr>
        <p:spPr bwMode="auto">
          <a:xfrm flipH="1" flipV="1">
            <a:off x="5640288" y="5300464"/>
            <a:ext cx="381000" cy="381000"/>
          </a:xfrm>
          <a:prstGeom prst="line">
            <a:avLst/>
          </a:prstGeom>
          <a:noFill/>
          <a:ln w="12700">
            <a:solidFill>
              <a:srgbClr val="FC0128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0" name="Line 14"/>
          <p:cNvSpPr>
            <a:spLocks noChangeShapeType="1"/>
          </p:cNvSpPr>
          <p:nvPr/>
        </p:nvSpPr>
        <p:spPr bwMode="auto">
          <a:xfrm>
            <a:off x="6707088" y="4233664"/>
            <a:ext cx="304800" cy="304800"/>
          </a:xfrm>
          <a:prstGeom prst="line">
            <a:avLst/>
          </a:prstGeom>
          <a:noFill/>
          <a:ln w="12700">
            <a:solidFill>
              <a:srgbClr val="FC0128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1" name="Line 15"/>
          <p:cNvSpPr>
            <a:spLocks noChangeShapeType="1"/>
          </p:cNvSpPr>
          <p:nvPr/>
        </p:nvSpPr>
        <p:spPr bwMode="auto">
          <a:xfrm flipV="1">
            <a:off x="6707088" y="5373216"/>
            <a:ext cx="601216" cy="384448"/>
          </a:xfrm>
          <a:prstGeom prst="line">
            <a:avLst/>
          </a:prstGeom>
          <a:noFill/>
          <a:ln w="12700">
            <a:solidFill>
              <a:srgbClr val="FC0128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293580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Rectangle 16"/>
          <p:cNvSpPr>
            <a:spLocks noChangeArrowheads="1"/>
          </p:cNvSpPr>
          <p:nvPr/>
        </p:nvSpPr>
        <p:spPr bwMode="auto">
          <a:xfrm>
            <a:off x="251520" y="908720"/>
            <a:ext cx="8640960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>
              <a:buClr>
                <a:schemeClr val="hlink"/>
              </a:buClr>
              <a:buSzPct val="70000"/>
              <a:buFont typeface="Symbol" pitchFamily="18" charset="2"/>
              <a:buNone/>
            </a:pPr>
            <a:r>
              <a:rPr lang="en-GB" sz="1800" b="0" dirty="0">
                <a:solidFill>
                  <a:srgbClr val="0000FF"/>
                </a:solidFill>
                <a:latin typeface="Comic Sans MS" pitchFamily="66" charset="0"/>
                <a:sym typeface="ZapfDingbats" pitchFamily="82" charset="2"/>
              </a:rPr>
              <a:t>RFQ design: </a:t>
            </a:r>
            <a:r>
              <a:rPr lang="en-GB" sz="1800" b="0" dirty="0">
                <a:latin typeface="Comic Sans MS" pitchFamily="66" charset="0"/>
                <a:sym typeface="ZapfDingbats" pitchFamily="82" charset="2"/>
              </a:rPr>
              <a:t>The </a:t>
            </a:r>
            <a:r>
              <a:rPr lang="en-GB" sz="1800" b="0" u="sng" dirty="0">
                <a:latin typeface="Comic Sans MS" pitchFamily="66" charset="0"/>
                <a:sym typeface="ZapfDingbats" pitchFamily="82" charset="2"/>
              </a:rPr>
              <a:t>modulation period</a:t>
            </a:r>
            <a:r>
              <a:rPr lang="en-GB" sz="1800" b="0" dirty="0">
                <a:latin typeface="Comic Sans MS" pitchFamily="66" charset="0"/>
                <a:sym typeface="ZapfDingbats" pitchFamily="82" charset="2"/>
              </a:rPr>
              <a:t> can be slightly adjusted to change the phase of the beam inside the RFQ cells, and the </a:t>
            </a:r>
            <a:r>
              <a:rPr lang="en-GB" sz="1800" b="0" u="sng" dirty="0">
                <a:latin typeface="Comic Sans MS" pitchFamily="66" charset="0"/>
                <a:sym typeface="ZapfDingbats" pitchFamily="82" charset="2"/>
              </a:rPr>
              <a:t>amplitude of the modulation</a:t>
            </a:r>
            <a:r>
              <a:rPr lang="en-GB" sz="1800" b="0" dirty="0">
                <a:latin typeface="Comic Sans MS" pitchFamily="66" charset="0"/>
                <a:sym typeface="ZapfDingbats" pitchFamily="82" charset="2"/>
              </a:rPr>
              <a:t> can be changed to change the accelerating gradient</a:t>
            </a:r>
            <a:br>
              <a:rPr lang="en-GB" sz="1800" b="0" dirty="0">
                <a:latin typeface="Comic Sans MS" pitchFamily="66" charset="0"/>
                <a:sym typeface="ZapfDingbats" pitchFamily="82" charset="2"/>
              </a:rPr>
            </a:br>
            <a:r>
              <a:rPr lang="en-GB" sz="1800" b="0" dirty="0">
                <a:latin typeface="Comic Sans MS" pitchFamily="66" charset="0"/>
                <a:sym typeface="Symbol" pitchFamily="18" charset="2"/>
              </a:rPr>
              <a:t> start with some bunching cells, progressively bunch the beam (</a:t>
            </a:r>
            <a:r>
              <a:rPr lang="en-GB" sz="1800" b="0" u="sng" dirty="0">
                <a:solidFill>
                  <a:srgbClr val="FF3300"/>
                </a:solidFill>
                <a:latin typeface="Comic Sans MS" pitchFamily="66" charset="0"/>
                <a:sym typeface="Symbol" pitchFamily="18" charset="2"/>
              </a:rPr>
              <a:t>adiabatic bunching channel)</a:t>
            </a:r>
            <a:r>
              <a:rPr lang="en-GB" sz="1800" b="0" dirty="0">
                <a:latin typeface="Comic Sans MS" pitchFamily="66" charset="0"/>
                <a:sym typeface="Symbol" pitchFamily="18" charset="2"/>
              </a:rPr>
              <a:t>, and only in the last cells accelerate.</a:t>
            </a:r>
          </a:p>
        </p:txBody>
      </p:sp>
      <p:sp>
        <p:nvSpPr>
          <p:cNvPr id="23566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7086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/>
              <a:t>RFQ Design + Longitudinal Phase Space </a:t>
            </a:r>
            <a:endParaRPr lang="fr-FR" dirty="0"/>
          </a:p>
        </p:txBody>
      </p:sp>
      <p:grpSp>
        <p:nvGrpSpPr>
          <p:cNvPr id="71" name="Group 5"/>
          <p:cNvGrpSpPr>
            <a:grpSpLocks/>
          </p:cNvGrpSpPr>
          <p:nvPr/>
        </p:nvGrpSpPr>
        <p:grpSpPr bwMode="auto">
          <a:xfrm>
            <a:off x="107504" y="2492896"/>
            <a:ext cx="8928992" cy="3816424"/>
            <a:chOff x="-18222" y="4833"/>
            <a:chExt cx="14911" cy="5815"/>
          </a:xfrm>
        </p:grpSpPr>
        <p:grpSp>
          <p:nvGrpSpPr>
            <p:cNvPr id="72" name="Group 6"/>
            <p:cNvGrpSpPr>
              <a:grpSpLocks/>
            </p:cNvGrpSpPr>
            <p:nvPr/>
          </p:nvGrpSpPr>
          <p:grpSpPr bwMode="auto">
            <a:xfrm>
              <a:off x="-18222" y="4833"/>
              <a:ext cx="14816" cy="5815"/>
              <a:chOff x="-18222" y="4833"/>
              <a:chExt cx="14816" cy="5815"/>
            </a:xfrm>
          </p:grpSpPr>
          <p:pic>
            <p:nvPicPr>
              <p:cNvPr id="76" name="Picture 7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8222" y="4833"/>
                <a:ext cx="3843" cy="28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7" name="Picture 8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4487" y="4833"/>
                <a:ext cx="3843" cy="28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8" name="Picture 9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6000"/>
              <a:stretch>
                <a:fillRect/>
              </a:stretch>
            </p:blipFill>
            <p:spPr bwMode="auto">
              <a:xfrm>
                <a:off x="-7018" y="4833"/>
                <a:ext cx="3612" cy="28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9" name="Picture 10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6000"/>
              <a:stretch>
                <a:fillRect/>
              </a:stretch>
            </p:blipFill>
            <p:spPr bwMode="auto">
              <a:xfrm>
                <a:off x="-17945" y="7812"/>
                <a:ext cx="3612" cy="28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0" name="Picture 11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0891" y="4833"/>
                <a:ext cx="3843" cy="28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1" name="Picture 12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4487" y="7812"/>
                <a:ext cx="3845" cy="28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73" name="Group 13"/>
            <p:cNvGrpSpPr>
              <a:grpSpLocks/>
            </p:cNvGrpSpPr>
            <p:nvPr/>
          </p:nvGrpSpPr>
          <p:grpSpPr bwMode="auto">
            <a:xfrm>
              <a:off x="-10614" y="7812"/>
              <a:ext cx="7303" cy="2836"/>
              <a:chOff x="-10506" y="7812"/>
              <a:chExt cx="7303" cy="2836"/>
            </a:xfrm>
          </p:grpSpPr>
          <p:pic>
            <p:nvPicPr>
              <p:cNvPr id="74" name="Picture 14"/>
              <p:cNvPicPr>
                <a:picLocks noChangeAspect="1" noChangeArrowheads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6000"/>
              <a:stretch>
                <a:fillRect/>
              </a:stretch>
            </p:blipFill>
            <p:spPr bwMode="auto">
              <a:xfrm>
                <a:off x="-10506" y="7812"/>
                <a:ext cx="3612" cy="28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5" name="Picture 15"/>
              <p:cNvPicPr>
                <a:picLocks noChangeAspect="1" noChangeArrowheads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7048" y="7812"/>
                <a:ext cx="3845" cy="28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83" name="Text Box 17"/>
          <p:cNvSpPr txBox="1">
            <a:spLocks noChangeArrowheads="1"/>
          </p:cNvSpPr>
          <p:nvPr/>
        </p:nvSpPr>
        <p:spPr bwMode="auto">
          <a:xfrm>
            <a:off x="467544" y="6289575"/>
            <a:ext cx="8206680" cy="30777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GB" sz="1400" dirty="0"/>
              <a:t>Longitudinal beam profile of a proton beam along the CERN RFQ2</a:t>
            </a:r>
            <a:endParaRPr lang="en-US" sz="1400" dirty="0"/>
          </a:p>
        </p:txBody>
      </p:sp>
      <p:sp>
        <p:nvSpPr>
          <p:cNvPr id="84" name="Line 18"/>
          <p:cNvSpPr>
            <a:spLocks noChangeShapeType="1"/>
          </p:cNvSpPr>
          <p:nvPr/>
        </p:nvSpPr>
        <p:spPr bwMode="auto">
          <a:xfrm>
            <a:off x="4283968" y="3573016"/>
            <a:ext cx="457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6" name="Line 18"/>
          <p:cNvSpPr>
            <a:spLocks noChangeShapeType="1"/>
          </p:cNvSpPr>
          <p:nvPr/>
        </p:nvSpPr>
        <p:spPr bwMode="auto">
          <a:xfrm>
            <a:off x="2051720" y="3573016"/>
            <a:ext cx="457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7" name="Line 18"/>
          <p:cNvSpPr>
            <a:spLocks noChangeShapeType="1"/>
          </p:cNvSpPr>
          <p:nvPr/>
        </p:nvSpPr>
        <p:spPr bwMode="auto">
          <a:xfrm>
            <a:off x="6444208" y="3573016"/>
            <a:ext cx="457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8" name="Line 18"/>
          <p:cNvSpPr>
            <a:spLocks noChangeShapeType="1"/>
          </p:cNvSpPr>
          <p:nvPr/>
        </p:nvSpPr>
        <p:spPr bwMode="auto">
          <a:xfrm>
            <a:off x="4355976" y="5589240"/>
            <a:ext cx="457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9" name="Line 18"/>
          <p:cNvSpPr>
            <a:spLocks noChangeShapeType="1"/>
          </p:cNvSpPr>
          <p:nvPr/>
        </p:nvSpPr>
        <p:spPr bwMode="auto">
          <a:xfrm>
            <a:off x="2123728" y="5589240"/>
            <a:ext cx="457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0" name="Line 18"/>
          <p:cNvSpPr>
            <a:spLocks noChangeShapeType="1"/>
          </p:cNvSpPr>
          <p:nvPr/>
        </p:nvSpPr>
        <p:spPr bwMode="auto">
          <a:xfrm>
            <a:off x="6516216" y="5589240"/>
            <a:ext cx="457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1" name="Line 18"/>
          <p:cNvSpPr>
            <a:spLocks noChangeShapeType="1"/>
          </p:cNvSpPr>
          <p:nvPr/>
        </p:nvSpPr>
        <p:spPr bwMode="auto">
          <a:xfrm>
            <a:off x="179512" y="5589240"/>
            <a:ext cx="457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2" name="Line 18"/>
          <p:cNvSpPr>
            <a:spLocks noChangeShapeType="1"/>
          </p:cNvSpPr>
          <p:nvPr/>
        </p:nvSpPr>
        <p:spPr bwMode="auto">
          <a:xfrm>
            <a:off x="8532440" y="3573016"/>
            <a:ext cx="457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507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66800" y="304800"/>
            <a:ext cx="7086600" cy="533400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9pPr>
          </a:lstStyle>
          <a:p>
            <a:r>
              <a:rPr lang="en-US" dirty="0"/>
              <a:t>Summary up to here…</a:t>
            </a:r>
          </a:p>
          <a:p>
            <a:endParaRPr lang="fr-FR" dirty="0"/>
          </a:p>
        </p:txBody>
      </p:sp>
      <p:sp>
        <p:nvSpPr>
          <p:cNvPr id="3" name="Text Box 2051"/>
          <p:cNvSpPr txBox="1">
            <a:spLocks noChangeArrowheads="1"/>
          </p:cNvSpPr>
          <p:nvPr/>
        </p:nvSpPr>
        <p:spPr bwMode="auto">
          <a:xfrm>
            <a:off x="395536" y="1268760"/>
            <a:ext cx="8496944" cy="4708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85750" indent="-285750">
              <a:spcBef>
                <a:spcPct val="50000"/>
              </a:spcBef>
              <a:buFont typeface="Arial"/>
              <a:buChar char="•"/>
            </a:pPr>
            <a:r>
              <a:rPr lang="en-US" sz="2000" dirty="0">
                <a:solidFill>
                  <a:srgbClr val="FF0000"/>
                </a:solidFill>
              </a:rPr>
              <a:t>Acceleration by electric fields</a:t>
            </a:r>
            <a:r>
              <a:rPr lang="en-US" sz="2000" dirty="0"/>
              <a:t>, static fields limited </a:t>
            </a:r>
            <a:br>
              <a:rPr lang="en-US" sz="2000" dirty="0"/>
            </a:br>
            <a:r>
              <a:rPr lang="en-US" sz="2000" dirty="0"/>
              <a:t>=&gt; time-varying fields</a:t>
            </a:r>
          </a:p>
          <a:p>
            <a:pPr marL="285750" indent="-285750">
              <a:spcBef>
                <a:spcPct val="50000"/>
              </a:spcBef>
              <a:buFont typeface="Arial"/>
              <a:buChar char="•"/>
            </a:pPr>
            <a:r>
              <a:rPr lang="en-US" sz="2000" dirty="0">
                <a:solidFill>
                  <a:srgbClr val="FF0000"/>
                </a:solidFill>
              </a:rPr>
              <a:t>Synchronous condition </a:t>
            </a:r>
            <a:r>
              <a:rPr lang="en-US" sz="2000" dirty="0"/>
              <a:t>needs to be fulfilled for acceleration</a:t>
            </a:r>
          </a:p>
          <a:p>
            <a:pPr marL="285750" indent="-285750">
              <a:spcBef>
                <a:spcPct val="50000"/>
              </a:spcBef>
              <a:buFont typeface="Arial"/>
              <a:buChar char="•"/>
            </a:pPr>
            <a:r>
              <a:rPr lang="en-US" sz="2000" dirty="0"/>
              <a:t>Particles perform </a:t>
            </a:r>
            <a:r>
              <a:rPr lang="en-US" sz="2000" dirty="0">
                <a:solidFill>
                  <a:srgbClr val="FF0000"/>
                </a:solidFill>
              </a:rPr>
              <a:t>oscillation</a:t>
            </a:r>
            <a:r>
              <a:rPr lang="en-US" sz="2000" dirty="0"/>
              <a:t> around synchronous phase</a:t>
            </a:r>
          </a:p>
          <a:p>
            <a:pPr marL="285750" indent="-285750">
              <a:spcBef>
                <a:spcPct val="50000"/>
              </a:spcBef>
              <a:buFont typeface="Arial"/>
              <a:buChar char="•"/>
            </a:pPr>
            <a:r>
              <a:rPr lang="en-US" sz="2000" dirty="0"/>
              <a:t>visualize oscillations in phase space</a:t>
            </a:r>
          </a:p>
          <a:p>
            <a:pPr marL="285750" indent="-285750">
              <a:spcBef>
                <a:spcPct val="50000"/>
              </a:spcBef>
              <a:buFont typeface="Arial"/>
              <a:buChar char="•"/>
            </a:pPr>
            <a:endParaRPr lang="en-US" sz="2000" dirty="0"/>
          </a:p>
          <a:p>
            <a:pPr marL="285750" indent="-285750">
              <a:spcBef>
                <a:spcPct val="50000"/>
              </a:spcBef>
              <a:buFont typeface="Arial"/>
              <a:buChar char="•"/>
            </a:pPr>
            <a:r>
              <a:rPr lang="en-US" sz="2000" dirty="0"/>
              <a:t>Electrons are quickly relativistic, speed does not change</a:t>
            </a:r>
            <a:br>
              <a:rPr lang="en-US" sz="2000" dirty="0"/>
            </a:br>
            <a:r>
              <a:rPr lang="en-US" sz="2000" dirty="0"/>
              <a:t>use traveling wave structures for acceleration</a:t>
            </a:r>
          </a:p>
          <a:p>
            <a:pPr marL="285750" indent="-285750">
              <a:spcBef>
                <a:spcPct val="50000"/>
              </a:spcBef>
              <a:buFont typeface="Arial"/>
              <a:buChar char="•"/>
            </a:pPr>
            <a:r>
              <a:rPr lang="en-US" sz="2000" dirty="0"/>
              <a:t>Protons and ions </a:t>
            </a:r>
          </a:p>
          <a:p>
            <a:pPr marL="742950" lvl="1" indent="-285750">
              <a:spcBef>
                <a:spcPct val="50000"/>
              </a:spcBef>
              <a:buFont typeface="Arial"/>
              <a:buChar char="•"/>
            </a:pPr>
            <a:r>
              <a:rPr lang="en-US" sz="2000" dirty="0"/>
              <a:t>RFQ for bunching and first acceleration</a:t>
            </a:r>
          </a:p>
          <a:p>
            <a:pPr marL="742950" lvl="1" indent="-285750">
              <a:spcBef>
                <a:spcPct val="50000"/>
              </a:spcBef>
              <a:buFont typeface="Arial"/>
              <a:buChar char="•"/>
            </a:pPr>
            <a:r>
              <a:rPr lang="en-US" sz="2000" dirty="0"/>
              <a:t>need changing structure geometry</a:t>
            </a:r>
          </a:p>
        </p:txBody>
      </p:sp>
    </p:spTree>
    <p:extLst>
      <p:ext uri="{BB962C8B-B14F-4D97-AF65-F5344CB8AC3E}">
        <p14:creationId xmlns:p14="http://schemas.microsoft.com/office/powerpoint/2010/main" val="3395847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66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7086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/>
              <a:t>Summary: Relativity + Energy Gain</a:t>
            </a:r>
            <a:endParaRPr lang="fr-FR" dirty="0"/>
          </a:p>
        </p:txBody>
      </p:sp>
      <p:sp>
        <p:nvSpPr>
          <p:cNvPr id="23567" name="Text Box 3"/>
          <p:cNvSpPr txBox="1">
            <a:spLocks noChangeArrowheads="1"/>
          </p:cNvSpPr>
          <p:nvPr/>
        </p:nvSpPr>
        <p:spPr bwMode="auto">
          <a:xfrm>
            <a:off x="5105400" y="1905000"/>
            <a:ext cx="3657600" cy="44958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noAutofit/>
          </a:bodyPr>
          <a:lstStyle/>
          <a:p>
            <a:r>
              <a:rPr lang="fr-FR" sz="1800" dirty="0">
                <a:solidFill>
                  <a:srgbClr val="FF3300"/>
                </a:solidFill>
              </a:rPr>
              <a:t>RF </a:t>
            </a:r>
            <a:r>
              <a:rPr lang="fr-FR" sz="1800" dirty="0" err="1">
                <a:solidFill>
                  <a:srgbClr val="FF3300"/>
                </a:solidFill>
              </a:rPr>
              <a:t>Acceleration</a:t>
            </a:r>
            <a:endParaRPr lang="fr-FR" sz="1800" dirty="0">
              <a:solidFill>
                <a:srgbClr val="FF3300"/>
              </a:solidFill>
            </a:endParaRPr>
          </a:p>
          <a:p>
            <a:endParaRPr lang="fr-FR" sz="1800" dirty="0">
              <a:solidFill>
                <a:srgbClr val="FF3300"/>
              </a:solidFill>
            </a:endParaRPr>
          </a:p>
          <a:p>
            <a:endParaRPr lang="fr-FR" sz="1800" dirty="0">
              <a:solidFill>
                <a:srgbClr val="FF3300"/>
              </a:solidFill>
            </a:endParaRPr>
          </a:p>
          <a:p>
            <a:endParaRPr lang="fr-FR" sz="1800" dirty="0">
              <a:solidFill>
                <a:srgbClr val="FF3300"/>
              </a:solidFill>
            </a:endParaRPr>
          </a:p>
          <a:p>
            <a:endParaRPr lang="fr-FR" sz="1800" dirty="0">
              <a:solidFill>
                <a:srgbClr val="FF3300"/>
              </a:solidFill>
            </a:endParaRPr>
          </a:p>
          <a:p>
            <a:endParaRPr lang="fr-FR" sz="1800" dirty="0">
              <a:solidFill>
                <a:srgbClr val="FF3300"/>
              </a:solidFill>
            </a:endParaRPr>
          </a:p>
          <a:p>
            <a:endParaRPr lang="fr-FR" sz="1800" dirty="0">
              <a:solidFill>
                <a:srgbClr val="FF3300"/>
              </a:solidFill>
            </a:endParaRPr>
          </a:p>
          <a:p>
            <a:endParaRPr lang="fr-FR" sz="1800" dirty="0">
              <a:solidFill>
                <a:srgbClr val="FF3300"/>
              </a:solidFill>
            </a:endParaRPr>
          </a:p>
          <a:p>
            <a:endParaRPr lang="fr-FR" sz="1800" dirty="0">
              <a:solidFill>
                <a:srgbClr val="FF3300"/>
              </a:solidFill>
            </a:endParaRPr>
          </a:p>
          <a:p>
            <a:endParaRPr lang="fr-FR" sz="1800" dirty="0">
              <a:solidFill>
                <a:srgbClr val="FF3300"/>
              </a:solidFill>
            </a:endParaRPr>
          </a:p>
          <a:p>
            <a:r>
              <a:rPr lang="fr-FR" sz="1600" b="1" dirty="0">
                <a:solidFill>
                  <a:srgbClr val="006600"/>
                </a:solidFill>
              </a:rPr>
              <a:t>(</a:t>
            </a:r>
            <a:r>
              <a:rPr lang="fr-FR" sz="1600" b="1" dirty="0" err="1">
                <a:solidFill>
                  <a:srgbClr val="006600"/>
                </a:solidFill>
              </a:rPr>
              <a:t>neglecting</a:t>
            </a:r>
            <a:r>
              <a:rPr lang="fr-FR" sz="1600" b="1" dirty="0">
                <a:solidFill>
                  <a:srgbClr val="006600"/>
                </a:solidFill>
              </a:rPr>
              <a:t> transit time factor)</a:t>
            </a:r>
          </a:p>
          <a:p>
            <a:endParaRPr lang="en-US" sz="1600" dirty="0"/>
          </a:p>
          <a:p>
            <a:r>
              <a:rPr lang="en-US" sz="1600" dirty="0"/>
              <a:t>The field will change during the passage of the particle through the cavity</a:t>
            </a:r>
            <a:br>
              <a:rPr lang="en-US" sz="1600" dirty="0"/>
            </a:br>
            <a:r>
              <a:rPr lang="en-US" sz="1600" dirty="0"/>
              <a:t>=&gt; effective energy gain is lower</a:t>
            </a:r>
          </a:p>
          <a:p>
            <a:endParaRPr lang="fr-FR" sz="1600" b="1" dirty="0">
              <a:solidFill>
                <a:srgbClr val="006600"/>
              </a:solidFill>
            </a:endParaRPr>
          </a:p>
        </p:txBody>
      </p:sp>
      <p:sp>
        <p:nvSpPr>
          <p:cNvPr id="23568" name="Text Box 8"/>
          <p:cNvSpPr txBox="1">
            <a:spLocks noChangeArrowheads="1"/>
          </p:cNvSpPr>
          <p:nvPr/>
        </p:nvSpPr>
        <p:spPr bwMode="auto">
          <a:xfrm>
            <a:off x="228600" y="1197488"/>
            <a:ext cx="2667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fr-FR" sz="1800" dirty="0" err="1">
                <a:solidFill>
                  <a:srgbClr val="FF3300"/>
                </a:solidFill>
              </a:rPr>
              <a:t>Newton-Lorentz</a:t>
            </a:r>
            <a:r>
              <a:rPr lang="en-US" sz="1800" dirty="0">
                <a:solidFill>
                  <a:srgbClr val="FF3300"/>
                </a:solidFill>
              </a:rPr>
              <a:t> Force</a:t>
            </a:r>
            <a:r>
              <a:rPr lang="fr-FR" sz="1800" dirty="0">
                <a:solidFill>
                  <a:srgbClr val="FF3300"/>
                </a:solidFill>
              </a:rPr>
              <a:t>                                           </a:t>
            </a:r>
            <a:endParaRPr lang="fr-FR" dirty="0">
              <a:latin typeface="Times New Roman" charset="0"/>
            </a:endParaRPr>
          </a:p>
        </p:txBody>
      </p:sp>
      <p:sp>
        <p:nvSpPr>
          <p:cNvPr id="23569" name="Text Box 16"/>
          <p:cNvSpPr txBox="1">
            <a:spLocks noChangeArrowheads="1"/>
          </p:cNvSpPr>
          <p:nvPr/>
        </p:nvSpPr>
        <p:spPr bwMode="auto">
          <a:xfrm>
            <a:off x="304800" y="1905000"/>
            <a:ext cx="4670425" cy="44958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noAutofit/>
          </a:bodyPr>
          <a:lstStyle/>
          <a:p>
            <a:r>
              <a:rPr lang="en-US" sz="1800" dirty="0" err="1">
                <a:solidFill>
                  <a:srgbClr val="FF3300"/>
                </a:solidFill>
              </a:rPr>
              <a:t>Relativistics</a:t>
            </a:r>
            <a:r>
              <a:rPr lang="en-US" sz="1800" dirty="0">
                <a:solidFill>
                  <a:srgbClr val="FF3300"/>
                </a:solidFill>
              </a:rPr>
              <a:t> Dynamics</a:t>
            </a:r>
            <a:endParaRPr lang="fr-FR" sz="1800" dirty="0">
              <a:solidFill>
                <a:srgbClr val="FF3300"/>
              </a:solidFill>
            </a:endParaRPr>
          </a:p>
          <a:p>
            <a:endParaRPr lang="fr-FR" sz="1800" dirty="0">
              <a:solidFill>
                <a:srgbClr val="FF3300"/>
              </a:solidFill>
            </a:endParaRPr>
          </a:p>
          <a:p>
            <a:endParaRPr lang="fr-FR" sz="1800" dirty="0">
              <a:solidFill>
                <a:srgbClr val="FF3300"/>
              </a:solidFill>
            </a:endParaRPr>
          </a:p>
          <a:p>
            <a:endParaRPr lang="fr-FR" sz="1800" dirty="0">
              <a:solidFill>
                <a:srgbClr val="FF3300"/>
              </a:solidFill>
            </a:endParaRPr>
          </a:p>
          <a:p>
            <a:endParaRPr lang="fr-FR" sz="1800" dirty="0">
              <a:solidFill>
                <a:srgbClr val="FF3300"/>
              </a:solidFill>
            </a:endParaRPr>
          </a:p>
          <a:p>
            <a:endParaRPr lang="fr-FR" sz="1800" dirty="0">
              <a:solidFill>
                <a:srgbClr val="FF3300"/>
              </a:solidFill>
            </a:endParaRPr>
          </a:p>
          <a:p>
            <a:endParaRPr lang="fr-FR" sz="1800" dirty="0">
              <a:solidFill>
                <a:srgbClr val="FF3300"/>
              </a:solidFill>
            </a:endParaRPr>
          </a:p>
          <a:p>
            <a:endParaRPr lang="fr-FR" sz="1800" dirty="0">
              <a:solidFill>
                <a:srgbClr val="FF3300"/>
              </a:solidFill>
            </a:endParaRPr>
          </a:p>
          <a:p>
            <a:endParaRPr lang="fr-FR" sz="1800" dirty="0">
              <a:solidFill>
                <a:srgbClr val="FF3300"/>
              </a:solidFill>
            </a:endParaRPr>
          </a:p>
          <a:p>
            <a:r>
              <a:rPr lang="fr-FR" sz="1800" dirty="0">
                <a:solidFill>
                  <a:srgbClr val="FF3300"/>
                </a:solidFill>
              </a:rPr>
              <a:t>                </a:t>
            </a:r>
          </a:p>
          <a:p>
            <a:endParaRPr lang="fr-FR" sz="1800" dirty="0">
              <a:solidFill>
                <a:srgbClr val="FF3300"/>
              </a:solidFill>
            </a:endParaRPr>
          </a:p>
          <a:p>
            <a:endParaRPr lang="fr-FR" dirty="0">
              <a:latin typeface="Times New Roman" charset="0"/>
            </a:endParaRPr>
          </a:p>
        </p:txBody>
      </p:sp>
      <p:graphicFrame>
        <p:nvGraphicFramePr>
          <p:cNvPr id="23555" name="Object 3"/>
          <p:cNvGraphicFramePr>
            <a:graphicFrameLocks noChangeAspect="1"/>
          </p:cNvGraphicFramePr>
          <p:nvPr/>
        </p:nvGraphicFramePr>
        <p:xfrm>
          <a:off x="457200" y="4046537"/>
          <a:ext cx="1714500" cy="493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838080" imgH="241200" progId="Equation.3">
                  <p:embed/>
                </p:oleObj>
              </mc:Choice>
              <mc:Fallback>
                <p:oleObj name="Equation" r:id="rId3" imgW="838080" imgH="2412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4046537"/>
                        <a:ext cx="1714500" cy="4937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56" name="Object 4"/>
          <p:cNvGraphicFramePr>
            <a:graphicFrameLocks noChangeAspect="1"/>
          </p:cNvGraphicFramePr>
          <p:nvPr/>
        </p:nvGraphicFramePr>
        <p:xfrm>
          <a:off x="3581400" y="4144962"/>
          <a:ext cx="1200150" cy="427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571320" imgH="203040" progId="Equation.3">
                  <p:embed/>
                </p:oleObj>
              </mc:Choice>
              <mc:Fallback>
                <p:oleObj name="Equation" r:id="rId5" imgW="571320" imgH="20304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1400" y="4144962"/>
                        <a:ext cx="1200150" cy="4270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70" name="Line 25"/>
          <p:cNvSpPr>
            <a:spLocks noChangeShapeType="1"/>
          </p:cNvSpPr>
          <p:nvPr/>
        </p:nvSpPr>
        <p:spPr bwMode="auto">
          <a:xfrm>
            <a:off x="2590800" y="4373562"/>
            <a:ext cx="533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23557" name="Object 5"/>
          <p:cNvGraphicFramePr>
            <a:graphicFrameLocks noChangeAspect="1"/>
          </p:cNvGraphicFramePr>
          <p:nvPr/>
        </p:nvGraphicFramePr>
        <p:xfrm>
          <a:off x="457200" y="4724526"/>
          <a:ext cx="2436812" cy="7618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1257300" imgH="393700" progId="Equation.DSMT4">
                  <p:embed/>
                </p:oleObj>
              </mc:Choice>
              <mc:Fallback>
                <p:oleObj name="Equation" r:id="rId7" imgW="1257300" imgH="39370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4724526"/>
                        <a:ext cx="2436812" cy="76187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58" name="Object 6"/>
          <p:cNvGraphicFramePr>
            <a:graphicFrameLocks noChangeAspect="1"/>
          </p:cNvGraphicFramePr>
          <p:nvPr/>
        </p:nvGraphicFramePr>
        <p:xfrm>
          <a:off x="457200" y="5829300"/>
          <a:ext cx="2286000" cy="4399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1054100" imgH="203200" progId="Equation.DSMT4">
                  <p:embed/>
                </p:oleObj>
              </mc:Choice>
              <mc:Fallback>
                <p:oleObj name="Equation" r:id="rId9" imgW="1054100" imgH="203200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5829300"/>
                        <a:ext cx="2286000" cy="43990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59" name="Object 7"/>
          <p:cNvGraphicFramePr>
            <a:graphicFrameLocks noChangeAspect="1"/>
          </p:cNvGraphicFramePr>
          <p:nvPr/>
        </p:nvGraphicFramePr>
        <p:xfrm>
          <a:off x="3327400" y="5765800"/>
          <a:ext cx="1651000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1" imgW="825500" imgH="279400" progId="Equation.DSMT4">
                  <p:embed/>
                </p:oleObj>
              </mc:Choice>
              <mc:Fallback>
                <p:oleObj name="Equation" r:id="rId11" imgW="825500" imgH="279400" progId="Equation.DSMT4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27400" y="5765800"/>
                        <a:ext cx="1651000" cy="558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71" name="Line 30"/>
          <p:cNvSpPr>
            <a:spLocks noChangeShapeType="1"/>
          </p:cNvSpPr>
          <p:nvPr/>
        </p:nvSpPr>
        <p:spPr bwMode="auto">
          <a:xfrm>
            <a:off x="2971800" y="6057900"/>
            <a:ext cx="228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23561" name="Object 9"/>
          <p:cNvGraphicFramePr>
            <a:graphicFrameLocks noChangeAspect="1"/>
          </p:cNvGraphicFramePr>
          <p:nvPr/>
        </p:nvGraphicFramePr>
        <p:xfrm>
          <a:off x="5257800" y="2456374"/>
          <a:ext cx="3373438" cy="5233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3" imgW="1638300" imgH="254000" progId="Equation.DSMT4">
                  <p:embed/>
                </p:oleObj>
              </mc:Choice>
              <mc:Fallback>
                <p:oleObj name="Equation" r:id="rId13" imgW="1638300" imgH="254000" progId="Equation.DSMT4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57800" y="2456374"/>
                        <a:ext cx="3373438" cy="52336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62" name="Object 10"/>
          <p:cNvGraphicFramePr>
            <a:graphicFrameLocks noChangeAspect="1"/>
          </p:cNvGraphicFramePr>
          <p:nvPr/>
        </p:nvGraphicFramePr>
        <p:xfrm>
          <a:off x="5334001" y="3212788"/>
          <a:ext cx="1529330" cy="521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5" imgW="673100" imgH="241300" progId="Equation.DSMT4">
                  <p:embed/>
                </p:oleObj>
              </mc:Choice>
              <mc:Fallback>
                <p:oleObj name="Equation" r:id="rId15" imgW="673100" imgH="241300" progId="Equation.DSMT4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1" y="3212788"/>
                        <a:ext cx="1529330" cy="5210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63" name="Object 11"/>
          <p:cNvGraphicFramePr>
            <a:graphicFrameLocks noChangeAspect="1"/>
          </p:cNvGraphicFramePr>
          <p:nvPr/>
        </p:nvGraphicFramePr>
        <p:xfrm>
          <a:off x="5346700" y="3962400"/>
          <a:ext cx="1573213" cy="506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7" imgW="749160" imgH="241200" progId="Equation.3">
                  <p:embed/>
                </p:oleObj>
              </mc:Choice>
              <mc:Fallback>
                <p:oleObj name="Equation" r:id="rId17" imgW="749160" imgH="24120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46700" y="3962400"/>
                        <a:ext cx="1573213" cy="5064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72" name="Object 20"/>
          <p:cNvGraphicFramePr>
            <a:graphicFrameLocks noChangeAspect="1"/>
          </p:cNvGraphicFramePr>
          <p:nvPr/>
        </p:nvGraphicFramePr>
        <p:xfrm>
          <a:off x="2908300" y="1012826"/>
          <a:ext cx="2654300" cy="7545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9" imgW="1384300" imgH="393700" progId="Equation.DSMT4">
                  <p:embed/>
                </p:oleObj>
              </mc:Choice>
              <mc:Fallback>
                <p:oleObj name="Equation" r:id="rId19" imgW="1384300" imgH="393700" progId="Equation.DSMT4">
                  <p:embed/>
                  <p:pic>
                    <p:nvPicPr>
                      <p:cNvPr id="0" name="Picture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08300" y="1012826"/>
                        <a:ext cx="2654300" cy="75459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6172200" y="1126992"/>
            <a:ext cx="2667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2</a:t>
            </a:r>
            <a:r>
              <a:rPr lang="en-GB" sz="1400" baseline="30000" dirty="0"/>
              <a:t>nd</a:t>
            </a:r>
            <a:r>
              <a:rPr lang="en-GB" sz="1400" dirty="0"/>
              <a:t> term always perpendicular to motion =&gt; no acceleration</a:t>
            </a:r>
          </a:p>
        </p:txBody>
      </p:sp>
      <p:graphicFrame>
        <p:nvGraphicFramePr>
          <p:cNvPr id="20" name="Object 19"/>
          <p:cNvGraphicFramePr>
            <a:graphicFrameLocks noChangeAspect="1"/>
          </p:cNvGraphicFramePr>
          <p:nvPr/>
        </p:nvGraphicFramePr>
        <p:xfrm>
          <a:off x="457199" y="3276600"/>
          <a:ext cx="3384755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1" imgW="1943100" imgH="393700" progId="Equation.DSMT4">
                  <p:embed/>
                </p:oleObj>
              </mc:Choice>
              <mc:Fallback>
                <p:oleObj name="Equation" r:id="rId21" imgW="1943100" imgH="393700" progId="Equation.DSMT4">
                  <p:embed/>
                  <p:pic>
                    <p:nvPicPr>
                      <p:cNvPr id="0" name="Picture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199" y="3276600"/>
                        <a:ext cx="3384755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3"/>
          <p:cNvGraphicFramePr>
            <a:graphicFrameLocks noChangeAspect="1"/>
          </p:cNvGraphicFramePr>
          <p:nvPr/>
        </p:nvGraphicFramePr>
        <p:xfrm>
          <a:off x="457200" y="2362200"/>
          <a:ext cx="1676400" cy="7663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3" imgW="1028520" imgH="469800" progId="Equation.DSMT4">
                  <p:embed/>
                </p:oleObj>
              </mc:Choice>
              <mc:Fallback>
                <p:oleObj name="Equation" r:id="rId23" imgW="1028520" imgH="469800" progId="Equation.DSMT4">
                  <p:embed/>
                  <p:pic>
                    <p:nvPicPr>
                      <p:cNvPr id="0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2362200"/>
                        <a:ext cx="1676400" cy="76631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2"/>
          <p:cNvGraphicFramePr>
            <a:graphicFrameLocks noChangeAspect="1"/>
          </p:cNvGraphicFramePr>
          <p:nvPr/>
        </p:nvGraphicFramePr>
        <p:xfrm>
          <a:off x="2590800" y="2438400"/>
          <a:ext cx="2286000" cy="6973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5" imgW="1498600" imgH="457200" progId="Equation.DSMT4">
                  <p:embed/>
                </p:oleObj>
              </mc:Choice>
              <mc:Fallback>
                <p:oleObj name="Equation" r:id="rId25" imgW="1498600" imgH="457200" progId="Equation.DSMT4">
                  <p:embed/>
                  <p:pic>
                    <p:nvPicPr>
                      <p:cNvPr id="0" name="Picture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2438400"/>
                        <a:ext cx="2286000" cy="69737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66800" y="304800"/>
            <a:ext cx="7086600" cy="533400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9pPr>
          </a:lstStyle>
          <a:p>
            <a:r>
              <a:rPr lang="en-US" dirty="0"/>
              <a:t>Circular accelerators</a:t>
            </a:r>
          </a:p>
          <a:p>
            <a:endParaRPr lang="fr-FR" dirty="0"/>
          </a:p>
        </p:txBody>
      </p:sp>
      <p:sp>
        <p:nvSpPr>
          <p:cNvPr id="3" name="Text Box 2051"/>
          <p:cNvSpPr txBox="1">
            <a:spLocks noChangeArrowheads="1"/>
          </p:cNvSpPr>
          <p:nvPr/>
        </p:nvSpPr>
        <p:spPr bwMode="auto">
          <a:xfrm>
            <a:off x="1259632" y="1916832"/>
            <a:ext cx="6766520" cy="11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dirty="0"/>
              <a:t>Cyclotron</a:t>
            </a:r>
          </a:p>
          <a:p>
            <a:pPr algn="ctr">
              <a:spcBef>
                <a:spcPct val="50000"/>
              </a:spcBef>
            </a:pPr>
            <a:r>
              <a:rPr lang="en-US" sz="2800" dirty="0"/>
              <a:t>Synchrotron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3224108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Rectangle 2"/>
          <p:cNvSpPr txBox="1">
            <a:spLocks noChangeArrowheads="1"/>
          </p:cNvSpPr>
          <p:nvPr/>
        </p:nvSpPr>
        <p:spPr bwMode="auto">
          <a:xfrm>
            <a:off x="1066800" y="304800"/>
            <a:ext cx="7086600" cy="5334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9pPr>
          </a:lstStyle>
          <a:p>
            <a:r>
              <a:rPr lang="en-US" dirty="0"/>
              <a:t>Circular accelerators: </a:t>
            </a:r>
            <a:r>
              <a:rPr lang="fr-FR" dirty="0"/>
              <a:t>Cyclotron</a:t>
            </a:r>
          </a:p>
        </p:txBody>
      </p:sp>
      <p:grpSp>
        <p:nvGrpSpPr>
          <p:cNvPr id="41988" name="Group 2"/>
          <p:cNvGrpSpPr>
            <a:grpSpLocks/>
          </p:cNvGrpSpPr>
          <p:nvPr/>
        </p:nvGrpSpPr>
        <p:grpSpPr bwMode="auto">
          <a:xfrm>
            <a:off x="4324350" y="3752851"/>
            <a:ext cx="3703027" cy="995363"/>
            <a:chOff x="2951" y="2364"/>
            <a:chExt cx="2527" cy="627"/>
          </a:xfrm>
        </p:grpSpPr>
        <p:sp>
          <p:nvSpPr>
            <p:cNvPr id="42055" name="Rectangle 3"/>
            <p:cNvSpPr>
              <a:spLocks noChangeArrowheads="1"/>
            </p:cNvSpPr>
            <p:nvPr/>
          </p:nvSpPr>
          <p:spPr bwMode="auto">
            <a:xfrm>
              <a:off x="2951" y="2537"/>
              <a:ext cx="1447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 dirty="0">
                  <a:latin typeface="Comic Sans MS" pitchFamily="-110" charset="0"/>
                </a:rPr>
                <a:t>Cyclotron frequency</a:t>
              </a:r>
              <a:endParaRPr sz="1600" noProof="1">
                <a:latin typeface="Comic Sans MS" pitchFamily="-110" charset="0"/>
              </a:endParaRPr>
            </a:p>
          </p:txBody>
        </p:sp>
        <p:graphicFrame>
          <p:nvGraphicFramePr>
            <p:cNvPr id="41987" name="Object 3"/>
            <p:cNvGraphicFramePr>
              <a:graphicFrameLocks noChangeAspect="1"/>
            </p:cNvGraphicFramePr>
            <p:nvPr/>
          </p:nvGraphicFramePr>
          <p:xfrm>
            <a:off x="4574" y="2364"/>
            <a:ext cx="904" cy="62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" imgW="622080" imgH="431640" progId="Equation.3">
                    <p:embed/>
                  </p:oleObj>
                </mc:Choice>
                <mc:Fallback>
                  <p:oleObj name="Equation" r:id="rId2" imgW="622080" imgH="431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74" y="2364"/>
                          <a:ext cx="904" cy="62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41989" name="Rectangle 5"/>
          <p:cNvSpPr>
            <a:spLocks noChangeArrowheads="1"/>
          </p:cNvSpPr>
          <p:nvPr/>
        </p:nvSpPr>
        <p:spPr bwMode="auto">
          <a:xfrm>
            <a:off x="4569069" y="5019675"/>
            <a:ext cx="366346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457200" indent="-457200">
              <a:buFontTx/>
              <a:buAutoNum type="arabicPeriod"/>
            </a:pPr>
            <a:r>
              <a:rPr lang="en-US" sz="1800" dirty="0">
                <a:latin typeface="Comic Sans MS" pitchFamily="-110" charset="0"/>
              </a:rPr>
              <a:t> </a:t>
            </a:r>
            <a:r>
              <a:rPr lang="en-US" sz="2000" b="1" i="1" dirty="0">
                <a:latin typeface="Symbol" pitchFamily="-110" charset="2"/>
              </a:rPr>
              <a:t>g</a:t>
            </a:r>
            <a:r>
              <a:rPr lang="en-US" sz="1800" dirty="0">
                <a:latin typeface="Comic Sans MS" pitchFamily="-110" charset="0"/>
              </a:rPr>
              <a:t> increases with the energy </a:t>
            </a:r>
            <a:r>
              <a:rPr lang="en-US" sz="1800" b="1" dirty="0">
                <a:solidFill>
                  <a:srgbClr val="FF5050"/>
                </a:solidFill>
                <a:latin typeface="Comic Sans MS" pitchFamily="-110" charset="0"/>
                <a:sym typeface="Symbol" pitchFamily="-110" charset="2"/>
              </a:rPr>
              <a:t></a:t>
            </a:r>
            <a:r>
              <a:rPr lang="en-US" sz="1800" dirty="0">
                <a:latin typeface="Comic Sans MS" pitchFamily="-110" charset="0"/>
              </a:rPr>
              <a:t> no exact synchronism</a:t>
            </a:r>
          </a:p>
          <a:p>
            <a:pPr marL="457200" indent="-457200">
              <a:buFontTx/>
              <a:buAutoNum type="arabicPeriod"/>
            </a:pPr>
            <a:r>
              <a:rPr lang="en-US" sz="1800" dirty="0">
                <a:latin typeface="Comic Sans MS" pitchFamily="-110" charset="0"/>
              </a:rPr>
              <a:t> if  </a:t>
            </a:r>
            <a:r>
              <a:rPr lang="en-US" sz="1800" b="1" dirty="0">
                <a:solidFill>
                  <a:srgbClr val="0000FF"/>
                </a:solidFill>
                <a:latin typeface="Comic Sans MS" pitchFamily="-110" charset="0"/>
              </a:rPr>
              <a:t>v </a:t>
            </a:r>
            <a:r>
              <a:rPr lang="en-US" sz="1800" b="1" dirty="0">
                <a:solidFill>
                  <a:srgbClr val="0000FF"/>
                </a:solidFill>
                <a:latin typeface="Comic Sans MS" pitchFamily="-110" charset="0"/>
                <a:sym typeface="Symbol" pitchFamily="-110" charset="2"/>
              </a:rPr>
              <a:t> </a:t>
            </a:r>
            <a:r>
              <a:rPr lang="en-US" sz="1800" b="1" dirty="0">
                <a:solidFill>
                  <a:srgbClr val="0000FF"/>
                </a:solidFill>
                <a:latin typeface="Comic Sans MS" pitchFamily="-110" charset="0"/>
              </a:rPr>
              <a:t>c</a:t>
            </a:r>
            <a:r>
              <a:rPr lang="en-US" sz="1800" b="1" dirty="0">
                <a:latin typeface="Comic Sans MS" pitchFamily="-110" charset="0"/>
              </a:rPr>
              <a:t>  </a:t>
            </a:r>
            <a:r>
              <a:rPr lang="en-US" sz="1800" b="1" dirty="0">
                <a:solidFill>
                  <a:srgbClr val="FF5050"/>
                </a:solidFill>
                <a:latin typeface="Comic Sans MS" pitchFamily="-110" charset="0"/>
                <a:sym typeface="Symbol" pitchFamily="-110" charset="2"/>
              </a:rPr>
              <a:t></a:t>
            </a:r>
            <a:r>
              <a:rPr lang="en-US" sz="1800" b="1" dirty="0">
                <a:latin typeface="Comic Sans MS" pitchFamily="-110" charset="0"/>
                <a:sym typeface="Symbol" pitchFamily="-110" charset="2"/>
              </a:rPr>
              <a:t>  </a:t>
            </a:r>
            <a:r>
              <a:rPr lang="en-US" sz="1800" b="1" dirty="0">
                <a:solidFill>
                  <a:srgbClr val="0000FF"/>
                </a:solidFill>
                <a:latin typeface="Symbol" pitchFamily="-110" charset="2"/>
              </a:rPr>
              <a:t>g</a:t>
            </a:r>
            <a:r>
              <a:rPr lang="en-US" sz="1800" b="1" dirty="0">
                <a:solidFill>
                  <a:srgbClr val="0000FF"/>
                </a:solidFill>
                <a:latin typeface="Comic Sans MS" pitchFamily="-110" charset="0"/>
              </a:rPr>
              <a:t> </a:t>
            </a:r>
            <a:r>
              <a:rPr lang="en-US" sz="1800" b="1" dirty="0">
                <a:solidFill>
                  <a:srgbClr val="0000FF"/>
                </a:solidFill>
                <a:latin typeface="Comic Sans MS" pitchFamily="-110" charset="0"/>
                <a:sym typeface="Symbol" pitchFamily="-110" charset="2"/>
              </a:rPr>
              <a:t></a:t>
            </a:r>
            <a:r>
              <a:rPr lang="en-US" sz="1800" b="1" dirty="0">
                <a:solidFill>
                  <a:srgbClr val="0000FF"/>
                </a:solidFill>
                <a:latin typeface="Comic Sans MS" pitchFamily="-110" charset="0"/>
              </a:rPr>
              <a:t> 1</a:t>
            </a:r>
            <a:endParaRPr sz="1800" b="1" noProof="1">
              <a:solidFill>
                <a:srgbClr val="0000FF"/>
              </a:solidFill>
              <a:latin typeface="Comic Sans MS" pitchFamily="-110" charset="0"/>
            </a:endParaRPr>
          </a:p>
        </p:txBody>
      </p:sp>
      <p:grpSp>
        <p:nvGrpSpPr>
          <p:cNvPr id="41990" name="Group 6"/>
          <p:cNvGrpSpPr>
            <a:grpSpLocks/>
          </p:cNvGrpSpPr>
          <p:nvPr/>
        </p:nvGrpSpPr>
        <p:grpSpPr bwMode="auto">
          <a:xfrm>
            <a:off x="4422531" y="1844824"/>
            <a:ext cx="3137389" cy="1535112"/>
            <a:chOff x="3018" y="1157"/>
            <a:chExt cx="2141" cy="967"/>
          </a:xfrm>
        </p:grpSpPr>
        <p:sp>
          <p:nvSpPr>
            <p:cNvPr id="42050" name="Rectangle 7"/>
            <p:cNvSpPr>
              <a:spLocks noChangeArrowheads="1"/>
            </p:cNvSpPr>
            <p:nvPr/>
          </p:nvSpPr>
          <p:spPr bwMode="auto">
            <a:xfrm>
              <a:off x="3675" y="1502"/>
              <a:ext cx="1351" cy="622"/>
            </a:xfrm>
            <a:prstGeom prst="rect">
              <a:avLst/>
            </a:prstGeom>
            <a:solidFill>
              <a:srgbClr val="CCECFF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051" name="Rectangle 8"/>
            <p:cNvSpPr>
              <a:spLocks noChangeArrowheads="1"/>
            </p:cNvSpPr>
            <p:nvPr/>
          </p:nvSpPr>
          <p:spPr bwMode="auto">
            <a:xfrm>
              <a:off x="3018" y="1157"/>
              <a:ext cx="214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2000">
                  <a:solidFill>
                    <a:srgbClr val="0000FF"/>
                  </a:solidFill>
                  <a:latin typeface="Comic Sans MS" pitchFamily="-110" charset="0"/>
                </a:rPr>
                <a:t>Synchronism condition</a:t>
              </a:r>
              <a:endParaRPr sz="2000" noProof="1">
                <a:solidFill>
                  <a:srgbClr val="0000FF"/>
                </a:solidFill>
                <a:latin typeface="Comic Sans MS" pitchFamily="-110" charset="0"/>
              </a:endParaRPr>
            </a:p>
          </p:txBody>
        </p:sp>
        <p:graphicFrame>
          <p:nvGraphicFramePr>
            <p:cNvPr id="41986" name="Object 2"/>
            <p:cNvGraphicFramePr>
              <a:graphicFrameLocks noChangeAspect="1"/>
            </p:cNvGraphicFramePr>
            <p:nvPr/>
          </p:nvGraphicFramePr>
          <p:xfrm>
            <a:off x="3727" y="1460"/>
            <a:ext cx="1255" cy="66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4" imgW="863280" imgH="457200" progId="Equation.3">
                    <p:embed/>
                  </p:oleObj>
                </mc:Choice>
                <mc:Fallback>
                  <p:oleObj name="Equation" r:id="rId4" imgW="863280" imgH="457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27" y="1460"/>
                          <a:ext cx="1255" cy="66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42052" name="Group 10"/>
            <p:cNvGrpSpPr>
              <a:grpSpLocks/>
            </p:cNvGrpSpPr>
            <p:nvPr/>
          </p:nvGrpSpPr>
          <p:grpSpPr bwMode="auto">
            <a:xfrm>
              <a:off x="3257" y="1676"/>
              <a:ext cx="279" cy="188"/>
              <a:chOff x="3943" y="3724"/>
              <a:chExt cx="279" cy="188"/>
            </a:xfrm>
          </p:grpSpPr>
          <p:sp>
            <p:nvSpPr>
              <p:cNvPr id="42053" name="Freeform 11"/>
              <p:cNvSpPr>
                <a:spLocks/>
              </p:cNvSpPr>
              <p:nvPr/>
            </p:nvSpPr>
            <p:spPr bwMode="auto">
              <a:xfrm>
                <a:off x="3957" y="3738"/>
                <a:ext cx="265" cy="174"/>
              </a:xfrm>
              <a:custGeom>
                <a:avLst/>
                <a:gdLst>
                  <a:gd name="T0" fmla="*/ 341 w 529"/>
                  <a:gd name="T1" fmla="*/ 0 h 349"/>
                  <a:gd name="T2" fmla="*/ 341 w 529"/>
                  <a:gd name="T3" fmla="*/ 94 h 349"/>
                  <a:gd name="T4" fmla="*/ 0 w 529"/>
                  <a:gd name="T5" fmla="*/ 94 h 349"/>
                  <a:gd name="T6" fmla="*/ 0 w 529"/>
                  <a:gd name="T7" fmla="*/ 255 h 349"/>
                  <a:gd name="T8" fmla="*/ 341 w 529"/>
                  <a:gd name="T9" fmla="*/ 255 h 349"/>
                  <a:gd name="T10" fmla="*/ 341 w 529"/>
                  <a:gd name="T11" fmla="*/ 349 h 349"/>
                  <a:gd name="T12" fmla="*/ 529 w 529"/>
                  <a:gd name="T13" fmla="*/ 174 h 349"/>
                  <a:gd name="T14" fmla="*/ 341 w 529"/>
                  <a:gd name="T15" fmla="*/ 0 h 34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29"/>
                  <a:gd name="T25" fmla="*/ 0 h 349"/>
                  <a:gd name="T26" fmla="*/ 529 w 529"/>
                  <a:gd name="T27" fmla="*/ 349 h 34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29" h="349">
                    <a:moveTo>
                      <a:pt x="341" y="0"/>
                    </a:moveTo>
                    <a:lnTo>
                      <a:pt x="341" y="94"/>
                    </a:lnTo>
                    <a:lnTo>
                      <a:pt x="0" y="94"/>
                    </a:lnTo>
                    <a:lnTo>
                      <a:pt x="0" y="255"/>
                    </a:lnTo>
                    <a:lnTo>
                      <a:pt x="341" y="255"/>
                    </a:lnTo>
                    <a:lnTo>
                      <a:pt x="341" y="349"/>
                    </a:lnTo>
                    <a:lnTo>
                      <a:pt x="529" y="174"/>
                    </a:lnTo>
                    <a:lnTo>
                      <a:pt x="341" y="0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54" name="Freeform 12"/>
              <p:cNvSpPr>
                <a:spLocks/>
              </p:cNvSpPr>
              <p:nvPr/>
            </p:nvSpPr>
            <p:spPr bwMode="auto">
              <a:xfrm>
                <a:off x="3943" y="3724"/>
                <a:ext cx="265" cy="174"/>
              </a:xfrm>
              <a:custGeom>
                <a:avLst/>
                <a:gdLst>
                  <a:gd name="T0" fmla="*/ 341 w 529"/>
                  <a:gd name="T1" fmla="*/ 0 h 348"/>
                  <a:gd name="T2" fmla="*/ 341 w 529"/>
                  <a:gd name="T3" fmla="*/ 93 h 348"/>
                  <a:gd name="T4" fmla="*/ 0 w 529"/>
                  <a:gd name="T5" fmla="*/ 93 h 348"/>
                  <a:gd name="T6" fmla="*/ 0 w 529"/>
                  <a:gd name="T7" fmla="*/ 255 h 348"/>
                  <a:gd name="T8" fmla="*/ 341 w 529"/>
                  <a:gd name="T9" fmla="*/ 255 h 348"/>
                  <a:gd name="T10" fmla="*/ 341 w 529"/>
                  <a:gd name="T11" fmla="*/ 348 h 348"/>
                  <a:gd name="T12" fmla="*/ 529 w 529"/>
                  <a:gd name="T13" fmla="*/ 174 h 348"/>
                  <a:gd name="T14" fmla="*/ 341 w 529"/>
                  <a:gd name="T15" fmla="*/ 0 h 34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29"/>
                  <a:gd name="T25" fmla="*/ 0 h 348"/>
                  <a:gd name="T26" fmla="*/ 529 w 529"/>
                  <a:gd name="T27" fmla="*/ 348 h 34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29" h="348">
                    <a:moveTo>
                      <a:pt x="341" y="0"/>
                    </a:moveTo>
                    <a:lnTo>
                      <a:pt x="341" y="93"/>
                    </a:lnTo>
                    <a:lnTo>
                      <a:pt x="0" y="93"/>
                    </a:lnTo>
                    <a:lnTo>
                      <a:pt x="0" y="255"/>
                    </a:lnTo>
                    <a:lnTo>
                      <a:pt x="341" y="255"/>
                    </a:lnTo>
                    <a:lnTo>
                      <a:pt x="341" y="348"/>
                    </a:lnTo>
                    <a:lnTo>
                      <a:pt x="529" y="174"/>
                    </a:lnTo>
                    <a:lnTo>
                      <a:pt x="341" y="0"/>
                    </a:lnTo>
                    <a:close/>
                  </a:path>
                </a:pathLst>
              </a:cu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41991" name="Group 13"/>
          <p:cNvGrpSpPr>
            <a:grpSpLocks/>
          </p:cNvGrpSpPr>
          <p:nvPr/>
        </p:nvGrpSpPr>
        <p:grpSpPr bwMode="auto">
          <a:xfrm>
            <a:off x="304800" y="980728"/>
            <a:ext cx="8280888" cy="5247036"/>
            <a:chOff x="208" y="554"/>
            <a:chExt cx="5651" cy="3369"/>
          </a:xfrm>
        </p:grpSpPr>
        <p:sp>
          <p:nvSpPr>
            <p:cNvPr id="41993" name="Rectangle 15"/>
            <p:cNvSpPr>
              <a:spLocks noChangeArrowheads="1"/>
            </p:cNvSpPr>
            <p:nvPr/>
          </p:nvSpPr>
          <p:spPr bwMode="auto">
            <a:xfrm>
              <a:off x="4791" y="618"/>
              <a:ext cx="1068" cy="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tabLst>
                  <a:tab pos="376238" algn="l"/>
                </a:tabLst>
              </a:pPr>
              <a:r>
                <a:rPr lang="en-US" sz="1600" dirty="0">
                  <a:latin typeface="Comic Sans MS" pitchFamily="-110" charset="0"/>
                </a:rPr>
                <a:t>B 	= constant</a:t>
              </a:r>
            </a:p>
            <a:p>
              <a:pPr>
                <a:tabLst>
                  <a:tab pos="376238" algn="l"/>
                </a:tabLst>
              </a:pPr>
              <a:r>
                <a:rPr lang="en-US" sz="1800" dirty="0" err="1">
                  <a:latin typeface="Symbol" pitchFamily="-110" charset="2"/>
                </a:rPr>
                <a:t>w</a:t>
              </a:r>
              <a:r>
                <a:rPr lang="en-US" sz="1600" baseline="-25000" dirty="0" err="1">
                  <a:latin typeface="Comic Sans MS" pitchFamily="-110" charset="0"/>
                </a:rPr>
                <a:t>RF</a:t>
              </a:r>
              <a:r>
                <a:rPr lang="en-US" sz="1600" dirty="0">
                  <a:latin typeface="Comic Sans MS" pitchFamily="-110" charset="0"/>
                </a:rPr>
                <a:t> = constant</a:t>
              </a:r>
              <a:endParaRPr sz="1600" noProof="1">
                <a:latin typeface="Comic Sans MS" pitchFamily="-110" charset="0"/>
              </a:endParaRPr>
            </a:p>
          </p:txBody>
        </p:sp>
        <p:grpSp>
          <p:nvGrpSpPr>
            <p:cNvPr id="41994" name="Group 16"/>
            <p:cNvGrpSpPr>
              <a:grpSpLocks/>
            </p:cNvGrpSpPr>
            <p:nvPr/>
          </p:nvGrpSpPr>
          <p:grpSpPr bwMode="auto">
            <a:xfrm>
              <a:off x="208" y="554"/>
              <a:ext cx="2910" cy="3369"/>
              <a:chOff x="208" y="554"/>
              <a:chExt cx="2910" cy="3369"/>
            </a:xfrm>
          </p:grpSpPr>
          <p:sp>
            <p:nvSpPr>
              <p:cNvPr id="41996" name="Rectangle 17"/>
              <p:cNvSpPr>
                <a:spLocks noChangeArrowheads="1"/>
              </p:cNvSpPr>
              <p:nvPr/>
            </p:nvSpPr>
            <p:spPr bwMode="auto">
              <a:xfrm>
                <a:off x="423" y="1253"/>
                <a:ext cx="236" cy="2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2000">
                    <a:solidFill>
                      <a:srgbClr val="009999"/>
                    </a:solidFill>
                    <a:latin typeface="Comic Sans MS" pitchFamily="-110" charset="0"/>
                  </a:rPr>
                  <a:t>B</a:t>
                </a:r>
                <a:endParaRPr sz="2000" noProof="1">
                  <a:solidFill>
                    <a:srgbClr val="009999"/>
                  </a:solidFill>
                  <a:latin typeface="Comic Sans MS" pitchFamily="-110" charset="0"/>
                </a:endParaRPr>
              </a:p>
            </p:txBody>
          </p:sp>
          <p:sp>
            <p:nvSpPr>
              <p:cNvPr id="41997" name="Arc 18"/>
              <p:cNvSpPr>
                <a:spLocks/>
              </p:cNvSpPr>
              <p:nvPr/>
            </p:nvSpPr>
            <p:spPr bwMode="auto">
              <a:xfrm flipH="1">
                <a:off x="797" y="1266"/>
                <a:ext cx="617" cy="149"/>
              </a:xfrm>
              <a:custGeom>
                <a:avLst/>
                <a:gdLst>
                  <a:gd name="T0" fmla="*/ 0 w 21600"/>
                  <a:gd name="T1" fmla="*/ 0 h 41822"/>
                  <a:gd name="T2" fmla="*/ 217 w 21600"/>
                  <a:gd name="T3" fmla="*/ 149 h 41822"/>
                  <a:gd name="T4" fmla="*/ 0 w 21600"/>
                  <a:gd name="T5" fmla="*/ 77 h 41822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41822"/>
                  <a:gd name="T11" fmla="*/ 21600 w 21600"/>
                  <a:gd name="T12" fmla="*/ 41822 h 4182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41822" fill="none" extrusionOk="0">
                    <a:moveTo>
                      <a:pt x="0" y="-1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0601"/>
                      <a:pt x="16017" y="38659"/>
                      <a:pt x="7590" y="41822"/>
                    </a:cubicBezTo>
                  </a:path>
                  <a:path w="21600" h="41822" stroke="0" extrusionOk="0">
                    <a:moveTo>
                      <a:pt x="0" y="-1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0601"/>
                      <a:pt x="16017" y="38659"/>
                      <a:pt x="7590" y="41822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998" name="Arc 19"/>
              <p:cNvSpPr>
                <a:spLocks/>
              </p:cNvSpPr>
              <p:nvPr/>
            </p:nvSpPr>
            <p:spPr bwMode="auto">
              <a:xfrm flipH="1">
                <a:off x="799" y="1512"/>
                <a:ext cx="616" cy="72"/>
              </a:xfrm>
              <a:custGeom>
                <a:avLst/>
                <a:gdLst>
                  <a:gd name="T0" fmla="*/ 616 w 21570"/>
                  <a:gd name="T1" fmla="*/ 4 h 20144"/>
                  <a:gd name="T2" fmla="*/ 223 w 21570"/>
                  <a:gd name="T3" fmla="*/ 72 h 20144"/>
                  <a:gd name="T4" fmla="*/ 0 w 21570"/>
                  <a:gd name="T5" fmla="*/ 0 h 20144"/>
                  <a:gd name="T6" fmla="*/ 0 60000 65536"/>
                  <a:gd name="T7" fmla="*/ 0 60000 65536"/>
                  <a:gd name="T8" fmla="*/ 0 60000 65536"/>
                  <a:gd name="T9" fmla="*/ 0 w 21570"/>
                  <a:gd name="T10" fmla="*/ 0 h 20144"/>
                  <a:gd name="T11" fmla="*/ 21570 w 21570"/>
                  <a:gd name="T12" fmla="*/ 20144 h 2014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570" h="20144" fill="none" extrusionOk="0">
                    <a:moveTo>
                      <a:pt x="21569" y="1140"/>
                    </a:moveTo>
                    <a:cubicBezTo>
                      <a:pt x="21120" y="9634"/>
                      <a:pt x="15728" y="17074"/>
                      <a:pt x="7796" y="20144"/>
                    </a:cubicBezTo>
                  </a:path>
                  <a:path w="21570" h="20144" stroke="0" extrusionOk="0">
                    <a:moveTo>
                      <a:pt x="21569" y="1140"/>
                    </a:moveTo>
                    <a:cubicBezTo>
                      <a:pt x="21120" y="9634"/>
                      <a:pt x="15728" y="17074"/>
                      <a:pt x="7796" y="20144"/>
                    </a:cubicBezTo>
                    <a:lnTo>
                      <a:pt x="0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999" name="Line 20"/>
              <p:cNvSpPr>
                <a:spLocks noChangeShapeType="1"/>
              </p:cNvSpPr>
              <p:nvPr/>
            </p:nvSpPr>
            <p:spPr bwMode="auto">
              <a:xfrm>
                <a:off x="797" y="1350"/>
                <a:ext cx="2" cy="16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00" name="Line 21"/>
              <p:cNvSpPr>
                <a:spLocks noChangeShapeType="1"/>
              </p:cNvSpPr>
              <p:nvPr/>
            </p:nvSpPr>
            <p:spPr bwMode="auto">
              <a:xfrm flipH="1">
                <a:off x="1199" y="1265"/>
                <a:ext cx="215" cy="14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01" name="Line 22"/>
              <p:cNvSpPr>
                <a:spLocks noChangeShapeType="1"/>
              </p:cNvSpPr>
              <p:nvPr/>
            </p:nvSpPr>
            <p:spPr bwMode="auto">
              <a:xfrm>
                <a:off x="1199" y="1414"/>
                <a:ext cx="0" cy="17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02" name="Line 23"/>
              <p:cNvSpPr>
                <a:spLocks noChangeShapeType="1"/>
              </p:cNvSpPr>
              <p:nvPr/>
            </p:nvSpPr>
            <p:spPr bwMode="auto">
              <a:xfrm>
                <a:off x="1416" y="1269"/>
                <a:ext cx="0" cy="16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03" name="Arc 24"/>
              <p:cNvSpPr>
                <a:spLocks/>
              </p:cNvSpPr>
              <p:nvPr/>
            </p:nvSpPr>
            <p:spPr bwMode="auto">
              <a:xfrm flipV="1">
                <a:off x="1584" y="1492"/>
                <a:ext cx="617" cy="81"/>
              </a:xfrm>
              <a:custGeom>
                <a:avLst/>
                <a:gdLst>
                  <a:gd name="T0" fmla="*/ 0 w 21600"/>
                  <a:gd name="T1" fmla="*/ 0 h 22722"/>
                  <a:gd name="T2" fmla="*/ 616 w 21600"/>
                  <a:gd name="T3" fmla="*/ 81 h 22722"/>
                  <a:gd name="T4" fmla="*/ 0 w 21600"/>
                  <a:gd name="T5" fmla="*/ 77 h 22722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2722"/>
                  <a:gd name="T11" fmla="*/ 21600 w 21600"/>
                  <a:gd name="T12" fmla="*/ 22722 h 2272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2722" fill="none" extrusionOk="0">
                    <a:moveTo>
                      <a:pt x="0" y="-1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21974"/>
                      <a:pt x="21590" y="22348"/>
                      <a:pt x="21570" y="22721"/>
                    </a:cubicBezTo>
                  </a:path>
                  <a:path w="21600" h="22722" stroke="0" extrusionOk="0">
                    <a:moveTo>
                      <a:pt x="0" y="-1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21974"/>
                      <a:pt x="21590" y="22348"/>
                      <a:pt x="21570" y="22721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04" name="Arc 25"/>
              <p:cNvSpPr>
                <a:spLocks/>
              </p:cNvSpPr>
              <p:nvPr/>
            </p:nvSpPr>
            <p:spPr bwMode="auto">
              <a:xfrm flipV="1">
                <a:off x="1584" y="1264"/>
                <a:ext cx="617" cy="149"/>
              </a:xfrm>
              <a:custGeom>
                <a:avLst/>
                <a:gdLst>
                  <a:gd name="T0" fmla="*/ 0 w 21600"/>
                  <a:gd name="T1" fmla="*/ 0 h 41810"/>
                  <a:gd name="T2" fmla="*/ 218 w 21600"/>
                  <a:gd name="T3" fmla="*/ 149 h 41810"/>
                  <a:gd name="T4" fmla="*/ 0 w 21600"/>
                  <a:gd name="T5" fmla="*/ 77 h 4181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41810"/>
                  <a:gd name="T11" fmla="*/ 21600 w 21600"/>
                  <a:gd name="T12" fmla="*/ 41810 h 418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41810" fill="none" extrusionOk="0">
                    <a:moveTo>
                      <a:pt x="0" y="-1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0589"/>
                      <a:pt x="16032" y="38638"/>
                      <a:pt x="7622" y="41810"/>
                    </a:cubicBezTo>
                  </a:path>
                  <a:path w="21600" h="41810" stroke="0" extrusionOk="0">
                    <a:moveTo>
                      <a:pt x="0" y="-1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0589"/>
                      <a:pt x="16032" y="38638"/>
                      <a:pt x="7622" y="4181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05" name="Line 26"/>
              <p:cNvSpPr>
                <a:spLocks noChangeShapeType="1"/>
              </p:cNvSpPr>
              <p:nvPr/>
            </p:nvSpPr>
            <p:spPr bwMode="auto">
              <a:xfrm flipH="1" flipV="1">
                <a:off x="2201" y="1350"/>
                <a:ext cx="0" cy="14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06" name="Line 27"/>
              <p:cNvSpPr>
                <a:spLocks noChangeShapeType="1"/>
              </p:cNvSpPr>
              <p:nvPr/>
            </p:nvSpPr>
            <p:spPr bwMode="auto">
              <a:xfrm flipV="1">
                <a:off x="1584" y="1265"/>
                <a:ext cx="215" cy="14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07" name="Line 28"/>
              <p:cNvSpPr>
                <a:spLocks noChangeShapeType="1"/>
              </p:cNvSpPr>
              <p:nvPr/>
            </p:nvSpPr>
            <p:spPr bwMode="auto">
              <a:xfrm flipH="1" flipV="1">
                <a:off x="1581" y="1413"/>
                <a:ext cx="0" cy="15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08" name="Arc 29"/>
              <p:cNvSpPr>
                <a:spLocks/>
              </p:cNvSpPr>
              <p:nvPr/>
            </p:nvSpPr>
            <p:spPr bwMode="auto">
              <a:xfrm flipH="1">
                <a:off x="1199" y="1435"/>
                <a:ext cx="214" cy="110"/>
              </a:xfrm>
              <a:custGeom>
                <a:avLst/>
                <a:gdLst>
                  <a:gd name="T0" fmla="*/ 4 w 7504"/>
                  <a:gd name="T1" fmla="*/ 0 h 21600"/>
                  <a:gd name="T2" fmla="*/ 214 w 7504"/>
                  <a:gd name="T3" fmla="*/ 7 h 21600"/>
                  <a:gd name="T4" fmla="*/ 0 w 7504"/>
                  <a:gd name="T5" fmla="*/ 110 h 21600"/>
                  <a:gd name="T6" fmla="*/ 0 60000 65536"/>
                  <a:gd name="T7" fmla="*/ 0 60000 65536"/>
                  <a:gd name="T8" fmla="*/ 0 60000 65536"/>
                  <a:gd name="T9" fmla="*/ 0 w 7504"/>
                  <a:gd name="T10" fmla="*/ 0 h 21600"/>
                  <a:gd name="T11" fmla="*/ 7504 w 7504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504" h="21600" fill="none" extrusionOk="0">
                    <a:moveTo>
                      <a:pt x="139" y="0"/>
                    </a:moveTo>
                    <a:cubicBezTo>
                      <a:pt x="2654" y="16"/>
                      <a:pt x="5146" y="471"/>
                      <a:pt x="7503" y="1345"/>
                    </a:cubicBezTo>
                  </a:path>
                  <a:path w="7504" h="21600" stroke="0" extrusionOk="0">
                    <a:moveTo>
                      <a:pt x="139" y="0"/>
                    </a:moveTo>
                    <a:cubicBezTo>
                      <a:pt x="2654" y="16"/>
                      <a:pt x="5146" y="471"/>
                      <a:pt x="7503" y="1345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09" name="Line 30"/>
              <p:cNvSpPr>
                <a:spLocks noChangeShapeType="1"/>
              </p:cNvSpPr>
              <p:nvPr/>
            </p:nvSpPr>
            <p:spPr bwMode="auto">
              <a:xfrm flipH="1">
                <a:off x="1199" y="1435"/>
                <a:ext cx="215" cy="14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42010" name="Group 31"/>
              <p:cNvGrpSpPr>
                <a:grpSpLocks/>
              </p:cNvGrpSpPr>
              <p:nvPr/>
            </p:nvGrpSpPr>
            <p:grpSpPr bwMode="auto">
              <a:xfrm>
                <a:off x="1687" y="1054"/>
                <a:ext cx="148" cy="157"/>
                <a:chOff x="2399" y="2156"/>
                <a:chExt cx="235" cy="240"/>
              </a:xfrm>
            </p:grpSpPr>
            <p:grpSp>
              <p:nvGrpSpPr>
                <p:cNvPr id="42042" name="Group 32"/>
                <p:cNvGrpSpPr>
                  <a:grpSpLocks/>
                </p:cNvGrpSpPr>
                <p:nvPr/>
              </p:nvGrpSpPr>
              <p:grpSpPr bwMode="auto">
                <a:xfrm flipH="1">
                  <a:off x="2455" y="2238"/>
                  <a:ext cx="123" cy="75"/>
                  <a:chOff x="450" y="2259"/>
                  <a:chExt cx="1782" cy="1137"/>
                </a:xfrm>
              </p:grpSpPr>
              <p:grpSp>
                <p:nvGrpSpPr>
                  <p:cNvPr id="42044" name="Group 33"/>
                  <p:cNvGrpSpPr>
                    <a:grpSpLocks/>
                  </p:cNvGrpSpPr>
                  <p:nvPr/>
                </p:nvGrpSpPr>
                <p:grpSpPr bwMode="auto">
                  <a:xfrm>
                    <a:off x="1341" y="2259"/>
                    <a:ext cx="891" cy="569"/>
                    <a:chOff x="1392" y="2256"/>
                    <a:chExt cx="891" cy="569"/>
                  </a:xfrm>
                </p:grpSpPr>
                <p:sp>
                  <p:nvSpPr>
                    <p:cNvPr id="42048" name="Freeform 34"/>
                    <p:cNvSpPr>
                      <a:spLocks/>
                    </p:cNvSpPr>
                    <p:nvPr/>
                  </p:nvSpPr>
                  <p:spPr bwMode="auto">
                    <a:xfrm flipV="1">
                      <a:off x="1392" y="2256"/>
                      <a:ext cx="459" cy="569"/>
                    </a:xfrm>
                    <a:custGeom>
                      <a:avLst/>
                      <a:gdLst>
                        <a:gd name="T0" fmla="*/ 0 w 459"/>
                        <a:gd name="T1" fmla="*/ 0 h 569"/>
                        <a:gd name="T2" fmla="*/ 90 w 459"/>
                        <a:gd name="T3" fmla="*/ 222 h 569"/>
                        <a:gd name="T4" fmla="*/ 183 w 459"/>
                        <a:gd name="T5" fmla="*/ 402 h 569"/>
                        <a:gd name="T6" fmla="*/ 294 w 459"/>
                        <a:gd name="T7" fmla="*/ 519 h 569"/>
                        <a:gd name="T8" fmla="*/ 390 w 459"/>
                        <a:gd name="T9" fmla="*/ 561 h 569"/>
                        <a:gd name="T10" fmla="*/ 459 w 459"/>
                        <a:gd name="T11" fmla="*/ 567 h 569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w 459"/>
                        <a:gd name="T19" fmla="*/ 0 h 569"/>
                        <a:gd name="T20" fmla="*/ 459 w 459"/>
                        <a:gd name="T21" fmla="*/ 569 h 569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T18" t="T19" r="T20" b="T21"/>
                      <a:pathLst>
                        <a:path w="459" h="569">
                          <a:moveTo>
                            <a:pt x="0" y="0"/>
                          </a:moveTo>
                          <a:cubicBezTo>
                            <a:pt x="15" y="36"/>
                            <a:pt x="59" y="155"/>
                            <a:pt x="90" y="222"/>
                          </a:cubicBezTo>
                          <a:cubicBezTo>
                            <a:pt x="121" y="289"/>
                            <a:pt x="149" y="353"/>
                            <a:pt x="183" y="402"/>
                          </a:cubicBezTo>
                          <a:cubicBezTo>
                            <a:pt x="217" y="451"/>
                            <a:pt x="260" y="493"/>
                            <a:pt x="294" y="519"/>
                          </a:cubicBezTo>
                          <a:cubicBezTo>
                            <a:pt x="328" y="545"/>
                            <a:pt x="363" y="553"/>
                            <a:pt x="390" y="561"/>
                          </a:cubicBezTo>
                          <a:cubicBezTo>
                            <a:pt x="417" y="569"/>
                            <a:pt x="445" y="566"/>
                            <a:pt x="459" y="567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2049" name="Freeform 35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824" y="2256"/>
                      <a:ext cx="459" cy="569"/>
                    </a:xfrm>
                    <a:custGeom>
                      <a:avLst/>
                      <a:gdLst>
                        <a:gd name="T0" fmla="*/ 0 w 459"/>
                        <a:gd name="T1" fmla="*/ 0 h 569"/>
                        <a:gd name="T2" fmla="*/ 90 w 459"/>
                        <a:gd name="T3" fmla="*/ 222 h 569"/>
                        <a:gd name="T4" fmla="*/ 183 w 459"/>
                        <a:gd name="T5" fmla="*/ 402 h 569"/>
                        <a:gd name="T6" fmla="*/ 294 w 459"/>
                        <a:gd name="T7" fmla="*/ 519 h 569"/>
                        <a:gd name="T8" fmla="*/ 390 w 459"/>
                        <a:gd name="T9" fmla="*/ 561 h 569"/>
                        <a:gd name="T10" fmla="*/ 459 w 459"/>
                        <a:gd name="T11" fmla="*/ 567 h 569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w 459"/>
                        <a:gd name="T19" fmla="*/ 0 h 569"/>
                        <a:gd name="T20" fmla="*/ 459 w 459"/>
                        <a:gd name="T21" fmla="*/ 569 h 569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T18" t="T19" r="T20" b="T21"/>
                      <a:pathLst>
                        <a:path w="459" h="569">
                          <a:moveTo>
                            <a:pt x="0" y="0"/>
                          </a:moveTo>
                          <a:cubicBezTo>
                            <a:pt x="15" y="36"/>
                            <a:pt x="59" y="155"/>
                            <a:pt x="90" y="222"/>
                          </a:cubicBezTo>
                          <a:cubicBezTo>
                            <a:pt x="121" y="289"/>
                            <a:pt x="149" y="353"/>
                            <a:pt x="183" y="402"/>
                          </a:cubicBezTo>
                          <a:cubicBezTo>
                            <a:pt x="217" y="451"/>
                            <a:pt x="260" y="493"/>
                            <a:pt x="294" y="519"/>
                          </a:cubicBezTo>
                          <a:cubicBezTo>
                            <a:pt x="328" y="545"/>
                            <a:pt x="363" y="553"/>
                            <a:pt x="390" y="561"/>
                          </a:cubicBezTo>
                          <a:cubicBezTo>
                            <a:pt x="417" y="569"/>
                            <a:pt x="445" y="566"/>
                            <a:pt x="459" y="567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42045" name="Group 36"/>
                  <p:cNvGrpSpPr>
                    <a:grpSpLocks/>
                  </p:cNvGrpSpPr>
                  <p:nvPr/>
                </p:nvGrpSpPr>
                <p:grpSpPr bwMode="auto">
                  <a:xfrm>
                    <a:off x="450" y="2827"/>
                    <a:ext cx="891" cy="569"/>
                    <a:chOff x="480" y="2832"/>
                    <a:chExt cx="891" cy="569"/>
                  </a:xfrm>
                </p:grpSpPr>
                <p:sp>
                  <p:nvSpPr>
                    <p:cNvPr id="42046" name="Freeform 37"/>
                    <p:cNvSpPr>
                      <a:spLocks/>
                    </p:cNvSpPr>
                    <p:nvPr/>
                  </p:nvSpPr>
                  <p:spPr bwMode="auto">
                    <a:xfrm>
                      <a:off x="480" y="2832"/>
                      <a:ext cx="459" cy="569"/>
                    </a:xfrm>
                    <a:custGeom>
                      <a:avLst/>
                      <a:gdLst>
                        <a:gd name="T0" fmla="*/ 0 w 459"/>
                        <a:gd name="T1" fmla="*/ 0 h 569"/>
                        <a:gd name="T2" fmla="*/ 90 w 459"/>
                        <a:gd name="T3" fmla="*/ 222 h 569"/>
                        <a:gd name="T4" fmla="*/ 183 w 459"/>
                        <a:gd name="T5" fmla="*/ 402 h 569"/>
                        <a:gd name="T6" fmla="*/ 294 w 459"/>
                        <a:gd name="T7" fmla="*/ 519 h 569"/>
                        <a:gd name="T8" fmla="*/ 390 w 459"/>
                        <a:gd name="T9" fmla="*/ 561 h 569"/>
                        <a:gd name="T10" fmla="*/ 459 w 459"/>
                        <a:gd name="T11" fmla="*/ 567 h 569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w 459"/>
                        <a:gd name="T19" fmla="*/ 0 h 569"/>
                        <a:gd name="T20" fmla="*/ 459 w 459"/>
                        <a:gd name="T21" fmla="*/ 569 h 569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T18" t="T19" r="T20" b="T21"/>
                      <a:pathLst>
                        <a:path w="459" h="569">
                          <a:moveTo>
                            <a:pt x="0" y="0"/>
                          </a:moveTo>
                          <a:cubicBezTo>
                            <a:pt x="15" y="36"/>
                            <a:pt x="59" y="155"/>
                            <a:pt x="90" y="222"/>
                          </a:cubicBezTo>
                          <a:cubicBezTo>
                            <a:pt x="121" y="289"/>
                            <a:pt x="149" y="353"/>
                            <a:pt x="183" y="402"/>
                          </a:cubicBezTo>
                          <a:cubicBezTo>
                            <a:pt x="217" y="451"/>
                            <a:pt x="260" y="493"/>
                            <a:pt x="294" y="519"/>
                          </a:cubicBezTo>
                          <a:cubicBezTo>
                            <a:pt x="328" y="545"/>
                            <a:pt x="363" y="553"/>
                            <a:pt x="390" y="561"/>
                          </a:cubicBezTo>
                          <a:cubicBezTo>
                            <a:pt x="417" y="569"/>
                            <a:pt x="445" y="566"/>
                            <a:pt x="459" y="567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2047" name="Freeform 38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2832"/>
                      <a:ext cx="459" cy="569"/>
                    </a:xfrm>
                    <a:custGeom>
                      <a:avLst/>
                      <a:gdLst>
                        <a:gd name="T0" fmla="*/ 0 w 459"/>
                        <a:gd name="T1" fmla="*/ 0 h 569"/>
                        <a:gd name="T2" fmla="*/ 90 w 459"/>
                        <a:gd name="T3" fmla="*/ 222 h 569"/>
                        <a:gd name="T4" fmla="*/ 183 w 459"/>
                        <a:gd name="T5" fmla="*/ 402 h 569"/>
                        <a:gd name="T6" fmla="*/ 294 w 459"/>
                        <a:gd name="T7" fmla="*/ 519 h 569"/>
                        <a:gd name="T8" fmla="*/ 390 w 459"/>
                        <a:gd name="T9" fmla="*/ 561 h 569"/>
                        <a:gd name="T10" fmla="*/ 459 w 459"/>
                        <a:gd name="T11" fmla="*/ 567 h 569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w 459"/>
                        <a:gd name="T19" fmla="*/ 0 h 569"/>
                        <a:gd name="T20" fmla="*/ 459 w 459"/>
                        <a:gd name="T21" fmla="*/ 569 h 569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T18" t="T19" r="T20" b="T21"/>
                      <a:pathLst>
                        <a:path w="459" h="569">
                          <a:moveTo>
                            <a:pt x="0" y="0"/>
                          </a:moveTo>
                          <a:cubicBezTo>
                            <a:pt x="15" y="36"/>
                            <a:pt x="59" y="155"/>
                            <a:pt x="90" y="222"/>
                          </a:cubicBezTo>
                          <a:cubicBezTo>
                            <a:pt x="121" y="289"/>
                            <a:pt x="149" y="353"/>
                            <a:pt x="183" y="402"/>
                          </a:cubicBezTo>
                          <a:cubicBezTo>
                            <a:pt x="217" y="451"/>
                            <a:pt x="260" y="493"/>
                            <a:pt x="294" y="519"/>
                          </a:cubicBezTo>
                          <a:cubicBezTo>
                            <a:pt x="328" y="545"/>
                            <a:pt x="363" y="553"/>
                            <a:pt x="390" y="561"/>
                          </a:cubicBezTo>
                          <a:cubicBezTo>
                            <a:pt x="417" y="569"/>
                            <a:pt x="445" y="566"/>
                            <a:pt x="459" y="567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  <p:sp>
              <p:nvSpPr>
                <p:cNvPr id="42043" name="Oval 39"/>
                <p:cNvSpPr>
                  <a:spLocks noChangeArrowheads="1"/>
                </p:cNvSpPr>
                <p:nvPr/>
              </p:nvSpPr>
              <p:spPr bwMode="auto">
                <a:xfrm>
                  <a:off x="2399" y="2156"/>
                  <a:ext cx="235" cy="240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42011" name="Rectangle 40"/>
              <p:cNvSpPr>
                <a:spLocks noChangeArrowheads="1"/>
              </p:cNvSpPr>
              <p:nvPr/>
            </p:nvSpPr>
            <p:spPr bwMode="auto">
              <a:xfrm>
                <a:off x="1954" y="938"/>
                <a:ext cx="11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400">
                    <a:latin typeface="Comic Sans MS" pitchFamily="-110" charset="0"/>
                  </a:rPr>
                  <a:t>RF generator, </a:t>
                </a:r>
                <a:r>
                  <a:rPr lang="en-US" sz="1800">
                    <a:latin typeface="Symbol" pitchFamily="-110" charset="2"/>
                  </a:rPr>
                  <a:t>w</a:t>
                </a:r>
                <a:r>
                  <a:rPr lang="en-US" sz="1600" baseline="-25000">
                    <a:latin typeface="Comic Sans MS" pitchFamily="-110" charset="0"/>
                  </a:rPr>
                  <a:t>RF</a:t>
                </a:r>
                <a:r>
                  <a:rPr lang="en-US" sz="1400">
                    <a:latin typeface="Comic Sans MS" pitchFamily="-110" charset="0"/>
                  </a:rPr>
                  <a:t> </a:t>
                </a:r>
                <a:endParaRPr sz="1400" noProof="1">
                  <a:latin typeface="Comic Sans MS" pitchFamily="-110" charset="0"/>
                </a:endParaRPr>
              </a:p>
            </p:txBody>
          </p:sp>
          <p:sp>
            <p:nvSpPr>
              <p:cNvPr id="42012" name="Line 41"/>
              <p:cNvSpPr>
                <a:spLocks noChangeShapeType="1"/>
              </p:cNvSpPr>
              <p:nvPr/>
            </p:nvSpPr>
            <p:spPr bwMode="auto">
              <a:xfrm flipV="1">
                <a:off x="1854" y="1135"/>
                <a:ext cx="171" cy="13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13" name="Line 42"/>
              <p:cNvSpPr>
                <a:spLocks noChangeShapeType="1"/>
              </p:cNvSpPr>
              <p:nvPr/>
            </p:nvSpPr>
            <p:spPr bwMode="auto">
              <a:xfrm flipV="1">
                <a:off x="1349" y="1135"/>
                <a:ext cx="204" cy="13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14" name="Line 43"/>
              <p:cNvSpPr>
                <a:spLocks noChangeShapeType="1"/>
              </p:cNvSpPr>
              <p:nvPr/>
            </p:nvSpPr>
            <p:spPr bwMode="auto">
              <a:xfrm>
                <a:off x="1550" y="1133"/>
                <a:ext cx="137" cy="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15" name="Line 44"/>
              <p:cNvSpPr>
                <a:spLocks noChangeShapeType="1"/>
              </p:cNvSpPr>
              <p:nvPr/>
            </p:nvSpPr>
            <p:spPr bwMode="auto">
              <a:xfrm flipV="1">
                <a:off x="1835" y="1132"/>
                <a:ext cx="190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16" name="Line 45"/>
              <p:cNvSpPr>
                <a:spLocks noChangeShapeType="1"/>
              </p:cNvSpPr>
              <p:nvPr/>
            </p:nvSpPr>
            <p:spPr bwMode="auto">
              <a:xfrm>
                <a:off x="1239" y="1650"/>
                <a:ext cx="323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stealth" w="med" len="med"/>
                <a:tailEnd type="stealth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17" name="Rectangle 46"/>
              <p:cNvSpPr>
                <a:spLocks noChangeArrowheads="1"/>
              </p:cNvSpPr>
              <p:nvPr/>
            </p:nvSpPr>
            <p:spPr bwMode="auto">
              <a:xfrm>
                <a:off x="1316" y="1617"/>
                <a:ext cx="191" cy="1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400">
                    <a:latin typeface="Comic Sans MS" pitchFamily="-110" charset="0"/>
                  </a:rPr>
                  <a:t>g</a:t>
                </a:r>
                <a:endParaRPr sz="1400" noProof="1">
                  <a:latin typeface="Comic Sans MS" pitchFamily="-110" charset="0"/>
                </a:endParaRPr>
              </a:p>
            </p:txBody>
          </p:sp>
          <p:sp>
            <p:nvSpPr>
              <p:cNvPr id="42018" name="Freeform 47"/>
              <p:cNvSpPr>
                <a:spLocks/>
              </p:cNvSpPr>
              <p:nvPr/>
            </p:nvSpPr>
            <p:spPr bwMode="auto">
              <a:xfrm>
                <a:off x="1057" y="2553"/>
                <a:ext cx="910" cy="1176"/>
              </a:xfrm>
              <a:custGeom>
                <a:avLst/>
                <a:gdLst>
                  <a:gd name="T0" fmla="*/ 434 w 910"/>
                  <a:gd name="T1" fmla="*/ 375 h 1176"/>
                  <a:gd name="T2" fmla="*/ 500 w 910"/>
                  <a:gd name="T3" fmla="*/ 391 h 1176"/>
                  <a:gd name="T4" fmla="*/ 530 w 910"/>
                  <a:gd name="T5" fmla="*/ 457 h 1176"/>
                  <a:gd name="T6" fmla="*/ 510 w 910"/>
                  <a:gd name="T7" fmla="*/ 529 h 1176"/>
                  <a:gd name="T8" fmla="*/ 434 w 910"/>
                  <a:gd name="T9" fmla="*/ 573 h 1176"/>
                  <a:gd name="T10" fmla="*/ 338 w 910"/>
                  <a:gd name="T11" fmla="*/ 547 h 1176"/>
                  <a:gd name="T12" fmla="*/ 290 w 910"/>
                  <a:gd name="T13" fmla="*/ 451 h 1176"/>
                  <a:gd name="T14" fmla="*/ 324 w 910"/>
                  <a:gd name="T15" fmla="*/ 343 h 1176"/>
                  <a:gd name="T16" fmla="*/ 434 w 910"/>
                  <a:gd name="T17" fmla="*/ 285 h 1176"/>
                  <a:gd name="T18" fmla="*/ 562 w 910"/>
                  <a:gd name="T19" fmla="*/ 325 h 1176"/>
                  <a:gd name="T20" fmla="*/ 626 w 910"/>
                  <a:gd name="T21" fmla="*/ 453 h 1176"/>
                  <a:gd name="T22" fmla="*/ 576 w 910"/>
                  <a:gd name="T23" fmla="*/ 597 h 1176"/>
                  <a:gd name="T24" fmla="*/ 434 w 910"/>
                  <a:gd name="T25" fmla="*/ 669 h 1176"/>
                  <a:gd name="T26" fmla="*/ 268 w 910"/>
                  <a:gd name="T27" fmla="*/ 617 h 1176"/>
                  <a:gd name="T28" fmla="*/ 192 w 910"/>
                  <a:gd name="T29" fmla="*/ 453 h 1176"/>
                  <a:gd name="T30" fmla="*/ 256 w 910"/>
                  <a:gd name="T31" fmla="*/ 277 h 1176"/>
                  <a:gd name="T32" fmla="*/ 434 w 910"/>
                  <a:gd name="T33" fmla="*/ 189 h 1176"/>
                  <a:gd name="T34" fmla="*/ 634 w 910"/>
                  <a:gd name="T35" fmla="*/ 259 h 1176"/>
                  <a:gd name="T36" fmla="*/ 722 w 910"/>
                  <a:gd name="T37" fmla="*/ 453 h 1176"/>
                  <a:gd name="T38" fmla="*/ 648 w 910"/>
                  <a:gd name="T39" fmla="*/ 665 h 1176"/>
                  <a:gd name="T40" fmla="*/ 434 w 910"/>
                  <a:gd name="T41" fmla="*/ 767 h 1176"/>
                  <a:gd name="T42" fmla="*/ 200 w 910"/>
                  <a:gd name="T43" fmla="*/ 681 h 1176"/>
                  <a:gd name="T44" fmla="*/ 98 w 910"/>
                  <a:gd name="T45" fmla="*/ 453 h 1176"/>
                  <a:gd name="T46" fmla="*/ 188 w 910"/>
                  <a:gd name="T47" fmla="*/ 207 h 1176"/>
                  <a:gd name="T48" fmla="*/ 434 w 910"/>
                  <a:gd name="T49" fmla="*/ 93 h 1176"/>
                  <a:gd name="T50" fmla="*/ 700 w 910"/>
                  <a:gd name="T51" fmla="*/ 191 h 1176"/>
                  <a:gd name="T52" fmla="*/ 820 w 910"/>
                  <a:gd name="T53" fmla="*/ 453 h 1176"/>
                  <a:gd name="T54" fmla="*/ 714 w 910"/>
                  <a:gd name="T55" fmla="*/ 731 h 1176"/>
                  <a:gd name="T56" fmla="*/ 434 w 910"/>
                  <a:gd name="T57" fmla="*/ 853 h 1176"/>
                  <a:gd name="T58" fmla="*/ 132 w 910"/>
                  <a:gd name="T59" fmla="*/ 747 h 1176"/>
                  <a:gd name="T60" fmla="*/ 2 w 910"/>
                  <a:gd name="T61" fmla="*/ 453 h 1176"/>
                  <a:gd name="T62" fmla="*/ 122 w 910"/>
                  <a:gd name="T63" fmla="*/ 143 h 1176"/>
                  <a:gd name="T64" fmla="*/ 434 w 910"/>
                  <a:gd name="T65" fmla="*/ 3 h 1176"/>
                  <a:gd name="T66" fmla="*/ 766 w 910"/>
                  <a:gd name="T67" fmla="*/ 123 h 1176"/>
                  <a:gd name="T68" fmla="*/ 910 w 910"/>
                  <a:gd name="T69" fmla="*/ 453 h 1176"/>
                  <a:gd name="T70" fmla="*/ 874 w 910"/>
                  <a:gd name="T71" fmla="*/ 630 h 1176"/>
                  <a:gd name="T72" fmla="*/ 782 w 910"/>
                  <a:gd name="T73" fmla="*/ 809 h 1176"/>
                  <a:gd name="T74" fmla="*/ 709 w 910"/>
                  <a:gd name="T75" fmla="*/ 932 h 1176"/>
                  <a:gd name="T76" fmla="*/ 554 w 910"/>
                  <a:gd name="T77" fmla="*/ 1176 h 117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910"/>
                  <a:gd name="T118" fmla="*/ 0 h 1176"/>
                  <a:gd name="T119" fmla="*/ 910 w 910"/>
                  <a:gd name="T120" fmla="*/ 1176 h 117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910" h="1176">
                    <a:moveTo>
                      <a:pt x="434" y="375"/>
                    </a:moveTo>
                    <a:cubicBezTo>
                      <a:pt x="459" y="376"/>
                      <a:pt x="484" y="377"/>
                      <a:pt x="500" y="391"/>
                    </a:cubicBezTo>
                    <a:cubicBezTo>
                      <a:pt x="516" y="405"/>
                      <a:pt x="528" y="434"/>
                      <a:pt x="530" y="457"/>
                    </a:cubicBezTo>
                    <a:cubicBezTo>
                      <a:pt x="532" y="480"/>
                      <a:pt x="526" y="510"/>
                      <a:pt x="510" y="529"/>
                    </a:cubicBezTo>
                    <a:cubicBezTo>
                      <a:pt x="494" y="548"/>
                      <a:pt x="463" y="570"/>
                      <a:pt x="434" y="573"/>
                    </a:cubicBezTo>
                    <a:cubicBezTo>
                      <a:pt x="405" y="576"/>
                      <a:pt x="362" y="567"/>
                      <a:pt x="338" y="547"/>
                    </a:cubicBezTo>
                    <a:cubicBezTo>
                      <a:pt x="314" y="527"/>
                      <a:pt x="292" y="485"/>
                      <a:pt x="290" y="451"/>
                    </a:cubicBezTo>
                    <a:cubicBezTo>
                      <a:pt x="288" y="417"/>
                      <a:pt x="300" y="371"/>
                      <a:pt x="324" y="343"/>
                    </a:cubicBezTo>
                    <a:cubicBezTo>
                      <a:pt x="348" y="315"/>
                      <a:pt x="394" y="288"/>
                      <a:pt x="434" y="285"/>
                    </a:cubicBezTo>
                    <a:cubicBezTo>
                      <a:pt x="474" y="282"/>
                      <a:pt x="530" y="297"/>
                      <a:pt x="562" y="325"/>
                    </a:cubicBezTo>
                    <a:cubicBezTo>
                      <a:pt x="594" y="353"/>
                      <a:pt x="624" y="408"/>
                      <a:pt x="626" y="453"/>
                    </a:cubicBezTo>
                    <a:cubicBezTo>
                      <a:pt x="628" y="498"/>
                      <a:pt x="608" y="561"/>
                      <a:pt x="576" y="597"/>
                    </a:cubicBezTo>
                    <a:cubicBezTo>
                      <a:pt x="544" y="633"/>
                      <a:pt x="485" y="666"/>
                      <a:pt x="434" y="669"/>
                    </a:cubicBezTo>
                    <a:cubicBezTo>
                      <a:pt x="383" y="672"/>
                      <a:pt x="308" y="653"/>
                      <a:pt x="268" y="617"/>
                    </a:cubicBezTo>
                    <a:cubicBezTo>
                      <a:pt x="228" y="581"/>
                      <a:pt x="194" y="510"/>
                      <a:pt x="192" y="453"/>
                    </a:cubicBezTo>
                    <a:cubicBezTo>
                      <a:pt x="190" y="396"/>
                      <a:pt x="216" y="321"/>
                      <a:pt x="256" y="277"/>
                    </a:cubicBezTo>
                    <a:cubicBezTo>
                      <a:pt x="296" y="233"/>
                      <a:pt x="371" y="192"/>
                      <a:pt x="434" y="189"/>
                    </a:cubicBezTo>
                    <a:cubicBezTo>
                      <a:pt x="497" y="186"/>
                      <a:pt x="586" y="215"/>
                      <a:pt x="634" y="259"/>
                    </a:cubicBezTo>
                    <a:cubicBezTo>
                      <a:pt x="682" y="303"/>
                      <a:pt x="720" y="385"/>
                      <a:pt x="722" y="453"/>
                    </a:cubicBezTo>
                    <a:cubicBezTo>
                      <a:pt x="724" y="521"/>
                      <a:pt x="696" y="613"/>
                      <a:pt x="648" y="665"/>
                    </a:cubicBezTo>
                    <a:cubicBezTo>
                      <a:pt x="600" y="717"/>
                      <a:pt x="509" y="764"/>
                      <a:pt x="434" y="767"/>
                    </a:cubicBezTo>
                    <a:cubicBezTo>
                      <a:pt x="359" y="770"/>
                      <a:pt x="256" y="733"/>
                      <a:pt x="200" y="681"/>
                    </a:cubicBezTo>
                    <a:cubicBezTo>
                      <a:pt x="144" y="629"/>
                      <a:pt x="100" y="532"/>
                      <a:pt x="98" y="453"/>
                    </a:cubicBezTo>
                    <a:cubicBezTo>
                      <a:pt x="96" y="374"/>
                      <a:pt x="132" y="267"/>
                      <a:pt x="188" y="207"/>
                    </a:cubicBezTo>
                    <a:cubicBezTo>
                      <a:pt x="244" y="147"/>
                      <a:pt x="349" y="96"/>
                      <a:pt x="434" y="93"/>
                    </a:cubicBezTo>
                    <a:cubicBezTo>
                      <a:pt x="519" y="90"/>
                      <a:pt x="636" y="131"/>
                      <a:pt x="700" y="191"/>
                    </a:cubicBezTo>
                    <a:cubicBezTo>
                      <a:pt x="764" y="251"/>
                      <a:pt x="818" y="363"/>
                      <a:pt x="820" y="453"/>
                    </a:cubicBezTo>
                    <a:cubicBezTo>
                      <a:pt x="822" y="543"/>
                      <a:pt x="778" y="664"/>
                      <a:pt x="714" y="731"/>
                    </a:cubicBezTo>
                    <a:cubicBezTo>
                      <a:pt x="650" y="798"/>
                      <a:pt x="531" y="850"/>
                      <a:pt x="434" y="853"/>
                    </a:cubicBezTo>
                    <a:cubicBezTo>
                      <a:pt x="337" y="856"/>
                      <a:pt x="204" y="814"/>
                      <a:pt x="132" y="747"/>
                    </a:cubicBezTo>
                    <a:cubicBezTo>
                      <a:pt x="60" y="680"/>
                      <a:pt x="4" y="554"/>
                      <a:pt x="2" y="453"/>
                    </a:cubicBezTo>
                    <a:cubicBezTo>
                      <a:pt x="0" y="352"/>
                      <a:pt x="50" y="218"/>
                      <a:pt x="122" y="143"/>
                    </a:cubicBezTo>
                    <a:cubicBezTo>
                      <a:pt x="194" y="68"/>
                      <a:pt x="327" y="6"/>
                      <a:pt x="434" y="3"/>
                    </a:cubicBezTo>
                    <a:cubicBezTo>
                      <a:pt x="541" y="0"/>
                      <a:pt x="687" y="48"/>
                      <a:pt x="766" y="123"/>
                    </a:cubicBezTo>
                    <a:cubicBezTo>
                      <a:pt x="845" y="198"/>
                      <a:pt x="910" y="363"/>
                      <a:pt x="910" y="453"/>
                    </a:cubicBezTo>
                    <a:cubicBezTo>
                      <a:pt x="910" y="543"/>
                      <a:pt x="894" y="571"/>
                      <a:pt x="874" y="630"/>
                    </a:cubicBezTo>
                    <a:cubicBezTo>
                      <a:pt x="854" y="689"/>
                      <a:pt x="808" y="759"/>
                      <a:pt x="782" y="809"/>
                    </a:cubicBezTo>
                    <a:cubicBezTo>
                      <a:pt x="755" y="859"/>
                      <a:pt x="747" y="871"/>
                      <a:pt x="709" y="932"/>
                    </a:cubicBezTo>
                    <a:cubicBezTo>
                      <a:pt x="689" y="967"/>
                      <a:pt x="562" y="1162"/>
                      <a:pt x="554" y="1176"/>
                    </a:cubicBezTo>
                  </a:path>
                </a:pathLst>
              </a:custGeom>
              <a:noFill/>
              <a:ln w="9525">
                <a:solidFill>
                  <a:srgbClr val="FF0000"/>
                </a:solidFill>
                <a:round/>
                <a:headEnd/>
                <a:tailEnd type="stealth" w="lg" len="lg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19" name="Arc 48"/>
              <p:cNvSpPr>
                <a:spLocks/>
              </p:cNvSpPr>
              <p:nvPr/>
            </p:nvSpPr>
            <p:spPr bwMode="auto">
              <a:xfrm>
                <a:off x="1554" y="2484"/>
                <a:ext cx="464" cy="835"/>
              </a:xfrm>
              <a:custGeom>
                <a:avLst/>
                <a:gdLst>
                  <a:gd name="T0" fmla="*/ 2 w 21600"/>
                  <a:gd name="T1" fmla="*/ 0 h 35615"/>
                  <a:gd name="T2" fmla="*/ 353 w 21600"/>
                  <a:gd name="T3" fmla="*/ 835 h 35615"/>
                  <a:gd name="T4" fmla="*/ 0 w 21600"/>
                  <a:gd name="T5" fmla="*/ 506 h 35615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35615"/>
                  <a:gd name="T11" fmla="*/ 21600 w 21600"/>
                  <a:gd name="T12" fmla="*/ 35615 h 3561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35615" fill="none" extrusionOk="0">
                    <a:moveTo>
                      <a:pt x="98" y="0"/>
                    </a:moveTo>
                    <a:cubicBezTo>
                      <a:pt x="11989" y="54"/>
                      <a:pt x="21600" y="9709"/>
                      <a:pt x="21600" y="21600"/>
                    </a:cubicBezTo>
                    <a:cubicBezTo>
                      <a:pt x="21600" y="26737"/>
                      <a:pt x="19769" y="31706"/>
                      <a:pt x="16435" y="35614"/>
                    </a:cubicBezTo>
                  </a:path>
                  <a:path w="21600" h="35615" stroke="0" extrusionOk="0">
                    <a:moveTo>
                      <a:pt x="98" y="0"/>
                    </a:moveTo>
                    <a:cubicBezTo>
                      <a:pt x="11989" y="54"/>
                      <a:pt x="21600" y="9709"/>
                      <a:pt x="21600" y="21600"/>
                    </a:cubicBezTo>
                    <a:cubicBezTo>
                      <a:pt x="21600" y="26737"/>
                      <a:pt x="19769" y="31706"/>
                      <a:pt x="16435" y="35614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20" name="Line 49"/>
              <p:cNvSpPr>
                <a:spLocks noChangeShapeType="1"/>
              </p:cNvSpPr>
              <p:nvPr/>
            </p:nvSpPr>
            <p:spPr bwMode="auto">
              <a:xfrm>
                <a:off x="1554" y="2484"/>
                <a:ext cx="0" cy="101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42021" name="Group 50"/>
              <p:cNvGrpSpPr>
                <a:grpSpLocks/>
              </p:cNvGrpSpPr>
              <p:nvPr/>
            </p:nvGrpSpPr>
            <p:grpSpPr bwMode="auto">
              <a:xfrm flipH="1">
                <a:off x="982" y="2485"/>
                <a:ext cx="464" cy="1013"/>
                <a:chOff x="2028" y="2489"/>
                <a:chExt cx="319" cy="672"/>
              </a:xfrm>
            </p:grpSpPr>
            <p:sp>
              <p:nvSpPr>
                <p:cNvPr id="42040" name="Arc 51"/>
                <p:cNvSpPr>
                  <a:spLocks/>
                </p:cNvSpPr>
                <p:nvPr/>
              </p:nvSpPr>
              <p:spPr bwMode="auto">
                <a:xfrm>
                  <a:off x="2028" y="2489"/>
                  <a:ext cx="319" cy="672"/>
                </a:xfrm>
                <a:custGeom>
                  <a:avLst/>
                  <a:gdLst>
                    <a:gd name="T0" fmla="*/ 1 w 21600"/>
                    <a:gd name="T1" fmla="*/ 0 h 43200"/>
                    <a:gd name="T2" fmla="*/ 1 w 21600"/>
                    <a:gd name="T3" fmla="*/ 672 h 43200"/>
                    <a:gd name="T4" fmla="*/ 0 w 21600"/>
                    <a:gd name="T5" fmla="*/ 336 h 432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43200"/>
                    <a:gd name="T11" fmla="*/ 21600 w 21600"/>
                    <a:gd name="T12" fmla="*/ 43200 h 432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43200" fill="none" extrusionOk="0">
                      <a:moveTo>
                        <a:pt x="98" y="0"/>
                      </a:moveTo>
                      <a:cubicBezTo>
                        <a:pt x="11989" y="54"/>
                        <a:pt x="21600" y="9709"/>
                        <a:pt x="21600" y="21600"/>
                      </a:cubicBezTo>
                      <a:cubicBezTo>
                        <a:pt x="21600" y="33512"/>
                        <a:pt x="11956" y="43175"/>
                        <a:pt x="43" y="43199"/>
                      </a:cubicBezTo>
                    </a:path>
                    <a:path w="21600" h="43200" stroke="0" extrusionOk="0">
                      <a:moveTo>
                        <a:pt x="98" y="0"/>
                      </a:moveTo>
                      <a:cubicBezTo>
                        <a:pt x="11989" y="54"/>
                        <a:pt x="21600" y="9709"/>
                        <a:pt x="21600" y="21600"/>
                      </a:cubicBezTo>
                      <a:cubicBezTo>
                        <a:pt x="21600" y="33512"/>
                        <a:pt x="11956" y="43175"/>
                        <a:pt x="43" y="43199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041" name="Line 52"/>
                <p:cNvSpPr>
                  <a:spLocks noChangeShapeType="1"/>
                </p:cNvSpPr>
                <p:nvPr/>
              </p:nvSpPr>
              <p:spPr bwMode="auto">
                <a:xfrm>
                  <a:off x="2028" y="2490"/>
                  <a:ext cx="0" cy="67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42022" name="Arc 53"/>
              <p:cNvSpPr>
                <a:spLocks/>
              </p:cNvSpPr>
              <p:nvPr/>
            </p:nvSpPr>
            <p:spPr bwMode="auto">
              <a:xfrm>
                <a:off x="1550" y="2991"/>
                <a:ext cx="185" cy="507"/>
              </a:xfrm>
              <a:custGeom>
                <a:avLst/>
                <a:gdLst>
                  <a:gd name="T0" fmla="*/ 185 w 8613"/>
                  <a:gd name="T1" fmla="*/ 467 h 21600"/>
                  <a:gd name="T2" fmla="*/ 0 w 8613"/>
                  <a:gd name="T3" fmla="*/ 507 h 21600"/>
                  <a:gd name="T4" fmla="*/ 4 w 8613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8613"/>
                  <a:gd name="T10" fmla="*/ 0 h 21600"/>
                  <a:gd name="T11" fmla="*/ 8613 w 8613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8613" h="21600" fill="none" extrusionOk="0">
                    <a:moveTo>
                      <a:pt x="8613" y="19893"/>
                    </a:moveTo>
                    <a:cubicBezTo>
                      <a:pt x="5950" y="21019"/>
                      <a:pt x="3088" y="21599"/>
                      <a:pt x="198" y="21599"/>
                    </a:cubicBezTo>
                    <a:cubicBezTo>
                      <a:pt x="131" y="21599"/>
                      <a:pt x="65" y="21599"/>
                      <a:pt x="-1" y="21599"/>
                    </a:cubicBezTo>
                  </a:path>
                  <a:path w="8613" h="21600" stroke="0" extrusionOk="0">
                    <a:moveTo>
                      <a:pt x="8613" y="19893"/>
                    </a:moveTo>
                    <a:cubicBezTo>
                      <a:pt x="5950" y="21019"/>
                      <a:pt x="3088" y="21599"/>
                      <a:pt x="198" y="21599"/>
                    </a:cubicBezTo>
                    <a:cubicBezTo>
                      <a:pt x="131" y="21599"/>
                      <a:pt x="65" y="21599"/>
                      <a:pt x="-1" y="21599"/>
                    </a:cubicBezTo>
                    <a:lnTo>
                      <a:pt x="198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23" name="Line 54"/>
              <p:cNvSpPr>
                <a:spLocks noChangeShapeType="1"/>
              </p:cNvSpPr>
              <p:nvPr/>
            </p:nvSpPr>
            <p:spPr bwMode="auto">
              <a:xfrm flipH="1">
                <a:off x="1761" y="3320"/>
                <a:ext cx="147" cy="27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24" name="Line 55"/>
              <p:cNvSpPr>
                <a:spLocks noChangeShapeType="1"/>
              </p:cNvSpPr>
              <p:nvPr/>
            </p:nvSpPr>
            <p:spPr bwMode="auto">
              <a:xfrm flipH="1">
                <a:off x="1683" y="3457"/>
                <a:ext cx="50" cy="9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25" name="Line 56"/>
              <p:cNvSpPr>
                <a:spLocks noChangeShapeType="1"/>
              </p:cNvSpPr>
              <p:nvPr/>
            </p:nvSpPr>
            <p:spPr bwMode="auto">
              <a:xfrm>
                <a:off x="1682" y="3547"/>
                <a:ext cx="79" cy="4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26" name="Arc 57"/>
              <p:cNvSpPr>
                <a:spLocks/>
              </p:cNvSpPr>
              <p:nvPr/>
            </p:nvSpPr>
            <p:spPr bwMode="auto">
              <a:xfrm>
                <a:off x="1297" y="1324"/>
                <a:ext cx="390" cy="47"/>
              </a:xfrm>
              <a:custGeom>
                <a:avLst/>
                <a:gdLst>
                  <a:gd name="T0" fmla="*/ 390 w 35637"/>
                  <a:gd name="T1" fmla="*/ 28 h 21600"/>
                  <a:gd name="T2" fmla="*/ 0 w 35637"/>
                  <a:gd name="T3" fmla="*/ 25 h 21600"/>
                  <a:gd name="T4" fmla="*/ 199 w 35637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35637"/>
                  <a:gd name="T10" fmla="*/ 0 h 21600"/>
                  <a:gd name="T11" fmla="*/ 35637 w 35637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5637" h="21600" fill="none" extrusionOk="0">
                    <a:moveTo>
                      <a:pt x="35636" y="12780"/>
                    </a:moveTo>
                    <a:cubicBezTo>
                      <a:pt x="31567" y="18325"/>
                      <a:pt x="25101" y="21599"/>
                      <a:pt x="18224" y="21599"/>
                    </a:cubicBezTo>
                    <a:cubicBezTo>
                      <a:pt x="10838" y="21599"/>
                      <a:pt x="3964" y="17826"/>
                      <a:pt x="-1" y="11595"/>
                    </a:cubicBezTo>
                  </a:path>
                  <a:path w="35637" h="21600" stroke="0" extrusionOk="0">
                    <a:moveTo>
                      <a:pt x="35636" y="12780"/>
                    </a:moveTo>
                    <a:cubicBezTo>
                      <a:pt x="31567" y="18325"/>
                      <a:pt x="25101" y="21599"/>
                      <a:pt x="18224" y="21599"/>
                    </a:cubicBezTo>
                    <a:cubicBezTo>
                      <a:pt x="10838" y="21599"/>
                      <a:pt x="3964" y="17826"/>
                      <a:pt x="-1" y="11595"/>
                    </a:cubicBezTo>
                    <a:lnTo>
                      <a:pt x="18224" y="0"/>
                    </a:lnTo>
                    <a:close/>
                  </a:path>
                </a:pathLst>
              </a:cu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27" name="Line 58"/>
              <p:cNvSpPr>
                <a:spLocks noChangeShapeType="1"/>
              </p:cNvSpPr>
              <p:nvPr/>
            </p:nvSpPr>
            <p:spPr bwMode="auto">
              <a:xfrm>
                <a:off x="1482" y="1370"/>
                <a:ext cx="3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 type="stealth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28" name="Arc 59"/>
              <p:cNvSpPr>
                <a:spLocks/>
              </p:cNvSpPr>
              <p:nvPr/>
            </p:nvSpPr>
            <p:spPr bwMode="auto">
              <a:xfrm flipV="1">
                <a:off x="1308" y="1488"/>
                <a:ext cx="270" cy="48"/>
              </a:xfrm>
              <a:custGeom>
                <a:avLst/>
                <a:gdLst>
                  <a:gd name="T0" fmla="*/ 270 w 28627"/>
                  <a:gd name="T1" fmla="*/ 42 h 21600"/>
                  <a:gd name="T2" fmla="*/ 0 w 28627"/>
                  <a:gd name="T3" fmla="*/ 26 h 21600"/>
                  <a:gd name="T4" fmla="*/ 172 w 28627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8627"/>
                  <a:gd name="T10" fmla="*/ 0 h 21600"/>
                  <a:gd name="T11" fmla="*/ 28627 w 28627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8627" h="21600" fill="none" extrusionOk="0">
                    <a:moveTo>
                      <a:pt x="28626" y="18929"/>
                    </a:moveTo>
                    <a:cubicBezTo>
                      <a:pt x="25439" y="20681"/>
                      <a:pt x="21861" y="21599"/>
                      <a:pt x="18224" y="21599"/>
                    </a:cubicBezTo>
                    <a:cubicBezTo>
                      <a:pt x="10838" y="21599"/>
                      <a:pt x="3964" y="17826"/>
                      <a:pt x="-1" y="11595"/>
                    </a:cubicBezTo>
                  </a:path>
                  <a:path w="28627" h="21600" stroke="0" extrusionOk="0">
                    <a:moveTo>
                      <a:pt x="28626" y="18929"/>
                    </a:moveTo>
                    <a:cubicBezTo>
                      <a:pt x="25439" y="20681"/>
                      <a:pt x="21861" y="21599"/>
                      <a:pt x="18224" y="21599"/>
                    </a:cubicBezTo>
                    <a:cubicBezTo>
                      <a:pt x="10838" y="21599"/>
                      <a:pt x="3964" y="17826"/>
                      <a:pt x="-1" y="11595"/>
                    </a:cubicBezTo>
                    <a:lnTo>
                      <a:pt x="18224" y="0"/>
                    </a:lnTo>
                    <a:close/>
                  </a:path>
                </a:pathLst>
              </a:cu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29" name="Line 60"/>
              <p:cNvSpPr>
                <a:spLocks noChangeShapeType="1"/>
              </p:cNvSpPr>
              <p:nvPr/>
            </p:nvSpPr>
            <p:spPr bwMode="auto">
              <a:xfrm flipV="1">
                <a:off x="1464" y="1486"/>
                <a:ext cx="3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 type="stealth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30" name="Rectangle 61"/>
              <p:cNvSpPr>
                <a:spLocks noChangeArrowheads="1"/>
              </p:cNvSpPr>
              <p:nvPr/>
            </p:nvSpPr>
            <p:spPr bwMode="auto">
              <a:xfrm>
                <a:off x="208" y="2486"/>
                <a:ext cx="849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400">
                    <a:latin typeface="Comic Sans MS" pitchFamily="-110" charset="0"/>
                  </a:rPr>
                  <a:t>Ion source</a:t>
                </a:r>
                <a:endParaRPr sz="1400" noProof="1">
                  <a:latin typeface="Comic Sans MS" pitchFamily="-110" charset="0"/>
                </a:endParaRPr>
              </a:p>
            </p:txBody>
          </p:sp>
          <p:sp>
            <p:nvSpPr>
              <p:cNvPr id="42031" name="Line 62"/>
              <p:cNvSpPr>
                <a:spLocks noChangeShapeType="1"/>
              </p:cNvSpPr>
              <p:nvPr/>
            </p:nvSpPr>
            <p:spPr bwMode="auto">
              <a:xfrm flipV="1">
                <a:off x="640" y="990"/>
                <a:ext cx="0" cy="799"/>
              </a:xfrm>
              <a:prstGeom prst="line">
                <a:avLst/>
              </a:prstGeom>
              <a:noFill/>
              <a:ln w="9525">
                <a:solidFill>
                  <a:srgbClr val="009999"/>
                </a:solidFill>
                <a:round/>
                <a:headEnd/>
                <a:tailEnd type="stealth" w="lg" len="lg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32" name="Rectangle 63"/>
              <p:cNvSpPr>
                <a:spLocks noChangeArrowheads="1"/>
              </p:cNvSpPr>
              <p:nvPr/>
            </p:nvSpPr>
            <p:spPr bwMode="auto">
              <a:xfrm>
                <a:off x="1967" y="3430"/>
                <a:ext cx="849" cy="3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400">
                    <a:latin typeface="Comic Sans MS" pitchFamily="-110" charset="0"/>
                  </a:rPr>
                  <a:t>Extraction electrode</a:t>
                </a:r>
                <a:endParaRPr sz="1400" noProof="1">
                  <a:latin typeface="Comic Sans MS" pitchFamily="-110" charset="0"/>
                </a:endParaRPr>
              </a:p>
            </p:txBody>
          </p:sp>
          <p:sp>
            <p:nvSpPr>
              <p:cNvPr id="42033" name="Line 64"/>
              <p:cNvSpPr>
                <a:spLocks noChangeShapeType="1"/>
              </p:cNvSpPr>
              <p:nvPr/>
            </p:nvSpPr>
            <p:spPr bwMode="auto">
              <a:xfrm>
                <a:off x="799" y="2646"/>
                <a:ext cx="683" cy="273"/>
              </a:xfrm>
              <a:prstGeom prst="line">
                <a:avLst/>
              </a:prstGeom>
              <a:noFill/>
              <a:ln w="9525">
                <a:solidFill>
                  <a:srgbClr val="B2B2B2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34" name="Oval 65"/>
              <p:cNvSpPr>
                <a:spLocks noChangeArrowheads="1"/>
              </p:cNvSpPr>
              <p:nvPr/>
            </p:nvSpPr>
            <p:spPr bwMode="auto">
              <a:xfrm>
                <a:off x="1464" y="2899"/>
                <a:ext cx="54" cy="53"/>
              </a:xfrm>
              <a:prstGeom prst="ellipse">
                <a:avLst/>
              </a:prstGeom>
              <a:gradFill rotWithShape="0">
                <a:gsLst>
                  <a:gs pos="0">
                    <a:srgbClr val="FF0000"/>
                  </a:gs>
                  <a:gs pos="100000">
                    <a:srgbClr val="760000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35" name="Line 66"/>
              <p:cNvSpPr>
                <a:spLocks noChangeShapeType="1"/>
              </p:cNvSpPr>
              <p:nvPr/>
            </p:nvSpPr>
            <p:spPr bwMode="auto">
              <a:xfrm flipH="1">
                <a:off x="1833" y="3291"/>
                <a:ext cx="73" cy="13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36" name="Line 67"/>
              <p:cNvSpPr>
                <a:spLocks noChangeShapeType="1"/>
              </p:cNvSpPr>
              <p:nvPr/>
            </p:nvSpPr>
            <p:spPr bwMode="auto">
              <a:xfrm>
                <a:off x="1870" y="3360"/>
                <a:ext cx="155" cy="187"/>
              </a:xfrm>
              <a:prstGeom prst="line">
                <a:avLst/>
              </a:prstGeom>
              <a:noFill/>
              <a:ln w="9525">
                <a:solidFill>
                  <a:srgbClr val="B2B2B2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37" name="Rectangle 68"/>
              <p:cNvSpPr>
                <a:spLocks noChangeArrowheads="1"/>
              </p:cNvSpPr>
              <p:nvPr/>
            </p:nvSpPr>
            <p:spPr bwMode="auto">
              <a:xfrm>
                <a:off x="771" y="3729"/>
                <a:ext cx="1021" cy="1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400">
                    <a:solidFill>
                      <a:srgbClr val="FF5050"/>
                    </a:solidFill>
                    <a:latin typeface="Comic Sans MS" pitchFamily="-110" charset="0"/>
                  </a:rPr>
                  <a:t>Ions trajectory</a:t>
                </a:r>
                <a:endParaRPr sz="1400" noProof="1">
                  <a:solidFill>
                    <a:srgbClr val="FF5050"/>
                  </a:solidFill>
                  <a:latin typeface="Comic Sans MS" pitchFamily="-110" charset="0"/>
                </a:endParaRPr>
              </a:p>
            </p:txBody>
          </p:sp>
          <p:sp>
            <p:nvSpPr>
              <p:cNvPr id="42038" name="Oval 69"/>
              <p:cNvSpPr>
                <a:spLocks noChangeArrowheads="1"/>
              </p:cNvSpPr>
              <p:nvPr/>
            </p:nvSpPr>
            <p:spPr bwMode="auto">
              <a:xfrm>
                <a:off x="800" y="1736"/>
                <a:ext cx="1400" cy="314"/>
              </a:xfrm>
              <a:prstGeom prst="ellipse">
                <a:avLst/>
              </a:prstGeom>
              <a:solidFill>
                <a:schemeClr val="accent1"/>
              </a:solidFill>
              <a:ln w="9525">
                <a:round/>
                <a:headEnd/>
                <a:tailEnd/>
              </a:ln>
              <a:scene3d>
                <a:camera prst="legacyObliqueTop">
                  <a:rot lat="16199997" lon="0" rev="0"/>
                </a:camera>
                <a:lightRig rig="legacyFlat2" dir="t"/>
              </a:scene3d>
              <a:sp3d extrusionH="227000" prstMaterial="legacyPlastic">
                <a:bevelT w="13500" h="13500" prst="angle"/>
                <a:bevelB w="13500" h="13500" prst="angle"/>
                <a:extrusionClr>
                  <a:schemeClr val="accent1"/>
                </a:extrusionClr>
              </a:sp3d>
            </p:spPr>
            <p:txBody>
              <a:bodyPr wrap="none" anchor="ctr">
                <a:prstTxWarp prst="textNoShape">
                  <a:avLst/>
                </a:prstTxWarp>
                <a:flatTx/>
              </a:bodyPr>
              <a:lstStyle/>
              <a:p>
                <a:endParaRPr lang="en-US"/>
              </a:p>
            </p:txBody>
          </p:sp>
          <p:sp>
            <p:nvSpPr>
              <p:cNvPr id="42039" name="Oval 70"/>
              <p:cNvSpPr>
                <a:spLocks noChangeArrowheads="1"/>
              </p:cNvSpPr>
              <p:nvPr/>
            </p:nvSpPr>
            <p:spPr bwMode="auto">
              <a:xfrm>
                <a:off x="801" y="554"/>
                <a:ext cx="1400" cy="314"/>
              </a:xfrm>
              <a:prstGeom prst="ellipse">
                <a:avLst/>
              </a:prstGeom>
              <a:solidFill>
                <a:schemeClr val="accent1"/>
              </a:solidFill>
              <a:ln w="9525">
                <a:round/>
                <a:headEnd/>
                <a:tailEnd/>
              </a:ln>
              <a:scene3d>
                <a:camera prst="legacyObliqueTop">
                  <a:rot lat="16199997" lon="0" rev="0"/>
                </a:camera>
                <a:lightRig rig="legacyFlat2" dir="t"/>
              </a:scene3d>
              <a:sp3d extrusionH="227000" prstMaterial="legacyPlastic">
                <a:bevelT w="13500" h="13500" prst="angle"/>
                <a:bevelB w="13500" h="13500" prst="angle"/>
                <a:extrusionClr>
                  <a:schemeClr val="accent1"/>
                </a:extrusionClr>
              </a:sp3d>
            </p:spPr>
            <p:txBody>
              <a:bodyPr wrap="none" anchor="ctr">
                <a:prstTxWarp prst="textNoShape">
                  <a:avLst/>
                </a:prstTxWarp>
                <a:flatTx/>
              </a:bodyPr>
              <a:lstStyle/>
              <a:p>
                <a:endParaRPr lang="en-US"/>
              </a:p>
            </p:txBody>
          </p:sp>
        </p:grpSp>
        <p:sp>
          <p:nvSpPr>
            <p:cNvPr id="41995" name="Rectangle 71"/>
            <p:cNvSpPr>
              <a:spLocks noChangeArrowheads="1"/>
            </p:cNvSpPr>
            <p:nvPr/>
          </p:nvSpPr>
          <p:spPr bwMode="auto">
            <a:xfrm>
              <a:off x="2727" y="586"/>
              <a:ext cx="1584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 dirty="0">
                  <a:latin typeface="Comic Sans MS" pitchFamily="-110" charset="0"/>
                </a:rPr>
                <a:t>Used for protons, ions</a:t>
              </a:r>
              <a:endParaRPr sz="1600" noProof="1">
                <a:latin typeface="Comic Sans MS" pitchFamily="-110" charset="0"/>
              </a:endParaRPr>
            </a:p>
          </p:txBody>
        </p: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5086EDFA-A6C2-640B-AAD5-31B31B6E7CE6}"/>
              </a:ext>
            </a:extLst>
          </p:cNvPr>
          <p:cNvSpPr/>
          <p:nvPr/>
        </p:nvSpPr>
        <p:spPr>
          <a:xfrm>
            <a:off x="399914" y="6215225"/>
            <a:ext cx="784887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hlinkClick r:id="rId6"/>
              </a:rPr>
              <a:t>Animation: https://</a:t>
            </a:r>
            <a:r>
              <a:rPr lang="en-US" sz="1200" dirty="0" err="1">
                <a:hlinkClick r:id="rId6"/>
              </a:rPr>
              <a:t>phyanim.sciences.univ-nantes.fr</a:t>
            </a:r>
            <a:r>
              <a:rPr lang="en-US" sz="1200" dirty="0">
                <a:hlinkClick r:id="rId6"/>
              </a:rPr>
              <a:t>/</a:t>
            </a:r>
            <a:r>
              <a:rPr lang="en-US" sz="1200" dirty="0" err="1">
                <a:hlinkClick r:id="rId6"/>
              </a:rPr>
              <a:t>Meca</a:t>
            </a:r>
            <a:r>
              <a:rPr lang="en-US" sz="1200" dirty="0">
                <a:hlinkClick r:id="rId6"/>
              </a:rPr>
              <a:t>/Charges/</a:t>
            </a:r>
            <a:r>
              <a:rPr lang="en-US" sz="1200" dirty="0" err="1">
                <a:hlinkClick r:id="rId6"/>
              </a:rPr>
              <a:t>cyclotron.php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768664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vortex dir="r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035" name="Group 2"/>
          <p:cNvGrpSpPr>
            <a:grpSpLocks/>
          </p:cNvGrpSpPr>
          <p:nvPr/>
        </p:nvGrpSpPr>
        <p:grpSpPr bwMode="auto">
          <a:xfrm>
            <a:off x="532810" y="4221088"/>
            <a:ext cx="6415454" cy="968375"/>
            <a:chOff x="837" y="781"/>
            <a:chExt cx="4378" cy="610"/>
          </a:xfrm>
        </p:grpSpPr>
        <p:sp>
          <p:nvSpPr>
            <p:cNvPr id="44041" name="Rectangle 4"/>
            <p:cNvSpPr>
              <a:spLocks noChangeArrowheads="1"/>
            </p:cNvSpPr>
            <p:nvPr/>
          </p:nvSpPr>
          <p:spPr bwMode="auto">
            <a:xfrm>
              <a:off x="837" y="781"/>
              <a:ext cx="4378" cy="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110000"/>
                </a:lnSpc>
                <a:tabLst>
                  <a:tab pos="576263" algn="l"/>
                  <a:tab pos="1528763" algn="l"/>
                </a:tabLst>
              </a:pPr>
              <a:r>
                <a:rPr lang="en-US" sz="1600" dirty="0">
                  <a:solidFill>
                    <a:srgbClr val="FF0000"/>
                  </a:solidFill>
                  <a:latin typeface="Comic Sans MS" pitchFamily="-110" charset="0"/>
                </a:rPr>
                <a:t>Synchrocyclotron</a:t>
              </a:r>
              <a:r>
                <a:rPr lang="en-US" sz="1600" dirty="0">
                  <a:latin typeface="Comic Sans MS" pitchFamily="-110" charset="0"/>
                </a:rPr>
                <a:t>: Same as cyclotron, except a modulation of </a:t>
              </a:r>
              <a:r>
                <a:rPr lang="en-US" sz="1800" dirty="0" err="1">
                  <a:latin typeface="Symbol" pitchFamily="-110" charset="2"/>
                </a:rPr>
                <a:t>w</a:t>
              </a:r>
              <a:r>
                <a:rPr lang="en-US" sz="1600" baseline="-25000" dirty="0" err="1">
                  <a:latin typeface="Comic Sans MS" pitchFamily="-110" charset="0"/>
                </a:rPr>
                <a:t>RF</a:t>
              </a:r>
              <a:endParaRPr lang="en-US" sz="1600" dirty="0">
                <a:latin typeface="Comic Sans MS" pitchFamily="-110" charset="0"/>
              </a:endParaRPr>
            </a:p>
            <a:p>
              <a:pPr>
                <a:lnSpc>
                  <a:spcPct val="110000"/>
                </a:lnSpc>
                <a:tabLst>
                  <a:tab pos="576263" algn="l"/>
                  <a:tab pos="1528763" algn="l"/>
                </a:tabLst>
              </a:pPr>
              <a:r>
                <a:rPr lang="en-US" sz="1600" dirty="0">
                  <a:latin typeface="Comic Sans MS" pitchFamily="-110" charset="0"/>
                </a:rPr>
                <a:t>	B	= constant</a:t>
              </a:r>
            </a:p>
            <a:p>
              <a:pPr lvl="1">
                <a:lnSpc>
                  <a:spcPct val="110000"/>
                </a:lnSpc>
                <a:buFont typeface="Symbol" pitchFamily="-110" charset="2"/>
                <a:buNone/>
                <a:tabLst>
                  <a:tab pos="576263" algn="l"/>
                  <a:tab pos="1528763" algn="l"/>
                </a:tabLst>
              </a:pPr>
              <a:r>
                <a:rPr lang="en-US" sz="1800" dirty="0">
                  <a:latin typeface="Symbol" pitchFamily="-110" charset="2"/>
                </a:rPr>
                <a:t> 	g </a:t>
              </a:r>
              <a:r>
                <a:rPr lang="en-US" sz="1800" dirty="0" err="1">
                  <a:latin typeface="Symbol" pitchFamily="-110" charset="2"/>
                </a:rPr>
                <a:t>w</a:t>
              </a:r>
              <a:r>
                <a:rPr lang="en-US" sz="1600" baseline="-25000" dirty="0" err="1">
                  <a:latin typeface="Comic Sans MS" pitchFamily="-110" charset="0"/>
                </a:rPr>
                <a:t>RF</a:t>
              </a:r>
              <a:r>
                <a:rPr lang="en-US" sz="1600" dirty="0">
                  <a:latin typeface="Comic Sans MS" pitchFamily="-110" charset="0"/>
                </a:rPr>
                <a:t> 	= constant</a:t>
              </a:r>
            </a:p>
          </p:txBody>
        </p:sp>
        <p:sp>
          <p:nvSpPr>
            <p:cNvPr id="44042" name="Rectangle 5"/>
            <p:cNvSpPr>
              <a:spLocks noChangeArrowheads="1"/>
            </p:cNvSpPr>
            <p:nvPr/>
          </p:nvSpPr>
          <p:spPr bwMode="auto">
            <a:xfrm>
              <a:off x="3275" y="1119"/>
              <a:ext cx="1717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2000" dirty="0" err="1">
                  <a:latin typeface="Symbol" pitchFamily="-110" charset="2"/>
                </a:rPr>
                <a:t>w</a:t>
              </a:r>
              <a:r>
                <a:rPr lang="en-US" sz="1600" baseline="-25000" dirty="0" err="1">
                  <a:latin typeface="Comic Sans MS" pitchFamily="-110" charset="0"/>
                </a:rPr>
                <a:t>RF</a:t>
              </a:r>
              <a:r>
                <a:rPr lang="en-US" sz="1800" dirty="0">
                  <a:latin typeface="Symbol" pitchFamily="-110" charset="2"/>
                </a:rPr>
                <a:t> </a:t>
              </a:r>
              <a:r>
                <a:rPr lang="en-US" sz="1600" dirty="0">
                  <a:solidFill>
                    <a:srgbClr val="3333FF"/>
                  </a:solidFill>
                  <a:latin typeface="Comic Sans MS" pitchFamily="-110" charset="0"/>
                </a:rPr>
                <a:t>decreases with time</a:t>
              </a:r>
            </a:p>
          </p:txBody>
        </p:sp>
      </p:grp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467748" y="5312370"/>
            <a:ext cx="8267699" cy="996950"/>
            <a:chOff x="1934" y="1951"/>
            <a:chExt cx="5642" cy="628"/>
          </a:xfrm>
        </p:grpSpPr>
        <p:sp>
          <p:nvSpPr>
            <p:cNvPr id="44037" name="Rectangle 7"/>
            <p:cNvSpPr>
              <a:spLocks noChangeArrowheads="1"/>
            </p:cNvSpPr>
            <p:nvPr/>
          </p:nvSpPr>
          <p:spPr bwMode="auto">
            <a:xfrm>
              <a:off x="3109" y="1952"/>
              <a:ext cx="2379" cy="627"/>
            </a:xfrm>
            <a:prstGeom prst="rect">
              <a:avLst/>
            </a:prstGeom>
            <a:solidFill>
              <a:srgbClr val="CCECFF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038" name="Rectangle 8"/>
            <p:cNvSpPr>
              <a:spLocks noChangeArrowheads="1"/>
            </p:cNvSpPr>
            <p:nvPr/>
          </p:nvSpPr>
          <p:spPr bwMode="auto">
            <a:xfrm>
              <a:off x="1934" y="2146"/>
              <a:ext cx="1055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 dirty="0">
                  <a:latin typeface="Comic Sans MS" pitchFamily="-110" charset="0"/>
                </a:rPr>
                <a:t>The condition:</a:t>
              </a:r>
            </a:p>
          </p:txBody>
        </p:sp>
        <p:graphicFrame>
          <p:nvGraphicFramePr>
            <p:cNvPr id="44034" name="Object 2"/>
            <p:cNvGraphicFramePr>
              <a:graphicFrameLocks noChangeAspect="1"/>
            </p:cNvGraphicFramePr>
            <p:nvPr/>
          </p:nvGraphicFramePr>
          <p:xfrm>
            <a:off x="3238" y="1951"/>
            <a:ext cx="2215" cy="62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" imgW="1523880" imgH="431640" progId="Equation.3">
                    <p:embed/>
                  </p:oleObj>
                </mc:Choice>
                <mc:Fallback>
                  <p:oleObj name="Equation" r:id="rId2" imgW="1523880" imgH="431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38" y="1951"/>
                          <a:ext cx="2215" cy="62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4039" name="Rectangle 10"/>
            <p:cNvSpPr>
              <a:spLocks noChangeArrowheads="1"/>
            </p:cNvSpPr>
            <p:nvPr/>
          </p:nvSpPr>
          <p:spPr bwMode="auto">
            <a:xfrm>
              <a:off x="5865" y="2050"/>
              <a:ext cx="1711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 dirty="0">
                  <a:latin typeface="Comic Sans MS" pitchFamily="-110" charset="0"/>
                </a:rPr>
                <a:t>Allows to go beyond the </a:t>
              </a:r>
              <a:br>
                <a:rPr lang="en-US" sz="1600" dirty="0">
                  <a:latin typeface="Comic Sans MS" pitchFamily="-110" charset="0"/>
                </a:rPr>
              </a:br>
              <a:r>
                <a:rPr lang="en-US" sz="1600" dirty="0">
                  <a:latin typeface="Comic Sans MS" pitchFamily="-110" charset="0"/>
                </a:rPr>
                <a:t>non-relativistic energies</a:t>
              </a:r>
            </a:p>
          </p:txBody>
        </p:sp>
      </p:grpSp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1066800" y="304800"/>
            <a:ext cx="7086600" cy="5334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9pPr>
          </a:lstStyle>
          <a:p>
            <a:r>
              <a:rPr lang="fr-FR" dirty="0"/>
              <a:t>Cyclotron / </a:t>
            </a:r>
            <a:r>
              <a:rPr lang="en-US" dirty="0"/>
              <a:t>Synchrocyclotron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251520" y="1052736"/>
            <a:ext cx="4464496" cy="3058404"/>
            <a:chOff x="1508125" y="646113"/>
            <a:chExt cx="6961188" cy="4732317"/>
          </a:xfrm>
        </p:grpSpPr>
        <p:pic>
          <p:nvPicPr>
            <p:cNvPr id="13" name="Picture 2" descr="TRIUMF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508125" y="646113"/>
              <a:ext cx="6961188" cy="46402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3" descr="triumf_1972_md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508125" y="646113"/>
              <a:ext cx="6961188" cy="4303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Rectangle 4"/>
            <p:cNvSpPr>
              <a:spLocks noChangeArrowheads="1"/>
            </p:cNvSpPr>
            <p:nvPr/>
          </p:nvSpPr>
          <p:spPr bwMode="auto">
            <a:xfrm>
              <a:off x="1508125" y="4949825"/>
              <a:ext cx="6961188" cy="428605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</a:rPr>
                <a:t>TRIUMF 520 MeV cyclotron  	Vancouver - Canada</a:t>
              </a: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4932040" y="1052736"/>
            <a:ext cx="3960440" cy="3054424"/>
            <a:chOff x="395536" y="1011616"/>
            <a:chExt cx="3960440" cy="3054424"/>
          </a:xfrm>
        </p:grpSpPr>
        <p:pic>
          <p:nvPicPr>
            <p:cNvPr id="2" name="Picture 1" descr="SC2012.jpg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73" t="4776"/>
            <a:stretch/>
          </p:blipFill>
          <p:spPr>
            <a:xfrm>
              <a:off x="398208" y="1011616"/>
              <a:ext cx="3957767" cy="2777423"/>
            </a:xfrm>
            <a:prstGeom prst="rect">
              <a:avLst/>
            </a:prstGeom>
          </p:spPr>
        </p:pic>
        <p:sp>
          <p:nvSpPr>
            <p:cNvPr id="16" name="Rectangle 4"/>
            <p:cNvSpPr>
              <a:spLocks noChangeArrowheads="1"/>
            </p:cNvSpPr>
            <p:nvPr/>
          </p:nvSpPr>
          <p:spPr bwMode="auto">
            <a:xfrm>
              <a:off x="395536" y="3789041"/>
              <a:ext cx="3960440" cy="276999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</a:rPr>
                <a:t>CERN 600 MeV synchrocyclotron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81647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>
            <a:spLocks noChangeArrowheads="1"/>
          </p:cNvSpPr>
          <p:nvPr/>
        </p:nvSpPr>
        <p:spPr bwMode="auto">
          <a:xfrm>
            <a:off x="251520" y="908720"/>
            <a:ext cx="8712968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800" dirty="0"/>
              <a:t>The </a:t>
            </a:r>
            <a:r>
              <a:rPr lang="en-US" sz="1800" dirty="0">
                <a:solidFill>
                  <a:srgbClr val="FF0000"/>
                </a:solidFill>
              </a:rPr>
              <a:t>revolution and RF frequency </a:t>
            </a:r>
            <a:r>
              <a:rPr lang="en-US" sz="1800" dirty="0"/>
              <a:t>will be </a:t>
            </a:r>
            <a:r>
              <a:rPr lang="en-US" sz="1800" dirty="0">
                <a:solidFill>
                  <a:srgbClr val="FF0000"/>
                </a:solidFill>
              </a:rPr>
              <a:t>changing </a:t>
            </a:r>
            <a:r>
              <a:rPr lang="en-US" sz="1800" dirty="0"/>
              <a:t>during acceleration</a:t>
            </a:r>
            <a:endParaRPr lang="en-US" sz="1800" dirty="0">
              <a:latin typeface="Comic Sans MS" pitchFamily="-110" charset="0"/>
            </a:endParaRPr>
          </a:p>
          <a:p>
            <a:r>
              <a:rPr lang="en-US" sz="1800" dirty="0">
                <a:latin typeface="Comic Sans MS" pitchFamily="-110" charset="0"/>
              </a:rPr>
              <a:t>Much </a:t>
            </a:r>
            <a:r>
              <a:rPr lang="en-US" sz="1800" dirty="0">
                <a:solidFill>
                  <a:srgbClr val="FF0000"/>
                </a:solidFill>
                <a:latin typeface="Comic Sans MS" pitchFamily="-110" charset="0"/>
              </a:rPr>
              <a:t>more important for lower energies </a:t>
            </a:r>
            <a:r>
              <a:rPr lang="en-US" sz="1800" dirty="0">
                <a:latin typeface="Comic Sans MS" pitchFamily="-110" charset="0"/>
              </a:rPr>
              <a:t>(values are kinetic energy - protons).</a:t>
            </a:r>
          </a:p>
          <a:p>
            <a:endParaRPr lang="en-US" sz="1800" dirty="0">
              <a:latin typeface="Comic Sans MS" pitchFamily="-110" charset="0"/>
            </a:endParaRPr>
          </a:p>
          <a:p>
            <a:r>
              <a:rPr lang="en-US" sz="1800" b="1" dirty="0">
                <a:solidFill>
                  <a:srgbClr val="0000FF"/>
                </a:solidFill>
                <a:latin typeface="Comic Sans MS" pitchFamily="-110" charset="0"/>
              </a:rPr>
              <a:t>PS Booster:</a:t>
            </a:r>
            <a:r>
              <a:rPr lang="en-US" sz="1800" dirty="0">
                <a:latin typeface="Comic Sans MS" pitchFamily="-110" charset="0"/>
              </a:rPr>
              <a:t>	</a:t>
            </a:r>
            <a:r>
              <a:rPr lang="en-US" sz="1800" dirty="0">
                <a:solidFill>
                  <a:schemeClr val="tx1">
                    <a:alpha val="40000"/>
                  </a:schemeClr>
                </a:solidFill>
                <a:latin typeface="Comic Sans MS" pitchFamily="-110" charset="0"/>
              </a:rPr>
              <a:t>50 MeV (</a:t>
            </a:r>
            <a:r>
              <a:rPr lang="en-US" sz="1800" dirty="0">
                <a:solidFill>
                  <a:schemeClr val="tx1">
                    <a:alpha val="40000"/>
                  </a:schemeClr>
                </a:solidFill>
                <a:latin typeface="Symbol" pitchFamily="2" charset="2"/>
              </a:rPr>
              <a:t>b</a:t>
            </a:r>
            <a:r>
              <a:rPr lang="en-US" sz="1800" dirty="0">
                <a:solidFill>
                  <a:schemeClr val="tx1">
                    <a:alpha val="40000"/>
                  </a:schemeClr>
                </a:solidFill>
                <a:latin typeface="Comic Sans MS" pitchFamily="-110" charset="0"/>
              </a:rPr>
              <a:t>= </a:t>
            </a:r>
            <a:r>
              <a:rPr lang="en-US" sz="1800" dirty="0">
                <a:solidFill>
                  <a:schemeClr val="tx1">
                    <a:alpha val="40000"/>
                  </a:schemeClr>
                </a:solidFill>
              </a:rPr>
              <a:t>0.314) </a:t>
            </a:r>
            <a:r>
              <a:rPr lang="en-US" sz="1800" dirty="0">
                <a:solidFill>
                  <a:schemeClr val="tx1">
                    <a:alpha val="40000"/>
                  </a:schemeClr>
                </a:solidFill>
                <a:latin typeface="Comic Sans MS" pitchFamily="-110" charset="0"/>
              </a:rPr>
              <a:t>-&gt; 1.4 GeV (</a:t>
            </a:r>
            <a:r>
              <a:rPr lang="en-US" sz="1800" dirty="0">
                <a:solidFill>
                  <a:schemeClr val="tx1">
                    <a:alpha val="40000"/>
                  </a:schemeClr>
                </a:solidFill>
                <a:latin typeface="Symbol" pitchFamily="2" charset="2"/>
              </a:rPr>
              <a:t>b</a:t>
            </a:r>
            <a:r>
              <a:rPr lang="en-US" sz="1800" dirty="0">
                <a:solidFill>
                  <a:schemeClr val="tx1">
                    <a:alpha val="40000"/>
                  </a:schemeClr>
                </a:solidFill>
                <a:latin typeface="Comic Sans MS" pitchFamily="-110" charset="0"/>
              </a:rPr>
              <a:t>=0.915)</a:t>
            </a:r>
          </a:p>
          <a:p>
            <a:r>
              <a:rPr lang="en-US" sz="1800" dirty="0">
                <a:solidFill>
                  <a:srgbClr val="0000FF">
                    <a:alpha val="40000"/>
                  </a:srgbClr>
                </a:solidFill>
                <a:latin typeface="Comic Sans MS" pitchFamily="-110" charset="0"/>
              </a:rPr>
              <a:t>(pre LS2)</a:t>
            </a:r>
            <a:r>
              <a:rPr lang="en-US" sz="1800" dirty="0">
                <a:solidFill>
                  <a:schemeClr val="tx1">
                    <a:alpha val="40000"/>
                  </a:schemeClr>
                </a:solidFill>
                <a:latin typeface="Comic Sans MS" pitchFamily="-110" charset="0"/>
              </a:rPr>
              <a:t>	602 kHz -&gt; 1746 kHz =&gt; </a:t>
            </a:r>
            <a:r>
              <a:rPr lang="en-US" sz="1800" b="1" dirty="0">
                <a:solidFill>
                  <a:schemeClr val="tx1">
                    <a:alpha val="40000"/>
                  </a:schemeClr>
                </a:solidFill>
                <a:latin typeface="Comic Sans MS" pitchFamily="-110" charset="0"/>
              </a:rPr>
              <a:t>190% frequency increase</a:t>
            </a:r>
          </a:p>
          <a:p>
            <a:r>
              <a:rPr lang="en-US" sz="1800" dirty="0">
                <a:solidFill>
                  <a:srgbClr val="0000FF"/>
                </a:solidFill>
                <a:latin typeface="Comic Sans MS" pitchFamily="-110" charset="0"/>
              </a:rPr>
              <a:t>(post LS2):</a:t>
            </a:r>
            <a:r>
              <a:rPr lang="en-US" sz="1800" b="1" dirty="0">
                <a:latin typeface="Comic Sans MS" pitchFamily="-110" charset="0"/>
              </a:rPr>
              <a:t>	</a:t>
            </a:r>
            <a:r>
              <a:rPr lang="en-US" sz="1800" dirty="0">
                <a:latin typeface="Comic Sans MS" pitchFamily="-110" charset="0"/>
              </a:rPr>
              <a:t>160 MeV (</a:t>
            </a:r>
            <a:r>
              <a:rPr lang="en-US" sz="1800" dirty="0">
                <a:latin typeface="Symbol" pitchFamily="2" charset="2"/>
              </a:rPr>
              <a:t>b</a:t>
            </a:r>
            <a:r>
              <a:rPr lang="en-US" sz="1800" dirty="0">
                <a:latin typeface="Comic Sans MS" pitchFamily="-110" charset="0"/>
              </a:rPr>
              <a:t>= </a:t>
            </a:r>
            <a:r>
              <a:rPr lang="en-US" sz="1800" dirty="0"/>
              <a:t>0.520) </a:t>
            </a:r>
            <a:r>
              <a:rPr lang="en-US" sz="1800" dirty="0">
                <a:latin typeface="Comic Sans MS" pitchFamily="-110" charset="0"/>
              </a:rPr>
              <a:t>-&gt; 2 GeV (</a:t>
            </a:r>
            <a:r>
              <a:rPr lang="en-US" sz="1800" dirty="0">
                <a:latin typeface="Symbol" pitchFamily="2" charset="2"/>
              </a:rPr>
              <a:t>b</a:t>
            </a:r>
            <a:r>
              <a:rPr lang="en-US" sz="1800" dirty="0">
                <a:latin typeface="Comic Sans MS" pitchFamily="-110" charset="0"/>
              </a:rPr>
              <a:t>=0.948) =&gt; </a:t>
            </a:r>
            <a:r>
              <a:rPr lang="en-US" sz="1800" b="1" dirty="0">
                <a:latin typeface="Comic Sans MS" pitchFamily="-110" charset="0"/>
              </a:rPr>
              <a:t>95% increase</a:t>
            </a:r>
            <a:endParaRPr lang="en-US" sz="1800" dirty="0">
              <a:latin typeface="Comic Sans MS" pitchFamily="-110" charset="0"/>
            </a:endParaRPr>
          </a:p>
          <a:p>
            <a:endParaRPr lang="en-US" sz="1800" dirty="0">
              <a:latin typeface="Comic Sans MS" pitchFamily="-110" charset="0"/>
            </a:endParaRPr>
          </a:p>
          <a:p>
            <a:r>
              <a:rPr lang="en-US" sz="1800" b="1" dirty="0">
                <a:solidFill>
                  <a:srgbClr val="0000FF"/>
                </a:solidFill>
                <a:latin typeface="Comic Sans MS" pitchFamily="-110" charset="0"/>
              </a:rPr>
              <a:t>PS: </a:t>
            </a:r>
            <a:r>
              <a:rPr lang="en-US" sz="1800" dirty="0">
                <a:latin typeface="Comic Sans MS" pitchFamily="-110" charset="0"/>
              </a:rPr>
              <a:t>		</a:t>
            </a:r>
            <a:r>
              <a:rPr lang="en-US" sz="1800" dirty="0">
                <a:solidFill>
                  <a:schemeClr val="tx1">
                    <a:alpha val="40000"/>
                  </a:schemeClr>
                </a:solidFill>
                <a:latin typeface="Comic Sans MS" pitchFamily="-110" charset="0"/>
              </a:rPr>
              <a:t>1.4 GeV (</a:t>
            </a:r>
            <a:r>
              <a:rPr lang="en-US" sz="1800" dirty="0">
                <a:solidFill>
                  <a:schemeClr val="tx1">
                    <a:alpha val="40000"/>
                  </a:schemeClr>
                </a:solidFill>
                <a:latin typeface="Symbol" pitchFamily="2" charset="2"/>
              </a:rPr>
              <a:t>b</a:t>
            </a:r>
            <a:r>
              <a:rPr lang="en-US" sz="1800" dirty="0">
                <a:solidFill>
                  <a:schemeClr val="tx1">
                    <a:alpha val="40000"/>
                  </a:schemeClr>
                </a:solidFill>
                <a:latin typeface="Comic Sans MS" pitchFamily="-110" charset="0"/>
              </a:rPr>
              <a:t>=0.915) -&gt; 25.4 GeV (</a:t>
            </a:r>
            <a:r>
              <a:rPr lang="en-US" sz="1800" dirty="0">
                <a:solidFill>
                  <a:schemeClr val="tx1">
                    <a:alpha val="40000"/>
                  </a:schemeClr>
                </a:solidFill>
                <a:latin typeface="Symbol" pitchFamily="2" charset="2"/>
              </a:rPr>
              <a:t>b </a:t>
            </a:r>
            <a:r>
              <a:rPr lang="en-US" sz="1800" dirty="0">
                <a:solidFill>
                  <a:schemeClr val="tx1">
                    <a:alpha val="40000"/>
                  </a:schemeClr>
                </a:solidFill>
                <a:latin typeface="Comic Sans MS" pitchFamily="-110" charset="0"/>
              </a:rPr>
              <a:t>=0.9994)</a:t>
            </a:r>
          </a:p>
          <a:p>
            <a:r>
              <a:rPr lang="en-US" sz="1800" dirty="0">
                <a:solidFill>
                  <a:srgbClr val="0000FF">
                    <a:alpha val="40000"/>
                  </a:srgbClr>
                </a:solidFill>
                <a:latin typeface="Comic Sans MS" pitchFamily="-110" charset="0"/>
              </a:rPr>
              <a:t>(pre LS2) </a:t>
            </a:r>
            <a:r>
              <a:rPr lang="en-US" sz="1800" dirty="0">
                <a:solidFill>
                  <a:schemeClr val="tx1">
                    <a:alpha val="40000"/>
                  </a:schemeClr>
                </a:solidFill>
                <a:latin typeface="Comic Sans MS" pitchFamily="-110" charset="0"/>
              </a:rPr>
              <a:t>	437 </a:t>
            </a:r>
            <a:r>
              <a:rPr lang="en-US" sz="1800" dirty="0" err="1">
                <a:solidFill>
                  <a:schemeClr val="tx1">
                    <a:alpha val="40000"/>
                  </a:schemeClr>
                </a:solidFill>
                <a:latin typeface="Comic Sans MS" pitchFamily="-110" charset="0"/>
              </a:rPr>
              <a:t>KHz</a:t>
            </a:r>
            <a:r>
              <a:rPr lang="en-US" sz="1800" dirty="0">
                <a:solidFill>
                  <a:schemeClr val="tx1">
                    <a:alpha val="40000"/>
                  </a:schemeClr>
                </a:solidFill>
                <a:latin typeface="Comic Sans MS" pitchFamily="-110" charset="0"/>
              </a:rPr>
              <a:t> -&gt;  477 kHz =&gt; </a:t>
            </a:r>
            <a:r>
              <a:rPr lang="en-US" sz="1800" b="1" dirty="0">
                <a:solidFill>
                  <a:schemeClr val="tx1">
                    <a:alpha val="40000"/>
                  </a:schemeClr>
                </a:solidFill>
                <a:latin typeface="Comic Sans MS" pitchFamily="-110" charset="0"/>
              </a:rPr>
              <a:t>9% increase</a:t>
            </a:r>
          </a:p>
          <a:p>
            <a:r>
              <a:rPr lang="en-US" sz="1800" dirty="0">
                <a:solidFill>
                  <a:srgbClr val="0000FF"/>
                </a:solidFill>
                <a:latin typeface="Comic Sans MS" pitchFamily="-110" charset="0"/>
              </a:rPr>
              <a:t>(post LS2): </a:t>
            </a:r>
            <a:r>
              <a:rPr lang="en-US" sz="1800" b="1" dirty="0">
                <a:latin typeface="Comic Sans MS" pitchFamily="-110" charset="0"/>
              </a:rPr>
              <a:t>	</a:t>
            </a:r>
            <a:r>
              <a:rPr lang="en-US" sz="1800" dirty="0">
                <a:latin typeface="Comic Sans MS" pitchFamily="-110" charset="0"/>
              </a:rPr>
              <a:t>2 GeV (</a:t>
            </a:r>
            <a:r>
              <a:rPr lang="en-US" sz="1800" dirty="0">
                <a:latin typeface="Symbol" pitchFamily="2" charset="2"/>
              </a:rPr>
              <a:t>b</a:t>
            </a:r>
            <a:r>
              <a:rPr lang="en-US" sz="1800" dirty="0">
                <a:latin typeface="Comic Sans MS" pitchFamily="-110" charset="0"/>
              </a:rPr>
              <a:t>=0.948) -&gt; 25.4 GeV (</a:t>
            </a:r>
            <a:r>
              <a:rPr lang="en-US" sz="1800" dirty="0">
                <a:latin typeface="Symbol" pitchFamily="2" charset="2"/>
              </a:rPr>
              <a:t>b </a:t>
            </a:r>
            <a:r>
              <a:rPr lang="en-US" sz="1800" dirty="0">
                <a:latin typeface="Comic Sans MS" pitchFamily="-110" charset="0"/>
              </a:rPr>
              <a:t>=0.9994) =&gt; </a:t>
            </a:r>
            <a:r>
              <a:rPr lang="en-US" sz="1800" b="1" dirty="0">
                <a:latin typeface="Comic Sans MS" pitchFamily="-110" charset="0"/>
              </a:rPr>
              <a:t>5% increase</a:t>
            </a:r>
            <a:endParaRPr lang="en-US" sz="1800" dirty="0">
              <a:latin typeface="Comic Sans MS" pitchFamily="-110" charset="0"/>
            </a:endParaRPr>
          </a:p>
          <a:p>
            <a:endParaRPr lang="en-US" sz="1800" dirty="0">
              <a:latin typeface="Comic Sans MS" pitchFamily="-110" charset="0"/>
            </a:endParaRPr>
          </a:p>
          <a:p>
            <a:r>
              <a:rPr lang="en-US" sz="1800" b="1" dirty="0">
                <a:solidFill>
                  <a:srgbClr val="0000FF"/>
                </a:solidFill>
                <a:latin typeface="Comic Sans MS" pitchFamily="-110" charset="0"/>
              </a:rPr>
              <a:t>SPS: </a:t>
            </a:r>
            <a:r>
              <a:rPr lang="en-US" sz="1800" dirty="0">
                <a:latin typeface="Comic Sans MS" pitchFamily="-110" charset="0"/>
              </a:rPr>
              <a:t>		25.4 GeV -&gt; 450 GeV (</a:t>
            </a:r>
            <a:r>
              <a:rPr lang="en-US" sz="1800" dirty="0">
                <a:latin typeface="Symbol" pitchFamily="2" charset="2"/>
              </a:rPr>
              <a:t>b</a:t>
            </a:r>
            <a:r>
              <a:rPr lang="en-US" sz="1800" dirty="0">
                <a:latin typeface="Comic Sans MS" pitchFamily="-110" charset="0"/>
              </a:rPr>
              <a:t>=</a:t>
            </a:r>
            <a:r>
              <a:rPr lang="en-US" sz="1800" dirty="0"/>
              <a:t>0.999998)</a:t>
            </a:r>
          </a:p>
          <a:p>
            <a:r>
              <a:rPr lang="en-US" sz="1800" dirty="0">
                <a:latin typeface="Comic Sans MS" pitchFamily="-110" charset="0"/>
              </a:rPr>
              <a:t>		=&gt; </a:t>
            </a:r>
            <a:r>
              <a:rPr lang="en-US" sz="1800" b="1" dirty="0">
                <a:latin typeface="Comic Sans MS" pitchFamily="-110" charset="0"/>
              </a:rPr>
              <a:t>0.06% frequency increase</a:t>
            </a:r>
          </a:p>
          <a:p>
            <a:endParaRPr lang="en-US" sz="1800" dirty="0">
              <a:latin typeface="Comic Sans MS" pitchFamily="-110" charset="0"/>
            </a:endParaRPr>
          </a:p>
          <a:p>
            <a:r>
              <a:rPr lang="en-US" sz="1800" b="1" dirty="0">
                <a:solidFill>
                  <a:srgbClr val="0000FF"/>
                </a:solidFill>
                <a:latin typeface="Comic Sans MS" pitchFamily="-110" charset="0"/>
              </a:rPr>
              <a:t>LHC:</a:t>
            </a:r>
            <a:r>
              <a:rPr lang="en-US" sz="1800" dirty="0">
                <a:latin typeface="Comic Sans MS" pitchFamily="-110" charset="0"/>
              </a:rPr>
              <a:t>		450 GeV -&gt; 7 </a:t>
            </a:r>
            <a:r>
              <a:rPr lang="en-US" sz="1800" dirty="0" err="1">
                <a:latin typeface="Comic Sans MS" pitchFamily="-110" charset="0"/>
              </a:rPr>
              <a:t>TeV</a:t>
            </a:r>
            <a:r>
              <a:rPr lang="en-US" sz="1800" dirty="0">
                <a:latin typeface="Comic Sans MS" pitchFamily="-110" charset="0"/>
              </a:rPr>
              <a:t> (</a:t>
            </a:r>
            <a:r>
              <a:rPr lang="en-US" sz="1800" dirty="0">
                <a:latin typeface="Symbol" pitchFamily="2" charset="2"/>
              </a:rPr>
              <a:t>b</a:t>
            </a:r>
            <a:r>
              <a:rPr lang="en-US" sz="1800" dirty="0">
                <a:latin typeface="Comic Sans MS" pitchFamily="-110" charset="0"/>
              </a:rPr>
              <a:t>= </a:t>
            </a:r>
            <a:r>
              <a:rPr lang="en-US" sz="1800" dirty="0"/>
              <a:t>0.999999991)</a:t>
            </a:r>
          </a:p>
          <a:p>
            <a:r>
              <a:rPr lang="en-US" sz="1800" dirty="0"/>
              <a:t>		=&gt; only </a:t>
            </a:r>
            <a:r>
              <a:rPr lang="en-US" sz="1800" b="1" dirty="0"/>
              <a:t>2 10</a:t>
            </a:r>
            <a:r>
              <a:rPr lang="en-US" sz="1800" b="1" baseline="30000" dirty="0"/>
              <a:t>-6</a:t>
            </a:r>
            <a:r>
              <a:rPr lang="en-US" sz="1800" b="1" dirty="0"/>
              <a:t> increase</a:t>
            </a:r>
          </a:p>
          <a:p>
            <a:endParaRPr lang="en-US" sz="1800" dirty="0"/>
          </a:p>
          <a:p>
            <a:r>
              <a:rPr lang="en-US" sz="1800" dirty="0">
                <a:solidFill>
                  <a:srgbClr val="FF0000"/>
                </a:solidFill>
              </a:rPr>
              <a:t>RF</a:t>
            </a:r>
            <a:r>
              <a:rPr lang="en-US" sz="1800" dirty="0"/>
              <a:t> system </a:t>
            </a:r>
            <a:r>
              <a:rPr lang="en-US" sz="1800" dirty="0">
                <a:solidFill>
                  <a:srgbClr val="FF0000"/>
                </a:solidFill>
              </a:rPr>
              <a:t>needs more flexibility </a:t>
            </a:r>
            <a:r>
              <a:rPr lang="en-US" sz="1800" dirty="0"/>
              <a:t>in </a:t>
            </a:r>
            <a:r>
              <a:rPr lang="en-US" sz="1800" dirty="0">
                <a:solidFill>
                  <a:srgbClr val="FF0000"/>
                </a:solidFill>
              </a:rPr>
              <a:t>lower energy </a:t>
            </a:r>
            <a:r>
              <a:rPr lang="en-US" sz="1800" dirty="0"/>
              <a:t>accelerators.</a:t>
            </a:r>
          </a:p>
          <a:p>
            <a:endParaRPr lang="en-US" sz="1800" dirty="0">
              <a:solidFill>
                <a:srgbClr val="FF0000"/>
              </a:solidFill>
            </a:endParaRPr>
          </a:p>
          <a:p>
            <a:r>
              <a:rPr lang="en-US" sz="1800" dirty="0">
                <a:solidFill>
                  <a:srgbClr val="FF0000"/>
                </a:solidFill>
              </a:rPr>
              <a:t>Question</a:t>
            </a:r>
            <a:r>
              <a:rPr lang="en-US" sz="1800" dirty="0"/>
              <a:t>: What about </a:t>
            </a:r>
            <a:r>
              <a:rPr lang="en-US" sz="1800" dirty="0">
                <a:solidFill>
                  <a:srgbClr val="FF0000"/>
                </a:solidFill>
              </a:rPr>
              <a:t>electrons</a:t>
            </a:r>
            <a:r>
              <a:rPr lang="en-US" sz="1800" dirty="0"/>
              <a:t> and </a:t>
            </a:r>
            <a:r>
              <a:rPr lang="en-US" sz="1800" dirty="0">
                <a:solidFill>
                  <a:srgbClr val="FF0000"/>
                </a:solidFill>
              </a:rPr>
              <a:t>positrons</a:t>
            </a:r>
            <a:r>
              <a:rPr lang="en-US" sz="1800" dirty="0"/>
              <a:t>?</a:t>
            </a:r>
          </a:p>
        </p:txBody>
      </p:sp>
      <p:sp>
        <p:nvSpPr>
          <p:cNvPr id="15" name="Rectangle 2"/>
          <p:cNvSpPr txBox="1">
            <a:spLocks noChangeArrowheads="1"/>
          </p:cNvSpPr>
          <p:nvPr/>
        </p:nvSpPr>
        <p:spPr>
          <a:xfrm>
            <a:off x="1066800" y="304800"/>
            <a:ext cx="7086600" cy="533400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9pPr>
          </a:lstStyle>
          <a:p>
            <a:r>
              <a:rPr lang="en-US" dirty="0"/>
              <a:t>Revolution frequency variation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07163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3" name="Rectangle 33"/>
          <p:cNvSpPr>
            <a:spLocks noChangeArrowheads="1"/>
          </p:cNvSpPr>
          <p:nvPr/>
        </p:nvSpPr>
        <p:spPr bwMode="auto">
          <a:xfrm>
            <a:off x="323120" y="4797152"/>
            <a:ext cx="2880946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000" dirty="0">
                <a:solidFill>
                  <a:srgbClr val="0000FF"/>
                </a:solidFill>
                <a:latin typeface="Comic Sans MS" pitchFamily="-110" charset="0"/>
              </a:rPr>
              <a:t>Synchronism condition</a:t>
            </a:r>
            <a:endParaRPr sz="2000" noProof="1">
              <a:solidFill>
                <a:srgbClr val="0000FF"/>
              </a:solidFill>
              <a:latin typeface="Comic Sans MS" pitchFamily="-110" charset="0"/>
            </a:endParaRPr>
          </a:p>
        </p:txBody>
      </p:sp>
      <p:sp>
        <p:nvSpPr>
          <p:cNvPr id="45059" name="Rectangle 2"/>
          <p:cNvSpPr>
            <a:spLocks noChangeArrowheads="1"/>
          </p:cNvSpPr>
          <p:nvPr/>
        </p:nvSpPr>
        <p:spPr bwMode="auto">
          <a:xfrm>
            <a:off x="3995936" y="996612"/>
            <a:ext cx="4824536" cy="1969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457200" indent="-457200">
              <a:buFontTx/>
              <a:buAutoNum type="arabicPeriod"/>
            </a:pPr>
            <a:r>
              <a:rPr lang="en-US" sz="1800" dirty="0">
                <a:solidFill>
                  <a:srgbClr val="0000FF"/>
                </a:solidFill>
                <a:latin typeface="Comic Sans MS" pitchFamily="-110" charset="0"/>
              </a:rPr>
              <a:t>Constant orbit </a:t>
            </a:r>
            <a:r>
              <a:rPr lang="en-US" sz="1800" dirty="0">
                <a:latin typeface="Comic Sans MS" pitchFamily="-110" charset="0"/>
              </a:rPr>
              <a:t>during acceleration</a:t>
            </a:r>
            <a:br>
              <a:rPr lang="en-US" sz="1800" dirty="0">
                <a:latin typeface="Comic Sans MS" pitchFamily="-110" charset="0"/>
              </a:rPr>
            </a:br>
            <a:endParaRPr lang="en-US" sz="1400" dirty="0">
              <a:solidFill>
                <a:srgbClr val="0000FF"/>
              </a:solidFill>
              <a:latin typeface="Comic Sans MS" pitchFamily="-110" charset="0"/>
            </a:endParaRPr>
          </a:p>
          <a:p>
            <a:pPr marL="457200" indent="-457200">
              <a:buFontTx/>
              <a:buAutoNum type="arabicPeriod"/>
            </a:pPr>
            <a:r>
              <a:rPr lang="en-US" sz="1800" dirty="0">
                <a:latin typeface="Comic Sans MS" pitchFamily="-110" charset="0"/>
              </a:rPr>
              <a:t>To keep particles on the closed orbit, </a:t>
            </a:r>
            <a:r>
              <a:rPr lang="en-US" sz="1800" dirty="0">
                <a:solidFill>
                  <a:srgbClr val="3333FF"/>
                </a:solidFill>
                <a:latin typeface="Comic Sans MS" pitchFamily="-110" charset="0"/>
              </a:rPr>
              <a:t>B should increase</a:t>
            </a:r>
            <a:r>
              <a:rPr lang="en-US" sz="1800" dirty="0">
                <a:latin typeface="Comic Sans MS" pitchFamily="-110" charset="0"/>
              </a:rPr>
              <a:t> with time</a:t>
            </a:r>
            <a:br>
              <a:rPr lang="en-US" sz="1800" dirty="0">
                <a:latin typeface="Comic Sans MS" pitchFamily="-110" charset="0"/>
              </a:rPr>
            </a:br>
            <a:endParaRPr lang="en-US" sz="1400" dirty="0">
              <a:latin typeface="Comic Sans MS" pitchFamily="-110" charset="0"/>
            </a:endParaRPr>
          </a:p>
          <a:p>
            <a:pPr marL="457200" indent="-457200">
              <a:buFontTx/>
              <a:buAutoNum type="arabicPeriod"/>
            </a:pPr>
            <a:r>
              <a:rPr lang="en-US" sz="2000" dirty="0">
                <a:solidFill>
                  <a:srgbClr val="3333FF"/>
                </a:solidFill>
                <a:latin typeface="Symbol" pitchFamily="-110" charset="2"/>
              </a:rPr>
              <a:t>w</a:t>
            </a:r>
            <a:r>
              <a:rPr lang="en-US" sz="1800" dirty="0">
                <a:latin typeface="Comic Sans MS" pitchFamily="-110" charset="0"/>
              </a:rPr>
              <a:t> and </a:t>
            </a:r>
            <a:r>
              <a:rPr lang="en-US" sz="2000" dirty="0" err="1">
                <a:solidFill>
                  <a:srgbClr val="3333FF"/>
                </a:solidFill>
                <a:latin typeface="Symbol" pitchFamily="-110" charset="2"/>
              </a:rPr>
              <a:t>w</a:t>
            </a:r>
            <a:r>
              <a:rPr lang="en-US" sz="1800" baseline="-25000" dirty="0" err="1">
                <a:solidFill>
                  <a:srgbClr val="3333FF"/>
                </a:solidFill>
                <a:latin typeface="Comic Sans MS" pitchFamily="-110" charset="0"/>
              </a:rPr>
              <a:t>RF</a:t>
            </a:r>
            <a:r>
              <a:rPr lang="en-US" sz="1800" dirty="0">
                <a:solidFill>
                  <a:srgbClr val="3333FF"/>
                </a:solidFill>
                <a:latin typeface="Comic Sans MS" pitchFamily="-110" charset="0"/>
              </a:rPr>
              <a:t> increase</a:t>
            </a:r>
            <a:r>
              <a:rPr lang="en-US" sz="1800" dirty="0">
                <a:latin typeface="Comic Sans MS" pitchFamily="-110" charset="0"/>
              </a:rPr>
              <a:t> with energy</a:t>
            </a:r>
          </a:p>
          <a:p>
            <a:pPr marL="457200" indent="-457200">
              <a:buFontTx/>
              <a:buAutoNum type="arabicPeriod"/>
            </a:pPr>
            <a:endParaRPr lang="en-US" sz="1800" dirty="0">
              <a:latin typeface="Comic Sans MS" pitchFamily="-110" charset="0"/>
            </a:endParaRPr>
          </a:p>
        </p:txBody>
      </p:sp>
      <p:sp>
        <p:nvSpPr>
          <p:cNvPr id="45077" name="Line 15"/>
          <p:cNvSpPr>
            <a:spLocks noChangeShapeType="1"/>
          </p:cNvSpPr>
          <p:nvPr/>
        </p:nvSpPr>
        <p:spPr bwMode="auto">
          <a:xfrm>
            <a:off x="2110157" y="1300845"/>
            <a:ext cx="10795" cy="23419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5078" name="Group 16"/>
          <p:cNvGrpSpPr>
            <a:grpSpLocks/>
          </p:cNvGrpSpPr>
          <p:nvPr/>
        </p:nvGrpSpPr>
        <p:grpSpPr bwMode="auto">
          <a:xfrm>
            <a:off x="2009214" y="1067680"/>
            <a:ext cx="216877" cy="218226"/>
            <a:chOff x="2399" y="2156"/>
            <a:chExt cx="235" cy="240"/>
          </a:xfrm>
        </p:grpSpPr>
        <p:grpSp>
          <p:nvGrpSpPr>
            <p:cNvPr id="45085" name="Group 17"/>
            <p:cNvGrpSpPr>
              <a:grpSpLocks/>
            </p:cNvGrpSpPr>
            <p:nvPr/>
          </p:nvGrpSpPr>
          <p:grpSpPr bwMode="auto">
            <a:xfrm flipH="1">
              <a:off x="2455" y="2238"/>
              <a:ext cx="123" cy="75"/>
              <a:chOff x="450" y="2259"/>
              <a:chExt cx="1782" cy="1137"/>
            </a:xfrm>
          </p:grpSpPr>
          <p:grpSp>
            <p:nvGrpSpPr>
              <p:cNvPr id="45087" name="Group 18"/>
              <p:cNvGrpSpPr>
                <a:grpSpLocks/>
              </p:cNvGrpSpPr>
              <p:nvPr/>
            </p:nvGrpSpPr>
            <p:grpSpPr bwMode="auto">
              <a:xfrm>
                <a:off x="1341" y="2259"/>
                <a:ext cx="891" cy="569"/>
                <a:chOff x="1392" y="2256"/>
                <a:chExt cx="891" cy="569"/>
              </a:xfrm>
            </p:grpSpPr>
            <p:sp>
              <p:nvSpPr>
                <p:cNvPr id="45091" name="Freeform 19"/>
                <p:cNvSpPr>
                  <a:spLocks/>
                </p:cNvSpPr>
                <p:nvPr/>
              </p:nvSpPr>
              <p:spPr bwMode="auto">
                <a:xfrm flipV="1">
                  <a:off x="1392" y="2256"/>
                  <a:ext cx="459" cy="569"/>
                </a:xfrm>
                <a:custGeom>
                  <a:avLst/>
                  <a:gdLst>
                    <a:gd name="T0" fmla="*/ 0 w 459"/>
                    <a:gd name="T1" fmla="*/ 0 h 569"/>
                    <a:gd name="T2" fmla="*/ 90 w 459"/>
                    <a:gd name="T3" fmla="*/ 222 h 569"/>
                    <a:gd name="T4" fmla="*/ 183 w 459"/>
                    <a:gd name="T5" fmla="*/ 402 h 569"/>
                    <a:gd name="T6" fmla="*/ 294 w 459"/>
                    <a:gd name="T7" fmla="*/ 519 h 569"/>
                    <a:gd name="T8" fmla="*/ 390 w 459"/>
                    <a:gd name="T9" fmla="*/ 561 h 569"/>
                    <a:gd name="T10" fmla="*/ 459 w 459"/>
                    <a:gd name="T11" fmla="*/ 567 h 56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59"/>
                    <a:gd name="T19" fmla="*/ 0 h 569"/>
                    <a:gd name="T20" fmla="*/ 459 w 459"/>
                    <a:gd name="T21" fmla="*/ 569 h 56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59" h="569">
                      <a:moveTo>
                        <a:pt x="0" y="0"/>
                      </a:moveTo>
                      <a:cubicBezTo>
                        <a:pt x="15" y="36"/>
                        <a:pt x="59" y="155"/>
                        <a:pt x="90" y="222"/>
                      </a:cubicBezTo>
                      <a:cubicBezTo>
                        <a:pt x="121" y="289"/>
                        <a:pt x="149" y="353"/>
                        <a:pt x="183" y="402"/>
                      </a:cubicBezTo>
                      <a:cubicBezTo>
                        <a:pt x="217" y="451"/>
                        <a:pt x="260" y="493"/>
                        <a:pt x="294" y="519"/>
                      </a:cubicBezTo>
                      <a:cubicBezTo>
                        <a:pt x="328" y="545"/>
                        <a:pt x="363" y="553"/>
                        <a:pt x="390" y="561"/>
                      </a:cubicBezTo>
                      <a:cubicBezTo>
                        <a:pt x="417" y="569"/>
                        <a:pt x="445" y="566"/>
                        <a:pt x="459" y="567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5092" name="Freeform 20"/>
                <p:cNvSpPr>
                  <a:spLocks/>
                </p:cNvSpPr>
                <p:nvPr/>
              </p:nvSpPr>
              <p:spPr bwMode="auto">
                <a:xfrm flipH="1" flipV="1">
                  <a:off x="1824" y="2256"/>
                  <a:ext cx="459" cy="569"/>
                </a:xfrm>
                <a:custGeom>
                  <a:avLst/>
                  <a:gdLst>
                    <a:gd name="T0" fmla="*/ 0 w 459"/>
                    <a:gd name="T1" fmla="*/ 0 h 569"/>
                    <a:gd name="T2" fmla="*/ 90 w 459"/>
                    <a:gd name="T3" fmla="*/ 222 h 569"/>
                    <a:gd name="T4" fmla="*/ 183 w 459"/>
                    <a:gd name="T5" fmla="*/ 402 h 569"/>
                    <a:gd name="T6" fmla="*/ 294 w 459"/>
                    <a:gd name="T7" fmla="*/ 519 h 569"/>
                    <a:gd name="T8" fmla="*/ 390 w 459"/>
                    <a:gd name="T9" fmla="*/ 561 h 569"/>
                    <a:gd name="T10" fmla="*/ 459 w 459"/>
                    <a:gd name="T11" fmla="*/ 567 h 56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59"/>
                    <a:gd name="T19" fmla="*/ 0 h 569"/>
                    <a:gd name="T20" fmla="*/ 459 w 459"/>
                    <a:gd name="T21" fmla="*/ 569 h 56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59" h="569">
                      <a:moveTo>
                        <a:pt x="0" y="0"/>
                      </a:moveTo>
                      <a:cubicBezTo>
                        <a:pt x="15" y="36"/>
                        <a:pt x="59" y="155"/>
                        <a:pt x="90" y="222"/>
                      </a:cubicBezTo>
                      <a:cubicBezTo>
                        <a:pt x="121" y="289"/>
                        <a:pt x="149" y="353"/>
                        <a:pt x="183" y="402"/>
                      </a:cubicBezTo>
                      <a:cubicBezTo>
                        <a:pt x="217" y="451"/>
                        <a:pt x="260" y="493"/>
                        <a:pt x="294" y="519"/>
                      </a:cubicBezTo>
                      <a:cubicBezTo>
                        <a:pt x="328" y="545"/>
                        <a:pt x="363" y="553"/>
                        <a:pt x="390" y="561"/>
                      </a:cubicBezTo>
                      <a:cubicBezTo>
                        <a:pt x="417" y="569"/>
                        <a:pt x="445" y="566"/>
                        <a:pt x="459" y="567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45088" name="Group 21"/>
              <p:cNvGrpSpPr>
                <a:grpSpLocks/>
              </p:cNvGrpSpPr>
              <p:nvPr/>
            </p:nvGrpSpPr>
            <p:grpSpPr bwMode="auto">
              <a:xfrm>
                <a:off x="450" y="2827"/>
                <a:ext cx="891" cy="569"/>
                <a:chOff x="480" y="2832"/>
                <a:chExt cx="891" cy="569"/>
              </a:xfrm>
            </p:grpSpPr>
            <p:sp>
              <p:nvSpPr>
                <p:cNvPr id="45089" name="Freeform 22"/>
                <p:cNvSpPr>
                  <a:spLocks/>
                </p:cNvSpPr>
                <p:nvPr/>
              </p:nvSpPr>
              <p:spPr bwMode="auto">
                <a:xfrm>
                  <a:off x="480" y="2832"/>
                  <a:ext cx="459" cy="569"/>
                </a:xfrm>
                <a:custGeom>
                  <a:avLst/>
                  <a:gdLst>
                    <a:gd name="T0" fmla="*/ 0 w 459"/>
                    <a:gd name="T1" fmla="*/ 0 h 569"/>
                    <a:gd name="T2" fmla="*/ 90 w 459"/>
                    <a:gd name="T3" fmla="*/ 222 h 569"/>
                    <a:gd name="T4" fmla="*/ 183 w 459"/>
                    <a:gd name="T5" fmla="*/ 402 h 569"/>
                    <a:gd name="T6" fmla="*/ 294 w 459"/>
                    <a:gd name="T7" fmla="*/ 519 h 569"/>
                    <a:gd name="T8" fmla="*/ 390 w 459"/>
                    <a:gd name="T9" fmla="*/ 561 h 569"/>
                    <a:gd name="T10" fmla="*/ 459 w 459"/>
                    <a:gd name="T11" fmla="*/ 567 h 56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59"/>
                    <a:gd name="T19" fmla="*/ 0 h 569"/>
                    <a:gd name="T20" fmla="*/ 459 w 459"/>
                    <a:gd name="T21" fmla="*/ 569 h 56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59" h="569">
                      <a:moveTo>
                        <a:pt x="0" y="0"/>
                      </a:moveTo>
                      <a:cubicBezTo>
                        <a:pt x="15" y="36"/>
                        <a:pt x="59" y="155"/>
                        <a:pt x="90" y="222"/>
                      </a:cubicBezTo>
                      <a:cubicBezTo>
                        <a:pt x="121" y="289"/>
                        <a:pt x="149" y="353"/>
                        <a:pt x="183" y="402"/>
                      </a:cubicBezTo>
                      <a:cubicBezTo>
                        <a:pt x="217" y="451"/>
                        <a:pt x="260" y="493"/>
                        <a:pt x="294" y="519"/>
                      </a:cubicBezTo>
                      <a:cubicBezTo>
                        <a:pt x="328" y="545"/>
                        <a:pt x="363" y="553"/>
                        <a:pt x="390" y="561"/>
                      </a:cubicBezTo>
                      <a:cubicBezTo>
                        <a:pt x="417" y="569"/>
                        <a:pt x="445" y="566"/>
                        <a:pt x="459" y="567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5090" name="Freeform 23"/>
                <p:cNvSpPr>
                  <a:spLocks/>
                </p:cNvSpPr>
                <p:nvPr/>
              </p:nvSpPr>
              <p:spPr bwMode="auto">
                <a:xfrm flipH="1">
                  <a:off x="912" y="2832"/>
                  <a:ext cx="459" cy="569"/>
                </a:xfrm>
                <a:custGeom>
                  <a:avLst/>
                  <a:gdLst>
                    <a:gd name="T0" fmla="*/ 0 w 459"/>
                    <a:gd name="T1" fmla="*/ 0 h 569"/>
                    <a:gd name="T2" fmla="*/ 90 w 459"/>
                    <a:gd name="T3" fmla="*/ 222 h 569"/>
                    <a:gd name="T4" fmla="*/ 183 w 459"/>
                    <a:gd name="T5" fmla="*/ 402 h 569"/>
                    <a:gd name="T6" fmla="*/ 294 w 459"/>
                    <a:gd name="T7" fmla="*/ 519 h 569"/>
                    <a:gd name="T8" fmla="*/ 390 w 459"/>
                    <a:gd name="T9" fmla="*/ 561 h 569"/>
                    <a:gd name="T10" fmla="*/ 459 w 459"/>
                    <a:gd name="T11" fmla="*/ 567 h 56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59"/>
                    <a:gd name="T19" fmla="*/ 0 h 569"/>
                    <a:gd name="T20" fmla="*/ 459 w 459"/>
                    <a:gd name="T21" fmla="*/ 569 h 56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59" h="569">
                      <a:moveTo>
                        <a:pt x="0" y="0"/>
                      </a:moveTo>
                      <a:cubicBezTo>
                        <a:pt x="15" y="36"/>
                        <a:pt x="59" y="155"/>
                        <a:pt x="90" y="222"/>
                      </a:cubicBezTo>
                      <a:cubicBezTo>
                        <a:pt x="121" y="289"/>
                        <a:pt x="149" y="353"/>
                        <a:pt x="183" y="402"/>
                      </a:cubicBezTo>
                      <a:cubicBezTo>
                        <a:pt x="217" y="451"/>
                        <a:pt x="260" y="493"/>
                        <a:pt x="294" y="519"/>
                      </a:cubicBezTo>
                      <a:cubicBezTo>
                        <a:pt x="328" y="545"/>
                        <a:pt x="363" y="553"/>
                        <a:pt x="390" y="561"/>
                      </a:cubicBezTo>
                      <a:cubicBezTo>
                        <a:pt x="417" y="569"/>
                        <a:pt x="445" y="566"/>
                        <a:pt x="459" y="567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45086" name="Oval 24"/>
            <p:cNvSpPr>
              <a:spLocks noChangeArrowheads="1"/>
            </p:cNvSpPr>
            <p:nvPr/>
          </p:nvSpPr>
          <p:spPr bwMode="auto">
            <a:xfrm>
              <a:off x="2399" y="2156"/>
              <a:ext cx="235" cy="24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5079" name="Rectangle 25"/>
          <p:cNvSpPr>
            <a:spLocks noChangeArrowheads="1"/>
          </p:cNvSpPr>
          <p:nvPr/>
        </p:nvSpPr>
        <p:spPr bwMode="auto">
          <a:xfrm>
            <a:off x="2183584" y="1042491"/>
            <a:ext cx="149632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>
                <a:latin typeface="Comic Sans MS" pitchFamily="-110" charset="0"/>
              </a:rPr>
              <a:t>RF generator</a:t>
            </a:r>
            <a:endParaRPr sz="1400" noProof="1">
              <a:latin typeface="Comic Sans MS" pitchFamily="-110" charset="0"/>
            </a:endParaRPr>
          </a:p>
        </p:txBody>
      </p:sp>
      <p:sp>
        <p:nvSpPr>
          <p:cNvPr id="45082" name="Rectangle 30"/>
          <p:cNvSpPr>
            <a:spLocks noChangeArrowheads="1"/>
          </p:cNvSpPr>
          <p:nvPr/>
        </p:nvSpPr>
        <p:spPr bwMode="auto">
          <a:xfrm>
            <a:off x="1091893" y="1151059"/>
            <a:ext cx="959827" cy="284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>
                <a:latin typeface="Comic Sans MS" pitchFamily="-110" charset="0"/>
              </a:rPr>
              <a:t>RF cavity</a:t>
            </a:r>
            <a:endParaRPr sz="1400" noProof="1">
              <a:latin typeface="Comic Sans MS" pitchFamily="-110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997869" y="4149080"/>
            <a:ext cx="2230315" cy="1522413"/>
            <a:chOff x="3938224" y="4847134"/>
            <a:chExt cx="2230315" cy="1522413"/>
          </a:xfrm>
        </p:grpSpPr>
        <p:sp>
          <p:nvSpPr>
            <p:cNvPr id="45062" name="Rectangle 32"/>
            <p:cNvSpPr>
              <a:spLocks noChangeArrowheads="1"/>
            </p:cNvSpPr>
            <p:nvPr/>
          </p:nvSpPr>
          <p:spPr bwMode="auto">
            <a:xfrm>
              <a:off x="3938224" y="4847134"/>
              <a:ext cx="2230315" cy="1522413"/>
            </a:xfrm>
            <a:prstGeom prst="rect">
              <a:avLst/>
            </a:prstGeom>
            <a:solidFill>
              <a:srgbClr val="CCECFF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aphicFrame>
          <p:nvGraphicFramePr>
            <p:cNvPr id="45058" name="Object 2"/>
            <p:cNvGraphicFramePr>
              <a:graphicFrameLocks noChangeAspect="1"/>
            </p:cNvGraphicFramePr>
            <p:nvPr/>
          </p:nvGraphicFramePr>
          <p:xfrm>
            <a:off x="4133120" y="4847134"/>
            <a:ext cx="1839058" cy="15224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" imgW="863280" imgH="660240" progId="Equation.3">
                    <p:embed/>
                  </p:oleObj>
                </mc:Choice>
                <mc:Fallback>
                  <p:oleObj name="Equation" r:id="rId2" imgW="863280" imgH="660240" progId="Equation.3">
                    <p:embed/>
                    <p:pic>
                      <p:nvPicPr>
                        <p:cNvPr id="45058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33120" y="4847134"/>
                          <a:ext cx="1839058" cy="152241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5064" name="Group 35"/>
          <p:cNvGrpSpPr>
            <a:grpSpLocks/>
          </p:cNvGrpSpPr>
          <p:nvPr/>
        </p:nvGrpSpPr>
        <p:grpSpPr bwMode="auto">
          <a:xfrm>
            <a:off x="3316901" y="4863827"/>
            <a:ext cx="408842" cy="298450"/>
            <a:chOff x="3943" y="3724"/>
            <a:chExt cx="279" cy="188"/>
          </a:xfrm>
        </p:grpSpPr>
        <p:sp>
          <p:nvSpPr>
            <p:cNvPr id="45066" name="Freeform 36"/>
            <p:cNvSpPr>
              <a:spLocks/>
            </p:cNvSpPr>
            <p:nvPr/>
          </p:nvSpPr>
          <p:spPr bwMode="auto">
            <a:xfrm>
              <a:off x="3957" y="3738"/>
              <a:ext cx="265" cy="174"/>
            </a:xfrm>
            <a:custGeom>
              <a:avLst/>
              <a:gdLst>
                <a:gd name="T0" fmla="*/ 341 w 529"/>
                <a:gd name="T1" fmla="*/ 0 h 349"/>
                <a:gd name="T2" fmla="*/ 341 w 529"/>
                <a:gd name="T3" fmla="*/ 94 h 349"/>
                <a:gd name="T4" fmla="*/ 0 w 529"/>
                <a:gd name="T5" fmla="*/ 94 h 349"/>
                <a:gd name="T6" fmla="*/ 0 w 529"/>
                <a:gd name="T7" fmla="*/ 255 h 349"/>
                <a:gd name="T8" fmla="*/ 341 w 529"/>
                <a:gd name="T9" fmla="*/ 255 h 349"/>
                <a:gd name="T10" fmla="*/ 341 w 529"/>
                <a:gd name="T11" fmla="*/ 349 h 349"/>
                <a:gd name="T12" fmla="*/ 529 w 529"/>
                <a:gd name="T13" fmla="*/ 174 h 349"/>
                <a:gd name="T14" fmla="*/ 341 w 529"/>
                <a:gd name="T15" fmla="*/ 0 h 34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29"/>
                <a:gd name="T25" fmla="*/ 0 h 349"/>
                <a:gd name="T26" fmla="*/ 529 w 529"/>
                <a:gd name="T27" fmla="*/ 349 h 34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29" h="349">
                  <a:moveTo>
                    <a:pt x="341" y="0"/>
                  </a:moveTo>
                  <a:lnTo>
                    <a:pt x="341" y="94"/>
                  </a:lnTo>
                  <a:lnTo>
                    <a:pt x="0" y="94"/>
                  </a:lnTo>
                  <a:lnTo>
                    <a:pt x="0" y="255"/>
                  </a:lnTo>
                  <a:lnTo>
                    <a:pt x="341" y="255"/>
                  </a:lnTo>
                  <a:lnTo>
                    <a:pt x="341" y="349"/>
                  </a:lnTo>
                  <a:lnTo>
                    <a:pt x="529" y="174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067" name="Freeform 37"/>
            <p:cNvSpPr>
              <a:spLocks/>
            </p:cNvSpPr>
            <p:nvPr/>
          </p:nvSpPr>
          <p:spPr bwMode="auto">
            <a:xfrm>
              <a:off x="3943" y="3724"/>
              <a:ext cx="265" cy="174"/>
            </a:xfrm>
            <a:custGeom>
              <a:avLst/>
              <a:gdLst>
                <a:gd name="T0" fmla="*/ 341 w 529"/>
                <a:gd name="T1" fmla="*/ 0 h 348"/>
                <a:gd name="T2" fmla="*/ 341 w 529"/>
                <a:gd name="T3" fmla="*/ 93 h 348"/>
                <a:gd name="T4" fmla="*/ 0 w 529"/>
                <a:gd name="T5" fmla="*/ 93 h 348"/>
                <a:gd name="T6" fmla="*/ 0 w 529"/>
                <a:gd name="T7" fmla="*/ 255 h 348"/>
                <a:gd name="T8" fmla="*/ 341 w 529"/>
                <a:gd name="T9" fmla="*/ 255 h 348"/>
                <a:gd name="T10" fmla="*/ 341 w 529"/>
                <a:gd name="T11" fmla="*/ 348 h 348"/>
                <a:gd name="T12" fmla="*/ 529 w 529"/>
                <a:gd name="T13" fmla="*/ 174 h 348"/>
                <a:gd name="T14" fmla="*/ 341 w 529"/>
                <a:gd name="T15" fmla="*/ 0 h 34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29"/>
                <a:gd name="T25" fmla="*/ 0 h 348"/>
                <a:gd name="T26" fmla="*/ 529 w 529"/>
                <a:gd name="T27" fmla="*/ 348 h 34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29" h="348">
                  <a:moveTo>
                    <a:pt x="341" y="0"/>
                  </a:moveTo>
                  <a:lnTo>
                    <a:pt x="341" y="93"/>
                  </a:lnTo>
                  <a:lnTo>
                    <a:pt x="0" y="93"/>
                  </a:lnTo>
                  <a:lnTo>
                    <a:pt x="0" y="255"/>
                  </a:lnTo>
                  <a:lnTo>
                    <a:pt x="341" y="255"/>
                  </a:lnTo>
                  <a:lnTo>
                    <a:pt x="341" y="348"/>
                  </a:lnTo>
                  <a:lnTo>
                    <a:pt x="529" y="174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5065" name="Rectangle 38"/>
          <p:cNvSpPr>
            <a:spLocks noChangeArrowheads="1"/>
          </p:cNvSpPr>
          <p:nvPr/>
        </p:nvSpPr>
        <p:spPr bwMode="auto">
          <a:xfrm>
            <a:off x="6423080" y="4221088"/>
            <a:ext cx="2613416" cy="1306513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</a:pPr>
            <a:r>
              <a:rPr lang="en-US" sz="1800" i="1" dirty="0">
                <a:latin typeface="Comic Sans MS" pitchFamily="-110" charset="0"/>
              </a:rPr>
              <a:t>h</a:t>
            </a:r>
            <a:r>
              <a:rPr lang="en-US" sz="1800" dirty="0">
                <a:latin typeface="Comic Sans MS" pitchFamily="-110" charset="0"/>
              </a:rPr>
              <a:t> integer,</a:t>
            </a:r>
          </a:p>
          <a:p>
            <a:pPr>
              <a:lnSpc>
                <a:spcPct val="110000"/>
              </a:lnSpc>
            </a:pPr>
            <a:r>
              <a:rPr lang="en-US" sz="1800" b="1" dirty="0">
                <a:solidFill>
                  <a:srgbClr val="FF0000"/>
                </a:solidFill>
                <a:latin typeface="Comic Sans MS" pitchFamily="-110" charset="0"/>
              </a:rPr>
              <a:t>harmonic number</a:t>
            </a:r>
            <a:r>
              <a:rPr lang="en-US" sz="1800" dirty="0">
                <a:solidFill>
                  <a:srgbClr val="FF0000"/>
                </a:solidFill>
                <a:latin typeface="Comic Sans MS" pitchFamily="-110" charset="0"/>
              </a:rPr>
              <a:t>:</a:t>
            </a:r>
          </a:p>
          <a:p>
            <a:pPr>
              <a:lnSpc>
                <a:spcPct val="110000"/>
              </a:lnSpc>
            </a:pPr>
            <a:r>
              <a:rPr lang="en-US" sz="1800" b="1" noProof="1">
                <a:latin typeface="Comic Sans MS" pitchFamily="-110" charset="0"/>
              </a:rPr>
              <a:t>number of RF cycles</a:t>
            </a:r>
          </a:p>
          <a:p>
            <a:pPr>
              <a:lnSpc>
                <a:spcPct val="110000"/>
              </a:lnSpc>
            </a:pPr>
            <a:r>
              <a:rPr lang="en-US" sz="1800" b="1" noProof="1">
                <a:latin typeface="Comic Sans MS" pitchFamily="-110" charset="0"/>
              </a:rPr>
              <a:t>per revolution</a:t>
            </a:r>
            <a:endParaRPr sz="1800" b="1" noProof="1">
              <a:latin typeface="Comic Sans MS" pitchFamily="-110" charset="0"/>
            </a:endParaRPr>
          </a:p>
        </p:txBody>
      </p:sp>
      <p:sp>
        <p:nvSpPr>
          <p:cNvPr id="42" name="Rectangle 2"/>
          <p:cNvSpPr txBox="1">
            <a:spLocks noChangeArrowheads="1"/>
          </p:cNvSpPr>
          <p:nvPr/>
        </p:nvSpPr>
        <p:spPr>
          <a:xfrm>
            <a:off x="990600" y="304800"/>
            <a:ext cx="7086600" cy="533400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9pPr>
          </a:lstStyle>
          <a:p>
            <a:r>
              <a:rPr lang="en-US"/>
              <a:t>Circular accelerators: The Synchrotron</a:t>
            </a:r>
            <a:endParaRPr lang="fr-FR" dirty="0"/>
          </a:p>
        </p:txBody>
      </p:sp>
      <p:sp>
        <p:nvSpPr>
          <p:cNvPr id="39" name="Rectangle 38"/>
          <p:cNvSpPr>
            <a:spLocks noChangeArrowheads="1"/>
          </p:cNvSpPr>
          <p:nvPr/>
        </p:nvSpPr>
        <p:spPr bwMode="auto">
          <a:xfrm>
            <a:off x="4067944" y="2780928"/>
            <a:ext cx="3888433" cy="697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</a:pPr>
            <a:r>
              <a:rPr lang="en-US" sz="1800" noProof="1">
                <a:latin typeface="Comic Sans MS" pitchFamily="-110" charset="0"/>
              </a:rPr>
              <a:t>RF frequency can be </a:t>
            </a:r>
            <a:br>
              <a:rPr lang="en-US" sz="1800" noProof="1">
                <a:latin typeface="Comic Sans MS" pitchFamily="-110" charset="0"/>
              </a:rPr>
            </a:br>
            <a:r>
              <a:rPr lang="en-US" sz="1800" noProof="1">
                <a:latin typeface="Comic Sans MS" pitchFamily="-110" charset="0"/>
              </a:rPr>
              <a:t>multiple of revolution frequency</a:t>
            </a:r>
            <a:endParaRPr sz="1800" noProof="1">
              <a:latin typeface="Comic Sans MS" pitchFamily="-110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4644008" y="3491716"/>
                <a:ext cx="1424429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𝜔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𝑅𝐹</m:t>
                          </m:r>
                        </m:sub>
                      </m:sSub>
                      <m:r>
                        <a:rPr lang="en-US" b="0" i="1" smtClean="0">
                          <a:latin typeface="Cambria Math" charset="0"/>
                        </a:rPr>
                        <m:t>=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charset="0"/>
                        </a:rPr>
                        <m:t>h</m:t>
                      </m:r>
                      <m:r>
                        <a:rPr lang="en-US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𝜔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4008" y="3491716"/>
                <a:ext cx="1424429" cy="369332"/>
              </a:xfrm>
              <a:prstGeom prst="rect">
                <a:avLst/>
              </a:prstGeom>
              <a:blipFill>
                <a:blip r:embed="rId5"/>
                <a:stretch>
                  <a:fillRect l="-1770" r="-1770" b="-17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0" name="Group 39"/>
          <p:cNvGrpSpPr/>
          <p:nvPr/>
        </p:nvGrpSpPr>
        <p:grpSpPr>
          <a:xfrm>
            <a:off x="153564" y="1250572"/>
            <a:ext cx="3646011" cy="3226356"/>
            <a:chOff x="152400" y="2310606"/>
            <a:chExt cx="3646011" cy="3226356"/>
          </a:xfrm>
        </p:grpSpPr>
        <p:grpSp>
          <p:nvGrpSpPr>
            <p:cNvPr id="41" name="Group 5"/>
            <p:cNvGrpSpPr>
              <a:grpSpLocks noChangeAspect="1"/>
            </p:cNvGrpSpPr>
            <p:nvPr/>
          </p:nvGrpSpPr>
          <p:grpSpPr bwMode="auto">
            <a:xfrm>
              <a:off x="152400" y="2310606"/>
              <a:ext cx="3646011" cy="3226356"/>
              <a:chOff x="190" y="736"/>
              <a:chExt cx="2702" cy="2391"/>
            </a:xfrm>
          </p:grpSpPr>
          <p:grpSp>
            <p:nvGrpSpPr>
              <p:cNvPr id="44" name="Group 6"/>
              <p:cNvGrpSpPr>
                <a:grpSpLocks/>
              </p:cNvGrpSpPr>
              <p:nvPr/>
            </p:nvGrpSpPr>
            <p:grpSpPr bwMode="auto">
              <a:xfrm>
                <a:off x="190" y="736"/>
                <a:ext cx="2702" cy="2391"/>
                <a:chOff x="303" y="491"/>
                <a:chExt cx="2702" cy="2391"/>
              </a:xfrm>
            </p:grpSpPr>
            <p:sp>
              <p:nvSpPr>
                <p:cNvPr id="46" name="AutoShape 7"/>
                <p:cNvSpPr>
                  <a:spLocks noChangeArrowheads="1"/>
                </p:cNvSpPr>
                <p:nvPr/>
              </p:nvSpPr>
              <p:spPr bwMode="auto">
                <a:xfrm rot="-2669744">
                  <a:off x="541" y="648"/>
                  <a:ext cx="1745" cy="1745"/>
                </a:xfrm>
                <a:custGeom>
                  <a:avLst/>
                  <a:gdLst>
                    <a:gd name="T0" fmla="*/ 873 w 21600"/>
                    <a:gd name="T1" fmla="*/ 0 h 21600"/>
                    <a:gd name="T2" fmla="*/ 310 w 21600"/>
                    <a:gd name="T3" fmla="*/ 319 h 21600"/>
                    <a:gd name="T4" fmla="*/ 873 w 21600"/>
                    <a:gd name="T5" fmla="*/ 166 h 21600"/>
                    <a:gd name="T6" fmla="*/ 1435 w 21600"/>
                    <a:gd name="T7" fmla="*/ 319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1646 w 21600"/>
                    <a:gd name="T13" fmla="*/ 0 h 21600"/>
                    <a:gd name="T14" fmla="*/ 19954 w 21600"/>
                    <a:gd name="T15" fmla="*/ 6164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4566" y="4666"/>
                      </a:moveTo>
                      <a:cubicBezTo>
                        <a:pt x="6210" y="2995"/>
                        <a:pt x="8456" y="2054"/>
                        <a:pt x="10800" y="2054"/>
                      </a:cubicBezTo>
                      <a:cubicBezTo>
                        <a:pt x="13143" y="2054"/>
                        <a:pt x="15389" y="2995"/>
                        <a:pt x="17033" y="4666"/>
                      </a:cubicBezTo>
                      <a:lnTo>
                        <a:pt x="18498" y="3225"/>
                      </a:lnTo>
                      <a:cubicBezTo>
                        <a:pt x="16468" y="1161"/>
                        <a:pt x="13694" y="0"/>
                        <a:pt x="10799" y="0"/>
                      </a:cubicBezTo>
                      <a:cubicBezTo>
                        <a:pt x="7905" y="0"/>
                        <a:pt x="5131" y="1161"/>
                        <a:pt x="3101" y="3225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solidFill>
                    <a:srgbClr val="006699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7" name="Line 8"/>
                <p:cNvSpPr>
                  <a:spLocks noChangeShapeType="1"/>
                </p:cNvSpPr>
                <p:nvPr/>
              </p:nvSpPr>
              <p:spPr bwMode="auto">
                <a:xfrm flipH="1">
                  <a:off x="1533" y="2738"/>
                  <a:ext cx="220" cy="0"/>
                </a:xfrm>
                <a:prstGeom prst="line">
                  <a:avLst/>
                </a:prstGeom>
                <a:noFill/>
                <a:ln w="12700">
                  <a:solidFill>
                    <a:srgbClr val="0000FF"/>
                  </a:solidFill>
                  <a:round/>
                  <a:headEnd/>
                  <a:tailEnd type="stealth" w="lg" len="lg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8" name="Line 12"/>
                <p:cNvSpPr>
                  <a:spLocks noChangeShapeType="1"/>
                </p:cNvSpPr>
                <p:nvPr/>
              </p:nvSpPr>
              <p:spPr bwMode="auto">
                <a:xfrm flipH="1" flipV="1">
                  <a:off x="930" y="910"/>
                  <a:ext cx="717" cy="855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9" name="Rectangle 13"/>
                <p:cNvSpPr>
                  <a:spLocks noChangeArrowheads="1"/>
                </p:cNvSpPr>
                <p:nvPr/>
              </p:nvSpPr>
              <p:spPr bwMode="auto">
                <a:xfrm>
                  <a:off x="348" y="511"/>
                  <a:ext cx="217" cy="2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2000">
                      <a:solidFill>
                        <a:srgbClr val="009999"/>
                      </a:solidFill>
                      <a:latin typeface="Comic Sans MS" pitchFamily="-110" charset="0"/>
                    </a:rPr>
                    <a:t>B</a:t>
                  </a:r>
                  <a:endParaRPr sz="2000" noProof="1">
                    <a:solidFill>
                      <a:srgbClr val="009999"/>
                    </a:solidFill>
                    <a:latin typeface="Comic Sans MS" pitchFamily="-110" charset="0"/>
                  </a:endParaRPr>
                </a:p>
              </p:txBody>
            </p:sp>
            <p:grpSp>
              <p:nvGrpSpPr>
                <p:cNvPr id="50" name="Group 14"/>
                <p:cNvGrpSpPr>
                  <a:grpSpLocks/>
                </p:cNvGrpSpPr>
                <p:nvPr/>
              </p:nvGrpSpPr>
              <p:grpSpPr bwMode="auto">
                <a:xfrm>
                  <a:off x="543" y="491"/>
                  <a:ext cx="124" cy="124"/>
                  <a:chOff x="2817" y="2503"/>
                  <a:chExt cx="163" cy="163"/>
                </a:xfrm>
              </p:grpSpPr>
              <p:sp>
                <p:nvSpPr>
                  <p:cNvPr id="78" name="Oval 15"/>
                  <p:cNvSpPr>
                    <a:spLocks noChangeArrowheads="1"/>
                  </p:cNvSpPr>
                  <p:nvPr/>
                </p:nvSpPr>
                <p:spPr bwMode="auto">
                  <a:xfrm>
                    <a:off x="2817" y="2503"/>
                    <a:ext cx="163" cy="163"/>
                  </a:xfrm>
                  <a:prstGeom prst="ellipse">
                    <a:avLst/>
                  </a:prstGeom>
                  <a:noFill/>
                  <a:ln w="12700">
                    <a:solidFill>
                      <a:srgbClr val="009999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79" name="Oval 16"/>
                  <p:cNvSpPr>
                    <a:spLocks noChangeArrowheads="1"/>
                  </p:cNvSpPr>
                  <p:nvPr/>
                </p:nvSpPr>
                <p:spPr bwMode="auto">
                  <a:xfrm>
                    <a:off x="2873" y="2559"/>
                    <a:ext cx="52" cy="52"/>
                  </a:xfrm>
                  <a:prstGeom prst="ellipse">
                    <a:avLst/>
                  </a:prstGeom>
                  <a:solidFill>
                    <a:srgbClr val="009999"/>
                  </a:solidFill>
                  <a:ln w="12700">
                    <a:noFill/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51" name="Group 17"/>
                <p:cNvGrpSpPr>
                  <a:grpSpLocks/>
                </p:cNvGrpSpPr>
                <p:nvPr/>
              </p:nvGrpSpPr>
              <p:grpSpPr bwMode="auto">
                <a:xfrm>
                  <a:off x="1030" y="648"/>
                  <a:ext cx="1745" cy="1745"/>
                  <a:chOff x="3327" y="1095"/>
                  <a:chExt cx="1745" cy="1745"/>
                </a:xfrm>
              </p:grpSpPr>
              <p:sp>
                <p:nvSpPr>
                  <p:cNvPr id="76" name="AutoShape 18"/>
                  <p:cNvSpPr>
                    <a:spLocks noChangeArrowheads="1"/>
                  </p:cNvSpPr>
                  <p:nvPr/>
                </p:nvSpPr>
                <p:spPr bwMode="auto">
                  <a:xfrm rot="2669744" flipH="1">
                    <a:off x="3327" y="1095"/>
                    <a:ext cx="1745" cy="1745"/>
                  </a:xfrm>
                  <a:custGeom>
                    <a:avLst/>
                    <a:gdLst>
                      <a:gd name="T0" fmla="*/ 873 w 21600"/>
                      <a:gd name="T1" fmla="*/ 0 h 21600"/>
                      <a:gd name="T2" fmla="*/ 310 w 21600"/>
                      <a:gd name="T3" fmla="*/ 319 h 21600"/>
                      <a:gd name="T4" fmla="*/ 873 w 21600"/>
                      <a:gd name="T5" fmla="*/ 166 h 21600"/>
                      <a:gd name="T6" fmla="*/ 1435 w 21600"/>
                      <a:gd name="T7" fmla="*/ 319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1646 w 21600"/>
                      <a:gd name="T13" fmla="*/ 0 h 21600"/>
                      <a:gd name="T14" fmla="*/ 19954 w 21600"/>
                      <a:gd name="T15" fmla="*/ 6164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4566" y="4666"/>
                        </a:moveTo>
                        <a:cubicBezTo>
                          <a:pt x="6210" y="2995"/>
                          <a:pt x="8456" y="2054"/>
                          <a:pt x="10800" y="2054"/>
                        </a:cubicBezTo>
                        <a:cubicBezTo>
                          <a:pt x="13143" y="2054"/>
                          <a:pt x="15389" y="2995"/>
                          <a:pt x="17033" y="4666"/>
                        </a:cubicBezTo>
                        <a:lnTo>
                          <a:pt x="18498" y="3225"/>
                        </a:lnTo>
                        <a:cubicBezTo>
                          <a:pt x="16468" y="1161"/>
                          <a:pt x="13694" y="0"/>
                          <a:pt x="10799" y="0"/>
                        </a:cubicBezTo>
                        <a:cubicBezTo>
                          <a:pt x="7905" y="0"/>
                          <a:pt x="5131" y="1161"/>
                          <a:pt x="3101" y="3225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9525">
                    <a:solidFill>
                      <a:srgbClr val="006699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77" name="Arc 19"/>
                  <p:cNvSpPr>
                    <a:spLocks/>
                  </p:cNvSpPr>
                  <p:nvPr/>
                </p:nvSpPr>
                <p:spPr bwMode="auto">
                  <a:xfrm>
                    <a:off x="4184" y="1165"/>
                    <a:ext cx="803" cy="803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803 w 21600"/>
                      <a:gd name="T3" fmla="*/ 803 h 21600"/>
                      <a:gd name="T4" fmla="*/ 0 w 21600"/>
                      <a:gd name="T5" fmla="*/ 803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0" y="-1"/>
                        </a:moveTo>
                        <a:cubicBezTo>
                          <a:pt x="11929" y="-1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0" y="-1"/>
                        </a:moveTo>
                        <a:cubicBezTo>
                          <a:pt x="11929" y="-1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chemeClr val="accent2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52" name="AutoShape 20"/>
                <p:cNvSpPr>
                  <a:spLocks noChangeArrowheads="1"/>
                </p:cNvSpPr>
                <p:nvPr/>
              </p:nvSpPr>
              <p:spPr bwMode="auto">
                <a:xfrm rot="2669744" flipV="1">
                  <a:off x="541" y="1137"/>
                  <a:ext cx="1745" cy="1745"/>
                </a:xfrm>
                <a:custGeom>
                  <a:avLst/>
                  <a:gdLst>
                    <a:gd name="T0" fmla="*/ 873 w 21600"/>
                    <a:gd name="T1" fmla="*/ 0 h 21600"/>
                    <a:gd name="T2" fmla="*/ 310 w 21600"/>
                    <a:gd name="T3" fmla="*/ 319 h 21600"/>
                    <a:gd name="T4" fmla="*/ 873 w 21600"/>
                    <a:gd name="T5" fmla="*/ 166 h 21600"/>
                    <a:gd name="T6" fmla="*/ 1435 w 21600"/>
                    <a:gd name="T7" fmla="*/ 319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1646 w 21600"/>
                    <a:gd name="T13" fmla="*/ 0 h 21600"/>
                    <a:gd name="T14" fmla="*/ 19954 w 21600"/>
                    <a:gd name="T15" fmla="*/ 6164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4566" y="4666"/>
                      </a:moveTo>
                      <a:cubicBezTo>
                        <a:pt x="6210" y="2995"/>
                        <a:pt x="8456" y="2054"/>
                        <a:pt x="10800" y="2054"/>
                      </a:cubicBezTo>
                      <a:cubicBezTo>
                        <a:pt x="13143" y="2054"/>
                        <a:pt x="15389" y="2995"/>
                        <a:pt x="17033" y="4666"/>
                      </a:cubicBezTo>
                      <a:lnTo>
                        <a:pt x="18498" y="3225"/>
                      </a:lnTo>
                      <a:cubicBezTo>
                        <a:pt x="16468" y="1161"/>
                        <a:pt x="13694" y="0"/>
                        <a:pt x="10799" y="0"/>
                      </a:cubicBezTo>
                      <a:cubicBezTo>
                        <a:pt x="7905" y="0"/>
                        <a:pt x="5131" y="1161"/>
                        <a:pt x="3101" y="3225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solidFill>
                    <a:srgbClr val="006699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3" name="Arc 21"/>
                <p:cNvSpPr>
                  <a:spLocks/>
                </p:cNvSpPr>
                <p:nvPr/>
              </p:nvSpPr>
              <p:spPr bwMode="auto">
                <a:xfrm flipH="1" flipV="1">
                  <a:off x="611" y="2010"/>
                  <a:ext cx="803" cy="803"/>
                </a:xfrm>
                <a:custGeom>
                  <a:avLst/>
                  <a:gdLst>
                    <a:gd name="T0" fmla="*/ 0 w 21600"/>
                    <a:gd name="T1" fmla="*/ 0 h 21600"/>
                    <a:gd name="T2" fmla="*/ 803 w 21600"/>
                    <a:gd name="T3" fmla="*/ 803 h 21600"/>
                    <a:gd name="T4" fmla="*/ 0 w 21600"/>
                    <a:gd name="T5" fmla="*/ 803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38100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grpSp>
              <p:nvGrpSpPr>
                <p:cNvPr id="54" name="Group 22"/>
                <p:cNvGrpSpPr>
                  <a:grpSpLocks/>
                </p:cNvGrpSpPr>
                <p:nvPr/>
              </p:nvGrpSpPr>
              <p:grpSpPr bwMode="auto">
                <a:xfrm>
                  <a:off x="1014" y="1137"/>
                  <a:ext cx="1745" cy="1745"/>
                  <a:chOff x="3311" y="1754"/>
                  <a:chExt cx="1745" cy="1745"/>
                </a:xfrm>
              </p:grpSpPr>
              <p:sp>
                <p:nvSpPr>
                  <p:cNvPr id="74" name="AutoShape 23"/>
                  <p:cNvSpPr>
                    <a:spLocks noChangeArrowheads="1"/>
                  </p:cNvSpPr>
                  <p:nvPr/>
                </p:nvSpPr>
                <p:spPr bwMode="auto">
                  <a:xfrm rot="-2669744" flipH="1" flipV="1">
                    <a:off x="3311" y="1754"/>
                    <a:ext cx="1745" cy="1745"/>
                  </a:xfrm>
                  <a:custGeom>
                    <a:avLst/>
                    <a:gdLst>
                      <a:gd name="T0" fmla="*/ 873 w 21600"/>
                      <a:gd name="T1" fmla="*/ 0 h 21600"/>
                      <a:gd name="T2" fmla="*/ 310 w 21600"/>
                      <a:gd name="T3" fmla="*/ 319 h 21600"/>
                      <a:gd name="T4" fmla="*/ 873 w 21600"/>
                      <a:gd name="T5" fmla="*/ 166 h 21600"/>
                      <a:gd name="T6" fmla="*/ 1435 w 21600"/>
                      <a:gd name="T7" fmla="*/ 319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1646 w 21600"/>
                      <a:gd name="T13" fmla="*/ 0 h 21600"/>
                      <a:gd name="T14" fmla="*/ 19954 w 21600"/>
                      <a:gd name="T15" fmla="*/ 6164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4566" y="4666"/>
                        </a:moveTo>
                        <a:cubicBezTo>
                          <a:pt x="6210" y="2995"/>
                          <a:pt x="8456" y="2054"/>
                          <a:pt x="10800" y="2054"/>
                        </a:cubicBezTo>
                        <a:cubicBezTo>
                          <a:pt x="13143" y="2054"/>
                          <a:pt x="15389" y="2995"/>
                          <a:pt x="17033" y="4666"/>
                        </a:cubicBezTo>
                        <a:lnTo>
                          <a:pt x="18498" y="3225"/>
                        </a:lnTo>
                        <a:cubicBezTo>
                          <a:pt x="16468" y="1161"/>
                          <a:pt x="13694" y="0"/>
                          <a:pt x="10799" y="0"/>
                        </a:cubicBezTo>
                        <a:cubicBezTo>
                          <a:pt x="7905" y="0"/>
                          <a:pt x="5131" y="1161"/>
                          <a:pt x="3101" y="3225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9525">
                    <a:solidFill>
                      <a:srgbClr val="006699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75" name="Arc 24"/>
                  <p:cNvSpPr>
                    <a:spLocks/>
                  </p:cNvSpPr>
                  <p:nvPr/>
                </p:nvSpPr>
                <p:spPr bwMode="auto">
                  <a:xfrm flipV="1">
                    <a:off x="4184" y="2627"/>
                    <a:ext cx="803" cy="803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803 w 21600"/>
                      <a:gd name="T3" fmla="*/ 803 h 21600"/>
                      <a:gd name="T4" fmla="*/ 0 w 21600"/>
                      <a:gd name="T5" fmla="*/ 803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0" y="-1"/>
                        </a:moveTo>
                        <a:cubicBezTo>
                          <a:pt x="11929" y="-1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0" y="-1"/>
                        </a:moveTo>
                        <a:cubicBezTo>
                          <a:pt x="11929" y="-1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chemeClr val="accent2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55" name="Arc 25"/>
                <p:cNvSpPr>
                  <a:spLocks/>
                </p:cNvSpPr>
                <p:nvPr/>
              </p:nvSpPr>
              <p:spPr bwMode="auto">
                <a:xfrm flipH="1">
                  <a:off x="611" y="718"/>
                  <a:ext cx="803" cy="803"/>
                </a:xfrm>
                <a:custGeom>
                  <a:avLst/>
                  <a:gdLst>
                    <a:gd name="T0" fmla="*/ 0 w 21600"/>
                    <a:gd name="T1" fmla="*/ 0 h 21600"/>
                    <a:gd name="T2" fmla="*/ 803 w 21600"/>
                    <a:gd name="T3" fmla="*/ 803 h 21600"/>
                    <a:gd name="T4" fmla="*/ 0 w 21600"/>
                    <a:gd name="T5" fmla="*/ 803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38100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6" name="Line 26"/>
                <p:cNvSpPr>
                  <a:spLocks noChangeShapeType="1"/>
                </p:cNvSpPr>
                <p:nvPr/>
              </p:nvSpPr>
              <p:spPr bwMode="auto">
                <a:xfrm rot="5400000">
                  <a:off x="366" y="1766"/>
                  <a:ext cx="489" cy="0"/>
                </a:xfrm>
                <a:prstGeom prst="line">
                  <a:avLst/>
                </a:prstGeom>
                <a:noFill/>
                <a:ln w="38100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7" name="Line 27"/>
                <p:cNvSpPr>
                  <a:spLocks noChangeShapeType="1"/>
                </p:cNvSpPr>
                <p:nvPr/>
              </p:nvSpPr>
              <p:spPr bwMode="auto">
                <a:xfrm flipV="1">
                  <a:off x="303" y="1707"/>
                  <a:ext cx="308" cy="694"/>
                </a:xfrm>
                <a:prstGeom prst="line">
                  <a:avLst/>
                </a:prstGeom>
                <a:noFill/>
                <a:ln w="38100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8" name="Line 28"/>
                <p:cNvSpPr>
                  <a:spLocks noChangeShapeType="1"/>
                </p:cNvSpPr>
                <p:nvPr/>
              </p:nvSpPr>
              <p:spPr bwMode="auto">
                <a:xfrm>
                  <a:off x="2698" y="1699"/>
                  <a:ext cx="307" cy="694"/>
                </a:xfrm>
                <a:prstGeom prst="line">
                  <a:avLst/>
                </a:prstGeom>
                <a:noFill/>
                <a:ln w="38100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9" name="Rectangle 29"/>
                <p:cNvSpPr>
                  <a:spLocks noChangeArrowheads="1"/>
                </p:cNvSpPr>
                <p:nvPr/>
              </p:nvSpPr>
              <p:spPr bwMode="auto">
                <a:xfrm>
                  <a:off x="585" y="1669"/>
                  <a:ext cx="601" cy="20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200" dirty="0">
                      <a:latin typeface="Comic Sans MS" pitchFamily="-110" charset="0"/>
                    </a:rPr>
                    <a:t>injection</a:t>
                  </a:r>
                  <a:endParaRPr sz="1200" noProof="1">
                    <a:latin typeface="Comic Sans MS" pitchFamily="-110" charset="0"/>
                  </a:endParaRPr>
                </a:p>
              </p:txBody>
            </p:sp>
            <p:sp>
              <p:nvSpPr>
                <p:cNvPr id="60" name="Rectangle 30"/>
                <p:cNvSpPr>
                  <a:spLocks noChangeArrowheads="1"/>
                </p:cNvSpPr>
                <p:nvPr/>
              </p:nvSpPr>
              <p:spPr bwMode="auto">
                <a:xfrm>
                  <a:off x="2024" y="1669"/>
                  <a:ext cx="707" cy="20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200" dirty="0">
                      <a:latin typeface="Comic Sans MS" pitchFamily="-110" charset="0"/>
                    </a:rPr>
                    <a:t>extraction</a:t>
                  </a:r>
                  <a:endParaRPr sz="1400" noProof="1">
                    <a:latin typeface="Comic Sans MS" pitchFamily="-110" charset="0"/>
                  </a:endParaRPr>
                </a:p>
              </p:txBody>
            </p:sp>
            <p:sp>
              <p:nvSpPr>
                <p:cNvPr id="61" name="Line 31"/>
                <p:cNvSpPr>
                  <a:spLocks noChangeShapeType="1"/>
                </p:cNvSpPr>
                <p:nvPr/>
              </p:nvSpPr>
              <p:spPr bwMode="auto">
                <a:xfrm flipV="1">
                  <a:off x="828" y="2010"/>
                  <a:ext cx="586" cy="595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" name="Rectangle 32"/>
                <p:cNvSpPr>
                  <a:spLocks noChangeArrowheads="1"/>
                </p:cNvSpPr>
                <p:nvPr/>
              </p:nvSpPr>
              <p:spPr bwMode="auto">
                <a:xfrm>
                  <a:off x="1014" y="2046"/>
                  <a:ext cx="177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400">
                      <a:latin typeface="Symbol" pitchFamily="-110" charset="2"/>
                    </a:rPr>
                    <a:t>r</a:t>
                  </a:r>
                  <a:endParaRPr sz="1400" noProof="1">
                    <a:latin typeface="Symbol" pitchFamily="-110" charset="2"/>
                  </a:endParaRPr>
                </a:p>
              </p:txBody>
            </p:sp>
            <p:sp>
              <p:nvSpPr>
                <p:cNvPr id="63" name="Line 33"/>
                <p:cNvSpPr>
                  <a:spLocks noChangeShapeType="1"/>
                </p:cNvSpPr>
                <p:nvPr/>
              </p:nvSpPr>
              <p:spPr bwMode="auto">
                <a:xfrm>
                  <a:off x="1414" y="720"/>
                  <a:ext cx="489" cy="0"/>
                </a:xfrm>
                <a:prstGeom prst="line">
                  <a:avLst/>
                </a:prstGeom>
                <a:noFill/>
                <a:ln w="38100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4" name="Line 34"/>
                <p:cNvSpPr>
                  <a:spLocks noChangeShapeType="1"/>
                </p:cNvSpPr>
                <p:nvPr/>
              </p:nvSpPr>
              <p:spPr bwMode="auto">
                <a:xfrm rot="5400000">
                  <a:off x="2445" y="1766"/>
                  <a:ext cx="489" cy="0"/>
                </a:xfrm>
                <a:prstGeom prst="line">
                  <a:avLst/>
                </a:prstGeom>
                <a:noFill/>
                <a:ln w="38100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5" name="Rectangle 35"/>
                <p:cNvSpPr>
                  <a:spLocks noChangeArrowheads="1"/>
                </p:cNvSpPr>
                <p:nvPr/>
              </p:nvSpPr>
              <p:spPr bwMode="auto">
                <a:xfrm>
                  <a:off x="1533" y="653"/>
                  <a:ext cx="228" cy="134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6" name="Line 36"/>
                <p:cNvSpPr>
                  <a:spLocks noChangeShapeType="1"/>
                </p:cNvSpPr>
                <p:nvPr/>
              </p:nvSpPr>
              <p:spPr bwMode="auto">
                <a:xfrm>
                  <a:off x="1541" y="898"/>
                  <a:ext cx="220" cy="0"/>
                </a:xfrm>
                <a:prstGeom prst="line">
                  <a:avLst/>
                </a:prstGeom>
                <a:noFill/>
                <a:ln w="12700">
                  <a:solidFill>
                    <a:srgbClr val="0000FF"/>
                  </a:solidFill>
                  <a:round/>
                  <a:headEnd/>
                  <a:tailEnd type="stealth" w="lg" len="lg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7" name="Line 37"/>
                <p:cNvSpPr>
                  <a:spLocks noChangeShapeType="1"/>
                </p:cNvSpPr>
                <p:nvPr/>
              </p:nvSpPr>
              <p:spPr bwMode="auto">
                <a:xfrm>
                  <a:off x="1398" y="2813"/>
                  <a:ext cx="489" cy="0"/>
                </a:xfrm>
                <a:prstGeom prst="line">
                  <a:avLst/>
                </a:prstGeom>
                <a:noFill/>
                <a:ln w="38100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8" name="Line 39"/>
                <p:cNvSpPr>
                  <a:spLocks noChangeShapeType="1"/>
                </p:cNvSpPr>
                <p:nvPr/>
              </p:nvSpPr>
              <p:spPr bwMode="auto">
                <a:xfrm flipV="1">
                  <a:off x="303" y="2046"/>
                  <a:ext cx="154" cy="347"/>
                </a:xfrm>
                <a:prstGeom prst="line">
                  <a:avLst/>
                </a:prstGeom>
                <a:noFill/>
                <a:ln w="38100">
                  <a:solidFill>
                    <a:schemeClr val="accent2"/>
                  </a:solidFill>
                  <a:round/>
                  <a:headEnd/>
                  <a:tailEnd type="triangle" w="med" len="med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9" name="Line 40"/>
                <p:cNvSpPr>
                  <a:spLocks noChangeShapeType="1"/>
                </p:cNvSpPr>
                <p:nvPr/>
              </p:nvSpPr>
              <p:spPr bwMode="auto">
                <a:xfrm>
                  <a:off x="2698" y="1707"/>
                  <a:ext cx="154" cy="339"/>
                </a:xfrm>
                <a:prstGeom prst="line">
                  <a:avLst/>
                </a:prstGeom>
                <a:noFill/>
                <a:ln w="38100">
                  <a:solidFill>
                    <a:schemeClr val="accent2"/>
                  </a:solidFill>
                  <a:round/>
                  <a:headEnd/>
                  <a:tailEnd type="triangle" w="med" len="med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0" name="Rectangle 41"/>
                <p:cNvSpPr>
                  <a:spLocks noChangeArrowheads="1"/>
                </p:cNvSpPr>
                <p:nvPr/>
              </p:nvSpPr>
              <p:spPr bwMode="auto">
                <a:xfrm>
                  <a:off x="1414" y="1258"/>
                  <a:ext cx="601" cy="2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400" dirty="0">
                      <a:latin typeface="Comic Sans MS" pitchFamily="-110" charset="0"/>
                    </a:rPr>
                    <a:t>R=C/2π</a:t>
                  </a:r>
                  <a:endParaRPr sz="1400" noProof="1">
                    <a:latin typeface="Comic Sans MS" pitchFamily="-110" charset="0"/>
                  </a:endParaRPr>
                </a:p>
              </p:txBody>
            </p:sp>
            <p:sp>
              <p:nvSpPr>
                <p:cNvPr id="72" name="Rectangle 43"/>
                <p:cNvSpPr>
                  <a:spLocks noChangeArrowheads="1"/>
                </p:cNvSpPr>
                <p:nvPr/>
              </p:nvSpPr>
              <p:spPr bwMode="auto">
                <a:xfrm>
                  <a:off x="1522" y="897"/>
                  <a:ext cx="192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600" dirty="0">
                      <a:solidFill>
                        <a:srgbClr val="0000FF"/>
                      </a:solidFill>
                      <a:latin typeface="Comic Sans MS" pitchFamily="-110" charset="0"/>
                    </a:rPr>
                    <a:t>E</a:t>
                  </a:r>
                  <a:endParaRPr sz="1600" noProof="1">
                    <a:solidFill>
                      <a:srgbClr val="0000FF"/>
                    </a:solidFill>
                    <a:latin typeface="Comic Sans MS" pitchFamily="-110" charset="0"/>
                  </a:endParaRPr>
                </a:p>
              </p:txBody>
            </p:sp>
          </p:grpSp>
          <p:sp>
            <p:nvSpPr>
              <p:cNvPr id="45" name="Rectangle 45"/>
              <p:cNvSpPr>
                <a:spLocks noChangeArrowheads="1"/>
              </p:cNvSpPr>
              <p:nvPr/>
            </p:nvSpPr>
            <p:spPr bwMode="auto">
              <a:xfrm>
                <a:off x="1771" y="1171"/>
                <a:ext cx="550" cy="3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rgbClr val="009999"/>
                    </a:solidFill>
                    <a:latin typeface="Comic Sans MS" pitchFamily="-110" charset="0"/>
                  </a:rPr>
                  <a:t>Bending </a:t>
                </a:r>
              </a:p>
              <a:p>
                <a:pPr algn="ctr"/>
                <a:r>
                  <a:rPr lang="en-US" sz="1200" dirty="0">
                    <a:solidFill>
                      <a:srgbClr val="009999"/>
                    </a:solidFill>
                    <a:latin typeface="Comic Sans MS" pitchFamily="-110" charset="0"/>
                  </a:rPr>
                  <a:t>magnet</a:t>
                </a:r>
                <a:endParaRPr sz="1200" noProof="1">
                  <a:solidFill>
                    <a:srgbClr val="009999"/>
                  </a:solidFill>
                  <a:latin typeface="Comic Sans MS" pitchFamily="-110" charset="0"/>
                </a:endParaRPr>
              </a:p>
            </p:txBody>
          </p:sp>
        </p:grpSp>
        <p:sp>
          <p:nvSpPr>
            <p:cNvPr id="43" name="TextBox 42"/>
            <p:cNvSpPr txBox="1"/>
            <p:nvPr/>
          </p:nvSpPr>
          <p:spPr>
            <a:xfrm>
              <a:off x="1331640" y="4653136"/>
              <a:ext cx="82856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+mj-lt"/>
                  <a:ea typeface="Lucida Grande"/>
                  <a:cs typeface="Lucida Grande"/>
                </a:rPr>
                <a:t>bending</a:t>
              </a:r>
              <a:br>
                <a:rPr lang="en-US" sz="1400" dirty="0">
                  <a:latin typeface="+mj-lt"/>
                  <a:ea typeface="Lucida Grande"/>
                  <a:cs typeface="Lucida Grande"/>
                </a:rPr>
              </a:br>
              <a:r>
                <a:rPr lang="en-US" sz="1400" dirty="0">
                  <a:latin typeface="+mj-lt"/>
                  <a:ea typeface="Lucida Grande"/>
                  <a:cs typeface="Lucida Grande"/>
                </a:rPr>
                <a:t>radius</a:t>
              </a:r>
              <a:endParaRPr lang="en-US" sz="1400" dirty="0">
                <a:latin typeface="+mj-lt"/>
              </a:endParaRPr>
            </a:p>
          </p:txBody>
        </p:sp>
      </p:grpSp>
      <p:sp>
        <p:nvSpPr>
          <p:cNvPr id="71" name="Rectangle 38">
            <a:extLst>
              <a:ext uri="{FF2B5EF4-FFF2-40B4-BE49-F238E27FC236}">
                <a16:creationId xmlns:a16="http://schemas.microsoft.com/office/drawing/2014/main" id="{E3EA6BE9-A306-BE47-A8F7-09EC472C70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4286" y="5740667"/>
            <a:ext cx="8822210" cy="683457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</a:pPr>
            <a:r>
              <a:rPr lang="en-US" sz="1800" i="1" dirty="0">
                <a:solidFill>
                  <a:srgbClr val="FF0000"/>
                </a:solidFill>
                <a:latin typeface="Comic Sans MS" pitchFamily="-110" charset="0"/>
              </a:rPr>
              <a:t>h</a:t>
            </a:r>
            <a:r>
              <a:rPr lang="en-US" sz="1800" dirty="0">
                <a:latin typeface="Comic Sans MS" pitchFamily="-110" charset="0"/>
              </a:rPr>
              <a:t> is the </a:t>
            </a:r>
            <a:r>
              <a:rPr lang="en-US" sz="1800" dirty="0">
                <a:solidFill>
                  <a:srgbClr val="FF0000"/>
                </a:solidFill>
                <a:latin typeface="Comic Sans MS" pitchFamily="-110" charset="0"/>
              </a:rPr>
              <a:t>maximum number of bunches</a:t>
            </a:r>
            <a:r>
              <a:rPr lang="en-US" sz="1800" dirty="0">
                <a:latin typeface="Comic Sans MS" pitchFamily="-110" charset="0"/>
              </a:rPr>
              <a:t> in the synchrotron.</a:t>
            </a:r>
          </a:p>
          <a:p>
            <a:pPr>
              <a:lnSpc>
                <a:spcPct val="110000"/>
              </a:lnSpc>
            </a:pPr>
            <a:r>
              <a:rPr lang="en-US" sz="1800" dirty="0">
                <a:latin typeface="Comic Sans MS" pitchFamily="-110" charset="0"/>
              </a:rPr>
              <a:t>Normally less bunches due to gaps for kickers, collision constraints,…</a:t>
            </a:r>
          </a:p>
        </p:txBody>
      </p:sp>
    </p:spTree>
    <p:extLst>
      <p:ext uri="{BB962C8B-B14F-4D97-AF65-F5344CB8AC3E}">
        <p14:creationId xmlns:p14="http://schemas.microsoft.com/office/powerpoint/2010/main" val="2689408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71451" y="764703"/>
            <a:ext cx="8648583" cy="5658321"/>
            <a:chOff x="171451" y="373063"/>
            <a:chExt cx="8861180" cy="6049962"/>
          </a:xfrm>
        </p:grpSpPr>
        <p:grpSp>
          <p:nvGrpSpPr>
            <p:cNvPr id="47106" name="Group 2"/>
            <p:cNvGrpSpPr>
              <a:grpSpLocks/>
            </p:cNvGrpSpPr>
            <p:nvPr/>
          </p:nvGrpSpPr>
          <p:grpSpPr bwMode="auto">
            <a:xfrm>
              <a:off x="436685" y="2714625"/>
              <a:ext cx="8151936" cy="3708400"/>
              <a:chOff x="298" y="1710"/>
              <a:chExt cx="5563" cy="2336"/>
            </a:xfrm>
          </p:grpSpPr>
          <p:grpSp>
            <p:nvGrpSpPr>
              <p:cNvPr id="47116" name="Group 3"/>
              <p:cNvGrpSpPr>
                <a:grpSpLocks/>
              </p:cNvGrpSpPr>
              <p:nvPr/>
            </p:nvGrpSpPr>
            <p:grpSpPr bwMode="auto">
              <a:xfrm>
                <a:off x="2723" y="1710"/>
                <a:ext cx="3138" cy="2336"/>
                <a:chOff x="2645" y="1714"/>
                <a:chExt cx="3138" cy="2336"/>
              </a:xfrm>
            </p:grpSpPr>
            <p:pic>
              <p:nvPicPr>
                <p:cNvPr id="47118" name="Picture 4" descr="PS2"/>
                <p:cNvPicPr>
                  <a:picLocks noChangeAspect="1" noChangeArrowheads="1"/>
                </p:cNvPicPr>
                <p:nvPr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2645" y="1714"/>
                  <a:ext cx="3138" cy="233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47119" name="Rectangle 5"/>
                <p:cNvSpPr>
                  <a:spLocks noChangeArrowheads="1"/>
                </p:cNvSpPr>
                <p:nvPr/>
              </p:nvSpPr>
              <p:spPr bwMode="auto">
                <a:xfrm>
                  <a:off x="2645" y="3762"/>
                  <a:ext cx="3138" cy="28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 algn="ctr"/>
                  <a:r>
                    <a:rPr lang="en-US" sz="1200" b="1">
                      <a:solidFill>
                        <a:schemeClr val="bg1"/>
                      </a:solidFill>
                    </a:rPr>
                    <a:t>PS (</a:t>
                  </a:r>
                  <a:r>
                    <a:rPr sz="1200" b="1" noProof="1">
                      <a:solidFill>
                        <a:schemeClr val="bg1"/>
                      </a:solidFill>
                    </a:rPr>
                    <a:t>CERN</a:t>
                  </a:r>
                  <a:r>
                    <a:rPr lang="en-US" sz="1200" b="1">
                      <a:solidFill>
                        <a:schemeClr val="bg1"/>
                      </a:solidFill>
                    </a:rPr>
                    <a:t>)</a:t>
                  </a:r>
                </a:p>
                <a:p>
                  <a:pPr algn="ctr"/>
                  <a:r>
                    <a:rPr lang="en-US" sz="1200" b="1">
                      <a:solidFill>
                        <a:schemeClr val="bg1"/>
                      </a:solidFill>
                    </a:rPr>
                    <a:t>Proton Synchrotron</a:t>
                  </a:r>
                </a:p>
              </p:txBody>
            </p:sp>
            <p:sp>
              <p:nvSpPr>
                <p:cNvPr id="47120" name="Rectangle 6"/>
                <p:cNvSpPr>
                  <a:spLocks noChangeArrowheads="1"/>
                </p:cNvSpPr>
                <p:nvPr/>
              </p:nvSpPr>
              <p:spPr bwMode="auto">
                <a:xfrm>
                  <a:off x="4979" y="3892"/>
                  <a:ext cx="802" cy="155"/>
                </a:xfrm>
                <a:prstGeom prst="rect">
                  <a:avLst/>
                </a:prstGeom>
                <a:solidFill>
                  <a:schemeClr val="tx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sz="1000" b="1" noProof="1">
                      <a:solidFill>
                        <a:schemeClr val="bg1"/>
                      </a:solidFill>
                    </a:rPr>
                    <a:t>© CERN Geneva</a:t>
                  </a:r>
                </a:p>
              </p:txBody>
            </p:sp>
          </p:grpSp>
          <p:sp>
            <p:nvSpPr>
              <p:cNvPr id="47117" name="Rectangle 7"/>
              <p:cNvSpPr>
                <a:spLocks noChangeArrowheads="1"/>
              </p:cNvSpPr>
              <p:nvPr/>
            </p:nvSpPr>
            <p:spPr bwMode="auto">
              <a:xfrm>
                <a:off x="298" y="2873"/>
                <a:ext cx="2150" cy="9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800" dirty="0">
                    <a:solidFill>
                      <a:srgbClr val="3333FF"/>
                    </a:solidFill>
                    <a:latin typeface="Comic Sans MS" pitchFamily="-110" charset="0"/>
                  </a:rPr>
                  <a:t>Examples of different proton and electron synchrotrons at CERN</a:t>
                </a:r>
              </a:p>
              <a:p>
                <a:pPr algn="ctr"/>
                <a:endParaRPr lang="en-US" sz="1800" dirty="0">
                  <a:solidFill>
                    <a:srgbClr val="3333FF"/>
                  </a:solidFill>
                  <a:latin typeface="Comic Sans MS" pitchFamily="-110" charset="0"/>
                </a:endParaRPr>
              </a:p>
              <a:p>
                <a:pPr algn="ctr"/>
                <a:r>
                  <a:rPr lang="en-US" sz="1800" dirty="0">
                    <a:solidFill>
                      <a:srgbClr val="3333FF"/>
                    </a:solidFill>
                    <a:latin typeface="Comic Sans MS" pitchFamily="-110" charset="0"/>
                  </a:rPr>
                  <a:t>+ LHC (of course!)</a:t>
                </a:r>
              </a:p>
            </p:txBody>
          </p:sp>
        </p:grpSp>
        <p:grpSp>
          <p:nvGrpSpPr>
            <p:cNvPr id="4" name="Group 8"/>
            <p:cNvGrpSpPr>
              <a:grpSpLocks/>
            </p:cNvGrpSpPr>
            <p:nvPr/>
          </p:nvGrpSpPr>
          <p:grpSpPr bwMode="auto">
            <a:xfrm>
              <a:off x="171451" y="681341"/>
              <a:ext cx="4152900" cy="3402013"/>
              <a:chOff x="117" y="352"/>
              <a:chExt cx="2834" cy="2143"/>
            </a:xfrm>
          </p:grpSpPr>
          <p:pic>
            <p:nvPicPr>
              <p:cNvPr id="47113" name="Picture 9" descr="lear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117" y="460"/>
                <a:ext cx="2833" cy="20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7114" name="Rectangle 10"/>
              <p:cNvSpPr>
                <a:spLocks noChangeArrowheads="1"/>
              </p:cNvSpPr>
              <p:nvPr/>
            </p:nvSpPr>
            <p:spPr bwMode="auto">
              <a:xfrm>
                <a:off x="117" y="352"/>
                <a:ext cx="2834" cy="288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200" b="1">
                    <a:solidFill>
                      <a:schemeClr val="bg1"/>
                    </a:solidFill>
                  </a:rPr>
                  <a:t>LEAR (</a:t>
                </a:r>
                <a:r>
                  <a:rPr sz="1200" b="1" noProof="1">
                    <a:solidFill>
                      <a:schemeClr val="bg1"/>
                    </a:solidFill>
                  </a:rPr>
                  <a:t>CERN</a:t>
                </a:r>
                <a:r>
                  <a:rPr lang="en-US" sz="1200" b="1">
                    <a:solidFill>
                      <a:schemeClr val="bg1"/>
                    </a:solidFill>
                  </a:rPr>
                  <a:t>)</a:t>
                </a:r>
              </a:p>
              <a:p>
                <a:pPr algn="ctr"/>
                <a:r>
                  <a:rPr lang="en-US" sz="1200" b="1">
                    <a:solidFill>
                      <a:schemeClr val="bg1"/>
                    </a:solidFill>
                  </a:rPr>
                  <a:t>Low Energy Antiproton Ring</a:t>
                </a:r>
              </a:p>
            </p:txBody>
          </p:sp>
          <p:sp>
            <p:nvSpPr>
              <p:cNvPr id="47115" name="Rectangle 11"/>
              <p:cNvSpPr>
                <a:spLocks noChangeArrowheads="1"/>
              </p:cNvSpPr>
              <p:nvPr/>
            </p:nvSpPr>
            <p:spPr bwMode="auto">
              <a:xfrm>
                <a:off x="117" y="2340"/>
                <a:ext cx="802" cy="155"/>
              </a:xfrm>
              <a:prstGeom prst="rect">
                <a:avLst/>
              </a:prstGeom>
              <a:solidFill>
                <a:schemeClr val="tx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sz="1000" b="1" noProof="1">
                    <a:solidFill>
                      <a:schemeClr val="bg1"/>
                    </a:solidFill>
                  </a:rPr>
                  <a:t>© CERN Geneva</a:t>
                </a:r>
              </a:p>
            </p:txBody>
          </p:sp>
        </p:grpSp>
        <p:grpSp>
          <p:nvGrpSpPr>
            <p:cNvPr id="5" name="Group 12"/>
            <p:cNvGrpSpPr>
              <a:grpSpLocks/>
            </p:cNvGrpSpPr>
            <p:nvPr/>
          </p:nvGrpSpPr>
          <p:grpSpPr bwMode="auto">
            <a:xfrm>
              <a:off x="4755174" y="373063"/>
              <a:ext cx="4277457" cy="2857500"/>
              <a:chOff x="3321" y="247"/>
              <a:chExt cx="2919" cy="1800"/>
            </a:xfrm>
          </p:grpSpPr>
          <p:pic>
            <p:nvPicPr>
              <p:cNvPr id="47109" name="Picture 13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3322" y="430"/>
                <a:ext cx="2918" cy="16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7110" name="Rectangle 14"/>
              <p:cNvSpPr>
                <a:spLocks noChangeArrowheads="1"/>
              </p:cNvSpPr>
              <p:nvPr/>
            </p:nvSpPr>
            <p:spPr bwMode="auto">
              <a:xfrm>
                <a:off x="3322" y="1889"/>
                <a:ext cx="802" cy="155"/>
              </a:xfrm>
              <a:prstGeom prst="rect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sz="1000" b="1" noProof="1"/>
                  <a:t>© CERN Geneva</a:t>
                </a:r>
              </a:p>
            </p:txBody>
          </p:sp>
          <p:sp>
            <p:nvSpPr>
              <p:cNvPr id="47111" name="Rectangle 15"/>
              <p:cNvSpPr>
                <a:spLocks noChangeArrowheads="1"/>
              </p:cNvSpPr>
              <p:nvPr/>
            </p:nvSpPr>
            <p:spPr bwMode="auto">
              <a:xfrm>
                <a:off x="3321" y="247"/>
                <a:ext cx="2919" cy="288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200" b="1">
                    <a:solidFill>
                      <a:schemeClr val="bg1"/>
                    </a:solidFill>
                  </a:rPr>
                  <a:t>EPA (</a:t>
                </a:r>
                <a:r>
                  <a:rPr sz="1200" b="1" noProof="1">
                    <a:solidFill>
                      <a:schemeClr val="bg1"/>
                    </a:solidFill>
                  </a:rPr>
                  <a:t>CERN</a:t>
                </a:r>
                <a:r>
                  <a:rPr lang="en-US" sz="1200" b="1">
                    <a:solidFill>
                      <a:schemeClr val="bg1"/>
                    </a:solidFill>
                  </a:rPr>
                  <a:t>)</a:t>
                </a:r>
              </a:p>
              <a:p>
                <a:pPr algn="ctr"/>
                <a:r>
                  <a:rPr lang="en-US" sz="1200" b="1">
                    <a:solidFill>
                      <a:schemeClr val="bg1"/>
                    </a:solidFill>
                  </a:rPr>
                  <a:t>Electron Positron Accumulator</a:t>
                </a:r>
              </a:p>
            </p:txBody>
          </p:sp>
        </p:grpSp>
      </p:grpSp>
      <p:sp>
        <p:nvSpPr>
          <p:cNvPr id="18" name="Rectangle 2"/>
          <p:cNvSpPr txBox="1">
            <a:spLocks noChangeArrowheads="1"/>
          </p:cNvSpPr>
          <p:nvPr/>
        </p:nvSpPr>
        <p:spPr>
          <a:xfrm>
            <a:off x="990600" y="188640"/>
            <a:ext cx="7086600" cy="533400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9pPr>
          </a:lstStyle>
          <a:p>
            <a:r>
              <a:rPr lang="en-US"/>
              <a:t>Circular accelerators: The Synchrotron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53375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304800"/>
            <a:ext cx="7086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/>
              <a:t>The Synchrotron</a:t>
            </a:r>
            <a:endParaRPr lang="fr-FR" dirty="0"/>
          </a:p>
        </p:txBody>
      </p:sp>
      <p:sp>
        <p:nvSpPr>
          <p:cNvPr id="27654" name="Text Box 3"/>
          <p:cNvSpPr txBox="1">
            <a:spLocks noChangeArrowheads="1"/>
          </p:cNvSpPr>
          <p:nvPr/>
        </p:nvSpPr>
        <p:spPr bwMode="auto">
          <a:xfrm>
            <a:off x="201613" y="908720"/>
            <a:ext cx="8637587" cy="100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</a:pPr>
            <a:r>
              <a:rPr lang="en-US" sz="1800" dirty="0"/>
              <a:t>The </a:t>
            </a:r>
            <a:r>
              <a:rPr lang="en-US" sz="1800" dirty="0">
                <a:solidFill>
                  <a:srgbClr val="FF0000"/>
                </a:solidFill>
              </a:rPr>
              <a:t>synchrotron</a:t>
            </a:r>
            <a:r>
              <a:rPr lang="en-US" sz="1800" dirty="0"/>
              <a:t> is a synchronous accelerator since there is a </a:t>
            </a:r>
            <a:r>
              <a:rPr lang="en-US" sz="1800" dirty="0">
                <a:solidFill>
                  <a:srgbClr val="FF0000"/>
                </a:solidFill>
              </a:rPr>
              <a:t>synchronous RF phase</a:t>
            </a:r>
            <a:r>
              <a:rPr lang="en-US" sz="1800" dirty="0"/>
              <a:t> for which the energy gain </a:t>
            </a:r>
            <a:r>
              <a:rPr lang="en-US" sz="1800" dirty="0">
                <a:solidFill>
                  <a:srgbClr val="FF0000"/>
                </a:solidFill>
              </a:rPr>
              <a:t>fits</a:t>
            </a:r>
            <a:r>
              <a:rPr lang="en-US" sz="1800" dirty="0"/>
              <a:t> the </a:t>
            </a:r>
            <a:r>
              <a:rPr lang="en-US" sz="1800" dirty="0">
                <a:solidFill>
                  <a:srgbClr val="FF0000"/>
                </a:solidFill>
              </a:rPr>
              <a:t>increase of the magnetic field </a:t>
            </a:r>
            <a:r>
              <a:rPr lang="en-US" sz="1800" dirty="0"/>
              <a:t>at each turn. That implies the following operating conditions:</a:t>
            </a:r>
            <a:endParaRPr lang="fr-FR" sz="1600" dirty="0"/>
          </a:p>
        </p:txBody>
      </p:sp>
      <p:graphicFrame>
        <p:nvGraphicFramePr>
          <p:cNvPr id="27650" name="Object 2"/>
          <p:cNvGraphicFramePr>
            <a:graphicFrameLocks noChangeAspect="1"/>
          </p:cNvGraphicFramePr>
          <p:nvPr/>
        </p:nvGraphicFramePr>
        <p:xfrm>
          <a:off x="4067175" y="1993900"/>
          <a:ext cx="1771650" cy="3808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028700" imgH="2209800" progId="Equation.3">
                  <p:embed/>
                </p:oleObj>
              </mc:Choice>
              <mc:Fallback>
                <p:oleObj name="Equation" r:id="rId3" imgW="1028700" imgH="2209800" progId="Equation.3">
                  <p:embed/>
                  <p:pic>
                    <p:nvPicPr>
                      <p:cNvPr id="2765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7175" y="1993900"/>
                        <a:ext cx="1771650" cy="38084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56" name="Text Box 11"/>
          <p:cNvSpPr txBox="1">
            <a:spLocks noChangeArrowheads="1"/>
          </p:cNvSpPr>
          <p:nvPr/>
        </p:nvSpPr>
        <p:spPr bwMode="auto">
          <a:xfrm>
            <a:off x="6172200" y="2060575"/>
            <a:ext cx="2667000" cy="3677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600" b="1" dirty="0">
                <a:solidFill>
                  <a:schemeClr val="accent2"/>
                </a:solidFill>
              </a:rPr>
              <a:t>Energy gain per turn</a:t>
            </a:r>
            <a:endParaRPr lang="fr-FR" sz="1600" b="1" dirty="0">
              <a:solidFill>
                <a:schemeClr val="accent2"/>
              </a:solidFill>
            </a:endParaRPr>
          </a:p>
          <a:p>
            <a:pPr>
              <a:spcAft>
                <a:spcPts val="1200"/>
              </a:spcAft>
            </a:pPr>
            <a:endParaRPr lang="fr-FR" sz="1600" b="1" dirty="0">
              <a:solidFill>
                <a:schemeClr val="accent2"/>
              </a:solidFill>
            </a:endParaRPr>
          </a:p>
          <a:p>
            <a:endParaRPr lang="en-US" sz="1600" b="1" dirty="0">
              <a:solidFill>
                <a:schemeClr val="accent2"/>
              </a:solidFill>
            </a:endParaRPr>
          </a:p>
          <a:p>
            <a:r>
              <a:rPr lang="en-US" sz="1600" b="1" dirty="0">
                <a:solidFill>
                  <a:schemeClr val="accent2"/>
                </a:solidFill>
              </a:rPr>
              <a:t>S</a:t>
            </a:r>
            <a:r>
              <a:rPr lang="fr-FR" sz="1600" b="1" dirty="0" err="1">
                <a:solidFill>
                  <a:schemeClr val="accent2"/>
                </a:solidFill>
              </a:rPr>
              <a:t>ynchron</a:t>
            </a:r>
            <a:r>
              <a:rPr lang="en-US" sz="1600" b="1" dirty="0" err="1">
                <a:solidFill>
                  <a:schemeClr val="accent2"/>
                </a:solidFill>
              </a:rPr>
              <a:t>ous</a:t>
            </a:r>
            <a:r>
              <a:rPr lang="en-US" sz="1600" b="1" dirty="0">
                <a:solidFill>
                  <a:schemeClr val="accent2"/>
                </a:solidFill>
              </a:rPr>
              <a:t> particle</a:t>
            </a:r>
            <a:endParaRPr lang="fr-FR" sz="1600" b="1" dirty="0">
              <a:solidFill>
                <a:schemeClr val="accent2"/>
              </a:solidFill>
            </a:endParaRPr>
          </a:p>
          <a:p>
            <a:endParaRPr lang="fr-FR" sz="1600" b="1" dirty="0">
              <a:solidFill>
                <a:schemeClr val="accent2"/>
              </a:solidFill>
            </a:endParaRPr>
          </a:p>
          <a:p>
            <a:endParaRPr lang="fr-FR" sz="1600" b="1" dirty="0">
              <a:solidFill>
                <a:schemeClr val="accent2"/>
              </a:solidFill>
            </a:endParaRPr>
          </a:p>
          <a:p>
            <a:r>
              <a:rPr lang="en-US" sz="1600" b="1" dirty="0">
                <a:solidFill>
                  <a:schemeClr val="accent2"/>
                </a:solidFill>
              </a:rPr>
              <a:t>RF </a:t>
            </a:r>
            <a:r>
              <a:rPr lang="en-US" sz="1600" b="1" dirty="0" err="1">
                <a:solidFill>
                  <a:schemeClr val="accent2"/>
                </a:solidFill>
              </a:rPr>
              <a:t>s</a:t>
            </a:r>
            <a:r>
              <a:rPr lang="fr-FR" sz="1600" b="1" dirty="0" err="1">
                <a:solidFill>
                  <a:schemeClr val="accent2"/>
                </a:solidFill>
              </a:rPr>
              <a:t>ynchronism</a:t>
            </a:r>
            <a:r>
              <a:rPr lang="en-US" sz="1600" b="1" dirty="0">
                <a:solidFill>
                  <a:schemeClr val="accent2"/>
                </a:solidFill>
              </a:rPr>
              <a:t> </a:t>
            </a:r>
          </a:p>
          <a:p>
            <a:r>
              <a:rPr lang="fr-FR" sz="1600" b="1" dirty="0">
                <a:solidFill>
                  <a:schemeClr val="accent2"/>
                </a:solidFill>
              </a:rPr>
              <a:t>(h - </a:t>
            </a:r>
            <a:r>
              <a:rPr lang="fr-FR" sz="1600" b="1" dirty="0" err="1">
                <a:solidFill>
                  <a:schemeClr val="accent2"/>
                </a:solidFill>
              </a:rPr>
              <a:t>harmonic</a:t>
            </a:r>
            <a:r>
              <a:rPr lang="fr-FR" sz="1600" b="1" dirty="0">
                <a:solidFill>
                  <a:schemeClr val="accent2"/>
                </a:solidFill>
              </a:rPr>
              <a:t> </a:t>
            </a:r>
            <a:r>
              <a:rPr lang="fr-FR" sz="1600" b="1" dirty="0" err="1">
                <a:solidFill>
                  <a:schemeClr val="accent2"/>
                </a:solidFill>
              </a:rPr>
              <a:t>number</a:t>
            </a:r>
            <a:r>
              <a:rPr lang="fr-FR" sz="1600" b="1" dirty="0">
                <a:solidFill>
                  <a:schemeClr val="accent2"/>
                </a:solidFill>
              </a:rPr>
              <a:t>)</a:t>
            </a:r>
          </a:p>
          <a:p>
            <a:pPr>
              <a:spcAft>
                <a:spcPts val="1200"/>
              </a:spcAft>
            </a:pPr>
            <a:endParaRPr lang="fr-FR" sz="1600" b="1" dirty="0">
              <a:solidFill>
                <a:schemeClr val="accent2"/>
              </a:solidFill>
            </a:endParaRPr>
          </a:p>
          <a:p>
            <a:r>
              <a:rPr lang="en-US" sz="1600" b="1" dirty="0">
                <a:solidFill>
                  <a:schemeClr val="accent2"/>
                </a:solidFill>
              </a:rPr>
              <a:t>Constant orbit</a:t>
            </a:r>
            <a:endParaRPr lang="fr-FR" sz="1600" b="1" dirty="0">
              <a:solidFill>
                <a:schemeClr val="accent2"/>
              </a:solidFill>
            </a:endParaRPr>
          </a:p>
          <a:p>
            <a:pPr>
              <a:spcAft>
                <a:spcPts val="600"/>
              </a:spcAft>
            </a:pPr>
            <a:endParaRPr lang="fr-FR" sz="1600" b="1" dirty="0">
              <a:solidFill>
                <a:schemeClr val="accent2"/>
              </a:solidFill>
            </a:endParaRPr>
          </a:p>
          <a:p>
            <a:endParaRPr lang="fr-FR" sz="1600" b="1" dirty="0">
              <a:solidFill>
                <a:schemeClr val="accent2"/>
              </a:solidFill>
            </a:endParaRPr>
          </a:p>
          <a:p>
            <a:r>
              <a:rPr lang="en-US" sz="1600" b="1" dirty="0">
                <a:solidFill>
                  <a:schemeClr val="accent2"/>
                </a:solidFill>
              </a:rPr>
              <a:t>Variable magnetic field</a:t>
            </a:r>
            <a:endParaRPr lang="fr-FR" sz="1600" b="1" dirty="0">
              <a:solidFill>
                <a:schemeClr val="accent2"/>
              </a:solidFill>
            </a:endParaRPr>
          </a:p>
        </p:txBody>
      </p:sp>
      <p:sp>
        <p:nvSpPr>
          <p:cNvPr id="27657" name="Line 12"/>
          <p:cNvSpPr>
            <a:spLocks noChangeShapeType="1"/>
          </p:cNvSpPr>
          <p:nvPr/>
        </p:nvSpPr>
        <p:spPr bwMode="auto">
          <a:xfrm>
            <a:off x="5181600" y="2287587"/>
            <a:ext cx="6794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658" name="Line 13"/>
          <p:cNvSpPr>
            <a:spLocks noChangeShapeType="1"/>
          </p:cNvSpPr>
          <p:nvPr/>
        </p:nvSpPr>
        <p:spPr bwMode="auto">
          <a:xfrm>
            <a:off x="5486400" y="3125787"/>
            <a:ext cx="3746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659" name="Line 14"/>
          <p:cNvSpPr>
            <a:spLocks noChangeShapeType="1"/>
          </p:cNvSpPr>
          <p:nvPr/>
        </p:nvSpPr>
        <p:spPr bwMode="auto">
          <a:xfrm>
            <a:off x="5181600" y="3963987"/>
            <a:ext cx="6794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660" name="Line 15"/>
          <p:cNvSpPr>
            <a:spLocks noChangeShapeType="1"/>
          </p:cNvSpPr>
          <p:nvPr/>
        </p:nvSpPr>
        <p:spPr bwMode="auto">
          <a:xfrm>
            <a:off x="5943600" y="4725987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661" name="Line 16"/>
          <p:cNvSpPr>
            <a:spLocks noChangeShapeType="1"/>
          </p:cNvSpPr>
          <p:nvPr/>
        </p:nvSpPr>
        <p:spPr bwMode="auto">
          <a:xfrm>
            <a:off x="5715000" y="5554662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662" name="Text Box 17"/>
          <p:cNvSpPr txBox="1">
            <a:spLocks noChangeArrowheads="1"/>
          </p:cNvSpPr>
          <p:nvPr/>
        </p:nvSpPr>
        <p:spPr bwMode="auto">
          <a:xfrm>
            <a:off x="201613" y="5867400"/>
            <a:ext cx="69611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800" dirty="0">
                <a:solidFill>
                  <a:srgbClr val="FF3300"/>
                </a:solidFill>
              </a:rPr>
              <a:t>If</a:t>
            </a:r>
            <a:r>
              <a:rPr lang="fr-FR" sz="1800" dirty="0">
                <a:solidFill>
                  <a:srgbClr val="FF3300"/>
                </a:solidFill>
              </a:rPr>
              <a:t> v</a:t>
            </a:r>
            <a:r>
              <a:rPr lang="en-US" sz="1800" dirty="0">
                <a:solidFill>
                  <a:srgbClr val="FF3300"/>
                </a:solidFill>
              </a:rPr>
              <a:t>≈</a:t>
            </a:r>
            <a:r>
              <a:rPr lang="fr-FR" sz="1800" dirty="0">
                <a:solidFill>
                  <a:srgbClr val="FF3300"/>
                </a:solidFill>
              </a:rPr>
              <a:t>c</a:t>
            </a:r>
            <a:r>
              <a:rPr lang="en-US" sz="1800" dirty="0">
                <a:solidFill>
                  <a:srgbClr val="FF3300"/>
                </a:solidFill>
              </a:rPr>
              <a:t>,</a:t>
            </a:r>
            <a:r>
              <a:rPr lang="fr-FR" sz="1800" dirty="0">
                <a:solidFill>
                  <a:srgbClr val="FF3300"/>
                </a:solidFill>
              </a:rPr>
              <a:t> </a:t>
            </a:r>
            <a:r>
              <a:rPr lang="fr-FR" dirty="0">
                <a:solidFill>
                  <a:srgbClr val="FF3300"/>
                </a:solidFill>
              </a:rPr>
              <a:t> </a:t>
            </a:r>
            <a:r>
              <a:rPr lang="fr-FR" dirty="0">
                <a:solidFill>
                  <a:srgbClr val="FF3300"/>
                </a:solidFill>
                <a:latin typeface="Symbol" charset="2"/>
              </a:rPr>
              <a:t>w</a:t>
            </a:r>
            <a:r>
              <a:rPr lang="en-US" dirty="0">
                <a:solidFill>
                  <a:srgbClr val="FF3300"/>
                </a:solidFill>
              </a:rPr>
              <a:t> </a:t>
            </a:r>
            <a:r>
              <a:rPr lang="en-US" sz="1800" dirty="0">
                <a:solidFill>
                  <a:srgbClr val="FF3300"/>
                </a:solidFill>
              </a:rPr>
              <a:t>hence</a:t>
            </a:r>
            <a:r>
              <a:rPr lang="fr-FR" sz="1800" dirty="0">
                <a:solidFill>
                  <a:srgbClr val="FF3300"/>
                </a:solidFill>
              </a:rPr>
              <a:t> </a:t>
            </a:r>
            <a:r>
              <a:rPr lang="fr-FR" dirty="0" err="1">
                <a:solidFill>
                  <a:srgbClr val="FF3300"/>
                </a:solidFill>
                <a:latin typeface="Symbol" charset="2"/>
              </a:rPr>
              <a:t>w</a:t>
            </a:r>
            <a:r>
              <a:rPr lang="fr-FR" baseline="-25000" dirty="0" err="1">
                <a:solidFill>
                  <a:srgbClr val="FF3300"/>
                </a:solidFill>
              </a:rPr>
              <a:t>RF</a:t>
            </a:r>
            <a:r>
              <a:rPr lang="fr-FR" sz="1800" baseline="-25000" dirty="0">
                <a:solidFill>
                  <a:srgbClr val="FF3300"/>
                </a:solidFill>
              </a:rPr>
              <a:t> </a:t>
            </a:r>
            <a:r>
              <a:rPr lang="en-US" sz="1800" dirty="0">
                <a:solidFill>
                  <a:srgbClr val="FF3300"/>
                </a:solidFill>
              </a:rPr>
              <a:t>remain constant (ultra-relativistic </a:t>
            </a:r>
            <a:r>
              <a:rPr lang="en-US" sz="1800" dirty="0" err="1">
                <a:solidFill>
                  <a:srgbClr val="FF3300"/>
                </a:solidFill>
              </a:rPr>
              <a:t>e</a:t>
            </a:r>
            <a:r>
              <a:rPr lang="en-US" sz="1800" baseline="30000" dirty="0">
                <a:solidFill>
                  <a:srgbClr val="FF3300"/>
                </a:solidFill>
              </a:rPr>
              <a:t>- </a:t>
            </a:r>
            <a:r>
              <a:rPr lang="en-US" sz="1800" dirty="0">
                <a:solidFill>
                  <a:srgbClr val="FF3300"/>
                </a:solidFill>
              </a:rPr>
              <a:t>)</a:t>
            </a:r>
            <a:endParaRPr lang="fr-FR" sz="1800" dirty="0">
              <a:solidFill>
                <a:srgbClr val="FF3300"/>
              </a:solidFill>
              <a:latin typeface="Times New Roman" charset="0"/>
            </a:endParaRPr>
          </a:p>
        </p:txBody>
      </p:sp>
      <p:grpSp>
        <p:nvGrpSpPr>
          <p:cNvPr id="16" name="Group 5"/>
          <p:cNvGrpSpPr>
            <a:grpSpLocks noChangeAspect="1"/>
          </p:cNvGrpSpPr>
          <p:nvPr/>
        </p:nvGrpSpPr>
        <p:grpSpPr bwMode="auto">
          <a:xfrm>
            <a:off x="152400" y="2135187"/>
            <a:ext cx="3646011" cy="3554254"/>
            <a:chOff x="190" y="606"/>
            <a:chExt cx="2702" cy="2634"/>
          </a:xfrm>
        </p:grpSpPr>
        <p:grpSp>
          <p:nvGrpSpPr>
            <p:cNvPr id="17" name="Group 6"/>
            <p:cNvGrpSpPr>
              <a:grpSpLocks/>
            </p:cNvGrpSpPr>
            <p:nvPr/>
          </p:nvGrpSpPr>
          <p:grpSpPr bwMode="auto">
            <a:xfrm>
              <a:off x="190" y="606"/>
              <a:ext cx="2702" cy="2634"/>
              <a:chOff x="303" y="361"/>
              <a:chExt cx="2702" cy="2634"/>
            </a:xfrm>
          </p:grpSpPr>
          <p:sp>
            <p:nvSpPr>
              <p:cNvPr id="19" name="AutoShape 7"/>
              <p:cNvSpPr>
                <a:spLocks noChangeArrowheads="1"/>
              </p:cNvSpPr>
              <p:nvPr/>
            </p:nvSpPr>
            <p:spPr bwMode="auto">
              <a:xfrm rot="-2669744">
                <a:off x="541" y="648"/>
                <a:ext cx="1745" cy="1745"/>
              </a:xfrm>
              <a:custGeom>
                <a:avLst/>
                <a:gdLst>
                  <a:gd name="T0" fmla="*/ 873 w 21600"/>
                  <a:gd name="T1" fmla="*/ 0 h 21600"/>
                  <a:gd name="T2" fmla="*/ 310 w 21600"/>
                  <a:gd name="T3" fmla="*/ 319 h 21600"/>
                  <a:gd name="T4" fmla="*/ 873 w 21600"/>
                  <a:gd name="T5" fmla="*/ 166 h 21600"/>
                  <a:gd name="T6" fmla="*/ 1435 w 21600"/>
                  <a:gd name="T7" fmla="*/ 319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1646 w 21600"/>
                  <a:gd name="T13" fmla="*/ 0 h 21600"/>
                  <a:gd name="T14" fmla="*/ 19954 w 21600"/>
                  <a:gd name="T15" fmla="*/ 616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566" y="4666"/>
                    </a:moveTo>
                    <a:cubicBezTo>
                      <a:pt x="6210" y="2995"/>
                      <a:pt x="8456" y="2054"/>
                      <a:pt x="10800" y="2054"/>
                    </a:cubicBezTo>
                    <a:cubicBezTo>
                      <a:pt x="13143" y="2054"/>
                      <a:pt x="15389" y="2995"/>
                      <a:pt x="17033" y="4666"/>
                    </a:cubicBezTo>
                    <a:lnTo>
                      <a:pt x="18498" y="3225"/>
                    </a:lnTo>
                    <a:cubicBezTo>
                      <a:pt x="16468" y="1161"/>
                      <a:pt x="13694" y="0"/>
                      <a:pt x="10799" y="0"/>
                    </a:cubicBezTo>
                    <a:cubicBezTo>
                      <a:pt x="7905" y="0"/>
                      <a:pt x="5131" y="1161"/>
                      <a:pt x="3101" y="3225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rgbClr val="006699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Line 8"/>
              <p:cNvSpPr>
                <a:spLocks noChangeShapeType="1"/>
              </p:cNvSpPr>
              <p:nvPr/>
            </p:nvSpPr>
            <p:spPr bwMode="auto">
              <a:xfrm flipH="1">
                <a:off x="1533" y="2995"/>
                <a:ext cx="220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 type="stealth" w="lg" len="lg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Line 12"/>
              <p:cNvSpPr>
                <a:spLocks noChangeShapeType="1"/>
              </p:cNvSpPr>
              <p:nvPr/>
            </p:nvSpPr>
            <p:spPr bwMode="auto">
              <a:xfrm flipH="1" flipV="1">
                <a:off x="930" y="910"/>
                <a:ext cx="717" cy="855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Rectangle 13"/>
              <p:cNvSpPr>
                <a:spLocks noChangeArrowheads="1"/>
              </p:cNvSpPr>
              <p:nvPr/>
            </p:nvSpPr>
            <p:spPr bwMode="auto">
              <a:xfrm>
                <a:off x="348" y="511"/>
                <a:ext cx="217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2000">
                    <a:solidFill>
                      <a:srgbClr val="009999"/>
                    </a:solidFill>
                    <a:latin typeface="Comic Sans MS" pitchFamily="-110" charset="0"/>
                  </a:rPr>
                  <a:t>B</a:t>
                </a:r>
                <a:endParaRPr sz="2000" noProof="1">
                  <a:solidFill>
                    <a:srgbClr val="009999"/>
                  </a:solidFill>
                  <a:latin typeface="Comic Sans MS" pitchFamily="-110" charset="0"/>
                </a:endParaRPr>
              </a:p>
            </p:txBody>
          </p:sp>
          <p:grpSp>
            <p:nvGrpSpPr>
              <p:cNvPr id="24" name="Group 14"/>
              <p:cNvGrpSpPr>
                <a:grpSpLocks/>
              </p:cNvGrpSpPr>
              <p:nvPr/>
            </p:nvGrpSpPr>
            <p:grpSpPr bwMode="auto">
              <a:xfrm>
                <a:off x="543" y="491"/>
                <a:ext cx="124" cy="124"/>
                <a:chOff x="2817" y="2503"/>
                <a:chExt cx="163" cy="163"/>
              </a:xfrm>
            </p:grpSpPr>
            <p:sp>
              <p:nvSpPr>
                <p:cNvPr id="53" name="Oval 15"/>
                <p:cNvSpPr>
                  <a:spLocks noChangeArrowheads="1"/>
                </p:cNvSpPr>
                <p:nvPr/>
              </p:nvSpPr>
              <p:spPr bwMode="auto">
                <a:xfrm>
                  <a:off x="2817" y="2503"/>
                  <a:ext cx="163" cy="163"/>
                </a:xfrm>
                <a:prstGeom prst="ellipse">
                  <a:avLst/>
                </a:prstGeom>
                <a:noFill/>
                <a:ln w="12700">
                  <a:solidFill>
                    <a:srgbClr val="009999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4" name="Oval 16"/>
                <p:cNvSpPr>
                  <a:spLocks noChangeArrowheads="1"/>
                </p:cNvSpPr>
                <p:nvPr/>
              </p:nvSpPr>
              <p:spPr bwMode="auto">
                <a:xfrm>
                  <a:off x="2873" y="2559"/>
                  <a:ext cx="52" cy="52"/>
                </a:xfrm>
                <a:prstGeom prst="ellipse">
                  <a:avLst/>
                </a:prstGeom>
                <a:solidFill>
                  <a:srgbClr val="009999"/>
                </a:solidFill>
                <a:ln w="12700">
                  <a:noFill/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" name="Group 17"/>
              <p:cNvGrpSpPr>
                <a:grpSpLocks/>
              </p:cNvGrpSpPr>
              <p:nvPr/>
            </p:nvGrpSpPr>
            <p:grpSpPr bwMode="auto">
              <a:xfrm>
                <a:off x="1030" y="648"/>
                <a:ext cx="1745" cy="1745"/>
                <a:chOff x="3327" y="1095"/>
                <a:chExt cx="1745" cy="1745"/>
              </a:xfrm>
            </p:grpSpPr>
            <p:sp>
              <p:nvSpPr>
                <p:cNvPr id="51" name="AutoShape 18"/>
                <p:cNvSpPr>
                  <a:spLocks noChangeArrowheads="1"/>
                </p:cNvSpPr>
                <p:nvPr/>
              </p:nvSpPr>
              <p:spPr bwMode="auto">
                <a:xfrm rot="2669744" flipH="1">
                  <a:off x="3327" y="1095"/>
                  <a:ext cx="1745" cy="1745"/>
                </a:xfrm>
                <a:custGeom>
                  <a:avLst/>
                  <a:gdLst>
                    <a:gd name="T0" fmla="*/ 873 w 21600"/>
                    <a:gd name="T1" fmla="*/ 0 h 21600"/>
                    <a:gd name="T2" fmla="*/ 310 w 21600"/>
                    <a:gd name="T3" fmla="*/ 319 h 21600"/>
                    <a:gd name="T4" fmla="*/ 873 w 21600"/>
                    <a:gd name="T5" fmla="*/ 166 h 21600"/>
                    <a:gd name="T6" fmla="*/ 1435 w 21600"/>
                    <a:gd name="T7" fmla="*/ 319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1646 w 21600"/>
                    <a:gd name="T13" fmla="*/ 0 h 21600"/>
                    <a:gd name="T14" fmla="*/ 19954 w 21600"/>
                    <a:gd name="T15" fmla="*/ 6164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4566" y="4666"/>
                      </a:moveTo>
                      <a:cubicBezTo>
                        <a:pt x="6210" y="2995"/>
                        <a:pt x="8456" y="2054"/>
                        <a:pt x="10800" y="2054"/>
                      </a:cubicBezTo>
                      <a:cubicBezTo>
                        <a:pt x="13143" y="2054"/>
                        <a:pt x="15389" y="2995"/>
                        <a:pt x="17033" y="4666"/>
                      </a:cubicBezTo>
                      <a:lnTo>
                        <a:pt x="18498" y="3225"/>
                      </a:lnTo>
                      <a:cubicBezTo>
                        <a:pt x="16468" y="1161"/>
                        <a:pt x="13694" y="0"/>
                        <a:pt x="10799" y="0"/>
                      </a:cubicBezTo>
                      <a:cubicBezTo>
                        <a:pt x="7905" y="0"/>
                        <a:pt x="5131" y="1161"/>
                        <a:pt x="3101" y="3225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solidFill>
                    <a:srgbClr val="006699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2" name="Arc 19"/>
                <p:cNvSpPr>
                  <a:spLocks/>
                </p:cNvSpPr>
                <p:nvPr/>
              </p:nvSpPr>
              <p:spPr bwMode="auto">
                <a:xfrm>
                  <a:off x="4184" y="1165"/>
                  <a:ext cx="803" cy="803"/>
                </a:xfrm>
                <a:custGeom>
                  <a:avLst/>
                  <a:gdLst>
                    <a:gd name="T0" fmla="*/ 0 w 21600"/>
                    <a:gd name="T1" fmla="*/ 0 h 21600"/>
                    <a:gd name="T2" fmla="*/ 803 w 21600"/>
                    <a:gd name="T3" fmla="*/ 803 h 21600"/>
                    <a:gd name="T4" fmla="*/ 0 w 21600"/>
                    <a:gd name="T5" fmla="*/ 803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38100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6" name="AutoShape 20"/>
              <p:cNvSpPr>
                <a:spLocks noChangeArrowheads="1"/>
              </p:cNvSpPr>
              <p:nvPr/>
            </p:nvSpPr>
            <p:spPr bwMode="auto">
              <a:xfrm rot="2669744" flipV="1">
                <a:off x="541" y="1137"/>
                <a:ext cx="1745" cy="1745"/>
              </a:xfrm>
              <a:custGeom>
                <a:avLst/>
                <a:gdLst>
                  <a:gd name="T0" fmla="*/ 873 w 21600"/>
                  <a:gd name="T1" fmla="*/ 0 h 21600"/>
                  <a:gd name="T2" fmla="*/ 310 w 21600"/>
                  <a:gd name="T3" fmla="*/ 319 h 21600"/>
                  <a:gd name="T4" fmla="*/ 873 w 21600"/>
                  <a:gd name="T5" fmla="*/ 166 h 21600"/>
                  <a:gd name="T6" fmla="*/ 1435 w 21600"/>
                  <a:gd name="T7" fmla="*/ 319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1646 w 21600"/>
                  <a:gd name="T13" fmla="*/ 0 h 21600"/>
                  <a:gd name="T14" fmla="*/ 19954 w 21600"/>
                  <a:gd name="T15" fmla="*/ 616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566" y="4666"/>
                    </a:moveTo>
                    <a:cubicBezTo>
                      <a:pt x="6210" y="2995"/>
                      <a:pt x="8456" y="2054"/>
                      <a:pt x="10800" y="2054"/>
                    </a:cubicBezTo>
                    <a:cubicBezTo>
                      <a:pt x="13143" y="2054"/>
                      <a:pt x="15389" y="2995"/>
                      <a:pt x="17033" y="4666"/>
                    </a:cubicBezTo>
                    <a:lnTo>
                      <a:pt x="18498" y="3225"/>
                    </a:lnTo>
                    <a:cubicBezTo>
                      <a:pt x="16468" y="1161"/>
                      <a:pt x="13694" y="0"/>
                      <a:pt x="10799" y="0"/>
                    </a:cubicBezTo>
                    <a:cubicBezTo>
                      <a:pt x="7905" y="0"/>
                      <a:pt x="5131" y="1161"/>
                      <a:pt x="3101" y="3225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rgbClr val="006699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Arc 21"/>
              <p:cNvSpPr>
                <a:spLocks/>
              </p:cNvSpPr>
              <p:nvPr/>
            </p:nvSpPr>
            <p:spPr bwMode="auto">
              <a:xfrm flipH="1" flipV="1">
                <a:off x="611" y="2010"/>
                <a:ext cx="803" cy="803"/>
              </a:xfrm>
              <a:custGeom>
                <a:avLst/>
                <a:gdLst>
                  <a:gd name="T0" fmla="*/ 0 w 21600"/>
                  <a:gd name="T1" fmla="*/ 0 h 21600"/>
                  <a:gd name="T2" fmla="*/ 803 w 21600"/>
                  <a:gd name="T3" fmla="*/ 803 h 21600"/>
                  <a:gd name="T4" fmla="*/ 0 w 21600"/>
                  <a:gd name="T5" fmla="*/ 803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28" name="Group 22"/>
              <p:cNvGrpSpPr>
                <a:grpSpLocks/>
              </p:cNvGrpSpPr>
              <p:nvPr/>
            </p:nvGrpSpPr>
            <p:grpSpPr bwMode="auto">
              <a:xfrm>
                <a:off x="1014" y="1137"/>
                <a:ext cx="1745" cy="1745"/>
                <a:chOff x="3311" y="1754"/>
                <a:chExt cx="1745" cy="1745"/>
              </a:xfrm>
            </p:grpSpPr>
            <p:sp>
              <p:nvSpPr>
                <p:cNvPr id="49" name="AutoShape 23"/>
                <p:cNvSpPr>
                  <a:spLocks noChangeArrowheads="1"/>
                </p:cNvSpPr>
                <p:nvPr/>
              </p:nvSpPr>
              <p:spPr bwMode="auto">
                <a:xfrm rot="-2669744" flipH="1" flipV="1">
                  <a:off x="3311" y="1754"/>
                  <a:ext cx="1745" cy="1745"/>
                </a:xfrm>
                <a:custGeom>
                  <a:avLst/>
                  <a:gdLst>
                    <a:gd name="T0" fmla="*/ 873 w 21600"/>
                    <a:gd name="T1" fmla="*/ 0 h 21600"/>
                    <a:gd name="T2" fmla="*/ 310 w 21600"/>
                    <a:gd name="T3" fmla="*/ 319 h 21600"/>
                    <a:gd name="T4" fmla="*/ 873 w 21600"/>
                    <a:gd name="T5" fmla="*/ 166 h 21600"/>
                    <a:gd name="T6" fmla="*/ 1435 w 21600"/>
                    <a:gd name="T7" fmla="*/ 319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1646 w 21600"/>
                    <a:gd name="T13" fmla="*/ 0 h 21600"/>
                    <a:gd name="T14" fmla="*/ 19954 w 21600"/>
                    <a:gd name="T15" fmla="*/ 6164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4566" y="4666"/>
                      </a:moveTo>
                      <a:cubicBezTo>
                        <a:pt x="6210" y="2995"/>
                        <a:pt x="8456" y="2054"/>
                        <a:pt x="10800" y="2054"/>
                      </a:cubicBezTo>
                      <a:cubicBezTo>
                        <a:pt x="13143" y="2054"/>
                        <a:pt x="15389" y="2995"/>
                        <a:pt x="17033" y="4666"/>
                      </a:cubicBezTo>
                      <a:lnTo>
                        <a:pt x="18498" y="3225"/>
                      </a:lnTo>
                      <a:cubicBezTo>
                        <a:pt x="16468" y="1161"/>
                        <a:pt x="13694" y="0"/>
                        <a:pt x="10799" y="0"/>
                      </a:cubicBezTo>
                      <a:cubicBezTo>
                        <a:pt x="7905" y="0"/>
                        <a:pt x="5131" y="1161"/>
                        <a:pt x="3101" y="3225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solidFill>
                    <a:srgbClr val="006699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0" name="Arc 24"/>
                <p:cNvSpPr>
                  <a:spLocks/>
                </p:cNvSpPr>
                <p:nvPr/>
              </p:nvSpPr>
              <p:spPr bwMode="auto">
                <a:xfrm flipV="1">
                  <a:off x="4184" y="2627"/>
                  <a:ext cx="803" cy="803"/>
                </a:xfrm>
                <a:custGeom>
                  <a:avLst/>
                  <a:gdLst>
                    <a:gd name="T0" fmla="*/ 0 w 21600"/>
                    <a:gd name="T1" fmla="*/ 0 h 21600"/>
                    <a:gd name="T2" fmla="*/ 803 w 21600"/>
                    <a:gd name="T3" fmla="*/ 803 h 21600"/>
                    <a:gd name="T4" fmla="*/ 0 w 21600"/>
                    <a:gd name="T5" fmla="*/ 803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38100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9" name="Arc 25"/>
              <p:cNvSpPr>
                <a:spLocks/>
              </p:cNvSpPr>
              <p:nvPr/>
            </p:nvSpPr>
            <p:spPr bwMode="auto">
              <a:xfrm flipH="1">
                <a:off x="611" y="718"/>
                <a:ext cx="803" cy="803"/>
              </a:xfrm>
              <a:custGeom>
                <a:avLst/>
                <a:gdLst>
                  <a:gd name="T0" fmla="*/ 0 w 21600"/>
                  <a:gd name="T1" fmla="*/ 0 h 21600"/>
                  <a:gd name="T2" fmla="*/ 803 w 21600"/>
                  <a:gd name="T3" fmla="*/ 803 h 21600"/>
                  <a:gd name="T4" fmla="*/ 0 w 21600"/>
                  <a:gd name="T5" fmla="*/ 803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Line 26"/>
              <p:cNvSpPr>
                <a:spLocks noChangeShapeType="1"/>
              </p:cNvSpPr>
              <p:nvPr/>
            </p:nvSpPr>
            <p:spPr bwMode="auto">
              <a:xfrm rot="5400000">
                <a:off x="366" y="1766"/>
                <a:ext cx="489" cy="0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Line 27"/>
              <p:cNvSpPr>
                <a:spLocks noChangeShapeType="1"/>
              </p:cNvSpPr>
              <p:nvPr/>
            </p:nvSpPr>
            <p:spPr bwMode="auto">
              <a:xfrm flipV="1">
                <a:off x="303" y="1707"/>
                <a:ext cx="308" cy="694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Line 28"/>
              <p:cNvSpPr>
                <a:spLocks noChangeShapeType="1"/>
              </p:cNvSpPr>
              <p:nvPr/>
            </p:nvSpPr>
            <p:spPr bwMode="auto">
              <a:xfrm>
                <a:off x="2698" y="1699"/>
                <a:ext cx="307" cy="694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Rectangle 29"/>
              <p:cNvSpPr>
                <a:spLocks noChangeArrowheads="1"/>
              </p:cNvSpPr>
              <p:nvPr/>
            </p:nvSpPr>
            <p:spPr bwMode="auto">
              <a:xfrm>
                <a:off x="585" y="1669"/>
                <a:ext cx="601" cy="2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200" dirty="0">
                    <a:latin typeface="Comic Sans MS" pitchFamily="-110" charset="0"/>
                  </a:rPr>
                  <a:t>injection</a:t>
                </a:r>
                <a:endParaRPr sz="1200" noProof="1">
                  <a:latin typeface="Comic Sans MS" pitchFamily="-110" charset="0"/>
                </a:endParaRPr>
              </a:p>
            </p:txBody>
          </p:sp>
          <p:sp>
            <p:nvSpPr>
              <p:cNvPr id="34" name="Rectangle 30"/>
              <p:cNvSpPr>
                <a:spLocks noChangeArrowheads="1"/>
              </p:cNvSpPr>
              <p:nvPr/>
            </p:nvSpPr>
            <p:spPr bwMode="auto">
              <a:xfrm>
                <a:off x="2024" y="1669"/>
                <a:ext cx="707" cy="2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200" dirty="0">
                    <a:latin typeface="Comic Sans MS" pitchFamily="-110" charset="0"/>
                  </a:rPr>
                  <a:t>extraction</a:t>
                </a:r>
                <a:endParaRPr sz="1400" noProof="1">
                  <a:latin typeface="Comic Sans MS" pitchFamily="-110" charset="0"/>
                </a:endParaRPr>
              </a:p>
            </p:txBody>
          </p:sp>
          <p:sp>
            <p:nvSpPr>
              <p:cNvPr id="35" name="Line 31"/>
              <p:cNvSpPr>
                <a:spLocks noChangeShapeType="1"/>
              </p:cNvSpPr>
              <p:nvPr/>
            </p:nvSpPr>
            <p:spPr bwMode="auto">
              <a:xfrm flipV="1">
                <a:off x="828" y="2010"/>
                <a:ext cx="586" cy="595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Rectangle 32"/>
              <p:cNvSpPr>
                <a:spLocks noChangeArrowheads="1"/>
              </p:cNvSpPr>
              <p:nvPr/>
            </p:nvSpPr>
            <p:spPr bwMode="auto">
              <a:xfrm>
                <a:off x="1014" y="2046"/>
                <a:ext cx="177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400" dirty="0">
                    <a:latin typeface="Symbol" pitchFamily="-110" charset="2"/>
                  </a:rPr>
                  <a:t>r</a:t>
                </a:r>
                <a:endParaRPr sz="1400" noProof="1">
                  <a:latin typeface="Symbol" pitchFamily="-110" charset="2"/>
                </a:endParaRPr>
              </a:p>
            </p:txBody>
          </p:sp>
          <p:sp>
            <p:nvSpPr>
              <p:cNvPr id="37" name="Line 33"/>
              <p:cNvSpPr>
                <a:spLocks noChangeShapeType="1"/>
              </p:cNvSpPr>
              <p:nvPr/>
            </p:nvSpPr>
            <p:spPr bwMode="auto">
              <a:xfrm>
                <a:off x="1414" y="720"/>
                <a:ext cx="489" cy="0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Line 34"/>
              <p:cNvSpPr>
                <a:spLocks noChangeShapeType="1"/>
              </p:cNvSpPr>
              <p:nvPr/>
            </p:nvSpPr>
            <p:spPr bwMode="auto">
              <a:xfrm rot="5400000">
                <a:off x="2445" y="1766"/>
                <a:ext cx="489" cy="0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Rectangle 35"/>
              <p:cNvSpPr>
                <a:spLocks noChangeArrowheads="1"/>
              </p:cNvSpPr>
              <p:nvPr/>
            </p:nvSpPr>
            <p:spPr bwMode="auto">
              <a:xfrm>
                <a:off x="1533" y="653"/>
                <a:ext cx="228" cy="134"/>
              </a:xfrm>
              <a:prstGeom prst="rect">
                <a:avLst/>
              </a:prstGeom>
              <a:gradFill rotWithShape="0">
                <a:gsLst>
                  <a:gs pos="0">
                    <a:srgbClr val="764700"/>
                  </a:gs>
                  <a:gs pos="50000">
                    <a:srgbClr val="FF9900"/>
                  </a:gs>
                  <a:gs pos="100000">
                    <a:srgbClr val="7647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Line 36"/>
              <p:cNvSpPr>
                <a:spLocks noChangeShapeType="1"/>
              </p:cNvSpPr>
              <p:nvPr/>
            </p:nvSpPr>
            <p:spPr bwMode="auto">
              <a:xfrm>
                <a:off x="1541" y="898"/>
                <a:ext cx="220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 type="stealth" w="lg" len="lg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Line 37"/>
              <p:cNvSpPr>
                <a:spLocks noChangeShapeType="1"/>
              </p:cNvSpPr>
              <p:nvPr/>
            </p:nvSpPr>
            <p:spPr bwMode="auto">
              <a:xfrm>
                <a:off x="1398" y="2813"/>
                <a:ext cx="489" cy="0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Line 39"/>
              <p:cNvSpPr>
                <a:spLocks noChangeShapeType="1"/>
              </p:cNvSpPr>
              <p:nvPr/>
            </p:nvSpPr>
            <p:spPr bwMode="auto">
              <a:xfrm flipV="1">
                <a:off x="303" y="2046"/>
                <a:ext cx="154" cy="347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Line 40"/>
              <p:cNvSpPr>
                <a:spLocks noChangeShapeType="1"/>
              </p:cNvSpPr>
              <p:nvPr/>
            </p:nvSpPr>
            <p:spPr bwMode="auto">
              <a:xfrm>
                <a:off x="2698" y="1707"/>
                <a:ext cx="154" cy="339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Rectangle 41"/>
              <p:cNvSpPr>
                <a:spLocks noChangeArrowheads="1"/>
              </p:cNvSpPr>
              <p:nvPr/>
            </p:nvSpPr>
            <p:spPr bwMode="auto">
              <a:xfrm>
                <a:off x="1414" y="1258"/>
                <a:ext cx="601" cy="2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400" dirty="0">
                    <a:latin typeface="Comic Sans MS" pitchFamily="-110" charset="0"/>
                  </a:rPr>
                  <a:t>R=C/2π</a:t>
                </a:r>
                <a:endParaRPr sz="1400" noProof="1">
                  <a:latin typeface="Comic Sans MS" pitchFamily="-110" charset="0"/>
                </a:endParaRPr>
              </a:p>
            </p:txBody>
          </p:sp>
          <p:grpSp>
            <p:nvGrpSpPr>
              <p:cNvPr id="46" name="Group 42"/>
              <p:cNvGrpSpPr>
                <a:grpSpLocks/>
              </p:cNvGrpSpPr>
              <p:nvPr/>
            </p:nvGrpSpPr>
            <p:grpSpPr bwMode="auto">
              <a:xfrm>
                <a:off x="1569" y="361"/>
                <a:ext cx="192" cy="212"/>
                <a:chOff x="3748" y="3151"/>
                <a:chExt cx="192" cy="212"/>
              </a:xfrm>
            </p:grpSpPr>
            <p:sp>
              <p:nvSpPr>
                <p:cNvPr id="47" name="Rectangle 43"/>
                <p:cNvSpPr>
                  <a:spLocks noChangeArrowheads="1"/>
                </p:cNvSpPr>
                <p:nvPr/>
              </p:nvSpPr>
              <p:spPr bwMode="auto">
                <a:xfrm>
                  <a:off x="3748" y="3151"/>
                  <a:ext cx="192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600" dirty="0">
                      <a:solidFill>
                        <a:srgbClr val="0000FF"/>
                      </a:solidFill>
                      <a:latin typeface="Comic Sans MS" pitchFamily="-110" charset="0"/>
                    </a:rPr>
                    <a:t>E</a:t>
                  </a:r>
                  <a:endParaRPr sz="1600" noProof="1">
                    <a:solidFill>
                      <a:srgbClr val="0000FF"/>
                    </a:solidFill>
                    <a:latin typeface="Comic Sans MS" pitchFamily="-110" charset="0"/>
                  </a:endParaRPr>
                </a:p>
              </p:txBody>
            </p:sp>
            <p:sp>
              <p:nvSpPr>
                <p:cNvPr id="48" name="Line 44"/>
                <p:cNvSpPr>
                  <a:spLocks noChangeShapeType="1"/>
                </p:cNvSpPr>
                <p:nvPr/>
              </p:nvSpPr>
              <p:spPr bwMode="auto">
                <a:xfrm>
                  <a:off x="3796" y="3151"/>
                  <a:ext cx="96" cy="0"/>
                </a:xfrm>
                <a:prstGeom prst="line">
                  <a:avLst/>
                </a:prstGeom>
                <a:noFill/>
                <a:ln w="12700">
                  <a:solidFill>
                    <a:srgbClr val="3333FF"/>
                  </a:solidFill>
                  <a:round/>
                  <a:headEnd/>
                  <a:tailEnd type="stealth" w="sm" len="sm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18" name="Rectangle 45"/>
            <p:cNvSpPr>
              <a:spLocks noChangeArrowheads="1"/>
            </p:cNvSpPr>
            <p:nvPr/>
          </p:nvSpPr>
          <p:spPr bwMode="auto">
            <a:xfrm>
              <a:off x="1771" y="1171"/>
              <a:ext cx="550" cy="3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200" dirty="0">
                  <a:solidFill>
                    <a:srgbClr val="009999"/>
                  </a:solidFill>
                  <a:latin typeface="Comic Sans MS" pitchFamily="-110" charset="0"/>
                </a:rPr>
                <a:t>Bending </a:t>
              </a:r>
            </a:p>
            <a:p>
              <a:pPr algn="ctr"/>
              <a:r>
                <a:rPr lang="en-US" sz="1200" dirty="0">
                  <a:solidFill>
                    <a:srgbClr val="009999"/>
                  </a:solidFill>
                  <a:latin typeface="Comic Sans MS" pitchFamily="-110" charset="0"/>
                </a:rPr>
                <a:t>magnet</a:t>
              </a:r>
              <a:endParaRPr sz="1200" noProof="1">
                <a:solidFill>
                  <a:srgbClr val="009999"/>
                </a:solidFill>
                <a:latin typeface="Comic Sans MS" pitchFamily="-110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1331640" y="4653136"/>
            <a:ext cx="8285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+mj-lt"/>
                <a:ea typeface="Lucida Grande"/>
                <a:cs typeface="Lucida Grande"/>
              </a:rPr>
              <a:t>bending</a:t>
            </a:r>
            <a:br>
              <a:rPr lang="en-US" sz="1400" dirty="0">
                <a:latin typeface="+mj-lt"/>
                <a:ea typeface="Lucida Grande"/>
                <a:cs typeface="Lucida Grande"/>
              </a:rPr>
            </a:br>
            <a:r>
              <a:rPr lang="en-US" sz="1400" dirty="0">
                <a:latin typeface="+mj-lt"/>
                <a:ea typeface="Lucida Grande"/>
                <a:cs typeface="Lucida Grande"/>
              </a:rPr>
              <a:t>radius</a:t>
            </a:r>
            <a:endParaRPr lang="en-US" sz="1400" dirty="0"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/>
              <p:cNvSpPr txBox="1"/>
              <p:nvPr/>
            </p:nvSpPr>
            <p:spPr>
              <a:xfrm>
                <a:off x="4063613" y="3777771"/>
                <a:ext cx="1068754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𝜔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 charset="0"/>
                            </a:rPr>
                            <m:t>𝑅𝐹</m:t>
                          </m:r>
                        </m:sub>
                      </m:sSub>
                      <m:r>
                        <a:rPr lang="en-US" sz="1800" b="0" i="1" smtClean="0">
                          <a:latin typeface="Cambria Math" charset="0"/>
                        </a:rPr>
                        <m:t>=</m:t>
                      </m:r>
                      <m:r>
                        <a:rPr lang="en-US" sz="1800" b="0" i="1" smtClean="0">
                          <a:latin typeface="Cambria Math" charset="0"/>
                        </a:rPr>
                        <m:t>h</m:t>
                      </m:r>
                      <m:r>
                        <a:rPr lang="en-US" sz="18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𝜔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55" name="TextBox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3613" y="3777771"/>
                <a:ext cx="1068754" cy="276999"/>
              </a:xfrm>
              <a:prstGeom prst="rect">
                <a:avLst/>
              </a:prstGeom>
              <a:blipFill rotWithShape="0">
                <a:blip r:embed="rId6"/>
                <a:stretch>
                  <a:fillRect l="-2286" r="-2286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A7850C4E-432D-C245-9868-CF67C3EFF555}"/>
              </a:ext>
            </a:extLst>
          </p:cNvPr>
          <p:cNvSpPr/>
          <p:nvPr/>
        </p:nvSpPr>
        <p:spPr bwMode="auto">
          <a:xfrm>
            <a:off x="4716016" y="2894013"/>
            <a:ext cx="576064" cy="3909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25773712-3A6A-D670-8660-621F4C438A15}"/>
                  </a:ext>
                </a:extLst>
              </p:cNvPr>
              <p:cNvSpPr txBox="1"/>
              <p:nvPr/>
            </p:nvSpPr>
            <p:spPr>
              <a:xfrm>
                <a:off x="3995936" y="2060848"/>
                <a:ext cx="1067920" cy="37677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𝑞</m:t>
                      </m:r>
                      <m:acc>
                        <m:accPr>
                          <m:chr m:val="̂"/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</m:acc>
                      <m:func>
                        <m:func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80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en-US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</m:func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25773712-3A6A-D670-8660-621F4C438A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5936" y="2060848"/>
                <a:ext cx="1067920" cy="376770"/>
              </a:xfrm>
              <a:prstGeom prst="rect">
                <a:avLst/>
              </a:prstGeom>
              <a:blipFill>
                <a:blip r:embed="rId7"/>
                <a:stretch>
                  <a:fillRect t="-3333" b="-1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9DE164E-0A49-FF1B-CBAF-4BB051787BD1}"/>
                  </a:ext>
                </a:extLst>
              </p:cNvPr>
              <p:cNvSpPr txBox="1"/>
              <p:nvPr/>
            </p:nvSpPr>
            <p:spPr>
              <a:xfrm>
                <a:off x="3923928" y="5281136"/>
                <a:ext cx="1193147" cy="45736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type m:val="skw"/>
                          <m:ctrlP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num>
                        <m:den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𝑞</m:t>
                          </m:r>
                        </m:den>
                      </m:f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9DE164E-0A49-FF1B-CBAF-4BB051787B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3928" y="5281136"/>
                <a:ext cx="1193147" cy="457369"/>
              </a:xfrm>
              <a:prstGeom prst="rect">
                <a:avLst/>
              </a:prstGeom>
              <a:blipFill>
                <a:blip r:embed="rId8"/>
                <a:stretch>
                  <a:fillRect t="-108108" r="-12766" b="-1729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61736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304800"/>
            <a:ext cx="7086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/>
              <a:t>The Synchrotron – LHC Operation Cycle</a:t>
            </a:r>
            <a:endParaRPr lang="fr-FR" dirty="0"/>
          </a:p>
        </p:txBody>
      </p:sp>
      <p:sp>
        <p:nvSpPr>
          <p:cNvPr id="27654" name="Text Box 3"/>
          <p:cNvSpPr txBox="1">
            <a:spLocks noChangeArrowheads="1"/>
          </p:cNvSpPr>
          <p:nvPr/>
        </p:nvSpPr>
        <p:spPr bwMode="auto">
          <a:xfrm>
            <a:off x="201613" y="908720"/>
            <a:ext cx="8637587" cy="392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</a:pPr>
            <a:r>
              <a:rPr lang="en-US" sz="1800" dirty="0"/>
              <a:t>The magnetic </a:t>
            </a:r>
            <a:r>
              <a:rPr lang="en-US" sz="1800" dirty="0">
                <a:solidFill>
                  <a:srgbClr val="FF0000"/>
                </a:solidFill>
              </a:rPr>
              <a:t>field</a:t>
            </a:r>
            <a:r>
              <a:rPr lang="en-US" sz="1800" dirty="0"/>
              <a:t> (dipole current) is </a:t>
            </a:r>
            <a:r>
              <a:rPr lang="en-US" sz="1800" dirty="0">
                <a:solidFill>
                  <a:srgbClr val="FF0000"/>
                </a:solidFill>
              </a:rPr>
              <a:t>increased during</a:t>
            </a:r>
            <a:r>
              <a:rPr lang="en-US" sz="1800" dirty="0"/>
              <a:t> the </a:t>
            </a:r>
            <a:r>
              <a:rPr lang="en-US" sz="1800" dirty="0">
                <a:solidFill>
                  <a:srgbClr val="FF0000"/>
                </a:solidFill>
              </a:rPr>
              <a:t>acceleration</a:t>
            </a:r>
            <a:r>
              <a:rPr lang="en-US" sz="1800" dirty="0"/>
              <a:t>.</a:t>
            </a:r>
            <a:endParaRPr lang="fr-FR" sz="1600" dirty="0"/>
          </a:p>
        </p:txBody>
      </p:sp>
      <p:grpSp>
        <p:nvGrpSpPr>
          <p:cNvPr id="3" name="Group 2"/>
          <p:cNvGrpSpPr/>
          <p:nvPr/>
        </p:nvGrpSpPr>
        <p:grpSpPr>
          <a:xfrm>
            <a:off x="323528" y="1412776"/>
            <a:ext cx="8424936" cy="5184576"/>
            <a:chOff x="0" y="1130300"/>
            <a:chExt cx="9144000" cy="5721350"/>
          </a:xfrm>
        </p:grpSpPr>
        <p:sp>
          <p:nvSpPr>
            <p:cNvPr id="70" name="Rectangle 2"/>
            <p:cNvSpPr>
              <a:spLocks noChangeArrowheads="1"/>
            </p:cNvSpPr>
            <p:nvPr/>
          </p:nvSpPr>
          <p:spPr bwMode="auto">
            <a:xfrm>
              <a:off x="177800" y="1130300"/>
              <a:ext cx="8850313" cy="55626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FFFFF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Book Antiqua" charset="0"/>
                <a:ea typeface="ＭＳ Ｐゴシック" charset="0"/>
                <a:cs typeface="ＭＳ Ｐゴシック" charset="0"/>
              </a:endParaRPr>
            </a:p>
          </p:txBody>
        </p:sp>
        <p:pic>
          <p:nvPicPr>
            <p:cNvPr id="71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606550"/>
              <a:ext cx="9144000" cy="5245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2" name="AutoShape 4"/>
            <p:cNvSpPr>
              <a:spLocks/>
            </p:cNvSpPr>
            <p:nvPr/>
          </p:nvSpPr>
          <p:spPr bwMode="auto">
            <a:xfrm>
              <a:off x="4800600" y="1211263"/>
              <a:ext cx="930275" cy="611187"/>
            </a:xfrm>
            <a:prstGeom prst="accentCallout2">
              <a:avLst>
                <a:gd name="adj1" fmla="val 18699"/>
                <a:gd name="adj2" fmla="val 108190"/>
                <a:gd name="adj3" fmla="val 18699"/>
                <a:gd name="adj4" fmla="val 151194"/>
                <a:gd name="adj5" fmla="val 451167"/>
                <a:gd name="adj6" fmla="val 210069"/>
              </a:avLst>
            </a:prstGeom>
            <a:solidFill>
              <a:srgbClr val="EAEAEA"/>
            </a:solidFill>
            <a:ln w="9525">
              <a:solidFill>
                <a:srgbClr val="0000FF"/>
              </a:solidFill>
              <a:miter lim="800000"/>
              <a:headEnd type="none" w="sm" len="lg"/>
              <a:tailEnd type="stealth" w="sm" len="lg"/>
            </a:ln>
          </p:spPr>
          <p:txBody>
            <a:bodyPr/>
            <a:lstStyle/>
            <a:p>
              <a:pPr algn="ctr"/>
              <a:r>
                <a:rPr lang="en-US" sz="1600">
                  <a:solidFill>
                    <a:srgbClr val="0000FF"/>
                  </a:solidFill>
                  <a:latin typeface="Tahoma" charset="0"/>
                  <a:ea typeface="ＭＳ Ｐゴシック" charset="0"/>
                  <a:cs typeface="ＭＳ Ｐゴシック" charset="0"/>
                </a:rPr>
                <a:t>energy ramp</a:t>
              </a:r>
              <a:endParaRPr lang="en-US" sz="1600">
                <a:solidFill>
                  <a:srgbClr val="0000FF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73" name="AutoShape 5"/>
            <p:cNvSpPr>
              <a:spLocks/>
            </p:cNvSpPr>
            <p:nvPr/>
          </p:nvSpPr>
          <p:spPr bwMode="auto">
            <a:xfrm>
              <a:off x="1981200" y="5011738"/>
              <a:ext cx="1397000" cy="598487"/>
            </a:xfrm>
            <a:prstGeom prst="accentCallout2">
              <a:avLst>
                <a:gd name="adj1" fmla="val 19097"/>
                <a:gd name="adj2" fmla="val 105454"/>
                <a:gd name="adj3" fmla="val 19097"/>
                <a:gd name="adj4" fmla="val 143181"/>
                <a:gd name="adj5" fmla="val 98144"/>
                <a:gd name="adj6" fmla="val 193634"/>
              </a:avLst>
            </a:prstGeom>
            <a:solidFill>
              <a:srgbClr val="EAEAEA"/>
            </a:solidFill>
            <a:ln w="9525">
              <a:solidFill>
                <a:srgbClr val="0000FF"/>
              </a:solidFill>
              <a:miter lim="800000"/>
              <a:headEnd type="none" w="sm" len="lg"/>
              <a:tailEnd type="stealth" w="sm" len="lg"/>
            </a:ln>
          </p:spPr>
          <p:txBody>
            <a:bodyPr/>
            <a:lstStyle/>
            <a:p>
              <a:pPr algn="ctr"/>
              <a:r>
                <a:rPr lang="en-US" sz="1600">
                  <a:solidFill>
                    <a:srgbClr val="0000FF"/>
                  </a:solidFill>
                  <a:latin typeface="Tahoma" charset="0"/>
                  <a:ea typeface="ＭＳ Ｐゴシック" charset="0"/>
                  <a:cs typeface="ＭＳ Ｐゴシック" charset="0"/>
                </a:rPr>
                <a:t>preparation and access</a:t>
              </a:r>
              <a:endParaRPr lang="en-US" sz="1600">
                <a:solidFill>
                  <a:srgbClr val="0000FF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74" name="Freeform 6"/>
            <p:cNvSpPr>
              <a:spLocks/>
            </p:cNvSpPr>
            <p:nvPr/>
          </p:nvSpPr>
          <p:spPr bwMode="auto">
            <a:xfrm>
              <a:off x="2971800" y="1898650"/>
              <a:ext cx="369888" cy="323850"/>
            </a:xfrm>
            <a:custGeom>
              <a:avLst/>
              <a:gdLst>
                <a:gd name="T0" fmla="*/ 50 w 760"/>
                <a:gd name="T1" fmla="*/ 200 h 690"/>
                <a:gd name="T2" fmla="*/ 210 w 760"/>
                <a:gd name="T3" fmla="*/ 400 h 690"/>
                <a:gd name="T4" fmla="*/ 0 w 760"/>
                <a:gd name="T5" fmla="*/ 490 h 690"/>
                <a:gd name="T6" fmla="*/ 230 w 760"/>
                <a:gd name="T7" fmla="*/ 480 h 690"/>
                <a:gd name="T8" fmla="*/ 140 w 760"/>
                <a:gd name="T9" fmla="*/ 690 h 690"/>
                <a:gd name="T10" fmla="*/ 350 w 760"/>
                <a:gd name="T11" fmla="*/ 510 h 690"/>
                <a:gd name="T12" fmla="*/ 460 w 760"/>
                <a:gd name="T13" fmla="*/ 690 h 690"/>
                <a:gd name="T14" fmla="*/ 380 w 760"/>
                <a:gd name="T15" fmla="*/ 450 h 690"/>
                <a:gd name="T16" fmla="*/ 760 w 760"/>
                <a:gd name="T17" fmla="*/ 340 h 690"/>
                <a:gd name="T18" fmla="*/ 350 w 760"/>
                <a:gd name="T19" fmla="*/ 360 h 690"/>
                <a:gd name="T20" fmla="*/ 430 w 760"/>
                <a:gd name="T21" fmla="*/ 0 h 690"/>
                <a:gd name="T22" fmla="*/ 250 w 760"/>
                <a:gd name="T23" fmla="*/ 280 h 690"/>
                <a:gd name="T24" fmla="*/ 50 w 760"/>
                <a:gd name="T25" fmla="*/ 200 h 69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60"/>
                <a:gd name="T40" fmla="*/ 0 h 690"/>
                <a:gd name="T41" fmla="*/ 760 w 760"/>
                <a:gd name="T42" fmla="*/ 690 h 69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60" h="690">
                  <a:moveTo>
                    <a:pt x="50" y="200"/>
                  </a:moveTo>
                  <a:lnTo>
                    <a:pt x="210" y="400"/>
                  </a:lnTo>
                  <a:lnTo>
                    <a:pt x="0" y="490"/>
                  </a:lnTo>
                  <a:lnTo>
                    <a:pt x="230" y="480"/>
                  </a:lnTo>
                  <a:lnTo>
                    <a:pt x="140" y="690"/>
                  </a:lnTo>
                  <a:lnTo>
                    <a:pt x="350" y="510"/>
                  </a:lnTo>
                  <a:lnTo>
                    <a:pt x="460" y="690"/>
                  </a:lnTo>
                  <a:lnTo>
                    <a:pt x="380" y="450"/>
                  </a:lnTo>
                  <a:lnTo>
                    <a:pt x="760" y="340"/>
                  </a:lnTo>
                  <a:lnTo>
                    <a:pt x="350" y="360"/>
                  </a:lnTo>
                  <a:lnTo>
                    <a:pt x="430" y="0"/>
                  </a:lnTo>
                  <a:lnTo>
                    <a:pt x="250" y="280"/>
                  </a:lnTo>
                  <a:lnTo>
                    <a:pt x="50" y="200"/>
                  </a:lnTo>
                  <a:close/>
                </a:path>
              </a:pathLst>
            </a:custGeom>
            <a:solidFill>
              <a:srgbClr val="FF99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>
                <a:solidFill>
                  <a:srgbClr val="FFFFFF"/>
                </a:solidFill>
                <a:latin typeface="Book Antiqua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75" name="AutoShape 7"/>
            <p:cNvSpPr>
              <a:spLocks/>
            </p:cNvSpPr>
            <p:nvPr/>
          </p:nvSpPr>
          <p:spPr bwMode="auto">
            <a:xfrm>
              <a:off x="3505200" y="1160463"/>
              <a:ext cx="887413" cy="661987"/>
            </a:xfrm>
            <a:prstGeom prst="accentCallout2">
              <a:avLst>
                <a:gd name="adj1" fmla="val 17264"/>
                <a:gd name="adj2" fmla="val -8588"/>
                <a:gd name="adj3" fmla="val 17264"/>
                <a:gd name="adj4" fmla="val -8588"/>
                <a:gd name="adj5" fmla="val 109352"/>
                <a:gd name="adj6" fmla="val -37745"/>
              </a:avLst>
            </a:prstGeom>
            <a:solidFill>
              <a:srgbClr val="EAEAEA"/>
            </a:solidFill>
            <a:ln w="9525">
              <a:solidFill>
                <a:srgbClr val="0000FF"/>
              </a:solidFill>
              <a:miter lim="800000"/>
              <a:headEnd type="none" w="sm" len="lg"/>
              <a:tailEnd type="stealth" w="sm" len="lg"/>
            </a:ln>
          </p:spPr>
          <p:txBody>
            <a:bodyPr/>
            <a:lstStyle/>
            <a:p>
              <a:pPr algn="ctr"/>
              <a:r>
                <a:rPr lang="en-US" sz="1600">
                  <a:solidFill>
                    <a:srgbClr val="0000FF"/>
                  </a:solidFill>
                  <a:latin typeface="Tahoma" charset="0"/>
                  <a:ea typeface="ＭＳ Ｐゴシック" charset="0"/>
                  <a:cs typeface="ＭＳ Ｐゴシック" charset="0"/>
                </a:rPr>
                <a:t>beam dump</a:t>
              </a:r>
              <a:endParaRPr lang="en-US" sz="1600">
                <a:solidFill>
                  <a:srgbClr val="0000FF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76" name="AutoShape 8"/>
            <p:cNvSpPr>
              <a:spLocks/>
            </p:cNvSpPr>
            <p:nvPr/>
          </p:nvSpPr>
          <p:spPr bwMode="auto">
            <a:xfrm>
              <a:off x="3494088" y="3956050"/>
              <a:ext cx="1611312" cy="625475"/>
            </a:xfrm>
            <a:prstGeom prst="accentCallout2">
              <a:avLst>
                <a:gd name="adj1" fmla="val 18273"/>
                <a:gd name="adj2" fmla="val 104727"/>
                <a:gd name="adj3" fmla="val 18273"/>
                <a:gd name="adj4" fmla="val 115273"/>
                <a:gd name="adj5" fmla="val 233505"/>
                <a:gd name="adj6" fmla="val 125815"/>
              </a:avLst>
            </a:prstGeom>
            <a:solidFill>
              <a:srgbClr val="EAEAEA"/>
            </a:solidFill>
            <a:ln w="9525">
              <a:solidFill>
                <a:srgbClr val="0000FF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pPr algn="ctr"/>
              <a:r>
                <a:rPr lang="en-US" sz="1600">
                  <a:solidFill>
                    <a:srgbClr val="0000FF"/>
                  </a:solidFill>
                  <a:latin typeface="Tahoma" charset="0"/>
                  <a:ea typeface="ＭＳ Ｐゴシック" charset="0"/>
                  <a:cs typeface="ＭＳ Ｐゴシック" charset="0"/>
                </a:rPr>
                <a:t>injection</a:t>
              </a:r>
              <a:r>
                <a:rPr lang="en-US" sz="1400">
                  <a:solidFill>
                    <a:srgbClr val="0000FF"/>
                  </a:solidFill>
                  <a:latin typeface="Tahoma" charset="0"/>
                  <a:ea typeface="ＭＳ Ｐゴシック" charset="0"/>
                  <a:cs typeface="ＭＳ Ｐゴシック" charset="0"/>
                </a:rPr>
                <a:t> </a:t>
              </a:r>
              <a:r>
                <a:rPr lang="en-US" sz="1600">
                  <a:solidFill>
                    <a:srgbClr val="0000FF"/>
                  </a:solidFill>
                  <a:latin typeface="Tahoma" charset="0"/>
                  <a:ea typeface="ＭＳ Ｐゴシック" charset="0"/>
                  <a:cs typeface="ＭＳ Ｐゴシック" charset="0"/>
                </a:rPr>
                <a:t>phase</a:t>
              </a:r>
              <a:endParaRPr lang="en-US" sz="1400">
                <a:solidFill>
                  <a:srgbClr val="0000FF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77" name="AutoShape 9"/>
            <p:cNvSpPr>
              <a:spLocks/>
            </p:cNvSpPr>
            <p:nvPr/>
          </p:nvSpPr>
          <p:spPr bwMode="auto">
            <a:xfrm>
              <a:off x="1295400" y="1406525"/>
              <a:ext cx="765175" cy="415925"/>
            </a:xfrm>
            <a:prstGeom prst="accentCallout2">
              <a:avLst>
                <a:gd name="adj1" fmla="val 27481"/>
                <a:gd name="adj2" fmla="val 109958"/>
                <a:gd name="adj3" fmla="val 27481"/>
                <a:gd name="adj4" fmla="val 121579"/>
                <a:gd name="adj5" fmla="val 161449"/>
                <a:gd name="adj6" fmla="val 137759"/>
              </a:avLst>
            </a:prstGeom>
            <a:solidFill>
              <a:srgbClr val="EAEAEA"/>
            </a:solidFill>
            <a:ln w="9525">
              <a:solidFill>
                <a:srgbClr val="0000FF"/>
              </a:solidFill>
              <a:miter lim="800000"/>
              <a:headEnd type="none" w="sm" len="lg"/>
              <a:tailEnd type="stealth" w="sm" len="lg"/>
            </a:ln>
          </p:spPr>
          <p:txBody>
            <a:bodyPr/>
            <a:lstStyle/>
            <a:p>
              <a:pPr algn="r"/>
              <a:r>
                <a:rPr lang="en-US" sz="1600" dirty="0">
                  <a:solidFill>
                    <a:srgbClr val="0000FF"/>
                  </a:solidFill>
                  <a:latin typeface="Tahoma" charset="0"/>
                  <a:ea typeface="ＭＳ Ｐゴシック" charset="0"/>
                  <a:cs typeface="ＭＳ Ｐゴシック" charset="0"/>
                </a:rPr>
                <a:t>coast</a:t>
              </a:r>
            </a:p>
          </p:txBody>
        </p:sp>
        <p:sp>
          <p:nvSpPr>
            <p:cNvPr id="78" name="AutoShape 10"/>
            <p:cNvSpPr>
              <a:spLocks/>
            </p:cNvSpPr>
            <p:nvPr/>
          </p:nvSpPr>
          <p:spPr bwMode="auto">
            <a:xfrm>
              <a:off x="6553200" y="1406525"/>
              <a:ext cx="739775" cy="415925"/>
            </a:xfrm>
            <a:prstGeom prst="accentCallout2">
              <a:avLst>
                <a:gd name="adj1" fmla="val 27481"/>
                <a:gd name="adj2" fmla="val 110301"/>
                <a:gd name="adj3" fmla="val 27481"/>
                <a:gd name="adj4" fmla="val 131972"/>
                <a:gd name="adj5" fmla="val 164884"/>
                <a:gd name="adj6" fmla="val 162019"/>
              </a:avLst>
            </a:prstGeom>
            <a:solidFill>
              <a:srgbClr val="EAEAEA"/>
            </a:solidFill>
            <a:ln w="9525">
              <a:solidFill>
                <a:srgbClr val="0000FF"/>
              </a:solidFill>
              <a:miter lim="800000"/>
              <a:headEnd type="none" w="sm" len="lg"/>
              <a:tailEnd type="stealth" w="sm" len="lg"/>
            </a:ln>
          </p:spPr>
          <p:txBody>
            <a:bodyPr/>
            <a:lstStyle/>
            <a:p>
              <a:pPr algn="r"/>
              <a:r>
                <a:rPr lang="en-US" sz="1600">
                  <a:solidFill>
                    <a:srgbClr val="0000FF"/>
                  </a:solidFill>
                  <a:latin typeface="Tahoma" charset="0"/>
                  <a:ea typeface="ＭＳ Ｐゴシック" charset="0"/>
                  <a:cs typeface="ＭＳ Ｐゴシック" charset="0"/>
                </a:rPr>
                <a:t>coast</a:t>
              </a:r>
              <a:endParaRPr lang="en-US" sz="1600">
                <a:solidFill>
                  <a:srgbClr val="0000FF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79" name="Text Box 12"/>
            <p:cNvSpPr txBox="1">
              <a:spLocks noChangeArrowheads="1"/>
            </p:cNvSpPr>
            <p:nvPr/>
          </p:nvSpPr>
          <p:spPr bwMode="auto">
            <a:xfrm>
              <a:off x="228600" y="6338888"/>
              <a:ext cx="1143000" cy="392514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Book Antiqu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Book Antiqu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Book Antiqu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Book Antiqu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Book Antiqu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Book Antiqu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Book Antiqu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Book Antiqu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Book Antiqua" charset="0"/>
                  <a:ea typeface="ＭＳ Ｐゴシック" charset="0"/>
                </a:defRPr>
              </a:lvl9pPr>
            </a:lstStyle>
            <a:p>
              <a:r>
                <a:rPr lang="en-GB" sz="1600">
                  <a:solidFill>
                    <a:srgbClr val="0000FF"/>
                  </a:solidFill>
                  <a:latin typeface="Arial" charset="0"/>
                </a:rPr>
                <a:t>L.Bottura</a:t>
              </a:r>
            </a:p>
          </p:txBody>
        </p:sp>
        <p:sp>
          <p:nvSpPr>
            <p:cNvPr id="80" name="Line 13"/>
            <p:cNvSpPr>
              <a:spLocks noChangeShapeType="1"/>
            </p:cNvSpPr>
            <p:nvPr/>
          </p:nvSpPr>
          <p:spPr bwMode="auto">
            <a:xfrm flipH="1">
              <a:off x="6248400" y="5461000"/>
              <a:ext cx="1676400" cy="0"/>
            </a:xfrm>
            <a:prstGeom prst="line">
              <a:avLst/>
            </a:prstGeom>
            <a:noFill/>
            <a:ln w="28575">
              <a:solidFill>
                <a:srgbClr val="008000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2000">
                <a:solidFill>
                  <a:srgbClr val="FFFFFF"/>
                </a:solidFill>
                <a:latin typeface="Book Antiqua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81" name="Text Box 14"/>
            <p:cNvSpPr txBox="1">
              <a:spLocks noChangeArrowheads="1"/>
            </p:cNvSpPr>
            <p:nvPr/>
          </p:nvSpPr>
          <p:spPr bwMode="auto">
            <a:xfrm>
              <a:off x="7848600" y="5272088"/>
              <a:ext cx="1143000" cy="392514"/>
            </a:xfrm>
            <a:prstGeom prst="rect">
              <a:avLst/>
            </a:prstGeom>
            <a:solidFill>
              <a:srgbClr val="CCFF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Book Antiqu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Book Antiqu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Book Antiqu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Book Antiqu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Book Antiqu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Book Antiqu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Book Antiqu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Book Antiqu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Book Antiqua" charset="0"/>
                  <a:ea typeface="ＭＳ Ｐゴシック" charset="0"/>
                </a:defRPr>
              </a:lvl9pPr>
            </a:lstStyle>
            <a:p>
              <a:r>
                <a:rPr lang="en-GB" sz="1600">
                  <a:solidFill>
                    <a:srgbClr val="0000FF"/>
                  </a:solidFill>
                  <a:latin typeface="Arial" charset="0"/>
                </a:rPr>
                <a:t>450 GeV</a:t>
              </a:r>
            </a:p>
          </p:txBody>
        </p:sp>
        <p:sp>
          <p:nvSpPr>
            <p:cNvPr id="82" name="Text Box 15"/>
            <p:cNvSpPr txBox="1">
              <a:spLocks noChangeArrowheads="1"/>
            </p:cNvSpPr>
            <p:nvPr/>
          </p:nvSpPr>
          <p:spPr bwMode="auto">
            <a:xfrm>
              <a:off x="8153400" y="1905001"/>
              <a:ext cx="838200" cy="392514"/>
            </a:xfrm>
            <a:prstGeom prst="rect">
              <a:avLst/>
            </a:prstGeom>
            <a:solidFill>
              <a:srgbClr val="CCFF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Book Antiqu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Book Antiqu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Book Antiqu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Book Antiqu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Book Antiqu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Book Antiqu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Book Antiqu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Book Antiqu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Book Antiqua" charset="0"/>
                  <a:ea typeface="ＭＳ Ｐゴシック" charset="0"/>
                </a:defRPr>
              </a:lvl9pPr>
            </a:lstStyle>
            <a:p>
              <a:r>
                <a:rPr lang="en-GB" sz="1600">
                  <a:solidFill>
                    <a:srgbClr val="0000FF"/>
                  </a:solidFill>
                  <a:latin typeface="Arial" charset="0"/>
                </a:rPr>
                <a:t>7 TeV</a:t>
              </a:r>
            </a:p>
          </p:txBody>
        </p:sp>
        <p:sp>
          <p:nvSpPr>
            <p:cNvPr id="83" name="Line 16"/>
            <p:cNvSpPr>
              <a:spLocks noChangeShapeType="1"/>
            </p:cNvSpPr>
            <p:nvPr/>
          </p:nvSpPr>
          <p:spPr bwMode="auto">
            <a:xfrm flipH="1" flipV="1">
              <a:off x="7848600" y="2082800"/>
              <a:ext cx="304800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2000">
                <a:solidFill>
                  <a:srgbClr val="FFFFFF"/>
                </a:solidFill>
                <a:latin typeface="Book Antiqua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84" name="AutoShape 18"/>
            <p:cNvSpPr>
              <a:spLocks/>
            </p:cNvSpPr>
            <p:nvPr/>
          </p:nvSpPr>
          <p:spPr bwMode="auto">
            <a:xfrm>
              <a:off x="4419600" y="2667000"/>
              <a:ext cx="1193800" cy="609600"/>
            </a:xfrm>
            <a:prstGeom prst="callout2">
              <a:avLst>
                <a:gd name="adj1" fmla="val 18750"/>
                <a:gd name="adj2" fmla="val 106384"/>
                <a:gd name="adj3" fmla="val 18750"/>
                <a:gd name="adj4" fmla="val 128991"/>
                <a:gd name="adj5" fmla="val 454167"/>
                <a:gd name="adj6" fmla="val 136968"/>
              </a:avLst>
            </a:prstGeom>
            <a:solidFill>
              <a:srgbClr val="DDDDDD"/>
            </a:solidFill>
            <a:ln w="12700">
              <a:solidFill>
                <a:srgbClr val="0000FF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ahoma" charset="0"/>
                  <a:ea typeface="ＭＳ Ｐゴシック" charset="0"/>
                  <a:cs typeface="ＭＳ Ｐゴシック" charset="0"/>
                </a:rPr>
                <a:t>start of the ramp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21130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3" name="Text Box 3"/>
          <p:cNvSpPr txBox="1">
            <a:spLocks noChangeArrowheads="1"/>
          </p:cNvSpPr>
          <p:nvPr/>
        </p:nvSpPr>
        <p:spPr bwMode="auto">
          <a:xfrm>
            <a:off x="273050" y="920651"/>
            <a:ext cx="8870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</a:rPr>
              <a:t>Energy ramping</a:t>
            </a:r>
            <a:r>
              <a:rPr lang="en-US" sz="1800" dirty="0"/>
              <a:t> </a:t>
            </a:r>
            <a:r>
              <a:rPr lang="en-US" sz="1800" dirty="0">
                <a:solidFill>
                  <a:srgbClr val="FF0000"/>
                </a:solidFill>
              </a:rPr>
              <a:t>by increasing the B field </a:t>
            </a:r>
            <a:r>
              <a:rPr lang="en-US" sz="1800" dirty="0"/>
              <a:t>(frequency has to follow v):</a:t>
            </a:r>
            <a:endParaRPr lang="fr-FR" sz="1800" dirty="0"/>
          </a:p>
        </p:txBody>
      </p:sp>
      <p:graphicFrame>
        <p:nvGraphicFramePr>
          <p:cNvPr id="29698" name="Object 2"/>
          <p:cNvGraphicFramePr>
            <a:graphicFrameLocks noChangeAspect="1"/>
          </p:cNvGraphicFramePr>
          <p:nvPr/>
        </p:nvGraphicFramePr>
        <p:xfrm>
          <a:off x="827584" y="1164183"/>
          <a:ext cx="7891255" cy="10162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870200" imgH="393700" progId="Equation.3">
                  <p:embed/>
                </p:oleObj>
              </mc:Choice>
              <mc:Fallback>
                <p:oleObj name="Equation" r:id="rId2" imgW="2870200" imgH="393700" progId="Equation.3">
                  <p:embed/>
                  <p:pic>
                    <p:nvPicPr>
                      <p:cNvPr id="29698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584" y="1164183"/>
                        <a:ext cx="7891255" cy="101629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04" name="Text Box 5"/>
          <p:cNvSpPr txBox="1">
            <a:spLocks noChangeArrowheads="1"/>
          </p:cNvSpPr>
          <p:nvPr/>
        </p:nvSpPr>
        <p:spPr bwMode="auto">
          <a:xfrm>
            <a:off x="273050" y="2132856"/>
            <a:ext cx="86914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 dirty="0"/>
              <a:t>With</a:t>
            </a:r>
            <a:r>
              <a:rPr lang="fr-FR" sz="1600" dirty="0"/>
              <a:t> </a:t>
            </a:r>
            <a:r>
              <a:rPr lang="fr-FR" dirty="0">
                <a:latin typeface="Times New Roman" charset="0"/>
              </a:rPr>
              <a:t> </a:t>
            </a:r>
          </a:p>
        </p:txBody>
      </p:sp>
      <p:graphicFrame>
        <p:nvGraphicFramePr>
          <p:cNvPr id="29699" name="Object 3"/>
          <p:cNvGraphicFramePr>
            <a:graphicFrameLocks noChangeAspect="1"/>
          </p:cNvGraphicFramePr>
          <p:nvPr/>
        </p:nvGraphicFramePr>
        <p:xfrm>
          <a:off x="305403" y="2492896"/>
          <a:ext cx="3298304" cy="3780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981200" imgH="228600" progId="Equation.DSMT4">
                  <p:embed/>
                </p:oleObj>
              </mc:Choice>
              <mc:Fallback>
                <p:oleObj name="Equation" r:id="rId4" imgW="1981200" imgH="228600" progId="Equation.DSMT4">
                  <p:embed/>
                  <p:pic>
                    <p:nvPicPr>
                      <p:cNvPr id="29699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403" y="2492896"/>
                        <a:ext cx="3298304" cy="37806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05" name="Text Box 8"/>
          <p:cNvSpPr txBox="1">
            <a:spLocks noChangeArrowheads="1"/>
          </p:cNvSpPr>
          <p:nvPr/>
        </p:nvSpPr>
        <p:spPr bwMode="auto">
          <a:xfrm>
            <a:off x="365125" y="4941168"/>
            <a:ext cx="4735823" cy="1142044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indent="187200">
              <a:lnSpc>
                <a:spcPct val="110000"/>
              </a:lnSpc>
              <a:spcAft>
                <a:spcPts val="600"/>
              </a:spcAft>
              <a:buFontTx/>
              <a:buChar char="•"/>
            </a:pPr>
            <a:r>
              <a:rPr lang="en-US" sz="1800" b="1" dirty="0"/>
              <a:t>The</a:t>
            </a:r>
            <a:r>
              <a:rPr lang="en-US" sz="1800" b="1" dirty="0">
                <a:solidFill>
                  <a:srgbClr val="FF0000"/>
                </a:solidFill>
              </a:rPr>
              <a:t> synchronous phase </a:t>
            </a:r>
            <a:r>
              <a:rPr lang="en-US" sz="1800" b="1" dirty="0"/>
              <a:t>depends on</a:t>
            </a:r>
          </a:p>
          <a:p>
            <a:pPr lvl="1" indent="187200">
              <a:lnSpc>
                <a:spcPct val="110000"/>
              </a:lnSpc>
              <a:spcAft>
                <a:spcPts val="600"/>
              </a:spcAft>
              <a:buFontTx/>
              <a:buChar char="•"/>
            </a:pPr>
            <a:r>
              <a:rPr lang="en-US" sz="1800" b="1" dirty="0"/>
              <a:t> the </a:t>
            </a:r>
            <a:r>
              <a:rPr lang="en-US" sz="1800" b="1" dirty="0">
                <a:solidFill>
                  <a:srgbClr val="FF0000"/>
                </a:solidFill>
              </a:rPr>
              <a:t>change of the magnetic field</a:t>
            </a:r>
          </a:p>
          <a:p>
            <a:pPr lvl="1" indent="187200">
              <a:lnSpc>
                <a:spcPct val="110000"/>
              </a:lnSpc>
              <a:spcAft>
                <a:spcPts val="600"/>
              </a:spcAft>
              <a:buFontTx/>
              <a:buChar char="•"/>
            </a:pPr>
            <a:r>
              <a:rPr lang="en-US" sz="1800" b="1" dirty="0"/>
              <a:t>and the RF voltage</a:t>
            </a:r>
          </a:p>
        </p:txBody>
      </p:sp>
      <p:graphicFrame>
        <p:nvGraphicFramePr>
          <p:cNvPr id="29700" name="Object 4"/>
          <p:cNvGraphicFramePr>
            <a:graphicFrameLocks noChangeAspect="1"/>
          </p:cNvGraphicFramePr>
          <p:nvPr/>
        </p:nvGraphicFramePr>
        <p:xfrm>
          <a:off x="3870326" y="2329472"/>
          <a:ext cx="4735512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2336800" imgH="266700" progId="Equation.3">
                  <p:embed/>
                </p:oleObj>
              </mc:Choice>
              <mc:Fallback>
                <p:oleObj name="Equation" r:id="rId6" imgW="2336800" imgH="266700" progId="Equation.3">
                  <p:embed/>
                  <p:pic>
                    <p:nvPicPr>
                      <p:cNvPr id="2970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70326" y="2329472"/>
                        <a:ext cx="4735512" cy="539750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1259632" y="3068960"/>
            <a:ext cx="616351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 dirty="0">
                <a:solidFill>
                  <a:srgbClr val="FF3300"/>
                </a:solidFill>
              </a:rPr>
              <a:t>Synchronous phase </a:t>
            </a:r>
            <a:r>
              <a:rPr lang="en-US" sz="1800" i="1" dirty="0" err="1">
                <a:solidFill>
                  <a:srgbClr val="FF3300"/>
                </a:solidFill>
                <a:latin typeface="Lucida Grande"/>
                <a:ea typeface="Lucida Grande"/>
                <a:cs typeface="Lucida Grande"/>
              </a:rPr>
              <a:t>φ</a:t>
            </a:r>
            <a:r>
              <a:rPr lang="en-US" sz="1800" i="1" baseline="-25000" dirty="0" err="1">
                <a:solidFill>
                  <a:srgbClr val="FF3300"/>
                </a:solidFill>
                <a:latin typeface="Lucida Grande"/>
                <a:ea typeface="Lucida Grande"/>
                <a:cs typeface="Lucida Grande"/>
              </a:rPr>
              <a:t>s</a:t>
            </a:r>
            <a:r>
              <a:rPr lang="en-US" sz="1800" dirty="0">
                <a:solidFill>
                  <a:srgbClr val="FF3300"/>
                </a:solidFill>
                <a:latin typeface="Lucida Grande"/>
                <a:ea typeface="Lucida Grande"/>
                <a:cs typeface="Lucida Grande"/>
              </a:rPr>
              <a:t> </a:t>
            </a:r>
            <a:r>
              <a:rPr lang="en-US" sz="1800" dirty="0">
                <a:solidFill>
                  <a:srgbClr val="FF3300"/>
                </a:solidFill>
                <a:latin typeface="+mn-lt"/>
                <a:ea typeface="Lucida Grande"/>
                <a:cs typeface=""/>
              </a:rPr>
              <a:t>changes during</a:t>
            </a:r>
            <a:r>
              <a:rPr lang="en-US" sz="1800" dirty="0">
                <a:solidFill>
                  <a:srgbClr val="FF3300"/>
                </a:solidFill>
                <a:latin typeface="+mn-lt"/>
                <a:cs typeface=""/>
              </a:rPr>
              <a:t> </a:t>
            </a:r>
            <a:r>
              <a:rPr lang="en-US" sz="1800" dirty="0">
                <a:solidFill>
                  <a:srgbClr val="FF3300"/>
                </a:solidFill>
              </a:rPr>
              <a:t>energy ramping </a:t>
            </a:r>
            <a:endParaRPr lang="fr-FR" sz="1800" dirty="0">
              <a:solidFill>
                <a:srgbClr val="FF3300"/>
              </a:solidFill>
            </a:endParaRPr>
          </a:p>
        </p:txBody>
      </p:sp>
      <p:sp>
        <p:nvSpPr>
          <p:cNvPr id="10" name="Rectangle 16"/>
          <p:cNvSpPr>
            <a:spLocks noChangeArrowheads="1"/>
          </p:cNvSpPr>
          <p:nvPr/>
        </p:nvSpPr>
        <p:spPr bwMode="auto">
          <a:xfrm>
            <a:off x="5060950" y="3501008"/>
            <a:ext cx="3544888" cy="1046163"/>
          </a:xfrm>
          <a:prstGeom prst="rect">
            <a:avLst/>
          </a:prstGeom>
          <a:solidFill>
            <a:srgbClr val="CCECFF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11" name="Object 5"/>
          <p:cNvGraphicFramePr>
            <a:graphicFrameLocks noChangeAspect="1"/>
          </p:cNvGraphicFramePr>
          <p:nvPr/>
        </p:nvGraphicFramePr>
        <p:xfrm>
          <a:off x="1549400" y="3539108"/>
          <a:ext cx="2527300" cy="968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231560" imgH="469800" progId="Equation.3">
                  <p:embed/>
                </p:oleObj>
              </mc:Choice>
              <mc:Fallback>
                <p:oleObj name="Equation" r:id="rId8" imgW="1231560" imgH="469800" progId="Equation.3">
                  <p:embed/>
                  <p:pic>
                    <p:nvPicPr>
                      <p:cNvPr id="11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9400" y="3539108"/>
                        <a:ext cx="2527300" cy="968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6"/>
          <p:cNvGraphicFramePr>
            <a:graphicFrameLocks noChangeAspect="1"/>
          </p:cNvGraphicFramePr>
          <p:nvPr/>
        </p:nvGraphicFramePr>
        <p:xfrm>
          <a:off x="5253038" y="3501008"/>
          <a:ext cx="3178175" cy="1046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1549080" imgH="507960" progId="Equation.3">
                  <p:embed/>
                </p:oleObj>
              </mc:Choice>
              <mc:Fallback>
                <p:oleObj name="Equation" r:id="rId10" imgW="1549080" imgH="507960" progId="Equation.3">
                  <p:embed/>
                  <p:pic>
                    <p:nvPicPr>
                      <p:cNvPr id="12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53038" y="3501008"/>
                        <a:ext cx="3178175" cy="10461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3" name="Group 21"/>
          <p:cNvGrpSpPr>
            <a:grpSpLocks/>
          </p:cNvGrpSpPr>
          <p:nvPr/>
        </p:nvGrpSpPr>
        <p:grpSpPr bwMode="auto">
          <a:xfrm>
            <a:off x="4365625" y="3850630"/>
            <a:ext cx="442913" cy="298450"/>
            <a:chOff x="3943" y="3724"/>
            <a:chExt cx="279" cy="188"/>
          </a:xfrm>
        </p:grpSpPr>
        <p:sp>
          <p:nvSpPr>
            <p:cNvPr id="14" name="Freeform 22"/>
            <p:cNvSpPr>
              <a:spLocks/>
            </p:cNvSpPr>
            <p:nvPr/>
          </p:nvSpPr>
          <p:spPr bwMode="auto">
            <a:xfrm>
              <a:off x="3957" y="3738"/>
              <a:ext cx="265" cy="174"/>
            </a:xfrm>
            <a:custGeom>
              <a:avLst/>
              <a:gdLst>
                <a:gd name="T0" fmla="*/ 341 w 529"/>
                <a:gd name="T1" fmla="*/ 0 h 349"/>
                <a:gd name="T2" fmla="*/ 341 w 529"/>
                <a:gd name="T3" fmla="*/ 94 h 349"/>
                <a:gd name="T4" fmla="*/ 0 w 529"/>
                <a:gd name="T5" fmla="*/ 94 h 349"/>
                <a:gd name="T6" fmla="*/ 0 w 529"/>
                <a:gd name="T7" fmla="*/ 255 h 349"/>
                <a:gd name="T8" fmla="*/ 341 w 529"/>
                <a:gd name="T9" fmla="*/ 255 h 349"/>
                <a:gd name="T10" fmla="*/ 341 w 529"/>
                <a:gd name="T11" fmla="*/ 349 h 349"/>
                <a:gd name="T12" fmla="*/ 529 w 529"/>
                <a:gd name="T13" fmla="*/ 174 h 349"/>
                <a:gd name="T14" fmla="*/ 341 w 529"/>
                <a:gd name="T15" fmla="*/ 0 h 34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29"/>
                <a:gd name="T25" fmla="*/ 0 h 349"/>
                <a:gd name="T26" fmla="*/ 529 w 529"/>
                <a:gd name="T27" fmla="*/ 349 h 34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29" h="349">
                  <a:moveTo>
                    <a:pt x="341" y="0"/>
                  </a:moveTo>
                  <a:lnTo>
                    <a:pt x="341" y="94"/>
                  </a:lnTo>
                  <a:lnTo>
                    <a:pt x="0" y="94"/>
                  </a:lnTo>
                  <a:lnTo>
                    <a:pt x="0" y="255"/>
                  </a:lnTo>
                  <a:lnTo>
                    <a:pt x="341" y="255"/>
                  </a:lnTo>
                  <a:lnTo>
                    <a:pt x="341" y="349"/>
                  </a:lnTo>
                  <a:lnTo>
                    <a:pt x="529" y="174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23"/>
            <p:cNvSpPr>
              <a:spLocks/>
            </p:cNvSpPr>
            <p:nvPr/>
          </p:nvSpPr>
          <p:spPr bwMode="auto">
            <a:xfrm>
              <a:off x="3943" y="3724"/>
              <a:ext cx="265" cy="174"/>
            </a:xfrm>
            <a:custGeom>
              <a:avLst/>
              <a:gdLst>
                <a:gd name="T0" fmla="*/ 341 w 529"/>
                <a:gd name="T1" fmla="*/ 0 h 348"/>
                <a:gd name="T2" fmla="*/ 341 w 529"/>
                <a:gd name="T3" fmla="*/ 93 h 348"/>
                <a:gd name="T4" fmla="*/ 0 w 529"/>
                <a:gd name="T5" fmla="*/ 93 h 348"/>
                <a:gd name="T6" fmla="*/ 0 w 529"/>
                <a:gd name="T7" fmla="*/ 255 h 348"/>
                <a:gd name="T8" fmla="*/ 341 w 529"/>
                <a:gd name="T9" fmla="*/ 255 h 348"/>
                <a:gd name="T10" fmla="*/ 341 w 529"/>
                <a:gd name="T11" fmla="*/ 348 h 348"/>
                <a:gd name="T12" fmla="*/ 529 w 529"/>
                <a:gd name="T13" fmla="*/ 174 h 348"/>
                <a:gd name="T14" fmla="*/ 341 w 529"/>
                <a:gd name="T15" fmla="*/ 0 h 34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29"/>
                <a:gd name="T25" fmla="*/ 0 h 348"/>
                <a:gd name="T26" fmla="*/ 529 w 529"/>
                <a:gd name="T27" fmla="*/ 348 h 34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29" h="348">
                  <a:moveTo>
                    <a:pt x="341" y="0"/>
                  </a:moveTo>
                  <a:lnTo>
                    <a:pt x="341" y="93"/>
                  </a:lnTo>
                  <a:lnTo>
                    <a:pt x="0" y="93"/>
                  </a:lnTo>
                  <a:lnTo>
                    <a:pt x="0" y="255"/>
                  </a:lnTo>
                  <a:lnTo>
                    <a:pt x="341" y="255"/>
                  </a:lnTo>
                  <a:lnTo>
                    <a:pt x="341" y="348"/>
                  </a:lnTo>
                  <a:lnTo>
                    <a:pt x="529" y="174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7" name="Rectangle 2"/>
          <p:cNvSpPr txBox="1">
            <a:spLocks noChangeArrowheads="1"/>
          </p:cNvSpPr>
          <p:nvPr/>
        </p:nvSpPr>
        <p:spPr>
          <a:xfrm>
            <a:off x="990600" y="304800"/>
            <a:ext cx="7086600" cy="533400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9pPr>
          </a:lstStyle>
          <a:p>
            <a:r>
              <a:rPr lang="en-US" dirty="0"/>
              <a:t>The Synchrotron – Energy ramping</a:t>
            </a:r>
            <a:endParaRPr lang="fr-FR" dirty="0"/>
          </a:p>
        </p:txBody>
      </p:sp>
      <p:sp>
        <p:nvSpPr>
          <p:cNvPr id="16" name="Rectangle 32">
            <a:extLst>
              <a:ext uri="{FF2B5EF4-FFF2-40B4-BE49-F238E27FC236}">
                <a16:creationId xmlns:a16="http://schemas.microsoft.com/office/drawing/2014/main" id="{718677DA-A1BD-8C4D-A94F-B450F87DD0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7704" y="1772816"/>
            <a:ext cx="79701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dirty="0">
                <a:latin typeface="Symbol" pitchFamily="-110" charset="2"/>
              </a:rPr>
              <a:t>r 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const.</a:t>
            </a:r>
            <a:endParaRPr sz="1400" noProof="1">
              <a:latin typeface="Symbol" pitchFamily="-110" charset="2"/>
            </a:endParaRPr>
          </a:p>
        </p:txBody>
      </p:sp>
      <p:grpSp>
        <p:nvGrpSpPr>
          <p:cNvPr id="18" name="Group 54">
            <a:extLst>
              <a:ext uri="{FF2B5EF4-FFF2-40B4-BE49-F238E27FC236}">
                <a16:creationId xmlns:a16="http://schemas.microsoft.com/office/drawing/2014/main" id="{09F51C78-A53B-574D-A445-0567161FD4C6}"/>
              </a:ext>
            </a:extLst>
          </p:cNvPr>
          <p:cNvGrpSpPr>
            <a:grpSpLocks/>
          </p:cNvGrpSpPr>
          <p:nvPr/>
        </p:nvGrpSpPr>
        <p:grpSpPr bwMode="auto">
          <a:xfrm>
            <a:off x="5436096" y="4609887"/>
            <a:ext cx="3240360" cy="1987465"/>
            <a:chOff x="2292" y="1118"/>
            <a:chExt cx="2083" cy="1720"/>
          </a:xfrm>
        </p:grpSpPr>
        <p:sp>
          <p:nvSpPr>
            <p:cNvPr id="19" name="Line 3">
              <a:extLst>
                <a:ext uri="{FF2B5EF4-FFF2-40B4-BE49-F238E27FC236}">
                  <a16:creationId xmlns:a16="http://schemas.microsoft.com/office/drawing/2014/main" id="{36C5933F-36A1-F348-803B-446B0A082E4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72" y="1118"/>
              <a:ext cx="0" cy="172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0" name="Group 4">
              <a:extLst>
                <a:ext uri="{FF2B5EF4-FFF2-40B4-BE49-F238E27FC236}">
                  <a16:creationId xmlns:a16="http://schemas.microsoft.com/office/drawing/2014/main" id="{8099CAA7-EB66-2540-B22F-AAEE2CCC87A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92" y="1461"/>
              <a:ext cx="1692" cy="1182"/>
              <a:chOff x="882" y="2259"/>
              <a:chExt cx="1350" cy="1137"/>
            </a:xfrm>
          </p:grpSpPr>
          <p:grpSp>
            <p:nvGrpSpPr>
              <p:cNvPr id="29" name="Group 5">
                <a:extLst>
                  <a:ext uri="{FF2B5EF4-FFF2-40B4-BE49-F238E27FC236}">
                    <a16:creationId xmlns:a16="http://schemas.microsoft.com/office/drawing/2014/main" id="{FBD27BBB-5A8F-AB41-821F-ACC4F204B60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41" y="2259"/>
                <a:ext cx="891" cy="569"/>
                <a:chOff x="1392" y="2256"/>
                <a:chExt cx="891" cy="569"/>
              </a:xfrm>
            </p:grpSpPr>
            <p:sp>
              <p:nvSpPr>
                <p:cNvPr id="31" name="Freeform 6">
                  <a:extLst>
                    <a:ext uri="{FF2B5EF4-FFF2-40B4-BE49-F238E27FC236}">
                      <a16:creationId xmlns:a16="http://schemas.microsoft.com/office/drawing/2014/main" id="{871B2BAB-6F15-5646-A753-959B6D0ABE8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V="1">
                  <a:off x="1392" y="2256"/>
                  <a:ext cx="459" cy="569"/>
                </a:xfrm>
                <a:custGeom>
                  <a:avLst/>
                  <a:gdLst>
                    <a:gd name="T0" fmla="*/ 0 w 459"/>
                    <a:gd name="T1" fmla="*/ 0 h 569"/>
                    <a:gd name="T2" fmla="*/ 90 w 459"/>
                    <a:gd name="T3" fmla="*/ 222 h 569"/>
                    <a:gd name="T4" fmla="*/ 183 w 459"/>
                    <a:gd name="T5" fmla="*/ 402 h 569"/>
                    <a:gd name="T6" fmla="*/ 294 w 459"/>
                    <a:gd name="T7" fmla="*/ 519 h 569"/>
                    <a:gd name="T8" fmla="*/ 390 w 459"/>
                    <a:gd name="T9" fmla="*/ 561 h 569"/>
                    <a:gd name="T10" fmla="*/ 459 w 459"/>
                    <a:gd name="T11" fmla="*/ 567 h 56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59"/>
                    <a:gd name="T19" fmla="*/ 0 h 569"/>
                    <a:gd name="T20" fmla="*/ 459 w 459"/>
                    <a:gd name="T21" fmla="*/ 569 h 56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59" h="569">
                      <a:moveTo>
                        <a:pt x="0" y="0"/>
                      </a:moveTo>
                      <a:cubicBezTo>
                        <a:pt x="15" y="36"/>
                        <a:pt x="59" y="155"/>
                        <a:pt x="90" y="222"/>
                      </a:cubicBezTo>
                      <a:cubicBezTo>
                        <a:pt x="121" y="289"/>
                        <a:pt x="149" y="353"/>
                        <a:pt x="183" y="402"/>
                      </a:cubicBezTo>
                      <a:cubicBezTo>
                        <a:pt x="217" y="451"/>
                        <a:pt x="260" y="493"/>
                        <a:pt x="294" y="519"/>
                      </a:cubicBezTo>
                      <a:cubicBezTo>
                        <a:pt x="328" y="545"/>
                        <a:pt x="363" y="553"/>
                        <a:pt x="390" y="561"/>
                      </a:cubicBezTo>
                      <a:cubicBezTo>
                        <a:pt x="417" y="569"/>
                        <a:pt x="445" y="566"/>
                        <a:pt x="459" y="567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" name="Freeform 7">
                  <a:extLst>
                    <a:ext uri="{FF2B5EF4-FFF2-40B4-BE49-F238E27FC236}">
                      <a16:creationId xmlns:a16="http://schemas.microsoft.com/office/drawing/2014/main" id="{12938B95-3319-B44F-AA3E-234EBCAF546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 flipV="1">
                  <a:off x="1824" y="2256"/>
                  <a:ext cx="459" cy="569"/>
                </a:xfrm>
                <a:custGeom>
                  <a:avLst/>
                  <a:gdLst>
                    <a:gd name="T0" fmla="*/ 0 w 459"/>
                    <a:gd name="T1" fmla="*/ 0 h 569"/>
                    <a:gd name="T2" fmla="*/ 90 w 459"/>
                    <a:gd name="T3" fmla="*/ 222 h 569"/>
                    <a:gd name="T4" fmla="*/ 183 w 459"/>
                    <a:gd name="T5" fmla="*/ 402 h 569"/>
                    <a:gd name="T6" fmla="*/ 294 w 459"/>
                    <a:gd name="T7" fmla="*/ 519 h 569"/>
                    <a:gd name="T8" fmla="*/ 390 w 459"/>
                    <a:gd name="T9" fmla="*/ 561 h 569"/>
                    <a:gd name="T10" fmla="*/ 459 w 459"/>
                    <a:gd name="T11" fmla="*/ 567 h 56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59"/>
                    <a:gd name="T19" fmla="*/ 0 h 569"/>
                    <a:gd name="T20" fmla="*/ 459 w 459"/>
                    <a:gd name="T21" fmla="*/ 569 h 56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59" h="569">
                      <a:moveTo>
                        <a:pt x="0" y="0"/>
                      </a:moveTo>
                      <a:cubicBezTo>
                        <a:pt x="15" y="36"/>
                        <a:pt x="59" y="155"/>
                        <a:pt x="90" y="222"/>
                      </a:cubicBezTo>
                      <a:cubicBezTo>
                        <a:pt x="121" y="289"/>
                        <a:pt x="149" y="353"/>
                        <a:pt x="183" y="402"/>
                      </a:cubicBezTo>
                      <a:cubicBezTo>
                        <a:pt x="217" y="451"/>
                        <a:pt x="260" y="493"/>
                        <a:pt x="294" y="519"/>
                      </a:cubicBezTo>
                      <a:cubicBezTo>
                        <a:pt x="328" y="545"/>
                        <a:pt x="363" y="553"/>
                        <a:pt x="390" y="561"/>
                      </a:cubicBezTo>
                      <a:cubicBezTo>
                        <a:pt x="417" y="569"/>
                        <a:pt x="445" y="566"/>
                        <a:pt x="459" y="567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30" name="Freeform 10">
                <a:extLst>
                  <a:ext uri="{FF2B5EF4-FFF2-40B4-BE49-F238E27FC236}">
                    <a16:creationId xmlns:a16="http://schemas.microsoft.com/office/drawing/2014/main" id="{E156B766-3A9F-4143-8691-04DB1AA2C8A3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882" y="2827"/>
                <a:ext cx="459" cy="569"/>
              </a:xfrm>
              <a:custGeom>
                <a:avLst/>
                <a:gdLst>
                  <a:gd name="T0" fmla="*/ 0 w 459"/>
                  <a:gd name="T1" fmla="*/ 0 h 569"/>
                  <a:gd name="T2" fmla="*/ 90 w 459"/>
                  <a:gd name="T3" fmla="*/ 222 h 569"/>
                  <a:gd name="T4" fmla="*/ 183 w 459"/>
                  <a:gd name="T5" fmla="*/ 402 h 569"/>
                  <a:gd name="T6" fmla="*/ 294 w 459"/>
                  <a:gd name="T7" fmla="*/ 519 h 569"/>
                  <a:gd name="T8" fmla="*/ 390 w 459"/>
                  <a:gd name="T9" fmla="*/ 561 h 569"/>
                  <a:gd name="T10" fmla="*/ 459 w 459"/>
                  <a:gd name="T11" fmla="*/ 567 h 56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59"/>
                  <a:gd name="T19" fmla="*/ 0 h 569"/>
                  <a:gd name="T20" fmla="*/ 459 w 459"/>
                  <a:gd name="T21" fmla="*/ 569 h 56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59" h="569">
                    <a:moveTo>
                      <a:pt x="0" y="0"/>
                    </a:moveTo>
                    <a:cubicBezTo>
                      <a:pt x="15" y="36"/>
                      <a:pt x="59" y="155"/>
                      <a:pt x="90" y="222"/>
                    </a:cubicBezTo>
                    <a:cubicBezTo>
                      <a:pt x="121" y="289"/>
                      <a:pt x="149" y="353"/>
                      <a:pt x="183" y="402"/>
                    </a:cubicBezTo>
                    <a:cubicBezTo>
                      <a:pt x="217" y="451"/>
                      <a:pt x="260" y="493"/>
                      <a:pt x="294" y="519"/>
                    </a:cubicBezTo>
                    <a:cubicBezTo>
                      <a:pt x="328" y="545"/>
                      <a:pt x="363" y="553"/>
                      <a:pt x="390" y="561"/>
                    </a:cubicBezTo>
                    <a:cubicBezTo>
                      <a:pt x="417" y="569"/>
                      <a:pt x="445" y="566"/>
                      <a:pt x="459" y="567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1" name="Line 11">
              <a:extLst>
                <a:ext uri="{FF2B5EF4-FFF2-40B4-BE49-F238E27FC236}">
                  <a16:creationId xmlns:a16="http://schemas.microsoft.com/office/drawing/2014/main" id="{CF1D1822-3D53-CC4C-B34E-D78FA95CABD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92" y="2051"/>
              <a:ext cx="2083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Line 14">
              <a:extLst>
                <a:ext uri="{FF2B5EF4-FFF2-40B4-BE49-F238E27FC236}">
                  <a16:creationId xmlns:a16="http://schemas.microsoft.com/office/drawing/2014/main" id="{4085B7A6-EE87-5F47-8066-BEE10347B2D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83" y="1591"/>
              <a:ext cx="0" cy="45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prstDash val="lgDash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Rectangle 15">
              <a:extLst>
                <a:ext uri="{FF2B5EF4-FFF2-40B4-BE49-F238E27FC236}">
                  <a16:creationId xmlns:a16="http://schemas.microsoft.com/office/drawing/2014/main" id="{47835ACD-3CD5-4447-8BBA-1426BEC9C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6" y="2068"/>
              <a:ext cx="249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800" dirty="0">
                  <a:latin typeface="Symbol" pitchFamily="-110" charset="2"/>
                </a:rPr>
                <a:t>f</a:t>
              </a:r>
              <a:r>
                <a:rPr lang="en-US" sz="18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</a:t>
              </a:r>
              <a:endParaRPr sz="1800" baseline="-25000" noProof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" name="Oval 16">
              <a:extLst>
                <a:ext uri="{FF2B5EF4-FFF2-40B4-BE49-F238E27FC236}">
                  <a16:creationId xmlns:a16="http://schemas.microsoft.com/office/drawing/2014/main" id="{90C4C72D-9E0F-0F43-B03C-DA703F67EE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3" y="2014"/>
              <a:ext cx="78" cy="77"/>
            </a:xfrm>
            <a:prstGeom prst="ellipse">
              <a:avLst/>
            </a:prstGeom>
            <a:gradFill rotWithShape="0">
              <a:gsLst>
                <a:gs pos="0">
                  <a:srgbClr val="0066FF"/>
                </a:gs>
                <a:gs pos="100000">
                  <a:srgbClr val="002F7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Oval 17">
              <a:extLst>
                <a:ext uri="{FF2B5EF4-FFF2-40B4-BE49-F238E27FC236}">
                  <a16:creationId xmlns:a16="http://schemas.microsoft.com/office/drawing/2014/main" id="{AB029F41-ACC1-FD46-98C3-EA71497A78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4" y="1514"/>
              <a:ext cx="77" cy="77"/>
            </a:xfrm>
            <a:prstGeom prst="ellipse">
              <a:avLst/>
            </a:prstGeom>
            <a:gradFill rotWithShape="0">
              <a:gsLst>
                <a:gs pos="0">
                  <a:srgbClr val="0066FF"/>
                </a:gs>
                <a:gs pos="100000">
                  <a:srgbClr val="002F7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aphicFrame>
          <p:nvGraphicFramePr>
            <p:cNvPr id="26" name="Object 2">
              <a:extLst>
                <a:ext uri="{FF2B5EF4-FFF2-40B4-BE49-F238E27FC236}">
                  <a16:creationId xmlns:a16="http://schemas.microsoft.com/office/drawing/2014/main" id="{BDBD7663-3549-8A49-B56D-977958DBF3B7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503" y="1118"/>
            <a:ext cx="270" cy="34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2" imgW="241200" imgH="215640" progId="Equation.3">
                    <p:embed/>
                  </p:oleObj>
                </mc:Choice>
                <mc:Fallback>
                  <p:oleObj name="Equation" r:id="rId12" imgW="241200" imgH="215640" progId="Equation.3">
                    <p:embed/>
                    <p:pic>
                      <p:nvPicPr>
                        <p:cNvPr id="26" name="Object 2">
                          <a:extLst>
                            <a:ext uri="{FF2B5EF4-FFF2-40B4-BE49-F238E27FC236}">
                              <a16:creationId xmlns:a16="http://schemas.microsoft.com/office/drawing/2014/main" id="{BDBD7663-3549-8A49-B56D-977958DBF3B7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03" y="1118"/>
                          <a:ext cx="270" cy="34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7" name="Object 3">
              <a:extLst>
                <a:ext uri="{FF2B5EF4-FFF2-40B4-BE49-F238E27FC236}">
                  <a16:creationId xmlns:a16="http://schemas.microsoft.com/office/drawing/2014/main" id="{68BEA60A-F94D-C943-A3C4-9709BBB4DCCB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723" y="2108"/>
            <a:ext cx="652" cy="40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4" imgW="583920" imgH="215640" progId="Equation.3">
                    <p:embed/>
                  </p:oleObj>
                </mc:Choice>
                <mc:Fallback>
                  <p:oleObj name="Equation" r:id="rId14" imgW="583920" imgH="215640" progId="Equation.3">
                    <p:embed/>
                    <p:pic>
                      <p:nvPicPr>
                        <p:cNvPr id="27" name="Object 3">
                          <a:extLst>
                            <a:ext uri="{FF2B5EF4-FFF2-40B4-BE49-F238E27FC236}">
                              <a16:creationId xmlns:a16="http://schemas.microsoft.com/office/drawing/2014/main" id="{68BEA60A-F94D-C943-A3C4-9709BBB4DCCB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23" y="2108"/>
                          <a:ext cx="652" cy="40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8" name="Line 21">
              <a:extLst>
                <a:ext uri="{FF2B5EF4-FFF2-40B4-BE49-F238E27FC236}">
                  <a16:creationId xmlns:a16="http://schemas.microsoft.com/office/drawing/2014/main" id="{C00182DF-B56F-CE40-8F7C-EAA3BE6A014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013" y="1666"/>
              <a:ext cx="131" cy="21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stealth"/>
              <a:tailEnd type="stealth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AD0A242F-972F-F7FE-026C-2BE1CDC1F269}"/>
                  </a:ext>
                </a:extLst>
              </p:cNvPr>
              <p:cNvSpPr txBox="1"/>
              <p:nvPr/>
            </p:nvSpPr>
            <p:spPr>
              <a:xfrm>
                <a:off x="843355" y="1494744"/>
                <a:ext cx="1195840" cy="4001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𝑞𝐵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AD0A242F-972F-F7FE-026C-2BE1CDC1F2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3355" y="1494744"/>
                <a:ext cx="1195840" cy="400110"/>
              </a:xfrm>
              <a:prstGeom prst="rect">
                <a:avLst/>
              </a:prstGeom>
              <a:blipFill>
                <a:blip r:embed="rId16"/>
                <a:stretch>
                  <a:fillRect b="-121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9B5417F-BE7C-EE82-FAC7-FF7FB755877F}"/>
                  </a:ext>
                </a:extLst>
              </p:cNvPr>
              <p:cNvSpPr txBox="1"/>
              <p:nvPr/>
            </p:nvSpPr>
            <p:spPr>
              <a:xfrm>
                <a:off x="2704716" y="1340768"/>
                <a:ext cx="1360800" cy="79200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𝑑𝑝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𝑞</m:t>
                      </m:r>
                      <m:acc>
                        <m:accPr>
                          <m:chr m:val="̇"/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acc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9B5417F-BE7C-EE82-FAC7-FF7FB75587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4716" y="1340768"/>
                <a:ext cx="1360800" cy="792000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9A666738-753F-E90A-8D13-82A84775DD3E}"/>
                  </a:ext>
                </a:extLst>
              </p:cNvPr>
              <p:cNvSpPr txBox="1"/>
              <p:nvPr/>
            </p:nvSpPr>
            <p:spPr>
              <a:xfrm>
                <a:off x="4644008" y="1312007"/>
                <a:ext cx="3636000" cy="79200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e>
                          </m:d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𝑡𝑢𝑟𝑛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𝑞</m:t>
                      </m:r>
                      <m:acc>
                        <m:accPr>
                          <m:chr m:val="̇"/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acc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𝑞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  <m:acc>
                            <m:accPr>
                              <m:chr m:val="̇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</m:acc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den>
                      </m:f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9A666738-753F-E90A-8D13-82A84775DD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4008" y="1312007"/>
                <a:ext cx="3636000" cy="792000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>
            <a:extLst>
              <a:ext uri="{FF2B5EF4-FFF2-40B4-BE49-F238E27FC236}">
                <a16:creationId xmlns:a16="http://schemas.microsoft.com/office/drawing/2014/main" id="{DB5D206D-5A21-FD90-3690-F2331DDFE4F9}"/>
              </a:ext>
            </a:extLst>
          </p:cNvPr>
          <p:cNvSpPr/>
          <p:nvPr/>
        </p:nvSpPr>
        <p:spPr bwMode="auto">
          <a:xfrm>
            <a:off x="3870326" y="2228656"/>
            <a:ext cx="4848513" cy="30877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64E1921-3B7B-E123-98E1-1734A6CD0DD4}"/>
                  </a:ext>
                </a:extLst>
              </p:cNvPr>
              <p:cNvSpPr txBox="1"/>
              <p:nvPr/>
            </p:nvSpPr>
            <p:spPr>
              <a:xfrm>
                <a:off x="3841560" y="2446245"/>
                <a:ext cx="5029390" cy="468000"/>
              </a:xfrm>
              <a:prstGeom prst="rect">
                <a:avLst/>
              </a:prstGeom>
              <a:solidFill>
                <a:srgbClr val="FFFFCC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</m:e>
                          </m:d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𝑡𝑢𝑟𝑛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𝑊</m:t>
                              </m:r>
                            </m:e>
                          </m:d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𝑞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𝑅</m:t>
                      </m:r>
                      <m:acc>
                        <m:accPr>
                          <m:chr m:val="̇"/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acc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𝑞</m:t>
                      </m:r>
                      <m:acc>
                        <m:accPr>
                          <m:chr m:val="̂"/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</m:acc>
                      <m:func>
                        <m:func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e>
                      </m:func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64E1921-3B7B-E123-98E1-1734A6CD0D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1560" y="2446245"/>
                <a:ext cx="5029390" cy="468000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56063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3" name="Text Box 3"/>
          <p:cNvSpPr txBox="1">
            <a:spLocks noChangeArrowheads="1"/>
          </p:cNvSpPr>
          <p:nvPr/>
        </p:nvSpPr>
        <p:spPr bwMode="auto">
          <a:xfrm>
            <a:off x="273050" y="980728"/>
            <a:ext cx="5019030" cy="100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</a:pPr>
            <a:r>
              <a:rPr lang="en-US" sz="1800" dirty="0"/>
              <a:t>During the energy ramping, </a:t>
            </a:r>
            <a:r>
              <a:rPr lang="en-US" sz="1800" dirty="0">
                <a:solidFill>
                  <a:srgbClr val="FF0000"/>
                </a:solidFill>
              </a:rPr>
              <a:t>the RF frequency increases </a:t>
            </a:r>
            <a:r>
              <a:rPr lang="en-US" sz="1800" dirty="0"/>
              <a:t>to follow the increase of the revolution frequency :</a:t>
            </a:r>
            <a:endParaRPr lang="fr-FR" sz="1800" dirty="0"/>
          </a:p>
        </p:txBody>
      </p:sp>
      <p:sp>
        <p:nvSpPr>
          <p:cNvPr id="29704" name="Text Box 5"/>
          <p:cNvSpPr txBox="1">
            <a:spLocks noChangeArrowheads="1"/>
          </p:cNvSpPr>
          <p:nvPr/>
        </p:nvSpPr>
        <p:spPr bwMode="auto">
          <a:xfrm>
            <a:off x="323528" y="3195037"/>
            <a:ext cx="8043366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800" dirty="0">
                <a:solidFill>
                  <a:srgbClr val="FF3300"/>
                </a:solidFill>
              </a:rPr>
              <a:t>Since			       the RF frequency must follow the variation of the B field with the law</a:t>
            </a:r>
            <a:r>
              <a:rPr lang="fr-FR" sz="1600" dirty="0"/>
              <a:t> </a:t>
            </a:r>
            <a:r>
              <a:rPr lang="fr-FR" dirty="0">
                <a:latin typeface="Times New Roman" charset="0"/>
              </a:rPr>
              <a:t> </a:t>
            </a:r>
          </a:p>
        </p:txBody>
      </p:sp>
      <p:graphicFrame>
        <p:nvGraphicFramePr>
          <p:cNvPr id="29699" name="Object 3"/>
          <p:cNvGraphicFramePr>
            <a:graphicFrameLocks noChangeAspect="1"/>
          </p:cNvGraphicFramePr>
          <p:nvPr/>
        </p:nvGraphicFramePr>
        <p:xfrm>
          <a:off x="1092200" y="3140968"/>
          <a:ext cx="2455863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219200" imgH="241300" progId="Equation.3">
                  <p:embed/>
                </p:oleObj>
              </mc:Choice>
              <mc:Fallback>
                <p:oleObj name="Equation" r:id="rId2" imgW="1219200" imgH="241300" progId="Equation.3">
                  <p:embed/>
                  <p:pic>
                    <p:nvPicPr>
                      <p:cNvPr id="29699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92200" y="3140968"/>
                        <a:ext cx="2455863" cy="4826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323528" y="2195572"/>
            <a:ext cx="864096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800" dirty="0">
                <a:solidFill>
                  <a:srgbClr val="FF3300"/>
                </a:solidFill>
              </a:rPr>
              <a:t>Hence:					      </a:t>
            </a:r>
            <a:r>
              <a:rPr lang="fr-FR" sz="1600" dirty="0"/>
              <a:t>( </a:t>
            </a:r>
            <a:r>
              <a:rPr lang="fr-FR" sz="1600" dirty="0" err="1"/>
              <a:t>using</a:t>
            </a:r>
            <a:r>
              <a:rPr lang="fr-FR" sz="1600" dirty="0"/>
              <a:t>			)</a:t>
            </a:r>
            <a:endParaRPr lang="fr-FR" dirty="0">
              <a:latin typeface="Times New Roman" charset="0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6153794" y="2204864"/>
          <a:ext cx="2306638" cy="352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498600" imgH="228600" progId="Equation.3">
                  <p:embed/>
                </p:oleObj>
              </mc:Choice>
              <mc:Fallback>
                <p:oleObj name="Equation" r:id="rId4" imgW="1498600" imgH="228600" progId="Equation.3">
                  <p:embed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153794" y="2204864"/>
                        <a:ext cx="2306638" cy="3524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395536" y="5445224"/>
            <a:ext cx="8043366" cy="378758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800" b="1" dirty="0">
                <a:solidFill>
                  <a:srgbClr val="FF3300"/>
                </a:solidFill>
              </a:rPr>
              <a:t>RF frequency program </a:t>
            </a:r>
            <a:r>
              <a:rPr lang="en-US" sz="1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during acceleration </a:t>
            </a:r>
            <a:r>
              <a:rPr lang="en-US" sz="1800" b="1" dirty="0">
                <a:solidFill>
                  <a:srgbClr val="FF3300"/>
                </a:solidFill>
              </a:rPr>
              <a:t>determined by B-field !</a:t>
            </a:r>
          </a:p>
        </p:txBody>
      </p:sp>
      <p:sp>
        <p:nvSpPr>
          <p:cNvPr id="16" name="Rectangle 2"/>
          <p:cNvSpPr txBox="1">
            <a:spLocks noChangeArrowheads="1"/>
          </p:cNvSpPr>
          <p:nvPr/>
        </p:nvSpPr>
        <p:spPr>
          <a:xfrm>
            <a:off x="990600" y="304800"/>
            <a:ext cx="7086600" cy="533400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9pPr>
          </a:lstStyle>
          <a:p>
            <a:r>
              <a:rPr lang="en-US" dirty="0"/>
              <a:t>The Synchrotron – Frequency change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5580112" y="1052736"/>
                <a:ext cx="2779864" cy="63260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𝜔</m:t>
                      </m:r>
                      <m:r>
                        <a:rPr lang="en-US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f>
                        <m:fPr>
                          <m:ctrlPr>
                            <a:rPr lang="bg-BG" b="0" i="1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𝑅𝐹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h</m:t>
                          </m:r>
                        </m:den>
                      </m:f>
                      <m:r>
                        <a:rPr lang="en-US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r>
                        <a:rPr lang="en-US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𝜔</m:t>
                      </m:r>
                      <m:r>
                        <a:rPr lang="en-US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(</m:t>
                      </m:r>
                      <m:r>
                        <a:rPr lang="en-US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𝐵</m:t>
                      </m:r>
                      <m:r>
                        <a:rPr lang="en-US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,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𝑅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𝑠</m:t>
                          </m:r>
                        </m:sub>
                      </m:sSub>
                      <m:r>
                        <a:rPr lang="en-US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0112" y="1052736"/>
                <a:ext cx="2779864" cy="632609"/>
              </a:xfrm>
              <a:prstGeom prst="rect">
                <a:avLst/>
              </a:prstGeom>
              <a:blipFill rotWithShape="0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DA29C317-15D8-1D7D-49D3-44712516B699}"/>
                  </a:ext>
                </a:extLst>
              </p:cNvPr>
              <p:cNvSpPr txBox="1"/>
              <p:nvPr/>
            </p:nvSpPr>
            <p:spPr>
              <a:xfrm>
                <a:off x="6153794" y="2218735"/>
                <a:ext cx="2367378" cy="33855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𝑝</m:t>
                      </m:r>
                      <m:d>
                        <m:d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𝑞𝐵</m:t>
                      </m:r>
                      <m:d>
                        <m:d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 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DA29C317-15D8-1D7D-49D3-44712516B6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3794" y="2218735"/>
                <a:ext cx="2367378" cy="338554"/>
              </a:xfrm>
              <a:prstGeom prst="rect">
                <a:avLst/>
              </a:prstGeom>
              <a:blipFill>
                <a:blip r:embed="rId18"/>
                <a:stretch>
                  <a:fillRect b="-7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28C6D35-40CA-CDAF-8F51-5C03F8CF209B}"/>
                  </a:ext>
                </a:extLst>
              </p:cNvPr>
              <p:cNvSpPr txBox="1"/>
              <p:nvPr/>
            </p:nvSpPr>
            <p:spPr>
              <a:xfrm>
                <a:off x="1324101" y="1999332"/>
                <a:ext cx="3934475" cy="7618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𝑅𝐹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den>
                      </m:f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num>
                        <m:den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28C6D35-40CA-CDAF-8F51-5C03F8CF20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24101" y="1999332"/>
                <a:ext cx="3934475" cy="761812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2C38A6B-932E-7BED-FD26-C17BC38BF5EF}"/>
                  </a:ext>
                </a:extLst>
              </p:cNvPr>
              <p:cNvSpPr txBox="1"/>
              <p:nvPr/>
            </p:nvSpPr>
            <p:spPr>
              <a:xfrm>
                <a:off x="1595014" y="4055081"/>
                <a:ext cx="5742469" cy="1070229"/>
              </a:xfrm>
              <a:prstGeom prst="rect">
                <a:avLst/>
              </a:prstGeom>
              <a:solidFill>
                <a:srgbClr val="FFFFCC"/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𝑅𝐹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{"/>
                              <m:endChr m:val="}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𝐵</m:t>
                                      </m:r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(</m:t>
                                      </m:r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)</m:t>
                                      </m:r>
                                    </m:e>
                                    <m:sup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sSup>
                                        <m:sSupPr>
                                          <m:ctrlPr>
                                            <a:rPr lang="en-US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d>
                                            <m:dPr>
                                              <m:ctrlPr>
                                                <a:rPr lang="en-US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f>
                                                <m:fPr>
                                                  <m:type m:val="lin"/>
                                                  <m:ctrlPr>
                                                    <a:rPr lang="en-US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fPr>
                                                <m:num>
                                                  <m:sSub>
                                                    <m:sSubPr>
                                                      <m:ctrlPr>
                                                        <a:rPr lang="en-US" i="1" smtClean="0"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sSubPr>
                                                    <m:e>
                                                      <m:r>
                                                        <a:rPr lang="en-US" b="0" i="1" smtClean="0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𝑚</m:t>
                                                      </m:r>
                                                    </m:e>
                                                    <m:sub>
                                                      <m:r>
                                                        <a:rPr lang="en-US" b="0" i="1" smtClean="0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0</m:t>
                                                      </m:r>
                                                    </m:sub>
                                                  </m:sSub>
                                                  <m:sSup>
                                                    <m:sSupPr>
                                                      <m:ctrlPr>
                                                        <a:rPr lang="en-US" i="1" smtClean="0"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sSupPr>
                                                    <m:e>
                                                      <m:r>
                                                        <a:rPr lang="en-US" b="0" i="1" smtClean="0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𝑐</m:t>
                                                      </m:r>
                                                    </m:e>
                                                    <m:sup>
                                                      <m:r>
                                                        <a:rPr lang="en-US" b="0" i="1" smtClean="0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2</m:t>
                                                      </m:r>
                                                    </m:sup>
                                                  </m:sSup>
                                                </m:num>
                                                <m:den>
                                                  <m:r>
                                                    <a:rPr lang="en-US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𝑞𝑐</m:t>
                                                  </m:r>
                                                  <m:r>
                                                    <a:rPr lang="en-US" b="0" i="1" smtClean="0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𝜌</m:t>
                                                  </m:r>
                                                </m:den>
                                              </m:f>
                                            </m:e>
                                          </m:d>
                                        </m:e>
                                        <m:sup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𝐵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(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)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d>
                        </m:e>
                        <m:sup>
                          <m:f>
                            <m:fPr>
                              <m:type m:val="skw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2C38A6B-932E-7BED-FD26-C17BC38BF5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95014" y="4055081"/>
                <a:ext cx="5742469" cy="1070229"/>
              </a:xfrm>
              <a:prstGeom prst="rect">
                <a:avLst/>
              </a:prstGeom>
              <a:blipFill>
                <a:blip r:embed="rId20"/>
                <a:stretch>
                  <a:fillRect t="-47126" r="-1762" b="-79310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17757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649C2477-EF4A-0743-B672-E2EB7EA0E2A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82" t="12222" r="2082" b="8000"/>
          <a:stretch/>
        </p:blipFill>
        <p:spPr>
          <a:xfrm>
            <a:off x="199740" y="1628800"/>
            <a:ext cx="4300252" cy="4537920"/>
          </a:xfrm>
          <a:prstGeom prst="rect">
            <a:avLst/>
          </a:prstGeom>
        </p:spPr>
      </p:pic>
      <p:sp>
        <p:nvSpPr>
          <p:cNvPr id="29703" name="Text Box 3"/>
          <p:cNvSpPr txBox="1">
            <a:spLocks noChangeArrowheads="1"/>
          </p:cNvSpPr>
          <p:nvPr/>
        </p:nvSpPr>
        <p:spPr bwMode="auto">
          <a:xfrm>
            <a:off x="273050" y="980729"/>
            <a:ext cx="8475414" cy="378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</a:pPr>
            <a:r>
              <a:rPr lang="en-US" sz="1800" dirty="0"/>
              <a:t>During the energy ramping, the </a:t>
            </a:r>
            <a:r>
              <a:rPr lang="en-US" sz="1800" dirty="0">
                <a:solidFill>
                  <a:srgbClr val="FF0000"/>
                </a:solidFill>
              </a:rPr>
              <a:t>B-field </a:t>
            </a:r>
            <a:r>
              <a:rPr lang="en-US" sz="1800" dirty="0"/>
              <a:t>and the </a:t>
            </a:r>
            <a:r>
              <a:rPr lang="en-US" sz="1800" dirty="0">
                <a:solidFill>
                  <a:srgbClr val="FF0000"/>
                </a:solidFill>
              </a:rPr>
              <a:t>revolution frequency </a:t>
            </a:r>
            <a:r>
              <a:rPr lang="en-US" sz="1800" dirty="0"/>
              <a:t>increase </a:t>
            </a:r>
            <a:endParaRPr lang="fr-FR" sz="1800" dirty="0"/>
          </a:p>
        </p:txBody>
      </p:sp>
      <p:sp>
        <p:nvSpPr>
          <p:cNvPr id="16" name="Rectangle 2"/>
          <p:cNvSpPr txBox="1">
            <a:spLocks noChangeArrowheads="1"/>
          </p:cNvSpPr>
          <p:nvPr/>
        </p:nvSpPr>
        <p:spPr>
          <a:xfrm>
            <a:off x="990600" y="304800"/>
            <a:ext cx="7086600" cy="533400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9pPr>
          </a:lstStyle>
          <a:p>
            <a:r>
              <a:rPr lang="en-US" dirty="0"/>
              <a:t>Example: PS - Field / Frequency change</a:t>
            </a:r>
            <a:endParaRPr lang="fr-FR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7C28402-B938-904B-8344-539CF365589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82" t="12222" r="2082" b="7980"/>
          <a:stretch/>
        </p:blipFill>
        <p:spPr>
          <a:xfrm>
            <a:off x="4644008" y="1628800"/>
            <a:ext cx="4299138" cy="4537919"/>
          </a:xfrm>
          <a:prstGeom prst="rect">
            <a:avLst/>
          </a:prstGeom>
        </p:spPr>
      </p:pic>
      <p:sp>
        <p:nvSpPr>
          <p:cNvPr id="20" name="Line 60">
            <a:extLst>
              <a:ext uri="{FF2B5EF4-FFF2-40B4-BE49-F238E27FC236}">
                <a16:creationId xmlns:a16="http://schemas.microsoft.com/office/drawing/2014/main" id="{AA88214B-3D1A-5743-8670-2C5D8F0A36AE}"/>
              </a:ext>
            </a:extLst>
          </p:cNvPr>
          <p:cNvSpPr>
            <a:spLocks noChangeShapeType="1"/>
          </p:cNvSpPr>
          <p:nvPr/>
        </p:nvSpPr>
        <p:spPr bwMode="auto">
          <a:xfrm>
            <a:off x="2862193" y="6309321"/>
            <a:ext cx="581758" cy="0"/>
          </a:xfrm>
          <a:prstGeom prst="line">
            <a:avLst/>
          </a:prstGeom>
          <a:noFill/>
          <a:ln w="19050">
            <a:solidFill>
              <a:schemeClr val="bg2"/>
            </a:solidFill>
            <a:prstDash val="solid"/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7806A0C-9E47-6B4B-8799-04BB3E43490A}"/>
              </a:ext>
            </a:extLst>
          </p:cNvPr>
          <p:cNvSpPr txBox="1"/>
          <p:nvPr/>
        </p:nvSpPr>
        <p:spPr>
          <a:xfrm>
            <a:off x="1691680" y="6125235"/>
            <a:ext cx="11705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Times" pitchFamily="2" charset="0"/>
              </a:rPr>
              <a:t>time (</a:t>
            </a:r>
            <a:r>
              <a:rPr lang="en-US" sz="2000" dirty="0" err="1">
                <a:latin typeface="Times" pitchFamily="2" charset="0"/>
              </a:rPr>
              <a:t>ms</a:t>
            </a:r>
            <a:r>
              <a:rPr lang="en-US" sz="2000" dirty="0">
                <a:latin typeface="Times" pitchFamily="2" charset="0"/>
              </a:rPr>
              <a:t>)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3B04188-D265-F045-9FF7-4B473D7FA21B}"/>
              </a:ext>
            </a:extLst>
          </p:cNvPr>
          <p:cNvSpPr/>
          <p:nvPr/>
        </p:nvSpPr>
        <p:spPr>
          <a:xfrm>
            <a:off x="611560" y="1988840"/>
            <a:ext cx="11849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B-field</a:t>
            </a:r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4055391-4131-954D-91CC-E6A764A310BE}"/>
              </a:ext>
            </a:extLst>
          </p:cNvPr>
          <p:cNvSpPr/>
          <p:nvPr/>
        </p:nvSpPr>
        <p:spPr>
          <a:xfrm>
            <a:off x="5511680" y="5157192"/>
            <a:ext cx="32367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revolution frequency </a:t>
            </a:r>
            <a:endParaRPr lang="en-US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86990FB-7E7D-9046-8B57-A74907FE652B}"/>
              </a:ext>
            </a:extLst>
          </p:cNvPr>
          <p:cNvSpPr/>
          <p:nvPr/>
        </p:nvSpPr>
        <p:spPr>
          <a:xfrm>
            <a:off x="5076056" y="1949931"/>
            <a:ext cx="117852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kinetic</a:t>
            </a:r>
          </a:p>
          <a:p>
            <a:r>
              <a:rPr lang="en-US" dirty="0">
                <a:solidFill>
                  <a:srgbClr val="FF0000"/>
                </a:solidFill>
              </a:rPr>
              <a:t>energy</a:t>
            </a:r>
            <a:endParaRPr lang="en-US" dirty="0"/>
          </a:p>
        </p:txBody>
      </p:sp>
      <p:sp>
        <p:nvSpPr>
          <p:cNvPr id="25" name="Line 60">
            <a:extLst>
              <a:ext uri="{FF2B5EF4-FFF2-40B4-BE49-F238E27FC236}">
                <a16:creationId xmlns:a16="http://schemas.microsoft.com/office/drawing/2014/main" id="{B4BC56D5-EFCD-0947-9EC8-593D6AD27C61}"/>
              </a:ext>
            </a:extLst>
          </p:cNvPr>
          <p:cNvSpPr>
            <a:spLocks noChangeShapeType="1"/>
          </p:cNvSpPr>
          <p:nvPr/>
        </p:nvSpPr>
        <p:spPr bwMode="auto">
          <a:xfrm>
            <a:off x="7590642" y="6350805"/>
            <a:ext cx="581758" cy="0"/>
          </a:xfrm>
          <a:prstGeom prst="line">
            <a:avLst/>
          </a:prstGeom>
          <a:noFill/>
          <a:ln w="19050">
            <a:solidFill>
              <a:schemeClr val="bg2"/>
            </a:solidFill>
            <a:prstDash val="solid"/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7A9FC7C-000D-CD4F-BA32-4CF7695D15B2}"/>
              </a:ext>
            </a:extLst>
          </p:cNvPr>
          <p:cNvSpPr txBox="1"/>
          <p:nvPr/>
        </p:nvSpPr>
        <p:spPr>
          <a:xfrm>
            <a:off x="6420129" y="6166719"/>
            <a:ext cx="11705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Times" pitchFamily="2" charset="0"/>
              </a:rPr>
              <a:t>time (</a:t>
            </a:r>
            <a:r>
              <a:rPr lang="en-US" sz="2000" dirty="0" err="1">
                <a:latin typeface="Times" pitchFamily="2" charset="0"/>
              </a:rPr>
              <a:t>ms</a:t>
            </a:r>
            <a:r>
              <a:rPr lang="en-US" sz="2000" dirty="0">
                <a:latin typeface="Times" pitchFamily="2" charset="0"/>
              </a:rPr>
              <a:t>)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34F5408-7B14-BB4C-8A4D-E4BCA67E885E}"/>
              </a:ext>
            </a:extLst>
          </p:cNvPr>
          <p:cNvSpPr/>
          <p:nvPr/>
        </p:nvSpPr>
        <p:spPr>
          <a:xfrm>
            <a:off x="611560" y="5271591"/>
            <a:ext cx="22637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B-field change</a:t>
            </a:r>
            <a:endParaRPr lang="en-US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89A1011-47E6-2844-A91B-CFEBD50FD032}"/>
              </a:ext>
            </a:extLst>
          </p:cNvPr>
          <p:cNvSpPr/>
          <p:nvPr/>
        </p:nvSpPr>
        <p:spPr>
          <a:xfrm>
            <a:off x="2851481" y="4180573"/>
            <a:ext cx="11063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‘B-dot’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3121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FC75BF9-B387-3845-9D05-84029913A2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  <p:sp>
        <p:nvSpPr>
          <p:cNvPr id="30726" name="Rectangle 2"/>
          <p:cNvSpPr>
            <a:spLocks noGrp="1" noChangeArrowheads="1"/>
          </p:cNvSpPr>
          <p:nvPr>
            <p:ph type="title"/>
          </p:nvPr>
        </p:nvSpPr>
        <p:spPr>
          <a:xfrm>
            <a:off x="1985020" y="162885"/>
            <a:ext cx="517396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/>
              <a:t>Overtaking in a Formula 1 Race</a:t>
            </a:r>
            <a:endParaRPr lang="fr-FR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D8B3AC2-F82E-4541-B825-EFA710281118}"/>
              </a:ext>
            </a:extLst>
          </p:cNvPr>
          <p:cNvSpPr/>
          <p:nvPr/>
        </p:nvSpPr>
        <p:spPr>
          <a:xfrm>
            <a:off x="7019858" y="5693186"/>
            <a:ext cx="223266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Times" pitchFamily="2" charset="0"/>
              </a:rPr>
              <a:t>www.formula1.com</a:t>
            </a:r>
          </a:p>
        </p:txBody>
      </p:sp>
    </p:spTree>
    <p:extLst>
      <p:ext uri="{BB962C8B-B14F-4D97-AF65-F5344CB8AC3E}">
        <p14:creationId xmlns:p14="http://schemas.microsoft.com/office/powerpoint/2010/main" val="2842036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6" name="Rectangle 2"/>
          <p:cNvSpPr>
            <a:spLocks noGrp="1" noChangeArrowheads="1"/>
          </p:cNvSpPr>
          <p:nvPr>
            <p:ph type="title"/>
          </p:nvPr>
        </p:nvSpPr>
        <p:spPr>
          <a:xfrm>
            <a:off x="1985020" y="3105307"/>
            <a:ext cx="517396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/>
              <a:t>Overtaking in a Formula 1 Race</a:t>
            </a:r>
            <a:endParaRPr lang="fr-FR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1380119-689A-414A-B539-72EBC826A2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4700" y="1920"/>
            <a:ext cx="2514600" cy="9144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46BC2C8-F763-DB49-A705-872B19CE4CE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17818" y1="20000" x2="17818" y2="20000"/>
                        <a14:foregroundMark x1="18545" y1="90000" x2="18545" y2="90000"/>
                        <a14:foregroundMark x1="4364" y1="14000" x2="4364" y2="14000"/>
                        <a14:foregroundMark x1="5455" y1="94000" x2="5455" y2="94000"/>
                        <a14:foregroundMark x1="72727" y1="84000" x2="72727" y2="84000"/>
                        <a14:foregroundMark x1="53455" y1="52000" x2="53455" y2="52000"/>
                        <a14:foregroundMark x1="39636" y1="33000" x2="39636" y2="33000"/>
                        <a14:foregroundMark x1="39636" y1="70000" x2="39636" y2="70000"/>
                        <a14:foregroundMark x1="13455" y1="63000" x2="13455" y2="63000"/>
                        <a14:backgroundMark x1="29818" y1="18000" x2="29818" y2="1800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314700" y="1340768"/>
            <a:ext cx="25146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775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repeatCount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65 0.00254 C -0.23281 0.00254 -0.42517 0.19491 -0.42517 0.43241 C -0.42517 0.67014 -0.23281 0.86366 0.00365 0.86366 C 0.2401 0.86366 0.43316 0.67014 0.43316 0.43241 C 0.43316 0.19491 0.2401 0.00254 0.00365 0.00254 Z " pathEditMode="fixed" rAng="0" ptsTypes="AAAAA">
                                      <p:cBhvr>
                                        <p:cTn id="6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" y="4305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1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1.48148E-6 C -0.15278 1.48148E-6 -0.27587 0.10995 -0.27587 0.24653 C -0.27587 0.38217 -0.15278 0.49329 -2.22222E-6 0.49329 C 0.15209 0.49329 0.27674 0.38217 0.27674 0.24653 C 0.27674 0.10995 0.15209 1.48148E-6 -2.22222E-6 1.48148E-6 Z " pathEditMode="fixed" rAng="0" ptsTypes="AAAAA">
                                      <p:cBhvr>
                                        <p:cTn id="10" dur="3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" y="24653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2" dur="3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04800"/>
            <a:ext cx="7467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/>
              <a:t>Overtaking in a Formula 1 Race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738" name="Text Box 48"/>
              <p:cNvSpPr txBox="1">
                <a:spLocks noChangeArrowheads="1"/>
              </p:cNvSpPr>
              <p:nvPr/>
            </p:nvSpPr>
            <p:spPr bwMode="auto">
              <a:xfrm>
                <a:off x="2970859" y="1126485"/>
                <a:ext cx="6065637" cy="37709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800" dirty="0"/>
                  <a:t>A F1 car wants to overtake another car! It will have a </a:t>
                </a:r>
              </a:p>
              <a:p>
                <a:pPr marL="285750" indent="-285750">
                  <a:spcBef>
                    <a:spcPct val="50000"/>
                  </a:spcBef>
                  <a:buFont typeface="Arial" charset="0"/>
                  <a:buChar char="•"/>
                </a:pPr>
                <a:r>
                  <a:rPr lang="en-US" sz="1800" dirty="0"/>
                  <a:t>a </a:t>
                </a:r>
                <a:r>
                  <a:rPr lang="en-US" sz="1800" dirty="0">
                    <a:solidFill>
                      <a:srgbClr val="FF0000"/>
                    </a:solidFill>
                  </a:rPr>
                  <a:t>different track length </a:t>
                </a:r>
                <a:r>
                  <a:rPr lang="en-US" sz="1800" dirty="0"/>
                  <a:t>due to a ‘dispersion orbit’</a:t>
                </a:r>
              </a:p>
              <a:p>
                <a:pPr marL="285750" indent="-285750">
                  <a:spcBef>
                    <a:spcPct val="50000"/>
                  </a:spcBef>
                  <a:buFont typeface="Arial" charset="0"/>
                  <a:buChar char="•"/>
                </a:pPr>
                <a:r>
                  <a:rPr lang="en-US" sz="1800" dirty="0"/>
                  <a:t>and a </a:t>
                </a:r>
                <a:r>
                  <a:rPr lang="en-US" sz="1800" dirty="0">
                    <a:solidFill>
                      <a:srgbClr val="FF0000"/>
                    </a:solidFill>
                  </a:rPr>
                  <a:t>different velocity</a:t>
                </a:r>
                <a:r>
                  <a:rPr lang="en-US" sz="1800" dirty="0"/>
                  <a:t>.</a:t>
                </a:r>
              </a:p>
              <a:p>
                <a:pPr>
                  <a:spcBef>
                    <a:spcPct val="50000"/>
                  </a:spcBef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den>
                    </m:f>
                  </m:oMath>
                </a14:m>
                <a:r>
                  <a:rPr lang="en-US" sz="1800" dirty="0"/>
                  <a:t>   and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</m:t>
                        </m:r>
                      </m:den>
                    </m:f>
                  </m:oMath>
                </a14:m>
                <a:br>
                  <a:rPr lang="en-US" b="0" i="1" dirty="0">
                    <a:latin typeface="Cambria Math" panose="02040503050406030204" pitchFamily="18" charset="0"/>
                  </a:rPr>
                </a:br>
                <a:br>
                  <a:rPr lang="en-US" b="0" i="1" dirty="0">
                    <a:latin typeface="Cambria Math" panose="02040503050406030204" pitchFamily="18" charset="0"/>
                  </a:rPr>
                </a:br>
                <a:r>
                  <a:rPr lang="en-US" b="0" dirty="0">
                    <a:latin typeface="Cambria Math" panose="02040503050406030204" pitchFamily="18" charset="0"/>
                  </a:rPr>
                  <a:t>=&gt; </a:t>
                </a:r>
                <a:r>
                  <a:rPr lang="en-US" b="0" i="1" dirty="0"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num>
                      <m:den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den>
                    </m:f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𝑅</m:t>
                        </m:r>
                      </m:num>
                      <m:den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𝑅</m:t>
                        </m:r>
                      </m:den>
                    </m:f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num>
                      <m:den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den>
                    </m:f>
                  </m:oMath>
                </a14:m>
                <a:endParaRPr lang="en-US" dirty="0"/>
              </a:p>
              <a:p>
                <a:pPr>
                  <a:spcBef>
                    <a:spcPct val="50000"/>
                  </a:spcBef>
                </a:pPr>
                <a:r>
                  <a:rPr lang="en-US" sz="1800" dirty="0"/>
                  <a:t>The winner depends on the </a:t>
                </a:r>
                <a:r>
                  <a:rPr lang="en-US" sz="1800" dirty="0">
                    <a:solidFill>
                      <a:srgbClr val="FF0000"/>
                    </a:solidFill>
                  </a:rPr>
                  <a:t>relative change in speed </a:t>
                </a:r>
                <a:r>
                  <a:rPr lang="en-US" sz="1800" dirty="0"/>
                  <a:t>compared to the </a:t>
                </a:r>
                <a:r>
                  <a:rPr lang="en-US" sz="1800" dirty="0">
                    <a:solidFill>
                      <a:srgbClr val="FF0000"/>
                    </a:solidFill>
                  </a:rPr>
                  <a:t>relative change in track length!</a:t>
                </a:r>
                <a:endParaRPr lang="en-US" sz="1800" dirty="0"/>
              </a:p>
            </p:txBody>
          </p:sp>
        </mc:Choice>
        <mc:Fallback xmlns="">
          <p:sp>
            <p:nvSpPr>
              <p:cNvPr id="30738" name="Text Box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970859" y="1126485"/>
                <a:ext cx="6065637" cy="3770904"/>
              </a:xfrm>
              <a:prstGeom prst="rect">
                <a:avLst/>
              </a:prstGeom>
              <a:blipFill>
                <a:blip r:embed="rId3"/>
                <a:stretch>
                  <a:fillRect l="-1461" t="-671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740" name="Text Box 51"/>
          <p:cNvSpPr txBox="1">
            <a:spLocks noChangeArrowheads="1"/>
          </p:cNvSpPr>
          <p:nvPr/>
        </p:nvSpPr>
        <p:spPr bwMode="auto">
          <a:xfrm>
            <a:off x="1611189" y="5346739"/>
            <a:ext cx="592162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/>
              <a:t>If the </a:t>
            </a:r>
            <a:r>
              <a:rPr lang="en-US" sz="1800" dirty="0">
                <a:solidFill>
                  <a:srgbClr val="FF0000"/>
                </a:solidFill>
              </a:rPr>
              <a:t>relative change in speed </a:t>
            </a:r>
            <a:r>
              <a:rPr lang="en-US" sz="1800" dirty="0"/>
              <a:t>is </a:t>
            </a:r>
            <a:r>
              <a:rPr lang="en-US" sz="1800" dirty="0">
                <a:solidFill>
                  <a:srgbClr val="FF0000"/>
                </a:solidFill>
              </a:rPr>
              <a:t>larger than </a:t>
            </a:r>
            <a:r>
              <a:rPr lang="en-US" sz="1800" dirty="0"/>
              <a:t>the </a:t>
            </a:r>
            <a:r>
              <a:rPr lang="en-US" sz="1800" dirty="0">
                <a:solidFill>
                  <a:srgbClr val="FF0000"/>
                </a:solidFill>
              </a:rPr>
              <a:t>relative change in track length </a:t>
            </a:r>
            <a:r>
              <a:rPr lang="en-US" sz="1800" dirty="0">
                <a:latin typeface="Times" pitchFamily="2" charset="0"/>
              </a:rPr>
              <a:t>=&gt;</a:t>
            </a:r>
            <a:r>
              <a:rPr lang="en-US" sz="1800" dirty="0"/>
              <a:t> the </a:t>
            </a:r>
            <a:r>
              <a:rPr lang="en-US" sz="1800" dirty="0">
                <a:solidFill>
                  <a:srgbClr val="FF0000"/>
                </a:solidFill>
              </a:rPr>
              <a:t>red</a:t>
            </a:r>
            <a:r>
              <a:rPr lang="en-US" sz="1800" dirty="0"/>
              <a:t> car will win! </a:t>
            </a:r>
          </a:p>
        </p:txBody>
      </p:sp>
      <p:sp>
        <p:nvSpPr>
          <p:cNvPr id="30741" name="Text Box 53"/>
          <p:cNvSpPr txBox="1">
            <a:spLocks noChangeArrowheads="1"/>
          </p:cNvSpPr>
          <p:nvPr/>
        </p:nvSpPr>
        <p:spPr bwMode="auto">
          <a:xfrm>
            <a:off x="245331" y="3511153"/>
            <a:ext cx="2454461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/>
              <a:t>v=speed of the car</a:t>
            </a:r>
          </a:p>
          <a:p>
            <a:pPr>
              <a:spcBef>
                <a:spcPct val="50000"/>
              </a:spcBef>
            </a:pPr>
            <a:r>
              <a:rPr lang="en-US" sz="1600" dirty="0"/>
              <a:t>R=track physical radius</a:t>
            </a:r>
          </a:p>
          <a:p>
            <a:pPr>
              <a:spcBef>
                <a:spcPct val="50000"/>
              </a:spcBef>
            </a:pPr>
            <a:r>
              <a:rPr lang="en-US" sz="1600" dirty="0"/>
              <a:t>T=revolution period</a:t>
            </a:r>
          </a:p>
          <a:p>
            <a:pPr>
              <a:spcBef>
                <a:spcPct val="50000"/>
              </a:spcBef>
            </a:pPr>
            <a:r>
              <a:rPr lang="en-US" sz="1600" dirty="0" err="1"/>
              <a:t>f</a:t>
            </a:r>
            <a:r>
              <a:rPr lang="en-US" sz="1600" baseline="-25000" dirty="0" err="1"/>
              <a:t>r</a:t>
            </a:r>
            <a:r>
              <a:rPr lang="en-US" sz="1600" dirty="0"/>
              <a:t>=revolution frequency</a:t>
            </a:r>
            <a:endParaRPr lang="fr-FR" sz="1600" dirty="0"/>
          </a:p>
        </p:txBody>
      </p:sp>
      <p:grpSp>
        <p:nvGrpSpPr>
          <p:cNvPr id="25" name="Group 24"/>
          <p:cNvGrpSpPr>
            <a:grpSpLocks noChangeAspect="1"/>
          </p:cNvGrpSpPr>
          <p:nvPr/>
        </p:nvGrpSpPr>
        <p:grpSpPr>
          <a:xfrm>
            <a:off x="179512" y="764704"/>
            <a:ext cx="2232248" cy="2592287"/>
            <a:chOff x="133274" y="990600"/>
            <a:chExt cx="3056067" cy="3548980"/>
          </a:xfrm>
        </p:grpSpPr>
        <p:sp>
          <p:nvSpPr>
            <p:cNvPr id="30728" name="Line 15"/>
            <p:cNvSpPr>
              <a:spLocks noChangeAspect="1" noChangeShapeType="1"/>
            </p:cNvSpPr>
            <p:nvPr/>
          </p:nvSpPr>
          <p:spPr bwMode="auto">
            <a:xfrm>
              <a:off x="1828800" y="1600200"/>
              <a:ext cx="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30" name="Oval 33"/>
            <p:cNvSpPr>
              <a:spLocks noChangeArrowheads="1"/>
            </p:cNvSpPr>
            <p:nvPr/>
          </p:nvSpPr>
          <p:spPr bwMode="auto">
            <a:xfrm>
              <a:off x="133274" y="1490529"/>
              <a:ext cx="3056067" cy="3049051"/>
            </a:xfrm>
            <a:prstGeom prst="ellips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0732" name="Oval 35"/>
            <p:cNvSpPr>
              <a:spLocks noChangeArrowheads="1"/>
            </p:cNvSpPr>
            <p:nvPr/>
          </p:nvSpPr>
          <p:spPr bwMode="auto">
            <a:xfrm>
              <a:off x="626189" y="2023617"/>
              <a:ext cx="2084461" cy="202305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34" name="Text Box 39"/>
            <p:cNvSpPr txBox="1">
              <a:spLocks noChangeAspect="1" noChangeArrowheads="1"/>
            </p:cNvSpPr>
            <p:nvPr/>
          </p:nvSpPr>
          <p:spPr bwMode="auto">
            <a:xfrm>
              <a:off x="956337" y="2424708"/>
              <a:ext cx="916919" cy="476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600" dirty="0">
                  <a:solidFill>
                    <a:srgbClr val="0000FF"/>
                  </a:solidFill>
                </a:rPr>
                <a:t>slow</a:t>
              </a:r>
              <a:endParaRPr lang="fr-FR" sz="1600" dirty="0">
                <a:solidFill>
                  <a:srgbClr val="0000FF"/>
                </a:solidFill>
              </a:endParaRPr>
            </a:p>
          </p:txBody>
        </p:sp>
        <p:sp>
          <p:nvSpPr>
            <p:cNvPr id="30735" name="Line 42"/>
            <p:cNvSpPr>
              <a:spLocks noChangeShapeType="1"/>
            </p:cNvSpPr>
            <p:nvPr/>
          </p:nvSpPr>
          <p:spPr bwMode="auto">
            <a:xfrm flipV="1">
              <a:off x="2400679" y="2526091"/>
              <a:ext cx="640119" cy="140417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36" name="Text Box 44"/>
            <p:cNvSpPr txBox="1">
              <a:spLocks noChangeAspect="1" noChangeArrowheads="1"/>
            </p:cNvSpPr>
            <p:nvPr/>
          </p:nvSpPr>
          <p:spPr bwMode="auto">
            <a:xfrm>
              <a:off x="1676415" y="2432723"/>
              <a:ext cx="922653" cy="463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fr-FR" sz="1600" dirty="0" err="1">
                  <a:solidFill>
                    <a:srgbClr val="FF3300"/>
                  </a:solidFill>
                </a:rPr>
                <a:t>fast</a:t>
              </a:r>
              <a:r>
                <a:rPr lang="fr-FR" sz="1600" dirty="0">
                  <a:solidFill>
                    <a:srgbClr val="FF3300"/>
                  </a:solidFill>
                </a:rPr>
                <a:t> </a:t>
              </a:r>
            </a:p>
          </p:txBody>
        </p:sp>
        <p:sp>
          <p:nvSpPr>
            <p:cNvPr id="30737" name="Line 46"/>
            <p:cNvSpPr>
              <a:spLocks noChangeShapeType="1"/>
            </p:cNvSpPr>
            <p:nvPr/>
          </p:nvSpPr>
          <p:spPr bwMode="auto">
            <a:xfrm flipH="1" flipV="1">
              <a:off x="795176" y="2517337"/>
              <a:ext cx="239877" cy="149171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42" name="Text Box 54"/>
            <p:cNvSpPr txBox="1">
              <a:spLocks noChangeAspect="1" noChangeArrowheads="1"/>
            </p:cNvSpPr>
            <p:nvPr/>
          </p:nvSpPr>
          <p:spPr bwMode="auto">
            <a:xfrm>
              <a:off x="1447800" y="990600"/>
              <a:ext cx="4572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endParaRPr lang="en-US" sz="1400"/>
            </a:p>
          </p:txBody>
        </p:sp>
        <p:sp>
          <p:nvSpPr>
            <p:cNvPr id="30744" name="Text Box 56"/>
            <p:cNvSpPr txBox="1">
              <a:spLocks noChangeAspect="1" noChangeArrowheads="1"/>
            </p:cNvSpPr>
            <p:nvPr/>
          </p:nvSpPr>
          <p:spPr bwMode="auto">
            <a:xfrm>
              <a:off x="731519" y="2985708"/>
              <a:ext cx="1964908" cy="8637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dirty="0"/>
                <a:t>Circumference</a:t>
              </a:r>
            </a:p>
            <a:p>
              <a:pPr>
                <a:spcBef>
                  <a:spcPct val="50000"/>
                </a:spcBef>
              </a:pPr>
              <a:r>
                <a:rPr lang="en-US" sz="1400" dirty="0"/>
                <a:t>        2</a:t>
              </a:r>
              <a:r>
                <a:rPr lang="en-US" sz="1400" dirty="0">
                  <a:sym typeface="Symbol" charset="2"/>
                </a:rPr>
                <a:t>R</a:t>
              </a:r>
              <a:endParaRPr lang="fr-FR" sz="1400" dirty="0"/>
            </a:p>
          </p:txBody>
        </p:sp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D1380119-689A-414A-B539-72EBC826A2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4207" y="980728"/>
            <a:ext cx="720080" cy="26184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46BC2C8-F763-DB49-A705-872B19CE4CE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>
                        <a14:foregroundMark x1="17818" y1="20000" x2="17818" y2="20000"/>
                        <a14:foregroundMark x1="18545" y1="90000" x2="18545" y2="90000"/>
                        <a14:foregroundMark x1="4364" y1="14000" x2="4364" y2="14000"/>
                        <a14:foregroundMark x1="5455" y1="94000" x2="5455" y2="94000"/>
                        <a14:foregroundMark x1="72727" y1="84000" x2="72727" y2="84000"/>
                        <a14:foregroundMark x1="53455" y1="52000" x2="53455" y2="52000"/>
                        <a14:foregroundMark x1="39636" y1="33000" x2="39636" y2="33000"/>
                        <a14:foregroundMark x1="39636" y1="70000" x2="39636" y2="70000"/>
                        <a14:foregroundMark x1="13455" y1="63000" x2="13455" y2="63000"/>
                        <a14:backgroundMark x1="29818" y1="18000" x2="29818" y2="1800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44207" y="1366953"/>
            <a:ext cx="720080" cy="261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5137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2.96296E-6 C -0.06719 2.96296E-6 -0.12135 0.07315 -0.12135 0.16412 C -0.12135 0.25532 -0.06719 0.32963 -2.22222E-6 0.32963 C 0.06719 0.32963 0.12275 0.25532 0.12275 0.16412 C 0.12275 0.07315 0.06719 2.96296E-6 -2.22222E-6 2.96296E-6 Z " pathEditMode="relative" rAng="0" ptsTypes="AAAAA">
                                      <p:cBhvr>
                                        <p:cTn id="6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1648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1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2.22222E-6 C -0.04409 2.22222E-6 -0.07916 0.04838 -0.07916 0.10903 C -0.07916 0.16944 -0.04409 0.21921 -4.72222E-6 0.21921 C 0.04393 0.21921 0.08004 0.16944 0.08004 0.10903 C 0.08004 0.04838 0.04393 2.22222E-6 -4.72222E-6 2.22222E-6 Z " pathEditMode="relative" rAng="0" ptsTypes="AAAAA">
                                      <p:cBhvr>
                                        <p:cTn id="10" dur="3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" y="10949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2" dur="3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9" name="Text Box 14"/>
          <p:cNvSpPr txBox="1">
            <a:spLocks noChangeArrowheads="1"/>
          </p:cNvSpPr>
          <p:nvPr/>
        </p:nvSpPr>
        <p:spPr bwMode="auto">
          <a:xfrm>
            <a:off x="179512" y="2276872"/>
            <a:ext cx="8805863" cy="3593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</a:pPr>
            <a:r>
              <a:rPr lang="en-GB" sz="1800" dirty="0"/>
              <a:t>Hence, it is necessary to have an </a:t>
            </a:r>
            <a:r>
              <a:rPr lang="en-GB" sz="1800" dirty="0">
                <a:solidFill>
                  <a:srgbClr val="FF0000"/>
                </a:solidFill>
              </a:rPr>
              <a:t>electric field E</a:t>
            </a:r>
            <a:br>
              <a:rPr lang="en-GB" sz="1800" dirty="0">
                <a:solidFill>
                  <a:srgbClr val="FF0000"/>
                </a:solidFill>
              </a:rPr>
            </a:br>
            <a:r>
              <a:rPr lang="en-GB" sz="1800" dirty="0"/>
              <a:t>(preferably) </a:t>
            </a:r>
            <a:r>
              <a:rPr lang="en-GB" sz="1800" dirty="0">
                <a:solidFill>
                  <a:srgbClr val="FF0000"/>
                </a:solidFill>
              </a:rPr>
              <a:t>along the direction of the initial momentum </a:t>
            </a:r>
            <a:r>
              <a:rPr lang="en-GB" sz="1800" dirty="0"/>
              <a:t>(z),</a:t>
            </a:r>
          </a:p>
          <a:p>
            <a:pPr>
              <a:lnSpc>
                <a:spcPct val="110000"/>
              </a:lnSpc>
            </a:pPr>
            <a:r>
              <a:rPr lang="en-GB" sz="1800" dirty="0"/>
              <a:t>which changes the momentum </a:t>
            </a:r>
            <a:r>
              <a:rPr lang="en-GB" sz="1800" i="1" dirty="0">
                <a:latin typeface="Times New Roman"/>
                <a:cs typeface="Times New Roman"/>
              </a:rPr>
              <a:t>p</a:t>
            </a:r>
            <a:r>
              <a:rPr lang="en-GB" sz="1800" dirty="0"/>
              <a:t> of the particle.</a:t>
            </a:r>
            <a:endParaRPr lang="en-GB" sz="1100" dirty="0"/>
          </a:p>
          <a:p>
            <a:pPr>
              <a:lnSpc>
                <a:spcPct val="110000"/>
              </a:lnSpc>
            </a:pPr>
            <a:endParaRPr lang="en-GB" sz="1100" dirty="0"/>
          </a:p>
          <a:p>
            <a:r>
              <a:rPr lang="en-GB" sz="1800" dirty="0"/>
              <a:t>In relativistic dynamics, total</a:t>
            </a:r>
            <a:r>
              <a:rPr lang="en-GB" sz="1800" dirty="0">
                <a:solidFill>
                  <a:srgbClr val="FF3300"/>
                </a:solidFill>
              </a:rPr>
              <a:t> energy</a:t>
            </a:r>
            <a:r>
              <a:rPr lang="en-GB" sz="1800" dirty="0">
                <a:solidFill>
                  <a:srgbClr val="FF0000"/>
                </a:solidFill>
              </a:rPr>
              <a:t> </a:t>
            </a:r>
            <a:r>
              <a:rPr lang="en-GB" sz="1800" i="1" dirty="0">
                <a:solidFill>
                  <a:srgbClr val="FF0000"/>
                </a:solidFill>
                <a:latin typeface="Times New Roman"/>
                <a:cs typeface="Times New Roman"/>
              </a:rPr>
              <a:t>E</a:t>
            </a:r>
            <a:r>
              <a:rPr lang="en-GB" sz="1800" dirty="0">
                <a:solidFill>
                  <a:srgbClr val="FF0000"/>
                </a:solidFill>
              </a:rPr>
              <a:t> </a:t>
            </a:r>
            <a:r>
              <a:rPr lang="en-GB" sz="1800" dirty="0">
                <a:solidFill>
                  <a:srgbClr val="000000"/>
                </a:solidFill>
              </a:rPr>
              <a:t>and</a:t>
            </a:r>
            <a:r>
              <a:rPr lang="en-GB" sz="1800" dirty="0">
                <a:solidFill>
                  <a:srgbClr val="FF3300"/>
                </a:solidFill>
              </a:rPr>
              <a:t> momentum</a:t>
            </a:r>
            <a:r>
              <a:rPr lang="en-GB" sz="1800" dirty="0">
                <a:solidFill>
                  <a:srgbClr val="FF0000"/>
                </a:solidFill>
              </a:rPr>
              <a:t> </a:t>
            </a:r>
            <a:r>
              <a:rPr lang="en-GB" sz="1800" i="1" dirty="0">
                <a:solidFill>
                  <a:srgbClr val="FF0000"/>
                </a:solidFill>
                <a:latin typeface="Times New Roman"/>
                <a:cs typeface="Times New Roman"/>
              </a:rPr>
              <a:t>p</a:t>
            </a:r>
            <a:r>
              <a:rPr lang="en-GB" sz="1800" dirty="0">
                <a:solidFill>
                  <a:srgbClr val="FF0000"/>
                </a:solidFill>
              </a:rPr>
              <a:t> </a:t>
            </a:r>
            <a:r>
              <a:rPr lang="en-GB" sz="1800" dirty="0">
                <a:solidFill>
                  <a:srgbClr val="000000"/>
                </a:solidFill>
              </a:rPr>
              <a:t>are</a:t>
            </a:r>
            <a:r>
              <a:rPr lang="en-GB" sz="1800" dirty="0">
                <a:solidFill>
                  <a:srgbClr val="FF3300"/>
                </a:solidFill>
              </a:rPr>
              <a:t> linked by</a:t>
            </a:r>
            <a:endParaRPr lang="en-GB" sz="3200" dirty="0">
              <a:solidFill>
                <a:srgbClr val="FF3300"/>
              </a:solidFill>
            </a:endParaRPr>
          </a:p>
          <a:p>
            <a:endParaRPr lang="en-GB" sz="2000" dirty="0"/>
          </a:p>
          <a:p>
            <a:endParaRPr lang="en-GB" sz="2000" dirty="0">
              <a:solidFill>
                <a:srgbClr val="FF3300"/>
              </a:solidFill>
            </a:endParaRPr>
          </a:p>
          <a:p>
            <a:r>
              <a:rPr lang="en-GB" sz="1800" dirty="0">
                <a:solidFill>
                  <a:srgbClr val="000000"/>
                </a:solidFill>
              </a:rPr>
              <a:t>The rate of </a:t>
            </a:r>
            <a:r>
              <a:rPr lang="en-GB" sz="1800" dirty="0">
                <a:solidFill>
                  <a:srgbClr val="FF0000"/>
                </a:solidFill>
              </a:rPr>
              <a:t>energy gain per unit length </a:t>
            </a:r>
            <a:r>
              <a:rPr lang="en-GB" sz="1800" dirty="0">
                <a:solidFill>
                  <a:srgbClr val="000000"/>
                </a:solidFill>
              </a:rPr>
              <a:t>of acceleration (along z) is then:</a:t>
            </a:r>
          </a:p>
          <a:p>
            <a:endParaRPr lang="en-GB" sz="2000" dirty="0">
              <a:solidFill>
                <a:srgbClr val="000000"/>
              </a:solidFill>
            </a:endParaRPr>
          </a:p>
          <a:p>
            <a:endParaRPr lang="en-GB" sz="2000" dirty="0">
              <a:solidFill>
                <a:srgbClr val="000000"/>
              </a:solidFill>
            </a:endParaRPr>
          </a:p>
          <a:p>
            <a:endParaRPr lang="en-GB" sz="2000" dirty="0">
              <a:solidFill>
                <a:srgbClr val="000000"/>
              </a:solidFill>
            </a:endParaRPr>
          </a:p>
          <a:p>
            <a:r>
              <a:rPr lang="en-GB" sz="1800" dirty="0">
                <a:solidFill>
                  <a:srgbClr val="000000"/>
                </a:solidFill>
              </a:rPr>
              <a:t>and the kinetic </a:t>
            </a:r>
            <a:r>
              <a:rPr lang="en-GB" sz="1800" dirty="0">
                <a:solidFill>
                  <a:srgbClr val="FF0000"/>
                </a:solidFill>
              </a:rPr>
              <a:t>energy gained</a:t>
            </a:r>
            <a:r>
              <a:rPr lang="en-GB" sz="1800" dirty="0">
                <a:solidFill>
                  <a:srgbClr val="000000"/>
                </a:solidFill>
              </a:rPr>
              <a:t> from the field along the z path is:</a:t>
            </a:r>
          </a:p>
        </p:txBody>
      </p:sp>
      <p:sp>
        <p:nvSpPr>
          <p:cNvPr id="20487" name="Rectangle 2"/>
          <p:cNvSpPr>
            <a:spLocks noGrp="1" noChangeArrowheads="1"/>
          </p:cNvSpPr>
          <p:nvPr>
            <p:ph type="title"/>
          </p:nvPr>
        </p:nvSpPr>
        <p:spPr>
          <a:xfrm>
            <a:off x="431304" y="304800"/>
            <a:ext cx="4572744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/>
              <a:t>Acceleration + Energy Gain</a:t>
            </a:r>
            <a:endParaRPr lang="fr-FR" dirty="0"/>
          </a:p>
        </p:txBody>
      </p:sp>
      <p:sp>
        <p:nvSpPr>
          <p:cNvPr id="20488" name="Text Box 12"/>
          <p:cNvSpPr txBox="1">
            <a:spLocks noChangeArrowheads="1"/>
          </p:cNvSpPr>
          <p:nvPr/>
        </p:nvSpPr>
        <p:spPr bwMode="auto">
          <a:xfrm>
            <a:off x="179512" y="948353"/>
            <a:ext cx="6624736" cy="392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</a:pPr>
            <a:r>
              <a:rPr lang="en-GB" sz="1800" dirty="0"/>
              <a:t>To accelerate, we need a </a:t>
            </a:r>
            <a:r>
              <a:rPr lang="en-GB" sz="1800" b="1" dirty="0">
                <a:solidFill>
                  <a:srgbClr val="FF3300"/>
                </a:solidFill>
              </a:rPr>
              <a:t>force</a:t>
            </a:r>
            <a:r>
              <a:rPr lang="en-GB" sz="1800" dirty="0">
                <a:solidFill>
                  <a:srgbClr val="FF3300"/>
                </a:solidFill>
              </a:rPr>
              <a:t> </a:t>
            </a:r>
            <a:r>
              <a:rPr lang="en-GB" sz="1800" b="1" dirty="0">
                <a:solidFill>
                  <a:srgbClr val="FF3300"/>
                </a:solidFill>
              </a:rPr>
              <a:t>in</a:t>
            </a:r>
            <a:r>
              <a:rPr lang="en-GB" sz="1800" dirty="0">
                <a:solidFill>
                  <a:srgbClr val="FF3300"/>
                </a:solidFill>
              </a:rPr>
              <a:t> the </a:t>
            </a:r>
            <a:r>
              <a:rPr lang="en-GB" sz="1800" b="1" dirty="0">
                <a:solidFill>
                  <a:srgbClr val="FF3300"/>
                </a:solidFill>
              </a:rPr>
              <a:t>direction of motion</a:t>
            </a:r>
            <a:r>
              <a:rPr lang="en-GB" sz="1800" dirty="0">
                <a:solidFill>
                  <a:srgbClr val="FF3300"/>
                </a:solidFill>
              </a:rPr>
              <a:t>!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179512" y="1412776"/>
            <a:ext cx="8856984" cy="714772"/>
            <a:chOff x="179512" y="964899"/>
            <a:chExt cx="8856984" cy="714772"/>
          </a:xfrm>
        </p:grpSpPr>
        <p:sp>
          <p:nvSpPr>
            <p:cNvPr id="9" name="Text Box 8"/>
            <p:cNvSpPr txBox="1">
              <a:spLocks noChangeArrowheads="1"/>
            </p:cNvSpPr>
            <p:nvPr/>
          </p:nvSpPr>
          <p:spPr bwMode="auto">
            <a:xfrm>
              <a:off x="179512" y="964899"/>
              <a:ext cx="2718048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fr-FR" sz="1800" dirty="0">
                  <a:solidFill>
                    <a:srgbClr val="FF3300"/>
                  </a:solidFill>
                </a:rPr>
                <a:t>Newton-Lorentz</a:t>
              </a:r>
              <a:r>
                <a:rPr lang="en-US" sz="1800" dirty="0">
                  <a:solidFill>
                    <a:srgbClr val="FF3300"/>
                  </a:solidFill>
                </a:rPr>
                <a:t> Force</a:t>
              </a:r>
              <a:br>
                <a:rPr lang="en-US" sz="1800" dirty="0">
                  <a:solidFill>
                    <a:srgbClr val="FF3300"/>
                  </a:solidFill>
                </a:rPr>
              </a:br>
              <a:r>
                <a:rPr lang="en-US" sz="1800" dirty="0">
                  <a:solidFill>
                    <a:srgbClr val="FF3300"/>
                  </a:solidFill>
                </a:rPr>
                <a:t> on a charged particle:</a:t>
              </a:r>
              <a:endParaRPr lang="fr-FR" dirty="0">
                <a:latin typeface="Times New Roman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012160" y="1094895"/>
              <a:ext cx="3024336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/>
                <a:t>2</a:t>
              </a:r>
              <a:r>
                <a:rPr lang="en-GB" sz="1600" baseline="30000" dirty="0"/>
                <a:t>nd</a:t>
              </a:r>
              <a:r>
                <a:rPr lang="en-GB" sz="1600" dirty="0"/>
                <a:t> term always perpendicular to motion =&gt; </a:t>
              </a:r>
              <a:r>
                <a:rPr lang="en-GB" sz="1600" dirty="0">
                  <a:solidFill>
                    <a:srgbClr val="FF0000"/>
                  </a:solidFill>
                </a:rPr>
                <a:t>no acceleration</a:t>
              </a:r>
            </a:p>
          </p:txBody>
        </p:sp>
      </p:grpSp>
      <p:pic>
        <p:nvPicPr>
          <p:cNvPr id="4" name="Picture 3" descr="obi-wan-kenobi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6941" y="116632"/>
            <a:ext cx="1835539" cy="1376654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5220072" y="1556792"/>
            <a:ext cx="576064" cy="504056"/>
            <a:chOff x="4932040" y="1628800"/>
            <a:chExt cx="576064" cy="504056"/>
          </a:xfrm>
        </p:grpSpPr>
        <p:cxnSp>
          <p:nvCxnSpPr>
            <p:cNvPr id="6" name="Straight Connector 5"/>
            <p:cNvCxnSpPr/>
            <p:nvPr/>
          </p:nvCxnSpPr>
          <p:spPr bwMode="auto">
            <a:xfrm>
              <a:off x="4932040" y="1628800"/>
              <a:ext cx="576064" cy="504056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 bwMode="auto">
            <a:xfrm flipH="1">
              <a:off x="4932040" y="1628800"/>
              <a:ext cx="576064" cy="504056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8" name="Group 7"/>
          <p:cNvGrpSpPr/>
          <p:nvPr/>
        </p:nvGrpSpPr>
        <p:grpSpPr>
          <a:xfrm>
            <a:off x="683568" y="3658254"/>
            <a:ext cx="8297812" cy="531363"/>
            <a:chOff x="683568" y="3645024"/>
            <a:chExt cx="8297812" cy="531363"/>
          </a:xfrm>
        </p:grpSpPr>
        <p:graphicFrame>
          <p:nvGraphicFramePr>
            <p:cNvPr id="19" name="Object 3"/>
            <p:cNvGraphicFramePr>
              <a:graphicFrameLocks noChangeAspect="1"/>
            </p:cNvGraphicFramePr>
            <p:nvPr/>
          </p:nvGraphicFramePr>
          <p:xfrm>
            <a:off x="683568" y="3645024"/>
            <a:ext cx="1714500" cy="4937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3" imgW="838080" imgH="241200" progId="Equation.3">
                    <p:embed/>
                  </p:oleObj>
                </mc:Choice>
                <mc:Fallback>
                  <p:oleObj name="Equation" r:id="rId3" imgW="838080" imgH="241200" progId="Equation.3">
                    <p:embed/>
                    <p:pic>
                      <p:nvPicPr>
                        <p:cNvPr id="19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83568" y="3645024"/>
                          <a:ext cx="1714500" cy="49371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" name="Object 4"/>
            <p:cNvGraphicFramePr>
              <a:graphicFrameLocks noChangeAspect="1"/>
            </p:cNvGraphicFramePr>
            <p:nvPr/>
          </p:nvGraphicFramePr>
          <p:xfrm>
            <a:off x="2699792" y="3749350"/>
            <a:ext cx="1814513" cy="4270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5" imgW="863600" imgH="203200" progId="Equation.3">
                    <p:embed/>
                  </p:oleObj>
                </mc:Choice>
                <mc:Fallback>
                  <p:oleObj name="Equation" r:id="rId5" imgW="863600" imgH="203200" progId="Equation.3">
                    <p:embed/>
                    <p:pic>
                      <p:nvPicPr>
                        <p:cNvPr id="2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99792" y="3749350"/>
                          <a:ext cx="1814513" cy="42703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" name="Object 4"/>
            <p:cNvGraphicFramePr>
              <a:graphicFrameLocks noChangeAspect="1"/>
            </p:cNvGraphicFramePr>
            <p:nvPr/>
          </p:nvGraphicFramePr>
          <p:xfrm>
            <a:off x="5004048" y="3743492"/>
            <a:ext cx="3977332" cy="43012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7" imgW="2705100" imgH="292100" progId="Equation.3">
                    <p:embed/>
                  </p:oleObj>
                </mc:Choice>
                <mc:Fallback>
                  <p:oleObj name="Equation" r:id="rId7" imgW="2705100" imgH="292100" progId="Equation.3">
                    <p:embed/>
                    <p:pic>
                      <p:nvPicPr>
                        <p:cNvPr id="21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04048" y="3743492"/>
                          <a:ext cx="3977332" cy="430127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7" name="Group 6"/>
          <p:cNvGrpSpPr/>
          <p:nvPr/>
        </p:nvGrpSpPr>
        <p:grpSpPr>
          <a:xfrm>
            <a:off x="611560" y="5805264"/>
            <a:ext cx="8125842" cy="646678"/>
            <a:chOff x="683568" y="5966197"/>
            <a:chExt cx="8125842" cy="646678"/>
          </a:xfrm>
        </p:grpSpPr>
        <p:grpSp>
          <p:nvGrpSpPr>
            <p:cNvPr id="23" name="Group 22"/>
            <p:cNvGrpSpPr/>
            <p:nvPr/>
          </p:nvGrpSpPr>
          <p:grpSpPr>
            <a:xfrm>
              <a:off x="683568" y="5966197"/>
              <a:ext cx="5930528" cy="558800"/>
              <a:chOff x="1043608" y="5300861"/>
              <a:chExt cx="5930528" cy="558800"/>
            </a:xfrm>
          </p:grpSpPr>
          <p:graphicFrame>
            <p:nvGraphicFramePr>
              <p:cNvPr id="24" name="Object 6"/>
              <p:cNvGraphicFramePr>
                <a:graphicFrameLocks noChangeAspect="1"/>
              </p:cNvGraphicFramePr>
              <p:nvPr/>
            </p:nvGraphicFramePr>
            <p:xfrm>
              <a:off x="1043608" y="5355952"/>
              <a:ext cx="2286000" cy="43990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9" imgW="1054100" imgH="203200" progId="Equation.3">
                      <p:embed/>
                    </p:oleObj>
                  </mc:Choice>
                  <mc:Fallback>
                    <p:oleObj name="Equation" r:id="rId9" imgW="1054100" imgH="203200" progId="Equation.3">
                      <p:embed/>
                      <p:pic>
                        <p:nvPicPr>
                          <p:cNvPr id="24" name="Object 6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043608" y="5355952"/>
                            <a:ext cx="2286000" cy="439903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 xmlns="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5" name="Object 7"/>
              <p:cNvGraphicFramePr>
                <a:graphicFrameLocks noChangeAspect="1"/>
              </p:cNvGraphicFramePr>
              <p:nvPr/>
            </p:nvGraphicFramePr>
            <p:xfrm>
              <a:off x="4637336" y="5300861"/>
              <a:ext cx="2336800" cy="5588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11" imgW="1168400" imgH="279400" progId="Equation.3">
                      <p:embed/>
                    </p:oleObj>
                  </mc:Choice>
                  <mc:Fallback>
                    <p:oleObj name="Equation" r:id="rId11" imgW="1168400" imgH="279400" progId="Equation.3">
                      <p:embed/>
                      <p:pic>
                        <p:nvPicPr>
                          <p:cNvPr id="25" name="Object 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2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637336" y="5300861"/>
                            <a:ext cx="2336800" cy="5588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 xmlns="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6" name="Line 30"/>
              <p:cNvSpPr>
                <a:spLocks noChangeShapeType="1"/>
              </p:cNvSpPr>
              <p:nvPr/>
            </p:nvSpPr>
            <p:spPr bwMode="auto">
              <a:xfrm>
                <a:off x="3923928" y="5571976"/>
                <a:ext cx="22860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5" name="Rectangle 4"/>
            <p:cNvSpPr/>
            <p:nvPr/>
          </p:nvSpPr>
          <p:spPr>
            <a:xfrm>
              <a:off x="6876256" y="5966544"/>
              <a:ext cx="193315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800" dirty="0">
                  <a:solidFill>
                    <a:srgbClr val="000000"/>
                  </a:solidFill>
                  <a:latin typeface="+mn-lt"/>
                  <a:cs typeface="Times New Roman"/>
                </a:rPr>
                <a:t>- </a:t>
              </a:r>
              <a:r>
                <a:rPr lang="en-GB" sz="1800" i="1" dirty="0">
                  <a:solidFill>
                    <a:srgbClr val="000000"/>
                  </a:solidFill>
                  <a:latin typeface="Times New Roman"/>
                  <a:cs typeface="Times New Roman"/>
                </a:rPr>
                <a:t>V </a:t>
              </a:r>
              <a:r>
                <a:rPr lang="en-GB" sz="1800" dirty="0">
                  <a:solidFill>
                    <a:srgbClr val="000000"/>
                  </a:solidFill>
                </a:rPr>
                <a:t>is a potential</a:t>
              </a:r>
              <a:br>
                <a:rPr lang="en-GB" sz="1800" dirty="0">
                  <a:solidFill>
                    <a:srgbClr val="000000"/>
                  </a:solidFill>
                </a:rPr>
              </a:br>
              <a:r>
                <a:rPr lang="en-GB" sz="1800" dirty="0">
                  <a:solidFill>
                    <a:srgbClr val="000000"/>
                  </a:solidFill>
                </a:rPr>
                <a:t>- </a:t>
              </a:r>
              <a:r>
                <a:rPr lang="en-GB" sz="1800" i="1" dirty="0">
                  <a:solidFill>
                    <a:srgbClr val="000000"/>
                  </a:solidFill>
                  <a:latin typeface="Times New Roman"/>
                  <a:cs typeface="Times New Roman"/>
                </a:rPr>
                <a:t>q</a:t>
              </a:r>
              <a:r>
                <a:rPr lang="en-GB" sz="1800" dirty="0">
                  <a:solidFill>
                    <a:srgbClr val="000000"/>
                  </a:solidFill>
                </a:rPr>
                <a:t> the charge</a:t>
              </a:r>
              <a:endParaRPr lang="en-US" sz="1800" dirty="0"/>
            </a:p>
          </p:txBody>
        </p:sp>
      </p:grpSp>
      <p:sp>
        <p:nvSpPr>
          <p:cNvPr id="16" name="Rectangle 15"/>
          <p:cNvSpPr/>
          <p:nvPr/>
        </p:nvSpPr>
        <p:spPr>
          <a:xfrm>
            <a:off x="5192902" y="188640"/>
            <a:ext cx="189937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4A7DC7"/>
                </a:solidFill>
              </a:rPr>
              <a:t>May the force</a:t>
            </a:r>
          </a:p>
          <a:p>
            <a:r>
              <a:rPr lang="en-US" sz="2000" dirty="0">
                <a:solidFill>
                  <a:srgbClr val="4A7DC7"/>
                </a:solidFill>
              </a:rPr>
              <a:t>be with you</a:t>
            </a:r>
            <a:r>
              <a:rPr lang="en-US" sz="2000" i="1" dirty="0">
                <a:solidFill>
                  <a:srgbClr val="4A7DC7"/>
                </a:solidFill>
              </a:rPr>
              <a:t>!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7A076A3-D107-E822-B247-787983B91DDA}"/>
                  </a:ext>
                </a:extLst>
              </p:cNvPr>
              <p:cNvSpPr txBox="1"/>
              <p:nvPr/>
            </p:nvSpPr>
            <p:spPr>
              <a:xfrm>
                <a:off x="2713778" y="1329478"/>
                <a:ext cx="3482165" cy="82086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</m:acc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</m:acc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𝑞</m:t>
                      </m:r>
                      <m:d>
                        <m:dPr>
                          <m:ctrlP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US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</m:acc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acc>
                            <m:accPr>
                              <m:chr m:val="⃗"/>
                              <m:ctrlPr>
                                <a:rPr lang="en-US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</m:acc>
                          <m:r>
                            <a:rPr lang="en-US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acc>
                            <m:accPr>
                              <m:chr m:val="⃗"/>
                              <m:ctrlPr>
                                <a:rPr lang="en-US" sz="24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𝐵</m:t>
                              </m:r>
                            </m:e>
                          </m:acc>
                        </m:e>
                      </m:d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7A076A3-D107-E822-B247-787983B91D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13778" y="1329478"/>
                <a:ext cx="3482165" cy="820866"/>
              </a:xfrm>
              <a:prstGeom prst="rect">
                <a:avLst/>
              </a:prstGeom>
              <a:blipFill>
                <a:blip r:embed="rId13"/>
                <a:stretch>
                  <a:fillRect t="-12121" b="-75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4BB73875-74A4-73CF-119E-F7A28323BE78}"/>
                  </a:ext>
                </a:extLst>
              </p:cNvPr>
              <p:cNvSpPr txBox="1"/>
              <p:nvPr/>
            </p:nvSpPr>
            <p:spPr>
              <a:xfrm>
                <a:off x="6970894" y="2358574"/>
                <a:ext cx="1524856" cy="793551"/>
              </a:xfrm>
              <a:prstGeom prst="rect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𝑑𝑝</m:t>
                          </m:r>
                        </m:num>
                        <m:den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𝑞</m:t>
                      </m:r>
                      <m:sSub>
                        <m:sSubPr>
                          <m:ctrlP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4BB73875-74A4-73CF-119E-F7A28323BE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70894" y="2358574"/>
                <a:ext cx="1524856" cy="793551"/>
              </a:xfrm>
              <a:prstGeom prst="rect">
                <a:avLst/>
              </a:prstGeom>
              <a:blipFill>
                <a:blip r:embed="rId14"/>
                <a:stretch>
                  <a:fillRect b="-4545"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DA402FBF-0A20-386F-6961-248BAA1DD277}"/>
                  </a:ext>
                </a:extLst>
              </p:cNvPr>
              <p:cNvSpPr txBox="1"/>
              <p:nvPr/>
            </p:nvSpPr>
            <p:spPr>
              <a:xfrm>
                <a:off x="1403648" y="4581619"/>
                <a:ext cx="3430251" cy="79355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𝑣</m:t>
                      </m:r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𝑑𝑝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𝑑𝑝</m:t>
                          </m:r>
                        </m:num>
                        <m:den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𝑞</m:t>
                      </m:r>
                      <m:sSub>
                        <m:sSubPr>
                          <m:ctrlP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DA402FBF-0A20-386F-6961-248BAA1DD2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3648" y="4581619"/>
                <a:ext cx="3430251" cy="793551"/>
              </a:xfrm>
              <a:prstGeom prst="rect">
                <a:avLst/>
              </a:prstGeom>
              <a:blipFill>
                <a:blip r:embed="rId15"/>
                <a:stretch>
                  <a:fillRect b="-62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7" name="Picture 26">
            <a:extLst>
              <a:ext uri="{FF2B5EF4-FFF2-40B4-BE49-F238E27FC236}">
                <a16:creationId xmlns:a16="http://schemas.microsoft.com/office/drawing/2014/main" id="{71EA3EF1-4F99-BA4A-9D09-9F858C8EDF62}"/>
              </a:ext>
            </a:extLst>
          </p:cNvPr>
          <p:cNvPicPr>
            <a:picLocks noChangeAspect="1"/>
          </p:cNvPicPr>
          <p:nvPr/>
        </p:nvPicPr>
        <p:blipFill rotWithShape="1">
          <a:blip r:embed="rId16"/>
          <a:srcRect l="24801" t="2971" b="13578"/>
          <a:stretch/>
        </p:blipFill>
        <p:spPr>
          <a:xfrm rot="5400000">
            <a:off x="2115159" y="1757376"/>
            <a:ext cx="5157190" cy="4289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9941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04800"/>
            <a:ext cx="7467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/>
              <a:t>Overtaking in a Synchrotron</a:t>
            </a:r>
            <a:endParaRPr lang="fr-FR" dirty="0"/>
          </a:p>
        </p:txBody>
      </p:sp>
      <p:sp>
        <p:nvSpPr>
          <p:cNvPr id="30738" name="Text Box 48"/>
          <p:cNvSpPr txBox="1">
            <a:spLocks noChangeArrowheads="1"/>
          </p:cNvSpPr>
          <p:nvPr/>
        </p:nvSpPr>
        <p:spPr bwMode="auto">
          <a:xfrm>
            <a:off x="2970859" y="908720"/>
            <a:ext cx="6065637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/>
              <a:t>A particle with a momentum deviation will have a </a:t>
            </a:r>
          </a:p>
          <a:p>
            <a:pPr marL="285750" indent="-285750">
              <a:spcBef>
                <a:spcPct val="50000"/>
              </a:spcBef>
              <a:buFont typeface="Arial" charset="0"/>
              <a:buChar char="•"/>
            </a:pPr>
            <a:r>
              <a:rPr lang="en-US" sz="1800" dirty="0"/>
              <a:t>dispersion orbit and a </a:t>
            </a:r>
            <a:r>
              <a:rPr lang="en-US" sz="1800" dirty="0">
                <a:solidFill>
                  <a:srgbClr val="FF0000"/>
                </a:solidFill>
              </a:rPr>
              <a:t>different orbit length</a:t>
            </a:r>
          </a:p>
          <a:p>
            <a:pPr marL="285750" indent="-285750">
              <a:spcBef>
                <a:spcPct val="50000"/>
              </a:spcBef>
              <a:buFont typeface="Arial" charset="0"/>
              <a:buChar char="•"/>
            </a:pPr>
            <a:r>
              <a:rPr lang="en-US" sz="1800" dirty="0"/>
              <a:t>a </a:t>
            </a:r>
            <a:r>
              <a:rPr lang="en-US" sz="1800" dirty="0">
                <a:solidFill>
                  <a:srgbClr val="FF0000"/>
                </a:solidFill>
              </a:rPr>
              <a:t>different velocity</a:t>
            </a:r>
            <a:r>
              <a:rPr lang="en-US" sz="1800" dirty="0"/>
              <a:t>.</a:t>
            </a:r>
          </a:p>
        </p:txBody>
      </p:sp>
      <p:sp>
        <p:nvSpPr>
          <p:cNvPr id="30740" name="Text Box 51"/>
          <p:cNvSpPr txBox="1">
            <a:spLocks noChangeArrowheads="1"/>
          </p:cNvSpPr>
          <p:nvPr/>
        </p:nvSpPr>
        <p:spPr bwMode="auto">
          <a:xfrm>
            <a:off x="2970859" y="2204864"/>
            <a:ext cx="48006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/>
              <a:t>As a result of both effects the </a:t>
            </a:r>
            <a:r>
              <a:rPr lang="en-US" sz="1800" dirty="0">
                <a:solidFill>
                  <a:srgbClr val="FF0000"/>
                </a:solidFill>
              </a:rPr>
              <a:t>revolution time changes </a:t>
            </a:r>
            <a:r>
              <a:rPr lang="en-US" sz="1800" dirty="0"/>
              <a:t>with a “</a:t>
            </a:r>
            <a:r>
              <a:rPr lang="en-US" sz="1800" dirty="0">
                <a:solidFill>
                  <a:srgbClr val="FF0000"/>
                </a:solidFill>
              </a:rPr>
              <a:t>slip factor </a:t>
            </a:r>
            <a:r>
              <a:rPr lang="en-US" sz="1800" dirty="0" err="1">
                <a:solidFill>
                  <a:srgbClr val="FF0000"/>
                </a:solidFill>
              </a:rPr>
              <a:t>η</a:t>
            </a:r>
            <a:r>
              <a:rPr lang="en-US" sz="1800" dirty="0"/>
              <a:t>”:</a:t>
            </a:r>
            <a:endParaRPr lang="fr-FR" sz="1800" dirty="0"/>
          </a:p>
        </p:txBody>
      </p:sp>
      <p:sp>
        <p:nvSpPr>
          <p:cNvPr id="30741" name="Text Box 53"/>
          <p:cNvSpPr txBox="1">
            <a:spLocks noChangeArrowheads="1"/>
          </p:cNvSpPr>
          <p:nvPr/>
        </p:nvSpPr>
        <p:spPr bwMode="auto">
          <a:xfrm>
            <a:off x="245331" y="3371640"/>
            <a:ext cx="3174541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 err="1"/>
              <a:t>p</a:t>
            </a:r>
            <a:r>
              <a:rPr lang="en-US" sz="1600" dirty="0"/>
              <a:t>=particle momentum</a:t>
            </a:r>
          </a:p>
          <a:p>
            <a:pPr>
              <a:spcBef>
                <a:spcPct val="50000"/>
              </a:spcBef>
            </a:pPr>
            <a:r>
              <a:rPr lang="en-US" sz="1600" dirty="0"/>
              <a:t>R=synchrotron physical radius</a:t>
            </a:r>
          </a:p>
          <a:p>
            <a:pPr>
              <a:spcBef>
                <a:spcPct val="50000"/>
              </a:spcBef>
            </a:pPr>
            <a:r>
              <a:rPr lang="en-US" sz="1600" dirty="0" err="1"/>
              <a:t>f</a:t>
            </a:r>
            <a:r>
              <a:rPr lang="en-US" sz="1600" baseline="-25000" dirty="0" err="1"/>
              <a:t>r</a:t>
            </a:r>
            <a:r>
              <a:rPr lang="en-US" sz="1600" dirty="0"/>
              <a:t>=revolution frequency</a:t>
            </a:r>
            <a:endParaRPr lang="fr-FR" sz="1600" dirty="0"/>
          </a:p>
        </p:txBody>
      </p:sp>
      <p:grpSp>
        <p:nvGrpSpPr>
          <p:cNvPr id="25" name="Group 24"/>
          <p:cNvGrpSpPr>
            <a:grpSpLocks noChangeAspect="1"/>
          </p:cNvGrpSpPr>
          <p:nvPr/>
        </p:nvGrpSpPr>
        <p:grpSpPr>
          <a:xfrm>
            <a:off x="304800" y="764704"/>
            <a:ext cx="2488675" cy="2448991"/>
            <a:chOff x="304800" y="990600"/>
            <a:chExt cx="3407130" cy="3352800"/>
          </a:xfrm>
        </p:grpSpPr>
        <p:sp>
          <p:nvSpPr>
            <p:cNvPr id="30727" name="Rectangle 14"/>
            <p:cNvSpPr>
              <a:spLocks noChangeAspect="1" noChangeArrowheads="1"/>
            </p:cNvSpPr>
            <p:nvPr/>
          </p:nvSpPr>
          <p:spPr bwMode="auto">
            <a:xfrm>
              <a:off x="1524000" y="1371600"/>
              <a:ext cx="3048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28" name="Line 15"/>
            <p:cNvSpPr>
              <a:spLocks noChangeAspect="1" noChangeShapeType="1"/>
            </p:cNvSpPr>
            <p:nvPr/>
          </p:nvSpPr>
          <p:spPr bwMode="auto">
            <a:xfrm>
              <a:off x="1828800" y="1600200"/>
              <a:ext cx="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29" name="Rectangle 18"/>
            <p:cNvSpPr>
              <a:spLocks noChangeAspect="1" noChangeArrowheads="1"/>
            </p:cNvSpPr>
            <p:nvPr/>
          </p:nvSpPr>
          <p:spPr bwMode="auto">
            <a:xfrm>
              <a:off x="1524000" y="1600200"/>
              <a:ext cx="304800" cy="2286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30" name="Oval 33"/>
            <p:cNvSpPr>
              <a:spLocks noChangeAspect="1" noChangeArrowheads="1"/>
            </p:cNvSpPr>
            <p:nvPr/>
          </p:nvSpPr>
          <p:spPr bwMode="auto">
            <a:xfrm>
              <a:off x="304800" y="1600200"/>
              <a:ext cx="2819400" cy="27432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31" name="Rectangle 34"/>
            <p:cNvSpPr>
              <a:spLocks noChangeAspect="1" noChangeArrowheads="1"/>
            </p:cNvSpPr>
            <p:nvPr/>
          </p:nvSpPr>
          <p:spPr bwMode="auto">
            <a:xfrm>
              <a:off x="1447800" y="1600200"/>
              <a:ext cx="381000" cy="3048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32" name="Oval 35"/>
            <p:cNvSpPr>
              <a:spLocks noChangeAspect="1" noChangeArrowheads="1"/>
            </p:cNvSpPr>
            <p:nvPr/>
          </p:nvSpPr>
          <p:spPr bwMode="auto">
            <a:xfrm>
              <a:off x="457200" y="1600200"/>
              <a:ext cx="2514600" cy="25908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33" name="Rectangle 36"/>
            <p:cNvSpPr>
              <a:spLocks noChangeAspect="1" noChangeArrowheads="1"/>
            </p:cNvSpPr>
            <p:nvPr/>
          </p:nvSpPr>
          <p:spPr bwMode="auto">
            <a:xfrm>
              <a:off x="1524000" y="1600200"/>
              <a:ext cx="304800" cy="2286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34" name="Text Box 39"/>
            <p:cNvSpPr txBox="1">
              <a:spLocks noChangeAspect="1" noChangeArrowheads="1"/>
            </p:cNvSpPr>
            <p:nvPr/>
          </p:nvSpPr>
          <p:spPr bwMode="auto">
            <a:xfrm>
              <a:off x="2795010" y="3846383"/>
              <a:ext cx="916920" cy="476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600" dirty="0">
                  <a:solidFill>
                    <a:schemeClr val="accent2"/>
                  </a:solidFill>
                </a:rPr>
                <a:t>E+</a:t>
              </a:r>
              <a:r>
                <a:rPr lang="en-US" sz="1600" dirty="0">
                  <a:solidFill>
                    <a:schemeClr val="accent2"/>
                  </a:solidFill>
                  <a:sym typeface="Symbol" charset="2"/>
                </a:rPr>
                <a:t>E</a:t>
              </a:r>
              <a:endParaRPr lang="fr-FR" sz="1600" dirty="0">
                <a:solidFill>
                  <a:schemeClr val="accent2"/>
                </a:solidFill>
              </a:endParaRPr>
            </a:p>
          </p:txBody>
        </p:sp>
        <p:sp>
          <p:nvSpPr>
            <p:cNvPr id="30735" name="Line 42"/>
            <p:cNvSpPr>
              <a:spLocks noChangeAspect="1" noChangeShapeType="1"/>
            </p:cNvSpPr>
            <p:nvPr/>
          </p:nvSpPr>
          <p:spPr bwMode="auto">
            <a:xfrm flipH="1">
              <a:off x="2895600" y="2362200"/>
              <a:ext cx="304800" cy="152400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36" name="Text Box 44"/>
            <p:cNvSpPr txBox="1">
              <a:spLocks noChangeAspect="1" noChangeArrowheads="1"/>
            </p:cNvSpPr>
            <p:nvPr/>
          </p:nvSpPr>
          <p:spPr bwMode="auto">
            <a:xfrm>
              <a:off x="3184525" y="2122488"/>
              <a:ext cx="311150" cy="643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FF3300"/>
                  </a:solidFill>
                </a:rPr>
                <a:t>E</a:t>
              </a:r>
              <a:endParaRPr lang="fr-FR" sz="1600">
                <a:solidFill>
                  <a:srgbClr val="FF3300"/>
                </a:solidFill>
              </a:endParaRPr>
            </a:p>
          </p:txBody>
        </p:sp>
        <p:sp>
          <p:nvSpPr>
            <p:cNvPr id="30737" name="Line 46"/>
            <p:cNvSpPr>
              <a:spLocks noChangeAspect="1" noChangeShapeType="1"/>
            </p:cNvSpPr>
            <p:nvPr/>
          </p:nvSpPr>
          <p:spPr bwMode="auto">
            <a:xfrm flipH="1">
              <a:off x="2466304" y="4111606"/>
              <a:ext cx="371475" cy="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42" name="Text Box 54"/>
            <p:cNvSpPr txBox="1">
              <a:spLocks noChangeAspect="1" noChangeArrowheads="1"/>
            </p:cNvSpPr>
            <p:nvPr/>
          </p:nvSpPr>
          <p:spPr bwMode="auto">
            <a:xfrm>
              <a:off x="1447800" y="990600"/>
              <a:ext cx="4572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endParaRPr lang="en-US" sz="1400"/>
            </a:p>
          </p:txBody>
        </p:sp>
        <p:sp>
          <p:nvSpPr>
            <p:cNvPr id="30743" name="Text Box 55"/>
            <p:cNvSpPr txBox="1">
              <a:spLocks noChangeAspect="1" noChangeArrowheads="1"/>
            </p:cNvSpPr>
            <p:nvPr/>
          </p:nvSpPr>
          <p:spPr bwMode="auto">
            <a:xfrm>
              <a:off x="1196229" y="1806174"/>
              <a:ext cx="1113787" cy="421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400" dirty="0"/>
                <a:t>cavity</a:t>
              </a:r>
              <a:endParaRPr lang="fr-FR" sz="1400" dirty="0"/>
            </a:p>
          </p:txBody>
        </p:sp>
        <p:sp>
          <p:nvSpPr>
            <p:cNvPr id="30744" name="Text Box 56"/>
            <p:cNvSpPr txBox="1">
              <a:spLocks noChangeAspect="1" noChangeArrowheads="1"/>
            </p:cNvSpPr>
            <p:nvPr/>
          </p:nvSpPr>
          <p:spPr bwMode="auto">
            <a:xfrm>
              <a:off x="770670" y="2571590"/>
              <a:ext cx="1964908" cy="8637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dirty="0"/>
                <a:t>Circumference</a:t>
              </a:r>
            </a:p>
            <a:p>
              <a:pPr>
                <a:spcBef>
                  <a:spcPct val="50000"/>
                </a:spcBef>
              </a:pPr>
              <a:r>
                <a:rPr lang="en-US" sz="1400" dirty="0"/>
                <a:t>        2</a:t>
              </a:r>
              <a:r>
                <a:rPr lang="en-US" sz="1400" dirty="0">
                  <a:sym typeface="Symbol" charset="2"/>
                </a:rPr>
                <a:t>R</a:t>
              </a:r>
              <a:endParaRPr lang="fr-FR" sz="1400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7002084" y="4421034"/>
                <a:ext cx="1458348" cy="10961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𝛼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𝑐</m:t>
                          </m:r>
                        </m:sub>
                      </m:sSub>
                      <m:r>
                        <a:rPr lang="en-US" b="0" i="1" smtClean="0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bg-BG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type m:val="skw"/>
                              <m:ctrlPr>
                                <a:rPr lang="bg-BG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charset="0"/>
                                </a:rPr>
                                <m:t>𝑑𝐿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charset="0"/>
                                </a:rPr>
                                <m:t>𝐿</m:t>
                              </m:r>
                            </m:den>
                          </m:f>
                        </m:num>
                        <m:den>
                          <m:f>
                            <m:fPr>
                              <m:type m:val="skw"/>
                              <m:ctrlPr>
                                <a:rPr lang="bg-BG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charset="0"/>
                                </a:rPr>
                                <m:t>𝑑𝑝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charset="0"/>
                                </a:rPr>
                                <m:t>𝑝</m:t>
                              </m:r>
                            </m:den>
                          </m:f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02084" y="4421034"/>
                <a:ext cx="1458348" cy="1096198"/>
              </a:xfrm>
              <a:prstGeom prst="rect">
                <a:avLst/>
              </a:prstGeom>
              <a:blipFill>
                <a:blip r:embed="rId3"/>
                <a:stretch>
                  <a:fillRect l="-1724" t="-68966" r="-21552" b="-1034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Rectangle 30"/>
          <p:cNvSpPr/>
          <p:nvPr/>
        </p:nvSpPr>
        <p:spPr>
          <a:xfrm>
            <a:off x="245331" y="4753306"/>
            <a:ext cx="663092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/>
              <a:t>Effect from orbit defined by </a:t>
            </a:r>
            <a:r>
              <a:rPr lang="en-US" sz="1800" dirty="0">
                <a:solidFill>
                  <a:srgbClr val="FF0000"/>
                </a:solidFill>
              </a:rPr>
              <a:t>Momentum compaction factor:</a:t>
            </a:r>
          </a:p>
          <a:p>
            <a:endParaRPr lang="en-US" sz="1800" dirty="0">
              <a:solidFill>
                <a:srgbClr val="FF0000"/>
              </a:solidFill>
            </a:endParaRPr>
          </a:p>
          <a:p>
            <a:r>
              <a:rPr lang="en-US" sz="1800" dirty="0"/>
              <a:t>Property of the </a:t>
            </a:r>
            <a:r>
              <a:rPr lang="en-US" sz="1800" dirty="0">
                <a:solidFill>
                  <a:srgbClr val="FF0000"/>
                </a:solidFill>
              </a:rPr>
              <a:t>beam optics</a:t>
            </a:r>
            <a:r>
              <a:rPr lang="en-US" sz="1800" dirty="0"/>
              <a:t>:</a:t>
            </a:r>
          </a:p>
          <a:p>
            <a:r>
              <a:rPr lang="en-US" sz="1800" dirty="0"/>
              <a:t>(derivation see appendix )</a:t>
            </a:r>
          </a:p>
        </p:txBody>
      </p:sp>
      <p:sp>
        <p:nvSpPr>
          <p:cNvPr id="32" name="Rectangle 31"/>
          <p:cNvSpPr/>
          <p:nvPr/>
        </p:nvSpPr>
        <p:spPr>
          <a:xfrm>
            <a:off x="3779912" y="3933056"/>
            <a:ext cx="466666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Note: you also find </a:t>
            </a:r>
            <a:r>
              <a:rPr lang="en-US" sz="1600" dirty="0" err="1">
                <a:solidFill>
                  <a:srgbClr val="FF0000"/>
                </a:solidFill>
              </a:rPr>
              <a:t>η</a:t>
            </a:r>
            <a:r>
              <a:rPr lang="en-US" sz="1600" dirty="0">
                <a:solidFill>
                  <a:srgbClr val="FF0000"/>
                </a:solidFill>
              </a:rPr>
              <a:t> defined with a minus sign!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3635896" y="5157192"/>
                <a:ext cx="2890791" cy="863378"/>
              </a:xfrm>
              <a:prstGeom prst="rect">
                <a:avLst/>
              </a:prstGeom>
              <a:solidFill>
                <a:srgbClr val="FFFFCC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𝛼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𝑐</m:t>
                          </m:r>
                        </m:sub>
                      </m:sSub>
                      <m:r>
                        <a:rPr lang="en-US" b="0" i="1" smtClean="0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bg-BG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charset="0"/>
                            </a:rPr>
                            <m:t>𝐿</m:t>
                          </m:r>
                        </m:den>
                      </m:f>
                      <m:nary>
                        <m:naryPr>
                          <m:ctrlPr>
                            <a:rPr lang="is-I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charset="0"/>
                            </a:rPr>
                            <m:t>𝐶</m:t>
                          </m:r>
                        </m:sub>
                        <m:sup/>
                        <m:e>
                          <m:f>
                            <m:fPr>
                              <m:ctrlPr>
                                <a:rPr lang="bg-BG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charset="0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charset="0"/>
                                    </a:rPr>
                                    <m:t>𝑥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charset="0"/>
                                </a:rPr>
                                <m:t>(</m:t>
                              </m:r>
                              <m:r>
                                <a:rPr lang="en-US" b="0" i="1" smtClean="0">
                                  <a:latin typeface="Cambria Math" charset="0"/>
                                </a:rPr>
                                <m:t>𝑠</m:t>
                              </m:r>
                              <m:r>
                                <a:rPr lang="en-US" b="0" i="1" smtClean="0">
                                  <a:latin typeface="Cambria Math" charset="0"/>
                                </a:rPr>
                                <m:t>)</m:t>
                              </m:r>
                            </m:num>
                            <m:den>
                              <m:r>
                                <a:rPr lang="bg-BG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𝜌</m:t>
                              </m:r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(</m:t>
                              </m:r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𝑠</m:t>
                              </m:r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)</m:t>
                              </m:r>
                            </m:den>
                          </m:f>
                          <m:r>
                            <a:rPr lang="en-US" b="0" i="1" smtClean="0">
                              <a:latin typeface="Cambria Math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charset="0"/>
                                </a:rPr>
                                <m:t>0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5896" y="5157192"/>
                <a:ext cx="2890791" cy="863378"/>
              </a:xfrm>
              <a:prstGeom prst="rect">
                <a:avLst/>
              </a:prstGeom>
              <a:blipFill>
                <a:blip r:embed="rId4"/>
                <a:stretch>
                  <a:fillRect l="-10044" t="-173913" b="-25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EF1AE829-5008-E9E7-F23F-E999FC33EEF6}"/>
                  </a:ext>
                </a:extLst>
              </p:cNvPr>
              <p:cNvSpPr txBox="1"/>
              <p:nvPr/>
            </p:nvSpPr>
            <p:spPr>
              <a:xfrm>
                <a:off x="4301526" y="2985494"/>
                <a:ext cx="1559529" cy="8559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𝜂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𝑑𝑇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/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𝑑𝑝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/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EF1AE829-5008-E9E7-F23F-E999FC33EE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01526" y="2985494"/>
                <a:ext cx="1559529" cy="855940"/>
              </a:xfrm>
              <a:prstGeom prst="rect">
                <a:avLst/>
              </a:prstGeom>
              <a:blipFill>
                <a:blip r:embed="rId5"/>
                <a:stretch>
                  <a:fillRect b="-102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650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04800"/>
            <a:ext cx="7467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/>
              <a:t>Dispersion Effects – Revolution Period</a:t>
            </a:r>
            <a:endParaRPr lang="fr-FR" dirty="0"/>
          </a:p>
        </p:txBody>
      </p:sp>
      <p:sp>
        <p:nvSpPr>
          <p:cNvPr id="34828" name="Text Box 6"/>
          <p:cNvSpPr txBox="1">
            <a:spLocks noChangeArrowheads="1"/>
          </p:cNvSpPr>
          <p:nvPr/>
        </p:nvSpPr>
        <p:spPr bwMode="auto">
          <a:xfrm>
            <a:off x="827584" y="908720"/>
            <a:ext cx="777686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 dirty="0"/>
              <a:t>The </a:t>
            </a:r>
            <a:r>
              <a:rPr lang="en-US" sz="1800" dirty="0">
                <a:solidFill>
                  <a:srgbClr val="FF0000"/>
                </a:solidFill>
              </a:rPr>
              <a:t>two effects of </a:t>
            </a:r>
            <a:r>
              <a:rPr lang="en-US" sz="1800" dirty="0"/>
              <a:t>the </a:t>
            </a:r>
            <a:r>
              <a:rPr lang="en-US" sz="1800" dirty="0">
                <a:solidFill>
                  <a:srgbClr val="FF0000"/>
                </a:solidFill>
              </a:rPr>
              <a:t>orbit length </a:t>
            </a:r>
            <a:r>
              <a:rPr lang="en-US" sz="1800" dirty="0"/>
              <a:t>and the particle </a:t>
            </a:r>
            <a:r>
              <a:rPr lang="en-US" sz="1800" dirty="0">
                <a:solidFill>
                  <a:srgbClr val="FF0000"/>
                </a:solidFill>
              </a:rPr>
              <a:t>velocity</a:t>
            </a:r>
            <a:br>
              <a:rPr lang="en-US" sz="1800" dirty="0"/>
            </a:br>
            <a:r>
              <a:rPr lang="en-US" sz="1800" dirty="0"/>
              <a:t>change the revolution period as:</a:t>
            </a:r>
          </a:p>
        </p:txBody>
      </p:sp>
      <p:graphicFrame>
        <p:nvGraphicFramePr>
          <p:cNvPr id="34820" name="Object 4"/>
          <p:cNvGraphicFramePr>
            <a:graphicFrameLocks noChangeAspect="1"/>
          </p:cNvGraphicFramePr>
          <p:nvPr/>
        </p:nvGraphicFramePr>
        <p:xfrm>
          <a:off x="3923001" y="2996952"/>
          <a:ext cx="4969479" cy="906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3759200" imgH="685800" progId="Equation.DSMT4">
                  <p:embed/>
                </p:oleObj>
              </mc:Choice>
              <mc:Fallback>
                <p:oleObj name="Equation" r:id="rId3" imgW="3759200" imgH="685800" progId="Equation.DSMT4">
                  <p:embed/>
                  <p:pic>
                    <p:nvPicPr>
                      <p:cNvPr id="3482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3001" y="2996952"/>
                        <a:ext cx="4969479" cy="906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8"/>
          <p:cNvSpPr>
            <a:spLocks noChangeArrowheads="1"/>
          </p:cNvSpPr>
          <p:nvPr/>
        </p:nvSpPr>
        <p:spPr bwMode="auto">
          <a:xfrm>
            <a:off x="4870376" y="2535287"/>
            <a:ext cx="1955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 dirty="0">
                <a:latin typeface="Comic Sans MS" pitchFamily="-110" charset="0"/>
              </a:rPr>
              <a:t>definition of momentum compaction factor</a:t>
            </a:r>
            <a:endParaRPr sz="1200" noProof="1">
              <a:latin typeface="Comic Sans MS" pitchFamily="-110" charset="0"/>
            </a:endParaRPr>
          </a:p>
        </p:txBody>
      </p:sp>
      <p:cxnSp>
        <p:nvCxnSpPr>
          <p:cNvPr id="15" name="Straight Arrow Connector 14"/>
          <p:cNvCxnSpPr/>
          <p:nvPr/>
        </p:nvCxnSpPr>
        <p:spPr bwMode="auto">
          <a:xfrm rot="5400000" flipH="1" flipV="1">
            <a:off x="5670476" y="2344787"/>
            <a:ext cx="3810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1403648" y="4189262"/>
                <a:ext cx="1669111" cy="751744"/>
              </a:xfrm>
              <a:prstGeom prst="rect">
                <a:avLst/>
              </a:prstGeom>
              <a:solidFill>
                <a:srgbClr val="FFFFCC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𝜂</m:t>
                      </m:r>
                      <m:r>
                        <a:rPr lang="en-US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𝛼</m:t>
                          </m:r>
                        </m:e>
                        <m:sub>
                          <m:r>
                            <a:rPr lang="en-US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𝑐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charset="0"/>
                          <a:cs typeface="Cambria Math" charset="0"/>
                        </a:rPr>
                        <m:t>−</m:t>
                      </m:r>
                      <m:f>
                        <m:fPr>
                          <m:ctrlPr>
                            <a:rPr lang="bg-BG" b="0" i="1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bg-BG" b="0" i="1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pPr>
                            <m:e>
                              <m:r>
                                <a:rPr lang="bg-BG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3648" y="4189262"/>
                <a:ext cx="1669111" cy="751744"/>
              </a:xfrm>
              <a:prstGeom prst="rect">
                <a:avLst/>
              </a:prstGeom>
              <a:blipFill>
                <a:blip r:embed="rId6"/>
                <a:stretch>
                  <a:fillRect l="-3030" r="-758" b="-114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6962840" y="4148918"/>
                <a:ext cx="1281568" cy="778996"/>
              </a:xfrm>
              <a:prstGeom prst="rect">
                <a:avLst/>
              </a:prstGeom>
              <a:solidFill>
                <a:srgbClr val="FF0000">
                  <a:alpha val="30000"/>
                </a:srgbClr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𝛾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𝑡</m:t>
                          </m:r>
                        </m:sub>
                      </m:sSub>
                      <m:r>
                        <a:rPr lang="en-US" b="0" i="1" smtClean="0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bg-BG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bg-BG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charset="0"/>
                                    </a:rPr>
                                    <m:t>𝑐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62840" y="4148918"/>
                <a:ext cx="1281568" cy="778996"/>
              </a:xfrm>
              <a:prstGeom prst="rect">
                <a:avLst/>
              </a:prstGeom>
              <a:blipFill>
                <a:blip r:embed="rId7"/>
                <a:stretch>
                  <a:fillRect l="-3922" b="-32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4283968" y="4130282"/>
                <a:ext cx="1673599" cy="782265"/>
              </a:xfrm>
              <a:prstGeom prst="rect">
                <a:avLst/>
              </a:prstGeom>
              <a:solidFill>
                <a:srgbClr val="FFFFCC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𝜂</m:t>
                      </m:r>
                      <m:r>
                        <a:rPr lang="en-US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f>
                        <m:fPr>
                          <m:ctrlPr>
                            <a:rPr lang="bg-BG" b="0" i="1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1</m:t>
                          </m:r>
                        </m:num>
                        <m:den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en-US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𝑡</m:t>
                              </m:r>
                            </m:sub>
                            <m:sup>
                              <m:r>
                                <a:rPr lang="en-US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r>
                        <a:rPr lang="en-US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−</m:t>
                      </m:r>
                      <m:f>
                        <m:fPr>
                          <m:ctrlPr>
                            <a:rPr lang="bg-BG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bg-BG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pPr>
                            <m:e>
                              <m:r>
                                <a:rPr lang="bg-BG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en-US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3968" y="4130282"/>
                <a:ext cx="1673599" cy="782265"/>
              </a:xfrm>
              <a:prstGeom prst="rect">
                <a:avLst/>
              </a:prstGeom>
              <a:blipFill>
                <a:blip r:embed="rId8"/>
                <a:stretch>
                  <a:fillRect l="-3030" t="-1613" r="-758" b="-112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323528" y="5373216"/>
                <a:ext cx="8568952" cy="101566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 sz="2000" dirty="0">
                    <a:sym typeface="Symbol" charset="2"/>
                  </a:rPr>
                  <a:t>At</a:t>
                </a:r>
                <a:r>
                  <a:rPr lang="en-GB" sz="2000" dirty="0">
                    <a:solidFill>
                      <a:srgbClr val="FF3300"/>
                    </a:solidFill>
                    <a:sym typeface="Symbol" charset="2"/>
                  </a:rPr>
                  <a:t> transition energy</a:t>
                </a:r>
                <a:r>
                  <a:rPr lang="en-GB" sz="2000" dirty="0">
                    <a:sym typeface="Symbol" charset="2"/>
                  </a:rPr>
                  <a:t>,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charset="0"/>
                        <a:ea typeface="Cambria Math" charset="0"/>
                        <a:cs typeface="Cambria Math" charset="0"/>
                      </a:rPr>
                      <m:t>𝜂</m:t>
                    </m:r>
                    <m:r>
                      <a:rPr lang="en-US" sz="20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=0, </m:t>
                    </m:r>
                  </m:oMath>
                </a14:m>
                <a:r>
                  <a:rPr lang="en-GB" sz="2000" dirty="0">
                    <a:sym typeface="Symbol" charset="2"/>
                  </a:rPr>
                  <a:t>the velocity change and the path length change with momentum compensate each other. So the revolution frequency there is independent from the momentum deviation.</a:t>
                </a: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5373216"/>
                <a:ext cx="8568952" cy="1015663"/>
              </a:xfrm>
              <a:prstGeom prst="rect">
                <a:avLst/>
              </a:prstGeom>
              <a:blipFill rotWithShape="0">
                <a:blip r:embed="rId13"/>
                <a:stretch>
                  <a:fillRect l="-711" t="-38323" b="-95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/>
          <p:cNvSpPr/>
          <p:nvPr/>
        </p:nvSpPr>
        <p:spPr>
          <a:xfrm>
            <a:off x="306304" y="4220926"/>
            <a:ext cx="10253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Slip factor: </a:t>
            </a:r>
            <a:endParaRPr lang="en-US" sz="2000" dirty="0"/>
          </a:p>
        </p:txBody>
      </p:sp>
      <p:sp>
        <p:nvSpPr>
          <p:cNvPr id="23" name="Rectangle 22"/>
          <p:cNvSpPr/>
          <p:nvPr/>
        </p:nvSpPr>
        <p:spPr>
          <a:xfrm>
            <a:off x="6196407" y="4363490"/>
            <a:ext cx="8009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/>
              <a:t>with </a:t>
            </a:r>
            <a:endParaRPr lang="en-US" sz="2000" dirty="0"/>
          </a:p>
        </p:txBody>
      </p:sp>
      <p:sp>
        <p:nvSpPr>
          <p:cNvPr id="24" name="Rectangle 23"/>
          <p:cNvSpPr/>
          <p:nvPr/>
        </p:nvSpPr>
        <p:spPr>
          <a:xfrm>
            <a:off x="3438727" y="4363490"/>
            <a:ext cx="55720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/>
              <a:t>or </a:t>
            </a:r>
            <a:endParaRPr lang="en-US" sz="2000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45D63F0-7518-FC41-BCA3-09D66C232D32}"/>
              </a:ext>
            </a:extLst>
          </p:cNvPr>
          <p:cNvSpPr/>
          <p:nvPr/>
        </p:nvSpPr>
        <p:spPr>
          <a:xfrm>
            <a:off x="1403648" y="4962492"/>
            <a:ext cx="466666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Note: you also find </a:t>
            </a:r>
            <a:r>
              <a:rPr lang="en-US" sz="1600" dirty="0" err="1">
                <a:solidFill>
                  <a:srgbClr val="FF0000"/>
                </a:solidFill>
              </a:rPr>
              <a:t>η</a:t>
            </a:r>
            <a:r>
              <a:rPr lang="en-US" sz="1600" dirty="0">
                <a:solidFill>
                  <a:srgbClr val="FF0000"/>
                </a:solidFill>
              </a:rPr>
              <a:t> defined with a minus sign!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FFA1CF3-FF71-9943-8F88-CC72B1A2EA23}"/>
                  </a:ext>
                </a:extLst>
              </p:cNvPr>
              <p:cNvSpPr txBox="1"/>
              <p:nvPr/>
            </p:nvSpPr>
            <p:spPr>
              <a:xfrm>
                <a:off x="985658" y="1497144"/>
                <a:ext cx="1202444" cy="84600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FFA1CF3-FF71-9943-8F88-CC72B1A2EA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5658" y="1497144"/>
                <a:ext cx="1202444" cy="846001"/>
              </a:xfrm>
              <a:prstGeom prst="rect">
                <a:avLst/>
              </a:prstGeom>
              <a:blipFill>
                <a:blip r:embed="rId14"/>
                <a:stretch>
                  <a:fillRect b="-104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EC5115D6-3B3D-B249-A921-689CF33B8845}"/>
                  </a:ext>
                </a:extLst>
              </p:cNvPr>
              <p:cNvSpPr txBox="1"/>
              <p:nvPr/>
            </p:nvSpPr>
            <p:spPr>
              <a:xfrm>
                <a:off x="629554" y="2924944"/>
                <a:ext cx="2574294" cy="763479"/>
              </a:xfrm>
              <a:prstGeom prst="rect">
                <a:avLst/>
              </a:prstGeom>
              <a:solidFill>
                <a:srgbClr val="FFFFCC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charset="0"/>
                            </a:rPr>
                            <m:t>𝑑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charset="0"/>
                            </a:rPr>
                            <m:t>𝑇</m:t>
                          </m:r>
                        </m:den>
                      </m:f>
                      <m:r>
                        <a:rPr lang="en-US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𝑐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bg-BG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1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bg-BG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bg-BG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𝛾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charset="0"/>
                            </a:rPr>
                            <m:t>𝑑𝑝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charset="0"/>
                            </a:rPr>
                            <m:t>𝑝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EC5115D6-3B3D-B249-A921-689CF33B88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554" y="2924944"/>
                <a:ext cx="2574294" cy="763479"/>
              </a:xfrm>
              <a:prstGeom prst="rect">
                <a:avLst/>
              </a:prstGeom>
              <a:blipFill>
                <a:blip r:embed="rId15"/>
                <a:stretch>
                  <a:fillRect l="-1961" t="-4918" r="-2941" b="-114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09895F9-CFD1-0045-9E14-F59E18269043}"/>
                  </a:ext>
                </a:extLst>
              </p:cNvPr>
              <p:cNvSpPr txBox="1"/>
              <p:nvPr/>
            </p:nvSpPr>
            <p:spPr>
              <a:xfrm>
                <a:off x="3642358" y="1557677"/>
                <a:ext cx="3992568" cy="8559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𝑑𝑇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𝑑𝐿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𝑑𝑝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09895F9-CFD1-0045-9E14-F59E182690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42358" y="1557677"/>
                <a:ext cx="3992568" cy="855940"/>
              </a:xfrm>
              <a:prstGeom prst="rect">
                <a:avLst/>
              </a:prstGeom>
              <a:blipFill>
                <a:blip r:embed="rId16"/>
                <a:stretch>
                  <a:fillRect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30AA5FB7-2459-AD49-A0A5-4F63C42B5729}"/>
              </a:ext>
            </a:extLst>
          </p:cNvPr>
          <p:cNvSpPr txBox="1"/>
          <p:nvPr/>
        </p:nvSpPr>
        <p:spPr>
          <a:xfrm>
            <a:off x="2699792" y="1743199"/>
            <a:ext cx="4507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⇒</a:t>
            </a:r>
          </a:p>
        </p:txBody>
      </p:sp>
    </p:spTree>
    <p:extLst>
      <p:ext uri="{BB962C8B-B14F-4D97-AF65-F5344CB8AC3E}">
        <p14:creationId xmlns:p14="http://schemas.microsoft.com/office/powerpoint/2010/main" val="127034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838200" y="304800"/>
            <a:ext cx="7467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/>
              <a:t>Phase Stability in a Synchrotron </a:t>
            </a:r>
            <a:endParaRPr lang="fr-FR"/>
          </a:p>
        </p:txBody>
      </p:sp>
      <p:sp>
        <p:nvSpPr>
          <p:cNvPr id="36869" name="Line 1027"/>
          <p:cNvSpPr>
            <a:spLocks noChangeShapeType="1"/>
          </p:cNvSpPr>
          <p:nvPr/>
        </p:nvSpPr>
        <p:spPr bwMode="auto">
          <a:xfrm>
            <a:off x="1828800" y="16002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870" name="Text Box 1028"/>
          <p:cNvSpPr txBox="1">
            <a:spLocks noChangeArrowheads="1"/>
          </p:cNvSpPr>
          <p:nvPr/>
        </p:nvSpPr>
        <p:spPr bwMode="auto">
          <a:xfrm>
            <a:off x="381000" y="1066800"/>
            <a:ext cx="8439472" cy="1719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/>
              <a:t>From the definition of </a:t>
            </a:r>
            <a:r>
              <a:rPr lang="en-GB" sz="1800" dirty="0">
                <a:sym typeface="Symbol" charset="2"/>
              </a:rPr>
              <a:t></a:t>
            </a:r>
            <a:r>
              <a:rPr lang="en-GB" sz="1800" b="1" dirty="0">
                <a:sym typeface="Symbol" charset="2"/>
              </a:rPr>
              <a:t> </a:t>
            </a:r>
            <a:r>
              <a:rPr lang="en-GB" sz="1800" dirty="0">
                <a:sym typeface="Symbol" charset="2"/>
              </a:rPr>
              <a:t>it is clear that an </a:t>
            </a:r>
            <a:r>
              <a:rPr lang="en-GB" sz="1800" dirty="0">
                <a:solidFill>
                  <a:srgbClr val="FF0000"/>
                </a:solidFill>
                <a:sym typeface="Symbol" charset="2"/>
              </a:rPr>
              <a:t>increase in momentum </a:t>
            </a:r>
            <a:r>
              <a:rPr lang="en-GB" sz="1800" dirty="0">
                <a:sym typeface="Symbol" charset="2"/>
              </a:rPr>
              <a:t>gives</a:t>
            </a:r>
            <a:br>
              <a:rPr lang="en-GB" sz="1800" dirty="0">
                <a:sym typeface="Symbol" charset="2"/>
              </a:rPr>
            </a:br>
            <a:r>
              <a:rPr lang="en-GB" sz="1800" dirty="0">
                <a:sym typeface="Symbol" charset="2"/>
              </a:rPr>
              <a:t>- </a:t>
            </a:r>
            <a:r>
              <a:rPr lang="en-GB" sz="1800" dirty="0">
                <a:solidFill>
                  <a:srgbClr val="FF0000"/>
                </a:solidFill>
                <a:sym typeface="Symbol" charset="2"/>
              </a:rPr>
              <a:t>below transition</a:t>
            </a:r>
            <a:r>
              <a:rPr lang="en-GB" sz="1800" dirty="0">
                <a:sym typeface="Symbol" charset="2"/>
              </a:rPr>
              <a:t> (</a:t>
            </a:r>
            <a:r>
              <a:rPr lang="en-GB" sz="1800" dirty="0" err="1">
                <a:latin typeface="Lucida Grande"/>
                <a:ea typeface="Lucida Grande"/>
                <a:cs typeface="Lucida Grande"/>
                <a:sym typeface="Symbol" charset="2"/>
              </a:rPr>
              <a:t>η</a:t>
            </a:r>
            <a:r>
              <a:rPr lang="en-GB" sz="1800" dirty="0">
                <a:latin typeface="Lucida Grande"/>
                <a:ea typeface="Lucida Grande"/>
                <a:cs typeface="Lucida Grande"/>
                <a:sym typeface="Symbol" charset="2"/>
              </a:rPr>
              <a:t> &lt;</a:t>
            </a:r>
            <a:r>
              <a:rPr lang="en-GB" sz="1800" dirty="0">
                <a:sym typeface="Symbol" charset="2"/>
              </a:rPr>
              <a:t> 0) a </a:t>
            </a:r>
            <a:r>
              <a:rPr lang="en-GB" sz="1800" dirty="0">
                <a:solidFill>
                  <a:srgbClr val="FF0000"/>
                </a:solidFill>
                <a:sym typeface="Symbol" charset="2"/>
              </a:rPr>
              <a:t>higher revolution frequency</a:t>
            </a:r>
            <a:br>
              <a:rPr lang="en-GB" sz="1800" dirty="0">
                <a:solidFill>
                  <a:srgbClr val="FF0000"/>
                </a:solidFill>
                <a:sym typeface="Symbol" charset="2"/>
              </a:rPr>
            </a:br>
            <a:r>
              <a:rPr lang="en-GB" sz="1800" dirty="0">
                <a:solidFill>
                  <a:srgbClr val="FF0000"/>
                </a:solidFill>
                <a:sym typeface="Symbol" charset="2"/>
              </a:rPr>
              <a:t>  </a:t>
            </a:r>
            <a:r>
              <a:rPr lang="en-GB" sz="1800" dirty="0">
                <a:sym typeface="Symbol" charset="2"/>
              </a:rPr>
              <a:t>(increase in velocity dominates) while</a:t>
            </a:r>
            <a:endParaRPr lang="en-GB" sz="1050" dirty="0">
              <a:sym typeface="Symbol" charset="2"/>
            </a:endParaRPr>
          </a:p>
          <a:p>
            <a:pPr>
              <a:spcBef>
                <a:spcPct val="50000"/>
              </a:spcBef>
            </a:pPr>
            <a:r>
              <a:rPr lang="en-GB" sz="1050" dirty="0">
                <a:sym typeface="Symbol" charset="2"/>
              </a:rPr>
              <a:t> </a:t>
            </a:r>
            <a:br>
              <a:rPr lang="en-GB" sz="1800" dirty="0">
                <a:sym typeface="Symbol" charset="2"/>
              </a:rPr>
            </a:br>
            <a:r>
              <a:rPr lang="en-GB" sz="1800" dirty="0">
                <a:sym typeface="Symbol" charset="2"/>
              </a:rPr>
              <a:t>- </a:t>
            </a:r>
            <a:r>
              <a:rPr lang="en-GB" sz="1800" dirty="0">
                <a:solidFill>
                  <a:srgbClr val="FF0000"/>
                </a:solidFill>
                <a:sym typeface="Symbol" charset="2"/>
              </a:rPr>
              <a:t>above transition </a:t>
            </a:r>
            <a:r>
              <a:rPr lang="en-GB" sz="1800" dirty="0">
                <a:sym typeface="Symbol" charset="2"/>
              </a:rPr>
              <a:t>(</a:t>
            </a:r>
            <a:r>
              <a:rPr lang="en-GB" sz="1800" dirty="0" err="1">
                <a:latin typeface="Lucida Grande"/>
                <a:ea typeface="Lucida Grande"/>
                <a:cs typeface="Lucida Grande"/>
                <a:sym typeface="Symbol" charset="2"/>
              </a:rPr>
              <a:t>η</a:t>
            </a:r>
            <a:r>
              <a:rPr lang="en-GB" sz="1800" dirty="0">
                <a:latin typeface="Lucida Grande"/>
                <a:ea typeface="Lucida Grande"/>
                <a:cs typeface="Lucida Grande"/>
                <a:sym typeface="Symbol" charset="2"/>
              </a:rPr>
              <a:t> &gt;</a:t>
            </a:r>
            <a:r>
              <a:rPr lang="en-GB" sz="1800" dirty="0">
                <a:sym typeface="Symbol" charset="2"/>
              </a:rPr>
              <a:t> 0) a </a:t>
            </a:r>
            <a:r>
              <a:rPr lang="en-GB" sz="1800" dirty="0">
                <a:solidFill>
                  <a:srgbClr val="FF0000"/>
                </a:solidFill>
                <a:sym typeface="Symbol" charset="2"/>
              </a:rPr>
              <a:t>lower revolution frequency </a:t>
            </a:r>
            <a:r>
              <a:rPr lang="en-GB" sz="1800" dirty="0">
                <a:sym typeface="Symbol" charset="2"/>
              </a:rPr>
              <a:t>(v  c and longer path)</a:t>
            </a:r>
            <a:br>
              <a:rPr lang="en-GB" sz="1800" dirty="0">
                <a:sym typeface="Symbol" charset="2"/>
              </a:rPr>
            </a:br>
            <a:r>
              <a:rPr lang="en-GB" sz="1800" dirty="0">
                <a:sym typeface="Symbol" charset="2"/>
              </a:rPr>
              <a:t>  where the momentum compaction (generally &gt; 0) dominates.</a:t>
            </a:r>
            <a:endParaRPr lang="en-GB" sz="1800" b="1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F66C669-D833-B746-AB56-6BDB113AF553}"/>
              </a:ext>
            </a:extLst>
          </p:cNvPr>
          <p:cNvGrpSpPr/>
          <p:nvPr/>
        </p:nvGrpSpPr>
        <p:grpSpPr>
          <a:xfrm>
            <a:off x="467544" y="2959625"/>
            <a:ext cx="7467726" cy="3454001"/>
            <a:chOff x="467544" y="3193812"/>
            <a:chExt cx="7467726" cy="2899484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159ECD59-5086-4441-9823-21DA305D40ED}"/>
                </a:ext>
              </a:extLst>
            </p:cNvPr>
            <p:cNvGrpSpPr/>
            <p:nvPr/>
          </p:nvGrpSpPr>
          <p:grpSpPr>
            <a:xfrm>
              <a:off x="683568" y="3260234"/>
              <a:ext cx="7200800" cy="2833062"/>
              <a:chOff x="2464473" y="2270315"/>
              <a:chExt cx="6428007" cy="2814869"/>
            </a:xfrm>
          </p:grpSpPr>
          <p:pic>
            <p:nvPicPr>
              <p:cNvPr id="20" name="Picture 39" descr="fig13">
                <a:extLst>
                  <a:ext uri="{FF2B5EF4-FFF2-40B4-BE49-F238E27FC236}">
                    <a16:creationId xmlns:a16="http://schemas.microsoft.com/office/drawing/2014/main" id="{ECBE847C-CDF6-9A4C-8B5B-A3D5081E156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2529207" y="2344937"/>
                <a:ext cx="6363273" cy="27402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1" name="Line 61">
                <a:extLst>
                  <a:ext uri="{FF2B5EF4-FFF2-40B4-BE49-F238E27FC236}">
                    <a16:creationId xmlns:a16="http://schemas.microsoft.com/office/drawing/2014/main" id="{4FB530FE-7D4B-474A-BA2B-AAC3514E3E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806308" y="4013809"/>
                <a:ext cx="899821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prstDash val="dash"/>
                <a:round/>
                <a:headEnd type="stealth"/>
                <a:tailEnd type="stealth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Rectangle 65">
                <a:extLst>
                  <a:ext uri="{FF2B5EF4-FFF2-40B4-BE49-F238E27FC236}">
                    <a16:creationId xmlns:a16="http://schemas.microsoft.com/office/drawing/2014/main" id="{46BB179F-3A64-384A-A8A4-B30EF7BB84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42678" y="3847315"/>
                <a:ext cx="444352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late</a:t>
                </a:r>
              </a:p>
            </p:txBody>
          </p:sp>
          <p:sp>
            <p:nvSpPr>
              <p:cNvPr id="23" name="Rectangle 66">
                <a:extLst>
                  <a:ext uri="{FF2B5EF4-FFF2-40B4-BE49-F238E27FC236}">
                    <a16:creationId xmlns:a16="http://schemas.microsoft.com/office/drawing/2014/main" id="{5835D789-5DEF-9249-A84B-28014C947E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82694" y="3847315"/>
                <a:ext cx="588623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noProof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early</a:t>
                </a:r>
                <a:endPara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4" name="Rectangle 72">
                <a:extLst>
                  <a:ext uri="{FF2B5EF4-FFF2-40B4-BE49-F238E27FC236}">
                    <a16:creationId xmlns:a16="http://schemas.microsoft.com/office/drawing/2014/main" id="{A57A4B50-0AC2-DB46-A4B8-363EC5E5F2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31840" y="3823200"/>
                <a:ext cx="344966" cy="338554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tIns="36000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600" i="1" dirty="0">
                    <a:latin typeface="Symbol" pitchFamily="-110" charset="2"/>
                  </a:rPr>
                  <a:t>f</a:t>
                </a:r>
                <a:r>
                  <a:rPr lang="en-US" sz="16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endParaRPr sz="1600" noProof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" name="Rectangle 72">
                <a:extLst>
                  <a:ext uri="{FF2B5EF4-FFF2-40B4-BE49-F238E27FC236}">
                    <a16:creationId xmlns:a16="http://schemas.microsoft.com/office/drawing/2014/main" id="{FA55752C-4C2C-914D-AC8B-EF3A8C6E51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27984" y="3823200"/>
                <a:ext cx="569387" cy="338554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tIns="36000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600" i="1" dirty="0">
                    <a:latin typeface="Symbol" pitchFamily="-110" charset="2"/>
                  </a:rPr>
                  <a:t>p-f</a:t>
                </a:r>
                <a:r>
                  <a:rPr lang="en-US" sz="16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endParaRPr sz="1600" noProof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" name="Rectangle 72">
                <a:extLst>
                  <a:ext uri="{FF2B5EF4-FFF2-40B4-BE49-F238E27FC236}">
                    <a16:creationId xmlns:a16="http://schemas.microsoft.com/office/drawing/2014/main" id="{8DAB6163-8817-7149-A840-9A048C515F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64473" y="2270315"/>
                <a:ext cx="335989" cy="369332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rIns="0">
                <a:prstTxWarp prst="textNoShape">
                  <a:avLst/>
                </a:prstTxWarp>
                <a:spAutoFit/>
              </a:bodyPr>
              <a:lstStyle/>
              <a:p>
                <a:pPr algn="r"/>
                <a:r>
                  <a:rPr lang="en-US" sz="1800" i="1" noProof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eV</a:t>
                </a:r>
                <a:endParaRPr sz="1800" noProof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" name="Rectangle 72">
                <a:extLst>
                  <a:ext uri="{FF2B5EF4-FFF2-40B4-BE49-F238E27FC236}">
                    <a16:creationId xmlns:a16="http://schemas.microsoft.com/office/drawing/2014/main" id="{152DFAE2-D35F-334D-BAB6-58623F8D8A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3768" y="2872800"/>
                <a:ext cx="361637" cy="338554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rIns="0">
                <a:prstTxWarp prst="textNoShape">
                  <a:avLst/>
                </a:prstTxWarp>
                <a:spAutoFit/>
              </a:bodyPr>
              <a:lstStyle/>
              <a:p>
                <a:pPr algn="r"/>
                <a:r>
                  <a:rPr lang="en-US" sz="1600" i="1" noProof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eV</a:t>
                </a:r>
                <a:r>
                  <a:rPr lang="en-US" sz="1600" baseline="-25000" noProof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endParaRPr sz="1600" baseline="-25000" noProof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36872" name="Text Box 1042"/>
            <p:cNvSpPr txBox="1">
              <a:spLocks noChangeArrowheads="1"/>
            </p:cNvSpPr>
            <p:nvPr/>
          </p:nvSpPr>
          <p:spPr bwMode="auto">
            <a:xfrm>
              <a:off x="3707904" y="3430618"/>
              <a:ext cx="2632227" cy="9430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800" dirty="0">
                  <a:solidFill>
                    <a:schemeClr val="accent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stable </a:t>
              </a:r>
              <a:r>
                <a:rPr lang="en-US" sz="1800" dirty="0" err="1">
                  <a:solidFill>
                    <a:schemeClr val="accent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synchr</a:t>
              </a:r>
              <a:r>
                <a:rPr lang="en-US" sz="1800" dirty="0">
                  <a:solidFill>
                    <a:schemeClr val="accent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 particle for </a:t>
              </a:r>
              <a:r>
                <a:rPr lang="en-US" sz="2000" i="1" dirty="0">
                  <a:solidFill>
                    <a:schemeClr val="accent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Symbol" charset="2"/>
                </a:rPr>
                <a:t></a:t>
              </a:r>
              <a:r>
                <a:rPr lang="en-US" sz="2000" dirty="0">
                  <a:solidFill>
                    <a:schemeClr val="accent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Symbol" charset="2"/>
                </a:rPr>
                <a:t> &gt; 0</a:t>
              </a:r>
            </a:p>
            <a:p>
              <a:pPr algn="ctr">
                <a:spcBef>
                  <a:spcPct val="50000"/>
                </a:spcBef>
              </a:pPr>
              <a:r>
                <a:rPr lang="en-US" sz="1800" dirty="0">
                  <a:solidFill>
                    <a:schemeClr val="accent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Symbol" charset="2"/>
                </a:rPr>
                <a:t>above transition</a:t>
              </a:r>
              <a:endParaRPr lang="fr-FR" sz="18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6873" name="Line 1043"/>
            <p:cNvSpPr>
              <a:spLocks noChangeShapeType="1"/>
            </p:cNvSpPr>
            <p:nvPr/>
          </p:nvSpPr>
          <p:spPr bwMode="auto">
            <a:xfrm flipH="1">
              <a:off x="3419872" y="3745044"/>
              <a:ext cx="497989" cy="205472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74" name="Text Box 1046"/>
            <p:cNvSpPr txBox="1">
              <a:spLocks noChangeArrowheads="1"/>
            </p:cNvSpPr>
            <p:nvPr/>
          </p:nvSpPr>
          <p:spPr bwMode="auto">
            <a:xfrm>
              <a:off x="1892969" y="4171844"/>
              <a:ext cx="853695" cy="335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sz="2000" i="1" dirty="0">
                  <a:solidFill>
                    <a:schemeClr val="accent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Symbol" charset="2"/>
                </a:rPr>
                <a:t></a:t>
              </a:r>
              <a:r>
                <a:rPr lang="fr-FR" sz="2000" dirty="0">
                  <a:solidFill>
                    <a:schemeClr val="accent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Symbol" charset="2"/>
                </a:rPr>
                <a:t> &lt; 0</a:t>
              </a:r>
              <a:endParaRPr lang="fr-FR" sz="20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6875" name="Line 1047"/>
            <p:cNvSpPr>
              <a:spLocks noChangeShapeType="1"/>
            </p:cNvSpPr>
            <p:nvPr/>
          </p:nvSpPr>
          <p:spPr bwMode="auto">
            <a:xfrm flipH="1" flipV="1">
              <a:off x="1679546" y="4034863"/>
              <a:ext cx="284565" cy="273962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Rectangle 45"/>
            <p:cNvSpPr>
              <a:spLocks noChangeArrowheads="1"/>
            </p:cNvSpPr>
            <p:nvPr/>
          </p:nvSpPr>
          <p:spPr bwMode="auto">
            <a:xfrm>
              <a:off x="467544" y="3193812"/>
              <a:ext cx="625009" cy="4392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rIns="18000">
              <a:prstTxWarp prst="textNoShape">
                <a:avLst/>
              </a:prstTxWarp>
              <a:spAutoFit/>
            </a:bodyPr>
            <a:lstStyle/>
            <a:p>
              <a:r>
                <a:rPr lang="en-US" sz="1400" noProof="1">
                  <a:latin typeface="Times New Roman" panose="02020603050405020304" pitchFamily="18" charset="0"/>
                  <a:cs typeface="Times New Roman" panose="02020603050405020304" pitchFamily="18" charset="0"/>
                </a:rPr>
                <a:t>Energy</a:t>
              </a:r>
              <a:br>
                <a:rPr lang="en-US" sz="1400" noProof="1"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en-US" sz="1400" noProof="1">
                  <a:latin typeface="Times New Roman" panose="02020603050405020304" pitchFamily="18" charset="0"/>
                  <a:cs typeface="Times New Roman" panose="02020603050405020304" pitchFamily="18" charset="0"/>
                </a:rPr>
                <a:t>Gain</a:t>
              </a:r>
              <a:endParaRPr sz="1400" noProof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Rectangle 72">
                  <a:extLst>
                    <a:ext uri="{FF2B5EF4-FFF2-40B4-BE49-F238E27FC236}">
                      <a16:creationId xmlns:a16="http://schemas.microsoft.com/office/drawing/2014/main" id="{7777FECC-7641-5C46-A6C2-97DE09E6ADF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711134" y="4865166"/>
                  <a:ext cx="1224136" cy="323165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 tIns="0">
                  <a:prstTxWarp prst="textNoShape">
                    <a:avLst/>
                  </a:prstTxWarp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nor/>
                          </m:rPr>
                          <a:rPr lang="en-US" sz="1800" i="1" dirty="0" smtClean="0">
                            <a:latin typeface="Symbol" pitchFamily="-110" charset="2"/>
                          </a:rPr>
                          <m:t>f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sz="1800" i="1" dirty="0">
                                <a:latin typeface="Symbol" pitchFamily="2" charset="2"/>
                                <a:cs typeface="Times New Roman" panose="02020603050405020304" pitchFamily="18" charset="0"/>
                              </a:rPr>
                              <m:t>w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en-US" sz="1800" baseline="-25000" dirty="0"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RF</m:t>
                            </m:r>
                            <m:r>
                              <a:rPr lang="en-US" sz="1800" b="0" i="1" baseline="-25000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sz="1800" i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t</m:t>
                        </m:r>
                      </m:oMath>
                    </m:oMathPara>
                  </a14:m>
                  <a:endParaRPr lang="en-US" sz="1800" i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29" name="Rectangle 72">
                  <a:extLst>
                    <a:ext uri="{FF2B5EF4-FFF2-40B4-BE49-F238E27FC236}">
                      <a16:creationId xmlns:a16="http://schemas.microsoft.com/office/drawing/2014/main" id="{7777FECC-7641-5C46-A6C2-97DE09E6ADFA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6711134" y="4865166"/>
                  <a:ext cx="1224136" cy="323165"/>
                </a:xfrm>
                <a:prstGeom prst="rect">
                  <a:avLst/>
                </a:prstGeom>
                <a:blipFill>
                  <a:blip r:embed="rId5"/>
                  <a:stretch>
                    <a:fillRect b="-9677"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E868E205-F8EC-A148-8AB5-C25265A859AA}"/>
                  </a:ext>
                </a:extLst>
              </p:cNvPr>
              <p:cNvSpPr txBox="1"/>
              <p:nvPr/>
            </p:nvSpPr>
            <p:spPr>
              <a:xfrm>
                <a:off x="1606745" y="5517232"/>
                <a:ext cx="1669111" cy="751744"/>
              </a:xfrm>
              <a:prstGeom prst="rect">
                <a:avLst/>
              </a:prstGeom>
              <a:solidFill>
                <a:srgbClr val="FFFFCC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𝜂</m:t>
                      </m:r>
                      <m:r>
                        <a:rPr lang="en-US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𝛼</m:t>
                          </m:r>
                        </m:e>
                        <m:sub>
                          <m:r>
                            <a:rPr lang="en-US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𝑐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charset="0"/>
                          <a:cs typeface="Cambria Math" charset="0"/>
                        </a:rPr>
                        <m:t>−</m:t>
                      </m:r>
                      <m:f>
                        <m:fPr>
                          <m:ctrlPr>
                            <a:rPr lang="bg-BG" b="0" i="1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bg-BG" b="0" i="1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pPr>
                            <m:e>
                              <m:r>
                                <a:rPr lang="bg-BG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E868E205-F8EC-A148-8AB5-C25265A859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6745" y="5517232"/>
                <a:ext cx="1669111" cy="751744"/>
              </a:xfrm>
              <a:prstGeom prst="rect">
                <a:avLst/>
              </a:prstGeom>
              <a:blipFill>
                <a:blip r:embed="rId6"/>
                <a:stretch>
                  <a:fillRect l="-3030" t="-1667" r="-758"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92730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838200" y="304800"/>
            <a:ext cx="7467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/>
              <a:t>Crossing Transition</a:t>
            </a:r>
            <a:endParaRPr lang="fr-FR" dirty="0"/>
          </a:p>
        </p:txBody>
      </p:sp>
      <p:sp>
        <p:nvSpPr>
          <p:cNvPr id="36869" name="Line 1027"/>
          <p:cNvSpPr>
            <a:spLocks noChangeShapeType="1"/>
          </p:cNvSpPr>
          <p:nvPr/>
        </p:nvSpPr>
        <p:spPr bwMode="auto">
          <a:xfrm>
            <a:off x="1828800" y="16002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Text Box 1028"/>
          <p:cNvSpPr txBox="1">
            <a:spLocks noChangeArrowheads="1"/>
          </p:cNvSpPr>
          <p:nvPr/>
        </p:nvSpPr>
        <p:spPr bwMode="auto">
          <a:xfrm>
            <a:off x="467544" y="908720"/>
            <a:ext cx="8147248" cy="1892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>
                <a:sym typeface="Symbol" charset="2"/>
              </a:rPr>
              <a:t>At</a:t>
            </a:r>
            <a:r>
              <a:rPr lang="en-GB" sz="1800" dirty="0">
                <a:solidFill>
                  <a:srgbClr val="FF3300"/>
                </a:solidFill>
                <a:sym typeface="Symbol" charset="2"/>
              </a:rPr>
              <a:t> transition</a:t>
            </a:r>
            <a:r>
              <a:rPr lang="en-GB" sz="1800" dirty="0">
                <a:sym typeface="Symbol" charset="2"/>
              </a:rPr>
              <a:t>, the velocity change and the path length change with momentum compensate each other. So the revolution frequency there is independent from the momentum deviation.</a:t>
            </a:r>
          </a:p>
          <a:p>
            <a:pPr>
              <a:spcBef>
                <a:spcPct val="50000"/>
              </a:spcBef>
            </a:pPr>
            <a:r>
              <a:rPr lang="en-GB" sz="1800" dirty="0">
                <a:sym typeface="Symbol" charset="2"/>
              </a:rPr>
              <a:t>Crossing transition during acceleration makes the previous stable synchronous phase unstable. The RF system needs to make a rapid change of the RF phase, a ‘</a:t>
            </a:r>
            <a:r>
              <a:rPr lang="en-GB" sz="1800" dirty="0">
                <a:solidFill>
                  <a:srgbClr val="FF0000"/>
                </a:solidFill>
                <a:sym typeface="Symbol" charset="2"/>
              </a:rPr>
              <a:t>phase jump</a:t>
            </a:r>
            <a:r>
              <a:rPr lang="en-GB" sz="1800" dirty="0">
                <a:sym typeface="Symbol" charset="2"/>
              </a:rPr>
              <a:t>’.</a:t>
            </a:r>
            <a:endParaRPr lang="en-GB" sz="1800" b="1" dirty="0"/>
          </a:p>
        </p:txBody>
      </p:sp>
      <p:sp>
        <p:nvSpPr>
          <p:cNvPr id="2" name="Rectangle 1"/>
          <p:cNvSpPr/>
          <p:nvPr/>
        </p:nvSpPr>
        <p:spPr>
          <a:xfrm>
            <a:off x="467544" y="4797152"/>
            <a:ext cx="8280920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/>
              <a:t>In the PS: </a:t>
            </a:r>
            <a:r>
              <a:rPr lang="en-US" sz="1800" dirty="0" err="1">
                <a:latin typeface="Times New Roman" charset="0"/>
                <a:ea typeface="Times New Roman" charset="0"/>
                <a:cs typeface="Times New Roman" charset="0"/>
              </a:rPr>
              <a:t>γ</a:t>
            </a:r>
            <a:r>
              <a:rPr lang="en-US" sz="1800" baseline="-25000" dirty="0" err="1"/>
              <a:t>t</a:t>
            </a:r>
            <a:r>
              <a:rPr lang="en-US" sz="1800" dirty="0"/>
              <a:t> is at ~6 GeV</a:t>
            </a:r>
          </a:p>
          <a:p>
            <a:r>
              <a:rPr lang="en-US" sz="1800" dirty="0"/>
              <a:t>In the SPS: </a:t>
            </a:r>
            <a:r>
              <a:rPr lang="en-US" sz="1800" dirty="0" err="1">
                <a:latin typeface="Times New Roman" charset="0"/>
                <a:ea typeface="Times New Roman" charset="0"/>
                <a:cs typeface="Times New Roman" charset="0"/>
              </a:rPr>
              <a:t>γ</a:t>
            </a:r>
            <a:r>
              <a:rPr lang="en-US" sz="1800" baseline="-25000" dirty="0" err="1"/>
              <a:t>t</a:t>
            </a:r>
            <a:r>
              <a:rPr lang="en-US" sz="1800" dirty="0"/>
              <a:t>= 22.8, injection at </a:t>
            </a:r>
            <a:r>
              <a:rPr lang="en-US" sz="1800" dirty="0" err="1"/>
              <a:t>γ</a:t>
            </a:r>
            <a:r>
              <a:rPr lang="en-US" sz="1800" dirty="0"/>
              <a:t>=27.7 </a:t>
            </a:r>
          </a:p>
          <a:p>
            <a:r>
              <a:rPr lang="en-US" sz="1800" dirty="0"/>
              <a:t>	=&gt; no transition crossing!</a:t>
            </a:r>
          </a:p>
          <a:p>
            <a:r>
              <a:rPr lang="en-US" sz="1800" dirty="0"/>
              <a:t>In the LHC: </a:t>
            </a:r>
            <a:r>
              <a:rPr lang="en-US" sz="1800" dirty="0" err="1">
                <a:latin typeface="Times New Roman" charset="0"/>
                <a:ea typeface="Times New Roman" charset="0"/>
                <a:cs typeface="Times New Roman" charset="0"/>
              </a:rPr>
              <a:t>γ</a:t>
            </a:r>
            <a:r>
              <a:rPr lang="en-US" sz="1800" baseline="-25000" dirty="0" err="1"/>
              <a:t>t</a:t>
            </a:r>
            <a:r>
              <a:rPr lang="en-US" sz="1800" dirty="0"/>
              <a:t> is at ~55 GeV, also far below injection energy </a:t>
            </a:r>
          </a:p>
          <a:p>
            <a:endParaRPr lang="en-US" sz="1800" dirty="0"/>
          </a:p>
          <a:p>
            <a:r>
              <a:rPr lang="en-US" sz="1800" dirty="0"/>
              <a:t>Transition crossing not needed in leptons machines, why?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95536" y="3667542"/>
                <a:ext cx="1040348" cy="7695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𝛼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𝑐</m:t>
                          </m:r>
                        </m:sub>
                      </m:sSub>
                      <m:r>
                        <a:rPr lang="en-US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~</m:t>
                      </m:r>
                      <m:f>
                        <m:fPr>
                          <m:ctrlPr>
                            <a:rPr lang="bg-BG" i="1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1</m:t>
                          </m:r>
                        </m:num>
                        <m:den>
                          <m:sSubSup>
                            <m:sSubSupPr>
                              <m:ctrlPr>
                                <a:rPr lang="en-US" i="1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𝑥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3667542"/>
                <a:ext cx="1040348" cy="769570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1763688" y="3658116"/>
                <a:ext cx="1902957" cy="778996"/>
              </a:xfrm>
              <a:prstGeom prst="rect">
                <a:avLst/>
              </a:prstGeom>
              <a:solidFill>
                <a:srgbClr val="FF0000">
                  <a:alpha val="30000"/>
                </a:srgbClr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𝛾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𝑡</m:t>
                          </m:r>
                        </m:sub>
                      </m:sSub>
                      <m:r>
                        <a:rPr lang="en-US" b="0" i="1" smtClean="0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bg-BG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bg-BG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charset="0"/>
                                    </a:rPr>
                                    <m:t>𝑐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  <m:r>
                        <a:rPr lang="en-US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~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𝑄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𝑥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3688" y="3658116"/>
                <a:ext cx="1902957" cy="778996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" name="Group 8">
            <a:extLst>
              <a:ext uri="{FF2B5EF4-FFF2-40B4-BE49-F238E27FC236}">
                <a16:creationId xmlns:a16="http://schemas.microsoft.com/office/drawing/2014/main" id="{A746C00A-3736-1446-BFF7-A22A5D9957DE}"/>
              </a:ext>
            </a:extLst>
          </p:cNvPr>
          <p:cNvGrpSpPr/>
          <p:nvPr/>
        </p:nvGrpSpPr>
        <p:grpSpPr>
          <a:xfrm>
            <a:off x="3871503" y="2492723"/>
            <a:ext cx="5237000" cy="2376437"/>
            <a:chOff x="1011807" y="2852937"/>
            <a:chExt cx="5374575" cy="2376437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6FF76C99-E06A-664C-A972-1A93E03647CE}"/>
                </a:ext>
              </a:extLst>
            </p:cNvPr>
            <p:cNvGrpSpPr/>
            <p:nvPr/>
          </p:nvGrpSpPr>
          <p:grpSpPr>
            <a:xfrm>
              <a:off x="1137983" y="2852937"/>
              <a:ext cx="5230277" cy="2376437"/>
              <a:chOff x="1006219" y="3429000"/>
              <a:chExt cx="3181744" cy="1685703"/>
            </a:xfrm>
          </p:grpSpPr>
          <p:sp>
            <p:nvSpPr>
              <p:cNvPr id="20" name="Line 69">
                <a:extLst>
                  <a:ext uri="{FF2B5EF4-FFF2-40B4-BE49-F238E27FC236}">
                    <a16:creationId xmlns:a16="http://schemas.microsoft.com/office/drawing/2014/main" id="{4CFC6ABB-C122-7048-888D-7CC8DDBD41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33739" y="3838935"/>
                <a:ext cx="1" cy="507017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prstDash val="lgDash"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Line 56">
                <a:extLst>
                  <a:ext uri="{FF2B5EF4-FFF2-40B4-BE49-F238E27FC236}">
                    <a16:creationId xmlns:a16="http://schemas.microsoft.com/office/drawing/2014/main" id="{22CB8B99-1968-364A-B2C6-28398AEA688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410556" y="3429000"/>
                <a:ext cx="1" cy="168557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22" name="Group 36">
                <a:extLst>
                  <a:ext uri="{FF2B5EF4-FFF2-40B4-BE49-F238E27FC236}">
                    <a16:creationId xmlns:a16="http://schemas.microsoft.com/office/drawing/2014/main" id="{B9B1A906-AE0E-5340-8161-DBAE3367EE0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42647" y="3603279"/>
                <a:ext cx="2322635" cy="1511300"/>
                <a:chOff x="450" y="2259"/>
                <a:chExt cx="1782" cy="1137"/>
              </a:xfrm>
            </p:grpSpPr>
            <p:grpSp>
              <p:nvGrpSpPr>
                <p:cNvPr id="34" name="Group 35">
                  <a:extLst>
                    <a:ext uri="{FF2B5EF4-FFF2-40B4-BE49-F238E27FC236}">
                      <a16:creationId xmlns:a16="http://schemas.microsoft.com/office/drawing/2014/main" id="{D7189182-D19C-154F-84AE-C1CDB350AF8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341" y="2259"/>
                  <a:ext cx="891" cy="569"/>
                  <a:chOff x="1392" y="2256"/>
                  <a:chExt cx="891" cy="569"/>
                </a:xfrm>
              </p:grpSpPr>
              <p:sp>
                <p:nvSpPr>
                  <p:cNvPr id="38" name="Freeform 30">
                    <a:extLst>
                      <a:ext uri="{FF2B5EF4-FFF2-40B4-BE49-F238E27FC236}">
                        <a16:creationId xmlns:a16="http://schemas.microsoft.com/office/drawing/2014/main" id="{1F6E2434-5082-D249-9686-36A3059F574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V="1">
                    <a:off x="1392" y="2256"/>
                    <a:ext cx="459" cy="569"/>
                  </a:xfrm>
                  <a:custGeom>
                    <a:avLst/>
                    <a:gdLst>
                      <a:gd name="T0" fmla="*/ 0 w 459"/>
                      <a:gd name="T1" fmla="*/ 0 h 569"/>
                      <a:gd name="T2" fmla="*/ 90 w 459"/>
                      <a:gd name="T3" fmla="*/ 222 h 569"/>
                      <a:gd name="T4" fmla="*/ 183 w 459"/>
                      <a:gd name="T5" fmla="*/ 402 h 569"/>
                      <a:gd name="T6" fmla="*/ 294 w 459"/>
                      <a:gd name="T7" fmla="*/ 519 h 569"/>
                      <a:gd name="T8" fmla="*/ 390 w 459"/>
                      <a:gd name="T9" fmla="*/ 561 h 569"/>
                      <a:gd name="T10" fmla="*/ 459 w 459"/>
                      <a:gd name="T11" fmla="*/ 567 h 569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459"/>
                      <a:gd name="T19" fmla="*/ 0 h 569"/>
                      <a:gd name="T20" fmla="*/ 459 w 459"/>
                      <a:gd name="T21" fmla="*/ 569 h 569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459" h="569">
                        <a:moveTo>
                          <a:pt x="0" y="0"/>
                        </a:moveTo>
                        <a:cubicBezTo>
                          <a:pt x="15" y="36"/>
                          <a:pt x="59" y="155"/>
                          <a:pt x="90" y="222"/>
                        </a:cubicBezTo>
                        <a:cubicBezTo>
                          <a:pt x="121" y="289"/>
                          <a:pt x="149" y="353"/>
                          <a:pt x="183" y="402"/>
                        </a:cubicBezTo>
                        <a:cubicBezTo>
                          <a:pt x="217" y="451"/>
                          <a:pt x="260" y="493"/>
                          <a:pt x="294" y="519"/>
                        </a:cubicBezTo>
                        <a:cubicBezTo>
                          <a:pt x="328" y="545"/>
                          <a:pt x="363" y="553"/>
                          <a:pt x="390" y="561"/>
                        </a:cubicBezTo>
                        <a:cubicBezTo>
                          <a:pt x="417" y="569"/>
                          <a:pt x="445" y="566"/>
                          <a:pt x="459" y="567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9" name="Freeform 31">
                    <a:extLst>
                      <a:ext uri="{FF2B5EF4-FFF2-40B4-BE49-F238E27FC236}">
                        <a16:creationId xmlns:a16="http://schemas.microsoft.com/office/drawing/2014/main" id="{6987917D-EFC6-6F46-A43A-DA5B9FFB532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H="1" flipV="1">
                    <a:off x="1824" y="2256"/>
                    <a:ext cx="459" cy="569"/>
                  </a:xfrm>
                  <a:custGeom>
                    <a:avLst/>
                    <a:gdLst>
                      <a:gd name="T0" fmla="*/ 0 w 459"/>
                      <a:gd name="T1" fmla="*/ 0 h 569"/>
                      <a:gd name="T2" fmla="*/ 90 w 459"/>
                      <a:gd name="T3" fmla="*/ 222 h 569"/>
                      <a:gd name="T4" fmla="*/ 183 w 459"/>
                      <a:gd name="T5" fmla="*/ 402 h 569"/>
                      <a:gd name="T6" fmla="*/ 294 w 459"/>
                      <a:gd name="T7" fmla="*/ 519 h 569"/>
                      <a:gd name="T8" fmla="*/ 390 w 459"/>
                      <a:gd name="T9" fmla="*/ 561 h 569"/>
                      <a:gd name="T10" fmla="*/ 459 w 459"/>
                      <a:gd name="T11" fmla="*/ 567 h 569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459"/>
                      <a:gd name="T19" fmla="*/ 0 h 569"/>
                      <a:gd name="T20" fmla="*/ 459 w 459"/>
                      <a:gd name="T21" fmla="*/ 569 h 569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459" h="569">
                        <a:moveTo>
                          <a:pt x="0" y="0"/>
                        </a:moveTo>
                        <a:cubicBezTo>
                          <a:pt x="15" y="36"/>
                          <a:pt x="59" y="155"/>
                          <a:pt x="90" y="222"/>
                        </a:cubicBezTo>
                        <a:cubicBezTo>
                          <a:pt x="121" y="289"/>
                          <a:pt x="149" y="353"/>
                          <a:pt x="183" y="402"/>
                        </a:cubicBezTo>
                        <a:cubicBezTo>
                          <a:pt x="217" y="451"/>
                          <a:pt x="260" y="493"/>
                          <a:pt x="294" y="519"/>
                        </a:cubicBezTo>
                        <a:cubicBezTo>
                          <a:pt x="328" y="545"/>
                          <a:pt x="363" y="553"/>
                          <a:pt x="390" y="561"/>
                        </a:cubicBezTo>
                        <a:cubicBezTo>
                          <a:pt x="417" y="569"/>
                          <a:pt x="445" y="566"/>
                          <a:pt x="459" y="567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5" name="Group 34">
                  <a:extLst>
                    <a:ext uri="{FF2B5EF4-FFF2-40B4-BE49-F238E27FC236}">
                      <a16:creationId xmlns:a16="http://schemas.microsoft.com/office/drawing/2014/main" id="{C386F927-5E68-C34E-9B34-3CB5595B9AE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50" y="2827"/>
                  <a:ext cx="891" cy="569"/>
                  <a:chOff x="480" y="2832"/>
                  <a:chExt cx="891" cy="569"/>
                </a:xfrm>
              </p:grpSpPr>
              <p:sp>
                <p:nvSpPr>
                  <p:cNvPr id="36" name="Freeform 32">
                    <a:extLst>
                      <a:ext uri="{FF2B5EF4-FFF2-40B4-BE49-F238E27FC236}">
                        <a16:creationId xmlns:a16="http://schemas.microsoft.com/office/drawing/2014/main" id="{783018F7-0246-B441-A096-0577C13553E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80" y="2832"/>
                    <a:ext cx="459" cy="569"/>
                  </a:xfrm>
                  <a:custGeom>
                    <a:avLst/>
                    <a:gdLst>
                      <a:gd name="T0" fmla="*/ 0 w 459"/>
                      <a:gd name="T1" fmla="*/ 0 h 569"/>
                      <a:gd name="T2" fmla="*/ 90 w 459"/>
                      <a:gd name="T3" fmla="*/ 222 h 569"/>
                      <a:gd name="T4" fmla="*/ 183 w 459"/>
                      <a:gd name="T5" fmla="*/ 402 h 569"/>
                      <a:gd name="T6" fmla="*/ 294 w 459"/>
                      <a:gd name="T7" fmla="*/ 519 h 569"/>
                      <a:gd name="T8" fmla="*/ 390 w 459"/>
                      <a:gd name="T9" fmla="*/ 561 h 569"/>
                      <a:gd name="T10" fmla="*/ 459 w 459"/>
                      <a:gd name="T11" fmla="*/ 567 h 569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459"/>
                      <a:gd name="T19" fmla="*/ 0 h 569"/>
                      <a:gd name="T20" fmla="*/ 459 w 459"/>
                      <a:gd name="T21" fmla="*/ 569 h 569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459" h="569">
                        <a:moveTo>
                          <a:pt x="0" y="0"/>
                        </a:moveTo>
                        <a:cubicBezTo>
                          <a:pt x="15" y="36"/>
                          <a:pt x="59" y="155"/>
                          <a:pt x="90" y="222"/>
                        </a:cubicBezTo>
                        <a:cubicBezTo>
                          <a:pt x="121" y="289"/>
                          <a:pt x="149" y="353"/>
                          <a:pt x="183" y="402"/>
                        </a:cubicBezTo>
                        <a:cubicBezTo>
                          <a:pt x="217" y="451"/>
                          <a:pt x="260" y="493"/>
                          <a:pt x="294" y="519"/>
                        </a:cubicBezTo>
                        <a:cubicBezTo>
                          <a:pt x="328" y="545"/>
                          <a:pt x="363" y="553"/>
                          <a:pt x="390" y="561"/>
                        </a:cubicBezTo>
                        <a:cubicBezTo>
                          <a:pt x="417" y="569"/>
                          <a:pt x="445" y="566"/>
                          <a:pt x="459" y="567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7" name="Freeform 33">
                    <a:extLst>
                      <a:ext uri="{FF2B5EF4-FFF2-40B4-BE49-F238E27FC236}">
                        <a16:creationId xmlns:a16="http://schemas.microsoft.com/office/drawing/2014/main" id="{22F453A1-CE24-A140-9B89-EF1D8D0A334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H="1">
                    <a:off x="912" y="2832"/>
                    <a:ext cx="459" cy="569"/>
                  </a:xfrm>
                  <a:custGeom>
                    <a:avLst/>
                    <a:gdLst>
                      <a:gd name="T0" fmla="*/ 0 w 459"/>
                      <a:gd name="T1" fmla="*/ 0 h 569"/>
                      <a:gd name="T2" fmla="*/ 90 w 459"/>
                      <a:gd name="T3" fmla="*/ 222 h 569"/>
                      <a:gd name="T4" fmla="*/ 183 w 459"/>
                      <a:gd name="T5" fmla="*/ 402 h 569"/>
                      <a:gd name="T6" fmla="*/ 294 w 459"/>
                      <a:gd name="T7" fmla="*/ 519 h 569"/>
                      <a:gd name="T8" fmla="*/ 390 w 459"/>
                      <a:gd name="T9" fmla="*/ 561 h 569"/>
                      <a:gd name="T10" fmla="*/ 459 w 459"/>
                      <a:gd name="T11" fmla="*/ 567 h 569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459"/>
                      <a:gd name="T19" fmla="*/ 0 h 569"/>
                      <a:gd name="T20" fmla="*/ 459 w 459"/>
                      <a:gd name="T21" fmla="*/ 569 h 569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459" h="569">
                        <a:moveTo>
                          <a:pt x="0" y="0"/>
                        </a:moveTo>
                        <a:cubicBezTo>
                          <a:pt x="15" y="36"/>
                          <a:pt x="59" y="155"/>
                          <a:pt x="90" y="222"/>
                        </a:cubicBezTo>
                        <a:cubicBezTo>
                          <a:pt x="121" y="289"/>
                          <a:pt x="149" y="353"/>
                          <a:pt x="183" y="402"/>
                        </a:cubicBezTo>
                        <a:cubicBezTo>
                          <a:pt x="217" y="451"/>
                          <a:pt x="260" y="493"/>
                          <a:pt x="294" y="519"/>
                        </a:cubicBezTo>
                        <a:cubicBezTo>
                          <a:pt x="328" y="545"/>
                          <a:pt x="363" y="553"/>
                          <a:pt x="390" y="561"/>
                        </a:cubicBezTo>
                        <a:cubicBezTo>
                          <a:pt x="417" y="569"/>
                          <a:pt x="445" y="566"/>
                          <a:pt x="459" y="567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23" name="Line 37">
                <a:extLst>
                  <a:ext uri="{FF2B5EF4-FFF2-40B4-BE49-F238E27FC236}">
                    <a16:creationId xmlns:a16="http://schemas.microsoft.com/office/drawing/2014/main" id="{EE6B2D23-D502-8845-8BBD-A59061B4944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06219" y="4358928"/>
                <a:ext cx="2966440" cy="88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Rectangle 71">
                <a:extLst>
                  <a:ext uri="{FF2B5EF4-FFF2-40B4-BE49-F238E27FC236}">
                    <a16:creationId xmlns:a16="http://schemas.microsoft.com/office/drawing/2014/main" id="{94F3D94F-CAEA-2A4F-A26B-2FB950AD11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01880" y="4325442"/>
                <a:ext cx="279502" cy="3056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2200" i="1" dirty="0">
                    <a:latin typeface="Symbol" pitchFamily="-110" charset="2"/>
                  </a:rPr>
                  <a:t>f</a:t>
                </a:r>
                <a:r>
                  <a:rPr lang="en-US" sz="22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endParaRPr sz="2200" baseline="-25000" noProof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5" name="Rectangle 72">
                    <a:extLst>
                      <a:ext uri="{FF2B5EF4-FFF2-40B4-BE49-F238E27FC236}">
                        <a16:creationId xmlns:a16="http://schemas.microsoft.com/office/drawing/2014/main" id="{70609036-BD3C-7D41-B867-A256E67A598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839922" y="4352732"/>
                    <a:ext cx="348041" cy="251066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square" tIns="0">
                    <a:prstTxWarp prst="textNoShape">
                      <a:avLst/>
                    </a:prstTxWarp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m:rPr>
                              <m:nor/>
                            </m:rPr>
                            <a:rPr lang="en-US" sz="2000" i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t</m:t>
                          </m:r>
                        </m:oMath>
                      </m:oMathPara>
                    </a14:m>
                    <a:endParaRPr lang="en-US" sz="20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6" name="Rectangle 72">
                    <a:extLst>
                      <a:ext uri="{FF2B5EF4-FFF2-40B4-BE49-F238E27FC236}">
                        <a16:creationId xmlns:a16="http://schemas.microsoft.com/office/drawing/2014/main" id="{67C2F112-1CBF-DA4D-8D19-5E1310211564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3839922" y="4352732"/>
                    <a:ext cx="348041" cy="251066"/>
                  </a:xfrm>
                  <a:prstGeom prst="rect">
                    <a:avLst/>
                  </a:prstGeom>
                  <a:blipFill>
                    <a:blip r:embed="rId6"/>
                    <a:stretch>
                      <a:fillRect/>
                    </a:stretch>
                  </a:blip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r>
                      <a:rPr lang="en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grpSp>
            <p:nvGrpSpPr>
              <p:cNvPr id="26" name="Group 36">
                <a:extLst>
                  <a:ext uri="{FF2B5EF4-FFF2-40B4-BE49-F238E27FC236}">
                    <a16:creationId xmlns:a16="http://schemas.microsoft.com/office/drawing/2014/main" id="{A77F26DB-42CC-EE41-A201-17D58B2FA3B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68679" y="3611379"/>
                <a:ext cx="2385195" cy="1503324"/>
                <a:chOff x="860" y="2272"/>
                <a:chExt cx="1830" cy="1131"/>
              </a:xfrm>
            </p:grpSpPr>
            <p:grpSp>
              <p:nvGrpSpPr>
                <p:cNvPr id="28" name="Group 35">
                  <a:extLst>
                    <a:ext uri="{FF2B5EF4-FFF2-40B4-BE49-F238E27FC236}">
                      <a16:creationId xmlns:a16="http://schemas.microsoft.com/office/drawing/2014/main" id="{EE378F97-5F4B-CB4B-B919-782C2A3DCA9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319" y="2272"/>
                  <a:ext cx="913" cy="569"/>
                  <a:chOff x="1370" y="2269"/>
                  <a:chExt cx="913" cy="569"/>
                </a:xfrm>
              </p:grpSpPr>
              <p:sp>
                <p:nvSpPr>
                  <p:cNvPr id="32" name="Freeform 30">
                    <a:extLst>
                      <a:ext uri="{FF2B5EF4-FFF2-40B4-BE49-F238E27FC236}">
                        <a16:creationId xmlns:a16="http://schemas.microsoft.com/office/drawing/2014/main" id="{06384F30-615D-8748-A354-95687305FA0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V="1">
                    <a:off x="1370" y="2269"/>
                    <a:ext cx="459" cy="569"/>
                  </a:xfrm>
                  <a:custGeom>
                    <a:avLst/>
                    <a:gdLst>
                      <a:gd name="T0" fmla="*/ 0 w 459"/>
                      <a:gd name="T1" fmla="*/ 0 h 569"/>
                      <a:gd name="T2" fmla="*/ 90 w 459"/>
                      <a:gd name="T3" fmla="*/ 222 h 569"/>
                      <a:gd name="T4" fmla="*/ 183 w 459"/>
                      <a:gd name="T5" fmla="*/ 402 h 569"/>
                      <a:gd name="T6" fmla="*/ 294 w 459"/>
                      <a:gd name="T7" fmla="*/ 519 h 569"/>
                      <a:gd name="T8" fmla="*/ 390 w 459"/>
                      <a:gd name="T9" fmla="*/ 561 h 569"/>
                      <a:gd name="T10" fmla="*/ 459 w 459"/>
                      <a:gd name="T11" fmla="*/ 567 h 569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459"/>
                      <a:gd name="T19" fmla="*/ 0 h 569"/>
                      <a:gd name="T20" fmla="*/ 459 w 459"/>
                      <a:gd name="T21" fmla="*/ 569 h 569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459" h="569">
                        <a:moveTo>
                          <a:pt x="0" y="0"/>
                        </a:moveTo>
                        <a:cubicBezTo>
                          <a:pt x="15" y="36"/>
                          <a:pt x="59" y="155"/>
                          <a:pt x="90" y="222"/>
                        </a:cubicBezTo>
                        <a:cubicBezTo>
                          <a:pt x="121" y="289"/>
                          <a:pt x="149" y="353"/>
                          <a:pt x="183" y="402"/>
                        </a:cubicBezTo>
                        <a:cubicBezTo>
                          <a:pt x="217" y="451"/>
                          <a:pt x="260" y="493"/>
                          <a:pt x="294" y="519"/>
                        </a:cubicBezTo>
                        <a:cubicBezTo>
                          <a:pt x="328" y="545"/>
                          <a:pt x="363" y="553"/>
                          <a:pt x="390" y="561"/>
                        </a:cubicBezTo>
                        <a:cubicBezTo>
                          <a:pt x="417" y="569"/>
                          <a:pt x="445" y="566"/>
                          <a:pt x="459" y="567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3" name="Freeform 31">
                    <a:extLst>
                      <a:ext uri="{FF2B5EF4-FFF2-40B4-BE49-F238E27FC236}">
                        <a16:creationId xmlns:a16="http://schemas.microsoft.com/office/drawing/2014/main" id="{5C393C09-7628-F04D-B259-D7468602092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H="1" flipV="1">
                    <a:off x="1824" y="2269"/>
                    <a:ext cx="459" cy="569"/>
                  </a:xfrm>
                  <a:custGeom>
                    <a:avLst/>
                    <a:gdLst>
                      <a:gd name="T0" fmla="*/ 0 w 459"/>
                      <a:gd name="T1" fmla="*/ 0 h 569"/>
                      <a:gd name="T2" fmla="*/ 90 w 459"/>
                      <a:gd name="T3" fmla="*/ 222 h 569"/>
                      <a:gd name="T4" fmla="*/ 183 w 459"/>
                      <a:gd name="T5" fmla="*/ 402 h 569"/>
                      <a:gd name="T6" fmla="*/ 294 w 459"/>
                      <a:gd name="T7" fmla="*/ 519 h 569"/>
                      <a:gd name="T8" fmla="*/ 390 w 459"/>
                      <a:gd name="T9" fmla="*/ 561 h 569"/>
                      <a:gd name="T10" fmla="*/ 459 w 459"/>
                      <a:gd name="T11" fmla="*/ 567 h 569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459"/>
                      <a:gd name="T19" fmla="*/ 0 h 569"/>
                      <a:gd name="T20" fmla="*/ 459 w 459"/>
                      <a:gd name="T21" fmla="*/ 569 h 569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459" h="569">
                        <a:moveTo>
                          <a:pt x="0" y="0"/>
                        </a:moveTo>
                        <a:cubicBezTo>
                          <a:pt x="15" y="36"/>
                          <a:pt x="59" y="155"/>
                          <a:pt x="90" y="222"/>
                        </a:cubicBezTo>
                        <a:cubicBezTo>
                          <a:pt x="121" y="289"/>
                          <a:pt x="149" y="353"/>
                          <a:pt x="183" y="402"/>
                        </a:cubicBezTo>
                        <a:cubicBezTo>
                          <a:pt x="217" y="451"/>
                          <a:pt x="260" y="493"/>
                          <a:pt x="294" y="519"/>
                        </a:cubicBezTo>
                        <a:cubicBezTo>
                          <a:pt x="328" y="545"/>
                          <a:pt x="363" y="553"/>
                          <a:pt x="390" y="561"/>
                        </a:cubicBezTo>
                        <a:cubicBezTo>
                          <a:pt x="417" y="569"/>
                          <a:pt x="445" y="566"/>
                          <a:pt x="459" y="567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9" name="Group 34">
                  <a:extLst>
                    <a:ext uri="{FF2B5EF4-FFF2-40B4-BE49-F238E27FC236}">
                      <a16:creationId xmlns:a16="http://schemas.microsoft.com/office/drawing/2014/main" id="{FEAA4B74-EF49-7E48-9959-04CF3A48482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860" y="2827"/>
                  <a:ext cx="1830" cy="576"/>
                  <a:chOff x="890" y="2832"/>
                  <a:chExt cx="1830" cy="576"/>
                </a:xfrm>
              </p:grpSpPr>
              <p:sp>
                <p:nvSpPr>
                  <p:cNvPr id="30" name="Freeform 32">
                    <a:extLst>
                      <a:ext uri="{FF2B5EF4-FFF2-40B4-BE49-F238E27FC236}">
                        <a16:creationId xmlns:a16="http://schemas.microsoft.com/office/drawing/2014/main" id="{785227D7-F036-CD4C-8AA4-F450C00A0AC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61" y="2839"/>
                    <a:ext cx="459" cy="569"/>
                  </a:xfrm>
                  <a:custGeom>
                    <a:avLst/>
                    <a:gdLst>
                      <a:gd name="T0" fmla="*/ 0 w 459"/>
                      <a:gd name="T1" fmla="*/ 0 h 569"/>
                      <a:gd name="T2" fmla="*/ 90 w 459"/>
                      <a:gd name="T3" fmla="*/ 222 h 569"/>
                      <a:gd name="T4" fmla="*/ 183 w 459"/>
                      <a:gd name="T5" fmla="*/ 402 h 569"/>
                      <a:gd name="T6" fmla="*/ 294 w 459"/>
                      <a:gd name="T7" fmla="*/ 519 h 569"/>
                      <a:gd name="T8" fmla="*/ 390 w 459"/>
                      <a:gd name="T9" fmla="*/ 561 h 569"/>
                      <a:gd name="T10" fmla="*/ 459 w 459"/>
                      <a:gd name="T11" fmla="*/ 567 h 569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459"/>
                      <a:gd name="T19" fmla="*/ 0 h 569"/>
                      <a:gd name="T20" fmla="*/ 459 w 459"/>
                      <a:gd name="T21" fmla="*/ 569 h 569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459" h="569">
                        <a:moveTo>
                          <a:pt x="0" y="0"/>
                        </a:moveTo>
                        <a:cubicBezTo>
                          <a:pt x="15" y="36"/>
                          <a:pt x="59" y="155"/>
                          <a:pt x="90" y="222"/>
                        </a:cubicBezTo>
                        <a:cubicBezTo>
                          <a:pt x="121" y="289"/>
                          <a:pt x="149" y="353"/>
                          <a:pt x="183" y="402"/>
                        </a:cubicBezTo>
                        <a:cubicBezTo>
                          <a:pt x="217" y="451"/>
                          <a:pt x="260" y="493"/>
                          <a:pt x="294" y="519"/>
                        </a:cubicBezTo>
                        <a:cubicBezTo>
                          <a:pt x="328" y="545"/>
                          <a:pt x="363" y="553"/>
                          <a:pt x="390" y="561"/>
                        </a:cubicBezTo>
                        <a:cubicBezTo>
                          <a:pt x="417" y="569"/>
                          <a:pt x="445" y="566"/>
                          <a:pt x="459" y="567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1" name="Freeform 33">
                    <a:extLst>
                      <a:ext uri="{FF2B5EF4-FFF2-40B4-BE49-F238E27FC236}">
                        <a16:creationId xmlns:a16="http://schemas.microsoft.com/office/drawing/2014/main" id="{A90EAA2C-59DA-0F4A-AA13-1703E7F6DC9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H="1">
                    <a:off x="890" y="2832"/>
                    <a:ext cx="459" cy="569"/>
                  </a:xfrm>
                  <a:custGeom>
                    <a:avLst/>
                    <a:gdLst>
                      <a:gd name="T0" fmla="*/ 0 w 459"/>
                      <a:gd name="T1" fmla="*/ 0 h 569"/>
                      <a:gd name="T2" fmla="*/ 90 w 459"/>
                      <a:gd name="T3" fmla="*/ 222 h 569"/>
                      <a:gd name="T4" fmla="*/ 183 w 459"/>
                      <a:gd name="T5" fmla="*/ 402 h 569"/>
                      <a:gd name="T6" fmla="*/ 294 w 459"/>
                      <a:gd name="T7" fmla="*/ 519 h 569"/>
                      <a:gd name="T8" fmla="*/ 390 w 459"/>
                      <a:gd name="T9" fmla="*/ 561 h 569"/>
                      <a:gd name="T10" fmla="*/ 459 w 459"/>
                      <a:gd name="T11" fmla="*/ 567 h 569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459"/>
                      <a:gd name="T19" fmla="*/ 0 h 569"/>
                      <a:gd name="T20" fmla="*/ 459 w 459"/>
                      <a:gd name="T21" fmla="*/ 569 h 569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459" h="569">
                        <a:moveTo>
                          <a:pt x="0" y="0"/>
                        </a:moveTo>
                        <a:cubicBezTo>
                          <a:pt x="15" y="36"/>
                          <a:pt x="59" y="155"/>
                          <a:pt x="90" y="222"/>
                        </a:cubicBezTo>
                        <a:cubicBezTo>
                          <a:pt x="121" y="289"/>
                          <a:pt x="149" y="353"/>
                          <a:pt x="183" y="402"/>
                        </a:cubicBezTo>
                        <a:cubicBezTo>
                          <a:pt x="217" y="451"/>
                          <a:pt x="260" y="493"/>
                          <a:pt x="294" y="519"/>
                        </a:cubicBezTo>
                        <a:cubicBezTo>
                          <a:pt x="328" y="545"/>
                          <a:pt x="363" y="553"/>
                          <a:pt x="390" y="561"/>
                        </a:cubicBezTo>
                        <a:cubicBezTo>
                          <a:pt x="417" y="569"/>
                          <a:pt x="445" y="566"/>
                          <a:pt x="459" y="567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27" name="Oval 77">
                <a:extLst>
                  <a:ext uri="{FF2B5EF4-FFF2-40B4-BE49-F238E27FC236}">
                    <a16:creationId xmlns:a16="http://schemas.microsoft.com/office/drawing/2014/main" id="{C5DBAA1A-552A-AF4A-AC4E-B52067D576E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602492" y="3805705"/>
                <a:ext cx="65700" cy="76609"/>
              </a:xfrm>
              <a:prstGeom prst="ellipse">
                <a:avLst/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sp>
          <p:nvSpPr>
            <p:cNvPr id="13" name="Freeform 32">
              <a:extLst>
                <a:ext uri="{FF2B5EF4-FFF2-40B4-BE49-F238E27FC236}">
                  <a16:creationId xmlns:a16="http://schemas.microsoft.com/office/drawing/2014/main" id="{FE29C516-7957-C54A-8715-3A53F2433003}"/>
                </a:ext>
              </a:extLst>
            </p:cNvPr>
            <p:cNvSpPr>
              <a:spLocks/>
            </p:cNvSpPr>
            <p:nvPr/>
          </p:nvSpPr>
          <p:spPr bwMode="auto">
            <a:xfrm>
              <a:off x="5344673" y="4162977"/>
              <a:ext cx="983435" cy="1066222"/>
            </a:xfrm>
            <a:custGeom>
              <a:avLst/>
              <a:gdLst>
                <a:gd name="T0" fmla="*/ 0 w 459"/>
                <a:gd name="T1" fmla="*/ 0 h 569"/>
                <a:gd name="T2" fmla="*/ 90 w 459"/>
                <a:gd name="T3" fmla="*/ 222 h 569"/>
                <a:gd name="T4" fmla="*/ 183 w 459"/>
                <a:gd name="T5" fmla="*/ 402 h 569"/>
                <a:gd name="T6" fmla="*/ 294 w 459"/>
                <a:gd name="T7" fmla="*/ 519 h 569"/>
                <a:gd name="T8" fmla="*/ 390 w 459"/>
                <a:gd name="T9" fmla="*/ 561 h 569"/>
                <a:gd name="T10" fmla="*/ 459 w 459"/>
                <a:gd name="T11" fmla="*/ 567 h 56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59"/>
                <a:gd name="T19" fmla="*/ 0 h 569"/>
                <a:gd name="T20" fmla="*/ 459 w 459"/>
                <a:gd name="T21" fmla="*/ 569 h 56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59" h="569">
                  <a:moveTo>
                    <a:pt x="0" y="0"/>
                  </a:moveTo>
                  <a:cubicBezTo>
                    <a:pt x="15" y="36"/>
                    <a:pt x="59" y="155"/>
                    <a:pt x="90" y="222"/>
                  </a:cubicBezTo>
                  <a:cubicBezTo>
                    <a:pt x="121" y="289"/>
                    <a:pt x="149" y="353"/>
                    <a:pt x="183" y="402"/>
                  </a:cubicBezTo>
                  <a:cubicBezTo>
                    <a:pt x="217" y="451"/>
                    <a:pt x="260" y="493"/>
                    <a:pt x="294" y="519"/>
                  </a:cubicBezTo>
                  <a:cubicBezTo>
                    <a:pt x="328" y="545"/>
                    <a:pt x="363" y="553"/>
                    <a:pt x="390" y="561"/>
                  </a:cubicBezTo>
                  <a:cubicBezTo>
                    <a:pt x="417" y="569"/>
                    <a:pt x="445" y="566"/>
                    <a:pt x="459" y="567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Rectangle 71">
              <a:extLst>
                <a:ext uri="{FF2B5EF4-FFF2-40B4-BE49-F238E27FC236}">
                  <a16:creationId xmlns:a16="http://schemas.microsoft.com/office/drawing/2014/main" id="{D8987BA3-E921-AA47-AAFF-D9212DE003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7907" y="3717032"/>
              <a:ext cx="1115981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2200" i="1" dirty="0">
                  <a:latin typeface="Symbol" pitchFamily="-110" charset="2"/>
                </a:rPr>
                <a:t>p-</a:t>
              </a:r>
              <a:r>
                <a:rPr lang="en-US" sz="2200" dirty="0">
                  <a:latin typeface="Symbol" pitchFamily="-110" charset="2"/>
                </a:rPr>
                <a:t>2</a:t>
              </a:r>
              <a:r>
                <a:rPr lang="en-US" sz="2200" i="1" dirty="0">
                  <a:latin typeface="Symbol" pitchFamily="-110" charset="2"/>
                </a:rPr>
                <a:t>f</a:t>
              </a:r>
              <a:r>
                <a:rPr lang="en-US" sz="22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</a:t>
              </a:r>
              <a:endParaRPr sz="2200" baseline="-25000" noProof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072BA9AD-4C3A-F84E-B3BF-D8554DD6547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24092" y="4149254"/>
              <a:ext cx="1175260" cy="1874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249B6AAC-7701-9B44-98E3-B284779CEF8F}"/>
                </a:ext>
              </a:extLst>
            </p:cNvPr>
            <p:cNvSpPr txBox="1"/>
            <p:nvPr/>
          </p:nvSpPr>
          <p:spPr>
            <a:xfrm>
              <a:off x="1011807" y="3286725"/>
              <a:ext cx="105670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FR" sz="1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above</a:t>
              </a:r>
              <a:br>
                <a:rPr lang="en-FR" sz="1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en-FR" sz="1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transition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22C8235F-BB10-7543-9E6B-D97F8032DDF6}"/>
                </a:ext>
              </a:extLst>
            </p:cNvPr>
            <p:cNvSpPr txBox="1"/>
            <p:nvPr/>
          </p:nvSpPr>
          <p:spPr>
            <a:xfrm>
              <a:off x="5329682" y="3141902"/>
              <a:ext cx="105670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FR" sz="1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below</a:t>
              </a:r>
              <a:br>
                <a:rPr lang="en-FR" sz="1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en-FR" sz="1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transition</a:t>
              </a: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6374527A-0AA7-FF49-BBAB-47E1BB2A92B3}"/>
                </a:ext>
              </a:extLst>
            </p:cNvPr>
            <p:cNvCxnSpPr>
              <a:cxnSpLocks/>
              <a:stCxn id="16" idx="3"/>
            </p:cNvCxnSpPr>
            <p:nvPr/>
          </p:nvCxnSpPr>
          <p:spPr bwMode="auto">
            <a:xfrm flipV="1">
              <a:off x="2068508" y="3524737"/>
              <a:ext cx="452397" cy="85154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4E771D53-846C-5C48-9A1F-3FE7DC10DFD9}"/>
                </a:ext>
              </a:extLst>
            </p:cNvPr>
            <p:cNvCxnSpPr>
              <a:cxnSpLocks/>
              <a:stCxn id="17" idx="1"/>
            </p:cNvCxnSpPr>
            <p:nvPr/>
          </p:nvCxnSpPr>
          <p:spPr bwMode="auto">
            <a:xfrm flipH="1">
              <a:off x="5014132" y="3465068"/>
              <a:ext cx="315550" cy="26933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3078286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7"/>
          <p:cNvGrpSpPr>
            <a:grpSpLocks/>
          </p:cNvGrpSpPr>
          <p:nvPr/>
        </p:nvGrpSpPr>
        <p:grpSpPr bwMode="auto">
          <a:xfrm>
            <a:off x="207794" y="3779986"/>
            <a:ext cx="8396654" cy="2673350"/>
            <a:chOff x="251" y="1774"/>
            <a:chExt cx="5730" cy="1684"/>
          </a:xfrm>
        </p:grpSpPr>
        <p:sp>
          <p:nvSpPr>
            <p:cNvPr id="72731" name="Line 46"/>
            <p:cNvSpPr>
              <a:spLocks noChangeShapeType="1"/>
            </p:cNvSpPr>
            <p:nvPr/>
          </p:nvSpPr>
          <p:spPr bwMode="auto">
            <a:xfrm>
              <a:off x="1977" y="2053"/>
              <a:ext cx="0" cy="41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prstDash val="lgDash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732" name="Oval 41"/>
            <p:cNvSpPr>
              <a:spLocks noChangeArrowheads="1"/>
            </p:cNvSpPr>
            <p:nvPr/>
          </p:nvSpPr>
          <p:spPr bwMode="auto">
            <a:xfrm>
              <a:off x="1938" y="2424"/>
              <a:ext cx="78" cy="78"/>
            </a:xfrm>
            <a:prstGeom prst="ellipse">
              <a:avLst/>
            </a:prstGeom>
            <a:gradFill rotWithShape="0">
              <a:gsLst>
                <a:gs pos="0">
                  <a:srgbClr val="0066FF"/>
                </a:gs>
                <a:gs pos="100000">
                  <a:srgbClr val="002F7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733" name="Rectangle 43"/>
            <p:cNvSpPr>
              <a:spLocks noChangeArrowheads="1"/>
            </p:cNvSpPr>
            <p:nvPr/>
          </p:nvSpPr>
          <p:spPr bwMode="auto">
            <a:xfrm>
              <a:off x="1876" y="1774"/>
              <a:ext cx="261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800">
                  <a:latin typeface="Symbol" pitchFamily="-110" charset="2"/>
                </a:rPr>
                <a:t>f</a:t>
              </a:r>
              <a:r>
                <a:rPr lang="en-US" sz="1800" baseline="-25000">
                  <a:latin typeface="Symbol" pitchFamily="-110" charset="2"/>
                </a:rPr>
                <a:t>2</a:t>
              </a:r>
              <a:endParaRPr sz="1800" baseline="-25000" noProof="1">
                <a:latin typeface="Symbol" pitchFamily="-110" charset="2"/>
              </a:endParaRPr>
            </a:p>
          </p:txBody>
        </p:sp>
        <p:sp>
          <p:nvSpPr>
            <p:cNvPr id="72734" name="Line 47"/>
            <p:cNvSpPr>
              <a:spLocks noChangeShapeType="1"/>
            </p:cNvSpPr>
            <p:nvPr/>
          </p:nvSpPr>
          <p:spPr bwMode="auto">
            <a:xfrm>
              <a:off x="2054" y="2469"/>
              <a:ext cx="140" cy="10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735" name="Rectangle 50"/>
            <p:cNvSpPr>
              <a:spLocks noChangeArrowheads="1"/>
            </p:cNvSpPr>
            <p:nvPr/>
          </p:nvSpPr>
          <p:spPr bwMode="auto">
            <a:xfrm>
              <a:off x="251" y="2848"/>
              <a:ext cx="5730" cy="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800" b="1" dirty="0">
                  <a:solidFill>
                    <a:srgbClr val="3333FF"/>
                  </a:solidFill>
                  <a:latin typeface="Symbol" pitchFamily="-110" charset="2"/>
                </a:rPr>
                <a:t>f</a:t>
              </a:r>
              <a:r>
                <a:rPr lang="en-US" sz="1800" b="1" baseline="-25000" dirty="0">
                  <a:solidFill>
                    <a:srgbClr val="3333FF"/>
                  </a:solidFill>
                  <a:latin typeface="Symbol" pitchFamily="-110" charset="2"/>
                </a:rPr>
                <a:t>2</a:t>
              </a:r>
              <a:r>
                <a:rPr lang="en-US" sz="1800" b="1" baseline="-25000" dirty="0">
                  <a:latin typeface="Symbol" pitchFamily="-110" charset="2"/>
                </a:rPr>
                <a:t>	</a:t>
              </a:r>
              <a:r>
                <a:rPr lang="en-US" sz="1600" dirty="0">
                  <a:latin typeface="Comic Sans MS" pitchFamily="-110" charset="0"/>
                </a:rPr>
                <a:t>- The particle is decelerated</a:t>
              </a:r>
            </a:p>
            <a:p>
              <a:pPr>
                <a:lnSpc>
                  <a:spcPct val="110000"/>
                </a:lnSpc>
              </a:pPr>
              <a:r>
                <a:rPr lang="en-US" sz="1600" dirty="0">
                  <a:latin typeface="Comic Sans MS" pitchFamily="-110" charset="0"/>
                </a:rPr>
                <a:t>	- decrease in energy - decrease in revolution frequency</a:t>
              </a:r>
            </a:p>
            <a:p>
              <a:pPr>
                <a:lnSpc>
                  <a:spcPct val="110000"/>
                </a:lnSpc>
              </a:pPr>
              <a:r>
                <a:rPr lang="en-US" sz="1600" dirty="0">
                  <a:latin typeface="Comic Sans MS" pitchFamily="-110" charset="0"/>
                </a:rPr>
                <a:t>	- The particle arrives later – tends </a:t>
              </a:r>
              <a:r>
                <a:rPr lang="en-US" sz="1600" dirty="0">
                  <a:solidFill>
                    <a:srgbClr val="3333FF"/>
                  </a:solidFill>
                  <a:latin typeface="Comic Sans MS" pitchFamily="-110" charset="0"/>
                </a:rPr>
                <a:t>toward </a:t>
              </a:r>
              <a:r>
                <a:rPr lang="en-US" sz="1800" b="1" dirty="0">
                  <a:solidFill>
                    <a:srgbClr val="3333FF"/>
                  </a:solidFill>
                  <a:latin typeface="Symbol" pitchFamily="-110" charset="2"/>
                </a:rPr>
                <a:t>f</a:t>
              </a:r>
              <a:r>
                <a:rPr lang="en-US" sz="1800" b="1" baseline="-25000" dirty="0">
                  <a:solidFill>
                    <a:srgbClr val="3333FF"/>
                  </a:solidFill>
                  <a:latin typeface="Symbol" pitchFamily="-110" charset="2"/>
                </a:rPr>
                <a:t>0</a:t>
              </a:r>
              <a:endParaRPr sz="1800" b="1" baseline="-25000" noProof="1">
                <a:solidFill>
                  <a:srgbClr val="3333FF"/>
                </a:solidFill>
                <a:latin typeface="Symbol" pitchFamily="-110" charset="2"/>
              </a:endParaRPr>
            </a:p>
          </p:txBody>
        </p:sp>
      </p:grpSp>
      <p:grpSp>
        <p:nvGrpSpPr>
          <p:cNvPr id="72709" name="Group 56"/>
          <p:cNvGrpSpPr>
            <a:grpSpLocks/>
          </p:cNvGrpSpPr>
          <p:nvPr/>
        </p:nvGrpSpPr>
        <p:grpSpPr bwMode="auto">
          <a:xfrm>
            <a:off x="179512" y="1756371"/>
            <a:ext cx="8964488" cy="3651250"/>
            <a:chOff x="377" y="538"/>
            <a:chExt cx="5730" cy="2300"/>
          </a:xfrm>
        </p:grpSpPr>
        <p:sp>
          <p:nvSpPr>
            <p:cNvPr id="72710" name="Rectangle 49"/>
            <p:cNvSpPr>
              <a:spLocks noChangeArrowheads="1"/>
            </p:cNvSpPr>
            <p:nvPr/>
          </p:nvSpPr>
          <p:spPr bwMode="auto">
            <a:xfrm>
              <a:off x="377" y="538"/>
              <a:ext cx="5730" cy="8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800" b="1" dirty="0">
                  <a:solidFill>
                    <a:srgbClr val="3333FF"/>
                  </a:solidFill>
                  <a:latin typeface="Symbol" pitchFamily="-110" charset="2"/>
                </a:rPr>
                <a:t>f</a:t>
              </a:r>
              <a:r>
                <a:rPr lang="en-US" sz="1800" b="1" baseline="-25000" dirty="0">
                  <a:solidFill>
                    <a:srgbClr val="3333FF"/>
                  </a:solidFill>
                  <a:latin typeface="Symbol" pitchFamily="-110" charset="2"/>
                </a:rPr>
                <a:t>1</a:t>
              </a:r>
              <a:r>
                <a:rPr lang="en-US" sz="1800" b="1" baseline="-25000" dirty="0">
                  <a:latin typeface="Symbol" pitchFamily="-110" charset="2"/>
                </a:rPr>
                <a:t>	</a:t>
              </a:r>
              <a:r>
                <a:rPr lang="en-US" sz="1600" dirty="0">
                  <a:latin typeface="Comic Sans MS" pitchFamily="-110" charset="0"/>
                </a:rPr>
                <a:t>- The particle </a:t>
              </a:r>
              <a:r>
                <a:rPr lang="en-US" sz="1600" dirty="0">
                  <a:solidFill>
                    <a:srgbClr val="FF0000"/>
                  </a:solidFill>
                  <a:latin typeface="Comic Sans MS" pitchFamily="-110" charset="0"/>
                </a:rPr>
                <a:t>B</a:t>
              </a:r>
              <a:r>
                <a:rPr lang="en-US" sz="1600" dirty="0">
                  <a:latin typeface="Comic Sans MS" pitchFamily="-110" charset="0"/>
                </a:rPr>
                <a:t> is accelerated</a:t>
              </a:r>
            </a:p>
            <a:p>
              <a:pPr>
                <a:lnSpc>
                  <a:spcPct val="110000"/>
                </a:lnSpc>
              </a:pPr>
              <a:r>
                <a:rPr lang="en-US" sz="1600" dirty="0">
                  <a:latin typeface="Comic Sans MS" pitchFamily="-110" charset="0"/>
                </a:rPr>
                <a:t>	- Below transition, an increase in energy means an increase in revolution frequency</a:t>
              </a:r>
            </a:p>
            <a:p>
              <a:pPr>
                <a:lnSpc>
                  <a:spcPct val="110000"/>
                </a:lnSpc>
              </a:pPr>
              <a:r>
                <a:rPr lang="en-US" sz="1600" dirty="0">
                  <a:latin typeface="Comic Sans MS" pitchFamily="-110" charset="0"/>
                </a:rPr>
                <a:t>	- The particle arrives earlier – tends </a:t>
              </a:r>
              <a:r>
                <a:rPr lang="en-US" sz="1600" dirty="0">
                  <a:solidFill>
                    <a:srgbClr val="3333FF"/>
                  </a:solidFill>
                  <a:latin typeface="Comic Sans MS" pitchFamily="-110" charset="0"/>
                </a:rPr>
                <a:t>toward </a:t>
              </a:r>
              <a:r>
                <a:rPr lang="en-US" sz="1800" b="1" dirty="0">
                  <a:solidFill>
                    <a:srgbClr val="3333FF"/>
                  </a:solidFill>
                  <a:latin typeface="Symbol" pitchFamily="-110" charset="2"/>
                </a:rPr>
                <a:t>f</a:t>
              </a:r>
              <a:r>
                <a:rPr lang="en-US" sz="1800" b="1" baseline="-25000" dirty="0">
                  <a:solidFill>
                    <a:srgbClr val="3333FF"/>
                  </a:solidFill>
                  <a:latin typeface="Symbol" pitchFamily="-110" charset="2"/>
                </a:rPr>
                <a:t>0</a:t>
              </a:r>
              <a:endParaRPr lang="en-US" sz="1600" dirty="0">
                <a:solidFill>
                  <a:srgbClr val="3333FF"/>
                </a:solidFill>
                <a:latin typeface="Comic Sans MS" pitchFamily="-110" charset="0"/>
              </a:endParaRPr>
            </a:p>
            <a:p>
              <a:r>
                <a:rPr lang="en-US" sz="1600" dirty="0">
                  <a:latin typeface="Comic Sans MS" pitchFamily="-110" charset="0"/>
                </a:rPr>
                <a:t>	</a:t>
              </a:r>
              <a:endParaRPr sz="1800" b="1" baseline="-25000" noProof="1">
                <a:latin typeface="Symbol" pitchFamily="-110" charset="2"/>
              </a:endParaRPr>
            </a:p>
            <a:p>
              <a:endParaRPr sz="1800" b="1" baseline="-25000" noProof="1">
                <a:latin typeface="Symbol" pitchFamily="-110" charset="2"/>
              </a:endParaRPr>
            </a:p>
          </p:txBody>
        </p:sp>
        <p:grpSp>
          <p:nvGrpSpPr>
            <p:cNvPr id="72712" name="Group 54"/>
            <p:cNvGrpSpPr>
              <a:grpSpLocks/>
            </p:cNvGrpSpPr>
            <p:nvPr/>
          </p:nvGrpSpPr>
          <p:grpSpPr bwMode="auto">
            <a:xfrm>
              <a:off x="1325" y="1118"/>
              <a:ext cx="3804" cy="1720"/>
              <a:chOff x="1325" y="1118"/>
              <a:chExt cx="3804" cy="1720"/>
            </a:xfrm>
          </p:grpSpPr>
          <p:sp>
            <p:nvSpPr>
              <p:cNvPr id="72714" name="Line 3"/>
              <p:cNvSpPr>
                <a:spLocks noChangeShapeType="1"/>
              </p:cNvSpPr>
              <p:nvPr/>
            </p:nvSpPr>
            <p:spPr bwMode="auto">
              <a:xfrm>
                <a:off x="2872" y="1118"/>
                <a:ext cx="0" cy="172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triangle" w="med" len="med"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72715" name="Group 4"/>
              <p:cNvGrpSpPr>
                <a:grpSpLocks/>
              </p:cNvGrpSpPr>
              <p:nvPr/>
            </p:nvGrpSpPr>
            <p:grpSpPr bwMode="auto">
              <a:xfrm>
                <a:off x="1750" y="1461"/>
                <a:ext cx="2233" cy="1182"/>
                <a:chOff x="450" y="2259"/>
                <a:chExt cx="1782" cy="1137"/>
              </a:xfrm>
            </p:grpSpPr>
            <p:grpSp>
              <p:nvGrpSpPr>
                <p:cNvPr id="72725" name="Group 5"/>
                <p:cNvGrpSpPr>
                  <a:grpSpLocks/>
                </p:cNvGrpSpPr>
                <p:nvPr/>
              </p:nvGrpSpPr>
              <p:grpSpPr bwMode="auto">
                <a:xfrm>
                  <a:off x="1341" y="2259"/>
                  <a:ext cx="891" cy="569"/>
                  <a:chOff x="1392" y="2256"/>
                  <a:chExt cx="891" cy="569"/>
                </a:xfrm>
              </p:grpSpPr>
              <p:sp>
                <p:nvSpPr>
                  <p:cNvPr id="72729" name="Freeform 6"/>
                  <p:cNvSpPr>
                    <a:spLocks/>
                  </p:cNvSpPr>
                  <p:nvPr/>
                </p:nvSpPr>
                <p:spPr bwMode="auto">
                  <a:xfrm flipV="1">
                    <a:off x="1392" y="2256"/>
                    <a:ext cx="459" cy="569"/>
                  </a:xfrm>
                  <a:custGeom>
                    <a:avLst/>
                    <a:gdLst>
                      <a:gd name="T0" fmla="*/ 0 w 459"/>
                      <a:gd name="T1" fmla="*/ 0 h 569"/>
                      <a:gd name="T2" fmla="*/ 90 w 459"/>
                      <a:gd name="T3" fmla="*/ 222 h 569"/>
                      <a:gd name="T4" fmla="*/ 183 w 459"/>
                      <a:gd name="T5" fmla="*/ 402 h 569"/>
                      <a:gd name="T6" fmla="*/ 294 w 459"/>
                      <a:gd name="T7" fmla="*/ 519 h 569"/>
                      <a:gd name="T8" fmla="*/ 390 w 459"/>
                      <a:gd name="T9" fmla="*/ 561 h 569"/>
                      <a:gd name="T10" fmla="*/ 459 w 459"/>
                      <a:gd name="T11" fmla="*/ 567 h 569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459"/>
                      <a:gd name="T19" fmla="*/ 0 h 569"/>
                      <a:gd name="T20" fmla="*/ 459 w 459"/>
                      <a:gd name="T21" fmla="*/ 569 h 569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459" h="569">
                        <a:moveTo>
                          <a:pt x="0" y="0"/>
                        </a:moveTo>
                        <a:cubicBezTo>
                          <a:pt x="15" y="36"/>
                          <a:pt x="59" y="155"/>
                          <a:pt x="90" y="222"/>
                        </a:cubicBezTo>
                        <a:cubicBezTo>
                          <a:pt x="121" y="289"/>
                          <a:pt x="149" y="353"/>
                          <a:pt x="183" y="402"/>
                        </a:cubicBezTo>
                        <a:cubicBezTo>
                          <a:pt x="217" y="451"/>
                          <a:pt x="260" y="493"/>
                          <a:pt x="294" y="519"/>
                        </a:cubicBezTo>
                        <a:cubicBezTo>
                          <a:pt x="328" y="545"/>
                          <a:pt x="363" y="553"/>
                          <a:pt x="390" y="561"/>
                        </a:cubicBezTo>
                        <a:cubicBezTo>
                          <a:pt x="417" y="569"/>
                          <a:pt x="445" y="566"/>
                          <a:pt x="459" y="567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72730" name="Freeform 7"/>
                  <p:cNvSpPr>
                    <a:spLocks/>
                  </p:cNvSpPr>
                  <p:nvPr/>
                </p:nvSpPr>
                <p:spPr bwMode="auto">
                  <a:xfrm flipH="1" flipV="1">
                    <a:off x="1824" y="2256"/>
                    <a:ext cx="459" cy="569"/>
                  </a:xfrm>
                  <a:custGeom>
                    <a:avLst/>
                    <a:gdLst>
                      <a:gd name="T0" fmla="*/ 0 w 459"/>
                      <a:gd name="T1" fmla="*/ 0 h 569"/>
                      <a:gd name="T2" fmla="*/ 90 w 459"/>
                      <a:gd name="T3" fmla="*/ 222 h 569"/>
                      <a:gd name="T4" fmla="*/ 183 w 459"/>
                      <a:gd name="T5" fmla="*/ 402 h 569"/>
                      <a:gd name="T6" fmla="*/ 294 w 459"/>
                      <a:gd name="T7" fmla="*/ 519 h 569"/>
                      <a:gd name="T8" fmla="*/ 390 w 459"/>
                      <a:gd name="T9" fmla="*/ 561 h 569"/>
                      <a:gd name="T10" fmla="*/ 459 w 459"/>
                      <a:gd name="T11" fmla="*/ 567 h 569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459"/>
                      <a:gd name="T19" fmla="*/ 0 h 569"/>
                      <a:gd name="T20" fmla="*/ 459 w 459"/>
                      <a:gd name="T21" fmla="*/ 569 h 569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459" h="569">
                        <a:moveTo>
                          <a:pt x="0" y="0"/>
                        </a:moveTo>
                        <a:cubicBezTo>
                          <a:pt x="15" y="36"/>
                          <a:pt x="59" y="155"/>
                          <a:pt x="90" y="222"/>
                        </a:cubicBezTo>
                        <a:cubicBezTo>
                          <a:pt x="121" y="289"/>
                          <a:pt x="149" y="353"/>
                          <a:pt x="183" y="402"/>
                        </a:cubicBezTo>
                        <a:cubicBezTo>
                          <a:pt x="217" y="451"/>
                          <a:pt x="260" y="493"/>
                          <a:pt x="294" y="519"/>
                        </a:cubicBezTo>
                        <a:cubicBezTo>
                          <a:pt x="328" y="545"/>
                          <a:pt x="363" y="553"/>
                          <a:pt x="390" y="561"/>
                        </a:cubicBezTo>
                        <a:cubicBezTo>
                          <a:pt x="417" y="569"/>
                          <a:pt x="445" y="566"/>
                          <a:pt x="459" y="567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72726" name="Group 8"/>
                <p:cNvGrpSpPr>
                  <a:grpSpLocks/>
                </p:cNvGrpSpPr>
                <p:nvPr/>
              </p:nvGrpSpPr>
              <p:grpSpPr bwMode="auto">
                <a:xfrm>
                  <a:off x="450" y="2827"/>
                  <a:ext cx="891" cy="569"/>
                  <a:chOff x="480" y="2832"/>
                  <a:chExt cx="891" cy="569"/>
                </a:xfrm>
              </p:grpSpPr>
              <p:sp>
                <p:nvSpPr>
                  <p:cNvPr id="72727" name="Freeform 9"/>
                  <p:cNvSpPr>
                    <a:spLocks/>
                  </p:cNvSpPr>
                  <p:nvPr/>
                </p:nvSpPr>
                <p:spPr bwMode="auto">
                  <a:xfrm>
                    <a:off x="480" y="2832"/>
                    <a:ext cx="459" cy="569"/>
                  </a:xfrm>
                  <a:custGeom>
                    <a:avLst/>
                    <a:gdLst>
                      <a:gd name="T0" fmla="*/ 0 w 459"/>
                      <a:gd name="T1" fmla="*/ 0 h 569"/>
                      <a:gd name="T2" fmla="*/ 90 w 459"/>
                      <a:gd name="T3" fmla="*/ 222 h 569"/>
                      <a:gd name="T4" fmla="*/ 183 w 459"/>
                      <a:gd name="T5" fmla="*/ 402 h 569"/>
                      <a:gd name="T6" fmla="*/ 294 w 459"/>
                      <a:gd name="T7" fmla="*/ 519 h 569"/>
                      <a:gd name="T8" fmla="*/ 390 w 459"/>
                      <a:gd name="T9" fmla="*/ 561 h 569"/>
                      <a:gd name="T10" fmla="*/ 459 w 459"/>
                      <a:gd name="T11" fmla="*/ 567 h 569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459"/>
                      <a:gd name="T19" fmla="*/ 0 h 569"/>
                      <a:gd name="T20" fmla="*/ 459 w 459"/>
                      <a:gd name="T21" fmla="*/ 569 h 569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459" h="569">
                        <a:moveTo>
                          <a:pt x="0" y="0"/>
                        </a:moveTo>
                        <a:cubicBezTo>
                          <a:pt x="15" y="36"/>
                          <a:pt x="59" y="155"/>
                          <a:pt x="90" y="222"/>
                        </a:cubicBezTo>
                        <a:cubicBezTo>
                          <a:pt x="121" y="289"/>
                          <a:pt x="149" y="353"/>
                          <a:pt x="183" y="402"/>
                        </a:cubicBezTo>
                        <a:cubicBezTo>
                          <a:pt x="217" y="451"/>
                          <a:pt x="260" y="493"/>
                          <a:pt x="294" y="519"/>
                        </a:cubicBezTo>
                        <a:cubicBezTo>
                          <a:pt x="328" y="545"/>
                          <a:pt x="363" y="553"/>
                          <a:pt x="390" y="561"/>
                        </a:cubicBezTo>
                        <a:cubicBezTo>
                          <a:pt x="417" y="569"/>
                          <a:pt x="445" y="566"/>
                          <a:pt x="459" y="567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72728" name="Freeform 10"/>
                  <p:cNvSpPr>
                    <a:spLocks/>
                  </p:cNvSpPr>
                  <p:nvPr/>
                </p:nvSpPr>
                <p:spPr bwMode="auto">
                  <a:xfrm flipH="1">
                    <a:off x="912" y="2832"/>
                    <a:ext cx="459" cy="569"/>
                  </a:xfrm>
                  <a:custGeom>
                    <a:avLst/>
                    <a:gdLst>
                      <a:gd name="T0" fmla="*/ 0 w 459"/>
                      <a:gd name="T1" fmla="*/ 0 h 569"/>
                      <a:gd name="T2" fmla="*/ 90 w 459"/>
                      <a:gd name="T3" fmla="*/ 222 h 569"/>
                      <a:gd name="T4" fmla="*/ 183 w 459"/>
                      <a:gd name="T5" fmla="*/ 402 h 569"/>
                      <a:gd name="T6" fmla="*/ 294 w 459"/>
                      <a:gd name="T7" fmla="*/ 519 h 569"/>
                      <a:gd name="T8" fmla="*/ 390 w 459"/>
                      <a:gd name="T9" fmla="*/ 561 h 569"/>
                      <a:gd name="T10" fmla="*/ 459 w 459"/>
                      <a:gd name="T11" fmla="*/ 567 h 569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459"/>
                      <a:gd name="T19" fmla="*/ 0 h 569"/>
                      <a:gd name="T20" fmla="*/ 459 w 459"/>
                      <a:gd name="T21" fmla="*/ 569 h 569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459" h="569">
                        <a:moveTo>
                          <a:pt x="0" y="0"/>
                        </a:moveTo>
                        <a:cubicBezTo>
                          <a:pt x="15" y="36"/>
                          <a:pt x="59" y="155"/>
                          <a:pt x="90" y="222"/>
                        </a:cubicBezTo>
                        <a:cubicBezTo>
                          <a:pt x="121" y="289"/>
                          <a:pt x="149" y="353"/>
                          <a:pt x="183" y="402"/>
                        </a:cubicBezTo>
                        <a:cubicBezTo>
                          <a:pt x="217" y="451"/>
                          <a:pt x="260" y="493"/>
                          <a:pt x="294" y="519"/>
                        </a:cubicBezTo>
                        <a:cubicBezTo>
                          <a:pt x="328" y="545"/>
                          <a:pt x="363" y="553"/>
                          <a:pt x="390" y="561"/>
                        </a:cubicBezTo>
                        <a:cubicBezTo>
                          <a:pt x="417" y="569"/>
                          <a:pt x="445" y="566"/>
                          <a:pt x="459" y="567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72716" name="Line 11"/>
              <p:cNvSpPr>
                <a:spLocks noChangeShapeType="1"/>
              </p:cNvSpPr>
              <p:nvPr/>
            </p:nvSpPr>
            <p:spPr bwMode="auto">
              <a:xfrm>
                <a:off x="1325" y="2053"/>
                <a:ext cx="305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717" name="Freeform 12"/>
              <p:cNvSpPr>
                <a:spLocks/>
              </p:cNvSpPr>
              <p:nvPr/>
            </p:nvSpPr>
            <p:spPr bwMode="auto">
              <a:xfrm>
                <a:off x="3983" y="2053"/>
                <a:ext cx="229" cy="416"/>
              </a:xfrm>
              <a:custGeom>
                <a:avLst/>
                <a:gdLst>
                  <a:gd name="T0" fmla="*/ 0 w 126"/>
                  <a:gd name="T1" fmla="*/ 0 h 326"/>
                  <a:gd name="T2" fmla="*/ 62 w 126"/>
                  <a:gd name="T3" fmla="*/ 180 h 326"/>
                  <a:gd name="T4" fmla="*/ 126 w 126"/>
                  <a:gd name="T5" fmla="*/ 326 h 326"/>
                  <a:gd name="T6" fmla="*/ 0 60000 65536"/>
                  <a:gd name="T7" fmla="*/ 0 60000 65536"/>
                  <a:gd name="T8" fmla="*/ 0 60000 65536"/>
                  <a:gd name="T9" fmla="*/ 0 w 126"/>
                  <a:gd name="T10" fmla="*/ 0 h 326"/>
                  <a:gd name="T11" fmla="*/ 126 w 126"/>
                  <a:gd name="T12" fmla="*/ 326 h 32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26" h="326">
                    <a:moveTo>
                      <a:pt x="0" y="0"/>
                    </a:moveTo>
                    <a:cubicBezTo>
                      <a:pt x="10" y="29"/>
                      <a:pt x="41" y="126"/>
                      <a:pt x="62" y="180"/>
                    </a:cubicBezTo>
                    <a:cubicBezTo>
                      <a:pt x="84" y="235"/>
                      <a:pt x="115" y="302"/>
                      <a:pt x="126" y="326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718" name="Freeform 13"/>
              <p:cNvSpPr>
                <a:spLocks/>
              </p:cNvSpPr>
              <p:nvPr/>
            </p:nvSpPr>
            <p:spPr bwMode="auto">
              <a:xfrm>
                <a:off x="1523" y="1635"/>
                <a:ext cx="229" cy="418"/>
              </a:xfrm>
              <a:custGeom>
                <a:avLst/>
                <a:gdLst>
                  <a:gd name="T0" fmla="*/ 126 w 126"/>
                  <a:gd name="T1" fmla="*/ 326 h 326"/>
                  <a:gd name="T2" fmla="*/ 64 w 126"/>
                  <a:gd name="T3" fmla="*/ 146 h 326"/>
                  <a:gd name="T4" fmla="*/ 0 w 126"/>
                  <a:gd name="T5" fmla="*/ 0 h 326"/>
                  <a:gd name="T6" fmla="*/ 0 60000 65536"/>
                  <a:gd name="T7" fmla="*/ 0 60000 65536"/>
                  <a:gd name="T8" fmla="*/ 0 60000 65536"/>
                  <a:gd name="T9" fmla="*/ 0 w 126"/>
                  <a:gd name="T10" fmla="*/ 0 h 326"/>
                  <a:gd name="T11" fmla="*/ 126 w 126"/>
                  <a:gd name="T12" fmla="*/ 326 h 32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26" h="326">
                    <a:moveTo>
                      <a:pt x="126" y="326"/>
                    </a:moveTo>
                    <a:cubicBezTo>
                      <a:pt x="116" y="297"/>
                      <a:pt x="85" y="200"/>
                      <a:pt x="64" y="146"/>
                    </a:cubicBezTo>
                    <a:cubicBezTo>
                      <a:pt x="42" y="91"/>
                      <a:pt x="11" y="24"/>
                      <a:pt x="0" y="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719" name="Line 14"/>
              <p:cNvSpPr>
                <a:spLocks noChangeShapeType="1"/>
              </p:cNvSpPr>
              <p:nvPr/>
            </p:nvSpPr>
            <p:spPr bwMode="auto">
              <a:xfrm>
                <a:off x="3183" y="1591"/>
                <a:ext cx="0" cy="45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prstDash val="lgDash"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720" name="Rectangle 15"/>
              <p:cNvSpPr>
                <a:spLocks noChangeArrowheads="1"/>
              </p:cNvSpPr>
              <p:nvPr/>
            </p:nvSpPr>
            <p:spPr bwMode="auto">
              <a:xfrm>
                <a:off x="3116" y="2068"/>
                <a:ext cx="261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800">
                    <a:latin typeface="Symbol" pitchFamily="-110" charset="2"/>
                  </a:rPr>
                  <a:t>f</a:t>
                </a:r>
                <a:r>
                  <a:rPr lang="en-US" sz="1800" baseline="-25000">
                    <a:latin typeface="Symbol" pitchFamily="-110" charset="2"/>
                  </a:rPr>
                  <a:t>1</a:t>
                </a:r>
                <a:endParaRPr sz="1800" baseline="-25000" noProof="1">
                  <a:latin typeface="Symbol" pitchFamily="-110" charset="2"/>
                </a:endParaRPr>
              </a:p>
            </p:txBody>
          </p:sp>
          <p:sp>
            <p:nvSpPr>
              <p:cNvPr id="72721" name="Oval 16"/>
              <p:cNvSpPr>
                <a:spLocks noChangeArrowheads="1"/>
              </p:cNvSpPr>
              <p:nvPr/>
            </p:nvSpPr>
            <p:spPr bwMode="auto">
              <a:xfrm>
                <a:off x="2833" y="2014"/>
                <a:ext cx="78" cy="77"/>
              </a:xfrm>
              <a:prstGeom prst="ellipse">
                <a:avLst/>
              </a:prstGeom>
              <a:gradFill rotWithShape="0">
                <a:gsLst>
                  <a:gs pos="0">
                    <a:srgbClr val="0066FF"/>
                  </a:gs>
                  <a:gs pos="100000">
                    <a:srgbClr val="002F76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722" name="Oval 17"/>
              <p:cNvSpPr>
                <a:spLocks noChangeArrowheads="1"/>
              </p:cNvSpPr>
              <p:nvPr/>
            </p:nvSpPr>
            <p:spPr bwMode="auto">
              <a:xfrm>
                <a:off x="3144" y="1514"/>
                <a:ext cx="77" cy="77"/>
              </a:xfrm>
              <a:prstGeom prst="ellipse">
                <a:avLst/>
              </a:prstGeom>
              <a:gradFill rotWithShape="0">
                <a:gsLst>
                  <a:gs pos="0">
                    <a:srgbClr val="0066FF"/>
                  </a:gs>
                  <a:gs pos="100000">
                    <a:srgbClr val="002F76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723" name="Rectangle 18"/>
              <p:cNvSpPr>
                <a:spLocks noChangeArrowheads="1"/>
              </p:cNvSpPr>
              <p:nvPr/>
            </p:nvSpPr>
            <p:spPr bwMode="auto">
              <a:xfrm>
                <a:off x="2637" y="1836"/>
                <a:ext cx="27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800">
                    <a:latin typeface="Symbol" pitchFamily="-110" charset="2"/>
                  </a:rPr>
                  <a:t>f</a:t>
                </a:r>
                <a:r>
                  <a:rPr lang="en-US" sz="1800" baseline="-25000">
                    <a:latin typeface="Symbol" pitchFamily="-110" charset="2"/>
                  </a:rPr>
                  <a:t>0</a:t>
                </a:r>
                <a:endParaRPr sz="1800" baseline="-25000" noProof="1">
                  <a:latin typeface="Symbol" pitchFamily="-110" charset="2"/>
                </a:endParaRPr>
              </a:p>
            </p:txBody>
          </p:sp>
          <p:graphicFrame>
            <p:nvGraphicFramePr>
              <p:cNvPr id="72706" name="Object 2"/>
              <p:cNvGraphicFramePr>
                <a:graphicFrameLocks noChangeAspect="1"/>
              </p:cNvGraphicFramePr>
              <p:nvPr/>
            </p:nvGraphicFramePr>
            <p:xfrm>
              <a:off x="2503" y="1118"/>
              <a:ext cx="270" cy="24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2" imgW="241200" imgH="215640" progId="Equation.3">
                      <p:embed/>
                    </p:oleObj>
                  </mc:Choice>
                  <mc:Fallback>
                    <p:oleObj name="Equation" r:id="rId2" imgW="241200" imgH="2156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503" y="1118"/>
                            <a:ext cx="270" cy="241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 xmlns="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72707" name="Object 3"/>
              <p:cNvGraphicFramePr>
                <a:graphicFrameLocks noChangeAspect="1"/>
              </p:cNvGraphicFramePr>
              <p:nvPr/>
            </p:nvGraphicFramePr>
            <p:xfrm>
              <a:off x="4477" y="1947"/>
              <a:ext cx="652" cy="24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4" imgW="583920" imgH="215640" progId="Equation.3">
                      <p:embed/>
                    </p:oleObj>
                  </mc:Choice>
                  <mc:Fallback>
                    <p:oleObj name="Equation" r:id="rId4" imgW="583920" imgH="2156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477" y="1947"/>
                            <a:ext cx="652" cy="241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 xmlns="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72724" name="Line 21"/>
              <p:cNvSpPr>
                <a:spLocks noChangeShapeType="1"/>
              </p:cNvSpPr>
              <p:nvPr/>
            </p:nvSpPr>
            <p:spPr bwMode="auto">
              <a:xfrm flipH="1">
                <a:off x="3013" y="1666"/>
                <a:ext cx="131" cy="21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32" name="Rectangle 1026"/>
          <p:cNvSpPr txBox="1">
            <a:spLocks noChangeArrowheads="1"/>
          </p:cNvSpPr>
          <p:nvPr/>
        </p:nvSpPr>
        <p:spPr>
          <a:xfrm>
            <a:off x="838200" y="304800"/>
            <a:ext cx="7467600" cy="533400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9pPr>
          </a:lstStyle>
          <a:p>
            <a:r>
              <a:rPr lang="en-US" dirty="0"/>
              <a:t>Dynamics: Synchrotron oscillations</a:t>
            </a:r>
            <a:endParaRPr lang="fr-FR" dirty="0"/>
          </a:p>
        </p:txBody>
      </p:sp>
      <p:sp>
        <p:nvSpPr>
          <p:cNvPr id="33" name="Rectangle 28"/>
          <p:cNvSpPr>
            <a:spLocks noChangeArrowheads="1"/>
          </p:cNvSpPr>
          <p:nvPr/>
        </p:nvSpPr>
        <p:spPr bwMode="auto">
          <a:xfrm>
            <a:off x="395536" y="969045"/>
            <a:ext cx="5120053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latin typeface="Comic Sans MS" pitchFamily="-110" charset="0"/>
              </a:rPr>
              <a:t>Simple case (no </a:t>
            </a:r>
            <a:r>
              <a:rPr lang="en-US" sz="1600" dirty="0" err="1">
                <a:latin typeface="Comic Sans MS" pitchFamily="-110" charset="0"/>
              </a:rPr>
              <a:t>accel</a:t>
            </a:r>
            <a:r>
              <a:rPr lang="en-US" sz="1600" dirty="0">
                <a:latin typeface="Comic Sans MS" pitchFamily="-110" charset="0"/>
              </a:rPr>
              <a:t>.): </a:t>
            </a:r>
            <a:r>
              <a:rPr lang="en-US" sz="1600" i="1" dirty="0">
                <a:solidFill>
                  <a:srgbClr val="3333FF"/>
                </a:solidFill>
                <a:latin typeface="Comic Sans MS" pitchFamily="-110" charset="0"/>
              </a:rPr>
              <a:t>B</a:t>
            </a:r>
            <a:r>
              <a:rPr lang="en-US" sz="1600" dirty="0">
                <a:solidFill>
                  <a:srgbClr val="3333FF"/>
                </a:solidFill>
                <a:latin typeface="Comic Sans MS" pitchFamily="-110" charset="0"/>
              </a:rPr>
              <a:t> = const.</a:t>
            </a:r>
            <a:r>
              <a:rPr lang="en-US" sz="1600" dirty="0">
                <a:latin typeface="Comic Sans MS" pitchFamily="-110" charset="0"/>
              </a:rPr>
              <a:t>, below transition </a:t>
            </a:r>
            <a:endParaRPr sz="1600" noProof="1">
              <a:latin typeface="Comic Sans MS" pitchFamily="-110" charset="0"/>
            </a:endParaRPr>
          </a:p>
        </p:txBody>
      </p:sp>
      <p:graphicFrame>
        <p:nvGraphicFramePr>
          <p:cNvPr id="34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7715135"/>
              </p:ext>
            </p:extLst>
          </p:nvPr>
        </p:nvGraphicFramePr>
        <p:xfrm>
          <a:off x="5893658" y="908720"/>
          <a:ext cx="773723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419040" imgH="228600" progId="Equation.3">
                  <p:embed/>
                </p:oleObj>
              </mc:Choice>
              <mc:Fallback>
                <p:oleObj name="Equation" r:id="rId6" imgW="4190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93658" y="908720"/>
                        <a:ext cx="773723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/>
          <p:cNvSpPr/>
          <p:nvPr/>
        </p:nvSpPr>
        <p:spPr>
          <a:xfrm>
            <a:off x="395536" y="1340768"/>
            <a:ext cx="85689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Comic Sans MS" pitchFamily="-110" charset="0"/>
              </a:rPr>
              <a:t>The phase of the synchronous particle must therefore be </a:t>
            </a:r>
            <a:r>
              <a:rPr lang="en-US" sz="1800" b="1" dirty="0">
                <a:solidFill>
                  <a:srgbClr val="3333FF"/>
                </a:solidFill>
                <a:latin typeface="Symbol" pitchFamily="-110" charset="2"/>
              </a:rPr>
              <a:t>f</a:t>
            </a:r>
            <a:r>
              <a:rPr lang="en-US" sz="1800" b="1" baseline="-25000" dirty="0">
                <a:solidFill>
                  <a:srgbClr val="3333FF"/>
                </a:solidFill>
                <a:latin typeface="Symbol" pitchFamily="-110" charset="2"/>
              </a:rPr>
              <a:t>0</a:t>
            </a:r>
            <a:r>
              <a:rPr lang="en-US" sz="1600" dirty="0">
                <a:solidFill>
                  <a:srgbClr val="3333FF"/>
                </a:solidFill>
                <a:latin typeface="Comic Sans MS" pitchFamily="-110" charset="0"/>
              </a:rPr>
              <a:t> = 0</a:t>
            </a:r>
            <a:r>
              <a:rPr lang="en-US" sz="1600" dirty="0">
                <a:latin typeface="Comic Sans MS" pitchFamily="-110" charset="0"/>
              </a:rPr>
              <a:t>.</a:t>
            </a:r>
          </a:p>
        </p:txBody>
      </p:sp>
      <p:sp>
        <p:nvSpPr>
          <p:cNvPr id="35" name="Text Box 18"/>
          <p:cNvSpPr txBox="1">
            <a:spLocks noChangeArrowheads="1"/>
          </p:cNvSpPr>
          <p:nvPr/>
        </p:nvSpPr>
        <p:spPr bwMode="auto">
          <a:xfrm>
            <a:off x="4427984" y="2924944"/>
            <a:ext cx="35573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000" dirty="0">
                <a:solidFill>
                  <a:srgbClr val="FF0000"/>
                </a:solidFill>
              </a:rPr>
              <a:t>B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9052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8" name="Line 5"/>
          <p:cNvSpPr>
            <a:spLocks noChangeShapeType="1"/>
          </p:cNvSpPr>
          <p:nvPr/>
        </p:nvSpPr>
        <p:spPr bwMode="auto">
          <a:xfrm flipV="1">
            <a:off x="4111629" y="2632075"/>
            <a:ext cx="0" cy="358140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19" name="Line 6"/>
          <p:cNvSpPr>
            <a:spLocks noChangeShapeType="1"/>
          </p:cNvSpPr>
          <p:nvPr/>
        </p:nvSpPr>
        <p:spPr bwMode="auto">
          <a:xfrm>
            <a:off x="1673227" y="4384675"/>
            <a:ext cx="4800604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20" name="Text Box 7"/>
          <p:cNvSpPr txBox="1">
            <a:spLocks noChangeArrowheads="1"/>
          </p:cNvSpPr>
          <p:nvPr/>
        </p:nvSpPr>
        <p:spPr bwMode="auto">
          <a:xfrm>
            <a:off x="6321431" y="4460875"/>
            <a:ext cx="109061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000">
                <a:latin typeface="Times New Roman" charset="0"/>
                <a:sym typeface="Symbol" charset="0"/>
              </a:rPr>
              <a:t>t (or )</a:t>
            </a:r>
            <a:endParaRPr lang="en-US">
              <a:latin typeface="Times New Roman" charset="0"/>
            </a:endParaRPr>
          </a:p>
        </p:txBody>
      </p:sp>
      <p:sp>
        <p:nvSpPr>
          <p:cNvPr id="43021" name="Oval 8"/>
          <p:cNvSpPr>
            <a:spLocks noChangeArrowheads="1"/>
          </p:cNvSpPr>
          <p:nvPr/>
        </p:nvSpPr>
        <p:spPr bwMode="auto">
          <a:xfrm>
            <a:off x="4035429" y="4308475"/>
            <a:ext cx="152400" cy="1524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22" name="Oval 9"/>
          <p:cNvSpPr>
            <a:spLocks noChangeArrowheads="1"/>
          </p:cNvSpPr>
          <p:nvPr/>
        </p:nvSpPr>
        <p:spPr bwMode="auto">
          <a:xfrm>
            <a:off x="2892428" y="3241675"/>
            <a:ext cx="2362202" cy="2286000"/>
          </a:xfrm>
          <a:prstGeom prst="ellipse">
            <a:avLst/>
          </a:prstGeom>
          <a:noFill/>
          <a:ln w="28575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23" name="Line 10"/>
          <p:cNvSpPr>
            <a:spLocks noChangeShapeType="1"/>
          </p:cNvSpPr>
          <p:nvPr/>
        </p:nvSpPr>
        <p:spPr bwMode="auto">
          <a:xfrm rot="11590353">
            <a:off x="4949830" y="3546475"/>
            <a:ext cx="152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24" name="Line 11"/>
          <p:cNvSpPr>
            <a:spLocks noChangeShapeType="1"/>
          </p:cNvSpPr>
          <p:nvPr/>
        </p:nvSpPr>
        <p:spPr bwMode="auto">
          <a:xfrm rot="10149582" flipH="1">
            <a:off x="5026030" y="5070475"/>
            <a:ext cx="152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25" name="Line 12"/>
          <p:cNvSpPr>
            <a:spLocks noChangeShapeType="1"/>
          </p:cNvSpPr>
          <p:nvPr/>
        </p:nvSpPr>
        <p:spPr bwMode="auto">
          <a:xfrm rot="11367740" flipH="1" flipV="1">
            <a:off x="3044828" y="5222875"/>
            <a:ext cx="152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26" name="Line 13"/>
          <p:cNvSpPr>
            <a:spLocks noChangeShapeType="1"/>
          </p:cNvSpPr>
          <p:nvPr/>
        </p:nvSpPr>
        <p:spPr bwMode="auto">
          <a:xfrm rot="11309663" flipV="1">
            <a:off x="2968628" y="3546475"/>
            <a:ext cx="152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27" name="Oval 22"/>
          <p:cNvSpPr>
            <a:spLocks noChangeArrowheads="1"/>
          </p:cNvSpPr>
          <p:nvPr/>
        </p:nvSpPr>
        <p:spPr bwMode="auto">
          <a:xfrm>
            <a:off x="5172080" y="4327525"/>
            <a:ext cx="152400" cy="152400"/>
          </a:xfrm>
          <a:prstGeom prst="ellipse">
            <a:avLst/>
          </a:prstGeom>
          <a:solidFill>
            <a:srgbClr val="D5294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28" name="Text Box 23"/>
          <p:cNvSpPr txBox="1">
            <a:spLocks noChangeArrowheads="1"/>
          </p:cNvSpPr>
          <p:nvPr/>
        </p:nvSpPr>
        <p:spPr bwMode="auto">
          <a:xfrm>
            <a:off x="4187829" y="2479675"/>
            <a:ext cx="509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000">
                <a:latin typeface="Times New Roman" charset="0"/>
                <a:sym typeface="Symbol" charset="0"/>
              </a:rPr>
              <a:t>E</a:t>
            </a:r>
            <a:endParaRPr lang="en-US">
              <a:latin typeface="Times New Roman" charset="0"/>
            </a:endParaRPr>
          </a:p>
        </p:txBody>
      </p:sp>
      <p:sp>
        <p:nvSpPr>
          <p:cNvPr id="198681" name="AutoShape 25"/>
          <p:cNvSpPr>
            <a:spLocks/>
          </p:cNvSpPr>
          <p:nvPr/>
        </p:nvSpPr>
        <p:spPr bwMode="auto">
          <a:xfrm>
            <a:off x="6605588" y="2617788"/>
            <a:ext cx="1504950" cy="307975"/>
          </a:xfrm>
          <a:prstGeom prst="borderCallout2">
            <a:avLst>
              <a:gd name="adj1" fmla="val 37111"/>
              <a:gd name="adj2" fmla="val -5065"/>
              <a:gd name="adj3" fmla="val 37111"/>
              <a:gd name="adj4" fmla="val -80694"/>
              <a:gd name="adj5" fmla="val 166495"/>
              <a:gd name="adj6" fmla="val -158755"/>
            </a:avLst>
          </a:prstGeom>
          <a:solidFill>
            <a:srgbClr val="CCCCFF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600"/>
              <a:t>higher energy</a:t>
            </a:r>
          </a:p>
        </p:txBody>
      </p:sp>
      <p:sp>
        <p:nvSpPr>
          <p:cNvPr id="198682" name="AutoShape 26"/>
          <p:cNvSpPr>
            <a:spLocks/>
          </p:cNvSpPr>
          <p:nvPr/>
        </p:nvSpPr>
        <p:spPr bwMode="auto">
          <a:xfrm>
            <a:off x="6918325" y="3513138"/>
            <a:ext cx="1354138" cy="307975"/>
          </a:xfrm>
          <a:prstGeom prst="borderCallout2">
            <a:avLst>
              <a:gd name="adj1" fmla="val 37111"/>
              <a:gd name="adj2" fmla="val -5625"/>
              <a:gd name="adj3" fmla="val 37111"/>
              <a:gd name="adj4" fmla="val -59435"/>
              <a:gd name="adj5" fmla="val 250000"/>
              <a:gd name="adj6" fmla="val -115125"/>
            </a:avLst>
          </a:prstGeom>
          <a:solidFill>
            <a:srgbClr val="CCCCFF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600"/>
              <a:t>late arrival</a:t>
            </a:r>
          </a:p>
        </p:txBody>
      </p:sp>
      <p:sp>
        <p:nvSpPr>
          <p:cNvPr id="198683" name="AutoShape 27"/>
          <p:cNvSpPr>
            <a:spLocks/>
          </p:cNvSpPr>
          <p:nvPr/>
        </p:nvSpPr>
        <p:spPr bwMode="auto">
          <a:xfrm>
            <a:off x="5661025" y="5975350"/>
            <a:ext cx="1504950" cy="307975"/>
          </a:xfrm>
          <a:prstGeom prst="borderCallout2">
            <a:avLst>
              <a:gd name="adj1" fmla="val 37111"/>
              <a:gd name="adj2" fmla="val -5065"/>
              <a:gd name="adj3" fmla="val 37111"/>
              <a:gd name="adj4" fmla="val -50528"/>
              <a:gd name="adj5" fmla="val -116495"/>
              <a:gd name="adj6" fmla="val -97361"/>
            </a:avLst>
          </a:prstGeom>
          <a:solidFill>
            <a:srgbClr val="CCCCFF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600"/>
              <a:t>lower energy</a:t>
            </a:r>
          </a:p>
        </p:txBody>
      </p:sp>
      <p:sp>
        <p:nvSpPr>
          <p:cNvPr id="198684" name="AutoShape 28"/>
          <p:cNvSpPr>
            <a:spLocks/>
          </p:cNvSpPr>
          <p:nvPr/>
        </p:nvSpPr>
        <p:spPr bwMode="auto">
          <a:xfrm>
            <a:off x="722313" y="3062288"/>
            <a:ext cx="1354137" cy="307975"/>
          </a:xfrm>
          <a:prstGeom prst="borderCallout2">
            <a:avLst>
              <a:gd name="adj1" fmla="val 37111"/>
              <a:gd name="adj2" fmla="val 105625"/>
              <a:gd name="adj3" fmla="val 37111"/>
              <a:gd name="adj4" fmla="val 129190"/>
              <a:gd name="adj5" fmla="val 375773"/>
              <a:gd name="adj6" fmla="val 153458"/>
            </a:avLst>
          </a:prstGeom>
          <a:solidFill>
            <a:srgbClr val="CCCCFF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600"/>
              <a:t>early arrival</a:t>
            </a:r>
          </a:p>
        </p:txBody>
      </p:sp>
      <p:sp>
        <p:nvSpPr>
          <p:cNvPr id="21" name="Text Box 1028"/>
          <p:cNvSpPr txBox="1">
            <a:spLocks noChangeArrowheads="1"/>
          </p:cNvSpPr>
          <p:nvPr/>
        </p:nvSpPr>
        <p:spPr bwMode="auto">
          <a:xfrm>
            <a:off x="395536" y="1052736"/>
            <a:ext cx="8147248" cy="106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>
                <a:sym typeface="Symbol" charset="2"/>
              </a:rPr>
              <a:t>Particle </a:t>
            </a:r>
            <a:r>
              <a:rPr lang="en-GB" sz="1800" dirty="0">
                <a:solidFill>
                  <a:srgbClr val="FF0000"/>
                </a:solidFill>
                <a:sym typeface="Symbol" charset="2"/>
              </a:rPr>
              <a:t>B</a:t>
            </a:r>
            <a:r>
              <a:rPr lang="en-GB" sz="1800" dirty="0">
                <a:sym typeface="Symbol" charset="2"/>
              </a:rPr>
              <a:t> performs a </a:t>
            </a:r>
            <a:r>
              <a:rPr lang="en-GB" sz="1800" dirty="0">
                <a:solidFill>
                  <a:srgbClr val="FF0000"/>
                </a:solidFill>
                <a:sym typeface="Symbol" charset="2"/>
              </a:rPr>
              <a:t>synchrotron oscillation </a:t>
            </a:r>
            <a:r>
              <a:rPr lang="en-GB" sz="1800" dirty="0">
                <a:sym typeface="Symbol" charset="2"/>
              </a:rPr>
              <a:t>around the synchronous particle </a:t>
            </a:r>
            <a:r>
              <a:rPr lang="en-GB" sz="1800" dirty="0">
                <a:solidFill>
                  <a:srgbClr val="0000FF"/>
                </a:solidFill>
                <a:sym typeface="Symbol" charset="2"/>
              </a:rPr>
              <a:t>A</a:t>
            </a:r>
          </a:p>
          <a:p>
            <a:pPr>
              <a:spcBef>
                <a:spcPct val="50000"/>
              </a:spcBef>
            </a:pPr>
            <a:r>
              <a:rPr lang="en-GB" sz="1800" dirty="0">
                <a:sym typeface="Symbol" charset="2"/>
              </a:rPr>
              <a:t>Plotting this motion in longitudinal phase space gives:</a:t>
            </a:r>
          </a:p>
        </p:txBody>
      </p:sp>
      <p:sp>
        <p:nvSpPr>
          <p:cNvPr id="22" name="Rectangle 1026"/>
          <p:cNvSpPr txBox="1">
            <a:spLocks noChangeArrowheads="1"/>
          </p:cNvSpPr>
          <p:nvPr/>
        </p:nvSpPr>
        <p:spPr>
          <a:xfrm>
            <a:off x="838200" y="304800"/>
            <a:ext cx="7467600" cy="533400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9pPr>
          </a:lstStyle>
          <a:p>
            <a:r>
              <a:rPr lang="en-US" dirty="0"/>
              <a:t>Longitudinal Phase Space Motion</a:t>
            </a:r>
            <a:endParaRPr lang="fr-FR" dirty="0"/>
          </a:p>
        </p:txBody>
      </p:sp>
      <p:sp>
        <p:nvSpPr>
          <p:cNvPr id="27" name="Oval 14"/>
          <p:cNvSpPr>
            <a:spLocks noChangeArrowheads="1"/>
          </p:cNvSpPr>
          <p:nvPr/>
        </p:nvSpPr>
        <p:spPr bwMode="auto">
          <a:xfrm>
            <a:off x="4030667" y="3165475"/>
            <a:ext cx="152400" cy="152400"/>
          </a:xfrm>
          <a:prstGeom prst="ellipse">
            <a:avLst/>
          </a:prstGeom>
          <a:solidFill>
            <a:srgbClr val="D5294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" name="Oval 14"/>
          <p:cNvSpPr>
            <a:spLocks noChangeArrowheads="1"/>
          </p:cNvSpPr>
          <p:nvPr/>
        </p:nvSpPr>
        <p:spPr bwMode="auto">
          <a:xfrm>
            <a:off x="2816225" y="4314825"/>
            <a:ext cx="152400" cy="152400"/>
          </a:xfrm>
          <a:prstGeom prst="ellipse">
            <a:avLst/>
          </a:prstGeom>
          <a:solidFill>
            <a:srgbClr val="D5294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" name="Oval 14"/>
          <p:cNvSpPr>
            <a:spLocks noChangeArrowheads="1"/>
          </p:cNvSpPr>
          <p:nvPr/>
        </p:nvSpPr>
        <p:spPr bwMode="auto">
          <a:xfrm>
            <a:off x="4030663" y="5457825"/>
            <a:ext cx="152400" cy="152400"/>
          </a:xfrm>
          <a:prstGeom prst="ellipse">
            <a:avLst/>
          </a:prstGeom>
          <a:solidFill>
            <a:srgbClr val="D5294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910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27" grpId="0" animBg="1"/>
      <p:bldP spid="43027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1043608" y="980728"/>
            <a:ext cx="6036074" cy="5421661"/>
            <a:chOff x="1043608" y="980728"/>
            <a:chExt cx="6036074" cy="5421661"/>
          </a:xfrm>
        </p:grpSpPr>
        <p:grpSp>
          <p:nvGrpSpPr>
            <p:cNvPr id="73734" name="Group 1107"/>
            <p:cNvGrpSpPr>
              <a:grpSpLocks/>
            </p:cNvGrpSpPr>
            <p:nvPr/>
          </p:nvGrpSpPr>
          <p:grpSpPr bwMode="auto">
            <a:xfrm>
              <a:off x="2221171" y="980728"/>
              <a:ext cx="4858511" cy="2483424"/>
              <a:chOff x="1325" y="278"/>
              <a:chExt cx="3408" cy="1720"/>
            </a:xfrm>
          </p:grpSpPr>
          <p:sp>
            <p:nvSpPr>
              <p:cNvPr id="73756" name="Line 1028"/>
              <p:cNvSpPr>
                <a:spLocks noChangeShapeType="1"/>
              </p:cNvSpPr>
              <p:nvPr/>
            </p:nvSpPr>
            <p:spPr bwMode="auto">
              <a:xfrm>
                <a:off x="1977" y="1213"/>
                <a:ext cx="0" cy="41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prstDash val="lgDash"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757" name="Line 1029"/>
              <p:cNvSpPr>
                <a:spLocks noChangeShapeType="1"/>
              </p:cNvSpPr>
              <p:nvPr/>
            </p:nvSpPr>
            <p:spPr bwMode="auto">
              <a:xfrm>
                <a:off x="2872" y="278"/>
                <a:ext cx="0" cy="172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triangle" w="med" len="med"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73758" name="Group 1030"/>
              <p:cNvGrpSpPr>
                <a:grpSpLocks/>
              </p:cNvGrpSpPr>
              <p:nvPr/>
            </p:nvGrpSpPr>
            <p:grpSpPr bwMode="auto">
              <a:xfrm>
                <a:off x="1750" y="621"/>
                <a:ext cx="2233" cy="1182"/>
                <a:chOff x="450" y="2259"/>
                <a:chExt cx="1782" cy="1137"/>
              </a:xfrm>
            </p:grpSpPr>
            <p:grpSp>
              <p:nvGrpSpPr>
                <p:cNvPr id="73773" name="Group 1031"/>
                <p:cNvGrpSpPr>
                  <a:grpSpLocks/>
                </p:cNvGrpSpPr>
                <p:nvPr/>
              </p:nvGrpSpPr>
              <p:grpSpPr bwMode="auto">
                <a:xfrm>
                  <a:off x="1341" y="2259"/>
                  <a:ext cx="891" cy="569"/>
                  <a:chOff x="1392" y="2256"/>
                  <a:chExt cx="891" cy="569"/>
                </a:xfrm>
              </p:grpSpPr>
              <p:sp>
                <p:nvSpPr>
                  <p:cNvPr id="73777" name="Freeform 1032"/>
                  <p:cNvSpPr>
                    <a:spLocks/>
                  </p:cNvSpPr>
                  <p:nvPr/>
                </p:nvSpPr>
                <p:spPr bwMode="auto">
                  <a:xfrm flipV="1">
                    <a:off x="1392" y="2256"/>
                    <a:ext cx="459" cy="569"/>
                  </a:xfrm>
                  <a:custGeom>
                    <a:avLst/>
                    <a:gdLst>
                      <a:gd name="T0" fmla="*/ 0 w 459"/>
                      <a:gd name="T1" fmla="*/ 0 h 569"/>
                      <a:gd name="T2" fmla="*/ 90 w 459"/>
                      <a:gd name="T3" fmla="*/ 222 h 569"/>
                      <a:gd name="T4" fmla="*/ 183 w 459"/>
                      <a:gd name="T5" fmla="*/ 402 h 569"/>
                      <a:gd name="T6" fmla="*/ 294 w 459"/>
                      <a:gd name="T7" fmla="*/ 519 h 569"/>
                      <a:gd name="T8" fmla="*/ 390 w 459"/>
                      <a:gd name="T9" fmla="*/ 561 h 569"/>
                      <a:gd name="T10" fmla="*/ 459 w 459"/>
                      <a:gd name="T11" fmla="*/ 567 h 569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459"/>
                      <a:gd name="T19" fmla="*/ 0 h 569"/>
                      <a:gd name="T20" fmla="*/ 459 w 459"/>
                      <a:gd name="T21" fmla="*/ 569 h 569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459" h="569">
                        <a:moveTo>
                          <a:pt x="0" y="0"/>
                        </a:moveTo>
                        <a:cubicBezTo>
                          <a:pt x="15" y="36"/>
                          <a:pt x="59" y="155"/>
                          <a:pt x="90" y="222"/>
                        </a:cubicBezTo>
                        <a:cubicBezTo>
                          <a:pt x="121" y="289"/>
                          <a:pt x="149" y="353"/>
                          <a:pt x="183" y="402"/>
                        </a:cubicBezTo>
                        <a:cubicBezTo>
                          <a:pt x="217" y="451"/>
                          <a:pt x="260" y="493"/>
                          <a:pt x="294" y="519"/>
                        </a:cubicBezTo>
                        <a:cubicBezTo>
                          <a:pt x="328" y="545"/>
                          <a:pt x="363" y="553"/>
                          <a:pt x="390" y="561"/>
                        </a:cubicBezTo>
                        <a:cubicBezTo>
                          <a:pt x="417" y="569"/>
                          <a:pt x="445" y="566"/>
                          <a:pt x="459" y="567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73778" name="Freeform 1033"/>
                  <p:cNvSpPr>
                    <a:spLocks/>
                  </p:cNvSpPr>
                  <p:nvPr/>
                </p:nvSpPr>
                <p:spPr bwMode="auto">
                  <a:xfrm flipH="1" flipV="1">
                    <a:off x="1824" y="2256"/>
                    <a:ext cx="459" cy="569"/>
                  </a:xfrm>
                  <a:custGeom>
                    <a:avLst/>
                    <a:gdLst>
                      <a:gd name="T0" fmla="*/ 0 w 459"/>
                      <a:gd name="T1" fmla="*/ 0 h 569"/>
                      <a:gd name="T2" fmla="*/ 90 w 459"/>
                      <a:gd name="T3" fmla="*/ 222 h 569"/>
                      <a:gd name="T4" fmla="*/ 183 w 459"/>
                      <a:gd name="T5" fmla="*/ 402 h 569"/>
                      <a:gd name="T6" fmla="*/ 294 w 459"/>
                      <a:gd name="T7" fmla="*/ 519 h 569"/>
                      <a:gd name="T8" fmla="*/ 390 w 459"/>
                      <a:gd name="T9" fmla="*/ 561 h 569"/>
                      <a:gd name="T10" fmla="*/ 459 w 459"/>
                      <a:gd name="T11" fmla="*/ 567 h 569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459"/>
                      <a:gd name="T19" fmla="*/ 0 h 569"/>
                      <a:gd name="T20" fmla="*/ 459 w 459"/>
                      <a:gd name="T21" fmla="*/ 569 h 569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459" h="569">
                        <a:moveTo>
                          <a:pt x="0" y="0"/>
                        </a:moveTo>
                        <a:cubicBezTo>
                          <a:pt x="15" y="36"/>
                          <a:pt x="59" y="155"/>
                          <a:pt x="90" y="222"/>
                        </a:cubicBezTo>
                        <a:cubicBezTo>
                          <a:pt x="121" y="289"/>
                          <a:pt x="149" y="353"/>
                          <a:pt x="183" y="402"/>
                        </a:cubicBezTo>
                        <a:cubicBezTo>
                          <a:pt x="217" y="451"/>
                          <a:pt x="260" y="493"/>
                          <a:pt x="294" y="519"/>
                        </a:cubicBezTo>
                        <a:cubicBezTo>
                          <a:pt x="328" y="545"/>
                          <a:pt x="363" y="553"/>
                          <a:pt x="390" y="561"/>
                        </a:cubicBezTo>
                        <a:cubicBezTo>
                          <a:pt x="417" y="569"/>
                          <a:pt x="445" y="566"/>
                          <a:pt x="459" y="567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73774" name="Group 1034"/>
                <p:cNvGrpSpPr>
                  <a:grpSpLocks/>
                </p:cNvGrpSpPr>
                <p:nvPr/>
              </p:nvGrpSpPr>
              <p:grpSpPr bwMode="auto">
                <a:xfrm>
                  <a:off x="450" y="2827"/>
                  <a:ext cx="891" cy="569"/>
                  <a:chOff x="480" y="2832"/>
                  <a:chExt cx="891" cy="569"/>
                </a:xfrm>
              </p:grpSpPr>
              <p:sp>
                <p:nvSpPr>
                  <p:cNvPr id="73775" name="Freeform 1035"/>
                  <p:cNvSpPr>
                    <a:spLocks/>
                  </p:cNvSpPr>
                  <p:nvPr/>
                </p:nvSpPr>
                <p:spPr bwMode="auto">
                  <a:xfrm>
                    <a:off x="480" y="2832"/>
                    <a:ext cx="459" cy="569"/>
                  </a:xfrm>
                  <a:custGeom>
                    <a:avLst/>
                    <a:gdLst>
                      <a:gd name="T0" fmla="*/ 0 w 459"/>
                      <a:gd name="T1" fmla="*/ 0 h 569"/>
                      <a:gd name="T2" fmla="*/ 90 w 459"/>
                      <a:gd name="T3" fmla="*/ 222 h 569"/>
                      <a:gd name="T4" fmla="*/ 183 w 459"/>
                      <a:gd name="T5" fmla="*/ 402 h 569"/>
                      <a:gd name="T6" fmla="*/ 294 w 459"/>
                      <a:gd name="T7" fmla="*/ 519 h 569"/>
                      <a:gd name="T8" fmla="*/ 390 w 459"/>
                      <a:gd name="T9" fmla="*/ 561 h 569"/>
                      <a:gd name="T10" fmla="*/ 459 w 459"/>
                      <a:gd name="T11" fmla="*/ 567 h 569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459"/>
                      <a:gd name="T19" fmla="*/ 0 h 569"/>
                      <a:gd name="T20" fmla="*/ 459 w 459"/>
                      <a:gd name="T21" fmla="*/ 569 h 569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459" h="569">
                        <a:moveTo>
                          <a:pt x="0" y="0"/>
                        </a:moveTo>
                        <a:cubicBezTo>
                          <a:pt x="15" y="36"/>
                          <a:pt x="59" y="155"/>
                          <a:pt x="90" y="222"/>
                        </a:cubicBezTo>
                        <a:cubicBezTo>
                          <a:pt x="121" y="289"/>
                          <a:pt x="149" y="353"/>
                          <a:pt x="183" y="402"/>
                        </a:cubicBezTo>
                        <a:cubicBezTo>
                          <a:pt x="217" y="451"/>
                          <a:pt x="260" y="493"/>
                          <a:pt x="294" y="519"/>
                        </a:cubicBezTo>
                        <a:cubicBezTo>
                          <a:pt x="328" y="545"/>
                          <a:pt x="363" y="553"/>
                          <a:pt x="390" y="561"/>
                        </a:cubicBezTo>
                        <a:cubicBezTo>
                          <a:pt x="417" y="569"/>
                          <a:pt x="445" y="566"/>
                          <a:pt x="459" y="567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73776" name="Freeform 1036"/>
                  <p:cNvSpPr>
                    <a:spLocks/>
                  </p:cNvSpPr>
                  <p:nvPr/>
                </p:nvSpPr>
                <p:spPr bwMode="auto">
                  <a:xfrm flipH="1">
                    <a:off x="912" y="2832"/>
                    <a:ext cx="459" cy="569"/>
                  </a:xfrm>
                  <a:custGeom>
                    <a:avLst/>
                    <a:gdLst>
                      <a:gd name="T0" fmla="*/ 0 w 459"/>
                      <a:gd name="T1" fmla="*/ 0 h 569"/>
                      <a:gd name="T2" fmla="*/ 90 w 459"/>
                      <a:gd name="T3" fmla="*/ 222 h 569"/>
                      <a:gd name="T4" fmla="*/ 183 w 459"/>
                      <a:gd name="T5" fmla="*/ 402 h 569"/>
                      <a:gd name="T6" fmla="*/ 294 w 459"/>
                      <a:gd name="T7" fmla="*/ 519 h 569"/>
                      <a:gd name="T8" fmla="*/ 390 w 459"/>
                      <a:gd name="T9" fmla="*/ 561 h 569"/>
                      <a:gd name="T10" fmla="*/ 459 w 459"/>
                      <a:gd name="T11" fmla="*/ 567 h 569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459"/>
                      <a:gd name="T19" fmla="*/ 0 h 569"/>
                      <a:gd name="T20" fmla="*/ 459 w 459"/>
                      <a:gd name="T21" fmla="*/ 569 h 569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459" h="569">
                        <a:moveTo>
                          <a:pt x="0" y="0"/>
                        </a:moveTo>
                        <a:cubicBezTo>
                          <a:pt x="15" y="36"/>
                          <a:pt x="59" y="155"/>
                          <a:pt x="90" y="222"/>
                        </a:cubicBezTo>
                        <a:cubicBezTo>
                          <a:pt x="121" y="289"/>
                          <a:pt x="149" y="353"/>
                          <a:pt x="183" y="402"/>
                        </a:cubicBezTo>
                        <a:cubicBezTo>
                          <a:pt x="217" y="451"/>
                          <a:pt x="260" y="493"/>
                          <a:pt x="294" y="519"/>
                        </a:cubicBezTo>
                        <a:cubicBezTo>
                          <a:pt x="328" y="545"/>
                          <a:pt x="363" y="553"/>
                          <a:pt x="390" y="561"/>
                        </a:cubicBezTo>
                        <a:cubicBezTo>
                          <a:pt x="417" y="569"/>
                          <a:pt x="445" y="566"/>
                          <a:pt x="459" y="567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73759" name="Line 1037"/>
              <p:cNvSpPr>
                <a:spLocks noChangeShapeType="1"/>
              </p:cNvSpPr>
              <p:nvPr/>
            </p:nvSpPr>
            <p:spPr bwMode="auto">
              <a:xfrm>
                <a:off x="1325" y="1213"/>
                <a:ext cx="305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760" name="Freeform 1038"/>
              <p:cNvSpPr>
                <a:spLocks/>
              </p:cNvSpPr>
              <p:nvPr/>
            </p:nvSpPr>
            <p:spPr bwMode="auto">
              <a:xfrm>
                <a:off x="3983" y="1213"/>
                <a:ext cx="229" cy="416"/>
              </a:xfrm>
              <a:custGeom>
                <a:avLst/>
                <a:gdLst>
                  <a:gd name="T0" fmla="*/ 0 w 126"/>
                  <a:gd name="T1" fmla="*/ 0 h 326"/>
                  <a:gd name="T2" fmla="*/ 62 w 126"/>
                  <a:gd name="T3" fmla="*/ 180 h 326"/>
                  <a:gd name="T4" fmla="*/ 126 w 126"/>
                  <a:gd name="T5" fmla="*/ 326 h 326"/>
                  <a:gd name="T6" fmla="*/ 0 60000 65536"/>
                  <a:gd name="T7" fmla="*/ 0 60000 65536"/>
                  <a:gd name="T8" fmla="*/ 0 60000 65536"/>
                  <a:gd name="T9" fmla="*/ 0 w 126"/>
                  <a:gd name="T10" fmla="*/ 0 h 326"/>
                  <a:gd name="T11" fmla="*/ 126 w 126"/>
                  <a:gd name="T12" fmla="*/ 326 h 32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26" h="326">
                    <a:moveTo>
                      <a:pt x="0" y="0"/>
                    </a:moveTo>
                    <a:cubicBezTo>
                      <a:pt x="10" y="29"/>
                      <a:pt x="41" y="126"/>
                      <a:pt x="62" y="180"/>
                    </a:cubicBezTo>
                    <a:cubicBezTo>
                      <a:pt x="84" y="235"/>
                      <a:pt x="115" y="302"/>
                      <a:pt x="126" y="326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761" name="Freeform 1039"/>
              <p:cNvSpPr>
                <a:spLocks/>
              </p:cNvSpPr>
              <p:nvPr/>
            </p:nvSpPr>
            <p:spPr bwMode="auto">
              <a:xfrm>
                <a:off x="1523" y="795"/>
                <a:ext cx="229" cy="418"/>
              </a:xfrm>
              <a:custGeom>
                <a:avLst/>
                <a:gdLst>
                  <a:gd name="T0" fmla="*/ 126 w 126"/>
                  <a:gd name="T1" fmla="*/ 326 h 326"/>
                  <a:gd name="T2" fmla="*/ 64 w 126"/>
                  <a:gd name="T3" fmla="*/ 146 h 326"/>
                  <a:gd name="T4" fmla="*/ 0 w 126"/>
                  <a:gd name="T5" fmla="*/ 0 h 326"/>
                  <a:gd name="T6" fmla="*/ 0 60000 65536"/>
                  <a:gd name="T7" fmla="*/ 0 60000 65536"/>
                  <a:gd name="T8" fmla="*/ 0 60000 65536"/>
                  <a:gd name="T9" fmla="*/ 0 w 126"/>
                  <a:gd name="T10" fmla="*/ 0 h 326"/>
                  <a:gd name="T11" fmla="*/ 126 w 126"/>
                  <a:gd name="T12" fmla="*/ 326 h 32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26" h="326">
                    <a:moveTo>
                      <a:pt x="126" y="326"/>
                    </a:moveTo>
                    <a:cubicBezTo>
                      <a:pt x="116" y="297"/>
                      <a:pt x="85" y="200"/>
                      <a:pt x="64" y="146"/>
                    </a:cubicBezTo>
                    <a:cubicBezTo>
                      <a:pt x="42" y="91"/>
                      <a:pt x="11" y="24"/>
                      <a:pt x="0" y="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762" name="Line 1040"/>
              <p:cNvSpPr>
                <a:spLocks noChangeShapeType="1"/>
              </p:cNvSpPr>
              <p:nvPr/>
            </p:nvSpPr>
            <p:spPr bwMode="auto">
              <a:xfrm>
                <a:off x="3183" y="751"/>
                <a:ext cx="0" cy="45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prstDash val="lgDash"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763" name="Rectangle 1041"/>
              <p:cNvSpPr>
                <a:spLocks noChangeArrowheads="1"/>
              </p:cNvSpPr>
              <p:nvPr/>
            </p:nvSpPr>
            <p:spPr bwMode="auto">
              <a:xfrm>
                <a:off x="3116" y="1228"/>
                <a:ext cx="261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800">
                    <a:latin typeface="Symbol" pitchFamily="-110" charset="2"/>
                  </a:rPr>
                  <a:t>f</a:t>
                </a:r>
                <a:r>
                  <a:rPr lang="en-US" sz="1800" baseline="-25000">
                    <a:latin typeface="Symbol" pitchFamily="-110" charset="2"/>
                  </a:rPr>
                  <a:t>1</a:t>
                </a:r>
                <a:endParaRPr sz="1800" baseline="-25000" noProof="1">
                  <a:latin typeface="Symbol" pitchFamily="-110" charset="2"/>
                </a:endParaRPr>
              </a:p>
            </p:txBody>
          </p:sp>
          <p:sp>
            <p:nvSpPr>
              <p:cNvPr id="73764" name="Oval 1042"/>
              <p:cNvSpPr>
                <a:spLocks noChangeArrowheads="1"/>
              </p:cNvSpPr>
              <p:nvPr/>
            </p:nvSpPr>
            <p:spPr bwMode="auto">
              <a:xfrm>
                <a:off x="2833" y="1174"/>
                <a:ext cx="78" cy="77"/>
              </a:xfrm>
              <a:prstGeom prst="ellipse">
                <a:avLst/>
              </a:prstGeom>
              <a:gradFill rotWithShape="0">
                <a:gsLst>
                  <a:gs pos="0">
                    <a:srgbClr val="0066FF"/>
                  </a:gs>
                  <a:gs pos="100000">
                    <a:srgbClr val="002F76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765" name="Oval 1043"/>
              <p:cNvSpPr>
                <a:spLocks noChangeArrowheads="1"/>
              </p:cNvSpPr>
              <p:nvPr/>
            </p:nvSpPr>
            <p:spPr bwMode="auto">
              <a:xfrm>
                <a:off x="3144" y="674"/>
                <a:ext cx="77" cy="77"/>
              </a:xfrm>
              <a:prstGeom prst="ellipse">
                <a:avLst/>
              </a:prstGeom>
              <a:gradFill rotWithShape="0">
                <a:gsLst>
                  <a:gs pos="0">
                    <a:srgbClr val="0066FF"/>
                  </a:gs>
                  <a:gs pos="100000">
                    <a:srgbClr val="002F76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766" name="Rectangle 1044"/>
              <p:cNvSpPr>
                <a:spLocks noChangeArrowheads="1"/>
              </p:cNvSpPr>
              <p:nvPr/>
            </p:nvSpPr>
            <p:spPr bwMode="auto">
              <a:xfrm>
                <a:off x="2637" y="996"/>
                <a:ext cx="27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800" dirty="0">
                    <a:latin typeface="Symbol" pitchFamily="-110" charset="2"/>
                  </a:rPr>
                  <a:t>f</a:t>
                </a:r>
                <a:r>
                  <a:rPr lang="en-US" sz="1800" baseline="-25000" dirty="0">
                    <a:latin typeface="Symbol" pitchFamily="-110" charset="2"/>
                  </a:rPr>
                  <a:t>0</a:t>
                </a:r>
                <a:endParaRPr sz="1800" baseline="-25000" noProof="1">
                  <a:latin typeface="Symbol" pitchFamily="-110" charset="2"/>
                </a:endParaRPr>
              </a:p>
            </p:txBody>
          </p:sp>
          <p:graphicFrame>
            <p:nvGraphicFramePr>
              <p:cNvPr id="73732" name="Object 4"/>
              <p:cNvGraphicFramePr>
                <a:graphicFrameLocks noChangeAspect="1"/>
              </p:cNvGraphicFramePr>
              <p:nvPr/>
            </p:nvGraphicFramePr>
            <p:xfrm>
              <a:off x="2503" y="278"/>
              <a:ext cx="270" cy="24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2" imgW="241200" imgH="215640" progId="Equation.3">
                      <p:embed/>
                    </p:oleObj>
                  </mc:Choice>
                  <mc:Fallback>
                    <p:oleObj name="Equation" r:id="rId2" imgW="241200" imgH="2156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503" y="278"/>
                            <a:ext cx="270" cy="241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 xmlns="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73733" name="Object 5"/>
              <p:cNvGraphicFramePr>
                <a:graphicFrameLocks noChangeAspect="1"/>
              </p:cNvGraphicFramePr>
              <p:nvPr/>
            </p:nvGraphicFramePr>
            <p:xfrm>
              <a:off x="4507" y="931"/>
              <a:ext cx="226" cy="22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4" imgW="203040" imgH="203040" progId="Equation.3">
                      <p:embed/>
                    </p:oleObj>
                  </mc:Choice>
                  <mc:Fallback>
                    <p:oleObj name="Equation" r:id="rId4" imgW="203040" imgH="2030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507" y="931"/>
                            <a:ext cx="226" cy="226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 xmlns="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73767" name="Line 1047"/>
              <p:cNvSpPr>
                <a:spLocks noChangeShapeType="1"/>
              </p:cNvSpPr>
              <p:nvPr/>
            </p:nvSpPr>
            <p:spPr bwMode="auto">
              <a:xfrm flipH="1">
                <a:off x="3013" y="826"/>
                <a:ext cx="131" cy="21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768" name="Oval 1048"/>
              <p:cNvSpPr>
                <a:spLocks noChangeArrowheads="1"/>
              </p:cNvSpPr>
              <p:nvPr/>
            </p:nvSpPr>
            <p:spPr bwMode="auto">
              <a:xfrm>
                <a:off x="1938" y="1584"/>
                <a:ext cx="78" cy="78"/>
              </a:xfrm>
              <a:prstGeom prst="ellipse">
                <a:avLst/>
              </a:prstGeom>
              <a:gradFill rotWithShape="0">
                <a:gsLst>
                  <a:gs pos="0">
                    <a:srgbClr val="0066FF"/>
                  </a:gs>
                  <a:gs pos="100000">
                    <a:srgbClr val="002F76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769" name="Rectangle 1050"/>
              <p:cNvSpPr>
                <a:spLocks noChangeArrowheads="1"/>
              </p:cNvSpPr>
              <p:nvPr/>
            </p:nvSpPr>
            <p:spPr bwMode="auto">
              <a:xfrm>
                <a:off x="1876" y="934"/>
                <a:ext cx="261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800">
                    <a:latin typeface="Symbol" pitchFamily="-110" charset="2"/>
                  </a:rPr>
                  <a:t>f</a:t>
                </a:r>
                <a:r>
                  <a:rPr lang="en-US" sz="1800" baseline="-25000">
                    <a:latin typeface="Symbol" pitchFamily="-110" charset="2"/>
                  </a:rPr>
                  <a:t>2</a:t>
                </a:r>
                <a:endParaRPr sz="1800" baseline="-25000" noProof="1">
                  <a:latin typeface="Symbol" pitchFamily="-110" charset="2"/>
                </a:endParaRPr>
              </a:p>
            </p:txBody>
          </p:sp>
          <p:sp>
            <p:nvSpPr>
              <p:cNvPr id="73770" name="Line 1052"/>
              <p:cNvSpPr>
                <a:spLocks noChangeShapeType="1"/>
              </p:cNvSpPr>
              <p:nvPr/>
            </p:nvSpPr>
            <p:spPr bwMode="auto">
              <a:xfrm>
                <a:off x="2054" y="1629"/>
                <a:ext cx="140" cy="10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771" name="Line 1053"/>
              <p:cNvSpPr>
                <a:spLocks noChangeShapeType="1"/>
              </p:cNvSpPr>
              <p:nvPr/>
            </p:nvSpPr>
            <p:spPr bwMode="auto">
              <a:xfrm>
                <a:off x="4212" y="1477"/>
                <a:ext cx="154" cy="21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" name="Group 1108"/>
            <p:cNvGrpSpPr>
              <a:grpSpLocks/>
            </p:cNvGrpSpPr>
            <p:nvPr/>
          </p:nvGrpSpPr>
          <p:grpSpPr bwMode="auto">
            <a:xfrm>
              <a:off x="1043608" y="3631638"/>
              <a:ext cx="5793718" cy="2770751"/>
              <a:chOff x="499" y="2114"/>
              <a:chExt cx="4064" cy="1919"/>
            </a:xfrm>
          </p:grpSpPr>
          <p:sp>
            <p:nvSpPr>
              <p:cNvPr id="73736" name="Line 1058"/>
              <p:cNvSpPr>
                <a:spLocks noChangeShapeType="1"/>
              </p:cNvSpPr>
              <p:nvPr/>
            </p:nvSpPr>
            <p:spPr bwMode="auto">
              <a:xfrm>
                <a:off x="2863" y="2313"/>
                <a:ext cx="0" cy="172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triangle" w="med" len="med"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737" name="Line 1066"/>
              <p:cNvSpPr>
                <a:spLocks noChangeShapeType="1"/>
              </p:cNvSpPr>
              <p:nvPr/>
            </p:nvSpPr>
            <p:spPr bwMode="auto">
              <a:xfrm>
                <a:off x="1316" y="3248"/>
                <a:ext cx="305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738" name="Oval 1071"/>
              <p:cNvSpPr>
                <a:spLocks noChangeArrowheads="1"/>
              </p:cNvSpPr>
              <p:nvPr/>
            </p:nvSpPr>
            <p:spPr bwMode="auto">
              <a:xfrm>
                <a:off x="2824" y="3209"/>
                <a:ext cx="78" cy="77"/>
              </a:xfrm>
              <a:prstGeom prst="ellipse">
                <a:avLst/>
              </a:prstGeom>
              <a:gradFill rotWithShape="0">
                <a:gsLst>
                  <a:gs pos="0">
                    <a:srgbClr val="0066FF"/>
                  </a:gs>
                  <a:gs pos="100000">
                    <a:srgbClr val="002F76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aphicFrame>
            <p:nvGraphicFramePr>
              <p:cNvPr id="73730" name="Object 2"/>
              <p:cNvGraphicFramePr>
                <a:graphicFrameLocks noChangeAspect="1"/>
              </p:cNvGraphicFramePr>
              <p:nvPr/>
            </p:nvGraphicFramePr>
            <p:xfrm>
              <a:off x="2352" y="2114"/>
              <a:ext cx="384" cy="39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6" imgW="342720" imgH="355320" progId="Equation.3">
                      <p:embed/>
                    </p:oleObj>
                  </mc:Choice>
                  <mc:Fallback>
                    <p:oleObj name="Equation" r:id="rId6" imgW="342720" imgH="35532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352" y="2114"/>
                            <a:ext cx="384" cy="397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 xmlns="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73731" name="Object 3"/>
              <p:cNvGraphicFramePr>
                <a:graphicFrameLocks noChangeAspect="1"/>
              </p:cNvGraphicFramePr>
              <p:nvPr/>
            </p:nvGraphicFramePr>
            <p:xfrm>
              <a:off x="4421" y="3134"/>
              <a:ext cx="142" cy="22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8" imgW="126720" imgH="203040" progId="Equation.3">
                      <p:embed/>
                    </p:oleObj>
                  </mc:Choice>
                  <mc:Fallback>
                    <p:oleObj name="Equation" r:id="rId8" imgW="126720" imgH="2030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421" y="3134"/>
                            <a:ext cx="142" cy="227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 xmlns="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73739" name="Line 1081"/>
              <p:cNvSpPr>
                <a:spLocks noChangeShapeType="1"/>
              </p:cNvSpPr>
              <p:nvPr/>
            </p:nvSpPr>
            <p:spPr bwMode="auto">
              <a:xfrm flipH="1" flipV="1">
                <a:off x="3073" y="3100"/>
                <a:ext cx="62" cy="39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73740" name="Group 1086"/>
              <p:cNvGrpSpPr>
                <a:grpSpLocks/>
              </p:cNvGrpSpPr>
              <p:nvPr/>
            </p:nvGrpSpPr>
            <p:grpSpPr bwMode="auto">
              <a:xfrm>
                <a:off x="1750" y="2656"/>
                <a:ext cx="2216" cy="592"/>
                <a:chOff x="1392" y="2256"/>
                <a:chExt cx="891" cy="569"/>
              </a:xfrm>
            </p:grpSpPr>
            <p:sp>
              <p:nvSpPr>
                <p:cNvPr id="73754" name="Freeform 1087"/>
                <p:cNvSpPr>
                  <a:spLocks/>
                </p:cNvSpPr>
                <p:nvPr/>
              </p:nvSpPr>
              <p:spPr bwMode="auto">
                <a:xfrm flipV="1">
                  <a:off x="1392" y="2256"/>
                  <a:ext cx="459" cy="569"/>
                </a:xfrm>
                <a:custGeom>
                  <a:avLst/>
                  <a:gdLst>
                    <a:gd name="T0" fmla="*/ 0 w 459"/>
                    <a:gd name="T1" fmla="*/ 0 h 569"/>
                    <a:gd name="T2" fmla="*/ 90 w 459"/>
                    <a:gd name="T3" fmla="*/ 222 h 569"/>
                    <a:gd name="T4" fmla="*/ 183 w 459"/>
                    <a:gd name="T5" fmla="*/ 402 h 569"/>
                    <a:gd name="T6" fmla="*/ 294 w 459"/>
                    <a:gd name="T7" fmla="*/ 519 h 569"/>
                    <a:gd name="T8" fmla="*/ 390 w 459"/>
                    <a:gd name="T9" fmla="*/ 561 h 569"/>
                    <a:gd name="T10" fmla="*/ 459 w 459"/>
                    <a:gd name="T11" fmla="*/ 567 h 56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59"/>
                    <a:gd name="T19" fmla="*/ 0 h 569"/>
                    <a:gd name="T20" fmla="*/ 459 w 459"/>
                    <a:gd name="T21" fmla="*/ 569 h 56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59" h="569">
                      <a:moveTo>
                        <a:pt x="0" y="0"/>
                      </a:moveTo>
                      <a:cubicBezTo>
                        <a:pt x="15" y="36"/>
                        <a:pt x="59" y="155"/>
                        <a:pt x="90" y="222"/>
                      </a:cubicBezTo>
                      <a:cubicBezTo>
                        <a:pt x="121" y="289"/>
                        <a:pt x="149" y="353"/>
                        <a:pt x="183" y="402"/>
                      </a:cubicBezTo>
                      <a:cubicBezTo>
                        <a:pt x="217" y="451"/>
                        <a:pt x="260" y="493"/>
                        <a:pt x="294" y="519"/>
                      </a:cubicBezTo>
                      <a:cubicBezTo>
                        <a:pt x="328" y="545"/>
                        <a:pt x="363" y="553"/>
                        <a:pt x="390" y="561"/>
                      </a:cubicBezTo>
                      <a:cubicBezTo>
                        <a:pt x="417" y="569"/>
                        <a:pt x="445" y="566"/>
                        <a:pt x="459" y="567"/>
                      </a:cubicBezTo>
                    </a:path>
                  </a:pathLst>
                </a:custGeom>
                <a:noFill/>
                <a:ln w="9525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3755" name="Freeform 1088"/>
                <p:cNvSpPr>
                  <a:spLocks/>
                </p:cNvSpPr>
                <p:nvPr/>
              </p:nvSpPr>
              <p:spPr bwMode="auto">
                <a:xfrm flipH="1" flipV="1">
                  <a:off x="1824" y="2256"/>
                  <a:ext cx="459" cy="569"/>
                </a:xfrm>
                <a:custGeom>
                  <a:avLst/>
                  <a:gdLst>
                    <a:gd name="T0" fmla="*/ 0 w 459"/>
                    <a:gd name="T1" fmla="*/ 0 h 569"/>
                    <a:gd name="T2" fmla="*/ 90 w 459"/>
                    <a:gd name="T3" fmla="*/ 222 h 569"/>
                    <a:gd name="T4" fmla="*/ 183 w 459"/>
                    <a:gd name="T5" fmla="*/ 402 h 569"/>
                    <a:gd name="T6" fmla="*/ 294 w 459"/>
                    <a:gd name="T7" fmla="*/ 519 h 569"/>
                    <a:gd name="T8" fmla="*/ 390 w 459"/>
                    <a:gd name="T9" fmla="*/ 561 h 569"/>
                    <a:gd name="T10" fmla="*/ 459 w 459"/>
                    <a:gd name="T11" fmla="*/ 567 h 56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59"/>
                    <a:gd name="T19" fmla="*/ 0 h 569"/>
                    <a:gd name="T20" fmla="*/ 459 w 459"/>
                    <a:gd name="T21" fmla="*/ 569 h 56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59" h="569">
                      <a:moveTo>
                        <a:pt x="0" y="0"/>
                      </a:moveTo>
                      <a:cubicBezTo>
                        <a:pt x="15" y="36"/>
                        <a:pt x="59" y="155"/>
                        <a:pt x="90" y="222"/>
                      </a:cubicBezTo>
                      <a:cubicBezTo>
                        <a:pt x="121" y="289"/>
                        <a:pt x="149" y="353"/>
                        <a:pt x="183" y="402"/>
                      </a:cubicBezTo>
                      <a:cubicBezTo>
                        <a:pt x="217" y="451"/>
                        <a:pt x="260" y="493"/>
                        <a:pt x="294" y="519"/>
                      </a:cubicBezTo>
                      <a:cubicBezTo>
                        <a:pt x="328" y="545"/>
                        <a:pt x="363" y="553"/>
                        <a:pt x="390" y="561"/>
                      </a:cubicBezTo>
                      <a:cubicBezTo>
                        <a:pt x="417" y="569"/>
                        <a:pt x="445" y="566"/>
                        <a:pt x="459" y="567"/>
                      </a:cubicBezTo>
                    </a:path>
                  </a:pathLst>
                </a:custGeom>
                <a:noFill/>
                <a:ln w="9525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73741" name="Group 1089"/>
              <p:cNvGrpSpPr>
                <a:grpSpLocks/>
              </p:cNvGrpSpPr>
              <p:nvPr/>
            </p:nvGrpSpPr>
            <p:grpSpPr bwMode="auto">
              <a:xfrm flipV="1">
                <a:off x="1750" y="3248"/>
                <a:ext cx="2216" cy="592"/>
                <a:chOff x="1392" y="2256"/>
                <a:chExt cx="891" cy="569"/>
              </a:xfrm>
            </p:grpSpPr>
            <p:sp>
              <p:nvSpPr>
                <p:cNvPr id="73752" name="Freeform 1090"/>
                <p:cNvSpPr>
                  <a:spLocks/>
                </p:cNvSpPr>
                <p:nvPr/>
              </p:nvSpPr>
              <p:spPr bwMode="auto">
                <a:xfrm flipV="1">
                  <a:off x="1392" y="2256"/>
                  <a:ext cx="459" cy="569"/>
                </a:xfrm>
                <a:custGeom>
                  <a:avLst/>
                  <a:gdLst>
                    <a:gd name="T0" fmla="*/ 0 w 459"/>
                    <a:gd name="T1" fmla="*/ 0 h 569"/>
                    <a:gd name="T2" fmla="*/ 90 w 459"/>
                    <a:gd name="T3" fmla="*/ 222 h 569"/>
                    <a:gd name="T4" fmla="*/ 183 w 459"/>
                    <a:gd name="T5" fmla="*/ 402 h 569"/>
                    <a:gd name="T6" fmla="*/ 294 w 459"/>
                    <a:gd name="T7" fmla="*/ 519 h 569"/>
                    <a:gd name="T8" fmla="*/ 390 w 459"/>
                    <a:gd name="T9" fmla="*/ 561 h 569"/>
                    <a:gd name="T10" fmla="*/ 459 w 459"/>
                    <a:gd name="T11" fmla="*/ 567 h 56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59"/>
                    <a:gd name="T19" fmla="*/ 0 h 569"/>
                    <a:gd name="T20" fmla="*/ 459 w 459"/>
                    <a:gd name="T21" fmla="*/ 569 h 56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59" h="569">
                      <a:moveTo>
                        <a:pt x="0" y="0"/>
                      </a:moveTo>
                      <a:cubicBezTo>
                        <a:pt x="15" y="36"/>
                        <a:pt x="59" y="155"/>
                        <a:pt x="90" y="222"/>
                      </a:cubicBezTo>
                      <a:cubicBezTo>
                        <a:pt x="121" y="289"/>
                        <a:pt x="149" y="353"/>
                        <a:pt x="183" y="402"/>
                      </a:cubicBezTo>
                      <a:cubicBezTo>
                        <a:pt x="217" y="451"/>
                        <a:pt x="260" y="493"/>
                        <a:pt x="294" y="519"/>
                      </a:cubicBezTo>
                      <a:cubicBezTo>
                        <a:pt x="328" y="545"/>
                        <a:pt x="363" y="553"/>
                        <a:pt x="390" y="561"/>
                      </a:cubicBezTo>
                      <a:cubicBezTo>
                        <a:pt x="417" y="569"/>
                        <a:pt x="445" y="566"/>
                        <a:pt x="459" y="567"/>
                      </a:cubicBezTo>
                    </a:path>
                  </a:pathLst>
                </a:custGeom>
                <a:noFill/>
                <a:ln w="9525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3753" name="Freeform 1091"/>
                <p:cNvSpPr>
                  <a:spLocks/>
                </p:cNvSpPr>
                <p:nvPr/>
              </p:nvSpPr>
              <p:spPr bwMode="auto">
                <a:xfrm flipH="1" flipV="1">
                  <a:off x="1824" y="2256"/>
                  <a:ext cx="459" cy="569"/>
                </a:xfrm>
                <a:custGeom>
                  <a:avLst/>
                  <a:gdLst>
                    <a:gd name="T0" fmla="*/ 0 w 459"/>
                    <a:gd name="T1" fmla="*/ 0 h 569"/>
                    <a:gd name="T2" fmla="*/ 90 w 459"/>
                    <a:gd name="T3" fmla="*/ 222 h 569"/>
                    <a:gd name="T4" fmla="*/ 183 w 459"/>
                    <a:gd name="T5" fmla="*/ 402 h 569"/>
                    <a:gd name="T6" fmla="*/ 294 w 459"/>
                    <a:gd name="T7" fmla="*/ 519 h 569"/>
                    <a:gd name="T8" fmla="*/ 390 w 459"/>
                    <a:gd name="T9" fmla="*/ 561 h 569"/>
                    <a:gd name="T10" fmla="*/ 459 w 459"/>
                    <a:gd name="T11" fmla="*/ 567 h 56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59"/>
                    <a:gd name="T19" fmla="*/ 0 h 569"/>
                    <a:gd name="T20" fmla="*/ 459 w 459"/>
                    <a:gd name="T21" fmla="*/ 569 h 56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59" h="569">
                      <a:moveTo>
                        <a:pt x="0" y="0"/>
                      </a:moveTo>
                      <a:cubicBezTo>
                        <a:pt x="15" y="36"/>
                        <a:pt x="59" y="155"/>
                        <a:pt x="90" y="222"/>
                      </a:cubicBezTo>
                      <a:cubicBezTo>
                        <a:pt x="121" y="289"/>
                        <a:pt x="149" y="353"/>
                        <a:pt x="183" y="402"/>
                      </a:cubicBezTo>
                      <a:cubicBezTo>
                        <a:pt x="217" y="451"/>
                        <a:pt x="260" y="493"/>
                        <a:pt x="294" y="519"/>
                      </a:cubicBezTo>
                      <a:cubicBezTo>
                        <a:pt x="328" y="545"/>
                        <a:pt x="363" y="553"/>
                        <a:pt x="390" y="561"/>
                      </a:cubicBezTo>
                      <a:cubicBezTo>
                        <a:pt x="417" y="569"/>
                        <a:pt x="445" y="566"/>
                        <a:pt x="459" y="567"/>
                      </a:cubicBezTo>
                    </a:path>
                  </a:pathLst>
                </a:custGeom>
                <a:noFill/>
                <a:ln w="9525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73742" name="Freeform 1093"/>
              <p:cNvSpPr>
                <a:spLocks/>
              </p:cNvSpPr>
              <p:nvPr/>
            </p:nvSpPr>
            <p:spPr bwMode="auto">
              <a:xfrm>
                <a:off x="3966" y="2830"/>
                <a:ext cx="455" cy="418"/>
              </a:xfrm>
              <a:custGeom>
                <a:avLst/>
                <a:gdLst>
                  <a:gd name="T0" fmla="*/ 0 w 455"/>
                  <a:gd name="T1" fmla="*/ 418 h 418"/>
                  <a:gd name="T2" fmla="*/ 224 w 455"/>
                  <a:gd name="T3" fmla="*/ 187 h 418"/>
                  <a:gd name="T4" fmla="*/ 455 w 455"/>
                  <a:gd name="T5" fmla="*/ 0 h 418"/>
                  <a:gd name="T6" fmla="*/ 0 60000 65536"/>
                  <a:gd name="T7" fmla="*/ 0 60000 65536"/>
                  <a:gd name="T8" fmla="*/ 0 60000 65536"/>
                  <a:gd name="T9" fmla="*/ 0 w 455"/>
                  <a:gd name="T10" fmla="*/ 0 h 418"/>
                  <a:gd name="T11" fmla="*/ 455 w 455"/>
                  <a:gd name="T12" fmla="*/ 418 h 41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55" h="418">
                    <a:moveTo>
                      <a:pt x="0" y="418"/>
                    </a:moveTo>
                    <a:cubicBezTo>
                      <a:pt x="37" y="381"/>
                      <a:pt x="147" y="257"/>
                      <a:pt x="224" y="187"/>
                    </a:cubicBezTo>
                    <a:cubicBezTo>
                      <a:pt x="301" y="117"/>
                      <a:pt x="417" y="31"/>
                      <a:pt x="455" y="0"/>
                    </a:cubicBezTo>
                  </a:path>
                </a:pathLst>
              </a:cu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743" name="Freeform 1095"/>
              <p:cNvSpPr>
                <a:spLocks/>
              </p:cNvSpPr>
              <p:nvPr/>
            </p:nvSpPr>
            <p:spPr bwMode="auto">
              <a:xfrm>
                <a:off x="3966" y="3248"/>
                <a:ext cx="455" cy="418"/>
              </a:xfrm>
              <a:custGeom>
                <a:avLst/>
                <a:gdLst>
                  <a:gd name="T0" fmla="*/ 0 w 455"/>
                  <a:gd name="T1" fmla="*/ 0 h 418"/>
                  <a:gd name="T2" fmla="*/ 224 w 455"/>
                  <a:gd name="T3" fmla="*/ 231 h 418"/>
                  <a:gd name="T4" fmla="*/ 455 w 455"/>
                  <a:gd name="T5" fmla="*/ 418 h 418"/>
                  <a:gd name="T6" fmla="*/ 0 60000 65536"/>
                  <a:gd name="T7" fmla="*/ 0 60000 65536"/>
                  <a:gd name="T8" fmla="*/ 0 60000 65536"/>
                  <a:gd name="T9" fmla="*/ 0 w 455"/>
                  <a:gd name="T10" fmla="*/ 0 h 418"/>
                  <a:gd name="T11" fmla="*/ 455 w 455"/>
                  <a:gd name="T12" fmla="*/ 418 h 41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55" h="418">
                    <a:moveTo>
                      <a:pt x="0" y="0"/>
                    </a:moveTo>
                    <a:cubicBezTo>
                      <a:pt x="37" y="37"/>
                      <a:pt x="147" y="161"/>
                      <a:pt x="224" y="231"/>
                    </a:cubicBezTo>
                    <a:cubicBezTo>
                      <a:pt x="301" y="301"/>
                      <a:pt x="417" y="387"/>
                      <a:pt x="455" y="418"/>
                    </a:cubicBezTo>
                  </a:path>
                </a:pathLst>
              </a:cu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744" name="Freeform 1096"/>
              <p:cNvSpPr>
                <a:spLocks/>
              </p:cNvSpPr>
              <p:nvPr/>
            </p:nvSpPr>
            <p:spPr bwMode="auto">
              <a:xfrm>
                <a:off x="1295" y="3248"/>
                <a:ext cx="455" cy="418"/>
              </a:xfrm>
              <a:custGeom>
                <a:avLst/>
                <a:gdLst>
                  <a:gd name="T0" fmla="*/ 455 w 455"/>
                  <a:gd name="T1" fmla="*/ 0 h 418"/>
                  <a:gd name="T2" fmla="*/ 231 w 455"/>
                  <a:gd name="T3" fmla="*/ 231 h 418"/>
                  <a:gd name="T4" fmla="*/ 0 w 455"/>
                  <a:gd name="T5" fmla="*/ 418 h 418"/>
                  <a:gd name="T6" fmla="*/ 0 60000 65536"/>
                  <a:gd name="T7" fmla="*/ 0 60000 65536"/>
                  <a:gd name="T8" fmla="*/ 0 60000 65536"/>
                  <a:gd name="T9" fmla="*/ 0 w 455"/>
                  <a:gd name="T10" fmla="*/ 0 h 418"/>
                  <a:gd name="T11" fmla="*/ 455 w 455"/>
                  <a:gd name="T12" fmla="*/ 418 h 41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55" h="418">
                    <a:moveTo>
                      <a:pt x="455" y="0"/>
                    </a:moveTo>
                    <a:cubicBezTo>
                      <a:pt x="418" y="37"/>
                      <a:pt x="308" y="161"/>
                      <a:pt x="231" y="231"/>
                    </a:cubicBezTo>
                    <a:cubicBezTo>
                      <a:pt x="154" y="301"/>
                      <a:pt x="38" y="387"/>
                      <a:pt x="0" y="418"/>
                    </a:cubicBezTo>
                  </a:path>
                </a:pathLst>
              </a:cu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745" name="Freeform 1097"/>
              <p:cNvSpPr>
                <a:spLocks/>
              </p:cNvSpPr>
              <p:nvPr/>
            </p:nvSpPr>
            <p:spPr bwMode="auto">
              <a:xfrm>
                <a:off x="1295" y="2830"/>
                <a:ext cx="455" cy="418"/>
              </a:xfrm>
              <a:custGeom>
                <a:avLst/>
                <a:gdLst>
                  <a:gd name="T0" fmla="*/ 455 w 455"/>
                  <a:gd name="T1" fmla="*/ 418 h 418"/>
                  <a:gd name="T2" fmla="*/ 231 w 455"/>
                  <a:gd name="T3" fmla="*/ 187 h 418"/>
                  <a:gd name="T4" fmla="*/ 0 w 455"/>
                  <a:gd name="T5" fmla="*/ 0 h 418"/>
                  <a:gd name="T6" fmla="*/ 0 60000 65536"/>
                  <a:gd name="T7" fmla="*/ 0 60000 65536"/>
                  <a:gd name="T8" fmla="*/ 0 60000 65536"/>
                  <a:gd name="T9" fmla="*/ 0 w 455"/>
                  <a:gd name="T10" fmla="*/ 0 h 418"/>
                  <a:gd name="T11" fmla="*/ 455 w 455"/>
                  <a:gd name="T12" fmla="*/ 418 h 41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55" h="418">
                    <a:moveTo>
                      <a:pt x="455" y="418"/>
                    </a:moveTo>
                    <a:cubicBezTo>
                      <a:pt x="418" y="381"/>
                      <a:pt x="308" y="257"/>
                      <a:pt x="231" y="187"/>
                    </a:cubicBezTo>
                    <a:cubicBezTo>
                      <a:pt x="154" y="117"/>
                      <a:pt x="38" y="31"/>
                      <a:pt x="0" y="0"/>
                    </a:cubicBezTo>
                  </a:path>
                </a:pathLst>
              </a:cu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746" name="Oval 1098"/>
              <p:cNvSpPr>
                <a:spLocks noChangeArrowheads="1"/>
              </p:cNvSpPr>
              <p:nvPr/>
            </p:nvSpPr>
            <p:spPr bwMode="auto">
              <a:xfrm>
                <a:off x="1977" y="2786"/>
                <a:ext cx="1741" cy="947"/>
              </a:xfrm>
              <a:prstGeom prst="ellips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747" name="Oval 1100"/>
              <p:cNvSpPr>
                <a:spLocks noChangeArrowheads="1"/>
              </p:cNvSpPr>
              <p:nvPr/>
            </p:nvSpPr>
            <p:spPr bwMode="auto">
              <a:xfrm>
                <a:off x="2544" y="3042"/>
                <a:ext cx="628" cy="412"/>
              </a:xfrm>
              <a:prstGeom prst="ellips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748" name="Oval 1072"/>
              <p:cNvSpPr>
                <a:spLocks noChangeArrowheads="1"/>
              </p:cNvSpPr>
              <p:nvPr/>
            </p:nvSpPr>
            <p:spPr bwMode="auto">
              <a:xfrm>
                <a:off x="3135" y="3209"/>
                <a:ext cx="77" cy="77"/>
              </a:xfrm>
              <a:prstGeom prst="ellipse">
                <a:avLst/>
              </a:prstGeom>
              <a:gradFill rotWithShape="0">
                <a:gsLst>
                  <a:gs pos="0">
                    <a:srgbClr val="0066FF"/>
                  </a:gs>
                  <a:gs pos="100000">
                    <a:srgbClr val="002F76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749" name="Rectangle 1104"/>
              <p:cNvSpPr>
                <a:spLocks noChangeArrowheads="1"/>
              </p:cNvSpPr>
              <p:nvPr/>
            </p:nvSpPr>
            <p:spPr bwMode="auto">
              <a:xfrm>
                <a:off x="499" y="2197"/>
                <a:ext cx="1573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800" dirty="0">
                    <a:solidFill>
                      <a:srgbClr val="3333FF"/>
                    </a:solidFill>
                    <a:latin typeface="Comic Sans MS" pitchFamily="-110" charset="0"/>
                  </a:rPr>
                  <a:t>Phase space picture</a:t>
                </a:r>
                <a:endParaRPr sz="1800" noProof="1">
                  <a:solidFill>
                    <a:srgbClr val="3333FF"/>
                  </a:solidFill>
                  <a:latin typeface="Comic Sans MS" pitchFamily="-110" charset="0"/>
                </a:endParaRPr>
              </a:p>
            </p:txBody>
          </p:sp>
          <p:sp>
            <p:nvSpPr>
              <p:cNvPr id="73750" name="Oval 1077"/>
              <p:cNvSpPr>
                <a:spLocks noChangeArrowheads="1"/>
              </p:cNvSpPr>
              <p:nvPr/>
            </p:nvSpPr>
            <p:spPr bwMode="auto">
              <a:xfrm>
                <a:off x="1938" y="3208"/>
                <a:ext cx="78" cy="78"/>
              </a:xfrm>
              <a:prstGeom prst="ellipse">
                <a:avLst/>
              </a:prstGeom>
              <a:gradFill rotWithShape="0">
                <a:gsLst>
                  <a:gs pos="0">
                    <a:srgbClr val="0066FF"/>
                  </a:gs>
                  <a:gs pos="100000">
                    <a:srgbClr val="002F76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751" name="Line 1105"/>
              <p:cNvSpPr>
                <a:spLocks noChangeShapeType="1"/>
              </p:cNvSpPr>
              <p:nvPr/>
            </p:nvSpPr>
            <p:spPr bwMode="auto">
              <a:xfrm>
                <a:off x="2054" y="3454"/>
                <a:ext cx="30" cy="42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51" name="Rectangle 1026"/>
          <p:cNvSpPr txBox="1">
            <a:spLocks noChangeArrowheads="1"/>
          </p:cNvSpPr>
          <p:nvPr/>
        </p:nvSpPr>
        <p:spPr>
          <a:xfrm>
            <a:off x="838200" y="304800"/>
            <a:ext cx="7467600" cy="533400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9pPr>
          </a:lstStyle>
          <a:p>
            <a:r>
              <a:rPr lang="en-US" dirty="0"/>
              <a:t>Synchrotron oscillations – No acceleration</a:t>
            </a:r>
            <a:endParaRPr lang="fr-FR" dirty="0"/>
          </a:p>
        </p:txBody>
      </p:sp>
      <p:sp>
        <p:nvSpPr>
          <p:cNvPr id="52" name="Rectangle 71"/>
          <p:cNvSpPr>
            <a:spLocks noChangeArrowheads="1"/>
          </p:cNvSpPr>
          <p:nvPr/>
        </p:nvSpPr>
        <p:spPr bwMode="auto">
          <a:xfrm>
            <a:off x="5123475" y="5877272"/>
            <a:ext cx="1248725" cy="287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dirty="0" err="1">
                <a:latin typeface="Comic Sans MS" pitchFamily="-110" charset="0"/>
              </a:rPr>
              <a:t>separatrix</a:t>
            </a:r>
            <a:endParaRPr sz="1600" noProof="1">
              <a:latin typeface="Comic Sans MS" pitchFamily="-110" charset="0"/>
            </a:endParaRPr>
          </a:p>
        </p:txBody>
      </p:sp>
      <p:sp>
        <p:nvSpPr>
          <p:cNvPr id="53" name="Rectangle 69"/>
          <p:cNvSpPr>
            <a:spLocks noChangeArrowheads="1"/>
          </p:cNvSpPr>
          <p:nvPr/>
        </p:nvSpPr>
        <p:spPr bwMode="auto">
          <a:xfrm>
            <a:off x="3717290" y="4581128"/>
            <a:ext cx="1502782" cy="287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latin typeface="Comic Sans MS" pitchFamily="-110" charset="0"/>
              </a:rPr>
              <a:t>stable region</a:t>
            </a:r>
            <a:endParaRPr sz="1600" noProof="1">
              <a:latin typeface="Comic Sans MS" pitchFamily="-110" charset="0"/>
            </a:endParaRPr>
          </a:p>
        </p:txBody>
      </p:sp>
      <p:sp>
        <p:nvSpPr>
          <p:cNvPr id="54" name="Rectangle 70"/>
          <p:cNvSpPr>
            <a:spLocks noChangeArrowheads="1"/>
          </p:cNvSpPr>
          <p:nvPr/>
        </p:nvSpPr>
        <p:spPr bwMode="auto">
          <a:xfrm>
            <a:off x="2195736" y="5996061"/>
            <a:ext cx="1727583" cy="287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>
                <a:latin typeface="Comic Sans MS" pitchFamily="-110" charset="0"/>
              </a:rPr>
              <a:t>unstable region</a:t>
            </a:r>
            <a:endParaRPr sz="1600" noProof="1">
              <a:latin typeface="Comic Sans MS" pitchFamily="-11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3632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1026"/>
          <p:cNvSpPr txBox="1">
            <a:spLocks noChangeArrowheads="1"/>
          </p:cNvSpPr>
          <p:nvPr/>
        </p:nvSpPr>
        <p:spPr>
          <a:xfrm>
            <a:off x="838200" y="304800"/>
            <a:ext cx="7467600" cy="533400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9pPr>
          </a:lstStyle>
          <a:p>
            <a:r>
              <a:rPr lang="en-US" dirty="0"/>
              <a:t>Synchrotron motion in phase space</a:t>
            </a:r>
            <a:endParaRPr lang="fr-FR" dirty="0"/>
          </a:p>
        </p:txBody>
      </p:sp>
      <p:pic>
        <p:nvPicPr>
          <p:cNvPr id="2" name="SingleHarmonicPhaseSpaceConstruction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131840" y="871893"/>
            <a:ext cx="5080000" cy="5698999"/>
          </a:xfrm>
          <a:prstGeom prst="rect">
            <a:avLst/>
          </a:prstGeom>
        </p:spPr>
      </p:pic>
      <p:sp>
        <p:nvSpPr>
          <p:cNvPr id="25" name="Text Box 5"/>
          <p:cNvSpPr txBox="1">
            <a:spLocks noChangeArrowheads="1"/>
          </p:cNvSpPr>
          <p:nvPr/>
        </p:nvSpPr>
        <p:spPr bwMode="auto">
          <a:xfrm>
            <a:off x="395536" y="1340768"/>
            <a:ext cx="2808311" cy="4524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GB" sz="1800" dirty="0">
                <a:latin typeface="+mn-lt"/>
              </a:rPr>
              <a:t>Remark:</a:t>
            </a:r>
          </a:p>
          <a:p>
            <a:r>
              <a:rPr lang="en-GB" sz="1800" dirty="0">
                <a:latin typeface="+mn-lt"/>
              </a:rPr>
              <a:t>Synchrotron frequency </a:t>
            </a:r>
            <a:r>
              <a:rPr lang="en-GB" sz="1800" dirty="0">
                <a:solidFill>
                  <a:srgbClr val="FF0000"/>
                </a:solidFill>
                <a:latin typeface="+mn-lt"/>
              </a:rPr>
              <a:t>much smaller </a:t>
            </a:r>
            <a:r>
              <a:rPr lang="en-GB" sz="1800" dirty="0">
                <a:latin typeface="+mn-lt"/>
              </a:rPr>
              <a:t>than </a:t>
            </a:r>
            <a:r>
              <a:rPr lang="en-GB" sz="1800" dirty="0" err="1">
                <a:latin typeface="+mn-lt"/>
              </a:rPr>
              <a:t>betatron</a:t>
            </a:r>
            <a:r>
              <a:rPr lang="en-GB" sz="1800" dirty="0">
                <a:latin typeface="+mn-lt"/>
              </a:rPr>
              <a:t> frequency. </a:t>
            </a:r>
          </a:p>
          <a:p>
            <a:endParaRPr lang="en-GB" sz="1800" dirty="0">
              <a:latin typeface="+mn-lt"/>
            </a:endParaRPr>
          </a:p>
          <a:p>
            <a:endParaRPr lang="en-GB" sz="1800" dirty="0">
              <a:latin typeface="+mn-lt"/>
            </a:endParaRPr>
          </a:p>
          <a:p>
            <a:endParaRPr lang="en-GB" sz="1800" dirty="0">
              <a:latin typeface="+mn-lt"/>
            </a:endParaRPr>
          </a:p>
          <a:p>
            <a:r>
              <a:rPr lang="en-GB" sz="1800" dirty="0">
                <a:latin typeface="+mn-lt"/>
              </a:rPr>
              <a:t>The restoring </a:t>
            </a:r>
            <a:r>
              <a:rPr lang="en-GB" sz="1800" dirty="0">
                <a:solidFill>
                  <a:srgbClr val="FF0000"/>
                </a:solidFill>
                <a:latin typeface="+mn-lt"/>
              </a:rPr>
              <a:t>force</a:t>
            </a:r>
            <a:r>
              <a:rPr lang="en-GB" sz="1800" dirty="0">
                <a:latin typeface="+mn-lt"/>
              </a:rPr>
              <a:t> is </a:t>
            </a:r>
            <a:r>
              <a:rPr lang="en-GB" sz="1800" dirty="0">
                <a:solidFill>
                  <a:srgbClr val="FF0000"/>
                </a:solidFill>
                <a:latin typeface="+mn-lt"/>
              </a:rPr>
              <a:t>non-linear</a:t>
            </a:r>
            <a:r>
              <a:rPr lang="en-GB" sz="1800" dirty="0">
                <a:latin typeface="+mn-lt"/>
              </a:rPr>
              <a:t>.</a:t>
            </a:r>
          </a:p>
          <a:p>
            <a:pPr marL="285750" indent="-285750">
              <a:buFont typeface="Symbol" charset="0"/>
              <a:buChar char=""/>
            </a:pPr>
            <a:r>
              <a:rPr lang="en-GB" sz="1800" dirty="0">
                <a:latin typeface="+mn-lt"/>
              </a:rPr>
              <a:t>speed of motion depends on position in </a:t>
            </a:r>
            <a:br>
              <a:rPr lang="en-GB" sz="1800" dirty="0">
                <a:latin typeface="+mn-lt"/>
              </a:rPr>
            </a:br>
            <a:r>
              <a:rPr lang="en-GB" sz="1800" dirty="0">
                <a:latin typeface="+mn-lt"/>
              </a:rPr>
              <a:t>phase-space</a:t>
            </a:r>
          </a:p>
          <a:p>
            <a:pPr marL="285750" indent="-285750">
              <a:buFont typeface="Symbol" charset="0"/>
              <a:buChar char=""/>
            </a:pPr>
            <a:endParaRPr lang="en-GB" sz="1800" dirty="0">
              <a:latin typeface="+mn-lt"/>
            </a:endParaRPr>
          </a:p>
          <a:p>
            <a:pPr marL="285750" indent="-285750">
              <a:buFont typeface="Symbol" charset="0"/>
              <a:buChar char=""/>
            </a:pPr>
            <a:endParaRPr lang="en-GB" sz="1800" dirty="0">
              <a:latin typeface="+mn-lt"/>
            </a:endParaRPr>
          </a:p>
          <a:p>
            <a:r>
              <a:rPr lang="en-GB" sz="1800" dirty="0">
                <a:latin typeface="+mn-lt"/>
              </a:rPr>
              <a:t>(here shown for a stationary bucket) </a:t>
            </a:r>
            <a:endParaRPr lang="en-GB" sz="1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58282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0946" name="Text Box 2"/>
          <p:cNvSpPr txBox="1">
            <a:spLocks noChangeArrowheads="1"/>
          </p:cNvSpPr>
          <p:nvPr/>
        </p:nvSpPr>
        <p:spPr bwMode="auto">
          <a:xfrm>
            <a:off x="788379" y="4725144"/>
            <a:ext cx="4135313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DE" sz="1800" b="1" dirty="0" err="1">
                <a:latin typeface="+mn-lt"/>
              </a:rPr>
              <a:t>Bucket</a:t>
            </a:r>
            <a:r>
              <a:rPr lang="de-DE" sz="1800" b="1" dirty="0">
                <a:latin typeface="+mn-lt"/>
              </a:rPr>
              <a:t> </a:t>
            </a:r>
            <a:r>
              <a:rPr lang="de-DE" sz="1800" b="1" dirty="0" err="1">
                <a:latin typeface="+mn-lt"/>
              </a:rPr>
              <a:t>area</a:t>
            </a:r>
            <a:r>
              <a:rPr lang="de-DE" sz="1800" b="1" dirty="0">
                <a:latin typeface="+mn-lt"/>
              </a:rPr>
              <a:t>:</a:t>
            </a:r>
            <a:r>
              <a:rPr lang="de-DE" sz="1800" dirty="0">
                <a:latin typeface="+mn-lt"/>
              </a:rPr>
              <a:t> </a:t>
            </a:r>
            <a:br>
              <a:rPr lang="de-DE" sz="1800" dirty="0">
                <a:latin typeface="+mn-lt"/>
              </a:rPr>
            </a:br>
            <a:r>
              <a:rPr lang="de-DE" sz="1800" dirty="0" err="1">
                <a:latin typeface="+mn-lt"/>
              </a:rPr>
              <a:t>area</a:t>
            </a:r>
            <a:r>
              <a:rPr lang="de-DE" sz="1800" dirty="0">
                <a:latin typeface="+mn-lt"/>
              </a:rPr>
              <a:t> </a:t>
            </a:r>
            <a:r>
              <a:rPr lang="de-DE" sz="1800" dirty="0" err="1">
                <a:latin typeface="+mn-lt"/>
              </a:rPr>
              <a:t>enclosed</a:t>
            </a:r>
            <a:r>
              <a:rPr lang="de-DE" sz="1800" dirty="0">
                <a:latin typeface="+mn-lt"/>
              </a:rPr>
              <a:t> </a:t>
            </a:r>
            <a:r>
              <a:rPr lang="de-DE" sz="1800" dirty="0" err="1">
                <a:latin typeface="+mn-lt"/>
              </a:rPr>
              <a:t>by</a:t>
            </a:r>
            <a:r>
              <a:rPr lang="de-DE" sz="1800" dirty="0">
                <a:latin typeface="+mn-lt"/>
              </a:rPr>
              <a:t> </a:t>
            </a:r>
            <a:r>
              <a:rPr lang="de-DE" sz="1800" dirty="0" err="1">
                <a:latin typeface="+mn-lt"/>
              </a:rPr>
              <a:t>the</a:t>
            </a:r>
            <a:r>
              <a:rPr lang="de-DE" sz="1800" dirty="0">
                <a:latin typeface="+mn-lt"/>
              </a:rPr>
              <a:t> </a:t>
            </a:r>
            <a:r>
              <a:rPr lang="de-DE" sz="1800" dirty="0" err="1">
                <a:latin typeface="+mn-lt"/>
              </a:rPr>
              <a:t>separatrix</a:t>
            </a:r>
            <a:r>
              <a:rPr lang="de-DE" sz="1800" dirty="0">
                <a:latin typeface="+mn-lt"/>
              </a:rPr>
              <a:t> </a:t>
            </a:r>
          </a:p>
          <a:p>
            <a:r>
              <a:rPr lang="en-US" sz="1800" dirty="0">
                <a:latin typeface="Comic Sans MS" charset="0"/>
              </a:rPr>
              <a:t>=&gt; </a:t>
            </a:r>
            <a:r>
              <a:rPr lang="en-US" sz="1800" b="1" u="sng" dirty="0">
                <a:solidFill>
                  <a:srgbClr val="FF0000"/>
                </a:solidFill>
                <a:latin typeface="Comic Sans MS" charset="0"/>
              </a:rPr>
              <a:t>longitudinal Acceptance</a:t>
            </a:r>
            <a:r>
              <a:rPr lang="en-US" sz="1800" dirty="0">
                <a:solidFill>
                  <a:srgbClr val="FF0000"/>
                </a:solidFill>
                <a:latin typeface="Comic Sans MS" charset="0"/>
              </a:rPr>
              <a:t> </a:t>
            </a:r>
            <a:r>
              <a:rPr lang="en-US" sz="1800" dirty="0">
                <a:latin typeface="Comic Sans MS" charset="0"/>
              </a:rPr>
              <a:t>[</a:t>
            </a:r>
            <a:r>
              <a:rPr lang="en-US" sz="1800" dirty="0" err="1">
                <a:latin typeface="Comic Sans MS" charset="0"/>
              </a:rPr>
              <a:t>eVs</a:t>
            </a:r>
            <a:r>
              <a:rPr lang="en-US" sz="1800" dirty="0">
                <a:latin typeface="Comic Sans MS" charset="0"/>
              </a:rPr>
              <a:t>]</a:t>
            </a:r>
          </a:p>
          <a:p>
            <a:pPr algn="l"/>
            <a:endParaRPr lang="de-DE" sz="1800" dirty="0">
              <a:latin typeface="+mn-lt"/>
            </a:endParaRPr>
          </a:p>
          <a:p>
            <a:pPr algn="l"/>
            <a:r>
              <a:rPr lang="de-DE" sz="1800" b="1" dirty="0">
                <a:latin typeface="+mn-lt"/>
              </a:rPr>
              <a:t>The </a:t>
            </a:r>
            <a:r>
              <a:rPr lang="de-DE" sz="1800" b="1" dirty="0" err="1">
                <a:latin typeface="+mn-lt"/>
              </a:rPr>
              <a:t>area</a:t>
            </a:r>
            <a:r>
              <a:rPr lang="de-DE" sz="1800" b="1" dirty="0">
                <a:latin typeface="+mn-lt"/>
              </a:rPr>
              <a:t> </a:t>
            </a:r>
            <a:r>
              <a:rPr lang="de-DE" sz="1800" b="1" dirty="0" err="1">
                <a:latin typeface="+mn-lt"/>
              </a:rPr>
              <a:t>covered</a:t>
            </a:r>
            <a:r>
              <a:rPr lang="de-DE" sz="1800" b="1" dirty="0">
                <a:latin typeface="+mn-lt"/>
              </a:rPr>
              <a:t> </a:t>
            </a:r>
            <a:r>
              <a:rPr lang="de-DE" sz="1800" b="1" dirty="0" err="1">
                <a:latin typeface="+mn-lt"/>
              </a:rPr>
              <a:t>by</a:t>
            </a:r>
            <a:r>
              <a:rPr lang="de-DE" sz="1800" b="1" dirty="0">
                <a:latin typeface="+mn-lt"/>
              </a:rPr>
              <a:t> </a:t>
            </a:r>
            <a:r>
              <a:rPr lang="de-DE" sz="1800" b="1" dirty="0" err="1">
                <a:latin typeface="+mn-lt"/>
              </a:rPr>
              <a:t>particles</a:t>
            </a:r>
            <a:r>
              <a:rPr lang="de-DE" sz="1800" b="1" dirty="0">
                <a:latin typeface="+mn-lt"/>
              </a:rPr>
              <a:t> </a:t>
            </a:r>
            <a:r>
              <a:rPr lang="de-DE" sz="1800" b="1" dirty="0" err="1">
                <a:latin typeface="+mn-lt"/>
              </a:rPr>
              <a:t>is</a:t>
            </a:r>
            <a:r>
              <a:rPr lang="de-DE" sz="1800" b="1" dirty="0">
                <a:latin typeface="+mn-lt"/>
              </a:rPr>
              <a:t> </a:t>
            </a:r>
            <a:r>
              <a:rPr lang="de-DE" sz="1800" b="1" dirty="0" err="1">
                <a:latin typeface="+mn-lt"/>
              </a:rPr>
              <a:t>the</a:t>
            </a:r>
            <a:r>
              <a:rPr lang="de-DE" sz="1800" b="1" dirty="0">
                <a:latin typeface="+mn-lt"/>
              </a:rPr>
              <a:t> </a:t>
            </a:r>
            <a:r>
              <a:rPr lang="de-DE" sz="1800" b="1" dirty="0">
                <a:solidFill>
                  <a:srgbClr val="FF0000"/>
                </a:solidFill>
                <a:latin typeface="+mn-lt"/>
              </a:rPr>
              <a:t>longitudinal emittance.</a:t>
            </a:r>
            <a:endParaRPr lang="de-DE" sz="1600" b="1" dirty="0">
              <a:solidFill>
                <a:srgbClr val="FF0000"/>
              </a:solidFill>
              <a:latin typeface="+mn-lt"/>
            </a:endParaRPr>
          </a:p>
        </p:txBody>
      </p:sp>
      <p:grpSp>
        <p:nvGrpSpPr>
          <p:cNvPr id="14340" name="Group 3"/>
          <p:cNvGrpSpPr>
            <a:grpSpLocks/>
          </p:cNvGrpSpPr>
          <p:nvPr/>
        </p:nvGrpSpPr>
        <p:grpSpPr bwMode="auto">
          <a:xfrm>
            <a:off x="756138" y="908720"/>
            <a:ext cx="4220308" cy="3641726"/>
            <a:chOff x="516" y="1110"/>
            <a:chExt cx="2880" cy="2294"/>
          </a:xfrm>
        </p:grpSpPr>
        <p:pic>
          <p:nvPicPr>
            <p:cNvPr id="14360" name="Picture 4" descr="PhasenraumEmittanz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2" y="1584"/>
              <a:ext cx="2544" cy="18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61" name="Text Box 5"/>
            <p:cNvSpPr txBox="1">
              <a:spLocks noChangeArrowheads="1"/>
            </p:cNvSpPr>
            <p:nvPr/>
          </p:nvSpPr>
          <p:spPr bwMode="auto">
            <a:xfrm>
              <a:off x="516" y="1110"/>
              <a:ext cx="2880" cy="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1pPr>
              <a:lvl2pPr marL="742950" indent="-285750"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/>
              <a:r>
                <a:rPr lang="de-DE" sz="1600" b="1" dirty="0">
                  <a:latin typeface="Symbol" charset="0"/>
                </a:rPr>
                <a:t>D</a:t>
              </a:r>
              <a:r>
                <a:rPr lang="de-DE" sz="1600" b="1" dirty="0"/>
                <a:t>E-</a:t>
              </a:r>
              <a:r>
                <a:rPr lang="de-DE" sz="1800" b="1" dirty="0">
                  <a:latin typeface="Symbol" charset="0"/>
                </a:rPr>
                <a:t>f</a:t>
              </a:r>
              <a:r>
                <a:rPr lang="de-DE" sz="1600" b="1" dirty="0"/>
                <a:t> </a:t>
              </a:r>
              <a:r>
                <a:rPr lang="de-DE" sz="1600" b="1" dirty="0" err="1">
                  <a:latin typeface="+mn-lt"/>
                </a:rPr>
                <a:t>phase</a:t>
              </a:r>
              <a:r>
                <a:rPr lang="de-DE" sz="1600" b="1" dirty="0">
                  <a:latin typeface="+mn-lt"/>
                </a:rPr>
                <a:t> </a:t>
              </a:r>
              <a:r>
                <a:rPr lang="de-DE" sz="1600" b="1" dirty="0" err="1">
                  <a:latin typeface="+mn-lt"/>
                </a:rPr>
                <a:t>space</a:t>
              </a:r>
              <a:r>
                <a:rPr lang="de-DE" sz="1600" b="1" dirty="0">
                  <a:latin typeface="+mn-lt"/>
                </a:rPr>
                <a:t> </a:t>
              </a:r>
              <a:r>
                <a:rPr lang="de-DE" sz="1600" dirty="0" err="1">
                  <a:latin typeface="+mn-lt"/>
                </a:rPr>
                <a:t>of</a:t>
              </a:r>
              <a:r>
                <a:rPr lang="de-DE" sz="1600" dirty="0">
                  <a:latin typeface="+mn-lt"/>
                </a:rPr>
                <a:t> a </a:t>
              </a:r>
              <a:r>
                <a:rPr lang="de-DE" sz="1600" dirty="0" err="1">
                  <a:solidFill>
                    <a:srgbClr val="FF0000"/>
                  </a:solidFill>
                  <a:latin typeface="+mn-lt"/>
                </a:rPr>
                <a:t>stationary</a:t>
              </a:r>
              <a:r>
                <a:rPr lang="de-DE" sz="1600" dirty="0">
                  <a:solidFill>
                    <a:srgbClr val="FF0000"/>
                  </a:solidFill>
                  <a:latin typeface="+mn-lt"/>
                </a:rPr>
                <a:t> </a:t>
              </a:r>
              <a:r>
                <a:rPr lang="de-DE" sz="1600" dirty="0" err="1">
                  <a:solidFill>
                    <a:srgbClr val="FF0000"/>
                  </a:solidFill>
                  <a:latin typeface="+mn-lt"/>
                </a:rPr>
                <a:t>bucket</a:t>
              </a:r>
              <a:r>
                <a:rPr lang="de-DE" sz="1600" dirty="0">
                  <a:solidFill>
                    <a:srgbClr val="FF0000"/>
                  </a:solidFill>
                  <a:latin typeface="+mn-lt"/>
                </a:rPr>
                <a:t> </a:t>
              </a:r>
              <a:r>
                <a:rPr lang="de-DE" sz="1600" dirty="0">
                  <a:latin typeface="+mn-lt"/>
                </a:rPr>
                <a:t>(</a:t>
              </a:r>
              <a:r>
                <a:rPr lang="de-DE" sz="1600" dirty="0" err="1">
                  <a:latin typeface="+mn-lt"/>
                </a:rPr>
                <a:t>when</a:t>
              </a:r>
              <a:r>
                <a:rPr lang="de-DE" sz="1600" dirty="0">
                  <a:latin typeface="+mn-lt"/>
                </a:rPr>
                <a:t> </a:t>
              </a:r>
              <a:r>
                <a:rPr lang="de-DE" sz="1600" dirty="0" err="1">
                  <a:latin typeface="+mn-lt"/>
                </a:rPr>
                <a:t>there</a:t>
              </a:r>
              <a:r>
                <a:rPr lang="de-DE" sz="1600" dirty="0">
                  <a:latin typeface="+mn-lt"/>
                </a:rPr>
                <a:t> </a:t>
              </a:r>
              <a:r>
                <a:rPr lang="de-DE" sz="1600" dirty="0" err="1">
                  <a:latin typeface="+mn-lt"/>
                </a:rPr>
                <a:t>is</a:t>
              </a:r>
              <a:r>
                <a:rPr lang="de-DE" sz="1600" dirty="0">
                  <a:latin typeface="+mn-lt"/>
                </a:rPr>
                <a:t> </a:t>
              </a:r>
              <a:r>
                <a:rPr lang="de-DE" sz="1600" dirty="0" err="1">
                  <a:solidFill>
                    <a:srgbClr val="FF0000"/>
                  </a:solidFill>
                  <a:latin typeface="+mn-lt"/>
                </a:rPr>
                <a:t>no</a:t>
              </a:r>
              <a:r>
                <a:rPr lang="de-DE" sz="1600" dirty="0">
                  <a:solidFill>
                    <a:srgbClr val="FF0000"/>
                  </a:solidFill>
                  <a:latin typeface="+mn-lt"/>
                </a:rPr>
                <a:t> </a:t>
              </a:r>
              <a:r>
                <a:rPr lang="de-DE" sz="1600" dirty="0" err="1">
                  <a:solidFill>
                    <a:srgbClr val="FF0000"/>
                  </a:solidFill>
                  <a:latin typeface="+mn-lt"/>
                </a:rPr>
                <a:t>acceleration</a:t>
              </a:r>
              <a:r>
                <a:rPr lang="de-DE" sz="1600" dirty="0">
                  <a:latin typeface="+mn-lt"/>
                </a:rPr>
                <a:t>)</a:t>
              </a:r>
              <a:endParaRPr lang="de-DE" sz="1400" dirty="0">
                <a:latin typeface="+mn-lt"/>
              </a:endParaRPr>
            </a:p>
          </p:txBody>
        </p:sp>
      </p:grpSp>
      <p:sp>
        <p:nvSpPr>
          <p:cNvPr id="14341" name="Text Box 6"/>
          <p:cNvSpPr txBox="1">
            <a:spLocks noChangeArrowheads="1"/>
          </p:cNvSpPr>
          <p:nvPr/>
        </p:nvSpPr>
        <p:spPr bwMode="auto">
          <a:xfrm>
            <a:off x="5352401" y="908720"/>
            <a:ext cx="3396063" cy="1015663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DE" sz="2000" b="1" dirty="0">
                <a:latin typeface="+mn-lt"/>
              </a:rPr>
              <a:t>Dynamics </a:t>
            </a:r>
            <a:r>
              <a:rPr lang="de-DE" sz="2000" b="1" dirty="0" err="1">
                <a:latin typeface="+mn-lt"/>
              </a:rPr>
              <a:t>of</a:t>
            </a:r>
            <a:r>
              <a:rPr lang="de-DE" sz="2000" b="1" dirty="0">
                <a:latin typeface="+mn-lt"/>
              </a:rPr>
              <a:t> a </a:t>
            </a:r>
            <a:r>
              <a:rPr lang="de-DE" sz="2000" b="1" dirty="0" err="1">
                <a:latin typeface="+mn-lt"/>
              </a:rPr>
              <a:t>particle</a:t>
            </a:r>
            <a:endParaRPr lang="de-DE" sz="2000" dirty="0">
              <a:latin typeface="+mn-lt"/>
            </a:endParaRPr>
          </a:p>
          <a:p>
            <a:pPr algn="l"/>
            <a:r>
              <a:rPr lang="de-DE" sz="2000" dirty="0">
                <a:latin typeface="+mn-lt"/>
              </a:rPr>
              <a:t>Non-linear, </a:t>
            </a:r>
            <a:r>
              <a:rPr lang="de-DE" sz="2000" dirty="0" err="1">
                <a:latin typeface="+mn-lt"/>
              </a:rPr>
              <a:t>conservative</a:t>
            </a:r>
            <a:r>
              <a:rPr lang="de-DE" sz="2000" dirty="0">
                <a:latin typeface="+mn-lt"/>
              </a:rPr>
              <a:t> </a:t>
            </a:r>
            <a:r>
              <a:rPr lang="de-DE" sz="2000" dirty="0" err="1">
                <a:latin typeface="+mn-lt"/>
              </a:rPr>
              <a:t>oscillator</a:t>
            </a:r>
            <a:r>
              <a:rPr lang="de-DE" sz="2000" dirty="0">
                <a:latin typeface="+mn-lt"/>
              </a:rPr>
              <a:t> </a:t>
            </a:r>
            <a:r>
              <a:rPr lang="de-DE" sz="2000" dirty="0">
                <a:latin typeface="+mn-lt"/>
                <a:sym typeface="Symbol" charset="0"/>
              </a:rPr>
              <a:t> e.g. </a:t>
            </a:r>
            <a:r>
              <a:rPr lang="de-DE" sz="2000" dirty="0" err="1">
                <a:latin typeface="+mn-lt"/>
                <a:sym typeface="Symbol" charset="0"/>
              </a:rPr>
              <a:t>pendulum</a:t>
            </a:r>
            <a:r>
              <a:rPr lang="de-DE" sz="2000" dirty="0">
                <a:latin typeface="+mn-lt"/>
              </a:rPr>
              <a:t> </a:t>
            </a:r>
          </a:p>
        </p:txBody>
      </p: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2923441" y="2204864"/>
            <a:ext cx="5939204" cy="1266825"/>
            <a:chOff x="1995" y="1716"/>
            <a:chExt cx="4053" cy="798"/>
          </a:xfrm>
        </p:grpSpPr>
        <p:sp>
          <p:nvSpPr>
            <p:cNvPr id="14355" name="AutoShape 8"/>
            <p:cNvSpPr>
              <a:spLocks noChangeArrowheads="1"/>
            </p:cNvSpPr>
            <p:nvPr/>
          </p:nvSpPr>
          <p:spPr bwMode="auto">
            <a:xfrm rot="20980411">
              <a:off x="1995" y="2089"/>
              <a:ext cx="1538" cy="182"/>
            </a:xfrm>
            <a:prstGeom prst="leftArrow">
              <a:avLst>
                <a:gd name="adj1" fmla="val 50000"/>
                <a:gd name="adj2" fmla="val 211126"/>
              </a:avLst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4356" name="Picture 9" descr="PendelOszillation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99" y="1776"/>
              <a:ext cx="720" cy="6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57" name="Line 10"/>
            <p:cNvSpPr>
              <a:spLocks noChangeShapeType="1"/>
            </p:cNvSpPr>
            <p:nvPr/>
          </p:nvSpPr>
          <p:spPr bwMode="auto">
            <a:xfrm>
              <a:off x="3456" y="2514"/>
              <a:ext cx="25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58" name="Line 11"/>
            <p:cNvSpPr>
              <a:spLocks noChangeShapeType="1"/>
            </p:cNvSpPr>
            <p:nvPr/>
          </p:nvSpPr>
          <p:spPr bwMode="auto">
            <a:xfrm>
              <a:off x="3456" y="1716"/>
              <a:ext cx="25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59" name="Text Box 12"/>
            <p:cNvSpPr txBox="1">
              <a:spLocks noChangeArrowheads="1"/>
            </p:cNvSpPr>
            <p:nvPr/>
          </p:nvSpPr>
          <p:spPr bwMode="auto">
            <a:xfrm>
              <a:off x="3585" y="1864"/>
              <a:ext cx="2187" cy="4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1pPr>
              <a:lvl2pPr marL="742950" indent="-285750"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de-DE" sz="2000" dirty="0" err="1">
                  <a:latin typeface="+mn-lt"/>
                </a:rPr>
                <a:t>Particle</a:t>
              </a:r>
              <a:r>
                <a:rPr lang="de-DE" sz="2000" dirty="0">
                  <a:latin typeface="+mn-lt"/>
                </a:rPr>
                <a:t> </a:t>
              </a:r>
              <a:r>
                <a:rPr lang="de-DE" sz="2000" b="1" dirty="0" err="1">
                  <a:latin typeface="+mn-lt"/>
                </a:rPr>
                <a:t>inside</a:t>
              </a:r>
              <a:r>
                <a:rPr lang="de-DE" sz="2000" b="1" dirty="0">
                  <a:latin typeface="+mn-lt"/>
                </a:rPr>
                <a:t>            </a:t>
              </a:r>
              <a:r>
                <a:rPr lang="de-DE" sz="2000" b="1" dirty="0" err="1">
                  <a:latin typeface="+mn-lt"/>
                </a:rPr>
                <a:t>the</a:t>
              </a:r>
              <a:r>
                <a:rPr lang="de-DE" sz="2000" b="1" dirty="0">
                  <a:latin typeface="+mn-lt"/>
                </a:rPr>
                <a:t> </a:t>
              </a:r>
              <a:r>
                <a:rPr lang="de-DE" sz="2000" b="1" dirty="0" err="1">
                  <a:latin typeface="+mn-lt"/>
                </a:rPr>
                <a:t>separatrix</a:t>
              </a:r>
              <a:r>
                <a:rPr lang="de-DE" sz="2000" dirty="0">
                  <a:latin typeface="+mn-lt"/>
                </a:rPr>
                <a:t>:</a:t>
              </a:r>
            </a:p>
          </p:txBody>
        </p:sp>
      </p:grpSp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3792415" y="3384849"/>
            <a:ext cx="5070231" cy="1484313"/>
            <a:chOff x="2588" y="2473"/>
            <a:chExt cx="3460" cy="935"/>
          </a:xfrm>
        </p:grpSpPr>
        <p:sp>
          <p:nvSpPr>
            <p:cNvPr id="14351" name="AutoShape 14"/>
            <p:cNvSpPr>
              <a:spLocks noChangeArrowheads="1"/>
            </p:cNvSpPr>
            <p:nvPr/>
          </p:nvSpPr>
          <p:spPr bwMode="auto">
            <a:xfrm rot="1680000">
              <a:off x="2588" y="2473"/>
              <a:ext cx="1045" cy="174"/>
            </a:xfrm>
            <a:prstGeom prst="leftArrow">
              <a:avLst>
                <a:gd name="adj1" fmla="val 50000"/>
                <a:gd name="adj2" fmla="val 150144"/>
              </a:avLst>
            </a:pr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4352" name="Picture 15" descr="PendelInstabilerFixpunkt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12" y="2598"/>
              <a:ext cx="212" cy="7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53" name="Line 16"/>
            <p:cNvSpPr>
              <a:spLocks noChangeShapeType="1"/>
            </p:cNvSpPr>
            <p:nvPr/>
          </p:nvSpPr>
          <p:spPr bwMode="auto">
            <a:xfrm>
              <a:off x="3456" y="3408"/>
              <a:ext cx="25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54" name="Text Box 17"/>
            <p:cNvSpPr txBox="1">
              <a:spLocks noChangeArrowheads="1"/>
            </p:cNvSpPr>
            <p:nvPr/>
          </p:nvSpPr>
          <p:spPr bwMode="auto">
            <a:xfrm>
              <a:off x="3588" y="2734"/>
              <a:ext cx="2187" cy="4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1pPr>
              <a:lvl2pPr marL="742950" indent="-285750"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de-DE" sz="2000" dirty="0" err="1">
                  <a:latin typeface="+mn-lt"/>
                </a:rPr>
                <a:t>Particle</a:t>
              </a:r>
              <a:r>
                <a:rPr lang="de-DE" sz="2000" dirty="0">
                  <a:latin typeface="+mn-lt"/>
                </a:rPr>
                <a:t> </a:t>
              </a:r>
              <a:r>
                <a:rPr lang="de-DE" sz="2000" dirty="0" err="1">
                  <a:latin typeface="+mn-lt"/>
                </a:rPr>
                <a:t>at</a:t>
              </a:r>
              <a:r>
                <a:rPr lang="de-DE" sz="2000" dirty="0">
                  <a:latin typeface="+mn-lt"/>
                </a:rPr>
                <a:t> </a:t>
              </a:r>
              <a:r>
                <a:rPr lang="de-DE" sz="2000" dirty="0" err="1">
                  <a:latin typeface="+mn-lt"/>
                </a:rPr>
                <a:t>the</a:t>
              </a:r>
              <a:br>
                <a:rPr lang="de-DE" sz="2000" dirty="0">
                  <a:latin typeface="+mn-lt"/>
                </a:rPr>
              </a:br>
              <a:r>
                <a:rPr lang="de-DE" sz="2000" b="1" dirty="0" err="1">
                  <a:latin typeface="+mn-lt"/>
                </a:rPr>
                <a:t>unstable</a:t>
              </a:r>
              <a:r>
                <a:rPr lang="de-DE" sz="2000" b="1" dirty="0">
                  <a:latin typeface="+mn-lt"/>
                </a:rPr>
                <a:t> fix-point</a:t>
              </a:r>
            </a:p>
          </p:txBody>
        </p:sp>
      </p:grpSp>
      <p:grpSp>
        <p:nvGrpSpPr>
          <p:cNvPr id="5" name="Group 18"/>
          <p:cNvGrpSpPr>
            <a:grpSpLocks/>
          </p:cNvGrpSpPr>
          <p:nvPr/>
        </p:nvGrpSpPr>
        <p:grpSpPr bwMode="auto">
          <a:xfrm>
            <a:off x="3474428" y="4368254"/>
            <a:ext cx="5388219" cy="1797050"/>
            <a:chOff x="2371" y="3116"/>
            <a:chExt cx="3677" cy="1132"/>
          </a:xfrm>
        </p:grpSpPr>
        <p:sp>
          <p:nvSpPr>
            <p:cNvPr id="14347" name="AutoShape 19"/>
            <p:cNvSpPr>
              <a:spLocks noChangeArrowheads="1"/>
            </p:cNvSpPr>
            <p:nvPr/>
          </p:nvSpPr>
          <p:spPr bwMode="auto">
            <a:xfrm rot="2100000">
              <a:off x="2371" y="3116"/>
              <a:ext cx="1308" cy="173"/>
            </a:xfrm>
            <a:prstGeom prst="leftArrow">
              <a:avLst>
                <a:gd name="adj1" fmla="val 50000"/>
                <a:gd name="adj2" fmla="val 189017"/>
              </a:avLst>
            </a:pr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4348" name="Picture 20" descr="PendelLibration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17" y="3477"/>
              <a:ext cx="753" cy="7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9" name="Line 21"/>
            <p:cNvSpPr>
              <a:spLocks noChangeShapeType="1"/>
            </p:cNvSpPr>
            <p:nvPr/>
          </p:nvSpPr>
          <p:spPr bwMode="auto">
            <a:xfrm>
              <a:off x="3456" y="4248"/>
              <a:ext cx="25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50" name="Text Box 22"/>
            <p:cNvSpPr txBox="1">
              <a:spLocks noChangeArrowheads="1"/>
            </p:cNvSpPr>
            <p:nvPr/>
          </p:nvSpPr>
          <p:spPr bwMode="auto">
            <a:xfrm>
              <a:off x="3584" y="3572"/>
              <a:ext cx="2187" cy="4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1pPr>
              <a:lvl2pPr marL="742950" indent="-285750"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de-DE" sz="2000" dirty="0" err="1">
                  <a:latin typeface="+mn-lt"/>
                </a:rPr>
                <a:t>Particle</a:t>
              </a:r>
              <a:r>
                <a:rPr lang="de-DE" sz="2000" dirty="0">
                  <a:latin typeface="+mn-lt"/>
                </a:rPr>
                <a:t> </a:t>
              </a:r>
              <a:r>
                <a:rPr lang="de-DE" sz="2000" b="1" dirty="0">
                  <a:latin typeface="+mn-lt"/>
                </a:rPr>
                <a:t>outside          </a:t>
              </a:r>
              <a:r>
                <a:rPr lang="de-DE" sz="2000" b="1" dirty="0" err="1">
                  <a:latin typeface="+mn-lt"/>
                </a:rPr>
                <a:t>the</a:t>
              </a:r>
              <a:r>
                <a:rPr lang="de-DE" sz="2000" b="1" dirty="0">
                  <a:latin typeface="+mn-lt"/>
                </a:rPr>
                <a:t> </a:t>
              </a:r>
              <a:r>
                <a:rPr lang="de-DE" sz="2000" b="1" dirty="0" err="1">
                  <a:latin typeface="+mn-lt"/>
                </a:rPr>
                <a:t>separatrix</a:t>
              </a:r>
              <a:r>
                <a:rPr lang="de-DE" sz="2000" b="1" dirty="0">
                  <a:latin typeface="+mn-lt"/>
                </a:rPr>
                <a:t>:</a:t>
              </a:r>
            </a:p>
          </p:txBody>
        </p:sp>
      </p:grpSp>
      <p:sp>
        <p:nvSpPr>
          <p:cNvPr id="26" name="Rectangle 1026"/>
          <p:cNvSpPr txBox="1">
            <a:spLocks noChangeArrowheads="1"/>
          </p:cNvSpPr>
          <p:nvPr/>
        </p:nvSpPr>
        <p:spPr>
          <a:xfrm>
            <a:off x="838200" y="304800"/>
            <a:ext cx="7467600" cy="533400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9pPr>
          </a:lstStyle>
          <a:p>
            <a:r>
              <a:rPr lang="en-US" dirty="0"/>
              <a:t>Synchrotron motion in phase space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62084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0946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807" name="Group 74"/>
          <p:cNvGrpSpPr>
            <a:grpSpLocks/>
          </p:cNvGrpSpPr>
          <p:nvPr/>
        </p:nvGrpSpPr>
        <p:grpSpPr bwMode="auto">
          <a:xfrm>
            <a:off x="2028699" y="1340768"/>
            <a:ext cx="6936508" cy="5061621"/>
            <a:chOff x="1325" y="278"/>
            <a:chExt cx="4505" cy="3755"/>
          </a:xfrm>
        </p:grpSpPr>
        <p:sp>
          <p:nvSpPr>
            <p:cNvPr id="76808" name="Line 4"/>
            <p:cNvSpPr>
              <a:spLocks noChangeShapeType="1"/>
            </p:cNvSpPr>
            <p:nvPr/>
          </p:nvSpPr>
          <p:spPr bwMode="auto">
            <a:xfrm>
              <a:off x="2872" y="278"/>
              <a:ext cx="0" cy="172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76809" name="Group 5"/>
            <p:cNvGrpSpPr>
              <a:grpSpLocks/>
            </p:cNvGrpSpPr>
            <p:nvPr/>
          </p:nvGrpSpPr>
          <p:grpSpPr bwMode="auto">
            <a:xfrm>
              <a:off x="1750" y="621"/>
              <a:ext cx="2233" cy="1182"/>
              <a:chOff x="450" y="2259"/>
              <a:chExt cx="1782" cy="1137"/>
            </a:xfrm>
          </p:grpSpPr>
          <p:grpSp>
            <p:nvGrpSpPr>
              <p:cNvPr id="76837" name="Group 6"/>
              <p:cNvGrpSpPr>
                <a:grpSpLocks/>
              </p:cNvGrpSpPr>
              <p:nvPr/>
            </p:nvGrpSpPr>
            <p:grpSpPr bwMode="auto">
              <a:xfrm>
                <a:off x="1341" y="2259"/>
                <a:ext cx="891" cy="569"/>
                <a:chOff x="1392" y="2256"/>
                <a:chExt cx="891" cy="569"/>
              </a:xfrm>
            </p:grpSpPr>
            <p:sp>
              <p:nvSpPr>
                <p:cNvPr id="76841" name="Freeform 7"/>
                <p:cNvSpPr>
                  <a:spLocks/>
                </p:cNvSpPr>
                <p:nvPr/>
              </p:nvSpPr>
              <p:spPr bwMode="auto">
                <a:xfrm flipV="1">
                  <a:off x="1392" y="2256"/>
                  <a:ext cx="459" cy="569"/>
                </a:xfrm>
                <a:custGeom>
                  <a:avLst/>
                  <a:gdLst>
                    <a:gd name="T0" fmla="*/ 0 w 459"/>
                    <a:gd name="T1" fmla="*/ 0 h 569"/>
                    <a:gd name="T2" fmla="*/ 90 w 459"/>
                    <a:gd name="T3" fmla="*/ 222 h 569"/>
                    <a:gd name="T4" fmla="*/ 183 w 459"/>
                    <a:gd name="T5" fmla="*/ 402 h 569"/>
                    <a:gd name="T6" fmla="*/ 294 w 459"/>
                    <a:gd name="T7" fmla="*/ 519 h 569"/>
                    <a:gd name="T8" fmla="*/ 390 w 459"/>
                    <a:gd name="T9" fmla="*/ 561 h 569"/>
                    <a:gd name="T10" fmla="*/ 459 w 459"/>
                    <a:gd name="T11" fmla="*/ 567 h 56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59"/>
                    <a:gd name="T19" fmla="*/ 0 h 569"/>
                    <a:gd name="T20" fmla="*/ 459 w 459"/>
                    <a:gd name="T21" fmla="*/ 569 h 56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59" h="569">
                      <a:moveTo>
                        <a:pt x="0" y="0"/>
                      </a:moveTo>
                      <a:cubicBezTo>
                        <a:pt x="15" y="36"/>
                        <a:pt x="59" y="155"/>
                        <a:pt x="90" y="222"/>
                      </a:cubicBezTo>
                      <a:cubicBezTo>
                        <a:pt x="121" y="289"/>
                        <a:pt x="149" y="353"/>
                        <a:pt x="183" y="402"/>
                      </a:cubicBezTo>
                      <a:cubicBezTo>
                        <a:pt x="217" y="451"/>
                        <a:pt x="260" y="493"/>
                        <a:pt x="294" y="519"/>
                      </a:cubicBezTo>
                      <a:cubicBezTo>
                        <a:pt x="328" y="545"/>
                        <a:pt x="363" y="553"/>
                        <a:pt x="390" y="561"/>
                      </a:cubicBezTo>
                      <a:cubicBezTo>
                        <a:pt x="417" y="569"/>
                        <a:pt x="445" y="566"/>
                        <a:pt x="459" y="567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6842" name="Freeform 8"/>
                <p:cNvSpPr>
                  <a:spLocks/>
                </p:cNvSpPr>
                <p:nvPr/>
              </p:nvSpPr>
              <p:spPr bwMode="auto">
                <a:xfrm flipH="1" flipV="1">
                  <a:off x="1824" y="2256"/>
                  <a:ext cx="459" cy="569"/>
                </a:xfrm>
                <a:custGeom>
                  <a:avLst/>
                  <a:gdLst>
                    <a:gd name="T0" fmla="*/ 0 w 459"/>
                    <a:gd name="T1" fmla="*/ 0 h 569"/>
                    <a:gd name="T2" fmla="*/ 90 w 459"/>
                    <a:gd name="T3" fmla="*/ 222 h 569"/>
                    <a:gd name="T4" fmla="*/ 183 w 459"/>
                    <a:gd name="T5" fmla="*/ 402 h 569"/>
                    <a:gd name="T6" fmla="*/ 294 w 459"/>
                    <a:gd name="T7" fmla="*/ 519 h 569"/>
                    <a:gd name="T8" fmla="*/ 390 w 459"/>
                    <a:gd name="T9" fmla="*/ 561 h 569"/>
                    <a:gd name="T10" fmla="*/ 459 w 459"/>
                    <a:gd name="T11" fmla="*/ 567 h 56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59"/>
                    <a:gd name="T19" fmla="*/ 0 h 569"/>
                    <a:gd name="T20" fmla="*/ 459 w 459"/>
                    <a:gd name="T21" fmla="*/ 569 h 56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59" h="569">
                      <a:moveTo>
                        <a:pt x="0" y="0"/>
                      </a:moveTo>
                      <a:cubicBezTo>
                        <a:pt x="15" y="36"/>
                        <a:pt x="59" y="155"/>
                        <a:pt x="90" y="222"/>
                      </a:cubicBezTo>
                      <a:cubicBezTo>
                        <a:pt x="121" y="289"/>
                        <a:pt x="149" y="353"/>
                        <a:pt x="183" y="402"/>
                      </a:cubicBezTo>
                      <a:cubicBezTo>
                        <a:pt x="217" y="451"/>
                        <a:pt x="260" y="493"/>
                        <a:pt x="294" y="519"/>
                      </a:cubicBezTo>
                      <a:cubicBezTo>
                        <a:pt x="328" y="545"/>
                        <a:pt x="363" y="553"/>
                        <a:pt x="390" y="561"/>
                      </a:cubicBezTo>
                      <a:cubicBezTo>
                        <a:pt x="417" y="569"/>
                        <a:pt x="445" y="566"/>
                        <a:pt x="459" y="567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76838" name="Group 9"/>
              <p:cNvGrpSpPr>
                <a:grpSpLocks/>
              </p:cNvGrpSpPr>
              <p:nvPr/>
            </p:nvGrpSpPr>
            <p:grpSpPr bwMode="auto">
              <a:xfrm>
                <a:off x="450" y="2827"/>
                <a:ext cx="891" cy="569"/>
                <a:chOff x="480" y="2832"/>
                <a:chExt cx="891" cy="569"/>
              </a:xfrm>
            </p:grpSpPr>
            <p:sp>
              <p:nvSpPr>
                <p:cNvPr id="76839" name="Freeform 10"/>
                <p:cNvSpPr>
                  <a:spLocks/>
                </p:cNvSpPr>
                <p:nvPr/>
              </p:nvSpPr>
              <p:spPr bwMode="auto">
                <a:xfrm>
                  <a:off x="480" y="2832"/>
                  <a:ext cx="459" cy="569"/>
                </a:xfrm>
                <a:custGeom>
                  <a:avLst/>
                  <a:gdLst>
                    <a:gd name="T0" fmla="*/ 0 w 459"/>
                    <a:gd name="T1" fmla="*/ 0 h 569"/>
                    <a:gd name="T2" fmla="*/ 90 w 459"/>
                    <a:gd name="T3" fmla="*/ 222 h 569"/>
                    <a:gd name="T4" fmla="*/ 183 w 459"/>
                    <a:gd name="T5" fmla="*/ 402 h 569"/>
                    <a:gd name="T6" fmla="*/ 294 w 459"/>
                    <a:gd name="T7" fmla="*/ 519 h 569"/>
                    <a:gd name="T8" fmla="*/ 390 w 459"/>
                    <a:gd name="T9" fmla="*/ 561 h 569"/>
                    <a:gd name="T10" fmla="*/ 459 w 459"/>
                    <a:gd name="T11" fmla="*/ 567 h 56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59"/>
                    <a:gd name="T19" fmla="*/ 0 h 569"/>
                    <a:gd name="T20" fmla="*/ 459 w 459"/>
                    <a:gd name="T21" fmla="*/ 569 h 56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59" h="569">
                      <a:moveTo>
                        <a:pt x="0" y="0"/>
                      </a:moveTo>
                      <a:cubicBezTo>
                        <a:pt x="15" y="36"/>
                        <a:pt x="59" y="155"/>
                        <a:pt x="90" y="222"/>
                      </a:cubicBezTo>
                      <a:cubicBezTo>
                        <a:pt x="121" y="289"/>
                        <a:pt x="149" y="353"/>
                        <a:pt x="183" y="402"/>
                      </a:cubicBezTo>
                      <a:cubicBezTo>
                        <a:pt x="217" y="451"/>
                        <a:pt x="260" y="493"/>
                        <a:pt x="294" y="519"/>
                      </a:cubicBezTo>
                      <a:cubicBezTo>
                        <a:pt x="328" y="545"/>
                        <a:pt x="363" y="553"/>
                        <a:pt x="390" y="561"/>
                      </a:cubicBezTo>
                      <a:cubicBezTo>
                        <a:pt x="417" y="569"/>
                        <a:pt x="445" y="566"/>
                        <a:pt x="459" y="567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6840" name="Freeform 11"/>
                <p:cNvSpPr>
                  <a:spLocks/>
                </p:cNvSpPr>
                <p:nvPr/>
              </p:nvSpPr>
              <p:spPr bwMode="auto">
                <a:xfrm flipH="1">
                  <a:off x="912" y="2832"/>
                  <a:ext cx="459" cy="569"/>
                </a:xfrm>
                <a:custGeom>
                  <a:avLst/>
                  <a:gdLst>
                    <a:gd name="T0" fmla="*/ 0 w 459"/>
                    <a:gd name="T1" fmla="*/ 0 h 569"/>
                    <a:gd name="T2" fmla="*/ 90 w 459"/>
                    <a:gd name="T3" fmla="*/ 222 h 569"/>
                    <a:gd name="T4" fmla="*/ 183 w 459"/>
                    <a:gd name="T5" fmla="*/ 402 h 569"/>
                    <a:gd name="T6" fmla="*/ 294 w 459"/>
                    <a:gd name="T7" fmla="*/ 519 h 569"/>
                    <a:gd name="T8" fmla="*/ 390 w 459"/>
                    <a:gd name="T9" fmla="*/ 561 h 569"/>
                    <a:gd name="T10" fmla="*/ 459 w 459"/>
                    <a:gd name="T11" fmla="*/ 567 h 56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59"/>
                    <a:gd name="T19" fmla="*/ 0 h 569"/>
                    <a:gd name="T20" fmla="*/ 459 w 459"/>
                    <a:gd name="T21" fmla="*/ 569 h 56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59" h="569">
                      <a:moveTo>
                        <a:pt x="0" y="0"/>
                      </a:moveTo>
                      <a:cubicBezTo>
                        <a:pt x="15" y="36"/>
                        <a:pt x="59" y="155"/>
                        <a:pt x="90" y="222"/>
                      </a:cubicBezTo>
                      <a:cubicBezTo>
                        <a:pt x="121" y="289"/>
                        <a:pt x="149" y="353"/>
                        <a:pt x="183" y="402"/>
                      </a:cubicBezTo>
                      <a:cubicBezTo>
                        <a:pt x="217" y="451"/>
                        <a:pt x="260" y="493"/>
                        <a:pt x="294" y="519"/>
                      </a:cubicBezTo>
                      <a:cubicBezTo>
                        <a:pt x="328" y="545"/>
                        <a:pt x="363" y="553"/>
                        <a:pt x="390" y="561"/>
                      </a:cubicBezTo>
                      <a:cubicBezTo>
                        <a:pt x="417" y="569"/>
                        <a:pt x="445" y="566"/>
                        <a:pt x="459" y="567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76810" name="Line 12"/>
            <p:cNvSpPr>
              <a:spLocks noChangeShapeType="1"/>
            </p:cNvSpPr>
            <p:nvPr/>
          </p:nvSpPr>
          <p:spPr bwMode="auto">
            <a:xfrm>
              <a:off x="1325" y="1213"/>
              <a:ext cx="305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811" name="Freeform 13"/>
            <p:cNvSpPr>
              <a:spLocks/>
            </p:cNvSpPr>
            <p:nvPr/>
          </p:nvSpPr>
          <p:spPr bwMode="auto">
            <a:xfrm>
              <a:off x="3983" y="1213"/>
              <a:ext cx="229" cy="416"/>
            </a:xfrm>
            <a:custGeom>
              <a:avLst/>
              <a:gdLst>
                <a:gd name="T0" fmla="*/ 0 w 126"/>
                <a:gd name="T1" fmla="*/ 0 h 326"/>
                <a:gd name="T2" fmla="*/ 62 w 126"/>
                <a:gd name="T3" fmla="*/ 180 h 326"/>
                <a:gd name="T4" fmla="*/ 126 w 126"/>
                <a:gd name="T5" fmla="*/ 326 h 326"/>
                <a:gd name="T6" fmla="*/ 0 60000 65536"/>
                <a:gd name="T7" fmla="*/ 0 60000 65536"/>
                <a:gd name="T8" fmla="*/ 0 60000 65536"/>
                <a:gd name="T9" fmla="*/ 0 w 126"/>
                <a:gd name="T10" fmla="*/ 0 h 326"/>
                <a:gd name="T11" fmla="*/ 126 w 126"/>
                <a:gd name="T12" fmla="*/ 326 h 32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26" h="326">
                  <a:moveTo>
                    <a:pt x="0" y="0"/>
                  </a:moveTo>
                  <a:cubicBezTo>
                    <a:pt x="10" y="29"/>
                    <a:pt x="41" y="126"/>
                    <a:pt x="62" y="180"/>
                  </a:cubicBezTo>
                  <a:cubicBezTo>
                    <a:pt x="84" y="235"/>
                    <a:pt x="115" y="302"/>
                    <a:pt x="126" y="326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812" name="Freeform 14"/>
            <p:cNvSpPr>
              <a:spLocks/>
            </p:cNvSpPr>
            <p:nvPr/>
          </p:nvSpPr>
          <p:spPr bwMode="auto">
            <a:xfrm>
              <a:off x="1523" y="795"/>
              <a:ext cx="229" cy="418"/>
            </a:xfrm>
            <a:custGeom>
              <a:avLst/>
              <a:gdLst>
                <a:gd name="T0" fmla="*/ 126 w 126"/>
                <a:gd name="T1" fmla="*/ 326 h 326"/>
                <a:gd name="T2" fmla="*/ 64 w 126"/>
                <a:gd name="T3" fmla="*/ 146 h 326"/>
                <a:gd name="T4" fmla="*/ 0 w 126"/>
                <a:gd name="T5" fmla="*/ 0 h 326"/>
                <a:gd name="T6" fmla="*/ 0 60000 65536"/>
                <a:gd name="T7" fmla="*/ 0 60000 65536"/>
                <a:gd name="T8" fmla="*/ 0 60000 65536"/>
                <a:gd name="T9" fmla="*/ 0 w 126"/>
                <a:gd name="T10" fmla="*/ 0 h 326"/>
                <a:gd name="T11" fmla="*/ 126 w 126"/>
                <a:gd name="T12" fmla="*/ 326 h 32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26" h="326">
                  <a:moveTo>
                    <a:pt x="126" y="326"/>
                  </a:moveTo>
                  <a:cubicBezTo>
                    <a:pt x="116" y="297"/>
                    <a:pt x="85" y="200"/>
                    <a:pt x="64" y="146"/>
                  </a:cubicBezTo>
                  <a:cubicBezTo>
                    <a:pt x="42" y="91"/>
                    <a:pt x="11" y="24"/>
                    <a:pt x="0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813" name="Line 15"/>
            <p:cNvSpPr>
              <a:spLocks noChangeShapeType="1"/>
            </p:cNvSpPr>
            <p:nvPr/>
          </p:nvSpPr>
          <p:spPr bwMode="auto">
            <a:xfrm>
              <a:off x="3073" y="826"/>
              <a:ext cx="0" cy="385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prstDash val="lgDash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814" name="Rectangle 16"/>
            <p:cNvSpPr>
              <a:spLocks noChangeArrowheads="1"/>
            </p:cNvSpPr>
            <p:nvPr/>
          </p:nvSpPr>
          <p:spPr bwMode="auto">
            <a:xfrm>
              <a:off x="3116" y="1228"/>
              <a:ext cx="32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800">
                  <a:latin typeface="Symbol" pitchFamily="-110" charset="2"/>
                </a:rPr>
                <a:t>f</a:t>
              </a:r>
              <a:r>
                <a:rPr lang="en-US" sz="1800" baseline="-25000">
                  <a:latin typeface="Comic Sans MS" pitchFamily="-110" charset="0"/>
                </a:rPr>
                <a:t>s</a:t>
              </a:r>
              <a:endParaRPr sz="1800" baseline="-25000" noProof="1">
                <a:latin typeface="Comic Sans MS" pitchFamily="-110" charset="0"/>
              </a:endParaRPr>
            </a:p>
          </p:txBody>
        </p:sp>
        <p:sp>
          <p:nvSpPr>
            <p:cNvPr id="76815" name="Oval 18"/>
            <p:cNvSpPr>
              <a:spLocks noChangeArrowheads="1"/>
            </p:cNvSpPr>
            <p:nvPr/>
          </p:nvSpPr>
          <p:spPr bwMode="auto">
            <a:xfrm>
              <a:off x="3034" y="787"/>
              <a:ext cx="77" cy="77"/>
            </a:xfrm>
            <a:prstGeom prst="ellipse">
              <a:avLst/>
            </a:prstGeom>
            <a:gradFill rotWithShape="0">
              <a:gsLst>
                <a:gs pos="0">
                  <a:srgbClr val="0066FF"/>
                </a:gs>
                <a:gs pos="100000">
                  <a:srgbClr val="002F7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aphicFrame>
          <p:nvGraphicFramePr>
            <p:cNvPr id="76802" name="Object 2"/>
            <p:cNvGraphicFramePr>
              <a:graphicFrameLocks noChangeAspect="1"/>
            </p:cNvGraphicFramePr>
            <p:nvPr/>
          </p:nvGraphicFramePr>
          <p:xfrm>
            <a:off x="2503" y="278"/>
            <a:ext cx="270" cy="24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" imgW="241200" imgH="215640" progId="Equation.3">
                    <p:embed/>
                  </p:oleObj>
                </mc:Choice>
                <mc:Fallback>
                  <p:oleObj name="Equation" r:id="rId2" imgW="24120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03" y="278"/>
                          <a:ext cx="270" cy="24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6803" name="Object 3"/>
            <p:cNvGraphicFramePr>
              <a:graphicFrameLocks noChangeAspect="1"/>
            </p:cNvGraphicFramePr>
            <p:nvPr/>
          </p:nvGraphicFramePr>
          <p:xfrm>
            <a:off x="4375" y="924"/>
            <a:ext cx="652" cy="24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4" imgW="583920" imgH="215640" progId="Equation.3">
                    <p:embed/>
                  </p:oleObj>
                </mc:Choice>
                <mc:Fallback>
                  <p:oleObj name="Equation" r:id="rId4" imgW="58392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75" y="924"/>
                          <a:ext cx="652" cy="24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6816" name="Rectangle 24"/>
            <p:cNvSpPr>
              <a:spLocks noChangeArrowheads="1"/>
            </p:cNvSpPr>
            <p:nvPr/>
          </p:nvSpPr>
          <p:spPr bwMode="auto">
            <a:xfrm>
              <a:off x="3728" y="537"/>
              <a:ext cx="263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800">
                  <a:latin typeface="Symbol" pitchFamily="-110" charset="2"/>
                </a:rPr>
                <a:t>f</a:t>
              </a:r>
              <a:endParaRPr sz="1800" baseline="-25000" noProof="1">
                <a:latin typeface="Symbol" pitchFamily="-110" charset="2"/>
              </a:endParaRPr>
            </a:p>
          </p:txBody>
        </p:sp>
        <p:sp>
          <p:nvSpPr>
            <p:cNvPr id="76817" name="Line 26"/>
            <p:cNvSpPr>
              <a:spLocks noChangeShapeType="1"/>
            </p:cNvSpPr>
            <p:nvPr/>
          </p:nvSpPr>
          <p:spPr bwMode="auto">
            <a:xfrm>
              <a:off x="4212" y="1477"/>
              <a:ext cx="154" cy="21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819" name="Line 28"/>
            <p:cNvSpPr>
              <a:spLocks noChangeShapeType="1"/>
            </p:cNvSpPr>
            <p:nvPr/>
          </p:nvSpPr>
          <p:spPr bwMode="auto">
            <a:xfrm>
              <a:off x="2863" y="2313"/>
              <a:ext cx="0" cy="172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820" name="Line 29"/>
            <p:cNvSpPr>
              <a:spLocks noChangeShapeType="1"/>
            </p:cNvSpPr>
            <p:nvPr/>
          </p:nvSpPr>
          <p:spPr bwMode="auto">
            <a:xfrm flipV="1">
              <a:off x="1325" y="3248"/>
              <a:ext cx="3041" cy="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aphicFrame>
          <p:nvGraphicFramePr>
            <p:cNvPr id="76804" name="Object 4"/>
            <p:cNvGraphicFramePr>
              <a:graphicFrameLocks noChangeAspect="1"/>
            </p:cNvGraphicFramePr>
            <p:nvPr/>
          </p:nvGraphicFramePr>
          <p:xfrm>
            <a:off x="2352" y="2202"/>
            <a:ext cx="384" cy="39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6" imgW="342720" imgH="355320" progId="Equation.3">
                    <p:embed/>
                  </p:oleObj>
                </mc:Choice>
                <mc:Fallback>
                  <p:oleObj name="Equation" r:id="rId6" imgW="342720" imgH="35532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52" y="2202"/>
                          <a:ext cx="384" cy="39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6805" name="Object 5"/>
            <p:cNvGraphicFramePr>
              <a:graphicFrameLocks noChangeAspect="1"/>
            </p:cNvGraphicFramePr>
            <p:nvPr/>
          </p:nvGraphicFramePr>
          <p:xfrm>
            <a:off x="4375" y="3248"/>
            <a:ext cx="142" cy="22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8" imgW="126720" imgH="203040" progId="Equation.3">
                    <p:embed/>
                  </p:oleObj>
                </mc:Choice>
                <mc:Fallback>
                  <p:oleObj name="Equation" r:id="rId8" imgW="126720" imgH="203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75" y="3248"/>
                          <a:ext cx="142" cy="22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6821" name="Freeform 36"/>
            <p:cNvSpPr>
              <a:spLocks/>
            </p:cNvSpPr>
            <p:nvPr/>
          </p:nvSpPr>
          <p:spPr bwMode="auto">
            <a:xfrm>
              <a:off x="2428" y="2746"/>
              <a:ext cx="645" cy="503"/>
            </a:xfrm>
            <a:custGeom>
              <a:avLst/>
              <a:gdLst>
                <a:gd name="T0" fmla="*/ 0 w 501"/>
                <a:gd name="T1" fmla="*/ 596 h 596"/>
                <a:gd name="T2" fmla="*/ 33 w 501"/>
                <a:gd name="T3" fmla="*/ 386 h 596"/>
                <a:gd name="T4" fmla="*/ 138 w 501"/>
                <a:gd name="T5" fmla="*/ 182 h 596"/>
                <a:gd name="T6" fmla="*/ 279 w 501"/>
                <a:gd name="T7" fmla="*/ 53 h 596"/>
                <a:gd name="T8" fmla="*/ 402 w 501"/>
                <a:gd name="T9" fmla="*/ 8 h 596"/>
                <a:gd name="T10" fmla="*/ 501 w 501"/>
                <a:gd name="T11" fmla="*/ 2 h 59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01"/>
                <a:gd name="T19" fmla="*/ 0 h 596"/>
                <a:gd name="T20" fmla="*/ 501 w 501"/>
                <a:gd name="T21" fmla="*/ 596 h 59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01" h="596">
                  <a:moveTo>
                    <a:pt x="0" y="596"/>
                  </a:moveTo>
                  <a:cubicBezTo>
                    <a:pt x="5" y="561"/>
                    <a:pt x="10" y="455"/>
                    <a:pt x="33" y="386"/>
                  </a:cubicBezTo>
                  <a:cubicBezTo>
                    <a:pt x="56" y="317"/>
                    <a:pt x="97" y="237"/>
                    <a:pt x="138" y="182"/>
                  </a:cubicBezTo>
                  <a:cubicBezTo>
                    <a:pt x="179" y="127"/>
                    <a:pt x="235" y="82"/>
                    <a:pt x="279" y="53"/>
                  </a:cubicBezTo>
                  <a:cubicBezTo>
                    <a:pt x="323" y="24"/>
                    <a:pt x="365" y="16"/>
                    <a:pt x="402" y="8"/>
                  </a:cubicBezTo>
                  <a:cubicBezTo>
                    <a:pt x="439" y="0"/>
                    <a:pt x="481" y="3"/>
                    <a:pt x="501" y="2"/>
                  </a:cubicBezTo>
                </a:path>
              </a:pathLst>
            </a:cu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822" name="Freeform 37"/>
            <p:cNvSpPr>
              <a:spLocks/>
            </p:cNvSpPr>
            <p:nvPr/>
          </p:nvSpPr>
          <p:spPr bwMode="auto">
            <a:xfrm flipH="1" flipV="1">
              <a:off x="3073" y="2745"/>
              <a:ext cx="695" cy="503"/>
            </a:xfrm>
            <a:custGeom>
              <a:avLst/>
              <a:gdLst>
                <a:gd name="T0" fmla="*/ 0 w 459"/>
                <a:gd name="T1" fmla="*/ 0 h 569"/>
                <a:gd name="T2" fmla="*/ 90 w 459"/>
                <a:gd name="T3" fmla="*/ 222 h 569"/>
                <a:gd name="T4" fmla="*/ 183 w 459"/>
                <a:gd name="T5" fmla="*/ 402 h 569"/>
                <a:gd name="T6" fmla="*/ 294 w 459"/>
                <a:gd name="T7" fmla="*/ 519 h 569"/>
                <a:gd name="T8" fmla="*/ 390 w 459"/>
                <a:gd name="T9" fmla="*/ 561 h 569"/>
                <a:gd name="T10" fmla="*/ 459 w 459"/>
                <a:gd name="T11" fmla="*/ 567 h 56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59"/>
                <a:gd name="T19" fmla="*/ 0 h 569"/>
                <a:gd name="T20" fmla="*/ 459 w 459"/>
                <a:gd name="T21" fmla="*/ 569 h 56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59" h="569">
                  <a:moveTo>
                    <a:pt x="0" y="0"/>
                  </a:moveTo>
                  <a:cubicBezTo>
                    <a:pt x="15" y="36"/>
                    <a:pt x="59" y="155"/>
                    <a:pt x="90" y="222"/>
                  </a:cubicBezTo>
                  <a:cubicBezTo>
                    <a:pt x="121" y="289"/>
                    <a:pt x="149" y="353"/>
                    <a:pt x="183" y="402"/>
                  </a:cubicBezTo>
                  <a:cubicBezTo>
                    <a:pt x="217" y="451"/>
                    <a:pt x="260" y="493"/>
                    <a:pt x="294" y="519"/>
                  </a:cubicBezTo>
                  <a:cubicBezTo>
                    <a:pt x="328" y="545"/>
                    <a:pt x="363" y="553"/>
                    <a:pt x="390" y="561"/>
                  </a:cubicBezTo>
                  <a:cubicBezTo>
                    <a:pt x="417" y="569"/>
                    <a:pt x="445" y="566"/>
                    <a:pt x="459" y="567"/>
                  </a:cubicBezTo>
                </a:path>
              </a:pathLst>
            </a:cu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823" name="Freeform 41"/>
            <p:cNvSpPr>
              <a:spLocks/>
            </p:cNvSpPr>
            <p:nvPr/>
          </p:nvSpPr>
          <p:spPr bwMode="auto">
            <a:xfrm>
              <a:off x="3768" y="2791"/>
              <a:ext cx="455" cy="458"/>
            </a:xfrm>
            <a:custGeom>
              <a:avLst/>
              <a:gdLst>
                <a:gd name="T0" fmla="*/ 0 w 455"/>
                <a:gd name="T1" fmla="*/ 418 h 418"/>
                <a:gd name="T2" fmla="*/ 224 w 455"/>
                <a:gd name="T3" fmla="*/ 187 h 418"/>
                <a:gd name="T4" fmla="*/ 455 w 455"/>
                <a:gd name="T5" fmla="*/ 0 h 418"/>
                <a:gd name="T6" fmla="*/ 0 60000 65536"/>
                <a:gd name="T7" fmla="*/ 0 60000 65536"/>
                <a:gd name="T8" fmla="*/ 0 60000 65536"/>
                <a:gd name="T9" fmla="*/ 0 w 455"/>
                <a:gd name="T10" fmla="*/ 0 h 418"/>
                <a:gd name="T11" fmla="*/ 455 w 455"/>
                <a:gd name="T12" fmla="*/ 418 h 4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55" h="418">
                  <a:moveTo>
                    <a:pt x="0" y="418"/>
                  </a:moveTo>
                  <a:cubicBezTo>
                    <a:pt x="37" y="381"/>
                    <a:pt x="147" y="257"/>
                    <a:pt x="224" y="187"/>
                  </a:cubicBezTo>
                  <a:cubicBezTo>
                    <a:pt x="301" y="117"/>
                    <a:pt x="417" y="31"/>
                    <a:pt x="455" y="0"/>
                  </a:cubicBezTo>
                </a:path>
              </a:pathLst>
            </a:cu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824" name="Freeform 42"/>
            <p:cNvSpPr>
              <a:spLocks/>
            </p:cNvSpPr>
            <p:nvPr/>
          </p:nvSpPr>
          <p:spPr bwMode="auto">
            <a:xfrm>
              <a:off x="3768" y="3248"/>
              <a:ext cx="455" cy="485"/>
            </a:xfrm>
            <a:custGeom>
              <a:avLst/>
              <a:gdLst>
                <a:gd name="T0" fmla="*/ 0 w 455"/>
                <a:gd name="T1" fmla="*/ 0 h 418"/>
                <a:gd name="T2" fmla="*/ 224 w 455"/>
                <a:gd name="T3" fmla="*/ 231 h 418"/>
                <a:gd name="T4" fmla="*/ 455 w 455"/>
                <a:gd name="T5" fmla="*/ 418 h 418"/>
                <a:gd name="T6" fmla="*/ 0 60000 65536"/>
                <a:gd name="T7" fmla="*/ 0 60000 65536"/>
                <a:gd name="T8" fmla="*/ 0 60000 65536"/>
                <a:gd name="T9" fmla="*/ 0 w 455"/>
                <a:gd name="T10" fmla="*/ 0 h 418"/>
                <a:gd name="T11" fmla="*/ 455 w 455"/>
                <a:gd name="T12" fmla="*/ 418 h 4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55" h="418">
                  <a:moveTo>
                    <a:pt x="0" y="0"/>
                  </a:moveTo>
                  <a:cubicBezTo>
                    <a:pt x="37" y="37"/>
                    <a:pt x="147" y="161"/>
                    <a:pt x="224" y="231"/>
                  </a:cubicBezTo>
                  <a:cubicBezTo>
                    <a:pt x="301" y="301"/>
                    <a:pt x="417" y="387"/>
                    <a:pt x="455" y="418"/>
                  </a:cubicBezTo>
                </a:path>
              </a:pathLst>
            </a:cu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825" name="Oval 46"/>
            <p:cNvSpPr>
              <a:spLocks noChangeArrowheads="1"/>
            </p:cNvSpPr>
            <p:nvPr/>
          </p:nvSpPr>
          <p:spPr bwMode="auto">
            <a:xfrm>
              <a:off x="2736" y="2969"/>
              <a:ext cx="672" cy="553"/>
            </a:xfrm>
            <a:prstGeom prst="ellips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826" name="Oval 47"/>
            <p:cNvSpPr>
              <a:spLocks noChangeArrowheads="1"/>
            </p:cNvSpPr>
            <p:nvPr/>
          </p:nvSpPr>
          <p:spPr bwMode="auto">
            <a:xfrm>
              <a:off x="3034" y="3209"/>
              <a:ext cx="77" cy="77"/>
            </a:xfrm>
            <a:prstGeom prst="ellipse">
              <a:avLst/>
            </a:prstGeom>
            <a:gradFill rotWithShape="0">
              <a:gsLst>
                <a:gs pos="0">
                  <a:srgbClr val="0066FF"/>
                </a:gs>
                <a:gs pos="100000">
                  <a:srgbClr val="002F7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827" name="Oval 48"/>
            <p:cNvSpPr>
              <a:spLocks noChangeArrowheads="1"/>
            </p:cNvSpPr>
            <p:nvPr/>
          </p:nvSpPr>
          <p:spPr bwMode="auto">
            <a:xfrm>
              <a:off x="3729" y="787"/>
              <a:ext cx="77" cy="77"/>
            </a:xfrm>
            <a:prstGeom prst="ellipse">
              <a:avLst/>
            </a:prstGeom>
            <a:gradFill rotWithShape="0">
              <a:gsLst>
                <a:gs pos="0">
                  <a:srgbClr val="0066FF"/>
                </a:gs>
                <a:gs pos="100000">
                  <a:srgbClr val="002F7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828" name="Freeform 53"/>
            <p:cNvSpPr>
              <a:spLocks/>
            </p:cNvSpPr>
            <p:nvPr/>
          </p:nvSpPr>
          <p:spPr bwMode="auto">
            <a:xfrm flipV="1">
              <a:off x="2428" y="3248"/>
              <a:ext cx="645" cy="504"/>
            </a:xfrm>
            <a:custGeom>
              <a:avLst/>
              <a:gdLst>
                <a:gd name="T0" fmla="*/ 0 w 501"/>
                <a:gd name="T1" fmla="*/ 596 h 596"/>
                <a:gd name="T2" fmla="*/ 33 w 501"/>
                <a:gd name="T3" fmla="*/ 386 h 596"/>
                <a:gd name="T4" fmla="*/ 138 w 501"/>
                <a:gd name="T5" fmla="*/ 182 h 596"/>
                <a:gd name="T6" fmla="*/ 279 w 501"/>
                <a:gd name="T7" fmla="*/ 53 h 596"/>
                <a:gd name="T8" fmla="*/ 402 w 501"/>
                <a:gd name="T9" fmla="*/ 8 h 596"/>
                <a:gd name="T10" fmla="*/ 501 w 501"/>
                <a:gd name="T11" fmla="*/ 2 h 59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01"/>
                <a:gd name="T19" fmla="*/ 0 h 596"/>
                <a:gd name="T20" fmla="*/ 501 w 501"/>
                <a:gd name="T21" fmla="*/ 596 h 59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01" h="596">
                  <a:moveTo>
                    <a:pt x="0" y="596"/>
                  </a:moveTo>
                  <a:cubicBezTo>
                    <a:pt x="5" y="561"/>
                    <a:pt x="10" y="455"/>
                    <a:pt x="33" y="386"/>
                  </a:cubicBezTo>
                  <a:cubicBezTo>
                    <a:pt x="56" y="317"/>
                    <a:pt x="97" y="237"/>
                    <a:pt x="138" y="182"/>
                  </a:cubicBezTo>
                  <a:cubicBezTo>
                    <a:pt x="179" y="127"/>
                    <a:pt x="235" y="82"/>
                    <a:pt x="279" y="53"/>
                  </a:cubicBezTo>
                  <a:cubicBezTo>
                    <a:pt x="323" y="24"/>
                    <a:pt x="365" y="16"/>
                    <a:pt x="402" y="8"/>
                  </a:cubicBezTo>
                  <a:cubicBezTo>
                    <a:pt x="439" y="0"/>
                    <a:pt x="481" y="3"/>
                    <a:pt x="501" y="2"/>
                  </a:cubicBezTo>
                </a:path>
              </a:pathLst>
            </a:cu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aphicFrame>
          <p:nvGraphicFramePr>
            <p:cNvPr id="76806" name="Object 6"/>
            <p:cNvGraphicFramePr>
              <a:graphicFrameLocks noChangeAspect="1"/>
            </p:cNvGraphicFramePr>
            <p:nvPr/>
          </p:nvGraphicFramePr>
          <p:xfrm>
            <a:off x="4570" y="2114"/>
            <a:ext cx="1166" cy="29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0" imgW="901440" imgH="228600" progId="Equation.3">
                    <p:embed/>
                  </p:oleObj>
                </mc:Choice>
                <mc:Fallback>
                  <p:oleObj name="Equation" r:id="rId10" imgW="90144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70" y="2114"/>
                          <a:ext cx="1166" cy="29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6829" name="Line 64"/>
            <p:cNvSpPr>
              <a:spLocks noChangeShapeType="1"/>
            </p:cNvSpPr>
            <p:nvPr/>
          </p:nvSpPr>
          <p:spPr bwMode="auto">
            <a:xfrm>
              <a:off x="3073" y="826"/>
              <a:ext cx="695" cy="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prstDash val="lgDash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830" name="Line 67"/>
            <p:cNvSpPr>
              <a:spLocks noChangeShapeType="1"/>
            </p:cNvSpPr>
            <p:nvPr/>
          </p:nvSpPr>
          <p:spPr bwMode="auto">
            <a:xfrm>
              <a:off x="3768" y="826"/>
              <a:ext cx="0" cy="2422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prstDash val="lgDash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831" name="Freeform 68"/>
            <p:cNvSpPr>
              <a:spLocks/>
            </p:cNvSpPr>
            <p:nvPr/>
          </p:nvSpPr>
          <p:spPr bwMode="auto">
            <a:xfrm flipH="1">
              <a:off x="3073" y="3249"/>
              <a:ext cx="695" cy="503"/>
            </a:xfrm>
            <a:custGeom>
              <a:avLst/>
              <a:gdLst>
                <a:gd name="T0" fmla="*/ 0 w 459"/>
                <a:gd name="T1" fmla="*/ 0 h 569"/>
                <a:gd name="T2" fmla="*/ 90 w 459"/>
                <a:gd name="T3" fmla="*/ 222 h 569"/>
                <a:gd name="T4" fmla="*/ 183 w 459"/>
                <a:gd name="T5" fmla="*/ 402 h 569"/>
                <a:gd name="T6" fmla="*/ 294 w 459"/>
                <a:gd name="T7" fmla="*/ 519 h 569"/>
                <a:gd name="T8" fmla="*/ 390 w 459"/>
                <a:gd name="T9" fmla="*/ 561 h 569"/>
                <a:gd name="T10" fmla="*/ 459 w 459"/>
                <a:gd name="T11" fmla="*/ 567 h 56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59"/>
                <a:gd name="T19" fmla="*/ 0 h 569"/>
                <a:gd name="T20" fmla="*/ 459 w 459"/>
                <a:gd name="T21" fmla="*/ 569 h 56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59" h="569">
                  <a:moveTo>
                    <a:pt x="0" y="0"/>
                  </a:moveTo>
                  <a:cubicBezTo>
                    <a:pt x="15" y="36"/>
                    <a:pt x="59" y="155"/>
                    <a:pt x="90" y="222"/>
                  </a:cubicBezTo>
                  <a:cubicBezTo>
                    <a:pt x="121" y="289"/>
                    <a:pt x="149" y="353"/>
                    <a:pt x="183" y="402"/>
                  </a:cubicBezTo>
                  <a:cubicBezTo>
                    <a:pt x="217" y="451"/>
                    <a:pt x="260" y="493"/>
                    <a:pt x="294" y="519"/>
                  </a:cubicBezTo>
                  <a:cubicBezTo>
                    <a:pt x="328" y="545"/>
                    <a:pt x="363" y="553"/>
                    <a:pt x="390" y="561"/>
                  </a:cubicBezTo>
                  <a:cubicBezTo>
                    <a:pt x="417" y="569"/>
                    <a:pt x="445" y="566"/>
                    <a:pt x="459" y="567"/>
                  </a:cubicBezTo>
                </a:path>
              </a:pathLst>
            </a:cu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832" name="Rectangle 69"/>
            <p:cNvSpPr>
              <a:spLocks noChangeArrowheads="1"/>
            </p:cNvSpPr>
            <p:nvPr/>
          </p:nvSpPr>
          <p:spPr bwMode="auto">
            <a:xfrm>
              <a:off x="1610" y="2685"/>
              <a:ext cx="976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 dirty="0">
                  <a:latin typeface="Comic Sans MS" pitchFamily="-110" charset="0"/>
                </a:rPr>
                <a:t>stable region</a:t>
              </a:r>
              <a:endParaRPr sz="1600" noProof="1">
                <a:latin typeface="Comic Sans MS" pitchFamily="-110" charset="0"/>
              </a:endParaRPr>
            </a:p>
          </p:txBody>
        </p:sp>
        <p:sp>
          <p:nvSpPr>
            <p:cNvPr id="76833" name="Rectangle 70"/>
            <p:cNvSpPr>
              <a:spLocks noChangeArrowheads="1"/>
            </p:cNvSpPr>
            <p:nvPr/>
          </p:nvSpPr>
          <p:spPr bwMode="auto">
            <a:xfrm>
              <a:off x="1476" y="3521"/>
              <a:ext cx="1122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latin typeface="Comic Sans MS" pitchFamily="-110" charset="0"/>
                </a:rPr>
                <a:t>unstable region</a:t>
              </a:r>
              <a:endParaRPr sz="1600" noProof="1">
                <a:latin typeface="Comic Sans MS" pitchFamily="-110" charset="0"/>
              </a:endParaRPr>
            </a:p>
          </p:txBody>
        </p:sp>
        <p:sp>
          <p:nvSpPr>
            <p:cNvPr id="76834" name="Rectangle 71"/>
            <p:cNvSpPr>
              <a:spLocks noChangeArrowheads="1"/>
            </p:cNvSpPr>
            <p:nvPr/>
          </p:nvSpPr>
          <p:spPr bwMode="auto">
            <a:xfrm>
              <a:off x="3116" y="3752"/>
              <a:ext cx="811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 dirty="0" err="1">
                  <a:latin typeface="Comic Sans MS" pitchFamily="-110" charset="0"/>
                </a:rPr>
                <a:t>separatrix</a:t>
              </a:r>
              <a:endParaRPr sz="1600" noProof="1">
                <a:latin typeface="Comic Sans MS" pitchFamily="-110" charset="0"/>
              </a:endParaRPr>
            </a:p>
          </p:txBody>
        </p:sp>
        <p:sp>
          <p:nvSpPr>
            <p:cNvPr id="76835" name="Line 72"/>
            <p:cNvSpPr>
              <a:spLocks noChangeShapeType="1"/>
            </p:cNvSpPr>
            <p:nvPr/>
          </p:nvSpPr>
          <p:spPr bwMode="auto">
            <a:xfrm>
              <a:off x="2352" y="2897"/>
              <a:ext cx="283" cy="1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836" name="Rectangle 73"/>
            <p:cNvSpPr>
              <a:spLocks noChangeArrowheads="1"/>
            </p:cNvSpPr>
            <p:nvPr/>
          </p:nvSpPr>
          <p:spPr bwMode="auto">
            <a:xfrm>
              <a:off x="4286" y="3483"/>
              <a:ext cx="1544" cy="4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600" dirty="0">
                  <a:solidFill>
                    <a:srgbClr val="3333FF"/>
                  </a:solidFill>
                  <a:latin typeface="Comic Sans MS" pitchFamily="-110" charset="0"/>
                </a:rPr>
                <a:t>The symmetry of the case B = const. is lost</a:t>
              </a:r>
              <a:endParaRPr sz="1600" noProof="1">
                <a:solidFill>
                  <a:srgbClr val="3333FF"/>
                </a:solidFill>
                <a:latin typeface="Comic Sans MS" pitchFamily="-110" charset="0"/>
              </a:endParaRPr>
            </a:p>
          </p:txBody>
        </p:sp>
      </p:grpSp>
      <p:sp>
        <p:nvSpPr>
          <p:cNvPr id="43" name="Rectangle 1026"/>
          <p:cNvSpPr txBox="1">
            <a:spLocks noChangeArrowheads="1"/>
          </p:cNvSpPr>
          <p:nvPr/>
        </p:nvSpPr>
        <p:spPr>
          <a:xfrm>
            <a:off x="838200" y="304800"/>
            <a:ext cx="7467600" cy="533400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9pPr>
          </a:lstStyle>
          <a:p>
            <a:r>
              <a:rPr lang="en-US" dirty="0"/>
              <a:t>Synchrotron oscillations (with acceleration)</a:t>
            </a:r>
            <a:endParaRPr lang="fr-FR" dirty="0"/>
          </a:p>
        </p:txBody>
      </p:sp>
      <p:sp>
        <p:nvSpPr>
          <p:cNvPr id="44" name="Oval 26"/>
          <p:cNvSpPr>
            <a:spLocks noChangeArrowheads="1"/>
          </p:cNvSpPr>
          <p:nvPr/>
        </p:nvSpPr>
        <p:spPr bwMode="auto">
          <a:xfrm>
            <a:off x="4988170" y="1789584"/>
            <a:ext cx="112835" cy="122238"/>
          </a:xfrm>
          <a:prstGeom prst="ellipse">
            <a:avLst/>
          </a:prstGeom>
          <a:gradFill rotWithShape="0">
            <a:gsLst>
              <a:gs pos="0">
                <a:srgbClr val="0066FF"/>
              </a:gs>
              <a:gs pos="100000">
                <a:srgbClr val="002F76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Oval 27"/>
          <p:cNvSpPr>
            <a:spLocks noChangeArrowheads="1"/>
          </p:cNvSpPr>
          <p:nvPr/>
        </p:nvSpPr>
        <p:spPr bwMode="auto">
          <a:xfrm>
            <a:off x="4459165" y="2348880"/>
            <a:ext cx="112835" cy="122238"/>
          </a:xfrm>
          <a:prstGeom prst="ellipse">
            <a:avLst/>
          </a:prstGeom>
          <a:gradFill rotWithShape="0">
            <a:gsLst>
              <a:gs pos="0">
                <a:srgbClr val="0066FF"/>
              </a:gs>
              <a:gs pos="100000">
                <a:srgbClr val="002F76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Line 32"/>
          <p:cNvSpPr>
            <a:spLocks noChangeShapeType="1"/>
          </p:cNvSpPr>
          <p:nvPr/>
        </p:nvSpPr>
        <p:spPr bwMode="auto">
          <a:xfrm flipH="1">
            <a:off x="4761036" y="1789584"/>
            <a:ext cx="140677" cy="138113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Line 33"/>
          <p:cNvSpPr>
            <a:spLocks noChangeShapeType="1"/>
          </p:cNvSpPr>
          <p:nvPr/>
        </p:nvSpPr>
        <p:spPr bwMode="auto">
          <a:xfrm flipV="1">
            <a:off x="4427984" y="2132855"/>
            <a:ext cx="144016" cy="216024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Rectangle 34"/>
          <p:cNvSpPr>
            <a:spLocks noChangeArrowheads="1"/>
          </p:cNvSpPr>
          <p:nvPr/>
        </p:nvSpPr>
        <p:spPr bwMode="auto">
          <a:xfrm>
            <a:off x="4493482" y="2348880"/>
            <a:ext cx="29454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dirty="0">
                <a:latin typeface="Comic Sans MS" pitchFamily="-110" charset="0"/>
              </a:rPr>
              <a:t>2</a:t>
            </a:r>
            <a:endParaRPr sz="1400" noProof="1">
              <a:latin typeface="Comic Sans MS" pitchFamily="-110" charset="0"/>
            </a:endParaRPr>
          </a:p>
        </p:txBody>
      </p:sp>
      <p:sp>
        <p:nvSpPr>
          <p:cNvPr id="49" name="Rectangle 35"/>
          <p:cNvSpPr>
            <a:spLocks noChangeArrowheads="1"/>
          </p:cNvSpPr>
          <p:nvPr/>
        </p:nvSpPr>
        <p:spPr bwMode="auto">
          <a:xfrm>
            <a:off x="4979378" y="1484784"/>
            <a:ext cx="26523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>
                <a:latin typeface="Comic Sans MS" pitchFamily="-110" charset="0"/>
              </a:rPr>
              <a:t>1</a:t>
            </a:r>
            <a:endParaRPr sz="1400" noProof="1">
              <a:latin typeface="Comic Sans MS" pitchFamily="-110" charset="0"/>
            </a:endParaRPr>
          </a:p>
        </p:txBody>
      </p:sp>
      <p:sp>
        <p:nvSpPr>
          <p:cNvPr id="50" name="Rectangle 51"/>
          <p:cNvSpPr>
            <a:spLocks noChangeArrowheads="1"/>
          </p:cNvSpPr>
          <p:nvPr/>
        </p:nvSpPr>
        <p:spPr bwMode="auto">
          <a:xfrm>
            <a:off x="539552" y="908150"/>
            <a:ext cx="4016619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latin typeface="Comic Sans MS" pitchFamily="-110" charset="0"/>
              </a:rPr>
              <a:t>Case with acceleration </a:t>
            </a:r>
            <a:r>
              <a:rPr lang="en-US" sz="1600" i="1" dirty="0">
                <a:solidFill>
                  <a:srgbClr val="3333FF"/>
                </a:solidFill>
                <a:latin typeface="Comic Sans MS" pitchFamily="-110" charset="0"/>
              </a:rPr>
              <a:t>B</a:t>
            </a:r>
            <a:r>
              <a:rPr lang="en-US" sz="1600" dirty="0">
                <a:solidFill>
                  <a:srgbClr val="3333FF"/>
                </a:solidFill>
                <a:latin typeface="Comic Sans MS" pitchFamily="-110" charset="0"/>
              </a:rPr>
              <a:t> increasing</a:t>
            </a:r>
            <a:r>
              <a:rPr lang="en-US" sz="1600" dirty="0">
                <a:latin typeface="Comic Sans MS" pitchFamily="-110" charset="0"/>
              </a:rPr>
              <a:t> </a:t>
            </a:r>
            <a:endParaRPr sz="1600" noProof="1">
              <a:latin typeface="Comic Sans MS" pitchFamily="-110" charset="0"/>
            </a:endParaRPr>
          </a:p>
        </p:txBody>
      </p:sp>
      <p:graphicFrame>
        <p:nvGraphicFramePr>
          <p:cNvPr id="51" name="Object 6"/>
          <p:cNvGraphicFramePr>
            <a:graphicFrameLocks noChangeAspect="1"/>
          </p:cNvGraphicFramePr>
          <p:nvPr/>
        </p:nvGraphicFramePr>
        <p:xfrm>
          <a:off x="4501952" y="836712"/>
          <a:ext cx="773723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419040" imgH="228600" progId="Equation.3">
                  <p:embed/>
                </p:oleObj>
              </mc:Choice>
              <mc:Fallback>
                <p:oleObj name="Equation" r:id="rId12" imgW="4190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1952" y="836712"/>
                        <a:ext cx="773723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3" name="Rectangle 1104"/>
          <p:cNvSpPr>
            <a:spLocks noChangeArrowheads="1"/>
          </p:cNvSpPr>
          <p:nvPr/>
        </p:nvSpPr>
        <p:spPr bwMode="auto">
          <a:xfrm>
            <a:off x="827584" y="4100695"/>
            <a:ext cx="2242500" cy="336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 dirty="0">
                <a:solidFill>
                  <a:srgbClr val="3333FF"/>
                </a:solidFill>
                <a:latin typeface="Comic Sans MS" pitchFamily="-110" charset="0"/>
              </a:rPr>
              <a:t>Phase space picture</a:t>
            </a:r>
            <a:endParaRPr sz="1800" noProof="1">
              <a:solidFill>
                <a:srgbClr val="3333FF"/>
              </a:solidFill>
              <a:latin typeface="Comic Sans MS" pitchFamily="-11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5743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66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7086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/>
              <a:t>Electrostatic Acceleration</a:t>
            </a:r>
            <a:endParaRPr lang="fr-FR" dirty="0"/>
          </a:p>
        </p:txBody>
      </p:sp>
      <p:sp>
        <p:nvSpPr>
          <p:cNvPr id="23568" name="Text Box 8"/>
          <p:cNvSpPr txBox="1">
            <a:spLocks noChangeArrowheads="1"/>
          </p:cNvSpPr>
          <p:nvPr/>
        </p:nvSpPr>
        <p:spPr bwMode="auto">
          <a:xfrm>
            <a:off x="539552" y="2996952"/>
            <a:ext cx="4824536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GB" sz="1800" b="1" u="sng" dirty="0">
                <a:solidFill>
                  <a:srgbClr val="FF3300"/>
                </a:solidFill>
              </a:rPr>
              <a:t>Electrostatic Field:</a:t>
            </a:r>
          </a:p>
          <a:p>
            <a:endParaRPr lang="en-GB" sz="1800" b="1" u="sng" dirty="0">
              <a:solidFill>
                <a:srgbClr val="FF3300"/>
              </a:solidFill>
            </a:endParaRPr>
          </a:p>
          <a:p>
            <a:r>
              <a:rPr lang="en-US" sz="1800" dirty="0"/>
              <a:t>Force:</a:t>
            </a:r>
          </a:p>
          <a:p>
            <a:endParaRPr lang="en-US" sz="1800" dirty="0"/>
          </a:p>
          <a:p>
            <a:r>
              <a:rPr lang="en-US" sz="1800" dirty="0"/>
              <a:t>Energy gain: W =</a:t>
            </a:r>
            <a:r>
              <a:rPr lang="en-US" sz="1800" dirty="0">
                <a:latin typeface="ＭＳ ゴシック"/>
                <a:ea typeface="ＭＳ ゴシック"/>
                <a:cs typeface="ＭＳ ゴシック"/>
                <a:sym typeface="Wingdings"/>
              </a:rPr>
              <a:t> </a:t>
            </a:r>
            <a:r>
              <a:rPr lang="en-US" sz="1800" dirty="0">
                <a:sym typeface="Wingdings"/>
              </a:rPr>
              <a:t>q</a:t>
            </a:r>
            <a:r>
              <a:rPr lang="en-US" sz="1800" dirty="0"/>
              <a:t> </a:t>
            </a:r>
            <a:r>
              <a:rPr lang="en-US" sz="1800" dirty="0">
                <a:latin typeface="Lucida Grande"/>
                <a:ea typeface="Lucida Grande"/>
                <a:cs typeface="Lucida Grande"/>
              </a:rPr>
              <a:t>Δ</a:t>
            </a:r>
            <a:r>
              <a:rPr lang="en-US" sz="1800" dirty="0"/>
              <a:t>V</a:t>
            </a:r>
          </a:p>
          <a:p>
            <a:endParaRPr lang="en-US" sz="1800" dirty="0"/>
          </a:p>
          <a:p>
            <a:r>
              <a:rPr lang="en-GB" sz="1800" dirty="0">
                <a:solidFill>
                  <a:srgbClr val="000000"/>
                </a:solidFill>
              </a:rPr>
              <a:t>used for first stage of acceleration: particle sources, electron guns,</a:t>
            </a:r>
          </a:p>
          <a:p>
            <a:r>
              <a:rPr lang="en-GB" sz="1800" dirty="0">
                <a:solidFill>
                  <a:srgbClr val="000000"/>
                </a:solidFill>
              </a:rPr>
              <a:t>x-ray tubes</a:t>
            </a:r>
          </a:p>
          <a:p>
            <a:endParaRPr lang="en-GB" sz="1800" dirty="0">
              <a:solidFill>
                <a:srgbClr val="000000"/>
              </a:solidFill>
            </a:endParaRPr>
          </a:p>
          <a:p>
            <a:r>
              <a:rPr lang="en-US" sz="1800" dirty="0"/>
              <a:t>Limitation:</a:t>
            </a:r>
            <a:r>
              <a:rPr lang="en-US" sz="1800" baseline="-25000" dirty="0"/>
              <a:t> </a:t>
            </a:r>
            <a:r>
              <a:rPr lang="en-US" sz="1800" dirty="0"/>
              <a:t> </a:t>
            </a:r>
            <a:r>
              <a:rPr lang="en-GB" sz="1800" dirty="0">
                <a:solidFill>
                  <a:srgbClr val="FF3300"/>
                </a:solidFill>
              </a:rPr>
              <a:t>insulation problems</a:t>
            </a:r>
          </a:p>
          <a:p>
            <a:r>
              <a:rPr lang="en-GB" sz="1800" dirty="0">
                <a:solidFill>
                  <a:srgbClr val="FF3300"/>
                </a:solidFill>
              </a:rPr>
              <a:t>    </a:t>
            </a:r>
            <a:r>
              <a:rPr lang="en-GB" sz="1800" dirty="0"/>
              <a:t>maximum high voltage (~ 10 MV)</a:t>
            </a:r>
            <a:endParaRPr lang="en-GB" sz="1800" dirty="0">
              <a:solidFill>
                <a:srgbClr val="FF3300"/>
              </a:solidFill>
            </a:endParaRPr>
          </a:p>
        </p:txBody>
      </p:sp>
      <p:pic>
        <p:nvPicPr>
          <p:cNvPr id="5" name="Picture 4" descr="cockroft-walton-fermilab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6984" y="1628800"/>
            <a:ext cx="3277504" cy="402404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692184" y="5661248"/>
            <a:ext cx="34163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>
                <a:latin typeface="Times New Roman"/>
                <a:cs typeface="Times New Roman"/>
              </a:rPr>
              <a:t>750 kV </a:t>
            </a:r>
            <a:r>
              <a:rPr lang="en-US" sz="1800" dirty="0" err="1">
                <a:latin typeface="Times New Roman"/>
                <a:cs typeface="Times New Roman"/>
              </a:rPr>
              <a:t>Cockroft</a:t>
            </a:r>
            <a:r>
              <a:rPr lang="en-US" sz="1800" dirty="0">
                <a:latin typeface="Times New Roman"/>
                <a:cs typeface="Times New Roman"/>
              </a:rPr>
              <a:t>-Walton generator</a:t>
            </a:r>
            <a:br>
              <a:rPr lang="en-US" sz="1800" dirty="0">
                <a:latin typeface="Times New Roman"/>
                <a:cs typeface="Times New Roman"/>
              </a:rPr>
            </a:br>
            <a:r>
              <a:rPr lang="en-US" sz="1800" dirty="0">
                <a:latin typeface="Times New Roman"/>
                <a:cs typeface="Times New Roman"/>
              </a:rPr>
              <a:t>at </a:t>
            </a:r>
            <a:r>
              <a:rPr lang="en-US" sz="1800" dirty="0" err="1">
                <a:latin typeface="Times New Roman"/>
                <a:cs typeface="Times New Roman"/>
              </a:rPr>
              <a:t>Fermilab</a:t>
            </a:r>
            <a:r>
              <a:rPr lang="en-US" sz="1800" dirty="0">
                <a:latin typeface="Times New Roman"/>
                <a:cs typeface="Times New Roman"/>
              </a:rPr>
              <a:t> (Proton source)</a:t>
            </a:r>
          </a:p>
        </p:txBody>
      </p:sp>
      <p:grpSp>
        <p:nvGrpSpPr>
          <p:cNvPr id="9" name="Group 4"/>
          <p:cNvGrpSpPr>
            <a:grpSpLocks/>
          </p:cNvGrpSpPr>
          <p:nvPr/>
        </p:nvGrpSpPr>
        <p:grpSpPr bwMode="auto">
          <a:xfrm>
            <a:off x="611560" y="980728"/>
            <a:ext cx="4883611" cy="1975498"/>
            <a:chOff x="286" y="835"/>
            <a:chExt cx="3102" cy="1248"/>
          </a:xfrm>
        </p:grpSpPr>
        <p:sp>
          <p:nvSpPr>
            <p:cNvPr id="10" name="Line 5"/>
            <p:cNvSpPr>
              <a:spLocks noChangeShapeType="1"/>
            </p:cNvSpPr>
            <p:nvPr/>
          </p:nvSpPr>
          <p:spPr bwMode="auto">
            <a:xfrm>
              <a:off x="1493" y="1133"/>
              <a:ext cx="513" cy="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round/>
              <a:headEnd/>
              <a:tailEnd type="stealth" w="lg" len="lg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1" name="Group 6"/>
            <p:cNvGrpSpPr>
              <a:grpSpLocks/>
            </p:cNvGrpSpPr>
            <p:nvPr/>
          </p:nvGrpSpPr>
          <p:grpSpPr bwMode="auto">
            <a:xfrm>
              <a:off x="1646" y="887"/>
              <a:ext cx="192" cy="212"/>
              <a:chOff x="3264" y="2352"/>
              <a:chExt cx="192" cy="212"/>
            </a:xfrm>
          </p:grpSpPr>
          <p:sp>
            <p:nvSpPr>
              <p:cNvPr id="39" name="Rectangle 7"/>
              <p:cNvSpPr>
                <a:spLocks noChangeArrowheads="1"/>
              </p:cNvSpPr>
              <p:nvPr/>
            </p:nvSpPr>
            <p:spPr bwMode="auto">
              <a:xfrm>
                <a:off x="3264" y="2352"/>
                <a:ext cx="192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600">
                    <a:solidFill>
                      <a:srgbClr val="0000FF"/>
                    </a:solidFill>
                    <a:latin typeface="Comic Sans MS" pitchFamily="-110" charset="0"/>
                  </a:rPr>
                  <a:t>E</a:t>
                </a:r>
                <a:endParaRPr sz="1600" noProof="1">
                  <a:solidFill>
                    <a:srgbClr val="0000FF"/>
                  </a:solidFill>
                  <a:latin typeface="Comic Sans MS" pitchFamily="-110" charset="0"/>
                </a:endParaRPr>
              </a:p>
            </p:txBody>
          </p:sp>
          <p:sp>
            <p:nvSpPr>
              <p:cNvPr id="40" name="Line 8"/>
              <p:cNvSpPr>
                <a:spLocks noChangeShapeType="1"/>
              </p:cNvSpPr>
              <p:nvPr/>
            </p:nvSpPr>
            <p:spPr bwMode="auto">
              <a:xfrm>
                <a:off x="3312" y="2352"/>
                <a:ext cx="96" cy="0"/>
              </a:xfrm>
              <a:prstGeom prst="line">
                <a:avLst/>
              </a:prstGeom>
              <a:noFill/>
              <a:ln w="12700">
                <a:solidFill>
                  <a:schemeClr val="accent2"/>
                </a:solidFill>
                <a:round/>
                <a:headEnd/>
                <a:tailEnd type="stealth" w="sm" len="sm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2" name="Line 9"/>
            <p:cNvSpPr>
              <a:spLocks noChangeShapeType="1"/>
            </p:cNvSpPr>
            <p:nvPr/>
          </p:nvSpPr>
          <p:spPr bwMode="auto">
            <a:xfrm>
              <a:off x="941" y="1095"/>
              <a:ext cx="38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Line 10"/>
            <p:cNvSpPr>
              <a:spLocks noChangeShapeType="1"/>
            </p:cNvSpPr>
            <p:nvPr/>
          </p:nvSpPr>
          <p:spPr bwMode="auto">
            <a:xfrm>
              <a:off x="941" y="1575"/>
              <a:ext cx="38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Arc 11"/>
            <p:cNvSpPr>
              <a:spLocks/>
            </p:cNvSpPr>
            <p:nvPr/>
          </p:nvSpPr>
          <p:spPr bwMode="auto">
            <a:xfrm>
              <a:off x="845" y="1095"/>
              <a:ext cx="99" cy="480"/>
            </a:xfrm>
            <a:custGeom>
              <a:avLst/>
              <a:gdLst>
                <a:gd name="T0" fmla="*/ 99 w 22220"/>
                <a:gd name="T1" fmla="*/ 480 h 43187"/>
                <a:gd name="T2" fmla="*/ 93 w 22220"/>
                <a:gd name="T3" fmla="*/ 0 h 43187"/>
                <a:gd name="T4" fmla="*/ 96 w 22220"/>
                <a:gd name="T5" fmla="*/ 240 h 43187"/>
                <a:gd name="T6" fmla="*/ 0 60000 65536"/>
                <a:gd name="T7" fmla="*/ 0 60000 65536"/>
                <a:gd name="T8" fmla="*/ 0 60000 65536"/>
                <a:gd name="T9" fmla="*/ 0 w 22220"/>
                <a:gd name="T10" fmla="*/ 0 h 43187"/>
                <a:gd name="T11" fmla="*/ 22220 w 22220"/>
                <a:gd name="T12" fmla="*/ 43187 h 4318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2220" h="43187" fill="none" extrusionOk="0">
                  <a:moveTo>
                    <a:pt x="22220" y="43178"/>
                  </a:moveTo>
                  <a:cubicBezTo>
                    <a:pt x="22013" y="43184"/>
                    <a:pt x="21806" y="43186"/>
                    <a:pt x="21600" y="43186"/>
                  </a:cubicBezTo>
                  <a:cubicBezTo>
                    <a:pt x="9670" y="43187"/>
                    <a:pt x="0" y="33516"/>
                    <a:pt x="0" y="21587"/>
                  </a:cubicBezTo>
                  <a:cubicBezTo>
                    <a:pt x="0" y="9946"/>
                    <a:pt x="9224" y="399"/>
                    <a:pt x="20858" y="-1"/>
                  </a:cubicBezTo>
                </a:path>
                <a:path w="22220" h="43187" stroke="0" extrusionOk="0">
                  <a:moveTo>
                    <a:pt x="22220" y="43178"/>
                  </a:moveTo>
                  <a:cubicBezTo>
                    <a:pt x="22013" y="43184"/>
                    <a:pt x="21806" y="43186"/>
                    <a:pt x="21600" y="43186"/>
                  </a:cubicBezTo>
                  <a:cubicBezTo>
                    <a:pt x="9670" y="43187"/>
                    <a:pt x="0" y="33516"/>
                    <a:pt x="0" y="21587"/>
                  </a:cubicBezTo>
                  <a:cubicBezTo>
                    <a:pt x="0" y="9946"/>
                    <a:pt x="9224" y="399"/>
                    <a:pt x="20858" y="-1"/>
                  </a:cubicBezTo>
                  <a:lnTo>
                    <a:pt x="21600" y="2158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Arc 12"/>
            <p:cNvSpPr>
              <a:spLocks/>
            </p:cNvSpPr>
            <p:nvPr/>
          </p:nvSpPr>
          <p:spPr bwMode="auto">
            <a:xfrm>
              <a:off x="1229" y="1095"/>
              <a:ext cx="192" cy="480"/>
            </a:xfrm>
            <a:custGeom>
              <a:avLst/>
              <a:gdLst>
                <a:gd name="T0" fmla="*/ 192 w 43200"/>
                <a:gd name="T1" fmla="*/ 240 h 43200"/>
                <a:gd name="T2" fmla="*/ 192 w 43200"/>
                <a:gd name="T3" fmla="*/ 240 h 43200"/>
                <a:gd name="T4" fmla="*/ 96 w 43200"/>
                <a:gd name="T5" fmla="*/ 240 h 43200"/>
                <a:gd name="T6" fmla="*/ 0 60000 65536"/>
                <a:gd name="T7" fmla="*/ 0 60000 65536"/>
                <a:gd name="T8" fmla="*/ 0 60000 65536"/>
                <a:gd name="T9" fmla="*/ 0 w 43200"/>
                <a:gd name="T10" fmla="*/ 0 h 43200"/>
                <a:gd name="T11" fmla="*/ 43200 w 43200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43200" fill="none" extrusionOk="0">
                  <a:moveTo>
                    <a:pt x="43200" y="21600"/>
                  </a:move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199" y="9670"/>
                    <a:pt x="43199" y="21599"/>
                  </a:cubicBezTo>
                </a:path>
                <a:path w="43200" h="43200" stroke="0" extrusionOk="0">
                  <a:moveTo>
                    <a:pt x="43200" y="21600"/>
                  </a:move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199" y="9670"/>
                    <a:pt x="43199" y="21599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Line 13"/>
            <p:cNvSpPr>
              <a:spLocks noChangeShapeType="1"/>
            </p:cNvSpPr>
            <p:nvPr/>
          </p:nvSpPr>
          <p:spPr bwMode="auto">
            <a:xfrm>
              <a:off x="1087" y="1577"/>
              <a:ext cx="0" cy="3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Line 14"/>
            <p:cNvSpPr>
              <a:spLocks noChangeShapeType="1"/>
            </p:cNvSpPr>
            <p:nvPr/>
          </p:nvSpPr>
          <p:spPr bwMode="auto">
            <a:xfrm>
              <a:off x="1087" y="1968"/>
              <a:ext cx="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Line 15"/>
            <p:cNvSpPr>
              <a:spLocks noChangeShapeType="1"/>
            </p:cNvSpPr>
            <p:nvPr/>
          </p:nvSpPr>
          <p:spPr bwMode="auto">
            <a:xfrm>
              <a:off x="2102" y="1094"/>
              <a:ext cx="38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Line 16"/>
            <p:cNvSpPr>
              <a:spLocks noChangeShapeType="1"/>
            </p:cNvSpPr>
            <p:nvPr/>
          </p:nvSpPr>
          <p:spPr bwMode="auto">
            <a:xfrm>
              <a:off x="2102" y="1574"/>
              <a:ext cx="38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Arc 17"/>
            <p:cNvSpPr>
              <a:spLocks/>
            </p:cNvSpPr>
            <p:nvPr/>
          </p:nvSpPr>
          <p:spPr bwMode="auto">
            <a:xfrm>
              <a:off x="2006" y="1094"/>
              <a:ext cx="99" cy="480"/>
            </a:xfrm>
            <a:custGeom>
              <a:avLst/>
              <a:gdLst>
                <a:gd name="T0" fmla="*/ 99 w 22220"/>
                <a:gd name="T1" fmla="*/ 480 h 43187"/>
                <a:gd name="T2" fmla="*/ 93 w 22220"/>
                <a:gd name="T3" fmla="*/ 0 h 43187"/>
                <a:gd name="T4" fmla="*/ 96 w 22220"/>
                <a:gd name="T5" fmla="*/ 240 h 43187"/>
                <a:gd name="T6" fmla="*/ 0 60000 65536"/>
                <a:gd name="T7" fmla="*/ 0 60000 65536"/>
                <a:gd name="T8" fmla="*/ 0 60000 65536"/>
                <a:gd name="T9" fmla="*/ 0 w 22220"/>
                <a:gd name="T10" fmla="*/ 0 h 43187"/>
                <a:gd name="T11" fmla="*/ 22220 w 22220"/>
                <a:gd name="T12" fmla="*/ 43187 h 4318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2220" h="43187" fill="none" extrusionOk="0">
                  <a:moveTo>
                    <a:pt x="22220" y="43178"/>
                  </a:moveTo>
                  <a:cubicBezTo>
                    <a:pt x="22013" y="43184"/>
                    <a:pt x="21806" y="43186"/>
                    <a:pt x="21600" y="43186"/>
                  </a:cubicBezTo>
                  <a:cubicBezTo>
                    <a:pt x="9670" y="43187"/>
                    <a:pt x="0" y="33516"/>
                    <a:pt x="0" y="21587"/>
                  </a:cubicBezTo>
                  <a:cubicBezTo>
                    <a:pt x="0" y="9946"/>
                    <a:pt x="9224" y="399"/>
                    <a:pt x="20858" y="-1"/>
                  </a:cubicBezTo>
                </a:path>
                <a:path w="22220" h="43187" stroke="0" extrusionOk="0">
                  <a:moveTo>
                    <a:pt x="22220" y="43178"/>
                  </a:moveTo>
                  <a:cubicBezTo>
                    <a:pt x="22013" y="43184"/>
                    <a:pt x="21806" y="43186"/>
                    <a:pt x="21600" y="43186"/>
                  </a:cubicBezTo>
                  <a:cubicBezTo>
                    <a:pt x="9670" y="43187"/>
                    <a:pt x="0" y="33516"/>
                    <a:pt x="0" y="21587"/>
                  </a:cubicBezTo>
                  <a:cubicBezTo>
                    <a:pt x="0" y="9946"/>
                    <a:pt x="9224" y="399"/>
                    <a:pt x="20858" y="-1"/>
                  </a:cubicBezTo>
                  <a:lnTo>
                    <a:pt x="21600" y="2158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Arc 18"/>
            <p:cNvSpPr>
              <a:spLocks/>
            </p:cNvSpPr>
            <p:nvPr/>
          </p:nvSpPr>
          <p:spPr bwMode="auto">
            <a:xfrm>
              <a:off x="2390" y="1094"/>
              <a:ext cx="192" cy="480"/>
            </a:xfrm>
            <a:custGeom>
              <a:avLst/>
              <a:gdLst>
                <a:gd name="T0" fmla="*/ 192 w 43200"/>
                <a:gd name="T1" fmla="*/ 240 h 43200"/>
                <a:gd name="T2" fmla="*/ 192 w 43200"/>
                <a:gd name="T3" fmla="*/ 240 h 43200"/>
                <a:gd name="T4" fmla="*/ 96 w 43200"/>
                <a:gd name="T5" fmla="*/ 240 h 43200"/>
                <a:gd name="T6" fmla="*/ 0 60000 65536"/>
                <a:gd name="T7" fmla="*/ 0 60000 65536"/>
                <a:gd name="T8" fmla="*/ 0 60000 65536"/>
                <a:gd name="T9" fmla="*/ 0 w 43200"/>
                <a:gd name="T10" fmla="*/ 0 h 43200"/>
                <a:gd name="T11" fmla="*/ 43200 w 43200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43200" fill="none" extrusionOk="0">
                  <a:moveTo>
                    <a:pt x="43200" y="21600"/>
                  </a:move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199" y="9670"/>
                    <a:pt x="43199" y="21599"/>
                  </a:cubicBezTo>
                </a:path>
                <a:path w="43200" h="43200" stroke="0" extrusionOk="0">
                  <a:moveTo>
                    <a:pt x="43200" y="21600"/>
                  </a:move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199" y="9670"/>
                    <a:pt x="43199" y="21599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Line 19"/>
            <p:cNvSpPr>
              <a:spLocks noChangeShapeType="1"/>
            </p:cNvSpPr>
            <p:nvPr/>
          </p:nvSpPr>
          <p:spPr bwMode="auto">
            <a:xfrm>
              <a:off x="2248" y="1576"/>
              <a:ext cx="0" cy="3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Line 20"/>
            <p:cNvSpPr>
              <a:spLocks noChangeShapeType="1"/>
            </p:cNvSpPr>
            <p:nvPr/>
          </p:nvSpPr>
          <p:spPr bwMode="auto">
            <a:xfrm>
              <a:off x="2248" y="1967"/>
              <a:ext cx="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Line 21"/>
            <p:cNvSpPr>
              <a:spLocks noChangeShapeType="1"/>
            </p:cNvSpPr>
            <p:nvPr/>
          </p:nvSpPr>
          <p:spPr bwMode="auto">
            <a:xfrm flipV="1">
              <a:off x="1229" y="1342"/>
              <a:ext cx="581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6" name="Group 22"/>
            <p:cNvGrpSpPr>
              <a:grpSpLocks/>
            </p:cNvGrpSpPr>
            <p:nvPr/>
          </p:nvGrpSpPr>
          <p:grpSpPr bwMode="auto">
            <a:xfrm>
              <a:off x="286" y="835"/>
              <a:ext cx="2973" cy="951"/>
              <a:chOff x="2300" y="845"/>
              <a:chExt cx="2973" cy="951"/>
            </a:xfrm>
          </p:grpSpPr>
          <p:sp>
            <p:nvSpPr>
              <p:cNvPr id="35" name="Line 23"/>
              <p:cNvSpPr>
                <a:spLocks noChangeShapeType="1"/>
              </p:cNvSpPr>
              <p:nvPr/>
            </p:nvSpPr>
            <p:spPr bwMode="auto">
              <a:xfrm>
                <a:off x="2501" y="845"/>
                <a:ext cx="2596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Line 24"/>
              <p:cNvSpPr>
                <a:spLocks noChangeShapeType="1"/>
              </p:cNvSpPr>
              <p:nvPr/>
            </p:nvSpPr>
            <p:spPr bwMode="auto">
              <a:xfrm>
                <a:off x="2501" y="1796"/>
                <a:ext cx="2596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Arc 25"/>
              <p:cNvSpPr>
                <a:spLocks/>
              </p:cNvSpPr>
              <p:nvPr/>
            </p:nvSpPr>
            <p:spPr bwMode="auto">
              <a:xfrm>
                <a:off x="2300" y="845"/>
                <a:ext cx="201" cy="951"/>
              </a:xfrm>
              <a:custGeom>
                <a:avLst/>
                <a:gdLst>
                  <a:gd name="T0" fmla="*/ 201 w 22224"/>
                  <a:gd name="T1" fmla="*/ 951 h 43200"/>
                  <a:gd name="T2" fmla="*/ 201 w 22224"/>
                  <a:gd name="T3" fmla="*/ 0 h 43200"/>
                  <a:gd name="T4" fmla="*/ 195 w 22224"/>
                  <a:gd name="T5" fmla="*/ 476 h 43200"/>
                  <a:gd name="T6" fmla="*/ 0 60000 65536"/>
                  <a:gd name="T7" fmla="*/ 0 60000 65536"/>
                  <a:gd name="T8" fmla="*/ 0 60000 65536"/>
                  <a:gd name="T9" fmla="*/ 0 w 22224"/>
                  <a:gd name="T10" fmla="*/ 0 h 43200"/>
                  <a:gd name="T11" fmla="*/ 22224 w 22224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2224" h="43200" fill="none" extrusionOk="0">
                    <a:moveTo>
                      <a:pt x="22220" y="43191"/>
                    </a:moveTo>
                    <a:cubicBezTo>
                      <a:pt x="22013" y="43197"/>
                      <a:pt x="21806" y="43199"/>
                      <a:pt x="21600" y="43199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21808" y="0"/>
                      <a:pt x="22016" y="3"/>
                      <a:pt x="22223" y="9"/>
                    </a:cubicBezTo>
                  </a:path>
                  <a:path w="22224" h="43200" stroke="0" extrusionOk="0">
                    <a:moveTo>
                      <a:pt x="22220" y="43191"/>
                    </a:moveTo>
                    <a:cubicBezTo>
                      <a:pt x="22013" y="43197"/>
                      <a:pt x="21806" y="43199"/>
                      <a:pt x="21600" y="43199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21808" y="0"/>
                      <a:pt x="22016" y="3"/>
                      <a:pt x="22223" y="9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Arc 26"/>
              <p:cNvSpPr>
                <a:spLocks/>
              </p:cNvSpPr>
              <p:nvPr/>
            </p:nvSpPr>
            <p:spPr bwMode="auto">
              <a:xfrm>
                <a:off x="4914" y="845"/>
                <a:ext cx="359" cy="951"/>
              </a:xfrm>
              <a:custGeom>
                <a:avLst/>
                <a:gdLst>
                  <a:gd name="T0" fmla="*/ 359 w 43200"/>
                  <a:gd name="T1" fmla="*/ 476 h 43200"/>
                  <a:gd name="T2" fmla="*/ 359 w 43200"/>
                  <a:gd name="T3" fmla="*/ 476 h 43200"/>
                  <a:gd name="T4" fmla="*/ 179 w 43200"/>
                  <a:gd name="T5" fmla="*/ 476 h 43200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43200"/>
                  <a:gd name="T11" fmla="*/ 43200 w 43200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43200" fill="none" extrusionOk="0">
                    <a:moveTo>
                      <a:pt x="43200" y="21600"/>
                    </a:move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0"/>
                      <a:pt x="43199" y="9670"/>
                      <a:pt x="43199" y="21599"/>
                    </a:cubicBezTo>
                  </a:path>
                  <a:path w="43200" h="43200" stroke="0" extrusionOk="0">
                    <a:moveTo>
                      <a:pt x="43200" y="21600"/>
                    </a:move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0"/>
                      <a:pt x="43199" y="9670"/>
                      <a:pt x="43199" y="21599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7" name="Line 27"/>
            <p:cNvSpPr>
              <a:spLocks noChangeShapeType="1"/>
            </p:cNvSpPr>
            <p:nvPr/>
          </p:nvSpPr>
          <p:spPr bwMode="auto">
            <a:xfrm>
              <a:off x="1087" y="1968"/>
              <a:ext cx="33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Line 28"/>
            <p:cNvSpPr>
              <a:spLocks noChangeShapeType="1"/>
            </p:cNvSpPr>
            <p:nvPr/>
          </p:nvSpPr>
          <p:spPr bwMode="auto">
            <a:xfrm flipH="1" flipV="1">
              <a:off x="1838" y="1967"/>
              <a:ext cx="410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Rectangle 29"/>
            <p:cNvSpPr>
              <a:spLocks noChangeArrowheads="1"/>
            </p:cNvSpPr>
            <p:nvPr/>
          </p:nvSpPr>
          <p:spPr bwMode="auto">
            <a:xfrm>
              <a:off x="1475" y="1852"/>
              <a:ext cx="28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800">
                  <a:latin typeface="Symbol" pitchFamily="-110" charset="2"/>
                </a:rPr>
                <a:t>D</a:t>
              </a:r>
              <a:r>
                <a:rPr lang="en-US" sz="1600">
                  <a:latin typeface="Comic Sans MS" pitchFamily="-110" charset="0"/>
                </a:rPr>
                <a:t>V</a:t>
              </a:r>
              <a:endParaRPr sz="1600" noProof="1">
                <a:latin typeface="Comic Sans MS" pitchFamily="-110" charset="0"/>
              </a:endParaRPr>
            </a:p>
          </p:txBody>
        </p:sp>
        <p:sp>
          <p:nvSpPr>
            <p:cNvPr id="30" name="Rectangle 30"/>
            <p:cNvSpPr>
              <a:spLocks noChangeArrowheads="1"/>
            </p:cNvSpPr>
            <p:nvPr/>
          </p:nvSpPr>
          <p:spPr bwMode="auto">
            <a:xfrm>
              <a:off x="2298" y="1810"/>
              <a:ext cx="109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 dirty="0">
                  <a:solidFill>
                    <a:srgbClr val="9999FF"/>
                  </a:solidFill>
                  <a:latin typeface="Comic Sans MS" pitchFamily="-110" charset="0"/>
                </a:rPr>
                <a:t>vacuum envelope</a:t>
              </a:r>
              <a:endParaRPr sz="1600" noProof="1">
                <a:solidFill>
                  <a:srgbClr val="9999FF"/>
                </a:solidFill>
                <a:latin typeface="Comic Sans MS" pitchFamily="-110" charset="0"/>
              </a:endParaRPr>
            </a:p>
          </p:txBody>
        </p:sp>
        <p:sp>
          <p:nvSpPr>
            <p:cNvPr id="31" name="AutoShape 31"/>
            <p:cNvSpPr>
              <a:spLocks noChangeArrowheads="1"/>
            </p:cNvSpPr>
            <p:nvPr/>
          </p:nvSpPr>
          <p:spPr bwMode="auto">
            <a:xfrm>
              <a:off x="601" y="1247"/>
              <a:ext cx="184" cy="189"/>
            </a:xfrm>
            <a:prstGeom prst="cube">
              <a:avLst>
                <a:gd name="adj" fmla="val 28958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Line 32"/>
            <p:cNvSpPr>
              <a:spLocks noChangeShapeType="1"/>
            </p:cNvSpPr>
            <p:nvPr/>
          </p:nvSpPr>
          <p:spPr bwMode="auto">
            <a:xfrm flipV="1">
              <a:off x="761" y="1342"/>
              <a:ext cx="84" cy="0"/>
            </a:xfrm>
            <a:prstGeom prst="line">
              <a:avLst/>
            </a:prstGeom>
            <a:noFill/>
            <a:ln w="9525">
              <a:solidFill>
                <a:srgbClr val="FF505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Oval 33"/>
            <p:cNvSpPr>
              <a:spLocks noChangeArrowheads="1"/>
            </p:cNvSpPr>
            <p:nvPr/>
          </p:nvSpPr>
          <p:spPr bwMode="auto">
            <a:xfrm>
              <a:off x="1619" y="1306"/>
              <a:ext cx="75" cy="74"/>
            </a:xfrm>
            <a:prstGeom prst="ellipse">
              <a:avLst/>
            </a:prstGeom>
            <a:gradFill rotWithShape="0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Rectangle 34"/>
            <p:cNvSpPr>
              <a:spLocks noChangeArrowheads="1"/>
            </p:cNvSpPr>
            <p:nvPr/>
          </p:nvSpPr>
          <p:spPr bwMode="auto">
            <a:xfrm>
              <a:off x="359" y="1035"/>
              <a:ext cx="51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chemeClr val="accent1"/>
                  </a:solidFill>
                  <a:latin typeface="Comic Sans MS" pitchFamily="-110" charset="0"/>
                </a:rPr>
                <a:t>source</a:t>
              </a:r>
              <a:endParaRPr sz="1600" noProof="1">
                <a:solidFill>
                  <a:schemeClr val="accent1"/>
                </a:solidFill>
                <a:latin typeface="Comic Sans MS" pitchFamily="-110" charset="0"/>
              </a:endParaRPr>
            </a:p>
          </p:txBody>
        </p:sp>
      </p:grpSp>
      <p:graphicFrame>
        <p:nvGraphicFramePr>
          <p:cNvPr id="4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9089915"/>
              </p:ext>
            </p:extLst>
          </p:nvPr>
        </p:nvGraphicFramePr>
        <p:xfrm>
          <a:off x="1536700" y="3390900"/>
          <a:ext cx="1535113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838200" imgH="393700" progId="Equation.3">
                  <p:embed/>
                </p:oleObj>
              </mc:Choice>
              <mc:Fallback>
                <p:oleObj name="Equation" r:id="rId4" imgW="838200" imgH="393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36700" y="3390900"/>
                        <a:ext cx="1535113" cy="7207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2" name="Group 41"/>
          <p:cNvGrpSpPr/>
          <p:nvPr/>
        </p:nvGrpSpPr>
        <p:grpSpPr>
          <a:xfrm>
            <a:off x="5580112" y="939130"/>
            <a:ext cx="3505200" cy="5370190"/>
            <a:chOff x="5580112" y="939130"/>
            <a:chExt cx="3505200" cy="5370190"/>
          </a:xfrm>
        </p:grpSpPr>
        <p:pic>
          <p:nvPicPr>
            <p:cNvPr id="43" name="Picture 5" descr="D:\22a.jp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80112" y="939130"/>
              <a:ext cx="3505200" cy="50101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4" name="TextBox 43"/>
            <p:cNvSpPr txBox="1"/>
            <p:nvPr/>
          </p:nvSpPr>
          <p:spPr>
            <a:xfrm>
              <a:off x="5796136" y="5939988"/>
              <a:ext cx="3147015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800" dirty="0">
                  <a:latin typeface="Times New Roman"/>
                  <a:cs typeface="Times New Roman"/>
                </a:rPr>
                <a:t>Van-de-</a:t>
              </a:r>
              <a:r>
                <a:rPr lang="en-US" sz="1800" dirty="0" err="1">
                  <a:latin typeface="Times New Roman"/>
                  <a:cs typeface="Times New Roman"/>
                </a:rPr>
                <a:t>Graaf</a:t>
              </a:r>
              <a:r>
                <a:rPr lang="en-US" sz="1800" dirty="0">
                  <a:latin typeface="Times New Roman"/>
                  <a:cs typeface="Times New Roman"/>
                </a:rPr>
                <a:t> generator at MIT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2269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04800"/>
            <a:ext cx="7467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/>
              <a:t>RF Acceptance versus Synchronous Phase </a:t>
            </a:r>
            <a:endParaRPr lang="fr-FR"/>
          </a:p>
        </p:txBody>
      </p:sp>
      <p:sp>
        <p:nvSpPr>
          <p:cNvPr id="57349" name="Line 3"/>
          <p:cNvSpPr>
            <a:spLocks noChangeShapeType="1"/>
          </p:cNvSpPr>
          <p:nvPr/>
        </p:nvSpPr>
        <p:spPr bwMode="auto">
          <a:xfrm>
            <a:off x="1828800" y="16002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350" name="Text Box 4"/>
          <p:cNvSpPr txBox="1">
            <a:spLocks noChangeArrowheads="1"/>
          </p:cNvSpPr>
          <p:nvPr/>
        </p:nvSpPr>
        <p:spPr bwMode="auto">
          <a:xfrm>
            <a:off x="1447800" y="990600"/>
            <a:ext cx="45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57351" name="Text Box 5"/>
          <p:cNvSpPr txBox="1">
            <a:spLocks noChangeArrowheads="1"/>
          </p:cNvSpPr>
          <p:nvPr/>
        </p:nvSpPr>
        <p:spPr bwMode="auto">
          <a:xfrm>
            <a:off x="609600" y="1897063"/>
            <a:ext cx="4876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800"/>
          </a:p>
        </p:txBody>
      </p:sp>
      <p:sp>
        <p:nvSpPr>
          <p:cNvPr id="57352" name="Text Box 6"/>
          <p:cNvSpPr txBox="1">
            <a:spLocks noChangeArrowheads="1"/>
          </p:cNvSpPr>
          <p:nvPr/>
        </p:nvSpPr>
        <p:spPr bwMode="auto">
          <a:xfrm>
            <a:off x="609600" y="1524000"/>
            <a:ext cx="533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800"/>
          </a:p>
        </p:txBody>
      </p:sp>
      <p:pic>
        <p:nvPicPr>
          <p:cNvPr id="57353" name="Picture 7" descr="separatrix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7544" y="990600"/>
            <a:ext cx="5181600" cy="5257800"/>
          </a:xfrm>
          <a:prstGeom prst="rect">
            <a:avLst/>
          </a:prstGeom>
          <a:solidFill>
            <a:srgbClr val="FFCCFF"/>
          </a:solidFill>
          <a:ln w="19050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57354" name="Text Box 8"/>
          <p:cNvSpPr txBox="1">
            <a:spLocks noChangeArrowheads="1"/>
          </p:cNvSpPr>
          <p:nvPr/>
        </p:nvSpPr>
        <p:spPr bwMode="auto">
          <a:xfrm>
            <a:off x="5791200" y="1158999"/>
            <a:ext cx="3124200" cy="5078313"/>
          </a:xfrm>
          <a:prstGeom prst="rect">
            <a:avLst/>
          </a:prstGeom>
          <a:noFill/>
          <a:ln w="19050">
            <a:solidFill>
              <a:srgbClr val="FF3300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en-US" sz="1800" dirty="0"/>
              <a:t>The </a:t>
            </a:r>
            <a:r>
              <a:rPr lang="en-US" sz="1800" dirty="0">
                <a:solidFill>
                  <a:srgbClr val="FF0000"/>
                </a:solidFill>
              </a:rPr>
              <a:t>areas of stable motion </a:t>
            </a:r>
            <a:r>
              <a:rPr lang="en-US" sz="1800" dirty="0"/>
              <a:t>(closed trajectories) are called “</a:t>
            </a:r>
            <a:r>
              <a:rPr lang="en-US" sz="1800" dirty="0">
                <a:solidFill>
                  <a:srgbClr val="FF0000"/>
                </a:solidFill>
              </a:rPr>
              <a:t>BUCKET</a:t>
            </a:r>
            <a:r>
              <a:rPr lang="en-US" sz="1800" dirty="0"/>
              <a:t>”. The number of circulating buckets is equal to “h”.</a:t>
            </a:r>
          </a:p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en-US" sz="1800" dirty="0"/>
              <a:t>The phase extension of the </a:t>
            </a:r>
            <a:r>
              <a:rPr lang="en-US" sz="1800" dirty="0">
                <a:solidFill>
                  <a:srgbClr val="FF0000"/>
                </a:solidFill>
              </a:rPr>
              <a:t>bucket is maximum </a:t>
            </a:r>
            <a:r>
              <a:rPr lang="en-US" sz="1800" dirty="0"/>
              <a:t>for </a:t>
            </a:r>
            <a:br>
              <a:rPr lang="en-US" sz="1800" dirty="0"/>
            </a:br>
            <a:r>
              <a:rPr lang="en-US" sz="1800" b="1" dirty="0">
                <a:sym typeface="Symbol" charset="2"/>
              </a:rPr>
              <a:t></a:t>
            </a:r>
            <a:r>
              <a:rPr lang="en-US" sz="1800" b="1" baseline="-25000" dirty="0">
                <a:sym typeface="Symbol" charset="2"/>
              </a:rPr>
              <a:t>s </a:t>
            </a:r>
            <a:r>
              <a:rPr lang="en-US" sz="1800" b="1" dirty="0">
                <a:sym typeface="Symbol" charset="2"/>
              </a:rPr>
              <a:t>=</a:t>
            </a:r>
            <a:r>
              <a:rPr lang="en-US" sz="1800" dirty="0"/>
              <a:t>180º (or 0°) which means </a:t>
            </a:r>
            <a:r>
              <a:rPr lang="en-US" sz="1800" dirty="0">
                <a:solidFill>
                  <a:srgbClr val="FF0000"/>
                </a:solidFill>
              </a:rPr>
              <a:t>no acceleration</a:t>
            </a:r>
            <a:r>
              <a:rPr lang="en-US" sz="1800" dirty="0"/>
              <a:t>.</a:t>
            </a:r>
          </a:p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en-US" sz="1800" dirty="0"/>
              <a:t>During </a:t>
            </a:r>
            <a:r>
              <a:rPr lang="en-US" sz="1800" dirty="0">
                <a:solidFill>
                  <a:srgbClr val="FF0000"/>
                </a:solidFill>
              </a:rPr>
              <a:t>acceleration</a:t>
            </a:r>
            <a:r>
              <a:rPr lang="en-US" sz="1800" dirty="0"/>
              <a:t>, the buckets get </a:t>
            </a:r>
            <a:r>
              <a:rPr lang="en-US" sz="1800" dirty="0">
                <a:solidFill>
                  <a:srgbClr val="FF0000"/>
                </a:solidFill>
              </a:rPr>
              <a:t>smaller</a:t>
            </a:r>
            <a:r>
              <a:rPr lang="en-US" sz="1800" dirty="0"/>
              <a:t>, both in length and </a:t>
            </a:r>
            <a:r>
              <a:rPr lang="en-US" sz="1800" dirty="0">
                <a:solidFill>
                  <a:srgbClr val="FF0000"/>
                </a:solidFill>
              </a:rPr>
              <a:t>energy acceptance</a:t>
            </a:r>
            <a:r>
              <a:rPr lang="en-US" sz="1800" dirty="0"/>
              <a:t>.</a:t>
            </a:r>
          </a:p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en-US" sz="1800" dirty="0"/>
              <a:t>=&gt; </a:t>
            </a:r>
            <a:r>
              <a:rPr lang="en-US" sz="1800" dirty="0">
                <a:solidFill>
                  <a:srgbClr val="FF0000"/>
                </a:solidFill>
              </a:rPr>
              <a:t>Injection</a:t>
            </a:r>
            <a:r>
              <a:rPr lang="en-US" sz="1800" dirty="0"/>
              <a:t> preferably </a:t>
            </a:r>
            <a:r>
              <a:rPr lang="en-US" sz="1800" dirty="0">
                <a:solidFill>
                  <a:srgbClr val="FF0000"/>
                </a:solidFill>
              </a:rPr>
              <a:t>without acceleration</a:t>
            </a:r>
            <a:r>
              <a:rPr lang="en-US" sz="1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46252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Oval 5"/>
          <p:cNvSpPr>
            <a:spLocks noChangeArrowheads="1"/>
          </p:cNvSpPr>
          <p:nvPr/>
        </p:nvSpPr>
        <p:spPr bwMode="auto">
          <a:xfrm>
            <a:off x="3782828" y="2720802"/>
            <a:ext cx="3949700" cy="596900"/>
          </a:xfrm>
          <a:prstGeom prst="ellipse">
            <a:avLst/>
          </a:prstGeom>
          <a:solidFill>
            <a:srgbClr val="CC66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1" hangingPunct="1"/>
            <a:endParaRPr lang="en-US" sz="1800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36870" name="Text Box 1028"/>
          <p:cNvSpPr txBox="1">
            <a:spLocks noChangeArrowheads="1"/>
          </p:cNvSpPr>
          <p:nvPr/>
        </p:nvSpPr>
        <p:spPr bwMode="auto">
          <a:xfrm>
            <a:off x="395536" y="970557"/>
            <a:ext cx="8382000" cy="492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>
                <a:solidFill>
                  <a:srgbClr val="FF0000"/>
                </a:solidFill>
              </a:rPr>
              <a:t>Synchrotron radiation </a:t>
            </a:r>
            <a:r>
              <a:rPr lang="en-GB" sz="1800" dirty="0"/>
              <a:t>energy-loss </a:t>
            </a:r>
            <a:r>
              <a:rPr lang="en-GB" sz="1800" dirty="0">
                <a:solidFill>
                  <a:srgbClr val="FF0000"/>
                </a:solidFill>
              </a:rPr>
              <a:t>energy dependant</a:t>
            </a:r>
            <a:r>
              <a:rPr lang="en-GB" sz="1800" dirty="0"/>
              <a:t>:</a:t>
            </a:r>
            <a:br>
              <a:rPr lang="en-GB" sz="800" dirty="0"/>
            </a:br>
            <a:endParaRPr lang="en-GB" sz="800" dirty="0"/>
          </a:p>
          <a:p>
            <a:pPr>
              <a:spcBef>
                <a:spcPct val="50000"/>
              </a:spcBef>
            </a:pPr>
            <a:r>
              <a:rPr lang="en-GB" sz="1800" dirty="0"/>
              <a:t>During one period of synchrotron oscillation:</a:t>
            </a:r>
          </a:p>
          <a:p>
            <a:pPr marL="285750" indent="-285750">
              <a:spcBef>
                <a:spcPct val="50000"/>
              </a:spcBef>
              <a:buFontTx/>
              <a:buChar char="-"/>
            </a:pPr>
            <a:r>
              <a:rPr lang="en-GB" sz="1800" dirty="0"/>
              <a:t>when the particle is in the upper half-plane, it loses more energy per turn, its energy gradually reduces</a:t>
            </a:r>
            <a:br>
              <a:rPr lang="en-GB" sz="1800" dirty="0"/>
            </a:br>
            <a:br>
              <a:rPr lang="en-GB" sz="1800" dirty="0"/>
            </a:br>
            <a:br>
              <a:rPr lang="en-GB" sz="1800" dirty="0"/>
            </a:br>
            <a:endParaRPr lang="en-GB" sz="1800" dirty="0"/>
          </a:p>
          <a:p>
            <a:pPr marL="285750" indent="-285750">
              <a:spcBef>
                <a:spcPct val="50000"/>
              </a:spcBef>
              <a:buFontTx/>
              <a:buChar char="-"/>
            </a:pPr>
            <a:endParaRPr lang="en-GB" sz="1800" dirty="0"/>
          </a:p>
          <a:p>
            <a:pPr>
              <a:spcBef>
                <a:spcPct val="50000"/>
              </a:spcBef>
            </a:pPr>
            <a:r>
              <a:rPr lang="en-GB" sz="1800" dirty="0"/>
              <a:t>- when the particle is in the lower half-plane, it loses less energy per turn, but receives U</a:t>
            </a:r>
            <a:r>
              <a:rPr lang="en-GB" sz="1800" baseline="-25000" dirty="0"/>
              <a:t>0</a:t>
            </a:r>
            <a:r>
              <a:rPr lang="en-GB" sz="1800" dirty="0"/>
              <a:t> on the average, so its energy deviation gradually reduces</a:t>
            </a:r>
          </a:p>
          <a:p>
            <a:pPr>
              <a:spcBef>
                <a:spcPct val="50000"/>
              </a:spcBef>
            </a:pPr>
            <a:r>
              <a:rPr lang="en-GB" sz="1800" dirty="0"/>
              <a:t>The phase space trajectory spirals towards the origin (limited by quantum excitations) </a:t>
            </a:r>
          </a:p>
          <a:p>
            <a:pPr>
              <a:spcBef>
                <a:spcPct val="50000"/>
              </a:spcBef>
            </a:pPr>
            <a:r>
              <a:rPr lang="en-GB" sz="1800" dirty="0"/>
              <a:t>=&gt; The </a:t>
            </a:r>
            <a:r>
              <a:rPr lang="en-GB" sz="1800" dirty="0">
                <a:solidFill>
                  <a:srgbClr val="FF0000"/>
                </a:solidFill>
              </a:rPr>
              <a:t>synchrotron motion </a:t>
            </a:r>
            <a:r>
              <a:rPr lang="en-GB" sz="1800" dirty="0"/>
              <a:t>is </a:t>
            </a:r>
            <a:r>
              <a:rPr lang="en-GB" sz="1800" dirty="0">
                <a:solidFill>
                  <a:srgbClr val="FF0000"/>
                </a:solidFill>
              </a:rPr>
              <a:t>damped</a:t>
            </a:r>
            <a:r>
              <a:rPr lang="en-GB" sz="1800" dirty="0"/>
              <a:t> toward an </a:t>
            </a:r>
            <a:r>
              <a:rPr lang="en-GB" sz="1800" dirty="0">
                <a:solidFill>
                  <a:srgbClr val="FF0000"/>
                </a:solidFill>
              </a:rPr>
              <a:t>equilibrium bunch length </a:t>
            </a:r>
            <a:r>
              <a:rPr lang="en-GB" sz="1800" dirty="0"/>
              <a:t>and </a:t>
            </a:r>
            <a:r>
              <a:rPr lang="en-GB" sz="1800" dirty="0">
                <a:solidFill>
                  <a:srgbClr val="FF0000"/>
                </a:solidFill>
              </a:rPr>
              <a:t>energy spread</a:t>
            </a:r>
            <a:r>
              <a:rPr lang="en-GB" sz="1800" dirty="0"/>
              <a:t>.</a:t>
            </a:r>
          </a:p>
        </p:txBody>
      </p:sp>
      <p:sp>
        <p:nvSpPr>
          <p:cNvPr id="3686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838200" y="304800"/>
            <a:ext cx="7467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/>
              <a:t>Longitudinal Motion with Synchrotron Radiation </a:t>
            </a:r>
            <a:endParaRPr lang="fr-FR" dirty="0"/>
          </a:p>
        </p:txBody>
      </p:sp>
      <p:sp>
        <p:nvSpPr>
          <p:cNvPr id="36869" name="Line 1027"/>
          <p:cNvSpPr>
            <a:spLocks noChangeShapeType="1"/>
          </p:cNvSpPr>
          <p:nvPr/>
        </p:nvSpPr>
        <p:spPr bwMode="auto">
          <a:xfrm>
            <a:off x="1828800" y="16002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8" name="Group 78"/>
          <p:cNvGrpSpPr>
            <a:grpSpLocks/>
          </p:cNvGrpSpPr>
          <p:nvPr/>
        </p:nvGrpSpPr>
        <p:grpSpPr bwMode="auto">
          <a:xfrm>
            <a:off x="6267772" y="919311"/>
            <a:ext cx="2552700" cy="925513"/>
            <a:chOff x="2190" y="2716"/>
            <a:chExt cx="1608" cy="583"/>
          </a:xfrm>
        </p:grpSpPr>
        <p:sp>
          <p:nvSpPr>
            <p:cNvPr id="29" name="AutoShape 79"/>
            <p:cNvSpPr>
              <a:spLocks noChangeAspect="1" noChangeArrowheads="1" noTextEdit="1"/>
            </p:cNvSpPr>
            <p:nvPr/>
          </p:nvSpPr>
          <p:spPr bwMode="auto">
            <a:xfrm>
              <a:off x="2190" y="2731"/>
              <a:ext cx="1608" cy="568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Rectangle 80"/>
            <p:cNvSpPr>
              <a:spLocks noChangeArrowheads="1"/>
            </p:cNvSpPr>
            <p:nvPr/>
          </p:nvSpPr>
          <p:spPr bwMode="auto">
            <a:xfrm>
              <a:off x="2206" y="2842"/>
              <a:ext cx="139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 i="1">
                  <a:latin typeface="Times" charset="0"/>
                </a:rPr>
                <a:t>U</a:t>
              </a:r>
              <a:endParaRPr lang="en-US" sz="2400"/>
            </a:p>
          </p:txBody>
        </p:sp>
        <p:sp>
          <p:nvSpPr>
            <p:cNvPr id="31" name="Rectangle 81"/>
            <p:cNvSpPr>
              <a:spLocks noChangeArrowheads="1"/>
            </p:cNvSpPr>
            <p:nvPr/>
          </p:nvSpPr>
          <p:spPr bwMode="auto">
            <a:xfrm>
              <a:off x="2333" y="2983"/>
              <a:ext cx="56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400">
                  <a:latin typeface="Times" charset="0"/>
                </a:rPr>
                <a:t>0</a:t>
              </a:r>
              <a:endParaRPr lang="en-US" sz="2400"/>
            </a:p>
          </p:txBody>
        </p:sp>
        <p:sp>
          <p:nvSpPr>
            <p:cNvPr id="32" name="Rectangle 82"/>
            <p:cNvSpPr>
              <a:spLocks noChangeArrowheads="1"/>
            </p:cNvSpPr>
            <p:nvPr/>
          </p:nvSpPr>
          <p:spPr bwMode="auto">
            <a:xfrm>
              <a:off x="2461" y="2842"/>
              <a:ext cx="105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>
                  <a:latin typeface="Symbol" charset="0"/>
                </a:rPr>
                <a:t>=</a:t>
              </a:r>
              <a:endParaRPr lang="en-US" sz="2400"/>
            </a:p>
          </p:txBody>
        </p:sp>
        <p:sp>
          <p:nvSpPr>
            <p:cNvPr id="33" name="Rectangle 83"/>
            <p:cNvSpPr>
              <a:spLocks noChangeArrowheads="1"/>
            </p:cNvSpPr>
            <p:nvPr/>
          </p:nvSpPr>
          <p:spPr bwMode="auto">
            <a:xfrm>
              <a:off x="2636" y="2716"/>
              <a:ext cx="96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>
                  <a:latin typeface="Times" charset="0"/>
                </a:rPr>
                <a:t>4</a:t>
              </a:r>
              <a:endParaRPr lang="en-US" sz="2400"/>
            </a:p>
          </p:txBody>
        </p:sp>
        <p:sp>
          <p:nvSpPr>
            <p:cNvPr id="34" name="Rectangle 84"/>
            <p:cNvSpPr>
              <a:spLocks noChangeArrowheads="1"/>
            </p:cNvSpPr>
            <p:nvPr/>
          </p:nvSpPr>
          <p:spPr bwMode="auto">
            <a:xfrm>
              <a:off x="2636" y="2984"/>
              <a:ext cx="96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>
                  <a:latin typeface="Times" charset="0"/>
                </a:rPr>
                <a:t>3</a:t>
              </a:r>
              <a:endParaRPr lang="en-US" sz="2400"/>
            </a:p>
          </p:txBody>
        </p:sp>
        <p:sp>
          <p:nvSpPr>
            <p:cNvPr id="35" name="Line 85"/>
            <p:cNvSpPr>
              <a:spLocks noChangeShapeType="1"/>
            </p:cNvSpPr>
            <p:nvPr/>
          </p:nvSpPr>
          <p:spPr bwMode="auto">
            <a:xfrm>
              <a:off x="2620" y="2968"/>
              <a:ext cx="111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Rectangle 86"/>
            <p:cNvSpPr>
              <a:spLocks noChangeArrowheads="1"/>
            </p:cNvSpPr>
            <p:nvPr/>
          </p:nvSpPr>
          <p:spPr bwMode="auto">
            <a:xfrm>
              <a:off x="2763" y="2842"/>
              <a:ext cx="113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i="1" dirty="0">
                  <a:latin typeface="Symbol" charset="0"/>
                </a:rPr>
                <a:t>π</a:t>
              </a:r>
              <a:endParaRPr lang="en-US" sz="2400" dirty="0"/>
            </a:p>
          </p:txBody>
        </p:sp>
        <p:sp>
          <p:nvSpPr>
            <p:cNvPr id="37" name="Rectangle 87"/>
            <p:cNvSpPr>
              <a:spLocks noChangeArrowheads="1"/>
            </p:cNvSpPr>
            <p:nvPr/>
          </p:nvSpPr>
          <p:spPr bwMode="auto">
            <a:xfrm>
              <a:off x="3145" y="2716"/>
              <a:ext cx="75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 i="1">
                  <a:latin typeface="Times" charset="0"/>
                </a:rPr>
                <a:t>r</a:t>
              </a:r>
              <a:endParaRPr lang="en-US" sz="2400"/>
            </a:p>
          </p:txBody>
        </p:sp>
        <p:sp>
          <p:nvSpPr>
            <p:cNvPr id="38" name="Rectangle 88"/>
            <p:cNvSpPr>
              <a:spLocks noChangeArrowheads="1"/>
            </p:cNvSpPr>
            <p:nvPr/>
          </p:nvSpPr>
          <p:spPr bwMode="auto">
            <a:xfrm>
              <a:off x="3209" y="2857"/>
              <a:ext cx="50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400" i="1">
                  <a:latin typeface="Times" charset="0"/>
                </a:rPr>
                <a:t>e</a:t>
              </a:r>
              <a:endParaRPr lang="en-US" sz="2400"/>
            </a:p>
          </p:txBody>
        </p:sp>
        <p:sp>
          <p:nvSpPr>
            <p:cNvPr id="39" name="Rectangle 89"/>
            <p:cNvSpPr>
              <a:spLocks noChangeArrowheads="1"/>
            </p:cNvSpPr>
            <p:nvPr/>
          </p:nvSpPr>
          <p:spPr bwMode="auto">
            <a:xfrm>
              <a:off x="2986" y="3015"/>
              <a:ext cx="139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 i="1">
                  <a:latin typeface="Times" charset="0"/>
                </a:rPr>
                <a:t>m</a:t>
              </a:r>
              <a:endParaRPr lang="en-US" sz="2400"/>
            </a:p>
          </p:txBody>
        </p:sp>
        <p:sp>
          <p:nvSpPr>
            <p:cNvPr id="40" name="Rectangle 90"/>
            <p:cNvSpPr>
              <a:spLocks noChangeArrowheads="1"/>
            </p:cNvSpPr>
            <p:nvPr/>
          </p:nvSpPr>
          <p:spPr bwMode="auto">
            <a:xfrm>
              <a:off x="3129" y="3157"/>
              <a:ext cx="56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400">
                  <a:latin typeface="Times" charset="0"/>
                </a:rPr>
                <a:t>0</a:t>
              </a:r>
              <a:endParaRPr lang="en-US" sz="2400"/>
            </a:p>
          </p:txBody>
        </p:sp>
        <p:sp>
          <p:nvSpPr>
            <p:cNvPr id="41" name="Rectangle 91"/>
            <p:cNvSpPr>
              <a:spLocks noChangeArrowheads="1"/>
            </p:cNvSpPr>
            <p:nvPr/>
          </p:nvSpPr>
          <p:spPr bwMode="auto">
            <a:xfrm>
              <a:off x="3193" y="3015"/>
              <a:ext cx="85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 i="1">
                  <a:latin typeface="Times" charset="0"/>
                </a:rPr>
                <a:t>c</a:t>
              </a:r>
              <a:endParaRPr lang="en-US" sz="2400"/>
            </a:p>
          </p:txBody>
        </p:sp>
        <p:sp>
          <p:nvSpPr>
            <p:cNvPr id="42" name="Rectangle 92"/>
            <p:cNvSpPr>
              <a:spLocks noChangeArrowheads="1"/>
            </p:cNvSpPr>
            <p:nvPr/>
          </p:nvSpPr>
          <p:spPr bwMode="auto">
            <a:xfrm>
              <a:off x="3289" y="3015"/>
              <a:ext cx="56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400">
                  <a:latin typeface="Times" charset="0"/>
                </a:rPr>
                <a:t>2</a:t>
              </a:r>
              <a:endParaRPr lang="en-US" sz="2400"/>
            </a:p>
          </p:txBody>
        </p:sp>
        <p:sp>
          <p:nvSpPr>
            <p:cNvPr id="43" name="Rectangle 93"/>
            <p:cNvSpPr>
              <a:spLocks noChangeArrowheads="1"/>
            </p:cNvSpPr>
            <p:nvPr/>
          </p:nvSpPr>
          <p:spPr bwMode="auto">
            <a:xfrm>
              <a:off x="2922" y="2936"/>
              <a:ext cx="96" cy="3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3600">
                  <a:latin typeface="Symbol" charset="0"/>
                </a:rPr>
                <a:t>(</a:t>
              </a:r>
              <a:endParaRPr lang="en-US" sz="2400"/>
            </a:p>
          </p:txBody>
        </p:sp>
        <p:sp>
          <p:nvSpPr>
            <p:cNvPr id="44" name="Rectangle 94"/>
            <p:cNvSpPr>
              <a:spLocks noChangeArrowheads="1"/>
            </p:cNvSpPr>
            <p:nvPr/>
          </p:nvSpPr>
          <p:spPr bwMode="auto">
            <a:xfrm>
              <a:off x="3368" y="2936"/>
              <a:ext cx="96" cy="3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3600">
                  <a:latin typeface="Symbol" charset="0"/>
                </a:rPr>
                <a:t>)</a:t>
              </a:r>
              <a:endParaRPr lang="en-US" sz="2400"/>
            </a:p>
          </p:txBody>
        </p:sp>
        <p:sp>
          <p:nvSpPr>
            <p:cNvPr id="45" name="Rectangle 95"/>
            <p:cNvSpPr>
              <a:spLocks noChangeArrowheads="1"/>
            </p:cNvSpPr>
            <p:nvPr/>
          </p:nvSpPr>
          <p:spPr bwMode="auto">
            <a:xfrm>
              <a:off x="3432" y="2967"/>
              <a:ext cx="56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400">
                  <a:latin typeface="Times" charset="0"/>
                </a:rPr>
                <a:t>3</a:t>
              </a:r>
              <a:endParaRPr lang="en-US" sz="2400"/>
            </a:p>
          </p:txBody>
        </p:sp>
        <p:sp>
          <p:nvSpPr>
            <p:cNvPr id="46" name="Line 96"/>
            <p:cNvSpPr>
              <a:spLocks noChangeShapeType="1"/>
            </p:cNvSpPr>
            <p:nvPr/>
          </p:nvSpPr>
          <p:spPr bwMode="auto">
            <a:xfrm>
              <a:off x="2922" y="2968"/>
              <a:ext cx="574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" name="Rectangle 97"/>
            <p:cNvSpPr>
              <a:spLocks noChangeArrowheads="1"/>
            </p:cNvSpPr>
            <p:nvPr/>
          </p:nvSpPr>
          <p:spPr bwMode="auto">
            <a:xfrm>
              <a:off x="3559" y="2716"/>
              <a:ext cx="117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 i="1">
                  <a:solidFill>
                    <a:srgbClr val="FF0000"/>
                  </a:solidFill>
                  <a:latin typeface="Times" charset="0"/>
                </a:rPr>
                <a:t>E</a:t>
              </a:r>
              <a:endParaRPr lang="en-US" sz="2400">
                <a:solidFill>
                  <a:srgbClr val="FF0000"/>
                </a:solidFill>
              </a:endParaRPr>
            </a:p>
          </p:txBody>
        </p:sp>
        <p:sp>
          <p:nvSpPr>
            <p:cNvPr id="48" name="Rectangle 98"/>
            <p:cNvSpPr>
              <a:spLocks noChangeArrowheads="1"/>
            </p:cNvSpPr>
            <p:nvPr/>
          </p:nvSpPr>
          <p:spPr bwMode="auto">
            <a:xfrm>
              <a:off x="3687" y="2731"/>
              <a:ext cx="56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400">
                  <a:solidFill>
                    <a:srgbClr val="FF0000"/>
                  </a:solidFill>
                  <a:latin typeface="Times" charset="0"/>
                </a:rPr>
                <a:t>4</a:t>
              </a:r>
              <a:endParaRPr lang="en-US" sz="2400">
                <a:solidFill>
                  <a:srgbClr val="FF0000"/>
                </a:solidFill>
              </a:endParaRPr>
            </a:p>
          </p:txBody>
        </p:sp>
        <p:sp>
          <p:nvSpPr>
            <p:cNvPr id="49" name="Rectangle 99"/>
            <p:cNvSpPr>
              <a:spLocks noChangeArrowheads="1"/>
            </p:cNvSpPr>
            <p:nvPr/>
          </p:nvSpPr>
          <p:spPr bwMode="auto">
            <a:xfrm>
              <a:off x="3591" y="2984"/>
              <a:ext cx="97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>
                  <a:solidFill>
                    <a:srgbClr val="FF0000"/>
                  </a:solidFill>
                </a:rPr>
                <a:t>ρ</a:t>
              </a:r>
            </a:p>
          </p:txBody>
        </p:sp>
        <p:sp>
          <p:nvSpPr>
            <p:cNvPr id="50" name="Line 100"/>
            <p:cNvSpPr>
              <a:spLocks noChangeShapeType="1"/>
            </p:cNvSpPr>
            <p:nvPr/>
          </p:nvSpPr>
          <p:spPr bwMode="auto">
            <a:xfrm>
              <a:off x="3543" y="2968"/>
              <a:ext cx="207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19" name="Picture 6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8441" y="2376314"/>
            <a:ext cx="762000" cy="317500"/>
          </a:xfrm>
          <a:prstGeom prst="rect">
            <a:avLst/>
          </a:prstGeom>
          <a:solidFill>
            <a:srgbClr val="99FF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7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8441" y="3384377"/>
            <a:ext cx="762000" cy="317500"/>
          </a:xfrm>
          <a:prstGeom prst="rect">
            <a:avLst/>
          </a:prstGeom>
          <a:solidFill>
            <a:srgbClr val="99FF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Rectangle 14"/>
          <p:cNvSpPr>
            <a:spLocks noChangeArrowheads="1"/>
          </p:cNvSpPr>
          <p:nvPr/>
        </p:nvSpPr>
        <p:spPr bwMode="auto">
          <a:xfrm>
            <a:off x="5770378" y="2204864"/>
            <a:ext cx="546623" cy="45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/>
          <a:p>
            <a:pPr defTabSz="762000"/>
            <a:r>
              <a:rPr lang="en-US" i="1" dirty="0">
                <a:latin typeface="Symbol" charset="0"/>
                <a:ea typeface="ＭＳ Ｐゴシック" charset="0"/>
              </a:rPr>
              <a:t>ΔE</a:t>
            </a:r>
          </a:p>
        </p:txBody>
      </p:sp>
      <p:graphicFrame>
        <p:nvGraphicFramePr>
          <p:cNvPr id="51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20148806"/>
              </p:ext>
            </p:extLst>
          </p:nvPr>
        </p:nvGraphicFramePr>
        <p:xfrm>
          <a:off x="8218526" y="2808114"/>
          <a:ext cx="241906" cy="4155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26720" imgH="203040" progId="Equation.3">
                  <p:embed/>
                </p:oleObj>
              </mc:Choice>
              <mc:Fallback>
                <p:oleObj name="Equation" r:id="rId5" imgW="12672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18526" y="2808114"/>
                        <a:ext cx="241906" cy="41555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4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5632028"/>
            <a:ext cx="1778000" cy="749300"/>
          </a:xfrm>
          <a:prstGeom prst="rect">
            <a:avLst/>
          </a:prstGeom>
          <a:solidFill>
            <a:srgbClr val="FFFC99"/>
          </a:solidFill>
          <a:ln w="19050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26" name="Line 12"/>
          <p:cNvSpPr>
            <a:spLocks noChangeShapeType="1"/>
          </p:cNvSpPr>
          <p:nvPr/>
        </p:nvSpPr>
        <p:spPr bwMode="auto">
          <a:xfrm>
            <a:off x="5757678" y="2416002"/>
            <a:ext cx="0" cy="12065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arrow" w="med" len="med"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pPr eaLnBrk="1" hangingPunct="1"/>
            <a:endParaRPr lang="en-US" sz="1800">
              <a:latin typeface="Arial" charset="0"/>
              <a:ea typeface="ＭＳ Ｐゴシック" charset="0"/>
            </a:endParaRPr>
          </a:p>
        </p:txBody>
      </p:sp>
      <p:sp>
        <p:nvSpPr>
          <p:cNvPr id="25" name="Line 11"/>
          <p:cNvSpPr>
            <a:spLocks noChangeShapeType="1"/>
          </p:cNvSpPr>
          <p:nvPr/>
        </p:nvSpPr>
        <p:spPr bwMode="auto">
          <a:xfrm>
            <a:off x="3249428" y="3019252"/>
            <a:ext cx="48641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pPr eaLnBrk="1" hangingPunct="1"/>
            <a:endParaRPr lang="en-US" sz="1800">
              <a:latin typeface="Arial" charset="0"/>
              <a:ea typeface="ＭＳ Ｐゴシック" charset="0"/>
            </a:endParaRPr>
          </a:p>
        </p:txBody>
      </p:sp>
      <p:sp>
        <p:nvSpPr>
          <p:cNvPr id="27" name="Oval 13"/>
          <p:cNvSpPr>
            <a:spLocks noChangeArrowheads="1"/>
          </p:cNvSpPr>
          <p:nvPr/>
        </p:nvSpPr>
        <p:spPr bwMode="auto">
          <a:xfrm>
            <a:off x="5596810" y="2962643"/>
            <a:ext cx="323850" cy="119063"/>
          </a:xfrm>
          <a:prstGeom prst="ellipse">
            <a:avLst/>
          </a:prstGeom>
          <a:solidFill>
            <a:srgbClr val="00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1" hangingPunct="1"/>
            <a:endParaRPr lang="en-US" sz="1800" dirty="0"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8062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7" grpId="1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04800"/>
            <a:ext cx="7467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/>
              <a:t>Longitudinal Dynamics in Synchrotrons</a:t>
            </a:r>
            <a:endParaRPr lang="fr-FR" dirty="0"/>
          </a:p>
        </p:txBody>
      </p:sp>
      <p:sp>
        <p:nvSpPr>
          <p:cNvPr id="38917" name="Line 3"/>
          <p:cNvSpPr>
            <a:spLocks noChangeShapeType="1"/>
          </p:cNvSpPr>
          <p:nvPr/>
        </p:nvSpPr>
        <p:spPr bwMode="auto">
          <a:xfrm>
            <a:off x="1828800" y="16002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918" name="Text Box 4"/>
          <p:cNvSpPr txBox="1">
            <a:spLocks noChangeArrowheads="1"/>
          </p:cNvSpPr>
          <p:nvPr/>
        </p:nvSpPr>
        <p:spPr bwMode="auto">
          <a:xfrm>
            <a:off x="1447800" y="990600"/>
            <a:ext cx="45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38919" name="Text Box 22"/>
          <p:cNvSpPr txBox="1">
            <a:spLocks noChangeArrowheads="1"/>
          </p:cNvSpPr>
          <p:nvPr/>
        </p:nvSpPr>
        <p:spPr bwMode="auto">
          <a:xfrm>
            <a:off x="323528" y="980728"/>
            <a:ext cx="799484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/>
              <a:t>Now we will look more quantitatively at the  </a:t>
            </a:r>
            <a:r>
              <a:rPr lang="en-US" sz="1800" dirty="0">
                <a:solidFill>
                  <a:srgbClr val="FF3300"/>
                </a:solidFill>
              </a:rPr>
              <a:t>“synchrotron motion”.</a:t>
            </a:r>
            <a:endParaRPr lang="fr-FR" sz="1800" dirty="0">
              <a:solidFill>
                <a:srgbClr val="FF3300"/>
              </a:solidFill>
            </a:endParaRPr>
          </a:p>
        </p:txBody>
      </p:sp>
      <p:sp>
        <p:nvSpPr>
          <p:cNvPr id="38920" name="Text Box 23"/>
          <p:cNvSpPr txBox="1">
            <a:spLocks noChangeArrowheads="1"/>
          </p:cNvSpPr>
          <p:nvPr/>
        </p:nvSpPr>
        <p:spPr bwMode="auto">
          <a:xfrm>
            <a:off x="323528" y="1482803"/>
            <a:ext cx="8058472" cy="4610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  <a:spcBef>
                <a:spcPct val="50000"/>
              </a:spcBef>
              <a:spcAft>
                <a:spcPts val="600"/>
              </a:spcAft>
            </a:pPr>
            <a:r>
              <a:rPr lang="en-US" sz="1800" dirty="0"/>
              <a:t>The RF acceleration process clearly emphasizes two coupled variables, the </a:t>
            </a:r>
            <a:r>
              <a:rPr lang="en-US" sz="1800" dirty="0">
                <a:solidFill>
                  <a:srgbClr val="FF0000"/>
                </a:solidFill>
              </a:rPr>
              <a:t>energy</a:t>
            </a:r>
            <a:r>
              <a:rPr lang="en-US" sz="1800" dirty="0"/>
              <a:t> gained by the particle and the </a:t>
            </a:r>
            <a:r>
              <a:rPr lang="en-US" sz="1800" dirty="0">
                <a:solidFill>
                  <a:srgbClr val="FF0000"/>
                </a:solidFill>
              </a:rPr>
              <a:t>RF phase </a:t>
            </a:r>
            <a:r>
              <a:rPr lang="en-US" sz="1800" dirty="0"/>
              <a:t>experienced by the same particle. </a:t>
            </a:r>
            <a:br>
              <a:rPr lang="en-US" sz="1800" dirty="0"/>
            </a:br>
            <a:r>
              <a:rPr lang="en-US" sz="1800" dirty="0"/>
              <a:t>Since there is a </a:t>
            </a:r>
            <a:r>
              <a:rPr lang="en-US" sz="1800" dirty="0">
                <a:solidFill>
                  <a:srgbClr val="FF0000"/>
                </a:solidFill>
              </a:rPr>
              <a:t>well defined synchronous particle </a:t>
            </a:r>
            <a:r>
              <a:rPr lang="en-US" sz="1800" dirty="0"/>
              <a:t>which has always the same </a:t>
            </a:r>
            <a:r>
              <a:rPr lang="en-US" sz="1800" dirty="0">
                <a:solidFill>
                  <a:srgbClr val="FF0000"/>
                </a:solidFill>
              </a:rPr>
              <a:t>phase </a:t>
            </a:r>
            <a:r>
              <a:rPr lang="en-US" sz="1800" dirty="0">
                <a:solidFill>
                  <a:srgbClr val="FF0000"/>
                </a:solidFill>
                <a:sym typeface="Symbol" charset="2"/>
              </a:rPr>
              <a:t></a:t>
            </a:r>
            <a:r>
              <a:rPr lang="en-US" sz="1800" baseline="-25000" dirty="0">
                <a:solidFill>
                  <a:srgbClr val="FF0000"/>
                </a:solidFill>
                <a:sym typeface="Symbol" charset="2"/>
              </a:rPr>
              <a:t>s</a:t>
            </a:r>
            <a:r>
              <a:rPr lang="en-US" sz="1800" b="1" dirty="0">
                <a:sym typeface="Symbol" charset="2"/>
              </a:rPr>
              <a:t>, </a:t>
            </a:r>
            <a:r>
              <a:rPr lang="en-US" sz="1800" dirty="0">
                <a:sym typeface="Symbol" charset="2"/>
              </a:rPr>
              <a:t>and the nominal </a:t>
            </a:r>
            <a:r>
              <a:rPr lang="en-US" sz="1800" dirty="0">
                <a:solidFill>
                  <a:srgbClr val="FF0000"/>
                </a:solidFill>
                <a:sym typeface="Symbol" charset="2"/>
              </a:rPr>
              <a:t>energy E</a:t>
            </a:r>
            <a:r>
              <a:rPr lang="en-US" sz="1800" baseline="-25000" dirty="0">
                <a:solidFill>
                  <a:srgbClr val="FF0000"/>
                </a:solidFill>
                <a:sym typeface="Symbol" charset="2"/>
              </a:rPr>
              <a:t>0</a:t>
            </a:r>
            <a:r>
              <a:rPr lang="en-US" sz="1800" dirty="0">
                <a:sym typeface="Symbol" charset="2"/>
              </a:rPr>
              <a:t>, it is sufficient to follow</a:t>
            </a:r>
            <a:r>
              <a:rPr lang="en-US" sz="1800" b="1" dirty="0">
                <a:sym typeface="Symbol" charset="2"/>
              </a:rPr>
              <a:t> </a:t>
            </a:r>
            <a:r>
              <a:rPr lang="en-US" sz="1800" dirty="0">
                <a:sym typeface="Symbol" charset="2"/>
              </a:rPr>
              <a:t>other particles with respect to that particle.</a:t>
            </a:r>
            <a:br>
              <a:rPr lang="en-US" sz="1800" dirty="0">
                <a:sym typeface="Symbol" charset="2"/>
              </a:rPr>
            </a:br>
            <a:r>
              <a:rPr lang="en-US" sz="1800" dirty="0">
                <a:sym typeface="Symbol" charset="2"/>
              </a:rPr>
              <a:t>So let’s introduce the following </a:t>
            </a:r>
            <a:r>
              <a:rPr lang="en-US" sz="1800" b="1" dirty="0">
                <a:sym typeface="Symbol" charset="2"/>
              </a:rPr>
              <a:t>reduced</a:t>
            </a:r>
            <a:r>
              <a:rPr lang="en-US" sz="1800" dirty="0">
                <a:sym typeface="Symbol" charset="2"/>
              </a:rPr>
              <a:t> </a:t>
            </a:r>
            <a:r>
              <a:rPr lang="en-US" sz="1800" b="1" dirty="0">
                <a:sym typeface="Symbol" charset="2"/>
              </a:rPr>
              <a:t>variables</a:t>
            </a:r>
            <a:r>
              <a:rPr lang="en-US" sz="1800" dirty="0">
                <a:sym typeface="Symbol" charset="2"/>
              </a:rPr>
              <a:t>:</a:t>
            </a:r>
            <a:endParaRPr lang="en-US" sz="2000" baseline="-25000" dirty="0">
              <a:solidFill>
                <a:srgbClr val="FF3300"/>
              </a:solidFill>
              <a:sym typeface="Symbol" charset="2"/>
            </a:endParaRPr>
          </a:p>
          <a:p>
            <a:pPr>
              <a:spcBef>
                <a:spcPct val="50000"/>
              </a:spcBef>
            </a:pPr>
            <a:r>
              <a:rPr lang="en-US" sz="2000" dirty="0">
                <a:solidFill>
                  <a:srgbClr val="FF3300"/>
                </a:solidFill>
                <a:sym typeface="Symbol" charset="2"/>
              </a:rPr>
              <a:t>    </a:t>
            </a:r>
            <a:r>
              <a:rPr lang="en-US" sz="2000" baseline="-25000" dirty="0">
                <a:solidFill>
                  <a:srgbClr val="FF3300"/>
                </a:solidFill>
                <a:sym typeface="Symbol" charset="2"/>
              </a:rPr>
              <a:t>    </a:t>
            </a:r>
            <a:r>
              <a:rPr lang="en-US" sz="2000" dirty="0">
                <a:solidFill>
                  <a:srgbClr val="FF3300"/>
                </a:solidFill>
                <a:sym typeface="Symbol" charset="2"/>
              </a:rPr>
              <a:t>particle RF phase     :           =  - </a:t>
            </a:r>
            <a:r>
              <a:rPr lang="en-US" sz="2000" baseline="-25000" dirty="0">
                <a:solidFill>
                  <a:srgbClr val="FF3300"/>
                </a:solidFill>
                <a:sym typeface="Symbol" charset="2"/>
              </a:rPr>
              <a:t>s</a:t>
            </a:r>
            <a:endParaRPr lang="en-US" sz="2000" dirty="0">
              <a:solidFill>
                <a:srgbClr val="FF3300"/>
              </a:solidFill>
              <a:sym typeface="Symbol" charset="2"/>
            </a:endParaRPr>
          </a:p>
          <a:p>
            <a:pPr>
              <a:spcBef>
                <a:spcPct val="50000"/>
              </a:spcBef>
            </a:pPr>
            <a:r>
              <a:rPr lang="en-US" sz="2000" dirty="0">
                <a:solidFill>
                  <a:srgbClr val="FF3300"/>
                </a:solidFill>
                <a:sym typeface="Symbol" charset="2"/>
              </a:rPr>
              <a:t>       particle momentum   :         p = p – p</a:t>
            </a:r>
            <a:r>
              <a:rPr lang="en-US" sz="2000" baseline="-25000" dirty="0">
                <a:solidFill>
                  <a:srgbClr val="FF3300"/>
                </a:solidFill>
                <a:sym typeface="Symbol" charset="2"/>
              </a:rPr>
              <a:t>0</a:t>
            </a:r>
            <a:endParaRPr lang="en-US" sz="2000" dirty="0">
              <a:solidFill>
                <a:srgbClr val="FF3300"/>
              </a:solidFill>
              <a:sym typeface="Symbol" charset="2"/>
            </a:endParaRPr>
          </a:p>
          <a:p>
            <a:pPr>
              <a:spcBef>
                <a:spcPct val="50000"/>
              </a:spcBef>
            </a:pPr>
            <a:r>
              <a:rPr lang="en-US" sz="2000" dirty="0">
                <a:solidFill>
                  <a:srgbClr val="FF3300"/>
                </a:solidFill>
                <a:sym typeface="Symbol" charset="2"/>
              </a:rPr>
              <a:t>       particle energy         :         E = E – E</a:t>
            </a:r>
            <a:r>
              <a:rPr lang="en-US" sz="2000" baseline="-25000" dirty="0">
                <a:solidFill>
                  <a:srgbClr val="FF3300"/>
                </a:solidFill>
                <a:sym typeface="Symbol" charset="2"/>
              </a:rPr>
              <a:t>0</a:t>
            </a:r>
          </a:p>
          <a:p>
            <a:pPr>
              <a:spcBef>
                <a:spcPct val="50000"/>
              </a:spcBef>
            </a:pPr>
            <a:r>
              <a:rPr lang="en-US" sz="2000" dirty="0">
                <a:solidFill>
                  <a:srgbClr val="FF3300"/>
                </a:solidFill>
                <a:sym typeface="Symbol" charset="2"/>
              </a:rPr>
              <a:t>       angular frequency :             ⍵ = ⍵ – ⍵</a:t>
            </a:r>
            <a:r>
              <a:rPr lang="en-US" sz="2000" baseline="-25000" dirty="0">
                <a:solidFill>
                  <a:srgbClr val="FF3300"/>
                </a:solidFill>
                <a:sym typeface="Symbol" charset="2"/>
              </a:rPr>
              <a:t>0</a:t>
            </a:r>
          </a:p>
          <a:p>
            <a:pPr>
              <a:spcBef>
                <a:spcPct val="50000"/>
              </a:spcBef>
            </a:pPr>
            <a:r>
              <a:rPr lang="en-US" sz="2000" baseline="-25000" dirty="0">
                <a:solidFill>
                  <a:srgbClr val="FF3300"/>
                </a:solidFill>
                <a:sym typeface="Symbol" charset="2"/>
              </a:rPr>
              <a:t>           </a:t>
            </a:r>
            <a:r>
              <a:rPr lang="en-US" sz="2000" dirty="0">
                <a:solidFill>
                  <a:srgbClr val="FF3300"/>
                </a:solidFill>
                <a:sym typeface="Symbol" charset="2"/>
              </a:rPr>
              <a:t>azimuth orbital angle:          =  - </a:t>
            </a:r>
            <a:r>
              <a:rPr lang="en-US" sz="2000" baseline="-25000" dirty="0">
                <a:solidFill>
                  <a:srgbClr val="FF3300"/>
                </a:solidFill>
                <a:sym typeface="Symbol" charset="2"/>
              </a:rPr>
              <a:t>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3E9253A-BC36-AB46-B6E6-1FE81A8AF9A8}"/>
              </a:ext>
            </a:extLst>
          </p:cNvPr>
          <p:cNvSpPr/>
          <p:nvPr/>
        </p:nvSpPr>
        <p:spPr>
          <a:xfrm>
            <a:off x="6058509" y="4437112"/>
            <a:ext cx="2977987" cy="1224136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>
            <a:normAutofit/>
          </a:bodyPr>
          <a:lstStyle/>
          <a:p>
            <a:pPr algn="ctr"/>
            <a:r>
              <a:rPr lang="en-US" dirty="0"/>
              <a:t>Look at </a:t>
            </a:r>
            <a:r>
              <a:rPr lang="en-US" dirty="0">
                <a:solidFill>
                  <a:srgbClr val="FF0000"/>
                </a:solidFill>
              </a:rPr>
              <a:t>difference from synchronous particle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6157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3" name="Rectangle 1026"/>
          <p:cNvSpPr>
            <a:spLocks noGrp="1" noChangeArrowheads="1"/>
          </p:cNvSpPr>
          <p:nvPr>
            <p:ph type="title"/>
          </p:nvPr>
        </p:nvSpPr>
        <p:spPr>
          <a:xfrm>
            <a:off x="838200" y="304800"/>
            <a:ext cx="7467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/>
              <a:t> Equations of Longitudinal Motion</a:t>
            </a:r>
            <a:endParaRPr lang="fr-FR"/>
          </a:p>
        </p:txBody>
      </p:sp>
      <p:sp>
        <p:nvSpPr>
          <p:cNvPr id="45064" name="Line 1027"/>
          <p:cNvSpPr>
            <a:spLocks noChangeShapeType="1"/>
          </p:cNvSpPr>
          <p:nvPr/>
        </p:nvSpPr>
        <p:spPr bwMode="auto">
          <a:xfrm>
            <a:off x="1828800" y="1929397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5" name="Text Box 1028"/>
          <p:cNvSpPr txBox="1">
            <a:spLocks noChangeArrowheads="1"/>
          </p:cNvSpPr>
          <p:nvPr/>
        </p:nvSpPr>
        <p:spPr bwMode="auto">
          <a:xfrm>
            <a:off x="1447800" y="990600"/>
            <a:ext cx="45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45069" name="Text Box 1040"/>
          <p:cNvSpPr txBox="1">
            <a:spLocks noChangeArrowheads="1"/>
          </p:cNvSpPr>
          <p:nvPr/>
        </p:nvSpPr>
        <p:spPr bwMode="auto">
          <a:xfrm>
            <a:off x="2590800" y="2961679"/>
            <a:ext cx="4114800" cy="485775"/>
          </a:xfrm>
          <a:prstGeom prst="rect">
            <a:avLst/>
          </a:prstGeom>
          <a:solidFill>
            <a:srgbClr val="CCFFCC"/>
          </a:solidFill>
          <a:ln w="28575">
            <a:solidFill>
              <a:srgbClr val="0066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fr-FR">
                <a:solidFill>
                  <a:srgbClr val="006600"/>
                </a:solidFill>
              </a:rPr>
              <a:t>deriving and combining</a:t>
            </a:r>
          </a:p>
        </p:txBody>
      </p:sp>
      <p:sp>
        <p:nvSpPr>
          <p:cNvPr id="45070" name="Line 1041"/>
          <p:cNvSpPr>
            <a:spLocks noChangeShapeType="1"/>
          </p:cNvSpPr>
          <p:nvPr/>
        </p:nvSpPr>
        <p:spPr bwMode="auto">
          <a:xfrm>
            <a:off x="2286000" y="2352079"/>
            <a:ext cx="609600" cy="533400"/>
          </a:xfrm>
          <a:prstGeom prst="line">
            <a:avLst/>
          </a:prstGeom>
          <a:noFill/>
          <a:ln w="28575">
            <a:solidFill>
              <a:srgbClr val="0066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71" name="Line 1042"/>
          <p:cNvSpPr>
            <a:spLocks noChangeShapeType="1"/>
          </p:cNvSpPr>
          <p:nvPr/>
        </p:nvSpPr>
        <p:spPr bwMode="auto">
          <a:xfrm flipV="1">
            <a:off x="5508104" y="2310783"/>
            <a:ext cx="216024" cy="574696"/>
          </a:xfrm>
          <a:prstGeom prst="line">
            <a:avLst/>
          </a:prstGeom>
          <a:noFill/>
          <a:ln w="28575">
            <a:solidFill>
              <a:srgbClr val="0066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72" name="Line 1044"/>
          <p:cNvSpPr>
            <a:spLocks noChangeShapeType="1"/>
          </p:cNvSpPr>
          <p:nvPr/>
        </p:nvSpPr>
        <p:spPr bwMode="auto">
          <a:xfrm>
            <a:off x="4572000" y="3495079"/>
            <a:ext cx="0" cy="304800"/>
          </a:xfrm>
          <a:prstGeom prst="line">
            <a:avLst/>
          </a:prstGeom>
          <a:noFill/>
          <a:ln w="28575">
            <a:solidFill>
              <a:srgbClr val="0066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73" name="Text Box 1045"/>
          <p:cNvSpPr txBox="1">
            <a:spLocks noChangeArrowheads="1"/>
          </p:cNvSpPr>
          <p:nvPr/>
        </p:nvSpPr>
        <p:spPr bwMode="auto">
          <a:xfrm>
            <a:off x="609600" y="5029200"/>
            <a:ext cx="7772400" cy="106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/>
              <a:t>This second order equation is non linear. Moreover the parameters within the bracket are in general slowly varying with time.</a:t>
            </a:r>
          </a:p>
          <a:p>
            <a:pPr>
              <a:spcBef>
                <a:spcPct val="50000"/>
              </a:spcBef>
            </a:pPr>
            <a:r>
              <a:rPr lang="en-GB" sz="1800" dirty="0"/>
              <a:t>We will study some cases in the following…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940877F-2336-3941-87C2-4AEB7DBCAAE0}"/>
                  </a:ext>
                </a:extLst>
              </p:cNvPr>
              <p:cNvSpPr txBox="1"/>
              <p:nvPr/>
            </p:nvSpPr>
            <p:spPr>
              <a:xfrm>
                <a:off x="3697057" y="1412776"/>
                <a:ext cx="4587538" cy="856325"/>
              </a:xfrm>
              <a:prstGeom prst="rect">
                <a:avLst/>
              </a:prstGeom>
              <a:solidFill>
                <a:srgbClr val="FFFFCC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d>
                        <m:dPr>
                          <m:ctrlPr>
                            <a:rPr lang="el-G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l-G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l-G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l-GR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l-GR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𝑞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acc>
                        <m:accPr>
                          <m:chr m:val="̂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e>
                      </m:acc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unc>
                            <m:func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</m:func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unc>
                            <m:func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</m:func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940877F-2336-3941-87C2-4AEB7DBCAA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7057" y="1412776"/>
                <a:ext cx="4587538" cy="856325"/>
              </a:xfrm>
              <a:prstGeom prst="rect">
                <a:avLst/>
              </a:prstGeom>
              <a:blipFill>
                <a:blip r:embed="rId3"/>
                <a:stretch>
                  <a:fillRect b="-14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92B82206-FDF2-624F-AA02-ABEE8F61FE4B}"/>
                  </a:ext>
                </a:extLst>
              </p:cNvPr>
              <p:cNvSpPr txBox="1"/>
              <p:nvPr/>
            </p:nvSpPr>
            <p:spPr>
              <a:xfrm>
                <a:off x="885426" y="1416463"/>
                <a:ext cx="2039148" cy="848950"/>
              </a:xfrm>
              <a:prstGeom prst="rect">
                <a:avLst/>
              </a:prstGeom>
              <a:solidFill>
                <a:srgbClr val="FFFFCC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num>
                        <m:den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𝑅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h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acc>
                        <m:accPr>
                          <m:chr m:val="̇"/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</m:ac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92B82206-FDF2-624F-AA02-ABEE8F61FE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5426" y="1416463"/>
                <a:ext cx="2039148" cy="848950"/>
              </a:xfrm>
              <a:prstGeom prst="rect">
                <a:avLst/>
              </a:prstGeom>
              <a:blipFill>
                <a:blip r:embed="rId4"/>
                <a:stretch>
                  <a:fillRect b="-58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D1BF15BF-EC6A-D443-8977-AD211C59CAEF}"/>
                  </a:ext>
                </a:extLst>
              </p:cNvPr>
              <p:cNvSpPr txBox="1"/>
              <p:nvPr/>
            </p:nvSpPr>
            <p:spPr>
              <a:xfrm>
                <a:off x="2012370" y="4011711"/>
                <a:ext cx="5511958" cy="907171"/>
              </a:xfrm>
              <a:prstGeom prst="rect">
                <a:avLst/>
              </a:prstGeom>
              <a:solidFill>
                <a:srgbClr val="FFFFCC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𝜂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  <m:f>
                            <m:fPr>
                              <m:ctrlP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𝑑𝑡</m:t>
                              </m:r>
                            </m:den>
                          </m:f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𝑞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acc>
                            <m:accPr>
                              <m:chr m:val="̂"/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𝑉</m:t>
                              </m:r>
                            </m:e>
                          </m:acc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unc>
                            <m:func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</m:func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unc>
                            <m:func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</m:func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D1BF15BF-EC6A-D443-8977-AD211C59CA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2370" y="4011711"/>
                <a:ext cx="5511958" cy="907171"/>
              </a:xfrm>
              <a:prstGeom prst="rect">
                <a:avLst/>
              </a:prstGeom>
              <a:blipFill>
                <a:blip r:embed="rId5"/>
                <a:stretch>
                  <a:fillRect t="-4110" b="-41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 Box 1045">
            <a:extLst>
              <a:ext uri="{FF2B5EF4-FFF2-40B4-BE49-F238E27FC236}">
                <a16:creationId xmlns:a16="http://schemas.microsoft.com/office/drawing/2014/main" id="{77417CF3-E6EE-3CEA-27CE-CDBC9451C2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1424" y="998702"/>
            <a:ext cx="78910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/>
              <a:t>In these reduced variables, the </a:t>
            </a:r>
            <a:r>
              <a:rPr lang="en-GB" sz="1800" dirty="0">
                <a:solidFill>
                  <a:srgbClr val="FF0000"/>
                </a:solidFill>
              </a:rPr>
              <a:t>equations of motion </a:t>
            </a:r>
            <a:r>
              <a:rPr lang="en-GB" sz="1800" dirty="0"/>
              <a:t>are (see Appendix):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404" name="Picture 15" descr="potentialfunctio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2895600"/>
            <a:ext cx="4691063" cy="329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399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04800"/>
            <a:ext cx="7467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/>
              <a:t>Potential Energy Function </a:t>
            </a:r>
            <a:endParaRPr lang="fr-FR"/>
          </a:p>
        </p:txBody>
      </p:sp>
      <p:sp>
        <p:nvSpPr>
          <p:cNvPr id="59400" name="Line 3"/>
          <p:cNvSpPr>
            <a:spLocks noChangeShapeType="1"/>
          </p:cNvSpPr>
          <p:nvPr/>
        </p:nvSpPr>
        <p:spPr bwMode="auto">
          <a:xfrm>
            <a:off x="1828800" y="16002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401" name="Text Box 4"/>
          <p:cNvSpPr txBox="1">
            <a:spLocks noChangeArrowheads="1"/>
          </p:cNvSpPr>
          <p:nvPr/>
        </p:nvSpPr>
        <p:spPr bwMode="auto">
          <a:xfrm>
            <a:off x="1447800" y="990600"/>
            <a:ext cx="45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59402" name="Text Box 5"/>
          <p:cNvSpPr txBox="1">
            <a:spLocks noChangeArrowheads="1"/>
          </p:cNvSpPr>
          <p:nvPr/>
        </p:nvSpPr>
        <p:spPr bwMode="auto">
          <a:xfrm>
            <a:off x="609600" y="1897063"/>
            <a:ext cx="4876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800"/>
          </a:p>
        </p:txBody>
      </p:sp>
      <p:sp>
        <p:nvSpPr>
          <p:cNvPr id="59403" name="Text Box 6"/>
          <p:cNvSpPr txBox="1">
            <a:spLocks noChangeArrowheads="1"/>
          </p:cNvSpPr>
          <p:nvPr/>
        </p:nvSpPr>
        <p:spPr bwMode="auto">
          <a:xfrm>
            <a:off x="609600" y="1524000"/>
            <a:ext cx="533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800"/>
          </a:p>
        </p:txBody>
      </p:sp>
      <p:graphicFrame>
        <p:nvGraphicFramePr>
          <p:cNvPr id="59394" name="Object 2"/>
          <p:cNvGraphicFramePr>
            <a:graphicFrameLocks noChangeAspect="1"/>
          </p:cNvGraphicFramePr>
          <p:nvPr/>
        </p:nvGraphicFramePr>
        <p:xfrm>
          <a:off x="2971801" y="1442596"/>
          <a:ext cx="1143000" cy="7408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647640" imgH="393480" progId="Equation.DSMT4">
                  <p:embed/>
                </p:oleObj>
              </mc:Choice>
              <mc:Fallback>
                <p:oleObj name="Equation" r:id="rId4" imgW="647640" imgH="393480" progId="Equation.DSMT4">
                  <p:embed/>
                  <p:pic>
                    <p:nvPicPr>
                      <p:cNvPr id="59394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1801" y="1442596"/>
                        <a:ext cx="1143000" cy="74083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9395" name="Object 3"/>
          <p:cNvGraphicFramePr>
            <a:graphicFrameLocks noChangeAspect="1"/>
          </p:cNvGraphicFramePr>
          <p:nvPr/>
        </p:nvGraphicFramePr>
        <p:xfrm>
          <a:off x="5029200" y="1524000"/>
          <a:ext cx="1295400" cy="6361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723600" imgH="355320" progId="Equation.DSMT4">
                  <p:embed/>
                </p:oleObj>
              </mc:Choice>
              <mc:Fallback>
                <p:oleObj name="Equation" r:id="rId6" imgW="723600" imgH="355320" progId="Equation.DSMT4">
                  <p:embed/>
                  <p:pic>
                    <p:nvPicPr>
                      <p:cNvPr id="5939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29200" y="1524000"/>
                        <a:ext cx="1295400" cy="63618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9396" name="Object 4"/>
          <p:cNvGraphicFramePr>
            <a:graphicFrameLocks noChangeAspect="1"/>
          </p:cNvGraphicFramePr>
          <p:nvPr/>
        </p:nvGraphicFramePr>
        <p:xfrm>
          <a:off x="3505200" y="2252662"/>
          <a:ext cx="5181600" cy="795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2565360" imgH="393480" progId="Equation.3">
                  <p:embed/>
                </p:oleObj>
              </mc:Choice>
              <mc:Fallback>
                <p:oleObj name="Equation" r:id="rId8" imgW="2565360" imgH="393480" progId="Equation.3">
                  <p:embed/>
                  <p:pic>
                    <p:nvPicPr>
                      <p:cNvPr id="59396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5200" y="2252662"/>
                        <a:ext cx="5181600" cy="795338"/>
                      </a:xfrm>
                      <a:prstGeom prst="rect">
                        <a:avLst/>
                      </a:prstGeom>
                      <a:solidFill>
                        <a:srgbClr val="FFCC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59405" name="Text Box 16"/>
          <p:cNvSpPr txBox="1">
            <a:spLocks noChangeArrowheads="1"/>
          </p:cNvSpPr>
          <p:nvPr/>
        </p:nvSpPr>
        <p:spPr bwMode="auto">
          <a:xfrm>
            <a:off x="609600" y="1066800"/>
            <a:ext cx="7924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>
                <a:solidFill>
                  <a:srgbClr val="FF3300"/>
                </a:solidFill>
              </a:rPr>
              <a:t>The longitudinal motion is produced by a force that can be derived from a scalar potential:</a:t>
            </a:r>
            <a:endParaRPr lang="fr-FR" sz="1800" dirty="0">
              <a:solidFill>
                <a:srgbClr val="FF3300"/>
              </a:solidFill>
            </a:endParaRPr>
          </a:p>
        </p:txBody>
      </p:sp>
      <p:sp>
        <p:nvSpPr>
          <p:cNvPr id="59406" name="Text Box 17"/>
          <p:cNvSpPr txBox="1">
            <a:spLocks noChangeArrowheads="1"/>
          </p:cNvSpPr>
          <p:nvPr/>
        </p:nvSpPr>
        <p:spPr bwMode="auto">
          <a:xfrm>
            <a:off x="5410200" y="3810000"/>
            <a:ext cx="3276600" cy="1493838"/>
          </a:xfrm>
          <a:prstGeom prst="rect">
            <a:avLst/>
          </a:prstGeom>
          <a:noFill/>
          <a:ln w="28575">
            <a:solidFill>
              <a:srgbClr val="0066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>
                <a:solidFill>
                  <a:srgbClr val="006600"/>
                </a:solidFill>
              </a:rPr>
              <a:t>The sum of the potential energy and kinetic energy is constant and by analogy represents the total energy of a non-dissipative system.</a:t>
            </a:r>
            <a:endParaRPr lang="fr-FR" sz="1800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4937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15" name="Rectangle 1026"/>
          <p:cNvSpPr>
            <a:spLocks noGrp="1" noChangeArrowheads="1"/>
          </p:cNvSpPr>
          <p:nvPr>
            <p:ph type="title"/>
          </p:nvPr>
        </p:nvSpPr>
        <p:spPr>
          <a:xfrm>
            <a:off x="838200" y="304800"/>
            <a:ext cx="7467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/>
              <a:t> Hamiltonian of Longitudinal Motion</a:t>
            </a:r>
            <a:endParaRPr lang="fr-FR"/>
          </a:p>
        </p:txBody>
      </p:sp>
      <p:sp>
        <p:nvSpPr>
          <p:cNvPr id="47116" name="Line 1027"/>
          <p:cNvSpPr>
            <a:spLocks noChangeShapeType="1"/>
          </p:cNvSpPr>
          <p:nvPr/>
        </p:nvSpPr>
        <p:spPr bwMode="auto">
          <a:xfrm>
            <a:off x="1828800" y="16002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117" name="Text Box 1028"/>
          <p:cNvSpPr txBox="1">
            <a:spLocks noChangeArrowheads="1"/>
          </p:cNvSpPr>
          <p:nvPr/>
        </p:nvSpPr>
        <p:spPr bwMode="auto">
          <a:xfrm>
            <a:off x="1447800" y="990600"/>
            <a:ext cx="45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47118" name="Text Box 1029"/>
          <p:cNvSpPr txBox="1">
            <a:spLocks noChangeArrowheads="1"/>
          </p:cNvSpPr>
          <p:nvPr/>
        </p:nvSpPr>
        <p:spPr bwMode="auto">
          <a:xfrm>
            <a:off x="609600" y="1897063"/>
            <a:ext cx="4876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800"/>
          </a:p>
        </p:txBody>
      </p:sp>
      <p:sp>
        <p:nvSpPr>
          <p:cNvPr id="47119" name="Text Box 1030"/>
          <p:cNvSpPr txBox="1">
            <a:spLocks noChangeArrowheads="1"/>
          </p:cNvSpPr>
          <p:nvPr/>
        </p:nvSpPr>
        <p:spPr bwMode="auto">
          <a:xfrm>
            <a:off x="609600" y="1524000"/>
            <a:ext cx="533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800"/>
          </a:p>
        </p:txBody>
      </p:sp>
      <p:sp>
        <p:nvSpPr>
          <p:cNvPr id="47120" name="Text Box 1039"/>
          <p:cNvSpPr txBox="1">
            <a:spLocks noChangeArrowheads="1"/>
          </p:cNvSpPr>
          <p:nvPr/>
        </p:nvSpPr>
        <p:spPr bwMode="auto">
          <a:xfrm>
            <a:off x="457200" y="1066800"/>
            <a:ext cx="8305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 dirty="0">
                <a:solidFill>
                  <a:srgbClr val="FF3300"/>
                </a:solidFill>
              </a:rPr>
              <a:t>Introducing a new convenient variable, W, leads to the 1</a:t>
            </a:r>
            <a:r>
              <a:rPr lang="en-GB" sz="2000" baseline="30000" dirty="0">
                <a:solidFill>
                  <a:srgbClr val="FF3300"/>
                </a:solidFill>
              </a:rPr>
              <a:t>st</a:t>
            </a:r>
            <a:r>
              <a:rPr lang="en-GB" sz="2000" dirty="0">
                <a:solidFill>
                  <a:srgbClr val="FF3300"/>
                </a:solidFill>
              </a:rPr>
              <a:t> order equations:</a:t>
            </a:r>
          </a:p>
        </p:txBody>
      </p:sp>
      <p:sp>
        <p:nvSpPr>
          <p:cNvPr id="47121" name="Line 1041"/>
          <p:cNvSpPr>
            <a:spLocks noChangeShapeType="1"/>
          </p:cNvSpPr>
          <p:nvPr/>
        </p:nvSpPr>
        <p:spPr bwMode="auto">
          <a:xfrm>
            <a:off x="3419872" y="2514600"/>
            <a:ext cx="762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122" name="Text Box 1042"/>
          <p:cNvSpPr txBox="1">
            <a:spLocks noChangeArrowheads="1"/>
          </p:cNvSpPr>
          <p:nvPr/>
        </p:nvSpPr>
        <p:spPr bwMode="auto">
          <a:xfrm>
            <a:off x="533400" y="3505200"/>
            <a:ext cx="81534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 dirty="0">
                <a:solidFill>
                  <a:srgbClr val="FF3300"/>
                </a:solidFill>
              </a:rPr>
              <a:t>The two variables </a:t>
            </a:r>
            <a:r>
              <a:rPr lang="en-GB" sz="2000" dirty="0">
                <a:solidFill>
                  <a:srgbClr val="FF3300"/>
                </a:solidFill>
                <a:sym typeface="Symbol" charset="2"/>
              </a:rPr>
              <a:t>,W are canonical since t</a:t>
            </a:r>
            <a:r>
              <a:rPr lang="en-GB" sz="2000" dirty="0">
                <a:solidFill>
                  <a:srgbClr val="FF3300"/>
                </a:solidFill>
              </a:rPr>
              <a:t>hese equations of motion can be derived from a Hamiltonian </a:t>
            </a:r>
            <a:r>
              <a:rPr lang="en-GB" sz="2000" dirty="0" err="1">
                <a:solidFill>
                  <a:srgbClr val="FF3300"/>
                </a:solidFill>
              </a:rPr>
              <a:t>H(</a:t>
            </a:r>
            <a:r>
              <a:rPr lang="en-GB" sz="2000" dirty="0" err="1">
                <a:solidFill>
                  <a:srgbClr val="FF3300"/>
                </a:solidFill>
                <a:sym typeface="Symbol" charset="2"/>
              </a:rPr>
              <a:t>,W,t</a:t>
            </a:r>
            <a:r>
              <a:rPr lang="en-GB" sz="2000" dirty="0">
                <a:solidFill>
                  <a:srgbClr val="FF3300"/>
                </a:solidFill>
                <a:sym typeface="Symbol" charset="2"/>
              </a:rPr>
              <a:t>):</a:t>
            </a:r>
            <a:endParaRPr lang="en-GB" sz="2000" dirty="0">
              <a:solidFill>
                <a:srgbClr val="FF3300"/>
              </a:solidFill>
            </a:endParaRPr>
          </a:p>
        </p:txBody>
      </p:sp>
      <p:graphicFrame>
        <p:nvGraphicFramePr>
          <p:cNvPr id="47109" name="Object 5"/>
          <p:cNvGraphicFramePr>
            <a:graphicFrameLocks noChangeAspect="1"/>
          </p:cNvGraphicFramePr>
          <p:nvPr/>
        </p:nvGraphicFramePr>
        <p:xfrm>
          <a:off x="4514850" y="3251200"/>
          <a:ext cx="1143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14120" imgH="355320" progId="Equation.3">
                  <p:embed/>
                </p:oleObj>
              </mc:Choice>
              <mc:Fallback>
                <p:oleObj name="Equation" r:id="rId3" imgW="114120" imgH="355320" progId="Equation.3">
                  <p:embed/>
                  <p:pic>
                    <p:nvPicPr>
                      <p:cNvPr id="47109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251200"/>
                        <a:ext cx="114300" cy="355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110" name="Object 6"/>
          <p:cNvGraphicFramePr>
            <a:graphicFrameLocks noChangeAspect="1"/>
          </p:cNvGraphicFramePr>
          <p:nvPr/>
        </p:nvGraphicFramePr>
        <p:xfrm>
          <a:off x="1752600" y="4300537"/>
          <a:ext cx="1270000" cy="773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583920" imgH="355320" progId="Equation.3">
                  <p:embed/>
                </p:oleObj>
              </mc:Choice>
              <mc:Fallback>
                <p:oleObj name="Equation" r:id="rId5" imgW="583920" imgH="355320" progId="Equation.3">
                  <p:embed/>
                  <p:pic>
                    <p:nvPicPr>
                      <p:cNvPr id="4711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4300537"/>
                        <a:ext cx="1270000" cy="7731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111" name="Object 7"/>
          <p:cNvGraphicFramePr>
            <a:graphicFrameLocks noChangeAspect="1"/>
          </p:cNvGraphicFramePr>
          <p:nvPr/>
        </p:nvGraphicFramePr>
        <p:xfrm>
          <a:off x="4953000" y="4338637"/>
          <a:ext cx="13716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711000" imgH="355320" progId="Equation.3">
                  <p:embed/>
                </p:oleObj>
              </mc:Choice>
              <mc:Fallback>
                <p:oleObj name="Equation" r:id="rId7" imgW="711000" imgH="355320" progId="Equation.3">
                  <p:embed/>
                  <p:pic>
                    <p:nvPicPr>
                      <p:cNvPr id="47111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3000" y="4338637"/>
                        <a:ext cx="1371600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223552" y="5278971"/>
                <a:ext cx="8353376" cy="814325"/>
              </a:xfrm>
              <a:prstGeom prst="rect">
                <a:avLst/>
              </a:prstGeom>
              <a:solidFill>
                <a:srgbClr val="FFFFCC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charset="0"/>
                        </a:rPr>
                        <m:t>𝐻</m:t>
                      </m:r>
                      <m:d>
                        <m:dPr>
                          <m:ctrlPr>
                            <a:rPr lang="is-I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s-I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𝜙</m:t>
                          </m:r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𝑊</m:t>
                          </m:r>
                        </m:e>
                      </m:d>
                      <m:r>
                        <a:rPr lang="en-US" b="0" i="1" smtClean="0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bg-BG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charset="0"/>
                            </a:rPr>
                            <m:t>2</m:t>
                          </m:r>
                        </m:den>
                      </m:f>
                      <m:f>
                        <m:fPr>
                          <m:ctrlPr>
                            <a:rPr lang="bg-BG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charset="0"/>
                            </a:rPr>
                            <m:t>h</m:t>
                          </m:r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𝜂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charset="0"/>
                            </a:rPr>
                            <m:t>𝑅</m:t>
                          </m:r>
                        </m:den>
                      </m:f>
                      <m:sSup>
                        <m:sSupPr>
                          <m:ctrlPr>
                            <a:rPr lang="bg-BG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charset="0"/>
                            </a:rPr>
                            <m:t>𝑊</m:t>
                          </m:r>
                        </m:e>
                        <m:sup>
                          <m:r>
                            <a:rPr lang="en-US" b="0" i="1" smtClean="0">
                              <a:latin typeface="Cambria Math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 charset="0"/>
                        </a:rPr>
                        <m:t>+</m:t>
                      </m:r>
                      <m:f>
                        <m:fPr>
                          <m:ctrlPr>
                            <a:rPr lang="bg-BG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charset="0"/>
                            </a:rPr>
                            <m:t>𝑒</m:t>
                          </m:r>
                          <m:acc>
                            <m:accPr>
                              <m:chr m:val="̂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 charset="0"/>
                                </a:rPr>
                                <m:t>𝑉</m:t>
                              </m:r>
                            </m:e>
                          </m:acc>
                        </m:num>
                        <m:den>
                          <m:r>
                            <a:rPr lang="en-US" b="0" i="1" smtClean="0">
                              <a:latin typeface="Cambria Math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𝜋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pt-B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unc>
                            <m:funcPr>
                              <m:ctrlPr>
                                <a:rPr lang="pt-BR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pt-BR" b="0" i="0" smtClean="0">
                                  <a:latin typeface="Cambria Math" charset="0"/>
                                </a:rPr>
                                <m:t>cos</m:t>
                              </m:r>
                            </m:fName>
                            <m:e>
                              <m:r>
                                <a:rPr lang="pt-BR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𝜙</m:t>
                              </m:r>
                            </m:e>
                          </m:func>
                          <m:r>
                            <a:rPr lang="en-US" b="0" i="1" smtClean="0">
                              <a:latin typeface="Cambria Math" charset="0"/>
                            </a:rPr>
                            <m:t>−</m:t>
                          </m:r>
                          <m:func>
                            <m:func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charset="0"/>
                                </a:rPr>
                                <m:t>cos</m:t>
                              </m:r>
                            </m:fName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𝜙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charset="0"/>
                                    </a:rPr>
                                    <m:t>𝑠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charset="0"/>
                                </a:rPr>
                                <m:t>+</m:t>
                              </m:r>
                              <m:d>
                                <m:dPr>
                                  <m:ctrlPr>
                                    <a:rPr lang="is-I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is-IS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𝜙</m:t>
                                  </m:r>
                                  <m:r>
                                    <a:rPr lang="en-US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𝜙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</m:e>
                              </m:d>
                              <m:func>
                                <m:func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latin typeface="Cambria Math" charset="0"/>
                                    </a:rPr>
                                    <m:t>sin</m:t>
                                  </m:r>
                                </m:fName>
                                <m:e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𝜙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</m:e>
                              </m:func>
                            </m:e>
                          </m:func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3552" y="5278971"/>
                <a:ext cx="8353376" cy="814325"/>
              </a:xfrm>
              <a:prstGeom prst="rect">
                <a:avLst/>
              </a:prstGeom>
              <a:blipFill>
                <a:blip r:embed="rId10"/>
                <a:stretch>
                  <a:fillRect t="-10606" b="-106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717107" y="1636241"/>
                <a:ext cx="1949059" cy="76168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 smtClean="0">
                              <a:latin typeface="Cambria Math" charset="0"/>
                            </a:rPr>
                            <m:t>𝑑</m:t>
                          </m:r>
                          <m:r>
                            <a:rPr lang="en-US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𝜙</m:t>
                          </m:r>
                        </m:num>
                        <m:den>
                          <m:r>
                            <a:rPr lang="en-US" i="1" smtClean="0">
                              <a:latin typeface="Cambria Math" charset="0"/>
                            </a:rPr>
                            <m:t>𝑑</m:t>
                          </m:r>
                          <m:r>
                            <a:rPr lang="en-US" b="0" i="1" smtClean="0">
                              <a:latin typeface="Cambria Math" charset="0"/>
                            </a:rPr>
                            <m:t>𝑡</m:t>
                          </m:r>
                        </m:den>
                      </m:f>
                      <m:r>
                        <a:rPr lang="en-US" b="0" i="1" smtClean="0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bg-BG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charset="0"/>
                            </a:rPr>
                            <m:t>h</m:t>
                          </m:r>
                          <m:r>
                            <a:rPr lang="en-US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𝜂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  <a:ea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i="1">
                              <a:latin typeface="Cambria Math" charset="0"/>
                            </a:rPr>
                            <m:t>𝑅</m:t>
                          </m:r>
                        </m:den>
                      </m:f>
                      <m:r>
                        <a:rPr lang="en-US" b="0" i="1" smtClean="0">
                          <a:latin typeface="Cambria Math" charset="0"/>
                        </a:rPr>
                        <m:t>𝑊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7107" y="1636241"/>
                <a:ext cx="1949059" cy="761683"/>
              </a:xfrm>
              <a:prstGeom prst="rect">
                <a:avLst/>
              </a:prstGeom>
              <a:blipFill>
                <a:blip r:embed="rId11"/>
                <a:stretch>
                  <a:fillRect l="-3226" t="-1639" r="-1290"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4711796" y="2529972"/>
                <a:ext cx="3429849" cy="7520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 smtClean="0">
                              <a:latin typeface="Cambria Math" charset="0"/>
                            </a:rPr>
                            <m:t>𝑑</m:t>
                          </m:r>
                          <m:r>
                            <a:rPr lang="en-US" b="0" i="1" smtClean="0">
                              <a:latin typeface="Cambria Math" charset="0"/>
                            </a:rPr>
                            <m:t>𝑊</m:t>
                          </m:r>
                        </m:num>
                        <m:den>
                          <m:r>
                            <a:rPr lang="en-US" i="1" smtClean="0">
                              <a:latin typeface="Cambria Math" charset="0"/>
                            </a:rPr>
                            <m:t>𝑑</m:t>
                          </m:r>
                          <m:r>
                            <a:rPr lang="en-US" b="0" i="1" smtClean="0">
                              <a:latin typeface="Cambria Math" charset="0"/>
                            </a:rPr>
                            <m:t>𝑡</m:t>
                          </m:r>
                        </m:den>
                      </m:f>
                      <m:r>
                        <a:rPr lang="en-US" b="0" i="1" smtClean="0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bg-BG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charset="0"/>
                            </a:rPr>
                            <m:t>𝑒</m:t>
                          </m:r>
                          <m:acc>
                            <m:accPr>
                              <m:chr m:val="̂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charset="0"/>
                                </a:rPr>
                                <m:t>𝑉</m:t>
                              </m:r>
                            </m:e>
                          </m:acc>
                        </m:num>
                        <m:den>
                          <m:r>
                            <a:rPr lang="en-US" i="1">
                              <a:latin typeface="Cambria Math" charset="0"/>
                            </a:rPr>
                            <m:t>2</m:t>
                          </m:r>
                          <m:r>
                            <a:rPr lang="en-US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𝜋</m:t>
                          </m:r>
                        </m:den>
                      </m:f>
                      <m:d>
                        <m:dPr>
                          <m:ctrlPr>
                            <a:rPr lang="is-IS" i="1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dPr>
                        <m:e>
                          <m:func>
                            <m:funcPr>
                              <m:ctrlPr>
                                <a:rPr lang="en-US" i="1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i="0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US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𝜙</m:t>
                              </m:r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−</m:t>
                              </m:r>
                              <m:func>
                                <m:func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sin</m:t>
                                  </m:r>
                                </m:fName>
                                <m:e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𝜙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</m:e>
                              </m:func>
                            </m:e>
                          </m:func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1796" y="2529972"/>
                <a:ext cx="3429849" cy="752065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498600" y="2136451"/>
                <a:ext cx="1182503" cy="756617"/>
              </a:xfrm>
              <a:prstGeom prst="rect">
                <a:avLst/>
              </a:prstGeom>
              <a:solidFill>
                <a:srgbClr val="FFFFCC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charset="0"/>
                        </a:rPr>
                        <m:t>𝑊</m:t>
                      </m:r>
                      <m:r>
                        <a:rPr lang="en-US" b="0" i="1" smtClean="0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el-GR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b="0" i="0" smtClean="0">
                              <a:latin typeface="Cambria Math" charset="0"/>
                            </a:rPr>
                            <m:t>Δ</m:t>
                          </m:r>
                          <m:r>
                            <a:rPr lang="en-US" b="0" i="1" smtClean="0">
                              <a:latin typeface="Cambria Math" charset="0"/>
                            </a:rPr>
                            <m:t>𝐸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8600" y="2136451"/>
                <a:ext cx="1182503" cy="756617"/>
              </a:xfrm>
              <a:prstGeom prst="rect">
                <a:avLst/>
              </a:prstGeom>
              <a:blipFill>
                <a:blip r:embed="rId13"/>
                <a:stretch>
                  <a:fillRect l="-5319" r="-3191" b="-65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97942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84F1D18-9E9C-0748-ABD9-EFBA419C46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4008" y="1844824"/>
            <a:ext cx="3561978" cy="295945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1A811DD-3C51-AE4B-A21A-FEF01E8372B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126232" y="1386222"/>
            <a:ext cx="4712320" cy="3698917"/>
          </a:xfrm>
          <a:prstGeom prst="rect">
            <a:avLst/>
          </a:prstGeom>
        </p:spPr>
      </p:pic>
      <p:sp>
        <p:nvSpPr>
          <p:cNvPr id="47115" name="Rectangle 1026"/>
          <p:cNvSpPr>
            <a:spLocks noGrp="1" noChangeArrowheads="1"/>
          </p:cNvSpPr>
          <p:nvPr>
            <p:ph type="title"/>
          </p:nvPr>
        </p:nvSpPr>
        <p:spPr>
          <a:xfrm>
            <a:off x="838200" y="304800"/>
            <a:ext cx="7467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/>
              <a:t> Hamiltonian of Longitudinal Motion</a:t>
            </a:r>
            <a:endParaRPr lang="fr-FR"/>
          </a:p>
        </p:txBody>
      </p:sp>
      <p:sp>
        <p:nvSpPr>
          <p:cNvPr id="47116" name="Line 1027"/>
          <p:cNvSpPr>
            <a:spLocks noChangeShapeType="1"/>
          </p:cNvSpPr>
          <p:nvPr/>
        </p:nvSpPr>
        <p:spPr bwMode="auto">
          <a:xfrm>
            <a:off x="1828800" y="16002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117" name="Text Box 1028"/>
          <p:cNvSpPr txBox="1">
            <a:spLocks noChangeArrowheads="1"/>
          </p:cNvSpPr>
          <p:nvPr/>
        </p:nvSpPr>
        <p:spPr bwMode="auto">
          <a:xfrm>
            <a:off x="1447800" y="990600"/>
            <a:ext cx="45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47119" name="Text Box 1030"/>
          <p:cNvSpPr txBox="1">
            <a:spLocks noChangeArrowheads="1"/>
          </p:cNvSpPr>
          <p:nvPr/>
        </p:nvSpPr>
        <p:spPr bwMode="auto">
          <a:xfrm>
            <a:off x="5436096" y="1521380"/>
            <a:ext cx="259573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/>
              <a:t>Contours of H (</a:t>
            </a:r>
            <a:r>
              <a:rPr lang="en-US" sz="1800" dirty="0" err="1"/>
              <a:t>φ,W</a:t>
            </a:r>
            <a:r>
              <a:rPr lang="en-US" sz="1800" dirty="0"/>
              <a:t>)</a:t>
            </a:r>
          </a:p>
        </p:txBody>
      </p:sp>
      <p:sp>
        <p:nvSpPr>
          <p:cNvPr id="47120" name="Text Box 1039"/>
          <p:cNvSpPr txBox="1">
            <a:spLocks noChangeArrowheads="1"/>
          </p:cNvSpPr>
          <p:nvPr/>
        </p:nvSpPr>
        <p:spPr bwMode="auto">
          <a:xfrm>
            <a:off x="457200" y="980728"/>
            <a:ext cx="83058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 dirty="0">
                <a:solidFill>
                  <a:srgbClr val="FF3300"/>
                </a:solidFill>
              </a:rPr>
              <a:t>What does it represent?      The total energy of the system!</a:t>
            </a:r>
          </a:p>
        </p:txBody>
      </p:sp>
      <p:graphicFrame>
        <p:nvGraphicFramePr>
          <p:cNvPr id="47109" name="Object 5"/>
          <p:cNvGraphicFramePr>
            <a:graphicFrameLocks noChangeAspect="1"/>
          </p:cNvGraphicFramePr>
          <p:nvPr/>
        </p:nvGraphicFramePr>
        <p:xfrm>
          <a:off x="4514850" y="3251200"/>
          <a:ext cx="1143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14120" imgH="355320" progId="Equation.3">
                  <p:embed/>
                </p:oleObj>
              </mc:Choice>
              <mc:Fallback>
                <p:oleObj name="Equation" r:id="rId5" imgW="114120" imgH="355320" progId="Equation.3">
                  <p:embed/>
                  <p:pic>
                    <p:nvPicPr>
                      <p:cNvPr id="47109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251200"/>
                        <a:ext cx="114300" cy="355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/>
          <p:cNvSpPr/>
          <p:nvPr/>
        </p:nvSpPr>
        <p:spPr>
          <a:xfrm>
            <a:off x="1179792" y="1464677"/>
            <a:ext cx="260520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/>
              <a:t>Surface of H (</a:t>
            </a:r>
            <a:r>
              <a:rPr lang="en-US" sz="2000" dirty="0" err="1"/>
              <a:t>φ,W</a:t>
            </a:r>
            <a:r>
              <a:rPr lang="en-US" sz="2000" dirty="0"/>
              <a:t> )</a:t>
            </a:r>
          </a:p>
        </p:txBody>
      </p:sp>
      <p:sp>
        <p:nvSpPr>
          <p:cNvPr id="10" name="Rectangle 9"/>
          <p:cNvSpPr/>
          <p:nvPr/>
        </p:nvSpPr>
        <p:spPr>
          <a:xfrm>
            <a:off x="395536" y="4816579"/>
            <a:ext cx="8496943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Contours of constant H are particle trajectories in phase space! </a:t>
            </a:r>
            <a:br>
              <a:rPr lang="en-US" sz="2000" dirty="0"/>
            </a:br>
            <a:r>
              <a:rPr lang="en-US" sz="2000" dirty="0"/>
              <a:t>(H is conserved)</a:t>
            </a:r>
          </a:p>
          <a:p>
            <a:endParaRPr lang="en-US" sz="2000" dirty="0"/>
          </a:p>
          <a:p>
            <a:r>
              <a:rPr lang="en-US" sz="2000" dirty="0"/>
              <a:t>Hamiltonian Mechanics can help us understand some fairly</a:t>
            </a:r>
          </a:p>
          <a:p>
            <a:r>
              <a:rPr lang="en-US" sz="2000" dirty="0"/>
              <a:t>complicated dynamics (multiple harmonics, bunch splitting, </a:t>
            </a:r>
            <a:r>
              <a:rPr lang="is-IS" sz="2000" dirty="0"/>
              <a:t>…)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380058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61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04800"/>
            <a:ext cx="7467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GB"/>
              <a:t>Small Amplitude Oscillations</a:t>
            </a:r>
          </a:p>
        </p:txBody>
      </p:sp>
      <p:sp>
        <p:nvSpPr>
          <p:cNvPr id="49162" name="Line 3"/>
          <p:cNvSpPr>
            <a:spLocks noChangeShapeType="1"/>
          </p:cNvSpPr>
          <p:nvPr/>
        </p:nvSpPr>
        <p:spPr bwMode="auto">
          <a:xfrm>
            <a:off x="1828800" y="1335088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9163" name="Text Box 4"/>
          <p:cNvSpPr txBox="1">
            <a:spLocks noChangeArrowheads="1"/>
          </p:cNvSpPr>
          <p:nvPr/>
        </p:nvSpPr>
        <p:spPr bwMode="auto">
          <a:xfrm>
            <a:off x="1447800" y="908720"/>
            <a:ext cx="45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GB" sz="1400"/>
          </a:p>
        </p:txBody>
      </p:sp>
      <p:sp>
        <p:nvSpPr>
          <p:cNvPr id="49164" name="Text Box 7"/>
          <p:cNvSpPr txBox="1">
            <a:spLocks noChangeArrowheads="1"/>
          </p:cNvSpPr>
          <p:nvPr/>
        </p:nvSpPr>
        <p:spPr bwMode="auto">
          <a:xfrm>
            <a:off x="609600" y="1631951"/>
            <a:ext cx="4876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GB" sz="1800"/>
          </a:p>
        </p:txBody>
      </p:sp>
      <p:sp>
        <p:nvSpPr>
          <p:cNvPr id="49165" name="Text Box 8"/>
          <p:cNvSpPr txBox="1">
            <a:spLocks noChangeArrowheads="1"/>
          </p:cNvSpPr>
          <p:nvPr/>
        </p:nvSpPr>
        <p:spPr bwMode="auto">
          <a:xfrm>
            <a:off x="609600" y="1258888"/>
            <a:ext cx="533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GB" sz="1800"/>
          </a:p>
        </p:txBody>
      </p:sp>
      <p:graphicFrame>
        <p:nvGraphicFramePr>
          <p:cNvPr id="49154" name="Object 2"/>
          <p:cNvGraphicFramePr>
            <a:graphicFrameLocks noChangeAspect="1"/>
          </p:cNvGraphicFramePr>
          <p:nvPr/>
        </p:nvGraphicFramePr>
        <p:xfrm>
          <a:off x="657225" y="1335088"/>
          <a:ext cx="3563938" cy="877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549080" imgH="380880" progId="Equation.DSMT4">
                  <p:embed/>
                </p:oleObj>
              </mc:Choice>
              <mc:Fallback>
                <p:oleObj name="Equation" r:id="rId3" imgW="1549080" imgH="380880" progId="Equation.DSMT4">
                  <p:embed/>
                  <p:pic>
                    <p:nvPicPr>
                      <p:cNvPr id="49154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7225" y="1335088"/>
                        <a:ext cx="3563938" cy="877888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166" name="Text Box 16"/>
          <p:cNvSpPr txBox="1">
            <a:spLocks noChangeArrowheads="1"/>
          </p:cNvSpPr>
          <p:nvPr/>
        </p:nvSpPr>
        <p:spPr bwMode="auto">
          <a:xfrm>
            <a:off x="6622380" y="2774464"/>
            <a:ext cx="1676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>
                <a:solidFill>
                  <a:srgbClr val="FF3300"/>
                </a:solidFill>
              </a:rPr>
              <a:t>(for small </a:t>
            </a:r>
            <a:r>
              <a:rPr lang="en-GB" sz="1800" dirty="0">
                <a:solidFill>
                  <a:srgbClr val="FF3300"/>
                </a:solidFill>
                <a:sym typeface="Symbol" charset="2"/>
              </a:rPr>
              <a:t></a:t>
            </a:r>
            <a:r>
              <a:rPr lang="en-GB" sz="1800" b="1" dirty="0">
                <a:solidFill>
                  <a:srgbClr val="FF3300"/>
                </a:solidFill>
                <a:sym typeface="Symbol" charset="2"/>
              </a:rPr>
              <a:t>)</a:t>
            </a:r>
            <a:endParaRPr lang="en-GB" sz="1800" b="1" dirty="0">
              <a:solidFill>
                <a:srgbClr val="FF3300"/>
              </a:solidFill>
            </a:endParaRPr>
          </a:p>
        </p:txBody>
      </p:sp>
      <p:graphicFrame>
        <p:nvGraphicFramePr>
          <p:cNvPr id="49155" name="Object 3"/>
          <p:cNvGraphicFramePr>
            <a:graphicFrameLocks noChangeAspect="1"/>
          </p:cNvGraphicFramePr>
          <p:nvPr/>
        </p:nvGraphicFramePr>
        <p:xfrm>
          <a:off x="869950" y="3707160"/>
          <a:ext cx="2178050" cy="576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863600" imgH="228600" progId="Equation.DSMT4">
                  <p:embed/>
                </p:oleObj>
              </mc:Choice>
              <mc:Fallback>
                <p:oleObj name="Equation" r:id="rId5" imgW="863600" imgH="228600" progId="Equation.DSMT4">
                  <p:embed/>
                  <p:pic>
                    <p:nvPicPr>
                      <p:cNvPr id="4915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9950" y="3707160"/>
                        <a:ext cx="2178050" cy="576263"/>
                      </a:xfrm>
                      <a:prstGeom prst="rect">
                        <a:avLst/>
                      </a:prstGeom>
                      <a:solidFill>
                        <a:srgbClr val="FFCC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168" name="Text Box 21"/>
          <p:cNvSpPr txBox="1">
            <a:spLocks noChangeArrowheads="1"/>
          </p:cNvSpPr>
          <p:nvPr/>
        </p:nvSpPr>
        <p:spPr bwMode="auto">
          <a:xfrm>
            <a:off x="4572000" y="1563688"/>
            <a:ext cx="68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>
                <a:solidFill>
                  <a:srgbClr val="006600"/>
                </a:solidFill>
              </a:rPr>
              <a:t>with</a:t>
            </a:r>
          </a:p>
        </p:txBody>
      </p:sp>
      <p:sp>
        <p:nvSpPr>
          <p:cNvPr id="49169" name="Text Box 22"/>
          <p:cNvSpPr txBox="1">
            <a:spLocks noChangeArrowheads="1"/>
          </p:cNvSpPr>
          <p:nvPr/>
        </p:nvSpPr>
        <p:spPr bwMode="auto">
          <a:xfrm>
            <a:off x="609600" y="908720"/>
            <a:ext cx="807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/>
              <a:t>Let’s assume constant parameters R,</a:t>
            </a:r>
            <a:r>
              <a:rPr lang="en-GB" sz="1800" baseline="-25000" dirty="0"/>
              <a:t> </a:t>
            </a:r>
            <a:r>
              <a:rPr lang="en-GB" sz="1800" dirty="0"/>
              <a:t>p</a:t>
            </a:r>
            <a:r>
              <a:rPr lang="en-GB" sz="1800" baseline="-25000" dirty="0"/>
              <a:t>0</a:t>
            </a:r>
            <a:r>
              <a:rPr lang="en-GB" sz="1800" b="1" dirty="0"/>
              <a:t>,</a:t>
            </a:r>
            <a:r>
              <a:rPr lang="en-GB" sz="1800" b="1" baseline="-25000" dirty="0"/>
              <a:t> </a:t>
            </a:r>
            <a:r>
              <a:rPr lang="en-GB" sz="1800" dirty="0">
                <a:sym typeface="Symbol" charset="2"/>
              </a:rPr>
              <a:t></a:t>
            </a:r>
            <a:r>
              <a:rPr lang="en-GB" sz="1800" baseline="-25000" dirty="0">
                <a:sym typeface="Symbol" charset="2"/>
              </a:rPr>
              <a:t>0</a:t>
            </a:r>
            <a:r>
              <a:rPr lang="en-GB" sz="1800" dirty="0">
                <a:sym typeface="Symbol" charset="2"/>
              </a:rPr>
              <a:t> and :</a:t>
            </a:r>
            <a:endParaRPr lang="en-GB" sz="1800" dirty="0"/>
          </a:p>
        </p:txBody>
      </p:sp>
      <p:graphicFrame>
        <p:nvGraphicFramePr>
          <p:cNvPr id="49157" name="Object 5"/>
          <p:cNvGraphicFramePr>
            <a:graphicFrameLocks noChangeAspect="1"/>
          </p:cNvGraphicFramePr>
          <p:nvPr/>
        </p:nvGraphicFramePr>
        <p:xfrm>
          <a:off x="762000" y="2699048"/>
          <a:ext cx="5322168" cy="4421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2603160" imgH="215640" progId="Equation.3">
                  <p:embed/>
                </p:oleObj>
              </mc:Choice>
              <mc:Fallback>
                <p:oleObj name="Equation" r:id="rId7" imgW="2603160" imgH="215640" progId="Equation.3">
                  <p:embed/>
                  <p:pic>
                    <p:nvPicPr>
                      <p:cNvPr id="49157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2699048"/>
                        <a:ext cx="5322168" cy="44212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170" name="Text Box 24"/>
          <p:cNvSpPr txBox="1">
            <a:spLocks noChangeArrowheads="1"/>
          </p:cNvSpPr>
          <p:nvPr/>
        </p:nvSpPr>
        <p:spPr bwMode="auto">
          <a:xfrm>
            <a:off x="533400" y="2339008"/>
            <a:ext cx="7772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/>
              <a:t>Consider now </a:t>
            </a:r>
            <a:r>
              <a:rPr lang="en-GB" sz="1800" dirty="0">
                <a:solidFill>
                  <a:srgbClr val="FF3300"/>
                </a:solidFill>
              </a:rPr>
              <a:t>small</a:t>
            </a:r>
            <a:r>
              <a:rPr lang="en-GB" sz="1800" dirty="0"/>
              <a:t> phase </a:t>
            </a:r>
            <a:r>
              <a:rPr lang="en-GB" sz="1800" dirty="0">
                <a:solidFill>
                  <a:srgbClr val="FF3300"/>
                </a:solidFill>
              </a:rPr>
              <a:t>deviations</a:t>
            </a:r>
            <a:r>
              <a:rPr lang="en-GB" sz="1800" dirty="0"/>
              <a:t> from the reference particle:</a:t>
            </a:r>
          </a:p>
        </p:txBody>
      </p:sp>
      <p:sp>
        <p:nvSpPr>
          <p:cNvPr id="49171" name="Text Box 25"/>
          <p:cNvSpPr txBox="1">
            <a:spLocks noChangeArrowheads="1"/>
          </p:cNvSpPr>
          <p:nvPr/>
        </p:nvSpPr>
        <p:spPr bwMode="auto">
          <a:xfrm>
            <a:off x="533400" y="3275112"/>
            <a:ext cx="815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>
                <a:solidFill>
                  <a:srgbClr val="000000"/>
                </a:solidFill>
              </a:rPr>
              <a:t>and the corresponding linearized motion reduces to a </a:t>
            </a:r>
            <a:r>
              <a:rPr lang="en-GB" sz="1800" dirty="0">
                <a:solidFill>
                  <a:srgbClr val="FF3300"/>
                </a:solidFill>
              </a:rPr>
              <a:t>harmonic oscillation</a:t>
            </a:r>
            <a:r>
              <a:rPr lang="en-GB" sz="1800" dirty="0">
                <a:solidFill>
                  <a:srgbClr val="000000"/>
                </a:solidFill>
              </a:rPr>
              <a:t>:</a:t>
            </a:r>
          </a:p>
        </p:txBody>
      </p:sp>
      <p:sp>
        <p:nvSpPr>
          <p:cNvPr id="19" name="Text Box 27"/>
          <p:cNvSpPr txBox="1">
            <a:spLocks noChangeArrowheads="1"/>
          </p:cNvSpPr>
          <p:nvPr/>
        </p:nvSpPr>
        <p:spPr bwMode="auto">
          <a:xfrm>
            <a:off x="3276600" y="3799468"/>
            <a:ext cx="5257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/>
              <a:t>where </a:t>
            </a:r>
            <a:r>
              <a:rPr lang="en-GB" sz="1800" dirty="0">
                <a:sym typeface="Symbol" charset="2"/>
              </a:rPr>
              <a:t></a:t>
            </a:r>
            <a:r>
              <a:rPr lang="en-GB" sz="1800" baseline="-25000" dirty="0">
                <a:sym typeface="Symbol" charset="2"/>
              </a:rPr>
              <a:t>s</a:t>
            </a:r>
            <a:r>
              <a:rPr lang="en-GB" sz="1800" dirty="0">
                <a:sym typeface="Symbol" charset="2"/>
              </a:rPr>
              <a:t> is the </a:t>
            </a:r>
            <a:r>
              <a:rPr lang="en-GB" sz="1800" dirty="0">
                <a:solidFill>
                  <a:srgbClr val="FF0000"/>
                </a:solidFill>
                <a:sym typeface="Symbol" charset="2"/>
              </a:rPr>
              <a:t>synchrotron angular frequency. </a:t>
            </a:r>
            <a:endParaRPr lang="en-GB" sz="18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 Box 27"/>
              <p:cNvSpPr txBox="1">
                <a:spLocks noChangeArrowheads="1"/>
              </p:cNvSpPr>
              <p:nvPr/>
            </p:nvSpPr>
            <p:spPr bwMode="auto">
              <a:xfrm>
                <a:off x="533400" y="4499248"/>
                <a:ext cx="8071048" cy="830997"/>
              </a:xfrm>
              <a:prstGeom prst="rect">
                <a:avLst/>
              </a:prstGeom>
              <a:solidFill>
                <a:srgbClr val="FFFFCC"/>
              </a:solidFill>
              <a:ln w="9525">
                <a:solidFill>
                  <a:schemeClr val="accent2"/>
                </a:solidFill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 sz="1800" dirty="0"/>
                  <a:t>The </a:t>
                </a:r>
                <a:r>
                  <a:rPr lang="en-GB" sz="1800" b="1" dirty="0">
                    <a:solidFill>
                      <a:srgbClr val="FF0000"/>
                    </a:solidFill>
                  </a:rPr>
                  <a:t>synchrotron tune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1" i="1">
                            <a:solidFill>
                              <a:srgbClr val="FF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𝝂</m:t>
                        </m:r>
                      </m:e>
                      <m:sub>
                        <m:r>
                          <a:rPr lang="en-US" sz="1800" b="1" i="1">
                            <a:solidFill>
                              <a:srgbClr val="FF0000"/>
                            </a:solidFill>
                            <a:latin typeface="Cambria Math" charset="0"/>
                          </a:rPr>
                          <m:t>𝒔</m:t>
                        </m:r>
                      </m:sub>
                    </m:sSub>
                  </m:oMath>
                </a14:m>
                <a:r>
                  <a:rPr lang="en-GB" sz="1800" b="1" dirty="0"/>
                  <a:t> </a:t>
                </a:r>
                <a:r>
                  <a:rPr lang="en-GB" sz="1800" dirty="0"/>
                  <a:t>is the number of synchrotron oscillations per revolution: </a:t>
                </a:r>
                <a:br>
                  <a:rPr lang="en-GB" sz="1800" b="1" dirty="0">
                    <a:solidFill>
                      <a:srgbClr val="FF0000"/>
                    </a:solidFill>
                  </a:rPr>
                </a:br>
                <a:endParaRPr lang="en-GB" sz="1200" dirty="0"/>
              </a:p>
            </p:txBody>
          </p:sp>
        </mc:Choice>
        <mc:Fallback xmlns="">
          <p:sp>
            <p:nvSpPr>
              <p:cNvPr id="17" name="Text 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33400" y="4499248"/>
                <a:ext cx="8071048" cy="830997"/>
              </a:xfrm>
              <a:prstGeom prst="rect">
                <a:avLst/>
              </a:prstGeom>
              <a:blipFill>
                <a:blip r:embed="rId12"/>
                <a:stretch>
                  <a:fillRect l="-627" t="-1471"/>
                </a:stretch>
              </a:blipFill>
              <a:ln w="9525">
                <a:solidFill>
                  <a:schemeClr val="accent2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3346991" y="4931876"/>
                <a:ext cx="1613262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𝜈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𝑠</m:t>
                          </m:r>
                        </m:sub>
                      </m:sSub>
                      <m:r>
                        <a:rPr lang="en-US" b="0" i="1" smtClean="0"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Ω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𝑠</m:t>
                          </m:r>
                        </m:sub>
                      </m:sSub>
                      <m:r>
                        <a:rPr lang="en-US" b="0" i="1" smtClean="0">
                          <a:latin typeface="Cambria Math" charset="0"/>
                        </a:rPr>
                        <m:t>/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𝜔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6991" y="4931876"/>
                <a:ext cx="1613262" cy="369332"/>
              </a:xfrm>
              <a:prstGeom prst="rect">
                <a:avLst/>
              </a:prstGeom>
              <a:blipFill>
                <a:blip r:embed="rId13"/>
                <a:stretch>
                  <a:fillRect l="-781" r="-781" b="-3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 Box 27"/>
          <p:cNvSpPr txBox="1">
            <a:spLocks noChangeArrowheads="1"/>
          </p:cNvSpPr>
          <p:nvPr/>
        </p:nvSpPr>
        <p:spPr bwMode="auto">
          <a:xfrm>
            <a:off x="533400" y="5385990"/>
            <a:ext cx="81534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ts val="600"/>
              </a:spcBef>
            </a:pPr>
            <a:r>
              <a:rPr lang="en-GB" sz="1800" dirty="0"/>
              <a:t>Typical values are &lt;&lt;1, as it takes several 10 - 1000 turns per oscillation.</a:t>
            </a:r>
          </a:p>
          <a:p>
            <a:pPr>
              <a:spcBef>
                <a:spcPts val="600"/>
              </a:spcBef>
            </a:pPr>
            <a:r>
              <a:rPr lang="en-GB" sz="1800" b="1" dirty="0">
                <a:solidFill>
                  <a:srgbClr val="FF0000"/>
                </a:solidFill>
              </a:rPr>
              <a:t>	</a:t>
            </a:r>
            <a:r>
              <a:rPr lang="en-GB" sz="1800" dirty="0"/>
              <a:t>- proton synchrotrons of the order 10</a:t>
            </a:r>
            <a:r>
              <a:rPr lang="en-GB" sz="1800" baseline="30000" dirty="0"/>
              <a:t>-3</a:t>
            </a:r>
          </a:p>
          <a:p>
            <a:pPr>
              <a:spcBef>
                <a:spcPts val="600"/>
              </a:spcBef>
            </a:pPr>
            <a:r>
              <a:rPr lang="en-GB" sz="1800" dirty="0"/>
              <a:t>	- electron storage rings of the order 10</a:t>
            </a:r>
            <a:r>
              <a:rPr lang="en-GB" sz="1800" baseline="30000" dirty="0"/>
              <a:t>-1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9F590839-23F6-264A-AE83-E155587FD40B}"/>
                  </a:ext>
                </a:extLst>
              </p:cNvPr>
              <p:cNvSpPr txBox="1"/>
              <p:nvPr/>
            </p:nvSpPr>
            <p:spPr>
              <a:xfrm>
                <a:off x="5311262" y="1374454"/>
                <a:ext cx="3270575" cy="814838"/>
              </a:xfrm>
              <a:prstGeom prst="rect">
                <a:avLst/>
              </a:prstGeom>
              <a:solidFill>
                <a:srgbClr val="FFFFCC"/>
              </a:solidFill>
              <a:ln>
                <a:solidFill>
                  <a:srgbClr val="0070C0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𝑅𝐹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e>
                      </m:fun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9F590839-23F6-264A-AE83-E155587FD4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11262" y="1374454"/>
                <a:ext cx="3270575" cy="814838"/>
              </a:xfrm>
              <a:prstGeom prst="rect">
                <a:avLst/>
              </a:prstGeom>
              <a:blipFill>
                <a:blip r:embed="rId14"/>
                <a:stretch>
                  <a:fillRect l="-1154" t="-9091" b="-10606"/>
                </a:stretch>
              </a:blipFill>
              <a:ln>
                <a:solidFill>
                  <a:srgbClr val="0070C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65669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4" name="Rectangle 3"/>
          <p:cNvSpPr>
            <a:spLocks noChangeArrowheads="1"/>
          </p:cNvSpPr>
          <p:nvPr/>
        </p:nvSpPr>
        <p:spPr bwMode="auto">
          <a:xfrm>
            <a:off x="251520" y="2420888"/>
            <a:ext cx="338131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tabLst>
                <a:tab pos="6953250" algn="l"/>
              </a:tabLst>
            </a:pPr>
            <a:r>
              <a:rPr lang="en-US" sz="1800" dirty="0">
                <a:solidFill>
                  <a:srgbClr val="FF0000"/>
                </a:solidFill>
                <a:latin typeface="Comic Sans MS" pitchFamily="-110" charset="0"/>
              </a:rPr>
              <a:t>Stability</a:t>
            </a:r>
            <a:r>
              <a:rPr lang="en-US" sz="1800" dirty="0">
                <a:latin typeface="Comic Sans MS" pitchFamily="-110" charset="0"/>
              </a:rPr>
              <a:t> is obtained when </a:t>
            </a:r>
            <a:r>
              <a:rPr lang="en-GB" sz="2000" dirty="0">
                <a:sym typeface="Symbol" charset="2"/>
              </a:rPr>
              <a:t></a:t>
            </a:r>
            <a:r>
              <a:rPr lang="en-GB" sz="1800" baseline="-25000" dirty="0">
                <a:sym typeface="Symbol" charset="2"/>
              </a:rPr>
              <a:t>s</a:t>
            </a:r>
            <a:r>
              <a:rPr lang="en-US" sz="1800" dirty="0">
                <a:latin typeface="Comic Sans MS" pitchFamily="-110" charset="0"/>
              </a:rPr>
              <a:t> is real and so </a:t>
            </a:r>
            <a:r>
              <a:rPr lang="en-GB" sz="2000" dirty="0">
                <a:sym typeface="Symbol" charset="2"/>
              </a:rPr>
              <a:t></a:t>
            </a:r>
            <a:r>
              <a:rPr lang="en-GB" sz="1800" baseline="-25000" dirty="0">
                <a:sym typeface="Symbol" charset="2"/>
              </a:rPr>
              <a:t>s</a:t>
            </a:r>
            <a:r>
              <a:rPr lang="en-GB" sz="1800" baseline="30000" dirty="0">
                <a:sym typeface="Symbol" charset="2"/>
              </a:rPr>
              <a:t>2</a:t>
            </a:r>
            <a:r>
              <a:rPr lang="en-US" sz="1800" dirty="0">
                <a:latin typeface="Comic Sans MS" pitchFamily="-110" charset="0"/>
              </a:rPr>
              <a:t> positive: </a:t>
            </a:r>
            <a:endParaRPr sz="1800" noProof="1">
              <a:latin typeface="Comic Sans MS" pitchFamily="-110" charset="0"/>
            </a:endParaRPr>
          </a:p>
        </p:txBody>
      </p:sp>
      <p:sp>
        <p:nvSpPr>
          <p:cNvPr id="46" name="Rectangle 2"/>
          <p:cNvSpPr txBox="1">
            <a:spLocks noChangeArrowheads="1"/>
          </p:cNvSpPr>
          <p:nvPr/>
        </p:nvSpPr>
        <p:spPr bwMode="auto">
          <a:xfrm>
            <a:off x="838200" y="304800"/>
            <a:ext cx="7467600" cy="5334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/>
            <a:r>
              <a:rPr lang="en-US" b="1" kern="0" dirty="0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rPr>
              <a:t>Stability condition for </a:t>
            </a:r>
            <a:r>
              <a:rPr lang="en-US" b="1" kern="0" dirty="0" err="1">
                <a:solidFill>
                  <a:schemeClr val="accent2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US" b="1" kern="0" baseline="-25000" dirty="0" err="1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rPr>
              <a:t>s</a:t>
            </a:r>
            <a:endParaRPr lang="en-US" b="1" kern="0" baseline="-25000" dirty="0">
              <a:solidFill>
                <a:schemeClr val="accent2"/>
              </a:solidFill>
              <a:latin typeface="+mj-lt"/>
              <a:ea typeface="ＭＳ Ｐゴシック" charset="-128"/>
              <a:cs typeface="ＭＳ Ｐゴシック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5F99C1E-5DAE-3E4A-A414-C977E6FB3E2B}"/>
                  </a:ext>
                </a:extLst>
              </p:cNvPr>
              <p:cNvSpPr txBox="1"/>
              <p:nvPr/>
            </p:nvSpPr>
            <p:spPr>
              <a:xfrm>
                <a:off x="4283968" y="1108491"/>
                <a:ext cx="3328604" cy="81432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𝑅𝐹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den>
                      </m:f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e>
                      </m:fun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5F99C1E-5DAE-3E4A-A414-C977E6FB3E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3968" y="1108491"/>
                <a:ext cx="3328604" cy="814325"/>
              </a:xfrm>
              <a:prstGeom prst="rect">
                <a:avLst/>
              </a:prstGeom>
              <a:blipFill>
                <a:blip r:embed="rId3"/>
                <a:stretch>
                  <a:fillRect l="-1141" t="-10769" b="-153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6455EF0A-0180-6D49-B080-E2020D9E0908}"/>
                  </a:ext>
                </a:extLst>
              </p:cNvPr>
              <p:cNvSpPr txBox="1"/>
              <p:nvPr/>
            </p:nvSpPr>
            <p:spPr>
              <a:xfrm>
                <a:off x="395536" y="1113072"/>
                <a:ext cx="3347519" cy="814518"/>
              </a:xfrm>
              <a:prstGeom prst="rect">
                <a:avLst/>
              </a:prstGeom>
              <a:noFill/>
              <a:ln>
                <a:solidFill>
                  <a:srgbClr val="0070C0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𝑅𝐹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e>
                      </m:fun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6455EF0A-0180-6D49-B080-E2020D9E09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1113072"/>
                <a:ext cx="3347519" cy="814518"/>
              </a:xfrm>
              <a:prstGeom prst="rect">
                <a:avLst/>
              </a:prstGeom>
              <a:blipFill>
                <a:blip r:embed="rId4"/>
                <a:stretch>
                  <a:fillRect t="-10606" b="-9091"/>
                </a:stretch>
              </a:blipFill>
              <a:ln>
                <a:solidFill>
                  <a:srgbClr val="0070C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Group 11">
            <a:extLst>
              <a:ext uri="{FF2B5EF4-FFF2-40B4-BE49-F238E27FC236}">
                <a16:creationId xmlns:a16="http://schemas.microsoft.com/office/drawing/2014/main" id="{F90CF230-2D45-A542-A809-827B3370FD66}"/>
              </a:ext>
            </a:extLst>
          </p:cNvPr>
          <p:cNvGrpSpPr/>
          <p:nvPr/>
        </p:nvGrpSpPr>
        <p:grpSpPr>
          <a:xfrm>
            <a:off x="7703825" y="1146230"/>
            <a:ext cx="1404679" cy="740135"/>
            <a:chOff x="4211960" y="1146230"/>
            <a:chExt cx="1404679" cy="74013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5950B7CC-12B7-3A41-96FC-4E309F53BD93}"/>
                    </a:ext>
                  </a:extLst>
                </p:cNvPr>
                <p:cNvSpPr txBox="1"/>
                <p:nvPr/>
              </p:nvSpPr>
              <p:spPr>
                <a:xfrm>
                  <a:off x="4211960" y="1268760"/>
                  <a:ext cx="1404679" cy="617605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𝑅𝑝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  <m:sup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num>
                          <m:den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𝜔</m:t>
                            </m:r>
                          </m:den>
                        </m:f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5950B7CC-12B7-3A41-96FC-4E309F53BD9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11960" y="1268760"/>
                  <a:ext cx="1404679" cy="617605"/>
                </a:xfrm>
                <a:prstGeom prst="rect">
                  <a:avLst/>
                </a:prstGeom>
                <a:blipFill>
                  <a:blip r:embed="rId20"/>
                  <a:stretch>
                    <a:fillRect b="-8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90E91999-DF70-A84D-9615-DE7DC3D6F7E1}"/>
                </a:ext>
              </a:extLst>
            </p:cNvPr>
            <p:cNvSpPr txBox="1"/>
            <p:nvPr/>
          </p:nvSpPr>
          <p:spPr>
            <a:xfrm>
              <a:off x="4283968" y="1146230"/>
              <a:ext cx="5982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with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C5C4AE3-567C-6646-8599-855D664F3199}"/>
                  </a:ext>
                </a:extLst>
              </p:cNvPr>
              <p:cNvSpPr txBox="1"/>
              <p:nvPr/>
            </p:nvSpPr>
            <p:spPr>
              <a:xfrm>
                <a:off x="3707904" y="1340768"/>
                <a:ext cx="410369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⇔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C5C4AE3-567C-6646-8599-855D664F31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7904" y="1340768"/>
                <a:ext cx="410369" cy="369332"/>
              </a:xfrm>
              <a:prstGeom prst="rect">
                <a:avLst/>
              </a:prstGeom>
              <a:blipFill>
                <a:blip r:embed="rId21"/>
                <a:stretch>
                  <a:fillRect l="-9091" r="-90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91FF32D6-C6CA-6543-9F03-48CFFF7B4A61}"/>
                  </a:ext>
                </a:extLst>
              </p:cNvPr>
              <p:cNvSpPr txBox="1"/>
              <p:nvPr/>
            </p:nvSpPr>
            <p:spPr>
              <a:xfrm>
                <a:off x="755576" y="3419708"/>
                <a:ext cx="1014060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&gt;0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91FF32D6-C6CA-6543-9F03-48CFFF7B4A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3419708"/>
                <a:ext cx="1014060" cy="369332"/>
              </a:xfrm>
              <a:prstGeom prst="rect">
                <a:avLst/>
              </a:prstGeom>
              <a:blipFill>
                <a:blip r:embed="rId22"/>
                <a:stretch>
                  <a:fillRect l="-3704" r="-4938"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D78DD49A-71D7-5C4D-AAB1-D9B790460346}"/>
                  </a:ext>
                </a:extLst>
              </p:cNvPr>
              <p:cNvSpPr txBox="1"/>
              <p:nvPr/>
            </p:nvSpPr>
            <p:spPr>
              <a:xfrm rot="5400000">
                <a:off x="1057421" y="4049742"/>
                <a:ext cx="410369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⇔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D78DD49A-71D7-5C4D-AAB1-D9B7904603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5400000">
                <a:off x="1057421" y="4049742"/>
                <a:ext cx="410369" cy="369332"/>
              </a:xfrm>
              <a:prstGeom prst="rect">
                <a:avLst/>
              </a:prstGeom>
              <a:blipFill>
                <a:blip r:embed="rId23"/>
                <a:stretch>
                  <a:fillRect t="-5882" b="-58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4" name="Group 13">
            <a:extLst>
              <a:ext uri="{FF2B5EF4-FFF2-40B4-BE49-F238E27FC236}">
                <a16:creationId xmlns:a16="http://schemas.microsoft.com/office/drawing/2014/main" id="{E7A167A0-F516-6546-AA30-A42D6FCCF46E}"/>
              </a:ext>
            </a:extLst>
          </p:cNvPr>
          <p:cNvGrpSpPr/>
          <p:nvPr/>
        </p:nvGrpSpPr>
        <p:grpSpPr>
          <a:xfrm>
            <a:off x="379085" y="4653136"/>
            <a:ext cx="1890261" cy="588962"/>
            <a:chOff x="251520" y="4962089"/>
            <a:chExt cx="1890261" cy="588962"/>
          </a:xfrm>
        </p:grpSpPr>
        <p:sp>
          <p:nvSpPr>
            <p:cNvPr id="92172" name="Rectangle 6"/>
            <p:cNvSpPr>
              <a:spLocks noChangeArrowheads="1"/>
            </p:cNvSpPr>
            <p:nvPr/>
          </p:nvSpPr>
          <p:spPr bwMode="auto">
            <a:xfrm>
              <a:off x="353966" y="4962089"/>
              <a:ext cx="1673469" cy="588962"/>
            </a:xfrm>
            <a:prstGeom prst="rect">
              <a:avLst/>
            </a:prstGeom>
            <a:solidFill>
              <a:srgbClr val="CCECFF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Rectangle 12">
                  <a:extLst>
                    <a:ext uri="{FF2B5EF4-FFF2-40B4-BE49-F238E27FC236}">
                      <a16:creationId xmlns:a16="http://schemas.microsoft.com/office/drawing/2014/main" id="{279A1440-B07B-5248-BC88-A135E7F3AE34}"/>
                    </a:ext>
                  </a:extLst>
                </p:cNvPr>
                <p:cNvSpPr/>
                <p:nvPr/>
              </p:nvSpPr>
              <p:spPr>
                <a:xfrm>
                  <a:off x="251520" y="5025737"/>
                  <a:ext cx="1890261" cy="46166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unc>
                          <m:func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l-GR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η</m:t>
                            </m:r>
                            <m:r>
                              <a:rPr lang="en-US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𝜙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&lt;0</m:t>
                            </m:r>
                          </m:e>
                        </m:func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3" name="Rectangle 12">
                  <a:extLst>
                    <a:ext uri="{FF2B5EF4-FFF2-40B4-BE49-F238E27FC236}">
                      <a16:creationId xmlns:a16="http://schemas.microsoft.com/office/drawing/2014/main" id="{279A1440-B07B-5248-BC88-A135E7F3AE34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1520" y="5025737"/>
                  <a:ext cx="1890261" cy="461665"/>
                </a:xfrm>
                <a:prstGeom prst="rect">
                  <a:avLst/>
                </a:prstGeom>
                <a:blipFill>
                  <a:blip r:embed="rId24"/>
                  <a:stretch>
                    <a:fillRect b="-2162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299570D7-28A8-BA4C-9DD6-C237618C4D2C}"/>
              </a:ext>
            </a:extLst>
          </p:cNvPr>
          <p:cNvGrpSpPr/>
          <p:nvPr/>
        </p:nvGrpSpPr>
        <p:grpSpPr>
          <a:xfrm>
            <a:off x="2040333" y="2325578"/>
            <a:ext cx="6924155" cy="4055750"/>
            <a:chOff x="1217886" y="2780928"/>
            <a:chExt cx="6249714" cy="3501621"/>
          </a:xfrm>
        </p:grpSpPr>
        <p:graphicFrame>
          <p:nvGraphicFramePr>
            <p:cNvPr id="56" name="Object 4">
              <a:extLst>
                <a:ext uri="{FF2B5EF4-FFF2-40B4-BE49-F238E27FC236}">
                  <a16:creationId xmlns:a16="http://schemas.microsoft.com/office/drawing/2014/main" id="{4A9B998D-FCC3-924B-8896-3107D84D2084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7249257" y="4237039"/>
            <a:ext cx="218343" cy="358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5" imgW="126720" imgH="203040" progId="Equation.3">
                    <p:embed/>
                  </p:oleObj>
                </mc:Choice>
                <mc:Fallback>
                  <p:oleObj name="Equation" r:id="rId25" imgW="126720" imgH="203040" progId="Equation.3">
                    <p:embed/>
                    <p:pic>
                      <p:nvPicPr>
                        <p:cNvPr id="56" name="Object 4">
                          <a:extLst>
                            <a:ext uri="{FF2B5EF4-FFF2-40B4-BE49-F238E27FC236}">
                              <a16:creationId xmlns:a16="http://schemas.microsoft.com/office/drawing/2014/main" id="{4A9B998D-FCC3-924B-8896-3107D84D2084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249257" y="4237039"/>
                          <a:ext cx="218343" cy="3587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7" name="Object 5">
              <a:extLst>
                <a:ext uri="{FF2B5EF4-FFF2-40B4-BE49-F238E27FC236}">
                  <a16:creationId xmlns:a16="http://schemas.microsoft.com/office/drawing/2014/main" id="{7215E92D-1075-E940-9E36-41F4A95FC2E4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620965" y="4248151"/>
            <a:ext cx="197827" cy="5111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7" imgW="164880" imgH="393480" progId="Equation.3">
                    <p:embed/>
                  </p:oleObj>
                </mc:Choice>
                <mc:Fallback>
                  <p:oleObj name="Equation" r:id="rId27" imgW="164880" imgH="393480" progId="Equation.3">
                    <p:embed/>
                    <p:pic>
                      <p:nvPicPr>
                        <p:cNvPr id="57" name="Object 5">
                          <a:extLst>
                            <a:ext uri="{FF2B5EF4-FFF2-40B4-BE49-F238E27FC236}">
                              <a16:creationId xmlns:a16="http://schemas.microsoft.com/office/drawing/2014/main" id="{7215E92D-1075-E940-9E36-41F4A95FC2E4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20965" y="4248151"/>
                          <a:ext cx="197827" cy="5111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8" name="Object 6">
              <a:extLst>
                <a:ext uri="{FF2B5EF4-FFF2-40B4-BE49-F238E27FC236}">
                  <a16:creationId xmlns:a16="http://schemas.microsoft.com/office/drawing/2014/main" id="{926ABF67-5EAF-BF4D-8370-70891D938573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5842488" y="4259264"/>
            <a:ext cx="319454" cy="5111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9" imgW="266400" imgH="393480" progId="Equation.3">
                    <p:embed/>
                  </p:oleObj>
                </mc:Choice>
                <mc:Fallback>
                  <p:oleObj name="Equation" r:id="rId29" imgW="266400" imgH="393480" progId="Equation.3">
                    <p:embed/>
                    <p:pic>
                      <p:nvPicPr>
                        <p:cNvPr id="58" name="Object 6">
                          <a:extLst>
                            <a:ext uri="{FF2B5EF4-FFF2-40B4-BE49-F238E27FC236}">
                              <a16:creationId xmlns:a16="http://schemas.microsoft.com/office/drawing/2014/main" id="{926ABF67-5EAF-BF4D-8370-70891D938573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842488" y="4259264"/>
                          <a:ext cx="319454" cy="5111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9" name="Object 7">
              <a:extLst>
                <a:ext uri="{FF2B5EF4-FFF2-40B4-BE49-F238E27FC236}">
                  <a16:creationId xmlns:a16="http://schemas.microsoft.com/office/drawing/2014/main" id="{EE1083B6-2C65-634F-ABE1-5F0735F1744B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523642" y="4414839"/>
            <a:ext cx="167054" cy="1809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31" imgW="139680" imgH="139680" progId="Equation.3">
                    <p:embed/>
                  </p:oleObj>
                </mc:Choice>
                <mc:Fallback>
                  <p:oleObj name="Equation" r:id="rId31" imgW="139680" imgH="139680" progId="Equation.3">
                    <p:embed/>
                    <p:pic>
                      <p:nvPicPr>
                        <p:cNvPr id="59" name="Object 7">
                          <a:extLst>
                            <a:ext uri="{FF2B5EF4-FFF2-40B4-BE49-F238E27FC236}">
                              <a16:creationId xmlns:a16="http://schemas.microsoft.com/office/drawing/2014/main" id="{EE1083B6-2C65-634F-ABE1-5F0735F1744B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23642" y="4414839"/>
                          <a:ext cx="167054" cy="1809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0" name="Line 7">
              <a:extLst>
                <a:ext uri="{FF2B5EF4-FFF2-40B4-BE49-F238E27FC236}">
                  <a16:creationId xmlns:a16="http://schemas.microsoft.com/office/drawing/2014/main" id="{287B65CC-83C7-E147-91FD-43C9631A611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977660" y="2780928"/>
              <a:ext cx="10163" cy="278961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61" name="Group 8">
              <a:extLst>
                <a:ext uri="{FF2B5EF4-FFF2-40B4-BE49-F238E27FC236}">
                  <a16:creationId xmlns:a16="http://schemas.microsoft.com/office/drawing/2014/main" id="{F649182E-1BFA-014A-A5AF-1C1B3F9E4621}"/>
                </a:ext>
              </a:extLst>
            </p:cNvPr>
            <p:cNvGrpSpPr>
              <a:grpSpLocks/>
            </p:cNvGrpSpPr>
            <p:nvPr/>
          </p:nvGrpSpPr>
          <p:grpSpPr bwMode="auto">
            <a:xfrm flipV="1">
              <a:off x="2984988" y="3192463"/>
              <a:ext cx="3625362" cy="2100262"/>
              <a:chOff x="450" y="2259"/>
              <a:chExt cx="1782" cy="1137"/>
            </a:xfrm>
          </p:grpSpPr>
          <p:grpSp>
            <p:nvGrpSpPr>
              <p:cNvPr id="85" name="Group 9">
                <a:extLst>
                  <a:ext uri="{FF2B5EF4-FFF2-40B4-BE49-F238E27FC236}">
                    <a16:creationId xmlns:a16="http://schemas.microsoft.com/office/drawing/2014/main" id="{5C07A86F-E8DB-8E40-9D3D-770D48D0661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41" y="2259"/>
                <a:ext cx="891" cy="569"/>
                <a:chOff x="1392" y="2256"/>
                <a:chExt cx="891" cy="569"/>
              </a:xfrm>
            </p:grpSpPr>
            <p:sp>
              <p:nvSpPr>
                <p:cNvPr id="89" name="Freeform 10">
                  <a:extLst>
                    <a:ext uri="{FF2B5EF4-FFF2-40B4-BE49-F238E27FC236}">
                      <a16:creationId xmlns:a16="http://schemas.microsoft.com/office/drawing/2014/main" id="{CC515EC7-E12B-8F44-B486-62779D1BCF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V="1">
                  <a:off x="1392" y="2256"/>
                  <a:ext cx="459" cy="569"/>
                </a:xfrm>
                <a:custGeom>
                  <a:avLst/>
                  <a:gdLst>
                    <a:gd name="T0" fmla="*/ 0 w 459"/>
                    <a:gd name="T1" fmla="*/ 0 h 569"/>
                    <a:gd name="T2" fmla="*/ 90 w 459"/>
                    <a:gd name="T3" fmla="*/ 222 h 569"/>
                    <a:gd name="T4" fmla="*/ 183 w 459"/>
                    <a:gd name="T5" fmla="*/ 402 h 569"/>
                    <a:gd name="T6" fmla="*/ 294 w 459"/>
                    <a:gd name="T7" fmla="*/ 519 h 569"/>
                    <a:gd name="T8" fmla="*/ 390 w 459"/>
                    <a:gd name="T9" fmla="*/ 561 h 569"/>
                    <a:gd name="T10" fmla="*/ 459 w 459"/>
                    <a:gd name="T11" fmla="*/ 567 h 56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59"/>
                    <a:gd name="T19" fmla="*/ 0 h 569"/>
                    <a:gd name="T20" fmla="*/ 459 w 459"/>
                    <a:gd name="T21" fmla="*/ 569 h 56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59" h="569">
                      <a:moveTo>
                        <a:pt x="0" y="0"/>
                      </a:moveTo>
                      <a:cubicBezTo>
                        <a:pt x="15" y="36"/>
                        <a:pt x="59" y="155"/>
                        <a:pt x="90" y="222"/>
                      </a:cubicBezTo>
                      <a:cubicBezTo>
                        <a:pt x="121" y="289"/>
                        <a:pt x="149" y="353"/>
                        <a:pt x="183" y="402"/>
                      </a:cubicBezTo>
                      <a:cubicBezTo>
                        <a:pt x="217" y="451"/>
                        <a:pt x="260" y="493"/>
                        <a:pt x="294" y="519"/>
                      </a:cubicBezTo>
                      <a:cubicBezTo>
                        <a:pt x="328" y="545"/>
                        <a:pt x="363" y="553"/>
                        <a:pt x="390" y="561"/>
                      </a:cubicBezTo>
                      <a:cubicBezTo>
                        <a:pt x="417" y="569"/>
                        <a:pt x="445" y="566"/>
                        <a:pt x="459" y="567"/>
                      </a:cubicBezTo>
                    </a:path>
                  </a:pathLst>
                </a:custGeom>
                <a:noFill/>
                <a:ln w="12700">
                  <a:solidFill>
                    <a:srgbClr val="3333FF"/>
                  </a:solidFill>
                  <a:prstDash val="lgDash"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0" name="Freeform 11">
                  <a:extLst>
                    <a:ext uri="{FF2B5EF4-FFF2-40B4-BE49-F238E27FC236}">
                      <a16:creationId xmlns:a16="http://schemas.microsoft.com/office/drawing/2014/main" id="{A0C17B39-1619-474D-85A6-D58C7DA8495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 flipV="1">
                  <a:off x="1824" y="2256"/>
                  <a:ext cx="459" cy="569"/>
                </a:xfrm>
                <a:custGeom>
                  <a:avLst/>
                  <a:gdLst>
                    <a:gd name="T0" fmla="*/ 0 w 459"/>
                    <a:gd name="T1" fmla="*/ 0 h 569"/>
                    <a:gd name="T2" fmla="*/ 90 w 459"/>
                    <a:gd name="T3" fmla="*/ 222 h 569"/>
                    <a:gd name="T4" fmla="*/ 183 w 459"/>
                    <a:gd name="T5" fmla="*/ 402 h 569"/>
                    <a:gd name="T6" fmla="*/ 294 w 459"/>
                    <a:gd name="T7" fmla="*/ 519 h 569"/>
                    <a:gd name="T8" fmla="*/ 390 w 459"/>
                    <a:gd name="T9" fmla="*/ 561 h 569"/>
                    <a:gd name="T10" fmla="*/ 459 w 459"/>
                    <a:gd name="T11" fmla="*/ 567 h 56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59"/>
                    <a:gd name="T19" fmla="*/ 0 h 569"/>
                    <a:gd name="T20" fmla="*/ 459 w 459"/>
                    <a:gd name="T21" fmla="*/ 569 h 56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59" h="569">
                      <a:moveTo>
                        <a:pt x="0" y="0"/>
                      </a:moveTo>
                      <a:cubicBezTo>
                        <a:pt x="15" y="36"/>
                        <a:pt x="59" y="155"/>
                        <a:pt x="90" y="222"/>
                      </a:cubicBezTo>
                      <a:cubicBezTo>
                        <a:pt x="121" y="289"/>
                        <a:pt x="149" y="353"/>
                        <a:pt x="183" y="402"/>
                      </a:cubicBezTo>
                      <a:cubicBezTo>
                        <a:pt x="217" y="451"/>
                        <a:pt x="260" y="493"/>
                        <a:pt x="294" y="519"/>
                      </a:cubicBezTo>
                      <a:cubicBezTo>
                        <a:pt x="328" y="545"/>
                        <a:pt x="363" y="553"/>
                        <a:pt x="390" y="561"/>
                      </a:cubicBezTo>
                      <a:cubicBezTo>
                        <a:pt x="417" y="569"/>
                        <a:pt x="445" y="566"/>
                        <a:pt x="459" y="567"/>
                      </a:cubicBezTo>
                    </a:path>
                  </a:pathLst>
                </a:custGeom>
                <a:noFill/>
                <a:ln w="12700">
                  <a:solidFill>
                    <a:srgbClr val="3333FF"/>
                  </a:solidFill>
                  <a:prstDash val="lgDash"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86" name="Group 12">
                <a:extLst>
                  <a:ext uri="{FF2B5EF4-FFF2-40B4-BE49-F238E27FC236}">
                    <a16:creationId xmlns:a16="http://schemas.microsoft.com/office/drawing/2014/main" id="{BF23B63C-BFFC-6248-A584-3C8734BE7FD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50" y="2827"/>
                <a:ext cx="891" cy="569"/>
                <a:chOff x="480" y="2832"/>
                <a:chExt cx="891" cy="569"/>
              </a:xfrm>
            </p:grpSpPr>
            <p:sp>
              <p:nvSpPr>
                <p:cNvPr id="87" name="Freeform 13">
                  <a:extLst>
                    <a:ext uri="{FF2B5EF4-FFF2-40B4-BE49-F238E27FC236}">
                      <a16:creationId xmlns:a16="http://schemas.microsoft.com/office/drawing/2014/main" id="{69B26F97-023C-3D44-BBEF-0200F91260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0" y="2832"/>
                  <a:ext cx="459" cy="569"/>
                </a:xfrm>
                <a:custGeom>
                  <a:avLst/>
                  <a:gdLst>
                    <a:gd name="T0" fmla="*/ 0 w 459"/>
                    <a:gd name="T1" fmla="*/ 0 h 569"/>
                    <a:gd name="T2" fmla="*/ 90 w 459"/>
                    <a:gd name="T3" fmla="*/ 222 h 569"/>
                    <a:gd name="T4" fmla="*/ 183 w 459"/>
                    <a:gd name="T5" fmla="*/ 402 h 569"/>
                    <a:gd name="T6" fmla="*/ 294 w 459"/>
                    <a:gd name="T7" fmla="*/ 519 h 569"/>
                    <a:gd name="T8" fmla="*/ 390 w 459"/>
                    <a:gd name="T9" fmla="*/ 561 h 569"/>
                    <a:gd name="T10" fmla="*/ 459 w 459"/>
                    <a:gd name="T11" fmla="*/ 567 h 56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59"/>
                    <a:gd name="T19" fmla="*/ 0 h 569"/>
                    <a:gd name="T20" fmla="*/ 459 w 459"/>
                    <a:gd name="T21" fmla="*/ 569 h 56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59" h="569">
                      <a:moveTo>
                        <a:pt x="0" y="0"/>
                      </a:moveTo>
                      <a:cubicBezTo>
                        <a:pt x="15" y="36"/>
                        <a:pt x="59" y="155"/>
                        <a:pt x="90" y="222"/>
                      </a:cubicBezTo>
                      <a:cubicBezTo>
                        <a:pt x="121" y="289"/>
                        <a:pt x="149" y="353"/>
                        <a:pt x="183" y="402"/>
                      </a:cubicBezTo>
                      <a:cubicBezTo>
                        <a:pt x="217" y="451"/>
                        <a:pt x="260" y="493"/>
                        <a:pt x="294" y="519"/>
                      </a:cubicBezTo>
                      <a:cubicBezTo>
                        <a:pt x="328" y="545"/>
                        <a:pt x="363" y="553"/>
                        <a:pt x="390" y="561"/>
                      </a:cubicBezTo>
                      <a:cubicBezTo>
                        <a:pt x="417" y="569"/>
                        <a:pt x="445" y="566"/>
                        <a:pt x="459" y="567"/>
                      </a:cubicBezTo>
                    </a:path>
                  </a:pathLst>
                </a:custGeom>
                <a:noFill/>
                <a:ln w="12700">
                  <a:solidFill>
                    <a:srgbClr val="3333FF"/>
                  </a:solidFill>
                  <a:prstDash val="lgDash"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8" name="Freeform 14">
                  <a:extLst>
                    <a:ext uri="{FF2B5EF4-FFF2-40B4-BE49-F238E27FC236}">
                      <a16:creationId xmlns:a16="http://schemas.microsoft.com/office/drawing/2014/main" id="{9C4DFFF3-6C5D-0D4A-8806-3B6792BD54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912" y="2832"/>
                  <a:ext cx="459" cy="569"/>
                </a:xfrm>
                <a:custGeom>
                  <a:avLst/>
                  <a:gdLst>
                    <a:gd name="T0" fmla="*/ 0 w 459"/>
                    <a:gd name="T1" fmla="*/ 0 h 569"/>
                    <a:gd name="T2" fmla="*/ 90 w 459"/>
                    <a:gd name="T3" fmla="*/ 222 h 569"/>
                    <a:gd name="T4" fmla="*/ 183 w 459"/>
                    <a:gd name="T5" fmla="*/ 402 h 569"/>
                    <a:gd name="T6" fmla="*/ 294 w 459"/>
                    <a:gd name="T7" fmla="*/ 519 h 569"/>
                    <a:gd name="T8" fmla="*/ 390 w 459"/>
                    <a:gd name="T9" fmla="*/ 561 h 569"/>
                    <a:gd name="T10" fmla="*/ 459 w 459"/>
                    <a:gd name="T11" fmla="*/ 567 h 56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59"/>
                    <a:gd name="T19" fmla="*/ 0 h 569"/>
                    <a:gd name="T20" fmla="*/ 459 w 459"/>
                    <a:gd name="T21" fmla="*/ 569 h 56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59" h="569">
                      <a:moveTo>
                        <a:pt x="0" y="0"/>
                      </a:moveTo>
                      <a:cubicBezTo>
                        <a:pt x="15" y="36"/>
                        <a:pt x="59" y="155"/>
                        <a:pt x="90" y="222"/>
                      </a:cubicBezTo>
                      <a:cubicBezTo>
                        <a:pt x="121" y="289"/>
                        <a:pt x="149" y="353"/>
                        <a:pt x="183" y="402"/>
                      </a:cubicBezTo>
                      <a:cubicBezTo>
                        <a:pt x="217" y="451"/>
                        <a:pt x="260" y="493"/>
                        <a:pt x="294" y="519"/>
                      </a:cubicBezTo>
                      <a:cubicBezTo>
                        <a:pt x="328" y="545"/>
                        <a:pt x="363" y="553"/>
                        <a:pt x="390" y="561"/>
                      </a:cubicBezTo>
                      <a:cubicBezTo>
                        <a:pt x="417" y="569"/>
                        <a:pt x="445" y="566"/>
                        <a:pt x="459" y="567"/>
                      </a:cubicBezTo>
                    </a:path>
                  </a:pathLst>
                </a:custGeom>
                <a:noFill/>
                <a:ln w="12700">
                  <a:solidFill>
                    <a:srgbClr val="3333FF"/>
                  </a:solidFill>
                  <a:prstDash val="lgDash"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62" name="Line 15">
              <a:extLst>
                <a:ext uri="{FF2B5EF4-FFF2-40B4-BE49-F238E27FC236}">
                  <a16:creationId xmlns:a16="http://schemas.microsoft.com/office/drawing/2014/main" id="{DC8D83CA-3394-E945-9413-7D9DC56EFF4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94792" y="4240213"/>
              <a:ext cx="495446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Line 23">
              <a:extLst>
                <a:ext uri="{FF2B5EF4-FFF2-40B4-BE49-F238E27FC236}">
                  <a16:creationId xmlns:a16="http://schemas.microsoft.com/office/drawing/2014/main" id="{E87F4381-FB1E-D740-ABBF-7A25B012CF5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18438" y="3011488"/>
              <a:ext cx="0" cy="262890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Line 24">
              <a:extLst>
                <a:ext uri="{FF2B5EF4-FFF2-40B4-BE49-F238E27FC236}">
                  <a16:creationId xmlns:a16="http://schemas.microsoft.com/office/drawing/2014/main" id="{58FF008A-017F-7F41-B03F-FEEE4F7DD16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31118" y="3011488"/>
              <a:ext cx="0" cy="262890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Line 31">
              <a:extLst>
                <a:ext uri="{FF2B5EF4-FFF2-40B4-BE49-F238E27FC236}">
                  <a16:creationId xmlns:a16="http://schemas.microsoft.com/office/drawing/2014/main" id="{98472186-D887-8B4C-A130-9155013B127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97669" y="3011488"/>
              <a:ext cx="0" cy="262890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Line 32">
              <a:extLst>
                <a:ext uri="{FF2B5EF4-FFF2-40B4-BE49-F238E27FC236}">
                  <a16:creationId xmlns:a16="http://schemas.microsoft.com/office/drawing/2014/main" id="{3854C4DC-F66B-614D-9798-2B13D88058E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611815" y="3011488"/>
              <a:ext cx="0" cy="262890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67" name="Group 40">
              <a:extLst>
                <a:ext uri="{FF2B5EF4-FFF2-40B4-BE49-F238E27FC236}">
                  <a16:creationId xmlns:a16="http://schemas.microsoft.com/office/drawing/2014/main" id="{B17E5AA9-179A-8149-9FD7-0C50BA2B76F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84988" y="3208339"/>
              <a:ext cx="3626827" cy="2090737"/>
              <a:chOff x="1584" y="2370"/>
              <a:chExt cx="2335" cy="1177"/>
            </a:xfrm>
          </p:grpSpPr>
          <p:grpSp>
            <p:nvGrpSpPr>
              <p:cNvPr id="80" name="Group 34">
                <a:extLst>
                  <a:ext uri="{FF2B5EF4-FFF2-40B4-BE49-F238E27FC236}">
                    <a16:creationId xmlns:a16="http://schemas.microsoft.com/office/drawing/2014/main" id="{A511CC43-34E3-4646-8D59-FCA4858A3D5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V="1">
                <a:off x="2184" y="2955"/>
                <a:ext cx="1167" cy="592"/>
                <a:chOff x="1392" y="2256"/>
                <a:chExt cx="891" cy="569"/>
              </a:xfrm>
            </p:grpSpPr>
            <p:sp>
              <p:nvSpPr>
                <p:cNvPr id="83" name="Freeform 35">
                  <a:extLst>
                    <a:ext uri="{FF2B5EF4-FFF2-40B4-BE49-F238E27FC236}">
                      <a16:creationId xmlns:a16="http://schemas.microsoft.com/office/drawing/2014/main" id="{7552D59F-D0DB-8F40-949E-EE22A3EF0F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V="1">
                  <a:off x="1392" y="2256"/>
                  <a:ext cx="459" cy="569"/>
                </a:xfrm>
                <a:custGeom>
                  <a:avLst/>
                  <a:gdLst>
                    <a:gd name="T0" fmla="*/ 0 w 459"/>
                    <a:gd name="T1" fmla="*/ 0 h 569"/>
                    <a:gd name="T2" fmla="*/ 90 w 459"/>
                    <a:gd name="T3" fmla="*/ 222 h 569"/>
                    <a:gd name="T4" fmla="*/ 183 w 459"/>
                    <a:gd name="T5" fmla="*/ 402 h 569"/>
                    <a:gd name="T6" fmla="*/ 294 w 459"/>
                    <a:gd name="T7" fmla="*/ 519 h 569"/>
                    <a:gd name="T8" fmla="*/ 390 w 459"/>
                    <a:gd name="T9" fmla="*/ 561 h 569"/>
                    <a:gd name="T10" fmla="*/ 459 w 459"/>
                    <a:gd name="T11" fmla="*/ 567 h 56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59"/>
                    <a:gd name="T19" fmla="*/ 0 h 569"/>
                    <a:gd name="T20" fmla="*/ 459 w 459"/>
                    <a:gd name="T21" fmla="*/ 569 h 56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59" h="569">
                      <a:moveTo>
                        <a:pt x="0" y="0"/>
                      </a:moveTo>
                      <a:cubicBezTo>
                        <a:pt x="15" y="36"/>
                        <a:pt x="59" y="155"/>
                        <a:pt x="90" y="222"/>
                      </a:cubicBezTo>
                      <a:cubicBezTo>
                        <a:pt x="121" y="289"/>
                        <a:pt x="149" y="353"/>
                        <a:pt x="183" y="402"/>
                      </a:cubicBezTo>
                      <a:cubicBezTo>
                        <a:pt x="217" y="451"/>
                        <a:pt x="260" y="493"/>
                        <a:pt x="294" y="519"/>
                      </a:cubicBezTo>
                      <a:cubicBezTo>
                        <a:pt x="328" y="545"/>
                        <a:pt x="363" y="553"/>
                        <a:pt x="390" y="561"/>
                      </a:cubicBezTo>
                      <a:cubicBezTo>
                        <a:pt x="417" y="569"/>
                        <a:pt x="445" y="566"/>
                        <a:pt x="459" y="567"/>
                      </a:cubicBezTo>
                    </a:path>
                  </a:pathLst>
                </a:custGeom>
                <a:noFill/>
                <a:ln w="127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4" name="Freeform 36">
                  <a:extLst>
                    <a:ext uri="{FF2B5EF4-FFF2-40B4-BE49-F238E27FC236}">
                      <a16:creationId xmlns:a16="http://schemas.microsoft.com/office/drawing/2014/main" id="{7A7111CD-A6C5-9442-B208-EB8C23737F3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 flipV="1">
                  <a:off x="1824" y="2256"/>
                  <a:ext cx="459" cy="569"/>
                </a:xfrm>
                <a:custGeom>
                  <a:avLst/>
                  <a:gdLst>
                    <a:gd name="T0" fmla="*/ 0 w 459"/>
                    <a:gd name="T1" fmla="*/ 0 h 569"/>
                    <a:gd name="T2" fmla="*/ 90 w 459"/>
                    <a:gd name="T3" fmla="*/ 222 h 569"/>
                    <a:gd name="T4" fmla="*/ 183 w 459"/>
                    <a:gd name="T5" fmla="*/ 402 h 569"/>
                    <a:gd name="T6" fmla="*/ 294 w 459"/>
                    <a:gd name="T7" fmla="*/ 519 h 569"/>
                    <a:gd name="T8" fmla="*/ 390 w 459"/>
                    <a:gd name="T9" fmla="*/ 561 h 569"/>
                    <a:gd name="T10" fmla="*/ 459 w 459"/>
                    <a:gd name="T11" fmla="*/ 567 h 56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59"/>
                    <a:gd name="T19" fmla="*/ 0 h 569"/>
                    <a:gd name="T20" fmla="*/ 459 w 459"/>
                    <a:gd name="T21" fmla="*/ 569 h 56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59" h="569">
                      <a:moveTo>
                        <a:pt x="0" y="0"/>
                      </a:moveTo>
                      <a:cubicBezTo>
                        <a:pt x="15" y="36"/>
                        <a:pt x="59" y="155"/>
                        <a:pt x="90" y="222"/>
                      </a:cubicBezTo>
                      <a:cubicBezTo>
                        <a:pt x="121" y="289"/>
                        <a:pt x="149" y="353"/>
                        <a:pt x="183" y="402"/>
                      </a:cubicBezTo>
                      <a:cubicBezTo>
                        <a:pt x="217" y="451"/>
                        <a:pt x="260" y="493"/>
                        <a:pt x="294" y="519"/>
                      </a:cubicBezTo>
                      <a:cubicBezTo>
                        <a:pt x="328" y="545"/>
                        <a:pt x="363" y="553"/>
                        <a:pt x="390" y="561"/>
                      </a:cubicBezTo>
                      <a:cubicBezTo>
                        <a:pt x="417" y="569"/>
                        <a:pt x="445" y="566"/>
                        <a:pt x="459" y="567"/>
                      </a:cubicBezTo>
                    </a:path>
                  </a:pathLst>
                </a:custGeom>
                <a:noFill/>
                <a:ln w="127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81" name="Freeform 38">
                <a:extLst>
                  <a:ext uri="{FF2B5EF4-FFF2-40B4-BE49-F238E27FC236}">
                    <a16:creationId xmlns:a16="http://schemas.microsoft.com/office/drawing/2014/main" id="{090907BC-2A11-464E-8A19-6494642ED6F7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3351" y="2370"/>
                <a:ext cx="568" cy="592"/>
              </a:xfrm>
              <a:custGeom>
                <a:avLst/>
                <a:gdLst>
                  <a:gd name="T0" fmla="*/ 0 w 459"/>
                  <a:gd name="T1" fmla="*/ 0 h 569"/>
                  <a:gd name="T2" fmla="*/ 90 w 459"/>
                  <a:gd name="T3" fmla="*/ 222 h 569"/>
                  <a:gd name="T4" fmla="*/ 183 w 459"/>
                  <a:gd name="T5" fmla="*/ 402 h 569"/>
                  <a:gd name="T6" fmla="*/ 294 w 459"/>
                  <a:gd name="T7" fmla="*/ 519 h 569"/>
                  <a:gd name="T8" fmla="*/ 390 w 459"/>
                  <a:gd name="T9" fmla="*/ 561 h 569"/>
                  <a:gd name="T10" fmla="*/ 459 w 459"/>
                  <a:gd name="T11" fmla="*/ 567 h 56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59"/>
                  <a:gd name="T19" fmla="*/ 0 h 569"/>
                  <a:gd name="T20" fmla="*/ 459 w 459"/>
                  <a:gd name="T21" fmla="*/ 569 h 56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59" h="569">
                    <a:moveTo>
                      <a:pt x="0" y="0"/>
                    </a:moveTo>
                    <a:cubicBezTo>
                      <a:pt x="15" y="36"/>
                      <a:pt x="59" y="155"/>
                      <a:pt x="90" y="222"/>
                    </a:cubicBezTo>
                    <a:cubicBezTo>
                      <a:pt x="121" y="289"/>
                      <a:pt x="149" y="353"/>
                      <a:pt x="183" y="402"/>
                    </a:cubicBezTo>
                    <a:cubicBezTo>
                      <a:pt x="217" y="451"/>
                      <a:pt x="260" y="493"/>
                      <a:pt x="294" y="519"/>
                    </a:cubicBezTo>
                    <a:cubicBezTo>
                      <a:pt x="328" y="545"/>
                      <a:pt x="363" y="553"/>
                      <a:pt x="390" y="561"/>
                    </a:cubicBezTo>
                    <a:cubicBezTo>
                      <a:pt x="417" y="569"/>
                      <a:pt x="445" y="566"/>
                      <a:pt x="459" y="567"/>
                    </a:cubicBezTo>
                  </a:path>
                </a:pathLst>
              </a:cu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39">
                <a:extLst>
                  <a:ext uri="{FF2B5EF4-FFF2-40B4-BE49-F238E27FC236}">
                    <a16:creationId xmlns:a16="http://schemas.microsoft.com/office/drawing/2014/main" id="{D0296C1C-F89F-4F4F-A69E-D32E2880BBA1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 flipV="1">
                <a:off x="1584" y="2370"/>
                <a:ext cx="601" cy="592"/>
              </a:xfrm>
              <a:custGeom>
                <a:avLst/>
                <a:gdLst>
                  <a:gd name="T0" fmla="*/ 0 w 459"/>
                  <a:gd name="T1" fmla="*/ 0 h 569"/>
                  <a:gd name="T2" fmla="*/ 90 w 459"/>
                  <a:gd name="T3" fmla="*/ 222 h 569"/>
                  <a:gd name="T4" fmla="*/ 183 w 459"/>
                  <a:gd name="T5" fmla="*/ 402 h 569"/>
                  <a:gd name="T6" fmla="*/ 294 w 459"/>
                  <a:gd name="T7" fmla="*/ 519 h 569"/>
                  <a:gd name="T8" fmla="*/ 390 w 459"/>
                  <a:gd name="T9" fmla="*/ 561 h 569"/>
                  <a:gd name="T10" fmla="*/ 459 w 459"/>
                  <a:gd name="T11" fmla="*/ 567 h 56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59"/>
                  <a:gd name="T19" fmla="*/ 0 h 569"/>
                  <a:gd name="T20" fmla="*/ 459 w 459"/>
                  <a:gd name="T21" fmla="*/ 569 h 56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59" h="569">
                    <a:moveTo>
                      <a:pt x="0" y="0"/>
                    </a:moveTo>
                    <a:cubicBezTo>
                      <a:pt x="15" y="36"/>
                      <a:pt x="59" y="155"/>
                      <a:pt x="90" y="222"/>
                    </a:cubicBezTo>
                    <a:cubicBezTo>
                      <a:pt x="121" y="289"/>
                      <a:pt x="149" y="353"/>
                      <a:pt x="183" y="402"/>
                    </a:cubicBezTo>
                    <a:cubicBezTo>
                      <a:pt x="217" y="451"/>
                      <a:pt x="260" y="493"/>
                      <a:pt x="294" y="519"/>
                    </a:cubicBezTo>
                    <a:cubicBezTo>
                      <a:pt x="328" y="545"/>
                      <a:pt x="363" y="553"/>
                      <a:pt x="390" y="561"/>
                    </a:cubicBezTo>
                    <a:cubicBezTo>
                      <a:pt x="417" y="569"/>
                      <a:pt x="445" y="566"/>
                      <a:pt x="459" y="567"/>
                    </a:cubicBezTo>
                  </a:path>
                </a:pathLst>
              </a:cu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68" name="Rectangle 42">
              <a:extLst>
                <a:ext uri="{FF2B5EF4-FFF2-40B4-BE49-F238E27FC236}">
                  <a16:creationId xmlns:a16="http://schemas.microsoft.com/office/drawing/2014/main" id="{BDC081AD-D20F-514F-B611-E9EBAAA04C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0823" y="3011488"/>
              <a:ext cx="360558" cy="292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 i="1" dirty="0" err="1">
                  <a:solidFill>
                    <a:srgbClr val="3333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sz="1600" baseline="-25000" dirty="0" err="1">
                  <a:solidFill>
                    <a:srgbClr val="3333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rf</a:t>
              </a:r>
              <a:endParaRPr sz="1600" baseline="-25000" noProof="1">
                <a:solidFill>
                  <a:srgbClr val="3333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9" name="Rectangle 43">
              <a:extLst>
                <a:ext uri="{FF2B5EF4-FFF2-40B4-BE49-F238E27FC236}">
                  <a16:creationId xmlns:a16="http://schemas.microsoft.com/office/drawing/2014/main" id="{A4B48458-F34F-6442-80AC-532CB065F3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77662" y="2871788"/>
              <a:ext cx="675975" cy="292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cos (</a:t>
              </a:r>
              <a:r>
                <a:rPr lang="en-US" sz="1600" i="1" dirty="0">
                  <a:solidFill>
                    <a:srgbClr val="FF0000"/>
                  </a:solidFill>
                  <a:latin typeface="Symbol" pitchFamily="2" charset="2"/>
                  <a:cs typeface="Times New Roman" panose="02020603050405020304" pitchFamily="18" charset="0"/>
                </a:rPr>
                <a:t>f</a:t>
              </a:r>
              <a:r>
                <a:rPr lang="en-US" sz="1600" baseline="-250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</a:t>
              </a:r>
              <a:r>
                <a:rPr lang="en-US" sz="14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  <a:endParaRPr sz="1400" baseline="-25000" noProof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0" name="Rectangle 45">
              <a:extLst>
                <a:ext uri="{FF2B5EF4-FFF2-40B4-BE49-F238E27FC236}">
                  <a16:creationId xmlns:a16="http://schemas.microsoft.com/office/drawing/2014/main" id="{E027FEF4-0633-5048-9D4A-AD9FFB6456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1997" y="6016823"/>
              <a:ext cx="950879" cy="2657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acceleration</a:t>
              </a:r>
              <a:endParaRPr sz="1400" noProof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1" name="Rectangle 46">
              <a:extLst>
                <a:ext uri="{FF2B5EF4-FFF2-40B4-BE49-F238E27FC236}">
                  <a16:creationId xmlns:a16="http://schemas.microsoft.com/office/drawing/2014/main" id="{C8A57507-FEDC-7442-9ED6-152CD09B24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8156" y="6016823"/>
              <a:ext cx="959561" cy="2657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deceleration</a:t>
              </a:r>
              <a:endParaRPr sz="1400" noProof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2" name="Line 47">
              <a:extLst>
                <a:ext uri="{FF2B5EF4-FFF2-40B4-BE49-F238E27FC236}">
                  <a16:creationId xmlns:a16="http://schemas.microsoft.com/office/drawing/2014/main" id="{81AA451A-74EB-7840-80A3-827CEA031DE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77662" y="6037461"/>
              <a:ext cx="181854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Line 48">
              <a:extLst>
                <a:ext uri="{FF2B5EF4-FFF2-40B4-BE49-F238E27FC236}">
                  <a16:creationId xmlns:a16="http://schemas.microsoft.com/office/drawing/2014/main" id="{756ECD3D-4CC9-6046-B86F-B7493E31E69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68361" y="6037461"/>
              <a:ext cx="181707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aphicFrame>
          <p:nvGraphicFramePr>
            <p:cNvPr id="74" name="Object 8">
              <a:extLst>
                <a:ext uri="{FF2B5EF4-FFF2-40B4-BE49-F238E27FC236}">
                  <a16:creationId xmlns:a16="http://schemas.microsoft.com/office/drawing/2014/main" id="{014B4B4B-19F0-AD4B-8381-F93258E6B7AE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060279" y="5659438"/>
            <a:ext cx="426427" cy="2635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33" imgW="355320" imgH="203040" progId="Equation.3">
                    <p:embed/>
                  </p:oleObj>
                </mc:Choice>
                <mc:Fallback>
                  <p:oleObj name="Equation" r:id="rId33" imgW="355320" imgH="203040" progId="Equation.3">
                    <p:embed/>
                    <p:pic>
                      <p:nvPicPr>
                        <p:cNvPr id="74" name="Object 8">
                          <a:extLst>
                            <a:ext uri="{FF2B5EF4-FFF2-40B4-BE49-F238E27FC236}">
                              <a16:creationId xmlns:a16="http://schemas.microsoft.com/office/drawing/2014/main" id="{014B4B4B-19F0-AD4B-8381-F93258E6B7AE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60279" y="5659438"/>
                          <a:ext cx="426427" cy="2635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5" name="Object 9">
              <a:extLst>
                <a:ext uri="{FF2B5EF4-FFF2-40B4-BE49-F238E27FC236}">
                  <a16:creationId xmlns:a16="http://schemas.microsoft.com/office/drawing/2014/main" id="{0838BAFE-66D7-3F40-9123-D1E84B63AF8A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5053475" y="5659438"/>
            <a:ext cx="426426" cy="2635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35" imgW="355320" imgH="203040" progId="Equation.3">
                    <p:embed/>
                  </p:oleObj>
                </mc:Choice>
                <mc:Fallback>
                  <p:oleObj name="Equation" r:id="rId35" imgW="355320" imgH="203040" progId="Equation.3">
                    <p:embed/>
                    <p:pic>
                      <p:nvPicPr>
                        <p:cNvPr id="75" name="Object 9">
                          <a:extLst>
                            <a:ext uri="{FF2B5EF4-FFF2-40B4-BE49-F238E27FC236}">
                              <a16:creationId xmlns:a16="http://schemas.microsoft.com/office/drawing/2014/main" id="{0838BAFE-66D7-3F40-9123-D1E84B63AF8A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53475" y="5659438"/>
                          <a:ext cx="426426" cy="2635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6" name="Object 10">
              <a:extLst>
                <a:ext uri="{FF2B5EF4-FFF2-40B4-BE49-F238E27FC236}">
                  <a16:creationId xmlns:a16="http://schemas.microsoft.com/office/drawing/2014/main" id="{17FAEA35-FEB2-D242-9F3F-9032610BFCE5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177503" y="5659438"/>
            <a:ext cx="426427" cy="2635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36" imgW="355320" imgH="203040" progId="Equation.3">
                    <p:embed/>
                  </p:oleObj>
                </mc:Choice>
                <mc:Fallback>
                  <p:oleObj name="Equation" r:id="rId36" imgW="355320" imgH="203040" progId="Equation.3">
                    <p:embed/>
                    <p:pic>
                      <p:nvPicPr>
                        <p:cNvPr id="76" name="Object 10">
                          <a:extLst>
                            <a:ext uri="{FF2B5EF4-FFF2-40B4-BE49-F238E27FC236}">
                              <a16:creationId xmlns:a16="http://schemas.microsoft.com/office/drawing/2014/main" id="{17FAEA35-FEB2-D242-9F3F-9032610BFCE5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77503" y="5659438"/>
                          <a:ext cx="426427" cy="2635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7" name="Object 11">
              <a:extLst>
                <a:ext uri="{FF2B5EF4-FFF2-40B4-BE49-F238E27FC236}">
                  <a16:creationId xmlns:a16="http://schemas.microsoft.com/office/drawing/2014/main" id="{8CA53EC6-8530-BF42-ACB0-4BF3EC145AF9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5929772" y="5659438"/>
            <a:ext cx="426427" cy="2635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38" imgW="355320" imgH="203040" progId="Equation.DSMT4">
                    <p:embed/>
                  </p:oleObj>
                </mc:Choice>
                <mc:Fallback>
                  <p:oleObj name="Equation" r:id="rId38" imgW="355320" imgH="203040" progId="Equation.DSMT4">
                    <p:embed/>
                    <p:pic>
                      <p:nvPicPr>
                        <p:cNvPr id="77" name="Object 11">
                          <a:extLst>
                            <a:ext uri="{FF2B5EF4-FFF2-40B4-BE49-F238E27FC236}">
                              <a16:creationId xmlns:a16="http://schemas.microsoft.com/office/drawing/2014/main" id="{8CA53EC6-8530-BF42-ACB0-4BF3EC145AF9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929772" y="5659438"/>
                          <a:ext cx="426427" cy="2635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8" name="Rectangle 53">
              <a:extLst>
                <a:ext uri="{FF2B5EF4-FFF2-40B4-BE49-F238E27FC236}">
                  <a16:creationId xmlns:a16="http://schemas.microsoft.com/office/drawing/2014/main" id="{0170DDE7-3964-104F-AEE0-49E137B391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7886" y="5483423"/>
              <a:ext cx="1570137" cy="2657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Stable in the region if</a:t>
              </a:r>
              <a:endParaRPr sz="1400" noProof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C3C19FA6-0FDD-D845-9F38-BAFBFBB582EA}"/>
                </a:ext>
              </a:extLst>
            </p:cNvPr>
            <p:cNvSpPr/>
            <p:nvPr/>
          </p:nvSpPr>
          <p:spPr>
            <a:xfrm>
              <a:off x="3124200" y="5300246"/>
              <a:ext cx="653621" cy="2922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𝛾 &lt; 𝛾</a:t>
              </a:r>
              <a:r>
                <a:rPr lang="en-US" sz="16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</a:t>
              </a:r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      </a:t>
              </a:r>
            </a:p>
          </p:txBody>
        </p:sp>
      </p:grpSp>
      <p:sp>
        <p:nvSpPr>
          <p:cNvPr id="91" name="Rectangle 90">
            <a:extLst>
              <a:ext uri="{FF2B5EF4-FFF2-40B4-BE49-F238E27FC236}">
                <a16:creationId xmlns:a16="http://schemas.microsoft.com/office/drawing/2014/main" id="{631C8464-EAB2-B64E-8F54-1BC93D11AA44}"/>
              </a:ext>
            </a:extLst>
          </p:cNvPr>
          <p:cNvSpPr/>
          <p:nvPr/>
        </p:nvSpPr>
        <p:spPr>
          <a:xfrm>
            <a:off x="7193055" y="5238916"/>
            <a:ext cx="72415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𝛾 &lt; 𝛾</a:t>
            </a:r>
            <a:r>
              <a:rPr lang="en-US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68CAECFC-AE84-9343-897E-D39636834B33}"/>
              </a:ext>
            </a:extLst>
          </p:cNvPr>
          <p:cNvSpPr/>
          <p:nvPr/>
        </p:nvSpPr>
        <p:spPr>
          <a:xfrm>
            <a:off x="5146025" y="5241757"/>
            <a:ext cx="72415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𝛾 &gt; 𝛾</a:t>
            </a:r>
            <a:r>
              <a:rPr lang="en-US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FAF06493-1935-304E-A0B0-26FE0729318B}"/>
              </a:ext>
            </a:extLst>
          </p:cNvPr>
          <p:cNvSpPr/>
          <p:nvPr/>
        </p:nvSpPr>
        <p:spPr>
          <a:xfrm>
            <a:off x="6240518" y="5238916"/>
            <a:ext cx="72415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𝛾 &gt; 𝛾</a:t>
            </a:r>
            <a:r>
              <a:rPr lang="en-US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8" name="Rectangle 2050"/>
          <p:cNvSpPr>
            <a:spLocks noGrp="1" noChangeArrowheads="1"/>
          </p:cNvSpPr>
          <p:nvPr>
            <p:ph type="title"/>
          </p:nvPr>
        </p:nvSpPr>
        <p:spPr>
          <a:xfrm>
            <a:off x="838200" y="304800"/>
            <a:ext cx="7467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/>
              <a:t>Large Amplitude Oscillations</a:t>
            </a:r>
            <a:endParaRPr lang="fr-FR"/>
          </a:p>
        </p:txBody>
      </p:sp>
      <p:sp>
        <p:nvSpPr>
          <p:cNvPr id="51209" name="Line 2051"/>
          <p:cNvSpPr>
            <a:spLocks noChangeShapeType="1"/>
          </p:cNvSpPr>
          <p:nvPr/>
        </p:nvSpPr>
        <p:spPr bwMode="auto">
          <a:xfrm>
            <a:off x="1828800" y="16002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10" name="Text Box 2052"/>
          <p:cNvSpPr txBox="1">
            <a:spLocks noChangeArrowheads="1"/>
          </p:cNvSpPr>
          <p:nvPr/>
        </p:nvSpPr>
        <p:spPr bwMode="auto">
          <a:xfrm>
            <a:off x="1447800" y="990600"/>
            <a:ext cx="45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51211" name="Text Box 2053"/>
          <p:cNvSpPr txBox="1">
            <a:spLocks noChangeArrowheads="1"/>
          </p:cNvSpPr>
          <p:nvPr/>
        </p:nvSpPr>
        <p:spPr bwMode="auto">
          <a:xfrm>
            <a:off x="609600" y="1897063"/>
            <a:ext cx="4876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800"/>
          </a:p>
        </p:txBody>
      </p:sp>
      <p:sp>
        <p:nvSpPr>
          <p:cNvPr id="51212" name="Text Box 2054"/>
          <p:cNvSpPr txBox="1">
            <a:spLocks noChangeArrowheads="1"/>
          </p:cNvSpPr>
          <p:nvPr/>
        </p:nvSpPr>
        <p:spPr bwMode="auto">
          <a:xfrm>
            <a:off x="609600" y="1524000"/>
            <a:ext cx="533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800"/>
          </a:p>
        </p:txBody>
      </p:sp>
      <p:sp>
        <p:nvSpPr>
          <p:cNvPr id="51213" name="Text Box 2062"/>
          <p:cNvSpPr txBox="1">
            <a:spLocks noChangeArrowheads="1"/>
          </p:cNvSpPr>
          <p:nvPr/>
        </p:nvSpPr>
        <p:spPr bwMode="auto">
          <a:xfrm>
            <a:off x="609600" y="1295400"/>
            <a:ext cx="7696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>
                <a:solidFill>
                  <a:srgbClr val="FF3300"/>
                </a:solidFill>
              </a:rPr>
              <a:t>For larger phase (or energy) deviations from the reference the second order differential equation is non-linear:</a:t>
            </a:r>
            <a:endParaRPr lang="fr-FR" sz="1800" b="1">
              <a:solidFill>
                <a:srgbClr val="FF3300"/>
              </a:solidFill>
            </a:endParaRPr>
          </a:p>
        </p:txBody>
      </p:sp>
      <p:graphicFrame>
        <p:nvGraphicFramePr>
          <p:cNvPr id="51202" name="Object 2"/>
          <p:cNvGraphicFramePr>
            <a:graphicFrameLocks noChangeAspect="1"/>
          </p:cNvGraphicFramePr>
          <p:nvPr/>
        </p:nvGraphicFramePr>
        <p:xfrm>
          <a:off x="838200" y="1981200"/>
          <a:ext cx="3740150" cy="842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688760" imgH="380880" progId="Equation.3">
                  <p:embed/>
                </p:oleObj>
              </mc:Choice>
              <mc:Fallback>
                <p:oleObj name="Equation" r:id="rId3" imgW="1688760" imgH="3808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1981200"/>
                        <a:ext cx="3740150" cy="8429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14" name="Text Box 2064"/>
          <p:cNvSpPr txBox="1">
            <a:spLocks noChangeArrowheads="1"/>
          </p:cNvSpPr>
          <p:nvPr/>
        </p:nvSpPr>
        <p:spPr bwMode="auto">
          <a:xfrm>
            <a:off x="5181600" y="2209800"/>
            <a:ext cx="3200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rgbClr val="FF3300"/>
                </a:solidFill>
                <a:sym typeface="Symbol" charset="2"/>
              </a:rPr>
              <a:t>(</a:t>
            </a:r>
            <a:r>
              <a:rPr lang="fr-FR" sz="1800" b="1">
                <a:solidFill>
                  <a:srgbClr val="FF3300"/>
                </a:solidFill>
                <a:sym typeface="Symbol" charset="2"/>
              </a:rPr>
              <a:t></a:t>
            </a:r>
            <a:r>
              <a:rPr lang="en-US" sz="1800" b="1" baseline="-25000">
                <a:solidFill>
                  <a:srgbClr val="FF3300"/>
                </a:solidFill>
                <a:sym typeface="Symbol" charset="2"/>
              </a:rPr>
              <a:t>s</a:t>
            </a:r>
            <a:r>
              <a:rPr lang="en-US" sz="1800">
                <a:solidFill>
                  <a:srgbClr val="FF3300"/>
                </a:solidFill>
                <a:sym typeface="Symbol" charset="2"/>
              </a:rPr>
              <a:t> as previously defined)</a:t>
            </a:r>
            <a:endParaRPr lang="fr-FR" sz="1800">
              <a:solidFill>
                <a:srgbClr val="FF3300"/>
              </a:solidFill>
            </a:endParaRPr>
          </a:p>
        </p:txBody>
      </p:sp>
      <p:sp>
        <p:nvSpPr>
          <p:cNvPr id="51215" name="Text Box 2065"/>
          <p:cNvSpPr txBox="1">
            <a:spLocks noChangeArrowheads="1"/>
          </p:cNvSpPr>
          <p:nvPr/>
        </p:nvSpPr>
        <p:spPr bwMode="auto">
          <a:xfrm>
            <a:off x="685800" y="2895600"/>
            <a:ext cx="7696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>
                <a:solidFill>
                  <a:srgbClr val="FF3300"/>
                </a:solidFill>
              </a:rPr>
              <a:t>Multiplying by   and integrating gives an invariant of the motion:</a:t>
            </a:r>
            <a:endParaRPr lang="fr-FR" sz="1800" b="1">
              <a:solidFill>
                <a:srgbClr val="FF3300"/>
              </a:solidFill>
            </a:endParaRPr>
          </a:p>
        </p:txBody>
      </p:sp>
      <p:graphicFrame>
        <p:nvGraphicFramePr>
          <p:cNvPr id="51203" name="Object 3"/>
          <p:cNvGraphicFramePr>
            <a:graphicFrameLocks noChangeAspect="1"/>
          </p:cNvGraphicFramePr>
          <p:nvPr/>
        </p:nvGraphicFramePr>
        <p:xfrm>
          <a:off x="2351345" y="2851968"/>
          <a:ext cx="223838" cy="42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26720" imgH="241200" progId="Equation.3">
                  <p:embed/>
                </p:oleObj>
              </mc:Choice>
              <mc:Fallback>
                <p:oleObj name="Equation" r:id="rId5" imgW="126720" imgH="2412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51345" y="2851968"/>
                        <a:ext cx="223838" cy="425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04" name="Object 4"/>
          <p:cNvGraphicFramePr>
            <a:graphicFrameLocks noChangeAspect="1"/>
          </p:cNvGraphicFramePr>
          <p:nvPr/>
        </p:nvGraphicFramePr>
        <p:xfrm>
          <a:off x="838200" y="3276600"/>
          <a:ext cx="3987800" cy="862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1879560" imgH="406080" progId="Equation.3">
                  <p:embed/>
                </p:oleObj>
              </mc:Choice>
              <mc:Fallback>
                <p:oleObj name="Equation" r:id="rId7" imgW="1879560" imgH="4060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3276600"/>
                        <a:ext cx="3987800" cy="8620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16" name="Text Box 2068"/>
          <p:cNvSpPr txBox="1">
            <a:spLocks noChangeArrowheads="1"/>
          </p:cNvSpPr>
          <p:nvPr/>
        </p:nvSpPr>
        <p:spPr bwMode="auto">
          <a:xfrm>
            <a:off x="762000" y="4191000"/>
            <a:ext cx="7696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>
                <a:solidFill>
                  <a:srgbClr val="FF3300"/>
                </a:solidFill>
              </a:rPr>
              <a:t>which for small amplitudes reduces to:</a:t>
            </a:r>
            <a:endParaRPr lang="fr-FR" sz="1800" b="1">
              <a:solidFill>
                <a:srgbClr val="FF3300"/>
              </a:solidFill>
            </a:endParaRPr>
          </a:p>
        </p:txBody>
      </p:sp>
      <p:graphicFrame>
        <p:nvGraphicFramePr>
          <p:cNvPr id="51205" name="Object 5"/>
          <p:cNvGraphicFramePr>
            <a:graphicFrameLocks noChangeAspect="1"/>
          </p:cNvGraphicFramePr>
          <p:nvPr/>
        </p:nvGraphicFramePr>
        <p:xfrm>
          <a:off x="839787" y="4560887"/>
          <a:ext cx="2513013" cy="925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1206500" imgH="444500" progId="Equation.DSMT4">
                  <p:embed/>
                </p:oleObj>
              </mc:Choice>
              <mc:Fallback>
                <p:oleObj name="Equation" r:id="rId9" imgW="1206500" imgH="44450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9787" y="4560887"/>
                        <a:ext cx="2513013" cy="9255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17" name="Text Box 2070"/>
          <p:cNvSpPr txBox="1">
            <a:spLocks noChangeArrowheads="1"/>
          </p:cNvSpPr>
          <p:nvPr/>
        </p:nvSpPr>
        <p:spPr bwMode="auto">
          <a:xfrm>
            <a:off x="3886200" y="4724400"/>
            <a:ext cx="449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>
                <a:solidFill>
                  <a:srgbClr val="006600"/>
                </a:solidFill>
              </a:rPr>
              <a:t>(the variable is </a:t>
            </a:r>
            <a:r>
              <a:rPr lang="en-US" sz="1800" dirty="0" err="1">
                <a:solidFill>
                  <a:srgbClr val="006600"/>
                </a:solidFill>
                <a:sym typeface="Symbol" charset="2"/>
              </a:rPr>
              <a:t></a:t>
            </a:r>
            <a:r>
              <a:rPr lang="en-US" sz="1800" dirty="0">
                <a:solidFill>
                  <a:srgbClr val="006600"/>
                </a:solidFill>
                <a:sym typeface="Symbol" charset="2"/>
              </a:rPr>
              <a:t>, and </a:t>
            </a:r>
            <a:r>
              <a:rPr lang="en-US" sz="1800" dirty="0" err="1">
                <a:solidFill>
                  <a:srgbClr val="006600"/>
                </a:solidFill>
                <a:sym typeface="Symbol" charset="2"/>
              </a:rPr>
              <a:t></a:t>
            </a:r>
            <a:r>
              <a:rPr lang="en-US" sz="1800" baseline="-25000" dirty="0" err="1">
                <a:solidFill>
                  <a:srgbClr val="006600"/>
                </a:solidFill>
                <a:sym typeface="Symbol" charset="2"/>
              </a:rPr>
              <a:t>s</a:t>
            </a:r>
            <a:r>
              <a:rPr lang="en-US" sz="1800" dirty="0">
                <a:solidFill>
                  <a:srgbClr val="006600"/>
                </a:solidFill>
                <a:sym typeface="Symbol" charset="2"/>
              </a:rPr>
              <a:t> is constant)</a:t>
            </a:r>
            <a:endParaRPr lang="fr-FR" sz="1800" dirty="0">
              <a:solidFill>
                <a:srgbClr val="006600"/>
              </a:solidFill>
            </a:endParaRPr>
          </a:p>
        </p:txBody>
      </p:sp>
      <p:sp>
        <p:nvSpPr>
          <p:cNvPr id="51218" name="Text Box 2071"/>
          <p:cNvSpPr txBox="1">
            <a:spLocks noChangeArrowheads="1"/>
          </p:cNvSpPr>
          <p:nvPr/>
        </p:nvSpPr>
        <p:spPr bwMode="auto">
          <a:xfrm>
            <a:off x="914400" y="5653087"/>
            <a:ext cx="7391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>
                <a:solidFill>
                  <a:schemeClr val="accent2"/>
                </a:solidFill>
              </a:rPr>
              <a:t>Similar equations exist for the second variable : </a:t>
            </a:r>
            <a:r>
              <a:rPr lang="en-US" sz="1800" dirty="0" err="1">
                <a:solidFill>
                  <a:schemeClr val="accent2"/>
                </a:solidFill>
                <a:sym typeface="Symbol" charset="2"/>
              </a:rPr>
              <a:t>Ed/dt</a:t>
            </a:r>
            <a:endParaRPr lang="fr-FR" sz="18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James_Clerk_Maxwell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578" y="830167"/>
            <a:ext cx="1807468" cy="217333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3568" name="Text Box 8"/>
              <p:cNvSpPr txBox="1">
                <a:spLocks noChangeArrowheads="1"/>
              </p:cNvSpPr>
              <p:nvPr/>
            </p:nvSpPr>
            <p:spPr bwMode="auto">
              <a:xfrm>
                <a:off x="228600" y="1052736"/>
                <a:ext cx="8663880" cy="54305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r>
                  <a:rPr lang="en-GB" sz="1800" dirty="0"/>
                  <a:t>The electrostatic field is limited by insulation, </a:t>
                </a:r>
              </a:p>
              <a:p>
                <a:r>
                  <a:rPr lang="en-GB" sz="1800" dirty="0"/>
                  <a:t>the magnetic field does not accelerate.</a:t>
                </a:r>
              </a:p>
              <a:p>
                <a:r>
                  <a:rPr lang="en-US" sz="1800" dirty="0">
                    <a:solidFill>
                      <a:srgbClr val="FF0000"/>
                    </a:solidFill>
                  </a:rPr>
                  <a:t>Circular machine: DC acceleration impossible </a:t>
                </a:r>
                <a:r>
                  <a:rPr lang="en-US" sz="1800" dirty="0">
                    <a:solidFill>
                      <a:srgbClr val="000000"/>
                    </a:solidFill>
                  </a:rPr>
                  <a:t>since </a:t>
                </a:r>
                <a14:m>
                  <m:oMath xmlns:m="http://schemas.openxmlformats.org/officeDocument/2006/math">
                    <m:nary>
                      <m:naryPr>
                        <m:chr m:val="∮"/>
                        <m:limLoc m:val="undOvr"/>
                        <m:subHide m:val="on"/>
                        <m:supHide m:val="on"/>
                        <m:ctrlP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acc>
                          <m:accPr>
                            <m:chr m:val="⃗"/>
                            <m:ctrlPr>
                              <a:rPr lang="en-US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i="1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  <m:t>𝐸</m:t>
                            </m:r>
                          </m:e>
                        </m:acc>
                        <m:r>
                          <m:rPr>
                            <m:brk/>
                          </m:rPr>
                          <a:rPr lang="en-US" i="1">
                            <a:solidFill>
                              <a:srgbClr val="000000"/>
                            </a:solidFill>
                            <a:latin typeface="Cambria Math"/>
                            <a:ea typeface="Cambria Math"/>
                          </a:rPr>
                          <m:t>∙</m:t>
                        </m:r>
                        <m:r>
                          <m:rPr>
                            <m:nor/>
                            <m:brk/>
                          </m:rPr>
                          <a:rPr lang="en-GB">
                            <a:solidFill>
                              <a:srgbClr val="000000"/>
                            </a:solidFill>
                            <a:latin typeface="Cambria Math"/>
                            <a:ea typeface="Cambria Math"/>
                          </a:rPr>
                          <m:t>d</m:t>
                        </m:r>
                        <m:acc>
                          <m:accPr>
                            <m:chr m:val="⃗"/>
                            <m:ctrlPr>
                              <a:rPr lang="en-GB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accPr>
                          <m:e>
                            <m:r>
                              <a:rPr lang="en-GB" i="1">
                                <a:solidFill>
                                  <a:srgbClr val="000000"/>
                                </a:solidFill>
                                <a:latin typeface="Cambria Math"/>
                                <a:ea typeface="Cambria Math"/>
                              </a:rPr>
                              <m:t>𝑠</m:t>
                            </m:r>
                          </m:e>
                        </m:acc>
                        <m:r>
                          <m:rPr>
                            <m:brk/>
                          </m:rPr>
                          <a:rPr lang="en-GB" i="1">
                            <a:solidFill>
                              <a:srgbClr val="000000"/>
                            </a:solidFill>
                            <a:latin typeface="Cambria Math"/>
                          </a:rPr>
                          <m:t>=</m:t>
                        </m:r>
                        <m:r>
                          <a:rPr lang="en-GB" i="1">
                            <a:solidFill>
                              <a:srgbClr val="000000"/>
                            </a:solidFill>
                            <a:latin typeface="Cambria Math"/>
                          </a:rPr>
                          <m:t>0</m:t>
                        </m:r>
                      </m:e>
                    </m:nary>
                  </m:oMath>
                </a14:m>
                <a:endParaRPr lang="en-GB" sz="1800" dirty="0"/>
              </a:p>
              <a:p>
                <a:endParaRPr lang="en-GB" sz="1800" dirty="0"/>
              </a:p>
              <a:p>
                <a:r>
                  <a:rPr lang="en-GB" sz="1800" dirty="0">
                    <a:solidFill>
                      <a:srgbClr val="FF3300"/>
                    </a:solidFill>
                  </a:rPr>
                  <a:t>From Maxwell’s Equations:</a:t>
                </a:r>
              </a:p>
              <a:p>
                <a:endParaRPr lang="en-GB" sz="1800" dirty="0">
                  <a:solidFill>
                    <a:srgbClr val="FF3300"/>
                  </a:solidFill>
                </a:endParaRPr>
              </a:p>
              <a:p>
                <a:endParaRPr lang="en-GB" sz="1800" dirty="0">
                  <a:solidFill>
                    <a:srgbClr val="FF3300"/>
                  </a:solidFill>
                </a:endParaRPr>
              </a:p>
              <a:p>
                <a:endParaRPr lang="en-GB" sz="1400" dirty="0">
                  <a:solidFill>
                    <a:srgbClr val="FF3300"/>
                  </a:solidFill>
                </a:endParaRPr>
              </a:p>
              <a:p>
                <a:endParaRPr lang="en-GB" sz="1800" dirty="0">
                  <a:solidFill>
                    <a:srgbClr val="FF3300"/>
                  </a:solidFill>
                </a:endParaRPr>
              </a:p>
              <a:p>
                <a:r>
                  <a:rPr lang="en-GB" sz="1800" dirty="0">
                    <a:solidFill>
                      <a:srgbClr val="000000"/>
                    </a:solidFill>
                  </a:rPr>
                  <a:t>The electric field is derived from a scalar potential </a:t>
                </a:r>
                <a:r>
                  <a:rPr lang="en-GB" sz="1800" dirty="0" err="1">
                    <a:solidFill>
                      <a:srgbClr val="000000"/>
                    </a:solidFill>
                  </a:rPr>
                  <a:t>φ</a:t>
                </a:r>
                <a:r>
                  <a:rPr lang="en-GB" sz="1800" dirty="0">
                    <a:solidFill>
                      <a:srgbClr val="000000"/>
                    </a:solidFill>
                  </a:rPr>
                  <a:t> and a vector potential A</a:t>
                </a:r>
              </a:p>
              <a:p>
                <a:r>
                  <a:rPr lang="en-GB" sz="1800" dirty="0">
                    <a:solidFill>
                      <a:srgbClr val="000000"/>
                    </a:solidFill>
                  </a:rPr>
                  <a:t>The </a:t>
                </a:r>
                <a:r>
                  <a:rPr lang="en-GB" sz="1800" dirty="0">
                    <a:solidFill>
                      <a:srgbClr val="FF0000"/>
                    </a:solidFill>
                  </a:rPr>
                  <a:t>time variation of </a:t>
                </a:r>
                <a:r>
                  <a:rPr lang="en-GB" sz="1800" dirty="0">
                    <a:solidFill>
                      <a:srgbClr val="000000"/>
                    </a:solidFill>
                  </a:rPr>
                  <a:t>the </a:t>
                </a:r>
                <a:r>
                  <a:rPr lang="en-GB" sz="1800" dirty="0">
                    <a:solidFill>
                      <a:srgbClr val="FF0000"/>
                    </a:solidFill>
                  </a:rPr>
                  <a:t>magnetic field </a:t>
                </a:r>
                <a:r>
                  <a:rPr lang="en-GB" sz="1800" dirty="0">
                    <a:solidFill>
                      <a:srgbClr val="000000"/>
                    </a:solidFill>
                  </a:rPr>
                  <a:t>H </a:t>
                </a:r>
                <a:r>
                  <a:rPr lang="en-GB" sz="1800" dirty="0">
                    <a:solidFill>
                      <a:srgbClr val="FF0000"/>
                    </a:solidFill>
                  </a:rPr>
                  <a:t>generates</a:t>
                </a:r>
                <a:r>
                  <a:rPr lang="en-GB" sz="1800" dirty="0">
                    <a:solidFill>
                      <a:srgbClr val="000000"/>
                    </a:solidFill>
                  </a:rPr>
                  <a:t> an </a:t>
                </a:r>
                <a:r>
                  <a:rPr lang="en-GB" sz="1800" dirty="0">
                    <a:solidFill>
                      <a:srgbClr val="FF0000"/>
                    </a:solidFill>
                  </a:rPr>
                  <a:t>electric field </a:t>
                </a:r>
                <a:r>
                  <a:rPr lang="en-GB" sz="1800" dirty="0">
                    <a:solidFill>
                      <a:srgbClr val="000000"/>
                    </a:solidFill>
                  </a:rPr>
                  <a:t>E</a:t>
                </a:r>
              </a:p>
              <a:p>
                <a:endParaRPr lang="en-GB" sz="1800" dirty="0">
                  <a:solidFill>
                    <a:srgbClr val="000000"/>
                  </a:solidFill>
                </a:endParaRPr>
              </a:p>
              <a:p>
                <a:pPr>
                  <a:lnSpc>
                    <a:spcPct val="120000"/>
                  </a:lnSpc>
                </a:pPr>
                <a:r>
                  <a:rPr lang="en-GB" sz="2000" dirty="0">
                    <a:solidFill>
                      <a:srgbClr val="000000"/>
                    </a:solidFill>
                  </a:rPr>
                  <a:t>The </a:t>
                </a:r>
                <a:r>
                  <a:rPr lang="en-GB" sz="2000" b="1" dirty="0">
                    <a:solidFill>
                      <a:srgbClr val="FF0000"/>
                    </a:solidFill>
                  </a:rPr>
                  <a:t>solution</a:t>
                </a:r>
                <a:r>
                  <a:rPr lang="en-GB" sz="2000" dirty="0">
                    <a:solidFill>
                      <a:srgbClr val="000000"/>
                    </a:solidFill>
                  </a:rPr>
                  <a:t>: =&gt; </a:t>
                </a:r>
                <a:r>
                  <a:rPr lang="en-GB" sz="2000" b="1" dirty="0">
                    <a:solidFill>
                      <a:srgbClr val="FF0000"/>
                    </a:solidFill>
                  </a:rPr>
                  <a:t>time varying electric fields</a:t>
                </a:r>
                <a:r>
                  <a:rPr lang="en-GB" sz="2000" b="1" i="1" dirty="0">
                    <a:solidFill>
                      <a:srgbClr val="FF0000"/>
                    </a:solidFill>
                  </a:rPr>
                  <a:t> !</a:t>
                </a:r>
              </a:p>
              <a:p>
                <a:pPr>
                  <a:lnSpc>
                    <a:spcPct val="120000"/>
                  </a:lnSpc>
                </a:pPr>
                <a:r>
                  <a:rPr lang="en-GB" sz="2000" dirty="0">
                    <a:solidFill>
                      <a:srgbClr val="000000"/>
                    </a:solidFill>
                  </a:rPr>
                  <a:t>	1)  Induction</a:t>
                </a:r>
              </a:p>
              <a:p>
                <a:pPr>
                  <a:lnSpc>
                    <a:spcPct val="120000"/>
                  </a:lnSpc>
                </a:pPr>
                <a:r>
                  <a:rPr lang="en-GB" sz="2000" dirty="0">
                    <a:solidFill>
                      <a:srgbClr val="000000"/>
                    </a:solidFill>
                  </a:rPr>
                  <a:t>	2)  RF frequency fields</a:t>
                </a:r>
              </a:p>
              <a:p>
                <a:pPr>
                  <a:lnSpc>
                    <a:spcPct val="120000"/>
                  </a:lnSpc>
                </a:pPr>
                <a:endParaRPr lang="en-GB" sz="2000" dirty="0">
                  <a:solidFill>
                    <a:srgbClr val="000000"/>
                  </a:solidFill>
                </a:endParaRPr>
              </a:p>
              <a:p>
                <a:pPr>
                  <a:lnSpc>
                    <a:spcPct val="120000"/>
                  </a:lnSpc>
                </a:pPr>
                <a:r>
                  <a:rPr lang="en-GB" sz="2000" dirty="0">
                    <a:solidFill>
                      <a:srgbClr val="000000"/>
                    </a:solidFill>
                  </a:rPr>
                  <a:t>Consequence: We can </a:t>
                </a:r>
                <a:r>
                  <a:rPr lang="en-GB" sz="2000" dirty="0">
                    <a:solidFill>
                      <a:srgbClr val="FF0000"/>
                    </a:solidFill>
                  </a:rPr>
                  <a:t>only </a:t>
                </a:r>
                <a:r>
                  <a:rPr lang="en-GB" sz="2000" dirty="0">
                    <a:solidFill>
                      <a:srgbClr val="000000"/>
                    </a:solidFill>
                  </a:rPr>
                  <a:t>accelerate </a:t>
                </a:r>
                <a:r>
                  <a:rPr lang="en-GB" sz="2000" dirty="0">
                    <a:solidFill>
                      <a:srgbClr val="FF0000"/>
                    </a:solidFill>
                  </a:rPr>
                  <a:t>bunched beam</a:t>
                </a:r>
                <a:r>
                  <a:rPr lang="en-GB" sz="2000" dirty="0">
                    <a:solidFill>
                      <a:srgbClr val="000000"/>
                    </a:solidFill>
                  </a:rPr>
                  <a:t>!</a:t>
                </a:r>
              </a:p>
            </p:txBody>
          </p:sp>
        </mc:Choice>
        <mc:Fallback xmlns="">
          <p:sp>
            <p:nvSpPr>
              <p:cNvPr id="23568" name="Text 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28600" y="1052736"/>
                <a:ext cx="8663880" cy="5430526"/>
              </a:xfrm>
              <a:prstGeom prst="rect">
                <a:avLst/>
              </a:prstGeom>
              <a:blipFill>
                <a:blip r:embed="rId5"/>
                <a:stretch>
                  <a:fillRect l="-732" t="-2570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566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7086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/>
              <a:t>Methods of Acceleration: Time varying fields</a:t>
            </a:r>
            <a:endParaRPr lang="fr-FR" dirty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7885190"/>
              </p:ext>
            </p:extLst>
          </p:nvPr>
        </p:nvGraphicFramePr>
        <p:xfrm>
          <a:off x="3347864" y="2060848"/>
          <a:ext cx="2115480" cy="14103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990600" imgH="660400" progId="Equation.3">
                  <p:embed/>
                </p:oleObj>
              </mc:Choice>
              <mc:Fallback>
                <p:oleObj name="Equation" r:id="rId6" imgW="990600" imgH="660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347864" y="2060848"/>
                        <a:ext cx="2115480" cy="14103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05844193"/>
              </p:ext>
            </p:extLst>
          </p:nvPr>
        </p:nvGraphicFramePr>
        <p:xfrm>
          <a:off x="6876256" y="2816932"/>
          <a:ext cx="1656184" cy="8280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812800" imgH="406400" progId="Equation.3">
                  <p:embed/>
                </p:oleObj>
              </mc:Choice>
              <mc:Fallback>
                <p:oleObj name="Equation" r:id="rId8" imgW="812800" imgH="406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876256" y="2816932"/>
                        <a:ext cx="1656184" cy="82809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/>
          <p:nvPr/>
        </p:nvSpPr>
        <p:spPr>
          <a:xfrm>
            <a:off x="6012160" y="3059668"/>
            <a:ext cx="4169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dirty="0">
                <a:solidFill>
                  <a:srgbClr val="000000"/>
                </a:solidFill>
              </a:rPr>
              <a:t>or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818706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5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04800"/>
            <a:ext cx="7467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/>
              <a:t>Large Amplitude Oscillations (2)</a:t>
            </a:r>
            <a:endParaRPr lang="fr-FR"/>
          </a:p>
        </p:txBody>
      </p:sp>
      <p:sp>
        <p:nvSpPr>
          <p:cNvPr id="53256" name="Line 3"/>
          <p:cNvSpPr>
            <a:spLocks noChangeShapeType="1"/>
          </p:cNvSpPr>
          <p:nvPr/>
        </p:nvSpPr>
        <p:spPr bwMode="auto">
          <a:xfrm>
            <a:off x="1828800" y="1621755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257" name="Text Box 4"/>
          <p:cNvSpPr txBox="1">
            <a:spLocks noChangeArrowheads="1"/>
          </p:cNvSpPr>
          <p:nvPr/>
        </p:nvSpPr>
        <p:spPr bwMode="auto">
          <a:xfrm>
            <a:off x="1447800" y="1088355"/>
            <a:ext cx="45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53258" name="Text Box 5"/>
          <p:cNvSpPr txBox="1">
            <a:spLocks noChangeArrowheads="1"/>
          </p:cNvSpPr>
          <p:nvPr/>
        </p:nvSpPr>
        <p:spPr bwMode="auto">
          <a:xfrm>
            <a:off x="609600" y="1994818"/>
            <a:ext cx="4876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800"/>
          </a:p>
        </p:txBody>
      </p:sp>
      <p:sp>
        <p:nvSpPr>
          <p:cNvPr id="53259" name="Text Box 6"/>
          <p:cNvSpPr txBox="1">
            <a:spLocks noChangeArrowheads="1"/>
          </p:cNvSpPr>
          <p:nvPr/>
        </p:nvSpPr>
        <p:spPr bwMode="auto">
          <a:xfrm>
            <a:off x="609600" y="1621755"/>
            <a:ext cx="533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800"/>
          </a:p>
        </p:txBody>
      </p:sp>
      <p:graphicFrame>
        <p:nvGraphicFramePr>
          <p:cNvPr id="5325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7002352"/>
              </p:ext>
            </p:extLst>
          </p:nvPr>
        </p:nvGraphicFramePr>
        <p:xfrm>
          <a:off x="1447800" y="4288755"/>
          <a:ext cx="6908800" cy="717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3911400" imgH="406080" progId="Equation.3">
                  <p:embed/>
                </p:oleObj>
              </mc:Choice>
              <mc:Fallback>
                <p:oleObj name="Equation" r:id="rId3" imgW="3911400" imgH="4060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4288755"/>
                        <a:ext cx="6908800" cy="717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251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05643334"/>
              </p:ext>
            </p:extLst>
          </p:nvPr>
        </p:nvGraphicFramePr>
        <p:xfrm>
          <a:off x="1905000" y="5533355"/>
          <a:ext cx="5181600" cy="415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2679480" imgH="215640" progId="Equation.3">
                  <p:embed/>
                </p:oleObj>
              </mc:Choice>
              <mc:Fallback>
                <p:oleObj name="Equation" r:id="rId5" imgW="2679480" imgH="2156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5533355"/>
                        <a:ext cx="5181600" cy="415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3260" name="Text Box 19"/>
          <p:cNvSpPr txBox="1">
            <a:spLocks noChangeArrowheads="1"/>
          </p:cNvSpPr>
          <p:nvPr/>
        </p:nvSpPr>
        <p:spPr bwMode="auto">
          <a:xfrm>
            <a:off x="609600" y="5050755"/>
            <a:ext cx="800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>
                <a:solidFill>
                  <a:srgbClr val="006600"/>
                </a:solidFill>
              </a:rPr>
              <a:t>Second value </a:t>
            </a:r>
            <a:r>
              <a:rPr lang="en-US" sz="1800" dirty="0" err="1">
                <a:solidFill>
                  <a:srgbClr val="006600"/>
                </a:solidFill>
                <a:sym typeface="Symbol" charset="2"/>
              </a:rPr>
              <a:t></a:t>
            </a:r>
            <a:r>
              <a:rPr lang="en-US" sz="1800" baseline="-25000" dirty="0" err="1">
                <a:solidFill>
                  <a:srgbClr val="006600"/>
                </a:solidFill>
                <a:sym typeface="Symbol" charset="2"/>
              </a:rPr>
              <a:t>m</a:t>
            </a:r>
            <a:r>
              <a:rPr lang="en-US" sz="1800" dirty="0">
                <a:solidFill>
                  <a:srgbClr val="006600"/>
                </a:solidFill>
                <a:sym typeface="Symbol" charset="2"/>
              </a:rPr>
              <a:t> where the </a:t>
            </a:r>
            <a:r>
              <a:rPr lang="en-US" sz="1800" dirty="0" err="1">
                <a:solidFill>
                  <a:srgbClr val="006600"/>
                </a:solidFill>
                <a:sym typeface="Symbol" charset="2"/>
              </a:rPr>
              <a:t>separatrix</a:t>
            </a:r>
            <a:r>
              <a:rPr lang="en-US" sz="1800" dirty="0">
                <a:solidFill>
                  <a:srgbClr val="006600"/>
                </a:solidFill>
                <a:sym typeface="Symbol" charset="2"/>
              </a:rPr>
              <a:t> crosses the horizontal axis:</a:t>
            </a:r>
            <a:endParaRPr lang="fr-FR" sz="1800" dirty="0">
              <a:solidFill>
                <a:srgbClr val="006600"/>
              </a:solidFill>
            </a:endParaRPr>
          </a:p>
        </p:txBody>
      </p:sp>
      <p:sp>
        <p:nvSpPr>
          <p:cNvPr id="53261" name="Text Box 20"/>
          <p:cNvSpPr txBox="1">
            <a:spLocks noChangeArrowheads="1"/>
          </p:cNvSpPr>
          <p:nvPr/>
        </p:nvSpPr>
        <p:spPr bwMode="auto">
          <a:xfrm>
            <a:off x="457200" y="3907755"/>
            <a:ext cx="792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>
                <a:solidFill>
                  <a:srgbClr val="000000"/>
                </a:solidFill>
              </a:rPr>
              <a:t>Equation of the </a:t>
            </a:r>
            <a:r>
              <a:rPr lang="en-US" sz="1800" dirty="0" err="1">
                <a:solidFill>
                  <a:srgbClr val="FF3300"/>
                </a:solidFill>
              </a:rPr>
              <a:t>separatrix</a:t>
            </a:r>
            <a:r>
              <a:rPr lang="en-US" sz="1800" dirty="0">
                <a:solidFill>
                  <a:srgbClr val="FF3300"/>
                </a:solidFill>
              </a:rPr>
              <a:t>:</a:t>
            </a:r>
            <a:endParaRPr lang="fr-FR" sz="1800" dirty="0">
              <a:solidFill>
                <a:srgbClr val="FF3300"/>
              </a:solidFill>
            </a:endParaRPr>
          </a:p>
        </p:txBody>
      </p:sp>
      <p:sp>
        <p:nvSpPr>
          <p:cNvPr id="53262" name="Text Box 21"/>
          <p:cNvSpPr txBox="1">
            <a:spLocks noChangeArrowheads="1"/>
          </p:cNvSpPr>
          <p:nvPr/>
        </p:nvSpPr>
        <p:spPr bwMode="auto">
          <a:xfrm>
            <a:off x="381000" y="1173164"/>
            <a:ext cx="4191000" cy="2497607"/>
          </a:xfrm>
          <a:prstGeom prst="rect">
            <a:avLst/>
          </a:prstGeom>
          <a:noFill/>
          <a:ln w="19050">
            <a:solidFill>
              <a:schemeClr val="accent2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  <a:spcBef>
                <a:spcPct val="50000"/>
              </a:spcBef>
              <a:spcAft>
                <a:spcPts val="0"/>
              </a:spcAft>
            </a:pPr>
            <a:r>
              <a:rPr lang="en-US" sz="1800" dirty="0">
                <a:solidFill>
                  <a:schemeClr val="accent2"/>
                </a:solidFill>
              </a:rPr>
              <a:t>When </a:t>
            </a:r>
            <a:r>
              <a:rPr lang="en-US" sz="1800" dirty="0" err="1">
                <a:solidFill>
                  <a:schemeClr val="accent2"/>
                </a:solidFill>
                <a:sym typeface="Symbol" charset="2"/>
              </a:rPr>
              <a:t></a:t>
            </a:r>
            <a:r>
              <a:rPr lang="en-US" sz="1800" dirty="0">
                <a:solidFill>
                  <a:schemeClr val="accent2"/>
                </a:solidFill>
                <a:sym typeface="Symbol" charset="2"/>
              </a:rPr>
              <a:t> reaches </a:t>
            </a:r>
            <a:r>
              <a:rPr lang="en-US" sz="1800" dirty="0" err="1">
                <a:solidFill>
                  <a:schemeClr val="accent2"/>
                </a:solidFill>
                <a:sym typeface="Symbol" charset="2"/>
              </a:rPr>
              <a:t>-</a:t>
            </a:r>
            <a:r>
              <a:rPr lang="en-US" sz="1800" baseline="-25000" dirty="0" err="1">
                <a:solidFill>
                  <a:schemeClr val="accent2"/>
                </a:solidFill>
                <a:sym typeface="Symbol" charset="2"/>
              </a:rPr>
              <a:t>s</a:t>
            </a:r>
            <a:r>
              <a:rPr lang="en-US" sz="1800" dirty="0">
                <a:solidFill>
                  <a:schemeClr val="accent2"/>
                </a:solidFill>
                <a:sym typeface="Symbol" charset="2"/>
              </a:rPr>
              <a:t> the force goes to zero and beyond it becomes non restoring.</a:t>
            </a:r>
            <a:br>
              <a:rPr lang="en-US" sz="1800" dirty="0">
                <a:solidFill>
                  <a:schemeClr val="accent2"/>
                </a:solidFill>
                <a:sym typeface="Symbol" charset="2"/>
              </a:rPr>
            </a:br>
            <a:r>
              <a:rPr lang="en-US" sz="1800" dirty="0">
                <a:solidFill>
                  <a:schemeClr val="accent2"/>
                </a:solidFill>
                <a:sym typeface="Symbol" charset="2"/>
              </a:rPr>
              <a:t>Hence </a:t>
            </a:r>
            <a:r>
              <a:rPr lang="en-US" sz="1800" dirty="0" err="1">
                <a:solidFill>
                  <a:schemeClr val="accent2"/>
                </a:solidFill>
                <a:sym typeface="Symbol" charset="2"/>
              </a:rPr>
              <a:t>-</a:t>
            </a:r>
            <a:r>
              <a:rPr lang="en-US" sz="1800" baseline="-25000" dirty="0" err="1">
                <a:solidFill>
                  <a:schemeClr val="accent2"/>
                </a:solidFill>
                <a:sym typeface="Symbol" charset="2"/>
              </a:rPr>
              <a:t>s</a:t>
            </a:r>
            <a:r>
              <a:rPr lang="en-US" sz="1800" baseline="-25000" dirty="0">
                <a:solidFill>
                  <a:schemeClr val="accent2"/>
                </a:solidFill>
                <a:sym typeface="Symbol" charset="2"/>
              </a:rPr>
              <a:t> </a:t>
            </a:r>
            <a:r>
              <a:rPr lang="en-US" sz="1800" dirty="0">
                <a:solidFill>
                  <a:schemeClr val="accent2"/>
                </a:solidFill>
                <a:sym typeface="Symbol" charset="2"/>
              </a:rPr>
              <a:t>is an extreme amplitude for a stable motion which in the</a:t>
            </a:r>
          </a:p>
          <a:p>
            <a:pPr>
              <a:lnSpc>
                <a:spcPct val="110000"/>
              </a:lnSpc>
              <a:spcBef>
                <a:spcPct val="50000"/>
              </a:spcBef>
              <a:spcAft>
                <a:spcPts val="0"/>
              </a:spcAft>
            </a:pPr>
            <a:r>
              <a:rPr lang="en-US" sz="1800" dirty="0">
                <a:solidFill>
                  <a:schemeClr val="accent2"/>
                </a:solidFill>
                <a:sym typeface="Symbol" charset="2"/>
              </a:rPr>
              <a:t>phase space(            ) is shown as</a:t>
            </a:r>
          </a:p>
          <a:p>
            <a:pPr>
              <a:lnSpc>
                <a:spcPct val="110000"/>
              </a:lnSpc>
              <a:spcBef>
                <a:spcPct val="50000"/>
              </a:spcBef>
              <a:spcAft>
                <a:spcPts val="5400"/>
              </a:spcAft>
            </a:pPr>
            <a:r>
              <a:rPr lang="en-US" sz="1800" dirty="0">
                <a:solidFill>
                  <a:schemeClr val="accent2"/>
                </a:solidFill>
                <a:sym typeface="Symbol" charset="2"/>
              </a:rPr>
              <a:t>closed trajectories. </a:t>
            </a:r>
            <a:endParaRPr lang="fr-FR" sz="1800" dirty="0">
              <a:solidFill>
                <a:schemeClr val="accent2"/>
              </a:solidFill>
              <a:sym typeface="Symbol" charset="2"/>
            </a:endParaRPr>
          </a:p>
        </p:txBody>
      </p:sp>
      <p:graphicFrame>
        <p:nvGraphicFramePr>
          <p:cNvPr id="5325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3810841"/>
              </p:ext>
            </p:extLst>
          </p:nvPr>
        </p:nvGraphicFramePr>
        <p:xfrm>
          <a:off x="1882775" y="2713955"/>
          <a:ext cx="717550" cy="66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495300" imgH="457200" progId="Equation.DSMT4">
                  <p:embed/>
                </p:oleObj>
              </mc:Choice>
              <mc:Fallback>
                <p:oleObj name="Equation" r:id="rId7" imgW="495300" imgH="45720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82775" y="2713955"/>
                        <a:ext cx="717550" cy="660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3263" name="Picture 23" descr="separatrix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648200" y="1240755"/>
            <a:ext cx="4229100" cy="292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0808" y="1772816"/>
            <a:ext cx="4209704" cy="2859798"/>
          </a:xfrm>
          <a:prstGeom prst="rect">
            <a:avLst/>
          </a:prstGeom>
        </p:spPr>
      </p:pic>
      <p:sp>
        <p:nvSpPr>
          <p:cNvPr id="5530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04800"/>
            <a:ext cx="7467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/>
              <a:t>Energy Acceptance</a:t>
            </a:r>
            <a:endParaRPr lang="fr-FR"/>
          </a:p>
        </p:txBody>
      </p:sp>
      <p:sp>
        <p:nvSpPr>
          <p:cNvPr id="55307" name="Line 3"/>
          <p:cNvSpPr>
            <a:spLocks noChangeShapeType="1"/>
          </p:cNvSpPr>
          <p:nvPr/>
        </p:nvSpPr>
        <p:spPr bwMode="auto">
          <a:xfrm>
            <a:off x="1972816" y="1446312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09" name="Text Box 5"/>
          <p:cNvSpPr txBox="1">
            <a:spLocks noChangeArrowheads="1"/>
          </p:cNvSpPr>
          <p:nvPr/>
        </p:nvSpPr>
        <p:spPr bwMode="auto">
          <a:xfrm>
            <a:off x="753616" y="2276872"/>
            <a:ext cx="4876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800"/>
          </a:p>
        </p:txBody>
      </p:sp>
      <p:sp>
        <p:nvSpPr>
          <p:cNvPr id="55312" name="Text Box 20"/>
          <p:cNvSpPr txBox="1">
            <a:spLocks noChangeArrowheads="1"/>
          </p:cNvSpPr>
          <p:nvPr/>
        </p:nvSpPr>
        <p:spPr bwMode="auto">
          <a:xfrm>
            <a:off x="323528" y="4581128"/>
            <a:ext cx="8305800" cy="2010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ts val="480"/>
              </a:spcBef>
            </a:pPr>
            <a:r>
              <a:rPr lang="en-US" sz="1800" dirty="0">
                <a:solidFill>
                  <a:srgbClr val="006600"/>
                </a:solidFill>
              </a:rPr>
              <a:t>This “</a:t>
            </a:r>
            <a:r>
              <a:rPr lang="en-US" sz="1800" dirty="0">
                <a:solidFill>
                  <a:srgbClr val="FF3300"/>
                </a:solidFill>
              </a:rPr>
              <a:t>RF acceptance</a:t>
            </a:r>
            <a:r>
              <a:rPr lang="en-US" sz="1800" dirty="0">
                <a:solidFill>
                  <a:srgbClr val="006600"/>
                </a:solidFill>
              </a:rPr>
              <a:t>” depends strongly on </a:t>
            </a:r>
            <a:r>
              <a:rPr lang="en-US" sz="1800" dirty="0">
                <a:solidFill>
                  <a:srgbClr val="006600"/>
                </a:solidFill>
                <a:sym typeface="Symbol" charset="2"/>
              </a:rPr>
              <a:t></a:t>
            </a:r>
            <a:r>
              <a:rPr lang="en-US" sz="1800" baseline="-25000" dirty="0">
                <a:solidFill>
                  <a:srgbClr val="006600"/>
                </a:solidFill>
                <a:sym typeface="Symbol" charset="2"/>
              </a:rPr>
              <a:t>s</a:t>
            </a:r>
            <a:r>
              <a:rPr lang="en-US" sz="1800" dirty="0">
                <a:solidFill>
                  <a:srgbClr val="006600"/>
                </a:solidFill>
                <a:sym typeface="Symbol" charset="2"/>
              </a:rPr>
              <a:t> and plays an important role for the capture at injection, and the stored beam lifetime.</a:t>
            </a:r>
          </a:p>
          <a:p>
            <a:pPr>
              <a:spcBef>
                <a:spcPts val="480"/>
              </a:spcBef>
            </a:pPr>
            <a:r>
              <a:rPr lang="en-US" sz="1800" dirty="0">
                <a:solidFill>
                  <a:srgbClr val="006600"/>
                </a:solidFill>
                <a:sym typeface="Symbol" charset="2"/>
              </a:rPr>
              <a:t>It’s </a:t>
            </a:r>
            <a:r>
              <a:rPr lang="en-US" sz="1800" dirty="0">
                <a:solidFill>
                  <a:srgbClr val="FF0000"/>
                </a:solidFill>
                <a:sym typeface="Symbol" charset="2"/>
              </a:rPr>
              <a:t>largest</a:t>
            </a:r>
            <a:r>
              <a:rPr lang="en-US" sz="1800" dirty="0">
                <a:solidFill>
                  <a:srgbClr val="006600"/>
                </a:solidFill>
                <a:sym typeface="Symbol" charset="2"/>
              </a:rPr>
              <a:t> for </a:t>
            </a:r>
            <a:r>
              <a:rPr lang="en-US" sz="1800" baseline="-25000" dirty="0">
                <a:solidFill>
                  <a:srgbClr val="006600"/>
                </a:solidFill>
                <a:sym typeface="Symbol" charset="2"/>
              </a:rPr>
              <a:t>s</a:t>
            </a:r>
            <a:r>
              <a:rPr lang="en-US" sz="1800" dirty="0">
                <a:solidFill>
                  <a:srgbClr val="006600"/>
                </a:solidFill>
                <a:sym typeface="Symbol" charset="2"/>
              </a:rPr>
              <a:t>=0 and </a:t>
            </a:r>
            <a:r>
              <a:rPr lang="en-US" sz="1800" baseline="-25000" dirty="0">
                <a:solidFill>
                  <a:srgbClr val="006600"/>
                </a:solidFill>
                <a:sym typeface="Symbol" charset="2"/>
              </a:rPr>
              <a:t>s</a:t>
            </a:r>
            <a:r>
              <a:rPr lang="en-US" sz="1800" dirty="0">
                <a:solidFill>
                  <a:srgbClr val="006600"/>
                </a:solidFill>
                <a:sym typeface="Symbol" charset="2"/>
              </a:rPr>
              <a:t>=π (</a:t>
            </a:r>
            <a:r>
              <a:rPr lang="en-US" sz="1800" dirty="0">
                <a:solidFill>
                  <a:srgbClr val="FF0000"/>
                </a:solidFill>
                <a:sym typeface="Symbol" charset="2"/>
              </a:rPr>
              <a:t>no acceleration</a:t>
            </a:r>
            <a:r>
              <a:rPr lang="en-US" sz="1800" dirty="0">
                <a:solidFill>
                  <a:srgbClr val="006600"/>
                </a:solidFill>
                <a:sym typeface="Symbol" charset="2"/>
              </a:rPr>
              <a:t>, depending on </a:t>
            </a:r>
            <a:r>
              <a:rPr lang="fr-FR" sz="1800" dirty="0">
                <a:solidFill>
                  <a:srgbClr val="006600"/>
                </a:solidFill>
                <a:sym typeface="Symbol" charset="2"/>
              </a:rPr>
              <a:t></a:t>
            </a:r>
            <a:r>
              <a:rPr lang="en-US" sz="1800" dirty="0">
                <a:solidFill>
                  <a:srgbClr val="006600"/>
                </a:solidFill>
                <a:sym typeface="Symbol" charset="2"/>
              </a:rPr>
              <a:t>).</a:t>
            </a:r>
          </a:p>
          <a:p>
            <a:pPr>
              <a:spcBef>
                <a:spcPts val="480"/>
              </a:spcBef>
            </a:pPr>
            <a:r>
              <a:rPr lang="en-US" sz="1800" dirty="0">
                <a:solidFill>
                  <a:srgbClr val="006600"/>
                </a:solidFill>
                <a:sym typeface="Symbol" charset="2"/>
              </a:rPr>
              <a:t>It becomes smaller during acceleration, when </a:t>
            </a:r>
            <a:r>
              <a:rPr lang="en-US" sz="1800" baseline="-25000" dirty="0">
                <a:solidFill>
                  <a:srgbClr val="006600"/>
                </a:solidFill>
                <a:sym typeface="Symbol" charset="2"/>
              </a:rPr>
              <a:t>s</a:t>
            </a:r>
            <a:r>
              <a:rPr lang="en-US" sz="1800" dirty="0">
                <a:solidFill>
                  <a:srgbClr val="006600"/>
                </a:solidFill>
                <a:sym typeface="Symbol" charset="2"/>
              </a:rPr>
              <a:t> is changing</a:t>
            </a:r>
          </a:p>
          <a:p>
            <a:pPr>
              <a:spcBef>
                <a:spcPts val="480"/>
              </a:spcBef>
            </a:pPr>
            <a:r>
              <a:rPr lang="en-US" sz="1800" dirty="0">
                <a:solidFill>
                  <a:srgbClr val="006600"/>
                </a:solidFill>
                <a:sym typeface="Symbol" charset="2"/>
              </a:rPr>
              <a:t>Need a </a:t>
            </a:r>
            <a:r>
              <a:rPr lang="en-US" sz="1800" dirty="0">
                <a:solidFill>
                  <a:srgbClr val="FF0000"/>
                </a:solidFill>
                <a:sym typeface="Symbol" charset="2"/>
              </a:rPr>
              <a:t>higher RF voltage</a:t>
            </a:r>
            <a:r>
              <a:rPr lang="en-US" sz="1800" dirty="0">
                <a:solidFill>
                  <a:srgbClr val="006600"/>
                </a:solidFill>
                <a:sym typeface="Symbol" charset="2"/>
              </a:rPr>
              <a:t> for </a:t>
            </a:r>
            <a:r>
              <a:rPr lang="en-US" sz="1800" dirty="0">
                <a:solidFill>
                  <a:srgbClr val="FF0000"/>
                </a:solidFill>
                <a:sym typeface="Symbol" charset="2"/>
              </a:rPr>
              <a:t>higher acceptance</a:t>
            </a:r>
            <a:r>
              <a:rPr lang="en-US" sz="1800" dirty="0">
                <a:solidFill>
                  <a:srgbClr val="006600"/>
                </a:solidFill>
                <a:sym typeface="Symbol" charset="2"/>
              </a:rPr>
              <a:t>.</a:t>
            </a:r>
          </a:p>
          <a:p>
            <a:pPr>
              <a:spcBef>
                <a:spcPts val="480"/>
              </a:spcBef>
            </a:pPr>
            <a:r>
              <a:rPr lang="en-US" sz="1800" dirty="0">
                <a:solidFill>
                  <a:srgbClr val="006600"/>
                </a:solidFill>
                <a:sym typeface="Symbol" charset="2"/>
              </a:rPr>
              <a:t>For the </a:t>
            </a:r>
            <a:r>
              <a:rPr lang="en-US" sz="1800" dirty="0">
                <a:solidFill>
                  <a:srgbClr val="FF0000"/>
                </a:solidFill>
                <a:sym typeface="Symbol" charset="2"/>
              </a:rPr>
              <a:t>same RF voltage </a:t>
            </a:r>
            <a:r>
              <a:rPr lang="en-US" sz="1800" dirty="0">
                <a:solidFill>
                  <a:srgbClr val="006600"/>
                </a:solidFill>
                <a:sym typeface="Symbol" charset="2"/>
              </a:rPr>
              <a:t>it is </a:t>
            </a:r>
            <a:r>
              <a:rPr lang="en-US" sz="1800" dirty="0">
                <a:solidFill>
                  <a:srgbClr val="FF0000"/>
                </a:solidFill>
                <a:sym typeface="Symbol" charset="2"/>
              </a:rPr>
              <a:t>smaller for higher harmonics h.</a:t>
            </a:r>
            <a:endParaRPr lang="fr-FR" sz="1800" dirty="0">
              <a:solidFill>
                <a:srgbClr val="FF0000"/>
              </a:solidFill>
            </a:endParaRPr>
          </a:p>
        </p:txBody>
      </p:sp>
      <p:graphicFrame>
        <p:nvGraphicFramePr>
          <p:cNvPr id="55303" name="Object 7"/>
          <p:cNvGraphicFramePr>
            <a:graphicFrameLocks noChangeAspect="1"/>
          </p:cNvGraphicFramePr>
          <p:nvPr/>
        </p:nvGraphicFramePr>
        <p:xfrm>
          <a:off x="625475" y="3933056"/>
          <a:ext cx="3946525" cy="5456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2019300" imgH="279400" progId="Equation.DSMT4">
                  <p:embed/>
                </p:oleObj>
              </mc:Choice>
              <mc:Fallback>
                <p:oleObj name="Equation" r:id="rId4" imgW="2019300" imgH="279400" progId="Equation.DSMT4">
                  <p:embed/>
                  <p:pic>
                    <p:nvPicPr>
                      <p:cNvPr id="55303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5475" y="3933056"/>
                        <a:ext cx="3946525" cy="54566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539552" y="2768615"/>
                <a:ext cx="4044056" cy="1091196"/>
              </a:xfrm>
              <a:prstGeom prst="rect">
                <a:avLst/>
              </a:prstGeom>
              <a:solidFill>
                <a:srgbClr val="FFFFCC"/>
              </a:solidFill>
              <a:ln>
                <a:solidFill>
                  <a:schemeClr val="tx1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is-IS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bg-BG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l-GR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Δ</m:t>
                                  </m:r>
                                  <m:r>
                                    <a:rPr lang="en-US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𝐸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charset="0"/>
                            </a:rPr>
                            <m:t>max</m:t>
                          </m:r>
                        </m:sub>
                      </m:sSub>
                      <m:r>
                        <a:rPr lang="en-US" b="0" i="1" smtClean="0">
                          <a:latin typeface="Cambria Math" charset="0"/>
                        </a:rPr>
                        <m:t>=</m:t>
                      </m:r>
                      <m:r>
                        <a:rPr lang="en-US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±</m:t>
                      </m:r>
                      <m:r>
                        <a:rPr lang="en-US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𝛽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bg-BG" b="0" i="1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𝑒</m:t>
                              </m:r>
                              <m:acc>
                                <m:accPr>
                                  <m:chr m:val="̂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𝑉</m:t>
                                  </m:r>
                                </m:e>
                              </m:acc>
                            </m:num>
                            <m:den>
                              <m:r>
                                <a:rPr lang="bg-BG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𝜋</m:t>
                              </m:r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h</m:t>
                              </m:r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𝜂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𝑠</m:t>
                                  </m:r>
                                </m:sub>
                              </m:sSub>
                            </m:den>
                          </m:f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𝐺</m:t>
                          </m:r>
                          <m:d>
                            <m:dPr>
                              <m:ctrlPr>
                                <a:rPr lang="is-IS" b="0" i="1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𝜙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</m:d>
                        </m:e>
                      </m:rad>
                      <m:r>
                        <a:rPr lang="en-US" b="0" i="1" smtClean="0">
                          <a:latin typeface="Cambria Math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2768615"/>
                <a:ext cx="4044056" cy="1091196"/>
              </a:xfrm>
              <a:prstGeom prst="rect">
                <a:avLst/>
              </a:prstGeom>
              <a:blipFill>
                <a:blip r:embed="rId7"/>
                <a:stretch>
                  <a:fillRect r="-1869" b="-1136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Line 3">
            <a:extLst>
              <a:ext uri="{FF2B5EF4-FFF2-40B4-BE49-F238E27FC236}">
                <a16:creationId xmlns:a16="http://schemas.microsoft.com/office/drawing/2014/main" id="{F4A93F79-58F0-0241-A0CB-A0FE6E20F195}"/>
              </a:ext>
            </a:extLst>
          </p:cNvPr>
          <p:cNvSpPr>
            <a:spLocks noChangeShapeType="1"/>
          </p:cNvSpPr>
          <p:nvPr/>
        </p:nvSpPr>
        <p:spPr bwMode="auto">
          <a:xfrm>
            <a:off x="1972816" y="1374304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Text Box 4">
            <a:extLst>
              <a:ext uri="{FF2B5EF4-FFF2-40B4-BE49-F238E27FC236}">
                <a16:creationId xmlns:a16="http://schemas.microsoft.com/office/drawing/2014/main" id="{795294A0-34BB-8D4F-AE3F-4F54656C32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91816" y="764704"/>
            <a:ext cx="45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18" name="Text Box 5">
            <a:extLst>
              <a:ext uri="{FF2B5EF4-FFF2-40B4-BE49-F238E27FC236}">
                <a16:creationId xmlns:a16="http://schemas.microsoft.com/office/drawing/2014/main" id="{B823886A-51B7-6E47-B142-7F0A21D890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3616" y="1671167"/>
            <a:ext cx="4876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800"/>
          </a:p>
        </p:txBody>
      </p:sp>
      <p:sp>
        <p:nvSpPr>
          <p:cNvPr id="19" name="Text Box 6">
            <a:extLst>
              <a:ext uri="{FF2B5EF4-FFF2-40B4-BE49-F238E27FC236}">
                <a16:creationId xmlns:a16="http://schemas.microsoft.com/office/drawing/2014/main" id="{D261BC62-75C3-E546-904E-AB68EE70AB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8651" y="914263"/>
            <a:ext cx="8443829" cy="710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ts val="500"/>
              </a:spcBef>
            </a:pPr>
            <a:r>
              <a:rPr lang="en-GB" sz="1800" dirty="0">
                <a:solidFill>
                  <a:srgbClr val="000000"/>
                </a:solidFill>
              </a:rPr>
              <a:t>From the equation of motion, it is seen that    reaches an extreme at            . </a:t>
            </a:r>
          </a:p>
          <a:p>
            <a:pPr>
              <a:spcBef>
                <a:spcPts val="500"/>
              </a:spcBef>
            </a:pPr>
            <a:r>
              <a:rPr lang="en-GB" sz="1800" dirty="0">
                <a:solidFill>
                  <a:srgbClr val="000000"/>
                </a:solidFill>
              </a:rPr>
              <a:t>Introducing this value into the equation of the separatrix gives:   </a:t>
            </a:r>
          </a:p>
        </p:txBody>
      </p:sp>
      <p:graphicFrame>
        <p:nvGraphicFramePr>
          <p:cNvPr id="20" name="Object 2">
            <a:extLst>
              <a:ext uri="{FF2B5EF4-FFF2-40B4-BE49-F238E27FC236}">
                <a16:creationId xmlns:a16="http://schemas.microsoft.com/office/drawing/2014/main" id="{3333BFAC-8806-E24B-98F9-7585DE59833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220072" y="807310"/>
          <a:ext cx="263525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26720" imgH="241200" progId="Equation.3">
                  <p:embed/>
                </p:oleObj>
              </mc:Choice>
              <mc:Fallback>
                <p:oleObj name="Equation" r:id="rId8" imgW="126720" imgH="241200" progId="Equation.3">
                  <p:embed/>
                  <p:pic>
                    <p:nvPicPr>
                      <p:cNvPr id="20" name="Object 2">
                        <a:extLst>
                          <a:ext uri="{FF2B5EF4-FFF2-40B4-BE49-F238E27FC236}">
                            <a16:creationId xmlns:a16="http://schemas.microsoft.com/office/drawing/2014/main" id="{3333BFAC-8806-E24B-98F9-7585DE59833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20072" y="807310"/>
                        <a:ext cx="263525" cy="501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4">
            <a:extLst>
              <a:ext uri="{FF2B5EF4-FFF2-40B4-BE49-F238E27FC236}">
                <a16:creationId xmlns:a16="http://schemas.microsoft.com/office/drawing/2014/main" id="{C20BFF5C-D16F-6D40-B85F-FB99E28296E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971449" y="859760"/>
          <a:ext cx="723900" cy="409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380880" imgH="215640" progId="Equation.3">
                  <p:embed/>
                </p:oleObj>
              </mc:Choice>
              <mc:Fallback>
                <p:oleObj name="Equation" r:id="rId10" imgW="380880" imgH="215640" progId="Equation.3">
                  <p:embed/>
                  <p:pic>
                    <p:nvPicPr>
                      <p:cNvPr id="22" name="Object 4">
                        <a:extLst>
                          <a:ext uri="{FF2B5EF4-FFF2-40B4-BE49-F238E27FC236}">
                            <a16:creationId xmlns:a16="http://schemas.microsoft.com/office/drawing/2014/main" id="{C20BFF5C-D16F-6D40-B85F-FB99E28296E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71449" y="859760"/>
                        <a:ext cx="723900" cy="4095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5">
            <a:extLst>
              <a:ext uri="{FF2B5EF4-FFF2-40B4-BE49-F238E27FC236}">
                <a16:creationId xmlns:a16="http://schemas.microsoft.com/office/drawing/2014/main" id="{D6688ADB-5664-514D-9AD7-1BC8692807B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52264" y="1628800"/>
          <a:ext cx="4495800" cy="5997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1993900" imgH="266700" progId="Equation.DSMT4">
                  <p:embed/>
                </p:oleObj>
              </mc:Choice>
              <mc:Fallback>
                <p:oleObj name="Equation" r:id="rId12" imgW="1993900" imgH="266700" progId="Equation.DSMT4">
                  <p:embed/>
                  <p:pic>
                    <p:nvPicPr>
                      <p:cNvPr id="23" name="Object 5">
                        <a:extLst>
                          <a:ext uri="{FF2B5EF4-FFF2-40B4-BE49-F238E27FC236}">
                            <a16:creationId xmlns:a16="http://schemas.microsoft.com/office/drawing/2014/main" id="{D6688ADB-5664-514D-9AD7-1BC8692807B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2264" y="1628800"/>
                        <a:ext cx="4495800" cy="59973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Text Box 18">
            <a:extLst>
              <a:ext uri="{FF2B5EF4-FFF2-40B4-BE49-F238E27FC236}">
                <a16:creationId xmlns:a16="http://schemas.microsoft.com/office/drawing/2014/main" id="{55FA0A86-F638-5642-90AA-25A281F9A1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520" y="2336567"/>
            <a:ext cx="48965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>
                <a:solidFill>
                  <a:srgbClr val="000000"/>
                </a:solidFill>
              </a:rPr>
              <a:t>That translates into an </a:t>
            </a:r>
            <a:r>
              <a:rPr lang="en-US" sz="1800" dirty="0">
                <a:solidFill>
                  <a:srgbClr val="FF0000"/>
                </a:solidFill>
              </a:rPr>
              <a:t>energy acceptance</a:t>
            </a:r>
            <a:r>
              <a:rPr lang="en-US" sz="1800" dirty="0">
                <a:solidFill>
                  <a:srgbClr val="000000"/>
                </a:solidFill>
              </a:rPr>
              <a:t>:</a:t>
            </a:r>
            <a:endParaRPr lang="fr-FR" sz="1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7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04800"/>
            <a:ext cx="7467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/>
              <a:t>RF Acceptance versus Synchronous Phase </a:t>
            </a:r>
            <a:endParaRPr lang="fr-FR"/>
          </a:p>
        </p:txBody>
      </p:sp>
      <p:sp>
        <p:nvSpPr>
          <p:cNvPr id="57349" name="Line 3"/>
          <p:cNvSpPr>
            <a:spLocks noChangeShapeType="1"/>
          </p:cNvSpPr>
          <p:nvPr/>
        </p:nvSpPr>
        <p:spPr bwMode="auto">
          <a:xfrm>
            <a:off x="1828800" y="16002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350" name="Text Box 4"/>
          <p:cNvSpPr txBox="1">
            <a:spLocks noChangeArrowheads="1"/>
          </p:cNvSpPr>
          <p:nvPr/>
        </p:nvSpPr>
        <p:spPr bwMode="auto">
          <a:xfrm>
            <a:off x="1447800" y="990600"/>
            <a:ext cx="45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57351" name="Text Box 5"/>
          <p:cNvSpPr txBox="1">
            <a:spLocks noChangeArrowheads="1"/>
          </p:cNvSpPr>
          <p:nvPr/>
        </p:nvSpPr>
        <p:spPr bwMode="auto">
          <a:xfrm>
            <a:off x="609600" y="1897063"/>
            <a:ext cx="4876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800"/>
          </a:p>
        </p:txBody>
      </p:sp>
      <p:sp>
        <p:nvSpPr>
          <p:cNvPr id="57352" name="Text Box 6"/>
          <p:cNvSpPr txBox="1">
            <a:spLocks noChangeArrowheads="1"/>
          </p:cNvSpPr>
          <p:nvPr/>
        </p:nvSpPr>
        <p:spPr bwMode="auto">
          <a:xfrm>
            <a:off x="609600" y="1524000"/>
            <a:ext cx="533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800"/>
          </a:p>
        </p:txBody>
      </p:sp>
      <p:pic>
        <p:nvPicPr>
          <p:cNvPr id="57353" name="Picture 7" descr="separatrix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7544" y="990600"/>
            <a:ext cx="5181600" cy="5257800"/>
          </a:xfrm>
          <a:prstGeom prst="rect">
            <a:avLst/>
          </a:prstGeom>
          <a:solidFill>
            <a:srgbClr val="FFCCFF"/>
          </a:solidFill>
          <a:ln w="19050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57354" name="Text Box 8"/>
          <p:cNvSpPr txBox="1">
            <a:spLocks noChangeArrowheads="1"/>
          </p:cNvSpPr>
          <p:nvPr/>
        </p:nvSpPr>
        <p:spPr bwMode="auto">
          <a:xfrm>
            <a:off x="5791200" y="1158999"/>
            <a:ext cx="3124200" cy="5078313"/>
          </a:xfrm>
          <a:prstGeom prst="rect">
            <a:avLst/>
          </a:prstGeom>
          <a:noFill/>
          <a:ln w="19050">
            <a:solidFill>
              <a:srgbClr val="FF3300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en-US" sz="1800" dirty="0"/>
              <a:t>The </a:t>
            </a:r>
            <a:r>
              <a:rPr lang="en-US" sz="1800" dirty="0">
                <a:solidFill>
                  <a:srgbClr val="FF0000"/>
                </a:solidFill>
              </a:rPr>
              <a:t>areas of stable motion </a:t>
            </a:r>
            <a:r>
              <a:rPr lang="en-US" sz="1800" dirty="0"/>
              <a:t>(closed trajectories) are called “</a:t>
            </a:r>
            <a:r>
              <a:rPr lang="en-US" sz="1800" dirty="0">
                <a:solidFill>
                  <a:srgbClr val="FF0000"/>
                </a:solidFill>
              </a:rPr>
              <a:t>BUCKET</a:t>
            </a:r>
            <a:r>
              <a:rPr lang="en-US" sz="1800" dirty="0"/>
              <a:t>”. The number of circulating buckets is equal to “h”.</a:t>
            </a:r>
          </a:p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en-US" sz="1800" dirty="0"/>
              <a:t>The phase extension of the </a:t>
            </a:r>
            <a:r>
              <a:rPr lang="en-US" sz="1800" dirty="0">
                <a:solidFill>
                  <a:srgbClr val="FF0000"/>
                </a:solidFill>
              </a:rPr>
              <a:t>bucket is maximum </a:t>
            </a:r>
            <a:r>
              <a:rPr lang="en-US" sz="1800" dirty="0"/>
              <a:t>for </a:t>
            </a:r>
            <a:br>
              <a:rPr lang="en-US" sz="1800" dirty="0"/>
            </a:br>
            <a:r>
              <a:rPr lang="en-US" sz="1800" dirty="0">
                <a:sym typeface="Symbol" charset="2"/>
              </a:rPr>
              <a:t></a:t>
            </a:r>
            <a:r>
              <a:rPr lang="en-US" sz="1800" baseline="-25000" dirty="0">
                <a:sym typeface="Symbol" charset="2"/>
              </a:rPr>
              <a:t>s </a:t>
            </a:r>
            <a:r>
              <a:rPr lang="en-US" sz="1800" b="1" dirty="0">
                <a:sym typeface="Symbol" charset="2"/>
              </a:rPr>
              <a:t>=</a:t>
            </a:r>
            <a:r>
              <a:rPr lang="en-US" sz="1800" dirty="0"/>
              <a:t>180º (or 0°) which means </a:t>
            </a:r>
            <a:r>
              <a:rPr lang="en-US" sz="1800" dirty="0">
                <a:solidFill>
                  <a:srgbClr val="FF0000"/>
                </a:solidFill>
              </a:rPr>
              <a:t>no acceleration</a:t>
            </a:r>
            <a:r>
              <a:rPr lang="en-US" sz="1800" dirty="0"/>
              <a:t>.</a:t>
            </a:r>
          </a:p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en-US" sz="1800" dirty="0"/>
              <a:t>During </a:t>
            </a:r>
            <a:r>
              <a:rPr lang="en-US" sz="1800" dirty="0">
                <a:solidFill>
                  <a:srgbClr val="FF0000"/>
                </a:solidFill>
              </a:rPr>
              <a:t>acceleration</a:t>
            </a:r>
            <a:r>
              <a:rPr lang="en-US" sz="1800" dirty="0"/>
              <a:t>, the buckets get </a:t>
            </a:r>
            <a:r>
              <a:rPr lang="en-US" sz="1800" dirty="0">
                <a:solidFill>
                  <a:srgbClr val="FF0000"/>
                </a:solidFill>
              </a:rPr>
              <a:t>smaller</a:t>
            </a:r>
            <a:r>
              <a:rPr lang="en-US" sz="1800" dirty="0"/>
              <a:t>, both in length and </a:t>
            </a:r>
            <a:r>
              <a:rPr lang="en-US" sz="1800" dirty="0">
                <a:solidFill>
                  <a:srgbClr val="FF0000"/>
                </a:solidFill>
              </a:rPr>
              <a:t>energy acceptance</a:t>
            </a:r>
            <a:r>
              <a:rPr lang="en-US" sz="1800" dirty="0"/>
              <a:t>.</a:t>
            </a:r>
          </a:p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en-US" sz="1800" dirty="0"/>
              <a:t>=&gt; </a:t>
            </a:r>
            <a:r>
              <a:rPr lang="en-US" sz="1800" dirty="0">
                <a:solidFill>
                  <a:srgbClr val="FF0000"/>
                </a:solidFill>
              </a:rPr>
              <a:t>Injection</a:t>
            </a:r>
            <a:r>
              <a:rPr lang="en-US" sz="1800" dirty="0"/>
              <a:t> preferably </a:t>
            </a:r>
            <a:r>
              <a:rPr lang="en-US" sz="1800" dirty="0">
                <a:solidFill>
                  <a:srgbClr val="FF0000"/>
                </a:solidFill>
              </a:rPr>
              <a:t>without acceleration</a:t>
            </a:r>
            <a:r>
              <a:rPr lang="en-US" sz="1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07156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86C3E2-8B7C-0B27-BBB1-BECA4A8E76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5B1021BB-69AC-8852-5419-3DF9129074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180" y="3396224"/>
            <a:ext cx="2819400" cy="1752600"/>
          </a:xfrm>
          <a:prstGeom prst="rect">
            <a:avLst/>
          </a:prstGeom>
        </p:spPr>
      </p:pic>
      <p:sp>
        <p:nvSpPr>
          <p:cNvPr id="77832" name="Rectangle 2">
            <a:extLst>
              <a:ext uri="{FF2B5EF4-FFF2-40B4-BE49-F238E27FC236}">
                <a16:creationId xmlns:a16="http://schemas.microsoft.com/office/drawing/2014/main" id="{A97AC702-661C-9E24-9292-B697DDE079F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38200" y="304800"/>
            <a:ext cx="7467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GB" dirty="0" err="1"/>
              <a:t>Stationnary</a:t>
            </a:r>
            <a:r>
              <a:rPr lang="en-GB" dirty="0"/>
              <a:t> Bucket - Separatrix</a:t>
            </a:r>
          </a:p>
        </p:txBody>
      </p:sp>
      <p:sp>
        <p:nvSpPr>
          <p:cNvPr id="77833" name="Line 3">
            <a:extLst>
              <a:ext uri="{FF2B5EF4-FFF2-40B4-BE49-F238E27FC236}">
                <a16:creationId xmlns:a16="http://schemas.microsoft.com/office/drawing/2014/main" id="{F218C1A9-C7F1-FDD8-2DF7-A5A2D4E85AA7}"/>
              </a:ext>
            </a:extLst>
          </p:cNvPr>
          <p:cNvSpPr>
            <a:spLocks noChangeShapeType="1"/>
          </p:cNvSpPr>
          <p:nvPr/>
        </p:nvSpPr>
        <p:spPr bwMode="auto">
          <a:xfrm>
            <a:off x="1828800" y="16002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7834" name="Text Box 4">
            <a:extLst>
              <a:ext uri="{FF2B5EF4-FFF2-40B4-BE49-F238E27FC236}">
                <a16:creationId xmlns:a16="http://schemas.microsoft.com/office/drawing/2014/main" id="{8C49AA1E-3E87-FAD0-8BAF-7775A8A3B4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7800" y="990600"/>
            <a:ext cx="45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GB" sz="1400"/>
          </a:p>
        </p:txBody>
      </p:sp>
      <p:sp>
        <p:nvSpPr>
          <p:cNvPr id="77835" name="Text Box 5">
            <a:extLst>
              <a:ext uri="{FF2B5EF4-FFF2-40B4-BE49-F238E27FC236}">
                <a16:creationId xmlns:a16="http://schemas.microsoft.com/office/drawing/2014/main" id="{AA3FAB49-3121-9D6E-5163-5F7CEA4C10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1897063"/>
            <a:ext cx="4876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GB" sz="1800"/>
          </a:p>
        </p:txBody>
      </p:sp>
      <p:sp>
        <p:nvSpPr>
          <p:cNvPr id="77837" name="Line 9">
            <a:extLst>
              <a:ext uri="{FF2B5EF4-FFF2-40B4-BE49-F238E27FC236}">
                <a16:creationId xmlns:a16="http://schemas.microsoft.com/office/drawing/2014/main" id="{C9D7642E-57D1-23BA-D89C-51866DCCE0CE}"/>
              </a:ext>
            </a:extLst>
          </p:cNvPr>
          <p:cNvSpPr>
            <a:spLocks noChangeShapeType="1"/>
          </p:cNvSpPr>
          <p:nvPr/>
        </p:nvSpPr>
        <p:spPr bwMode="auto">
          <a:xfrm>
            <a:off x="152400" y="4267200"/>
            <a:ext cx="3733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7838" name="Line 10">
            <a:extLst>
              <a:ext uri="{FF2B5EF4-FFF2-40B4-BE49-F238E27FC236}">
                <a16:creationId xmlns:a16="http://schemas.microsoft.com/office/drawing/2014/main" id="{51E6AAC7-A909-23BE-CCA0-9E476DC00F8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981200" y="2971800"/>
            <a:ext cx="0" cy="2438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7839" name="Text Box 11">
            <a:extLst>
              <a:ext uri="{FF2B5EF4-FFF2-40B4-BE49-F238E27FC236}">
                <a16:creationId xmlns:a16="http://schemas.microsoft.com/office/drawing/2014/main" id="{8BF3E4E7-2868-3E6C-7CAD-0B79884507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" y="968888"/>
            <a:ext cx="8153400" cy="65087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>
                <a:solidFill>
                  <a:srgbClr val="FF0000"/>
                </a:solidFill>
              </a:rPr>
              <a:t>This is the case </a:t>
            </a:r>
            <a:r>
              <a:rPr lang="en-GB" sz="1800" dirty="0" err="1">
                <a:solidFill>
                  <a:srgbClr val="FF0000"/>
                </a:solidFill>
              </a:rPr>
              <a:t>sin</a:t>
            </a:r>
            <a:r>
              <a:rPr lang="en-GB" sz="1800" dirty="0" err="1">
                <a:solidFill>
                  <a:srgbClr val="FF0000"/>
                </a:solidFill>
                <a:sym typeface="Symbol" charset="2"/>
              </a:rPr>
              <a:t></a:t>
            </a:r>
            <a:r>
              <a:rPr lang="en-GB" sz="1800" baseline="-25000" dirty="0" err="1">
                <a:solidFill>
                  <a:srgbClr val="FF0000"/>
                </a:solidFill>
                <a:sym typeface="Symbol" charset="2"/>
              </a:rPr>
              <a:t>s</a:t>
            </a:r>
            <a:r>
              <a:rPr lang="en-GB" sz="1800" dirty="0">
                <a:solidFill>
                  <a:srgbClr val="FF0000"/>
                </a:solidFill>
                <a:sym typeface="Symbol" charset="2"/>
              </a:rPr>
              <a:t>=0 (</a:t>
            </a:r>
            <a:r>
              <a:rPr lang="en-GB" sz="1800" dirty="0">
                <a:solidFill>
                  <a:srgbClr val="0000FF"/>
                </a:solidFill>
                <a:sym typeface="Symbol" charset="2"/>
              </a:rPr>
              <a:t>no acceleration</a:t>
            </a:r>
            <a:r>
              <a:rPr lang="en-GB" sz="1800" dirty="0">
                <a:solidFill>
                  <a:srgbClr val="FF0000"/>
                </a:solidFill>
                <a:sym typeface="Symbol" charset="2"/>
              </a:rPr>
              <a:t>) which means </a:t>
            </a:r>
            <a:r>
              <a:rPr lang="en-GB" sz="1800" dirty="0" err="1">
                <a:solidFill>
                  <a:srgbClr val="FF0000"/>
                </a:solidFill>
                <a:sym typeface="Symbol" charset="2"/>
              </a:rPr>
              <a:t></a:t>
            </a:r>
            <a:r>
              <a:rPr lang="en-GB" sz="1800" baseline="-25000" dirty="0" err="1">
                <a:solidFill>
                  <a:srgbClr val="FF0000"/>
                </a:solidFill>
                <a:sym typeface="Symbol" charset="2"/>
              </a:rPr>
              <a:t>s</a:t>
            </a:r>
            <a:r>
              <a:rPr lang="en-GB" sz="1800" dirty="0">
                <a:solidFill>
                  <a:srgbClr val="FF0000"/>
                </a:solidFill>
                <a:sym typeface="Symbol" charset="2"/>
              </a:rPr>
              <a:t>=0 or </a:t>
            </a:r>
            <a:r>
              <a:rPr lang="en-GB" sz="1800" dirty="0" err="1">
                <a:solidFill>
                  <a:srgbClr val="FF0000"/>
                </a:solidFill>
                <a:sym typeface="Symbol" charset="2"/>
              </a:rPr>
              <a:t></a:t>
            </a:r>
            <a:r>
              <a:rPr lang="en-GB" sz="1800" dirty="0">
                <a:solidFill>
                  <a:srgbClr val="FF0000"/>
                </a:solidFill>
                <a:sym typeface="Symbol" charset="2"/>
              </a:rPr>
              <a:t> . The equation of the </a:t>
            </a:r>
            <a:r>
              <a:rPr lang="en-GB" sz="1800" dirty="0" err="1">
                <a:solidFill>
                  <a:srgbClr val="FF0000"/>
                </a:solidFill>
                <a:sym typeface="Symbol" charset="2"/>
              </a:rPr>
              <a:t>separatrix</a:t>
            </a:r>
            <a:r>
              <a:rPr lang="en-GB" sz="1800" dirty="0">
                <a:solidFill>
                  <a:srgbClr val="FF0000"/>
                </a:solidFill>
                <a:sym typeface="Symbol" charset="2"/>
              </a:rPr>
              <a:t> for </a:t>
            </a:r>
            <a:r>
              <a:rPr lang="en-GB" sz="1800" dirty="0" err="1">
                <a:solidFill>
                  <a:srgbClr val="FF0000"/>
                </a:solidFill>
                <a:sym typeface="Symbol" charset="2"/>
              </a:rPr>
              <a:t></a:t>
            </a:r>
            <a:r>
              <a:rPr lang="en-GB" sz="1800" baseline="-25000" dirty="0" err="1">
                <a:solidFill>
                  <a:srgbClr val="FF0000"/>
                </a:solidFill>
                <a:sym typeface="Symbol" charset="2"/>
              </a:rPr>
              <a:t>s</a:t>
            </a:r>
            <a:r>
              <a:rPr lang="en-GB" sz="1800" dirty="0">
                <a:solidFill>
                  <a:srgbClr val="FF0000"/>
                </a:solidFill>
                <a:sym typeface="Symbol" charset="2"/>
              </a:rPr>
              <a:t>= </a:t>
            </a:r>
            <a:r>
              <a:rPr lang="en-GB" sz="1800" dirty="0" err="1">
                <a:solidFill>
                  <a:srgbClr val="FF0000"/>
                </a:solidFill>
                <a:sym typeface="Symbol" charset="2"/>
              </a:rPr>
              <a:t></a:t>
            </a:r>
            <a:r>
              <a:rPr lang="en-GB" sz="1800" dirty="0">
                <a:solidFill>
                  <a:srgbClr val="FF0000"/>
                </a:solidFill>
                <a:sym typeface="Symbol" charset="2"/>
              </a:rPr>
              <a:t> (above transition) becomes:</a:t>
            </a:r>
            <a:endParaRPr lang="en-GB" sz="1800" b="1" dirty="0">
              <a:solidFill>
                <a:srgbClr val="FF0000"/>
              </a:solidFill>
              <a:sym typeface="Symbol" charset="2"/>
            </a:endParaRPr>
          </a:p>
        </p:txBody>
      </p:sp>
      <p:graphicFrame>
        <p:nvGraphicFramePr>
          <p:cNvPr id="77826" name="Object 2">
            <a:extLst>
              <a:ext uri="{FF2B5EF4-FFF2-40B4-BE49-F238E27FC236}">
                <a16:creationId xmlns:a16="http://schemas.microsoft.com/office/drawing/2014/main" id="{AF5913A7-931B-3849-0AEF-3EAC96D78F2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371600" y="1704869"/>
          <a:ext cx="2209800" cy="8256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054080" imgH="393480" progId="Equation.3">
                  <p:embed/>
                </p:oleObj>
              </mc:Choice>
              <mc:Fallback>
                <p:oleObj name="Equation" r:id="rId4" imgW="1054080" imgH="393480" progId="Equation.3">
                  <p:embed/>
                  <p:pic>
                    <p:nvPicPr>
                      <p:cNvPr id="77826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1704869"/>
                        <a:ext cx="2209800" cy="825606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7827" name="Object 3">
            <a:extLst>
              <a:ext uri="{FF2B5EF4-FFF2-40B4-BE49-F238E27FC236}">
                <a16:creationId xmlns:a16="http://schemas.microsoft.com/office/drawing/2014/main" id="{D02259A0-B599-0FED-B378-E7F77996051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410200" y="1710596"/>
          <a:ext cx="1752600" cy="7865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876240" imgH="393480" progId="Equation.3">
                  <p:embed/>
                </p:oleObj>
              </mc:Choice>
              <mc:Fallback>
                <p:oleObj name="Equation" r:id="rId6" imgW="876240" imgH="393480" progId="Equation.3">
                  <p:embed/>
                  <p:pic>
                    <p:nvPicPr>
                      <p:cNvPr id="77827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0200" y="1710596"/>
                        <a:ext cx="1752600" cy="786541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7840" name="Text Box 16">
            <a:extLst>
              <a:ext uri="{FF2B5EF4-FFF2-40B4-BE49-F238E27FC236}">
                <a16:creationId xmlns:a16="http://schemas.microsoft.com/office/drawing/2014/main" id="{49306FAB-DA3E-0F4A-950B-0C59D2AAB2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2605087"/>
            <a:ext cx="7102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GB" sz="1800" dirty="0">
                <a:solidFill>
                  <a:srgbClr val="FF3300"/>
                </a:solidFill>
              </a:rPr>
              <a:t>Replacing the phase derivative by the (canonical) variable W:</a:t>
            </a:r>
          </a:p>
        </p:txBody>
      </p:sp>
      <p:sp>
        <p:nvSpPr>
          <p:cNvPr id="77841" name="Text Box 18">
            <a:extLst>
              <a:ext uri="{FF2B5EF4-FFF2-40B4-BE49-F238E27FC236}">
                <a16:creationId xmlns:a16="http://schemas.microsoft.com/office/drawing/2014/main" id="{A72AC015-7B93-3B8E-BA76-77809D2266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5800" y="3962400"/>
            <a:ext cx="36576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>
                <a:solidFill>
                  <a:srgbClr val="FF3300"/>
                </a:solidFill>
              </a:rPr>
              <a:t>and introducing the expression for </a:t>
            </a:r>
            <a:r>
              <a:rPr lang="en-GB" sz="1800" dirty="0">
                <a:solidFill>
                  <a:srgbClr val="FF3300"/>
                </a:solidFill>
                <a:sym typeface="Symbol" charset="2"/>
              </a:rPr>
              <a:t></a:t>
            </a:r>
            <a:r>
              <a:rPr lang="en-GB" sz="1800" baseline="-25000" dirty="0">
                <a:solidFill>
                  <a:srgbClr val="FF3300"/>
                </a:solidFill>
                <a:sym typeface="Symbol" charset="2"/>
              </a:rPr>
              <a:t>s</a:t>
            </a:r>
            <a:r>
              <a:rPr lang="en-GB" sz="1800" dirty="0">
                <a:solidFill>
                  <a:srgbClr val="FF3300"/>
                </a:solidFill>
                <a:sym typeface="Symbol" charset="2"/>
              </a:rPr>
              <a:t> leads to the following equation for the </a:t>
            </a:r>
            <a:r>
              <a:rPr lang="en-GB" sz="1800" dirty="0" err="1">
                <a:solidFill>
                  <a:srgbClr val="FF3300"/>
                </a:solidFill>
                <a:sym typeface="Symbol" charset="2"/>
              </a:rPr>
              <a:t>separatrix</a:t>
            </a:r>
            <a:r>
              <a:rPr lang="en-GB" sz="1800" dirty="0">
                <a:solidFill>
                  <a:srgbClr val="FF3300"/>
                </a:solidFill>
                <a:sym typeface="Symbol" charset="2"/>
              </a:rPr>
              <a:t>:</a:t>
            </a:r>
            <a:endParaRPr lang="en-GB" sz="1800" dirty="0">
              <a:solidFill>
                <a:srgbClr val="FF3300"/>
              </a:solidFill>
            </a:endParaRPr>
          </a:p>
        </p:txBody>
      </p:sp>
      <p:sp>
        <p:nvSpPr>
          <p:cNvPr id="77842" name="Text Box 20">
            <a:extLst>
              <a:ext uri="{FF2B5EF4-FFF2-40B4-BE49-F238E27FC236}">
                <a16:creationId xmlns:a16="http://schemas.microsoft.com/office/drawing/2014/main" id="{8236FF93-F58F-6598-6DB1-8C8B379B46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5562600"/>
            <a:ext cx="1600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>
                <a:solidFill>
                  <a:srgbClr val="006600"/>
                </a:solidFill>
              </a:rPr>
              <a:t>with C=2</a:t>
            </a:r>
            <a:r>
              <a:rPr lang="en-GB" sz="1800" b="1" dirty="0">
                <a:solidFill>
                  <a:srgbClr val="006600"/>
                </a:solidFill>
                <a:sym typeface="Symbol" charset="2"/>
              </a:rPr>
              <a:t></a:t>
            </a:r>
            <a:r>
              <a:rPr lang="en-GB" sz="1800" dirty="0">
                <a:solidFill>
                  <a:srgbClr val="006600"/>
                </a:solidFill>
                <a:sym typeface="Symbol" charset="2"/>
              </a:rPr>
              <a:t>R</a:t>
            </a:r>
            <a:endParaRPr lang="en-GB" sz="1800" dirty="0">
              <a:solidFill>
                <a:srgbClr val="006600"/>
              </a:solidFill>
            </a:endParaRPr>
          </a:p>
        </p:txBody>
      </p:sp>
      <p:sp>
        <p:nvSpPr>
          <p:cNvPr id="77843" name="Text Box 21">
            <a:extLst>
              <a:ext uri="{FF2B5EF4-FFF2-40B4-BE49-F238E27FC236}">
                <a16:creationId xmlns:a16="http://schemas.microsoft.com/office/drawing/2014/main" id="{A2677867-9098-052E-D6B7-5A54679D8D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2971800"/>
            <a:ext cx="381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/>
              <a:t>W</a:t>
            </a:r>
          </a:p>
        </p:txBody>
      </p:sp>
      <p:sp>
        <p:nvSpPr>
          <p:cNvPr id="77844" name="Text Box 22">
            <a:extLst>
              <a:ext uri="{FF2B5EF4-FFF2-40B4-BE49-F238E27FC236}">
                <a16:creationId xmlns:a16="http://schemas.microsoft.com/office/drawing/2014/main" id="{978C59E2-9674-19AF-0992-210BCA685E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6200" y="41148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b="1">
                <a:sym typeface="Symbol" charset="2"/>
              </a:rPr>
              <a:t></a:t>
            </a:r>
            <a:endParaRPr lang="en-GB" sz="1800" b="1"/>
          </a:p>
        </p:txBody>
      </p:sp>
      <p:sp>
        <p:nvSpPr>
          <p:cNvPr id="77845" name="Text Box 23">
            <a:extLst>
              <a:ext uri="{FF2B5EF4-FFF2-40B4-BE49-F238E27FC236}">
                <a16:creationId xmlns:a16="http://schemas.microsoft.com/office/drawing/2014/main" id="{63D74F23-55F6-BF4A-0657-D0B09515DF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620" y="4277848"/>
            <a:ext cx="304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/>
              <a:t>0</a:t>
            </a:r>
          </a:p>
        </p:txBody>
      </p:sp>
      <p:sp>
        <p:nvSpPr>
          <p:cNvPr id="77846" name="Text Box 25">
            <a:extLst>
              <a:ext uri="{FF2B5EF4-FFF2-40B4-BE49-F238E27FC236}">
                <a16:creationId xmlns:a16="http://schemas.microsoft.com/office/drawing/2014/main" id="{D89D712F-4693-E04B-B69C-7B39E5F62E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5000" y="4259775"/>
            <a:ext cx="53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 err="1">
                <a:sym typeface="Symbol" charset="2"/>
              </a:rPr>
              <a:t></a:t>
            </a:r>
            <a:r>
              <a:rPr lang="en-GB" sz="1800" b="1" dirty="0" err="1">
                <a:sym typeface="Symbol" charset="2"/>
              </a:rPr>
              <a:t></a:t>
            </a:r>
            <a:endParaRPr lang="en-GB" sz="1800" dirty="0"/>
          </a:p>
        </p:txBody>
      </p:sp>
      <p:sp>
        <p:nvSpPr>
          <p:cNvPr id="77847" name="Text Box 26">
            <a:extLst>
              <a:ext uri="{FF2B5EF4-FFF2-40B4-BE49-F238E27FC236}">
                <a16:creationId xmlns:a16="http://schemas.microsoft.com/office/drawing/2014/main" id="{89BC4778-E3E8-0D47-5F3A-DE9B3AFF16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02705" y="4281487"/>
            <a:ext cx="53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/>
              <a:t>2</a:t>
            </a:r>
            <a:r>
              <a:rPr lang="en-GB" sz="1800" b="1" dirty="0">
                <a:sym typeface="Symbol" charset="2"/>
              </a:rPr>
              <a:t></a:t>
            </a:r>
            <a:endParaRPr lang="en-GB" sz="1800" dirty="0"/>
          </a:p>
        </p:txBody>
      </p:sp>
      <p:sp>
        <p:nvSpPr>
          <p:cNvPr id="77848" name="Line 27">
            <a:extLst>
              <a:ext uri="{FF2B5EF4-FFF2-40B4-BE49-F238E27FC236}">
                <a16:creationId xmlns:a16="http://schemas.microsoft.com/office/drawing/2014/main" id="{18274F1B-10D4-5F13-DEA0-D4388F5477AB}"/>
              </a:ext>
            </a:extLst>
          </p:cNvPr>
          <p:cNvSpPr>
            <a:spLocks noChangeShapeType="1"/>
          </p:cNvSpPr>
          <p:nvPr/>
        </p:nvSpPr>
        <p:spPr bwMode="auto">
          <a:xfrm>
            <a:off x="1981200" y="3483488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7849" name="Text Box 28">
            <a:extLst>
              <a:ext uri="{FF2B5EF4-FFF2-40B4-BE49-F238E27FC236}">
                <a16:creationId xmlns:a16="http://schemas.microsoft.com/office/drawing/2014/main" id="{45826691-3379-F54B-29DC-1EEF52BE35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1800" y="3287664"/>
            <a:ext cx="60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 err="1"/>
              <a:t>W</a:t>
            </a:r>
            <a:r>
              <a:rPr lang="en-GB" sz="1800" baseline="-25000" dirty="0" err="1"/>
              <a:t>bk</a:t>
            </a:r>
            <a:endParaRPr lang="en-GB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FE8E8878-B262-7019-C8AA-38E3FF0CCB34}"/>
                  </a:ext>
                </a:extLst>
              </p:cNvPr>
              <p:cNvSpPr txBox="1"/>
              <p:nvPr/>
            </p:nvSpPr>
            <p:spPr>
              <a:xfrm>
                <a:off x="4757180" y="3176630"/>
                <a:ext cx="2558457" cy="75661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𝑊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acc>
                        <m:accPr>
                          <m:chr m:val="̇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</m:ac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B27D4DBF-8486-2542-878E-D68C310937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57180" y="3176630"/>
                <a:ext cx="2558457" cy="756617"/>
              </a:xfrm>
              <a:prstGeom prst="rect">
                <a:avLst/>
              </a:prstGeom>
              <a:blipFill>
                <a:blip r:embed="rId9"/>
                <a:stretch>
                  <a:fillRect l="-1485" t="-1667" r="-2970"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E885FA9D-2FBB-9002-5B9F-344D226BCB5E}"/>
                  </a:ext>
                </a:extLst>
              </p:cNvPr>
              <p:cNvSpPr txBox="1"/>
              <p:nvPr/>
            </p:nvSpPr>
            <p:spPr>
              <a:xfrm>
                <a:off x="2843808" y="5053783"/>
                <a:ext cx="5204630" cy="1183529"/>
              </a:xfrm>
              <a:prstGeom prst="rect">
                <a:avLst/>
              </a:prstGeom>
              <a:solidFill>
                <a:srgbClr val="FFFFCC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𝑊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=±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𝑞</m:t>
                              </m:r>
                              <m:acc>
                                <m:accPr>
                                  <m:chr m:val="̂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</m:acc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h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𝜂</m:t>
                              </m:r>
                            </m:den>
                          </m:f>
                        </m:e>
                      </m:rad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func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=±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𝑊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𝑏𝑘</m:t>
                          </m:r>
                        </m:sub>
                      </m:sSub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fun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9A59CDB4-37EF-424E-A016-BC5C86279E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3808" y="5053783"/>
                <a:ext cx="5204630" cy="1183529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62251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F1E6C6-874A-9584-971B-4358E49E71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81" name="Rectangle 2">
            <a:extLst>
              <a:ext uri="{FF2B5EF4-FFF2-40B4-BE49-F238E27FC236}">
                <a16:creationId xmlns:a16="http://schemas.microsoft.com/office/drawing/2014/main" id="{80A3C36E-0725-10D2-A622-45444B05530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38200" y="304800"/>
            <a:ext cx="7467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GB" dirty="0"/>
              <a:t>Bucket height – bucket area</a:t>
            </a:r>
          </a:p>
        </p:txBody>
      </p:sp>
      <p:sp>
        <p:nvSpPr>
          <p:cNvPr id="79882" name="Line 3">
            <a:extLst>
              <a:ext uri="{FF2B5EF4-FFF2-40B4-BE49-F238E27FC236}">
                <a16:creationId xmlns:a16="http://schemas.microsoft.com/office/drawing/2014/main" id="{11E190D8-50F7-A446-0BB2-B25735889E99}"/>
              </a:ext>
            </a:extLst>
          </p:cNvPr>
          <p:cNvSpPr>
            <a:spLocks noChangeShapeType="1"/>
          </p:cNvSpPr>
          <p:nvPr/>
        </p:nvSpPr>
        <p:spPr bwMode="auto">
          <a:xfrm>
            <a:off x="1828800" y="16002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9883" name="Text Box 4">
            <a:extLst>
              <a:ext uri="{FF2B5EF4-FFF2-40B4-BE49-F238E27FC236}">
                <a16:creationId xmlns:a16="http://schemas.microsoft.com/office/drawing/2014/main" id="{D913FC17-49F1-2F2F-5491-50BC2DB6F5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7800" y="990600"/>
            <a:ext cx="45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GB" sz="1400"/>
          </a:p>
        </p:txBody>
      </p:sp>
      <p:sp>
        <p:nvSpPr>
          <p:cNvPr id="79884" name="Text Box 5">
            <a:extLst>
              <a:ext uri="{FF2B5EF4-FFF2-40B4-BE49-F238E27FC236}">
                <a16:creationId xmlns:a16="http://schemas.microsoft.com/office/drawing/2014/main" id="{71E11EB7-513D-7D98-8517-6EB5316754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1897063"/>
            <a:ext cx="4876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GB" sz="1800"/>
          </a:p>
        </p:txBody>
      </p:sp>
      <p:sp>
        <p:nvSpPr>
          <p:cNvPr id="79885" name="Text Box 9">
            <a:extLst>
              <a:ext uri="{FF2B5EF4-FFF2-40B4-BE49-F238E27FC236}">
                <a16:creationId xmlns:a16="http://schemas.microsoft.com/office/drawing/2014/main" id="{63AA7259-DA2A-5AF2-59B8-F7D2AEF4A0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" y="1066800"/>
            <a:ext cx="8153400" cy="646331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>
                <a:solidFill>
                  <a:srgbClr val="000000"/>
                </a:solidFill>
              </a:rPr>
              <a:t>Setting </a:t>
            </a:r>
            <a:r>
              <a:rPr lang="en-GB" sz="1800" b="1" dirty="0">
                <a:solidFill>
                  <a:srgbClr val="000000"/>
                </a:solidFill>
                <a:sym typeface="Symbol" charset="2"/>
              </a:rPr>
              <a:t></a:t>
            </a:r>
            <a:r>
              <a:rPr lang="en-GB" sz="1800" dirty="0">
                <a:solidFill>
                  <a:srgbClr val="000000"/>
                </a:solidFill>
                <a:sym typeface="Symbol" charset="2"/>
              </a:rPr>
              <a:t>=</a:t>
            </a:r>
            <a:r>
              <a:rPr lang="en-GB" sz="1800" b="1" dirty="0">
                <a:solidFill>
                  <a:srgbClr val="000000"/>
                </a:solidFill>
                <a:sym typeface="Symbol" charset="2"/>
              </a:rPr>
              <a:t></a:t>
            </a:r>
            <a:r>
              <a:rPr lang="en-GB" sz="1800" dirty="0">
                <a:solidFill>
                  <a:srgbClr val="000000"/>
                </a:solidFill>
                <a:sym typeface="Symbol" charset="2"/>
              </a:rPr>
              <a:t> in the previous equation gives the </a:t>
            </a:r>
            <a:r>
              <a:rPr lang="en-GB" sz="1800" dirty="0">
                <a:solidFill>
                  <a:srgbClr val="FF0000"/>
                </a:solidFill>
                <a:sym typeface="Symbol" charset="2"/>
              </a:rPr>
              <a:t>height</a:t>
            </a:r>
            <a:r>
              <a:rPr lang="en-GB" sz="1800" dirty="0">
                <a:solidFill>
                  <a:srgbClr val="000000"/>
                </a:solidFill>
                <a:sym typeface="Symbol" charset="2"/>
              </a:rPr>
              <a:t> of the </a:t>
            </a:r>
            <a:r>
              <a:rPr lang="en-GB" sz="1800" dirty="0">
                <a:solidFill>
                  <a:srgbClr val="FF0000"/>
                </a:solidFill>
                <a:sym typeface="Symbol" charset="2"/>
              </a:rPr>
              <a:t>stationary bucket</a:t>
            </a:r>
            <a:r>
              <a:rPr lang="en-GB" sz="1800" dirty="0">
                <a:solidFill>
                  <a:srgbClr val="000000"/>
                </a:solidFill>
                <a:sym typeface="Symbol" charset="2"/>
              </a:rPr>
              <a:t>:</a:t>
            </a:r>
            <a:endParaRPr lang="en-GB" sz="1800" b="1" dirty="0">
              <a:solidFill>
                <a:srgbClr val="000000"/>
              </a:solidFill>
              <a:sym typeface="Symbol" charset="2"/>
            </a:endParaRPr>
          </a:p>
        </p:txBody>
      </p:sp>
      <p:sp>
        <p:nvSpPr>
          <p:cNvPr id="79886" name="Text Box 12">
            <a:extLst>
              <a:ext uri="{FF2B5EF4-FFF2-40B4-BE49-F238E27FC236}">
                <a16:creationId xmlns:a16="http://schemas.microsoft.com/office/drawing/2014/main" id="{DAD1AB26-5439-153F-0EA9-F4CDACA222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2659583"/>
            <a:ext cx="7102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GB" sz="1800" dirty="0">
                <a:solidFill>
                  <a:srgbClr val="000000"/>
                </a:solidFill>
              </a:rPr>
              <a:t>The </a:t>
            </a:r>
            <a:r>
              <a:rPr lang="en-GB" sz="1800" dirty="0">
                <a:solidFill>
                  <a:srgbClr val="FF0000"/>
                </a:solidFill>
              </a:rPr>
              <a:t>bucket area </a:t>
            </a:r>
            <a:r>
              <a:rPr lang="en-GB" sz="1800" dirty="0">
                <a:solidFill>
                  <a:srgbClr val="000000"/>
                </a:solidFill>
              </a:rPr>
              <a:t>is:</a:t>
            </a:r>
          </a:p>
        </p:txBody>
      </p:sp>
      <p:graphicFrame>
        <p:nvGraphicFramePr>
          <p:cNvPr id="79875" name="Object 3">
            <a:extLst>
              <a:ext uri="{FF2B5EF4-FFF2-40B4-BE49-F238E27FC236}">
                <a16:creationId xmlns:a16="http://schemas.microsoft.com/office/drawing/2014/main" id="{BC87274C-65EF-3B84-7FDA-15FFE14AD3F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563888" y="2598834"/>
          <a:ext cx="1981200" cy="5421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927000" imgH="253800" progId="Equation.3">
                  <p:embed/>
                </p:oleObj>
              </mc:Choice>
              <mc:Fallback>
                <p:oleObj name="Equation" r:id="rId3" imgW="927000" imgH="253800" progId="Equation.3">
                  <p:embed/>
                  <p:pic>
                    <p:nvPicPr>
                      <p:cNvPr id="7987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3888" y="2598834"/>
                        <a:ext cx="1981200" cy="54213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9887" name="Text Box 26">
            <a:extLst>
              <a:ext uri="{FF2B5EF4-FFF2-40B4-BE49-F238E27FC236}">
                <a16:creationId xmlns:a16="http://schemas.microsoft.com/office/drawing/2014/main" id="{0102334F-A2FE-CEE4-B818-3C7CD4D8E2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0" y="3221360"/>
            <a:ext cx="1066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>
                <a:solidFill>
                  <a:srgbClr val="000000"/>
                </a:solidFill>
              </a:rPr>
              <a:t>Since:</a:t>
            </a:r>
          </a:p>
        </p:txBody>
      </p:sp>
      <p:graphicFrame>
        <p:nvGraphicFramePr>
          <p:cNvPr id="79876" name="Object 4">
            <a:extLst>
              <a:ext uri="{FF2B5EF4-FFF2-40B4-BE49-F238E27FC236}">
                <a16:creationId xmlns:a16="http://schemas.microsoft.com/office/drawing/2014/main" id="{57483E9A-8678-70C6-63E0-EA10CF44194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286000" y="3068960"/>
          <a:ext cx="1492516" cy="5769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888840" imgH="342720" progId="Equation.3">
                  <p:embed/>
                </p:oleObj>
              </mc:Choice>
              <mc:Fallback>
                <p:oleObj name="Equation" r:id="rId5" imgW="888840" imgH="342720" progId="Equation.3">
                  <p:embed/>
                  <p:pic>
                    <p:nvPicPr>
                      <p:cNvPr id="79876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3068960"/>
                        <a:ext cx="1492516" cy="57696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9888" name="Text Box 29">
            <a:extLst>
              <a:ext uri="{FF2B5EF4-FFF2-40B4-BE49-F238E27FC236}">
                <a16:creationId xmlns:a16="http://schemas.microsoft.com/office/drawing/2014/main" id="{3A4777DC-FBA6-19CA-2FB9-2E5AF23855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0" y="3983360"/>
            <a:ext cx="1676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>
                <a:solidFill>
                  <a:srgbClr val="000000"/>
                </a:solidFill>
              </a:rPr>
              <a:t>one gets:</a:t>
            </a:r>
          </a:p>
        </p:txBody>
      </p:sp>
      <p:graphicFrame>
        <p:nvGraphicFramePr>
          <p:cNvPr id="79878" name="Object 6">
            <a:extLst>
              <a:ext uri="{FF2B5EF4-FFF2-40B4-BE49-F238E27FC236}">
                <a16:creationId xmlns:a16="http://schemas.microsoft.com/office/drawing/2014/main" id="{70884EF9-13C4-C9FF-113A-38289FBBBEB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010400" y="3716660"/>
          <a:ext cx="1371600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609480" imgH="355320" progId="Equation.3">
                  <p:embed/>
                </p:oleObj>
              </mc:Choice>
              <mc:Fallback>
                <p:oleObj name="Equation" r:id="rId7" imgW="609480" imgH="355320" progId="Equation.3">
                  <p:embed/>
                  <p:pic>
                    <p:nvPicPr>
                      <p:cNvPr id="79878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10400" y="3716660"/>
                        <a:ext cx="1371600" cy="800100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9889" name="Line 32">
            <a:extLst>
              <a:ext uri="{FF2B5EF4-FFF2-40B4-BE49-F238E27FC236}">
                <a16:creationId xmlns:a16="http://schemas.microsoft.com/office/drawing/2014/main" id="{788D6065-3A39-E785-6CAD-B4E38BBD3B75}"/>
              </a:ext>
            </a:extLst>
          </p:cNvPr>
          <p:cNvSpPr>
            <a:spLocks noChangeShapeType="1"/>
          </p:cNvSpPr>
          <p:nvPr/>
        </p:nvSpPr>
        <p:spPr bwMode="auto">
          <a:xfrm>
            <a:off x="6172200" y="4135760"/>
            <a:ext cx="533400" cy="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BC447C9-6C8F-E608-A3DA-C0B2B797BBC1}"/>
              </a:ext>
            </a:extLst>
          </p:cNvPr>
          <p:cNvSpPr/>
          <p:nvPr/>
        </p:nvSpPr>
        <p:spPr>
          <a:xfrm>
            <a:off x="495300" y="4842331"/>
            <a:ext cx="8153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>
                <a:solidFill>
                  <a:srgbClr val="000000"/>
                </a:solidFill>
                <a:sym typeface="Symbol" charset="2"/>
              </a:rPr>
              <a:t>For an </a:t>
            </a:r>
            <a:r>
              <a:rPr lang="en-GB" sz="1800" dirty="0">
                <a:solidFill>
                  <a:srgbClr val="FF0000"/>
                </a:solidFill>
                <a:sym typeface="Symbol" charset="2"/>
              </a:rPr>
              <a:t>accelerating bucket</a:t>
            </a:r>
            <a:r>
              <a:rPr lang="en-GB" sz="1800" dirty="0">
                <a:solidFill>
                  <a:srgbClr val="000000"/>
                </a:solidFill>
                <a:sym typeface="Symbol" charset="2"/>
              </a:rPr>
              <a:t>, this </a:t>
            </a:r>
            <a:r>
              <a:rPr lang="en-GB" sz="1800" dirty="0">
                <a:solidFill>
                  <a:srgbClr val="FF0000"/>
                </a:solidFill>
                <a:sym typeface="Symbol" charset="2"/>
              </a:rPr>
              <a:t>area</a:t>
            </a:r>
            <a:r>
              <a:rPr lang="en-GB" sz="1800" dirty="0">
                <a:solidFill>
                  <a:srgbClr val="000000"/>
                </a:solidFill>
                <a:sym typeface="Symbol" charset="2"/>
              </a:rPr>
              <a:t> gets </a:t>
            </a:r>
            <a:r>
              <a:rPr lang="en-GB" sz="1800" dirty="0">
                <a:solidFill>
                  <a:srgbClr val="FF0000"/>
                </a:solidFill>
                <a:sym typeface="Symbol" charset="2"/>
              </a:rPr>
              <a:t>reduced by </a:t>
            </a:r>
            <a:r>
              <a:rPr lang="en-GB" sz="1800" dirty="0">
                <a:solidFill>
                  <a:srgbClr val="000000"/>
                </a:solidFill>
                <a:sym typeface="Symbol" charset="2"/>
              </a:rPr>
              <a:t>a factor depending on 𝚽</a:t>
            </a:r>
            <a:r>
              <a:rPr lang="en-GB" sz="1800" baseline="-25000" dirty="0">
                <a:solidFill>
                  <a:srgbClr val="000000"/>
                </a:solidFill>
                <a:sym typeface="Symbol" charset="2"/>
              </a:rPr>
              <a:t>s</a:t>
            </a:r>
            <a:r>
              <a:rPr lang="en-GB" sz="1800" dirty="0">
                <a:solidFill>
                  <a:srgbClr val="000000"/>
                </a:solidFill>
                <a:sym typeface="Symbol" charset="2"/>
              </a:rPr>
              <a:t>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8B24A985-2FCA-C841-05A3-BC1606EB0823}"/>
                  </a:ext>
                </a:extLst>
              </p:cNvPr>
              <p:cNvSpPr txBox="1"/>
              <p:nvPr/>
            </p:nvSpPr>
            <p:spPr>
              <a:xfrm>
                <a:off x="2417425" y="5363030"/>
                <a:ext cx="2562433" cy="75943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)≈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1−</m:t>
                          </m:r>
                          <m:func>
                            <m:func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</m:func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1+</m:t>
                          </m:r>
                          <m:func>
                            <m:func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</m:func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57C7152-CDF6-D449-BE92-7E5FB82542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7425" y="5363030"/>
                <a:ext cx="2562433" cy="759439"/>
              </a:xfrm>
              <a:prstGeom prst="rect">
                <a:avLst/>
              </a:prstGeom>
              <a:blipFill>
                <a:blip r:embed="rId14"/>
                <a:stretch>
                  <a:fillRect t="-1639" b="-163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74377BA-5059-9C15-52B2-85BCB4B47643}"/>
                  </a:ext>
                </a:extLst>
              </p:cNvPr>
              <p:cNvSpPr txBox="1"/>
              <p:nvPr/>
            </p:nvSpPr>
            <p:spPr>
              <a:xfrm>
                <a:off x="3273303" y="1418853"/>
                <a:ext cx="2573460" cy="1183529"/>
              </a:xfrm>
              <a:prstGeom prst="rect">
                <a:avLst/>
              </a:prstGeom>
              <a:solidFill>
                <a:srgbClr val="FFFFCC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𝑊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𝑏𝑘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𝑞</m:t>
                              </m:r>
                              <m:acc>
                                <m:accPr>
                                  <m:chr m:val="̂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</m:acc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h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|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𝜂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|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510420BC-CFBD-B14D-BCA3-6BB354F045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3303" y="1418853"/>
                <a:ext cx="2573460" cy="1183529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B85B6DDF-8DE3-0555-8E02-005A54C95926}"/>
                  </a:ext>
                </a:extLst>
              </p:cNvPr>
              <p:cNvSpPr txBox="1"/>
              <p:nvPr/>
            </p:nvSpPr>
            <p:spPr>
              <a:xfrm>
                <a:off x="2153164" y="3611611"/>
                <a:ext cx="3866636" cy="1183529"/>
              </a:xfrm>
              <a:prstGeom prst="rect">
                <a:avLst/>
              </a:prstGeom>
              <a:solidFill>
                <a:srgbClr val="FFFFCC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𝑏𝑘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8 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𝑊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𝑏𝑘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8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𝑞</m:t>
                              </m:r>
                              <m:acc>
                                <m:accPr>
                                  <m:chr m:val="̂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</m:acc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h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|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𝜂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|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F7C03F12-B995-3149-8F05-6553888349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3164" y="3611611"/>
                <a:ext cx="3866636" cy="1183529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42750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Rectangle 7"/>
          <p:cNvSpPr>
            <a:spLocks noChangeArrowheads="1"/>
          </p:cNvSpPr>
          <p:nvPr/>
        </p:nvSpPr>
        <p:spPr bwMode="auto">
          <a:xfrm>
            <a:off x="503240" y="861759"/>
            <a:ext cx="496296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dirty="0">
                <a:latin typeface="+mn-lt"/>
                <a:cs typeface="Times New Roman" pitchFamily="18" charset="0"/>
                <a:sym typeface="Wingdings" pitchFamily="2" charset="2"/>
              </a:rPr>
              <a:t>Bunch from sending accelerator into the bucket of receiving</a:t>
            </a:r>
            <a:endParaRPr lang="en-US" sz="2000" dirty="0">
              <a:latin typeface="+mn-lt"/>
              <a:cs typeface="Times New Roman" pitchFamily="18" charset="0"/>
              <a:sym typeface="Wingdings" pitchFamily="2" charset="2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2451" y="1916832"/>
            <a:ext cx="2595898" cy="1920965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991888" y="2595079"/>
            <a:ext cx="574810" cy="546133"/>
            <a:chOff x="1887238" y="2340782"/>
            <a:chExt cx="574810" cy="546133"/>
          </a:xfrm>
        </p:grpSpPr>
        <p:sp>
          <p:nvSpPr>
            <p:cNvPr id="3" name="Oval 2"/>
            <p:cNvSpPr/>
            <p:nvPr/>
          </p:nvSpPr>
          <p:spPr>
            <a:xfrm flipH="1">
              <a:off x="1966438" y="2497455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5" name="Oval 4"/>
            <p:cNvSpPr/>
            <p:nvPr/>
          </p:nvSpPr>
          <p:spPr>
            <a:xfrm flipH="1">
              <a:off x="2029713" y="2623752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7" name="Oval 6"/>
            <p:cNvSpPr/>
            <p:nvPr/>
          </p:nvSpPr>
          <p:spPr>
            <a:xfrm flipH="1">
              <a:off x="2089219" y="2601097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8" name="Oval 7"/>
            <p:cNvSpPr/>
            <p:nvPr/>
          </p:nvSpPr>
          <p:spPr>
            <a:xfrm flipH="1">
              <a:off x="2118019" y="2549252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9" name="Oval 8"/>
            <p:cNvSpPr/>
            <p:nvPr/>
          </p:nvSpPr>
          <p:spPr>
            <a:xfrm flipH="1">
              <a:off x="2146819" y="2483055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0" name="Oval 9"/>
            <p:cNvSpPr/>
            <p:nvPr/>
          </p:nvSpPr>
          <p:spPr>
            <a:xfrm flipH="1">
              <a:off x="2058513" y="2524897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1" name="Oval 10"/>
            <p:cNvSpPr/>
            <p:nvPr/>
          </p:nvSpPr>
          <p:spPr>
            <a:xfrm flipH="1">
              <a:off x="2029713" y="2568254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2" name="Oval 11"/>
            <p:cNvSpPr/>
            <p:nvPr/>
          </p:nvSpPr>
          <p:spPr>
            <a:xfrm flipH="1">
              <a:off x="2092988" y="2694551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3" name="Oval 12"/>
            <p:cNvSpPr/>
            <p:nvPr/>
          </p:nvSpPr>
          <p:spPr>
            <a:xfrm flipH="1">
              <a:off x="2152494" y="2671896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4" name="Oval 13"/>
            <p:cNvSpPr/>
            <p:nvPr/>
          </p:nvSpPr>
          <p:spPr>
            <a:xfrm flipH="1">
              <a:off x="2181294" y="2620051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5" name="Oval 14"/>
            <p:cNvSpPr/>
            <p:nvPr/>
          </p:nvSpPr>
          <p:spPr>
            <a:xfrm flipH="1">
              <a:off x="2210094" y="2553854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6" name="Oval 15"/>
            <p:cNvSpPr/>
            <p:nvPr/>
          </p:nvSpPr>
          <p:spPr>
            <a:xfrm flipH="1">
              <a:off x="2121788" y="2595696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7" name="Oval 16"/>
            <p:cNvSpPr/>
            <p:nvPr/>
          </p:nvSpPr>
          <p:spPr>
            <a:xfrm flipH="1">
              <a:off x="2175619" y="2563652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8" name="Oval 17"/>
            <p:cNvSpPr/>
            <p:nvPr/>
          </p:nvSpPr>
          <p:spPr>
            <a:xfrm flipH="1">
              <a:off x="2238894" y="2689949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9" name="Oval 18"/>
            <p:cNvSpPr/>
            <p:nvPr/>
          </p:nvSpPr>
          <p:spPr>
            <a:xfrm flipH="1">
              <a:off x="2298400" y="2667294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0" name="Oval 19"/>
            <p:cNvSpPr/>
            <p:nvPr/>
          </p:nvSpPr>
          <p:spPr>
            <a:xfrm flipH="1">
              <a:off x="2327200" y="2615449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1" name="Oval 20"/>
            <p:cNvSpPr/>
            <p:nvPr/>
          </p:nvSpPr>
          <p:spPr>
            <a:xfrm flipH="1">
              <a:off x="1964581" y="2406060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2" name="Oval 21"/>
            <p:cNvSpPr/>
            <p:nvPr/>
          </p:nvSpPr>
          <p:spPr>
            <a:xfrm flipH="1">
              <a:off x="2267694" y="2591094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3" name="Oval 22"/>
            <p:cNvSpPr/>
            <p:nvPr/>
          </p:nvSpPr>
          <p:spPr>
            <a:xfrm flipH="1">
              <a:off x="2044113" y="2671896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4" name="Oval 23"/>
            <p:cNvSpPr/>
            <p:nvPr/>
          </p:nvSpPr>
          <p:spPr>
            <a:xfrm flipH="1">
              <a:off x="2193487" y="2513532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5" name="Oval 24"/>
            <p:cNvSpPr/>
            <p:nvPr/>
          </p:nvSpPr>
          <p:spPr>
            <a:xfrm flipH="1">
              <a:off x="2252993" y="2543148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6" name="Oval 25"/>
            <p:cNvSpPr/>
            <p:nvPr/>
          </p:nvSpPr>
          <p:spPr>
            <a:xfrm flipH="1">
              <a:off x="2195694" y="2723693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7" name="Oval 26"/>
            <p:cNvSpPr/>
            <p:nvPr/>
          </p:nvSpPr>
          <p:spPr>
            <a:xfrm flipH="1">
              <a:off x="2222287" y="2623950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8" name="Oval 27"/>
            <p:cNvSpPr/>
            <p:nvPr/>
          </p:nvSpPr>
          <p:spPr>
            <a:xfrm flipH="1">
              <a:off x="2136188" y="2699338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9" name="Oval 28"/>
            <p:cNvSpPr/>
            <p:nvPr/>
          </p:nvSpPr>
          <p:spPr>
            <a:xfrm flipH="1">
              <a:off x="1914304" y="2483055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30" name="Oval 29"/>
            <p:cNvSpPr/>
            <p:nvPr/>
          </p:nvSpPr>
          <p:spPr>
            <a:xfrm flipH="1">
              <a:off x="1887238" y="2636674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31" name="Oval 30"/>
            <p:cNvSpPr/>
            <p:nvPr/>
          </p:nvSpPr>
          <p:spPr>
            <a:xfrm flipH="1">
              <a:off x="1946744" y="2614019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32" name="Oval 31"/>
            <p:cNvSpPr/>
            <p:nvPr/>
          </p:nvSpPr>
          <p:spPr>
            <a:xfrm flipH="1">
              <a:off x="1975544" y="2562174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33" name="Oval 32"/>
            <p:cNvSpPr/>
            <p:nvPr/>
          </p:nvSpPr>
          <p:spPr>
            <a:xfrm flipH="1">
              <a:off x="1916038" y="2537819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34" name="Oval 33"/>
            <p:cNvSpPr/>
            <p:nvPr/>
          </p:nvSpPr>
          <p:spPr>
            <a:xfrm flipH="1">
              <a:off x="1887238" y="2581176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35" name="Oval 34"/>
            <p:cNvSpPr/>
            <p:nvPr/>
          </p:nvSpPr>
          <p:spPr>
            <a:xfrm flipH="1">
              <a:off x="1950513" y="2707473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36" name="Oval 35"/>
            <p:cNvSpPr/>
            <p:nvPr/>
          </p:nvSpPr>
          <p:spPr>
            <a:xfrm flipH="1">
              <a:off x="1979313" y="2608618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37" name="Oval 36"/>
            <p:cNvSpPr/>
            <p:nvPr/>
          </p:nvSpPr>
          <p:spPr>
            <a:xfrm flipH="1">
              <a:off x="1901638" y="2684818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38" name="Oval 37"/>
            <p:cNvSpPr/>
            <p:nvPr/>
          </p:nvSpPr>
          <p:spPr>
            <a:xfrm flipH="1">
              <a:off x="2210913" y="2677297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39" name="Oval 38"/>
            <p:cNvSpPr/>
            <p:nvPr/>
          </p:nvSpPr>
          <p:spPr>
            <a:xfrm flipH="1">
              <a:off x="1975057" y="2457133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40" name="Oval 39"/>
            <p:cNvSpPr/>
            <p:nvPr/>
          </p:nvSpPr>
          <p:spPr>
            <a:xfrm flipH="1">
              <a:off x="2029713" y="2431234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41" name="Oval 40"/>
            <p:cNvSpPr/>
            <p:nvPr/>
          </p:nvSpPr>
          <p:spPr>
            <a:xfrm flipH="1">
              <a:off x="2012475" y="2483055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42" name="Oval 41"/>
            <p:cNvSpPr/>
            <p:nvPr/>
          </p:nvSpPr>
          <p:spPr>
            <a:xfrm flipH="1">
              <a:off x="1961313" y="2766501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43" name="Oval 42"/>
            <p:cNvSpPr/>
            <p:nvPr/>
          </p:nvSpPr>
          <p:spPr>
            <a:xfrm flipH="1">
              <a:off x="2020819" y="2743846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44" name="Oval 43"/>
            <p:cNvSpPr/>
            <p:nvPr/>
          </p:nvSpPr>
          <p:spPr>
            <a:xfrm flipH="1">
              <a:off x="1912438" y="2743846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45" name="Oval 44"/>
            <p:cNvSpPr/>
            <p:nvPr/>
          </p:nvSpPr>
          <p:spPr>
            <a:xfrm flipH="1">
              <a:off x="2004513" y="2771288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46" name="Oval 45"/>
            <p:cNvSpPr/>
            <p:nvPr/>
          </p:nvSpPr>
          <p:spPr>
            <a:xfrm flipH="1">
              <a:off x="2070851" y="2404951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47" name="Oval 46"/>
            <p:cNvSpPr/>
            <p:nvPr/>
          </p:nvSpPr>
          <p:spPr>
            <a:xfrm flipH="1">
              <a:off x="2130357" y="2382296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48" name="Oval 47"/>
            <p:cNvSpPr/>
            <p:nvPr/>
          </p:nvSpPr>
          <p:spPr>
            <a:xfrm flipH="1">
              <a:off x="2021976" y="2382296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49" name="Oval 48"/>
            <p:cNvSpPr/>
            <p:nvPr/>
          </p:nvSpPr>
          <p:spPr>
            <a:xfrm flipH="1">
              <a:off x="2114051" y="2409738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50" name="Oval 49"/>
            <p:cNvSpPr/>
            <p:nvPr/>
          </p:nvSpPr>
          <p:spPr>
            <a:xfrm flipH="1">
              <a:off x="2338749" y="2653853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51" name="Oval 50"/>
            <p:cNvSpPr/>
            <p:nvPr/>
          </p:nvSpPr>
          <p:spPr>
            <a:xfrm flipH="1">
              <a:off x="2398255" y="2631198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52" name="Oval 51"/>
            <p:cNvSpPr/>
            <p:nvPr/>
          </p:nvSpPr>
          <p:spPr>
            <a:xfrm flipH="1">
              <a:off x="2427055" y="2579353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53" name="Oval 52"/>
            <p:cNvSpPr/>
            <p:nvPr/>
          </p:nvSpPr>
          <p:spPr>
            <a:xfrm flipH="1">
              <a:off x="2367549" y="2554998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54" name="Oval 53"/>
            <p:cNvSpPr/>
            <p:nvPr/>
          </p:nvSpPr>
          <p:spPr>
            <a:xfrm flipH="1">
              <a:off x="2352848" y="2507052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55" name="Oval 54"/>
            <p:cNvSpPr/>
            <p:nvPr/>
          </p:nvSpPr>
          <p:spPr>
            <a:xfrm flipH="1">
              <a:off x="2240800" y="2745389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56" name="Oval 55"/>
            <p:cNvSpPr/>
            <p:nvPr/>
          </p:nvSpPr>
          <p:spPr>
            <a:xfrm flipH="1">
              <a:off x="2252349" y="2783793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57" name="Oval 56"/>
            <p:cNvSpPr/>
            <p:nvPr/>
          </p:nvSpPr>
          <p:spPr>
            <a:xfrm flipH="1">
              <a:off x="2311855" y="2761138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58" name="Oval 57"/>
            <p:cNvSpPr/>
            <p:nvPr/>
          </p:nvSpPr>
          <p:spPr>
            <a:xfrm flipH="1">
              <a:off x="2340655" y="2709293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59" name="Oval 58"/>
            <p:cNvSpPr/>
            <p:nvPr/>
          </p:nvSpPr>
          <p:spPr>
            <a:xfrm flipH="1">
              <a:off x="2278663" y="2698792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60" name="Oval 59"/>
            <p:cNvSpPr/>
            <p:nvPr/>
          </p:nvSpPr>
          <p:spPr>
            <a:xfrm flipH="1">
              <a:off x="2266448" y="2636992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61" name="Oval 60"/>
            <p:cNvSpPr/>
            <p:nvPr/>
          </p:nvSpPr>
          <p:spPr>
            <a:xfrm flipH="1">
              <a:off x="2012475" y="2802405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62" name="Oval 61"/>
            <p:cNvSpPr/>
            <p:nvPr/>
          </p:nvSpPr>
          <p:spPr>
            <a:xfrm flipH="1">
              <a:off x="2080882" y="2773605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63" name="Oval 62"/>
            <p:cNvSpPr/>
            <p:nvPr/>
          </p:nvSpPr>
          <p:spPr>
            <a:xfrm flipH="1">
              <a:off x="2085251" y="2642051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64" name="Oval 63"/>
            <p:cNvSpPr/>
            <p:nvPr/>
          </p:nvSpPr>
          <p:spPr>
            <a:xfrm flipH="1">
              <a:off x="2058513" y="2816805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65" name="Oval 64"/>
            <p:cNvSpPr/>
            <p:nvPr/>
          </p:nvSpPr>
          <p:spPr>
            <a:xfrm flipH="1">
              <a:off x="2412655" y="2527276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66" name="Oval 65"/>
            <p:cNvSpPr/>
            <p:nvPr/>
          </p:nvSpPr>
          <p:spPr>
            <a:xfrm flipH="1">
              <a:off x="2398255" y="2467535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67" name="Oval 66"/>
            <p:cNvSpPr/>
            <p:nvPr/>
          </p:nvSpPr>
          <p:spPr>
            <a:xfrm flipH="1">
              <a:off x="2312298" y="2478252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68" name="Oval 67"/>
            <p:cNvSpPr/>
            <p:nvPr/>
          </p:nvSpPr>
          <p:spPr>
            <a:xfrm flipH="1">
              <a:off x="2352848" y="2447713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69" name="Oval 68"/>
            <p:cNvSpPr/>
            <p:nvPr/>
          </p:nvSpPr>
          <p:spPr>
            <a:xfrm flipH="1">
              <a:off x="2105482" y="2811100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70" name="Oval 69"/>
            <p:cNvSpPr/>
            <p:nvPr/>
          </p:nvSpPr>
          <p:spPr>
            <a:xfrm flipH="1">
              <a:off x="2103619" y="2856603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71" name="Oval 70"/>
            <p:cNvSpPr/>
            <p:nvPr/>
          </p:nvSpPr>
          <p:spPr>
            <a:xfrm flipH="1">
              <a:off x="2148357" y="2839468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72" name="Oval 71"/>
            <p:cNvSpPr/>
            <p:nvPr/>
          </p:nvSpPr>
          <p:spPr>
            <a:xfrm flipH="1">
              <a:off x="2181294" y="2819711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73" name="Oval 72"/>
            <p:cNvSpPr/>
            <p:nvPr/>
          </p:nvSpPr>
          <p:spPr>
            <a:xfrm flipH="1">
              <a:off x="2192843" y="2858115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74" name="Oval 73"/>
            <p:cNvSpPr/>
            <p:nvPr/>
          </p:nvSpPr>
          <p:spPr>
            <a:xfrm flipH="1">
              <a:off x="2208826" y="2780092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75" name="Oval 74"/>
            <p:cNvSpPr/>
            <p:nvPr/>
          </p:nvSpPr>
          <p:spPr>
            <a:xfrm flipH="1">
              <a:off x="2136012" y="2781963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76" name="Oval 75"/>
            <p:cNvSpPr/>
            <p:nvPr/>
          </p:nvSpPr>
          <p:spPr>
            <a:xfrm flipH="1">
              <a:off x="2302212" y="2421867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77" name="Oval 76"/>
            <p:cNvSpPr/>
            <p:nvPr/>
          </p:nvSpPr>
          <p:spPr>
            <a:xfrm flipH="1">
              <a:off x="2239686" y="2468811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78" name="Oval 77"/>
            <p:cNvSpPr/>
            <p:nvPr/>
          </p:nvSpPr>
          <p:spPr>
            <a:xfrm flipH="1">
              <a:off x="2285605" y="2381545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79" name="Oval 78"/>
            <p:cNvSpPr/>
            <p:nvPr/>
          </p:nvSpPr>
          <p:spPr>
            <a:xfrm flipH="1">
              <a:off x="2345111" y="2411161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80" name="Oval 79"/>
            <p:cNvSpPr/>
            <p:nvPr/>
          </p:nvSpPr>
          <p:spPr>
            <a:xfrm flipH="1">
              <a:off x="2252349" y="2416834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81" name="Oval 80"/>
            <p:cNvSpPr/>
            <p:nvPr/>
          </p:nvSpPr>
          <p:spPr>
            <a:xfrm flipH="1">
              <a:off x="2203886" y="2421535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82" name="Oval 81"/>
            <p:cNvSpPr/>
            <p:nvPr/>
          </p:nvSpPr>
          <p:spPr>
            <a:xfrm flipH="1">
              <a:off x="2288573" y="2526198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83" name="Oval 82"/>
            <p:cNvSpPr/>
            <p:nvPr/>
          </p:nvSpPr>
          <p:spPr>
            <a:xfrm flipH="1">
              <a:off x="2388482" y="2681694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84" name="Oval 83"/>
            <p:cNvSpPr/>
            <p:nvPr/>
          </p:nvSpPr>
          <p:spPr>
            <a:xfrm flipH="1">
              <a:off x="2433248" y="2652894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85" name="Oval 84"/>
            <p:cNvSpPr/>
            <p:nvPr/>
          </p:nvSpPr>
          <p:spPr>
            <a:xfrm flipH="1">
              <a:off x="2405044" y="2717790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86" name="Oval 85"/>
            <p:cNvSpPr/>
            <p:nvPr/>
          </p:nvSpPr>
          <p:spPr>
            <a:xfrm flipH="1">
              <a:off x="2381193" y="2759789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87" name="Oval 86"/>
            <p:cNvSpPr/>
            <p:nvPr/>
          </p:nvSpPr>
          <p:spPr>
            <a:xfrm flipH="1">
              <a:off x="2345111" y="2794492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88" name="Oval 87"/>
            <p:cNvSpPr/>
            <p:nvPr/>
          </p:nvSpPr>
          <p:spPr>
            <a:xfrm flipH="1">
              <a:off x="2301588" y="2810668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89" name="Oval 88"/>
            <p:cNvSpPr/>
            <p:nvPr/>
          </p:nvSpPr>
          <p:spPr>
            <a:xfrm flipH="1">
              <a:off x="2245256" y="2833743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90" name="Oval 89"/>
            <p:cNvSpPr/>
            <p:nvPr/>
          </p:nvSpPr>
          <p:spPr>
            <a:xfrm flipH="1">
              <a:off x="2080293" y="2476743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91" name="Oval 90"/>
            <p:cNvSpPr/>
            <p:nvPr/>
          </p:nvSpPr>
          <p:spPr>
            <a:xfrm flipH="1">
              <a:off x="2149035" y="2450376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92" name="Oval 91"/>
            <p:cNvSpPr/>
            <p:nvPr/>
          </p:nvSpPr>
          <p:spPr>
            <a:xfrm flipH="1">
              <a:off x="2235435" y="2371686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93" name="Oval 92"/>
            <p:cNvSpPr/>
            <p:nvPr/>
          </p:nvSpPr>
          <p:spPr>
            <a:xfrm flipH="1">
              <a:off x="2186972" y="2376387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94" name="Oval 93"/>
            <p:cNvSpPr/>
            <p:nvPr/>
          </p:nvSpPr>
          <p:spPr>
            <a:xfrm flipH="1">
              <a:off x="2154096" y="2340782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95" name="Oval 94"/>
            <p:cNvSpPr/>
            <p:nvPr/>
          </p:nvSpPr>
          <p:spPr>
            <a:xfrm flipH="1">
              <a:off x="2080882" y="2362220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</p:grpSp>
      <p:sp>
        <p:nvSpPr>
          <p:cNvPr id="99" name="Curved Down Arrow 98"/>
          <p:cNvSpPr/>
          <p:nvPr/>
        </p:nvSpPr>
        <p:spPr>
          <a:xfrm>
            <a:off x="1194551" y="1965366"/>
            <a:ext cx="2205874" cy="601258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01" name="Picture 10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6691" y="836712"/>
            <a:ext cx="630846" cy="644598"/>
          </a:xfrm>
          <a:prstGeom prst="rect">
            <a:avLst/>
          </a:prstGeom>
        </p:spPr>
      </p:pic>
      <p:pic>
        <p:nvPicPr>
          <p:cNvPr id="102" name="Picture 10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6202" y="1969077"/>
            <a:ext cx="3175164" cy="648633"/>
          </a:xfrm>
          <a:prstGeom prst="rect">
            <a:avLst/>
          </a:prstGeom>
        </p:spPr>
      </p:pic>
      <p:pic>
        <p:nvPicPr>
          <p:cNvPr id="103" name="Picture 10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6202" y="3485660"/>
            <a:ext cx="3171825" cy="653176"/>
          </a:xfrm>
          <a:prstGeom prst="rect">
            <a:avLst/>
          </a:prstGeom>
        </p:spPr>
      </p:pic>
      <p:pic>
        <p:nvPicPr>
          <p:cNvPr id="104" name="Picture 10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6203" y="4223762"/>
            <a:ext cx="3171825" cy="653177"/>
          </a:xfrm>
          <a:prstGeom prst="rect">
            <a:avLst/>
          </a:prstGeom>
        </p:spPr>
      </p:pic>
      <p:pic>
        <p:nvPicPr>
          <p:cNvPr id="105" name="Picture 10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6202" y="2731610"/>
            <a:ext cx="3171825" cy="653176"/>
          </a:xfrm>
          <a:prstGeom prst="rect">
            <a:avLst/>
          </a:prstGeom>
        </p:spPr>
      </p:pic>
      <p:cxnSp>
        <p:nvCxnSpPr>
          <p:cNvPr id="109" name="Straight Arrow Connector 108"/>
          <p:cNvCxnSpPr/>
          <p:nvPr/>
        </p:nvCxnSpPr>
        <p:spPr>
          <a:xfrm flipH="1">
            <a:off x="5732904" y="1500345"/>
            <a:ext cx="1159669" cy="449697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Arrow Connector 109"/>
          <p:cNvCxnSpPr/>
          <p:nvPr/>
        </p:nvCxnSpPr>
        <p:spPr>
          <a:xfrm flipH="1">
            <a:off x="6621905" y="1500345"/>
            <a:ext cx="270668" cy="449697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Arrow Connector 115"/>
          <p:cNvCxnSpPr/>
          <p:nvPr/>
        </p:nvCxnSpPr>
        <p:spPr>
          <a:xfrm>
            <a:off x="6892573" y="1500345"/>
            <a:ext cx="574431" cy="449697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Rectangle 7"/>
          <p:cNvSpPr>
            <a:spLocks noChangeArrowheads="1"/>
          </p:cNvSpPr>
          <p:nvPr/>
        </p:nvSpPr>
        <p:spPr bwMode="auto">
          <a:xfrm>
            <a:off x="251520" y="4581127"/>
            <a:ext cx="8892480" cy="190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>
              <a:spcBef>
                <a:spcPct val="20000"/>
              </a:spcBef>
              <a:buClr>
                <a:schemeClr val="tx1"/>
              </a:buClr>
            </a:pPr>
            <a:r>
              <a:rPr lang="en-GB" sz="2100" dirty="0">
                <a:solidFill>
                  <a:srgbClr val="C0504D"/>
                </a:solidFill>
                <a:latin typeface="+mn-lt"/>
                <a:cs typeface="Times New Roman" pitchFamily="18" charset="0"/>
                <a:sym typeface="Wingdings" pitchFamily="2" charset="2"/>
              </a:rPr>
              <a:t>Advantages:</a:t>
            </a:r>
          </a:p>
          <a:p>
            <a:pPr marL="266700" indent="-3683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1900" dirty="0">
                <a:latin typeface="+mn-lt"/>
                <a:cs typeface="Times New Roman" pitchFamily="18" charset="0"/>
                <a:sym typeface="Wingdings" pitchFamily="2" charset="2"/>
              </a:rPr>
              <a:t>Particles always subject to </a:t>
            </a:r>
            <a:r>
              <a:rPr lang="en-GB" sz="1900" dirty="0">
                <a:solidFill>
                  <a:srgbClr val="1F497D"/>
                </a:solidFill>
                <a:latin typeface="+mn-lt"/>
                <a:cs typeface="Times New Roman" pitchFamily="18" charset="0"/>
                <a:sym typeface="Wingdings" pitchFamily="2" charset="2"/>
              </a:rPr>
              <a:t>longitudinal focusing</a:t>
            </a:r>
          </a:p>
          <a:p>
            <a:pPr marL="266700" indent="-3683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1900" dirty="0">
                <a:solidFill>
                  <a:srgbClr val="1F497D"/>
                </a:solidFill>
                <a:latin typeface="+mn-lt"/>
                <a:cs typeface="Times New Roman" pitchFamily="18" charset="0"/>
                <a:sym typeface="Wingdings" pitchFamily="2" charset="2"/>
              </a:rPr>
              <a:t>No</a:t>
            </a:r>
            <a:r>
              <a:rPr lang="en-GB" sz="1900" dirty="0">
                <a:latin typeface="+mn-lt"/>
                <a:cs typeface="Times New Roman" pitchFamily="18" charset="0"/>
                <a:sym typeface="Wingdings" pitchFamily="2" charset="2"/>
              </a:rPr>
              <a:t> need for </a:t>
            </a:r>
            <a:r>
              <a:rPr lang="en-GB" sz="1900" dirty="0">
                <a:solidFill>
                  <a:srgbClr val="1F497D"/>
                </a:solidFill>
                <a:latin typeface="+mn-lt"/>
                <a:cs typeface="Times New Roman" pitchFamily="18" charset="0"/>
                <a:sym typeface="Wingdings" pitchFamily="2" charset="2"/>
              </a:rPr>
              <a:t>RF capture of de-bunched beam </a:t>
            </a:r>
            <a:r>
              <a:rPr lang="en-GB" sz="1900" dirty="0">
                <a:latin typeface="+mn-lt"/>
                <a:cs typeface="Times New Roman" pitchFamily="18" charset="0"/>
                <a:sym typeface="Wingdings" pitchFamily="2" charset="2"/>
              </a:rPr>
              <a:t>in receiving accelerator</a:t>
            </a:r>
          </a:p>
          <a:p>
            <a:pPr marL="266700" indent="-3683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1900" dirty="0">
                <a:solidFill>
                  <a:srgbClr val="1F497D"/>
                </a:solidFill>
                <a:latin typeface="+mn-lt"/>
                <a:cs typeface="Times New Roman" pitchFamily="18" charset="0"/>
                <a:sym typeface="Wingdings" pitchFamily="2" charset="2"/>
              </a:rPr>
              <a:t>No particles at unstable fixed point</a:t>
            </a:r>
          </a:p>
          <a:p>
            <a:pPr marL="266700" indent="-3683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1900" dirty="0">
                <a:solidFill>
                  <a:srgbClr val="1F497D"/>
                </a:solidFill>
                <a:latin typeface="+mn-lt"/>
                <a:cs typeface="Times New Roman" pitchFamily="18" charset="0"/>
                <a:sym typeface="Wingdings" pitchFamily="2" charset="2"/>
              </a:rPr>
              <a:t>Time structure </a:t>
            </a:r>
            <a:r>
              <a:rPr lang="en-GB" sz="1900" dirty="0">
                <a:latin typeface="+mn-lt"/>
                <a:cs typeface="Times New Roman" pitchFamily="18" charset="0"/>
                <a:sym typeface="Wingdings" pitchFamily="2" charset="2"/>
              </a:rPr>
              <a:t>of beam </a:t>
            </a:r>
            <a:r>
              <a:rPr lang="en-GB" sz="1900" dirty="0">
                <a:solidFill>
                  <a:srgbClr val="1F497D"/>
                </a:solidFill>
                <a:latin typeface="+mn-lt"/>
                <a:cs typeface="Times New Roman" pitchFamily="18" charset="0"/>
                <a:sym typeface="Wingdings" pitchFamily="2" charset="2"/>
              </a:rPr>
              <a:t>preserved</a:t>
            </a:r>
            <a:r>
              <a:rPr lang="en-GB" sz="1900" dirty="0">
                <a:latin typeface="+mn-lt"/>
                <a:cs typeface="Times New Roman" pitchFamily="18" charset="0"/>
                <a:sym typeface="Wingdings" pitchFamily="2" charset="2"/>
              </a:rPr>
              <a:t> during transfer</a:t>
            </a:r>
            <a:endParaRPr lang="en-US" sz="1900" dirty="0">
              <a:latin typeface="+mn-lt"/>
              <a:cs typeface="Times New Roman" pitchFamily="18" charset="0"/>
              <a:sym typeface="Wingdings" pitchFamily="2" charset="2"/>
            </a:endParaRPr>
          </a:p>
          <a:p>
            <a:pPr algn="l">
              <a:spcBef>
                <a:spcPct val="20000"/>
              </a:spcBef>
            </a:pPr>
            <a:endParaRPr lang="en-US" sz="2000" dirty="0">
              <a:latin typeface="+mn-lt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108" name="Rectangle 2"/>
          <p:cNvSpPr txBox="1">
            <a:spLocks noChangeArrowheads="1"/>
          </p:cNvSpPr>
          <p:nvPr/>
        </p:nvSpPr>
        <p:spPr bwMode="auto">
          <a:xfrm>
            <a:off x="990600" y="228600"/>
            <a:ext cx="7467600" cy="5334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9pPr>
          </a:lstStyle>
          <a:p>
            <a:r>
              <a:rPr lang="en-US" kern="0" dirty="0"/>
              <a:t>Bunch-to-bucket transfer</a:t>
            </a:r>
          </a:p>
        </p:txBody>
      </p:sp>
    </p:spTree>
    <p:extLst>
      <p:ext uri="{BB962C8B-B14F-4D97-AF65-F5344CB8AC3E}">
        <p14:creationId xmlns:p14="http://schemas.microsoft.com/office/powerpoint/2010/main" val="1011176430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23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7467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/>
              <a:t>Bunch Transfer - Effect of a Mismatch</a:t>
            </a:r>
            <a:endParaRPr lang="fr-FR" dirty="0"/>
          </a:p>
        </p:txBody>
      </p:sp>
      <p:sp>
        <p:nvSpPr>
          <p:cNvPr id="86025" name="Text Box 4"/>
          <p:cNvSpPr txBox="1">
            <a:spLocks noChangeArrowheads="1"/>
          </p:cNvSpPr>
          <p:nvPr/>
        </p:nvSpPr>
        <p:spPr bwMode="auto">
          <a:xfrm>
            <a:off x="1600200" y="854968"/>
            <a:ext cx="45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86026" name="Text Box 5"/>
          <p:cNvSpPr txBox="1">
            <a:spLocks noChangeArrowheads="1"/>
          </p:cNvSpPr>
          <p:nvPr/>
        </p:nvSpPr>
        <p:spPr bwMode="auto">
          <a:xfrm>
            <a:off x="457200" y="854968"/>
            <a:ext cx="8382000" cy="1277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ts val="600"/>
              </a:spcBef>
            </a:pPr>
            <a:r>
              <a:rPr lang="en-GB" sz="1800" dirty="0"/>
              <a:t>When you </a:t>
            </a:r>
            <a:r>
              <a:rPr lang="en-GB" sz="1800" dirty="0">
                <a:solidFill>
                  <a:srgbClr val="FF0000"/>
                </a:solidFill>
              </a:rPr>
              <a:t>transfer</a:t>
            </a:r>
            <a:r>
              <a:rPr lang="en-GB" sz="1800" dirty="0"/>
              <a:t> the bunch from one RF system to another, the shape of the </a:t>
            </a:r>
            <a:r>
              <a:rPr lang="en-GB" sz="1800" dirty="0">
                <a:solidFill>
                  <a:srgbClr val="FF0000"/>
                </a:solidFill>
              </a:rPr>
              <a:t>phase space and the bunch need to match</a:t>
            </a:r>
            <a:r>
              <a:rPr lang="en-GB" sz="1800" dirty="0"/>
              <a:t>.</a:t>
            </a:r>
          </a:p>
          <a:p>
            <a:pPr>
              <a:spcBef>
                <a:spcPts val="600"/>
              </a:spcBef>
            </a:pPr>
            <a:r>
              <a:rPr lang="en-GB" sz="1800" dirty="0"/>
              <a:t>Mismatch example: Injected bunch: short length and large energy spread</a:t>
            </a:r>
            <a:br>
              <a:rPr lang="en-GB" sz="1800" dirty="0"/>
            </a:br>
            <a:r>
              <a:rPr lang="en-GB" sz="1800" dirty="0"/>
              <a:t>after 1/4 synchrotron period:  longer bunch with a smaller energy spread.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755576" y="1988840"/>
            <a:ext cx="7566992" cy="1656184"/>
            <a:chOff x="685800" y="1676400"/>
            <a:chExt cx="8229600" cy="2286000"/>
          </a:xfrm>
        </p:grpSpPr>
        <p:sp>
          <p:nvSpPr>
            <p:cNvPr id="86027" name="Oval 24"/>
            <p:cNvSpPr>
              <a:spLocks noChangeArrowheads="1"/>
            </p:cNvSpPr>
            <p:nvPr/>
          </p:nvSpPr>
          <p:spPr bwMode="auto">
            <a:xfrm>
              <a:off x="914400" y="2209800"/>
              <a:ext cx="2590800" cy="1524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28" name="Oval 25"/>
            <p:cNvSpPr>
              <a:spLocks noChangeArrowheads="1"/>
            </p:cNvSpPr>
            <p:nvPr/>
          </p:nvSpPr>
          <p:spPr bwMode="auto">
            <a:xfrm>
              <a:off x="5181600" y="2209800"/>
              <a:ext cx="2590800" cy="1524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86029" name="Line 26"/>
            <p:cNvSpPr>
              <a:spLocks noChangeShapeType="1"/>
            </p:cNvSpPr>
            <p:nvPr/>
          </p:nvSpPr>
          <p:spPr bwMode="auto">
            <a:xfrm flipV="1">
              <a:off x="2209800" y="1828800"/>
              <a:ext cx="0" cy="2133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30" name="Line 28"/>
            <p:cNvSpPr>
              <a:spLocks noChangeShapeType="1"/>
            </p:cNvSpPr>
            <p:nvPr/>
          </p:nvSpPr>
          <p:spPr bwMode="auto">
            <a:xfrm flipV="1">
              <a:off x="6477000" y="1981200"/>
              <a:ext cx="0" cy="1981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31" name="Line 29"/>
            <p:cNvSpPr>
              <a:spLocks noChangeShapeType="1"/>
            </p:cNvSpPr>
            <p:nvPr/>
          </p:nvSpPr>
          <p:spPr bwMode="auto">
            <a:xfrm>
              <a:off x="685800" y="2971800"/>
              <a:ext cx="3048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32" name="Line 31"/>
            <p:cNvSpPr>
              <a:spLocks noChangeShapeType="1"/>
            </p:cNvSpPr>
            <p:nvPr/>
          </p:nvSpPr>
          <p:spPr bwMode="auto">
            <a:xfrm>
              <a:off x="4953000" y="2971800"/>
              <a:ext cx="3276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33" name="Text Box 32"/>
            <p:cNvSpPr txBox="1">
              <a:spLocks noChangeArrowheads="1"/>
            </p:cNvSpPr>
            <p:nvPr/>
          </p:nvSpPr>
          <p:spPr bwMode="auto">
            <a:xfrm>
              <a:off x="2209800" y="1676400"/>
              <a:ext cx="457200" cy="481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sz="1800" dirty="0"/>
                <a:t>W</a:t>
              </a:r>
            </a:p>
          </p:txBody>
        </p:sp>
        <p:sp>
          <p:nvSpPr>
            <p:cNvPr id="86034" name="Text Box 33"/>
            <p:cNvSpPr txBox="1">
              <a:spLocks noChangeArrowheads="1"/>
            </p:cNvSpPr>
            <p:nvPr/>
          </p:nvSpPr>
          <p:spPr bwMode="auto">
            <a:xfrm>
              <a:off x="6553200" y="1752600"/>
              <a:ext cx="457200" cy="481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sz="1800"/>
                <a:t>W</a:t>
              </a:r>
            </a:p>
          </p:txBody>
        </p:sp>
        <p:sp>
          <p:nvSpPr>
            <p:cNvPr id="86035" name="Text Box 34"/>
            <p:cNvSpPr txBox="1">
              <a:spLocks noChangeArrowheads="1"/>
            </p:cNvSpPr>
            <p:nvPr/>
          </p:nvSpPr>
          <p:spPr bwMode="auto">
            <a:xfrm>
              <a:off x="3733800" y="2743200"/>
              <a:ext cx="762000" cy="481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sz="1800" b="1" dirty="0">
                  <a:sym typeface="Symbol" charset="2"/>
                </a:rPr>
                <a:t></a:t>
              </a:r>
              <a:endParaRPr lang="fr-FR" sz="1800" b="1" dirty="0"/>
            </a:p>
          </p:txBody>
        </p:sp>
        <p:sp>
          <p:nvSpPr>
            <p:cNvPr id="86036" name="Text Box 35"/>
            <p:cNvSpPr txBox="1">
              <a:spLocks noChangeArrowheads="1"/>
            </p:cNvSpPr>
            <p:nvPr/>
          </p:nvSpPr>
          <p:spPr bwMode="auto">
            <a:xfrm>
              <a:off x="8153400" y="2743200"/>
              <a:ext cx="762000" cy="481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sz="1800" b="1">
                  <a:sym typeface="Symbol" charset="2"/>
                </a:rPr>
                <a:t></a:t>
              </a:r>
              <a:endParaRPr lang="fr-FR" sz="1800" b="1"/>
            </a:p>
          </p:txBody>
        </p:sp>
        <p:sp>
          <p:nvSpPr>
            <p:cNvPr id="86037" name="Oval 36"/>
            <p:cNvSpPr>
              <a:spLocks noChangeArrowheads="1"/>
            </p:cNvSpPr>
            <p:nvPr/>
          </p:nvSpPr>
          <p:spPr bwMode="auto">
            <a:xfrm>
              <a:off x="1981200" y="2514600"/>
              <a:ext cx="457200" cy="914400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38" name="Oval 37"/>
            <p:cNvSpPr>
              <a:spLocks noChangeArrowheads="1"/>
            </p:cNvSpPr>
            <p:nvPr/>
          </p:nvSpPr>
          <p:spPr bwMode="auto">
            <a:xfrm rot="5400000" flipH="1">
              <a:off x="6246118" y="2140927"/>
              <a:ext cx="457200" cy="1661745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39" name="Freeform 38"/>
            <p:cNvSpPr>
              <a:spLocks/>
            </p:cNvSpPr>
            <p:nvPr/>
          </p:nvSpPr>
          <p:spPr bwMode="auto">
            <a:xfrm>
              <a:off x="1574800" y="2514600"/>
              <a:ext cx="635000" cy="228600"/>
            </a:xfrm>
            <a:custGeom>
              <a:avLst/>
              <a:gdLst>
                <a:gd name="T0" fmla="*/ 400 w 400"/>
                <a:gd name="T1" fmla="*/ 0 h 144"/>
                <a:gd name="T2" fmla="*/ 64 w 400"/>
                <a:gd name="T3" fmla="*/ 96 h 144"/>
                <a:gd name="T4" fmla="*/ 16 w 400"/>
                <a:gd name="T5" fmla="*/ 144 h 144"/>
                <a:gd name="T6" fmla="*/ 0 60000 65536"/>
                <a:gd name="T7" fmla="*/ 0 60000 65536"/>
                <a:gd name="T8" fmla="*/ 0 60000 65536"/>
                <a:gd name="T9" fmla="*/ 0 w 400"/>
                <a:gd name="T10" fmla="*/ 0 h 144"/>
                <a:gd name="T11" fmla="*/ 400 w 400"/>
                <a:gd name="T12" fmla="*/ 144 h 1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00" h="144">
                  <a:moveTo>
                    <a:pt x="400" y="0"/>
                  </a:moveTo>
                  <a:cubicBezTo>
                    <a:pt x="264" y="36"/>
                    <a:pt x="128" y="72"/>
                    <a:pt x="64" y="96"/>
                  </a:cubicBezTo>
                  <a:cubicBezTo>
                    <a:pt x="0" y="120"/>
                    <a:pt x="24" y="144"/>
                    <a:pt x="16" y="144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7" name="Text Box 5"/>
          <p:cNvSpPr txBox="1">
            <a:spLocks noChangeArrowheads="1"/>
          </p:cNvSpPr>
          <p:nvPr/>
        </p:nvSpPr>
        <p:spPr bwMode="auto">
          <a:xfrm>
            <a:off x="457200" y="3646765"/>
            <a:ext cx="8534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>
                <a:solidFill>
                  <a:srgbClr val="000000"/>
                </a:solidFill>
              </a:rPr>
              <a:t>For </a:t>
            </a:r>
            <a:r>
              <a:rPr lang="en-GB" sz="1800" dirty="0">
                <a:solidFill>
                  <a:srgbClr val="FF0000"/>
                </a:solidFill>
              </a:rPr>
              <a:t>larger amplitudes</a:t>
            </a:r>
            <a:r>
              <a:rPr lang="en-GB" sz="1800" dirty="0">
                <a:solidFill>
                  <a:srgbClr val="000000"/>
                </a:solidFill>
              </a:rPr>
              <a:t>, the angular phase space motion is slower </a:t>
            </a:r>
            <a:br>
              <a:rPr lang="en-GB" sz="1800" dirty="0">
                <a:solidFill>
                  <a:srgbClr val="000000"/>
                </a:solidFill>
              </a:rPr>
            </a:br>
            <a:r>
              <a:rPr lang="en-GB" sz="1800" dirty="0">
                <a:solidFill>
                  <a:srgbClr val="000000"/>
                </a:solidFill>
              </a:rPr>
              <a:t>(1/8 period shown below)    =&gt; can lead to </a:t>
            </a:r>
            <a:r>
              <a:rPr lang="en-GB" sz="1800" dirty="0" err="1">
                <a:solidFill>
                  <a:srgbClr val="FF0000"/>
                </a:solidFill>
              </a:rPr>
              <a:t>filamentation</a:t>
            </a:r>
            <a:r>
              <a:rPr lang="en-GB" sz="1800" dirty="0">
                <a:solidFill>
                  <a:srgbClr val="000000"/>
                </a:solidFill>
              </a:rPr>
              <a:t> and </a:t>
            </a:r>
            <a:r>
              <a:rPr lang="en-GB" sz="1800" dirty="0">
                <a:solidFill>
                  <a:srgbClr val="FF0000"/>
                </a:solidFill>
              </a:rPr>
              <a:t>emittance growth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179512" y="4221088"/>
            <a:ext cx="9001000" cy="2213466"/>
            <a:chOff x="179512" y="4038600"/>
            <a:chExt cx="9001000" cy="2395954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75855" y="4038600"/>
              <a:ext cx="5732665" cy="2087523"/>
            </a:xfrm>
            <a:prstGeom prst="rect">
              <a:avLst/>
            </a:prstGeom>
          </p:spPr>
        </p:pic>
        <p:sp>
          <p:nvSpPr>
            <p:cNvPr id="28" name="TextBox 27"/>
            <p:cNvSpPr txBox="1"/>
            <p:nvPr/>
          </p:nvSpPr>
          <p:spPr>
            <a:xfrm>
              <a:off x="3522121" y="6096000"/>
              <a:ext cx="188114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stationary bucket 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798721" y="6096000"/>
              <a:ext cx="207059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accelerating bucket 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8475121" y="5638800"/>
              <a:ext cx="70539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/>
                <a:t>W.Pirkl</a:t>
              </a:r>
              <a:endParaRPr lang="en-US" sz="1200" dirty="0"/>
            </a:p>
          </p:txBody>
        </p:sp>
        <p:grpSp>
          <p:nvGrpSpPr>
            <p:cNvPr id="30" name="Group 1107"/>
            <p:cNvGrpSpPr>
              <a:grpSpLocks/>
            </p:cNvGrpSpPr>
            <p:nvPr/>
          </p:nvGrpSpPr>
          <p:grpSpPr bwMode="auto">
            <a:xfrm>
              <a:off x="179512" y="4240138"/>
              <a:ext cx="2663882" cy="1451547"/>
              <a:chOff x="1624" y="278"/>
              <a:chExt cx="2762" cy="1576"/>
            </a:xfrm>
          </p:grpSpPr>
          <p:sp>
            <p:nvSpPr>
              <p:cNvPr id="32" name="Line 1029"/>
              <p:cNvSpPr>
                <a:spLocks noChangeShapeType="1"/>
              </p:cNvSpPr>
              <p:nvPr/>
            </p:nvSpPr>
            <p:spPr bwMode="auto">
              <a:xfrm flipH="1">
                <a:off x="2866" y="278"/>
                <a:ext cx="6" cy="157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triangle" w="med" len="med"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100"/>
              </a:p>
            </p:txBody>
          </p:sp>
          <p:grpSp>
            <p:nvGrpSpPr>
              <p:cNvPr id="33" name="Group 1030"/>
              <p:cNvGrpSpPr>
                <a:grpSpLocks/>
              </p:cNvGrpSpPr>
              <p:nvPr/>
            </p:nvGrpSpPr>
            <p:grpSpPr bwMode="auto">
              <a:xfrm>
                <a:off x="1750" y="621"/>
                <a:ext cx="2233" cy="1182"/>
                <a:chOff x="450" y="2259"/>
                <a:chExt cx="1782" cy="1137"/>
              </a:xfrm>
            </p:grpSpPr>
            <p:grpSp>
              <p:nvGrpSpPr>
                <p:cNvPr id="49" name="Group 1031"/>
                <p:cNvGrpSpPr>
                  <a:grpSpLocks/>
                </p:cNvGrpSpPr>
                <p:nvPr/>
              </p:nvGrpSpPr>
              <p:grpSpPr bwMode="auto">
                <a:xfrm>
                  <a:off x="1341" y="2259"/>
                  <a:ext cx="891" cy="569"/>
                  <a:chOff x="1392" y="2256"/>
                  <a:chExt cx="891" cy="569"/>
                </a:xfrm>
              </p:grpSpPr>
              <p:sp>
                <p:nvSpPr>
                  <p:cNvPr id="53" name="Freeform 1032"/>
                  <p:cNvSpPr>
                    <a:spLocks/>
                  </p:cNvSpPr>
                  <p:nvPr/>
                </p:nvSpPr>
                <p:spPr bwMode="auto">
                  <a:xfrm flipV="1">
                    <a:off x="1392" y="2256"/>
                    <a:ext cx="459" cy="569"/>
                  </a:xfrm>
                  <a:custGeom>
                    <a:avLst/>
                    <a:gdLst>
                      <a:gd name="T0" fmla="*/ 0 w 459"/>
                      <a:gd name="T1" fmla="*/ 0 h 569"/>
                      <a:gd name="T2" fmla="*/ 90 w 459"/>
                      <a:gd name="T3" fmla="*/ 222 h 569"/>
                      <a:gd name="T4" fmla="*/ 183 w 459"/>
                      <a:gd name="T5" fmla="*/ 402 h 569"/>
                      <a:gd name="T6" fmla="*/ 294 w 459"/>
                      <a:gd name="T7" fmla="*/ 519 h 569"/>
                      <a:gd name="T8" fmla="*/ 390 w 459"/>
                      <a:gd name="T9" fmla="*/ 561 h 569"/>
                      <a:gd name="T10" fmla="*/ 459 w 459"/>
                      <a:gd name="T11" fmla="*/ 567 h 569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459"/>
                      <a:gd name="T19" fmla="*/ 0 h 569"/>
                      <a:gd name="T20" fmla="*/ 459 w 459"/>
                      <a:gd name="T21" fmla="*/ 569 h 569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459" h="569">
                        <a:moveTo>
                          <a:pt x="0" y="0"/>
                        </a:moveTo>
                        <a:cubicBezTo>
                          <a:pt x="15" y="36"/>
                          <a:pt x="59" y="155"/>
                          <a:pt x="90" y="222"/>
                        </a:cubicBezTo>
                        <a:cubicBezTo>
                          <a:pt x="121" y="289"/>
                          <a:pt x="149" y="353"/>
                          <a:pt x="183" y="402"/>
                        </a:cubicBezTo>
                        <a:cubicBezTo>
                          <a:pt x="217" y="451"/>
                          <a:pt x="260" y="493"/>
                          <a:pt x="294" y="519"/>
                        </a:cubicBezTo>
                        <a:cubicBezTo>
                          <a:pt x="328" y="545"/>
                          <a:pt x="363" y="553"/>
                          <a:pt x="390" y="561"/>
                        </a:cubicBezTo>
                        <a:cubicBezTo>
                          <a:pt x="417" y="569"/>
                          <a:pt x="445" y="566"/>
                          <a:pt x="459" y="567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 sz="1100"/>
                  </a:p>
                </p:txBody>
              </p:sp>
              <p:sp>
                <p:nvSpPr>
                  <p:cNvPr id="54" name="Freeform 1033"/>
                  <p:cNvSpPr>
                    <a:spLocks/>
                  </p:cNvSpPr>
                  <p:nvPr/>
                </p:nvSpPr>
                <p:spPr bwMode="auto">
                  <a:xfrm flipH="1" flipV="1">
                    <a:off x="1824" y="2256"/>
                    <a:ext cx="459" cy="569"/>
                  </a:xfrm>
                  <a:custGeom>
                    <a:avLst/>
                    <a:gdLst>
                      <a:gd name="T0" fmla="*/ 0 w 459"/>
                      <a:gd name="T1" fmla="*/ 0 h 569"/>
                      <a:gd name="T2" fmla="*/ 90 w 459"/>
                      <a:gd name="T3" fmla="*/ 222 h 569"/>
                      <a:gd name="T4" fmla="*/ 183 w 459"/>
                      <a:gd name="T5" fmla="*/ 402 h 569"/>
                      <a:gd name="T6" fmla="*/ 294 w 459"/>
                      <a:gd name="T7" fmla="*/ 519 h 569"/>
                      <a:gd name="T8" fmla="*/ 390 w 459"/>
                      <a:gd name="T9" fmla="*/ 561 h 569"/>
                      <a:gd name="T10" fmla="*/ 459 w 459"/>
                      <a:gd name="T11" fmla="*/ 567 h 569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459"/>
                      <a:gd name="T19" fmla="*/ 0 h 569"/>
                      <a:gd name="T20" fmla="*/ 459 w 459"/>
                      <a:gd name="T21" fmla="*/ 569 h 569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459" h="569">
                        <a:moveTo>
                          <a:pt x="0" y="0"/>
                        </a:moveTo>
                        <a:cubicBezTo>
                          <a:pt x="15" y="36"/>
                          <a:pt x="59" y="155"/>
                          <a:pt x="90" y="222"/>
                        </a:cubicBezTo>
                        <a:cubicBezTo>
                          <a:pt x="121" y="289"/>
                          <a:pt x="149" y="353"/>
                          <a:pt x="183" y="402"/>
                        </a:cubicBezTo>
                        <a:cubicBezTo>
                          <a:pt x="217" y="451"/>
                          <a:pt x="260" y="493"/>
                          <a:pt x="294" y="519"/>
                        </a:cubicBezTo>
                        <a:cubicBezTo>
                          <a:pt x="328" y="545"/>
                          <a:pt x="363" y="553"/>
                          <a:pt x="390" y="561"/>
                        </a:cubicBezTo>
                        <a:cubicBezTo>
                          <a:pt x="417" y="569"/>
                          <a:pt x="445" y="566"/>
                          <a:pt x="459" y="567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 sz="1100"/>
                  </a:p>
                </p:txBody>
              </p:sp>
            </p:grpSp>
            <p:grpSp>
              <p:nvGrpSpPr>
                <p:cNvPr id="50" name="Group 1034"/>
                <p:cNvGrpSpPr>
                  <a:grpSpLocks/>
                </p:cNvGrpSpPr>
                <p:nvPr/>
              </p:nvGrpSpPr>
              <p:grpSpPr bwMode="auto">
                <a:xfrm>
                  <a:off x="450" y="2827"/>
                  <a:ext cx="891" cy="569"/>
                  <a:chOff x="480" y="2832"/>
                  <a:chExt cx="891" cy="569"/>
                </a:xfrm>
              </p:grpSpPr>
              <p:sp>
                <p:nvSpPr>
                  <p:cNvPr id="51" name="Freeform 1035"/>
                  <p:cNvSpPr>
                    <a:spLocks/>
                  </p:cNvSpPr>
                  <p:nvPr/>
                </p:nvSpPr>
                <p:spPr bwMode="auto">
                  <a:xfrm>
                    <a:off x="480" y="2832"/>
                    <a:ext cx="459" cy="569"/>
                  </a:xfrm>
                  <a:custGeom>
                    <a:avLst/>
                    <a:gdLst>
                      <a:gd name="T0" fmla="*/ 0 w 459"/>
                      <a:gd name="T1" fmla="*/ 0 h 569"/>
                      <a:gd name="T2" fmla="*/ 90 w 459"/>
                      <a:gd name="T3" fmla="*/ 222 h 569"/>
                      <a:gd name="T4" fmla="*/ 183 w 459"/>
                      <a:gd name="T5" fmla="*/ 402 h 569"/>
                      <a:gd name="T6" fmla="*/ 294 w 459"/>
                      <a:gd name="T7" fmla="*/ 519 h 569"/>
                      <a:gd name="T8" fmla="*/ 390 w 459"/>
                      <a:gd name="T9" fmla="*/ 561 h 569"/>
                      <a:gd name="T10" fmla="*/ 459 w 459"/>
                      <a:gd name="T11" fmla="*/ 567 h 569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459"/>
                      <a:gd name="T19" fmla="*/ 0 h 569"/>
                      <a:gd name="T20" fmla="*/ 459 w 459"/>
                      <a:gd name="T21" fmla="*/ 569 h 569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459" h="569">
                        <a:moveTo>
                          <a:pt x="0" y="0"/>
                        </a:moveTo>
                        <a:cubicBezTo>
                          <a:pt x="15" y="36"/>
                          <a:pt x="59" y="155"/>
                          <a:pt x="90" y="222"/>
                        </a:cubicBezTo>
                        <a:cubicBezTo>
                          <a:pt x="121" y="289"/>
                          <a:pt x="149" y="353"/>
                          <a:pt x="183" y="402"/>
                        </a:cubicBezTo>
                        <a:cubicBezTo>
                          <a:pt x="217" y="451"/>
                          <a:pt x="260" y="493"/>
                          <a:pt x="294" y="519"/>
                        </a:cubicBezTo>
                        <a:cubicBezTo>
                          <a:pt x="328" y="545"/>
                          <a:pt x="363" y="553"/>
                          <a:pt x="390" y="561"/>
                        </a:cubicBezTo>
                        <a:cubicBezTo>
                          <a:pt x="417" y="569"/>
                          <a:pt x="445" y="566"/>
                          <a:pt x="459" y="567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 sz="1100"/>
                  </a:p>
                </p:txBody>
              </p:sp>
              <p:sp>
                <p:nvSpPr>
                  <p:cNvPr id="52" name="Freeform 1036"/>
                  <p:cNvSpPr>
                    <a:spLocks/>
                  </p:cNvSpPr>
                  <p:nvPr/>
                </p:nvSpPr>
                <p:spPr bwMode="auto">
                  <a:xfrm flipH="1">
                    <a:off x="912" y="2832"/>
                    <a:ext cx="459" cy="569"/>
                  </a:xfrm>
                  <a:custGeom>
                    <a:avLst/>
                    <a:gdLst>
                      <a:gd name="T0" fmla="*/ 0 w 459"/>
                      <a:gd name="T1" fmla="*/ 0 h 569"/>
                      <a:gd name="T2" fmla="*/ 90 w 459"/>
                      <a:gd name="T3" fmla="*/ 222 h 569"/>
                      <a:gd name="T4" fmla="*/ 183 w 459"/>
                      <a:gd name="T5" fmla="*/ 402 h 569"/>
                      <a:gd name="T6" fmla="*/ 294 w 459"/>
                      <a:gd name="T7" fmla="*/ 519 h 569"/>
                      <a:gd name="T8" fmla="*/ 390 w 459"/>
                      <a:gd name="T9" fmla="*/ 561 h 569"/>
                      <a:gd name="T10" fmla="*/ 459 w 459"/>
                      <a:gd name="T11" fmla="*/ 567 h 569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459"/>
                      <a:gd name="T19" fmla="*/ 0 h 569"/>
                      <a:gd name="T20" fmla="*/ 459 w 459"/>
                      <a:gd name="T21" fmla="*/ 569 h 569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459" h="569">
                        <a:moveTo>
                          <a:pt x="0" y="0"/>
                        </a:moveTo>
                        <a:cubicBezTo>
                          <a:pt x="15" y="36"/>
                          <a:pt x="59" y="155"/>
                          <a:pt x="90" y="222"/>
                        </a:cubicBezTo>
                        <a:cubicBezTo>
                          <a:pt x="121" y="289"/>
                          <a:pt x="149" y="353"/>
                          <a:pt x="183" y="402"/>
                        </a:cubicBezTo>
                        <a:cubicBezTo>
                          <a:pt x="217" y="451"/>
                          <a:pt x="260" y="493"/>
                          <a:pt x="294" y="519"/>
                        </a:cubicBezTo>
                        <a:cubicBezTo>
                          <a:pt x="328" y="545"/>
                          <a:pt x="363" y="553"/>
                          <a:pt x="390" y="561"/>
                        </a:cubicBezTo>
                        <a:cubicBezTo>
                          <a:pt x="417" y="569"/>
                          <a:pt x="445" y="566"/>
                          <a:pt x="459" y="567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 sz="1100"/>
                  </a:p>
                </p:txBody>
              </p:sp>
            </p:grpSp>
          </p:grpSp>
          <p:sp>
            <p:nvSpPr>
              <p:cNvPr id="34" name="Line 1037"/>
              <p:cNvSpPr>
                <a:spLocks noChangeShapeType="1"/>
              </p:cNvSpPr>
              <p:nvPr/>
            </p:nvSpPr>
            <p:spPr bwMode="auto">
              <a:xfrm flipV="1">
                <a:off x="1624" y="1213"/>
                <a:ext cx="2751" cy="3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100"/>
              </a:p>
            </p:txBody>
          </p:sp>
          <p:sp>
            <p:nvSpPr>
              <p:cNvPr id="35" name="Freeform 1038"/>
              <p:cNvSpPr>
                <a:spLocks/>
              </p:cNvSpPr>
              <p:nvPr/>
            </p:nvSpPr>
            <p:spPr bwMode="auto">
              <a:xfrm>
                <a:off x="3983" y="1213"/>
                <a:ext cx="229" cy="416"/>
              </a:xfrm>
              <a:custGeom>
                <a:avLst/>
                <a:gdLst>
                  <a:gd name="T0" fmla="*/ 0 w 126"/>
                  <a:gd name="T1" fmla="*/ 0 h 326"/>
                  <a:gd name="T2" fmla="*/ 62 w 126"/>
                  <a:gd name="T3" fmla="*/ 180 h 326"/>
                  <a:gd name="T4" fmla="*/ 126 w 126"/>
                  <a:gd name="T5" fmla="*/ 326 h 326"/>
                  <a:gd name="T6" fmla="*/ 0 60000 65536"/>
                  <a:gd name="T7" fmla="*/ 0 60000 65536"/>
                  <a:gd name="T8" fmla="*/ 0 60000 65536"/>
                  <a:gd name="T9" fmla="*/ 0 w 126"/>
                  <a:gd name="T10" fmla="*/ 0 h 326"/>
                  <a:gd name="T11" fmla="*/ 126 w 126"/>
                  <a:gd name="T12" fmla="*/ 326 h 32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26" h="326">
                    <a:moveTo>
                      <a:pt x="0" y="0"/>
                    </a:moveTo>
                    <a:cubicBezTo>
                      <a:pt x="10" y="29"/>
                      <a:pt x="41" y="126"/>
                      <a:pt x="62" y="180"/>
                    </a:cubicBezTo>
                    <a:cubicBezTo>
                      <a:pt x="84" y="235"/>
                      <a:pt x="115" y="302"/>
                      <a:pt x="126" y="326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100"/>
              </a:p>
            </p:txBody>
          </p:sp>
          <p:sp>
            <p:nvSpPr>
              <p:cNvPr id="36" name="Freeform 1039"/>
              <p:cNvSpPr>
                <a:spLocks/>
              </p:cNvSpPr>
              <p:nvPr/>
            </p:nvSpPr>
            <p:spPr bwMode="auto">
              <a:xfrm>
                <a:off x="1698" y="1060"/>
                <a:ext cx="54" cy="153"/>
              </a:xfrm>
              <a:custGeom>
                <a:avLst/>
                <a:gdLst>
                  <a:gd name="T0" fmla="*/ 126 w 126"/>
                  <a:gd name="T1" fmla="*/ 326 h 326"/>
                  <a:gd name="T2" fmla="*/ 64 w 126"/>
                  <a:gd name="T3" fmla="*/ 146 h 326"/>
                  <a:gd name="T4" fmla="*/ 0 w 126"/>
                  <a:gd name="T5" fmla="*/ 0 h 326"/>
                  <a:gd name="T6" fmla="*/ 0 60000 65536"/>
                  <a:gd name="T7" fmla="*/ 0 60000 65536"/>
                  <a:gd name="T8" fmla="*/ 0 60000 65536"/>
                  <a:gd name="T9" fmla="*/ 0 w 126"/>
                  <a:gd name="T10" fmla="*/ 0 h 326"/>
                  <a:gd name="T11" fmla="*/ 126 w 126"/>
                  <a:gd name="T12" fmla="*/ 326 h 32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26" h="326">
                    <a:moveTo>
                      <a:pt x="126" y="326"/>
                    </a:moveTo>
                    <a:cubicBezTo>
                      <a:pt x="116" y="297"/>
                      <a:pt x="85" y="200"/>
                      <a:pt x="64" y="146"/>
                    </a:cubicBezTo>
                    <a:cubicBezTo>
                      <a:pt x="42" y="91"/>
                      <a:pt x="11" y="24"/>
                      <a:pt x="0" y="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100"/>
              </a:p>
            </p:txBody>
          </p:sp>
          <p:sp>
            <p:nvSpPr>
              <p:cNvPr id="39" name="Oval 1042"/>
              <p:cNvSpPr>
                <a:spLocks noChangeArrowheads="1"/>
              </p:cNvSpPr>
              <p:nvPr/>
            </p:nvSpPr>
            <p:spPr bwMode="auto">
              <a:xfrm>
                <a:off x="2890" y="1060"/>
                <a:ext cx="78" cy="77"/>
              </a:xfrm>
              <a:prstGeom prst="ellipse">
                <a:avLst/>
              </a:prstGeom>
              <a:gradFill rotWithShape="0">
                <a:gsLst>
                  <a:gs pos="0">
                    <a:srgbClr val="0066FF"/>
                  </a:gs>
                  <a:gs pos="100000">
                    <a:srgbClr val="002F76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sz="1100"/>
              </a:p>
            </p:txBody>
          </p:sp>
          <p:sp>
            <p:nvSpPr>
              <p:cNvPr id="40" name="Oval 1043"/>
              <p:cNvSpPr>
                <a:spLocks noChangeArrowheads="1"/>
              </p:cNvSpPr>
              <p:nvPr/>
            </p:nvSpPr>
            <p:spPr bwMode="auto">
              <a:xfrm>
                <a:off x="3385" y="591"/>
                <a:ext cx="77" cy="77"/>
              </a:xfrm>
              <a:prstGeom prst="ellipse">
                <a:avLst/>
              </a:prstGeom>
              <a:gradFill rotWithShape="0">
                <a:gsLst>
                  <a:gs pos="0">
                    <a:srgbClr val="0066FF"/>
                  </a:gs>
                  <a:gs pos="100000">
                    <a:srgbClr val="002F76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sz="1100"/>
              </a:p>
            </p:txBody>
          </p:sp>
          <p:graphicFrame>
            <p:nvGraphicFramePr>
              <p:cNvPr id="42" name="Object 4"/>
              <p:cNvGraphicFramePr>
                <a:graphicFrameLocks noChangeAspect="1"/>
              </p:cNvGraphicFramePr>
              <p:nvPr/>
            </p:nvGraphicFramePr>
            <p:xfrm>
              <a:off x="2503" y="278"/>
              <a:ext cx="270" cy="24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4" imgW="241200" imgH="215640" progId="Equation.3">
                      <p:embed/>
                    </p:oleObj>
                  </mc:Choice>
                  <mc:Fallback>
                    <p:oleObj name="Equation" r:id="rId4" imgW="241200" imgH="2156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503" y="278"/>
                            <a:ext cx="270" cy="241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 xmlns="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3" name="Object 5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872740521"/>
                  </p:ext>
                </p:extLst>
              </p:nvPr>
            </p:nvGraphicFramePr>
            <p:xfrm>
              <a:off x="4230" y="1325"/>
              <a:ext cx="156" cy="18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6" imgW="139700" imgH="165100" progId="Equation.3">
                      <p:embed/>
                    </p:oleObj>
                  </mc:Choice>
                  <mc:Fallback>
                    <p:oleObj name="Equation" r:id="rId6" imgW="139700" imgH="1651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230" y="1325"/>
                            <a:ext cx="156" cy="183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 xmlns="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44" name="Line 1047"/>
              <p:cNvSpPr>
                <a:spLocks noChangeShapeType="1"/>
              </p:cNvSpPr>
              <p:nvPr/>
            </p:nvSpPr>
            <p:spPr bwMode="auto">
              <a:xfrm flipH="1">
                <a:off x="2893" y="513"/>
                <a:ext cx="522" cy="7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100"/>
              </a:p>
            </p:txBody>
          </p:sp>
          <p:sp>
            <p:nvSpPr>
              <p:cNvPr id="45" name="Oval 1048"/>
              <p:cNvSpPr>
                <a:spLocks noChangeArrowheads="1"/>
              </p:cNvSpPr>
              <p:nvPr/>
            </p:nvSpPr>
            <p:spPr bwMode="auto">
              <a:xfrm>
                <a:off x="3884" y="1060"/>
                <a:ext cx="78" cy="78"/>
              </a:xfrm>
              <a:prstGeom prst="ellipse">
                <a:avLst/>
              </a:prstGeom>
              <a:gradFill rotWithShape="0">
                <a:gsLst>
                  <a:gs pos="0">
                    <a:srgbClr val="0066FF"/>
                  </a:gs>
                  <a:gs pos="100000">
                    <a:srgbClr val="002F76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sz="1100"/>
              </a:p>
            </p:txBody>
          </p:sp>
          <p:sp>
            <p:nvSpPr>
              <p:cNvPr id="47" name="Line 1052"/>
              <p:cNvSpPr>
                <a:spLocks noChangeShapeType="1"/>
              </p:cNvSpPr>
              <p:nvPr/>
            </p:nvSpPr>
            <p:spPr bwMode="auto">
              <a:xfrm flipH="1">
                <a:off x="2744" y="1060"/>
                <a:ext cx="74" cy="15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100"/>
              </a:p>
            </p:txBody>
          </p:sp>
        </p:grpSp>
        <p:sp>
          <p:nvSpPr>
            <p:cNvPr id="55" name="Line 1052"/>
            <p:cNvSpPr>
              <a:spLocks noChangeShapeType="1"/>
            </p:cNvSpPr>
            <p:nvPr/>
          </p:nvSpPr>
          <p:spPr bwMode="auto">
            <a:xfrm flipH="1" flipV="1">
              <a:off x="2411760" y="4797152"/>
              <a:ext cx="72007" cy="1440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100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539552" y="5805264"/>
              <a:ext cx="166908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/>
                <a:t>restoring force is</a:t>
              </a:r>
              <a:br>
                <a:rPr lang="en-US" sz="1400" dirty="0"/>
              </a:br>
              <a:r>
                <a:rPr lang="en-US" sz="1400" dirty="0"/>
                <a:t>non-linear </a:t>
              </a:r>
            </a:p>
          </p:txBody>
        </p:sp>
        <p:sp>
          <p:nvSpPr>
            <p:cNvPr id="58" name="Text Box 32"/>
            <p:cNvSpPr txBox="1">
              <a:spLocks noChangeArrowheads="1"/>
            </p:cNvSpPr>
            <p:nvPr/>
          </p:nvSpPr>
          <p:spPr bwMode="auto">
            <a:xfrm>
              <a:off x="4211960" y="4221088"/>
              <a:ext cx="440267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sz="1800" dirty="0"/>
                <a:t>W</a:t>
              </a:r>
            </a:p>
          </p:txBody>
        </p:sp>
        <p:sp>
          <p:nvSpPr>
            <p:cNvPr id="59" name="Text Box 32"/>
            <p:cNvSpPr txBox="1">
              <a:spLocks noChangeArrowheads="1"/>
            </p:cNvSpPr>
            <p:nvPr/>
          </p:nvSpPr>
          <p:spPr bwMode="auto">
            <a:xfrm>
              <a:off x="7236296" y="4221088"/>
              <a:ext cx="440267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sz="1800" dirty="0"/>
                <a:t>W</a:t>
              </a:r>
            </a:p>
          </p:txBody>
        </p:sp>
        <p:sp>
          <p:nvSpPr>
            <p:cNvPr id="60" name="Text Box 34"/>
            <p:cNvSpPr txBox="1">
              <a:spLocks noChangeArrowheads="1"/>
            </p:cNvSpPr>
            <p:nvPr/>
          </p:nvSpPr>
          <p:spPr bwMode="auto">
            <a:xfrm>
              <a:off x="5580112" y="5157192"/>
              <a:ext cx="294633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sz="1800" b="1" dirty="0">
                  <a:sym typeface="Symbol" charset="2"/>
                </a:rPr>
                <a:t></a:t>
              </a:r>
              <a:endParaRPr lang="fr-FR" sz="1800" b="1" dirty="0"/>
            </a:p>
          </p:txBody>
        </p:sp>
        <p:sp>
          <p:nvSpPr>
            <p:cNvPr id="61" name="Text Box 34"/>
            <p:cNvSpPr txBox="1">
              <a:spLocks noChangeArrowheads="1"/>
            </p:cNvSpPr>
            <p:nvPr/>
          </p:nvSpPr>
          <p:spPr bwMode="auto">
            <a:xfrm>
              <a:off x="8388424" y="5157192"/>
              <a:ext cx="294633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sz="1800" b="1" dirty="0">
                  <a:sym typeface="Symbol" charset="2"/>
                </a:rPr>
                <a:t></a:t>
              </a:r>
              <a:endParaRPr lang="fr-FR" sz="1800" b="1" dirty="0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32" name="Rectangle 32"/>
          <p:cNvSpPr>
            <a:spLocks noChangeArrowheads="1"/>
          </p:cNvSpPr>
          <p:nvPr/>
        </p:nvSpPr>
        <p:spPr bwMode="auto">
          <a:xfrm>
            <a:off x="777260" y="918737"/>
            <a:ext cx="7971204" cy="422031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>
            <a:lvl1pPr marL="363538" indent="-363538"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828675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236663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4465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GB" altLang="en-US" sz="2100" dirty="0">
                <a:latin typeface="+mn-lt"/>
              </a:rPr>
              <a:t>Long. emittance is only preserved for </a:t>
            </a:r>
            <a:r>
              <a:rPr lang="en-GB" altLang="en-US" sz="2100" dirty="0">
                <a:solidFill>
                  <a:srgbClr val="FF0000"/>
                </a:solidFill>
                <a:latin typeface="+mn-lt"/>
              </a:rPr>
              <a:t>correct RF voltage</a:t>
            </a:r>
            <a:endParaRPr lang="en-GB" altLang="en-US" sz="2100" i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716833" name="Text Box 33"/>
          <p:cNvSpPr txBox="1">
            <a:spLocks noChangeArrowheads="1"/>
          </p:cNvSpPr>
          <p:nvPr/>
        </p:nvSpPr>
        <p:spPr bwMode="auto">
          <a:xfrm>
            <a:off x="1294423" y="1358900"/>
            <a:ext cx="295421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de-DE" altLang="en-US" dirty="0">
                <a:latin typeface="+mn-lt"/>
              </a:rPr>
              <a:t>Matched case</a:t>
            </a:r>
          </a:p>
        </p:txBody>
      </p:sp>
      <p:sp>
        <p:nvSpPr>
          <p:cNvPr id="716834" name="Text Box 34"/>
          <p:cNvSpPr txBox="1">
            <a:spLocks noChangeArrowheads="1"/>
          </p:cNvSpPr>
          <p:nvPr/>
        </p:nvSpPr>
        <p:spPr bwMode="auto">
          <a:xfrm>
            <a:off x="4910986" y="1340768"/>
            <a:ext cx="362145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de-DE" altLang="en-US" dirty="0">
                <a:latin typeface="+mn-lt"/>
              </a:rPr>
              <a:t>Longitudinal mismatch</a:t>
            </a:r>
          </a:p>
        </p:txBody>
      </p:sp>
      <p:sp>
        <p:nvSpPr>
          <p:cNvPr id="716835" name="Text Box 35"/>
          <p:cNvSpPr txBox="1">
            <a:spLocks noChangeArrowheads="1"/>
          </p:cNvSpPr>
          <p:nvPr/>
        </p:nvSpPr>
        <p:spPr bwMode="auto">
          <a:xfrm>
            <a:off x="270614" y="5570656"/>
            <a:ext cx="4105025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57188" indent="-357188"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36575"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342900" indent="-342900">
              <a:spcBef>
                <a:spcPct val="50000"/>
              </a:spcBef>
              <a:buFont typeface="Symbol" panose="05050102010706020507" pitchFamily="18" charset="2"/>
              <a:buChar char="®"/>
            </a:pPr>
            <a:r>
              <a:rPr lang="de-DE" altLang="en-US" sz="2100" dirty="0">
                <a:latin typeface="+mn-lt"/>
              </a:rPr>
              <a:t>Bunch is fine, </a:t>
            </a:r>
            <a:r>
              <a:rPr lang="de-DE" altLang="en-US" sz="2100" dirty="0">
                <a:solidFill>
                  <a:srgbClr val="1F497D"/>
                </a:solidFill>
                <a:latin typeface="+mn-lt"/>
              </a:rPr>
              <a:t>longitudinal emittance remains constant</a:t>
            </a:r>
          </a:p>
        </p:txBody>
      </p:sp>
      <p:sp>
        <p:nvSpPr>
          <p:cNvPr id="716836" name="Text Box 36"/>
          <p:cNvSpPr txBox="1">
            <a:spLocks noChangeArrowheads="1"/>
          </p:cNvSpPr>
          <p:nvPr/>
        </p:nvSpPr>
        <p:spPr bwMode="auto">
          <a:xfrm>
            <a:off x="4873868" y="5517232"/>
            <a:ext cx="4090619" cy="717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57188" indent="-357188"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36575"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342900" indent="-342900">
              <a:spcBef>
                <a:spcPct val="50000"/>
              </a:spcBef>
              <a:buFont typeface="Symbol" panose="05050102010706020507" pitchFamily="18" charset="2"/>
              <a:buChar char="®"/>
            </a:pPr>
            <a:r>
              <a:rPr lang="de-DE" altLang="en-US" sz="2031" dirty="0">
                <a:latin typeface="+mn-lt"/>
              </a:rPr>
              <a:t>Dilution of bunch results in </a:t>
            </a:r>
            <a:r>
              <a:rPr lang="de-DE" altLang="en-US" sz="2031" dirty="0">
                <a:solidFill>
                  <a:srgbClr val="1F497D"/>
                </a:solidFill>
                <a:latin typeface="+mn-lt"/>
              </a:rPr>
              <a:t>increase of long. emittance</a:t>
            </a: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endParaRPr lang="en-GB" sz="3200" dirty="0">
              <a:solidFill>
                <a:srgbClr val="1F497D"/>
              </a:solidFill>
              <a:latin typeface="+mn-lt"/>
            </a:endParaRPr>
          </a:p>
        </p:txBody>
      </p:sp>
      <p:pic>
        <p:nvPicPr>
          <p:cNvPr id="4" name="SFTPROInjectionMatched_compressed_TRaq4t.mp4">
            <a:hlinkClick r:id="" action="ppaction://media"/>
          </p:cNvPr>
          <p:cNvPicPr>
            <a:picLocks noGrp="1" noChangeAspect="1"/>
          </p:cNvPicPr>
          <p:nvPr>
            <p:ph sz="half"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85800" y="1754857"/>
            <a:ext cx="3810000" cy="3762375"/>
          </a:xfrm>
        </p:spPr>
      </p:pic>
      <p:pic>
        <p:nvPicPr>
          <p:cNvPr id="6" name="SFTPROInjectionMissMatch_compressed_kbNEyv.mp4">
            <a:hlinkClick r:id="" action="ppaction://media"/>
          </p:cNvPr>
          <p:cNvPicPr>
            <a:picLocks noGrp="1" noChangeAspect="1"/>
          </p:cNvPicPr>
          <p:nvPr>
            <p:ph sz="half" idx="2"/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572000" y="1772816"/>
            <a:ext cx="3810000" cy="3762375"/>
          </a:xfrm>
        </p:spPr>
      </p:pic>
      <p:sp>
        <p:nvSpPr>
          <p:cNvPr id="15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7467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b="0" dirty="0">
                <a:latin typeface="+mn-lt"/>
              </a:rPr>
              <a:t>Effect of a Mismatch (2)</a:t>
            </a:r>
            <a:endParaRPr lang="fr-FR" b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85292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13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hase-space_match.gif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323528" y="1772816"/>
            <a:ext cx="4494063" cy="4464496"/>
          </a:xfrm>
          <a:prstGeom prst="rect">
            <a:avLst/>
          </a:prstGeom>
        </p:spPr>
      </p:pic>
      <p:pic>
        <p:nvPicPr>
          <p:cNvPr id="4" name="phase-space-phaseerror.gif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788024" y="1772816"/>
            <a:ext cx="4027198" cy="4248472"/>
          </a:xfrm>
          <a:prstGeom prst="rect">
            <a:avLst/>
          </a:prstGeom>
        </p:spPr>
      </p:pic>
      <p:sp>
        <p:nvSpPr>
          <p:cNvPr id="86023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7467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/>
              <a:t>Effect of a Mismatch (3)</a:t>
            </a:r>
            <a:endParaRPr lang="fr-FR" dirty="0"/>
          </a:p>
        </p:txBody>
      </p:sp>
      <p:sp>
        <p:nvSpPr>
          <p:cNvPr id="86024" name="Line 3"/>
          <p:cNvSpPr>
            <a:spLocks noChangeShapeType="1"/>
          </p:cNvSpPr>
          <p:nvPr/>
        </p:nvSpPr>
        <p:spPr bwMode="auto">
          <a:xfrm>
            <a:off x="1981200" y="13716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025" name="Text Box 4"/>
          <p:cNvSpPr txBox="1">
            <a:spLocks noChangeArrowheads="1"/>
          </p:cNvSpPr>
          <p:nvPr/>
        </p:nvSpPr>
        <p:spPr bwMode="auto">
          <a:xfrm>
            <a:off x="1600200" y="762000"/>
            <a:ext cx="45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86026" name="Text Box 5"/>
          <p:cNvSpPr txBox="1">
            <a:spLocks noChangeArrowheads="1"/>
          </p:cNvSpPr>
          <p:nvPr/>
        </p:nvSpPr>
        <p:spPr bwMode="auto">
          <a:xfrm>
            <a:off x="467544" y="908720"/>
            <a:ext cx="8382000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/>
              <a:t>Evolution of an injected beam for the first 100 turns.</a:t>
            </a:r>
          </a:p>
          <a:p>
            <a:pPr>
              <a:spcBef>
                <a:spcPct val="50000"/>
              </a:spcBef>
            </a:pPr>
            <a:r>
              <a:rPr lang="en-GB" sz="1800" dirty="0"/>
              <a:t>For a mismatched transfer, the emittance increases (right).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619672" y="6093296"/>
            <a:ext cx="15752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matched beam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148064" y="6093296"/>
            <a:ext cx="32281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mismatched beam – </a:t>
            </a:r>
            <a:r>
              <a:rPr lang="en-US" sz="1600" b="1" dirty="0">
                <a:solidFill>
                  <a:srgbClr val="FF0000"/>
                </a:solidFill>
              </a:rPr>
              <a:t>phase error</a:t>
            </a:r>
          </a:p>
        </p:txBody>
      </p:sp>
      <p:sp>
        <p:nvSpPr>
          <p:cNvPr id="55" name="Line 1052"/>
          <p:cNvSpPr>
            <a:spLocks noChangeShapeType="1"/>
          </p:cNvSpPr>
          <p:nvPr/>
        </p:nvSpPr>
        <p:spPr bwMode="auto">
          <a:xfrm flipH="1" flipV="1">
            <a:off x="2411760" y="4797152"/>
            <a:ext cx="72007" cy="14401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 sz="1100"/>
          </a:p>
        </p:txBody>
      </p:sp>
    </p:spTree>
    <p:extLst>
      <p:ext uri="{BB962C8B-B14F-4D97-AF65-F5344CB8AC3E}">
        <p14:creationId xmlns:p14="http://schemas.microsoft.com/office/powerpoint/2010/main" val="2199511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13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710" y="1602014"/>
            <a:ext cx="3915218" cy="391521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602014"/>
            <a:ext cx="3915218" cy="3915218"/>
          </a:xfrm>
          <a:prstGeom prst="rect">
            <a:avLst/>
          </a:prstGeom>
        </p:spPr>
      </p:pic>
      <p:sp>
        <p:nvSpPr>
          <p:cNvPr id="8" name="Text Box 33"/>
          <p:cNvSpPr txBox="1">
            <a:spLocks noChangeArrowheads="1"/>
          </p:cNvSpPr>
          <p:nvPr/>
        </p:nvSpPr>
        <p:spPr bwMode="auto">
          <a:xfrm>
            <a:off x="1028701" y="1052736"/>
            <a:ext cx="321993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de-DE" altLang="en-US" dirty="0">
                <a:latin typeface="+mn-lt"/>
              </a:rPr>
              <a:t>Matched case</a:t>
            </a:r>
          </a:p>
        </p:txBody>
      </p:sp>
      <p:sp>
        <p:nvSpPr>
          <p:cNvPr id="9" name="Text Box 34"/>
          <p:cNvSpPr txBox="1">
            <a:spLocks noChangeArrowheads="1"/>
          </p:cNvSpPr>
          <p:nvPr/>
        </p:nvSpPr>
        <p:spPr bwMode="auto">
          <a:xfrm>
            <a:off x="4932040" y="1052736"/>
            <a:ext cx="355473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de-DE" altLang="en-US" dirty="0">
                <a:latin typeface="+mn-lt"/>
              </a:rPr>
              <a:t>Longitudinal mismatch</a:t>
            </a:r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990600" y="228600"/>
            <a:ext cx="7467600" cy="5334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9pPr>
          </a:lstStyle>
          <a:p>
            <a:r>
              <a:rPr lang="en-US" b="0" kern="0" dirty="0">
                <a:latin typeface="+mn-lt"/>
              </a:rPr>
              <a:t>Longitudinal matching – Beam profile</a:t>
            </a:r>
          </a:p>
        </p:txBody>
      </p:sp>
      <p:sp>
        <p:nvSpPr>
          <p:cNvPr id="13" name="Text Box 35"/>
          <p:cNvSpPr txBox="1">
            <a:spLocks noChangeArrowheads="1"/>
          </p:cNvSpPr>
          <p:nvPr/>
        </p:nvSpPr>
        <p:spPr bwMode="auto">
          <a:xfrm>
            <a:off x="270614" y="5570656"/>
            <a:ext cx="4105025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57188" indent="-357188"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36575"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342900" indent="-342900">
              <a:spcBef>
                <a:spcPct val="50000"/>
              </a:spcBef>
              <a:buFont typeface="Symbol" panose="05050102010706020507" pitchFamily="18" charset="2"/>
              <a:buChar char="®"/>
            </a:pPr>
            <a:r>
              <a:rPr lang="de-DE" altLang="en-US" sz="2100" dirty="0">
                <a:latin typeface="+mn-lt"/>
              </a:rPr>
              <a:t>Bunch is fine, </a:t>
            </a:r>
            <a:r>
              <a:rPr lang="de-DE" altLang="en-US" sz="2100" dirty="0">
                <a:solidFill>
                  <a:srgbClr val="1F497D"/>
                </a:solidFill>
                <a:latin typeface="+mn-lt"/>
              </a:rPr>
              <a:t>longitudinal emittance remains constant</a:t>
            </a:r>
          </a:p>
        </p:txBody>
      </p:sp>
      <p:sp>
        <p:nvSpPr>
          <p:cNvPr id="14" name="Text Box 36"/>
          <p:cNvSpPr txBox="1">
            <a:spLocks noChangeArrowheads="1"/>
          </p:cNvSpPr>
          <p:nvPr/>
        </p:nvSpPr>
        <p:spPr bwMode="auto">
          <a:xfrm>
            <a:off x="4873868" y="5517232"/>
            <a:ext cx="4090619" cy="717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57188" indent="-357188"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36575"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342900" indent="-342900">
              <a:spcBef>
                <a:spcPct val="50000"/>
              </a:spcBef>
              <a:buFont typeface="Symbol" panose="05050102010706020507" pitchFamily="18" charset="2"/>
              <a:buChar char="®"/>
            </a:pPr>
            <a:r>
              <a:rPr lang="de-DE" altLang="en-US" sz="2031" dirty="0">
                <a:latin typeface="+mn-lt"/>
              </a:rPr>
              <a:t>Dilution of bunch results in </a:t>
            </a:r>
            <a:r>
              <a:rPr lang="de-DE" altLang="en-US" sz="2031" dirty="0">
                <a:solidFill>
                  <a:srgbClr val="1F497D"/>
                </a:solidFill>
                <a:latin typeface="+mn-lt"/>
              </a:rPr>
              <a:t>increase of long. emittance</a:t>
            </a:r>
          </a:p>
        </p:txBody>
      </p:sp>
    </p:spTree>
    <p:extLst>
      <p:ext uri="{BB962C8B-B14F-4D97-AF65-F5344CB8AC3E}">
        <p14:creationId xmlns:p14="http://schemas.microsoft.com/office/powerpoint/2010/main" val="2370729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68" name="Text Box 8"/>
          <p:cNvSpPr txBox="1">
            <a:spLocks noChangeArrowheads="1"/>
          </p:cNvSpPr>
          <p:nvPr/>
        </p:nvSpPr>
        <p:spPr bwMode="auto">
          <a:xfrm>
            <a:off x="228600" y="980728"/>
            <a:ext cx="8663880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GB" sz="1800" dirty="0"/>
              <a:t>It is based on the principle of a </a:t>
            </a:r>
            <a:r>
              <a:rPr lang="en-GB" sz="1800" dirty="0">
                <a:solidFill>
                  <a:srgbClr val="FF0000"/>
                </a:solidFill>
              </a:rPr>
              <a:t>transformer</a:t>
            </a:r>
            <a:r>
              <a:rPr lang="en-GB" sz="1800" dirty="0"/>
              <a:t>: </a:t>
            </a:r>
          </a:p>
          <a:p>
            <a:r>
              <a:rPr lang="en-GB" sz="1800" dirty="0">
                <a:solidFill>
                  <a:srgbClr val="FF0000"/>
                </a:solidFill>
              </a:rPr>
              <a:t>- primary side</a:t>
            </a:r>
            <a:r>
              <a:rPr lang="en-GB" sz="1800" dirty="0"/>
              <a:t>: large electromagnet   	 </a:t>
            </a:r>
            <a:r>
              <a:rPr lang="en-GB" sz="1800" dirty="0">
                <a:solidFill>
                  <a:srgbClr val="FF0000"/>
                </a:solidFill>
              </a:rPr>
              <a:t>- secondary side</a:t>
            </a:r>
            <a:r>
              <a:rPr lang="en-GB" sz="1800" dirty="0"/>
              <a:t>: electron beam.</a:t>
            </a:r>
          </a:p>
          <a:p>
            <a:r>
              <a:rPr lang="en-GB" sz="1800" dirty="0"/>
              <a:t>The ramping magnetic field is used to guide particles on a circular trajectory as well as for acceleration.</a:t>
            </a:r>
            <a:endParaRPr lang="en-GB" sz="1400" dirty="0"/>
          </a:p>
          <a:p>
            <a:endParaRPr lang="en-GB" sz="1400" dirty="0"/>
          </a:p>
          <a:p>
            <a:r>
              <a:rPr lang="en-GB" sz="1800" dirty="0"/>
              <a:t>Limited by saturation in iron (~300 MeV e-)</a:t>
            </a:r>
            <a:endParaRPr lang="en-GB" sz="1400" dirty="0"/>
          </a:p>
          <a:p>
            <a:endParaRPr lang="en-GB" sz="1400" dirty="0"/>
          </a:p>
          <a:p>
            <a:r>
              <a:rPr lang="en-GB" sz="1800" dirty="0"/>
              <a:t>Used in industry and medicine, as they are</a:t>
            </a:r>
          </a:p>
          <a:p>
            <a:r>
              <a:rPr lang="en-GB" sz="1800" dirty="0"/>
              <a:t>compact accelerators for electrons</a:t>
            </a:r>
          </a:p>
        </p:txBody>
      </p:sp>
      <p:sp>
        <p:nvSpPr>
          <p:cNvPr id="23566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7086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/>
              <a:t>Acceleration by Induction: The </a:t>
            </a:r>
            <a:r>
              <a:rPr lang="en-US" dirty="0" err="1"/>
              <a:t>Betatron</a:t>
            </a:r>
            <a:endParaRPr lang="fr-FR" dirty="0"/>
          </a:p>
        </p:txBody>
      </p:sp>
      <p:pic>
        <p:nvPicPr>
          <p:cNvPr id="75" name="Picture 74" descr="Kerstfirst-betatro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573016"/>
            <a:ext cx="3528392" cy="2569431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79512" y="6093296"/>
            <a:ext cx="35283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Donald </a:t>
            </a:r>
            <a:r>
              <a:rPr lang="en-US" sz="1200" dirty="0" err="1"/>
              <a:t>Kerst</a:t>
            </a:r>
            <a:r>
              <a:rPr lang="en-US" sz="1200" dirty="0"/>
              <a:t> with the first </a:t>
            </a:r>
            <a:r>
              <a:rPr lang="en-US" sz="1200" dirty="0" err="1"/>
              <a:t>betatron</a:t>
            </a:r>
            <a:r>
              <a:rPr lang="en-US" sz="1200" dirty="0"/>
              <a:t>, invented at the University of Illinois in 1940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5136670" y="2185119"/>
            <a:ext cx="3827818" cy="4196209"/>
            <a:chOff x="5136670" y="2257127"/>
            <a:chExt cx="3827818" cy="4196209"/>
          </a:xfrm>
        </p:grpSpPr>
        <p:sp>
          <p:nvSpPr>
            <p:cNvPr id="10" name="Oval 188"/>
            <p:cNvSpPr>
              <a:spLocks noChangeArrowheads="1"/>
            </p:cNvSpPr>
            <p:nvPr/>
          </p:nvSpPr>
          <p:spPr bwMode="auto">
            <a:xfrm>
              <a:off x="6271136" y="4235614"/>
              <a:ext cx="1966101" cy="1910453"/>
            </a:xfrm>
            <a:prstGeom prst="ellipse">
              <a:avLst/>
            </a:prstGeom>
            <a:gradFill rotWithShape="0">
              <a:gsLst>
                <a:gs pos="0">
                  <a:srgbClr val="009999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Line 213"/>
            <p:cNvSpPr>
              <a:spLocks noChangeShapeType="1"/>
            </p:cNvSpPr>
            <p:nvPr/>
          </p:nvSpPr>
          <p:spPr bwMode="auto">
            <a:xfrm>
              <a:off x="7234686" y="2348880"/>
              <a:ext cx="10324" cy="3568623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Rectangle 110"/>
            <p:cNvSpPr>
              <a:spLocks noChangeArrowheads="1"/>
            </p:cNvSpPr>
            <p:nvPr/>
          </p:nvSpPr>
          <p:spPr bwMode="auto">
            <a:xfrm>
              <a:off x="5967159" y="2555882"/>
              <a:ext cx="2560291" cy="1630139"/>
            </a:xfrm>
            <a:prstGeom prst="rect">
              <a:avLst/>
            </a:prstGeom>
            <a:gradFill rotWithShape="0">
              <a:gsLst>
                <a:gs pos="0">
                  <a:srgbClr val="666666"/>
                </a:gs>
                <a:gs pos="100000">
                  <a:srgbClr val="DDDDDD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09"/>
            <p:cNvSpPr>
              <a:spLocks/>
            </p:cNvSpPr>
            <p:nvPr/>
          </p:nvSpPr>
          <p:spPr bwMode="auto">
            <a:xfrm>
              <a:off x="6297519" y="2788759"/>
              <a:ext cx="1903012" cy="543380"/>
            </a:xfrm>
            <a:custGeom>
              <a:avLst/>
              <a:gdLst>
                <a:gd name="T0" fmla="*/ 0 w 1106"/>
                <a:gd name="T1" fmla="*/ 333 h 336"/>
                <a:gd name="T2" fmla="*/ 0 w 1106"/>
                <a:gd name="T3" fmla="*/ 0 h 336"/>
                <a:gd name="T4" fmla="*/ 192 w 1106"/>
                <a:gd name="T5" fmla="*/ 0 h 336"/>
                <a:gd name="T6" fmla="*/ 192 w 1106"/>
                <a:gd name="T7" fmla="*/ 96 h 336"/>
                <a:gd name="T8" fmla="*/ 288 w 1106"/>
                <a:gd name="T9" fmla="*/ 192 h 336"/>
                <a:gd name="T10" fmla="*/ 816 w 1106"/>
                <a:gd name="T11" fmla="*/ 192 h 336"/>
                <a:gd name="T12" fmla="*/ 912 w 1106"/>
                <a:gd name="T13" fmla="*/ 96 h 336"/>
                <a:gd name="T14" fmla="*/ 912 w 1106"/>
                <a:gd name="T15" fmla="*/ 0 h 336"/>
                <a:gd name="T16" fmla="*/ 1104 w 1106"/>
                <a:gd name="T17" fmla="*/ 0 h 336"/>
                <a:gd name="T18" fmla="*/ 1106 w 1106"/>
                <a:gd name="T19" fmla="*/ 336 h 3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06"/>
                <a:gd name="T31" fmla="*/ 0 h 336"/>
                <a:gd name="T32" fmla="*/ 1106 w 1106"/>
                <a:gd name="T33" fmla="*/ 336 h 3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06" h="336">
                  <a:moveTo>
                    <a:pt x="0" y="333"/>
                  </a:moveTo>
                  <a:lnTo>
                    <a:pt x="0" y="0"/>
                  </a:lnTo>
                  <a:lnTo>
                    <a:pt x="192" y="0"/>
                  </a:lnTo>
                  <a:lnTo>
                    <a:pt x="192" y="96"/>
                  </a:lnTo>
                  <a:lnTo>
                    <a:pt x="288" y="192"/>
                  </a:lnTo>
                  <a:lnTo>
                    <a:pt x="816" y="192"/>
                  </a:lnTo>
                  <a:lnTo>
                    <a:pt x="912" y="96"/>
                  </a:lnTo>
                  <a:lnTo>
                    <a:pt x="912" y="0"/>
                  </a:lnTo>
                  <a:lnTo>
                    <a:pt x="1104" y="0"/>
                  </a:lnTo>
                  <a:lnTo>
                    <a:pt x="1106" y="336"/>
                  </a:lnTo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4" name="Group 111"/>
            <p:cNvGrpSpPr>
              <a:grpSpLocks/>
            </p:cNvGrpSpPr>
            <p:nvPr/>
          </p:nvGrpSpPr>
          <p:grpSpPr bwMode="auto">
            <a:xfrm>
              <a:off x="6297519" y="2788759"/>
              <a:ext cx="330360" cy="155251"/>
              <a:chOff x="864" y="2208"/>
              <a:chExt cx="192" cy="96"/>
            </a:xfrm>
          </p:grpSpPr>
          <p:sp>
            <p:nvSpPr>
              <p:cNvPr id="71" name="Rectangle 112"/>
              <p:cNvSpPr>
                <a:spLocks noChangeArrowheads="1"/>
              </p:cNvSpPr>
              <p:nvPr/>
            </p:nvSpPr>
            <p:spPr bwMode="auto">
              <a:xfrm>
                <a:off x="864" y="2208"/>
                <a:ext cx="192" cy="96"/>
              </a:xfrm>
              <a:prstGeom prst="rect">
                <a:avLst/>
              </a:prstGeom>
              <a:solidFill>
                <a:srgbClr val="FF9966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Line 113"/>
              <p:cNvSpPr>
                <a:spLocks noChangeShapeType="1"/>
              </p:cNvSpPr>
              <p:nvPr/>
            </p:nvSpPr>
            <p:spPr bwMode="auto">
              <a:xfrm>
                <a:off x="864" y="2208"/>
                <a:ext cx="192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Line 114"/>
              <p:cNvSpPr>
                <a:spLocks noChangeShapeType="1"/>
              </p:cNvSpPr>
              <p:nvPr/>
            </p:nvSpPr>
            <p:spPr bwMode="auto">
              <a:xfrm flipV="1">
                <a:off x="864" y="2208"/>
                <a:ext cx="192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5" name="Group 115"/>
            <p:cNvGrpSpPr>
              <a:grpSpLocks/>
            </p:cNvGrpSpPr>
            <p:nvPr/>
          </p:nvGrpSpPr>
          <p:grpSpPr bwMode="auto">
            <a:xfrm>
              <a:off x="7866729" y="2788759"/>
              <a:ext cx="330360" cy="155251"/>
              <a:chOff x="864" y="2208"/>
              <a:chExt cx="192" cy="96"/>
            </a:xfrm>
          </p:grpSpPr>
          <p:sp>
            <p:nvSpPr>
              <p:cNvPr id="68" name="Rectangle 116"/>
              <p:cNvSpPr>
                <a:spLocks noChangeArrowheads="1"/>
              </p:cNvSpPr>
              <p:nvPr/>
            </p:nvSpPr>
            <p:spPr bwMode="auto">
              <a:xfrm>
                <a:off x="864" y="2208"/>
                <a:ext cx="192" cy="96"/>
              </a:xfrm>
              <a:prstGeom prst="rect">
                <a:avLst/>
              </a:prstGeom>
              <a:solidFill>
                <a:srgbClr val="FF9966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Line 117"/>
              <p:cNvSpPr>
                <a:spLocks noChangeShapeType="1"/>
              </p:cNvSpPr>
              <p:nvPr/>
            </p:nvSpPr>
            <p:spPr bwMode="auto">
              <a:xfrm>
                <a:off x="864" y="2208"/>
                <a:ext cx="192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Line 118"/>
              <p:cNvSpPr>
                <a:spLocks noChangeShapeType="1"/>
              </p:cNvSpPr>
              <p:nvPr/>
            </p:nvSpPr>
            <p:spPr bwMode="auto">
              <a:xfrm flipV="1">
                <a:off x="864" y="2208"/>
                <a:ext cx="192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6" name="Freeform 130"/>
            <p:cNvSpPr>
              <a:spLocks/>
            </p:cNvSpPr>
            <p:nvPr/>
          </p:nvSpPr>
          <p:spPr bwMode="auto">
            <a:xfrm>
              <a:off x="6297519" y="3332138"/>
              <a:ext cx="1903012" cy="543380"/>
            </a:xfrm>
            <a:custGeom>
              <a:avLst/>
              <a:gdLst>
                <a:gd name="T0" fmla="*/ 0 w 1106"/>
                <a:gd name="T1" fmla="*/ 3 h 336"/>
                <a:gd name="T2" fmla="*/ 0 w 1106"/>
                <a:gd name="T3" fmla="*/ 336 h 336"/>
                <a:gd name="T4" fmla="*/ 192 w 1106"/>
                <a:gd name="T5" fmla="*/ 336 h 336"/>
                <a:gd name="T6" fmla="*/ 192 w 1106"/>
                <a:gd name="T7" fmla="*/ 240 h 336"/>
                <a:gd name="T8" fmla="*/ 288 w 1106"/>
                <a:gd name="T9" fmla="*/ 144 h 336"/>
                <a:gd name="T10" fmla="*/ 816 w 1106"/>
                <a:gd name="T11" fmla="*/ 144 h 336"/>
                <a:gd name="T12" fmla="*/ 912 w 1106"/>
                <a:gd name="T13" fmla="*/ 240 h 336"/>
                <a:gd name="T14" fmla="*/ 912 w 1106"/>
                <a:gd name="T15" fmla="*/ 336 h 336"/>
                <a:gd name="T16" fmla="*/ 1104 w 1106"/>
                <a:gd name="T17" fmla="*/ 336 h 336"/>
                <a:gd name="T18" fmla="*/ 1106 w 1106"/>
                <a:gd name="T19" fmla="*/ 0 h 3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06"/>
                <a:gd name="T31" fmla="*/ 0 h 336"/>
                <a:gd name="T32" fmla="*/ 1106 w 1106"/>
                <a:gd name="T33" fmla="*/ 336 h 3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06" h="336">
                  <a:moveTo>
                    <a:pt x="0" y="3"/>
                  </a:moveTo>
                  <a:lnTo>
                    <a:pt x="0" y="336"/>
                  </a:lnTo>
                  <a:lnTo>
                    <a:pt x="192" y="336"/>
                  </a:lnTo>
                  <a:lnTo>
                    <a:pt x="192" y="240"/>
                  </a:lnTo>
                  <a:lnTo>
                    <a:pt x="288" y="144"/>
                  </a:lnTo>
                  <a:lnTo>
                    <a:pt x="816" y="144"/>
                  </a:lnTo>
                  <a:lnTo>
                    <a:pt x="912" y="240"/>
                  </a:lnTo>
                  <a:lnTo>
                    <a:pt x="912" y="336"/>
                  </a:lnTo>
                  <a:lnTo>
                    <a:pt x="1104" y="336"/>
                  </a:lnTo>
                  <a:lnTo>
                    <a:pt x="1106" y="0"/>
                  </a:lnTo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7" name="Group 125"/>
            <p:cNvGrpSpPr>
              <a:grpSpLocks/>
            </p:cNvGrpSpPr>
            <p:nvPr/>
          </p:nvGrpSpPr>
          <p:grpSpPr bwMode="auto">
            <a:xfrm>
              <a:off x="6297519" y="3720266"/>
              <a:ext cx="330360" cy="155251"/>
              <a:chOff x="864" y="2208"/>
              <a:chExt cx="192" cy="96"/>
            </a:xfrm>
          </p:grpSpPr>
          <p:sp>
            <p:nvSpPr>
              <p:cNvPr id="65" name="Rectangle 126"/>
              <p:cNvSpPr>
                <a:spLocks noChangeArrowheads="1"/>
              </p:cNvSpPr>
              <p:nvPr/>
            </p:nvSpPr>
            <p:spPr bwMode="auto">
              <a:xfrm>
                <a:off x="864" y="2208"/>
                <a:ext cx="192" cy="96"/>
              </a:xfrm>
              <a:prstGeom prst="rect">
                <a:avLst/>
              </a:prstGeom>
              <a:solidFill>
                <a:srgbClr val="FF9966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Line 127"/>
              <p:cNvSpPr>
                <a:spLocks noChangeShapeType="1"/>
              </p:cNvSpPr>
              <p:nvPr/>
            </p:nvSpPr>
            <p:spPr bwMode="auto">
              <a:xfrm>
                <a:off x="864" y="2208"/>
                <a:ext cx="192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Line 128"/>
              <p:cNvSpPr>
                <a:spLocks noChangeShapeType="1"/>
              </p:cNvSpPr>
              <p:nvPr/>
            </p:nvSpPr>
            <p:spPr bwMode="auto">
              <a:xfrm flipV="1">
                <a:off x="864" y="2208"/>
                <a:ext cx="192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8" name="Group 119"/>
            <p:cNvGrpSpPr>
              <a:grpSpLocks/>
            </p:cNvGrpSpPr>
            <p:nvPr/>
          </p:nvGrpSpPr>
          <p:grpSpPr bwMode="auto">
            <a:xfrm>
              <a:off x="7866729" y="3720266"/>
              <a:ext cx="330360" cy="155251"/>
              <a:chOff x="864" y="2208"/>
              <a:chExt cx="192" cy="96"/>
            </a:xfrm>
          </p:grpSpPr>
          <p:sp>
            <p:nvSpPr>
              <p:cNvPr id="62" name="Rectangle 120"/>
              <p:cNvSpPr>
                <a:spLocks noChangeArrowheads="1"/>
              </p:cNvSpPr>
              <p:nvPr/>
            </p:nvSpPr>
            <p:spPr bwMode="auto">
              <a:xfrm>
                <a:off x="864" y="2208"/>
                <a:ext cx="192" cy="96"/>
              </a:xfrm>
              <a:prstGeom prst="rect">
                <a:avLst/>
              </a:prstGeom>
              <a:solidFill>
                <a:srgbClr val="FF9966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Line 121"/>
              <p:cNvSpPr>
                <a:spLocks noChangeShapeType="1"/>
              </p:cNvSpPr>
              <p:nvPr/>
            </p:nvSpPr>
            <p:spPr bwMode="auto">
              <a:xfrm>
                <a:off x="864" y="2208"/>
                <a:ext cx="192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Line 122"/>
              <p:cNvSpPr>
                <a:spLocks noChangeShapeType="1"/>
              </p:cNvSpPr>
              <p:nvPr/>
            </p:nvSpPr>
            <p:spPr bwMode="auto">
              <a:xfrm flipV="1">
                <a:off x="864" y="2208"/>
                <a:ext cx="192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9" name="Oval 123"/>
            <p:cNvSpPr>
              <a:spLocks noChangeArrowheads="1"/>
            </p:cNvSpPr>
            <p:nvPr/>
          </p:nvSpPr>
          <p:spPr bwMode="auto">
            <a:xfrm>
              <a:off x="6462699" y="3176887"/>
              <a:ext cx="330360" cy="31050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Oval 124"/>
            <p:cNvSpPr>
              <a:spLocks noChangeArrowheads="1"/>
            </p:cNvSpPr>
            <p:nvPr/>
          </p:nvSpPr>
          <p:spPr bwMode="auto">
            <a:xfrm>
              <a:off x="7701549" y="3176887"/>
              <a:ext cx="330360" cy="31050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Line 129"/>
            <p:cNvSpPr>
              <a:spLocks noChangeShapeType="1"/>
            </p:cNvSpPr>
            <p:nvPr/>
          </p:nvSpPr>
          <p:spPr bwMode="auto">
            <a:xfrm flipV="1">
              <a:off x="6297519" y="3332138"/>
              <a:ext cx="1899570" cy="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2" name="Group 156"/>
            <p:cNvGrpSpPr>
              <a:grpSpLocks/>
            </p:cNvGrpSpPr>
            <p:nvPr/>
          </p:nvGrpSpPr>
          <p:grpSpPr bwMode="auto">
            <a:xfrm>
              <a:off x="7259922" y="3079855"/>
              <a:ext cx="606807" cy="513192"/>
              <a:chOff x="3134" y="1338"/>
              <a:chExt cx="529" cy="476"/>
            </a:xfrm>
          </p:grpSpPr>
          <p:sp>
            <p:nvSpPr>
              <p:cNvPr id="58" name="Arc 150"/>
              <p:cNvSpPr>
                <a:spLocks/>
              </p:cNvSpPr>
              <p:nvPr/>
            </p:nvSpPr>
            <p:spPr bwMode="auto">
              <a:xfrm>
                <a:off x="3340" y="1338"/>
                <a:ext cx="323" cy="476"/>
              </a:xfrm>
              <a:custGeom>
                <a:avLst/>
                <a:gdLst>
                  <a:gd name="T0" fmla="*/ 195 w 21600"/>
                  <a:gd name="T1" fmla="*/ 0 h 33846"/>
                  <a:gd name="T2" fmla="*/ 206 w 21600"/>
                  <a:gd name="T3" fmla="*/ 476 h 33846"/>
                  <a:gd name="T4" fmla="*/ 0 w 21600"/>
                  <a:gd name="T5" fmla="*/ 242 h 33846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33846"/>
                  <a:gd name="T11" fmla="*/ 21600 w 21600"/>
                  <a:gd name="T12" fmla="*/ 33846 h 3384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33846" fill="none" extrusionOk="0">
                    <a:moveTo>
                      <a:pt x="13018" y="-1"/>
                    </a:moveTo>
                    <a:cubicBezTo>
                      <a:pt x="18422" y="4081"/>
                      <a:pt x="21600" y="10462"/>
                      <a:pt x="21600" y="17236"/>
                    </a:cubicBezTo>
                    <a:cubicBezTo>
                      <a:pt x="21600" y="23655"/>
                      <a:pt x="18744" y="29741"/>
                      <a:pt x="13808" y="33845"/>
                    </a:cubicBezTo>
                  </a:path>
                  <a:path w="21600" h="33846" stroke="0" extrusionOk="0">
                    <a:moveTo>
                      <a:pt x="13018" y="-1"/>
                    </a:moveTo>
                    <a:cubicBezTo>
                      <a:pt x="18422" y="4081"/>
                      <a:pt x="21600" y="10462"/>
                      <a:pt x="21600" y="17236"/>
                    </a:cubicBezTo>
                    <a:cubicBezTo>
                      <a:pt x="21600" y="23655"/>
                      <a:pt x="18744" y="29741"/>
                      <a:pt x="13808" y="33845"/>
                    </a:cubicBezTo>
                    <a:lnTo>
                      <a:pt x="0" y="17236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 type="triangle" w="med" len="med"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" name="Arc 151"/>
              <p:cNvSpPr>
                <a:spLocks/>
              </p:cNvSpPr>
              <p:nvPr/>
            </p:nvSpPr>
            <p:spPr bwMode="auto">
              <a:xfrm>
                <a:off x="3283" y="1356"/>
                <a:ext cx="155" cy="432"/>
              </a:xfrm>
              <a:custGeom>
                <a:avLst/>
                <a:gdLst>
                  <a:gd name="T0" fmla="*/ 105 w 21600"/>
                  <a:gd name="T1" fmla="*/ 0 h 30732"/>
                  <a:gd name="T2" fmla="*/ 113 w 21600"/>
                  <a:gd name="T3" fmla="*/ 432 h 30732"/>
                  <a:gd name="T4" fmla="*/ 0 w 21600"/>
                  <a:gd name="T5" fmla="*/ 224 h 30732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30732"/>
                  <a:gd name="T11" fmla="*/ 21600 w 21600"/>
                  <a:gd name="T12" fmla="*/ 30732 h 3073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30732" fill="none" extrusionOk="0">
                    <a:moveTo>
                      <a:pt x="14566" y="0"/>
                    </a:moveTo>
                    <a:cubicBezTo>
                      <a:pt x="19047" y="4092"/>
                      <a:pt x="21600" y="9880"/>
                      <a:pt x="21600" y="15949"/>
                    </a:cubicBezTo>
                    <a:cubicBezTo>
                      <a:pt x="21600" y="21441"/>
                      <a:pt x="19507" y="26727"/>
                      <a:pt x="15748" y="30731"/>
                    </a:cubicBezTo>
                  </a:path>
                  <a:path w="21600" h="30732" stroke="0" extrusionOk="0">
                    <a:moveTo>
                      <a:pt x="14566" y="0"/>
                    </a:moveTo>
                    <a:cubicBezTo>
                      <a:pt x="19047" y="4092"/>
                      <a:pt x="21600" y="9880"/>
                      <a:pt x="21600" y="15949"/>
                    </a:cubicBezTo>
                    <a:cubicBezTo>
                      <a:pt x="21600" y="21441"/>
                      <a:pt x="19507" y="26727"/>
                      <a:pt x="15748" y="30731"/>
                    </a:cubicBezTo>
                    <a:lnTo>
                      <a:pt x="0" y="15949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 type="triangle" w="med" len="med"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" name="Arc 152"/>
              <p:cNvSpPr>
                <a:spLocks/>
              </p:cNvSpPr>
              <p:nvPr/>
            </p:nvSpPr>
            <p:spPr bwMode="auto">
              <a:xfrm>
                <a:off x="3217" y="1356"/>
                <a:ext cx="87" cy="432"/>
              </a:xfrm>
              <a:custGeom>
                <a:avLst/>
                <a:gdLst>
                  <a:gd name="T0" fmla="*/ 59 w 21600"/>
                  <a:gd name="T1" fmla="*/ 0 h 30732"/>
                  <a:gd name="T2" fmla="*/ 63 w 21600"/>
                  <a:gd name="T3" fmla="*/ 432 h 30732"/>
                  <a:gd name="T4" fmla="*/ 0 w 21600"/>
                  <a:gd name="T5" fmla="*/ 224 h 30732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30732"/>
                  <a:gd name="T11" fmla="*/ 21600 w 21600"/>
                  <a:gd name="T12" fmla="*/ 30732 h 3073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30732" fill="none" extrusionOk="0">
                    <a:moveTo>
                      <a:pt x="14566" y="0"/>
                    </a:moveTo>
                    <a:cubicBezTo>
                      <a:pt x="19047" y="4092"/>
                      <a:pt x="21600" y="9880"/>
                      <a:pt x="21600" y="15949"/>
                    </a:cubicBezTo>
                    <a:cubicBezTo>
                      <a:pt x="21600" y="21441"/>
                      <a:pt x="19507" y="26727"/>
                      <a:pt x="15748" y="30731"/>
                    </a:cubicBezTo>
                  </a:path>
                  <a:path w="21600" h="30732" stroke="0" extrusionOk="0">
                    <a:moveTo>
                      <a:pt x="14566" y="0"/>
                    </a:moveTo>
                    <a:cubicBezTo>
                      <a:pt x="19047" y="4092"/>
                      <a:pt x="21600" y="9880"/>
                      <a:pt x="21600" y="15949"/>
                    </a:cubicBezTo>
                    <a:cubicBezTo>
                      <a:pt x="21600" y="21441"/>
                      <a:pt x="19507" y="26727"/>
                      <a:pt x="15748" y="30731"/>
                    </a:cubicBezTo>
                    <a:lnTo>
                      <a:pt x="0" y="15949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 type="triangle" w="med" len="med"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Arc 153"/>
              <p:cNvSpPr>
                <a:spLocks/>
              </p:cNvSpPr>
              <p:nvPr/>
            </p:nvSpPr>
            <p:spPr bwMode="auto">
              <a:xfrm>
                <a:off x="3134" y="1356"/>
                <a:ext cx="62" cy="432"/>
              </a:xfrm>
              <a:custGeom>
                <a:avLst/>
                <a:gdLst>
                  <a:gd name="T0" fmla="*/ 42 w 21600"/>
                  <a:gd name="T1" fmla="*/ 0 h 30732"/>
                  <a:gd name="T2" fmla="*/ 45 w 21600"/>
                  <a:gd name="T3" fmla="*/ 432 h 30732"/>
                  <a:gd name="T4" fmla="*/ 0 w 21600"/>
                  <a:gd name="T5" fmla="*/ 224 h 30732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30732"/>
                  <a:gd name="T11" fmla="*/ 21600 w 21600"/>
                  <a:gd name="T12" fmla="*/ 30732 h 3073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30732" fill="none" extrusionOk="0">
                    <a:moveTo>
                      <a:pt x="14566" y="0"/>
                    </a:moveTo>
                    <a:cubicBezTo>
                      <a:pt x="19047" y="4092"/>
                      <a:pt x="21600" y="9880"/>
                      <a:pt x="21600" y="15949"/>
                    </a:cubicBezTo>
                    <a:cubicBezTo>
                      <a:pt x="21600" y="21441"/>
                      <a:pt x="19507" y="26727"/>
                      <a:pt x="15748" y="30731"/>
                    </a:cubicBezTo>
                  </a:path>
                  <a:path w="21600" h="30732" stroke="0" extrusionOk="0">
                    <a:moveTo>
                      <a:pt x="14566" y="0"/>
                    </a:moveTo>
                    <a:cubicBezTo>
                      <a:pt x="19047" y="4092"/>
                      <a:pt x="21600" y="9880"/>
                      <a:pt x="21600" y="15949"/>
                    </a:cubicBezTo>
                    <a:cubicBezTo>
                      <a:pt x="21600" y="21441"/>
                      <a:pt x="19507" y="26727"/>
                      <a:pt x="15748" y="30731"/>
                    </a:cubicBezTo>
                    <a:lnTo>
                      <a:pt x="0" y="15949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 type="triangle" w="med" len="med"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3" name="Line 154"/>
            <p:cNvSpPr>
              <a:spLocks noChangeShapeType="1"/>
            </p:cNvSpPr>
            <p:nvPr/>
          </p:nvSpPr>
          <p:spPr bwMode="auto">
            <a:xfrm flipV="1">
              <a:off x="7245010" y="3099261"/>
              <a:ext cx="0" cy="465754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4" name="Group 157"/>
            <p:cNvGrpSpPr>
              <a:grpSpLocks/>
            </p:cNvGrpSpPr>
            <p:nvPr/>
          </p:nvGrpSpPr>
          <p:grpSpPr bwMode="auto">
            <a:xfrm flipH="1">
              <a:off x="6627879" y="3079855"/>
              <a:ext cx="606807" cy="513192"/>
              <a:chOff x="3134" y="1338"/>
              <a:chExt cx="529" cy="476"/>
            </a:xfrm>
          </p:grpSpPr>
          <p:sp>
            <p:nvSpPr>
              <p:cNvPr id="54" name="Arc 158"/>
              <p:cNvSpPr>
                <a:spLocks/>
              </p:cNvSpPr>
              <p:nvPr/>
            </p:nvSpPr>
            <p:spPr bwMode="auto">
              <a:xfrm>
                <a:off x="3340" y="1338"/>
                <a:ext cx="323" cy="476"/>
              </a:xfrm>
              <a:custGeom>
                <a:avLst/>
                <a:gdLst>
                  <a:gd name="T0" fmla="*/ 195 w 21600"/>
                  <a:gd name="T1" fmla="*/ 0 h 33846"/>
                  <a:gd name="T2" fmla="*/ 206 w 21600"/>
                  <a:gd name="T3" fmla="*/ 476 h 33846"/>
                  <a:gd name="T4" fmla="*/ 0 w 21600"/>
                  <a:gd name="T5" fmla="*/ 242 h 33846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33846"/>
                  <a:gd name="T11" fmla="*/ 21600 w 21600"/>
                  <a:gd name="T12" fmla="*/ 33846 h 3384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33846" fill="none" extrusionOk="0">
                    <a:moveTo>
                      <a:pt x="13018" y="-1"/>
                    </a:moveTo>
                    <a:cubicBezTo>
                      <a:pt x="18422" y="4081"/>
                      <a:pt x="21600" y="10462"/>
                      <a:pt x="21600" y="17236"/>
                    </a:cubicBezTo>
                    <a:cubicBezTo>
                      <a:pt x="21600" y="23655"/>
                      <a:pt x="18744" y="29741"/>
                      <a:pt x="13808" y="33845"/>
                    </a:cubicBezTo>
                  </a:path>
                  <a:path w="21600" h="33846" stroke="0" extrusionOk="0">
                    <a:moveTo>
                      <a:pt x="13018" y="-1"/>
                    </a:moveTo>
                    <a:cubicBezTo>
                      <a:pt x="18422" y="4081"/>
                      <a:pt x="21600" y="10462"/>
                      <a:pt x="21600" y="17236"/>
                    </a:cubicBezTo>
                    <a:cubicBezTo>
                      <a:pt x="21600" y="23655"/>
                      <a:pt x="18744" y="29741"/>
                      <a:pt x="13808" y="33845"/>
                    </a:cubicBezTo>
                    <a:lnTo>
                      <a:pt x="0" y="17236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 type="triangle" w="med" len="med"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Arc 159"/>
              <p:cNvSpPr>
                <a:spLocks/>
              </p:cNvSpPr>
              <p:nvPr/>
            </p:nvSpPr>
            <p:spPr bwMode="auto">
              <a:xfrm>
                <a:off x="3283" y="1356"/>
                <a:ext cx="155" cy="432"/>
              </a:xfrm>
              <a:custGeom>
                <a:avLst/>
                <a:gdLst>
                  <a:gd name="T0" fmla="*/ 105 w 21600"/>
                  <a:gd name="T1" fmla="*/ 0 h 30732"/>
                  <a:gd name="T2" fmla="*/ 113 w 21600"/>
                  <a:gd name="T3" fmla="*/ 432 h 30732"/>
                  <a:gd name="T4" fmla="*/ 0 w 21600"/>
                  <a:gd name="T5" fmla="*/ 224 h 30732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30732"/>
                  <a:gd name="T11" fmla="*/ 21600 w 21600"/>
                  <a:gd name="T12" fmla="*/ 30732 h 3073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30732" fill="none" extrusionOk="0">
                    <a:moveTo>
                      <a:pt x="14566" y="0"/>
                    </a:moveTo>
                    <a:cubicBezTo>
                      <a:pt x="19047" y="4092"/>
                      <a:pt x="21600" y="9880"/>
                      <a:pt x="21600" y="15949"/>
                    </a:cubicBezTo>
                    <a:cubicBezTo>
                      <a:pt x="21600" y="21441"/>
                      <a:pt x="19507" y="26727"/>
                      <a:pt x="15748" y="30731"/>
                    </a:cubicBezTo>
                  </a:path>
                  <a:path w="21600" h="30732" stroke="0" extrusionOk="0">
                    <a:moveTo>
                      <a:pt x="14566" y="0"/>
                    </a:moveTo>
                    <a:cubicBezTo>
                      <a:pt x="19047" y="4092"/>
                      <a:pt x="21600" y="9880"/>
                      <a:pt x="21600" y="15949"/>
                    </a:cubicBezTo>
                    <a:cubicBezTo>
                      <a:pt x="21600" y="21441"/>
                      <a:pt x="19507" y="26727"/>
                      <a:pt x="15748" y="30731"/>
                    </a:cubicBezTo>
                    <a:lnTo>
                      <a:pt x="0" y="15949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 type="triangle" w="med" len="med"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" name="Arc 160"/>
              <p:cNvSpPr>
                <a:spLocks/>
              </p:cNvSpPr>
              <p:nvPr/>
            </p:nvSpPr>
            <p:spPr bwMode="auto">
              <a:xfrm>
                <a:off x="3217" y="1356"/>
                <a:ext cx="87" cy="432"/>
              </a:xfrm>
              <a:custGeom>
                <a:avLst/>
                <a:gdLst>
                  <a:gd name="T0" fmla="*/ 59 w 21600"/>
                  <a:gd name="T1" fmla="*/ 0 h 30732"/>
                  <a:gd name="T2" fmla="*/ 63 w 21600"/>
                  <a:gd name="T3" fmla="*/ 432 h 30732"/>
                  <a:gd name="T4" fmla="*/ 0 w 21600"/>
                  <a:gd name="T5" fmla="*/ 224 h 30732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30732"/>
                  <a:gd name="T11" fmla="*/ 21600 w 21600"/>
                  <a:gd name="T12" fmla="*/ 30732 h 3073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30732" fill="none" extrusionOk="0">
                    <a:moveTo>
                      <a:pt x="14566" y="0"/>
                    </a:moveTo>
                    <a:cubicBezTo>
                      <a:pt x="19047" y="4092"/>
                      <a:pt x="21600" y="9880"/>
                      <a:pt x="21600" y="15949"/>
                    </a:cubicBezTo>
                    <a:cubicBezTo>
                      <a:pt x="21600" y="21441"/>
                      <a:pt x="19507" y="26727"/>
                      <a:pt x="15748" y="30731"/>
                    </a:cubicBezTo>
                  </a:path>
                  <a:path w="21600" h="30732" stroke="0" extrusionOk="0">
                    <a:moveTo>
                      <a:pt x="14566" y="0"/>
                    </a:moveTo>
                    <a:cubicBezTo>
                      <a:pt x="19047" y="4092"/>
                      <a:pt x="21600" y="9880"/>
                      <a:pt x="21600" y="15949"/>
                    </a:cubicBezTo>
                    <a:cubicBezTo>
                      <a:pt x="21600" y="21441"/>
                      <a:pt x="19507" y="26727"/>
                      <a:pt x="15748" y="30731"/>
                    </a:cubicBezTo>
                    <a:lnTo>
                      <a:pt x="0" y="15949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 type="triangle" w="med" len="med"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Arc 161"/>
              <p:cNvSpPr>
                <a:spLocks/>
              </p:cNvSpPr>
              <p:nvPr/>
            </p:nvSpPr>
            <p:spPr bwMode="auto">
              <a:xfrm>
                <a:off x="3134" y="1356"/>
                <a:ext cx="62" cy="432"/>
              </a:xfrm>
              <a:custGeom>
                <a:avLst/>
                <a:gdLst>
                  <a:gd name="T0" fmla="*/ 42 w 21600"/>
                  <a:gd name="T1" fmla="*/ 0 h 30732"/>
                  <a:gd name="T2" fmla="*/ 45 w 21600"/>
                  <a:gd name="T3" fmla="*/ 432 h 30732"/>
                  <a:gd name="T4" fmla="*/ 0 w 21600"/>
                  <a:gd name="T5" fmla="*/ 224 h 30732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30732"/>
                  <a:gd name="T11" fmla="*/ 21600 w 21600"/>
                  <a:gd name="T12" fmla="*/ 30732 h 3073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30732" fill="none" extrusionOk="0">
                    <a:moveTo>
                      <a:pt x="14566" y="0"/>
                    </a:moveTo>
                    <a:cubicBezTo>
                      <a:pt x="19047" y="4092"/>
                      <a:pt x="21600" y="9880"/>
                      <a:pt x="21600" y="15949"/>
                    </a:cubicBezTo>
                    <a:cubicBezTo>
                      <a:pt x="21600" y="21441"/>
                      <a:pt x="19507" y="26727"/>
                      <a:pt x="15748" y="30731"/>
                    </a:cubicBezTo>
                  </a:path>
                  <a:path w="21600" h="30732" stroke="0" extrusionOk="0">
                    <a:moveTo>
                      <a:pt x="14566" y="0"/>
                    </a:moveTo>
                    <a:cubicBezTo>
                      <a:pt x="19047" y="4092"/>
                      <a:pt x="21600" y="9880"/>
                      <a:pt x="21600" y="15949"/>
                    </a:cubicBezTo>
                    <a:cubicBezTo>
                      <a:pt x="21600" y="21441"/>
                      <a:pt x="19507" y="26727"/>
                      <a:pt x="15748" y="30731"/>
                    </a:cubicBezTo>
                    <a:lnTo>
                      <a:pt x="0" y="15949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 type="triangle" w="med" len="med"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5" name="Oval 135"/>
            <p:cNvSpPr>
              <a:spLocks noChangeArrowheads="1"/>
            </p:cNvSpPr>
            <p:nvPr/>
          </p:nvSpPr>
          <p:spPr bwMode="auto">
            <a:xfrm>
              <a:off x="6600349" y="3306263"/>
              <a:ext cx="55060" cy="50672"/>
            </a:xfrm>
            <a:prstGeom prst="ellipse">
              <a:avLst/>
            </a:prstGeom>
            <a:gradFill rotWithShape="0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Oval 134"/>
            <p:cNvSpPr>
              <a:spLocks noChangeArrowheads="1"/>
            </p:cNvSpPr>
            <p:nvPr/>
          </p:nvSpPr>
          <p:spPr bwMode="auto">
            <a:xfrm>
              <a:off x="7839199" y="3306263"/>
              <a:ext cx="55060" cy="50672"/>
            </a:xfrm>
            <a:prstGeom prst="ellipse">
              <a:avLst/>
            </a:prstGeom>
            <a:gradFill rotWithShape="0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Rectangle 163"/>
            <p:cNvSpPr>
              <a:spLocks noChangeArrowheads="1"/>
            </p:cNvSpPr>
            <p:nvPr/>
          </p:nvSpPr>
          <p:spPr bwMode="auto">
            <a:xfrm>
              <a:off x="7943584" y="3914331"/>
              <a:ext cx="338390" cy="2070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dirty="0">
                  <a:latin typeface="Comic Sans MS" pitchFamily="-110" charset="0"/>
                </a:rPr>
                <a:t>coil</a:t>
              </a:r>
              <a:endParaRPr sz="1400" noProof="1">
                <a:latin typeface="Comic Sans MS" pitchFamily="-110" charset="0"/>
              </a:endParaRPr>
            </a:p>
          </p:txBody>
        </p:sp>
        <p:sp>
          <p:nvSpPr>
            <p:cNvPr id="28" name="Line 164"/>
            <p:cNvSpPr>
              <a:spLocks noChangeShapeType="1"/>
            </p:cNvSpPr>
            <p:nvPr/>
          </p:nvSpPr>
          <p:spPr bwMode="auto">
            <a:xfrm flipH="1" flipV="1">
              <a:off x="7943584" y="3875518"/>
              <a:ext cx="88325" cy="1110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Rectangle 165"/>
            <p:cNvSpPr>
              <a:spLocks noChangeArrowheads="1"/>
            </p:cNvSpPr>
            <p:nvPr/>
          </p:nvSpPr>
          <p:spPr bwMode="auto">
            <a:xfrm>
              <a:off x="8520567" y="2934307"/>
              <a:ext cx="443921" cy="2070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  <a:latin typeface="Comic Sans MS" pitchFamily="-110" charset="0"/>
                </a:rPr>
                <a:t>beam</a:t>
              </a:r>
              <a:endParaRPr sz="1400" noProof="1">
                <a:solidFill>
                  <a:srgbClr val="FF0000"/>
                </a:solidFill>
                <a:latin typeface="Comic Sans MS" pitchFamily="-110" charset="0"/>
              </a:endParaRPr>
            </a:p>
          </p:txBody>
        </p:sp>
        <p:sp>
          <p:nvSpPr>
            <p:cNvPr id="30" name="Line 166"/>
            <p:cNvSpPr>
              <a:spLocks noChangeShapeType="1"/>
            </p:cNvSpPr>
            <p:nvPr/>
          </p:nvSpPr>
          <p:spPr bwMode="auto">
            <a:xfrm flipV="1">
              <a:off x="7866729" y="3141308"/>
              <a:ext cx="726104" cy="19083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Rectangle 167"/>
            <p:cNvSpPr>
              <a:spLocks noChangeArrowheads="1"/>
            </p:cNvSpPr>
            <p:nvPr/>
          </p:nvSpPr>
          <p:spPr bwMode="auto">
            <a:xfrm>
              <a:off x="5136670" y="2728383"/>
              <a:ext cx="822459" cy="5045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 dirty="0">
                  <a:latin typeface="Comic Sans MS" pitchFamily="-110" charset="0"/>
                </a:rPr>
                <a:t>vacuum pipe</a:t>
              </a:r>
              <a:endParaRPr sz="1400" noProof="1">
                <a:latin typeface="Comic Sans MS" pitchFamily="-110" charset="0"/>
              </a:endParaRPr>
            </a:p>
          </p:txBody>
        </p:sp>
        <p:sp>
          <p:nvSpPr>
            <p:cNvPr id="32" name="Line 169"/>
            <p:cNvSpPr>
              <a:spLocks noChangeShapeType="1"/>
            </p:cNvSpPr>
            <p:nvPr/>
          </p:nvSpPr>
          <p:spPr bwMode="auto">
            <a:xfrm>
              <a:off x="5837538" y="3099261"/>
              <a:ext cx="625161" cy="15632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Rectangle 170"/>
            <p:cNvSpPr>
              <a:spLocks noChangeArrowheads="1"/>
            </p:cNvSpPr>
            <p:nvPr/>
          </p:nvSpPr>
          <p:spPr bwMode="auto">
            <a:xfrm>
              <a:off x="6686380" y="3892768"/>
              <a:ext cx="676779" cy="2070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dirty="0">
                  <a:latin typeface="Comic Sans MS" pitchFamily="-110" charset="0"/>
                </a:rPr>
                <a:t>iron yoke</a:t>
              </a:r>
              <a:endParaRPr sz="1400" noProof="1">
                <a:latin typeface="Comic Sans MS" pitchFamily="-110" charset="0"/>
              </a:endParaRPr>
            </a:p>
          </p:txBody>
        </p:sp>
        <p:sp>
          <p:nvSpPr>
            <p:cNvPr id="34" name="Rectangle 174"/>
            <p:cNvSpPr>
              <a:spLocks noChangeArrowheads="1"/>
            </p:cNvSpPr>
            <p:nvPr/>
          </p:nvSpPr>
          <p:spPr bwMode="auto">
            <a:xfrm>
              <a:off x="7884368" y="3356992"/>
              <a:ext cx="403209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 i="1" dirty="0">
                  <a:solidFill>
                    <a:srgbClr val="009999"/>
                  </a:solidFill>
                  <a:latin typeface="Times New Roman"/>
                  <a:cs typeface="Times New Roman"/>
                </a:rPr>
                <a:t>B</a:t>
              </a:r>
              <a:r>
                <a:rPr lang="en-US" sz="1600" i="1" baseline="-25000" dirty="0">
                  <a:solidFill>
                    <a:srgbClr val="009999"/>
                  </a:solidFill>
                  <a:latin typeface="Times New Roman"/>
                  <a:cs typeface="Times New Roman"/>
                </a:rPr>
                <a:t>f</a:t>
              </a:r>
              <a:endParaRPr sz="1600" i="1" baseline="-25000" noProof="1">
                <a:solidFill>
                  <a:srgbClr val="009999"/>
                </a:solidFill>
                <a:latin typeface="Times New Roman"/>
                <a:cs typeface="Times New Roman"/>
              </a:endParaRPr>
            </a:p>
          </p:txBody>
        </p:sp>
        <p:sp>
          <p:nvSpPr>
            <p:cNvPr id="35" name="Line 175"/>
            <p:cNvSpPr>
              <a:spLocks noChangeShapeType="1"/>
            </p:cNvSpPr>
            <p:nvPr/>
          </p:nvSpPr>
          <p:spPr bwMode="auto">
            <a:xfrm flipH="1" flipV="1">
              <a:off x="7875906" y="3406529"/>
              <a:ext cx="108973" cy="112126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Oval 187"/>
            <p:cNvSpPr>
              <a:spLocks noChangeArrowheads="1"/>
            </p:cNvSpPr>
            <p:nvPr/>
          </p:nvSpPr>
          <p:spPr bwMode="auto">
            <a:xfrm>
              <a:off x="6639350" y="4659321"/>
              <a:ext cx="1211320" cy="1138509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Line 189"/>
            <p:cNvSpPr>
              <a:spLocks noChangeShapeType="1"/>
            </p:cNvSpPr>
            <p:nvPr/>
          </p:nvSpPr>
          <p:spPr bwMode="auto">
            <a:xfrm>
              <a:off x="7271393" y="4659321"/>
              <a:ext cx="422127" cy="0"/>
            </a:xfrm>
            <a:prstGeom prst="line">
              <a:avLst/>
            </a:prstGeom>
            <a:noFill/>
            <a:ln w="9525">
              <a:solidFill>
                <a:srgbClr val="3333FF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Oval 190"/>
            <p:cNvSpPr>
              <a:spLocks noChangeArrowheads="1"/>
            </p:cNvSpPr>
            <p:nvPr/>
          </p:nvSpPr>
          <p:spPr bwMode="auto">
            <a:xfrm>
              <a:off x="6797647" y="4808104"/>
              <a:ext cx="895872" cy="84202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lg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Line 192"/>
            <p:cNvSpPr>
              <a:spLocks noChangeShapeType="1"/>
            </p:cNvSpPr>
            <p:nvPr/>
          </p:nvSpPr>
          <p:spPr bwMode="auto">
            <a:xfrm flipH="1">
              <a:off x="6077279" y="6452258"/>
              <a:ext cx="2270078" cy="107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93"/>
            <p:cNvSpPr>
              <a:spLocks/>
            </p:cNvSpPr>
            <p:nvPr/>
          </p:nvSpPr>
          <p:spPr bwMode="auto">
            <a:xfrm>
              <a:off x="6335372" y="6095396"/>
              <a:ext cx="915373" cy="356862"/>
            </a:xfrm>
            <a:custGeom>
              <a:avLst/>
              <a:gdLst>
                <a:gd name="T0" fmla="*/ 0 w 798"/>
                <a:gd name="T1" fmla="*/ 331 h 331"/>
                <a:gd name="T2" fmla="*/ 135 w 798"/>
                <a:gd name="T3" fmla="*/ 307 h 331"/>
                <a:gd name="T4" fmla="*/ 207 w 798"/>
                <a:gd name="T5" fmla="*/ 265 h 331"/>
                <a:gd name="T6" fmla="*/ 264 w 798"/>
                <a:gd name="T7" fmla="*/ 199 h 331"/>
                <a:gd name="T8" fmla="*/ 378 w 798"/>
                <a:gd name="T9" fmla="*/ 46 h 331"/>
                <a:gd name="T10" fmla="*/ 558 w 798"/>
                <a:gd name="T11" fmla="*/ 7 h 331"/>
                <a:gd name="T12" fmla="*/ 798 w 798"/>
                <a:gd name="T13" fmla="*/ 5 h 33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98"/>
                <a:gd name="T22" fmla="*/ 0 h 331"/>
                <a:gd name="T23" fmla="*/ 798 w 798"/>
                <a:gd name="T24" fmla="*/ 331 h 33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98" h="331">
                  <a:moveTo>
                    <a:pt x="0" y="331"/>
                  </a:moveTo>
                  <a:cubicBezTo>
                    <a:pt x="22" y="327"/>
                    <a:pt x="101" y="318"/>
                    <a:pt x="135" y="307"/>
                  </a:cubicBezTo>
                  <a:cubicBezTo>
                    <a:pt x="169" y="296"/>
                    <a:pt x="186" y="283"/>
                    <a:pt x="207" y="265"/>
                  </a:cubicBezTo>
                  <a:cubicBezTo>
                    <a:pt x="228" y="247"/>
                    <a:pt x="236" y="235"/>
                    <a:pt x="264" y="199"/>
                  </a:cubicBezTo>
                  <a:cubicBezTo>
                    <a:pt x="291" y="139"/>
                    <a:pt x="330" y="85"/>
                    <a:pt x="378" y="46"/>
                  </a:cubicBezTo>
                  <a:cubicBezTo>
                    <a:pt x="426" y="7"/>
                    <a:pt x="488" y="14"/>
                    <a:pt x="558" y="7"/>
                  </a:cubicBezTo>
                  <a:cubicBezTo>
                    <a:pt x="628" y="0"/>
                    <a:pt x="748" y="6"/>
                    <a:pt x="798" y="5"/>
                  </a:cubicBezTo>
                </a:path>
              </a:pathLst>
            </a:custGeom>
            <a:noFill/>
            <a:ln w="9525">
              <a:solidFill>
                <a:srgbClr val="009999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Line 195"/>
            <p:cNvSpPr>
              <a:spLocks noChangeShapeType="1"/>
            </p:cNvSpPr>
            <p:nvPr/>
          </p:nvSpPr>
          <p:spPr bwMode="auto">
            <a:xfrm>
              <a:off x="7245010" y="5968176"/>
              <a:ext cx="0" cy="4851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Line 197"/>
            <p:cNvSpPr>
              <a:spLocks noChangeShapeType="1"/>
            </p:cNvSpPr>
            <p:nvPr/>
          </p:nvSpPr>
          <p:spPr bwMode="auto">
            <a:xfrm>
              <a:off x="6630173" y="5233966"/>
              <a:ext cx="0" cy="1083525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Rectangle 171"/>
            <p:cNvSpPr>
              <a:spLocks noChangeArrowheads="1"/>
            </p:cNvSpPr>
            <p:nvPr/>
          </p:nvSpPr>
          <p:spPr bwMode="auto">
            <a:xfrm>
              <a:off x="7236296" y="5805264"/>
              <a:ext cx="387746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 i="1" dirty="0">
                  <a:solidFill>
                    <a:srgbClr val="009999"/>
                  </a:solidFill>
                  <a:latin typeface="Times New Roman"/>
                  <a:cs typeface="Times New Roman"/>
                </a:rPr>
                <a:t>B</a:t>
              </a:r>
              <a:endParaRPr sz="1600" i="1" noProof="1">
                <a:solidFill>
                  <a:srgbClr val="009999"/>
                </a:solidFill>
                <a:latin typeface="Times New Roman"/>
                <a:cs typeface="Times New Roman"/>
              </a:endParaRPr>
            </a:p>
          </p:txBody>
        </p:sp>
        <p:sp>
          <p:nvSpPr>
            <p:cNvPr id="44" name="Freeform 198"/>
            <p:cNvSpPr>
              <a:spLocks/>
            </p:cNvSpPr>
            <p:nvPr/>
          </p:nvSpPr>
          <p:spPr bwMode="auto">
            <a:xfrm flipH="1">
              <a:off x="7226656" y="6095396"/>
              <a:ext cx="915373" cy="356862"/>
            </a:xfrm>
            <a:custGeom>
              <a:avLst/>
              <a:gdLst>
                <a:gd name="T0" fmla="*/ 0 w 798"/>
                <a:gd name="T1" fmla="*/ 331 h 331"/>
                <a:gd name="T2" fmla="*/ 135 w 798"/>
                <a:gd name="T3" fmla="*/ 307 h 331"/>
                <a:gd name="T4" fmla="*/ 207 w 798"/>
                <a:gd name="T5" fmla="*/ 265 h 331"/>
                <a:gd name="T6" fmla="*/ 264 w 798"/>
                <a:gd name="T7" fmla="*/ 199 h 331"/>
                <a:gd name="T8" fmla="*/ 378 w 798"/>
                <a:gd name="T9" fmla="*/ 46 h 331"/>
                <a:gd name="T10" fmla="*/ 558 w 798"/>
                <a:gd name="T11" fmla="*/ 7 h 331"/>
                <a:gd name="T12" fmla="*/ 798 w 798"/>
                <a:gd name="T13" fmla="*/ 5 h 33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98"/>
                <a:gd name="T22" fmla="*/ 0 h 331"/>
                <a:gd name="T23" fmla="*/ 798 w 798"/>
                <a:gd name="T24" fmla="*/ 331 h 33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98" h="331">
                  <a:moveTo>
                    <a:pt x="0" y="331"/>
                  </a:moveTo>
                  <a:cubicBezTo>
                    <a:pt x="22" y="327"/>
                    <a:pt x="101" y="318"/>
                    <a:pt x="135" y="307"/>
                  </a:cubicBezTo>
                  <a:cubicBezTo>
                    <a:pt x="169" y="296"/>
                    <a:pt x="186" y="283"/>
                    <a:pt x="207" y="265"/>
                  </a:cubicBezTo>
                  <a:cubicBezTo>
                    <a:pt x="228" y="247"/>
                    <a:pt x="236" y="235"/>
                    <a:pt x="264" y="199"/>
                  </a:cubicBezTo>
                  <a:cubicBezTo>
                    <a:pt x="291" y="139"/>
                    <a:pt x="330" y="85"/>
                    <a:pt x="378" y="46"/>
                  </a:cubicBezTo>
                  <a:cubicBezTo>
                    <a:pt x="426" y="7"/>
                    <a:pt x="488" y="14"/>
                    <a:pt x="558" y="7"/>
                  </a:cubicBezTo>
                  <a:cubicBezTo>
                    <a:pt x="628" y="0"/>
                    <a:pt x="748" y="6"/>
                    <a:pt x="798" y="5"/>
                  </a:cubicBezTo>
                </a:path>
              </a:pathLst>
            </a:custGeom>
            <a:noFill/>
            <a:ln w="9525">
              <a:solidFill>
                <a:srgbClr val="009999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Rectangle 199"/>
            <p:cNvSpPr>
              <a:spLocks noChangeArrowheads="1"/>
            </p:cNvSpPr>
            <p:nvPr/>
          </p:nvSpPr>
          <p:spPr bwMode="auto">
            <a:xfrm>
              <a:off x="6257371" y="6074911"/>
              <a:ext cx="403209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 i="1" dirty="0">
                  <a:solidFill>
                    <a:srgbClr val="009999"/>
                  </a:solidFill>
                  <a:latin typeface="Times New Roman"/>
                  <a:cs typeface="Times New Roman"/>
                </a:rPr>
                <a:t>B</a:t>
              </a:r>
              <a:r>
                <a:rPr lang="en-US" sz="1600" i="1" baseline="-25000" dirty="0">
                  <a:solidFill>
                    <a:srgbClr val="009999"/>
                  </a:solidFill>
                  <a:latin typeface="Times New Roman"/>
                  <a:cs typeface="Times New Roman"/>
                </a:rPr>
                <a:t>f</a:t>
              </a:r>
              <a:endParaRPr sz="1600" i="1" baseline="-25000" noProof="1">
                <a:solidFill>
                  <a:srgbClr val="009999"/>
                </a:solidFill>
                <a:latin typeface="Times New Roman"/>
                <a:cs typeface="Times New Roman"/>
              </a:endParaRPr>
            </a:p>
          </p:txBody>
        </p:sp>
        <p:grpSp>
          <p:nvGrpSpPr>
            <p:cNvPr id="46" name="Group 200"/>
            <p:cNvGrpSpPr>
              <a:grpSpLocks/>
            </p:cNvGrpSpPr>
            <p:nvPr/>
          </p:nvGrpSpPr>
          <p:grpSpPr bwMode="auto">
            <a:xfrm>
              <a:off x="7668276" y="4458784"/>
              <a:ext cx="220240" cy="338533"/>
              <a:chOff x="3373" y="2377"/>
              <a:chExt cx="192" cy="314"/>
            </a:xfrm>
          </p:grpSpPr>
          <p:sp>
            <p:nvSpPr>
              <p:cNvPr id="52" name="Rectangle 201"/>
              <p:cNvSpPr>
                <a:spLocks noChangeArrowheads="1"/>
              </p:cNvSpPr>
              <p:nvPr/>
            </p:nvSpPr>
            <p:spPr bwMode="auto">
              <a:xfrm>
                <a:off x="3373" y="2377"/>
                <a:ext cx="192" cy="3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600" i="1" dirty="0">
                    <a:solidFill>
                      <a:srgbClr val="0000FF"/>
                    </a:solidFill>
                    <a:latin typeface="Times New Roman"/>
                    <a:cs typeface="Times New Roman"/>
                  </a:rPr>
                  <a:t>E</a:t>
                </a:r>
                <a:endParaRPr sz="1600" i="1" noProof="1">
                  <a:solidFill>
                    <a:srgbClr val="0000FF"/>
                  </a:solidFill>
                  <a:latin typeface="Times New Roman"/>
                  <a:cs typeface="Times New Roman"/>
                </a:endParaRPr>
              </a:p>
            </p:txBody>
          </p:sp>
          <p:sp>
            <p:nvSpPr>
              <p:cNvPr id="53" name="Line 202"/>
              <p:cNvSpPr>
                <a:spLocks noChangeShapeType="1"/>
              </p:cNvSpPr>
              <p:nvPr/>
            </p:nvSpPr>
            <p:spPr bwMode="auto">
              <a:xfrm>
                <a:off x="3465" y="2424"/>
                <a:ext cx="96" cy="0"/>
              </a:xfrm>
              <a:prstGeom prst="line">
                <a:avLst/>
              </a:prstGeom>
              <a:noFill/>
              <a:ln w="12700">
                <a:solidFill>
                  <a:schemeClr val="accent2"/>
                </a:solidFill>
                <a:round/>
                <a:headEnd/>
                <a:tailEnd type="stealth" w="sm" len="sm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7" name="Line 212"/>
            <p:cNvSpPr>
              <a:spLocks noChangeShapeType="1"/>
            </p:cNvSpPr>
            <p:nvPr/>
          </p:nvSpPr>
          <p:spPr bwMode="auto">
            <a:xfrm flipV="1">
              <a:off x="7245010" y="4823197"/>
              <a:ext cx="448510" cy="41076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Rectangle 214"/>
            <p:cNvSpPr>
              <a:spLocks noChangeArrowheads="1"/>
            </p:cNvSpPr>
            <p:nvPr/>
          </p:nvSpPr>
          <p:spPr bwMode="auto">
            <a:xfrm>
              <a:off x="7381948" y="4941168"/>
              <a:ext cx="358404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i="1" dirty="0">
                  <a:latin typeface="Times New Roman"/>
                  <a:cs typeface="Times New Roman"/>
                </a:rPr>
                <a:t>R</a:t>
              </a:r>
              <a:endParaRPr sz="1400" i="1" noProof="1">
                <a:latin typeface="Times New Roman"/>
                <a:cs typeface="Times New Roman"/>
              </a:endParaRPr>
            </a:p>
          </p:txBody>
        </p:sp>
        <p:sp>
          <p:nvSpPr>
            <p:cNvPr id="49" name="Line 215"/>
            <p:cNvSpPr>
              <a:spLocks noChangeShapeType="1"/>
            </p:cNvSpPr>
            <p:nvPr/>
          </p:nvSpPr>
          <p:spPr bwMode="auto">
            <a:xfrm>
              <a:off x="6639350" y="6317491"/>
              <a:ext cx="595336" cy="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Rectangle 216"/>
            <p:cNvSpPr>
              <a:spLocks noChangeArrowheads="1"/>
            </p:cNvSpPr>
            <p:nvPr/>
          </p:nvSpPr>
          <p:spPr bwMode="auto">
            <a:xfrm>
              <a:off x="8459771" y="4602180"/>
              <a:ext cx="443921" cy="2070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  <a:latin typeface="Comic Sans MS" pitchFamily="-110" charset="0"/>
                </a:rPr>
                <a:t>beam</a:t>
              </a:r>
              <a:endParaRPr sz="1400" noProof="1">
                <a:solidFill>
                  <a:srgbClr val="FF0000"/>
                </a:solidFill>
                <a:latin typeface="Comic Sans MS" pitchFamily="-110" charset="0"/>
              </a:endParaRPr>
            </a:p>
          </p:txBody>
        </p:sp>
        <p:sp>
          <p:nvSpPr>
            <p:cNvPr id="51" name="Line 217"/>
            <p:cNvSpPr>
              <a:spLocks noChangeShapeType="1"/>
            </p:cNvSpPr>
            <p:nvPr/>
          </p:nvSpPr>
          <p:spPr bwMode="auto">
            <a:xfrm flipH="1">
              <a:off x="7801345" y="4797322"/>
              <a:ext cx="719221" cy="215627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Rectangle 167"/>
            <p:cNvSpPr>
              <a:spLocks noChangeArrowheads="1"/>
            </p:cNvSpPr>
            <p:nvPr/>
          </p:nvSpPr>
          <p:spPr bwMode="auto">
            <a:xfrm>
              <a:off x="5940152" y="2257127"/>
              <a:ext cx="115212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 dirty="0">
                  <a:latin typeface="Comic Sans MS" pitchFamily="-110" charset="0"/>
                </a:rPr>
                <a:t> side view</a:t>
              </a:r>
              <a:endParaRPr sz="1400" noProof="1">
                <a:latin typeface="Comic Sans MS" pitchFamily="-110" charset="0"/>
              </a:endParaRPr>
            </a:p>
          </p:txBody>
        </p:sp>
        <p:sp>
          <p:nvSpPr>
            <p:cNvPr id="78" name="Rectangle 167"/>
            <p:cNvSpPr>
              <a:spLocks noChangeArrowheads="1"/>
            </p:cNvSpPr>
            <p:nvPr/>
          </p:nvSpPr>
          <p:spPr bwMode="auto">
            <a:xfrm>
              <a:off x="6012160" y="4705980"/>
              <a:ext cx="64807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 dirty="0">
                  <a:latin typeface="Comic Sans MS" pitchFamily="-110" charset="0"/>
                </a:rPr>
                <a:t>top</a:t>
              </a:r>
              <a:br>
                <a:rPr lang="en-US" sz="1400" dirty="0">
                  <a:latin typeface="Comic Sans MS" pitchFamily="-110" charset="0"/>
                </a:rPr>
              </a:br>
              <a:r>
                <a:rPr lang="en-US" sz="1400" dirty="0">
                  <a:latin typeface="Comic Sans MS" pitchFamily="-110" charset="0"/>
                </a:rPr>
                <a:t>view</a:t>
              </a:r>
              <a:endParaRPr sz="1400" noProof="1">
                <a:latin typeface="Comic Sans MS" pitchFamily="-110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3779912" y="3861048"/>
            <a:ext cx="2088232" cy="2296023"/>
            <a:chOff x="3779912" y="4077072"/>
            <a:chExt cx="2088232" cy="2296023"/>
          </a:xfrm>
        </p:grpSpPr>
        <p:pic>
          <p:nvPicPr>
            <p:cNvPr id="74" name="Picture 73" descr="Picture2.png"/>
            <p:cNvPicPr>
              <a:picLocks noChangeAspect="1"/>
            </p:cNvPicPr>
            <p:nvPr/>
          </p:nvPicPr>
          <p:blipFill rotWithShape="1">
            <a:blip r:embed="rId4"/>
            <a:srcRect r="36844"/>
            <a:stretch/>
          </p:blipFill>
          <p:spPr>
            <a:xfrm>
              <a:off x="3779912" y="4077072"/>
              <a:ext cx="1974559" cy="2296023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5292080" y="5301208"/>
              <a:ext cx="5760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/>
                  <a:cs typeface="Arial"/>
                </a:rPr>
                <a:t>time</a:t>
              </a:r>
            </a:p>
          </p:txBody>
        </p:sp>
        <p:sp>
          <p:nvSpPr>
            <p:cNvPr id="79" name="Line 212"/>
            <p:cNvSpPr>
              <a:spLocks noChangeShapeType="1"/>
            </p:cNvSpPr>
            <p:nvPr/>
          </p:nvSpPr>
          <p:spPr bwMode="auto">
            <a:xfrm flipV="1">
              <a:off x="5580112" y="5330168"/>
              <a:ext cx="160478" cy="430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Line 212"/>
            <p:cNvSpPr>
              <a:spLocks noChangeShapeType="1"/>
            </p:cNvSpPr>
            <p:nvPr/>
          </p:nvSpPr>
          <p:spPr bwMode="auto">
            <a:xfrm>
              <a:off x="5580112" y="5283010"/>
              <a:ext cx="162000" cy="43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994018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662120" y="838200"/>
            <a:ext cx="7602649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dirty="0">
                <a:latin typeface="+mn-lt"/>
                <a:cs typeface="Times New Roman" pitchFamily="18" charset="0"/>
                <a:sym typeface="Wingdings" pitchFamily="2" charset="2"/>
              </a:rPr>
              <a:t>Find</a:t>
            </a:r>
            <a:r>
              <a:rPr lang="en-GB" sz="2400" dirty="0">
                <a:latin typeface="+mn-lt"/>
                <a:cs typeface="Times New Roman" pitchFamily="18" charset="0"/>
                <a:sym typeface="Wingdings" pitchFamily="2" charset="2"/>
              </a:rPr>
              <a:t> the difference!</a:t>
            </a:r>
            <a:endParaRPr lang="en-US" sz="2400" baseline="30000" dirty="0">
              <a:latin typeface="+mn-lt"/>
              <a:cs typeface="Times New Roman" pitchFamily="18" charset="0"/>
              <a:sym typeface="Wingdings" pitchFamily="2" charset="2"/>
            </a:endParaRPr>
          </a:p>
          <a:p>
            <a:pPr marL="8001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400" dirty="0">
              <a:latin typeface="+mn-lt"/>
              <a:cs typeface="Times New Roman" pitchFamily="18" charset="0"/>
              <a:sym typeface="Wingdings" pitchFamily="2" charset="2"/>
            </a:endParaRPr>
          </a:p>
          <a:p>
            <a:pPr algn="l">
              <a:spcBef>
                <a:spcPct val="20000"/>
              </a:spcBef>
            </a:pPr>
            <a:endParaRPr lang="en-US" sz="2000" dirty="0">
              <a:latin typeface="+mn-lt"/>
              <a:cs typeface="Times New Roman" pitchFamily="18" charset="0"/>
              <a:sym typeface="Wingdings" pitchFamily="2" charset="2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6470" y="1352550"/>
            <a:ext cx="3420000" cy="342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770" y="1352550"/>
            <a:ext cx="3420000" cy="3420000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2662238" y="1676400"/>
            <a:ext cx="4076714" cy="2676525"/>
            <a:chOff x="2662238" y="1676400"/>
            <a:chExt cx="4076714" cy="2676525"/>
          </a:xfrm>
        </p:grpSpPr>
        <p:cxnSp>
          <p:nvCxnSpPr>
            <p:cNvPr id="5" name="Straight Connector 4"/>
            <p:cNvCxnSpPr/>
            <p:nvPr/>
          </p:nvCxnSpPr>
          <p:spPr>
            <a:xfrm flipV="1">
              <a:off x="2662238" y="1676400"/>
              <a:ext cx="0" cy="2676525"/>
            </a:xfrm>
            <a:prstGeom prst="line">
              <a:avLst/>
            </a:prstGeom>
            <a:ln w="317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flipV="1">
              <a:off x="6738952" y="1676400"/>
              <a:ext cx="0" cy="2676525"/>
            </a:xfrm>
            <a:prstGeom prst="line">
              <a:avLst/>
            </a:prstGeom>
            <a:ln w="317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>
            <a:off x="323529" y="5013176"/>
            <a:ext cx="8268022" cy="1061829"/>
            <a:chOff x="909769" y="5380892"/>
            <a:chExt cx="7681781" cy="1061829"/>
          </a:xfrm>
        </p:grpSpPr>
        <p:sp>
          <p:nvSpPr>
            <p:cNvPr id="10" name="Text Box 35"/>
            <p:cNvSpPr txBox="1">
              <a:spLocks noChangeArrowheads="1"/>
            </p:cNvSpPr>
            <p:nvPr/>
          </p:nvSpPr>
          <p:spPr bwMode="auto">
            <a:xfrm>
              <a:off x="909769" y="5380892"/>
              <a:ext cx="3722180" cy="10618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marL="357188" indent="-357188" algn="l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536575" algn="l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algn="l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algn="l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algn="l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marL="342900" indent="-342900">
                <a:spcBef>
                  <a:spcPct val="50000"/>
                </a:spcBef>
                <a:buFont typeface="Symbol" panose="05050102010706020507" pitchFamily="18" charset="2"/>
                <a:buChar char="®"/>
              </a:pPr>
              <a:r>
                <a:rPr lang="de-DE" altLang="en-US" sz="1800" dirty="0">
                  <a:latin typeface="+mn-lt"/>
                </a:rPr>
                <a:t>-45° phase error at injection</a:t>
              </a:r>
              <a:endParaRPr lang="de-DE" altLang="en-US" sz="1800" dirty="0">
                <a:solidFill>
                  <a:srgbClr val="1F497D"/>
                </a:solidFill>
                <a:latin typeface="+mn-lt"/>
              </a:endParaRPr>
            </a:p>
            <a:p>
              <a:pPr marL="342900" indent="-342900">
                <a:spcBef>
                  <a:spcPct val="50000"/>
                </a:spcBef>
                <a:buFont typeface="Symbol" panose="05050102010706020507" pitchFamily="18" charset="2"/>
                <a:buChar char="®"/>
              </a:pPr>
              <a:r>
                <a:rPr lang="de-DE" altLang="en-US" sz="1800" dirty="0">
                  <a:solidFill>
                    <a:srgbClr val="1F497D"/>
                  </a:solidFill>
                  <a:latin typeface="+mn-lt"/>
                </a:rPr>
                <a:t>Can be easily corrected by bucket phase</a:t>
              </a:r>
              <a:endParaRPr lang="de-DE" altLang="en-US" sz="1800" dirty="0">
                <a:latin typeface="+mn-lt"/>
              </a:endParaRPr>
            </a:p>
          </p:txBody>
        </p:sp>
        <p:sp>
          <p:nvSpPr>
            <p:cNvPr id="11" name="Text Box 35"/>
            <p:cNvSpPr txBox="1">
              <a:spLocks noChangeArrowheads="1"/>
            </p:cNvSpPr>
            <p:nvPr/>
          </p:nvSpPr>
          <p:spPr bwMode="auto">
            <a:xfrm>
              <a:off x="4891220" y="5380892"/>
              <a:ext cx="3700330" cy="10618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marL="357188" indent="-357188" algn="l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536575" algn="l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algn="l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algn="l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algn="l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marL="342900" indent="-342900">
                <a:spcBef>
                  <a:spcPct val="50000"/>
                </a:spcBef>
                <a:buFont typeface="Symbol" panose="05050102010706020507" pitchFamily="18" charset="2"/>
                <a:buChar char="®"/>
              </a:pPr>
              <a:r>
                <a:rPr lang="de-DE" altLang="en-US" sz="1800" dirty="0">
                  <a:latin typeface="+mn-lt"/>
                </a:rPr>
                <a:t>Equivalent energy error</a:t>
              </a:r>
              <a:endParaRPr lang="de-DE" altLang="en-US" sz="1800" dirty="0">
                <a:solidFill>
                  <a:srgbClr val="1F497D"/>
                </a:solidFill>
                <a:latin typeface="+mn-lt"/>
              </a:endParaRPr>
            </a:p>
            <a:p>
              <a:pPr marL="342900" indent="-342900">
                <a:spcBef>
                  <a:spcPct val="50000"/>
                </a:spcBef>
                <a:buFont typeface="Symbol" panose="05050102010706020507" pitchFamily="18" charset="2"/>
                <a:buChar char="®"/>
              </a:pPr>
              <a:r>
                <a:rPr lang="de-DE" altLang="en-US" sz="1800" dirty="0">
                  <a:solidFill>
                    <a:srgbClr val="1F497D"/>
                  </a:solidFill>
                  <a:latin typeface="+mn-lt"/>
                </a:rPr>
                <a:t>Phase does not help: requires beam energy change</a:t>
              </a:r>
              <a:endParaRPr lang="de-DE" altLang="en-US" sz="1800" dirty="0">
                <a:latin typeface="+mn-lt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371600" y="1352550"/>
            <a:ext cx="6721122" cy="323850"/>
            <a:chOff x="1371600" y="1352550"/>
            <a:chExt cx="6721122" cy="323850"/>
          </a:xfrm>
        </p:grpSpPr>
        <p:sp>
          <p:nvSpPr>
            <p:cNvPr id="4" name="Rectangle 3"/>
            <p:cNvSpPr/>
            <p:nvPr/>
          </p:nvSpPr>
          <p:spPr>
            <a:xfrm>
              <a:off x="1371600" y="1352550"/>
              <a:ext cx="2669458" cy="3238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5423264" y="1352550"/>
              <a:ext cx="2669458" cy="3238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Rectangle 2"/>
          <p:cNvSpPr txBox="1">
            <a:spLocks noChangeArrowheads="1"/>
          </p:cNvSpPr>
          <p:nvPr/>
        </p:nvSpPr>
        <p:spPr bwMode="auto">
          <a:xfrm>
            <a:off x="990600" y="228600"/>
            <a:ext cx="7467600" cy="5334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9pPr>
          </a:lstStyle>
          <a:p>
            <a:r>
              <a:rPr lang="en-US" kern="0" dirty="0"/>
              <a:t>Matching quiz!</a:t>
            </a:r>
            <a:endParaRPr lang="fr-FR" kern="0" dirty="0"/>
          </a:p>
        </p:txBody>
      </p:sp>
    </p:spTree>
    <p:extLst>
      <p:ext uri="{BB962C8B-B14F-4D97-AF65-F5344CB8AC3E}">
        <p14:creationId xmlns:p14="http://schemas.microsoft.com/office/powerpoint/2010/main" val="1612940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159296"/>
            <a:ext cx="7467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/>
              <a:t>Phase Space Tomography</a:t>
            </a:r>
            <a:endParaRPr lang="fr-FR" dirty="0"/>
          </a:p>
        </p:txBody>
      </p:sp>
      <p:sp>
        <p:nvSpPr>
          <p:cNvPr id="38917" name="Line 3"/>
          <p:cNvSpPr>
            <a:spLocks noChangeShapeType="1"/>
          </p:cNvSpPr>
          <p:nvPr/>
        </p:nvSpPr>
        <p:spPr bwMode="auto">
          <a:xfrm>
            <a:off x="1828800" y="16002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918" name="Text Box 4"/>
          <p:cNvSpPr txBox="1">
            <a:spLocks noChangeArrowheads="1"/>
          </p:cNvSpPr>
          <p:nvPr/>
        </p:nvSpPr>
        <p:spPr bwMode="auto">
          <a:xfrm>
            <a:off x="1447800" y="990600"/>
            <a:ext cx="45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38919" name="Text Box 22"/>
          <p:cNvSpPr txBox="1">
            <a:spLocks noChangeArrowheads="1"/>
          </p:cNvSpPr>
          <p:nvPr/>
        </p:nvSpPr>
        <p:spPr bwMode="auto">
          <a:xfrm>
            <a:off x="323528" y="1034534"/>
            <a:ext cx="4248472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/>
              <a:t>We can reconstruct the phase space distribution of the beam.</a:t>
            </a:r>
          </a:p>
          <a:p>
            <a:pPr marL="285750" indent="-285750">
              <a:spcBef>
                <a:spcPct val="50000"/>
              </a:spcBef>
              <a:buFont typeface="Arial" charset="0"/>
              <a:buChar char="•"/>
            </a:pPr>
            <a:r>
              <a:rPr lang="en-US" sz="1800" dirty="0"/>
              <a:t>Longitudinal bunch profiles over</a:t>
            </a:r>
            <a:br>
              <a:rPr lang="en-US" sz="1800" dirty="0"/>
            </a:br>
            <a:r>
              <a:rPr lang="en-US" sz="1800" dirty="0"/>
              <a:t>a number of turns</a:t>
            </a:r>
          </a:p>
          <a:p>
            <a:pPr marL="285750" indent="-285750">
              <a:spcBef>
                <a:spcPct val="50000"/>
              </a:spcBef>
              <a:buFont typeface="Arial" charset="0"/>
              <a:buChar char="•"/>
            </a:pPr>
            <a:r>
              <a:rPr lang="en-US" sz="1800" dirty="0"/>
              <a:t>Parameters determining </a:t>
            </a:r>
            <a:r>
              <a:rPr lang="en-GB" sz="1800" b="1" dirty="0">
                <a:sym typeface="Symbol" charset="2"/>
              </a:rPr>
              <a:t></a:t>
            </a:r>
            <a:r>
              <a:rPr lang="en-GB" sz="1800" b="1" baseline="-25000" dirty="0">
                <a:sym typeface="Symbol" charset="2"/>
              </a:rPr>
              <a:t>s</a:t>
            </a:r>
            <a:endParaRPr lang="fr-FR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9" t="5900" r="677" b="16400"/>
          <a:stretch/>
        </p:blipFill>
        <p:spPr>
          <a:xfrm>
            <a:off x="179512" y="2951584"/>
            <a:ext cx="4522430" cy="328572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1" t="2750" r="934" b="1701"/>
          <a:stretch/>
        </p:blipFill>
        <p:spPr>
          <a:xfrm>
            <a:off x="5878760" y="764704"/>
            <a:ext cx="2869704" cy="283851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1" t="2750" r="934" b="1701"/>
          <a:stretch/>
        </p:blipFill>
        <p:spPr>
          <a:xfrm>
            <a:off x="5868144" y="3645024"/>
            <a:ext cx="2869704" cy="283851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841901" y="1700808"/>
            <a:ext cx="102624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/>
              <a:t>1</a:t>
            </a:r>
            <a:r>
              <a:rPr lang="en-US" baseline="30000"/>
              <a:t>st</a:t>
            </a:r>
            <a:r>
              <a:rPr lang="en-US"/>
              <a:t> </a:t>
            </a:r>
            <a:br>
              <a:rPr lang="en-US"/>
            </a:br>
            <a:r>
              <a:rPr lang="en-US"/>
              <a:t>bunch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827868" y="4594448"/>
            <a:ext cx="102624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/>
              <a:t>2</a:t>
            </a:r>
            <a:r>
              <a:rPr lang="en-US" baseline="30000"/>
              <a:t>nd</a:t>
            </a:r>
            <a:r>
              <a:rPr lang="en-US"/>
              <a:t> </a:t>
            </a:r>
            <a:br>
              <a:rPr lang="en-US"/>
            </a:br>
            <a:r>
              <a:rPr lang="en-US"/>
              <a:t>bunch</a:t>
            </a:r>
          </a:p>
        </p:txBody>
      </p:sp>
    </p:spTree>
    <p:extLst>
      <p:ext uri="{BB962C8B-B14F-4D97-AF65-F5344CB8AC3E}">
        <p14:creationId xmlns:p14="http://schemas.microsoft.com/office/powerpoint/2010/main" val="276767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23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7467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/>
              <a:t>Bunch Rotation</a:t>
            </a:r>
            <a:endParaRPr lang="fr-FR" dirty="0"/>
          </a:p>
        </p:txBody>
      </p:sp>
      <p:sp>
        <p:nvSpPr>
          <p:cNvPr id="86024" name="Line 3"/>
          <p:cNvSpPr>
            <a:spLocks noChangeShapeType="1"/>
          </p:cNvSpPr>
          <p:nvPr/>
        </p:nvSpPr>
        <p:spPr bwMode="auto">
          <a:xfrm>
            <a:off x="1981200" y="13716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025" name="Text Box 4"/>
          <p:cNvSpPr txBox="1">
            <a:spLocks noChangeArrowheads="1"/>
          </p:cNvSpPr>
          <p:nvPr/>
        </p:nvSpPr>
        <p:spPr bwMode="auto">
          <a:xfrm>
            <a:off x="1600200" y="762000"/>
            <a:ext cx="45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86026" name="Text Box 5"/>
          <p:cNvSpPr txBox="1">
            <a:spLocks noChangeArrowheads="1"/>
          </p:cNvSpPr>
          <p:nvPr/>
        </p:nvSpPr>
        <p:spPr bwMode="auto">
          <a:xfrm>
            <a:off x="467544" y="908720"/>
            <a:ext cx="8382000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/>
              <a:t>Phase space motion can be used to make short bunches.</a:t>
            </a:r>
          </a:p>
          <a:p>
            <a:pPr>
              <a:spcBef>
                <a:spcPct val="50000"/>
              </a:spcBef>
            </a:pPr>
            <a:r>
              <a:rPr lang="en-GB" sz="1800" dirty="0"/>
              <a:t>Start with a long bunch and extract or recapture when it’s short.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849518" y="6093296"/>
            <a:ext cx="12823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initial beam</a:t>
            </a:r>
          </a:p>
        </p:txBody>
      </p:sp>
      <p:sp>
        <p:nvSpPr>
          <p:cNvPr id="55" name="Line 1052"/>
          <p:cNvSpPr>
            <a:spLocks noChangeShapeType="1"/>
          </p:cNvSpPr>
          <p:nvPr/>
        </p:nvSpPr>
        <p:spPr bwMode="auto">
          <a:xfrm flipH="1" flipV="1">
            <a:off x="2411760" y="4797152"/>
            <a:ext cx="72007" cy="14401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 sz="110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3272" y="1772816"/>
            <a:ext cx="2006600" cy="4165600"/>
          </a:xfrm>
          <a:prstGeom prst="rect">
            <a:avLst/>
          </a:prstGeom>
        </p:spPr>
      </p:pic>
      <p:pic>
        <p:nvPicPr>
          <p:cNvPr id="7" name="phase-space-rotate2.gif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788024" y="1772816"/>
            <a:ext cx="2006600" cy="416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5406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848600" cy="6858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/>
              <a:t>Capture of a </a:t>
            </a:r>
            <a:r>
              <a:rPr lang="en-US" dirty="0" err="1"/>
              <a:t>Debunched</a:t>
            </a:r>
            <a:r>
              <a:rPr lang="en-US" dirty="0"/>
              <a:t> Beam with Fast Turn-On</a:t>
            </a:r>
            <a:endParaRPr lang="fr-FR" dirty="0"/>
          </a:p>
        </p:txBody>
      </p:sp>
      <p:sp>
        <p:nvSpPr>
          <p:cNvPr id="90117" name="Line 3"/>
          <p:cNvSpPr>
            <a:spLocks noChangeShapeType="1"/>
          </p:cNvSpPr>
          <p:nvPr/>
        </p:nvSpPr>
        <p:spPr bwMode="auto">
          <a:xfrm>
            <a:off x="1981200" y="13716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118" name="Text Box 4"/>
          <p:cNvSpPr txBox="1">
            <a:spLocks noChangeArrowheads="1"/>
          </p:cNvSpPr>
          <p:nvPr/>
        </p:nvSpPr>
        <p:spPr bwMode="auto">
          <a:xfrm>
            <a:off x="1600200" y="762000"/>
            <a:ext cx="45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pic>
        <p:nvPicPr>
          <p:cNvPr id="90119" name="Picture 25" descr="fastturno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1540000">
            <a:off x="304800" y="1219200"/>
            <a:ext cx="81534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48818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5344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/>
              <a:t>Capture of a </a:t>
            </a:r>
            <a:r>
              <a:rPr lang="en-US" dirty="0" err="1"/>
              <a:t>Debunched</a:t>
            </a:r>
            <a:r>
              <a:rPr lang="en-US" dirty="0"/>
              <a:t> Beam with Adiabatic Turn-On</a:t>
            </a:r>
            <a:endParaRPr lang="fr-FR" dirty="0"/>
          </a:p>
        </p:txBody>
      </p:sp>
      <p:sp>
        <p:nvSpPr>
          <p:cNvPr id="88069" name="Line 3"/>
          <p:cNvSpPr>
            <a:spLocks noChangeShapeType="1"/>
          </p:cNvSpPr>
          <p:nvPr/>
        </p:nvSpPr>
        <p:spPr bwMode="auto">
          <a:xfrm>
            <a:off x="1981200" y="13716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070" name="Text Box 4"/>
          <p:cNvSpPr txBox="1">
            <a:spLocks noChangeArrowheads="1"/>
          </p:cNvSpPr>
          <p:nvPr/>
        </p:nvSpPr>
        <p:spPr bwMode="auto">
          <a:xfrm>
            <a:off x="1600200" y="762000"/>
            <a:ext cx="45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pic>
        <p:nvPicPr>
          <p:cNvPr id="88071" name="Picture 25" descr="capture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1219200"/>
            <a:ext cx="82296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92086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benedikt-alvarez_Page_3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887437"/>
            <a:ext cx="8737352" cy="512352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39552" y="6165304"/>
            <a:ext cx="8352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effectLst/>
              </a:rPr>
              <a:t>Use double splitting at 25 </a:t>
            </a:r>
            <a:r>
              <a:rPr lang="en-US" sz="1800" b="1" dirty="0" err="1">
                <a:effectLst/>
              </a:rPr>
              <a:t>GeV</a:t>
            </a:r>
            <a:r>
              <a:rPr lang="en-US" sz="1800" b="1" dirty="0">
                <a:effectLst/>
              </a:rPr>
              <a:t> to generate 50ns bunch trains instead</a:t>
            </a:r>
          </a:p>
        </p:txBody>
      </p:sp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971600" y="231304"/>
            <a:ext cx="7467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/>
              <a:t>Generating a 25ns LHC Bunch Train in the PS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2677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60" name="Text Box 7"/>
          <p:cNvSpPr txBox="1">
            <a:spLocks noChangeArrowheads="1"/>
          </p:cNvSpPr>
          <p:nvPr/>
        </p:nvSpPr>
        <p:spPr bwMode="auto">
          <a:xfrm>
            <a:off x="1203082" y="764704"/>
            <a:ext cx="59567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2000" b="1"/>
              <a:t>1. Inject four bunches</a:t>
            </a:r>
          </a:p>
        </p:txBody>
      </p:sp>
      <p:sp>
        <p:nvSpPr>
          <p:cNvPr id="70661" name="Line 8"/>
          <p:cNvSpPr>
            <a:spLocks noChangeShapeType="1"/>
          </p:cNvSpPr>
          <p:nvPr/>
        </p:nvSpPr>
        <p:spPr bwMode="auto">
          <a:xfrm rot="10800000" flipV="1">
            <a:off x="4973515" y="2183928"/>
            <a:ext cx="0" cy="989012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662" name="Text Box 9"/>
          <p:cNvSpPr txBox="1">
            <a:spLocks noChangeArrowheads="1"/>
          </p:cNvSpPr>
          <p:nvPr/>
        </p:nvSpPr>
        <p:spPr bwMode="auto">
          <a:xfrm>
            <a:off x="1217736" y="2245220"/>
            <a:ext cx="436237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2000" b="1" dirty="0"/>
              <a:t>   Wait 1.2 s for second injection</a:t>
            </a:r>
          </a:p>
        </p:txBody>
      </p:sp>
      <p:sp>
        <p:nvSpPr>
          <p:cNvPr id="70663" name="Text Box 10"/>
          <p:cNvSpPr txBox="1">
            <a:spLocks noChangeArrowheads="1"/>
          </p:cNvSpPr>
          <p:nvPr/>
        </p:nvSpPr>
        <p:spPr bwMode="auto">
          <a:xfrm>
            <a:off x="1217736" y="2677268"/>
            <a:ext cx="342460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2000" b="1"/>
              <a:t>2. Inject two bunches</a:t>
            </a:r>
            <a:endParaRPr lang="en-US">
              <a:cs typeface="Times New Roman" charset="0"/>
            </a:endParaRPr>
          </a:p>
        </p:txBody>
      </p:sp>
      <p:sp>
        <p:nvSpPr>
          <p:cNvPr id="70664" name="Text Box 11"/>
          <p:cNvSpPr txBox="1">
            <a:spLocks noChangeArrowheads="1"/>
          </p:cNvSpPr>
          <p:nvPr/>
        </p:nvSpPr>
        <p:spPr bwMode="auto">
          <a:xfrm>
            <a:off x="1217734" y="4277468"/>
            <a:ext cx="457840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2000" b="1" dirty="0"/>
              <a:t>3. Triple split after second injection</a:t>
            </a:r>
            <a:endParaRPr lang="en-US" dirty="0">
              <a:cs typeface="Times New Roman" charset="0"/>
            </a:endParaRPr>
          </a:p>
        </p:txBody>
      </p:sp>
      <p:sp>
        <p:nvSpPr>
          <p:cNvPr id="70665" name="Text Box 12"/>
          <p:cNvSpPr txBox="1">
            <a:spLocks noChangeArrowheads="1"/>
          </p:cNvSpPr>
          <p:nvPr/>
        </p:nvSpPr>
        <p:spPr bwMode="auto">
          <a:xfrm>
            <a:off x="3938954" y="796454"/>
            <a:ext cx="2110154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2000" b="1" dirty="0">
                <a:solidFill>
                  <a:srgbClr val="0000FF"/>
                </a:solidFill>
              </a:rPr>
              <a:t>~ 180 ns, 1.3 </a:t>
            </a:r>
            <a:r>
              <a:rPr lang="en-US" sz="2000" b="1" dirty="0" err="1">
                <a:solidFill>
                  <a:srgbClr val="0000FF"/>
                </a:solidFill>
              </a:rPr>
              <a:t>eVs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70666" name="Text Box 13"/>
          <p:cNvSpPr txBox="1">
            <a:spLocks noChangeArrowheads="1"/>
          </p:cNvSpPr>
          <p:nvPr/>
        </p:nvSpPr>
        <p:spPr bwMode="auto">
          <a:xfrm>
            <a:off x="4018085" y="5682406"/>
            <a:ext cx="195189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2000" b="1" dirty="0">
                <a:solidFill>
                  <a:srgbClr val="0000FF"/>
                </a:solidFill>
              </a:rPr>
              <a:t>~ 0.7 </a:t>
            </a:r>
            <a:r>
              <a:rPr lang="en-US" sz="2000" b="1" dirty="0" err="1">
                <a:solidFill>
                  <a:srgbClr val="0000FF"/>
                </a:solidFill>
              </a:rPr>
              <a:t>eVs</a:t>
            </a:r>
            <a:endParaRPr lang="en-US" sz="2000" b="1" dirty="0">
              <a:solidFill>
                <a:srgbClr val="0000FF"/>
              </a:solidFill>
            </a:endParaRPr>
          </a:p>
        </p:txBody>
      </p:sp>
      <p:pic>
        <p:nvPicPr>
          <p:cNvPr id="70667" name="Picture 17" descr="4BunchesH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7736" y="1191741"/>
            <a:ext cx="7504234" cy="101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668" name="Picture 18" descr="6BunchesH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7736" y="3074142"/>
            <a:ext cx="7504234" cy="101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669" name="Picture 19" descr="18BunchesH2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7736" y="4658467"/>
            <a:ext cx="7504234" cy="1017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670" name="Line 20"/>
          <p:cNvSpPr>
            <a:spLocks noChangeShapeType="1"/>
          </p:cNvSpPr>
          <p:nvPr/>
        </p:nvSpPr>
        <p:spPr bwMode="auto">
          <a:xfrm rot="10800000" flipV="1">
            <a:off x="6049108" y="4125067"/>
            <a:ext cx="0" cy="5334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671" name="Line 21"/>
          <p:cNvSpPr>
            <a:spLocks noChangeShapeType="1"/>
          </p:cNvSpPr>
          <p:nvPr/>
        </p:nvSpPr>
        <p:spPr bwMode="auto">
          <a:xfrm rot="10800000" flipV="1">
            <a:off x="5697416" y="4125067"/>
            <a:ext cx="351692" cy="5334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672" name="Line 22"/>
          <p:cNvSpPr>
            <a:spLocks noChangeShapeType="1"/>
          </p:cNvSpPr>
          <p:nvPr/>
        </p:nvSpPr>
        <p:spPr bwMode="auto">
          <a:xfrm rot="10800000" flipH="1" flipV="1">
            <a:off x="6049108" y="4125067"/>
            <a:ext cx="351692" cy="5334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673" name="Text Box 23"/>
          <p:cNvSpPr txBox="1">
            <a:spLocks noChangeArrowheads="1"/>
          </p:cNvSpPr>
          <p:nvPr/>
        </p:nvSpPr>
        <p:spPr bwMode="auto">
          <a:xfrm>
            <a:off x="1217736" y="6090393"/>
            <a:ext cx="659462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2000" b="1" dirty="0"/>
              <a:t>4. Accelerate from 1.4 </a:t>
            </a:r>
            <a:r>
              <a:rPr lang="en-US" sz="2000" b="1" dirty="0" err="1"/>
              <a:t>GeV</a:t>
            </a:r>
            <a:r>
              <a:rPr lang="en-US" sz="2000" b="1" dirty="0"/>
              <a:t> (</a:t>
            </a:r>
            <a:r>
              <a:rPr lang="en-US" sz="2000" b="1" dirty="0" err="1"/>
              <a:t>E</a:t>
            </a:r>
            <a:r>
              <a:rPr lang="en-US" sz="2000" b="1" baseline="-25000" dirty="0" err="1"/>
              <a:t>kin</a:t>
            </a:r>
            <a:r>
              <a:rPr lang="en-US" sz="2000" b="1" dirty="0"/>
              <a:t>) to 26 </a:t>
            </a:r>
            <a:r>
              <a:rPr lang="en-US" sz="2000" b="1" dirty="0" err="1"/>
              <a:t>GeV</a:t>
            </a:r>
            <a:endParaRPr lang="en-US" dirty="0">
              <a:cs typeface="Times New Roman" charset="0"/>
            </a:endParaRPr>
          </a:p>
        </p:txBody>
      </p:sp>
      <p:sp>
        <p:nvSpPr>
          <p:cNvPr id="70674" name="Line 24"/>
          <p:cNvSpPr>
            <a:spLocks noChangeShapeType="1"/>
          </p:cNvSpPr>
          <p:nvPr/>
        </p:nvSpPr>
        <p:spPr bwMode="auto">
          <a:xfrm rot="10800000" flipV="1">
            <a:off x="8190035" y="4125067"/>
            <a:ext cx="0" cy="5334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675" name="Line 25"/>
          <p:cNvSpPr>
            <a:spLocks noChangeShapeType="1"/>
          </p:cNvSpPr>
          <p:nvPr/>
        </p:nvSpPr>
        <p:spPr bwMode="auto">
          <a:xfrm rot="10800000" flipV="1">
            <a:off x="7838343" y="4125067"/>
            <a:ext cx="351692" cy="5334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676" name="Line 26"/>
          <p:cNvSpPr>
            <a:spLocks noChangeShapeType="1"/>
          </p:cNvSpPr>
          <p:nvPr/>
        </p:nvSpPr>
        <p:spPr bwMode="auto">
          <a:xfrm rot="10800000" flipH="1" flipV="1">
            <a:off x="8190035" y="4125067"/>
            <a:ext cx="351692" cy="5334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" name="Rectangle 2"/>
          <p:cNvSpPr txBox="1">
            <a:spLocks noChangeArrowheads="1"/>
          </p:cNvSpPr>
          <p:nvPr/>
        </p:nvSpPr>
        <p:spPr>
          <a:xfrm>
            <a:off x="990600" y="228600"/>
            <a:ext cx="7467600" cy="533400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9pPr>
          </a:lstStyle>
          <a:p>
            <a:r>
              <a:rPr lang="en-US" dirty="0"/>
              <a:t>Production of the LHC 25 ns beam</a:t>
            </a:r>
          </a:p>
        </p:txBody>
      </p:sp>
    </p:spTree>
    <p:extLst>
      <p:ext uri="{BB962C8B-B14F-4D97-AF65-F5344CB8AC3E}">
        <p14:creationId xmlns:p14="http://schemas.microsoft.com/office/powerpoint/2010/main" val="825708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8" name="Text Box 4"/>
          <p:cNvSpPr txBox="1">
            <a:spLocks noChangeArrowheads="1"/>
          </p:cNvSpPr>
          <p:nvPr/>
        </p:nvSpPr>
        <p:spPr bwMode="auto">
          <a:xfrm>
            <a:off x="971600" y="868364"/>
            <a:ext cx="777686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2000" b="1"/>
              <a:t>5. During acceleration: longitudinal emittance blow-up: </a:t>
            </a:r>
            <a:r>
              <a:rPr lang="en-US" sz="2000" b="1">
                <a:solidFill>
                  <a:srgbClr val="0000FF"/>
                </a:solidFill>
              </a:rPr>
              <a:t>0.7 – 1.3 eVs</a:t>
            </a:r>
            <a:endParaRPr lang="en-US" sz="2000" b="1"/>
          </a:p>
        </p:txBody>
      </p:sp>
      <p:pic>
        <p:nvPicPr>
          <p:cNvPr id="72709" name="Picture 18" descr="18BunchesH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255" y="1484784"/>
            <a:ext cx="7504234" cy="1017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710" name="Picture 19" descr="36BunchesH4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255" y="3098305"/>
            <a:ext cx="7504234" cy="101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711" name="Picture 20" descr="72BunchesH8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255" y="4711452"/>
            <a:ext cx="7504234" cy="1017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14" name="Text Box 23"/>
          <p:cNvSpPr txBox="1">
            <a:spLocks noChangeArrowheads="1"/>
          </p:cNvSpPr>
          <p:nvPr/>
        </p:nvSpPr>
        <p:spPr bwMode="auto">
          <a:xfrm>
            <a:off x="971600" y="2641105"/>
            <a:ext cx="7518888" cy="442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2000" b="1" dirty="0"/>
              <a:t>6. Double split (</a:t>
            </a:r>
            <a:r>
              <a:rPr lang="en-US" sz="2000" b="1" i="1" dirty="0"/>
              <a:t>h</a:t>
            </a:r>
            <a:r>
              <a:rPr lang="en-US" sz="2000" b="1" dirty="0"/>
              <a:t>21 → </a:t>
            </a:r>
            <a:r>
              <a:rPr lang="en-US" sz="2000" b="1" i="1" dirty="0"/>
              <a:t>h</a:t>
            </a:r>
            <a:r>
              <a:rPr lang="en-US" sz="2000" b="1" dirty="0"/>
              <a:t>42</a:t>
            </a:r>
            <a:r>
              <a:rPr lang="en-US" b="1" dirty="0"/>
              <a:t>)</a:t>
            </a:r>
          </a:p>
        </p:txBody>
      </p:sp>
      <p:sp>
        <p:nvSpPr>
          <p:cNvPr id="72715" name="Text Box 24"/>
          <p:cNvSpPr txBox="1">
            <a:spLocks noChangeArrowheads="1"/>
          </p:cNvSpPr>
          <p:nvPr/>
        </p:nvSpPr>
        <p:spPr bwMode="auto">
          <a:xfrm>
            <a:off x="971600" y="4254253"/>
            <a:ext cx="7518888" cy="442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2000" b="1" dirty="0"/>
              <a:t>7. Double split (</a:t>
            </a:r>
            <a:r>
              <a:rPr lang="en-US" sz="2000" b="1" i="1" dirty="0"/>
              <a:t>h</a:t>
            </a:r>
            <a:r>
              <a:rPr lang="en-US" sz="2000" b="1" dirty="0"/>
              <a:t>42 → </a:t>
            </a:r>
            <a:r>
              <a:rPr lang="en-US" sz="2000" b="1" i="1" dirty="0"/>
              <a:t>h</a:t>
            </a:r>
            <a:r>
              <a:rPr lang="en-US" sz="2000" b="1" dirty="0"/>
              <a:t>84</a:t>
            </a:r>
            <a:r>
              <a:rPr lang="en-US" b="1" dirty="0"/>
              <a:t>)</a:t>
            </a:r>
          </a:p>
        </p:txBody>
      </p:sp>
      <p:sp>
        <p:nvSpPr>
          <p:cNvPr id="72716" name="Line 25"/>
          <p:cNvSpPr>
            <a:spLocks noChangeShapeType="1"/>
          </p:cNvSpPr>
          <p:nvPr/>
        </p:nvSpPr>
        <p:spPr bwMode="auto">
          <a:xfrm rot="10800000" flipH="1" flipV="1">
            <a:off x="7246378" y="2564905"/>
            <a:ext cx="79131" cy="531813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17" name="Line 26"/>
          <p:cNvSpPr>
            <a:spLocks noChangeShapeType="1"/>
          </p:cNvSpPr>
          <p:nvPr/>
        </p:nvSpPr>
        <p:spPr bwMode="auto">
          <a:xfrm rot="10800000" flipV="1">
            <a:off x="7143801" y="2564904"/>
            <a:ext cx="102577" cy="528638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18" name="Line 27"/>
          <p:cNvSpPr>
            <a:spLocks noChangeShapeType="1"/>
          </p:cNvSpPr>
          <p:nvPr/>
        </p:nvSpPr>
        <p:spPr bwMode="auto">
          <a:xfrm rot="10800000" flipH="1" flipV="1">
            <a:off x="7964416" y="2566492"/>
            <a:ext cx="79131" cy="531812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19" name="Line 28"/>
          <p:cNvSpPr>
            <a:spLocks noChangeShapeType="1"/>
          </p:cNvSpPr>
          <p:nvPr/>
        </p:nvSpPr>
        <p:spPr bwMode="auto">
          <a:xfrm rot="10800000" flipV="1">
            <a:off x="7861839" y="2566493"/>
            <a:ext cx="102577" cy="528637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20" name="Text Box 29"/>
          <p:cNvSpPr txBox="1">
            <a:spLocks noChangeArrowheads="1"/>
          </p:cNvSpPr>
          <p:nvPr/>
        </p:nvSpPr>
        <p:spPr bwMode="auto">
          <a:xfrm>
            <a:off x="971600" y="5696421"/>
            <a:ext cx="75188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2000" b="1" dirty="0"/>
              <a:t>10. Fine synchronization, bunch rotation </a:t>
            </a:r>
            <a:r>
              <a:rPr lang="en-US" sz="2000" b="1" dirty="0">
                <a:cs typeface="Times New Roman" charset="0"/>
              </a:rPr>
              <a:t>→ Extraction!</a:t>
            </a:r>
          </a:p>
        </p:txBody>
      </p:sp>
      <p:sp>
        <p:nvSpPr>
          <p:cNvPr id="72721" name="Line 30"/>
          <p:cNvSpPr>
            <a:spLocks noChangeShapeType="1"/>
          </p:cNvSpPr>
          <p:nvPr/>
        </p:nvSpPr>
        <p:spPr bwMode="auto">
          <a:xfrm rot="10800000" flipH="1" flipV="1">
            <a:off x="7331370" y="4160590"/>
            <a:ext cx="42496" cy="55245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22" name="Line 31"/>
          <p:cNvSpPr>
            <a:spLocks noChangeShapeType="1"/>
          </p:cNvSpPr>
          <p:nvPr/>
        </p:nvSpPr>
        <p:spPr bwMode="auto">
          <a:xfrm rot="10800000" flipV="1">
            <a:off x="7284477" y="4168528"/>
            <a:ext cx="45426" cy="544513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23" name="Line 32"/>
          <p:cNvSpPr>
            <a:spLocks noChangeShapeType="1"/>
          </p:cNvSpPr>
          <p:nvPr/>
        </p:nvSpPr>
        <p:spPr bwMode="auto">
          <a:xfrm rot="10800000" flipH="1" flipV="1">
            <a:off x="7149662" y="4160590"/>
            <a:ext cx="42496" cy="55245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24" name="Line 33"/>
          <p:cNvSpPr>
            <a:spLocks noChangeShapeType="1"/>
          </p:cNvSpPr>
          <p:nvPr/>
        </p:nvSpPr>
        <p:spPr bwMode="auto">
          <a:xfrm rot="10800000" flipV="1">
            <a:off x="7102770" y="4168528"/>
            <a:ext cx="45426" cy="544513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25" name="Line 34"/>
          <p:cNvSpPr>
            <a:spLocks noChangeShapeType="1"/>
          </p:cNvSpPr>
          <p:nvPr/>
        </p:nvSpPr>
        <p:spPr bwMode="auto">
          <a:xfrm rot="10800000" flipH="1" flipV="1">
            <a:off x="7861839" y="4160590"/>
            <a:ext cx="42496" cy="55245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26" name="Line 35"/>
          <p:cNvSpPr>
            <a:spLocks noChangeShapeType="1"/>
          </p:cNvSpPr>
          <p:nvPr/>
        </p:nvSpPr>
        <p:spPr bwMode="auto">
          <a:xfrm rot="10800000" flipV="1">
            <a:off x="7814947" y="4168528"/>
            <a:ext cx="45426" cy="544513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27" name="Line 36"/>
          <p:cNvSpPr>
            <a:spLocks noChangeShapeType="1"/>
          </p:cNvSpPr>
          <p:nvPr/>
        </p:nvSpPr>
        <p:spPr bwMode="auto">
          <a:xfrm rot="10800000" flipH="1" flipV="1">
            <a:off x="8042080" y="4160590"/>
            <a:ext cx="42497" cy="55245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28" name="Line 37"/>
          <p:cNvSpPr>
            <a:spLocks noChangeShapeType="1"/>
          </p:cNvSpPr>
          <p:nvPr/>
        </p:nvSpPr>
        <p:spPr bwMode="auto">
          <a:xfrm rot="10800000" flipV="1">
            <a:off x="7995189" y="4170115"/>
            <a:ext cx="45427" cy="544512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29" name="Text Box 38"/>
          <p:cNvSpPr txBox="1">
            <a:spLocks noChangeArrowheads="1"/>
          </p:cNvSpPr>
          <p:nvPr/>
        </p:nvSpPr>
        <p:spPr bwMode="auto">
          <a:xfrm>
            <a:off x="4410858" y="4298703"/>
            <a:ext cx="195189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2000" b="1">
                <a:solidFill>
                  <a:srgbClr val="0000FF"/>
                </a:solidFill>
              </a:rPr>
              <a:t>~ 0.35 eVs, 4 ns</a:t>
            </a:r>
          </a:p>
        </p:txBody>
      </p:sp>
      <p:sp>
        <p:nvSpPr>
          <p:cNvPr id="27" name="Rectangle 2"/>
          <p:cNvSpPr txBox="1">
            <a:spLocks noChangeArrowheads="1"/>
          </p:cNvSpPr>
          <p:nvPr/>
        </p:nvSpPr>
        <p:spPr>
          <a:xfrm>
            <a:off x="990600" y="228600"/>
            <a:ext cx="7467600" cy="533400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9pPr>
          </a:lstStyle>
          <a:p>
            <a:r>
              <a:rPr lang="en-US" dirty="0"/>
              <a:t>Production of the LHC 25 ns beam</a:t>
            </a:r>
          </a:p>
        </p:txBody>
      </p:sp>
    </p:spTree>
    <p:extLst>
      <p:ext uri="{BB962C8B-B14F-4D97-AF65-F5344CB8AC3E}">
        <p14:creationId xmlns:p14="http://schemas.microsoft.com/office/powerpoint/2010/main" val="1359956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1" name="Picture 2" descr="LHC25FourSpli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3678" y="3429000"/>
            <a:ext cx="2941027" cy="2846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2" name="Picture 3" descr="LHC25Inj2AllBunche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9685" y="3428999"/>
            <a:ext cx="2845777" cy="282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3" name="Picture 4" descr="LHC25CycleForPresentatio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338" y="701659"/>
            <a:ext cx="7948246" cy="2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5" name="AutoShape 6"/>
          <p:cNvSpPr>
            <a:spLocks noChangeArrowheads="1"/>
          </p:cNvSpPr>
          <p:nvPr/>
        </p:nvSpPr>
        <p:spPr bwMode="auto">
          <a:xfrm>
            <a:off x="3932734" y="2276872"/>
            <a:ext cx="281354" cy="685800"/>
          </a:xfrm>
          <a:prstGeom prst="upArrow">
            <a:avLst>
              <a:gd name="adj1" fmla="val 50000"/>
              <a:gd name="adj2" fmla="val 5625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16" name="Text Box 8"/>
          <p:cNvSpPr txBox="1">
            <a:spLocks noChangeArrowheads="1"/>
          </p:cNvSpPr>
          <p:nvPr/>
        </p:nvSpPr>
        <p:spPr bwMode="auto">
          <a:xfrm>
            <a:off x="827584" y="2987660"/>
            <a:ext cx="342399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800" b="1" dirty="0"/>
              <a:t>Triple splitting after 2</a:t>
            </a:r>
            <a:r>
              <a:rPr lang="en-US" sz="1800" b="1" baseline="30000" dirty="0"/>
              <a:t>nd</a:t>
            </a:r>
            <a:r>
              <a:rPr lang="en-US" sz="1800" b="1" dirty="0"/>
              <a:t> injection</a:t>
            </a:r>
          </a:p>
        </p:txBody>
      </p:sp>
      <p:sp>
        <p:nvSpPr>
          <p:cNvPr id="43017" name="Text Box 9"/>
          <p:cNvSpPr txBox="1">
            <a:spLocks noChangeArrowheads="1"/>
          </p:cNvSpPr>
          <p:nvPr/>
        </p:nvSpPr>
        <p:spPr bwMode="auto">
          <a:xfrm>
            <a:off x="5663353" y="2987660"/>
            <a:ext cx="3165231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1800" b="1"/>
              <a:t>Split in four at flat-top energy</a:t>
            </a:r>
          </a:p>
        </p:txBody>
      </p:sp>
      <p:sp>
        <p:nvSpPr>
          <p:cNvPr id="43018" name="Text Box 10"/>
          <p:cNvSpPr txBox="1">
            <a:spLocks noChangeArrowheads="1"/>
          </p:cNvSpPr>
          <p:nvPr/>
        </p:nvSpPr>
        <p:spPr bwMode="auto">
          <a:xfrm>
            <a:off x="1619672" y="1235060"/>
            <a:ext cx="249623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2000" b="1" dirty="0"/>
              <a:t>Inject 4+2 bunches</a:t>
            </a:r>
          </a:p>
        </p:txBody>
      </p:sp>
      <p:sp>
        <p:nvSpPr>
          <p:cNvPr id="43019" name="Text Box 11"/>
          <p:cNvSpPr txBox="1">
            <a:spLocks noChangeArrowheads="1"/>
          </p:cNvSpPr>
          <p:nvPr/>
        </p:nvSpPr>
        <p:spPr bwMode="auto">
          <a:xfrm rot="-5400000">
            <a:off x="7188445" y="5035034"/>
            <a:ext cx="12954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1800" b="1">
                <a:solidFill>
                  <a:schemeClr val="bg1"/>
                </a:solidFill>
              </a:rPr>
              <a:t>26 GeV/c</a:t>
            </a:r>
          </a:p>
        </p:txBody>
      </p:sp>
      <p:sp>
        <p:nvSpPr>
          <p:cNvPr id="43020" name="Text Box 12"/>
          <p:cNvSpPr txBox="1">
            <a:spLocks noChangeArrowheads="1"/>
          </p:cNvSpPr>
          <p:nvPr/>
        </p:nvSpPr>
        <p:spPr bwMode="auto">
          <a:xfrm rot="-5400000">
            <a:off x="3601183" y="5035034"/>
            <a:ext cx="12954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1800" b="1">
                <a:solidFill>
                  <a:schemeClr val="bg1"/>
                </a:solidFill>
              </a:rPr>
              <a:t>1.4 GeV</a:t>
            </a:r>
          </a:p>
        </p:txBody>
      </p:sp>
      <p:sp>
        <p:nvSpPr>
          <p:cNvPr id="43021" name="Line 13"/>
          <p:cNvSpPr>
            <a:spLocks noChangeShapeType="1"/>
          </p:cNvSpPr>
          <p:nvPr/>
        </p:nvSpPr>
        <p:spPr bwMode="auto">
          <a:xfrm flipV="1">
            <a:off x="4423637" y="1463659"/>
            <a:ext cx="0" cy="38735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22" name="Text Box 14"/>
          <p:cNvSpPr txBox="1">
            <a:spLocks noChangeArrowheads="1"/>
          </p:cNvSpPr>
          <p:nvPr/>
        </p:nvSpPr>
        <p:spPr bwMode="auto">
          <a:xfrm>
            <a:off x="4212622" y="1692259"/>
            <a:ext cx="492369" cy="442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b="1">
                <a:latin typeface="Symbol" charset="0"/>
              </a:rPr>
              <a:t>g</a:t>
            </a:r>
            <a:r>
              <a:rPr lang="en-US" b="1" baseline="-25000"/>
              <a:t>tr</a:t>
            </a:r>
          </a:p>
        </p:txBody>
      </p:sp>
      <p:sp>
        <p:nvSpPr>
          <p:cNvPr id="43023" name="Rectangle 15"/>
          <p:cNvSpPr>
            <a:spLocks noChangeArrowheads="1"/>
          </p:cNvSpPr>
          <p:nvPr/>
        </p:nvSpPr>
        <p:spPr bwMode="auto">
          <a:xfrm>
            <a:off x="773723" y="76200"/>
            <a:ext cx="8370277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spcBef>
                <a:spcPct val="0"/>
              </a:spcBef>
            </a:pPr>
            <a:endParaRPr lang="en-GB" sz="3200" dirty="0">
              <a:solidFill>
                <a:schemeClr val="tx2"/>
              </a:solidFill>
              <a:latin typeface="Comic Sans MS" charset="0"/>
            </a:endParaRPr>
          </a:p>
        </p:txBody>
      </p:sp>
      <p:sp>
        <p:nvSpPr>
          <p:cNvPr id="43024" name="Rectangle 16"/>
          <p:cNvSpPr>
            <a:spLocks noChangeArrowheads="1"/>
          </p:cNvSpPr>
          <p:nvPr/>
        </p:nvSpPr>
        <p:spPr bwMode="auto">
          <a:xfrm>
            <a:off x="539552" y="6324600"/>
            <a:ext cx="8393433" cy="457200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39725" indent="-339725" algn="l">
              <a:spcBef>
                <a:spcPct val="20000"/>
              </a:spcBef>
              <a:buFont typeface="Times New Roman" charset="0"/>
              <a:buNone/>
            </a:pPr>
            <a:r>
              <a:rPr lang="en-GB" sz="1800" b="1" dirty="0">
                <a:cs typeface="Times New Roman" charset="0"/>
                <a:sym typeface="Wingdings" charset="0"/>
              </a:rPr>
              <a:t>→</a:t>
            </a:r>
            <a:r>
              <a:rPr lang="en-GB" sz="1800" b="1" dirty="0">
                <a:sym typeface="Wingdings" charset="0"/>
              </a:rPr>
              <a:t> Each bunch from the Booster divided by </a:t>
            </a:r>
            <a:r>
              <a:rPr lang="en-GB" sz="1800" b="1" dirty="0">
                <a:solidFill>
                  <a:srgbClr val="FF0000"/>
                </a:solidFill>
                <a:sym typeface="Wingdings" charset="0"/>
              </a:rPr>
              <a:t>12 </a:t>
            </a:r>
            <a:r>
              <a:rPr lang="en-GB" sz="1800" b="1" dirty="0">
                <a:solidFill>
                  <a:srgbClr val="FF0000"/>
                </a:solidFill>
                <a:cs typeface="Times New Roman" charset="0"/>
                <a:sym typeface="Wingdings" charset="0"/>
              </a:rPr>
              <a:t>→ </a:t>
            </a:r>
            <a:r>
              <a:rPr lang="en-GB" sz="1800" b="1" dirty="0">
                <a:solidFill>
                  <a:srgbClr val="0000FF"/>
                </a:solidFill>
                <a:cs typeface="Times New Roman" charset="0"/>
                <a:sym typeface="Wingdings" charset="0"/>
              </a:rPr>
              <a:t>6</a:t>
            </a:r>
            <a:r>
              <a:rPr lang="en-GB" sz="1800" b="1" dirty="0">
                <a:solidFill>
                  <a:srgbClr val="FF0000"/>
                </a:solidFill>
                <a:cs typeface="Times New Roman" charset="0"/>
                <a:sym typeface="Wingdings" charset="0"/>
              </a:rPr>
              <a:t> × 3 × 2 × 2 = 72</a:t>
            </a:r>
          </a:p>
        </p:txBody>
      </p:sp>
      <p:sp>
        <p:nvSpPr>
          <p:cNvPr id="43025" name="Text Box 17"/>
          <p:cNvSpPr txBox="1">
            <a:spLocks noChangeArrowheads="1"/>
          </p:cNvSpPr>
          <p:nvPr/>
        </p:nvSpPr>
        <p:spPr bwMode="auto">
          <a:xfrm>
            <a:off x="2357445" y="1539860"/>
            <a:ext cx="9847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2000" b="1" i="1">
                <a:solidFill>
                  <a:srgbClr val="FF0000"/>
                </a:solidFill>
              </a:rPr>
              <a:t>h</a:t>
            </a:r>
            <a:r>
              <a:rPr lang="en-US" sz="2000" b="1">
                <a:solidFill>
                  <a:srgbClr val="FF0000"/>
                </a:solidFill>
              </a:rPr>
              <a:t> = 7</a:t>
            </a:r>
          </a:p>
        </p:txBody>
      </p:sp>
      <p:sp>
        <p:nvSpPr>
          <p:cNvPr id="43026" name="Text Box 18"/>
          <p:cNvSpPr txBox="1">
            <a:spLocks noChangeArrowheads="1"/>
          </p:cNvSpPr>
          <p:nvPr/>
        </p:nvSpPr>
        <p:spPr bwMode="auto">
          <a:xfrm>
            <a:off x="4397261" y="1082660"/>
            <a:ext cx="9847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2000" b="1" i="1">
                <a:solidFill>
                  <a:srgbClr val="FF0000"/>
                </a:solidFill>
              </a:rPr>
              <a:t>h</a:t>
            </a:r>
            <a:r>
              <a:rPr lang="en-US" sz="2000" b="1">
                <a:solidFill>
                  <a:srgbClr val="FF0000"/>
                </a:solidFill>
              </a:rPr>
              <a:t> = 21</a:t>
            </a:r>
          </a:p>
        </p:txBody>
      </p:sp>
      <p:sp>
        <p:nvSpPr>
          <p:cNvPr id="43027" name="Text Box 19"/>
          <p:cNvSpPr txBox="1">
            <a:spLocks noChangeArrowheads="1"/>
          </p:cNvSpPr>
          <p:nvPr/>
        </p:nvSpPr>
        <p:spPr bwMode="auto">
          <a:xfrm rot="-5400000">
            <a:off x="5664819" y="1873204"/>
            <a:ext cx="10668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2000" b="1" i="1">
                <a:solidFill>
                  <a:srgbClr val="FF0000"/>
                </a:solidFill>
              </a:rPr>
              <a:t>h</a:t>
            </a:r>
            <a:r>
              <a:rPr lang="en-US" sz="2000" b="1">
                <a:solidFill>
                  <a:srgbClr val="FF0000"/>
                </a:solidFill>
              </a:rPr>
              <a:t> = 84</a:t>
            </a:r>
          </a:p>
        </p:txBody>
      </p:sp>
      <p:sp>
        <p:nvSpPr>
          <p:cNvPr id="43028" name="Text Box 20"/>
          <p:cNvSpPr txBox="1">
            <a:spLocks noChangeArrowheads="1"/>
          </p:cNvSpPr>
          <p:nvPr/>
        </p:nvSpPr>
        <p:spPr bwMode="auto">
          <a:xfrm>
            <a:off x="6155722" y="908035"/>
            <a:ext cx="218049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2000" b="1"/>
              <a:t>Eject 72 bunches</a:t>
            </a:r>
          </a:p>
        </p:txBody>
      </p:sp>
      <p:sp>
        <p:nvSpPr>
          <p:cNvPr id="43029" name="Line 21"/>
          <p:cNvSpPr>
            <a:spLocks noChangeShapeType="1"/>
          </p:cNvSpPr>
          <p:nvPr/>
        </p:nvSpPr>
        <p:spPr bwMode="auto">
          <a:xfrm flipH="1">
            <a:off x="6035561" y="1235059"/>
            <a:ext cx="331177" cy="19050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34" name="AutoShape 26"/>
          <p:cNvSpPr>
            <a:spLocks noChangeArrowheads="1"/>
          </p:cNvSpPr>
          <p:nvPr/>
        </p:nvSpPr>
        <p:spPr bwMode="auto">
          <a:xfrm rot="5400000">
            <a:off x="1172308" y="5357446"/>
            <a:ext cx="609600" cy="562708"/>
          </a:xfrm>
          <a:custGeom>
            <a:avLst/>
            <a:gdLst>
              <a:gd name="T0" fmla="*/ 435441 w 21600"/>
              <a:gd name="T1" fmla="*/ 0 h 21600"/>
              <a:gd name="T2" fmla="*/ 261253 w 21600"/>
              <a:gd name="T3" fmla="*/ 203200 h 21600"/>
              <a:gd name="T4" fmla="*/ 0 w 21600"/>
              <a:gd name="T5" fmla="*/ 508028 h 21600"/>
              <a:gd name="T6" fmla="*/ 261253 w 21600"/>
              <a:gd name="T7" fmla="*/ 609600 h 21600"/>
              <a:gd name="T8" fmla="*/ 522506 w 21600"/>
              <a:gd name="T9" fmla="*/ 423333 h 21600"/>
              <a:gd name="T10" fmla="*/ 609600 w 21600"/>
              <a:gd name="T11" fmla="*/ 203200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14400 h 21600"/>
              <a:gd name="T20" fmla="*/ 18514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9" y="0"/>
                </a:moveTo>
                <a:lnTo>
                  <a:pt x="9257" y="7200"/>
                </a:lnTo>
                <a:lnTo>
                  <a:pt x="12343" y="7200"/>
                </a:lnTo>
                <a:lnTo>
                  <a:pt x="12343" y="14400"/>
                </a:lnTo>
                <a:lnTo>
                  <a:pt x="0" y="14400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35" name="Text Box 27"/>
          <p:cNvSpPr txBox="1">
            <a:spLocks noChangeArrowheads="1"/>
          </p:cNvSpPr>
          <p:nvPr/>
        </p:nvSpPr>
        <p:spPr bwMode="auto">
          <a:xfrm rot="-5400000">
            <a:off x="345099" y="4194876"/>
            <a:ext cx="1828800" cy="446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b="1"/>
              <a:t>2</a:t>
            </a:r>
            <a:r>
              <a:rPr lang="en-US" b="1" baseline="30000"/>
              <a:t>nd</a:t>
            </a:r>
            <a:r>
              <a:rPr lang="en-US" b="1"/>
              <a:t> injection</a:t>
            </a:r>
          </a:p>
        </p:txBody>
      </p:sp>
      <p:sp>
        <p:nvSpPr>
          <p:cNvPr id="43036" name="Text Box 28"/>
          <p:cNvSpPr txBox="1">
            <a:spLocks noChangeArrowheads="1"/>
          </p:cNvSpPr>
          <p:nvPr/>
        </p:nvSpPr>
        <p:spPr bwMode="auto">
          <a:xfrm rot="-5400000">
            <a:off x="7846585" y="902414"/>
            <a:ext cx="21336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000" b="1" dirty="0">
                <a:solidFill>
                  <a:srgbClr val="FF0000"/>
                </a:solidFill>
              </a:rPr>
              <a:t>(sketched)</a:t>
            </a:r>
          </a:p>
        </p:txBody>
      </p:sp>
      <p:sp>
        <p:nvSpPr>
          <p:cNvPr id="43037" name="Line 29"/>
          <p:cNvSpPr>
            <a:spLocks noChangeShapeType="1"/>
          </p:cNvSpPr>
          <p:nvPr/>
        </p:nvSpPr>
        <p:spPr bwMode="auto">
          <a:xfrm>
            <a:off x="5647234" y="1439847"/>
            <a:ext cx="375138" cy="0"/>
          </a:xfrm>
          <a:prstGeom prst="line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38" name="Line 30"/>
          <p:cNvSpPr>
            <a:spLocks noChangeShapeType="1"/>
          </p:cNvSpPr>
          <p:nvPr/>
        </p:nvSpPr>
        <p:spPr bwMode="auto">
          <a:xfrm flipV="1">
            <a:off x="6015045" y="1431909"/>
            <a:ext cx="0" cy="1403350"/>
          </a:xfrm>
          <a:prstGeom prst="line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39" name="Rectangle 31"/>
          <p:cNvSpPr>
            <a:spLocks noChangeArrowheads="1"/>
          </p:cNvSpPr>
          <p:nvPr/>
        </p:nvSpPr>
        <p:spPr bwMode="auto">
          <a:xfrm>
            <a:off x="5593014" y="1450960"/>
            <a:ext cx="410308" cy="14017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40" name="AutoShape 7"/>
          <p:cNvSpPr>
            <a:spLocks noChangeArrowheads="1"/>
          </p:cNvSpPr>
          <p:nvPr/>
        </p:nvSpPr>
        <p:spPr bwMode="auto">
          <a:xfrm>
            <a:off x="5381999" y="2606659"/>
            <a:ext cx="281354" cy="685800"/>
          </a:xfrm>
          <a:prstGeom prst="upArrow">
            <a:avLst>
              <a:gd name="adj1" fmla="val 50000"/>
              <a:gd name="adj2" fmla="val 5625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" name="Rectangle 2"/>
          <p:cNvSpPr txBox="1">
            <a:spLocks noChangeArrowheads="1"/>
          </p:cNvSpPr>
          <p:nvPr/>
        </p:nvSpPr>
        <p:spPr>
          <a:xfrm>
            <a:off x="990600" y="228600"/>
            <a:ext cx="7467600" cy="533400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9pPr>
          </a:lstStyle>
          <a:p>
            <a:r>
              <a:rPr lang="en-US" dirty="0"/>
              <a:t>The LHC25 (ns) cycle in the PS</a:t>
            </a:r>
          </a:p>
        </p:txBody>
      </p:sp>
    </p:spTree>
    <p:extLst>
      <p:ext uri="{BB962C8B-B14F-4D97-AF65-F5344CB8AC3E}">
        <p14:creationId xmlns:p14="http://schemas.microsoft.com/office/powerpoint/2010/main" val="2092339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23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7467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/>
              <a:t>Triple splitting in the PS</a:t>
            </a:r>
            <a:endParaRPr lang="fr-FR" dirty="0"/>
          </a:p>
        </p:txBody>
      </p:sp>
      <p:sp>
        <p:nvSpPr>
          <p:cNvPr id="86024" name="Line 3"/>
          <p:cNvSpPr>
            <a:spLocks noChangeShapeType="1"/>
          </p:cNvSpPr>
          <p:nvPr/>
        </p:nvSpPr>
        <p:spPr bwMode="auto">
          <a:xfrm>
            <a:off x="1981200" y="13716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025" name="Text Box 4"/>
          <p:cNvSpPr txBox="1">
            <a:spLocks noChangeArrowheads="1"/>
          </p:cNvSpPr>
          <p:nvPr/>
        </p:nvSpPr>
        <p:spPr bwMode="auto">
          <a:xfrm>
            <a:off x="1600200" y="762000"/>
            <a:ext cx="45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pic>
        <p:nvPicPr>
          <p:cNvPr id="3" name="LHCTripleSplitting_compressed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1268760"/>
            <a:ext cx="9144000" cy="342423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255573" y="1516722"/>
            <a:ext cx="6206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h=7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164288" y="1340768"/>
            <a:ext cx="7356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293664"/>
                </a:solidFill>
              </a:rPr>
              <a:t>h=14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316416" y="1340768"/>
            <a:ext cx="7356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ED00FF"/>
                </a:solidFill>
              </a:rPr>
              <a:t>h=21</a:t>
            </a:r>
          </a:p>
        </p:txBody>
      </p:sp>
    </p:spTree>
    <p:extLst>
      <p:ext uri="{BB962C8B-B14F-4D97-AF65-F5344CB8AC3E}">
        <p14:creationId xmlns:p14="http://schemas.microsoft.com/office/powerpoint/2010/main" val="948627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304800"/>
            <a:ext cx="65532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/>
              <a:t>Radio-Frequency (RF) Acceleration</a:t>
            </a:r>
            <a:endParaRPr lang="fr-FR" dirty="0"/>
          </a:p>
        </p:txBody>
      </p:sp>
      <p:pic>
        <p:nvPicPr>
          <p:cNvPr id="21509" name="Picture 12" descr="fig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552" y="1124744"/>
            <a:ext cx="5715000" cy="1951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0" name="Text Box 13"/>
          <p:cNvSpPr txBox="1">
            <a:spLocks noChangeArrowheads="1"/>
          </p:cNvSpPr>
          <p:nvPr/>
        </p:nvSpPr>
        <p:spPr bwMode="auto">
          <a:xfrm>
            <a:off x="685800" y="3356992"/>
            <a:ext cx="8077200" cy="106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/>
              <a:t>Cylindrical electrodes (</a:t>
            </a:r>
            <a:r>
              <a:rPr lang="en-US" sz="1800" dirty="0">
                <a:solidFill>
                  <a:srgbClr val="FF0000"/>
                </a:solidFill>
              </a:rPr>
              <a:t>drift tubes</a:t>
            </a:r>
            <a:r>
              <a:rPr lang="en-US" sz="1800" dirty="0"/>
              <a:t>) separated by gaps and fed by a </a:t>
            </a:r>
            <a:r>
              <a:rPr lang="en-US" sz="1800" dirty="0">
                <a:solidFill>
                  <a:srgbClr val="FF0000"/>
                </a:solidFill>
              </a:rPr>
              <a:t>RF generator</a:t>
            </a:r>
            <a:r>
              <a:rPr lang="en-US" sz="1800" dirty="0"/>
              <a:t>, as shown above, lead to an alternating electric field polarity</a:t>
            </a:r>
          </a:p>
          <a:p>
            <a:pPr>
              <a:spcBef>
                <a:spcPct val="50000"/>
              </a:spcBef>
            </a:pPr>
            <a:r>
              <a:rPr lang="en-US" sz="1800" dirty="0"/>
              <a:t>   </a:t>
            </a:r>
            <a:r>
              <a:rPr lang="en-US" sz="1800" dirty="0">
                <a:solidFill>
                  <a:srgbClr val="006600"/>
                </a:solidFill>
              </a:rPr>
              <a:t>Synchronism condition                    L = v T/2 </a:t>
            </a:r>
            <a:endParaRPr lang="fr-FR" sz="1800" dirty="0">
              <a:solidFill>
                <a:srgbClr val="006600"/>
              </a:solidFill>
            </a:endParaRPr>
          </a:p>
        </p:txBody>
      </p:sp>
      <p:sp>
        <p:nvSpPr>
          <p:cNvPr id="21511" name="Line 14"/>
          <p:cNvSpPr>
            <a:spLocks noChangeShapeType="1"/>
          </p:cNvSpPr>
          <p:nvPr/>
        </p:nvSpPr>
        <p:spPr bwMode="auto">
          <a:xfrm>
            <a:off x="3733800" y="4224720"/>
            <a:ext cx="685800" cy="0"/>
          </a:xfrm>
          <a:prstGeom prst="line">
            <a:avLst/>
          </a:prstGeom>
          <a:noFill/>
          <a:ln w="28575">
            <a:solidFill>
              <a:srgbClr val="0066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12" name="Text Box 15"/>
          <p:cNvSpPr txBox="1">
            <a:spLocks noChangeArrowheads="1"/>
          </p:cNvSpPr>
          <p:nvPr/>
        </p:nvSpPr>
        <p:spPr bwMode="auto">
          <a:xfrm>
            <a:off x="6259255" y="4075432"/>
            <a:ext cx="2438400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600" b="1" dirty="0" err="1">
                <a:solidFill>
                  <a:srgbClr val="006600"/>
                </a:solidFill>
              </a:rPr>
              <a:t>v</a:t>
            </a:r>
            <a:r>
              <a:rPr lang="en-GB" sz="1600" b="1" dirty="0">
                <a:solidFill>
                  <a:srgbClr val="006600"/>
                </a:solidFill>
              </a:rPr>
              <a:t> = particle velocity</a:t>
            </a:r>
            <a:br>
              <a:rPr lang="en-GB" sz="1600" b="1" dirty="0">
                <a:solidFill>
                  <a:srgbClr val="006600"/>
                </a:solidFill>
              </a:rPr>
            </a:br>
            <a:r>
              <a:rPr lang="en-GB" sz="1600" b="1" dirty="0">
                <a:solidFill>
                  <a:srgbClr val="006600"/>
                </a:solidFill>
              </a:rPr>
              <a:t>T = RF period</a:t>
            </a:r>
          </a:p>
        </p:txBody>
      </p:sp>
      <p:pic>
        <p:nvPicPr>
          <p:cNvPr id="10" name="Picture 9" descr="film_bl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4994912"/>
            <a:ext cx="4781552" cy="11716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45090" y="6122880"/>
            <a:ext cx="8876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D.Schulte</a:t>
            </a:r>
            <a:endParaRPr 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6096000" y="5274232"/>
            <a:ext cx="27432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Similar for standing wave cavity as shown (with </a:t>
            </a:r>
            <a:r>
              <a:rPr lang="en-US" sz="1600" dirty="0" err="1"/>
              <a:t>v≈c</a:t>
            </a:r>
            <a:r>
              <a:rPr lang="en-US" sz="1600" dirty="0"/>
              <a:t>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516216" y="1828301"/>
            <a:ext cx="16850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Widerøe-type</a:t>
            </a:r>
          </a:p>
          <a:p>
            <a:r>
              <a:rPr lang="en-US" sz="1800" dirty="0"/>
              <a:t>structure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48C4CB5-50D3-8DBE-3FC8-5E2DEC6F2941}"/>
              </a:ext>
            </a:extLst>
          </p:cNvPr>
          <p:cNvSpPr txBox="1"/>
          <p:nvPr/>
        </p:nvSpPr>
        <p:spPr>
          <a:xfrm>
            <a:off x="4932040" y="2564904"/>
            <a:ext cx="41978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hlinkClick r:id="rId4"/>
              </a:rPr>
              <a:t>Animation: https://</a:t>
            </a:r>
            <a:r>
              <a:rPr lang="en-US" sz="1200" dirty="0" err="1">
                <a:hlinkClick r:id="rId4"/>
              </a:rPr>
              <a:t>phyanim.sciences.univ-nantes.fr</a:t>
            </a:r>
            <a:r>
              <a:rPr lang="en-US" sz="1200" dirty="0">
                <a:hlinkClick r:id="rId4"/>
              </a:rPr>
              <a:t>/</a:t>
            </a:r>
            <a:r>
              <a:rPr lang="en-US" sz="1200" dirty="0" err="1">
                <a:hlinkClick r:id="rId4"/>
              </a:rPr>
              <a:t>Meca</a:t>
            </a:r>
            <a:r>
              <a:rPr lang="en-US" sz="1200" dirty="0">
                <a:hlinkClick r:id="rId4"/>
              </a:rPr>
              <a:t>/Charges/</a:t>
            </a:r>
            <a:r>
              <a:rPr lang="en-US" sz="1200" dirty="0" err="1">
                <a:hlinkClick r:id="rId4"/>
              </a:rPr>
              <a:t>linac.php</a:t>
            </a:r>
            <a:endParaRPr lang="en-US" sz="12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23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7467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/>
              <a:t>Two times double splitting in the PS</a:t>
            </a:r>
            <a:endParaRPr lang="fr-FR" dirty="0"/>
          </a:p>
        </p:txBody>
      </p:sp>
      <p:sp>
        <p:nvSpPr>
          <p:cNvPr id="86024" name="Line 3"/>
          <p:cNvSpPr>
            <a:spLocks noChangeShapeType="1"/>
          </p:cNvSpPr>
          <p:nvPr/>
        </p:nvSpPr>
        <p:spPr bwMode="auto">
          <a:xfrm>
            <a:off x="1981200" y="13716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025" name="Text Box 4"/>
          <p:cNvSpPr txBox="1">
            <a:spLocks noChangeArrowheads="1"/>
          </p:cNvSpPr>
          <p:nvPr/>
        </p:nvSpPr>
        <p:spPr bwMode="auto">
          <a:xfrm>
            <a:off x="1600200" y="762000"/>
            <a:ext cx="45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86026" name="Text Box 5"/>
          <p:cNvSpPr txBox="1">
            <a:spLocks noChangeArrowheads="1"/>
          </p:cNvSpPr>
          <p:nvPr/>
        </p:nvSpPr>
        <p:spPr bwMode="auto">
          <a:xfrm>
            <a:off x="467544" y="908720"/>
            <a:ext cx="8382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/>
              <a:t>Two times double splitting and bunch rotation:</a:t>
            </a:r>
          </a:p>
        </p:txBody>
      </p:sp>
      <p:pic>
        <p:nvPicPr>
          <p:cNvPr id="5" name="LHC25FlatTopManipulations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6512" y="1368152"/>
            <a:ext cx="9144000" cy="34290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51520" y="4985881"/>
            <a:ext cx="87849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de-DE" sz="1800" dirty="0" err="1"/>
              <a:t>Bunch</a:t>
            </a:r>
            <a:r>
              <a:rPr lang="de-DE" sz="1800" dirty="0"/>
              <a:t> </a:t>
            </a:r>
            <a:r>
              <a:rPr lang="de-DE" sz="1800" dirty="0" err="1"/>
              <a:t>is</a:t>
            </a:r>
            <a:r>
              <a:rPr lang="de-DE" sz="1800" dirty="0"/>
              <a:t> </a:t>
            </a:r>
            <a:r>
              <a:rPr lang="de-DE" sz="1800" dirty="0" err="1"/>
              <a:t>divided</a:t>
            </a:r>
            <a:r>
              <a:rPr lang="de-DE" sz="1800" dirty="0"/>
              <a:t> </a:t>
            </a:r>
            <a:r>
              <a:rPr lang="de-DE" sz="1800" dirty="0" err="1"/>
              <a:t>twice</a:t>
            </a:r>
            <a:r>
              <a:rPr lang="de-DE" sz="1800" dirty="0"/>
              <a:t> </a:t>
            </a:r>
            <a:r>
              <a:rPr lang="de-DE" sz="1800" dirty="0" err="1"/>
              <a:t>using</a:t>
            </a:r>
            <a:r>
              <a:rPr lang="de-DE" sz="1800" dirty="0"/>
              <a:t> RF </a:t>
            </a:r>
            <a:r>
              <a:rPr lang="de-DE" sz="1800" dirty="0" err="1"/>
              <a:t>systems</a:t>
            </a:r>
            <a:r>
              <a:rPr lang="de-DE" sz="1800" dirty="0"/>
              <a:t> </a:t>
            </a:r>
            <a:r>
              <a:rPr lang="de-DE" sz="1800" dirty="0" err="1"/>
              <a:t>at</a:t>
            </a:r>
            <a:r>
              <a:rPr lang="de-DE" sz="1800" dirty="0"/>
              <a:t> </a:t>
            </a:r>
            <a:br>
              <a:rPr lang="de-DE" sz="1800" dirty="0"/>
            </a:br>
            <a:r>
              <a:rPr lang="de-DE" sz="1800" i="1" dirty="0"/>
              <a:t>h</a:t>
            </a:r>
            <a:r>
              <a:rPr lang="de-DE" sz="1800" dirty="0"/>
              <a:t> = 21/42 (10/20 MHz) </a:t>
            </a:r>
            <a:r>
              <a:rPr lang="de-DE" sz="1800" dirty="0" err="1"/>
              <a:t>and</a:t>
            </a:r>
            <a:r>
              <a:rPr lang="de-DE" sz="1800" dirty="0"/>
              <a:t> </a:t>
            </a:r>
            <a:r>
              <a:rPr lang="de-DE" sz="1800" i="1" dirty="0"/>
              <a:t>h</a:t>
            </a:r>
            <a:r>
              <a:rPr lang="de-DE" sz="1800" dirty="0"/>
              <a:t> = 42/84 (20/40 MHz)</a:t>
            </a:r>
          </a:p>
          <a:p>
            <a:pPr marL="342900" indent="-342900">
              <a:buFont typeface="Arial"/>
              <a:buChar char="•"/>
            </a:pPr>
            <a:endParaRPr lang="de-DE" sz="1800" dirty="0"/>
          </a:p>
          <a:p>
            <a:pPr marL="342900" indent="-342900">
              <a:buFont typeface="Arial"/>
              <a:buChar char="•"/>
            </a:pPr>
            <a:r>
              <a:rPr lang="de-DE" sz="1800" dirty="0" err="1"/>
              <a:t>Bunch</a:t>
            </a:r>
            <a:r>
              <a:rPr lang="de-DE" sz="1800" dirty="0"/>
              <a:t> </a:t>
            </a:r>
            <a:r>
              <a:rPr lang="de-DE" sz="1800" dirty="0" err="1"/>
              <a:t>rotation</a:t>
            </a:r>
            <a:r>
              <a:rPr lang="de-DE" sz="1800" dirty="0"/>
              <a:t>: </a:t>
            </a:r>
            <a:r>
              <a:rPr lang="de-DE" sz="1800" dirty="0" err="1"/>
              <a:t>first</a:t>
            </a:r>
            <a:r>
              <a:rPr lang="de-DE" sz="1800" dirty="0"/>
              <a:t> </a:t>
            </a:r>
            <a:r>
              <a:rPr lang="de-DE" sz="1800" dirty="0" err="1"/>
              <a:t>part</a:t>
            </a:r>
            <a:r>
              <a:rPr lang="de-DE" sz="1800" dirty="0"/>
              <a:t> </a:t>
            </a:r>
            <a:r>
              <a:rPr lang="de-DE" sz="1800" i="1" dirty="0"/>
              <a:t>h</a:t>
            </a:r>
            <a:r>
              <a:rPr lang="de-DE" sz="1800" dirty="0"/>
              <a:t>84 </a:t>
            </a:r>
            <a:r>
              <a:rPr lang="de-DE" sz="1800" dirty="0" err="1"/>
              <a:t>only</a:t>
            </a:r>
            <a:r>
              <a:rPr lang="de-DE" sz="1800" dirty="0"/>
              <a:t> + </a:t>
            </a:r>
            <a:r>
              <a:rPr lang="de-DE" sz="1800" i="1" dirty="0"/>
              <a:t>h</a:t>
            </a:r>
            <a:r>
              <a:rPr lang="de-DE" sz="1800" dirty="0"/>
              <a:t>168 (80 MHz) </a:t>
            </a:r>
            <a:r>
              <a:rPr lang="de-DE" sz="1800" dirty="0" err="1"/>
              <a:t>for</a:t>
            </a:r>
            <a:r>
              <a:rPr lang="de-DE" sz="1800" dirty="0"/>
              <a:t> final </a:t>
            </a:r>
            <a:r>
              <a:rPr lang="de-DE" sz="1800" dirty="0" err="1"/>
              <a:t>part</a:t>
            </a:r>
            <a:endParaRPr lang="de-DE" sz="1800" dirty="0"/>
          </a:p>
        </p:txBody>
      </p:sp>
      <p:sp>
        <p:nvSpPr>
          <p:cNvPr id="8" name="TextBox 7"/>
          <p:cNvSpPr txBox="1"/>
          <p:nvPr/>
        </p:nvSpPr>
        <p:spPr>
          <a:xfrm>
            <a:off x="6444208" y="3501008"/>
            <a:ext cx="7356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h=21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395625" y="3388930"/>
            <a:ext cx="7767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293664"/>
                </a:solidFill>
              </a:rPr>
              <a:t>h=42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172400" y="2812866"/>
            <a:ext cx="7767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ED00FF"/>
                </a:solidFill>
              </a:rPr>
              <a:t>h=84</a:t>
            </a:r>
          </a:p>
        </p:txBody>
      </p:sp>
    </p:spTree>
    <p:extLst>
      <p:ext uri="{BB962C8B-B14F-4D97-AF65-F5344CB8AC3E}">
        <p14:creationId xmlns:p14="http://schemas.microsoft.com/office/powerpoint/2010/main" val="1718303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66800" y="304800"/>
            <a:ext cx="7086600" cy="533400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9pPr>
          </a:lstStyle>
          <a:p>
            <a:r>
              <a:rPr lang="en-US" dirty="0"/>
              <a:t>Summary</a:t>
            </a:r>
          </a:p>
          <a:p>
            <a:endParaRPr lang="fr-FR" dirty="0"/>
          </a:p>
        </p:txBody>
      </p:sp>
      <p:sp>
        <p:nvSpPr>
          <p:cNvPr id="3" name="Text Box 2051"/>
          <p:cNvSpPr txBox="1">
            <a:spLocks noChangeArrowheads="1"/>
          </p:cNvSpPr>
          <p:nvPr/>
        </p:nvSpPr>
        <p:spPr bwMode="auto">
          <a:xfrm>
            <a:off x="395536" y="1052736"/>
            <a:ext cx="8496944" cy="5472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normAutofit/>
          </a:bodyPr>
          <a:lstStyle/>
          <a:p>
            <a:pPr marL="285750" indent="-285750">
              <a:spcBef>
                <a:spcPts val="1000"/>
              </a:spcBef>
              <a:buFont typeface="Arial"/>
              <a:buChar char="•"/>
            </a:pPr>
            <a:r>
              <a:rPr lang="en-US" sz="2000" dirty="0"/>
              <a:t>Cyclotrons/</a:t>
            </a:r>
            <a:r>
              <a:rPr lang="en-US" sz="2000" dirty="0" err="1"/>
              <a:t>Synchrocylotrons</a:t>
            </a:r>
            <a:r>
              <a:rPr lang="en-US" sz="2000" dirty="0"/>
              <a:t> for low energy</a:t>
            </a:r>
          </a:p>
          <a:p>
            <a:pPr marL="285750" indent="-285750">
              <a:spcBef>
                <a:spcPts val="1000"/>
              </a:spcBef>
              <a:buFont typeface="Arial"/>
              <a:buChar char="•"/>
            </a:pPr>
            <a:r>
              <a:rPr lang="en-US" sz="2000" dirty="0">
                <a:solidFill>
                  <a:srgbClr val="FF0000"/>
                </a:solidFill>
              </a:rPr>
              <a:t>Synchrotrons</a:t>
            </a:r>
            <a:r>
              <a:rPr lang="en-US" sz="2000" dirty="0"/>
              <a:t> for high energies, constant orbit, rising field and frequency</a:t>
            </a:r>
          </a:p>
          <a:p>
            <a:pPr marL="285750" indent="-285750">
              <a:spcBef>
                <a:spcPts val="1000"/>
              </a:spcBef>
              <a:buFont typeface="Arial"/>
              <a:buChar char="•"/>
            </a:pPr>
            <a:r>
              <a:rPr lang="en-US" sz="2000" dirty="0"/>
              <a:t>Particles with higher energy have a longer orbit (normally) but a higher velocity</a:t>
            </a:r>
          </a:p>
          <a:p>
            <a:pPr marL="742950" lvl="1" indent="-285750">
              <a:lnSpc>
                <a:spcPct val="80000"/>
              </a:lnSpc>
              <a:spcBef>
                <a:spcPts val="1000"/>
              </a:spcBef>
              <a:buFont typeface="Arial"/>
              <a:buChar char="•"/>
            </a:pPr>
            <a:r>
              <a:rPr lang="en-US" sz="2000" dirty="0"/>
              <a:t>at low energies (below transition) velocity increase dominates</a:t>
            </a:r>
          </a:p>
          <a:p>
            <a:pPr marL="742950" lvl="1" indent="-285750">
              <a:lnSpc>
                <a:spcPct val="80000"/>
              </a:lnSpc>
              <a:spcBef>
                <a:spcPts val="1000"/>
              </a:spcBef>
              <a:buFont typeface="Arial"/>
              <a:buChar char="•"/>
            </a:pPr>
            <a:r>
              <a:rPr lang="en-US" sz="2000" dirty="0"/>
              <a:t>at high energies (above transition) velocity almost constant  </a:t>
            </a:r>
          </a:p>
          <a:p>
            <a:pPr marL="285750" indent="-285750">
              <a:lnSpc>
                <a:spcPct val="120000"/>
              </a:lnSpc>
              <a:spcBef>
                <a:spcPts val="1000"/>
              </a:spcBef>
              <a:buFont typeface="Arial"/>
              <a:buChar char="•"/>
            </a:pPr>
            <a:r>
              <a:rPr lang="en-US" sz="2000" dirty="0"/>
              <a:t>Particles perform </a:t>
            </a:r>
            <a:r>
              <a:rPr lang="en-US" sz="2000" dirty="0">
                <a:solidFill>
                  <a:srgbClr val="FF0000"/>
                </a:solidFill>
              </a:rPr>
              <a:t>oscillations around synchronous phase</a:t>
            </a:r>
          </a:p>
          <a:p>
            <a:pPr marL="742950" lvl="1" indent="-285750">
              <a:lnSpc>
                <a:spcPct val="80000"/>
              </a:lnSpc>
              <a:spcBef>
                <a:spcPts val="1000"/>
              </a:spcBef>
              <a:buFont typeface="Arial"/>
              <a:buChar char="•"/>
            </a:pPr>
            <a:r>
              <a:rPr lang="en-US" sz="2000" dirty="0"/>
              <a:t>synchronous phase depending on acceleration</a:t>
            </a:r>
          </a:p>
          <a:p>
            <a:pPr marL="742950" lvl="1" indent="-285750">
              <a:lnSpc>
                <a:spcPct val="80000"/>
              </a:lnSpc>
              <a:spcBef>
                <a:spcPts val="1000"/>
              </a:spcBef>
              <a:buFont typeface="Arial"/>
              <a:buChar char="•"/>
            </a:pPr>
            <a:r>
              <a:rPr lang="en-US" sz="2000" dirty="0"/>
              <a:t>below or above transition</a:t>
            </a:r>
          </a:p>
          <a:p>
            <a:pPr marL="285750" indent="-285750">
              <a:spcBef>
                <a:spcPts val="1000"/>
              </a:spcBef>
              <a:buFont typeface="Arial"/>
              <a:buChar char="•"/>
            </a:pPr>
            <a:r>
              <a:rPr lang="en-US" sz="2000" dirty="0">
                <a:solidFill>
                  <a:srgbClr val="FF0000"/>
                </a:solidFill>
              </a:rPr>
              <a:t>Hamiltonian</a:t>
            </a:r>
            <a:r>
              <a:rPr lang="en-US" sz="2000" dirty="0"/>
              <a:t> approach can deal with fairly complicated dynamics</a:t>
            </a:r>
          </a:p>
          <a:p>
            <a:pPr marL="285750" indent="-285750">
              <a:spcBef>
                <a:spcPts val="1000"/>
              </a:spcBef>
              <a:buFont typeface="Arial"/>
              <a:buChar char="•"/>
            </a:pPr>
            <a:r>
              <a:rPr lang="en-US" sz="2000" dirty="0">
                <a:solidFill>
                  <a:srgbClr val="FF0000"/>
                </a:solidFill>
              </a:rPr>
              <a:t>Bucket</a:t>
            </a:r>
            <a:r>
              <a:rPr lang="en-US" sz="2000" dirty="0"/>
              <a:t> is the stable region in phase space inside the </a:t>
            </a:r>
            <a:r>
              <a:rPr lang="en-US" sz="2000" dirty="0">
                <a:solidFill>
                  <a:srgbClr val="FF0000"/>
                </a:solidFill>
              </a:rPr>
              <a:t>separatrix</a:t>
            </a:r>
          </a:p>
          <a:p>
            <a:pPr marL="285750" indent="-285750">
              <a:spcBef>
                <a:spcPts val="1000"/>
              </a:spcBef>
              <a:buFont typeface="Arial"/>
              <a:buChar char="•"/>
            </a:pPr>
            <a:r>
              <a:rPr lang="en-US" sz="2000" dirty="0">
                <a:solidFill>
                  <a:srgbClr val="FF0000"/>
                </a:solidFill>
              </a:rPr>
              <a:t>Matching</a:t>
            </a:r>
            <a:r>
              <a:rPr lang="en-US" sz="2000" dirty="0"/>
              <a:t> the shape of the bunch to the bucket is essential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AF41FB5-55D8-C249-A3AF-4DD37952BF1C}"/>
              </a:ext>
            </a:extLst>
          </p:cNvPr>
          <p:cNvGrpSpPr/>
          <p:nvPr/>
        </p:nvGrpSpPr>
        <p:grpSpPr>
          <a:xfrm>
            <a:off x="0" y="1021804"/>
            <a:ext cx="9252520" cy="5215508"/>
            <a:chOff x="0" y="1021804"/>
            <a:chExt cx="9252520" cy="5215508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EBE84B1F-D6CF-9042-AFB4-CD9553D56150}"/>
                </a:ext>
              </a:extLst>
            </p:cNvPr>
            <p:cNvGrpSpPr/>
            <p:nvPr/>
          </p:nvGrpSpPr>
          <p:grpSpPr>
            <a:xfrm>
              <a:off x="0" y="1021804"/>
              <a:ext cx="9252520" cy="5215508"/>
              <a:chOff x="0" y="1021804"/>
              <a:chExt cx="9252520" cy="5215508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9856875E-8631-4849-B2CC-94D6CC244F3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0" y="1021804"/>
                <a:ext cx="9144000" cy="5143500"/>
              </a:xfrm>
              <a:prstGeom prst="rect">
                <a:avLst/>
              </a:prstGeom>
            </p:spPr>
          </p:pic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8C7D7928-CA16-E046-9823-9DB373A81120}"/>
                  </a:ext>
                </a:extLst>
              </p:cNvPr>
              <p:cNvSpPr/>
              <p:nvPr/>
            </p:nvSpPr>
            <p:spPr>
              <a:xfrm>
                <a:off x="7019858" y="5837202"/>
                <a:ext cx="2232662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000" dirty="0">
                    <a:solidFill>
                      <a:schemeClr val="bg1"/>
                    </a:solidFill>
                    <a:latin typeface="Times" pitchFamily="2" charset="0"/>
                  </a:rPr>
                  <a:t>www.formula1.com</a:t>
                </a:r>
              </a:p>
            </p:txBody>
          </p:sp>
        </p:grp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D41137EB-7A71-9E42-91E3-5F4A954E5E18}"/>
                </a:ext>
              </a:extLst>
            </p:cNvPr>
            <p:cNvSpPr/>
            <p:nvPr/>
          </p:nvSpPr>
          <p:spPr>
            <a:xfrm>
              <a:off x="5107988" y="1124744"/>
              <a:ext cx="3284875" cy="12003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  <a:latin typeface="+mn-lt"/>
                </a:rPr>
                <a:t>End</a:t>
              </a:r>
              <a:r>
                <a:rPr lang="en-US" dirty="0">
                  <a:solidFill>
                    <a:schemeClr val="bg1"/>
                  </a:solidFill>
                  <a:latin typeface="+mn-lt"/>
                </a:rPr>
                <a:t> </a:t>
              </a:r>
              <a:r>
                <a:rPr lang="en-US">
                  <a:solidFill>
                    <a:schemeClr val="bg1"/>
                  </a:solidFill>
                  <a:latin typeface="+mn-lt"/>
                </a:rPr>
                <a:t>of our</a:t>
              </a:r>
              <a:br>
                <a:rPr lang="en-US" dirty="0">
                  <a:solidFill>
                    <a:schemeClr val="bg1"/>
                  </a:solidFill>
                  <a:latin typeface="+mn-lt"/>
                </a:rPr>
              </a:br>
              <a:r>
                <a:rPr lang="en-US" b="1" dirty="0">
                  <a:solidFill>
                    <a:schemeClr val="bg1"/>
                  </a:solidFill>
                  <a:latin typeface="+mn-lt"/>
                </a:rPr>
                <a:t>crash</a:t>
              </a:r>
              <a:r>
                <a:rPr lang="en-US" dirty="0">
                  <a:solidFill>
                    <a:schemeClr val="bg1"/>
                  </a:solidFill>
                  <a:latin typeface="+mn-lt"/>
                </a:rPr>
                <a:t> course in</a:t>
              </a:r>
              <a:br>
                <a:rPr lang="en-US" dirty="0">
                  <a:solidFill>
                    <a:schemeClr val="bg1"/>
                  </a:solidFill>
                  <a:latin typeface="+mn-lt"/>
                </a:rPr>
              </a:br>
              <a:r>
                <a:rPr lang="en-US" b="1" dirty="0">
                  <a:solidFill>
                    <a:schemeClr val="bg1"/>
                  </a:solidFill>
                  <a:latin typeface="+mn-lt"/>
                </a:rPr>
                <a:t>longitudinal dynamics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9717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>
          <a:xfrm>
            <a:off x="566738" y="336550"/>
            <a:ext cx="7815262" cy="614363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GB" b="0" dirty="0"/>
              <a:t>Bibliography</a:t>
            </a:r>
            <a:endParaRPr lang="en-GB" dirty="0"/>
          </a:p>
        </p:txBody>
      </p:sp>
      <p:sp>
        <p:nvSpPr>
          <p:cNvPr id="19461" name="Text Box 3"/>
          <p:cNvSpPr txBox="1">
            <a:spLocks noChangeArrowheads="1"/>
          </p:cNvSpPr>
          <p:nvPr/>
        </p:nvSpPr>
        <p:spPr bwMode="auto">
          <a:xfrm>
            <a:off x="538163" y="1174750"/>
            <a:ext cx="8291512" cy="4001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fr-FR" sz="1400" dirty="0"/>
              <a:t>S.Y. Lee			</a:t>
            </a:r>
            <a:r>
              <a:rPr lang="fr-FR" sz="1400" b="1" dirty="0"/>
              <a:t>Accelerator </a:t>
            </a:r>
            <a:r>
              <a:rPr lang="fr-FR" sz="1400" b="1" dirty="0" err="1"/>
              <a:t>Physics</a:t>
            </a:r>
            <a:br>
              <a:rPr lang="fr-FR" sz="1400" b="1" dirty="0"/>
            </a:br>
            <a:r>
              <a:rPr lang="fr-FR" sz="1400" b="1" dirty="0"/>
              <a:t>			     </a:t>
            </a:r>
            <a:r>
              <a:rPr lang="fr-FR" sz="1400" dirty="0"/>
              <a:t>(World </a:t>
            </a:r>
            <a:r>
              <a:rPr lang="en-US" sz="1400" dirty="0"/>
              <a:t>S</a:t>
            </a:r>
            <a:r>
              <a:rPr lang="fr-FR" sz="1400" dirty="0" err="1"/>
              <a:t>cientific</a:t>
            </a:r>
            <a:r>
              <a:rPr lang="fr-FR" sz="1400" dirty="0"/>
              <a:t>, 2011)</a:t>
            </a:r>
          </a:p>
          <a:p>
            <a:r>
              <a:rPr lang="fr-FR" sz="1400" dirty="0"/>
              <a:t>M. Conte, W.W. Mac Kay     	</a:t>
            </a:r>
            <a:r>
              <a:rPr lang="fr-FR" sz="1400" b="1" dirty="0"/>
              <a:t>A</a:t>
            </a:r>
            <a:r>
              <a:rPr lang="en-US" sz="1400" b="1" dirty="0"/>
              <a:t>n</a:t>
            </a:r>
            <a:r>
              <a:rPr lang="fr-FR" sz="1400" b="1" dirty="0"/>
              <a:t> </a:t>
            </a:r>
            <a:r>
              <a:rPr lang="en-US" sz="1400" b="1" dirty="0"/>
              <a:t>I</a:t>
            </a:r>
            <a:r>
              <a:rPr lang="fr-FR" sz="1400" b="1" dirty="0" err="1"/>
              <a:t>ntroduction</a:t>
            </a:r>
            <a:r>
              <a:rPr lang="fr-FR" sz="1400" b="1" dirty="0"/>
              <a:t> to the </a:t>
            </a:r>
            <a:r>
              <a:rPr lang="fr-FR" sz="1400" b="1" dirty="0" err="1"/>
              <a:t>Physics</a:t>
            </a:r>
            <a:r>
              <a:rPr lang="fr-FR" sz="1400" b="1" dirty="0"/>
              <a:t> of </a:t>
            </a:r>
            <a:r>
              <a:rPr lang="fr-FR" sz="1400" b="1" dirty="0" err="1"/>
              <a:t>particle</a:t>
            </a:r>
            <a:r>
              <a:rPr lang="fr-FR" sz="1400" b="1" dirty="0"/>
              <a:t> </a:t>
            </a:r>
            <a:r>
              <a:rPr lang="fr-FR" sz="1400" b="1" dirty="0" err="1"/>
              <a:t>Accelerators</a:t>
            </a:r>
            <a:r>
              <a:rPr lang="fr-FR" sz="1400" dirty="0"/>
              <a:t> </a:t>
            </a:r>
          </a:p>
          <a:p>
            <a:pPr lvl="4"/>
            <a:r>
              <a:rPr lang="fr-FR" sz="1400" dirty="0"/>
              <a:t>                         (World </a:t>
            </a:r>
            <a:r>
              <a:rPr lang="en-US" sz="1400" dirty="0"/>
              <a:t>S</a:t>
            </a:r>
            <a:r>
              <a:rPr lang="fr-FR" sz="1400" dirty="0" err="1"/>
              <a:t>cientific</a:t>
            </a:r>
            <a:r>
              <a:rPr lang="fr-FR" sz="1400" dirty="0"/>
              <a:t>, 1991)</a:t>
            </a:r>
          </a:p>
          <a:p>
            <a:r>
              <a:rPr lang="fr-FR" sz="1400" dirty="0"/>
              <a:t>P. J. Bryant and K. </a:t>
            </a:r>
            <a:r>
              <a:rPr lang="fr-FR" sz="1400" dirty="0" err="1"/>
              <a:t>Johnsen</a:t>
            </a:r>
            <a:r>
              <a:rPr lang="fr-FR" sz="1400" dirty="0"/>
              <a:t>  	</a:t>
            </a:r>
            <a:r>
              <a:rPr lang="fr-FR" sz="1400" b="1" dirty="0"/>
              <a:t>The </a:t>
            </a:r>
            <a:r>
              <a:rPr lang="en-US" sz="1400" b="1" dirty="0"/>
              <a:t>P</a:t>
            </a:r>
            <a:r>
              <a:rPr lang="fr-FR" sz="1400" b="1" dirty="0" err="1"/>
              <a:t>rinciples</a:t>
            </a:r>
            <a:r>
              <a:rPr lang="fr-FR" sz="1400" b="1" dirty="0"/>
              <a:t> of </a:t>
            </a:r>
            <a:r>
              <a:rPr lang="en-US" sz="1400" b="1" dirty="0"/>
              <a:t>C</a:t>
            </a:r>
            <a:r>
              <a:rPr lang="fr-FR" sz="1400" b="1" dirty="0" err="1"/>
              <a:t>ircular</a:t>
            </a:r>
            <a:r>
              <a:rPr lang="fr-FR" sz="1400" dirty="0"/>
              <a:t> </a:t>
            </a:r>
            <a:r>
              <a:rPr lang="fr-FR" sz="1400" b="1" dirty="0" err="1"/>
              <a:t>Accelerators</a:t>
            </a:r>
            <a:r>
              <a:rPr lang="fr-FR" sz="1400" b="1" dirty="0"/>
              <a:t> and </a:t>
            </a:r>
            <a:r>
              <a:rPr lang="en-US" sz="1400" b="1" dirty="0"/>
              <a:t>S</a:t>
            </a:r>
            <a:r>
              <a:rPr lang="fr-FR" sz="1400" b="1" dirty="0" err="1"/>
              <a:t>torage</a:t>
            </a:r>
            <a:r>
              <a:rPr lang="fr-FR" sz="1400" b="1" dirty="0"/>
              <a:t> </a:t>
            </a:r>
            <a:r>
              <a:rPr lang="en-US" sz="1400" b="1" dirty="0"/>
              <a:t>R</a:t>
            </a:r>
            <a:r>
              <a:rPr lang="fr-FR" sz="1400" b="1" dirty="0" err="1"/>
              <a:t>ings</a:t>
            </a:r>
            <a:r>
              <a:rPr lang="fr-FR" sz="1400" dirty="0"/>
              <a:t> </a:t>
            </a:r>
          </a:p>
          <a:p>
            <a:pPr lvl="4"/>
            <a:r>
              <a:rPr lang="fr-FR" sz="1400" dirty="0"/>
              <a:t>                         (Cambridge </a:t>
            </a:r>
            <a:r>
              <a:rPr lang="en-US" sz="1400" dirty="0"/>
              <a:t>U</a:t>
            </a:r>
            <a:r>
              <a:rPr lang="fr-FR" sz="1400" dirty="0" err="1"/>
              <a:t>niversity</a:t>
            </a:r>
            <a:r>
              <a:rPr lang="fr-FR" sz="1400" dirty="0"/>
              <a:t> </a:t>
            </a:r>
            <a:r>
              <a:rPr lang="en-US" sz="1400" dirty="0"/>
              <a:t>P</a:t>
            </a:r>
            <a:r>
              <a:rPr lang="fr-FR" sz="1400" dirty="0" err="1"/>
              <a:t>ress</a:t>
            </a:r>
            <a:r>
              <a:rPr lang="fr-FR" sz="1400" dirty="0"/>
              <a:t>, 199</a:t>
            </a:r>
            <a:r>
              <a:rPr lang="en-US" sz="1400" dirty="0"/>
              <a:t>3</a:t>
            </a:r>
            <a:r>
              <a:rPr lang="fr-FR" sz="1400" dirty="0"/>
              <a:t>)</a:t>
            </a:r>
          </a:p>
          <a:p>
            <a:r>
              <a:rPr lang="fr-FR" sz="1400" dirty="0"/>
              <a:t>D. A. Edwards, M. J. </a:t>
            </a:r>
            <a:r>
              <a:rPr lang="fr-FR" sz="1400" dirty="0" err="1"/>
              <a:t>Syphers</a:t>
            </a:r>
            <a:r>
              <a:rPr lang="fr-FR" sz="1400" dirty="0"/>
              <a:t> 	</a:t>
            </a:r>
            <a:r>
              <a:rPr lang="fr-FR" sz="1400" b="1" dirty="0"/>
              <a:t>A</a:t>
            </a:r>
            <a:r>
              <a:rPr lang="en-US" sz="1400" b="1" dirty="0"/>
              <a:t>n</a:t>
            </a:r>
            <a:r>
              <a:rPr lang="fr-FR" sz="1400" b="1" dirty="0"/>
              <a:t> </a:t>
            </a:r>
            <a:r>
              <a:rPr lang="en-US" sz="1400" b="1" dirty="0"/>
              <a:t>I</a:t>
            </a:r>
            <a:r>
              <a:rPr lang="fr-FR" sz="1400" b="1" dirty="0" err="1"/>
              <a:t>ntroduction</a:t>
            </a:r>
            <a:r>
              <a:rPr lang="fr-FR" sz="1400" b="1" dirty="0"/>
              <a:t> to the </a:t>
            </a:r>
            <a:r>
              <a:rPr lang="fr-FR" sz="1400" b="1" dirty="0" err="1"/>
              <a:t>Physics</a:t>
            </a:r>
            <a:r>
              <a:rPr lang="fr-FR" sz="1400" b="1" dirty="0"/>
              <a:t> of High </a:t>
            </a:r>
            <a:r>
              <a:rPr lang="fr-FR" sz="1400" b="1" dirty="0" err="1"/>
              <a:t>Energy</a:t>
            </a:r>
            <a:r>
              <a:rPr lang="fr-FR" sz="1400" b="1" dirty="0"/>
              <a:t> </a:t>
            </a:r>
            <a:r>
              <a:rPr lang="fr-FR" sz="1400" b="1" dirty="0" err="1"/>
              <a:t>Accelerators</a:t>
            </a:r>
            <a:r>
              <a:rPr lang="fr-FR" sz="1400" dirty="0"/>
              <a:t> </a:t>
            </a:r>
            <a:endParaRPr lang="fr-FR" sz="1400" b="1" dirty="0"/>
          </a:p>
          <a:p>
            <a:pPr lvl="4"/>
            <a:r>
              <a:rPr lang="fr-FR" sz="1400" dirty="0"/>
              <a:t>                         (J. </a:t>
            </a:r>
            <a:r>
              <a:rPr lang="fr-FR" sz="1400" dirty="0" err="1"/>
              <a:t>Wiley</a:t>
            </a:r>
            <a:r>
              <a:rPr lang="fr-FR" sz="1400" dirty="0"/>
              <a:t> &amp; sons,</a:t>
            </a:r>
            <a:r>
              <a:rPr lang="en-US" sz="1400" dirty="0"/>
              <a:t> Inc,</a:t>
            </a:r>
            <a:r>
              <a:rPr lang="fr-FR" sz="1400" dirty="0"/>
              <a:t> 1993)</a:t>
            </a:r>
          </a:p>
          <a:p>
            <a:r>
              <a:rPr lang="fr-FR" sz="1400" dirty="0"/>
              <a:t>H. </a:t>
            </a:r>
            <a:r>
              <a:rPr lang="fr-FR" sz="1400" dirty="0" err="1"/>
              <a:t>Wiedemann</a:t>
            </a:r>
            <a:r>
              <a:rPr lang="fr-FR" sz="1400" dirty="0"/>
              <a:t>	         	</a:t>
            </a:r>
            <a:r>
              <a:rPr lang="fr-FR" sz="1400" b="1" dirty="0" err="1"/>
              <a:t>Particle</a:t>
            </a:r>
            <a:r>
              <a:rPr lang="fr-FR" sz="1400" b="1" dirty="0"/>
              <a:t> Accelerator</a:t>
            </a:r>
            <a:r>
              <a:rPr lang="fr-FR" sz="1400" dirty="0"/>
              <a:t> </a:t>
            </a:r>
            <a:r>
              <a:rPr lang="fr-FR" sz="1400" b="1" dirty="0" err="1"/>
              <a:t>Physics</a:t>
            </a:r>
            <a:r>
              <a:rPr lang="fr-FR" sz="1400" dirty="0"/>
              <a:t>		        </a:t>
            </a:r>
          </a:p>
          <a:p>
            <a:r>
              <a:rPr lang="fr-FR" sz="1400" dirty="0"/>
              <a:t>			         (Springer-</a:t>
            </a:r>
            <a:r>
              <a:rPr lang="fr-FR" sz="1400" dirty="0" err="1"/>
              <a:t>Verlag</a:t>
            </a:r>
            <a:r>
              <a:rPr lang="en-US" sz="1400" dirty="0"/>
              <a:t>, </a:t>
            </a:r>
            <a:r>
              <a:rPr lang="fr-FR" sz="1400" dirty="0"/>
              <a:t>Berlin, 1993)</a:t>
            </a:r>
          </a:p>
          <a:p>
            <a:r>
              <a:rPr lang="fr-FR" sz="1400" dirty="0"/>
              <a:t>M. Reiser		         	</a:t>
            </a:r>
            <a:r>
              <a:rPr lang="fr-FR" sz="1400" b="1" dirty="0"/>
              <a:t>Theory and </a:t>
            </a:r>
            <a:r>
              <a:rPr lang="en-US" sz="1400" b="1" dirty="0"/>
              <a:t>D</a:t>
            </a:r>
            <a:r>
              <a:rPr lang="fr-FR" sz="1400" b="1" dirty="0" err="1"/>
              <a:t>esign</a:t>
            </a:r>
            <a:r>
              <a:rPr lang="fr-FR" sz="1400" b="1" dirty="0"/>
              <a:t> of </a:t>
            </a:r>
            <a:r>
              <a:rPr lang="en-US" sz="1400" b="1" dirty="0"/>
              <a:t>C</a:t>
            </a:r>
            <a:r>
              <a:rPr lang="fr-FR" sz="1400" b="1" dirty="0" err="1"/>
              <a:t>harged</a:t>
            </a:r>
            <a:r>
              <a:rPr lang="fr-FR" sz="1400" b="1" dirty="0"/>
              <a:t> </a:t>
            </a:r>
            <a:r>
              <a:rPr lang="fr-FR" sz="1400" b="1" dirty="0" err="1"/>
              <a:t>Particles</a:t>
            </a:r>
            <a:r>
              <a:rPr lang="fr-FR" sz="1400" b="1" dirty="0"/>
              <a:t> </a:t>
            </a:r>
            <a:r>
              <a:rPr lang="fr-FR" sz="1400" b="1" dirty="0" err="1"/>
              <a:t>Beams</a:t>
            </a:r>
            <a:endParaRPr lang="fr-FR" sz="1400" dirty="0"/>
          </a:p>
          <a:p>
            <a:pPr lvl="4"/>
            <a:r>
              <a:rPr lang="fr-FR" sz="1400" dirty="0"/>
              <a:t>                           (J. </a:t>
            </a:r>
            <a:r>
              <a:rPr lang="fr-FR" sz="1400" dirty="0" err="1"/>
              <a:t>Wiley</a:t>
            </a:r>
            <a:r>
              <a:rPr lang="fr-FR" sz="1400" dirty="0"/>
              <a:t> &amp; sons, 199</a:t>
            </a:r>
            <a:r>
              <a:rPr lang="en-US" sz="1400" dirty="0"/>
              <a:t>4</a:t>
            </a:r>
            <a:r>
              <a:rPr lang="fr-FR" sz="1400" dirty="0"/>
              <a:t>)</a:t>
            </a:r>
          </a:p>
          <a:p>
            <a:r>
              <a:rPr lang="fr-FR" sz="1400" dirty="0"/>
              <a:t>A. Chao, M</a:t>
            </a:r>
            <a:r>
              <a:rPr lang="fr-FR" sz="1600" dirty="0"/>
              <a:t>. </a:t>
            </a:r>
            <a:r>
              <a:rPr lang="fr-FR" sz="1600" dirty="0" err="1"/>
              <a:t>Tigner</a:t>
            </a:r>
            <a:r>
              <a:rPr lang="fr-FR" sz="1600" dirty="0"/>
              <a:t> 	    </a:t>
            </a:r>
            <a:r>
              <a:rPr lang="fr-FR" sz="1400" dirty="0"/>
              <a:t>     	</a:t>
            </a:r>
            <a:r>
              <a:rPr lang="fr-FR" sz="1400" b="1" dirty="0" err="1"/>
              <a:t>Handbook</a:t>
            </a:r>
            <a:r>
              <a:rPr lang="fr-FR" sz="1400" b="1" dirty="0"/>
              <a:t> of Accelerator </a:t>
            </a:r>
            <a:r>
              <a:rPr lang="fr-FR" sz="1400" b="1" dirty="0" err="1"/>
              <a:t>Physics</a:t>
            </a:r>
            <a:r>
              <a:rPr lang="fr-FR" sz="1400" b="1" dirty="0"/>
              <a:t> and Eng</a:t>
            </a:r>
            <a:r>
              <a:rPr lang="en-US" sz="1400" b="1" dirty="0" err="1"/>
              <a:t>i</a:t>
            </a:r>
            <a:r>
              <a:rPr lang="fr-FR" sz="1400" b="1" dirty="0"/>
              <a:t>n</a:t>
            </a:r>
            <a:r>
              <a:rPr lang="en-US" sz="1400" b="1" dirty="0"/>
              <a:t>e</a:t>
            </a:r>
            <a:r>
              <a:rPr lang="fr-FR" sz="1400" b="1" dirty="0" err="1"/>
              <a:t>ering</a:t>
            </a:r>
            <a:r>
              <a:rPr lang="fr-FR" sz="1400" dirty="0"/>
              <a:t> </a:t>
            </a:r>
          </a:p>
          <a:p>
            <a:pPr lvl="4"/>
            <a:r>
              <a:rPr lang="fr-FR" sz="1400" dirty="0"/>
              <a:t>                           (World </a:t>
            </a:r>
            <a:r>
              <a:rPr lang="en-US" sz="1400" dirty="0"/>
              <a:t>S</a:t>
            </a:r>
            <a:r>
              <a:rPr lang="fr-FR" sz="1400" dirty="0" err="1"/>
              <a:t>cientific</a:t>
            </a:r>
            <a:r>
              <a:rPr lang="fr-FR" sz="1400" dirty="0"/>
              <a:t> 19</a:t>
            </a:r>
            <a:r>
              <a:rPr lang="en-US" sz="1400" dirty="0"/>
              <a:t>9</a:t>
            </a:r>
            <a:r>
              <a:rPr lang="fr-FR" sz="1400" dirty="0"/>
              <a:t>8)</a:t>
            </a:r>
            <a:endParaRPr lang="en-US" sz="1400" dirty="0"/>
          </a:p>
          <a:p>
            <a:r>
              <a:rPr lang="en-US" sz="1400" dirty="0"/>
              <a:t>K. </a:t>
            </a:r>
            <a:r>
              <a:rPr lang="en-US" sz="1400" dirty="0" err="1"/>
              <a:t>Wille</a:t>
            </a:r>
            <a:r>
              <a:rPr lang="en-US" sz="1400" dirty="0"/>
              <a:t>                           </a:t>
            </a:r>
            <a:r>
              <a:rPr lang="fr-FR" sz="1400" dirty="0"/>
              <a:t>     	</a:t>
            </a:r>
            <a:r>
              <a:rPr lang="en-US" sz="1400" b="1" dirty="0"/>
              <a:t>The Physics of Particle Accelerators: An Introduction</a:t>
            </a:r>
            <a:endParaRPr lang="fr-FR" sz="1400" dirty="0"/>
          </a:p>
          <a:p>
            <a:pPr lvl="4"/>
            <a:r>
              <a:rPr lang="fr-FR" sz="1400" dirty="0"/>
              <a:t>                          (</a:t>
            </a:r>
            <a:r>
              <a:rPr lang="en-US" sz="1400" dirty="0"/>
              <a:t>Oxford University Press, 2000</a:t>
            </a:r>
            <a:r>
              <a:rPr lang="fr-FR" sz="1400" dirty="0"/>
              <a:t>)</a:t>
            </a:r>
          </a:p>
          <a:p>
            <a:r>
              <a:rPr lang="en-US" sz="1400" dirty="0"/>
              <a:t>E.J.N. Wilson</a:t>
            </a:r>
            <a:r>
              <a:rPr lang="fr-FR" sz="1400" dirty="0"/>
              <a:t>                        	</a:t>
            </a:r>
            <a:r>
              <a:rPr lang="en-US" sz="1400" b="1" dirty="0"/>
              <a:t>An introduction to Particle Accelerators</a:t>
            </a:r>
            <a:endParaRPr lang="fr-FR" sz="1400" dirty="0"/>
          </a:p>
          <a:p>
            <a:pPr lvl="4"/>
            <a:r>
              <a:rPr lang="fr-FR" sz="1400" dirty="0"/>
              <a:t>                           </a:t>
            </a:r>
            <a:r>
              <a:rPr lang="en-US" sz="1400" dirty="0"/>
              <a:t>(Oxford University Press, 2001)</a:t>
            </a:r>
          </a:p>
        </p:txBody>
      </p:sp>
      <p:sp>
        <p:nvSpPr>
          <p:cNvPr id="19462" name="AutoShape 4"/>
          <p:cNvSpPr>
            <a:spLocks noChangeArrowheads="1"/>
          </p:cNvSpPr>
          <p:nvPr/>
        </p:nvSpPr>
        <p:spPr bwMode="auto">
          <a:xfrm>
            <a:off x="762000" y="5582567"/>
            <a:ext cx="976313" cy="366713"/>
          </a:xfrm>
          <a:prstGeom prst="rightArrow">
            <a:avLst>
              <a:gd name="adj1" fmla="val 50000"/>
              <a:gd name="adj2" fmla="val 66558"/>
            </a:avLst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63" name="Text Box 5"/>
          <p:cNvSpPr txBox="1">
            <a:spLocks noChangeArrowheads="1"/>
          </p:cNvSpPr>
          <p:nvPr/>
        </p:nvSpPr>
        <p:spPr bwMode="auto">
          <a:xfrm>
            <a:off x="1965325" y="5293657"/>
            <a:ext cx="686435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000" dirty="0">
                <a:solidFill>
                  <a:srgbClr val="FF3300"/>
                </a:solidFill>
              </a:rPr>
              <a:t>And CERN Accelerator Schools (CAS) Proceedings</a:t>
            </a:r>
            <a:br>
              <a:rPr lang="en-US" sz="2000" dirty="0">
                <a:solidFill>
                  <a:srgbClr val="FF3300"/>
                </a:solidFill>
              </a:rPr>
            </a:br>
            <a:r>
              <a:rPr lang="en-US" sz="2000" dirty="0">
                <a:solidFill>
                  <a:srgbClr val="FF3300"/>
                </a:solidFill>
              </a:rPr>
              <a:t>In particular: </a:t>
            </a:r>
            <a:r>
              <a:rPr lang="en-US" sz="2000" dirty="0">
                <a:solidFill>
                  <a:srgbClr val="FF3300"/>
                </a:solidFill>
                <a:hlinkClick r:id="rId2"/>
              </a:rPr>
              <a:t>https://arxiv.org/abs/2011.02932</a:t>
            </a:r>
            <a:endParaRPr lang="en-US" sz="2000" dirty="0">
              <a:solidFill>
                <a:srgbClr val="FF3300"/>
              </a:solidFill>
            </a:endParaRPr>
          </a:p>
          <a:p>
            <a:r>
              <a:rPr lang="en-US" sz="2000" dirty="0">
                <a:solidFill>
                  <a:srgbClr val="FF3300"/>
                </a:solidFill>
              </a:rPr>
              <a:t>Longitudinal Beam Dynamics in Circular Accelerators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>
          <a:xfrm>
            <a:off x="566738" y="336550"/>
            <a:ext cx="7815262" cy="614363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GB" dirty="0"/>
              <a:t>Acknowledgements</a:t>
            </a:r>
          </a:p>
        </p:txBody>
      </p:sp>
      <p:sp>
        <p:nvSpPr>
          <p:cNvPr id="19461" name="Text Box 3"/>
          <p:cNvSpPr txBox="1">
            <a:spLocks noChangeArrowheads="1"/>
          </p:cNvSpPr>
          <p:nvPr/>
        </p:nvSpPr>
        <p:spPr bwMode="auto">
          <a:xfrm>
            <a:off x="323528" y="1174750"/>
            <a:ext cx="8506147" cy="5278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normAutofit/>
          </a:bodyPr>
          <a:lstStyle/>
          <a:p>
            <a:r>
              <a:rPr lang="en-US" sz="2000" b="1" dirty="0"/>
              <a:t>I would like to thank everyone for the material that I have used.</a:t>
            </a:r>
          </a:p>
          <a:p>
            <a:endParaRPr lang="en-US" sz="2000" b="1" dirty="0"/>
          </a:p>
          <a:p>
            <a:r>
              <a:rPr lang="en-US" sz="2000" b="1" dirty="0"/>
              <a:t>In particular (hope I don’t forget anyone):</a:t>
            </a:r>
          </a:p>
          <a:p>
            <a:r>
              <a:rPr lang="en-US" sz="2000" b="1" dirty="0"/>
              <a:t>	- </a:t>
            </a:r>
            <a:r>
              <a:rPr lang="en-US" sz="2000" b="1" dirty="0" err="1"/>
              <a:t>Joël</a:t>
            </a:r>
            <a:r>
              <a:rPr lang="en-US" sz="2000" b="1" dirty="0"/>
              <a:t> Le Duff (from whom I inherited the course)</a:t>
            </a:r>
          </a:p>
          <a:p>
            <a:r>
              <a:rPr lang="en-US" sz="2000" b="1" dirty="0"/>
              <a:t>	- </a:t>
            </a:r>
            <a:r>
              <a:rPr lang="en-US" sz="2000" b="1" dirty="0" err="1"/>
              <a:t>Heiko</a:t>
            </a:r>
            <a:r>
              <a:rPr lang="en-US" sz="2000" b="1" dirty="0"/>
              <a:t> </a:t>
            </a:r>
            <a:r>
              <a:rPr lang="en-US" sz="2000" b="1" dirty="0" err="1"/>
              <a:t>Damerau</a:t>
            </a:r>
            <a:endParaRPr lang="en-US" sz="2000" b="1" dirty="0"/>
          </a:p>
          <a:p>
            <a:r>
              <a:rPr lang="en-US" sz="2000" b="1" dirty="0"/>
              <a:t>	- </a:t>
            </a:r>
            <a:r>
              <a:rPr lang="en-US" sz="2000" b="1" dirty="0" err="1"/>
              <a:t>Erk</a:t>
            </a:r>
            <a:r>
              <a:rPr lang="en-US" sz="2000" b="1" dirty="0"/>
              <a:t> Jensen</a:t>
            </a:r>
          </a:p>
          <a:p>
            <a:r>
              <a:rPr lang="en-US" sz="2000" b="1" dirty="0"/>
              <a:t>	- Alessandra Lombardi</a:t>
            </a:r>
          </a:p>
          <a:p>
            <a:r>
              <a:rPr lang="en-US" sz="2000" b="1" dirty="0"/>
              <a:t>	- Maurizio </a:t>
            </a:r>
            <a:r>
              <a:rPr lang="en-US" sz="2000" b="1" dirty="0" err="1"/>
              <a:t>Vretenar</a:t>
            </a:r>
            <a:endParaRPr lang="en-US" sz="2000" b="1" dirty="0"/>
          </a:p>
          <a:p>
            <a:r>
              <a:rPr lang="en-US" sz="2000" b="1" dirty="0"/>
              <a:t>	- </a:t>
            </a:r>
            <a:r>
              <a:rPr lang="en-US" sz="2000" b="1" dirty="0" err="1"/>
              <a:t>Rende</a:t>
            </a:r>
            <a:r>
              <a:rPr lang="en-US" sz="2000" b="1" dirty="0"/>
              <a:t> </a:t>
            </a:r>
            <a:r>
              <a:rPr lang="en-US" sz="2000" b="1" dirty="0" err="1"/>
              <a:t>Steerenberg</a:t>
            </a:r>
            <a:endParaRPr lang="en-US" sz="2000" b="1" dirty="0"/>
          </a:p>
          <a:p>
            <a:r>
              <a:rPr lang="en-US" sz="2000" b="1" dirty="0"/>
              <a:t>	- Gerald Dugan</a:t>
            </a:r>
          </a:p>
          <a:p>
            <a:r>
              <a:rPr lang="en-US" sz="2000" b="1" dirty="0"/>
              <a:t>	- Werner </a:t>
            </a:r>
            <a:r>
              <a:rPr lang="en-US" sz="2000" b="1" dirty="0" err="1"/>
              <a:t>Pirkl</a:t>
            </a:r>
            <a:endParaRPr lang="en-US" sz="2000" b="1" dirty="0"/>
          </a:p>
          <a:p>
            <a:r>
              <a:rPr lang="en-US" sz="2000" b="1" dirty="0"/>
              <a:t>	- Genevieve </a:t>
            </a:r>
            <a:r>
              <a:rPr lang="en-US" sz="2000" b="1" dirty="0" err="1"/>
              <a:t>Tulloue</a:t>
            </a:r>
            <a:endParaRPr lang="en-US" sz="2000" b="1" dirty="0"/>
          </a:p>
          <a:p>
            <a:r>
              <a:rPr lang="en-US" sz="2000" b="1" dirty="0"/>
              <a:t>	- Mike </a:t>
            </a:r>
            <a:r>
              <a:rPr lang="en-US" sz="2000" b="1" dirty="0" err="1"/>
              <a:t>Syphers</a:t>
            </a:r>
            <a:endParaRPr lang="en-US" sz="2000" b="1" dirty="0"/>
          </a:p>
          <a:p>
            <a:r>
              <a:rPr lang="en-US" sz="2000" b="1" dirty="0"/>
              <a:t>	- Daniel Schulte</a:t>
            </a:r>
          </a:p>
          <a:p>
            <a:r>
              <a:rPr lang="en-US" sz="2000" b="1" dirty="0"/>
              <a:t>	- Roberto </a:t>
            </a:r>
            <a:r>
              <a:rPr lang="en-US" sz="2000" b="1" dirty="0" err="1"/>
              <a:t>Corsini</a:t>
            </a:r>
            <a:endParaRPr lang="en-US" sz="2000" b="1" dirty="0"/>
          </a:p>
          <a:p>
            <a:r>
              <a:rPr lang="en-US" sz="2000" b="1" dirty="0"/>
              <a:t>	- Roland </a:t>
            </a:r>
            <a:r>
              <a:rPr lang="en-US" sz="2000" b="1" dirty="0" err="1"/>
              <a:t>Garoby</a:t>
            </a:r>
            <a:endParaRPr lang="en-US" sz="2000" b="1" dirty="0"/>
          </a:p>
          <a:p>
            <a:r>
              <a:rPr lang="en-US" sz="2000" b="1" dirty="0"/>
              <a:t>	- Chris </a:t>
            </a:r>
            <a:r>
              <a:rPr lang="en-US" sz="2000" b="1" dirty="0" err="1"/>
              <a:t>Warsop</a:t>
            </a:r>
            <a:endParaRPr lang="en-US" sz="2000" b="1" dirty="0"/>
          </a:p>
          <a:p>
            <a:endParaRPr lang="fr-FR" sz="2000" b="1" dirty="0"/>
          </a:p>
        </p:txBody>
      </p:sp>
    </p:spTree>
    <p:extLst>
      <p:ext uri="{BB962C8B-B14F-4D97-AF65-F5344CB8AC3E}">
        <p14:creationId xmlns:p14="http://schemas.microsoft.com/office/powerpoint/2010/main" val="2024548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60032" y="794208"/>
            <a:ext cx="3968647" cy="2778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39226" y="3501008"/>
            <a:ext cx="3981246" cy="288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481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9051037"/>
              </p:ext>
            </p:extLst>
          </p:nvPr>
        </p:nvGraphicFramePr>
        <p:xfrm>
          <a:off x="2544763" y="1052736"/>
          <a:ext cx="1624012" cy="846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977900" imgH="469900" progId="Equation.3">
                  <p:embed/>
                </p:oleObj>
              </mc:Choice>
              <mc:Fallback>
                <p:oleObj name="Equation" r:id="rId4" imgW="977900" imgH="469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44763" y="1052736"/>
                        <a:ext cx="1624012" cy="8461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822" name="Rectangle 5"/>
          <p:cNvSpPr>
            <a:spLocks noChangeArrowheads="1"/>
          </p:cNvSpPr>
          <p:nvPr/>
        </p:nvSpPr>
        <p:spPr bwMode="auto">
          <a:xfrm>
            <a:off x="395536" y="1322636"/>
            <a:ext cx="203132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solidFill>
                  <a:srgbClr val="0000FF"/>
                </a:solidFill>
                <a:latin typeface="Comic Sans MS" pitchFamily="-110" charset="0"/>
              </a:rPr>
              <a:t>normalized velocity</a:t>
            </a:r>
            <a:endParaRPr sz="1600" noProof="1">
              <a:solidFill>
                <a:srgbClr val="0000FF"/>
              </a:solidFill>
              <a:latin typeface="Comic Sans MS" pitchFamily="-110" charset="0"/>
            </a:endParaRPr>
          </a:p>
        </p:txBody>
      </p:sp>
      <p:graphicFrame>
        <p:nvGraphicFramePr>
          <p:cNvPr id="34819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1097983"/>
              </p:ext>
            </p:extLst>
          </p:nvPr>
        </p:nvGraphicFramePr>
        <p:xfrm>
          <a:off x="779463" y="4332614"/>
          <a:ext cx="3584575" cy="1028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2159000" imgH="571500" progId="Equation.3">
                  <p:embed/>
                </p:oleObj>
              </mc:Choice>
              <mc:Fallback>
                <p:oleObj name="Equation" r:id="rId6" imgW="2159000" imgH="571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9463" y="4332614"/>
                        <a:ext cx="3584575" cy="1028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4823" name="Group 7"/>
          <p:cNvGrpSpPr>
            <a:grpSpLocks/>
          </p:cNvGrpSpPr>
          <p:nvPr/>
        </p:nvGrpSpPr>
        <p:grpSpPr bwMode="auto">
          <a:xfrm>
            <a:off x="395536" y="3540575"/>
            <a:ext cx="1364273" cy="674688"/>
            <a:chOff x="1557" y="1862"/>
            <a:chExt cx="931" cy="425"/>
          </a:xfrm>
        </p:grpSpPr>
        <p:sp>
          <p:nvSpPr>
            <p:cNvPr id="34828" name="Rectangle 8"/>
            <p:cNvSpPr>
              <a:spLocks noChangeArrowheads="1"/>
            </p:cNvSpPr>
            <p:nvPr/>
          </p:nvSpPr>
          <p:spPr bwMode="auto">
            <a:xfrm>
              <a:off x="1557" y="1862"/>
              <a:ext cx="931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 dirty="0">
                  <a:solidFill>
                    <a:srgbClr val="0000FF"/>
                  </a:solidFill>
                  <a:latin typeface="Comic Sans MS" pitchFamily="-110" charset="0"/>
                </a:rPr>
                <a:t>total energy</a:t>
              </a:r>
              <a:endParaRPr sz="1600" noProof="1">
                <a:solidFill>
                  <a:srgbClr val="0000FF"/>
                </a:solidFill>
                <a:latin typeface="Comic Sans MS" pitchFamily="-110" charset="0"/>
              </a:endParaRPr>
            </a:p>
          </p:txBody>
        </p:sp>
        <p:sp>
          <p:nvSpPr>
            <p:cNvPr id="34829" name="Rectangle 9"/>
            <p:cNvSpPr>
              <a:spLocks noChangeArrowheads="1"/>
            </p:cNvSpPr>
            <p:nvPr/>
          </p:nvSpPr>
          <p:spPr bwMode="auto">
            <a:xfrm>
              <a:off x="1557" y="2074"/>
              <a:ext cx="896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 dirty="0">
                  <a:solidFill>
                    <a:srgbClr val="0000FF"/>
                  </a:solidFill>
                  <a:latin typeface="Comic Sans MS" pitchFamily="-110" charset="0"/>
                </a:rPr>
                <a:t>rest energy</a:t>
              </a:r>
              <a:endParaRPr sz="1600" noProof="1">
                <a:solidFill>
                  <a:srgbClr val="0000FF"/>
                </a:solidFill>
                <a:latin typeface="Comic Sans MS" pitchFamily="-110" charset="0"/>
              </a:endParaRPr>
            </a:p>
          </p:txBody>
        </p:sp>
        <p:sp>
          <p:nvSpPr>
            <p:cNvPr id="34830" name="Line 10"/>
            <p:cNvSpPr>
              <a:spLocks noChangeShapeType="1"/>
            </p:cNvSpPr>
            <p:nvPr/>
          </p:nvSpPr>
          <p:spPr bwMode="auto">
            <a:xfrm>
              <a:off x="1606" y="2089"/>
              <a:ext cx="812" cy="0"/>
            </a:xfrm>
            <a:prstGeom prst="line">
              <a:avLst/>
            </a:prstGeom>
            <a:noFill/>
            <a:ln w="9525">
              <a:solidFill>
                <a:srgbClr val="3333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4824" name="Rectangle 11"/>
          <p:cNvSpPr>
            <a:spLocks noChangeArrowheads="1"/>
          </p:cNvSpPr>
          <p:nvPr/>
        </p:nvSpPr>
        <p:spPr bwMode="auto">
          <a:xfrm>
            <a:off x="6935667" y="2370366"/>
            <a:ext cx="91273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solidFill>
                  <a:srgbClr val="0000FF"/>
                </a:solidFill>
                <a:latin typeface="Comic Sans MS" pitchFamily="-110" charset="0"/>
              </a:rPr>
              <a:t>protons</a:t>
            </a:r>
            <a:endParaRPr sz="1600" noProof="1">
              <a:solidFill>
                <a:srgbClr val="0000FF"/>
              </a:solidFill>
              <a:latin typeface="Comic Sans MS" pitchFamily="-110" charset="0"/>
            </a:endParaRPr>
          </a:p>
        </p:txBody>
      </p:sp>
      <p:sp>
        <p:nvSpPr>
          <p:cNvPr id="34825" name="Rectangle 12"/>
          <p:cNvSpPr>
            <a:spLocks noChangeArrowheads="1"/>
          </p:cNvSpPr>
          <p:nvPr/>
        </p:nvSpPr>
        <p:spPr bwMode="auto">
          <a:xfrm>
            <a:off x="6010734" y="1218238"/>
            <a:ext cx="108154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  <a:latin typeface="Comic Sans MS" pitchFamily="-110" charset="0"/>
              </a:rPr>
              <a:t>electrons</a:t>
            </a:r>
            <a:endParaRPr sz="1600" noProof="1">
              <a:solidFill>
                <a:srgbClr val="FF0000"/>
              </a:solidFill>
              <a:latin typeface="Comic Sans MS" pitchFamily="-110" charset="0"/>
            </a:endParaRPr>
          </a:p>
        </p:txBody>
      </p:sp>
      <p:sp>
        <p:nvSpPr>
          <p:cNvPr id="34826" name="Rectangle 13"/>
          <p:cNvSpPr>
            <a:spLocks noChangeArrowheads="1"/>
          </p:cNvSpPr>
          <p:nvPr/>
        </p:nvSpPr>
        <p:spPr bwMode="auto">
          <a:xfrm>
            <a:off x="7306878" y="4548687"/>
            <a:ext cx="108154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  <a:latin typeface="Comic Sans MS" pitchFamily="-110" charset="0"/>
              </a:rPr>
              <a:t>electrons</a:t>
            </a:r>
            <a:endParaRPr sz="1600" noProof="1">
              <a:solidFill>
                <a:srgbClr val="FF0000"/>
              </a:solidFill>
              <a:latin typeface="Comic Sans MS" pitchFamily="-110" charset="0"/>
            </a:endParaRPr>
          </a:p>
        </p:txBody>
      </p:sp>
      <p:sp>
        <p:nvSpPr>
          <p:cNvPr id="34827" name="Rectangle 14"/>
          <p:cNvSpPr>
            <a:spLocks noChangeArrowheads="1"/>
          </p:cNvSpPr>
          <p:nvPr/>
        </p:nvSpPr>
        <p:spPr bwMode="auto">
          <a:xfrm>
            <a:off x="6683606" y="5124751"/>
            <a:ext cx="91273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solidFill>
                  <a:srgbClr val="0000FF"/>
                </a:solidFill>
                <a:latin typeface="Comic Sans MS" pitchFamily="-110" charset="0"/>
              </a:rPr>
              <a:t>protons</a:t>
            </a:r>
            <a:endParaRPr sz="1600" noProof="1">
              <a:solidFill>
                <a:srgbClr val="0000FF"/>
              </a:solidFill>
              <a:latin typeface="Comic Sans MS" pitchFamily="-110" charset="0"/>
            </a:endParaRPr>
          </a:p>
        </p:txBody>
      </p:sp>
      <p:sp>
        <p:nvSpPr>
          <p:cNvPr id="15" name="Rectangle 2"/>
          <p:cNvSpPr txBox="1">
            <a:spLocks noChangeArrowheads="1"/>
          </p:cNvSpPr>
          <p:nvPr/>
        </p:nvSpPr>
        <p:spPr>
          <a:xfrm>
            <a:off x="1066800" y="304800"/>
            <a:ext cx="7086600" cy="533400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9pPr>
          </a:lstStyle>
          <a:p>
            <a:r>
              <a:rPr lang="en-US" dirty="0"/>
              <a:t>Velocity, Energy and Momentum </a:t>
            </a:r>
            <a:endParaRPr lang="fr-FR" dirty="0"/>
          </a:p>
        </p:txBody>
      </p:sp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395536" y="2034004"/>
            <a:ext cx="4391246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noProof="1">
                <a:solidFill>
                  <a:srgbClr val="FF0000"/>
                </a:solidFill>
                <a:latin typeface="Comic Sans MS" pitchFamily="-110" charset="0"/>
              </a:rPr>
              <a:t>=&gt; electrons almost reach the speed of light</a:t>
            </a:r>
            <a:br>
              <a:rPr lang="en-US" sz="1600" noProof="1">
                <a:solidFill>
                  <a:srgbClr val="FF0000"/>
                </a:solidFill>
                <a:latin typeface="Comic Sans MS" pitchFamily="-110" charset="0"/>
              </a:rPr>
            </a:br>
            <a:r>
              <a:rPr lang="en-US" sz="1600" noProof="1">
                <a:solidFill>
                  <a:srgbClr val="FF0000"/>
                </a:solidFill>
                <a:latin typeface="Comic Sans MS" pitchFamily="-110" charset="0"/>
              </a:rPr>
              <a:t>    very quickly (few MeV range) </a:t>
            </a:r>
            <a:endParaRPr sz="1600" noProof="1">
              <a:solidFill>
                <a:srgbClr val="FF0000"/>
              </a:solidFill>
              <a:latin typeface="Comic Sans MS" pitchFamily="-110" charset="0"/>
            </a:endParaRPr>
          </a:p>
        </p:txBody>
      </p:sp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91083511"/>
              </p:ext>
            </p:extLst>
          </p:nvPr>
        </p:nvGraphicFramePr>
        <p:xfrm>
          <a:off x="1685925" y="5767536"/>
          <a:ext cx="32512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866900" imgH="393700" progId="Equation.3">
                  <p:embed/>
                </p:oleObj>
              </mc:Choice>
              <mc:Fallback>
                <p:oleObj name="Equation" r:id="rId8" imgW="1866900" imgH="393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5925" y="5767536"/>
                        <a:ext cx="3251200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Rectangle 5"/>
          <p:cNvSpPr>
            <a:spLocks noChangeArrowheads="1"/>
          </p:cNvSpPr>
          <p:nvPr/>
        </p:nvSpPr>
        <p:spPr bwMode="auto">
          <a:xfrm>
            <a:off x="323528" y="5948858"/>
            <a:ext cx="121569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noProof="1">
                <a:solidFill>
                  <a:srgbClr val="0000FF"/>
                </a:solidFill>
                <a:latin typeface="Comic Sans MS" pitchFamily="-110" charset="0"/>
              </a:rPr>
              <a:t>Momentum</a:t>
            </a:r>
            <a:endParaRPr sz="1600" noProof="1">
              <a:solidFill>
                <a:srgbClr val="0000FF"/>
              </a:solidFill>
              <a:latin typeface="Comic Sans MS" pitchFamily="-110" charset="0"/>
            </a:endParaRPr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6084168" y="1794302"/>
            <a:ext cx="207190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dirty="0">
                <a:solidFill>
                  <a:srgbClr val="000000"/>
                </a:solidFill>
                <a:latin typeface="Comic Sans MS" pitchFamily="-110" charset="0"/>
              </a:rPr>
              <a:t>normalized velocity</a:t>
            </a:r>
            <a:endParaRPr sz="1600" b="1" noProof="1">
              <a:solidFill>
                <a:srgbClr val="000000"/>
              </a:solidFill>
              <a:latin typeface="Comic Sans MS" pitchFamily="-110" charset="0"/>
            </a:endParaRPr>
          </a:p>
        </p:txBody>
      </p:sp>
      <p:grpSp>
        <p:nvGrpSpPr>
          <p:cNvPr id="23" name="Group 7"/>
          <p:cNvGrpSpPr>
            <a:grpSpLocks/>
          </p:cNvGrpSpPr>
          <p:nvPr/>
        </p:nvGrpSpPr>
        <p:grpSpPr bwMode="auto">
          <a:xfrm>
            <a:off x="5796136" y="3873999"/>
            <a:ext cx="1402373" cy="674688"/>
            <a:chOff x="1557" y="1862"/>
            <a:chExt cx="957" cy="425"/>
          </a:xfrm>
        </p:grpSpPr>
        <p:sp>
          <p:nvSpPr>
            <p:cNvPr id="24" name="Rectangle 8"/>
            <p:cNvSpPr>
              <a:spLocks noChangeArrowheads="1"/>
            </p:cNvSpPr>
            <p:nvPr/>
          </p:nvSpPr>
          <p:spPr bwMode="auto">
            <a:xfrm>
              <a:off x="1557" y="1862"/>
              <a:ext cx="957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 b="1" dirty="0">
                  <a:solidFill>
                    <a:srgbClr val="000000"/>
                  </a:solidFill>
                  <a:latin typeface="Comic Sans MS" pitchFamily="-110" charset="0"/>
                </a:rPr>
                <a:t>total energy</a:t>
              </a:r>
              <a:endParaRPr sz="1600" b="1" noProof="1">
                <a:solidFill>
                  <a:srgbClr val="000000"/>
                </a:solidFill>
                <a:latin typeface="Comic Sans MS" pitchFamily="-110" charset="0"/>
              </a:endParaRPr>
            </a:p>
          </p:txBody>
        </p:sp>
        <p:sp>
          <p:nvSpPr>
            <p:cNvPr id="25" name="Rectangle 9"/>
            <p:cNvSpPr>
              <a:spLocks noChangeArrowheads="1"/>
            </p:cNvSpPr>
            <p:nvPr/>
          </p:nvSpPr>
          <p:spPr bwMode="auto">
            <a:xfrm>
              <a:off x="1557" y="2074"/>
              <a:ext cx="915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 b="1" dirty="0">
                  <a:solidFill>
                    <a:srgbClr val="000000"/>
                  </a:solidFill>
                  <a:latin typeface="Comic Sans MS" pitchFamily="-110" charset="0"/>
                </a:rPr>
                <a:t>rest energy</a:t>
              </a:r>
              <a:endParaRPr sz="1600" b="1" noProof="1">
                <a:solidFill>
                  <a:srgbClr val="000000"/>
                </a:solidFill>
                <a:latin typeface="Comic Sans MS" pitchFamily="-110" charset="0"/>
              </a:endParaRPr>
            </a:p>
          </p:txBody>
        </p:sp>
        <p:sp>
          <p:nvSpPr>
            <p:cNvPr id="26" name="Line 10"/>
            <p:cNvSpPr>
              <a:spLocks noChangeShapeType="1"/>
            </p:cNvSpPr>
            <p:nvPr/>
          </p:nvSpPr>
          <p:spPr bwMode="auto">
            <a:xfrm>
              <a:off x="1606" y="2089"/>
              <a:ext cx="812" cy="0"/>
            </a:xfrm>
            <a:prstGeom prst="line">
              <a:avLst/>
            </a:prstGeom>
            <a:noFill/>
            <a:ln w="9525">
              <a:solidFill>
                <a:schemeClr val="tx1">
                  <a:lumMod val="95000"/>
                  <a:lumOff val="5000"/>
                </a:schemeClr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b="1">
                <a:solidFill>
                  <a:srgbClr val="000000"/>
                </a:solidFill>
              </a:endParaRPr>
            </a:p>
          </p:txBody>
        </p:sp>
      </p:grpSp>
      <p:graphicFrame>
        <p:nvGraphicFramePr>
          <p:cNvPr id="27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1134477"/>
              </p:ext>
            </p:extLst>
          </p:nvPr>
        </p:nvGraphicFramePr>
        <p:xfrm>
          <a:off x="2555776" y="3540575"/>
          <a:ext cx="1127125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647700" imgH="241300" progId="Equation.3">
                  <p:embed/>
                </p:oleObj>
              </mc:Choice>
              <mc:Fallback>
                <p:oleObj name="Equation" r:id="rId10" imgW="647700" imgH="241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776" y="3540575"/>
                        <a:ext cx="1127125" cy="419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55632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85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04800"/>
            <a:ext cx="7467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/>
              <a:t>Derivation: Momentum Compaction Factor</a:t>
            </a:r>
            <a:endParaRPr lang="fr-FR" dirty="0"/>
          </a:p>
        </p:txBody>
      </p:sp>
      <p:sp>
        <p:nvSpPr>
          <p:cNvPr id="32786" name="Line 4"/>
          <p:cNvSpPr>
            <a:spLocks noChangeShapeType="1"/>
          </p:cNvSpPr>
          <p:nvPr/>
        </p:nvSpPr>
        <p:spPr bwMode="auto">
          <a:xfrm>
            <a:off x="1828800" y="15240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5791200" y="1067008"/>
            <a:ext cx="3014663" cy="2327067"/>
            <a:chOff x="5791200" y="1067008"/>
            <a:chExt cx="3014663" cy="2327067"/>
          </a:xfrm>
        </p:grpSpPr>
        <p:sp>
          <p:nvSpPr>
            <p:cNvPr id="32788" name="Arc 24"/>
            <p:cNvSpPr>
              <a:spLocks/>
            </p:cNvSpPr>
            <p:nvPr/>
          </p:nvSpPr>
          <p:spPr bwMode="auto">
            <a:xfrm>
              <a:off x="6172200" y="1412875"/>
              <a:ext cx="1905000" cy="1601788"/>
            </a:xfrm>
            <a:custGeom>
              <a:avLst/>
              <a:gdLst>
                <a:gd name="T0" fmla="*/ 0 w 21056"/>
                <a:gd name="T1" fmla="*/ 0 h 21600"/>
                <a:gd name="T2" fmla="*/ 1905000 w 21056"/>
                <a:gd name="T3" fmla="*/ 1244426 h 21600"/>
                <a:gd name="T4" fmla="*/ 0 w 21056"/>
                <a:gd name="T5" fmla="*/ 1601788 h 21600"/>
                <a:gd name="T6" fmla="*/ 0 60000 65536"/>
                <a:gd name="T7" fmla="*/ 0 60000 65536"/>
                <a:gd name="T8" fmla="*/ 0 60000 65536"/>
                <a:gd name="T9" fmla="*/ 0 w 21056"/>
                <a:gd name="T10" fmla="*/ 0 h 21600"/>
                <a:gd name="T11" fmla="*/ 21056 w 21056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056" h="21600" fill="none" extrusionOk="0">
                  <a:moveTo>
                    <a:pt x="0" y="-1"/>
                  </a:moveTo>
                  <a:cubicBezTo>
                    <a:pt x="10072" y="-1"/>
                    <a:pt x="18808" y="6962"/>
                    <a:pt x="21055" y="16781"/>
                  </a:cubicBezTo>
                </a:path>
                <a:path w="21056" h="21600" stroke="0" extrusionOk="0">
                  <a:moveTo>
                    <a:pt x="0" y="-1"/>
                  </a:moveTo>
                  <a:cubicBezTo>
                    <a:pt x="10072" y="-1"/>
                    <a:pt x="18808" y="6962"/>
                    <a:pt x="21055" y="16781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89" name="Arc 28"/>
            <p:cNvSpPr>
              <a:spLocks/>
            </p:cNvSpPr>
            <p:nvPr/>
          </p:nvSpPr>
          <p:spPr bwMode="auto">
            <a:xfrm>
              <a:off x="6248400" y="1793875"/>
              <a:ext cx="1828800" cy="990600"/>
            </a:xfrm>
            <a:custGeom>
              <a:avLst/>
              <a:gdLst>
                <a:gd name="T0" fmla="*/ 0 w 21600"/>
                <a:gd name="T1" fmla="*/ 0 h 21600"/>
                <a:gd name="T2" fmla="*/ 1828800 w 21600"/>
                <a:gd name="T3" fmla="*/ 990600 h 21600"/>
                <a:gd name="T4" fmla="*/ 0 w 21600"/>
                <a:gd name="T5" fmla="*/ 99060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90" name="Line 29"/>
            <p:cNvSpPr>
              <a:spLocks noChangeShapeType="1"/>
            </p:cNvSpPr>
            <p:nvPr/>
          </p:nvSpPr>
          <p:spPr bwMode="auto">
            <a:xfrm flipV="1">
              <a:off x="6858000" y="2555875"/>
              <a:ext cx="1676400" cy="8382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91" name="Line 30"/>
            <p:cNvSpPr>
              <a:spLocks noChangeShapeType="1"/>
            </p:cNvSpPr>
            <p:nvPr/>
          </p:nvSpPr>
          <p:spPr bwMode="auto">
            <a:xfrm flipH="1" flipV="1">
              <a:off x="6477000" y="1793875"/>
              <a:ext cx="381000" cy="1600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92" name="Line 31"/>
            <p:cNvSpPr>
              <a:spLocks noChangeShapeType="1"/>
            </p:cNvSpPr>
            <p:nvPr/>
          </p:nvSpPr>
          <p:spPr bwMode="auto">
            <a:xfrm flipV="1">
              <a:off x="6858000" y="1565275"/>
              <a:ext cx="304800" cy="1828800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93" name="Line 32"/>
            <p:cNvSpPr>
              <a:spLocks noChangeShapeType="1"/>
            </p:cNvSpPr>
            <p:nvPr/>
          </p:nvSpPr>
          <p:spPr bwMode="auto">
            <a:xfrm flipV="1">
              <a:off x="6858000" y="1793875"/>
              <a:ext cx="609600" cy="1600200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aphicFrame>
          <p:nvGraphicFramePr>
            <p:cNvPr id="32771" name="Object 3"/>
            <p:cNvGraphicFramePr>
              <a:graphicFrameLocks noChangeAspect="1"/>
            </p:cNvGraphicFramePr>
            <p:nvPr/>
          </p:nvGraphicFramePr>
          <p:xfrm>
            <a:off x="6934200" y="2936875"/>
            <a:ext cx="219075" cy="304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3" imgW="126720" imgH="177480" progId="Equation.3">
                    <p:embed/>
                  </p:oleObj>
                </mc:Choice>
                <mc:Fallback>
                  <p:oleObj name="Equation" r:id="rId3" imgW="126720" imgH="177480" progId="Equation.3">
                    <p:embed/>
                    <p:pic>
                      <p:nvPicPr>
                        <p:cNvPr id="32771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934200" y="2936875"/>
                          <a:ext cx="219075" cy="3048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2772" name="Object 4"/>
            <p:cNvGraphicFramePr>
              <a:graphicFrameLocks noChangeAspect="1"/>
            </p:cNvGraphicFramePr>
            <p:nvPr/>
          </p:nvGraphicFramePr>
          <p:xfrm>
            <a:off x="8534400" y="2403475"/>
            <a:ext cx="271463" cy="2984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5" imgW="126720" imgH="139680" progId="Equation.3">
                    <p:embed/>
                  </p:oleObj>
                </mc:Choice>
                <mc:Fallback>
                  <p:oleObj name="Equation" r:id="rId5" imgW="126720" imgH="139680" progId="Equation.3">
                    <p:embed/>
                    <p:pic>
                      <p:nvPicPr>
                        <p:cNvPr id="32772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534400" y="2403475"/>
                          <a:ext cx="271463" cy="2984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2773" name="Object 5"/>
            <p:cNvGraphicFramePr>
              <a:graphicFrameLocks noChangeAspect="1"/>
            </p:cNvGraphicFramePr>
            <p:nvPr/>
          </p:nvGraphicFramePr>
          <p:xfrm>
            <a:off x="6324600" y="2555875"/>
            <a:ext cx="287338" cy="3111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7" imgW="152280" imgH="164880" progId="Equation.3">
                    <p:embed/>
                  </p:oleObj>
                </mc:Choice>
                <mc:Fallback>
                  <p:oleObj name="Equation" r:id="rId7" imgW="152280" imgH="164880" progId="Equation.3">
                    <p:embed/>
                    <p:pic>
                      <p:nvPicPr>
                        <p:cNvPr id="32773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324600" y="2555875"/>
                          <a:ext cx="287338" cy="3111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2774" name="Object 6"/>
            <p:cNvGraphicFramePr>
              <a:graphicFrameLocks noChangeAspect="1"/>
            </p:cNvGraphicFramePr>
            <p:nvPr/>
          </p:nvGraphicFramePr>
          <p:xfrm>
            <a:off x="5791200" y="1565275"/>
            <a:ext cx="346075" cy="4889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9" imgW="152280" imgH="215640" progId="Equation.3">
                    <p:embed/>
                  </p:oleObj>
                </mc:Choice>
                <mc:Fallback>
                  <p:oleObj name="Equation" r:id="rId9" imgW="152280" imgH="215640" progId="Equation.3">
                    <p:embed/>
                    <p:pic>
                      <p:nvPicPr>
                        <p:cNvPr id="32774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791200" y="1565275"/>
                          <a:ext cx="346075" cy="4889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2775" name="Object 7"/>
            <p:cNvGraphicFramePr>
              <a:graphicFrameLocks noChangeAspect="1"/>
            </p:cNvGraphicFramePr>
            <p:nvPr/>
          </p:nvGraphicFramePr>
          <p:xfrm>
            <a:off x="5867400" y="1260475"/>
            <a:ext cx="244475" cy="2984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1" imgW="114120" imgH="139680" progId="Equation.3">
                    <p:embed/>
                  </p:oleObj>
                </mc:Choice>
                <mc:Fallback>
                  <p:oleObj name="Equation" r:id="rId11" imgW="114120" imgH="139680" progId="Equation.3">
                    <p:embed/>
                    <p:pic>
                      <p:nvPicPr>
                        <p:cNvPr id="32775" name="Object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867400" y="1260475"/>
                          <a:ext cx="244475" cy="2984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2776" name="Object 8"/>
            <p:cNvGraphicFramePr>
              <a:graphicFrameLocks noChangeAspect="1"/>
            </p:cNvGraphicFramePr>
            <p:nvPr/>
          </p:nvGraphicFramePr>
          <p:xfrm>
            <a:off x="6477000" y="1489075"/>
            <a:ext cx="280988" cy="304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3" imgW="152280" imgH="164880" progId="Equation.3">
                    <p:embed/>
                  </p:oleObj>
                </mc:Choice>
                <mc:Fallback>
                  <p:oleObj name="Equation" r:id="rId13" imgW="152280" imgH="164880" progId="Equation.3">
                    <p:embed/>
                    <p:pic>
                      <p:nvPicPr>
                        <p:cNvPr id="32776" name="Object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477000" y="1489075"/>
                          <a:ext cx="280988" cy="3048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2777" name="Object 9"/>
            <p:cNvGraphicFramePr>
              <a:graphicFrameLocks noChangeAspect="1"/>
            </p:cNvGraphicFramePr>
            <p:nvPr/>
          </p:nvGraphicFramePr>
          <p:xfrm>
            <a:off x="6368235" y="1067008"/>
            <a:ext cx="831850" cy="381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5" imgW="444240" imgH="203040" progId="Equation.3">
                    <p:embed/>
                  </p:oleObj>
                </mc:Choice>
                <mc:Fallback>
                  <p:oleObj name="Equation" r:id="rId15" imgW="444240" imgH="203040" progId="Equation.3">
                    <p:embed/>
                    <p:pic>
                      <p:nvPicPr>
                        <p:cNvPr id="32777" name="Object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368235" y="1067008"/>
                          <a:ext cx="831850" cy="3810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2794" name="Arc 41"/>
            <p:cNvSpPr>
              <a:spLocks/>
            </p:cNvSpPr>
            <p:nvPr/>
          </p:nvSpPr>
          <p:spPr bwMode="auto">
            <a:xfrm>
              <a:off x="7010400" y="2632075"/>
              <a:ext cx="152400" cy="76200"/>
            </a:xfrm>
            <a:custGeom>
              <a:avLst/>
              <a:gdLst>
                <a:gd name="T0" fmla="*/ 0 w 21600"/>
                <a:gd name="T1" fmla="*/ 0 h 21600"/>
                <a:gd name="T2" fmla="*/ 152400 w 21600"/>
                <a:gd name="T3" fmla="*/ 76200 h 21600"/>
                <a:gd name="T4" fmla="*/ 0 w 21600"/>
                <a:gd name="T5" fmla="*/ 7620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95" name="Text Box 42"/>
            <p:cNvSpPr txBox="1">
              <a:spLocks noChangeArrowheads="1"/>
            </p:cNvSpPr>
            <p:nvPr/>
          </p:nvSpPr>
          <p:spPr bwMode="auto">
            <a:xfrm>
              <a:off x="6934200" y="2022475"/>
              <a:ext cx="45720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 dirty="0">
                  <a:solidFill>
                    <a:srgbClr val="FF3300"/>
                  </a:solidFill>
                </a:rPr>
                <a:t>d</a:t>
              </a:r>
              <a:r>
                <a:rPr lang="en-US" sz="1800" dirty="0">
                  <a:solidFill>
                    <a:srgbClr val="FF3300"/>
                  </a:solidFill>
                  <a:sym typeface="Symbol" charset="2"/>
                </a:rPr>
                <a:t></a:t>
              </a:r>
              <a:endParaRPr lang="fr-FR" sz="1800" dirty="0">
                <a:solidFill>
                  <a:srgbClr val="FF3300"/>
                </a:solidFill>
              </a:endParaRPr>
            </a:p>
          </p:txBody>
        </p:sp>
        <p:sp>
          <p:nvSpPr>
            <p:cNvPr id="32796" name="Text Box 43"/>
            <p:cNvSpPr txBox="1">
              <a:spLocks noChangeArrowheads="1"/>
            </p:cNvSpPr>
            <p:nvPr/>
          </p:nvSpPr>
          <p:spPr bwMode="auto">
            <a:xfrm>
              <a:off x="7086600" y="1641475"/>
              <a:ext cx="30480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>
                  <a:solidFill>
                    <a:srgbClr val="FF3300"/>
                  </a:solidFill>
                </a:rPr>
                <a:t>x</a:t>
              </a:r>
              <a:endParaRPr lang="fr-FR" sz="1800">
                <a:solidFill>
                  <a:srgbClr val="FF3300"/>
                </a:solidFill>
              </a:endParaRPr>
            </a:p>
          </p:txBody>
        </p:sp>
      </p:grpSp>
      <p:graphicFrame>
        <p:nvGraphicFramePr>
          <p:cNvPr id="32778" name="Object 10"/>
          <p:cNvGraphicFramePr>
            <a:graphicFrameLocks noChangeAspect="1"/>
          </p:cNvGraphicFramePr>
          <p:nvPr/>
        </p:nvGraphicFramePr>
        <p:xfrm>
          <a:off x="2638425" y="1100138"/>
          <a:ext cx="2009775" cy="9910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7" imgW="952500" imgH="469900" progId="Equation.DSMT4">
                  <p:embed/>
                </p:oleObj>
              </mc:Choice>
              <mc:Fallback>
                <p:oleObj name="Equation" r:id="rId17" imgW="952500" imgH="469900" progId="Equation.DSMT4">
                  <p:embed/>
                  <p:pic>
                    <p:nvPicPr>
                      <p:cNvPr id="32778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38425" y="1100138"/>
                        <a:ext cx="2009775" cy="99106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797" name="Text Box 45"/>
          <p:cNvSpPr txBox="1">
            <a:spLocks noChangeArrowheads="1"/>
          </p:cNvSpPr>
          <p:nvPr/>
        </p:nvSpPr>
        <p:spPr bwMode="auto">
          <a:xfrm>
            <a:off x="381000" y="2286000"/>
            <a:ext cx="419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 dirty="0">
                <a:solidFill>
                  <a:srgbClr val="006600"/>
                </a:solidFill>
              </a:rPr>
              <a:t>The elementary path difference from the two orbits is:</a:t>
            </a:r>
            <a:endParaRPr lang="fr-FR" sz="1800" b="1" dirty="0">
              <a:solidFill>
                <a:srgbClr val="006600"/>
              </a:solidFill>
            </a:endParaRPr>
          </a:p>
        </p:txBody>
      </p:sp>
      <p:graphicFrame>
        <p:nvGraphicFramePr>
          <p:cNvPr id="32779" name="Object 11"/>
          <p:cNvGraphicFramePr>
            <a:graphicFrameLocks noChangeAspect="1"/>
          </p:cNvGraphicFramePr>
          <p:nvPr/>
        </p:nvGraphicFramePr>
        <p:xfrm>
          <a:off x="1044875" y="2982144"/>
          <a:ext cx="3771900" cy="9279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9" imgW="1765300" imgH="431800" progId="Equation.DSMT4">
                  <p:embed/>
                </p:oleObj>
              </mc:Choice>
              <mc:Fallback>
                <p:oleObj name="Equation" r:id="rId19" imgW="1765300" imgH="431800" progId="Equation.DSMT4">
                  <p:embed/>
                  <p:pic>
                    <p:nvPicPr>
                      <p:cNvPr id="32779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4875" y="2982144"/>
                        <a:ext cx="3771900" cy="92794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798" name="Text Box 47"/>
          <p:cNvSpPr txBox="1">
            <a:spLocks noChangeArrowheads="1"/>
          </p:cNvSpPr>
          <p:nvPr/>
        </p:nvSpPr>
        <p:spPr bwMode="auto">
          <a:xfrm>
            <a:off x="457200" y="4053095"/>
            <a:ext cx="571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 dirty="0">
                <a:solidFill>
                  <a:srgbClr val="006600"/>
                </a:solidFill>
              </a:rPr>
              <a:t>leading to the total change in the circumference:</a:t>
            </a:r>
            <a:endParaRPr lang="fr-FR" sz="1800" b="1" dirty="0">
              <a:solidFill>
                <a:srgbClr val="006600"/>
              </a:solidFill>
            </a:endParaRPr>
          </a:p>
        </p:txBody>
      </p:sp>
      <p:graphicFrame>
        <p:nvGraphicFramePr>
          <p:cNvPr id="32780" name="Object 12"/>
          <p:cNvGraphicFramePr>
            <a:graphicFrameLocks noChangeAspect="1"/>
          </p:cNvGraphicFramePr>
          <p:nvPr/>
        </p:nvGraphicFramePr>
        <p:xfrm>
          <a:off x="609600" y="4419600"/>
          <a:ext cx="4876800" cy="8872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1" imgW="2197100" imgH="431800" progId="Equation.DSMT4">
                  <p:embed/>
                </p:oleObj>
              </mc:Choice>
              <mc:Fallback>
                <p:oleObj name="Equation" r:id="rId21" imgW="2197100" imgH="431800" progId="Equation.DSMT4">
                  <p:embed/>
                  <p:pic>
                    <p:nvPicPr>
                      <p:cNvPr id="3278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4419600"/>
                        <a:ext cx="4876800" cy="88725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800" name="Text Box 52"/>
          <p:cNvSpPr txBox="1">
            <a:spLocks noChangeArrowheads="1"/>
          </p:cNvSpPr>
          <p:nvPr/>
        </p:nvSpPr>
        <p:spPr bwMode="auto">
          <a:xfrm>
            <a:off x="3657600" y="5562600"/>
            <a:ext cx="1905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 dirty="0">
                <a:solidFill>
                  <a:srgbClr val="006600"/>
                </a:solidFill>
              </a:rPr>
              <a:t>With </a:t>
            </a:r>
            <a:r>
              <a:rPr lang="en-US" sz="1600" b="1" dirty="0" err="1">
                <a:solidFill>
                  <a:srgbClr val="006600"/>
                </a:solidFill>
                <a:latin typeface="Lucida Grande"/>
                <a:ea typeface="Lucida Grande"/>
                <a:cs typeface="Lucida Grande"/>
              </a:rPr>
              <a:t>ρ</a:t>
            </a:r>
            <a:r>
              <a:rPr lang="en-US" sz="1600" b="1" dirty="0">
                <a:solidFill>
                  <a:srgbClr val="006600"/>
                </a:solidFill>
              </a:rPr>
              <a:t>=∞ in straight sections we get:</a:t>
            </a:r>
            <a:endParaRPr lang="fr-FR" sz="1600" b="1" dirty="0">
              <a:solidFill>
                <a:srgbClr val="006600"/>
              </a:solidFill>
            </a:endParaRPr>
          </a:p>
        </p:txBody>
      </p:sp>
      <p:sp>
        <p:nvSpPr>
          <p:cNvPr id="32801" name="Text Box 54"/>
          <p:cNvSpPr txBox="1">
            <a:spLocks noChangeArrowheads="1"/>
          </p:cNvSpPr>
          <p:nvPr/>
        </p:nvSpPr>
        <p:spPr bwMode="auto">
          <a:xfrm>
            <a:off x="7162800" y="5046583"/>
            <a:ext cx="1828800" cy="1354217"/>
          </a:xfrm>
          <a:prstGeom prst="rect">
            <a:avLst/>
          </a:prstGeom>
          <a:noFill/>
          <a:ln w="19050">
            <a:solidFill>
              <a:srgbClr val="FF3300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>
                <a:solidFill>
                  <a:srgbClr val="FF3300"/>
                </a:solidFill>
              </a:rPr>
              <a:t>&lt; &gt;</a:t>
            </a:r>
            <a:r>
              <a:rPr lang="en-US" sz="1800" baseline="-25000" dirty="0" err="1">
                <a:solidFill>
                  <a:srgbClr val="FF3300"/>
                </a:solidFill>
              </a:rPr>
              <a:t>m</a:t>
            </a:r>
            <a:r>
              <a:rPr lang="en-US" sz="1600" baseline="-25000" dirty="0">
                <a:solidFill>
                  <a:srgbClr val="FF3300"/>
                </a:solidFill>
              </a:rPr>
              <a:t> </a:t>
            </a:r>
            <a:r>
              <a:rPr lang="en-US" sz="1600" dirty="0">
                <a:solidFill>
                  <a:srgbClr val="FF3300"/>
                </a:solidFill>
              </a:rPr>
              <a:t>means that the average is considered over the bending magnet only</a:t>
            </a:r>
            <a:endParaRPr lang="fr-FR" sz="1600" dirty="0">
              <a:solidFill>
                <a:srgbClr val="FF3300"/>
              </a:solidFill>
            </a:endParaRPr>
          </a:p>
        </p:txBody>
      </p:sp>
      <p:sp>
        <p:nvSpPr>
          <p:cNvPr id="33" name="Rectangle 3"/>
          <p:cNvSpPr>
            <a:spLocks noChangeArrowheads="1"/>
          </p:cNvSpPr>
          <p:nvPr/>
        </p:nvSpPr>
        <p:spPr bwMode="auto">
          <a:xfrm>
            <a:off x="3429000" y="2622550"/>
            <a:ext cx="26273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400" dirty="0">
                <a:latin typeface="Comic Sans MS" pitchFamily="-110" charset="0"/>
              </a:rPr>
              <a:t>definition of dispersion </a:t>
            </a:r>
            <a:r>
              <a:rPr lang="en-US" sz="1400" i="1" dirty="0" err="1">
                <a:latin typeface="Comic Sans MS" pitchFamily="-110" charset="0"/>
              </a:rPr>
              <a:t>D</a:t>
            </a:r>
            <a:r>
              <a:rPr lang="en-US" sz="1400" i="1" baseline="-25000" dirty="0" err="1">
                <a:latin typeface="Comic Sans MS" pitchFamily="-110" charset="0"/>
              </a:rPr>
              <a:t>x</a:t>
            </a:r>
            <a:endParaRPr sz="1400" i="1" baseline="-25000" noProof="1">
              <a:latin typeface="Comic Sans MS" pitchFamily="-110" charset="0"/>
            </a:endParaRPr>
          </a:p>
        </p:txBody>
      </p:sp>
      <p:sp>
        <p:nvSpPr>
          <p:cNvPr id="34" name="Line 5"/>
          <p:cNvSpPr>
            <a:spLocks noChangeShapeType="1"/>
          </p:cNvSpPr>
          <p:nvPr/>
        </p:nvSpPr>
        <p:spPr bwMode="auto">
          <a:xfrm flipH="1">
            <a:off x="3733800" y="292735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478098" y="1180360"/>
                <a:ext cx="1389418" cy="763479"/>
              </a:xfrm>
              <a:prstGeom prst="rect">
                <a:avLst/>
              </a:prstGeom>
              <a:solidFill>
                <a:srgbClr val="4A7DC7">
                  <a:alpha val="20000"/>
                </a:srgbClr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𝛼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𝑐</m:t>
                          </m:r>
                        </m:sub>
                      </m:sSub>
                      <m:r>
                        <a:rPr lang="en-US" b="0" i="1" smtClean="0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bg-BG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charset="0"/>
                            </a:rPr>
                            <m:t>𝑝</m:t>
                          </m:r>
                        </m:num>
                        <m:den>
                          <m:r>
                            <a:rPr lang="en-US" b="0" i="1" smtClean="0">
                              <a:latin typeface="Cambria Math" charset="0"/>
                            </a:rPr>
                            <m:t>𝐿</m:t>
                          </m:r>
                        </m:den>
                      </m:f>
                      <m:f>
                        <m:fPr>
                          <m:ctrlPr>
                            <a:rPr lang="bg-BG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charset="0"/>
                            </a:rPr>
                            <m:t>𝑑𝐿</m:t>
                          </m:r>
                        </m:num>
                        <m:den>
                          <m:r>
                            <a:rPr lang="en-US" b="0" i="1" smtClean="0">
                              <a:latin typeface="Cambria Math" charset="0"/>
                            </a:rPr>
                            <m:t>𝑑𝑝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098" y="1180360"/>
                <a:ext cx="1389418" cy="763479"/>
              </a:xfrm>
              <a:prstGeom prst="rect">
                <a:avLst/>
              </a:prstGeom>
              <a:blipFill rotWithShape="0"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/>
              <p:cNvSpPr txBox="1"/>
              <p:nvPr/>
            </p:nvSpPr>
            <p:spPr>
              <a:xfrm>
                <a:off x="569804" y="5445224"/>
                <a:ext cx="2890791" cy="863378"/>
              </a:xfrm>
              <a:prstGeom prst="rect">
                <a:avLst/>
              </a:prstGeom>
              <a:solidFill>
                <a:srgbClr val="FFFFCC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𝛼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𝑐</m:t>
                          </m:r>
                        </m:sub>
                      </m:sSub>
                      <m:r>
                        <a:rPr lang="en-US" b="0" i="1" smtClean="0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bg-BG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charset="0"/>
                            </a:rPr>
                            <m:t>𝐿</m:t>
                          </m:r>
                        </m:den>
                      </m:f>
                      <m:nary>
                        <m:naryPr>
                          <m:ctrlPr>
                            <a:rPr lang="is-I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charset="0"/>
                            </a:rPr>
                            <m:t>𝐶</m:t>
                          </m:r>
                        </m:sub>
                        <m:sup/>
                        <m:e>
                          <m:f>
                            <m:fPr>
                              <m:ctrlPr>
                                <a:rPr lang="bg-BG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charset="0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charset="0"/>
                                    </a:rPr>
                                    <m:t>𝑥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charset="0"/>
                                </a:rPr>
                                <m:t>(</m:t>
                              </m:r>
                              <m:r>
                                <a:rPr lang="en-US" b="0" i="1" smtClean="0">
                                  <a:latin typeface="Cambria Math" charset="0"/>
                                </a:rPr>
                                <m:t>𝑠</m:t>
                              </m:r>
                              <m:r>
                                <a:rPr lang="en-US" b="0" i="1" smtClean="0">
                                  <a:latin typeface="Cambria Math" charset="0"/>
                                </a:rPr>
                                <m:t>)</m:t>
                              </m:r>
                            </m:num>
                            <m:den>
                              <m:r>
                                <a:rPr lang="bg-BG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𝜌</m:t>
                              </m:r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(</m:t>
                              </m:r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𝑠</m:t>
                              </m:r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)</m:t>
                              </m:r>
                            </m:den>
                          </m:f>
                          <m:r>
                            <a:rPr lang="en-US" b="0" i="1" smtClean="0">
                              <a:latin typeface="Cambria Math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charset="0"/>
                                </a:rPr>
                                <m:t>0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9804" y="5445224"/>
                <a:ext cx="2890791" cy="863378"/>
              </a:xfrm>
              <a:prstGeom prst="rect">
                <a:avLst/>
              </a:prstGeom>
              <a:blipFill rotWithShape="0"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/>
              <p:cNvSpPr txBox="1"/>
              <p:nvPr/>
            </p:nvSpPr>
            <p:spPr>
              <a:xfrm>
                <a:off x="5469549" y="5596881"/>
                <a:ext cx="1604414" cy="712439"/>
              </a:xfrm>
              <a:prstGeom prst="rect">
                <a:avLst/>
              </a:prstGeom>
              <a:solidFill>
                <a:srgbClr val="4A7DC7">
                  <a:alpha val="20000"/>
                </a:srgbClr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𝛼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𝑐</m:t>
                          </m:r>
                        </m:sub>
                      </m:sSub>
                      <m:r>
                        <a:rPr lang="en-US" b="0" i="1" smtClean="0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bg-BG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⟨"/>
                                  <m:endChr m:val="⟩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charset="0"/>
                                        </a:rPr>
                                        <m:t>𝐷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b>
                              <m:r>
                                <a:rPr lang="en-US" b="0" i="1" smtClean="0">
                                  <a:latin typeface="Cambria Math" charset="0"/>
                                </a:rPr>
                                <m:t>𝑚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charset="0"/>
                            </a:rPr>
                            <m:t>𝑅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7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69549" y="5596881"/>
                <a:ext cx="1604414" cy="712439"/>
              </a:xfrm>
              <a:prstGeom prst="rect">
                <a:avLst/>
              </a:prstGeom>
              <a:blipFill rotWithShape="0"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98245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0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04800"/>
            <a:ext cx="7467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/>
              <a:t>Appendix: First Energy-Phase Equation</a:t>
            </a:r>
            <a:endParaRPr lang="fr-FR" dirty="0"/>
          </a:p>
        </p:txBody>
      </p:sp>
      <p:sp>
        <p:nvSpPr>
          <p:cNvPr id="40971" name="Line 3"/>
          <p:cNvSpPr>
            <a:spLocks noChangeShapeType="1"/>
          </p:cNvSpPr>
          <p:nvPr/>
        </p:nvSpPr>
        <p:spPr bwMode="auto">
          <a:xfrm>
            <a:off x="1828800" y="16002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72" name="Text Box 4"/>
          <p:cNvSpPr txBox="1">
            <a:spLocks noChangeArrowheads="1"/>
          </p:cNvSpPr>
          <p:nvPr/>
        </p:nvSpPr>
        <p:spPr bwMode="auto">
          <a:xfrm>
            <a:off x="1447800" y="990600"/>
            <a:ext cx="45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40974" name="Rectangle 8"/>
          <p:cNvSpPr>
            <a:spLocks noChangeArrowheads="1"/>
          </p:cNvSpPr>
          <p:nvPr/>
        </p:nvSpPr>
        <p:spPr bwMode="auto">
          <a:xfrm>
            <a:off x="1055945" y="1251976"/>
            <a:ext cx="152400" cy="152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40962" name="Object 2"/>
          <p:cNvGraphicFramePr>
            <a:graphicFrameLocks noChangeAspect="1"/>
          </p:cNvGraphicFramePr>
          <p:nvPr/>
        </p:nvGraphicFramePr>
        <p:xfrm>
          <a:off x="2590800" y="1142263"/>
          <a:ext cx="6019800" cy="5952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2946400" imgH="292100" progId="Equation.DSMT4">
                  <p:embed/>
                </p:oleObj>
              </mc:Choice>
              <mc:Fallback>
                <p:oleObj name="Equation" r:id="rId3" imgW="2946400" imgH="2921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1142263"/>
                        <a:ext cx="6019800" cy="59526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80" name="Text Box 16"/>
          <p:cNvSpPr txBox="1">
            <a:spLocks noChangeArrowheads="1"/>
          </p:cNvSpPr>
          <p:nvPr/>
        </p:nvSpPr>
        <p:spPr bwMode="auto">
          <a:xfrm>
            <a:off x="2590800" y="2224087"/>
            <a:ext cx="6096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>
                <a:solidFill>
                  <a:srgbClr val="FF3300"/>
                </a:solidFill>
              </a:rPr>
              <a:t>For a given particle with respect to the reference one:</a:t>
            </a:r>
            <a:endParaRPr lang="fr-FR" sz="1800" dirty="0">
              <a:solidFill>
                <a:srgbClr val="FF3300"/>
              </a:solidFill>
            </a:endParaRPr>
          </a:p>
        </p:txBody>
      </p:sp>
      <p:graphicFrame>
        <p:nvGraphicFramePr>
          <p:cNvPr id="40963" name="Object 3"/>
          <p:cNvGraphicFramePr>
            <a:graphicFrameLocks noChangeAspect="1"/>
          </p:cNvGraphicFramePr>
          <p:nvPr/>
        </p:nvGraphicFramePr>
        <p:xfrm>
          <a:off x="2743200" y="2590800"/>
          <a:ext cx="5124450" cy="784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2323800" imgH="355320" progId="Equation.3">
                  <p:embed/>
                </p:oleObj>
              </mc:Choice>
              <mc:Fallback>
                <p:oleObj name="Equation" r:id="rId5" imgW="2323800" imgH="3553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3200" y="2590800"/>
                        <a:ext cx="5124450" cy="784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81" name="Text Box 18"/>
          <p:cNvSpPr txBox="1">
            <a:spLocks noChangeArrowheads="1"/>
          </p:cNvSpPr>
          <p:nvPr/>
        </p:nvSpPr>
        <p:spPr bwMode="auto">
          <a:xfrm>
            <a:off x="685800" y="4038600"/>
            <a:ext cx="838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rgbClr val="FF3300"/>
                </a:solidFill>
              </a:rPr>
              <a:t>Since:</a:t>
            </a:r>
            <a:endParaRPr lang="fr-FR" sz="1800">
              <a:solidFill>
                <a:srgbClr val="FF3300"/>
              </a:solidFill>
            </a:endParaRPr>
          </a:p>
        </p:txBody>
      </p:sp>
      <p:sp>
        <p:nvSpPr>
          <p:cNvPr id="40982" name="Text Box 21"/>
          <p:cNvSpPr txBox="1">
            <a:spLocks noChangeArrowheads="1"/>
          </p:cNvSpPr>
          <p:nvPr/>
        </p:nvSpPr>
        <p:spPr bwMode="auto">
          <a:xfrm>
            <a:off x="762000" y="5334000"/>
            <a:ext cx="1219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rgbClr val="FF3300"/>
                </a:solidFill>
              </a:rPr>
              <a:t>one gets:</a:t>
            </a:r>
            <a:endParaRPr lang="fr-FR" sz="1800">
              <a:solidFill>
                <a:srgbClr val="FF3300"/>
              </a:solidFill>
            </a:endParaRPr>
          </a:p>
        </p:txBody>
      </p:sp>
      <p:graphicFrame>
        <p:nvGraphicFramePr>
          <p:cNvPr id="40965" name="Object 5"/>
          <p:cNvGraphicFramePr>
            <a:graphicFrameLocks noChangeAspect="1"/>
          </p:cNvGraphicFramePr>
          <p:nvPr/>
        </p:nvGraphicFramePr>
        <p:xfrm>
          <a:off x="2743199" y="5091170"/>
          <a:ext cx="4124325" cy="8429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1854000" imgH="380880" progId="Equation.3">
                  <p:embed/>
                </p:oleObj>
              </mc:Choice>
              <mc:Fallback>
                <p:oleObj name="Equation" r:id="rId7" imgW="1854000" imgH="380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3199" y="5091170"/>
                        <a:ext cx="4124325" cy="842905"/>
                      </a:xfrm>
                      <a:prstGeom prst="rect">
                        <a:avLst/>
                      </a:prstGeom>
                      <a:solidFill>
                        <a:srgbClr val="FFCC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83" name="Text Box 23"/>
          <p:cNvSpPr txBox="1">
            <a:spLocks noChangeArrowheads="1"/>
          </p:cNvSpPr>
          <p:nvPr/>
        </p:nvSpPr>
        <p:spPr bwMode="auto">
          <a:xfrm>
            <a:off x="4038600" y="4038600"/>
            <a:ext cx="60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800" dirty="0">
                <a:solidFill>
                  <a:srgbClr val="FF3300"/>
                </a:solidFill>
              </a:rPr>
              <a:t>and</a:t>
            </a:r>
          </a:p>
        </p:txBody>
      </p:sp>
      <p:graphicFrame>
        <p:nvGraphicFramePr>
          <p:cNvPr id="40966" name="Object 6"/>
          <p:cNvGraphicFramePr>
            <a:graphicFrameLocks noChangeAspect="1"/>
          </p:cNvGraphicFramePr>
          <p:nvPr/>
        </p:nvGraphicFramePr>
        <p:xfrm>
          <a:off x="5402262" y="3733800"/>
          <a:ext cx="1554381" cy="398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939800" imgH="241300" progId="Equation.DSMT4">
                  <p:embed/>
                </p:oleObj>
              </mc:Choice>
              <mc:Fallback>
                <p:oleObj name="Equation" r:id="rId9" imgW="939800" imgH="2413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02262" y="3733800"/>
                        <a:ext cx="1554381" cy="398463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67" name="Object 7"/>
          <p:cNvGraphicFramePr>
            <a:graphicFrameLocks noChangeAspect="1"/>
          </p:cNvGraphicFramePr>
          <p:nvPr/>
        </p:nvGraphicFramePr>
        <p:xfrm>
          <a:off x="5151438" y="4254500"/>
          <a:ext cx="2654300" cy="447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1" imgW="1358900" imgH="228600" progId="Equation.DSMT4">
                  <p:embed/>
                </p:oleObj>
              </mc:Choice>
              <mc:Fallback>
                <p:oleObj name="Equation" r:id="rId11" imgW="13589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51438" y="4254500"/>
                        <a:ext cx="2654300" cy="447675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4520185" y="1626513"/>
            <a:ext cx="210921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particle ahead arrives earlier</a:t>
            </a:r>
          </a:p>
          <a:p>
            <a:r>
              <a:rPr lang="en-US" sz="1100" dirty="0"/>
              <a:t>=&gt; smaller RF phase</a:t>
            </a:r>
          </a:p>
        </p:txBody>
      </p:sp>
      <p:grpSp>
        <p:nvGrpSpPr>
          <p:cNvPr id="38" name="Group 37"/>
          <p:cNvGrpSpPr>
            <a:grpSpLocks noChangeAspect="1"/>
          </p:cNvGrpSpPr>
          <p:nvPr/>
        </p:nvGrpSpPr>
        <p:grpSpPr>
          <a:xfrm>
            <a:off x="185739" y="1296195"/>
            <a:ext cx="1947865" cy="1904204"/>
            <a:chOff x="185738" y="577855"/>
            <a:chExt cx="3895729" cy="3808408"/>
          </a:xfrm>
        </p:grpSpPr>
        <p:sp>
          <p:nvSpPr>
            <p:cNvPr id="23" name="Oval 63"/>
            <p:cNvSpPr>
              <a:spLocks noChangeArrowheads="1"/>
            </p:cNvSpPr>
            <p:nvPr/>
          </p:nvSpPr>
          <p:spPr bwMode="auto">
            <a:xfrm>
              <a:off x="185738" y="633413"/>
              <a:ext cx="3752850" cy="3752850"/>
            </a:xfrm>
            <a:prstGeom prst="ellips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Line 64"/>
            <p:cNvSpPr>
              <a:spLocks noChangeShapeType="1"/>
            </p:cNvSpPr>
            <p:nvPr/>
          </p:nvSpPr>
          <p:spPr bwMode="auto">
            <a:xfrm flipV="1">
              <a:off x="2033588" y="2511425"/>
              <a:ext cx="1905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Line 66"/>
            <p:cNvSpPr>
              <a:spLocks noChangeShapeType="1"/>
            </p:cNvSpPr>
            <p:nvPr/>
          </p:nvSpPr>
          <p:spPr bwMode="auto">
            <a:xfrm flipV="1">
              <a:off x="2033588" y="1219200"/>
              <a:ext cx="1385887" cy="12922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Line 67"/>
            <p:cNvSpPr>
              <a:spLocks noChangeShapeType="1"/>
            </p:cNvSpPr>
            <p:nvPr/>
          </p:nvSpPr>
          <p:spPr bwMode="auto">
            <a:xfrm flipV="1">
              <a:off x="2033588" y="1597025"/>
              <a:ext cx="1673225" cy="9096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Arc 69"/>
            <p:cNvSpPr>
              <a:spLocks/>
            </p:cNvSpPr>
            <p:nvPr/>
          </p:nvSpPr>
          <p:spPr bwMode="auto">
            <a:xfrm>
              <a:off x="2033588" y="2233613"/>
              <a:ext cx="585787" cy="309562"/>
            </a:xfrm>
            <a:custGeom>
              <a:avLst/>
              <a:gdLst>
                <a:gd name="T0" fmla="*/ 497859 w 21572"/>
                <a:gd name="T1" fmla="*/ 0 h 11420"/>
                <a:gd name="T2" fmla="*/ 585787 w 21572"/>
                <a:gd name="T3" fmla="*/ 279880 h 11420"/>
                <a:gd name="T4" fmla="*/ 0 w 21572"/>
                <a:gd name="T5" fmla="*/ 309562 h 11420"/>
                <a:gd name="T6" fmla="*/ 0 60000 65536"/>
                <a:gd name="T7" fmla="*/ 0 60000 65536"/>
                <a:gd name="T8" fmla="*/ 0 60000 65536"/>
                <a:gd name="T9" fmla="*/ 0 w 21572"/>
                <a:gd name="T10" fmla="*/ 0 h 11420"/>
                <a:gd name="T11" fmla="*/ 21572 w 21572"/>
                <a:gd name="T12" fmla="*/ 11420 h 1142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572" h="11420" fill="none" extrusionOk="0">
                  <a:moveTo>
                    <a:pt x="18334" y="-1"/>
                  </a:moveTo>
                  <a:cubicBezTo>
                    <a:pt x="20272" y="3111"/>
                    <a:pt x="21386" y="6664"/>
                    <a:pt x="21572" y="10324"/>
                  </a:cubicBezTo>
                </a:path>
                <a:path w="21572" h="11420" stroke="0" extrusionOk="0">
                  <a:moveTo>
                    <a:pt x="18334" y="-1"/>
                  </a:moveTo>
                  <a:cubicBezTo>
                    <a:pt x="20272" y="3111"/>
                    <a:pt x="21386" y="6664"/>
                    <a:pt x="21572" y="10324"/>
                  </a:cubicBezTo>
                  <a:lnTo>
                    <a:pt x="0" y="11420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 type="triangle" w="sm" len="sm"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Arc 70"/>
            <p:cNvSpPr>
              <a:spLocks/>
            </p:cNvSpPr>
            <p:nvPr/>
          </p:nvSpPr>
          <p:spPr bwMode="auto">
            <a:xfrm>
              <a:off x="2033588" y="2060575"/>
              <a:ext cx="585787" cy="463550"/>
            </a:xfrm>
            <a:custGeom>
              <a:avLst/>
              <a:gdLst>
                <a:gd name="T0" fmla="*/ 490677 w 18668"/>
                <a:gd name="T1" fmla="*/ 0 h 14902"/>
                <a:gd name="T2" fmla="*/ 585787 w 18668"/>
                <a:gd name="T3" fmla="*/ 125577 h 14902"/>
                <a:gd name="T4" fmla="*/ 0 w 18668"/>
                <a:gd name="T5" fmla="*/ 463550 h 14902"/>
                <a:gd name="T6" fmla="*/ 0 60000 65536"/>
                <a:gd name="T7" fmla="*/ 0 60000 65536"/>
                <a:gd name="T8" fmla="*/ 0 60000 65536"/>
                <a:gd name="T9" fmla="*/ 0 w 18668"/>
                <a:gd name="T10" fmla="*/ 0 h 14902"/>
                <a:gd name="T11" fmla="*/ 18668 w 18668"/>
                <a:gd name="T12" fmla="*/ 14902 h 1490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668" h="14902" fill="none" extrusionOk="0">
                  <a:moveTo>
                    <a:pt x="15636" y="0"/>
                  </a:moveTo>
                  <a:cubicBezTo>
                    <a:pt x="16801" y="1222"/>
                    <a:pt x="17818" y="2577"/>
                    <a:pt x="18668" y="4036"/>
                  </a:cubicBezTo>
                </a:path>
                <a:path w="18668" h="14902" stroke="0" extrusionOk="0">
                  <a:moveTo>
                    <a:pt x="15636" y="0"/>
                  </a:moveTo>
                  <a:cubicBezTo>
                    <a:pt x="16801" y="1222"/>
                    <a:pt x="17818" y="2577"/>
                    <a:pt x="18668" y="4036"/>
                  </a:cubicBezTo>
                  <a:lnTo>
                    <a:pt x="0" y="14902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 type="triangle" w="sm" len="sm"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Line 72"/>
            <p:cNvSpPr>
              <a:spLocks noChangeShapeType="1"/>
            </p:cNvSpPr>
            <p:nvPr/>
          </p:nvSpPr>
          <p:spPr bwMode="auto">
            <a:xfrm flipH="1" flipV="1">
              <a:off x="3222625" y="746125"/>
              <a:ext cx="484188" cy="820738"/>
            </a:xfrm>
            <a:prstGeom prst="line">
              <a:avLst/>
            </a:prstGeom>
            <a:noFill/>
            <a:ln w="9525">
              <a:solidFill>
                <a:srgbClr val="3333FF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Oval 73"/>
            <p:cNvSpPr>
              <a:spLocks noChangeArrowheads="1"/>
            </p:cNvSpPr>
            <p:nvPr/>
          </p:nvSpPr>
          <p:spPr bwMode="auto">
            <a:xfrm>
              <a:off x="3644900" y="1535113"/>
              <a:ext cx="122238" cy="122237"/>
            </a:xfrm>
            <a:prstGeom prst="ellipse">
              <a:avLst/>
            </a:prstGeom>
            <a:gradFill rotWithShape="0">
              <a:gsLst>
                <a:gs pos="0">
                  <a:srgbClr val="0066FF"/>
                </a:gs>
                <a:gs pos="100000">
                  <a:srgbClr val="002F7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Rectangle 74"/>
            <p:cNvSpPr>
              <a:spLocks noChangeArrowheads="1"/>
            </p:cNvSpPr>
            <p:nvPr/>
          </p:nvSpPr>
          <p:spPr bwMode="auto">
            <a:xfrm>
              <a:off x="2857500" y="1795464"/>
              <a:ext cx="766760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800" dirty="0" err="1">
                  <a:latin typeface="Symbol" pitchFamily="-110" charset="2"/>
                </a:rPr>
                <a:t>q</a:t>
              </a:r>
              <a:r>
                <a:rPr lang="en-US" sz="1800" baseline="-25000" dirty="0" err="1">
                  <a:latin typeface="Comic Sans MS" pitchFamily="-110" charset="0"/>
                </a:rPr>
                <a:t>s</a:t>
              </a:r>
              <a:endParaRPr sz="1800" baseline="-25000" noProof="1">
                <a:latin typeface="Comic Sans MS" pitchFamily="-110" charset="0"/>
              </a:endParaRPr>
            </a:p>
          </p:txBody>
        </p:sp>
        <p:sp>
          <p:nvSpPr>
            <p:cNvPr id="32" name="Rectangle 75"/>
            <p:cNvSpPr>
              <a:spLocks noChangeArrowheads="1"/>
            </p:cNvSpPr>
            <p:nvPr/>
          </p:nvSpPr>
          <p:spPr bwMode="auto">
            <a:xfrm>
              <a:off x="2894486" y="1143648"/>
              <a:ext cx="947734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800" dirty="0" err="1">
                  <a:latin typeface="Symbol" pitchFamily="-110" charset="2"/>
                </a:rPr>
                <a:t>Dq</a:t>
              </a:r>
              <a:endParaRPr sz="1800" baseline="-25000" noProof="1">
                <a:latin typeface="Comic Sans MS" pitchFamily="-110" charset="0"/>
              </a:endParaRPr>
            </a:p>
          </p:txBody>
        </p:sp>
        <p:sp>
          <p:nvSpPr>
            <p:cNvPr id="33" name="Oval 76"/>
            <p:cNvSpPr>
              <a:spLocks noChangeArrowheads="1"/>
            </p:cNvSpPr>
            <p:nvPr/>
          </p:nvSpPr>
          <p:spPr bwMode="auto">
            <a:xfrm>
              <a:off x="3357563" y="1157288"/>
              <a:ext cx="122237" cy="122237"/>
            </a:xfrm>
            <a:prstGeom prst="ellipse">
              <a:avLst/>
            </a:prstGeom>
            <a:gradFill rotWithShape="0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Rectangle 77"/>
            <p:cNvSpPr>
              <a:spLocks noChangeArrowheads="1"/>
            </p:cNvSpPr>
            <p:nvPr/>
          </p:nvSpPr>
          <p:spPr bwMode="auto">
            <a:xfrm>
              <a:off x="2709860" y="2489955"/>
              <a:ext cx="665160" cy="677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600" dirty="0">
                  <a:latin typeface="Comic Sans MS" pitchFamily="-110" charset="0"/>
                </a:rPr>
                <a:t>R</a:t>
              </a:r>
              <a:endParaRPr sz="1600" noProof="1">
                <a:latin typeface="Comic Sans MS" pitchFamily="-110" charset="0"/>
              </a:endParaRPr>
            </a:p>
          </p:txBody>
        </p:sp>
        <p:grpSp>
          <p:nvGrpSpPr>
            <p:cNvPr id="35" name="Group 79"/>
            <p:cNvGrpSpPr>
              <a:grpSpLocks/>
            </p:cNvGrpSpPr>
            <p:nvPr/>
          </p:nvGrpSpPr>
          <p:grpSpPr bwMode="auto">
            <a:xfrm>
              <a:off x="3479804" y="577855"/>
              <a:ext cx="601663" cy="677863"/>
              <a:chOff x="3456" y="3456"/>
              <a:chExt cx="379" cy="427"/>
            </a:xfrm>
          </p:grpSpPr>
          <p:sp>
            <p:nvSpPr>
              <p:cNvPr id="36" name="Rectangle 80"/>
              <p:cNvSpPr>
                <a:spLocks noChangeArrowheads="1"/>
              </p:cNvSpPr>
              <p:nvPr/>
            </p:nvSpPr>
            <p:spPr bwMode="auto">
              <a:xfrm>
                <a:off x="3456" y="3456"/>
                <a:ext cx="379" cy="4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600" dirty="0">
                    <a:solidFill>
                      <a:srgbClr val="0000FF"/>
                    </a:solidFill>
                    <a:latin typeface="Comic Sans MS" pitchFamily="-110" charset="0"/>
                  </a:rPr>
                  <a:t>v</a:t>
                </a:r>
                <a:endParaRPr sz="1600" noProof="1">
                  <a:solidFill>
                    <a:srgbClr val="0000FF"/>
                  </a:solidFill>
                  <a:latin typeface="Comic Sans MS" pitchFamily="-110" charset="0"/>
                </a:endParaRPr>
              </a:p>
            </p:txBody>
          </p:sp>
          <p:sp>
            <p:nvSpPr>
              <p:cNvPr id="37" name="Line 81"/>
              <p:cNvSpPr>
                <a:spLocks noChangeShapeType="1"/>
              </p:cNvSpPr>
              <p:nvPr/>
            </p:nvSpPr>
            <p:spPr bwMode="auto">
              <a:xfrm>
                <a:off x="3530" y="3551"/>
                <a:ext cx="209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 type="stealth" w="sm" len="sm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2" name="Rectangle 1"/>
          <p:cNvSpPr/>
          <p:nvPr/>
        </p:nvSpPr>
        <p:spPr bwMode="auto">
          <a:xfrm>
            <a:off x="8136000" y="1476000"/>
            <a:ext cx="144000" cy="180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charset="0"/>
            </a:endParaRPr>
          </a:p>
        </p:txBody>
      </p:sp>
      <p:sp>
        <p:nvSpPr>
          <p:cNvPr id="39" name="Rectangle 38"/>
          <p:cNvSpPr/>
          <p:nvPr/>
        </p:nvSpPr>
        <p:spPr bwMode="auto">
          <a:xfrm>
            <a:off x="3223131" y="3087536"/>
            <a:ext cx="124734" cy="189076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652549" y="3789040"/>
                <a:ext cx="2007665" cy="813556"/>
              </a:xfrm>
              <a:prstGeom prst="rect">
                <a:avLst/>
              </a:prstGeom>
              <a:solidFill>
                <a:srgbClr val="CCFFCC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𝜂</m:t>
                      </m:r>
                      <m:r>
                        <a:rPr lang="en-US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f>
                        <m:fPr>
                          <m:ctrlPr>
                            <a:rPr lang="bg-BG" b="0" i="1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𝑠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𝑟𝑠</m:t>
                              </m:r>
                            </m:sub>
                          </m:sSub>
                        </m:den>
                      </m:f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is-IS" b="0" i="1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bg-BG" b="0" i="1" smtClean="0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𝑑</m:t>
                                  </m:r>
                                  <m:r>
                                    <a:rPr lang="en-US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𝜔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𝑑𝑝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𝑠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2549" y="3789040"/>
                <a:ext cx="2007665" cy="813556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22431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04800"/>
            <a:ext cx="7467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/>
              <a:t>Appendix: Second Energy-Phase Equation</a:t>
            </a:r>
            <a:endParaRPr lang="fr-FR" dirty="0"/>
          </a:p>
        </p:txBody>
      </p:sp>
      <p:sp>
        <p:nvSpPr>
          <p:cNvPr id="43017" name="Line 3"/>
          <p:cNvSpPr>
            <a:spLocks noChangeShapeType="1"/>
          </p:cNvSpPr>
          <p:nvPr/>
        </p:nvSpPr>
        <p:spPr bwMode="auto">
          <a:xfrm>
            <a:off x="1828800" y="1882826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019" name="Text Box 19"/>
          <p:cNvSpPr txBox="1">
            <a:spLocks noChangeArrowheads="1"/>
          </p:cNvSpPr>
          <p:nvPr/>
        </p:nvSpPr>
        <p:spPr bwMode="auto">
          <a:xfrm>
            <a:off x="533400" y="1425626"/>
            <a:ext cx="5181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 dirty="0">
                <a:solidFill>
                  <a:srgbClr val="006600"/>
                </a:solidFill>
              </a:rPr>
              <a:t>The rate of energy gained by a particle is:</a:t>
            </a:r>
            <a:endParaRPr lang="fr-FR" sz="1800" b="1" dirty="0">
              <a:solidFill>
                <a:srgbClr val="006600"/>
              </a:solidFill>
            </a:endParaRPr>
          </a:p>
        </p:txBody>
      </p:sp>
      <p:sp>
        <p:nvSpPr>
          <p:cNvPr id="43020" name="Text Box 21"/>
          <p:cNvSpPr txBox="1">
            <a:spLocks noChangeArrowheads="1"/>
          </p:cNvSpPr>
          <p:nvPr/>
        </p:nvSpPr>
        <p:spPr bwMode="auto">
          <a:xfrm>
            <a:off x="609600" y="2179689"/>
            <a:ext cx="4876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800"/>
          </a:p>
        </p:txBody>
      </p:sp>
      <p:sp>
        <p:nvSpPr>
          <p:cNvPr id="43021" name="Text Box 22"/>
          <p:cNvSpPr txBox="1">
            <a:spLocks noChangeArrowheads="1"/>
          </p:cNvSpPr>
          <p:nvPr/>
        </p:nvSpPr>
        <p:spPr bwMode="auto">
          <a:xfrm>
            <a:off x="609600" y="1806626"/>
            <a:ext cx="533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800"/>
          </a:p>
        </p:txBody>
      </p:sp>
      <p:sp>
        <p:nvSpPr>
          <p:cNvPr id="43022" name="Text Box 25"/>
          <p:cNvSpPr txBox="1">
            <a:spLocks noChangeArrowheads="1"/>
          </p:cNvSpPr>
          <p:nvPr/>
        </p:nvSpPr>
        <p:spPr bwMode="auto">
          <a:xfrm>
            <a:off x="609600" y="3234619"/>
            <a:ext cx="8001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 dirty="0">
                <a:solidFill>
                  <a:srgbClr val="FF3300"/>
                </a:solidFill>
              </a:rPr>
              <a:t>The difference of energy gain with respect to the reference particle </a:t>
            </a:r>
            <a:r>
              <a:rPr lang="en-US" sz="1800" dirty="0">
                <a:solidFill>
                  <a:srgbClr val="FF3300"/>
                </a:solidFill>
                <a:sym typeface="Symbol" charset="2"/>
              </a:rPr>
              <a:t>E = E – E</a:t>
            </a:r>
            <a:r>
              <a:rPr lang="en-US" sz="1800" baseline="-25000" dirty="0">
                <a:solidFill>
                  <a:srgbClr val="FF3300"/>
                </a:solidFill>
                <a:sym typeface="Symbol" charset="2"/>
              </a:rPr>
              <a:t>0</a:t>
            </a:r>
            <a:r>
              <a:rPr lang="en-US" sz="1800" b="1" dirty="0">
                <a:solidFill>
                  <a:srgbClr val="FF3300"/>
                </a:solidFill>
              </a:rPr>
              <a:t> leads to the second energy-phase equation:</a:t>
            </a:r>
            <a:endParaRPr lang="fr-FR" sz="1800" b="1" dirty="0">
              <a:solidFill>
                <a:srgbClr val="FF33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6087CD2C-3CD0-0B41-92A3-3F5A70011721}"/>
                  </a:ext>
                </a:extLst>
              </p:cNvPr>
              <p:cNvSpPr txBox="1"/>
              <p:nvPr/>
            </p:nvSpPr>
            <p:spPr>
              <a:xfrm>
                <a:off x="2278231" y="4194846"/>
                <a:ext cx="4587538" cy="856325"/>
              </a:xfrm>
              <a:prstGeom prst="rect">
                <a:avLst/>
              </a:prstGeom>
              <a:solidFill>
                <a:srgbClr val="FFFFCC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d>
                        <m:dPr>
                          <m:ctrlPr>
                            <a:rPr lang="el-G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l-G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l-G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l-GR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l-GR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𝑞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acc>
                        <m:accPr>
                          <m:chr m:val="̂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e>
                      </m:acc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unc>
                            <m:func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</m:func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unc>
                            <m:func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</m:func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6087CD2C-3CD0-0B41-92A3-3F5A700117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78231" y="4194846"/>
                <a:ext cx="4587538" cy="856325"/>
              </a:xfrm>
              <a:prstGeom prst="rect">
                <a:avLst/>
              </a:prstGeom>
              <a:blipFill>
                <a:blip r:embed="rId3"/>
                <a:stretch>
                  <a:fillRect b="-14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0193F5F-1EDC-A76C-E7DA-6903DABB0606}"/>
                  </a:ext>
                </a:extLst>
              </p:cNvPr>
              <p:cNvSpPr txBox="1"/>
              <p:nvPr/>
            </p:nvSpPr>
            <p:spPr>
              <a:xfrm>
                <a:off x="3020544" y="2018895"/>
                <a:ext cx="2621679" cy="7935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𝑑𝐸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𝑞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acc>
                        <m:accPr>
                          <m:chr m:val="̂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e>
                      </m:acc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  <m:f>
                            <m:fPr>
                              <m:ctrlP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den>
                          </m:f>
                        </m:e>
                      </m:fun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0193F5F-1EDC-A76C-E7DA-6903DABB06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0544" y="2018895"/>
                <a:ext cx="2621679" cy="793551"/>
              </a:xfrm>
              <a:prstGeom prst="rect">
                <a:avLst/>
              </a:prstGeom>
              <a:blipFill>
                <a:blip r:embed="rId4"/>
                <a:stretch>
                  <a:fillRect b="-62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3091424"/>
            <a:ext cx="3352800" cy="2362200"/>
          </a:xfrm>
          <a:prstGeom prst="rect">
            <a:avLst/>
          </a:prstGeom>
        </p:spPr>
      </p:pic>
      <p:sp>
        <p:nvSpPr>
          <p:cNvPr id="8193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838200" y="304800"/>
            <a:ext cx="7467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GB" dirty="0"/>
              <a:t>Bunch Matching into a Stationary Bucket </a:t>
            </a:r>
          </a:p>
        </p:txBody>
      </p:sp>
      <p:sp>
        <p:nvSpPr>
          <p:cNvPr id="81931" name="Line 1027"/>
          <p:cNvSpPr>
            <a:spLocks noChangeShapeType="1"/>
          </p:cNvSpPr>
          <p:nvPr/>
        </p:nvSpPr>
        <p:spPr bwMode="auto">
          <a:xfrm>
            <a:off x="1828800" y="16002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1932" name="Text Box 1028"/>
          <p:cNvSpPr txBox="1">
            <a:spLocks noChangeArrowheads="1"/>
          </p:cNvSpPr>
          <p:nvPr/>
        </p:nvSpPr>
        <p:spPr bwMode="auto">
          <a:xfrm>
            <a:off x="1447800" y="990600"/>
            <a:ext cx="45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GB" sz="1400"/>
          </a:p>
        </p:txBody>
      </p:sp>
      <p:sp>
        <p:nvSpPr>
          <p:cNvPr id="81933" name="Text Box 1029"/>
          <p:cNvSpPr txBox="1">
            <a:spLocks noChangeArrowheads="1"/>
          </p:cNvSpPr>
          <p:nvPr/>
        </p:nvSpPr>
        <p:spPr bwMode="auto">
          <a:xfrm>
            <a:off x="609600" y="1897063"/>
            <a:ext cx="4876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GB" sz="1800"/>
          </a:p>
        </p:txBody>
      </p:sp>
      <p:sp>
        <p:nvSpPr>
          <p:cNvPr id="81935" name="Line 1031"/>
          <p:cNvSpPr>
            <a:spLocks noChangeShapeType="1"/>
          </p:cNvSpPr>
          <p:nvPr/>
        </p:nvSpPr>
        <p:spPr bwMode="auto">
          <a:xfrm>
            <a:off x="533400" y="4267200"/>
            <a:ext cx="403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1936" name="Line 1032"/>
          <p:cNvSpPr>
            <a:spLocks noChangeShapeType="1"/>
          </p:cNvSpPr>
          <p:nvPr/>
        </p:nvSpPr>
        <p:spPr bwMode="auto">
          <a:xfrm flipV="1">
            <a:off x="2362200" y="2590800"/>
            <a:ext cx="0" cy="304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1937" name="Text Box 1033"/>
          <p:cNvSpPr txBox="1">
            <a:spLocks noChangeArrowheads="1"/>
          </p:cNvSpPr>
          <p:nvPr/>
        </p:nvSpPr>
        <p:spPr bwMode="auto">
          <a:xfrm>
            <a:off x="533400" y="1066800"/>
            <a:ext cx="8153400" cy="3762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>
                <a:solidFill>
                  <a:srgbClr val="FF3300"/>
                </a:solidFill>
              </a:rPr>
              <a:t>A particle trajectory inside the </a:t>
            </a:r>
            <a:r>
              <a:rPr lang="en-GB" sz="1800" dirty="0" err="1">
                <a:solidFill>
                  <a:srgbClr val="FF3300"/>
                </a:solidFill>
              </a:rPr>
              <a:t>separatrix</a:t>
            </a:r>
            <a:r>
              <a:rPr lang="en-GB" sz="1800" dirty="0">
                <a:solidFill>
                  <a:srgbClr val="FF3300"/>
                </a:solidFill>
              </a:rPr>
              <a:t> is described by the equation:</a:t>
            </a:r>
            <a:endParaRPr lang="en-GB" sz="1800" b="1" dirty="0">
              <a:solidFill>
                <a:srgbClr val="FF3300"/>
              </a:solidFill>
              <a:sym typeface="Symbol" charset="2"/>
            </a:endParaRPr>
          </a:p>
        </p:txBody>
      </p:sp>
      <p:sp>
        <p:nvSpPr>
          <p:cNvPr id="81938" name="Text Box 1041"/>
          <p:cNvSpPr txBox="1">
            <a:spLocks noChangeArrowheads="1"/>
          </p:cNvSpPr>
          <p:nvPr/>
        </p:nvSpPr>
        <p:spPr bwMode="auto">
          <a:xfrm>
            <a:off x="2362200" y="2438400"/>
            <a:ext cx="381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/>
              <a:t>W</a:t>
            </a:r>
          </a:p>
        </p:txBody>
      </p:sp>
      <p:sp>
        <p:nvSpPr>
          <p:cNvPr id="81939" name="Text Box 1042"/>
          <p:cNvSpPr txBox="1">
            <a:spLocks noChangeArrowheads="1"/>
          </p:cNvSpPr>
          <p:nvPr/>
        </p:nvSpPr>
        <p:spPr bwMode="auto">
          <a:xfrm>
            <a:off x="4572000" y="41148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b="1">
                <a:sym typeface="Symbol" charset="2"/>
              </a:rPr>
              <a:t></a:t>
            </a:r>
            <a:endParaRPr lang="en-GB" sz="1800" b="1"/>
          </a:p>
        </p:txBody>
      </p:sp>
      <p:sp>
        <p:nvSpPr>
          <p:cNvPr id="81940" name="Text Box 1043"/>
          <p:cNvSpPr txBox="1">
            <a:spLocks noChangeArrowheads="1"/>
          </p:cNvSpPr>
          <p:nvPr/>
        </p:nvSpPr>
        <p:spPr bwMode="auto">
          <a:xfrm>
            <a:off x="533400" y="4191000"/>
            <a:ext cx="304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/>
              <a:t>0</a:t>
            </a:r>
          </a:p>
        </p:txBody>
      </p:sp>
      <p:sp>
        <p:nvSpPr>
          <p:cNvPr id="81941" name="Text Box 1044"/>
          <p:cNvSpPr txBox="1">
            <a:spLocks noChangeArrowheads="1"/>
          </p:cNvSpPr>
          <p:nvPr/>
        </p:nvSpPr>
        <p:spPr bwMode="auto">
          <a:xfrm>
            <a:off x="2209800" y="4191000"/>
            <a:ext cx="53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>
                <a:sym typeface="Symbol" charset="2"/>
              </a:rPr>
              <a:t></a:t>
            </a:r>
            <a:r>
              <a:rPr lang="en-GB" sz="1800" b="1">
                <a:sym typeface="Symbol" charset="2"/>
              </a:rPr>
              <a:t></a:t>
            </a:r>
            <a:endParaRPr lang="en-GB" sz="1800"/>
          </a:p>
        </p:txBody>
      </p:sp>
      <p:sp>
        <p:nvSpPr>
          <p:cNvPr id="81942" name="Text Box 1045"/>
          <p:cNvSpPr txBox="1">
            <a:spLocks noChangeArrowheads="1"/>
          </p:cNvSpPr>
          <p:nvPr/>
        </p:nvSpPr>
        <p:spPr bwMode="auto">
          <a:xfrm>
            <a:off x="3886200" y="4191000"/>
            <a:ext cx="53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/>
              <a:t>2</a:t>
            </a:r>
            <a:r>
              <a:rPr lang="en-GB" sz="1800" b="1">
                <a:sym typeface="Symbol" charset="2"/>
              </a:rPr>
              <a:t></a:t>
            </a:r>
            <a:endParaRPr lang="en-GB" sz="1800"/>
          </a:p>
        </p:txBody>
      </p:sp>
      <p:sp>
        <p:nvSpPr>
          <p:cNvPr id="81943" name="Line 1046"/>
          <p:cNvSpPr>
            <a:spLocks noChangeShapeType="1"/>
          </p:cNvSpPr>
          <p:nvPr/>
        </p:nvSpPr>
        <p:spPr bwMode="auto">
          <a:xfrm>
            <a:off x="2362200" y="38100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1944" name="Text Box 1047"/>
          <p:cNvSpPr txBox="1">
            <a:spLocks noChangeArrowheads="1"/>
          </p:cNvSpPr>
          <p:nvPr/>
        </p:nvSpPr>
        <p:spPr bwMode="auto">
          <a:xfrm>
            <a:off x="3429000" y="2971800"/>
            <a:ext cx="60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/>
              <a:t>W</a:t>
            </a:r>
            <a:r>
              <a:rPr lang="en-GB" sz="1800" baseline="-25000"/>
              <a:t>bk</a:t>
            </a:r>
            <a:endParaRPr lang="en-GB" sz="1800"/>
          </a:p>
        </p:txBody>
      </p:sp>
      <p:sp>
        <p:nvSpPr>
          <p:cNvPr id="81945" name="Oval 1048"/>
          <p:cNvSpPr>
            <a:spLocks noChangeArrowheads="1"/>
          </p:cNvSpPr>
          <p:nvPr/>
        </p:nvSpPr>
        <p:spPr bwMode="auto">
          <a:xfrm>
            <a:off x="1709180" y="3810000"/>
            <a:ext cx="1295400" cy="914400"/>
          </a:xfrm>
          <a:prstGeom prst="ellipse">
            <a:avLst/>
          </a:prstGeom>
          <a:solidFill>
            <a:schemeClr val="bg1"/>
          </a:solidFill>
          <a:ln w="28575">
            <a:solidFill>
              <a:srgbClr val="0066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1946" name="Line 1049"/>
          <p:cNvSpPr>
            <a:spLocks noChangeShapeType="1"/>
          </p:cNvSpPr>
          <p:nvPr/>
        </p:nvSpPr>
        <p:spPr bwMode="auto">
          <a:xfrm>
            <a:off x="1676400" y="4267200"/>
            <a:ext cx="129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1947" name="Line 1050"/>
          <p:cNvSpPr>
            <a:spLocks noChangeShapeType="1"/>
          </p:cNvSpPr>
          <p:nvPr/>
        </p:nvSpPr>
        <p:spPr bwMode="auto">
          <a:xfrm flipV="1">
            <a:off x="2362200" y="3810000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1948" name="Line 1051"/>
          <p:cNvSpPr>
            <a:spLocks noChangeShapeType="1"/>
          </p:cNvSpPr>
          <p:nvPr/>
        </p:nvSpPr>
        <p:spPr bwMode="auto">
          <a:xfrm>
            <a:off x="2362200" y="32004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1949" name="Text Box 1052"/>
          <p:cNvSpPr txBox="1">
            <a:spLocks noChangeArrowheads="1"/>
          </p:cNvSpPr>
          <p:nvPr/>
        </p:nvSpPr>
        <p:spPr bwMode="auto">
          <a:xfrm>
            <a:off x="3276600" y="3657600"/>
            <a:ext cx="60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/>
              <a:t>W</a:t>
            </a:r>
            <a:r>
              <a:rPr lang="en-GB" sz="1800" baseline="-25000"/>
              <a:t>b</a:t>
            </a:r>
            <a:endParaRPr lang="en-GB" sz="1800"/>
          </a:p>
        </p:txBody>
      </p:sp>
      <p:sp>
        <p:nvSpPr>
          <p:cNvPr id="81950" name="Text Box 1054"/>
          <p:cNvSpPr txBox="1">
            <a:spLocks noChangeArrowheads="1"/>
          </p:cNvSpPr>
          <p:nvPr/>
        </p:nvSpPr>
        <p:spPr bwMode="auto">
          <a:xfrm>
            <a:off x="2362200" y="41148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b="1">
                <a:sym typeface="Symbol" charset="2"/>
              </a:rPr>
              <a:t></a:t>
            </a:r>
            <a:endParaRPr lang="en-GB"/>
          </a:p>
        </p:txBody>
      </p:sp>
      <p:sp>
        <p:nvSpPr>
          <p:cNvPr id="81951" name="Line 1055"/>
          <p:cNvSpPr>
            <a:spLocks noChangeShapeType="1"/>
          </p:cNvSpPr>
          <p:nvPr/>
        </p:nvSpPr>
        <p:spPr bwMode="auto">
          <a:xfrm>
            <a:off x="1708965" y="42672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1952" name="Line 1056"/>
          <p:cNvSpPr>
            <a:spLocks noChangeShapeType="1"/>
          </p:cNvSpPr>
          <p:nvPr/>
        </p:nvSpPr>
        <p:spPr bwMode="auto">
          <a:xfrm>
            <a:off x="3004365" y="42672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1953" name="Text Box 1057"/>
          <p:cNvSpPr txBox="1">
            <a:spLocks noChangeArrowheads="1"/>
          </p:cNvSpPr>
          <p:nvPr/>
        </p:nvSpPr>
        <p:spPr bwMode="auto">
          <a:xfrm>
            <a:off x="1524000" y="5638800"/>
            <a:ext cx="625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GB" sz="1800" b="1">
                <a:sym typeface="Symbol" charset="2"/>
              </a:rPr>
              <a:t></a:t>
            </a:r>
            <a:r>
              <a:rPr lang="en-GB" sz="1800" b="1" baseline="-25000">
                <a:sym typeface="Symbol" charset="2"/>
              </a:rPr>
              <a:t>m</a:t>
            </a:r>
            <a:endParaRPr lang="en-GB" sz="1800" b="1"/>
          </a:p>
        </p:txBody>
      </p:sp>
      <p:sp>
        <p:nvSpPr>
          <p:cNvPr id="81954" name="Text Box 1058"/>
          <p:cNvSpPr txBox="1">
            <a:spLocks noChangeArrowheads="1"/>
          </p:cNvSpPr>
          <p:nvPr/>
        </p:nvSpPr>
        <p:spPr bwMode="auto">
          <a:xfrm>
            <a:off x="2743200" y="5638800"/>
            <a:ext cx="838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GB" sz="1800" b="1">
                <a:sym typeface="Symbol" charset="2"/>
              </a:rPr>
              <a:t>2-</a:t>
            </a:r>
            <a:r>
              <a:rPr lang="en-GB" sz="1800" b="1" baseline="-25000">
                <a:sym typeface="Symbol" charset="2"/>
              </a:rPr>
              <a:t>m</a:t>
            </a:r>
            <a:endParaRPr lang="en-GB" sz="1800" b="1"/>
          </a:p>
        </p:txBody>
      </p:sp>
      <p:graphicFrame>
        <p:nvGraphicFramePr>
          <p:cNvPr id="81922" name="Object 2"/>
          <p:cNvGraphicFramePr>
            <a:graphicFrameLocks noChangeAspect="1"/>
          </p:cNvGraphicFramePr>
          <p:nvPr/>
        </p:nvGraphicFramePr>
        <p:xfrm>
          <a:off x="685800" y="1524000"/>
          <a:ext cx="3529013" cy="942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663560" imgH="444240" progId="Equation.3">
                  <p:embed/>
                </p:oleObj>
              </mc:Choice>
              <mc:Fallback>
                <p:oleObj name="Equation" r:id="rId4" imgW="166356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1524000"/>
                        <a:ext cx="3529013" cy="942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55" name="Line 1060"/>
          <p:cNvSpPr>
            <a:spLocks noChangeShapeType="1"/>
          </p:cNvSpPr>
          <p:nvPr/>
        </p:nvSpPr>
        <p:spPr bwMode="auto">
          <a:xfrm>
            <a:off x="4495800" y="2057400"/>
            <a:ext cx="1066800" cy="0"/>
          </a:xfrm>
          <a:prstGeom prst="line">
            <a:avLst/>
          </a:prstGeom>
          <a:noFill/>
          <a:ln w="28575">
            <a:solidFill>
              <a:srgbClr val="0066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1956" name="Text Box 1061"/>
          <p:cNvSpPr txBox="1">
            <a:spLocks noChangeArrowheads="1"/>
          </p:cNvSpPr>
          <p:nvPr/>
        </p:nvSpPr>
        <p:spPr bwMode="auto">
          <a:xfrm>
            <a:off x="4648200" y="1676400"/>
            <a:ext cx="838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b="1">
                <a:solidFill>
                  <a:srgbClr val="006600"/>
                </a:solidFill>
                <a:sym typeface="Symbol" charset="2"/>
              </a:rPr>
              <a:t></a:t>
            </a:r>
            <a:r>
              <a:rPr lang="en-GB" sz="1800" b="1" baseline="-25000">
                <a:solidFill>
                  <a:srgbClr val="006600"/>
                </a:solidFill>
                <a:sym typeface="Symbol" charset="2"/>
              </a:rPr>
              <a:t>s</a:t>
            </a:r>
            <a:r>
              <a:rPr lang="en-GB" sz="1800">
                <a:solidFill>
                  <a:srgbClr val="006600"/>
                </a:solidFill>
                <a:sym typeface="Symbol" charset="2"/>
              </a:rPr>
              <a:t>=</a:t>
            </a:r>
            <a:r>
              <a:rPr lang="en-GB" sz="1800" b="1">
                <a:solidFill>
                  <a:srgbClr val="006600"/>
                </a:solidFill>
                <a:sym typeface="Symbol" charset="2"/>
              </a:rPr>
              <a:t></a:t>
            </a:r>
            <a:endParaRPr lang="en-GB" sz="1800" b="1">
              <a:solidFill>
                <a:srgbClr val="006600"/>
              </a:solidFill>
            </a:endParaRPr>
          </a:p>
        </p:txBody>
      </p:sp>
      <p:graphicFrame>
        <p:nvGraphicFramePr>
          <p:cNvPr id="81923" name="Object 3"/>
          <p:cNvGraphicFramePr>
            <a:graphicFrameLocks noChangeAspect="1"/>
          </p:cNvGraphicFramePr>
          <p:nvPr/>
        </p:nvGraphicFramePr>
        <p:xfrm>
          <a:off x="6096000" y="1524000"/>
          <a:ext cx="1981200" cy="798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977760" imgH="393480" progId="Equation.3">
                  <p:embed/>
                </p:oleObj>
              </mc:Choice>
              <mc:Fallback>
                <p:oleObj name="Equation" r:id="rId6" imgW="9777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0" y="1524000"/>
                        <a:ext cx="1981200" cy="798513"/>
                      </a:xfrm>
                      <a:prstGeom prst="rect">
                        <a:avLst/>
                      </a:prstGeom>
                      <a:solidFill>
                        <a:srgbClr val="FFCC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25" name="Object 5"/>
          <p:cNvGraphicFramePr>
            <a:graphicFrameLocks noChangeAspect="1"/>
          </p:cNvGraphicFramePr>
          <p:nvPr/>
        </p:nvGraphicFramePr>
        <p:xfrm>
          <a:off x="5410200" y="3352800"/>
          <a:ext cx="2933700" cy="798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447560" imgH="393480" progId="Equation.3">
                  <p:embed/>
                </p:oleObj>
              </mc:Choice>
              <mc:Fallback>
                <p:oleObj name="Equation" r:id="rId8" imgW="14475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0200" y="3352800"/>
                        <a:ext cx="2933700" cy="79851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26" name="Object 6"/>
          <p:cNvGraphicFramePr>
            <a:graphicFrameLocks noChangeAspect="1"/>
          </p:cNvGraphicFramePr>
          <p:nvPr/>
        </p:nvGraphicFramePr>
        <p:xfrm>
          <a:off x="5181600" y="4343400"/>
          <a:ext cx="3124200" cy="54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1536480" imgH="266400" progId="Equation.3">
                  <p:embed/>
                </p:oleObj>
              </mc:Choice>
              <mc:Fallback>
                <p:oleObj name="Equation" r:id="rId10" imgW="1536480" imgH="266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81600" y="4343400"/>
                        <a:ext cx="3124200" cy="542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27" name="Object 7"/>
          <p:cNvGraphicFramePr>
            <a:graphicFrameLocks noChangeAspect="1"/>
          </p:cNvGraphicFramePr>
          <p:nvPr/>
        </p:nvGraphicFramePr>
        <p:xfrm>
          <a:off x="4840288" y="5056188"/>
          <a:ext cx="3424237" cy="869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1752600" imgH="444500" progId="Equation.DSMT4">
                  <p:embed/>
                </p:oleObj>
              </mc:Choice>
              <mc:Fallback>
                <p:oleObj name="Equation" r:id="rId12" imgW="1752600" imgH="4445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40288" y="5056188"/>
                        <a:ext cx="3424237" cy="869950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57" name="Text Box 1067"/>
          <p:cNvSpPr txBox="1">
            <a:spLocks noChangeArrowheads="1"/>
          </p:cNvSpPr>
          <p:nvPr/>
        </p:nvSpPr>
        <p:spPr bwMode="auto">
          <a:xfrm>
            <a:off x="4191000" y="2438400"/>
            <a:ext cx="41148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>
                <a:solidFill>
                  <a:srgbClr val="006600"/>
                </a:solidFill>
              </a:rPr>
              <a:t>The points where the trajectory crosses the axis are symmetric with respect to </a:t>
            </a:r>
            <a:r>
              <a:rPr lang="en-GB" sz="1800" b="1" dirty="0" err="1">
                <a:solidFill>
                  <a:srgbClr val="006600"/>
                </a:solidFill>
                <a:sym typeface="Symbol" charset="2"/>
              </a:rPr>
              <a:t></a:t>
            </a:r>
            <a:r>
              <a:rPr lang="en-GB" sz="1800" b="1" baseline="-25000" dirty="0" err="1">
                <a:solidFill>
                  <a:srgbClr val="006600"/>
                </a:solidFill>
                <a:sym typeface="Symbol" charset="2"/>
              </a:rPr>
              <a:t>s</a:t>
            </a:r>
            <a:r>
              <a:rPr lang="en-GB" sz="1800" dirty="0">
                <a:solidFill>
                  <a:srgbClr val="006600"/>
                </a:solidFill>
                <a:sym typeface="Symbol" charset="2"/>
              </a:rPr>
              <a:t>=</a:t>
            </a:r>
            <a:r>
              <a:rPr lang="en-GB" sz="1800" b="1" dirty="0" err="1">
                <a:solidFill>
                  <a:srgbClr val="006600"/>
                </a:solidFill>
                <a:sym typeface="Symbol" charset="2"/>
              </a:rPr>
              <a:t></a:t>
            </a:r>
            <a:endParaRPr lang="en-GB" sz="1800" b="1" dirty="0">
              <a:solidFill>
                <a:srgbClr val="006600"/>
              </a:solidFill>
              <a:sym typeface="Symbol" charset="2"/>
            </a:endParaRPr>
          </a:p>
        </p:txBody>
      </p:sp>
      <p:graphicFrame>
        <p:nvGraphicFramePr>
          <p:cNvPr id="36" name="Object 35"/>
          <p:cNvGraphicFramePr>
            <a:graphicFrameLocks noChangeAspect="1"/>
          </p:cNvGraphicFramePr>
          <p:nvPr/>
        </p:nvGraphicFramePr>
        <p:xfrm>
          <a:off x="6934200" y="6019800"/>
          <a:ext cx="12700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1270000" imgH="393700" progId="Equation.DSMT4">
                  <p:embed/>
                </p:oleObj>
              </mc:Choice>
              <mc:Fallback>
                <p:oleObj name="Equation" r:id="rId14" imgW="1270000" imgH="3937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34200" y="6019800"/>
                        <a:ext cx="1270000" cy="393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" name="Object 36"/>
          <p:cNvGraphicFramePr>
            <a:graphicFrameLocks noChangeAspect="1"/>
          </p:cNvGraphicFramePr>
          <p:nvPr/>
        </p:nvGraphicFramePr>
        <p:xfrm>
          <a:off x="2590800" y="3886200"/>
          <a:ext cx="152400" cy="2895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6" imgW="127000" imgH="241300" progId="Equation.DSMT4">
                  <p:embed/>
                </p:oleObj>
              </mc:Choice>
              <mc:Fallback>
                <p:oleObj name="Equation" r:id="rId16" imgW="127000" imgH="2413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3886200"/>
                        <a:ext cx="152400" cy="28956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9" name="Straight Arrow Connector 38"/>
          <p:cNvCxnSpPr/>
          <p:nvPr/>
        </p:nvCxnSpPr>
        <p:spPr bwMode="auto">
          <a:xfrm rot="16200000" flipV="1">
            <a:off x="2667000" y="3886994"/>
            <a:ext cx="1588" cy="609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stealth" w="med" len="lg"/>
            <a:tailEnd type="stealth" w="med" len="lg"/>
          </a:ln>
          <a:effectLst/>
        </p:spPr>
      </p:cxnSp>
    </p:spTree>
    <p:extLst>
      <p:ext uri="{BB962C8B-B14F-4D97-AF65-F5344CB8AC3E}">
        <p14:creationId xmlns:p14="http://schemas.microsoft.com/office/powerpoint/2010/main" val="1756055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5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04800"/>
            <a:ext cx="7467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/>
              <a:t>Bunch Matching into a Stationary Bucket (2)</a:t>
            </a:r>
            <a:endParaRPr lang="fr-FR" dirty="0"/>
          </a:p>
        </p:txBody>
      </p:sp>
      <p:sp>
        <p:nvSpPr>
          <p:cNvPr id="83976" name="Line 3"/>
          <p:cNvSpPr>
            <a:spLocks noChangeShapeType="1"/>
          </p:cNvSpPr>
          <p:nvPr/>
        </p:nvSpPr>
        <p:spPr bwMode="auto">
          <a:xfrm>
            <a:off x="1828800" y="13716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977" name="Text Box 4"/>
          <p:cNvSpPr txBox="1">
            <a:spLocks noChangeArrowheads="1"/>
          </p:cNvSpPr>
          <p:nvPr/>
        </p:nvSpPr>
        <p:spPr bwMode="auto">
          <a:xfrm>
            <a:off x="381000" y="990600"/>
            <a:ext cx="822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800">
                <a:solidFill>
                  <a:srgbClr val="FF3300"/>
                </a:solidFill>
              </a:rPr>
              <a:t>Setting </a:t>
            </a:r>
            <a:r>
              <a:rPr lang="fr-FR" sz="1800" b="1">
                <a:solidFill>
                  <a:srgbClr val="FF3300"/>
                </a:solidFill>
                <a:sym typeface="Symbol" charset="2"/>
              </a:rPr>
              <a:t>   </a:t>
            </a:r>
            <a:r>
              <a:rPr lang="fr-FR" sz="1800">
                <a:solidFill>
                  <a:srgbClr val="FF3300"/>
                </a:solidFill>
                <a:sym typeface="Symbol" charset="2"/>
              </a:rPr>
              <a:t>in the previous formula</a:t>
            </a:r>
            <a:r>
              <a:rPr lang="fr-FR" sz="1800" b="1">
                <a:solidFill>
                  <a:srgbClr val="FF3300"/>
                </a:solidFill>
                <a:sym typeface="Symbol" charset="2"/>
              </a:rPr>
              <a:t> </a:t>
            </a:r>
            <a:r>
              <a:rPr lang="fr-FR" sz="1800">
                <a:solidFill>
                  <a:srgbClr val="FF3300"/>
                </a:solidFill>
                <a:sym typeface="Symbol" charset="2"/>
              </a:rPr>
              <a:t>allows to calculate the bunch height:</a:t>
            </a:r>
            <a:endParaRPr lang="fr-FR" sz="1800">
              <a:solidFill>
                <a:srgbClr val="FF3300"/>
              </a:solidFill>
            </a:endParaRPr>
          </a:p>
        </p:txBody>
      </p:sp>
      <p:sp>
        <p:nvSpPr>
          <p:cNvPr id="83978" name="Text Box 5"/>
          <p:cNvSpPr txBox="1">
            <a:spLocks noChangeArrowheads="1"/>
          </p:cNvSpPr>
          <p:nvPr/>
        </p:nvSpPr>
        <p:spPr bwMode="auto">
          <a:xfrm>
            <a:off x="609600" y="1668463"/>
            <a:ext cx="4876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800"/>
          </a:p>
        </p:txBody>
      </p:sp>
      <p:graphicFrame>
        <p:nvGraphicFramePr>
          <p:cNvPr id="83970" name="Object 2"/>
          <p:cNvGraphicFramePr>
            <a:graphicFrameLocks noChangeAspect="1"/>
          </p:cNvGraphicFramePr>
          <p:nvPr/>
        </p:nvGraphicFramePr>
        <p:xfrm>
          <a:off x="5943600" y="1447800"/>
          <a:ext cx="2057400" cy="7957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952200" imgH="368280" progId="Equation.3">
                  <p:embed/>
                </p:oleObj>
              </mc:Choice>
              <mc:Fallback>
                <p:oleObj name="Equation" r:id="rId3" imgW="952200" imgH="3682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3600" y="1447800"/>
                        <a:ext cx="2057400" cy="795704"/>
                      </a:xfrm>
                      <a:prstGeom prst="rect">
                        <a:avLst/>
                      </a:prstGeom>
                      <a:solidFill>
                        <a:srgbClr val="FFCC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3971" name="Object 3"/>
          <p:cNvGraphicFramePr>
            <a:graphicFrameLocks noChangeAspect="1"/>
          </p:cNvGraphicFramePr>
          <p:nvPr/>
        </p:nvGraphicFramePr>
        <p:xfrm>
          <a:off x="869950" y="1447800"/>
          <a:ext cx="3321050" cy="8557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676400" imgH="431800" progId="Equation.DSMT4">
                  <p:embed/>
                </p:oleObj>
              </mc:Choice>
              <mc:Fallback>
                <p:oleObj name="Equation" r:id="rId5" imgW="1676400" imgH="431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9950" y="1447800"/>
                        <a:ext cx="3321050" cy="855789"/>
                      </a:xfrm>
                      <a:prstGeom prst="rect">
                        <a:avLst/>
                      </a:prstGeom>
                      <a:solidFill>
                        <a:srgbClr val="FFCC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83979" name="Text Box 26"/>
          <p:cNvSpPr txBox="1">
            <a:spLocks noChangeArrowheads="1"/>
          </p:cNvSpPr>
          <p:nvPr/>
        </p:nvSpPr>
        <p:spPr bwMode="auto">
          <a:xfrm>
            <a:off x="4800600" y="1690687"/>
            <a:ext cx="60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800" dirty="0">
                <a:solidFill>
                  <a:srgbClr val="FF3300"/>
                </a:solidFill>
              </a:rPr>
              <a:t>or:</a:t>
            </a:r>
          </a:p>
        </p:txBody>
      </p:sp>
      <p:sp>
        <p:nvSpPr>
          <p:cNvPr id="83980" name="Line 27"/>
          <p:cNvSpPr>
            <a:spLocks noChangeShapeType="1"/>
          </p:cNvSpPr>
          <p:nvPr/>
        </p:nvSpPr>
        <p:spPr bwMode="auto">
          <a:xfrm>
            <a:off x="1219200" y="2878188"/>
            <a:ext cx="114300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83972" name="Object 4"/>
          <p:cNvGraphicFramePr>
            <a:graphicFrameLocks noChangeAspect="1"/>
          </p:cNvGraphicFramePr>
          <p:nvPr/>
        </p:nvGraphicFramePr>
        <p:xfrm>
          <a:off x="2784475" y="2460625"/>
          <a:ext cx="4643438" cy="868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2514600" imgH="469900" progId="Equation.DSMT4">
                  <p:embed/>
                </p:oleObj>
              </mc:Choice>
              <mc:Fallback>
                <p:oleObj name="Equation" r:id="rId7" imgW="2514600" imgH="4699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84475" y="2460625"/>
                        <a:ext cx="4643438" cy="868363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83981" name="Text Box 29"/>
          <p:cNvSpPr txBox="1">
            <a:spLocks noChangeArrowheads="1"/>
          </p:cNvSpPr>
          <p:nvPr/>
        </p:nvSpPr>
        <p:spPr bwMode="auto">
          <a:xfrm>
            <a:off x="457200" y="3429000"/>
            <a:ext cx="82296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>
                <a:solidFill>
                  <a:srgbClr val="006600"/>
                </a:solidFill>
              </a:rPr>
              <a:t>This formula shows that for a given bunch energy spread the proper matching of a </a:t>
            </a:r>
            <a:r>
              <a:rPr lang="en-GB" sz="1800" dirty="0">
                <a:solidFill>
                  <a:srgbClr val="FF0000"/>
                </a:solidFill>
              </a:rPr>
              <a:t>shorter bunch </a:t>
            </a:r>
            <a:r>
              <a:rPr lang="en-GB" sz="1800" dirty="0">
                <a:solidFill>
                  <a:srgbClr val="006600"/>
                </a:solidFill>
              </a:rPr>
              <a:t>(</a:t>
            </a:r>
            <a:r>
              <a:rPr lang="en-GB" sz="1800" b="1" dirty="0" err="1">
                <a:solidFill>
                  <a:srgbClr val="006600"/>
                </a:solidFill>
                <a:sym typeface="Symbol" charset="2"/>
              </a:rPr>
              <a:t></a:t>
            </a:r>
            <a:r>
              <a:rPr lang="en-GB" sz="1800" b="1" baseline="-25000" dirty="0" err="1">
                <a:solidFill>
                  <a:srgbClr val="006600"/>
                </a:solidFill>
                <a:sym typeface="Symbol" charset="2"/>
              </a:rPr>
              <a:t>m</a:t>
            </a:r>
            <a:r>
              <a:rPr lang="en-GB" sz="1800" dirty="0">
                <a:solidFill>
                  <a:srgbClr val="006600"/>
                </a:solidFill>
                <a:sym typeface="Symbol" charset="2"/>
              </a:rPr>
              <a:t> close to </a:t>
            </a:r>
            <a:r>
              <a:rPr lang="en-GB" sz="1800" b="1" dirty="0" err="1">
                <a:solidFill>
                  <a:srgbClr val="006600"/>
                </a:solidFill>
                <a:sym typeface="Symbol" charset="2"/>
              </a:rPr>
              <a:t></a:t>
            </a:r>
            <a:r>
              <a:rPr lang="en-GB" sz="1800" b="1" dirty="0">
                <a:solidFill>
                  <a:srgbClr val="006600"/>
                </a:solidFill>
                <a:sym typeface="Symbol" charset="2"/>
              </a:rPr>
              <a:t>,   </a:t>
            </a:r>
            <a:r>
              <a:rPr lang="en-GB" sz="1800" dirty="0">
                <a:solidFill>
                  <a:srgbClr val="006600"/>
                </a:solidFill>
                <a:sym typeface="Symbol" charset="2"/>
              </a:rPr>
              <a:t>small)</a:t>
            </a:r>
            <a:br>
              <a:rPr lang="en-GB" sz="1800" dirty="0">
                <a:solidFill>
                  <a:srgbClr val="006600"/>
                </a:solidFill>
              </a:rPr>
            </a:br>
            <a:r>
              <a:rPr lang="en-GB" sz="1800" dirty="0">
                <a:solidFill>
                  <a:srgbClr val="006600"/>
                </a:solidFill>
              </a:rPr>
              <a:t>will </a:t>
            </a:r>
            <a:r>
              <a:rPr lang="en-GB" sz="1800" dirty="0">
                <a:solidFill>
                  <a:srgbClr val="FF0000"/>
                </a:solidFill>
              </a:rPr>
              <a:t>require</a:t>
            </a:r>
            <a:r>
              <a:rPr lang="en-GB" sz="1800" dirty="0">
                <a:solidFill>
                  <a:srgbClr val="006600"/>
                </a:solidFill>
              </a:rPr>
              <a:t> a bigger RF acceptance, hence a </a:t>
            </a:r>
            <a:r>
              <a:rPr lang="en-GB" sz="1800" dirty="0">
                <a:solidFill>
                  <a:srgbClr val="FF0000"/>
                </a:solidFill>
              </a:rPr>
              <a:t>higher voltage</a:t>
            </a:r>
            <a:endParaRPr lang="en-GB" sz="1800" dirty="0">
              <a:solidFill>
                <a:srgbClr val="FF0000"/>
              </a:solidFill>
              <a:sym typeface="Symbol" charset="2"/>
            </a:endParaRPr>
          </a:p>
        </p:txBody>
      </p:sp>
      <p:graphicFrame>
        <p:nvGraphicFramePr>
          <p:cNvPr id="2" name="Object 7"/>
          <p:cNvGraphicFramePr>
            <a:graphicFrameLocks noChangeAspect="1"/>
          </p:cNvGraphicFramePr>
          <p:nvPr/>
        </p:nvGraphicFramePr>
        <p:xfrm>
          <a:off x="5225020" y="3742730"/>
          <a:ext cx="160421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127000" imgH="241300" progId="Equation.DSMT4">
                  <p:embed/>
                </p:oleObj>
              </mc:Choice>
              <mc:Fallback>
                <p:oleObj name="Equation" r:id="rId9" imgW="127000" imgH="2413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25020" y="3742730"/>
                        <a:ext cx="160421" cy="304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2"/>
          <p:cNvGraphicFramePr>
            <a:graphicFrameLocks noChangeAspect="1"/>
          </p:cNvGraphicFramePr>
          <p:nvPr/>
        </p:nvGraphicFramePr>
        <p:xfrm>
          <a:off x="630239" y="5029200"/>
          <a:ext cx="2417762" cy="7647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1" imgW="1244600" imgH="393700" progId="Equation.DSMT4">
                  <p:embed/>
                </p:oleObj>
              </mc:Choice>
              <mc:Fallback>
                <p:oleObj name="Equation" r:id="rId11" imgW="1244600" imgH="3937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0239" y="5029200"/>
                        <a:ext cx="2417762" cy="76477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3"/>
          <p:cNvGraphicFramePr>
            <a:graphicFrameLocks noChangeAspect="1"/>
          </p:cNvGraphicFramePr>
          <p:nvPr/>
        </p:nvGraphicFramePr>
        <p:xfrm>
          <a:off x="4343399" y="4953000"/>
          <a:ext cx="2209801" cy="8889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3" imgW="1295400" imgH="520700" progId="Equation.DSMT4">
                  <p:embed/>
                </p:oleObj>
              </mc:Choice>
              <mc:Fallback>
                <p:oleObj name="Equation" r:id="rId13" imgW="1295400" imgH="5207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399" y="4953000"/>
                        <a:ext cx="2209801" cy="88895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4"/>
          <p:cNvGraphicFramePr>
            <a:graphicFrameLocks noChangeAspect="1"/>
          </p:cNvGraphicFramePr>
          <p:nvPr/>
        </p:nvGraphicFramePr>
        <p:xfrm>
          <a:off x="6781799" y="5638800"/>
          <a:ext cx="1752601" cy="8119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5" imgW="850900" imgH="393700" progId="Equation.DSMT4">
                  <p:embed/>
                </p:oleObj>
              </mc:Choice>
              <mc:Fallback>
                <p:oleObj name="Equation" r:id="rId15" imgW="850900" imgH="3937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81799" y="5638800"/>
                        <a:ext cx="1752601" cy="811978"/>
                      </a:xfrm>
                      <a:prstGeom prst="rect">
                        <a:avLst/>
                      </a:prstGeom>
                      <a:solidFill>
                        <a:srgbClr val="FFCC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 Box 43"/>
          <p:cNvSpPr txBox="1">
            <a:spLocks noChangeArrowheads="1"/>
          </p:cNvSpPr>
          <p:nvPr/>
        </p:nvSpPr>
        <p:spPr bwMode="auto">
          <a:xfrm>
            <a:off x="457200" y="4648200"/>
            <a:ext cx="815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>
                <a:solidFill>
                  <a:srgbClr val="006600"/>
                </a:solidFill>
              </a:rPr>
              <a:t>For small oscillation amplitudes the equation of the ellipse reduces to:</a:t>
            </a:r>
          </a:p>
        </p:txBody>
      </p:sp>
      <p:sp>
        <p:nvSpPr>
          <p:cNvPr id="17" name="Line 44"/>
          <p:cNvSpPr>
            <a:spLocks noChangeShapeType="1"/>
          </p:cNvSpPr>
          <p:nvPr/>
        </p:nvSpPr>
        <p:spPr bwMode="auto">
          <a:xfrm>
            <a:off x="3429000" y="5410200"/>
            <a:ext cx="533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8" name="Text Box 45"/>
          <p:cNvSpPr txBox="1">
            <a:spLocks noChangeArrowheads="1"/>
          </p:cNvSpPr>
          <p:nvPr/>
        </p:nvSpPr>
        <p:spPr bwMode="auto">
          <a:xfrm>
            <a:off x="457200" y="5867400"/>
            <a:ext cx="5105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>
                <a:solidFill>
                  <a:srgbClr val="006600"/>
                </a:solidFill>
              </a:rPr>
              <a:t>Ellipse area is called longitudinal emittance</a:t>
            </a:r>
          </a:p>
        </p:txBody>
      </p:sp>
    </p:spTree>
    <p:extLst>
      <p:ext uri="{BB962C8B-B14F-4D97-AF65-F5344CB8AC3E}">
        <p14:creationId xmlns:p14="http://schemas.microsoft.com/office/powerpoint/2010/main" val="609292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omic Sans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omic Sans MS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175451</TotalTime>
  <Words>7506</Words>
  <Application>Microsoft Macintosh PowerPoint</Application>
  <PresentationFormat>On-screen Show (4:3)</PresentationFormat>
  <Paragraphs>1165</Paragraphs>
  <Slides>99</Slides>
  <Notes>63</Notes>
  <HiddenSlides>3</HiddenSlides>
  <MMClips>8</MMClips>
  <ScaleCrop>false</ScaleCrop>
  <HeadingPairs>
    <vt:vector size="8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99</vt:i4>
      </vt:variant>
    </vt:vector>
  </HeadingPairs>
  <TitlesOfParts>
    <vt:vector size="115" baseType="lpstr">
      <vt:lpstr>ＭＳ ゴシック</vt:lpstr>
      <vt:lpstr>Arial</vt:lpstr>
      <vt:lpstr>Book Antiqua</vt:lpstr>
      <vt:lpstr>Calibri</vt:lpstr>
      <vt:lpstr>Cambria Math</vt:lpstr>
      <vt:lpstr>Comic Sans MS</vt:lpstr>
      <vt:lpstr>Lucida Grande</vt:lpstr>
      <vt:lpstr>Symbol</vt:lpstr>
      <vt:lpstr>Tahoma</vt:lpstr>
      <vt:lpstr>Times</vt:lpstr>
      <vt:lpstr>Times New Roman</vt:lpstr>
      <vt:lpstr>Wingdings</vt:lpstr>
      <vt:lpstr>Modèle par défaut</vt:lpstr>
      <vt:lpstr>Equation</vt:lpstr>
      <vt:lpstr>Designer Drawing</vt:lpstr>
      <vt:lpstr>CorelDRAW</vt:lpstr>
      <vt:lpstr>LONGITUDINAL DYNAMICS RECAP</vt:lpstr>
      <vt:lpstr>Summary of the 2 lectures:</vt:lpstr>
      <vt:lpstr>PowerPoint Presentation</vt:lpstr>
      <vt:lpstr>PowerPoint Presentation</vt:lpstr>
      <vt:lpstr>Acceleration + Energy Gain</vt:lpstr>
      <vt:lpstr>Electrostatic Acceleration</vt:lpstr>
      <vt:lpstr>Methods of Acceleration: Time varying fields</vt:lpstr>
      <vt:lpstr>Acceleration by Induction: The Betatron</vt:lpstr>
      <vt:lpstr>Radio-Frequency (RF) Acceleration</vt:lpstr>
      <vt:lpstr>Resonant RF Cavities</vt:lpstr>
      <vt:lpstr>The Pill Box Cavity</vt:lpstr>
      <vt:lpstr>The Pill Box Cavity</vt:lpstr>
      <vt:lpstr>Transit time factor</vt:lpstr>
      <vt:lpstr>The Pill Box Cavity (2)</vt:lpstr>
      <vt:lpstr>Multi-Cell Cavities</vt:lpstr>
      <vt:lpstr>Multi-Cell Cavities - Modes</vt:lpstr>
      <vt:lpstr>Disc-Loaded Traveling-Wave Structures</vt:lpstr>
      <vt:lpstr>The Traveling Wave Case</vt:lpstr>
      <vt:lpstr>Cavity Parameters: Quality Factor Q</vt:lpstr>
      <vt:lpstr>Important Parameters of Accelerating Cavities</vt:lpstr>
      <vt:lpstr>Important Parameters of Accelerating Cavities (cont.)</vt:lpstr>
      <vt:lpstr>Common Phase Conventions</vt:lpstr>
      <vt:lpstr>Principle of Phase Stability (Linac)</vt:lpstr>
      <vt:lpstr>PowerPoint Presentation</vt:lpstr>
      <vt:lpstr>PowerPoint Presentation</vt:lpstr>
      <vt:lpstr>PowerPoint Presentation</vt:lpstr>
      <vt:lpstr>PowerPoint Presentation</vt:lpstr>
      <vt:lpstr>Longitudinal Dynamics - Electrons</vt:lpstr>
      <vt:lpstr>Bunching with a Pre-buncher</vt:lpstr>
      <vt:lpstr>PowerPoint Presentation</vt:lpstr>
      <vt:lpstr>Longitudinal Wake Fields - Beamloading</vt:lpstr>
      <vt:lpstr>The Radio-Frequency Quadrupole - RFQ</vt:lpstr>
      <vt:lpstr>The Radio-Frequency Quadrupole - RFQ</vt:lpstr>
      <vt:lpstr>RFQ Design + Longitudinal Phase Space </vt:lpstr>
      <vt:lpstr>PowerPoint Presentation</vt:lpstr>
      <vt:lpstr>Summary: Relativity + Energy Gain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Synchrotron</vt:lpstr>
      <vt:lpstr>The Synchrotron – LHC Operation Cycle</vt:lpstr>
      <vt:lpstr>PowerPoint Presentation</vt:lpstr>
      <vt:lpstr>PowerPoint Presentation</vt:lpstr>
      <vt:lpstr>PowerPoint Presentation</vt:lpstr>
      <vt:lpstr>Overtaking in a Formula 1 Race</vt:lpstr>
      <vt:lpstr>Overtaking in a Formula 1 Race</vt:lpstr>
      <vt:lpstr>Overtaking in a Formula 1 Race</vt:lpstr>
      <vt:lpstr>Overtaking in a Synchrotron</vt:lpstr>
      <vt:lpstr>Dispersion Effects – Revolution Period</vt:lpstr>
      <vt:lpstr>Phase Stability in a Synchrotron </vt:lpstr>
      <vt:lpstr>Crossing Transition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RF Acceptance versus Synchronous Phase </vt:lpstr>
      <vt:lpstr>Longitudinal Motion with Synchrotron Radiation </vt:lpstr>
      <vt:lpstr>Longitudinal Dynamics in Synchrotrons</vt:lpstr>
      <vt:lpstr> Equations of Longitudinal Motion</vt:lpstr>
      <vt:lpstr>Potential Energy Function </vt:lpstr>
      <vt:lpstr> Hamiltonian of Longitudinal Motion</vt:lpstr>
      <vt:lpstr> Hamiltonian of Longitudinal Motion</vt:lpstr>
      <vt:lpstr>Small Amplitude Oscillations</vt:lpstr>
      <vt:lpstr>PowerPoint Presentation</vt:lpstr>
      <vt:lpstr>Large Amplitude Oscillations</vt:lpstr>
      <vt:lpstr>Large Amplitude Oscillations (2)</vt:lpstr>
      <vt:lpstr>Energy Acceptance</vt:lpstr>
      <vt:lpstr>RF Acceptance versus Synchronous Phase </vt:lpstr>
      <vt:lpstr>Stationnary Bucket - Separatrix</vt:lpstr>
      <vt:lpstr>Bucket height – bucket area</vt:lpstr>
      <vt:lpstr>PowerPoint Presentation</vt:lpstr>
      <vt:lpstr>Bunch Transfer - Effect of a Mismatch</vt:lpstr>
      <vt:lpstr>Effect of a Mismatch (2)</vt:lpstr>
      <vt:lpstr>Effect of a Mismatch (3)</vt:lpstr>
      <vt:lpstr>PowerPoint Presentation</vt:lpstr>
      <vt:lpstr>PowerPoint Presentation</vt:lpstr>
      <vt:lpstr>Phase Space Tomography</vt:lpstr>
      <vt:lpstr>Bunch Rotation</vt:lpstr>
      <vt:lpstr>Capture of a Debunched Beam with Fast Turn-On</vt:lpstr>
      <vt:lpstr>Capture of a Debunched Beam with Adiabatic Turn-On</vt:lpstr>
      <vt:lpstr>Generating a 25ns LHC Bunch Train in the PS</vt:lpstr>
      <vt:lpstr>PowerPoint Presentation</vt:lpstr>
      <vt:lpstr>PowerPoint Presentation</vt:lpstr>
      <vt:lpstr>PowerPoint Presentation</vt:lpstr>
      <vt:lpstr>Triple splitting in the PS</vt:lpstr>
      <vt:lpstr>Two times double splitting in the PS</vt:lpstr>
      <vt:lpstr>PowerPoint Presentation</vt:lpstr>
      <vt:lpstr>Bibliography</vt:lpstr>
      <vt:lpstr>Acknowledgements</vt:lpstr>
      <vt:lpstr>PowerPoint Presentation</vt:lpstr>
      <vt:lpstr>Derivation: Momentum Compaction Factor</vt:lpstr>
      <vt:lpstr>Appendix: First Energy-Phase Equation</vt:lpstr>
      <vt:lpstr>Appendix: Second Energy-Phase Equation</vt:lpstr>
      <vt:lpstr>Bunch Matching into a Stationary Bucket </vt:lpstr>
      <vt:lpstr>Bunch Matching into a Stationary Bucket (2)</vt:lpstr>
    </vt:vector>
  </TitlesOfParts>
  <Company>LAL/IN2P3/CNRS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Longitudinal Dynamics</dc:title>
  <dc:subject>CAS, Trieste,October 2005</dc:subject>
  <dc:creator>LE DUFF Joel</dc:creator>
  <cp:lastModifiedBy>Frank Tecker</cp:lastModifiedBy>
  <cp:revision>890</cp:revision>
  <cp:lastPrinted>2013-07-31T13:40:41Z</cp:lastPrinted>
  <dcterms:created xsi:type="dcterms:W3CDTF">2011-09-19T05:58:18Z</dcterms:created>
  <dcterms:modified xsi:type="dcterms:W3CDTF">2024-11-12T22:09:27Z</dcterms:modified>
</cp:coreProperties>
</file>