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6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72"/>
  </p:notesMasterIdLst>
  <p:handoutMasterIdLst>
    <p:handoutMasterId r:id="rId73"/>
  </p:handoutMasterIdLst>
  <p:sldIdLst>
    <p:sldId id="258" r:id="rId2"/>
    <p:sldId id="1724" r:id="rId3"/>
    <p:sldId id="1725" r:id="rId4"/>
    <p:sldId id="1726" r:id="rId5"/>
    <p:sldId id="1950" r:id="rId6"/>
    <p:sldId id="1680" r:id="rId7"/>
    <p:sldId id="1205" r:id="rId8"/>
    <p:sldId id="1357" r:id="rId9"/>
    <p:sldId id="1213" r:id="rId10"/>
    <p:sldId id="1358" r:id="rId11"/>
    <p:sldId id="1359" r:id="rId12"/>
    <p:sldId id="1681" r:id="rId13"/>
    <p:sldId id="1682" r:id="rId14"/>
    <p:sldId id="1699" r:id="rId15"/>
    <p:sldId id="1700" r:id="rId16"/>
    <p:sldId id="1708" r:id="rId17"/>
    <p:sldId id="1953" r:id="rId18"/>
    <p:sldId id="1677" r:id="rId19"/>
    <p:sldId id="1727" r:id="rId20"/>
    <p:sldId id="1676" r:id="rId21"/>
    <p:sldId id="1639" r:id="rId22"/>
    <p:sldId id="1670" r:id="rId23"/>
    <p:sldId id="1960" r:id="rId24"/>
    <p:sldId id="1683" r:id="rId25"/>
    <p:sldId id="1709" r:id="rId26"/>
    <p:sldId id="1710" r:id="rId27"/>
    <p:sldId id="1728" r:id="rId28"/>
    <p:sldId id="1959" r:id="rId29"/>
    <p:sldId id="1711" r:id="rId30"/>
    <p:sldId id="1373" r:id="rId31"/>
    <p:sldId id="1689" r:id="rId32"/>
    <p:sldId id="1954" r:id="rId33"/>
    <p:sldId id="1956" r:id="rId34"/>
    <p:sldId id="1957" r:id="rId35"/>
    <p:sldId id="1692" r:id="rId36"/>
    <p:sldId id="1691" r:id="rId37"/>
    <p:sldId id="1693" r:id="rId38"/>
    <p:sldId id="1694" r:id="rId39"/>
    <p:sldId id="1695" r:id="rId40"/>
    <p:sldId id="1696" r:id="rId41"/>
    <p:sldId id="1729" r:id="rId42"/>
    <p:sldId id="1640" r:id="rId43"/>
    <p:sldId id="1958" r:id="rId44"/>
    <p:sldId id="1623" r:id="rId45"/>
    <p:sldId id="1703" r:id="rId46"/>
    <p:sldId id="1704" r:id="rId47"/>
    <p:sldId id="1702" r:id="rId48"/>
    <p:sldId id="1707" r:id="rId49"/>
    <p:sldId id="1731" r:id="rId50"/>
    <p:sldId id="1712" r:id="rId51"/>
    <p:sldId id="1951" r:id="rId52"/>
    <p:sldId id="1705" r:id="rId53"/>
    <p:sldId id="1714" r:id="rId54"/>
    <p:sldId id="1715" r:id="rId55"/>
    <p:sldId id="1716" r:id="rId56"/>
    <p:sldId id="1717" r:id="rId57"/>
    <p:sldId id="1656" r:id="rId58"/>
    <p:sldId id="1624" r:id="rId59"/>
    <p:sldId id="1625" r:id="rId60"/>
    <p:sldId id="1626" r:id="rId61"/>
    <p:sldId id="1630" r:id="rId62"/>
    <p:sldId id="1629" r:id="rId63"/>
    <p:sldId id="1667" r:id="rId64"/>
    <p:sldId id="1633" r:id="rId65"/>
    <p:sldId id="1719" r:id="rId66"/>
    <p:sldId id="1720" r:id="rId67"/>
    <p:sldId id="1628" r:id="rId68"/>
    <p:sldId id="1668" r:id="rId69"/>
    <p:sldId id="1595" r:id="rId70"/>
    <p:sldId id="1596" r:id="rId71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900FA"/>
    <a:srgbClr val="0033A0"/>
    <a:srgbClr val="E6F4FC"/>
    <a:srgbClr val="00B8E4"/>
    <a:srgbClr val="184595"/>
    <a:srgbClr val="663300"/>
    <a:srgbClr val="BF9000"/>
    <a:srgbClr val="000000"/>
    <a:srgbClr val="5B9BD5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15" autoAdjust="0"/>
    <p:restoredTop sz="82206" autoAdjust="0"/>
  </p:normalViewPr>
  <p:slideViewPr>
    <p:cSldViewPr snapToGrid="0" showGuides="1">
      <p:cViewPr varScale="1">
        <p:scale>
          <a:sx n="114" d="100"/>
          <a:sy n="114" d="100"/>
        </p:scale>
        <p:origin x="28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D447C37-F3CA-4D3C-AB06-42A379D8AAD0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EA80465-AB5D-4FC7-B432-2FDADEF4C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6399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4D72CB5-BA9E-4169-B738-294668C4FB29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1C0567C-1BAA-43FC-B4E8-7C1C2D493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607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57B47-4D7B-E161-C3D3-ABAAC0CD1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D3AEC4-5147-5FFC-DB2F-A7305C549E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F26D2A-EA55-7C76-449C-0EC346B7AA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61779-F3EB-16C5-B5BC-0D49224A79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685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3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9CB15-380B-24B8-FAA4-1E278DB60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AE9F38-C05C-59E5-831E-86D38D25A9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BA758B-1CD0-FC53-B2D9-87035933CA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21CE5-1BBC-DCBA-B518-C8C3998D66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230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125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270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817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20750-863B-53BF-5835-DE3CED41B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47D0AF-3C30-4443-F1A4-793404D4AB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49E4E6-A3EF-B466-D90C-41399F4E2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B030AA-2621-B803-FAE2-044CB2B2EA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4633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4889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427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8618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2FAA0-BC8E-C25B-46EA-92BDE94300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414EB5-807F-EE66-A901-F887DB601B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3A9B1D-CE8E-09FE-71AE-D3A592D956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070166-5227-53E9-7841-CD1315BAA7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746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7D101-0CCF-8A37-4898-FC3258725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011E33-E3A1-AE2C-ED6D-FDFCA6FFD8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F2EA0D-9E72-0654-BB58-24F7DE21E8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D461BE-75CB-8B20-0A25-38837FFD6B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018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CCDB7-E61A-653B-01B6-D29A7ABF9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E5BF00-4A04-2CCC-2B2E-D9ACD08C15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B17BD5-090E-74BD-4CBB-17056FBEA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5B06B1-D8F3-DF5C-5CDA-2BE315634F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8248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880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1A1B0-0F0E-5E95-1B20-3F001E963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1F305F-56DF-6F55-584A-13B0F5D36A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439605-4999-EE81-D273-6411C0A643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C500E-1CF2-60A7-C01A-4AAADE3619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7060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power lost by the beam on a single device may cause localized issues</a:t>
            </a:r>
          </a:p>
          <a:p>
            <a:pPr lvl="1"/>
            <a:r>
              <a:rPr lang="en-US" dirty="0"/>
              <a:t>Intolerable heating of the device leading to global degradation, damage or inacceptable outgassing</a:t>
            </a:r>
          </a:p>
          <a:p>
            <a:pPr lvl="1"/>
            <a:r>
              <a:rPr lang="en-US" dirty="0"/>
              <a:t>Intolerable power deposition at specific locations causing </a:t>
            </a:r>
            <a:r>
              <a:rPr lang="en-US" dirty="0" err="1"/>
              <a:t>localised</a:t>
            </a:r>
            <a:r>
              <a:rPr lang="en-US" dirty="0"/>
              <a:t> damage or malfunctioning </a:t>
            </a:r>
            <a:r>
              <a:rPr lang="en-US" dirty="0">
                <a:sym typeface="Wingdings" pitchFamily="2" charset="2"/>
              </a:rPr>
              <a:t> Not only total beam power lost on a device but also power distribution over the device</a:t>
            </a:r>
            <a:endParaRPr lang="en-US" dirty="0"/>
          </a:p>
          <a:p>
            <a:pPr lvl="1"/>
            <a:r>
              <a:rPr lang="en-US" dirty="0"/>
              <a:t>High </a:t>
            </a:r>
            <a:r>
              <a:rPr lang="en-US" dirty="0" err="1"/>
              <a:t>localised</a:t>
            </a:r>
            <a:r>
              <a:rPr lang="en-US" dirty="0"/>
              <a:t> electric fields causing sparking</a:t>
            </a:r>
          </a:p>
          <a:p>
            <a:pPr lvl="1"/>
            <a:endParaRPr lang="en-US" dirty="0"/>
          </a:p>
          <a:p>
            <a:r>
              <a:rPr lang="en-US" dirty="0"/>
              <a:t>The global power loss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4551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018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1582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924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306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0993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789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5EFC6-4662-4A21-2595-9D7922F87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DFEB3E-46B3-5E42-0AAB-0873EFAADF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6BDC27-D1EF-7B3D-F0D9-A4C5523F96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D3687-9506-207A-4DD0-B5EC00733E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0988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CA8E3-59CF-DA28-0DDA-8A904A3D2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2ABB4F-A87C-B38B-7775-F30A7FF8EF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31AB4A-182B-21E4-72DD-EB486E96A7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D4505-B8F2-E6BA-65E8-62CA02BEE0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4624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4579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5246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1587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64523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7015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658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072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4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436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555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74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914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000" y="1584000"/>
            <a:ext cx="10080000" cy="25200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6000" y="4464000"/>
            <a:ext cx="10080000" cy="14400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8BF47-7A17-3943-A87C-7A63FC528DFF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81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7290-B485-9B46-9C39-D47FA22CAF28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29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000" y="1584000"/>
            <a:ext cx="10440000" cy="25200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6000" y="4464000"/>
            <a:ext cx="10440000" cy="14400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6FB63-11B2-2E42-81BB-DAA204DDE636}" type="datetime1">
              <a:rPr lang="de-CH" smtClean="0"/>
              <a:t>13.11.24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80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54800" y="144000"/>
            <a:ext cx="10800000" cy="6480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GB" dirty="0"/>
              <a:t>Signpost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899995"/>
            <a:ext cx="11520000" cy="21600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39A5-BF12-7247-AD52-8CA5EAAF1AF9}" type="datetime1">
              <a:rPr lang="de-CH" smtClean="0"/>
              <a:t>13.11.24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http://www.gatherthejews.com/wp-content/uploads/2011/07/signpost.gif">
            <a:extLst>
              <a:ext uri="{FF2B5EF4-FFF2-40B4-BE49-F238E27FC236}">
                <a16:creationId xmlns:a16="http://schemas.microsoft.com/office/drawing/2014/main" id="{42A49AD0-A6CC-7534-C902-364A82346E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72000"/>
            <a:ext cx="584461" cy="79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5AC5D3B-7530-6F43-DB0A-25B8F57CD8C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36000" y="3240000"/>
            <a:ext cx="11520000" cy="2664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38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800" y="900000"/>
            <a:ext cx="5400000" cy="5220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800" y="900000"/>
            <a:ext cx="5400000" cy="5220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C243-DB14-694B-B1E9-A52F90150418}" type="datetime1">
              <a:rPr lang="de-CH" smtClean="0"/>
              <a:t>13.11.24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73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5C27-38B7-684B-A6EC-60336F7213BC}" type="datetime1">
              <a:rPr lang="de-CH" smtClean="0"/>
              <a:t>13.11.24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86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1E05-6F18-8B4A-830E-637FC2D9AAB9}" type="datetime1">
              <a:rPr lang="de-CH" smtClean="0"/>
              <a:t>13.11.24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86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8085EB80-E520-29F9-39FC-95C7E29AC8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00" y="1629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139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sign with white text&#10;&#10;Description automatically generated">
            <a:extLst>
              <a:ext uri="{FF2B5EF4-FFF2-40B4-BE49-F238E27FC236}">
                <a16:creationId xmlns:a16="http://schemas.microsoft.com/office/drawing/2014/main" id="{8DA98946-99AB-DE0F-4E23-F9D5836602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08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000" y="144000"/>
            <a:ext cx="1152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900000"/>
            <a:ext cx="11520000" cy="52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0000" y="6390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B21AB-DD46-B144-8230-FBA387F269F0}" type="datetime1">
              <a:rPr lang="de-CH" smtClean="0"/>
              <a:t>13.11.24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400" y="6390000"/>
            <a:ext cx="50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14800" y="6390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4B391A-2E3A-146E-94CD-2FEDABBA806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0" y="6210000"/>
            <a:ext cx="768000" cy="576000"/>
          </a:xfrm>
          <a:prstGeom prst="rect">
            <a:avLst/>
          </a:prstGeom>
        </p:spPr>
      </p:pic>
      <p:pic>
        <p:nvPicPr>
          <p:cNvPr id="11" name="Picture 2" descr="http://cas.web.cern.ch/cas/CASlogo.jpg">
            <a:extLst>
              <a:ext uri="{FF2B5EF4-FFF2-40B4-BE49-F238E27FC236}">
                <a16:creationId xmlns:a16="http://schemas.microsoft.com/office/drawing/2014/main" id="{96DC313A-1593-9662-29C6-FF1301EE753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8400" y="72000"/>
            <a:ext cx="1070460" cy="68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DF9CBE-4384-E524-DD6C-B817AD5DFC7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6001" y="6138000"/>
            <a:ext cx="1633801" cy="684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D2CAD5D-5671-0EF9-D424-33AFD6D9ED00}"/>
              </a:ext>
            </a:extLst>
          </p:cNvPr>
          <p:cNvCxnSpPr>
            <a:cxnSpLocks/>
          </p:cNvCxnSpPr>
          <p:nvPr userDrawn="1"/>
        </p:nvCxnSpPr>
        <p:spPr>
          <a:xfrm>
            <a:off x="1800000" y="6372000"/>
            <a:ext cx="100800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84595"/>
                </a:gs>
                <a:gs pos="50000">
                  <a:srgbClr val="00B8E4"/>
                </a:gs>
                <a:gs pos="100000">
                  <a:srgbClr val="E6F4FC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55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13" r:id="rId4"/>
    <p:sldLayoutId id="2147483704" r:id="rId5"/>
    <p:sldLayoutId id="2147483706" r:id="rId6"/>
    <p:sldLayoutId id="2147483707" r:id="rId7"/>
    <p:sldLayoutId id="2147483712" r:id="rId8"/>
    <p:sldLayoutId id="2147483698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kern="1200" dirty="0">
          <a:solidFill>
            <a:srgbClr val="0097F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ndico.cern.ch/event/287930/overvie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em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44.png"/><Relationship Id="rId5" Type="http://schemas.openxmlformats.org/officeDocument/2006/relationships/image" Target="../media/image41.emf"/><Relationship Id="rId4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3.png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51.emf"/><Relationship Id="rId3" Type="http://schemas.openxmlformats.org/officeDocument/2006/relationships/image" Target="../media/image43.png"/><Relationship Id="rId7" Type="http://schemas.openxmlformats.org/officeDocument/2006/relationships/image" Target="../media/image47.emf"/><Relationship Id="rId12" Type="http://schemas.openxmlformats.org/officeDocument/2006/relationships/image" Target="../media/image5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11" Type="http://schemas.openxmlformats.org/officeDocument/2006/relationships/image" Target="../media/image49.emf"/><Relationship Id="rId5" Type="http://schemas.openxmlformats.org/officeDocument/2006/relationships/image" Target="../media/image39.emf"/><Relationship Id="rId10" Type="http://schemas.openxmlformats.org/officeDocument/2006/relationships/image" Target="../media/image48.emf"/><Relationship Id="rId4" Type="http://schemas.openxmlformats.org/officeDocument/2006/relationships/image" Target="../media/image38.emf"/><Relationship Id="rId9" Type="http://schemas.openxmlformats.org/officeDocument/2006/relationships/image" Target="../media/image41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55.emf"/><Relationship Id="rId5" Type="http://schemas.openxmlformats.org/officeDocument/2006/relationships/image" Target="../media/image54.png"/><Relationship Id="rId4" Type="http://schemas.openxmlformats.org/officeDocument/2006/relationships/image" Target="../media/image53.emf"/><Relationship Id="rId9" Type="http://schemas.openxmlformats.org/officeDocument/2006/relationships/image" Target="../media/image5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5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5" Type="http://schemas.openxmlformats.org/officeDocument/2006/relationships/image" Target="../media/image64.emf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5.png"/><Relationship Id="rId4" Type="http://schemas.openxmlformats.org/officeDocument/2006/relationships/image" Target="../media/image59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emf"/><Relationship Id="rId4" Type="http://schemas.openxmlformats.org/officeDocument/2006/relationships/image" Target="../media/image59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71.png"/><Relationship Id="rId7" Type="http://schemas.openxmlformats.org/officeDocument/2006/relationships/image" Target="../media/image7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emf"/><Relationship Id="rId5" Type="http://schemas.openxmlformats.org/officeDocument/2006/relationships/image" Target="../media/image7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emf"/><Relationship Id="rId5" Type="http://schemas.openxmlformats.org/officeDocument/2006/relationships/image" Target="../media/image70.emf"/><Relationship Id="rId4" Type="http://schemas.openxmlformats.org/officeDocument/2006/relationships/image" Target="../media/image59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tags" Target="../tags/tag15.xml"/><Relationship Id="rId7" Type="http://schemas.openxmlformats.org/officeDocument/2006/relationships/image" Target="../media/image75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74.png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4.emf"/><Relationship Id="rId3" Type="http://schemas.openxmlformats.org/officeDocument/2006/relationships/image" Target="../media/image78.png"/><Relationship Id="rId7" Type="http://schemas.microsoft.com/office/2007/relationships/hdphoto" Target="../media/hdphoto2.wdp"/><Relationship Id="rId12" Type="http://schemas.openxmlformats.org/officeDocument/2006/relationships/image" Target="../media/image83.emf"/><Relationship Id="rId17" Type="http://schemas.openxmlformats.org/officeDocument/2006/relationships/image" Target="../media/image88.emf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8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86.emf"/><Relationship Id="rId10" Type="http://schemas.openxmlformats.org/officeDocument/2006/relationships/image" Target="../media/image82.png"/><Relationship Id="rId4" Type="http://schemas.openxmlformats.org/officeDocument/2006/relationships/image" Target="../media/image79.png"/><Relationship Id="rId9" Type="http://schemas.microsoft.com/office/2007/relationships/hdphoto" Target="../media/hdphoto3.wdp"/><Relationship Id="rId14" Type="http://schemas.openxmlformats.org/officeDocument/2006/relationships/image" Target="../media/image85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91.emf"/><Relationship Id="rId3" Type="http://schemas.openxmlformats.org/officeDocument/2006/relationships/image" Target="../media/image78.png"/><Relationship Id="rId7" Type="http://schemas.microsoft.com/office/2007/relationships/hdphoto" Target="../media/hdphoto2.wdp"/><Relationship Id="rId12" Type="http://schemas.openxmlformats.org/officeDocument/2006/relationships/image" Target="../media/image90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93.emf"/><Relationship Id="rId10" Type="http://schemas.openxmlformats.org/officeDocument/2006/relationships/image" Target="../media/image89.png"/><Relationship Id="rId4" Type="http://schemas.openxmlformats.org/officeDocument/2006/relationships/image" Target="../media/image79.png"/><Relationship Id="rId9" Type="http://schemas.microsoft.com/office/2007/relationships/hdphoto" Target="../media/hdphoto3.wdp"/><Relationship Id="rId14" Type="http://schemas.openxmlformats.org/officeDocument/2006/relationships/image" Target="../media/image92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tags" Target="../tags/tag18.xml"/><Relationship Id="rId7" Type="http://schemas.openxmlformats.org/officeDocument/2006/relationships/image" Target="../media/image97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9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Relationship Id="rId9" Type="http://schemas.openxmlformats.org/officeDocument/2006/relationships/image" Target="../media/image99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tags" Target="../tags/tag22.xml"/><Relationship Id="rId7" Type="http://schemas.openxmlformats.org/officeDocument/2006/relationships/image" Target="../media/image97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9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.xml"/><Relationship Id="rId9" Type="http://schemas.openxmlformats.org/officeDocument/2006/relationships/image" Target="../media/image9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101.png"/><Relationship Id="rId5" Type="http://schemas.openxmlformats.org/officeDocument/2006/relationships/image" Target="../media/image100.emf"/><Relationship Id="rId4" Type="http://schemas.openxmlformats.org/officeDocument/2006/relationships/image" Target="../media/image61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2.e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105.png"/><Relationship Id="rId4" Type="http://schemas.openxmlformats.org/officeDocument/2006/relationships/image" Target="../media/image103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tags" Target="../tags/tag30.xml"/><Relationship Id="rId7" Type="http://schemas.openxmlformats.org/officeDocument/2006/relationships/image" Target="../media/image110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09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Relationship Id="rId9" Type="http://schemas.openxmlformats.org/officeDocument/2006/relationships/image" Target="../media/image11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15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tags" Target="../tags/tag37.xml"/><Relationship Id="rId7" Type="http://schemas.openxmlformats.org/officeDocument/2006/relationships/image" Target="../media/image118.emf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emf"/><Relationship Id="rId3" Type="http://schemas.openxmlformats.org/officeDocument/2006/relationships/tags" Target="../tags/tag40.xml"/><Relationship Id="rId7" Type="http://schemas.openxmlformats.org/officeDocument/2006/relationships/image" Target="../media/image121.emf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10" Type="http://schemas.openxmlformats.org/officeDocument/2006/relationships/image" Target="../media/image124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23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127.png"/><Relationship Id="rId4" Type="http://schemas.openxmlformats.org/officeDocument/2006/relationships/image" Target="../media/image1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80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70"/>
    </mc:Choice>
    <mc:Fallback xmlns="">
      <p:transition spd="slow" advTm="1277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impedance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728000"/>
            <a:ext cx="11520000" cy="2880000"/>
          </a:xfrm>
        </p:spPr>
        <p:txBody>
          <a:bodyPr>
            <a:noAutofit/>
          </a:bodyPr>
          <a:lstStyle/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1800" dirty="0"/>
              <a:t>The </a:t>
            </a:r>
            <a:r>
              <a:rPr lang="en-US" sz="1800" b="1" dirty="0">
                <a:solidFill>
                  <a:srgbClr val="C00000"/>
                </a:solidFill>
              </a:rPr>
              <a:t>wake function</a:t>
            </a:r>
            <a:r>
              <a:rPr lang="en-US" sz="1800" dirty="0"/>
              <a:t> of an accelerator component is basically its </a:t>
            </a:r>
            <a:r>
              <a:rPr lang="en-US" sz="1800" b="1" dirty="0">
                <a:solidFill>
                  <a:srgbClr val="C00000"/>
                </a:solidFill>
              </a:rPr>
              <a:t>Green function in time domain</a:t>
            </a:r>
            <a:r>
              <a:rPr lang="en-US" sz="1800" dirty="0"/>
              <a:t> (i.e., its response to a pulse excitation)</a:t>
            </a:r>
          </a:p>
          <a:p>
            <a:pPr marL="874350" lvl="2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Very useful for macroparticle models and simulations, because it can be used to describe the driving terms in the single particle equations of motion!</a:t>
            </a:r>
          </a:p>
          <a:p>
            <a:pPr marL="874350" lvl="2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endParaRPr lang="en-US" sz="1600" dirty="0"/>
          </a:p>
          <a:p>
            <a:pPr marL="417150" lvl="1" indent="-342900" algn="just" defTabSz="457200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1800" dirty="0"/>
              <a:t>We can also describe it as a </a:t>
            </a:r>
            <a:r>
              <a:rPr lang="en-US" sz="1800" b="1" dirty="0">
                <a:solidFill>
                  <a:srgbClr val="C00000"/>
                </a:solidFill>
              </a:rPr>
              <a:t>transfer function in frequency domain</a:t>
            </a:r>
          </a:p>
          <a:p>
            <a:pPr marL="760050" lvl="2" indent="-342900" algn="just" defTabSz="457200">
              <a:lnSpc>
                <a:spcPct val="100000"/>
              </a:lnSpc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This is the definition of </a:t>
            </a:r>
            <a:r>
              <a:rPr lang="en-US" sz="1600" b="1" dirty="0">
                <a:solidFill>
                  <a:srgbClr val="C00000"/>
                </a:solidFill>
              </a:rPr>
              <a:t>longitudinal beam coupling impedance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of the element under study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ADEDD1FB-00AF-BB4F-8735-C866E5B8EB38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314" y="864000"/>
            <a:ext cx="5051373" cy="60044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4" y="4248000"/>
            <a:ext cx="4078431" cy="150340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72000" y="4248000"/>
            <a:ext cx="756000" cy="57600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556000" y="4248000"/>
            <a:ext cx="720000" cy="57600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319854" y="4824001"/>
            <a:ext cx="30146" cy="604735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37" idx="2"/>
          </p:cNvCxnSpPr>
          <p:nvPr/>
        </p:nvCxnSpPr>
        <p:spPr>
          <a:xfrm>
            <a:off x="5916000" y="4824001"/>
            <a:ext cx="360000" cy="604735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58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energy balance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728000"/>
            <a:ext cx="11520000" cy="2160000"/>
          </a:xfrm>
        </p:spPr>
        <p:txBody>
          <a:bodyPr>
            <a:noAutofit/>
          </a:bodyPr>
          <a:lstStyle/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2000" dirty="0"/>
              <a:t>In the global energy balance, the energy lost by the source splits into: </a:t>
            </a:r>
          </a:p>
          <a:p>
            <a:pPr marL="7600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Electromagnetic energy of the 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modes that remain trapped</a:t>
            </a:r>
            <a:r>
              <a:rPr lang="en-US" sz="1800" dirty="0"/>
              <a:t> in the object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Partly dissipated on </a:t>
            </a:r>
            <a:r>
              <a:rPr lang="en-US" sz="1600" b="1" dirty="0" err="1">
                <a:solidFill>
                  <a:schemeClr val="accent1"/>
                </a:solidFill>
              </a:rPr>
              <a:t>lossy</a:t>
            </a:r>
            <a:r>
              <a:rPr lang="en-US" sz="1600" b="1" dirty="0">
                <a:solidFill>
                  <a:schemeClr val="accent1"/>
                </a:solidFill>
              </a:rPr>
              <a:t> walls</a:t>
            </a:r>
            <a:r>
              <a:rPr lang="en-US" sz="1600" dirty="0"/>
              <a:t> or into purposely designed inserts or HOM absorbers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Partly transferred to</a:t>
            </a:r>
            <a:r>
              <a:rPr lang="en-US" sz="1600" b="1" dirty="0">
                <a:solidFill>
                  <a:schemeClr val="accent2"/>
                </a:solidFill>
              </a:rPr>
              <a:t> following particles </a:t>
            </a:r>
            <a:r>
              <a:rPr lang="en-US" sz="1600" dirty="0"/>
              <a:t>(or the same particle over successive turns), possibly feeding into an instability!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endParaRPr lang="en-US" sz="1600" dirty="0"/>
          </a:p>
          <a:p>
            <a:pPr marL="7600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Electromagnetic energy of </a:t>
            </a:r>
            <a:r>
              <a:rPr lang="en-US" sz="1800" b="1" dirty="0">
                <a:solidFill>
                  <a:srgbClr val="7030A0"/>
                </a:solidFill>
              </a:rPr>
              <a:t>modes that propagate</a:t>
            </a:r>
            <a:r>
              <a:rPr lang="en-US" sz="1800" dirty="0"/>
              <a:t> down the beam chamber (above cut-off), eventually lost on surrounding </a:t>
            </a:r>
            <a:r>
              <a:rPr lang="en-US" sz="1800" dirty="0" err="1"/>
              <a:t>lossy</a:t>
            </a:r>
            <a:r>
              <a:rPr lang="en-US" sz="1800" dirty="0"/>
              <a:t> materials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C0CD9A8E-0696-DA43-8DE9-34E9FE9628F3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200" y="864000"/>
            <a:ext cx="4457347" cy="6117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80000" y="864000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happens to the energy lost by the source?</a:t>
            </a:r>
          </a:p>
        </p:txBody>
      </p:sp>
      <p:grpSp>
        <p:nvGrpSpPr>
          <p:cNvPr id="18" name="Group 94"/>
          <p:cNvGrpSpPr>
            <a:grpSpLocks noChangeAspect="1"/>
          </p:cNvGrpSpPr>
          <p:nvPr/>
        </p:nvGrpSpPr>
        <p:grpSpPr>
          <a:xfrm>
            <a:off x="5486523" y="3963254"/>
            <a:ext cx="1207580" cy="2240022"/>
            <a:chOff x="2555534" y="1448897"/>
            <a:chExt cx="1312862" cy="2549525"/>
          </a:xfrm>
        </p:grpSpPr>
        <p:sp>
          <p:nvSpPr>
            <p:cNvPr id="19" name="Freeform 90"/>
            <p:cNvSpPr>
              <a:spLocks/>
            </p:cNvSpPr>
            <p:nvPr/>
          </p:nvSpPr>
          <p:spPr bwMode="auto">
            <a:xfrm>
              <a:off x="2631734" y="1644159"/>
              <a:ext cx="639763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1"/>
            <p:cNvSpPr>
              <a:spLocks/>
            </p:cNvSpPr>
            <p:nvPr/>
          </p:nvSpPr>
          <p:spPr bwMode="auto">
            <a:xfrm>
              <a:off x="2685709" y="15139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2"/>
            <p:cNvSpPr>
              <a:spLocks/>
            </p:cNvSpPr>
            <p:nvPr/>
          </p:nvSpPr>
          <p:spPr bwMode="auto">
            <a:xfrm>
              <a:off x="2815884" y="1448897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3"/>
            <p:cNvSpPr>
              <a:spLocks/>
            </p:cNvSpPr>
            <p:nvPr/>
          </p:nvSpPr>
          <p:spPr bwMode="auto">
            <a:xfrm rot="10800000" flipV="1">
              <a:off x="2555534" y="3141172"/>
              <a:ext cx="1299943" cy="215534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4"/>
            <p:cNvSpPr>
              <a:spLocks/>
            </p:cNvSpPr>
            <p:nvPr/>
          </p:nvSpPr>
          <p:spPr bwMode="auto">
            <a:xfrm flipV="1">
              <a:off x="2620622" y="3596784"/>
              <a:ext cx="650875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6"/>
            <p:cNvSpPr>
              <a:spLocks/>
            </p:cNvSpPr>
            <p:nvPr/>
          </p:nvSpPr>
          <p:spPr bwMode="auto">
            <a:xfrm flipV="1">
              <a:off x="2815884" y="3922222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2"/>
            <p:cNvSpPr>
              <a:spLocks/>
            </p:cNvSpPr>
            <p:nvPr/>
          </p:nvSpPr>
          <p:spPr bwMode="auto">
            <a:xfrm rot="10800000">
              <a:off x="2562757" y="2177322"/>
              <a:ext cx="1305639" cy="181443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5"/>
            <p:cNvSpPr>
              <a:spLocks/>
            </p:cNvSpPr>
            <p:nvPr/>
          </p:nvSpPr>
          <p:spPr bwMode="auto">
            <a:xfrm flipV="1">
              <a:off x="2685709" y="37491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107"/>
          <p:cNvGrpSpPr>
            <a:grpSpLocks noChangeAspect="1"/>
          </p:cNvGrpSpPr>
          <p:nvPr/>
        </p:nvGrpSpPr>
        <p:grpSpPr>
          <a:xfrm>
            <a:off x="3216000" y="3888001"/>
            <a:ext cx="5760000" cy="2391888"/>
            <a:chOff x="152400" y="1381418"/>
            <a:chExt cx="6138425" cy="2668586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152400" y="2356373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152400" y="3072335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3905205" y="2355017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905205" y="3073015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2538020" y="3073691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 flipV="1">
              <a:off x="2538020" y="1381418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12700">
              <a:solidFill>
                <a:schemeClr val="accent4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123"/>
          <p:cNvGrpSpPr/>
          <p:nvPr/>
        </p:nvGrpSpPr>
        <p:grpSpPr>
          <a:xfrm>
            <a:off x="3255719" y="4964742"/>
            <a:ext cx="5667102" cy="282728"/>
            <a:chOff x="2305525" y="5833839"/>
            <a:chExt cx="4719820" cy="167881"/>
          </a:xfrm>
        </p:grpSpPr>
        <p:grpSp>
          <p:nvGrpSpPr>
            <p:cNvPr id="36" name="Group 116"/>
            <p:cNvGrpSpPr/>
            <p:nvPr/>
          </p:nvGrpSpPr>
          <p:grpSpPr>
            <a:xfrm>
              <a:off x="2305525" y="5833839"/>
              <a:ext cx="975192" cy="167881"/>
              <a:chOff x="2305525" y="5833839"/>
              <a:chExt cx="975192" cy="167881"/>
            </a:xfrm>
          </p:grpSpPr>
          <p:sp>
            <p:nvSpPr>
              <p:cNvPr id="41" name="Freeform 40"/>
              <p:cNvSpPr/>
              <p:nvPr/>
            </p:nvSpPr>
            <p:spPr>
              <a:xfrm flipH="1">
                <a:off x="2612913" y="5833839"/>
                <a:ext cx="667804" cy="167881"/>
              </a:xfrm>
              <a:custGeom>
                <a:avLst/>
                <a:gdLst>
                  <a:gd name="connsiteX0" fmla="*/ 0 w 667804"/>
                  <a:gd name="connsiteY0" fmla="*/ 155107 h 167881"/>
                  <a:gd name="connsiteX1" fmla="*/ 98528 w 667804"/>
                  <a:gd name="connsiteY1" fmla="*/ 1825 h 167881"/>
                  <a:gd name="connsiteX2" fmla="*/ 197057 w 667804"/>
                  <a:gd name="connsiteY2" fmla="*/ 144158 h 167881"/>
                  <a:gd name="connsiteX3" fmla="*/ 306533 w 667804"/>
                  <a:gd name="connsiteY3" fmla="*/ 12774 h 167881"/>
                  <a:gd name="connsiteX4" fmla="*/ 394114 w 667804"/>
                  <a:gd name="connsiteY4" fmla="*/ 155107 h 167881"/>
                  <a:gd name="connsiteX5" fmla="*/ 470747 w 667804"/>
                  <a:gd name="connsiteY5" fmla="*/ 89415 h 167881"/>
                  <a:gd name="connsiteX6" fmla="*/ 558328 w 667804"/>
                  <a:gd name="connsiteY6" fmla="*/ 56569 h 167881"/>
                  <a:gd name="connsiteX7" fmla="*/ 667804 w 667804"/>
                  <a:gd name="connsiteY7" fmla="*/ 45620 h 16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804" h="167881">
                    <a:moveTo>
                      <a:pt x="0" y="155107"/>
                    </a:moveTo>
                    <a:cubicBezTo>
                      <a:pt x="32842" y="79378"/>
                      <a:pt x="65685" y="3650"/>
                      <a:pt x="98528" y="1825"/>
                    </a:cubicBezTo>
                    <a:cubicBezTo>
                      <a:pt x="131371" y="0"/>
                      <a:pt x="162390" y="142333"/>
                      <a:pt x="197057" y="144158"/>
                    </a:cubicBezTo>
                    <a:cubicBezTo>
                      <a:pt x="231724" y="145983"/>
                      <a:pt x="273690" y="10949"/>
                      <a:pt x="306533" y="12774"/>
                    </a:cubicBezTo>
                    <a:cubicBezTo>
                      <a:pt x="339376" y="14599"/>
                      <a:pt x="366745" y="142334"/>
                      <a:pt x="394114" y="155107"/>
                    </a:cubicBezTo>
                    <a:cubicBezTo>
                      <a:pt x="421483" y="167881"/>
                      <a:pt x="443378" y="105838"/>
                      <a:pt x="470747" y="89415"/>
                    </a:cubicBezTo>
                    <a:cubicBezTo>
                      <a:pt x="498116" y="72992"/>
                      <a:pt x="525485" y="63868"/>
                      <a:pt x="558328" y="56569"/>
                    </a:cubicBezTo>
                    <a:cubicBezTo>
                      <a:pt x="591171" y="49270"/>
                      <a:pt x="629487" y="47445"/>
                      <a:pt x="667804" y="45620"/>
                    </a:cubicBezTo>
                  </a:path>
                </a:pathLst>
              </a:custGeom>
              <a:ln w="25400"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>
                <a:off x="2305525" y="5876283"/>
                <a:ext cx="307388" cy="1588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117"/>
            <p:cNvGrpSpPr/>
            <p:nvPr/>
          </p:nvGrpSpPr>
          <p:grpSpPr>
            <a:xfrm flipH="1">
              <a:off x="6050153" y="5833839"/>
              <a:ext cx="975192" cy="167881"/>
              <a:chOff x="2189126" y="5833839"/>
              <a:chExt cx="975192" cy="167881"/>
            </a:xfrm>
          </p:grpSpPr>
          <p:sp>
            <p:nvSpPr>
              <p:cNvPr id="39" name="Freeform 38"/>
              <p:cNvSpPr/>
              <p:nvPr/>
            </p:nvSpPr>
            <p:spPr>
              <a:xfrm flipH="1">
                <a:off x="2496514" y="5833839"/>
                <a:ext cx="667804" cy="167881"/>
              </a:xfrm>
              <a:custGeom>
                <a:avLst/>
                <a:gdLst>
                  <a:gd name="connsiteX0" fmla="*/ 0 w 667804"/>
                  <a:gd name="connsiteY0" fmla="*/ 155107 h 167881"/>
                  <a:gd name="connsiteX1" fmla="*/ 98528 w 667804"/>
                  <a:gd name="connsiteY1" fmla="*/ 1825 h 167881"/>
                  <a:gd name="connsiteX2" fmla="*/ 197057 w 667804"/>
                  <a:gd name="connsiteY2" fmla="*/ 144158 h 167881"/>
                  <a:gd name="connsiteX3" fmla="*/ 306533 w 667804"/>
                  <a:gd name="connsiteY3" fmla="*/ 12774 h 167881"/>
                  <a:gd name="connsiteX4" fmla="*/ 394114 w 667804"/>
                  <a:gd name="connsiteY4" fmla="*/ 155107 h 167881"/>
                  <a:gd name="connsiteX5" fmla="*/ 470747 w 667804"/>
                  <a:gd name="connsiteY5" fmla="*/ 89415 h 167881"/>
                  <a:gd name="connsiteX6" fmla="*/ 558328 w 667804"/>
                  <a:gd name="connsiteY6" fmla="*/ 56569 h 167881"/>
                  <a:gd name="connsiteX7" fmla="*/ 667804 w 667804"/>
                  <a:gd name="connsiteY7" fmla="*/ 45620 h 16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804" h="167881">
                    <a:moveTo>
                      <a:pt x="0" y="155107"/>
                    </a:moveTo>
                    <a:cubicBezTo>
                      <a:pt x="32842" y="79378"/>
                      <a:pt x="65685" y="3650"/>
                      <a:pt x="98528" y="1825"/>
                    </a:cubicBezTo>
                    <a:cubicBezTo>
                      <a:pt x="131371" y="0"/>
                      <a:pt x="162390" y="142333"/>
                      <a:pt x="197057" y="144158"/>
                    </a:cubicBezTo>
                    <a:cubicBezTo>
                      <a:pt x="231724" y="145983"/>
                      <a:pt x="273690" y="10949"/>
                      <a:pt x="306533" y="12774"/>
                    </a:cubicBezTo>
                    <a:cubicBezTo>
                      <a:pt x="339376" y="14599"/>
                      <a:pt x="366745" y="142334"/>
                      <a:pt x="394114" y="155107"/>
                    </a:cubicBezTo>
                    <a:cubicBezTo>
                      <a:pt x="421483" y="167881"/>
                      <a:pt x="443378" y="105838"/>
                      <a:pt x="470747" y="89415"/>
                    </a:cubicBezTo>
                    <a:cubicBezTo>
                      <a:pt x="498116" y="72992"/>
                      <a:pt x="525485" y="63868"/>
                      <a:pt x="558328" y="56569"/>
                    </a:cubicBezTo>
                    <a:cubicBezTo>
                      <a:pt x="591171" y="49270"/>
                      <a:pt x="629487" y="47445"/>
                      <a:pt x="667804" y="45620"/>
                    </a:cubicBezTo>
                  </a:path>
                </a:pathLst>
              </a:custGeom>
              <a:ln w="25400"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flipH="1">
                <a:off x="2189126" y="5876283"/>
                <a:ext cx="307388" cy="1588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127"/>
          <p:cNvGrpSpPr/>
          <p:nvPr/>
        </p:nvGrpSpPr>
        <p:grpSpPr>
          <a:xfrm>
            <a:off x="5505464" y="5012187"/>
            <a:ext cx="742091" cy="129996"/>
            <a:chOff x="4050969" y="5857324"/>
            <a:chExt cx="703654" cy="123263"/>
          </a:xfrm>
        </p:grpSpPr>
        <p:sp>
          <p:nvSpPr>
            <p:cNvPr id="44" name="Oval 18"/>
            <p:cNvSpPr>
              <a:spLocks noChangeAspect="1" noChangeArrowheads="1"/>
            </p:cNvSpPr>
            <p:nvPr/>
          </p:nvSpPr>
          <p:spPr bwMode="auto">
            <a:xfrm>
              <a:off x="4050969" y="5857324"/>
              <a:ext cx="164392" cy="12326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16200000" flipH="1">
              <a:off x="4485291" y="5653922"/>
              <a:ext cx="2496" cy="536169"/>
            </a:xfrm>
            <a:prstGeom prst="straightConnector1">
              <a:avLst/>
            </a:prstGeom>
            <a:ln w="25400" cap="flat" cmpd="sng" algn="ctr">
              <a:solidFill>
                <a:schemeClr val="accent2">
                  <a:lumMod val="75000"/>
                </a:schemeClr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122"/>
          <p:cNvGrpSpPr>
            <a:grpSpLocks noChangeAspect="1"/>
          </p:cNvGrpSpPr>
          <p:nvPr/>
        </p:nvGrpSpPr>
        <p:grpSpPr>
          <a:xfrm>
            <a:off x="5454543" y="3897040"/>
            <a:ext cx="1282903" cy="2391889"/>
            <a:chOff x="4299657" y="5309244"/>
            <a:chExt cx="835846" cy="1558383"/>
          </a:xfrm>
        </p:grpSpPr>
        <p:sp>
          <p:nvSpPr>
            <p:cNvPr id="50" name="Freeform 16"/>
            <p:cNvSpPr>
              <a:spLocks/>
            </p:cNvSpPr>
            <p:nvPr/>
          </p:nvSpPr>
          <p:spPr bwMode="auto">
            <a:xfrm flipV="1">
              <a:off x="4299657" y="5309244"/>
              <a:ext cx="835846" cy="570140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4299657" y="6297487"/>
              <a:ext cx="835846" cy="570140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828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energy balance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728000"/>
            <a:ext cx="11520000" cy="2160000"/>
          </a:xfrm>
        </p:spPr>
        <p:txBody>
          <a:bodyPr>
            <a:noAutofit/>
          </a:bodyPr>
          <a:lstStyle/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2000" dirty="0"/>
              <a:t>In the global energy balance, the energy lost by the source splits into </a:t>
            </a:r>
          </a:p>
          <a:p>
            <a:pPr marL="7600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Electromagnetic energy of the 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modes that remain trapped</a:t>
            </a:r>
            <a:r>
              <a:rPr lang="en-US" sz="1800" dirty="0"/>
              <a:t> in the object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Partly dissipated on </a:t>
            </a:r>
            <a:r>
              <a:rPr lang="en-US" sz="1600" b="1" dirty="0" err="1">
                <a:solidFill>
                  <a:schemeClr val="accent1"/>
                </a:solidFill>
              </a:rPr>
              <a:t>lossy</a:t>
            </a:r>
            <a:r>
              <a:rPr lang="en-US" sz="1600" b="1" dirty="0">
                <a:solidFill>
                  <a:schemeClr val="accent1"/>
                </a:solidFill>
              </a:rPr>
              <a:t> walls</a:t>
            </a:r>
            <a:r>
              <a:rPr lang="en-US" sz="1600" dirty="0"/>
              <a:t> or into purposely designed inserts or HOM absorbers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Partly transferred to</a:t>
            </a:r>
            <a:r>
              <a:rPr lang="en-US" sz="1600" b="1" dirty="0">
                <a:solidFill>
                  <a:schemeClr val="accent2"/>
                </a:solidFill>
              </a:rPr>
              <a:t> following particles </a:t>
            </a:r>
            <a:r>
              <a:rPr lang="en-US" sz="1600" dirty="0"/>
              <a:t>(or the same particle over successive turns), possibly feeding into an instability! 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endParaRPr lang="en-US" sz="1600" dirty="0"/>
          </a:p>
          <a:p>
            <a:pPr marL="7600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Electromagnetic energy of </a:t>
            </a:r>
            <a:r>
              <a:rPr lang="en-US" sz="1800" b="1" dirty="0">
                <a:solidFill>
                  <a:srgbClr val="7030A0"/>
                </a:solidFill>
              </a:rPr>
              <a:t>modes that propagate</a:t>
            </a:r>
            <a:r>
              <a:rPr lang="en-US" sz="1800" dirty="0"/>
              <a:t> down the beam chamber (above cut-off), eventually lost on surrounding </a:t>
            </a:r>
            <a:r>
              <a:rPr lang="en-US" sz="1800" dirty="0" err="1"/>
              <a:t>lossy</a:t>
            </a:r>
            <a:r>
              <a:rPr lang="en-US" sz="1800" dirty="0"/>
              <a:t> materials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D1348B62-A056-174B-A19A-62173B94DFC9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8" name="Group 94"/>
          <p:cNvGrpSpPr>
            <a:grpSpLocks noChangeAspect="1"/>
          </p:cNvGrpSpPr>
          <p:nvPr/>
        </p:nvGrpSpPr>
        <p:grpSpPr>
          <a:xfrm>
            <a:off x="5486523" y="3963254"/>
            <a:ext cx="1207580" cy="2240022"/>
            <a:chOff x="2555534" y="1448897"/>
            <a:chExt cx="1312862" cy="2549525"/>
          </a:xfrm>
        </p:grpSpPr>
        <p:sp>
          <p:nvSpPr>
            <p:cNvPr id="19" name="Freeform 90"/>
            <p:cNvSpPr>
              <a:spLocks/>
            </p:cNvSpPr>
            <p:nvPr/>
          </p:nvSpPr>
          <p:spPr bwMode="auto">
            <a:xfrm>
              <a:off x="2631734" y="1644159"/>
              <a:ext cx="639763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1"/>
            <p:cNvSpPr>
              <a:spLocks/>
            </p:cNvSpPr>
            <p:nvPr/>
          </p:nvSpPr>
          <p:spPr bwMode="auto">
            <a:xfrm>
              <a:off x="2685709" y="15139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2"/>
            <p:cNvSpPr>
              <a:spLocks/>
            </p:cNvSpPr>
            <p:nvPr/>
          </p:nvSpPr>
          <p:spPr bwMode="auto">
            <a:xfrm>
              <a:off x="2815884" y="1448897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3"/>
            <p:cNvSpPr>
              <a:spLocks/>
            </p:cNvSpPr>
            <p:nvPr/>
          </p:nvSpPr>
          <p:spPr bwMode="auto">
            <a:xfrm rot="10800000" flipV="1">
              <a:off x="2555534" y="3141172"/>
              <a:ext cx="1299943" cy="215534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4"/>
            <p:cNvSpPr>
              <a:spLocks/>
            </p:cNvSpPr>
            <p:nvPr/>
          </p:nvSpPr>
          <p:spPr bwMode="auto">
            <a:xfrm flipV="1">
              <a:off x="2620622" y="3596784"/>
              <a:ext cx="650875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6"/>
            <p:cNvSpPr>
              <a:spLocks/>
            </p:cNvSpPr>
            <p:nvPr/>
          </p:nvSpPr>
          <p:spPr bwMode="auto">
            <a:xfrm flipV="1">
              <a:off x="2815884" y="3922222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2"/>
            <p:cNvSpPr>
              <a:spLocks/>
            </p:cNvSpPr>
            <p:nvPr/>
          </p:nvSpPr>
          <p:spPr bwMode="auto">
            <a:xfrm rot="10800000">
              <a:off x="2562757" y="2177322"/>
              <a:ext cx="1305639" cy="181443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5"/>
            <p:cNvSpPr>
              <a:spLocks/>
            </p:cNvSpPr>
            <p:nvPr/>
          </p:nvSpPr>
          <p:spPr bwMode="auto">
            <a:xfrm flipV="1">
              <a:off x="2685709" y="37491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107"/>
          <p:cNvGrpSpPr>
            <a:grpSpLocks noChangeAspect="1"/>
          </p:cNvGrpSpPr>
          <p:nvPr/>
        </p:nvGrpSpPr>
        <p:grpSpPr>
          <a:xfrm>
            <a:off x="3216000" y="3888001"/>
            <a:ext cx="5760000" cy="2391888"/>
            <a:chOff x="152400" y="1381418"/>
            <a:chExt cx="6138425" cy="2668586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152400" y="2356373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152400" y="3072335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3905205" y="2355017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905205" y="3073015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2538020" y="3073691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 flipV="1">
              <a:off x="2538020" y="1381418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12700">
              <a:solidFill>
                <a:schemeClr val="accent4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123"/>
          <p:cNvGrpSpPr/>
          <p:nvPr/>
        </p:nvGrpSpPr>
        <p:grpSpPr>
          <a:xfrm>
            <a:off x="3255719" y="4964742"/>
            <a:ext cx="5667102" cy="282728"/>
            <a:chOff x="2305525" y="5833839"/>
            <a:chExt cx="4719820" cy="167881"/>
          </a:xfrm>
        </p:grpSpPr>
        <p:grpSp>
          <p:nvGrpSpPr>
            <p:cNvPr id="36" name="Group 116"/>
            <p:cNvGrpSpPr/>
            <p:nvPr/>
          </p:nvGrpSpPr>
          <p:grpSpPr>
            <a:xfrm>
              <a:off x="2305525" y="5833839"/>
              <a:ext cx="975192" cy="167881"/>
              <a:chOff x="2305525" y="5833839"/>
              <a:chExt cx="975192" cy="167881"/>
            </a:xfrm>
          </p:grpSpPr>
          <p:sp>
            <p:nvSpPr>
              <p:cNvPr id="41" name="Freeform 40"/>
              <p:cNvSpPr/>
              <p:nvPr/>
            </p:nvSpPr>
            <p:spPr>
              <a:xfrm flipH="1">
                <a:off x="2612913" y="5833839"/>
                <a:ext cx="667804" cy="167881"/>
              </a:xfrm>
              <a:custGeom>
                <a:avLst/>
                <a:gdLst>
                  <a:gd name="connsiteX0" fmla="*/ 0 w 667804"/>
                  <a:gd name="connsiteY0" fmla="*/ 155107 h 167881"/>
                  <a:gd name="connsiteX1" fmla="*/ 98528 w 667804"/>
                  <a:gd name="connsiteY1" fmla="*/ 1825 h 167881"/>
                  <a:gd name="connsiteX2" fmla="*/ 197057 w 667804"/>
                  <a:gd name="connsiteY2" fmla="*/ 144158 h 167881"/>
                  <a:gd name="connsiteX3" fmla="*/ 306533 w 667804"/>
                  <a:gd name="connsiteY3" fmla="*/ 12774 h 167881"/>
                  <a:gd name="connsiteX4" fmla="*/ 394114 w 667804"/>
                  <a:gd name="connsiteY4" fmla="*/ 155107 h 167881"/>
                  <a:gd name="connsiteX5" fmla="*/ 470747 w 667804"/>
                  <a:gd name="connsiteY5" fmla="*/ 89415 h 167881"/>
                  <a:gd name="connsiteX6" fmla="*/ 558328 w 667804"/>
                  <a:gd name="connsiteY6" fmla="*/ 56569 h 167881"/>
                  <a:gd name="connsiteX7" fmla="*/ 667804 w 667804"/>
                  <a:gd name="connsiteY7" fmla="*/ 45620 h 16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804" h="167881">
                    <a:moveTo>
                      <a:pt x="0" y="155107"/>
                    </a:moveTo>
                    <a:cubicBezTo>
                      <a:pt x="32842" y="79378"/>
                      <a:pt x="65685" y="3650"/>
                      <a:pt x="98528" y="1825"/>
                    </a:cubicBezTo>
                    <a:cubicBezTo>
                      <a:pt x="131371" y="0"/>
                      <a:pt x="162390" y="142333"/>
                      <a:pt x="197057" y="144158"/>
                    </a:cubicBezTo>
                    <a:cubicBezTo>
                      <a:pt x="231724" y="145983"/>
                      <a:pt x="273690" y="10949"/>
                      <a:pt x="306533" y="12774"/>
                    </a:cubicBezTo>
                    <a:cubicBezTo>
                      <a:pt x="339376" y="14599"/>
                      <a:pt x="366745" y="142334"/>
                      <a:pt x="394114" y="155107"/>
                    </a:cubicBezTo>
                    <a:cubicBezTo>
                      <a:pt x="421483" y="167881"/>
                      <a:pt x="443378" y="105838"/>
                      <a:pt x="470747" y="89415"/>
                    </a:cubicBezTo>
                    <a:cubicBezTo>
                      <a:pt x="498116" y="72992"/>
                      <a:pt x="525485" y="63868"/>
                      <a:pt x="558328" y="56569"/>
                    </a:cubicBezTo>
                    <a:cubicBezTo>
                      <a:pt x="591171" y="49270"/>
                      <a:pt x="629487" y="47445"/>
                      <a:pt x="667804" y="45620"/>
                    </a:cubicBezTo>
                  </a:path>
                </a:pathLst>
              </a:custGeom>
              <a:ln w="25400"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>
                <a:off x="2305525" y="5876283"/>
                <a:ext cx="307388" cy="1588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117"/>
            <p:cNvGrpSpPr/>
            <p:nvPr/>
          </p:nvGrpSpPr>
          <p:grpSpPr>
            <a:xfrm flipH="1">
              <a:off x="6050153" y="5833839"/>
              <a:ext cx="975192" cy="167881"/>
              <a:chOff x="2189126" y="5833839"/>
              <a:chExt cx="975192" cy="167881"/>
            </a:xfrm>
          </p:grpSpPr>
          <p:sp>
            <p:nvSpPr>
              <p:cNvPr id="39" name="Freeform 38"/>
              <p:cNvSpPr/>
              <p:nvPr/>
            </p:nvSpPr>
            <p:spPr>
              <a:xfrm flipH="1">
                <a:off x="2496514" y="5833839"/>
                <a:ext cx="667804" cy="167881"/>
              </a:xfrm>
              <a:custGeom>
                <a:avLst/>
                <a:gdLst>
                  <a:gd name="connsiteX0" fmla="*/ 0 w 667804"/>
                  <a:gd name="connsiteY0" fmla="*/ 155107 h 167881"/>
                  <a:gd name="connsiteX1" fmla="*/ 98528 w 667804"/>
                  <a:gd name="connsiteY1" fmla="*/ 1825 h 167881"/>
                  <a:gd name="connsiteX2" fmla="*/ 197057 w 667804"/>
                  <a:gd name="connsiteY2" fmla="*/ 144158 h 167881"/>
                  <a:gd name="connsiteX3" fmla="*/ 306533 w 667804"/>
                  <a:gd name="connsiteY3" fmla="*/ 12774 h 167881"/>
                  <a:gd name="connsiteX4" fmla="*/ 394114 w 667804"/>
                  <a:gd name="connsiteY4" fmla="*/ 155107 h 167881"/>
                  <a:gd name="connsiteX5" fmla="*/ 470747 w 667804"/>
                  <a:gd name="connsiteY5" fmla="*/ 89415 h 167881"/>
                  <a:gd name="connsiteX6" fmla="*/ 558328 w 667804"/>
                  <a:gd name="connsiteY6" fmla="*/ 56569 h 167881"/>
                  <a:gd name="connsiteX7" fmla="*/ 667804 w 667804"/>
                  <a:gd name="connsiteY7" fmla="*/ 45620 h 16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804" h="167881">
                    <a:moveTo>
                      <a:pt x="0" y="155107"/>
                    </a:moveTo>
                    <a:cubicBezTo>
                      <a:pt x="32842" y="79378"/>
                      <a:pt x="65685" y="3650"/>
                      <a:pt x="98528" y="1825"/>
                    </a:cubicBezTo>
                    <a:cubicBezTo>
                      <a:pt x="131371" y="0"/>
                      <a:pt x="162390" y="142333"/>
                      <a:pt x="197057" y="144158"/>
                    </a:cubicBezTo>
                    <a:cubicBezTo>
                      <a:pt x="231724" y="145983"/>
                      <a:pt x="273690" y="10949"/>
                      <a:pt x="306533" y="12774"/>
                    </a:cubicBezTo>
                    <a:cubicBezTo>
                      <a:pt x="339376" y="14599"/>
                      <a:pt x="366745" y="142334"/>
                      <a:pt x="394114" y="155107"/>
                    </a:cubicBezTo>
                    <a:cubicBezTo>
                      <a:pt x="421483" y="167881"/>
                      <a:pt x="443378" y="105838"/>
                      <a:pt x="470747" y="89415"/>
                    </a:cubicBezTo>
                    <a:cubicBezTo>
                      <a:pt x="498116" y="72992"/>
                      <a:pt x="525485" y="63868"/>
                      <a:pt x="558328" y="56569"/>
                    </a:cubicBezTo>
                    <a:cubicBezTo>
                      <a:pt x="591171" y="49270"/>
                      <a:pt x="629487" y="47445"/>
                      <a:pt x="667804" y="45620"/>
                    </a:cubicBezTo>
                  </a:path>
                </a:pathLst>
              </a:custGeom>
              <a:ln w="25400"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flipH="1">
                <a:off x="2189126" y="5876283"/>
                <a:ext cx="307388" cy="1588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127"/>
          <p:cNvGrpSpPr/>
          <p:nvPr/>
        </p:nvGrpSpPr>
        <p:grpSpPr>
          <a:xfrm>
            <a:off x="5505464" y="5012187"/>
            <a:ext cx="742091" cy="129996"/>
            <a:chOff x="4050969" y="5857324"/>
            <a:chExt cx="703654" cy="123263"/>
          </a:xfrm>
        </p:grpSpPr>
        <p:sp>
          <p:nvSpPr>
            <p:cNvPr id="44" name="Oval 18"/>
            <p:cNvSpPr>
              <a:spLocks noChangeAspect="1" noChangeArrowheads="1"/>
            </p:cNvSpPr>
            <p:nvPr/>
          </p:nvSpPr>
          <p:spPr bwMode="auto">
            <a:xfrm>
              <a:off x="4050969" y="5857324"/>
              <a:ext cx="164392" cy="12326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16200000" flipH="1">
              <a:off x="4485291" y="5653922"/>
              <a:ext cx="2496" cy="536169"/>
            </a:xfrm>
            <a:prstGeom prst="straightConnector1">
              <a:avLst/>
            </a:prstGeom>
            <a:ln w="25400" cap="flat" cmpd="sng" algn="ctr">
              <a:solidFill>
                <a:schemeClr val="accent2">
                  <a:lumMod val="75000"/>
                </a:schemeClr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122"/>
          <p:cNvGrpSpPr>
            <a:grpSpLocks noChangeAspect="1"/>
          </p:cNvGrpSpPr>
          <p:nvPr/>
        </p:nvGrpSpPr>
        <p:grpSpPr>
          <a:xfrm>
            <a:off x="5454543" y="3897040"/>
            <a:ext cx="1282903" cy="2391889"/>
            <a:chOff x="4299657" y="5309244"/>
            <a:chExt cx="835846" cy="1558383"/>
          </a:xfrm>
        </p:grpSpPr>
        <p:sp>
          <p:nvSpPr>
            <p:cNvPr id="50" name="Freeform 16"/>
            <p:cNvSpPr>
              <a:spLocks/>
            </p:cNvSpPr>
            <p:nvPr/>
          </p:nvSpPr>
          <p:spPr bwMode="auto">
            <a:xfrm flipV="1">
              <a:off x="4299657" y="5309244"/>
              <a:ext cx="835846" cy="570140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4299657" y="6297487"/>
              <a:ext cx="835846" cy="570140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Content Placeholder 2"/>
          <p:cNvSpPr txBox="1">
            <a:spLocks/>
          </p:cNvSpPr>
          <p:nvPr/>
        </p:nvSpPr>
        <p:spPr>
          <a:xfrm>
            <a:off x="2856000" y="1989000"/>
            <a:ext cx="6480000" cy="2880000"/>
          </a:xfrm>
          <a:prstGeom prst="rect">
            <a:avLst/>
          </a:prstGeom>
          <a:solidFill>
            <a:schemeClr val="bg1"/>
          </a:solidFill>
          <a:ln w="31750" cmpd="sng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74250" lvl="1">
              <a:spcBef>
                <a:spcPct val="20000"/>
              </a:spcBef>
              <a:defRPr/>
            </a:pPr>
            <a:r>
              <a:rPr lang="en-US" sz="2000" dirty="0"/>
              <a:t>The energy loss of a particle bunch</a:t>
            </a:r>
            <a:endParaRPr lang="en-US" dirty="0"/>
          </a:p>
          <a:p>
            <a:pPr marL="694800" lvl="2" indent="-342900">
              <a:spcBef>
                <a:spcPct val="20000"/>
              </a:spcBef>
              <a:buFont typeface="Arial"/>
              <a:buChar char="⇒"/>
              <a:defRPr/>
            </a:pPr>
            <a:r>
              <a:rPr lang="en-US" dirty="0"/>
              <a:t>causes </a:t>
            </a:r>
            <a:r>
              <a:rPr lang="en-US" b="1" dirty="0">
                <a:solidFill>
                  <a:srgbClr val="C00000"/>
                </a:solidFill>
              </a:rPr>
              <a:t>beam induced heating</a:t>
            </a:r>
            <a:r>
              <a:rPr lang="en-US" b="1" dirty="0"/>
              <a:t> </a:t>
            </a:r>
            <a:r>
              <a:rPr lang="en-US" dirty="0"/>
              <a:t>of the machine elements (damage, outgassing) or </a:t>
            </a:r>
            <a:r>
              <a:rPr lang="en-US" b="1" dirty="0">
                <a:solidFill>
                  <a:srgbClr val="C00000"/>
                </a:solidFill>
              </a:rPr>
              <a:t>sparking</a:t>
            </a:r>
            <a:r>
              <a:rPr lang="en-US" dirty="0"/>
              <a:t> due to high field</a:t>
            </a:r>
            <a:endParaRPr lang="en-US" b="1" dirty="0">
              <a:solidFill>
                <a:srgbClr val="C00000"/>
              </a:solidFill>
            </a:endParaRPr>
          </a:p>
          <a:p>
            <a:pPr marL="694800" lvl="2" indent="-342900">
              <a:spcBef>
                <a:spcPct val="20000"/>
              </a:spcBef>
              <a:buFont typeface="Arial"/>
              <a:buChar char="⇒"/>
              <a:defRPr/>
            </a:pPr>
            <a:r>
              <a:rPr lang="en-US" dirty="0"/>
              <a:t>feeds into both </a:t>
            </a:r>
            <a:r>
              <a:rPr lang="en-US" b="1" dirty="0">
                <a:solidFill>
                  <a:srgbClr val="C00000"/>
                </a:solidFill>
              </a:rPr>
              <a:t>longitudinal and transverse instabilities</a:t>
            </a:r>
            <a:r>
              <a:rPr lang="en-US" b="1" dirty="0"/>
              <a:t> </a:t>
            </a:r>
            <a:r>
              <a:rPr lang="en-US" dirty="0"/>
              <a:t>through the associated EM fields</a:t>
            </a:r>
          </a:p>
          <a:p>
            <a:pPr marL="694800" lvl="2" indent="-342900">
              <a:spcBef>
                <a:spcPct val="20000"/>
              </a:spcBef>
              <a:buFont typeface="Arial"/>
              <a:buChar char="⇒"/>
              <a:defRPr/>
            </a:pPr>
            <a:r>
              <a:rPr lang="en-US" dirty="0"/>
              <a:t>is compensated by the RF system determining a </a:t>
            </a:r>
            <a:r>
              <a:rPr lang="en-US" b="1" dirty="0">
                <a:solidFill>
                  <a:srgbClr val="C00000"/>
                </a:solidFill>
              </a:rPr>
              <a:t>stable phase shift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AB4AF4-B02B-C950-28BA-8F8F052D8F2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200" y="864000"/>
            <a:ext cx="4457347" cy="6117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52736F-1DB9-1C80-120E-AB69E114B356}"/>
              </a:ext>
            </a:extLst>
          </p:cNvPr>
          <p:cNvSpPr txBox="1"/>
          <p:nvPr/>
        </p:nvSpPr>
        <p:spPr>
          <a:xfrm>
            <a:off x="8280000" y="864000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happens to the energy lost by the source?</a:t>
            </a:r>
          </a:p>
        </p:txBody>
      </p:sp>
    </p:spTree>
    <p:extLst>
      <p:ext uri="{BB962C8B-B14F-4D97-AF65-F5344CB8AC3E}">
        <p14:creationId xmlns:p14="http://schemas.microsoft.com/office/powerpoint/2010/main" val="49879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2B5-BC69-1846-B7E0-FE30C19F9790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13</a:t>
            </a:fld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A1BB11C-5157-F647-B03B-063B73592771}"/>
              </a:ext>
            </a:extLst>
          </p:cNvPr>
          <p:cNvGrpSpPr/>
          <p:nvPr/>
        </p:nvGrpSpPr>
        <p:grpSpPr>
          <a:xfrm>
            <a:off x="1948380" y="2594793"/>
            <a:ext cx="2378324" cy="2378324"/>
            <a:chOff x="424380" y="2594793"/>
            <a:chExt cx="2378324" cy="2378324"/>
          </a:xfrm>
        </p:grpSpPr>
        <p:sp>
          <p:nvSpPr>
            <p:cNvPr id="7" name="Donut 6">
              <a:extLst>
                <a:ext uri="{FF2B5EF4-FFF2-40B4-BE49-F238E27FC236}">
                  <a16:creationId xmlns:a16="http://schemas.microsoft.com/office/drawing/2014/main" id="{9AD6984D-12DA-2848-B717-492292E53F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4380" y="2594793"/>
              <a:ext cx="2378324" cy="2378324"/>
            </a:xfrm>
            <a:prstGeom prst="donut">
              <a:avLst>
                <a:gd name="adj" fmla="val 16311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964035A-D274-DF46-A209-A46EC4D2714F}"/>
                </a:ext>
              </a:extLst>
            </p:cNvPr>
            <p:cNvCxnSpPr/>
            <p:nvPr/>
          </p:nvCxnSpPr>
          <p:spPr>
            <a:xfrm flipV="1">
              <a:off x="1664124" y="3489216"/>
              <a:ext cx="498128" cy="3055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BC77198-6A74-3149-A2D9-FEC82B6F1737}"/>
                </a:ext>
              </a:extLst>
            </p:cNvPr>
            <p:cNvSpPr txBox="1"/>
            <p:nvPr/>
          </p:nvSpPr>
          <p:spPr>
            <a:xfrm>
              <a:off x="1637236" y="3084973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b</a:t>
              </a:r>
              <a:endParaRPr lang="en-US" dirty="0"/>
            </a:p>
          </p:txBody>
        </p:sp>
        <p:sp>
          <p:nvSpPr>
            <p:cNvPr id="10" name="Donut 9">
              <a:extLst>
                <a:ext uri="{FF2B5EF4-FFF2-40B4-BE49-F238E27FC236}">
                  <a16:creationId xmlns:a16="http://schemas.microsoft.com/office/drawing/2014/main" id="{B522952A-1EF5-004B-8A4C-7DCA276F29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277" y="3061802"/>
              <a:ext cx="1440000" cy="1440000"/>
            </a:xfrm>
            <a:prstGeom prst="donut">
              <a:avLst>
                <a:gd name="adj" fmla="val 6503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Donut 10">
              <a:extLst>
                <a:ext uri="{FF2B5EF4-FFF2-40B4-BE49-F238E27FC236}">
                  <a16:creationId xmlns:a16="http://schemas.microsoft.com/office/drawing/2014/main" id="{C33F3509-BD59-AA45-B8EE-D64C0EC1AA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16047" y="2985240"/>
              <a:ext cx="1601105" cy="1610610"/>
            </a:xfrm>
            <a:prstGeom prst="donut">
              <a:avLst>
                <a:gd name="adj" fmla="val 6503"/>
              </a:avLst>
            </a:prstGeom>
            <a:solidFill>
              <a:srgbClr val="AC67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BFCEC27-F2B5-B445-8732-7119EFBC6E4A}"/>
              </a:ext>
            </a:extLst>
          </p:cNvPr>
          <p:cNvGrpSpPr/>
          <p:nvPr/>
        </p:nvGrpSpPr>
        <p:grpSpPr>
          <a:xfrm>
            <a:off x="4996455" y="2809572"/>
            <a:ext cx="4307887" cy="1743735"/>
            <a:chOff x="3472454" y="2809571"/>
            <a:chExt cx="4307887" cy="1743735"/>
          </a:xfrm>
        </p:grpSpPr>
        <p:pic>
          <p:nvPicPr>
            <p:cNvPr id="12" name="Picture 11" descr="latex-image-1.pdf">
              <a:extLst>
                <a:ext uri="{FF2B5EF4-FFF2-40B4-BE49-F238E27FC236}">
                  <a16:creationId xmlns:a16="http://schemas.microsoft.com/office/drawing/2014/main" id="{2B55B182-C7D6-7448-8843-B5636BBBD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251" y="4282201"/>
              <a:ext cx="1091749" cy="271105"/>
            </a:xfrm>
            <a:prstGeom prst="rect">
              <a:avLst/>
            </a:prstGeom>
          </p:spPr>
        </p:pic>
        <p:pic>
          <p:nvPicPr>
            <p:cNvPr id="13" name="Picture 12" descr="latex-image-1.pdf">
              <a:extLst>
                <a:ext uri="{FF2B5EF4-FFF2-40B4-BE49-F238E27FC236}">
                  <a16:creationId xmlns:a16="http://schemas.microsoft.com/office/drawing/2014/main" id="{8F848B5F-14A4-614D-8213-44A121EA4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7952" y="3619825"/>
              <a:ext cx="4137433" cy="541807"/>
            </a:xfrm>
            <a:prstGeom prst="rect">
              <a:avLst/>
            </a:prstGeom>
          </p:spPr>
        </p:pic>
        <p:pic>
          <p:nvPicPr>
            <p:cNvPr id="14" name="Picture 13" descr="latex-image-1.pdf">
              <a:extLst>
                <a:ext uri="{FF2B5EF4-FFF2-40B4-BE49-F238E27FC236}">
                  <a16:creationId xmlns:a16="http://schemas.microsoft.com/office/drawing/2014/main" id="{B5E5F4B1-38F1-2441-8BC8-273814DBB0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2454" y="2929232"/>
              <a:ext cx="1602153" cy="245974"/>
            </a:xfrm>
            <a:prstGeom prst="rect">
              <a:avLst/>
            </a:prstGeom>
          </p:spPr>
        </p:pic>
        <p:pic>
          <p:nvPicPr>
            <p:cNvPr id="15" name="Picture 14" descr="latex-image-1.pdf">
              <a:extLst>
                <a:ext uri="{FF2B5EF4-FFF2-40B4-BE49-F238E27FC236}">
                  <a16:creationId xmlns:a16="http://schemas.microsoft.com/office/drawing/2014/main" id="{56AC5120-2A06-BB4F-AE83-81FFAA1E3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9837" y="2809571"/>
              <a:ext cx="1720504" cy="575814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05C5F84-5309-5541-8587-8E0A29FD3EC8}"/>
              </a:ext>
            </a:extLst>
          </p:cNvPr>
          <p:cNvSpPr txBox="1"/>
          <p:nvPr/>
        </p:nvSpPr>
        <p:spPr>
          <a:xfrm>
            <a:off x="4981528" y="4808994"/>
            <a:ext cx="3994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Boundary conditions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19CE324-896D-5647-9024-DBC296799979}"/>
              </a:ext>
            </a:extLst>
          </p:cNvPr>
          <p:cNvGrpSpPr/>
          <p:nvPr/>
        </p:nvGrpSpPr>
        <p:grpSpPr>
          <a:xfrm>
            <a:off x="4732149" y="2683538"/>
            <a:ext cx="4997346" cy="3475174"/>
            <a:chOff x="3208149" y="2683538"/>
            <a:chExt cx="4997346" cy="3475174"/>
          </a:xfrm>
        </p:grpSpPr>
        <p:pic>
          <p:nvPicPr>
            <p:cNvPr id="16" name="Picture 15" descr="latex-image-1.pdf">
              <a:extLst>
                <a:ext uri="{FF2B5EF4-FFF2-40B4-BE49-F238E27FC236}">
                  <a16:creationId xmlns:a16="http://schemas.microsoft.com/office/drawing/2014/main" id="{863092BE-3553-354C-8A4A-4F86DAED77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679"/>
            <a:stretch/>
          </p:blipFill>
          <p:spPr>
            <a:xfrm>
              <a:off x="3208149" y="5173564"/>
              <a:ext cx="4997346" cy="706819"/>
            </a:xfrm>
            <a:prstGeom prst="rect">
              <a:avLst/>
            </a:prstGeom>
          </p:spPr>
        </p:pic>
        <p:pic>
          <p:nvPicPr>
            <p:cNvPr id="17" name="Picture 16" descr="latex-image-1.pdf">
              <a:extLst>
                <a:ext uri="{FF2B5EF4-FFF2-40B4-BE49-F238E27FC236}">
                  <a16:creationId xmlns:a16="http://schemas.microsoft.com/office/drawing/2014/main" id="{1E9435C0-0724-B245-A9F9-B4FD24310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8149" y="5882963"/>
              <a:ext cx="2500121" cy="275749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F16F9A9-73EF-604B-87C2-A095EA17F75F}"/>
                </a:ext>
              </a:extLst>
            </p:cNvPr>
            <p:cNvSpPr/>
            <p:nvPr/>
          </p:nvSpPr>
          <p:spPr>
            <a:xfrm>
              <a:off x="7121471" y="2683538"/>
              <a:ext cx="513123" cy="4913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DA6F145-F437-4042-B0B5-2E000CA19B5A}"/>
                </a:ext>
              </a:extLst>
            </p:cNvPr>
            <p:cNvSpPr/>
            <p:nvPr/>
          </p:nvSpPr>
          <p:spPr>
            <a:xfrm>
              <a:off x="5354665" y="3637969"/>
              <a:ext cx="330358" cy="51777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30D38F2-DFE0-B743-A4B4-05FC01AB06CA}"/>
              </a:ext>
            </a:extLst>
          </p:cNvPr>
          <p:cNvSpPr txBox="1">
            <a:spLocks/>
          </p:cNvSpPr>
          <p:nvPr/>
        </p:nvSpPr>
        <p:spPr>
          <a:xfrm>
            <a:off x="4569449" y="2166594"/>
            <a:ext cx="5544000" cy="81812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60000" lvl="1" indent="-285750" algn="just">
              <a:spcBef>
                <a:spcPct val="20000"/>
              </a:spcBef>
              <a:buFont typeface="System Font Regular"/>
              <a:buChar char="→"/>
              <a:defRPr/>
            </a:pPr>
            <a:r>
              <a:rPr lang="en-US" sz="1600" dirty="0"/>
              <a:t>An example: </a:t>
            </a:r>
            <a:r>
              <a:rPr lang="en-US" sz="1600" b="1" dirty="0"/>
              <a:t>axisymmetric beam chamber </a:t>
            </a:r>
            <a:r>
              <a:rPr lang="en-US" sz="1600" dirty="0"/>
              <a:t>with several layers with different EM properties</a:t>
            </a:r>
          </a:p>
        </p:txBody>
      </p:sp>
    </p:spTree>
    <p:extLst>
      <p:ext uri="{BB962C8B-B14F-4D97-AF65-F5344CB8AC3E}">
        <p14:creationId xmlns:p14="http://schemas.microsoft.com/office/powerpoint/2010/main" val="410237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20C5-78DE-2743-84AC-F52E8417C2D9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14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5C5F84-5309-5541-8587-8E0A29FD3EC8}"/>
              </a:ext>
            </a:extLst>
          </p:cNvPr>
          <p:cNvSpPr txBox="1"/>
          <p:nvPr/>
        </p:nvSpPr>
        <p:spPr>
          <a:xfrm>
            <a:off x="1830505" y="2233189"/>
            <a:ext cx="4831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6950" indent="-285750">
              <a:buFont typeface="System Font Regular"/>
              <a:buChar char="→"/>
            </a:pPr>
            <a:r>
              <a:rPr lang="en-US" sz="1600" dirty="0"/>
              <a:t>We are interested in the longitudinal force on a test charge q</a:t>
            </a:r>
            <a:r>
              <a:rPr lang="en-US" sz="1600" baseline="-25000" dirty="0"/>
              <a:t>2</a:t>
            </a:r>
            <a:r>
              <a:rPr lang="en-US" sz="1600" dirty="0"/>
              <a:t> following the source q</a:t>
            </a:r>
            <a:r>
              <a:rPr lang="en-US" sz="1600" baseline="-25000" dirty="0"/>
              <a:t>1</a:t>
            </a:r>
            <a:r>
              <a:rPr lang="en-US" sz="1600" dirty="0"/>
              <a:t> at a distance z (wake per unit length of chamber)</a:t>
            </a:r>
          </a:p>
        </p:txBody>
      </p:sp>
      <p:pic>
        <p:nvPicPr>
          <p:cNvPr id="23" name="Picture 22" descr="latex-image-1.pdf">
            <a:extLst>
              <a:ext uri="{FF2B5EF4-FFF2-40B4-BE49-F238E27FC236}">
                <a16:creationId xmlns:a16="http://schemas.microsoft.com/office/drawing/2014/main" id="{04641251-AD82-1E45-A971-7D36C40CF5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406" y="3208396"/>
            <a:ext cx="1065278" cy="218518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402EA1F6-C600-714C-871B-C9CC03DF747D}"/>
              </a:ext>
            </a:extLst>
          </p:cNvPr>
          <p:cNvGrpSpPr/>
          <p:nvPr/>
        </p:nvGrpSpPr>
        <p:grpSpPr>
          <a:xfrm>
            <a:off x="4870515" y="4901465"/>
            <a:ext cx="5532713" cy="1327592"/>
            <a:chOff x="3346514" y="4901465"/>
            <a:chExt cx="5532713" cy="1327592"/>
          </a:xfrm>
        </p:grpSpPr>
        <p:pic>
          <p:nvPicPr>
            <p:cNvPr id="24" name="Picture 23" descr="latex-image-1.pdf">
              <a:extLst>
                <a:ext uri="{FF2B5EF4-FFF2-40B4-BE49-F238E27FC236}">
                  <a16:creationId xmlns:a16="http://schemas.microsoft.com/office/drawing/2014/main" id="{479D3AB0-7EC8-F041-BB6C-891B7A21BC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657"/>
            <a:stretch/>
          </p:blipFill>
          <p:spPr>
            <a:xfrm>
              <a:off x="3346514" y="4901465"/>
              <a:ext cx="5532713" cy="583559"/>
            </a:xfrm>
            <a:prstGeom prst="rect">
              <a:avLst/>
            </a:prstGeom>
          </p:spPr>
        </p:pic>
        <p:pic>
          <p:nvPicPr>
            <p:cNvPr id="25" name="Picture 24" descr="latex-image-1.pdf">
              <a:extLst>
                <a:ext uri="{FF2B5EF4-FFF2-40B4-BE49-F238E27FC236}">
                  <a16:creationId xmlns:a16="http://schemas.microsoft.com/office/drawing/2014/main" id="{A5F27D9E-43ED-9A4B-8864-8B17EAD42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87"/>
            <a:stretch/>
          </p:blipFill>
          <p:spPr>
            <a:xfrm>
              <a:off x="5736627" y="5656642"/>
              <a:ext cx="2950577" cy="572415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8D13B2D-96BF-884D-9182-E0F676B5FBC7}"/>
              </a:ext>
            </a:extLst>
          </p:cNvPr>
          <p:cNvGrpSpPr>
            <a:grpSpLocks noChangeAspect="1"/>
          </p:cNvGrpSpPr>
          <p:nvPr/>
        </p:nvGrpSpPr>
        <p:grpSpPr>
          <a:xfrm rot="600000">
            <a:off x="2527434" y="1933145"/>
            <a:ext cx="7200000" cy="3858968"/>
            <a:chOff x="1101067" y="2132856"/>
            <a:chExt cx="7826997" cy="419502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0B33D20-A843-CA43-A65A-FEED19B1B4A5}"/>
                </a:ext>
              </a:extLst>
            </p:cNvPr>
            <p:cNvCxnSpPr/>
            <p:nvPr/>
          </p:nvCxnSpPr>
          <p:spPr>
            <a:xfrm flipV="1">
              <a:off x="1323132" y="2679080"/>
              <a:ext cx="5726414" cy="2421980"/>
            </a:xfrm>
            <a:prstGeom prst="line">
              <a:avLst/>
            </a:prstGeom>
            <a:ln w="57150" cmpd="sng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B49655A-8AFD-0845-8E11-5B1278BE8E13}"/>
                </a:ext>
              </a:extLst>
            </p:cNvPr>
            <p:cNvCxnSpPr/>
            <p:nvPr/>
          </p:nvCxnSpPr>
          <p:spPr>
            <a:xfrm flipV="1">
              <a:off x="1702024" y="3829298"/>
              <a:ext cx="5606280" cy="2367757"/>
            </a:xfrm>
            <a:prstGeom prst="line">
              <a:avLst/>
            </a:prstGeom>
            <a:ln w="57150" cmpd="sng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3BA64FF-AB7C-DF41-9461-3C13C9E7F1EC}"/>
                </a:ext>
              </a:extLst>
            </p:cNvPr>
            <p:cNvSpPr/>
            <p:nvPr/>
          </p:nvSpPr>
          <p:spPr>
            <a:xfrm rot="20944297">
              <a:off x="1101067" y="5091340"/>
              <a:ext cx="658416" cy="1187580"/>
            </a:xfrm>
            <a:prstGeom prst="ellipse">
              <a:avLst/>
            </a:prstGeom>
            <a:noFill/>
            <a:ln w="76200" cmpd="tri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280E7F9-3283-7142-B980-79B2EA1E816B}"/>
                </a:ext>
              </a:extLst>
            </p:cNvPr>
            <p:cNvCxnSpPr/>
            <p:nvPr/>
          </p:nvCxnSpPr>
          <p:spPr>
            <a:xfrm flipV="1">
              <a:off x="6732240" y="2132856"/>
              <a:ext cx="1619760" cy="688330"/>
            </a:xfrm>
            <a:prstGeom prst="line">
              <a:avLst/>
            </a:prstGeom>
            <a:ln w="57150" cmpd="sng">
              <a:solidFill>
                <a:srgbClr val="404040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B40E2E9-053E-F34E-A12A-3766E15A21FF}"/>
                </a:ext>
              </a:extLst>
            </p:cNvPr>
            <p:cNvCxnSpPr/>
            <p:nvPr/>
          </p:nvCxnSpPr>
          <p:spPr>
            <a:xfrm flipV="1">
              <a:off x="7308304" y="3140968"/>
              <a:ext cx="1619760" cy="688330"/>
            </a:xfrm>
            <a:prstGeom prst="line">
              <a:avLst/>
            </a:prstGeom>
            <a:ln w="57150" cmpd="sng">
              <a:solidFill>
                <a:srgbClr val="404040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B846EF1-B9E8-7640-A473-360BD6574362}"/>
                </a:ext>
              </a:extLst>
            </p:cNvPr>
            <p:cNvGrpSpPr/>
            <p:nvPr/>
          </p:nvGrpSpPr>
          <p:grpSpPr>
            <a:xfrm>
              <a:off x="1736179" y="3323442"/>
              <a:ext cx="7122474" cy="3004443"/>
              <a:chOff x="1736179" y="3323442"/>
              <a:chExt cx="7122474" cy="3004443"/>
            </a:xfrm>
          </p:grpSpPr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769CB98E-9011-6048-91C6-94AFC02BAE35}"/>
                  </a:ext>
                </a:extLst>
              </p:cNvPr>
              <p:cNvCxnSpPr/>
              <p:nvPr/>
            </p:nvCxnSpPr>
            <p:spPr>
              <a:xfrm flipV="1">
                <a:off x="1736179" y="3323442"/>
                <a:ext cx="7122474" cy="300444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26E095E-E6D1-DC41-9D06-A0E77B29E3CB}"/>
                  </a:ext>
                </a:extLst>
              </p:cNvPr>
              <p:cNvSpPr txBox="1"/>
              <p:nvPr/>
            </p:nvSpPr>
            <p:spPr>
              <a:xfrm rot="20243496">
                <a:off x="5310929" y="4539821"/>
                <a:ext cx="1008112" cy="401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 = 1 m</a:t>
                </a:r>
              </a:p>
            </p:txBody>
          </p:sp>
        </p:grp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6F6807F-2BAA-4D4A-8EAB-030F73AF8CAF}"/>
                </a:ext>
              </a:extLst>
            </p:cNvPr>
            <p:cNvCxnSpPr/>
            <p:nvPr/>
          </p:nvCxnSpPr>
          <p:spPr>
            <a:xfrm flipV="1">
              <a:off x="1541698" y="2651244"/>
              <a:ext cx="7122474" cy="3004443"/>
            </a:xfrm>
            <a:prstGeom prst="straightConnector1">
              <a:avLst/>
            </a:prstGeom>
            <a:ln>
              <a:solidFill>
                <a:srgbClr val="404040"/>
              </a:solidFill>
              <a:prstDash val="dash"/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18">
              <a:extLst>
                <a:ext uri="{FF2B5EF4-FFF2-40B4-BE49-F238E27FC236}">
                  <a16:creationId xmlns:a16="http://schemas.microsoft.com/office/drawing/2014/main" id="{E01E4EB8-4698-104E-8E15-CABF6EF75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831" y="4270987"/>
              <a:ext cx="215999" cy="19526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8">
              <a:extLst>
                <a:ext uri="{FF2B5EF4-FFF2-40B4-BE49-F238E27FC236}">
                  <a16:creationId xmlns:a16="http://schemas.microsoft.com/office/drawing/2014/main" id="{AB80C82A-BDF1-5640-9375-92FB4F560A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229330">
              <a:off x="5962030" y="3641028"/>
              <a:ext cx="216000" cy="19526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9FB2D94-4333-344E-BB4E-DF092DEBE654}"/>
              </a:ext>
            </a:extLst>
          </p:cNvPr>
          <p:cNvSpPr txBox="1"/>
          <p:nvPr/>
        </p:nvSpPr>
        <p:spPr>
          <a:xfrm>
            <a:off x="9593219" y="2990317"/>
            <a:ext cx="17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68374ED-A026-D143-A81F-2F6E9A8510E9}"/>
              </a:ext>
            </a:extLst>
          </p:cNvPr>
          <p:cNvSpPr txBox="1"/>
          <p:nvPr/>
        </p:nvSpPr>
        <p:spPr>
          <a:xfrm>
            <a:off x="7100505" y="3106797"/>
            <a:ext cx="55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16334F4-927D-8B44-B1A8-A69DE157BD6B}"/>
              </a:ext>
            </a:extLst>
          </p:cNvPr>
          <p:cNvSpPr txBox="1"/>
          <p:nvPr/>
        </p:nvSpPr>
        <p:spPr>
          <a:xfrm>
            <a:off x="5583161" y="3428827"/>
            <a:ext cx="55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  <a:endParaRPr lang="en-US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48F2499-6FE6-E341-A07D-920E5310FFB8}"/>
              </a:ext>
            </a:extLst>
          </p:cNvPr>
          <p:cNvCxnSpPr>
            <a:cxnSpLocks/>
          </p:cNvCxnSpPr>
          <p:nvPr/>
        </p:nvCxnSpPr>
        <p:spPr>
          <a:xfrm flipH="1">
            <a:off x="5016013" y="3944105"/>
            <a:ext cx="585137" cy="1371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B057814-6690-CC40-B6A2-571548957180}"/>
              </a:ext>
            </a:extLst>
          </p:cNvPr>
          <p:cNvSpPr txBox="1"/>
          <p:nvPr/>
        </p:nvSpPr>
        <p:spPr>
          <a:xfrm>
            <a:off x="5118056" y="3643344"/>
            <a:ext cx="55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</a:t>
            </a:r>
            <a:r>
              <a:rPr lang="en-US" i="1" baseline="-25000" dirty="0"/>
              <a:t>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7025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5E97-C2D8-3348-A093-A1EDCD69ABFD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15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25E033-FB35-1A42-99E1-0CA63D7D0A2E}"/>
              </a:ext>
            </a:extLst>
          </p:cNvPr>
          <p:cNvGrpSpPr>
            <a:grpSpLocks noChangeAspect="1"/>
          </p:cNvGrpSpPr>
          <p:nvPr/>
        </p:nvGrpSpPr>
        <p:grpSpPr>
          <a:xfrm>
            <a:off x="2437006" y="2703196"/>
            <a:ext cx="1440001" cy="1440000"/>
            <a:chOff x="393476" y="1238433"/>
            <a:chExt cx="2378324" cy="2378324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9F06569F-1570-4349-BD6D-ED8EF5865C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3476" y="1238433"/>
              <a:ext cx="2378324" cy="2378324"/>
            </a:xfrm>
            <a:prstGeom prst="donut">
              <a:avLst>
                <a:gd name="adj" fmla="val 16311"/>
              </a:avLst>
            </a:prstGeom>
            <a:solidFill>
              <a:srgbClr val="AC674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93FE362-0770-7F45-A1DB-447E3D71BB73}"/>
                </a:ext>
              </a:extLst>
            </p:cNvPr>
            <p:cNvCxnSpPr/>
            <p:nvPr/>
          </p:nvCxnSpPr>
          <p:spPr>
            <a:xfrm flipV="1">
              <a:off x="1625600" y="1828180"/>
              <a:ext cx="498128" cy="6102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F527E1-B9B0-7D42-A5EE-AA1A9FAD6FFE}"/>
                </a:ext>
              </a:extLst>
            </p:cNvPr>
            <p:cNvSpPr txBox="1"/>
            <p:nvPr/>
          </p:nvSpPr>
          <p:spPr>
            <a:xfrm>
              <a:off x="1392925" y="1635073"/>
              <a:ext cx="381001" cy="609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b</a:t>
              </a:r>
              <a:endParaRPr lang="en-US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D7F581A-FDC6-BF4C-AE3C-1B5C9869C576}"/>
                </a:ext>
              </a:extLst>
            </p:cNvPr>
            <p:cNvCxnSpPr/>
            <p:nvPr/>
          </p:nvCxnSpPr>
          <p:spPr>
            <a:xfrm flipV="1">
              <a:off x="2373769" y="2399903"/>
              <a:ext cx="371613" cy="1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FE11E87-A0D3-D848-BC32-139513641849}"/>
                </a:ext>
              </a:extLst>
            </p:cNvPr>
            <p:cNvSpPr txBox="1"/>
            <p:nvPr/>
          </p:nvSpPr>
          <p:spPr>
            <a:xfrm>
              <a:off x="2382186" y="2349100"/>
              <a:ext cx="381001" cy="609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FF"/>
                  </a:solidFill>
                </a:rPr>
                <a:t>t</a:t>
              </a:r>
            </a:p>
          </p:txBody>
        </p:sp>
      </p:grp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F71F9D93-93F1-F842-96C1-47D9F91B3F12}"/>
              </a:ext>
            </a:extLst>
          </p:cNvPr>
          <p:cNvSpPr txBox="1">
            <a:spLocks/>
          </p:cNvSpPr>
          <p:nvPr/>
        </p:nvSpPr>
        <p:spPr>
          <a:xfrm>
            <a:off x="4908000" y="2259077"/>
            <a:ext cx="5544000" cy="818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60000" lvl="1" indent="-285750" algn="just">
              <a:spcBef>
                <a:spcPct val="20000"/>
              </a:spcBef>
              <a:buFont typeface="System Font Regular"/>
              <a:buChar char="→"/>
              <a:defRPr/>
            </a:pPr>
            <a:r>
              <a:rPr lang="en-US" sz="1600" dirty="0"/>
              <a:t>An example: a 1 m long Cu pipe with radius b=2 cm and thickness  t = 4 mm in vacuum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F52E1D-CB46-0647-B67B-3B04DDEC23BA}"/>
              </a:ext>
            </a:extLst>
          </p:cNvPr>
          <p:cNvSpPr txBox="1"/>
          <p:nvPr/>
        </p:nvSpPr>
        <p:spPr>
          <a:xfrm>
            <a:off x="1704000" y="4503196"/>
            <a:ext cx="3348000" cy="15537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Highlighted region shows the typical </a:t>
            </a:r>
            <a:r>
              <a:rPr lang="el-GR" sz="1600" dirty="0"/>
              <a:t>ω</a:t>
            </a:r>
            <a:r>
              <a:rPr lang="de-DE" sz="1600" baseline="30000" dirty="0"/>
              <a:t>1/2</a:t>
            </a:r>
            <a:r>
              <a:rPr lang="de-DE" sz="1600" dirty="0"/>
              <a:t> scaling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sz="1600" dirty="0" err="1"/>
              <a:t>Scaling</a:t>
            </a:r>
            <a:r>
              <a:rPr lang="de-DE" sz="1600" dirty="0"/>
              <a:t> is with </a:t>
            </a:r>
            <a:r>
              <a:rPr lang="en-US" sz="1600" dirty="0"/>
              <a:t>respect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b: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de-DE" sz="1500" dirty="0"/>
              <a:t>Longitudinal </a:t>
            </a:r>
            <a:r>
              <a:rPr lang="de-DE" sz="1500" dirty="0" err="1"/>
              <a:t>impedance</a:t>
            </a:r>
            <a:r>
              <a:rPr lang="de-DE" sz="1500" dirty="0"/>
              <a:t> ∼b</a:t>
            </a:r>
            <a:r>
              <a:rPr lang="de-DE" sz="1500" baseline="30000" dirty="0"/>
              <a:t>-1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046C87-BDAE-6447-BB87-BF9B8B9B1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622" y="3004280"/>
            <a:ext cx="4598400" cy="34488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C7DAF2B-980F-AC4E-A770-59FE51814C2A}"/>
              </a:ext>
            </a:extLst>
          </p:cNvPr>
          <p:cNvSpPr/>
          <p:nvPr/>
        </p:nvSpPr>
        <p:spPr>
          <a:xfrm>
            <a:off x="7182242" y="3417039"/>
            <a:ext cx="1664529" cy="2662121"/>
          </a:xfrm>
          <a:prstGeom prst="roundRect">
            <a:avLst>
              <a:gd name="adj" fmla="val 8882"/>
            </a:avLst>
          </a:prstGeom>
          <a:solidFill>
            <a:srgbClr val="FFC000">
              <a:alpha val="20000"/>
            </a:srgbClr>
          </a:solidFill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7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0F9-8482-734C-B4A8-01BFC3DBEAA7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16</a:t>
            </a:fld>
            <a:endParaRPr lang="en-GB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F71F9D93-93F1-F842-96C1-47D9F91B3F12}"/>
              </a:ext>
            </a:extLst>
          </p:cNvPr>
          <p:cNvSpPr txBox="1">
            <a:spLocks/>
          </p:cNvSpPr>
          <p:nvPr/>
        </p:nvSpPr>
        <p:spPr>
          <a:xfrm>
            <a:off x="4908000" y="2259077"/>
            <a:ext cx="5544000" cy="818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60000" lvl="1" indent="-285750" algn="just">
              <a:spcBef>
                <a:spcPct val="20000"/>
              </a:spcBef>
              <a:buFont typeface="System Font Regular"/>
              <a:buChar char="→"/>
              <a:defRPr/>
            </a:pPr>
            <a:r>
              <a:rPr lang="en-US" sz="1600" dirty="0"/>
              <a:t>An example: a 1 m long Cu pipe with radius b=2 cm and thickness  t = 4 mm in vacuum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046C87-BDAE-6447-BB87-BF9B8B9B1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000" y="3373997"/>
            <a:ext cx="3878400" cy="29088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4093362-0ABB-AF42-BCCF-CB3990C16E04}"/>
              </a:ext>
            </a:extLst>
          </p:cNvPr>
          <p:cNvGrpSpPr/>
          <p:nvPr/>
        </p:nvGrpSpPr>
        <p:grpSpPr>
          <a:xfrm>
            <a:off x="4779945" y="2712512"/>
            <a:ext cx="2111586" cy="993639"/>
            <a:chOff x="2455025" y="2794869"/>
            <a:chExt cx="2111586" cy="993639"/>
          </a:xfrm>
        </p:grpSpPr>
        <p:sp>
          <p:nvSpPr>
            <p:cNvPr id="23" name="Curved Right Arrow 22">
              <a:extLst>
                <a:ext uri="{FF2B5EF4-FFF2-40B4-BE49-F238E27FC236}">
                  <a16:creationId xmlns:a16="http://schemas.microsoft.com/office/drawing/2014/main" id="{1A423F8A-7437-AD4B-A224-8550E4DD1DDE}"/>
                </a:ext>
              </a:extLst>
            </p:cNvPr>
            <p:cNvSpPr/>
            <p:nvPr/>
          </p:nvSpPr>
          <p:spPr>
            <a:xfrm rot="16200000" flipH="1">
              <a:off x="3196346" y="2418244"/>
              <a:ext cx="628943" cy="2111586"/>
            </a:xfrm>
            <a:prstGeom prst="curvedRightArrow">
              <a:avLst>
                <a:gd name="adj1" fmla="val 25000"/>
                <a:gd name="adj2" fmla="val 88159"/>
                <a:gd name="adj3" fmla="val 25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2BE8C63-2D87-4943-9358-CAFA35F701A7}"/>
                </a:ext>
              </a:extLst>
            </p:cNvPr>
            <p:cNvSpPr txBox="1"/>
            <p:nvPr/>
          </p:nvSpPr>
          <p:spPr>
            <a:xfrm>
              <a:off x="3261102" y="2794869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𝔉</a:t>
              </a:r>
              <a:r>
                <a:rPr lang="en-US" sz="2000" baseline="30000" dirty="0"/>
                <a:t>-1</a:t>
              </a:r>
              <a:endParaRPr lang="en-US" sz="200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1F9753F-6F2D-CE46-9BC1-73C6704C13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568" y="3394600"/>
            <a:ext cx="3878400" cy="29088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8C1323C-6A3D-F221-AD59-F58B421D3D2F}"/>
              </a:ext>
            </a:extLst>
          </p:cNvPr>
          <p:cNvGrpSpPr/>
          <p:nvPr/>
        </p:nvGrpSpPr>
        <p:grpSpPr>
          <a:xfrm>
            <a:off x="6515100" y="4270795"/>
            <a:ext cx="2667000" cy="1051703"/>
            <a:chOff x="6207674" y="4270795"/>
            <a:chExt cx="2941938" cy="1051703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B94ADA2-C194-A8FF-C16C-2DF055954D3C}"/>
                </a:ext>
              </a:extLst>
            </p:cNvPr>
            <p:cNvSpPr/>
            <p:nvPr/>
          </p:nvSpPr>
          <p:spPr>
            <a:xfrm>
              <a:off x="6207674" y="4270795"/>
              <a:ext cx="2941938" cy="1051703"/>
            </a:xfrm>
            <a:custGeom>
              <a:avLst/>
              <a:gdLst>
                <a:gd name="connsiteX0" fmla="*/ 2959100 w 2959100"/>
                <a:gd name="connsiteY0" fmla="*/ 0 h 1041400"/>
                <a:gd name="connsiteX1" fmla="*/ 2451100 w 2959100"/>
                <a:gd name="connsiteY1" fmla="*/ 698500 h 1041400"/>
                <a:gd name="connsiteX2" fmla="*/ 0 w 2959100"/>
                <a:gd name="connsiteY2" fmla="*/ 1041400 h 1041400"/>
                <a:gd name="connsiteX0" fmla="*/ 3060448 w 3060448"/>
                <a:gd name="connsiteY0" fmla="*/ 0 h 982102"/>
                <a:gd name="connsiteX1" fmla="*/ 2552448 w 3060448"/>
                <a:gd name="connsiteY1" fmla="*/ 698500 h 982102"/>
                <a:gd name="connsiteX2" fmla="*/ 0 w 3060448"/>
                <a:gd name="connsiteY2" fmla="*/ 982102 h 982102"/>
                <a:gd name="connsiteX0" fmla="*/ 3060448 w 3060448"/>
                <a:gd name="connsiteY0" fmla="*/ 0 h 982102"/>
                <a:gd name="connsiteX1" fmla="*/ 2501774 w 3060448"/>
                <a:gd name="connsiteY1" fmla="*/ 698500 h 982102"/>
                <a:gd name="connsiteX2" fmla="*/ 0 w 3060448"/>
                <a:gd name="connsiteY2" fmla="*/ 982102 h 98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0448" h="982102">
                  <a:moveTo>
                    <a:pt x="3060448" y="0"/>
                  </a:moveTo>
                  <a:cubicBezTo>
                    <a:pt x="3053039" y="262466"/>
                    <a:pt x="2994957" y="524933"/>
                    <a:pt x="2501774" y="698500"/>
                  </a:cubicBezTo>
                  <a:cubicBezTo>
                    <a:pt x="2008591" y="872067"/>
                    <a:pt x="978958" y="897435"/>
                    <a:pt x="0" y="982102"/>
                  </a:cubicBezTo>
                </a:path>
              </a:pathLst>
            </a:custGeom>
            <a:noFill/>
            <a:ln w="2222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829FF62-A5E1-3F44-1CE8-31F646156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8668" y="4880987"/>
              <a:ext cx="1127182" cy="2834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77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293D7-2A55-0040-A208-855FFE48B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A4BE7-B832-EC38-011E-FA1FD8892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8C318-3ED1-0BC6-E35A-4661D8BC8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F98AD-E493-0298-246E-FA8B7AFAF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96CF-A374-394B-BA26-5DDFFFE53599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502D3-016C-FF77-BC0A-3FF861744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BA676-7384-5EDD-7AC4-417AAD75F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17</a:t>
            </a:fld>
            <a:endParaRPr lang="en-GB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9E5E2DA-77F5-11E4-F9F9-D8AFD47BBF91}"/>
              </a:ext>
            </a:extLst>
          </p:cNvPr>
          <p:cNvSpPr txBox="1">
            <a:spLocks/>
          </p:cNvSpPr>
          <p:nvPr/>
        </p:nvSpPr>
        <p:spPr>
          <a:xfrm>
            <a:off x="4908000" y="2259077"/>
            <a:ext cx="5544000" cy="818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60000" lvl="1" indent="-285750" algn="just">
              <a:spcBef>
                <a:spcPct val="20000"/>
              </a:spcBef>
              <a:buFont typeface="System Font Regular"/>
              <a:buChar char="→"/>
              <a:defRPr/>
            </a:pPr>
            <a:r>
              <a:rPr lang="en-US" sz="1600" dirty="0"/>
              <a:t>An example: a 1 m long Cu pipe with radius b=2 cm and thickness  t = 4 mm in vacuum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C4A5F1-B915-E3FB-48FA-6447BBB134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000" y="3373997"/>
            <a:ext cx="3878400" cy="29088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262C62D-9117-0DB5-ED12-98EAD68D3A82}"/>
              </a:ext>
            </a:extLst>
          </p:cNvPr>
          <p:cNvGrpSpPr/>
          <p:nvPr/>
        </p:nvGrpSpPr>
        <p:grpSpPr>
          <a:xfrm>
            <a:off x="4779945" y="2712512"/>
            <a:ext cx="2111586" cy="993639"/>
            <a:chOff x="2455025" y="2794869"/>
            <a:chExt cx="2111586" cy="993639"/>
          </a:xfrm>
        </p:grpSpPr>
        <p:sp>
          <p:nvSpPr>
            <p:cNvPr id="23" name="Curved Right Arrow 22">
              <a:extLst>
                <a:ext uri="{FF2B5EF4-FFF2-40B4-BE49-F238E27FC236}">
                  <a16:creationId xmlns:a16="http://schemas.microsoft.com/office/drawing/2014/main" id="{B7E11830-C318-BA7D-2E52-245EA3BADA42}"/>
                </a:ext>
              </a:extLst>
            </p:cNvPr>
            <p:cNvSpPr/>
            <p:nvPr/>
          </p:nvSpPr>
          <p:spPr>
            <a:xfrm rot="16200000" flipH="1">
              <a:off x="3196346" y="2418244"/>
              <a:ext cx="628943" cy="2111586"/>
            </a:xfrm>
            <a:prstGeom prst="curvedRightArrow">
              <a:avLst>
                <a:gd name="adj1" fmla="val 25000"/>
                <a:gd name="adj2" fmla="val 88159"/>
                <a:gd name="adj3" fmla="val 25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DD004EF-31D1-EED7-693B-D027CF02DA12}"/>
                </a:ext>
              </a:extLst>
            </p:cNvPr>
            <p:cNvSpPr txBox="1"/>
            <p:nvPr/>
          </p:nvSpPr>
          <p:spPr>
            <a:xfrm>
              <a:off x="3261102" y="2794869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𝔉</a:t>
              </a:r>
              <a:r>
                <a:rPr lang="en-US" sz="2000" baseline="30000" dirty="0"/>
                <a:t>-1</a:t>
              </a:r>
              <a:endParaRPr lang="en-US" sz="200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29CEC4D-B397-8AC8-1F56-75CDD04B53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568" y="3394600"/>
            <a:ext cx="3878400" cy="290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82C824-A924-4BFA-56B7-29B69A08CA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83" y="3855873"/>
            <a:ext cx="2966822" cy="22251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AB9F01B8-3C85-5E32-D032-5FD8B0392437}"/>
              </a:ext>
            </a:extLst>
          </p:cNvPr>
          <p:cNvSpPr/>
          <p:nvPr/>
        </p:nvSpPr>
        <p:spPr>
          <a:xfrm>
            <a:off x="9142254" y="3727780"/>
            <a:ext cx="124144" cy="226612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B1D2600-28E4-8ED8-B31C-5610DF1504BD}"/>
              </a:ext>
            </a:extLst>
          </p:cNvPr>
          <p:cNvCxnSpPr>
            <a:cxnSpLocks/>
          </p:cNvCxnSpPr>
          <p:nvPr/>
        </p:nvCxnSpPr>
        <p:spPr>
          <a:xfrm flipH="1">
            <a:off x="8649700" y="4698992"/>
            <a:ext cx="499911" cy="323698"/>
          </a:xfrm>
          <a:prstGeom prst="straightConnector1">
            <a:avLst/>
          </a:prstGeom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18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900000"/>
            <a:ext cx="6840000" cy="5256000"/>
          </a:xfrm>
        </p:spPr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rgbClr val="C00000"/>
                </a:solidFill>
              </a:rPr>
              <a:t>Numerical approach</a:t>
            </a:r>
          </a:p>
          <a:p>
            <a:pPr lvl="1" algn="just"/>
            <a:r>
              <a:rPr lang="en-US" sz="1600" dirty="0"/>
              <a:t>Different codes have been developed over the years to solve numerically Maxwell’s equations in arbitrarily complicated structures</a:t>
            </a: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Examples are CST Studio Suite (Particle Studio, Microwave Studio), ABCI, </a:t>
            </a:r>
            <a:r>
              <a:rPr lang="en-US" sz="1600" dirty="0" err="1"/>
              <a:t>GdFidL</a:t>
            </a:r>
            <a:r>
              <a:rPr lang="en-US" sz="1600" dirty="0"/>
              <a:t>, HFSS, ECHO2(3)D. Exhaustive list can be found from the program of the </a:t>
            </a:r>
            <a:r>
              <a:rPr lang="en-US" sz="1600" dirty="0">
                <a:hlinkClick r:id="rId2"/>
              </a:rPr>
              <a:t>ICFA mini-Workshop on “Electromagnetic wake fields and impedances in particle accelerators”</a:t>
            </a:r>
            <a:r>
              <a:rPr lang="en-US" sz="1600" dirty="0"/>
              <a:t>, </a:t>
            </a:r>
            <a:r>
              <a:rPr lang="en-US" sz="1600" dirty="0" err="1"/>
              <a:t>Erice</a:t>
            </a:r>
            <a:r>
              <a:rPr lang="en-US" sz="1600" dirty="0"/>
              <a:t>, Sicily, 23-28 April, 2014</a:t>
            </a: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Computations can become very </a:t>
            </a:r>
            <a:r>
              <a:rPr lang="en-US" sz="1600" b="1" dirty="0">
                <a:solidFill>
                  <a:srgbClr val="C00000"/>
                </a:solidFill>
              </a:rPr>
              <a:t>challenging</a:t>
            </a:r>
            <a:r>
              <a:rPr lang="en-US" sz="1600" dirty="0"/>
              <a:t> if high frequency resolution (long wake) or knowledge of impedance spectrum at high frequency (short excitation) are required, especially for large/complicated geometries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FE7F-9A67-9F4A-A05D-9A802EF5D3D6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18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B3503AC-8D2A-7B46-81C3-C7354CCCD9E3}"/>
              </a:ext>
            </a:extLst>
          </p:cNvPr>
          <p:cNvGrpSpPr>
            <a:grpSpLocks noChangeAspect="1"/>
          </p:cNvGrpSpPr>
          <p:nvPr/>
        </p:nvGrpSpPr>
        <p:grpSpPr>
          <a:xfrm>
            <a:off x="7992000" y="756000"/>
            <a:ext cx="3418881" cy="1800000"/>
            <a:chOff x="5488859" y="583638"/>
            <a:chExt cx="3517577" cy="1851962"/>
          </a:xfrm>
        </p:grpSpPr>
        <p:pic>
          <p:nvPicPr>
            <p:cNvPr id="7" name="Picture 6" descr="3D_cutx_cavity.png">
              <a:extLst>
                <a:ext uri="{FF2B5EF4-FFF2-40B4-BE49-F238E27FC236}">
                  <a16:creationId xmlns:a16="http://schemas.microsoft.com/office/drawing/2014/main" id="{2DA4A16E-2D49-7646-ADC5-1E1D81024C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0698" r="24962"/>
            <a:stretch>
              <a:fillRect/>
            </a:stretch>
          </p:blipFill>
          <p:spPr>
            <a:xfrm>
              <a:off x="5488859" y="583638"/>
              <a:ext cx="2486282" cy="185196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14064DC-EDA9-5C45-989C-91CAE6B19C13}"/>
                </a:ext>
              </a:extLst>
            </p:cNvPr>
            <p:cNvSpPr txBox="1"/>
            <p:nvPr/>
          </p:nvSpPr>
          <p:spPr>
            <a:xfrm>
              <a:off x="7206436" y="1755966"/>
              <a:ext cx="1800000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Example of a cavity definition in CST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76DFE63-B176-DD11-03CF-A4827978A21B}"/>
              </a:ext>
            </a:extLst>
          </p:cNvPr>
          <p:cNvGrpSpPr>
            <a:grpSpLocks noChangeAspect="1"/>
          </p:cNvGrpSpPr>
          <p:nvPr/>
        </p:nvGrpSpPr>
        <p:grpSpPr>
          <a:xfrm>
            <a:off x="7200003" y="2520000"/>
            <a:ext cx="4301148" cy="3600000"/>
            <a:chOff x="5624219" y="2479238"/>
            <a:chExt cx="4564903" cy="382076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B281593-3AE5-964C-ABB4-B62C61FAFE3A}"/>
                </a:ext>
              </a:extLst>
            </p:cNvPr>
            <p:cNvGrpSpPr/>
            <p:nvPr/>
          </p:nvGrpSpPr>
          <p:grpSpPr>
            <a:xfrm>
              <a:off x="6096000" y="2479238"/>
              <a:ext cx="4093122" cy="1881524"/>
              <a:chOff x="4572000" y="2479238"/>
              <a:chExt cx="4093122" cy="1881524"/>
            </a:xfrm>
          </p:grpSpPr>
          <p:pic>
            <p:nvPicPr>
              <p:cNvPr id="11" name="Picture 10" descr="sigma1000_Wz.png">
                <a:extLst>
                  <a:ext uri="{FF2B5EF4-FFF2-40B4-BE49-F238E27FC236}">
                    <a16:creationId xmlns:a16="http://schemas.microsoft.com/office/drawing/2014/main" id="{C0396E7C-240C-0E41-9491-EDE7E8B7C80F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72000" y="2479238"/>
                <a:ext cx="4093122" cy="1881524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7E5A7BA-90E7-CF48-9B44-92F7752B2936}"/>
                  </a:ext>
                </a:extLst>
              </p:cNvPr>
              <p:cNvSpPr txBox="1"/>
              <p:nvPr/>
            </p:nvSpPr>
            <p:spPr>
              <a:xfrm>
                <a:off x="5867612" y="2498497"/>
                <a:ext cx="1728775" cy="3231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/>
                  <a:t>Longitudinal wake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D0B6AC2-F57D-D642-B9EE-C29E929276A9}"/>
                </a:ext>
              </a:extLst>
            </p:cNvPr>
            <p:cNvGrpSpPr/>
            <p:nvPr/>
          </p:nvGrpSpPr>
          <p:grpSpPr>
            <a:xfrm>
              <a:off x="6036281" y="4380198"/>
              <a:ext cx="3989110" cy="1919802"/>
              <a:chOff x="4512281" y="4380198"/>
              <a:chExt cx="3989110" cy="1919802"/>
            </a:xfrm>
          </p:grpSpPr>
          <p:pic>
            <p:nvPicPr>
              <p:cNvPr id="8" name="Picture 7" descr="sigma1000_Z_ReIm.png">
                <a:extLst>
                  <a:ext uri="{FF2B5EF4-FFF2-40B4-BE49-F238E27FC236}">
                    <a16:creationId xmlns:a16="http://schemas.microsoft.com/office/drawing/2014/main" id="{54163501-2330-864C-B263-A7D5D82FCE79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/>
              <a:srcRect r="12186"/>
              <a:stretch>
                <a:fillRect/>
              </a:stretch>
            </p:blipFill>
            <p:spPr>
              <a:xfrm>
                <a:off x="4512281" y="4439124"/>
                <a:ext cx="3989110" cy="1860876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93ABC9-9078-9A49-82E0-19502CF5F72E}"/>
                  </a:ext>
                </a:extLst>
              </p:cNvPr>
              <p:cNvSpPr txBox="1"/>
              <p:nvPr/>
            </p:nvSpPr>
            <p:spPr>
              <a:xfrm>
                <a:off x="7572023" y="4897595"/>
                <a:ext cx="92936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err="1">
                    <a:solidFill>
                      <a:srgbClr val="000090"/>
                    </a:solidFill>
                  </a:rPr>
                  <a:t>Re[Z</a:t>
                </a:r>
                <a:r>
                  <a:rPr lang="en-US" sz="1500" b="1" baseline="-25000" dirty="0">
                    <a:solidFill>
                      <a:srgbClr val="000090"/>
                    </a:solidFill>
                  </a:rPr>
                  <a:t>||</a:t>
                </a:r>
                <a:r>
                  <a:rPr lang="en-US" sz="1500" b="1" dirty="0">
                    <a:solidFill>
                      <a:srgbClr val="000090"/>
                    </a:solidFill>
                  </a:rPr>
                  <a:t>]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78EC670-AE4E-8D48-B851-6DE6CA77C80D}"/>
                  </a:ext>
                </a:extLst>
              </p:cNvPr>
              <p:cNvSpPr txBox="1"/>
              <p:nvPr/>
            </p:nvSpPr>
            <p:spPr>
              <a:xfrm>
                <a:off x="5124159" y="5207979"/>
                <a:ext cx="7294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err="1">
                    <a:solidFill>
                      <a:srgbClr val="FF0000"/>
                    </a:solidFill>
                  </a:rPr>
                  <a:t>Im[Z</a:t>
                </a:r>
                <a:r>
                  <a:rPr lang="en-US" sz="1500" b="1" baseline="-25000" dirty="0">
                    <a:solidFill>
                      <a:srgbClr val="FF0000"/>
                    </a:solidFill>
                  </a:rPr>
                  <a:t>||</a:t>
                </a:r>
                <a:r>
                  <a:rPr lang="en-US" sz="1500" b="1" dirty="0">
                    <a:solidFill>
                      <a:srgbClr val="FF0000"/>
                    </a:solidFill>
                  </a:rPr>
                  <a:t>]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532D903-380E-AD4F-8652-B4383FB6072F}"/>
                  </a:ext>
                </a:extLst>
              </p:cNvPr>
              <p:cNvSpPr txBox="1"/>
              <p:nvPr/>
            </p:nvSpPr>
            <p:spPr>
              <a:xfrm>
                <a:off x="5675437" y="4380198"/>
                <a:ext cx="2092917" cy="3231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/>
                  <a:t>Longitudinal impedance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6FD1DC3-B79E-2D43-8183-EF242C54EF50}"/>
                </a:ext>
              </a:extLst>
            </p:cNvPr>
            <p:cNvGrpSpPr/>
            <p:nvPr/>
          </p:nvGrpSpPr>
          <p:grpSpPr>
            <a:xfrm>
              <a:off x="5624219" y="3775185"/>
              <a:ext cx="1151146" cy="1216152"/>
              <a:chOff x="3299299" y="4095287"/>
              <a:chExt cx="1151146" cy="1216152"/>
            </a:xfrm>
          </p:grpSpPr>
          <p:sp>
            <p:nvSpPr>
              <p:cNvPr id="18" name="Curved Right Arrow 17">
                <a:extLst>
                  <a:ext uri="{FF2B5EF4-FFF2-40B4-BE49-F238E27FC236}">
                    <a16:creationId xmlns:a16="http://schemas.microsoft.com/office/drawing/2014/main" id="{7A338916-A8D4-264E-BF99-5B4457511522}"/>
                  </a:ext>
                </a:extLst>
              </p:cNvPr>
              <p:cNvSpPr/>
              <p:nvPr/>
            </p:nvSpPr>
            <p:spPr>
              <a:xfrm>
                <a:off x="3718925" y="4095287"/>
                <a:ext cx="731520" cy="1216152"/>
              </a:xfrm>
              <a:prstGeom prst="curved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8C44685-D557-D147-AE62-93BAE94ABFAA}"/>
                  </a:ext>
                </a:extLst>
              </p:cNvPr>
              <p:cNvSpPr txBox="1"/>
              <p:nvPr/>
            </p:nvSpPr>
            <p:spPr>
              <a:xfrm>
                <a:off x="3299299" y="4439124"/>
                <a:ext cx="3545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9082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2FE65-93AB-C89E-3C57-4BD867457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9112F-19C4-C181-FB62-C0C543D1C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F28D2-AB50-225E-D328-9E8B82FA2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5256000"/>
          </a:xfrm>
        </p:spPr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rgbClr val="C00000"/>
                </a:solidFill>
              </a:rPr>
              <a:t>Numerical approach</a:t>
            </a:r>
          </a:p>
          <a:p>
            <a:pPr lvl="1" algn="just"/>
            <a:r>
              <a:rPr lang="en-US" sz="1600" dirty="0"/>
              <a:t>To limit numerical noise, in cases with many resonances, the resonances are first characterized through their frequencies (</a:t>
            </a:r>
            <a:r>
              <a:rPr lang="en-US" sz="1600" dirty="0" err="1">
                <a:latin typeface="Symbol" pitchFamily="2" charset="2"/>
              </a:rPr>
              <a:t>w</a:t>
            </a:r>
            <a:r>
              <a:rPr lang="en-US" sz="1600" baseline="-25000" dirty="0" err="1"/>
              <a:t>ri</a:t>
            </a:r>
            <a:r>
              <a:rPr lang="en-US" sz="1600" dirty="0"/>
              <a:t>), shunt impedances (</a:t>
            </a:r>
            <a:r>
              <a:rPr lang="en-US" sz="1600" dirty="0" err="1"/>
              <a:t>R</a:t>
            </a:r>
            <a:r>
              <a:rPr lang="en-US" sz="1600" baseline="-25000" dirty="0" err="1"/>
              <a:t>si</a:t>
            </a:r>
            <a:r>
              <a:rPr lang="en-US" sz="1600" dirty="0"/>
              <a:t>) and quality factors (Q</a:t>
            </a:r>
            <a:r>
              <a:rPr lang="en-US" sz="1600" baseline="-25000" dirty="0"/>
              <a:t>i</a:t>
            </a:r>
            <a:r>
              <a:rPr lang="en-US" sz="1600" dirty="0"/>
              <a:t>)</a:t>
            </a: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Then analytical formulae for resonators are used in computations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B7CEC-524A-A35C-107B-2C6A7E1DC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CFCC-A46D-FA44-AA22-7FE37691755C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8771C-2BDD-B0A0-D1E7-B48771B6F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EB428-5271-3C7C-ED32-DDCFC8FC5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19</a:t>
            </a:fld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4D8CE17-B199-F599-3C96-265318750669}"/>
              </a:ext>
            </a:extLst>
          </p:cNvPr>
          <p:cNvGrpSpPr/>
          <p:nvPr/>
        </p:nvGrpSpPr>
        <p:grpSpPr>
          <a:xfrm>
            <a:off x="6505825" y="1800838"/>
            <a:ext cx="4188995" cy="2015999"/>
            <a:chOff x="4512281" y="4380198"/>
            <a:chExt cx="3989110" cy="1919802"/>
          </a:xfrm>
        </p:grpSpPr>
        <p:pic>
          <p:nvPicPr>
            <p:cNvPr id="46" name="Picture 45" descr="sigma1000_Z_ReIm.png">
              <a:extLst>
                <a:ext uri="{FF2B5EF4-FFF2-40B4-BE49-F238E27FC236}">
                  <a16:creationId xmlns:a16="http://schemas.microsoft.com/office/drawing/2014/main" id="{CB53D8C8-10F8-398A-870F-5DC50F573F41}"/>
                </a:ext>
              </a:extLst>
            </p:cNvPr>
            <p:cNvPicPr>
              <a:picLocks/>
            </p:cNvPicPr>
            <p:nvPr/>
          </p:nvPicPr>
          <p:blipFill>
            <a:blip r:embed="rId2"/>
            <a:srcRect r="12186"/>
            <a:stretch>
              <a:fillRect/>
            </a:stretch>
          </p:blipFill>
          <p:spPr>
            <a:xfrm>
              <a:off x="4512281" y="4439124"/>
              <a:ext cx="3989110" cy="1860876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88AC967-6115-0C3D-FA26-33CAAFD60F0A}"/>
                </a:ext>
              </a:extLst>
            </p:cNvPr>
            <p:cNvSpPr txBox="1"/>
            <p:nvPr/>
          </p:nvSpPr>
          <p:spPr>
            <a:xfrm>
              <a:off x="5675437" y="4380198"/>
              <a:ext cx="2092917" cy="3231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Longitudinal impedance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5938D29-EFDC-1EC0-1816-3B2A0745A676}"/>
              </a:ext>
            </a:extLst>
          </p:cNvPr>
          <p:cNvGrpSpPr/>
          <p:nvPr/>
        </p:nvGrpSpPr>
        <p:grpSpPr>
          <a:xfrm>
            <a:off x="6944042" y="2551805"/>
            <a:ext cx="1482546" cy="974918"/>
            <a:chOff x="3160196" y="2889458"/>
            <a:chExt cx="1411804" cy="92839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A74B341-DA63-82C7-4AC3-5D524BF7424E}"/>
                </a:ext>
              </a:extLst>
            </p:cNvPr>
            <p:cNvSpPr txBox="1"/>
            <p:nvPr/>
          </p:nvSpPr>
          <p:spPr>
            <a:xfrm>
              <a:off x="3160196" y="2894788"/>
              <a:ext cx="1212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r1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s1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5FC7858-3A6A-3AFA-98CC-FD275C823B7F}"/>
                </a:ext>
              </a:extLst>
            </p:cNvPr>
            <p:cNvSpPr/>
            <p:nvPr/>
          </p:nvSpPr>
          <p:spPr>
            <a:xfrm>
              <a:off x="4245253" y="2889458"/>
              <a:ext cx="326747" cy="928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376F025-1036-5C52-0501-E955948A0021}"/>
              </a:ext>
            </a:extLst>
          </p:cNvPr>
          <p:cNvGrpSpPr/>
          <p:nvPr/>
        </p:nvGrpSpPr>
        <p:grpSpPr>
          <a:xfrm>
            <a:off x="7360357" y="2270618"/>
            <a:ext cx="1407273" cy="1118144"/>
            <a:chOff x="3556645" y="2621689"/>
            <a:chExt cx="1340123" cy="106479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443AA2C-2AF4-2312-9F5D-35E788A51CB3}"/>
                </a:ext>
              </a:extLst>
            </p:cNvPr>
            <p:cNvSpPr txBox="1"/>
            <p:nvPr/>
          </p:nvSpPr>
          <p:spPr>
            <a:xfrm>
              <a:off x="3556645" y="2621689"/>
              <a:ext cx="11494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r2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s2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2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11C749A-0378-BD55-E968-C4766D1F8762}"/>
                </a:ext>
              </a:extLst>
            </p:cNvPr>
            <p:cNvSpPr/>
            <p:nvPr/>
          </p:nvSpPr>
          <p:spPr>
            <a:xfrm>
              <a:off x="4570021" y="2758081"/>
              <a:ext cx="326747" cy="928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9B2038B-4C21-B131-D22E-1C9F0B52D9BF}"/>
              </a:ext>
            </a:extLst>
          </p:cNvPr>
          <p:cNvGrpSpPr/>
          <p:nvPr/>
        </p:nvGrpSpPr>
        <p:grpSpPr>
          <a:xfrm>
            <a:off x="7610290" y="1994715"/>
            <a:ext cx="1426797" cy="1086562"/>
            <a:chOff x="3794652" y="2358950"/>
            <a:chExt cx="1358715" cy="103471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55B90D2-0C46-1DCD-0B05-CBB37A5E7B59}"/>
                </a:ext>
              </a:extLst>
            </p:cNvPr>
            <p:cNvSpPr txBox="1"/>
            <p:nvPr/>
          </p:nvSpPr>
          <p:spPr>
            <a:xfrm>
              <a:off x="3794652" y="2358950"/>
              <a:ext cx="11823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r3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s3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3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256785A-3459-C115-44CD-73B8403EA5C6}"/>
                </a:ext>
              </a:extLst>
            </p:cNvPr>
            <p:cNvSpPr/>
            <p:nvPr/>
          </p:nvSpPr>
          <p:spPr>
            <a:xfrm>
              <a:off x="4826620" y="2465267"/>
              <a:ext cx="326747" cy="928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977B32D-E038-9D9A-3B15-EDD6419D9441}"/>
              </a:ext>
            </a:extLst>
          </p:cNvPr>
          <p:cNvGrpSpPr/>
          <p:nvPr/>
        </p:nvGrpSpPr>
        <p:grpSpPr>
          <a:xfrm>
            <a:off x="9048172" y="1985868"/>
            <a:ext cx="1481862" cy="1136518"/>
            <a:chOff x="5163924" y="2350525"/>
            <a:chExt cx="1411152" cy="1082287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14F32CB-22BB-06D8-E362-245C46180FA8}"/>
                </a:ext>
              </a:extLst>
            </p:cNvPr>
            <p:cNvSpPr txBox="1"/>
            <p:nvPr/>
          </p:nvSpPr>
          <p:spPr>
            <a:xfrm>
              <a:off x="5381320" y="2350525"/>
              <a:ext cx="11937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r4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s4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4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5086968-ED63-A204-F1E5-D3A13C37D18E}"/>
                </a:ext>
              </a:extLst>
            </p:cNvPr>
            <p:cNvSpPr/>
            <p:nvPr/>
          </p:nvSpPr>
          <p:spPr>
            <a:xfrm>
              <a:off x="5163924" y="2504414"/>
              <a:ext cx="326747" cy="928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20084C3-1EC1-6C56-FB2F-AFA8D19A1EAA}"/>
              </a:ext>
            </a:extLst>
          </p:cNvPr>
          <p:cNvGrpSpPr/>
          <p:nvPr/>
        </p:nvGrpSpPr>
        <p:grpSpPr>
          <a:xfrm>
            <a:off x="9419199" y="2195036"/>
            <a:ext cx="1348675" cy="1070247"/>
            <a:chOff x="5517246" y="2549713"/>
            <a:chExt cx="1284321" cy="101917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0A6A774-3C54-35A1-19DA-7955220788B1}"/>
                </a:ext>
              </a:extLst>
            </p:cNvPr>
            <p:cNvSpPr txBox="1"/>
            <p:nvPr/>
          </p:nvSpPr>
          <p:spPr>
            <a:xfrm>
              <a:off x="5609778" y="2549713"/>
              <a:ext cx="11917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r5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s5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1434A4F-0E32-AA9C-DA99-6D3AAD6A2258}"/>
                </a:ext>
              </a:extLst>
            </p:cNvPr>
            <p:cNvSpPr/>
            <p:nvPr/>
          </p:nvSpPr>
          <p:spPr>
            <a:xfrm>
              <a:off x="5517246" y="2798493"/>
              <a:ext cx="326747" cy="770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2F36F4A-4F54-C8B5-4BC2-12CBC9D0C103}"/>
              </a:ext>
            </a:extLst>
          </p:cNvPr>
          <p:cNvGrpSpPr/>
          <p:nvPr/>
        </p:nvGrpSpPr>
        <p:grpSpPr>
          <a:xfrm>
            <a:off x="9828598" y="2333190"/>
            <a:ext cx="1404088" cy="1043106"/>
            <a:chOff x="5907111" y="2681275"/>
            <a:chExt cx="1337090" cy="99333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5143987-4498-58CE-2A95-FD1B5BA61A77}"/>
                </a:ext>
              </a:extLst>
            </p:cNvPr>
            <p:cNvSpPr txBox="1"/>
            <p:nvPr/>
          </p:nvSpPr>
          <p:spPr>
            <a:xfrm>
              <a:off x="6070484" y="2681275"/>
              <a:ext cx="11737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r6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s6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6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CD348A3-E3D5-50C5-4811-2B0BFC422E87}"/>
                </a:ext>
              </a:extLst>
            </p:cNvPr>
            <p:cNvSpPr/>
            <p:nvPr/>
          </p:nvSpPr>
          <p:spPr>
            <a:xfrm>
              <a:off x="5907111" y="2904209"/>
              <a:ext cx="326747" cy="770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B6E3F6-7728-7613-AC38-DB75313BDC4E}"/>
              </a:ext>
            </a:extLst>
          </p:cNvPr>
          <p:cNvGrpSpPr/>
          <p:nvPr/>
        </p:nvGrpSpPr>
        <p:grpSpPr>
          <a:xfrm>
            <a:off x="10234724" y="2502375"/>
            <a:ext cx="1594118" cy="762909"/>
            <a:chOff x="6293858" y="2842386"/>
            <a:chExt cx="1518052" cy="72650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EA64728-0BD6-1A32-1677-F2E9CDFA875A}"/>
                </a:ext>
              </a:extLst>
            </p:cNvPr>
            <p:cNvSpPr txBox="1"/>
            <p:nvPr/>
          </p:nvSpPr>
          <p:spPr>
            <a:xfrm>
              <a:off x="6575581" y="2842386"/>
              <a:ext cx="12363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r7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s7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7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1E0415C-965D-FDA3-B7F1-79785484F81B}"/>
                </a:ext>
              </a:extLst>
            </p:cNvPr>
            <p:cNvSpPr/>
            <p:nvPr/>
          </p:nvSpPr>
          <p:spPr>
            <a:xfrm>
              <a:off x="6293858" y="2887953"/>
              <a:ext cx="326747" cy="68093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36216A43-C3EA-FD50-34D5-53E51DE8C8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56925" b="4634"/>
          <a:stretch/>
        </p:blipFill>
        <p:spPr>
          <a:xfrm rot="16200000">
            <a:off x="6164267" y="2669235"/>
            <a:ext cx="911432" cy="279966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2FA3A0EB-A89D-0E4A-7AAF-8A3AE6011E2E}"/>
              </a:ext>
            </a:extLst>
          </p:cNvPr>
          <p:cNvGrpSpPr>
            <a:grpSpLocks noChangeAspect="1"/>
          </p:cNvGrpSpPr>
          <p:nvPr/>
        </p:nvGrpSpPr>
        <p:grpSpPr>
          <a:xfrm>
            <a:off x="1596000" y="4392000"/>
            <a:ext cx="9000000" cy="1347043"/>
            <a:chOff x="259534" y="4746381"/>
            <a:chExt cx="8828734" cy="1321410"/>
          </a:xfrm>
        </p:grpSpPr>
        <p:pic>
          <p:nvPicPr>
            <p:cNvPr id="49" name="Picture 48" descr="latex-image-1.pdf">
              <a:extLst>
                <a:ext uri="{FF2B5EF4-FFF2-40B4-BE49-F238E27FC236}">
                  <a16:creationId xmlns:a16="http://schemas.microsoft.com/office/drawing/2014/main" id="{3EE9B47A-3E3B-CC31-ABA0-6DBFB2DAD3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534" y="5092438"/>
              <a:ext cx="2720931" cy="767589"/>
            </a:xfrm>
            <a:prstGeom prst="rect">
              <a:avLst/>
            </a:prstGeom>
          </p:spPr>
        </p:pic>
        <p:pic>
          <p:nvPicPr>
            <p:cNvPr id="50" name="Picture 49" descr="latex-image-1.pdf">
              <a:extLst>
                <a:ext uri="{FF2B5EF4-FFF2-40B4-BE49-F238E27FC236}">
                  <a16:creationId xmlns:a16="http://schemas.microsoft.com/office/drawing/2014/main" id="{D83FB799-1DC1-F4D8-E427-A60AF8AF0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6861" y="4746381"/>
              <a:ext cx="5801407" cy="1168704"/>
            </a:xfrm>
            <a:prstGeom prst="rect">
              <a:avLst/>
            </a:prstGeom>
          </p:spPr>
        </p:pic>
        <p:pic>
          <p:nvPicPr>
            <p:cNvPr id="51" name="Picture 50" descr="latex-image-1.pdf">
              <a:extLst>
                <a:ext uri="{FF2B5EF4-FFF2-40B4-BE49-F238E27FC236}">
                  <a16:creationId xmlns:a16="http://schemas.microsoft.com/office/drawing/2014/main" id="{C247F1E8-1EF7-ABEC-11C2-925EAF890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8950" y="5690345"/>
              <a:ext cx="713528" cy="377446"/>
            </a:xfrm>
            <a:prstGeom prst="rect">
              <a:avLst/>
            </a:prstGeom>
          </p:spPr>
        </p:pic>
        <p:pic>
          <p:nvPicPr>
            <p:cNvPr id="52" name="Picture 51" descr="latex-image-1.pdf">
              <a:extLst>
                <a:ext uri="{FF2B5EF4-FFF2-40B4-BE49-F238E27FC236}">
                  <a16:creationId xmlns:a16="http://schemas.microsoft.com/office/drawing/2014/main" id="{7201378D-A44C-DFEC-4F6A-53A21CD041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4292" y="5782845"/>
              <a:ext cx="1102854" cy="210067"/>
            </a:xfrm>
            <a:prstGeom prst="rect">
              <a:avLst/>
            </a:prstGeom>
          </p:spPr>
        </p:pic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EFCF4588-01AA-18E9-35EE-B3DDD972E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000" y="5976000"/>
            <a:ext cx="2232000" cy="30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72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8B984-F571-5D66-F805-2CD219608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C7AF8-464B-59CB-7532-E10E184C77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6000" y="1584000"/>
            <a:ext cx="10080000" cy="2160000"/>
          </a:xfrm>
        </p:spPr>
        <p:txBody>
          <a:bodyPr>
            <a:normAutofit/>
          </a:bodyPr>
          <a:lstStyle/>
          <a:p>
            <a:r>
              <a:rPr lang="en-US" sz="3200" dirty="0"/>
              <a:t>CAS Advanced Accelerator Physics</a:t>
            </a:r>
            <a:br>
              <a:rPr lang="en-US" dirty="0"/>
            </a:br>
            <a:br>
              <a:rPr lang="en-US" sz="4800" dirty="0"/>
            </a:br>
            <a:r>
              <a:rPr lang="en-US" sz="4800" dirty="0"/>
              <a:t>Collective effects</a:t>
            </a:r>
            <a:endParaRPr lang="en-GB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3A0C81-D6B4-278E-68F3-90A369D9E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/>
              <a:t>Part 2: Longitudinal wake fields – impact on machine elements and beam dynamics</a:t>
            </a:r>
            <a:endParaRPr lang="en-US" b="1" dirty="0"/>
          </a:p>
          <a:p>
            <a:pPr algn="l"/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Kevin Li and Giovanni Rumolo</a:t>
            </a:r>
          </a:p>
        </p:txBody>
      </p:sp>
    </p:spTree>
    <p:extLst>
      <p:ext uri="{BB962C8B-B14F-4D97-AF65-F5344CB8AC3E}">
        <p14:creationId xmlns:p14="http://schemas.microsoft.com/office/powerpoint/2010/main" val="363498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450">
        <p:fade/>
      </p:transition>
    </mc:Choice>
    <mc:Fallback xmlns="">
      <p:transition spd="med" advTm="6045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rgbClr val="C00000"/>
                </a:solidFill>
              </a:rPr>
              <a:t>Bench measurements</a:t>
            </a:r>
            <a:r>
              <a:rPr lang="en-US" sz="1800" dirty="0"/>
              <a:t> based on transmission/reflection measurements with stretched wires </a:t>
            </a:r>
          </a:p>
          <a:p>
            <a:pPr lvl="1" algn="just"/>
            <a:r>
              <a:rPr lang="en-US" sz="1600" dirty="0"/>
              <a:t>Seldom used independently to assess impedances due to the perturbation introduced by the measurement set up (flanging, presence of wire)</a:t>
            </a:r>
          </a:p>
          <a:p>
            <a:pPr lvl="1" algn="just"/>
            <a:r>
              <a:rPr lang="en-US" sz="1600" dirty="0"/>
              <a:t>Usefulness mainly lies in that they can be used for validating 3D EM models for simulations</a:t>
            </a:r>
          </a:p>
          <a:p>
            <a:pPr lvl="1" algn="just"/>
            <a:r>
              <a:rPr lang="en-US" sz="1600" dirty="0"/>
              <a:t>New wireless methods being developed for direct impedance measurements minimizing perturbation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EF8B-5AF7-C14A-A48E-524F36F62A77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20</a:t>
            </a:fld>
            <a:endParaRPr lang="en-GB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2D3FEE2F-16E8-3047-9578-C9BC95175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3492000"/>
            <a:ext cx="5184000" cy="2234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2E44D3-3A9A-5D4C-AE2F-EC912A378C89}"/>
              </a:ext>
            </a:extLst>
          </p:cNvPr>
          <p:cNvSpPr txBox="1"/>
          <p:nvPr/>
        </p:nvSpPr>
        <p:spPr>
          <a:xfrm>
            <a:off x="6336000" y="3096000"/>
            <a:ext cx="5760000" cy="237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b="1" dirty="0"/>
              <a:t>wire</a:t>
            </a:r>
            <a:r>
              <a:rPr lang="en-GB" dirty="0"/>
              <a:t> is stretched in the middle of the device to simulate the beam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/>
              <a:t>Reflection and transmission coefficients </a:t>
            </a:r>
            <a:r>
              <a:rPr lang="en-GB" dirty="0"/>
              <a:t>are measured via a VNA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impedance can be calculated by plugging the measured scattering parameters into the </a:t>
            </a:r>
            <a:r>
              <a:rPr lang="en-GB" b="1" dirty="0"/>
              <a:t>LOG formula</a:t>
            </a:r>
          </a:p>
          <a:p>
            <a:pPr algn="just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F627966-2451-E448-AB2B-71182DF5A01E}"/>
                  </a:ext>
                </a:extLst>
              </p:cNvPr>
              <p:cNvSpPr txBox="1"/>
              <p:nvPr/>
            </p:nvSpPr>
            <p:spPr>
              <a:xfrm>
                <a:off x="6840000" y="5040000"/>
                <a:ext cx="2273863" cy="461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  <m:r>
                        <a:rPr lang="en-GB" sz="220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22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2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220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GB" sz="220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2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2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GB" sz="220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GB" sz="220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2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F627966-2451-E448-AB2B-71182DF5A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0" y="5040000"/>
                <a:ext cx="2273863" cy="461217"/>
              </a:xfrm>
              <a:prstGeom prst="rect">
                <a:avLst/>
              </a:prstGeom>
              <a:blipFill>
                <a:blip r:embed="rId4"/>
                <a:stretch>
                  <a:fillRect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CF2ECC03-DE2A-CF44-B761-37E2FB471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" y="2520000"/>
            <a:ext cx="5184000" cy="333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9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F6C168A-83C4-8DEC-8190-82928DB8C7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800" dirty="0"/>
              <a:t>We have learnt what is a wake function and how it is defined in the </a:t>
            </a:r>
            <a:r>
              <a:rPr lang="en-US" sz="1800" b="1" dirty="0">
                <a:solidFill>
                  <a:srgbClr val="C00000"/>
                </a:solidFill>
              </a:rPr>
              <a:t>longitudinal plane</a:t>
            </a:r>
            <a:r>
              <a:rPr lang="en-US" sz="1800" dirty="0"/>
              <a:t>. We have introduced the </a:t>
            </a:r>
            <a:r>
              <a:rPr lang="en-US" sz="1800" b="1" dirty="0">
                <a:solidFill>
                  <a:srgbClr val="C00000"/>
                </a:solidFill>
              </a:rPr>
              <a:t>longitudinal impedance.</a:t>
            </a:r>
          </a:p>
          <a:p>
            <a:pPr algn="just"/>
            <a:r>
              <a:rPr lang="de-DE" sz="1800" dirty="0" err="1"/>
              <a:t>We</a:t>
            </a:r>
            <a:r>
              <a:rPr lang="de-DE" sz="1800" dirty="0"/>
              <a:t> </a:t>
            </a:r>
            <a:r>
              <a:rPr lang="de-DE" sz="1800" dirty="0" err="1"/>
              <a:t>have</a:t>
            </a:r>
            <a:r>
              <a:rPr lang="de-DE" sz="1800" dirty="0"/>
              <a:t> </a:t>
            </a:r>
            <a:r>
              <a:rPr lang="de-DE" sz="1800" dirty="0" err="1"/>
              <a:t>seen</a:t>
            </a:r>
            <a:r>
              <a:rPr lang="de-DE" sz="1800" dirty="0"/>
              <a:t> </a:t>
            </a:r>
            <a:r>
              <a:rPr lang="de-DE" sz="1800" dirty="0" err="1"/>
              <a:t>how</a:t>
            </a:r>
            <a:r>
              <a:rPr lang="de-DE" sz="1800" dirty="0"/>
              <a:t> longitudinal </a:t>
            </a:r>
            <a:r>
              <a:rPr lang="de-DE" sz="1800" dirty="0" err="1"/>
              <a:t>wake</a:t>
            </a:r>
            <a:r>
              <a:rPr lang="de-DE" sz="1800" dirty="0"/>
              <a:t> </a:t>
            </a:r>
            <a:r>
              <a:rPr lang="de-DE" sz="1800" dirty="0" err="1"/>
              <a:t>functions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related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energy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loss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source </a:t>
            </a:r>
            <a:r>
              <a:rPr lang="de-DE" sz="1800" dirty="0" err="1"/>
              <a:t>particles</a:t>
            </a:r>
            <a:r>
              <a:rPr lang="de-DE" sz="1800" dirty="0"/>
              <a:t>.</a:t>
            </a:r>
          </a:p>
          <a:p>
            <a:pPr algn="just"/>
            <a:r>
              <a:rPr lang="de-DE" sz="1800" dirty="0" err="1"/>
              <a:t>We</a:t>
            </a:r>
            <a:r>
              <a:rPr lang="de-DE" sz="1800" dirty="0"/>
              <a:t> </a:t>
            </a:r>
            <a:r>
              <a:rPr lang="de-DE" sz="1800" dirty="0" err="1"/>
              <a:t>have</a:t>
            </a:r>
            <a:r>
              <a:rPr lang="de-DE" sz="1800" dirty="0"/>
              <a:t> </a:t>
            </a:r>
            <a:r>
              <a:rPr lang="de-DE" sz="1800" dirty="0" err="1"/>
              <a:t>discussed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energy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balance</a:t>
            </a:r>
            <a:r>
              <a:rPr lang="de-DE" sz="1800" dirty="0"/>
              <a:t> </a:t>
            </a:r>
            <a:r>
              <a:rPr lang="de-DE" sz="1800" dirty="0" err="1"/>
              <a:t>which</a:t>
            </a:r>
            <a:r>
              <a:rPr lang="de-DE" sz="1800" dirty="0"/>
              <a:t> </a:t>
            </a:r>
            <a:r>
              <a:rPr lang="de-DE" sz="1800" dirty="0" err="1"/>
              <a:t>contains</a:t>
            </a:r>
            <a:r>
              <a:rPr lang="de-DE" sz="1800" dirty="0"/>
              <a:t> all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b="1" dirty="0">
                <a:solidFill>
                  <a:srgbClr val="C00000"/>
                </a:solidFill>
              </a:rPr>
              <a:t>fundamental </a:t>
            </a:r>
            <a:r>
              <a:rPr lang="de-DE" sz="1800" b="1" dirty="0" err="1">
                <a:solidFill>
                  <a:srgbClr val="C00000"/>
                </a:solidFill>
              </a:rPr>
              <a:t>underlying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mechanisms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collective</a:t>
            </a:r>
            <a:r>
              <a:rPr lang="de-DE" sz="1800" dirty="0"/>
              <a:t> </a:t>
            </a:r>
            <a:r>
              <a:rPr lang="de-DE" sz="1800" dirty="0" err="1"/>
              <a:t>effects</a:t>
            </a:r>
            <a:r>
              <a:rPr lang="de-DE" sz="1800" dirty="0"/>
              <a:t> </a:t>
            </a:r>
            <a:r>
              <a:rPr lang="de-DE" sz="1800" dirty="0" err="1"/>
              <a:t>related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wake</a:t>
            </a:r>
            <a:r>
              <a:rPr lang="de-DE" sz="1800" dirty="0"/>
              <a:t> </a:t>
            </a:r>
            <a:r>
              <a:rPr lang="de-DE" sz="1800" dirty="0" err="1"/>
              <a:t>fields</a:t>
            </a:r>
            <a:r>
              <a:rPr lang="de-DE" sz="1800" dirty="0"/>
              <a:t> and </a:t>
            </a:r>
            <a:r>
              <a:rPr lang="de-DE" sz="1800" dirty="0" err="1"/>
              <a:t>impedances</a:t>
            </a:r>
            <a:r>
              <a:rPr lang="de-DE" sz="1800" dirty="0"/>
              <a:t>.</a:t>
            </a:r>
            <a:endParaRPr lang="en-US" sz="1800" dirty="0"/>
          </a:p>
          <a:p>
            <a:pPr algn="just"/>
            <a:r>
              <a:rPr lang="en-US" sz="1800" dirty="0"/>
              <a:t>We have shown how wake functions and impedances </a:t>
            </a:r>
            <a:r>
              <a:rPr lang="en-US" sz="1800" b="1" dirty="0">
                <a:solidFill>
                  <a:srgbClr val="C00000"/>
                </a:solidFill>
              </a:rPr>
              <a:t>can be computed.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C6E8A-1E78-0947-B780-0607C6175620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21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 numCol="1">
            <a:normAutofit/>
          </a:bodyPr>
          <a:lstStyle/>
          <a:p>
            <a:r>
              <a:rPr lang="en-US" sz="2000" b="1" dirty="0"/>
              <a:t>Part 2: Multiparticle dynamics with wake fields – impact on machine elements and longitudinal beam dynamics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>
                <a:solidFill>
                  <a:schemeClr val="bg2"/>
                </a:solidFill>
              </a:rPr>
              <a:t>General introduction to wake fields</a:t>
            </a:r>
          </a:p>
          <a:p>
            <a:pPr lvl="1"/>
            <a:r>
              <a:rPr lang="en-US" sz="1800" dirty="0">
                <a:solidFill>
                  <a:schemeClr val="bg2"/>
                </a:solidFill>
              </a:rPr>
              <a:t>Longitudinal wake fields and the longitudinal wake function</a:t>
            </a:r>
          </a:p>
          <a:p>
            <a:pPr lvl="1"/>
            <a:r>
              <a:rPr lang="en-US" sz="1800" dirty="0"/>
              <a:t>Energy loss – beam induced heating and stable phase shift</a:t>
            </a:r>
          </a:p>
          <a:p>
            <a:pPr lvl="1"/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Potential well distortion, bunch </a:t>
            </a:r>
            <a:r>
              <a:rPr lang="en-US" sz="1800" dirty="0" err="1">
                <a:solidFill>
                  <a:schemeClr val="bg2">
                    <a:lumMod val="90000"/>
                  </a:schemeClr>
                </a:solidFill>
              </a:rPr>
              <a:t>lengthning</a:t>
            </a: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 and microwave instability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56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 algn="just"/>
            <a:endParaRPr lang="en-US" sz="105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44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Single traversal of a bunch through an impedance source</a:t>
            </a:r>
          </a:p>
          <a:p>
            <a:pPr lvl="1"/>
            <a:r>
              <a:rPr lang="en-US" sz="1800" dirty="0"/>
              <a:t>We assume a single bunch of particles that goes only once through a known (characterized) wake/impedance source, representing both</a:t>
            </a:r>
          </a:p>
          <a:p>
            <a:pPr lvl="2"/>
            <a:r>
              <a:rPr lang="en-US" sz="1600" dirty="0"/>
              <a:t>Single passage (e.g. in a line)</a:t>
            </a:r>
          </a:p>
          <a:p>
            <a:pPr lvl="2"/>
            <a:r>
              <a:rPr lang="en-US" sz="1600" dirty="0"/>
              <a:t>Energy loss per turn if the bunch passes every turn but the wake fully decays between subsequent turns</a:t>
            </a:r>
          </a:p>
          <a:p>
            <a:pPr lvl="1"/>
            <a:r>
              <a:rPr lang="en-US" sz="1800" dirty="0"/>
              <a:t>Our goal is to calculate how much energy the bunch loses in this passage due to the electromagnetic interaction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0C41-DFCA-7F48-91CF-24E2A0FF94FA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22</a:t>
            </a:fld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74AF036-342F-3B4F-997A-C9BB92BEFA47}"/>
              </a:ext>
            </a:extLst>
          </p:cNvPr>
          <p:cNvSpPr>
            <a:spLocks noChangeAspect="1"/>
          </p:cNvSpPr>
          <p:nvPr/>
        </p:nvSpPr>
        <p:spPr>
          <a:xfrm>
            <a:off x="2160000" y="3312003"/>
            <a:ext cx="2880000" cy="2881675"/>
          </a:xfrm>
          <a:prstGeom prst="ellipse">
            <a:avLst/>
          </a:prstGeom>
          <a:noFill/>
          <a:ln w="127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98C55E7-38BE-3F49-B298-B16ED81AE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000" y="4608000"/>
            <a:ext cx="367200" cy="360990"/>
          </a:xfrm>
          <a:prstGeom prst="ellipse">
            <a:avLst/>
          </a:prstGeom>
          <a:solidFill>
            <a:srgbClr val="3366FF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8238260-ABCA-1247-AF3D-C07F542841BA}"/>
              </a:ext>
            </a:extLst>
          </p:cNvPr>
          <p:cNvCxnSpPr/>
          <p:nvPr/>
        </p:nvCxnSpPr>
        <p:spPr>
          <a:xfrm>
            <a:off x="1440000" y="3312000"/>
            <a:ext cx="4680000" cy="0"/>
          </a:xfrm>
          <a:prstGeom prst="line">
            <a:avLst/>
          </a:prstGeom>
          <a:ln w="12700">
            <a:solidFill>
              <a:srgbClr val="0F1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E7B26735-1181-7347-BE3A-7E65E5BE1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000" y="3132000"/>
            <a:ext cx="367200" cy="360990"/>
          </a:xfrm>
          <a:prstGeom prst="ellipse">
            <a:avLst/>
          </a:prstGeom>
          <a:solidFill>
            <a:srgbClr val="3366FF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67776FF-C268-174F-A73C-CFE67D854C40}"/>
              </a:ext>
            </a:extLst>
          </p:cNvPr>
          <p:cNvSpPr/>
          <p:nvPr/>
        </p:nvSpPr>
        <p:spPr>
          <a:xfrm>
            <a:off x="3276000" y="3060000"/>
            <a:ext cx="533400" cy="483980"/>
          </a:xfrm>
          <a:prstGeom prst="rect">
            <a:avLst/>
          </a:prstGeom>
          <a:solidFill>
            <a:srgbClr val="FFFFFF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1A7C87-30A1-D34C-87A3-63252EF44E74}"/>
              </a:ext>
            </a:extLst>
          </p:cNvPr>
          <p:cNvGrpSpPr/>
          <p:nvPr/>
        </p:nvGrpSpPr>
        <p:grpSpPr>
          <a:xfrm>
            <a:off x="3348000" y="3096000"/>
            <a:ext cx="424545" cy="372809"/>
            <a:chOff x="4504266" y="4351867"/>
            <a:chExt cx="3996268" cy="905933"/>
          </a:xfrm>
        </p:grpSpPr>
        <p:cxnSp>
          <p:nvCxnSpPr>
            <p:cNvPr id="63" name="Curved Connector 62">
              <a:extLst>
                <a:ext uri="{FF2B5EF4-FFF2-40B4-BE49-F238E27FC236}">
                  <a16:creationId xmlns:a16="http://schemas.microsoft.com/office/drawing/2014/main" id="{C1293112-98BC-DD4C-8B86-68393585CF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urved Connector 63">
              <a:extLst>
                <a:ext uri="{FF2B5EF4-FFF2-40B4-BE49-F238E27FC236}">
                  <a16:creationId xmlns:a16="http://schemas.microsoft.com/office/drawing/2014/main" id="{6DB472BB-7FFD-8A42-99CE-65DE96D81E21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urved Connector 64">
              <a:extLst>
                <a:ext uri="{FF2B5EF4-FFF2-40B4-BE49-F238E27FC236}">
                  <a16:creationId xmlns:a16="http://schemas.microsoft.com/office/drawing/2014/main" id="{31A02C53-B4EB-914D-B59D-BC0D77D97205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urved Connector 65">
              <a:extLst>
                <a:ext uri="{FF2B5EF4-FFF2-40B4-BE49-F238E27FC236}">
                  <a16:creationId xmlns:a16="http://schemas.microsoft.com/office/drawing/2014/main" id="{6EFD7772-E3EF-2B4D-B55F-12BEC102DD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4E093DA-23E1-9E40-A9A9-384EC8043792}"/>
              </a:ext>
            </a:extLst>
          </p:cNvPr>
          <p:cNvGrpSpPr/>
          <p:nvPr/>
        </p:nvGrpSpPr>
        <p:grpSpPr>
          <a:xfrm>
            <a:off x="3348000" y="3096000"/>
            <a:ext cx="424545" cy="372809"/>
            <a:chOff x="4504266" y="4351867"/>
            <a:chExt cx="3996268" cy="905933"/>
          </a:xfrm>
        </p:grpSpPr>
        <p:cxnSp>
          <p:nvCxnSpPr>
            <p:cNvPr id="69" name="Curved Connector 68">
              <a:extLst>
                <a:ext uri="{FF2B5EF4-FFF2-40B4-BE49-F238E27FC236}">
                  <a16:creationId xmlns:a16="http://schemas.microsoft.com/office/drawing/2014/main" id="{E88867F7-079F-934F-A9C6-DC9B24EB3D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urved Connector 69">
              <a:extLst>
                <a:ext uri="{FF2B5EF4-FFF2-40B4-BE49-F238E27FC236}">
                  <a16:creationId xmlns:a16="http://schemas.microsoft.com/office/drawing/2014/main" id="{3457DF92-409E-9040-B6DB-C0F04C9496C7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urved Connector 70">
              <a:extLst>
                <a:ext uri="{FF2B5EF4-FFF2-40B4-BE49-F238E27FC236}">
                  <a16:creationId xmlns:a16="http://schemas.microsoft.com/office/drawing/2014/main" id="{D785E534-DD9E-334C-BDC1-EA2E23132793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urved Connector 71">
              <a:extLst>
                <a:ext uri="{FF2B5EF4-FFF2-40B4-BE49-F238E27FC236}">
                  <a16:creationId xmlns:a16="http://schemas.microsoft.com/office/drawing/2014/main" id="{F351EF07-7534-4746-8751-E096BB9CA5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902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7 L 0.31485 -3.7037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2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44 C -0.00039 -0.1206 0.05248 -0.21551 0.11836 -0.21551 C 0.18373 -0.21551 0.23724 -0.1206 0.23724 -0.0044 C 0.23724 0.11204 0.18373 0.20648 0.11836 0.20648 C 0.05248 0.20648 -0.00039 0.11204 -0.00039 -0.0044 Z " pathEditMode="relative" rAng="16200000" ptsTypes="AAAAA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  <p:bldP spid="53" grpId="0" animBg="1"/>
      <p:bldP spid="55" grpId="0" animBg="1"/>
      <p:bldP spid="55" grpId="1" animBg="1"/>
      <p:bldP spid="5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C8271-1E88-8DA6-13B9-EF9ED8502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1FAB4-5A1F-8062-23FF-73154AFDE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79D3ECA3-BD71-20E8-3F0C-21998C43F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Single traversal of a bunch through an impedance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CDC2-1A1F-C0F0-ED09-8FE679836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15E6-F782-0444-8BF8-D7B4E26A9ADB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4A613-910B-F557-32BC-03820A56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80996-19BA-9107-2EDE-158F82C7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23</a:t>
            </a:fld>
            <a:endParaRPr lang="en-GB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8456ACD-671B-9AC8-35E3-84FCEE74C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00" y="1440000"/>
            <a:ext cx="2003875" cy="2927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52F9E23-ABCF-1788-F070-733957A65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0" y="1996580"/>
            <a:ext cx="3339997" cy="76757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3E3FCB5-2A66-A250-DA8A-490BD639F3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0" y="3027963"/>
            <a:ext cx="3705610" cy="30823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BC4C835-9C60-9204-83AB-1DA3B9B586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0" y="3600000"/>
            <a:ext cx="3919704" cy="72832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9AAAC1D-D540-BD35-464D-D6FF3C2F50F7}"/>
              </a:ext>
            </a:extLst>
          </p:cNvPr>
          <p:cNvGrpSpPr>
            <a:grpSpLocks noChangeAspect="1"/>
          </p:cNvGrpSpPr>
          <p:nvPr/>
        </p:nvGrpSpPr>
        <p:grpSpPr>
          <a:xfrm>
            <a:off x="360000" y="1296000"/>
            <a:ext cx="5400000" cy="3038126"/>
            <a:chOff x="-2541" y="1301292"/>
            <a:chExt cx="4915016" cy="276469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E8E5288-A4CB-0210-53E7-7093EB39B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541" y="1301292"/>
              <a:ext cx="4915016" cy="2764697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FB60324-242D-EE0A-C0A2-05408DAD6BDF}"/>
                </a:ext>
              </a:extLst>
            </p:cNvPr>
            <p:cNvCxnSpPr>
              <a:cxnSpLocks/>
            </p:cNvCxnSpPr>
            <p:nvPr/>
          </p:nvCxnSpPr>
          <p:spPr>
            <a:xfrm>
              <a:off x="3388820" y="2153053"/>
              <a:ext cx="23825" cy="919220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4DACAEF-50BC-CC7A-6614-DBDB6F0EC1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05817" y="2153053"/>
              <a:ext cx="32548" cy="1648022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57B7491-ECA9-092B-0828-58920918C461}"/>
                </a:ext>
              </a:extLst>
            </p:cNvPr>
            <p:cNvGrpSpPr/>
            <p:nvPr/>
          </p:nvGrpSpPr>
          <p:grpSpPr>
            <a:xfrm>
              <a:off x="1152000" y="2377976"/>
              <a:ext cx="3137562" cy="703220"/>
              <a:chOff x="1152000" y="2377976"/>
              <a:chExt cx="3137562" cy="703220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FDC0C19-4EB9-A0AC-1794-56D88981583F}"/>
                  </a:ext>
                </a:extLst>
              </p:cNvPr>
              <p:cNvSpPr txBox="1"/>
              <p:nvPr/>
            </p:nvSpPr>
            <p:spPr>
              <a:xfrm>
                <a:off x="3456000" y="2557976"/>
                <a:ext cx="83356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>
                    <a:solidFill>
                      <a:schemeClr val="accent5"/>
                    </a:solidFill>
                  </a:rPr>
                  <a:t>Particle j</a:t>
                </a:r>
              </a:p>
              <a:p>
                <a:pPr algn="ctr"/>
                <a:r>
                  <a:rPr lang="de-DE" sz="1400" b="1" dirty="0">
                    <a:solidFill>
                      <a:schemeClr val="accent5"/>
                    </a:solidFill>
                  </a:rPr>
                  <a:t>excites</a:t>
                </a:r>
                <a:endParaRPr lang="en-US" sz="14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62BDE47-8234-D09D-507E-E0DCBB51AB67}"/>
                  </a:ext>
                </a:extLst>
              </p:cNvPr>
              <p:cNvSpPr txBox="1"/>
              <p:nvPr/>
            </p:nvSpPr>
            <p:spPr>
              <a:xfrm>
                <a:off x="1152000" y="2377976"/>
                <a:ext cx="11614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400" b="1" dirty="0">
                    <a:solidFill>
                      <a:schemeClr val="accent2"/>
                    </a:solidFill>
                  </a:rPr>
                  <a:t>Particle i</a:t>
                </a:r>
              </a:p>
              <a:p>
                <a:pPr algn="ctr"/>
                <a:r>
                  <a:rPr lang="de-DE" sz="1400" b="1" dirty="0">
                    <a:solidFill>
                      <a:schemeClr val="accent2"/>
                    </a:solidFill>
                  </a:rPr>
                  <a:t>receives kick</a:t>
                </a:r>
                <a:endParaRPr lang="en-US" sz="1400" b="1" dirty="0">
                  <a:solidFill>
                    <a:schemeClr val="accent2"/>
                  </a:solidFill>
                </a:endParaRPr>
              </a:p>
            </p:txBody>
          </p:sp>
        </p:grp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C6809A5B-0566-4F19-EE6B-91A42568BDA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296000"/>
            <a:ext cx="5400000" cy="30375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CA13E21-822C-BE5A-FD0D-A0AD84639A2C}"/>
              </a:ext>
            </a:extLst>
          </p:cNvPr>
          <p:cNvGrpSpPr/>
          <p:nvPr/>
        </p:nvGrpSpPr>
        <p:grpSpPr>
          <a:xfrm>
            <a:off x="2520000" y="2268000"/>
            <a:ext cx="1955411" cy="1131263"/>
            <a:chOff x="1611137" y="3161536"/>
            <a:chExt cx="1955411" cy="113126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69FD6CE-B5F4-4182-5AC6-96C6FBBC80C2}"/>
                </a:ext>
              </a:extLst>
            </p:cNvPr>
            <p:cNvSpPr txBox="1"/>
            <p:nvPr/>
          </p:nvSpPr>
          <p:spPr>
            <a:xfrm>
              <a:off x="1611137" y="3769579"/>
              <a:ext cx="1161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Slice i</a:t>
              </a:r>
            </a:p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receives kick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06EA717-CF84-AE92-00A1-DA7DDA43519A}"/>
                </a:ext>
              </a:extLst>
            </p:cNvPr>
            <p:cNvSpPr txBox="1"/>
            <p:nvPr/>
          </p:nvSpPr>
          <p:spPr>
            <a:xfrm>
              <a:off x="2874820" y="3161536"/>
              <a:ext cx="6917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chemeClr val="accent5"/>
                  </a:solidFill>
                </a:rPr>
                <a:t>Slice </a:t>
              </a:r>
              <a:r>
                <a:rPr lang="de-DE" sz="1400" b="1" dirty="0" err="1">
                  <a:solidFill>
                    <a:schemeClr val="accent5"/>
                  </a:solidFill>
                </a:rPr>
                <a:t>j</a:t>
              </a:r>
              <a:r>
                <a:rPr lang="de-DE" sz="1400" b="1" dirty="0">
                  <a:solidFill>
                    <a:schemeClr val="accent5"/>
                  </a:solidFill>
                </a:rPr>
                <a:t> </a:t>
              </a:r>
            </a:p>
            <a:p>
              <a:r>
                <a:rPr lang="de-DE" sz="1400" b="1" dirty="0" err="1">
                  <a:solidFill>
                    <a:schemeClr val="accent5"/>
                  </a:solidFill>
                </a:rPr>
                <a:t>excites</a:t>
              </a:r>
              <a:endParaRPr lang="en-US" sz="1400" b="1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075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Single traversal of a bunch through an impedance source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0DE6-8A7F-A040-BC3B-B56E44E37EE1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24</a:t>
            </a:fld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CB2638E8-2EA7-E248-A435-BCE7280A4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000" y="4608000"/>
            <a:ext cx="3919704" cy="728323"/>
          </a:xfrm>
          <a:prstGeom prst="rect">
            <a:avLst/>
          </a:prstGeom>
        </p:spPr>
      </p:pic>
      <p:pic>
        <p:nvPicPr>
          <p:cNvPr id="3" name="longitudinal (Converted)">
            <a:hlinkClick r:id="" action="ppaction://media"/>
            <a:extLst>
              <a:ext uri="{FF2B5EF4-FFF2-40B4-BE49-F238E27FC236}">
                <a16:creationId xmlns:a16="http://schemas.microsoft.com/office/drawing/2014/main" id="{8598B314-68B2-E442-B944-D1CFCED95D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60000" y="1260000"/>
            <a:ext cx="57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5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1BA11B68-BD8A-6B42-95B0-621DA87988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296000"/>
            <a:ext cx="5400000" cy="303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Single traversal of a bunch through an impedance source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5DBE-98B7-574D-A522-5A638076910B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25</a:t>
            </a:fld>
            <a:endParaRPr lang="en-GB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18B277A-5A13-8A41-B25E-9C1E59E43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0" y="1440000"/>
            <a:ext cx="2003875" cy="2927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DB3FF63-C23B-9146-A5D8-8B5673FE37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0" y="1996580"/>
            <a:ext cx="3339997" cy="76757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FB4B37A-BFC6-4545-BA30-58FA7C0213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0" y="3027963"/>
            <a:ext cx="3705610" cy="30823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B2638E8-2EA7-E248-A435-BCE7280A43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0000" y="3600000"/>
            <a:ext cx="3919704" cy="72832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B29E3C95-7D1B-3F4E-8C4E-891065C43D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0000" y="4590000"/>
            <a:ext cx="5458921" cy="806845"/>
          </a:xfrm>
          <a:prstGeom prst="rect">
            <a:avLst/>
          </a:prstGeom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CE8A8D9E-A724-4043-BE2A-0369F317111F}"/>
              </a:ext>
            </a:extLst>
          </p:cNvPr>
          <p:cNvGrpSpPr/>
          <p:nvPr/>
        </p:nvGrpSpPr>
        <p:grpSpPr>
          <a:xfrm>
            <a:off x="2520000" y="2268000"/>
            <a:ext cx="1955411" cy="1131263"/>
            <a:chOff x="1611137" y="3161536"/>
            <a:chExt cx="1955411" cy="113126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C05180D-929C-844D-B7DC-E27B20931BAC}"/>
                </a:ext>
              </a:extLst>
            </p:cNvPr>
            <p:cNvSpPr txBox="1"/>
            <p:nvPr/>
          </p:nvSpPr>
          <p:spPr>
            <a:xfrm>
              <a:off x="1611137" y="3769579"/>
              <a:ext cx="1161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Slice i</a:t>
              </a:r>
            </a:p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receives kick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CC1F67E-3272-814C-820A-522EF1678146}"/>
                </a:ext>
              </a:extLst>
            </p:cNvPr>
            <p:cNvSpPr txBox="1"/>
            <p:nvPr/>
          </p:nvSpPr>
          <p:spPr>
            <a:xfrm>
              <a:off x="2874820" y="3161536"/>
              <a:ext cx="6917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chemeClr val="accent5"/>
                  </a:solidFill>
                </a:rPr>
                <a:t>Slice </a:t>
              </a:r>
              <a:r>
                <a:rPr lang="de-DE" sz="1400" b="1" dirty="0" err="1">
                  <a:solidFill>
                    <a:schemeClr val="accent5"/>
                  </a:solidFill>
                </a:rPr>
                <a:t>j</a:t>
              </a:r>
              <a:r>
                <a:rPr lang="de-DE" sz="1400" b="1" dirty="0">
                  <a:solidFill>
                    <a:schemeClr val="accent5"/>
                  </a:solidFill>
                </a:rPr>
                <a:t> </a:t>
              </a:r>
            </a:p>
            <a:p>
              <a:r>
                <a:rPr lang="de-DE" sz="1400" b="1" dirty="0" err="1">
                  <a:solidFill>
                    <a:schemeClr val="accent5"/>
                  </a:solidFill>
                </a:rPr>
                <a:t>excites</a:t>
              </a:r>
              <a:endParaRPr lang="en-US" sz="1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4FABB9F2-4CAB-63B0-6FBF-A42CD7C00845}"/>
              </a:ext>
            </a:extLst>
          </p:cNvPr>
          <p:cNvSpPr/>
          <p:nvPr/>
        </p:nvSpPr>
        <p:spPr>
          <a:xfrm>
            <a:off x="6912000" y="1224000"/>
            <a:ext cx="5040000" cy="324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7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Single traversal of a bunch through an impedance source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478BC60B-379A-BA47-89EE-B30EBCA661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301292"/>
            <a:ext cx="5400000" cy="3037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94FD1-42C7-DE4A-95BA-0244B9645C21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26</a:t>
            </a:fld>
            <a:endParaRPr lang="en-GB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18B277A-5A13-8A41-B25E-9C1E59E43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0" y="1440000"/>
            <a:ext cx="2003875" cy="2927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DB3FF63-C23B-9146-A5D8-8B5673FE37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0" y="1996580"/>
            <a:ext cx="3339997" cy="76757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CDBF10D-E061-2046-BF13-528005C9C5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000" y="4248000"/>
            <a:ext cx="1071021" cy="17770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54C1412-7F53-974D-81FB-7D1878542C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000" y="4248000"/>
            <a:ext cx="1215745" cy="19274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FB4B37A-BFC6-4545-BA30-58FA7C0213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0000" y="3027963"/>
            <a:ext cx="3705610" cy="30823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B2638E8-2EA7-E248-A435-BCE7280A43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0000" y="3600000"/>
            <a:ext cx="3919704" cy="72832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8C0AA68-AD9E-7749-A953-B4788BCE92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0000" y="4680000"/>
            <a:ext cx="5458921" cy="5941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251E62-3494-364A-9A0E-84ADF8B2F9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0000" y="4248000"/>
            <a:ext cx="615265" cy="13843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DB54069-9742-20D3-BBCD-52251A7F2F1C}"/>
              </a:ext>
            </a:extLst>
          </p:cNvPr>
          <p:cNvGrpSpPr/>
          <p:nvPr/>
        </p:nvGrpSpPr>
        <p:grpSpPr>
          <a:xfrm>
            <a:off x="2376000" y="5400000"/>
            <a:ext cx="4753704" cy="864000"/>
            <a:chOff x="3848860" y="5460991"/>
            <a:chExt cx="4753704" cy="864000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CA6966C-6A37-A948-AA25-CB93AF541871}"/>
                </a:ext>
              </a:extLst>
            </p:cNvPr>
            <p:cNvSpPr/>
            <p:nvPr/>
          </p:nvSpPr>
          <p:spPr>
            <a:xfrm>
              <a:off x="3848860" y="5460991"/>
              <a:ext cx="4753704" cy="864000"/>
            </a:xfrm>
            <a:prstGeom prst="roundRect">
              <a:avLst/>
            </a:prstGeom>
            <a:ln w="190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8BE540C-9407-0C42-A7C2-EE4B5DD02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972000" y="5564484"/>
              <a:ext cx="4507424" cy="657014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D5F1404-6936-554D-9E3C-3FC1145C921D}"/>
              </a:ext>
            </a:extLst>
          </p:cNvPr>
          <p:cNvGrpSpPr/>
          <p:nvPr/>
        </p:nvGrpSpPr>
        <p:grpSpPr>
          <a:xfrm>
            <a:off x="2520000" y="2268000"/>
            <a:ext cx="1955411" cy="1131263"/>
            <a:chOff x="1611137" y="3161536"/>
            <a:chExt cx="1955411" cy="1131263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51EEDD3-0E9C-3641-B36B-7260D4CA6FC2}"/>
                </a:ext>
              </a:extLst>
            </p:cNvPr>
            <p:cNvSpPr txBox="1"/>
            <p:nvPr/>
          </p:nvSpPr>
          <p:spPr>
            <a:xfrm>
              <a:off x="1611137" y="3769579"/>
              <a:ext cx="1161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Slice i</a:t>
              </a:r>
            </a:p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receives kick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139B3D0-75DC-CD40-A8CA-75588ECDB164}"/>
                </a:ext>
              </a:extLst>
            </p:cNvPr>
            <p:cNvSpPr txBox="1"/>
            <p:nvPr/>
          </p:nvSpPr>
          <p:spPr>
            <a:xfrm>
              <a:off x="2874820" y="3161536"/>
              <a:ext cx="6917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chemeClr val="accent5"/>
                  </a:solidFill>
                </a:rPr>
                <a:t>Slice </a:t>
              </a:r>
              <a:r>
                <a:rPr lang="de-DE" sz="1400" b="1" dirty="0" err="1">
                  <a:solidFill>
                    <a:schemeClr val="accent5"/>
                  </a:solidFill>
                </a:rPr>
                <a:t>j</a:t>
              </a:r>
              <a:r>
                <a:rPr lang="de-DE" sz="1400" b="1" dirty="0">
                  <a:solidFill>
                    <a:schemeClr val="accent5"/>
                  </a:solidFill>
                </a:rPr>
                <a:t> </a:t>
              </a:r>
            </a:p>
            <a:p>
              <a:r>
                <a:rPr lang="de-DE" sz="1400" b="1" dirty="0" err="1">
                  <a:solidFill>
                    <a:schemeClr val="accent5"/>
                  </a:solidFill>
                </a:rPr>
                <a:t>excites</a:t>
              </a:r>
              <a:endParaRPr lang="en-US" sz="1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645AE43A-98A9-19D6-9D97-CA2C761B1F4B}"/>
              </a:ext>
            </a:extLst>
          </p:cNvPr>
          <p:cNvSpPr/>
          <p:nvPr/>
        </p:nvSpPr>
        <p:spPr>
          <a:xfrm>
            <a:off x="6912000" y="1224000"/>
            <a:ext cx="5040000" cy="324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54F70A7-A20A-B4EB-F114-A3D309C9227C}"/>
              </a:ext>
            </a:extLst>
          </p:cNvPr>
          <p:cNvSpPr/>
          <p:nvPr/>
        </p:nvSpPr>
        <p:spPr>
          <a:xfrm>
            <a:off x="342900" y="1258365"/>
            <a:ext cx="2733675" cy="785588"/>
          </a:xfrm>
          <a:custGeom>
            <a:avLst/>
            <a:gdLst>
              <a:gd name="connsiteX0" fmla="*/ 0 w 2733675"/>
              <a:gd name="connsiteY0" fmla="*/ 581025 h 581025"/>
              <a:gd name="connsiteX1" fmla="*/ 1085850 w 2733675"/>
              <a:gd name="connsiteY1" fmla="*/ 542925 h 581025"/>
              <a:gd name="connsiteX2" fmla="*/ 1876425 w 2733675"/>
              <a:gd name="connsiteY2" fmla="*/ 371475 h 581025"/>
              <a:gd name="connsiteX3" fmla="*/ 2333625 w 2733675"/>
              <a:gd name="connsiteY3" fmla="*/ 114300 h 581025"/>
              <a:gd name="connsiteX4" fmla="*/ 2581275 w 2733675"/>
              <a:gd name="connsiteY4" fmla="*/ 19050 h 581025"/>
              <a:gd name="connsiteX5" fmla="*/ 2733675 w 2733675"/>
              <a:gd name="connsiteY5" fmla="*/ 0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3675" h="581025">
                <a:moveTo>
                  <a:pt x="0" y="581025"/>
                </a:moveTo>
                <a:cubicBezTo>
                  <a:pt x="386556" y="579437"/>
                  <a:pt x="773113" y="577850"/>
                  <a:pt x="1085850" y="542925"/>
                </a:cubicBezTo>
                <a:cubicBezTo>
                  <a:pt x="1398588" y="508000"/>
                  <a:pt x="1668463" y="442912"/>
                  <a:pt x="1876425" y="371475"/>
                </a:cubicBezTo>
                <a:cubicBezTo>
                  <a:pt x="2084387" y="300038"/>
                  <a:pt x="2216150" y="173037"/>
                  <a:pt x="2333625" y="114300"/>
                </a:cubicBezTo>
                <a:cubicBezTo>
                  <a:pt x="2451100" y="55562"/>
                  <a:pt x="2514600" y="38100"/>
                  <a:pt x="2581275" y="19050"/>
                </a:cubicBezTo>
                <a:cubicBezTo>
                  <a:pt x="2647950" y="0"/>
                  <a:pt x="2690812" y="0"/>
                  <a:pt x="2733675" y="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220CFE6C-A741-5E55-A42D-929ED16C92D7}"/>
              </a:ext>
            </a:extLst>
          </p:cNvPr>
          <p:cNvSpPr/>
          <p:nvPr/>
        </p:nvSpPr>
        <p:spPr>
          <a:xfrm flipH="1">
            <a:off x="3076575" y="1257335"/>
            <a:ext cx="2733675" cy="785588"/>
          </a:xfrm>
          <a:custGeom>
            <a:avLst/>
            <a:gdLst>
              <a:gd name="connsiteX0" fmla="*/ 0 w 2733675"/>
              <a:gd name="connsiteY0" fmla="*/ 581025 h 581025"/>
              <a:gd name="connsiteX1" fmla="*/ 1085850 w 2733675"/>
              <a:gd name="connsiteY1" fmla="*/ 542925 h 581025"/>
              <a:gd name="connsiteX2" fmla="*/ 1876425 w 2733675"/>
              <a:gd name="connsiteY2" fmla="*/ 371475 h 581025"/>
              <a:gd name="connsiteX3" fmla="*/ 2333625 w 2733675"/>
              <a:gd name="connsiteY3" fmla="*/ 114300 h 581025"/>
              <a:gd name="connsiteX4" fmla="*/ 2581275 w 2733675"/>
              <a:gd name="connsiteY4" fmla="*/ 19050 h 581025"/>
              <a:gd name="connsiteX5" fmla="*/ 2733675 w 2733675"/>
              <a:gd name="connsiteY5" fmla="*/ 0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3675" h="581025">
                <a:moveTo>
                  <a:pt x="0" y="581025"/>
                </a:moveTo>
                <a:cubicBezTo>
                  <a:pt x="386556" y="579437"/>
                  <a:pt x="773113" y="577850"/>
                  <a:pt x="1085850" y="542925"/>
                </a:cubicBezTo>
                <a:cubicBezTo>
                  <a:pt x="1398588" y="508000"/>
                  <a:pt x="1668463" y="442912"/>
                  <a:pt x="1876425" y="371475"/>
                </a:cubicBezTo>
                <a:cubicBezTo>
                  <a:pt x="2084387" y="300038"/>
                  <a:pt x="2216150" y="173037"/>
                  <a:pt x="2333625" y="114300"/>
                </a:cubicBezTo>
                <a:cubicBezTo>
                  <a:pt x="2451100" y="55562"/>
                  <a:pt x="2514600" y="38100"/>
                  <a:pt x="2581275" y="19050"/>
                </a:cubicBezTo>
                <a:cubicBezTo>
                  <a:pt x="2647950" y="0"/>
                  <a:pt x="2690812" y="0"/>
                  <a:pt x="2733675" y="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7A31972-34A2-FCFC-7E8B-0C274942F4D3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r="66354"/>
          <a:stretch/>
        </p:blipFill>
        <p:spPr>
          <a:xfrm>
            <a:off x="5125168" y="1633516"/>
            <a:ext cx="564751" cy="38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0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A827C-FEF3-496A-41DA-E176374FA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26253-A9EB-B4E2-C5FD-7B506F148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A7DFBF9-6FD7-2240-982C-2ED4D43AE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Multiple traversal of a bunch through an impedance source</a:t>
            </a:r>
          </a:p>
          <a:p>
            <a:pPr lvl="1"/>
            <a:r>
              <a:rPr lang="en-US" sz="1800" dirty="0"/>
              <a:t>We assume a single bunch of particles that goes multiple times through a known (characterized) wake/impedance source, representing</a:t>
            </a:r>
          </a:p>
          <a:p>
            <a:pPr lvl="2"/>
            <a:r>
              <a:rPr lang="en-US" sz="1600" dirty="0"/>
              <a:t>Energy loss per turn if the bunch passes every turn and the wake fully keeps ringing between subsequent turns</a:t>
            </a:r>
          </a:p>
          <a:p>
            <a:pPr lvl="1"/>
            <a:r>
              <a:rPr lang="en-US" sz="1800" dirty="0"/>
              <a:t>Our goal is to calculate how much energy the bunch loses at each passage due to the electromagnetic interaction over several turns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54BF7-60FD-030A-A5E3-57B3D504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2FD6-CCFD-0A45-9163-353FC2C54469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87A4C-6E58-0316-6F87-1482B506C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750B0-7879-0A4B-4BFF-B6E9C7739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27</a:t>
            </a:fld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7B9B0A2-4B24-177A-E0DA-91A065AFB8E5}"/>
              </a:ext>
            </a:extLst>
          </p:cNvPr>
          <p:cNvSpPr>
            <a:spLocks noChangeAspect="1"/>
          </p:cNvSpPr>
          <p:nvPr/>
        </p:nvSpPr>
        <p:spPr>
          <a:xfrm>
            <a:off x="2160000" y="3312003"/>
            <a:ext cx="2880000" cy="2881675"/>
          </a:xfrm>
          <a:prstGeom prst="ellipse">
            <a:avLst/>
          </a:prstGeom>
          <a:noFill/>
          <a:ln w="127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CC1E2B5-F842-261F-9B03-DA739E46F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000" y="4608000"/>
            <a:ext cx="367200" cy="360990"/>
          </a:xfrm>
          <a:prstGeom prst="ellipse">
            <a:avLst/>
          </a:prstGeom>
          <a:solidFill>
            <a:srgbClr val="3366FF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495759-332C-47B1-479C-FE9A78918935}"/>
              </a:ext>
            </a:extLst>
          </p:cNvPr>
          <p:cNvSpPr/>
          <p:nvPr/>
        </p:nvSpPr>
        <p:spPr>
          <a:xfrm>
            <a:off x="3276000" y="3060000"/>
            <a:ext cx="533400" cy="483980"/>
          </a:xfrm>
          <a:prstGeom prst="rect">
            <a:avLst/>
          </a:prstGeom>
          <a:solidFill>
            <a:srgbClr val="FFFFFF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9381207-9712-7D69-2771-8AFE05B649FC}"/>
              </a:ext>
            </a:extLst>
          </p:cNvPr>
          <p:cNvGrpSpPr/>
          <p:nvPr/>
        </p:nvGrpSpPr>
        <p:grpSpPr>
          <a:xfrm>
            <a:off x="3348000" y="3096000"/>
            <a:ext cx="424545" cy="372809"/>
            <a:chOff x="4504266" y="4351867"/>
            <a:chExt cx="3996268" cy="905933"/>
          </a:xfrm>
        </p:grpSpPr>
        <p:cxnSp>
          <p:nvCxnSpPr>
            <p:cNvPr id="8" name="Curved Connector 7">
              <a:extLst>
                <a:ext uri="{FF2B5EF4-FFF2-40B4-BE49-F238E27FC236}">
                  <a16:creationId xmlns:a16="http://schemas.microsoft.com/office/drawing/2014/main" id="{8AA96711-D614-90B9-6BAD-E2F86C7273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urved Connector 8">
              <a:extLst>
                <a:ext uri="{FF2B5EF4-FFF2-40B4-BE49-F238E27FC236}">
                  <a16:creationId xmlns:a16="http://schemas.microsoft.com/office/drawing/2014/main" id="{A9969936-B31E-1F9B-41BB-F1C66EAD5D5C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urved Connector 9">
              <a:extLst>
                <a:ext uri="{FF2B5EF4-FFF2-40B4-BE49-F238E27FC236}">
                  <a16:creationId xmlns:a16="http://schemas.microsoft.com/office/drawing/2014/main" id="{14DD60DE-C3CA-167F-BB5D-8F1607F63CF9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urved Connector 10">
              <a:extLst>
                <a:ext uri="{FF2B5EF4-FFF2-40B4-BE49-F238E27FC236}">
                  <a16:creationId xmlns:a16="http://schemas.microsoft.com/office/drawing/2014/main" id="{D1FE74E6-38BF-39DE-6F17-6606E40FC8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187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44 C -0.00039 -0.1206 0.05248 -0.21551 0.11836 -0.21551 C 0.18373 -0.21551 0.23724 -0.1206 0.23724 -0.0044 C 0.23724 0.11204 0.18373 0.20648 0.11836 0.20648 C 0.05248 0.20648 -0.00039 0.11204 -0.00039 -0.0044 Z " pathEditMode="relative" rAng="16200000" ptsTypes="AAAAA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5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D509B-BCA0-2DA3-1BB5-5E2B1BC66A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CDA3E-E95D-D86D-10D6-15BCF6CD2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energy loss per turn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9800D76-4F14-5A3A-EC8C-47E07A0EB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1492624"/>
          </a:xfrm>
        </p:spPr>
        <p:txBody>
          <a:bodyPr>
            <a:normAutofit/>
          </a:bodyPr>
          <a:lstStyle/>
          <a:p>
            <a:r>
              <a:rPr lang="en-US" sz="2000" dirty="0"/>
              <a:t>Not one bunch but a train of bunches …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69443-1382-F658-2F23-C46020FBC5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7400" y="5882045"/>
            <a:ext cx="1440000" cy="360000"/>
          </a:xfrm>
        </p:spPr>
        <p:txBody>
          <a:bodyPr/>
          <a:lstStyle/>
          <a:p>
            <a:fld id="{84AB2FD6-CCFD-0A45-9163-353FC2C54469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220EC-4CC5-5A85-847E-B7B6EBDD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31319-7768-6FA7-BAE4-6F56D399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28</a:t>
            </a:fld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3653325-A358-6A6A-0884-7F9280C338A9}"/>
              </a:ext>
            </a:extLst>
          </p:cNvPr>
          <p:cNvSpPr>
            <a:spLocks noChangeAspect="1"/>
          </p:cNvSpPr>
          <p:nvPr/>
        </p:nvSpPr>
        <p:spPr>
          <a:xfrm>
            <a:off x="4307400" y="2804048"/>
            <a:ext cx="2880000" cy="2881675"/>
          </a:xfrm>
          <a:prstGeom prst="ellipse">
            <a:avLst/>
          </a:prstGeom>
          <a:noFill/>
          <a:ln w="1270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474D787-BF13-DD88-204D-93D14DCFA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400" y="4100045"/>
            <a:ext cx="367200" cy="360990"/>
          </a:xfrm>
          <a:prstGeom prst="ellipse">
            <a:avLst/>
          </a:prstGeom>
          <a:solidFill>
            <a:srgbClr val="3366FF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B3110E-2E80-A499-4CFB-553FB42147CE}"/>
              </a:ext>
            </a:extLst>
          </p:cNvPr>
          <p:cNvSpPr/>
          <p:nvPr/>
        </p:nvSpPr>
        <p:spPr>
          <a:xfrm>
            <a:off x="5423400" y="2552045"/>
            <a:ext cx="533400" cy="483980"/>
          </a:xfrm>
          <a:prstGeom prst="rect">
            <a:avLst/>
          </a:prstGeom>
          <a:solidFill>
            <a:srgbClr val="FFFFFF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3999968-50C8-BFF8-426A-0EA5160880C1}"/>
              </a:ext>
            </a:extLst>
          </p:cNvPr>
          <p:cNvGrpSpPr/>
          <p:nvPr/>
        </p:nvGrpSpPr>
        <p:grpSpPr>
          <a:xfrm>
            <a:off x="5495400" y="2588045"/>
            <a:ext cx="424545" cy="372809"/>
            <a:chOff x="4504266" y="4351867"/>
            <a:chExt cx="3996268" cy="905933"/>
          </a:xfrm>
        </p:grpSpPr>
        <p:cxnSp>
          <p:nvCxnSpPr>
            <p:cNvPr id="8" name="Curved Connector 7">
              <a:extLst>
                <a:ext uri="{FF2B5EF4-FFF2-40B4-BE49-F238E27FC236}">
                  <a16:creationId xmlns:a16="http://schemas.microsoft.com/office/drawing/2014/main" id="{0AAEB1F0-F9ED-39F9-17EA-55B90DF225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urved Connector 8">
              <a:extLst>
                <a:ext uri="{FF2B5EF4-FFF2-40B4-BE49-F238E27FC236}">
                  <a16:creationId xmlns:a16="http://schemas.microsoft.com/office/drawing/2014/main" id="{B9EE36A8-A447-488B-07C9-9E46EA8D258D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urved Connector 9">
              <a:extLst>
                <a:ext uri="{FF2B5EF4-FFF2-40B4-BE49-F238E27FC236}">
                  <a16:creationId xmlns:a16="http://schemas.microsoft.com/office/drawing/2014/main" id="{36376648-0EAB-D5E2-2920-0FF1DC85A421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urved Connector 10">
              <a:extLst>
                <a:ext uri="{FF2B5EF4-FFF2-40B4-BE49-F238E27FC236}">
                  <a16:creationId xmlns:a16="http://schemas.microsoft.com/office/drawing/2014/main" id="{C33A5480-53A3-D322-8E15-4FA62E1834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5F1D5A13-040C-AFD5-5F35-D603C8E45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9888" y="4657357"/>
            <a:ext cx="367200" cy="360990"/>
          </a:xfrm>
          <a:prstGeom prst="ellipse">
            <a:avLst/>
          </a:prstGeom>
          <a:solidFill>
            <a:srgbClr val="3366FF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6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9 -0.00439 C -0.00039 -0.1206 0.05247 -0.21551 0.11836 -0.21551 C 0.18372 -0.21551 0.23724 -0.1206 0.23724 -0.00439 C 0.23724 0.11204 0.18372 0.20649 0.11836 0.20649 C 0.05247 0.20649 -0.00039 0.11204 -0.00039 -0.00439 Z " pathEditMode="relative" rAng="16200000" ptsTypes="AAAAA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66667E-6 -0.0081 C -0.02435 -0.11597 0.00456 -0.23912 0.06563 -0.28356 C 0.1263 -0.32662 0.19584 -0.27407 0.22044 -0.16643 C 0.24492 -0.05856 0.21524 0.06459 0.15469 0.10857 C 0.09349 0.15209 0.02461 0.09977 -1.66667E-6 -0.0081 Z " pathEditMode="relative" rAng="14880000" ptsTypes="AAAAA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16" y="-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5" grpId="1" animBg="1"/>
      <p:bldP spid="12" grpId="0" animBg="1"/>
      <p:bldP spid="12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0A48-6BB4-5D49-A9A0-5414AD5BA924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29</a:t>
            </a:fld>
            <a:endParaRPr lang="en-GB"/>
          </a:p>
        </p:txBody>
      </p:sp>
      <p:pic>
        <p:nvPicPr>
          <p:cNvPr id="19" name="Picture 18" descr="latex-image-1.pdf">
            <a:extLst>
              <a:ext uri="{FF2B5EF4-FFF2-40B4-BE49-F238E27FC236}">
                <a16:creationId xmlns:a16="http://schemas.microsoft.com/office/drawing/2014/main" id="{A49E6016-8FD1-F44B-B97D-F5385D8D2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213" y="1080000"/>
            <a:ext cx="6329574" cy="647707"/>
          </a:xfrm>
          <a:prstGeom prst="rect">
            <a:avLst/>
          </a:prstGeom>
        </p:spPr>
      </p:pic>
      <p:pic>
        <p:nvPicPr>
          <p:cNvPr id="21" name="Picture 20" descr="latex-image-1.pdf">
            <a:extLst>
              <a:ext uri="{FF2B5EF4-FFF2-40B4-BE49-F238E27FC236}">
                <a16:creationId xmlns:a16="http://schemas.microsoft.com/office/drawing/2014/main" id="{1C6A697A-A76F-1140-90EB-283737041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776" y="2664000"/>
            <a:ext cx="5870448" cy="6120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A025BC89-F9AB-9142-8B6E-6CC3B51D3247}"/>
              </a:ext>
            </a:extLst>
          </p:cNvPr>
          <p:cNvGrpSpPr/>
          <p:nvPr/>
        </p:nvGrpSpPr>
        <p:grpSpPr>
          <a:xfrm>
            <a:off x="3719148" y="5256000"/>
            <a:ext cx="4753704" cy="864000"/>
            <a:chOff x="2059858" y="5286636"/>
            <a:chExt cx="4753704" cy="946727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3708012F-83BC-7845-8F3C-45181B2A1878}"/>
                </a:ext>
              </a:extLst>
            </p:cNvPr>
            <p:cNvSpPr/>
            <p:nvPr/>
          </p:nvSpPr>
          <p:spPr>
            <a:xfrm>
              <a:off x="2059858" y="5286636"/>
              <a:ext cx="4753704" cy="946727"/>
            </a:xfrm>
            <a:prstGeom prst="roundRect">
              <a:avLst/>
            </a:prstGeom>
            <a:ln w="190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1205" y="5450135"/>
              <a:ext cx="4231010" cy="6506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BDAA36-D6B0-B54E-9122-4080FDB465B3}"/>
              </a:ext>
            </a:extLst>
          </p:cNvPr>
          <p:cNvGrpSpPr/>
          <p:nvPr/>
        </p:nvGrpSpPr>
        <p:grpSpPr>
          <a:xfrm>
            <a:off x="4656000" y="4074768"/>
            <a:ext cx="5551866" cy="702939"/>
            <a:chOff x="3132000" y="4074767"/>
            <a:chExt cx="5551866" cy="702939"/>
          </a:xfrm>
        </p:grpSpPr>
        <p:sp>
          <p:nvSpPr>
            <p:cNvPr id="24" name="Left Brace 23">
              <a:extLst>
                <a:ext uri="{FF2B5EF4-FFF2-40B4-BE49-F238E27FC236}">
                  <a16:creationId xmlns:a16="http://schemas.microsoft.com/office/drawing/2014/main" id="{E3912275-A3A4-1847-8CE6-966A3A904DC5}"/>
                </a:ext>
              </a:extLst>
            </p:cNvPr>
            <p:cNvSpPr/>
            <p:nvPr/>
          </p:nvSpPr>
          <p:spPr>
            <a:xfrm rot="16200000">
              <a:off x="4335700" y="2871067"/>
              <a:ext cx="334817" cy="2742217"/>
            </a:xfrm>
            <a:prstGeom prst="leftBrace">
              <a:avLst>
                <a:gd name="adj1" fmla="val 42816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Left Brace 24">
              <a:extLst>
                <a:ext uri="{FF2B5EF4-FFF2-40B4-BE49-F238E27FC236}">
                  <a16:creationId xmlns:a16="http://schemas.microsoft.com/office/drawing/2014/main" id="{59FBE218-66A9-FA4F-8B02-BB0DD2194CDD}"/>
                </a:ext>
              </a:extLst>
            </p:cNvPr>
            <p:cNvSpPr/>
            <p:nvPr/>
          </p:nvSpPr>
          <p:spPr>
            <a:xfrm rot="16200000">
              <a:off x="7150968" y="2876687"/>
              <a:ext cx="334817" cy="2730978"/>
            </a:xfrm>
            <a:prstGeom prst="leftBrace">
              <a:avLst>
                <a:gd name="adj1" fmla="val 42816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F4E53F-C0C7-1E4A-9CFA-52B9EBEE5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06891" y="4465148"/>
              <a:ext cx="704717" cy="307005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D656982-8097-2B4C-8F1B-FD15F47AC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8854" y="4468106"/>
              <a:ext cx="830291" cy="309600"/>
            </a:xfrm>
            <a:prstGeom prst="rect">
              <a:avLst/>
            </a:prstGeom>
          </p:spPr>
        </p:pic>
      </p:grpSp>
      <p:sp>
        <p:nvSpPr>
          <p:cNvPr id="27" name="Right Brace 26">
            <a:extLst>
              <a:ext uri="{FF2B5EF4-FFF2-40B4-BE49-F238E27FC236}">
                <a16:creationId xmlns:a16="http://schemas.microsoft.com/office/drawing/2014/main" id="{6BEC3CD1-91FF-C44C-AEFE-73B51E6390A7}"/>
              </a:ext>
            </a:extLst>
          </p:cNvPr>
          <p:cNvSpPr/>
          <p:nvPr/>
        </p:nvSpPr>
        <p:spPr>
          <a:xfrm rot="5400000">
            <a:off x="6336000" y="1512000"/>
            <a:ext cx="103313" cy="567267"/>
          </a:xfrm>
          <a:prstGeom prst="rightBrace">
            <a:avLst>
              <a:gd name="adj1" fmla="val 4281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1A1C060-06D5-B64D-B313-7BAC77C028D9}"/>
              </a:ext>
            </a:extLst>
          </p:cNvPr>
          <p:cNvSpPr txBox="1"/>
          <p:nvPr/>
        </p:nvSpPr>
        <p:spPr>
          <a:xfrm>
            <a:off x="5760000" y="1872000"/>
            <a:ext cx="3744000" cy="503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latin typeface="Symbol" pitchFamily="2" charset="2"/>
              </a:rPr>
              <a:t>l</a:t>
            </a:r>
            <a:r>
              <a:rPr lang="en-US" sz="1500" i="1" dirty="0"/>
              <a:t>(z’ + </a:t>
            </a:r>
            <a:r>
              <a:rPr lang="en-US" sz="1500" i="1" dirty="0" err="1"/>
              <a:t>kC</a:t>
            </a:r>
            <a:r>
              <a:rPr lang="en-US" sz="1500" i="1" dirty="0"/>
              <a:t>) = </a:t>
            </a:r>
            <a:r>
              <a:rPr lang="en-US" sz="1500" i="1" dirty="0">
                <a:latin typeface="Symbol" pitchFamily="2" charset="2"/>
              </a:rPr>
              <a:t>l</a:t>
            </a:r>
            <a:r>
              <a:rPr lang="en-US" sz="1500" i="1" dirty="0"/>
              <a:t>(z’)</a:t>
            </a:r>
            <a:r>
              <a:rPr lang="en-US" sz="1500" dirty="0"/>
              <a:t>, i.e. assuming that the distribution doesn’t change from turn to turn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6AD1B72-6CCE-D34A-8F0E-2D8B81FD9A0F}"/>
              </a:ext>
            </a:extLst>
          </p:cNvPr>
          <p:cNvGrpSpPr/>
          <p:nvPr/>
        </p:nvGrpSpPr>
        <p:grpSpPr>
          <a:xfrm>
            <a:off x="1944954" y="3600000"/>
            <a:ext cx="8302093" cy="684000"/>
            <a:chOff x="457200" y="3479002"/>
            <a:chExt cx="8302093" cy="684000"/>
          </a:xfrm>
        </p:grpSpPr>
        <p:pic>
          <p:nvPicPr>
            <p:cNvPr id="20" name="Picture 19" descr="latex-image-1.pdf">
              <a:extLst>
                <a:ext uri="{FF2B5EF4-FFF2-40B4-BE49-F238E27FC236}">
                  <a16:creationId xmlns:a16="http://schemas.microsoft.com/office/drawing/2014/main" id="{96671C16-EB1B-1240-B9E0-0C98A208C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7200" y="3490986"/>
              <a:ext cx="8302093" cy="648000"/>
            </a:xfrm>
            <a:prstGeom prst="rect">
              <a:avLst/>
            </a:prstGeom>
          </p:spPr>
        </p:pic>
        <p:pic>
          <p:nvPicPr>
            <p:cNvPr id="31" name="Picture 30" descr="latex-image-1.pdf">
              <a:extLst>
                <a:ext uri="{FF2B5EF4-FFF2-40B4-BE49-F238E27FC236}">
                  <a16:creationId xmlns:a16="http://schemas.microsoft.com/office/drawing/2014/main" id="{84111587-3C3C-BD4A-BCCA-2FF4ACC38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258"/>
            <a:stretch>
              <a:fillRect/>
            </a:stretch>
          </p:blipFill>
          <p:spPr>
            <a:xfrm>
              <a:off x="1780397" y="3479002"/>
              <a:ext cx="558923" cy="684000"/>
            </a:xfrm>
            <a:prstGeom prst="rect">
              <a:avLst/>
            </a:prstGeom>
            <a:solidFill>
              <a:srgbClr val="FFFFFF"/>
            </a:solidFill>
          </p:spPr>
        </p:pic>
      </p:grpSp>
    </p:spTree>
    <p:extLst>
      <p:ext uri="{BB962C8B-B14F-4D97-AF65-F5344CB8AC3E}">
        <p14:creationId xmlns:p14="http://schemas.microsoft.com/office/powerpoint/2010/main" val="146759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1981B-AF30-EDB0-6C0E-DD8289A58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3CA14-C850-E719-416C-917020F13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EEDE3-7EAD-7398-7E48-A05B96ED7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3240000"/>
            <a:ext cx="11520000" cy="2664000"/>
          </a:xfrm>
        </p:spPr>
        <p:txBody>
          <a:bodyPr numCol="1">
            <a:normAutofit/>
          </a:bodyPr>
          <a:lstStyle/>
          <a:p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Part 2: Multiparticle dynamics with wake fields – impact on machine elements and longitudinal beam dynamics</a:t>
            </a:r>
          </a:p>
          <a:p>
            <a:pPr lvl="1"/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General introduction to wake fields</a:t>
            </a: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Longitudinal wake fields and the longitudinal wake function</a:t>
            </a: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Energy loss – beam induced heating and stable phase shift</a:t>
            </a: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Potential well distortion, bunch </a:t>
            </a:r>
            <a:r>
              <a:rPr lang="en-US" sz="1800" dirty="0" err="1">
                <a:solidFill>
                  <a:schemeClr val="bg2">
                    <a:lumMod val="50000"/>
                  </a:schemeClr>
                </a:solidFill>
              </a:rPr>
              <a:t>lengthning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 and microwave instability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0AA5B-8E77-CF05-0B8E-A916188D2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9DD8-9CBF-0B4C-9AC8-A0D36E76CAE6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870F0-B1C8-1EAE-55A9-E926BC928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FD6E4-3856-DD2E-B119-FD4DCE50C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4184A01-6624-95AC-2F32-4105CB5FEB8F}"/>
              </a:ext>
            </a:extLst>
          </p:cNvPr>
          <p:cNvSpPr txBox="1">
            <a:spLocks/>
          </p:cNvSpPr>
          <p:nvPr/>
        </p:nvSpPr>
        <p:spPr>
          <a:xfrm>
            <a:off x="336000" y="900000"/>
            <a:ext cx="11520000" cy="2520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/>
              <a:t>Last lecture: Introduction to </a:t>
            </a:r>
            <a:r>
              <a:rPr lang="en-US" sz="2000" b="1" dirty="0">
                <a:solidFill>
                  <a:srgbClr val="C00000"/>
                </a:solidFill>
              </a:rPr>
              <a:t>multi-particle effects</a:t>
            </a:r>
            <a:r>
              <a:rPr lang="en-US" sz="2000" dirty="0"/>
              <a:t>, concept of </a:t>
            </a:r>
            <a:r>
              <a:rPr lang="en-US" sz="2000" b="1" dirty="0">
                <a:solidFill>
                  <a:srgbClr val="C00000"/>
                </a:solidFill>
              </a:rPr>
              <a:t>particle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distributions, </a:t>
            </a:r>
            <a:r>
              <a:rPr lang="de-DE" sz="2000" b="1" dirty="0" err="1">
                <a:solidFill>
                  <a:srgbClr val="C00000"/>
                </a:solidFill>
              </a:rPr>
              <a:t>peculiarities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of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multiparticle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dynamics</a:t>
            </a:r>
            <a:r>
              <a:rPr lang="de-DE" sz="2000" dirty="0"/>
              <a:t> in </a:t>
            </a:r>
            <a:r>
              <a:rPr lang="de-DE" sz="2000" dirty="0" err="1"/>
              <a:t>accelerators</a:t>
            </a:r>
            <a:r>
              <a:rPr lang="de-DE" sz="2000" dirty="0"/>
              <a:t>, </a:t>
            </a:r>
            <a:r>
              <a:rPr lang="de-DE" sz="2000" dirty="0" err="1"/>
              <a:t>decoherence</a:t>
            </a:r>
            <a:r>
              <a:rPr lang="de-DE" sz="2000" dirty="0"/>
              <a:t>, </a:t>
            </a:r>
            <a:r>
              <a:rPr lang="de-DE" sz="2000" dirty="0" err="1"/>
              <a:t>filamentation</a:t>
            </a:r>
            <a:r>
              <a:rPr lang="de-DE" sz="2000" dirty="0"/>
              <a:t>.</a:t>
            </a:r>
            <a:endParaRPr lang="en-US" sz="2000" dirty="0"/>
          </a:p>
          <a:p>
            <a:pPr marL="0" indent="0" algn="just">
              <a:buNone/>
            </a:pPr>
            <a:r>
              <a:rPr lang="en-US" sz="2000" dirty="0"/>
              <a:t>This lecture: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/>
              <a:t> Basic </a:t>
            </a:r>
            <a:r>
              <a:rPr lang="en-US" b="1" dirty="0">
                <a:solidFill>
                  <a:srgbClr val="C00000"/>
                </a:solidFill>
              </a:rPr>
              <a:t>concept of wake fields</a:t>
            </a:r>
            <a:r>
              <a:rPr lang="en-US" dirty="0"/>
              <a:t> and how these can be characterized as a </a:t>
            </a:r>
            <a:r>
              <a:rPr lang="en-US" b="1" dirty="0">
                <a:solidFill>
                  <a:srgbClr val="C00000"/>
                </a:solidFill>
              </a:rPr>
              <a:t>collective effect</a:t>
            </a:r>
            <a:r>
              <a:rPr lang="en-US" dirty="0"/>
              <a:t> in that they depend on the particle distribution.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/>
              <a:t> Multiparticle systems and </a:t>
            </a:r>
            <a:r>
              <a:rPr lang="en-US" dirty="0" err="1"/>
              <a:t>wakefields</a:t>
            </a:r>
            <a:r>
              <a:rPr lang="en-US" dirty="0"/>
              <a:t> and </a:t>
            </a:r>
            <a:r>
              <a:rPr lang="en-US" b="1" dirty="0">
                <a:solidFill>
                  <a:srgbClr val="C00000"/>
                </a:solidFill>
              </a:rPr>
              <a:t>impact of these </a:t>
            </a:r>
            <a:r>
              <a:rPr lang="en-US" dirty="0"/>
              <a:t>in the longitudinal and transverse planes.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06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26">
        <p:fade/>
      </p:transition>
    </mc:Choice>
    <mc:Fallback xmlns="">
      <p:transition spd="med" advTm="406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energy loss per turn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3154588E-33FB-5E46-ABB8-133104CDEAFC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585933" y="1695141"/>
            <a:ext cx="9459083" cy="1406069"/>
            <a:chOff x="-1225689" y="2260281"/>
            <a:chExt cx="9459083" cy="1406069"/>
          </a:xfrm>
        </p:grpSpPr>
        <p:sp>
          <p:nvSpPr>
            <p:cNvPr id="52" name="Down Arrow 51"/>
            <p:cNvSpPr/>
            <p:nvPr/>
          </p:nvSpPr>
          <p:spPr>
            <a:xfrm rot="16200000">
              <a:off x="2925060" y="3095696"/>
              <a:ext cx="474269" cy="667040"/>
            </a:xfrm>
            <a:prstGeom prst="downArrow">
              <a:avLst/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-1225689" y="2260281"/>
              <a:ext cx="283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Bunch profile and spectrum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409408" y="2260281"/>
              <a:ext cx="2823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Beam profile and  spectrum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956000" y="792000"/>
            <a:ext cx="8280000" cy="68839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dirty="0"/>
              <a:t>Replacing the </a:t>
            </a:r>
            <a:r>
              <a:rPr lang="en-US" b="1" dirty="0">
                <a:solidFill>
                  <a:srgbClr val="C00000"/>
                </a:solidFill>
              </a:rPr>
              <a:t>bunch spectrum with the beam spectrum</a:t>
            </a:r>
            <a:r>
              <a:rPr lang="en-US" dirty="0"/>
              <a:t>, we can calculate the energy loss from a beam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986D94-C619-A24C-B6D7-C7C3DADEF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824" y="2154223"/>
            <a:ext cx="1678518" cy="386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98453-E10A-D944-9989-A37F994FB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534" y="2237624"/>
            <a:ext cx="2851150" cy="37225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B90343CA-DAA6-B54A-B713-96B498E65FA3}"/>
              </a:ext>
            </a:extLst>
          </p:cNvPr>
          <p:cNvGrpSpPr/>
          <p:nvPr/>
        </p:nvGrpSpPr>
        <p:grpSpPr>
          <a:xfrm>
            <a:off x="995518" y="2172265"/>
            <a:ext cx="2851371" cy="1700983"/>
            <a:chOff x="5410200" y="3810000"/>
            <a:chExt cx="3505200" cy="2057401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8212E42-49EF-4040-8BEE-28E62E9907B4}"/>
                </a:ext>
              </a:extLst>
            </p:cNvPr>
            <p:cNvCxnSpPr/>
            <p:nvPr/>
          </p:nvCxnSpPr>
          <p:spPr>
            <a:xfrm flipV="1">
              <a:off x="5410200" y="5487988"/>
              <a:ext cx="3505200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1CD894-D59D-0543-80D7-58AF2F29F308}"/>
                </a:ext>
              </a:extLst>
            </p:cNvPr>
            <p:cNvSpPr/>
            <p:nvPr/>
          </p:nvSpPr>
          <p:spPr>
            <a:xfrm>
              <a:off x="6076700" y="4197450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307D3FC-3D30-3444-BE9E-895222348C68}"/>
                </a:ext>
              </a:extLst>
            </p:cNvPr>
            <p:cNvCxnSpPr/>
            <p:nvPr/>
          </p:nvCxnSpPr>
          <p:spPr>
            <a:xfrm>
              <a:off x="5645798" y="5497993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C4EDED1F-3536-4045-98C3-F3A1C8AAA2DC}"/>
                </a:ext>
              </a:extLst>
            </p:cNvPr>
            <p:cNvCxnSpPr/>
            <p:nvPr/>
          </p:nvCxnSpPr>
          <p:spPr>
            <a:xfrm>
              <a:off x="8143336" y="5484812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310E63B8-D3DD-B74B-B5A8-57CEEE1A9818}"/>
                </a:ext>
              </a:extLst>
            </p:cNvPr>
            <p:cNvCxnSpPr/>
            <p:nvPr/>
          </p:nvCxnSpPr>
          <p:spPr>
            <a:xfrm rot="5400000" flipH="1" flipV="1">
              <a:off x="6084840" y="4838699"/>
              <a:ext cx="2057401" cy="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Picture 30" descr="latex-image-1.pdf">
              <a:extLst>
                <a:ext uri="{FF2B5EF4-FFF2-40B4-BE49-F238E27FC236}">
                  <a16:creationId xmlns:a16="http://schemas.microsoft.com/office/drawing/2014/main" id="{4352D821-493A-4E4F-8C12-ECA477F42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80002" y="5614502"/>
              <a:ext cx="126667" cy="180000"/>
            </a:xfrm>
            <a:prstGeom prst="rect">
              <a:avLst/>
            </a:prstGeom>
          </p:spPr>
        </p:pic>
        <p:pic>
          <p:nvPicPr>
            <p:cNvPr id="32" name="Picture 31" descr="latex-image-1.pdf">
              <a:extLst>
                <a:ext uri="{FF2B5EF4-FFF2-40B4-BE49-F238E27FC236}">
                  <a16:creationId xmlns:a16="http://schemas.microsoft.com/office/drawing/2014/main" id="{33F94747-9105-8443-A03F-E645F8217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14398" y="5614502"/>
              <a:ext cx="300000" cy="18000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F9B5C81-4653-EED2-38A6-5681D2D7F84E}"/>
              </a:ext>
            </a:extLst>
          </p:cNvPr>
          <p:cNvGrpSpPr>
            <a:grpSpLocks noChangeAspect="1"/>
          </p:cNvGrpSpPr>
          <p:nvPr/>
        </p:nvGrpSpPr>
        <p:grpSpPr>
          <a:xfrm>
            <a:off x="5656648" y="2798330"/>
            <a:ext cx="6319973" cy="504000"/>
            <a:chOff x="1634301" y="5065695"/>
            <a:chExt cx="8972244" cy="71551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53712B3-DAD2-2BDC-AF0E-9B716C6AA81E}"/>
                </a:ext>
              </a:extLst>
            </p:cNvPr>
            <p:cNvGrpSpPr/>
            <p:nvPr/>
          </p:nvGrpSpPr>
          <p:grpSpPr>
            <a:xfrm>
              <a:off x="1634301" y="5065695"/>
              <a:ext cx="8972244" cy="715511"/>
              <a:chOff x="1634301" y="5065695"/>
              <a:chExt cx="8972244" cy="715511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E5FE566A-F0BA-A141-95AF-EE5A80910E3A}"/>
                  </a:ext>
                </a:extLst>
              </p:cNvPr>
              <p:cNvGrpSpPr/>
              <p:nvPr/>
            </p:nvGrpSpPr>
            <p:grpSpPr>
              <a:xfrm>
                <a:off x="3332415" y="5065695"/>
                <a:ext cx="7274130" cy="715511"/>
                <a:chOff x="401007" y="3064022"/>
                <a:chExt cx="10268805" cy="715511"/>
              </a:xfrm>
            </p:grpSpPr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EF1CE34A-7996-A345-8548-A6E494D3FC81}"/>
                    </a:ext>
                  </a:extLst>
                </p:cNvPr>
                <p:cNvCxnSpPr/>
                <p:nvPr/>
              </p:nvCxnSpPr>
              <p:spPr>
                <a:xfrm flipV="1">
                  <a:off x="401007" y="3741746"/>
                  <a:ext cx="10268805" cy="20904"/>
                </a:xfrm>
                <a:prstGeom prst="straightConnector1">
                  <a:avLst/>
                </a:prstGeom>
                <a:ln w="317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1CBECAC1-7EAC-CD46-AD09-5AEB5BC5A36C}"/>
                    </a:ext>
                  </a:extLst>
                </p:cNvPr>
                <p:cNvGrpSpPr/>
                <p:nvPr/>
              </p:nvGrpSpPr>
              <p:grpSpPr>
                <a:xfrm>
                  <a:off x="493647" y="3064022"/>
                  <a:ext cx="8332206" cy="715511"/>
                  <a:chOff x="493647" y="602823"/>
                  <a:chExt cx="8332206" cy="1215096"/>
                </a:xfrm>
              </p:grpSpPr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0176E82D-E41D-8548-B357-E9D3C79C90D8}"/>
                      </a:ext>
                    </a:extLst>
                  </p:cNvPr>
                  <p:cNvGrpSpPr/>
                  <p:nvPr/>
                </p:nvGrpSpPr>
                <p:grpSpPr>
                  <a:xfrm>
                    <a:off x="493647" y="620688"/>
                    <a:ext cx="907469" cy="1169417"/>
                    <a:chOff x="5661027" y="4181802"/>
                    <a:chExt cx="6260645" cy="1331575"/>
                  </a:xfrm>
                </p:grpSpPr>
                <p:sp>
                  <p:nvSpPr>
                    <p:cNvPr id="84" name="Freeform 83">
                      <a:extLst>
                        <a:ext uri="{FF2B5EF4-FFF2-40B4-BE49-F238E27FC236}">
                          <a16:creationId xmlns:a16="http://schemas.microsoft.com/office/drawing/2014/main" id="{706ABC28-AEED-1848-AD5E-84064523D1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81802"/>
                      <a:ext cx="2066636" cy="1331575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85" name="Straight Arrow Connector 84">
                      <a:extLst>
                        <a:ext uri="{FF2B5EF4-FFF2-40B4-BE49-F238E27FC236}">
                          <a16:creationId xmlns:a16="http://schemas.microsoft.com/office/drawing/2014/main" id="{B73EC26C-0670-C04F-A844-060C06F0630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97993"/>
                      <a:ext cx="418600" cy="158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Straight Arrow Connector 85">
                      <a:extLst>
                        <a:ext uri="{FF2B5EF4-FFF2-40B4-BE49-F238E27FC236}">
                          <a16:creationId xmlns:a16="http://schemas.microsoft.com/office/drawing/2014/main" id="{B4B7416E-7914-4A4C-9E21-486430B4880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5" y="5502364"/>
                      <a:ext cx="3778337" cy="696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F41445B4-233E-9642-BC23-320C03B1E9B7}"/>
                      </a:ext>
                    </a:extLst>
                  </p:cNvPr>
                  <p:cNvGrpSpPr/>
                  <p:nvPr/>
                </p:nvGrpSpPr>
                <p:grpSpPr>
                  <a:xfrm>
                    <a:off x="1379312" y="622119"/>
                    <a:ext cx="907469" cy="1169417"/>
                    <a:chOff x="5661027" y="4181802"/>
                    <a:chExt cx="6260645" cy="1331575"/>
                  </a:xfrm>
                </p:grpSpPr>
                <p:sp>
                  <p:nvSpPr>
                    <p:cNvPr id="81" name="Freeform 80">
                      <a:extLst>
                        <a:ext uri="{FF2B5EF4-FFF2-40B4-BE49-F238E27FC236}">
                          <a16:creationId xmlns:a16="http://schemas.microsoft.com/office/drawing/2014/main" id="{1889C7E1-0F7D-014B-88BE-5D9367B526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81802"/>
                      <a:ext cx="2066636" cy="1331575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82" name="Straight Arrow Connector 81">
                      <a:extLst>
                        <a:ext uri="{FF2B5EF4-FFF2-40B4-BE49-F238E27FC236}">
                          <a16:creationId xmlns:a16="http://schemas.microsoft.com/office/drawing/2014/main" id="{5BACC2C4-4191-F544-88FF-933A2746817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97993"/>
                      <a:ext cx="418600" cy="158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Straight Arrow Connector 82">
                      <a:extLst>
                        <a:ext uri="{FF2B5EF4-FFF2-40B4-BE49-F238E27FC236}">
                          <a16:creationId xmlns:a16="http://schemas.microsoft.com/office/drawing/2014/main" id="{EED80FF7-EAAA-5844-AD38-43ADE6FEC0FB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5" y="5502364"/>
                      <a:ext cx="3778337" cy="696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F3F04D6B-A00F-5F46-88C5-7B7312BF4AB3}"/>
                      </a:ext>
                    </a:extLst>
                  </p:cNvPr>
                  <p:cNvGrpSpPr/>
                  <p:nvPr/>
                </p:nvGrpSpPr>
                <p:grpSpPr>
                  <a:xfrm>
                    <a:off x="2267744" y="627500"/>
                    <a:ext cx="907469" cy="1169417"/>
                    <a:chOff x="5661027" y="4181802"/>
                    <a:chExt cx="6260645" cy="1331575"/>
                  </a:xfrm>
                </p:grpSpPr>
                <p:sp>
                  <p:nvSpPr>
                    <p:cNvPr id="78" name="Freeform 77">
                      <a:extLst>
                        <a:ext uri="{FF2B5EF4-FFF2-40B4-BE49-F238E27FC236}">
                          <a16:creationId xmlns:a16="http://schemas.microsoft.com/office/drawing/2014/main" id="{8DEE42D4-75C6-2F40-BD45-C686DE460F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81802"/>
                      <a:ext cx="2066636" cy="1331575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79" name="Straight Arrow Connector 78">
                      <a:extLst>
                        <a:ext uri="{FF2B5EF4-FFF2-40B4-BE49-F238E27FC236}">
                          <a16:creationId xmlns:a16="http://schemas.microsoft.com/office/drawing/2014/main" id="{4AEDFA14-9B1B-4545-A95B-FD190A424BE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97993"/>
                      <a:ext cx="418600" cy="158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Straight Arrow Connector 79">
                      <a:extLst>
                        <a:ext uri="{FF2B5EF4-FFF2-40B4-BE49-F238E27FC236}">
                          <a16:creationId xmlns:a16="http://schemas.microsoft.com/office/drawing/2014/main" id="{C93ECEAA-0766-A34B-8758-8FCF210C15A5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5" y="5502364"/>
                      <a:ext cx="3778337" cy="696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29004D59-5E64-3446-887A-51A60592A44C}"/>
                      </a:ext>
                    </a:extLst>
                  </p:cNvPr>
                  <p:cNvGrpSpPr/>
                  <p:nvPr/>
                </p:nvGrpSpPr>
                <p:grpSpPr>
                  <a:xfrm>
                    <a:off x="3142602" y="625353"/>
                    <a:ext cx="907469" cy="1169417"/>
                    <a:chOff x="5661027" y="4171397"/>
                    <a:chExt cx="6260645" cy="1331575"/>
                  </a:xfrm>
                </p:grpSpPr>
                <p:sp>
                  <p:nvSpPr>
                    <p:cNvPr id="75" name="Freeform 74">
                      <a:extLst>
                        <a:ext uri="{FF2B5EF4-FFF2-40B4-BE49-F238E27FC236}">
                          <a16:creationId xmlns:a16="http://schemas.microsoft.com/office/drawing/2014/main" id="{147AB6C3-E68B-AD48-A06E-286487979D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71397"/>
                      <a:ext cx="2066635" cy="1331575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76" name="Straight Arrow Connector 75">
                      <a:extLst>
                        <a:ext uri="{FF2B5EF4-FFF2-40B4-BE49-F238E27FC236}">
                          <a16:creationId xmlns:a16="http://schemas.microsoft.com/office/drawing/2014/main" id="{23FD0435-01E6-6D4B-A86D-21985423DCE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97993"/>
                      <a:ext cx="418600" cy="158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Arrow Connector 76">
                      <a:extLst>
                        <a:ext uri="{FF2B5EF4-FFF2-40B4-BE49-F238E27FC236}">
                          <a16:creationId xmlns:a16="http://schemas.microsoft.com/office/drawing/2014/main" id="{FC256390-EE16-6440-AB9F-6C62B6A83D92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3" y="5475587"/>
                      <a:ext cx="3778339" cy="695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AE81DDAA-7A76-7344-A876-28F46B030B10}"/>
                      </a:ext>
                    </a:extLst>
                  </p:cNvPr>
                  <p:cNvGrpSpPr/>
                  <p:nvPr/>
                </p:nvGrpSpPr>
                <p:grpSpPr>
                  <a:xfrm>
                    <a:off x="4053531" y="602823"/>
                    <a:ext cx="907469" cy="1174995"/>
                    <a:chOff x="5661027" y="4140182"/>
                    <a:chExt cx="6260645" cy="1337926"/>
                  </a:xfrm>
                </p:grpSpPr>
                <p:sp>
                  <p:nvSpPr>
                    <p:cNvPr id="72" name="Freeform 71">
                      <a:extLst>
                        <a:ext uri="{FF2B5EF4-FFF2-40B4-BE49-F238E27FC236}">
                          <a16:creationId xmlns:a16="http://schemas.microsoft.com/office/drawing/2014/main" id="{267BB385-5307-2A40-8170-5C077C81D0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40182"/>
                      <a:ext cx="2066635" cy="1331574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73" name="Straight Arrow Connector 72">
                      <a:extLst>
                        <a:ext uri="{FF2B5EF4-FFF2-40B4-BE49-F238E27FC236}">
                          <a16:creationId xmlns:a16="http://schemas.microsoft.com/office/drawing/2014/main" id="{BEC9CF7B-6839-9644-A673-3B26169C84D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76370"/>
                      <a:ext cx="418598" cy="159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Arrow Connector 73">
                      <a:extLst>
                        <a:ext uri="{FF2B5EF4-FFF2-40B4-BE49-F238E27FC236}">
                          <a16:creationId xmlns:a16="http://schemas.microsoft.com/office/drawing/2014/main" id="{273B9960-47C2-294B-944C-833026671642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5" y="5471149"/>
                      <a:ext cx="3778337" cy="695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2FEF7954-1DF4-A14D-9C27-60E3D5F07090}"/>
                      </a:ext>
                    </a:extLst>
                  </p:cNvPr>
                  <p:cNvGrpSpPr/>
                  <p:nvPr/>
                </p:nvGrpSpPr>
                <p:grpSpPr>
                  <a:xfrm>
                    <a:off x="4940786" y="615707"/>
                    <a:ext cx="907469" cy="1169417"/>
                    <a:chOff x="5661027" y="4150587"/>
                    <a:chExt cx="6260645" cy="1331575"/>
                  </a:xfrm>
                </p:grpSpPr>
                <p:sp>
                  <p:nvSpPr>
                    <p:cNvPr id="69" name="Freeform 68">
                      <a:extLst>
                        <a:ext uri="{FF2B5EF4-FFF2-40B4-BE49-F238E27FC236}">
                          <a16:creationId xmlns:a16="http://schemas.microsoft.com/office/drawing/2014/main" id="{6EE1F028-2FC5-C44A-8FE0-655B7787AF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50587"/>
                      <a:ext cx="2066635" cy="1331575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70" name="Straight Arrow Connector 69">
                      <a:extLst>
                        <a:ext uri="{FF2B5EF4-FFF2-40B4-BE49-F238E27FC236}">
                          <a16:creationId xmlns:a16="http://schemas.microsoft.com/office/drawing/2014/main" id="{8F982304-48AB-AA47-95B8-D9F48C303B7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72104"/>
                      <a:ext cx="418598" cy="159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Arrow Connector 70">
                      <a:extLst>
                        <a:ext uri="{FF2B5EF4-FFF2-40B4-BE49-F238E27FC236}">
                          <a16:creationId xmlns:a16="http://schemas.microsoft.com/office/drawing/2014/main" id="{C077787F-19F9-344F-B283-63C831C27B8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5" y="5471149"/>
                      <a:ext cx="3778337" cy="695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D948EE6F-7D73-B644-A565-3BC317783F38}"/>
                      </a:ext>
                    </a:extLst>
                  </p:cNvPr>
                  <p:cNvGrpSpPr/>
                  <p:nvPr/>
                </p:nvGrpSpPr>
                <p:grpSpPr>
                  <a:xfrm>
                    <a:off x="5822470" y="648502"/>
                    <a:ext cx="907469" cy="1169417"/>
                    <a:chOff x="5661027" y="4181802"/>
                    <a:chExt cx="6260645" cy="1331575"/>
                  </a:xfrm>
                </p:grpSpPr>
                <p:sp>
                  <p:nvSpPr>
                    <p:cNvPr id="65" name="Freeform 64">
                      <a:extLst>
                        <a:ext uri="{FF2B5EF4-FFF2-40B4-BE49-F238E27FC236}">
                          <a16:creationId xmlns:a16="http://schemas.microsoft.com/office/drawing/2014/main" id="{8405E617-70B9-524E-8EA6-E86AFD83EC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81802"/>
                      <a:ext cx="2066636" cy="1331575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6" name="Straight Arrow Connector 65">
                      <a:extLst>
                        <a:ext uri="{FF2B5EF4-FFF2-40B4-BE49-F238E27FC236}">
                          <a16:creationId xmlns:a16="http://schemas.microsoft.com/office/drawing/2014/main" id="{D37A75CD-4C5A-5946-A08F-7491FA1C3C2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66777"/>
                      <a:ext cx="418598" cy="159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Straight Arrow Connector 67">
                      <a:extLst>
                        <a:ext uri="{FF2B5EF4-FFF2-40B4-BE49-F238E27FC236}">
                          <a16:creationId xmlns:a16="http://schemas.microsoft.com/office/drawing/2014/main" id="{E236891D-8F9A-4945-A845-F8597C632C37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5" y="5469424"/>
                      <a:ext cx="3778337" cy="695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17061E40-F2A7-1347-AACE-05634F91EB5B}"/>
                      </a:ext>
                    </a:extLst>
                  </p:cNvPr>
                  <p:cNvGrpSpPr/>
                  <p:nvPr/>
                </p:nvGrpSpPr>
                <p:grpSpPr>
                  <a:xfrm>
                    <a:off x="6708415" y="616011"/>
                    <a:ext cx="907469" cy="1169416"/>
                    <a:chOff x="5661027" y="4139715"/>
                    <a:chExt cx="6260645" cy="1331575"/>
                  </a:xfrm>
                </p:grpSpPr>
                <p:sp>
                  <p:nvSpPr>
                    <p:cNvPr id="62" name="Freeform 61">
                      <a:extLst>
                        <a:ext uri="{FF2B5EF4-FFF2-40B4-BE49-F238E27FC236}">
                          <a16:creationId xmlns:a16="http://schemas.microsoft.com/office/drawing/2014/main" id="{21DB2C43-DB1C-A542-BBEA-F982D14039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39715"/>
                      <a:ext cx="2066635" cy="1331575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3" name="Straight Arrow Connector 62">
                      <a:extLst>
                        <a:ext uri="{FF2B5EF4-FFF2-40B4-BE49-F238E27FC236}">
                          <a16:creationId xmlns:a16="http://schemas.microsoft.com/office/drawing/2014/main" id="{1D6C9394-5212-114C-A184-6B43E68EE9D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66777"/>
                      <a:ext cx="418598" cy="159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Arrow Connector 63">
                      <a:extLst>
                        <a:ext uri="{FF2B5EF4-FFF2-40B4-BE49-F238E27FC236}">
                          <a16:creationId xmlns:a16="http://schemas.microsoft.com/office/drawing/2014/main" id="{CE6E9BC6-30B5-444B-8A58-C4B5F5550A85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3" y="5444516"/>
                      <a:ext cx="3778339" cy="695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4" name="Group 43">
                    <a:extLst>
                      <a:ext uri="{FF2B5EF4-FFF2-40B4-BE49-F238E27FC236}">
                        <a16:creationId xmlns:a16="http://schemas.microsoft.com/office/drawing/2014/main" id="{3DFB7CAE-6094-2A46-8760-6467BA424AA8}"/>
                      </a:ext>
                    </a:extLst>
                  </p:cNvPr>
                  <p:cNvGrpSpPr/>
                  <p:nvPr/>
                </p:nvGrpSpPr>
                <p:grpSpPr>
                  <a:xfrm>
                    <a:off x="7585574" y="633094"/>
                    <a:ext cx="907469" cy="1169415"/>
                    <a:chOff x="5661027" y="4150587"/>
                    <a:chExt cx="6260645" cy="1331574"/>
                  </a:xfrm>
                </p:grpSpPr>
                <p:sp>
                  <p:nvSpPr>
                    <p:cNvPr id="59" name="Freeform 58">
                      <a:extLst>
                        <a:ext uri="{FF2B5EF4-FFF2-40B4-BE49-F238E27FC236}">
                          <a16:creationId xmlns:a16="http://schemas.microsoft.com/office/drawing/2014/main" id="{F5174F5A-16A5-7844-9223-3B263D9028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50587"/>
                      <a:ext cx="2066635" cy="1331574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0" name="Straight Arrow Connector 59">
                      <a:extLst>
                        <a:ext uri="{FF2B5EF4-FFF2-40B4-BE49-F238E27FC236}">
                          <a16:creationId xmlns:a16="http://schemas.microsoft.com/office/drawing/2014/main" id="{4DBFACBA-7A42-8948-98B3-10FECBB2A71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56371"/>
                      <a:ext cx="418598" cy="159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Arrow Connector 60">
                      <a:extLst>
                        <a:ext uri="{FF2B5EF4-FFF2-40B4-BE49-F238E27FC236}">
                          <a16:creationId xmlns:a16="http://schemas.microsoft.com/office/drawing/2014/main" id="{7E31EB2E-DDFE-2C4C-BA1F-B4DD2375FCF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43333" y="5433965"/>
                      <a:ext cx="3778339" cy="6959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5" name="Group 44">
                    <a:extLst>
                      <a:ext uri="{FF2B5EF4-FFF2-40B4-BE49-F238E27FC236}">
                        <a16:creationId xmlns:a16="http://schemas.microsoft.com/office/drawing/2014/main" id="{30A43E83-FA0D-D34F-823F-FAB35123F8FD}"/>
                      </a:ext>
                    </a:extLst>
                  </p:cNvPr>
                  <p:cNvGrpSpPr/>
                  <p:nvPr/>
                </p:nvGrpSpPr>
                <p:grpSpPr>
                  <a:xfrm>
                    <a:off x="8466047" y="613714"/>
                    <a:ext cx="359806" cy="1171680"/>
                    <a:chOff x="5661027" y="4123809"/>
                    <a:chExt cx="2482309" cy="1334152"/>
                  </a:xfrm>
                </p:grpSpPr>
                <p:sp>
                  <p:nvSpPr>
                    <p:cNvPr id="46" name="Freeform 45">
                      <a:extLst>
                        <a:ext uri="{FF2B5EF4-FFF2-40B4-BE49-F238E27FC236}">
                          <a16:creationId xmlns:a16="http://schemas.microsoft.com/office/drawing/2014/main" id="{2EF741B6-FB87-8941-AE0A-91F42C96EF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6700" y="4123809"/>
                      <a:ext cx="2066636" cy="1331574"/>
                    </a:xfrm>
                    <a:custGeom>
                      <a:avLst/>
                      <a:gdLst>
                        <a:gd name="connsiteX0" fmla="*/ 0 w 2066636"/>
                        <a:gd name="connsiteY0" fmla="*/ 1308484 h 1331575"/>
                        <a:gd name="connsiteX1" fmla="*/ 1016000 w 2066636"/>
                        <a:gd name="connsiteY1" fmla="*/ 3848 h 1331575"/>
                        <a:gd name="connsiteX2" fmla="*/ 2066636 w 2066636"/>
                        <a:gd name="connsiteY2" fmla="*/ 1331575 h 1331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66636" h="1331575">
                          <a:moveTo>
                            <a:pt x="0" y="1308484"/>
                          </a:moveTo>
                          <a:cubicBezTo>
                            <a:pt x="335780" y="654242"/>
                            <a:pt x="671561" y="0"/>
                            <a:pt x="1016000" y="3848"/>
                          </a:cubicBezTo>
                          <a:cubicBezTo>
                            <a:pt x="1360439" y="7696"/>
                            <a:pt x="1713537" y="669635"/>
                            <a:pt x="2066636" y="1331575"/>
                          </a:cubicBezTo>
                        </a:path>
                      </a:pathLst>
                    </a:custGeom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58" name="Straight Arrow Connector 57">
                      <a:extLst>
                        <a:ext uri="{FF2B5EF4-FFF2-40B4-BE49-F238E27FC236}">
                          <a16:creationId xmlns:a16="http://schemas.microsoft.com/office/drawing/2014/main" id="{FC91A38D-0365-A54B-8038-1E699218B2F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661027" y="5456371"/>
                      <a:ext cx="418598" cy="1590"/>
                    </a:xfrm>
                    <a:prstGeom prst="straightConnector1">
                      <a:avLst/>
                    </a:prstGeom>
                    <a:ln w="254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C0303663-87F3-1A48-AB40-10FD88ABD554}"/>
                  </a:ext>
                </a:extLst>
              </p:cNvPr>
              <p:cNvCxnSpPr/>
              <p:nvPr/>
            </p:nvCxnSpPr>
            <p:spPr>
              <a:xfrm flipV="1">
                <a:off x="1634301" y="5760353"/>
                <a:ext cx="1800730" cy="13275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B76AC874-59A2-3048-B327-28F697D923CE}"/>
                </a:ext>
              </a:extLst>
            </p:cNvPr>
            <p:cNvCxnSpPr/>
            <p:nvPr/>
          </p:nvCxnSpPr>
          <p:spPr>
            <a:xfrm flipV="1">
              <a:off x="9300337" y="5741758"/>
              <a:ext cx="1177028" cy="1661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3571F9F4-492C-BB47-B211-F5B82DB512E0}"/>
              </a:ext>
            </a:extLst>
          </p:cNvPr>
          <p:cNvSpPr/>
          <p:nvPr/>
        </p:nvSpPr>
        <p:spPr>
          <a:xfrm>
            <a:off x="3140032" y="2126883"/>
            <a:ext cx="1167368" cy="595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5D6C489E-A58A-2F4D-BA5D-26C8C7426010}"/>
              </a:ext>
            </a:extLst>
          </p:cNvPr>
          <p:cNvSpPr/>
          <p:nvPr/>
        </p:nvSpPr>
        <p:spPr>
          <a:xfrm>
            <a:off x="8092951" y="2172266"/>
            <a:ext cx="1728382" cy="595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45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AFA3102-DF45-5446-92A6-88113CB4D3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969" y="3233703"/>
            <a:ext cx="4129622" cy="2998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2FE92AF-73C6-5A4E-AE3E-C537FB579B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969" y="3234677"/>
            <a:ext cx="4125762" cy="2998800"/>
          </a:xfrm>
          <a:prstGeom prst="rect">
            <a:avLst/>
          </a:prstGeom>
        </p:spPr>
      </p:pic>
      <p:sp>
        <p:nvSpPr>
          <p:cNvPr id="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energy loss per turn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A1246C78-0E6A-DE4D-B494-27C45D330629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56000" y="792000"/>
            <a:ext cx="8280000" cy="68839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dirty="0"/>
              <a:t>Replacing the </a:t>
            </a:r>
            <a:r>
              <a:rPr lang="en-US" b="1" dirty="0">
                <a:solidFill>
                  <a:srgbClr val="C00000"/>
                </a:solidFill>
              </a:rPr>
              <a:t>bunch spectrum with the beam spectrum</a:t>
            </a:r>
            <a:r>
              <a:rPr lang="en-US" dirty="0"/>
              <a:t>, we can calculate the energy loss from a beam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F15CB1-1C35-5A48-882C-ED60C1DDFE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6451" y="4324416"/>
            <a:ext cx="5376447" cy="72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69EDF2F-5279-CD42-9598-F7C1512367F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8885" t="-1" b="-27700"/>
          <a:stretch/>
        </p:blipFill>
        <p:spPr>
          <a:xfrm>
            <a:off x="3209643" y="3795570"/>
            <a:ext cx="690124" cy="493781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BC7FE281-6307-D64A-BFA5-E566EFD7DF0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531" b="-35751"/>
          <a:stretch/>
        </p:blipFill>
        <p:spPr>
          <a:xfrm>
            <a:off x="3648436" y="5166165"/>
            <a:ext cx="1267884" cy="50534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6668C97-3E00-1847-9706-2B9E60E7F2F1}"/>
              </a:ext>
            </a:extLst>
          </p:cNvPr>
          <p:cNvSpPr txBox="1"/>
          <p:nvPr/>
        </p:nvSpPr>
        <p:spPr>
          <a:xfrm>
            <a:off x="240137" y="3303906"/>
            <a:ext cx="1998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Ex. parabolic, as shown in the previous slide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C73E5B-CC00-0228-B5D9-BA2F2160CBEE}"/>
              </a:ext>
            </a:extLst>
          </p:cNvPr>
          <p:cNvGrpSpPr/>
          <p:nvPr/>
        </p:nvGrpSpPr>
        <p:grpSpPr>
          <a:xfrm>
            <a:off x="585933" y="1695141"/>
            <a:ext cx="9459083" cy="1406069"/>
            <a:chOff x="-1225689" y="2260281"/>
            <a:chExt cx="9459083" cy="1406069"/>
          </a:xfrm>
        </p:grpSpPr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CDC9BC60-9248-8826-9DFC-223B9EA18A67}"/>
                </a:ext>
              </a:extLst>
            </p:cNvPr>
            <p:cNvSpPr/>
            <p:nvPr/>
          </p:nvSpPr>
          <p:spPr>
            <a:xfrm rot="16200000">
              <a:off x="2925060" y="3095696"/>
              <a:ext cx="474269" cy="667040"/>
            </a:xfrm>
            <a:prstGeom prst="downArrow">
              <a:avLst/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692D26-1C46-696E-A0DB-46400AE00226}"/>
                </a:ext>
              </a:extLst>
            </p:cNvPr>
            <p:cNvSpPr txBox="1"/>
            <p:nvPr/>
          </p:nvSpPr>
          <p:spPr>
            <a:xfrm>
              <a:off x="-1225689" y="2260281"/>
              <a:ext cx="283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Bunch profile and spectrum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25866C0-12FC-5E37-5CFE-D496FE324252}"/>
                </a:ext>
              </a:extLst>
            </p:cNvPr>
            <p:cNvSpPr txBox="1"/>
            <p:nvPr/>
          </p:nvSpPr>
          <p:spPr>
            <a:xfrm>
              <a:off x="5409408" y="2260281"/>
              <a:ext cx="2823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Beam profile and  spectrum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C8B32A4-67D5-56C7-780F-78E32D3873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1824" y="2154223"/>
            <a:ext cx="1678518" cy="38667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AFCFC36-042F-6A40-F56A-24EA051555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9534" y="2237624"/>
            <a:ext cx="2851150" cy="37225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377952B-F210-6446-9CBC-0F20FA487D0A}"/>
              </a:ext>
            </a:extLst>
          </p:cNvPr>
          <p:cNvSpPr/>
          <p:nvPr/>
        </p:nvSpPr>
        <p:spPr>
          <a:xfrm>
            <a:off x="8112002" y="2230569"/>
            <a:ext cx="1728382" cy="595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9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207FC-6C04-A60D-B7FE-EF5DEBEF6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B58EF87A-9245-29A1-7FE8-BC7D83DF7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energy loss per turn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C5FD7-EEB3-AD0C-76A9-FF9F0276F4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A1246C78-0E6A-DE4D-B494-27C45D330629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E6F66-07B3-CBE5-2F1E-3E8B932F9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BC2B4-2B4C-7D32-FF30-4496B300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713E51-3E3A-0CE3-0294-45972E791E40}"/>
              </a:ext>
            </a:extLst>
          </p:cNvPr>
          <p:cNvSpPr/>
          <p:nvPr/>
        </p:nvSpPr>
        <p:spPr>
          <a:xfrm>
            <a:off x="1956000" y="792000"/>
            <a:ext cx="8280000" cy="68839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dirty="0"/>
              <a:t>Replacing the </a:t>
            </a:r>
            <a:r>
              <a:rPr lang="en-US" b="1" dirty="0">
                <a:solidFill>
                  <a:srgbClr val="C00000"/>
                </a:solidFill>
              </a:rPr>
              <a:t>bunch spectrum with the beam spectrum</a:t>
            </a:r>
            <a:r>
              <a:rPr lang="en-US" dirty="0"/>
              <a:t>, we can calculate the energy loss from a beam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C8B42635-686D-4CB9-F24C-DB0C96344A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885" t="-1" b="-27700"/>
          <a:stretch/>
        </p:blipFill>
        <p:spPr>
          <a:xfrm>
            <a:off x="3209643" y="3795570"/>
            <a:ext cx="690124" cy="493781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D54E97B-0005-AA8C-541F-BFD808229A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31" b="-35751"/>
          <a:stretch/>
        </p:blipFill>
        <p:spPr>
          <a:xfrm>
            <a:off x="3648436" y="5166165"/>
            <a:ext cx="1267884" cy="50534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46A5221-D40B-1E79-C5D9-91420874DB6E}"/>
              </a:ext>
            </a:extLst>
          </p:cNvPr>
          <p:cNvGrpSpPr/>
          <p:nvPr/>
        </p:nvGrpSpPr>
        <p:grpSpPr>
          <a:xfrm>
            <a:off x="585933" y="1695141"/>
            <a:ext cx="9459083" cy="1406069"/>
            <a:chOff x="-1225689" y="2260281"/>
            <a:chExt cx="9459083" cy="1406069"/>
          </a:xfrm>
        </p:grpSpPr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29F3A7BE-CCBC-D01D-4C5C-FCE6C0EB2511}"/>
                </a:ext>
              </a:extLst>
            </p:cNvPr>
            <p:cNvSpPr/>
            <p:nvPr/>
          </p:nvSpPr>
          <p:spPr>
            <a:xfrm rot="16200000">
              <a:off x="2925060" y="3095696"/>
              <a:ext cx="474269" cy="667040"/>
            </a:xfrm>
            <a:prstGeom prst="downArrow">
              <a:avLst/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D1B4569-3F37-6E85-1BAE-165935263A8F}"/>
                </a:ext>
              </a:extLst>
            </p:cNvPr>
            <p:cNvSpPr txBox="1"/>
            <p:nvPr/>
          </p:nvSpPr>
          <p:spPr>
            <a:xfrm>
              <a:off x="-1225689" y="2260281"/>
              <a:ext cx="283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Bunch profile and spectrum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4F16D8F-965E-241A-CFCC-BDCDB9388242}"/>
                </a:ext>
              </a:extLst>
            </p:cNvPr>
            <p:cNvSpPr txBox="1"/>
            <p:nvPr/>
          </p:nvSpPr>
          <p:spPr>
            <a:xfrm>
              <a:off x="5409408" y="2260281"/>
              <a:ext cx="2823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Beam profile and  spectrum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B81440F1-40A2-D569-0F7C-DE83FFAB1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824" y="2154223"/>
            <a:ext cx="1678518" cy="38667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C0AC045-EEF6-B362-036A-10619A3E5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534" y="2237624"/>
            <a:ext cx="2851150" cy="3722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F97FEE-D941-9C7E-6FBD-EC27A4A77E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409" y="3242406"/>
            <a:ext cx="4318735" cy="2998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1992A2-D016-1764-78DB-02C520FE61D0}"/>
              </a:ext>
            </a:extLst>
          </p:cNvPr>
          <p:cNvSpPr txBox="1"/>
          <p:nvPr/>
        </p:nvSpPr>
        <p:spPr>
          <a:xfrm rot="20362630">
            <a:off x="289997" y="3472404"/>
            <a:ext cx="1882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 for a train of Gaussian bunches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4814F6-D61F-1D9F-64F6-9BE3283BB3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451" y="4324416"/>
            <a:ext cx="537644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6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55850-0EBD-8419-441F-2F7DB6BD6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58BC3-1083-FA6F-4DDC-C2D19BDB1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beam power loss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A3DA6-04E1-25AA-EB95-F2E96F57C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7290-B485-9B46-9C39-D47FA22CAF28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12DFF-74B2-D903-F97B-49DE8725B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06D20-B672-808D-D172-A75F596FA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33</a:t>
            </a:fld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3A7EF2E-2E33-F921-0237-6E8E6237244C}"/>
              </a:ext>
            </a:extLst>
          </p:cNvPr>
          <p:cNvSpPr/>
          <p:nvPr/>
        </p:nvSpPr>
        <p:spPr>
          <a:xfrm>
            <a:off x="4307400" y="900000"/>
            <a:ext cx="3898900" cy="1079500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/>
              <a:t>Beam power loss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3B4675-E0BB-12B8-9210-99F9A8E0F453}"/>
              </a:ext>
            </a:extLst>
          </p:cNvPr>
          <p:cNvGrpSpPr/>
          <p:nvPr/>
        </p:nvGrpSpPr>
        <p:grpSpPr>
          <a:xfrm>
            <a:off x="19800" y="2676160"/>
            <a:ext cx="6184900" cy="2396180"/>
            <a:chOff x="19800" y="2676160"/>
            <a:chExt cx="6184900" cy="2396180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13DCA02-6F61-0037-3742-7EAB0A7E35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2300" y="2676160"/>
              <a:ext cx="270665" cy="6420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C30F1F1-2432-B309-C45B-38241418E784}"/>
                </a:ext>
              </a:extLst>
            </p:cNvPr>
            <p:cNvSpPr/>
            <p:nvPr/>
          </p:nvSpPr>
          <p:spPr>
            <a:xfrm>
              <a:off x="19800" y="3269030"/>
              <a:ext cx="3117100" cy="1079500"/>
            </a:xfrm>
            <a:prstGeom prst="ellipse">
              <a:avLst/>
            </a:prstGeom>
            <a:solidFill>
              <a:schemeClr val="accent2"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Heating, degradation, damage, outgassing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8E804DF-E74B-A433-D737-309ECB95328D}"/>
                </a:ext>
              </a:extLst>
            </p:cNvPr>
            <p:cNvCxnSpPr>
              <a:cxnSpLocks/>
            </p:cNvCxnSpPr>
            <p:nvPr/>
          </p:nvCxnSpPr>
          <p:spPr>
            <a:xfrm>
              <a:off x="3407565" y="2697835"/>
              <a:ext cx="899835" cy="16452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F03E460-D278-9A78-BF29-9114806C8553}"/>
                </a:ext>
              </a:extLst>
            </p:cNvPr>
            <p:cNvSpPr/>
            <p:nvPr/>
          </p:nvSpPr>
          <p:spPr>
            <a:xfrm>
              <a:off x="2806700" y="4338750"/>
              <a:ext cx="3398000" cy="733590"/>
            </a:xfrm>
            <a:prstGeom prst="ellipse">
              <a:avLst/>
            </a:prstGeom>
            <a:solidFill>
              <a:schemeClr val="accent2"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High local </a:t>
              </a:r>
              <a:r>
                <a:rPr lang="en-US" dirty="0" err="1"/>
                <a:t>Ē</a:t>
              </a:r>
              <a:r>
                <a:rPr lang="en-US" dirty="0"/>
                <a:t> </a:t>
              </a:r>
              <a:r>
                <a:rPr lang="en-US" dirty="0">
                  <a:sym typeface="Wingdings" pitchFamily="2" charset="2"/>
                </a:rPr>
                <a:t> Sparking</a:t>
              </a:r>
              <a:endParaRPr lang="en-US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0E10B6F-5152-BAD8-EE25-C2E96634C88F}"/>
              </a:ext>
            </a:extLst>
          </p:cNvPr>
          <p:cNvGrpSpPr/>
          <p:nvPr/>
        </p:nvGrpSpPr>
        <p:grpSpPr>
          <a:xfrm>
            <a:off x="51400" y="4294215"/>
            <a:ext cx="4256000" cy="2041965"/>
            <a:chOff x="51400" y="4294215"/>
            <a:chExt cx="4256000" cy="2041965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F41E41D-A98A-5FB9-662D-21786BC7D9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100" y="4299925"/>
              <a:ext cx="270665" cy="6420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02078D4-F471-59FA-96C2-EAC5FAABE914}"/>
                </a:ext>
              </a:extLst>
            </p:cNvPr>
            <p:cNvSpPr/>
            <p:nvPr/>
          </p:nvSpPr>
          <p:spPr>
            <a:xfrm>
              <a:off x="51400" y="4904331"/>
              <a:ext cx="1967200" cy="1079500"/>
            </a:xfrm>
            <a:prstGeom prst="ellipse">
              <a:avLst/>
            </a:prstGeom>
            <a:solidFill>
              <a:schemeClr val="accent4">
                <a:lumMod val="50000"/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Affect device globally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3D7E1D0-DE61-5C7A-936B-24629AA49F88}"/>
                </a:ext>
              </a:extLst>
            </p:cNvPr>
            <p:cNvSpPr/>
            <p:nvPr/>
          </p:nvSpPr>
          <p:spPr>
            <a:xfrm>
              <a:off x="2340200" y="5256680"/>
              <a:ext cx="1967200" cy="1079500"/>
            </a:xfrm>
            <a:prstGeom prst="ellipse">
              <a:avLst/>
            </a:prstGeom>
            <a:solidFill>
              <a:schemeClr val="accent4">
                <a:lumMod val="50000"/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Affect device locally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DF4C08E-0ACE-8354-D1D0-6B5D625FBB73}"/>
                </a:ext>
              </a:extLst>
            </p:cNvPr>
            <p:cNvCxnSpPr>
              <a:cxnSpLocks/>
            </p:cNvCxnSpPr>
            <p:nvPr/>
          </p:nvCxnSpPr>
          <p:spPr>
            <a:xfrm>
              <a:off x="2277317" y="4294215"/>
              <a:ext cx="795048" cy="96246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675403E-63E4-CA9B-03F7-29B3E327CBB1}"/>
              </a:ext>
            </a:extLst>
          </p:cNvPr>
          <p:cNvGrpSpPr/>
          <p:nvPr/>
        </p:nvGrpSpPr>
        <p:grpSpPr>
          <a:xfrm>
            <a:off x="408500" y="1439749"/>
            <a:ext cx="11778250" cy="1339901"/>
            <a:chOff x="408500" y="1439749"/>
            <a:chExt cx="11778250" cy="133990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4002722-3ECC-F821-5584-8DAF802E6919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 flipH="1">
              <a:off x="3746500" y="1439750"/>
              <a:ext cx="560900" cy="3816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A9270EE-D575-F931-97DF-3E2BA6CA4A5E}"/>
                </a:ext>
              </a:extLst>
            </p:cNvPr>
            <p:cNvSpPr/>
            <p:nvPr/>
          </p:nvSpPr>
          <p:spPr>
            <a:xfrm>
              <a:off x="408500" y="1700150"/>
              <a:ext cx="3898900" cy="1079500"/>
            </a:xfrm>
            <a:prstGeom prst="ellipse">
              <a:avLst/>
            </a:prstGeom>
            <a:solidFill>
              <a:srgbClr val="0033A0">
                <a:alpha val="54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/>
                <a:t>Effect on single device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0ED4A8B-78F1-5F9B-944A-FA2E187763E1}"/>
                </a:ext>
              </a:extLst>
            </p:cNvPr>
            <p:cNvCxnSpPr>
              <a:cxnSpLocks/>
            </p:cNvCxnSpPr>
            <p:nvPr/>
          </p:nvCxnSpPr>
          <p:spPr>
            <a:xfrm>
              <a:off x="8206300" y="1439749"/>
              <a:ext cx="560900" cy="46070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FBCCCEA-B988-9F3B-CDB1-E34878C0FAAB}"/>
                </a:ext>
              </a:extLst>
            </p:cNvPr>
            <p:cNvSpPr/>
            <p:nvPr/>
          </p:nvSpPr>
          <p:spPr>
            <a:xfrm>
              <a:off x="8287850" y="1700150"/>
              <a:ext cx="3898900" cy="1079500"/>
            </a:xfrm>
            <a:prstGeom prst="ellipse">
              <a:avLst/>
            </a:prstGeom>
            <a:solidFill>
              <a:srgbClr val="0033A0">
                <a:alpha val="54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/>
                <a:t>Global effect on the beam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4393A4A-0D43-CC3C-71D5-7695C2AA147C}"/>
              </a:ext>
            </a:extLst>
          </p:cNvPr>
          <p:cNvGrpSpPr/>
          <p:nvPr/>
        </p:nvGrpSpPr>
        <p:grpSpPr>
          <a:xfrm>
            <a:off x="5751700" y="2545574"/>
            <a:ext cx="6413500" cy="3650801"/>
            <a:chOff x="5751700" y="2545574"/>
            <a:chExt cx="6413500" cy="3650801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FCB6990-0F88-6D68-82D0-42F40E346369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 flipH="1">
              <a:off x="7371650" y="2545574"/>
              <a:ext cx="1267280" cy="257130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D1B4854-0FE9-C8D3-DD1F-D23339AEE7A6}"/>
                </a:ext>
              </a:extLst>
            </p:cNvPr>
            <p:cNvSpPr/>
            <p:nvPr/>
          </p:nvSpPr>
          <p:spPr>
            <a:xfrm>
              <a:off x="5751700" y="5116875"/>
              <a:ext cx="3239900" cy="1079500"/>
            </a:xfrm>
            <a:prstGeom prst="ellipse">
              <a:avLst/>
            </a:prstGeom>
            <a:solidFill>
              <a:schemeClr val="accent2"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Synchronous phase shift, RF compensation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CEB8412-E5E2-65DF-35D3-65E7C8A70123}"/>
                </a:ext>
              </a:extLst>
            </p:cNvPr>
            <p:cNvCxnSpPr>
              <a:cxnSpLocks/>
            </p:cNvCxnSpPr>
            <p:nvPr/>
          </p:nvCxnSpPr>
          <p:spPr>
            <a:xfrm>
              <a:off x="10693400" y="2771627"/>
              <a:ext cx="191100" cy="7399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E6DDEEB-C9A7-9F8B-AABF-C7A9463B54D8}"/>
                </a:ext>
              </a:extLst>
            </p:cNvPr>
            <p:cNvSpPr/>
            <p:nvPr/>
          </p:nvSpPr>
          <p:spPr>
            <a:xfrm>
              <a:off x="8767200" y="3525920"/>
              <a:ext cx="3398000" cy="733590"/>
            </a:xfrm>
            <a:prstGeom prst="ellipse">
              <a:avLst/>
            </a:prstGeom>
            <a:solidFill>
              <a:schemeClr val="accent2"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Coherent instabilities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23EE9C-D954-BF7C-7385-3F6173F0CEDD}"/>
              </a:ext>
            </a:extLst>
          </p:cNvPr>
          <p:cNvGrpSpPr/>
          <p:nvPr/>
        </p:nvGrpSpPr>
        <p:grpSpPr>
          <a:xfrm>
            <a:off x="9054482" y="4212435"/>
            <a:ext cx="3105732" cy="2049872"/>
            <a:chOff x="9054482" y="4212435"/>
            <a:chExt cx="3105732" cy="2049872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E878321-C0BC-7513-3C18-7CE30DE2BF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05300" y="4243085"/>
              <a:ext cx="409383" cy="6537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EA55570-27F8-41BB-7E40-FAE02DAF7614}"/>
                </a:ext>
              </a:extLst>
            </p:cNvPr>
            <p:cNvSpPr/>
            <p:nvPr/>
          </p:nvSpPr>
          <p:spPr>
            <a:xfrm>
              <a:off x="9054482" y="4870104"/>
              <a:ext cx="1738365" cy="556953"/>
            </a:xfrm>
            <a:prstGeom prst="ellipse">
              <a:avLst/>
            </a:prstGeom>
            <a:solidFill>
              <a:schemeClr val="accent4">
                <a:lumMod val="50000"/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Transverse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DC30913-023D-765A-7D7A-F770564E0C5B}"/>
                </a:ext>
              </a:extLst>
            </p:cNvPr>
            <p:cNvSpPr/>
            <p:nvPr/>
          </p:nvSpPr>
          <p:spPr>
            <a:xfrm>
              <a:off x="10197450" y="5705354"/>
              <a:ext cx="1962764" cy="556953"/>
            </a:xfrm>
            <a:prstGeom prst="ellipse">
              <a:avLst/>
            </a:prstGeom>
            <a:solidFill>
              <a:schemeClr val="accent4">
                <a:lumMod val="50000"/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Longitudinal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5BD58C1-5C9C-EAF2-2E18-C63431A0741D}"/>
                </a:ext>
              </a:extLst>
            </p:cNvPr>
            <p:cNvCxnSpPr>
              <a:cxnSpLocks/>
            </p:cNvCxnSpPr>
            <p:nvPr/>
          </p:nvCxnSpPr>
          <p:spPr>
            <a:xfrm>
              <a:off x="11243665" y="4212435"/>
              <a:ext cx="311235" cy="14983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257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E24E0-62A3-7A29-C04B-97693562D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1D270-BD28-175A-2591-3680F539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beam power loss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9F234-9F1B-5804-ECD3-862F0F361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7290-B485-9B46-9C39-D47FA22CAF28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B79F0-6F7B-7A57-C0E7-9AA35F71E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0BDDC-CE4D-03EF-BB6A-B056B27D1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34</a:t>
            </a:fld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E043A3C-41FB-7285-5746-2303FBEF9C11}"/>
              </a:ext>
            </a:extLst>
          </p:cNvPr>
          <p:cNvSpPr/>
          <p:nvPr/>
        </p:nvSpPr>
        <p:spPr>
          <a:xfrm>
            <a:off x="4307400" y="900000"/>
            <a:ext cx="3898900" cy="1079500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/>
              <a:t>Beam power loss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9DB70AB-853E-5381-E953-EA277EE8300C}"/>
              </a:ext>
            </a:extLst>
          </p:cNvPr>
          <p:cNvGrpSpPr/>
          <p:nvPr/>
        </p:nvGrpSpPr>
        <p:grpSpPr>
          <a:xfrm>
            <a:off x="19800" y="2676160"/>
            <a:ext cx="6184900" cy="2396180"/>
            <a:chOff x="19800" y="2676160"/>
            <a:chExt cx="6184900" cy="2396180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DDC3AA2-5059-3A46-0344-B2F7FD5810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2300" y="2676160"/>
              <a:ext cx="270665" cy="6420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22C3963-41B9-6B7A-32CF-8E43A0F755DE}"/>
                </a:ext>
              </a:extLst>
            </p:cNvPr>
            <p:cNvSpPr/>
            <p:nvPr/>
          </p:nvSpPr>
          <p:spPr>
            <a:xfrm>
              <a:off x="19800" y="3269030"/>
              <a:ext cx="3117100" cy="1079500"/>
            </a:xfrm>
            <a:prstGeom prst="ellipse">
              <a:avLst/>
            </a:prstGeom>
            <a:solidFill>
              <a:schemeClr val="accent2"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Heating, degradation, damage, outgassing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443ABB4-C86C-34DC-B05E-798700C1170D}"/>
                </a:ext>
              </a:extLst>
            </p:cNvPr>
            <p:cNvCxnSpPr>
              <a:cxnSpLocks/>
            </p:cNvCxnSpPr>
            <p:nvPr/>
          </p:nvCxnSpPr>
          <p:spPr>
            <a:xfrm>
              <a:off x="3407565" y="2697835"/>
              <a:ext cx="899835" cy="16452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E8FEBEF-30E4-5EA1-05D9-C66317B8B069}"/>
                </a:ext>
              </a:extLst>
            </p:cNvPr>
            <p:cNvSpPr/>
            <p:nvPr/>
          </p:nvSpPr>
          <p:spPr>
            <a:xfrm>
              <a:off x="2806700" y="4338750"/>
              <a:ext cx="3398000" cy="733590"/>
            </a:xfrm>
            <a:prstGeom prst="ellipse">
              <a:avLst/>
            </a:prstGeom>
            <a:solidFill>
              <a:schemeClr val="accent2"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High local </a:t>
              </a:r>
              <a:r>
                <a:rPr lang="en-US" dirty="0" err="1"/>
                <a:t>Ē</a:t>
              </a:r>
              <a:r>
                <a:rPr lang="en-US" dirty="0"/>
                <a:t> </a:t>
              </a:r>
              <a:r>
                <a:rPr lang="en-US" dirty="0">
                  <a:sym typeface="Wingdings" pitchFamily="2" charset="2"/>
                </a:rPr>
                <a:t> Sparking</a:t>
              </a:r>
              <a:endParaRPr lang="en-US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7A77908-62E8-4C62-D61B-2E156347A6AE}"/>
              </a:ext>
            </a:extLst>
          </p:cNvPr>
          <p:cNvGrpSpPr/>
          <p:nvPr/>
        </p:nvGrpSpPr>
        <p:grpSpPr>
          <a:xfrm>
            <a:off x="51400" y="4294215"/>
            <a:ext cx="4256000" cy="2041965"/>
            <a:chOff x="51400" y="4294215"/>
            <a:chExt cx="4256000" cy="2041965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568C500-D0D8-79BF-AD80-4F3AAB6CAE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100" y="4299925"/>
              <a:ext cx="270665" cy="6420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469A0BF-C355-6F49-3CEA-005385BDBADB}"/>
                </a:ext>
              </a:extLst>
            </p:cNvPr>
            <p:cNvSpPr/>
            <p:nvPr/>
          </p:nvSpPr>
          <p:spPr>
            <a:xfrm>
              <a:off x="51400" y="4904331"/>
              <a:ext cx="1967200" cy="1079500"/>
            </a:xfrm>
            <a:prstGeom prst="ellipse">
              <a:avLst/>
            </a:prstGeom>
            <a:solidFill>
              <a:schemeClr val="accent4">
                <a:lumMod val="50000"/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Affect device globally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C33CA8B-217B-AF08-BE7B-F23B550728BA}"/>
                </a:ext>
              </a:extLst>
            </p:cNvPr>
            <p:cNvSpPr/>
            <p:nvPr/>
          </p:nvSpPr>
          <p:spPr>
            <a:xfrm>
              <a:off x="2340200" y="5256680"/>
              <a:ext cx="1967200" cy="1079500"/>
            </a:xfrm>
            <a:prstGeom prst="ellipse">
              <a:avLst/>
            </a:prstGeom>
            <a:solidFill>
              <a:schemeClr val="accent4">
                <a:lumMod val="50000"/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Affect device locally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63EA4F9-2F5F-9DF8-1A13-1094BFDABBA5}"/>
                </a:ext>
              </a:extLst>
            </p:cNvPr>
            <p:cNvCxnSpPr>
              <a:cxnSpLocks/>
            </p:cNvCxnSpPr>
            <p:nvPr/>
          </p:nvCxnSpPr>
          <p:spPr>
            <a:xfrm>
              <a:off x="2277317" y="4294215"/>
              <a:ext cx="795048" cy="96246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332F41D-0075-9076-D889-3413B0EC7BF3}"/>
              </a:ext>
            </a:extLst>
          </p:cNvPr>
          <p:cNvGrpSpPr/>
          <p:nvPr/>
        </p:nvGrpSpPr>
        <p:grpSpPr>
          <a:xfrm>
            <a:off x="408500" y="1439749"/>
            <a:ext cx="11778250" cy="1339901"/>
            <a:chOff x="408500" y="1439749"/>
            <a:chExt cx="11778250" cy="133990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ED1948C-09D4-4FC7-5D98-9A98863ABEB7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 flipH="1">
              <a:off x="3746500" y="1439750"/>
              <a:ext cx="560900" cy="3816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34E0572-FA71-0116-B96B-A25BDB3A12DA}"/>
                </a:ext>
              </a:extLst>
            </p:cNvPr>
            <p:cNvSpPr/>
            <p:nvPr/>
          </p:nvSpPr>
          <p:spPr>
            <a:xfrm>
              <a:off x="408500" y="1700150"/>
              <a:ext cx="3898900" cy="1079500"/>
            </a:xfrm>
            <a:prstGeom prst="ellipse">
              <a:avLst/>
            </a:prstGeom>
            <a:solidFill>
              <a:srgbClr val="0033A0">
                <a:alpha val="54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/>
                <a:t>Effect on single device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ABE14DE-48B6-389D-DF6D-7A0142D983D2}"/>
                </a:ext>
              </a:extLst>
            </p:cNvPr>
            <p:cNvCxnSpPr>
              <a:cxnSpLocks/>
            </p:cNvCxnSpPr>
            <p:nvPr/>
          </p:nvCxnSpPr>
          <p:spPr>
            <a:xfrm>
              <a:off x="8206300" y="1439749"/>
              <a:ext cx="560900" cy="460707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CFAC100-22FD-983A-D050-2659AA8E5951}"/>
                </a:ext>
              </a:extLst>
            </p:cNvPr>
            <p:cNvSpPr/>
            <p:nvPr/>
          </p:nvSpPr>
          <p:spPr>
            <a:xfrm>
              <a:off x="8287850" y="1700150"/>
              <a:ext cx="3898900" cy="1079500"/>
            </a:xfrm>
            <a:prstGeom prst="ellipse">
              <a:avLst/>
            </a:prstGeom>
            <a:solidFill>
              <a:srgbClr val="0033A0">
                <a:alpha val="10000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/>
                <a:t>Global effect on the beam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59F73FD-CCD1-2319-72C6-A22D40977AE4}"/>
              </a:ext>
            </a:extLst>
          </p:cNvPr>
          <p:cNvGrpSpPr/>
          <p:nvPr/>
        </p:nvGrpSpPr>
        <p:grpSpPr>
          <a:xfrm>
            <a:off x="5751700" y="2545574"/>
            <a:ext cx="6413500" cy="3650801"/>
            <a:chOff x="5751700" y="2545574"/>
            <a:chExt cx="6413500" cy="3650801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2E8DA0B-2485-4598-A80C-79DD7066322A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 flipH="1">
              <a:off x="7371650" y="2545574"/>
              <a:ext cx="1267280" cy="2571301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2008B59-D0A5-0471-C2DE-BE820BE6DFBA}"/>
                </a:ext>
              </a:extLst>
            </p:cNvPr>
            <p:cNvSpPr/>
            <p:nvPr/>
          </p:nvSpPr>
          <p:spPr>
            <a:xfrm>
              <a:off x="5751700" y="5116875"/>
              <a:ext cx="3239900" cy="1079500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Synchronous phase shift, RF compensation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52C0CFC-5801-BDE6-48E3-6E3CAFF32201}"/>
                </a:ext>
              </a:extLst>
            </p:cNvPr>
            <p:cNvCxnSpPr>
              <a:cxnSpLocks/>
            </p:cNvCxnSpPr>
            <p:nvPr/>
          </p:nvCxnSpPr>
          <p:spPr>
            <a:xfrm>
              <a:off x="10693400" y="2771627"/>
              <a:ext cx="191100" cy="739930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311BEA4-1796-F07D-89A6-60730BE56228}"/>
                </a:ext>
              </a:extLst>
            </p:cNvPr>
            <p:cNvSpPr/>
            <p:nvPr/>
          </p:nvSpPr>
          <p:spPr>
            <a:xfrm>
              <a:off x="8767200" y="3525920"/>
              <a:ext cx="3398000" cy="733590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Coherent instabilities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81B39F-60D4-691F-A659-A3AECF7C4C76}"/>
              </a:ext>
            </a:extLst>
          </p:cNvPr>
          <p:cNvGrpSpPr/>
          <p:nvPr/>
        </p:nvGrpSpPr>
        <p:grpSpPr>
          <a:xfrm>
            <a:off x="9054482" y="4212435"/>
            <a:ext cx="3105732" cy="2049872"/>
            <a:chOff x="9054482" y="4212435"/>
            <a:chExt cx="3105732" cy="2049872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B46D3B3E-0DB3-7B53-7ABA-26C37871BD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05300" y="4243085"/>
              <a:ext cx="409383" cy="653724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D1269E40-D003-D238-E1F3-49B9DEB51274}"/>
                </a:ext>
              </a:extLst>
            </p:cNvPr>
            <p:cNvSpPr/>
            <p:nvPr/>
          </p:nvSpPr>
          <p:spPr>
            <a:xfrm>
              <a:off x="9054482" y="4870104"/>
              <a:ext cx="1738365" cy="556953"/>
            </a:xfrm>
            <a:prstGeom prst="ellipse">
              <a:avLst/>
            </a:prstGeom>
            <a:solidFill>
              <a:schemeClr val="accent4">
                <a:lumMod val="50000"/>
                <a:alpha val="1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Transverse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AE2AB96-C744-90C4-2E6B-926454B71539}"/>
                </a:ext>
              </a:extLst>
            </p:cNvPr>
            <p:cNvSpPr/>
            <p:nvPr/>
          </p:nvSpPr>
          <p:spPr>
            <a:xfrm>
              <a:off x="10197450" y="5705354"/>
              <a:ext cx="1962764" cy="556953"/>
            </a:xfrm>
            <a:prstGeom prst="ellipse">
              <a:avLst/>
            </a:prstGeom>
            <a:solidFill>
              <a:schemeClr val="accent4">
                <a:lumMod val="50000"/>
                <a:alpha val="1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Longitudinal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B90EF1A-31E4-C176-8A49-14D37A85D844}"/>
                </a:ext>
              </a:extLst>
            </p:cNvPr>
            <p:cNvCxnSpPr>
              <a:cxnSpLocks/>
            </p:cNvCxnSpPr>
            <p:nvPr/>
          </p:nvCxnSpPr>
          <p:spPr>
            <a:xfrm>
              <a:off x="11243665" y="4212435"/>
              <a:ext cx="311235" cy="1498394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284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of the SPS extraction kickers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Problem with SPS extraction kickers (MKE)</a:t>
            </a:r>
          </a:p>
          <a:p>
            <a:pPr lvl="1"/>
            <a:r>
              <a:rPr lang="en-US" sz="1800" dirty="0"/>
              <a:t>Extraction elements through which the beam passes every turn</a:t>
            </a:r>
          </a:p>
          <a:p>
            <a:pPr lvl="2"/>
            <a:r>
              <a:rPr lang="en-US" sz="1600" dirty="0"/>
              <a:t>Based on a fast pulsed magnet capable of deflecting the whole beam over one turn</a:t>
            </a:r>
          </a:p>
          <a:p>
            <a:pPr lvl="2"/>
            <a:r>
              <a:rPr lang="en-US" sz="1600" dirty="0"/>
              <a:t>Active only on turn in which beam has to be extracted, otherwise passive but with all its elements (ferrite, conductors) exposed to the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ADF8-BB0C-604A-A20B-C8F1B0870748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A2CE15-E66D-CB45-A734-0445D7276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6000" y="2736000"/>
            <a:ext cx="6480000" cy="196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9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of the SPS extraction kickers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Problem with SPS extraction kickers (MKE)</a:t>
            </a:r>
          </a:p>
          <a:p>
            <a:pPr lvl="1"/>
            <a:r>
              <a:rPr lang="en-US" sz="1800" dirty="0"/>
              <a:t>Extraction elements through which the beam passes every turn</a:t>
            </a:r>
          </a:p>
          <a:p>
            <a:pPr lvl="2"/>
            <a:r>
              <a:rPr lang="en-US" sz="1600" dirty="0"/>
              <a:t>Based on a fast pulsed magnet capable of deflecting the whole beam over one turn</a:t>
            </a:r>
          </a:p>
          <a:p>
            <a:pPr lvl="2"/>
            <a:r>
              <a:rPr lang="en-US" sz="1600" dirty="0"/>
              <a:t>Active only on turn in which beam has to be extracted, otherwise passive but with all its elements (ferrite, conductors) exposed to the beam</a:t>
            </a:r>
          </a:p>
          <a:p>
            <a:pPr lvl="1"/>
            <a:r>
              <a:rPr lang="en-US" sz="1800" dirty="0"/>
              <a:t>Use of beam for LHC filling (4x 200-ns spaced trains of 72x 25-ns spaced bunches) led to inacceptable heating of these elements</a:t>
            </a:r>
          </a:p>
          <a:p>
            <a:pPr lvl="2"/>
            <a:r>
              <a:rPr lang="en-US" sz="1600" dirty="0"/>
              <a:t>Heating above Curie temperature leads to ferrite degradation </a:t>
            </a:r>
            <a:r>
              <a:rPr lang="en-US" sz="1600" dirty="0">
                <a:sym typeface="Wingdings" pitchFamily="2" charset="2"/>
              </a:rPr>
              <a:t> Beam cannot be extracted anymore from the SPS</a:t>
            </a:r>
          </a:p>
          <a:p>
            <a:pPr lvl="2"/>
            <a:r>
              <a:rPr lang="en-US" sz="1600" dirty="0">
                <a:sym typeface="Wingdings" pitchFamily="2" charset="2"/>
              </a:rPr>
              <a:t>Heating causes outgassing and strong pressure rise in the kicker sector, with consequent beam interlocking due to poor vacuum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B511-D483-534F-B7C7-0286DF572C8D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36</a:t>
            </a:fld>
            <a:endParaRPr lang="en-GB"/>
          </a:p>
        </p:txBody>
      </p:sp>
      <p:pic>
        <p:nvPicPr>
          <p:cNvPr id="21" name="Picture 20" descr="MKE_internalcircuit.bmp">
            <a:extLst>
              <a:ext uri="{FF2B5EF4-FFF2-40B4-BE49-F238E27FC236}">
                <a16:creationId xmlns:a16="http://schemas.microsoft.com/office/drawing/2014/main" id="{0DC30614-1454-4346-B700-4A45A6C3132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15670" r="16710"/>
          <a:stretch>
            <a:fillRect/>
          </a:stretch>
        </p:blipFill>
        <p:spPr>
          <a:xfrm>
            <a:off x="4332000" y="3600001"/>
            <a:ext cx="3528000" cy="2584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714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of the SPS extraction kickers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We need to calculate the power loss in the kicker</a:t>
            </a:r>
          </a:p>
          <a:p>
            <a:pPr lvl="1"/>
            <a:r>
              <a:rPr lang="en-US" sz="1800" dirty="0"/>
              <a:t>Kicker impedance can be evaluated semi-analytically or via simulations</a:t>
            </a:r>
          </a:p>
          <a:p>
            <a:pPr lvl="1"/>
            <a:r>
              <a:rPr lang="en-US" sz="1800" dirty="0"/>
              <a:t>Then we apply the energy loss formula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C1A7F-81CC-BD4D-8137-88F7EC0D30E6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37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78D609-043B-6445-9084-92915092C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425" y="2022603"/>
            <a:ext cx="5586518" cy="748132"/>
          </a:xfrm>
          <a:prstGeom prst="rect">
            <a:avLst/>
          </a:prstGeom>
        </p:spPr>
      </p:pic>
      <p:pic>
        <p:nvPicPr>
          <p:cNvPr id="9" name="Picture 8" descr="latex-image-1.pdf">
            <a:extLst>
              <a:ext uri="{FF2B5EF4-FFF2-40B4-BE49-F238E27FC236}">
                <a16:creationId xmlns:a16="http://schemas.microsoft.com/office/drawing/2014/main" id="{C75A4F13-4DEE-AC4F-B294-83A9D0CF9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425" y="2982492"/>
            <a:ext cx="1698510" cy="55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8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of the SPS extraction kickers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We need to calculate the power loss in the kicker</a:t>
            </a:r>
          </a:p>
          <a:p>
            <a:pPr lvl="1"/>
            <a:r>
              <a:rPr lang="en-US" sz="1800" dirty="0"/>
              <a:t>Kicker impedance can be evaluated semi-analytically or via simulations</a:t>
            </a:r>
          </a:p>
          <a:p>
            <a:pPr lvl="1"/>
            <a:r>
              <a:rPr lang="en-US" sz="1800" dirty="0"/>
              <a:t>Then we apply the energy loss formula</a:t>
            </a:r>
          </a:p>
          <a:p>
            <a:r>
              <a:rPr lang="en-US" sz="2000" dirty="0"/>
              <a:t>Kicker impedance already becomes significant at frequencies for which the beam spectrum has not fully decayed, causing the undesired heating</a:t>
            </a:r>
          </a:p>
          <a:p>
            <a:r>
              <a:rPr lang="en-US" sz="2000" dirty="0"/>
              <a:t>We need to lower the kicker impedance </a:t>
            </a:r>
            <a:r>
              <a:rPr lang="en-US" sz="2000" dirty="0">
                <a:sym typeface="Wingdings" pitchFamily="2" charset="2"/>
              </a:rPr>
              <a:t> Impedance dominated by losses in ferrite  Ferrite shielding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CD215-4ACC-1C47-B95D-47CFEAB0136A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EFBEAE-7363-7647-988F-5FD93A07E1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259" y="2952000"/>
            <a:ext cx="4873483" cy="338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E2859A-7C09-1A44-96E1-F45418C494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31" b="-35751"/>
          <a:stretch/>
        </p:blipFill>
        <p:spPr>
          <a:xfrm>
            <a:off x="4449145" y="4673793"/>
            <a:ext cx="1092357" cy="4353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28D6B1-B59C-714D-9727-60FD69E64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1332" y="4020959"/>
            <a:ext cx="1313734" cy="314015"/>
          </a:xfrm>
          <a:prstGeom prst="rect">
            <a:avLst/>
          </a:prstGeom>
        </p:spPr>
      </p:pic>
      <p:sp>
        <p:nvSpPr>
          <p:cNvPr id="10" name="Triangle 9">
            <a:extLst>
              <a:ext uri="{FF2B5EF4-FFF2-40B4-BE49-F238E27FC236}">
                <a16:creationId xmlns:a16="http://schemas.microsoft.com/office/drawing/2014/main" id="{EFDF2D60-3C0B-2746-9C46-616E1BACE027}"/>
              </a:ext>
            </a:extLst>
          </p:cNvPr>
          <p:cNvSpPr/>
          <p:nvPr/>
        </p:nvSpPr>
        <p:spPr>
          <a:xfrm>
            <a:off x="4303248" y="5403069"/>
            <a:ext cx="3415435" cy="522672"/>
          </a:xfrm>
          <a:prstGeom prst="triangle">
            <a:avLst>
              <a:gd name="adj" fmla="val 33742"/>
            </a:avLst>
          </a:prstGeom>
          <a:pattFill prst="wdDnDiag">
            <a:fgClr>
              <a:schemeClr val="accent1"/>
            </a:fgClr>
            <a:bgClr>
              <a:schemeClr val="bg1"/>
            </a:bgClr>
          </a:patt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9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of the SPS extraction kickers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C8B09-8B6F-5E4D-9008-A30F755860EF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39</a:t>
            </a:fld>
            <a:endParaRPr lang="en-GB"/>
          </a:p>
        </p:txBody>
      </p:sp>
      <p:pic>
        <p:nvPicPr>
          <p:cNvPr id="14" name="Content Placeholder 7" descr="MKEser.bmp">
            <a:extLst>
              <a:ext uri="{FF2B5EF4-FFF2-40B4-BE49-F238E27FC236}">
                <a16:creationId xmlns:a16="http://schemas.microsoft.com/office/drawing/2014/main" id="{68E50CFB-2F36-E548-BA53-BB9639765E09}"/>
              </a:ext>
            </a:extLst>
          </p:cNvPr>
          <p:cNvPicPr>
            <a:picLocks noGrp="1" noChangeAspect="1"/>
          </p:cNvPicPr>
          <p:nvPr/>
        </p:nvPicPr>
        <p:blipFill>
          <a:blip r:embed="rId3" cstate="print"/>
          <a:srcRect r="17694" b="17503"/>
          <a:stretch>
            <a:fillRect/>
          </a:stretch>
        </p:blipFill>
        <p:spPr>
          <a:xfrm>
            <a:off x="7200000" y="900680"/>
            <a:ext cx="3256886" cy="20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 descr="MKE_internalcircuit.bmp">
            <a:extLst>
              <a:ext uri="{FF2B5EF4-FFF2-40B4-BE49-F238E27FC236}">
                <a16:creationId xmlns:a16="http://schemas.microsoft.com/office/drawing/2014/main" id="{4AE63993-8F3E-A34C-989B-9CEC537FA38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l="15670" r="16710"/>
          <a:stretch>
            <a:fillRect/>
          </a:stretch>
        </p:blipFill>
        <p:spPr>
          <a:xfrm>
            <a:off x="1440000" y="900000"/>
            <a:ext cx="2849765" cy="20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Down Arrow 19">
            <a:extLst>
              <a:ext uri="{FF2B5EF4-FFF2-40B4-BE49-F238E27FC236}">
                <a16:creationId xmlns:a16="http://schemas.microsoft.com/office/drawing/2014/main" id="{D7C5F892-6681-1F4E-9C15-BC91C4A564A0}"/>
              </a:ext>
            </a:extLst>
          </p:cNvPr>
          <p:cNvSpPr/>
          <p:nvPr/>
        </p:nvSpPr>
        <p:spPr>
          <a:xfrm rot="16200000">
            <a:off x="5579565" y="1309332"/>
            <a:ext cx="474269" cy="667040"/>
          </a:xfrm>
          <a:prstGeom prst="downArrow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426B23-A1DA-EA43-A93A-E6C3092C7F99}"/>
              </a:ext>
            </a:extLst>
          </p:cNvPr>
          <p:cNvSpPr txBox="1"/>
          <p:nvPr/>
        </p:nvSpPr>
        <p:spPr>
          <a:xfrm>
            <a:off x="4986557" y="1920307"/>
            <a:ext cx="19419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Print striped pattern of good conductor on ferrite (serigraphy)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4ED3E54-6180-8226-D392-E48E8ACFDD56}"/>
              </a:ext>
            </a:extLst>
          </p:cNvPr>
          <p:cNvGrpSpPr/>
          <p:nvPr/>
        </p:nvGrpSpPr>
        <p:grpSpPr>
          <a:xfrm>
            <a:off x="3659259" y="2952000"/>
            <a:ext cx="4873482" cy="3384000"/>
            <a:chOff x="3659259" y="2952000"/>
            <a:chExt cx="4873482" cy="3384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91A5EA6-769C-4C45-AED7-7F5EAAB85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9259" y="2952000"/>
              <a:ext cx="4873482" cy="3384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BE2859A-7C09-1A44-96E1-F45418C494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5531" b="-35751"/>
            <a:stretch/>
          </p:blipFill>
          <p:spPr>
            <a:xfrm>
              <a:off x="4448812" y="4672205"/>
              <a:ext cx="1091896" cy="43520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128D6B1-B59C-714D-9727-60FD69E64C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20082" y="4019647"/>
              <a:ext cx="1313180" cy="31388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95CA76-A6BB-8E45-9972-C8339D227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70107" y="4140174"/>
              <a:ext cx="1439867" cy="293973"/>
            </a:xfrm>
            <a:prstGeom prst="rect">
              <a:avLst/>
            </a:prstGeom>
          </p:spPr>
        </p:pic>
      </p:grpSp>
      <p:sp>
        <p:nvSpPr>
          <p:cNvPr id="21" name="Triangle 20">
            <a:extLst>
              <a:ext uri="{FF2B5EF4-FFF2-40B4-BE49-F238E27FC236}">
                <a16:creationId xmlns:a16="http://schemas.microsoft.com/office/drawing/2014/main" id="{DD1027DA-CF97-E24A-A752-27D77C85B8B9}"/>
              </a:ext>
            </a:extLst>
          </p:cNvPr>
          <p:cNvSpPr/>
          <p:nvPr/>
        </p:nvSpPr>
        <p:spPr>
          <a:xfrm>
            <a:off x="4302976" y="5837076"/>
            <a:ext cx="3413995" cy="93877"/>
          </a:xfrm>
          <a:prstGeom prst="triangle">
            <a:avLst>
              <a:gd name="adj" fmla="val 70177"/>
            </a:avLst>
          </a:prstGeom>
          <a:pattFill prst="wdDnDiag">
            <a:fgClr>
              <a:schemeClr val="accent1"/>
            </a:fgClr>
            <a:bgClr>
              <a:schemeClr val="bg1"/>
            </a:bgClr>
          </a:patt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E14E3-F66F-40F8-7E6B-1158CFC36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AD2F9-3A8C-318D-DBD1-37B66983A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C3DA4-6199-8A03-3A68-AC89A5136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3240000"/>
            <a:ext cx="11520000" cy="2664000"/>
          </a:xfrm>
        </p:spPr>
        <p:txBody>
          <a:bodyPr numCol="1">
            <a:normAutofit/>
          </a:bodyPr>
          <a:lstStyle/>
          <a:p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Part 2: Multiparticle dynamics with wake fields – impact on machine elements and longitudinal beam dynamics</a:t>
            </a:r>
          </a:p>
          <a:p>
            <a:pPr lvl="1"/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General introduction to wake fields</a:t>
            </a: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Longitudinal wake fields and the longitudinal wake function</a:t>
            </a:r>
          </a:p>
          <a:p>
            <a:pPr lvl="1"/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Energy loss – beam induced heating and stable phase shift</a:t>
            </a:r>
          </a:p>
          <a:p>
            <a:pPr lvl="1"/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Potential well distortion, bunch </a:t>
            </a:r>
            <a:r>
              <a:rPr lang="en-US" sz="1800" dirty="0" err="1">
                <a:solidFill>
                  <a:schemeClr val="bg2">
                    <a:lumMod val="90000"/>
                  </a:schemeClr>
                </a:solidFill>
              </a:rPr>
              <a:t>lengthning</a:t>
            </a: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 and microwave instability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3C9D1-41D3-86BB-13EC-DEA89034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6630-9B0A-1A43-A5D6-A3D698BFEDD2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08B5B-5C07-5D23-DABD-7E0418E0B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C3E15-98E4-9BC8-CB92-4AD0144B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82860B3-0034-C041-C9E1-7A0AA370717C}"/>
              </a:ext>
            </a:extLst>
          </p:cNvPr>
          <p:cNvSpPr txBox="1">
            <a:spLocks/>
          </p:cNvSpPr>
          <p:nvPr/>
        </p:nvSpPr>
        <p:spPr>
          <a:xfrm>
            <a:off x="336000" y="900000"/>
            <a:ext cx="11520000" cy="2520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/>
              <a:t>Last lecture: Introduction to </a:t>
            </a:r>
            <a:r>
              <a:rPr lang="en-US" sz="2000" b="1" dirty="0">
                <a:solidFill>
                  <a:srgbClr val="C00000"/>
                </a:solidFill>
              </a:rPr>
              <a:t>multi-particle effects</a:t>
            </a:r>
            <a:r>
              <a:rPr lang="en-US" sz="2000" dirty="0"/>
              <a:t>, concept of </a:t>
            </a:r>
            <a:r>
              <a:rPr lang="en-US" sz="2000" b="1" dirty="0">
                <a:solidFill>
                  <a:srgbClr val="C00000"/>
                </a:solidFill>
              </a:rPr>
              <a:t>particle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distributions, </a:t>
            </a:r>
            <a:r>
              <a:rPr lang="de-DE" sz="2000" b="1" dirty="0" err="1">
                <a:solidFill>
                  <a:srgbClr val="C00000"/>
                </a:solidFill>
              </a:rPr>
              <a:t>peculiarities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of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multiparticle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dynamics</a:t>
            </a:r>
            <a:r>
              <a:rPr lang="de-DE" sz="2000" dirty="0"/>
              <a:t> in </a:t>
            </a:r>
            <a:r>
              <a:rPr lang="de-DE" sz="2000" dirty="0" err="1"/>
              <a:t>accelerators</a:t>
            </a:r>
            <a:r>
              <a:rPr lang="de-DE" sz="2000" dirty="0"/>
              <a:t>, </a:t>
            </a:r>
            <a:r>
              <a:rPr lang="de-DE" sz="2000" dirty="0" err="1"/>
              <a:t>decoherence</a:t>
            </a:r>
            <a:r>
              <a:rPr lang="de-DE" sz="2000" dirty="0"/>
              <a:t>, </a:t>
            </a:r>
            <a:r>
              <a:rPr lang="de-DE" sz="2000" dirty="0" err="1"/>
              <a:t>filamentation</a:t>
            </a:r>
            <a:r>
              <a:rPr lang="de-DE" sz="2000" dirty="0"/>
              <a:t>.</a:t>
            </a:r>
            <a:endParaRPr lang="en-US" sz="2000" dirty="0"/>
          </a:p>
          <a:p>
            <a:pPr marL="0" indent="0" algn="just">
              <a:buNone/>
            </a:pPr>
            <a:r>
              <a:rPr lang="en-US" sz="2000" dirty="0"/>
              <a:t>This lecture: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/>
              <a:t> Basic </a:t>
            </a:r>
            <a:r>
              <a:rPr lang="en-US" b="1" dirty="0">
                <a:solidFill>
                  <a:srgbClr val="C00000"/>
                </a:solidFill>
              </a:rPr>
              <a:t>concept of wake fields</a:t>
            </a:r>
            <a:r>
              <a:rPr lang="en-US" dirty="0"/>
              <a:t> and how these can be characterized as a </a:t>
            </a:r>
            <a:r>
              <a:rPr lang="en-US" b="1" dirty="0">
                <a:solidFill>
                  <a:srgbClr val="C00000"/>
                </a:solidFill>
              </a:rPr>
              <a:t>collective effect</a:t>
            </a:r>
            <a:r>
              <a:rPr lang="en-US" dirty="0"/>
              <a:t> in that they depend on the particle distribution.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/>
              <a:t> Multiparticle systems and </a:t>
            </a:r>
            <a:r>
              <a:rPr lang="en-US" dirty="0" err="1"/>
              <a:t>wakefields</a:t>
            </a:r>
            <a:r>
              <a:rPr lang="en-US" dirty="0"/>
              <a:t> and </a:t>
            </a:r>
            <a:r>
              <a:rPr lang="en-US" b="1" dirty="0">
                <a:solidFill>
                  <a:srgbClr val="C00000"/>
                </a:solidFill>
              </a:rPr>
              <a:t>impact of these </a:t>
            </a:r>
            <a:r>
              <a:rPr lang="en-US" dirty="0"/>
              <a:t>in the longitudinal and transverse planes.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65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26">
        <p:fade/>
      </p:transition>
    </mc:Choice>
    <mc:Fallback xmlns="">
      <p:transition spd="med" advTm="40626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of the SPS extraction kickers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This almost suppresses the impedance over the bunch spectrum</a:t>
            </a:r>
          </a:p>
          <a:p>
            <a:r>
              <a:rPr lang="en-US" sz="2000" dirty="0"/>
              <a:t>It however introduces a low frequency peak, which needs to be kept far from beam spectral lines</a:t>
            </a:r>
          </a:p>
          <a:p>
            <a:pPr lvl="1"/>
            <a:r>
              <a:rPr lang="en-US" sz="1800" dirty="0"/>
              <a:t>Define serigraphy geometry such as to separate impedance peak from beam spectrum as much as possible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BE12-4DAE-2541-B90B-2929BA05FFA0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40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1A5EA6-769C-4C45-AED7-7F5EAAB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259" y="2952000"/>
            <a:ext cx="4873482" cy="338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E2859A-7C09-1A44-96E1-F45418C494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31" b="-35751"/>
          <a:stretch/>
        </p:blipFill>
        <p:spPr>
          <a:xfrm>
            <a:off x="4448812" y="4672205"/>
            <a:ext cx="1091896" cy="4352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28D6B1-B59C-714D-9727-60FD69E64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0082" y="4019647"/>
            <a:ext cx="1313180" cy="3138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95CA76-A6BB-8E45-9972-C8339D2274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0107" y="4140174"/>
            <a:ext cx="1439867" cy="29397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FF0BE433-FBB4-9C43-A20A-D91F7CD61BDC}"/>
              </a:ext>
            </a:extLst>
          </p:cNvPr>
          <p:cNvSpPr/>
          <p:nvPr/>
        </p:nvSpPr>
        <p:spPr>
          <a:xfrm>
            <a:off x="4289161" y="4085800"/>
            <a:ext cx="435016" cy="21309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1C73AAA-48C7-26EA-3764-5FE2ACC31E33}"/>
              </a:ext>
            </a:extLst>
          </p:cNvPr>
          <p:cNvGrpSpPr/>
          <p:nvPr/>
        </p:nvGrpSpPr>
        <p:grpSpPr>
          <a:xfrm>
            <a:off x="4570107" y="4333529"/>
            <a:ext cx="948997" cy="1558436"/>
            <a:chOff x="3060700" y="4333529"/>
            <a:chExt cx="948997" cy="155843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2B22A49-C2E3-5190-D750-502AA4871A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60700" y="4333529"/>
              <a:ext cx="0" cy="1558436"/>
            </a:xfrm>
            <a:prstGeom prst="line">
              <a:avLst/>
            </a:prstGeom>
            <a:ln w="19050">
              <a:solidFill>
                <a:srgbClr val="F900F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BD211689-06B7-EA63-6C9A-26CE78023AD7}"/>
                </a:ext>
              </a:extLst>
            </p:cNvPr>
            <p:cNvSpPr/>
            <p:nvPr/>
          </p:nvSpPr>
          <p:spPr>
            <a:xfrm>
              <a:off x="3071486" y="4343400"/>
              <a:ext cx="938211" cy="1548565"/>
            </a:xfrm>
            <a:custGeom>
              <a:avLst/>
              <a:gdLst>
                <a:gd name="connsiteX0" fmla="*/ 1914 w 890914"/>
                <a:gd name="connsiteY0" fmla="*/ 0 h 1542605"/>
                <a:gd name="connsiteX1" fmla="*/ 27314 w 890914"/>
                <a:gd name="connsiteY1" fmla="*/ 1320800 h 1542605"/>
                <a:gd name="connsiteX2" fmla="*/ 192414 w 890914"/>
                <a:gd name="connsiteY2" fmla="*/ 1536700 h 1542605"/>
                <a:gd name="connsiteX3" fmla="*/ 890914 w 890914"/>
                <a:gd name="connsiteY3" fmla="*/ 1460500 h 1542605"/>
                <a:gd name="connsiteX0" fmla="*/ 1914 w 938211"/>
                <a:gd name="connsiteY0" fmla="*/ 0 h 1548565"/>
                <a:gd name="connsiteX1" fmla="*/ 27314 w 938211"/>
                <a:gd name="connsiteY1" fmla="*/ 1320800 h 1548565"/>
                <a:gd name="connsiteX2" fmla="*/ 192414 w 938211"/>
                <a:gd name="connsiteY2" fmla="*/ 1536700 h 1548565"/>
                <a:gd name="connsiteX3" fmla="*/ 938211 w 938211"/>
                <a:gd name="connsiteY3" fmla="*/ 1499914 h 1548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211" h="1548565">
                  <a:moveTo>
                    <a:pt x="1914" y="0"/>
                  </a:moveTo>
                  <a:cubicBezTo>
                    <a:pt x="-1261" y="532341"/>
                    <a:pt x="-4436" y="1064683"/>
                    <a:pt x="27314" y="1320800"/>
                  </a:cubicBezTo>
                  <a:cubicBezTo>
                    <a:pt x="59064" y="1576917"/>
                    <a:pt x="48481" y="1513417"/>
                    <a:pt x="192414" y="1536700"/>
                  </a:cubicBezTo>
                  <a:cubicBezTo>
                    <a:pt x="336347" y="1559983"/>
                    <a:pt x="660927" y="1549655"/>
                    <a:pt x="938211" y="1499914"/>
                  </a:cubicBezTo>
                </a:path>
              </a:pathLst>
            </a:custGeom>
            <a:noFill/>
            <a:ln w="19050">
              <a:solidFill>
                <a:srgbClr val="F900FA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362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6F6B7-1E6C-9B62-C86B-799785F6D3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9A1622CE-EC17-1D00-7AEB-10DC5B7CE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of the SPS extraction kickers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81F6FC4B-D891-48FC-730E-BD91DF850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This almost suppresses the impedance over the bunch spectrum</a:t>
            </a:r>
          </a:p>
          <a:p>
            <a:r>
              <a:rPr lang="en-US" sz="2000" dirty="0"/>
              <a:t>It however introduces a low frequency peak, which needs to be kept far from beam spectral lines</a:t>
            </a:r>
          </a:p>
          <a:p>
            <a:r>
              <a:rPr lang="en-US" dirty="0"/>
              <a:t>Factor 4 less heating measured for 25-ns LHC-type beam at 26 GeV!!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2BF02-0D21-8F4E-9502-CE0D5E1DD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E0D4-34DD-B844-A674-FD46BFB63FE6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71841-2173-9540-8C09-98A10095D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47C7F-5BFE-8C79-D61B-EBC035419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41</a:t>
            </a:fld>
            <a:endParaRPr lang="en-GB"/>
          </a:p>
        </p:txBody>
      </p:sp>
      <p:pic>
        <p:nvPicPr>
          <p:cNvPr id="15" name="Content Placeholder 3" descr="Kicker_temperature_sector4_25April.png">
            <a:extLst>
              <a:ext uri="{FF2B5EF4-FFF2-40B4-BE49-F238E27FC236}">
                <a16:creationId xmlns:a16="http://schemas.microsoft.com/office/drawing/2014/main" id="{1F917D3C-5DAB-211B-9F0D-762D20F41B8C}"/>
              </a:ext>
            </a:extLst>
          </p:cNvPr>
          <p:cNvPicPr>
            <a:picLocks noGrp="1"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43506" y="2520000"/>
            <a:ext cx="7304989" cy="378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06CD8F9-FDC8-DBF3-AFE8-0E7AE9F07D7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3852000"/>
            <a:ext cx="3171139" cy="508864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E8E51BC-A267-9DD9-B2A1-4F36F1F25E6D}"/>
              </a:ext>
            </a:extLst>
          </p:cNvPr>
          <p:cNvCxnSpPr/>
          <p:nvPr/>
        </p:nvCxnSpPr>
        <p:spPr>
          <a:xfrm>
            <a:off x="8244000" y="3204000"/>
            <a:ext cx="0" cy="2484000"/>
          </a:xfrm>
          <a:prstGeom prst="straightConnector1">
            <a:avLst/>
          </a:prstGeom>
          <a:ln w="25400">
            <a:solidFill>
              <a:schemeClr val="accent4">
                <a:lumMod val="40000"/>
                <a:lumOff val="6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0F288A-F0F9-77C8-712D-E30EA70B6586}"/>
              </a:ext>
            </a:extLst>
          </p:cNvPr>
          <p:cNvGrpSpPr/>
          <p:nvPr/>
        </p:nvGrpSpPr>
        <p:grpSpPr>
          <a:xfrm>
            <a:off x="3240000" y="3024000"/>
            <a:ext cx="3420000" cy="554553"/>
            <a:chOff x="3810267" y="5515901"/>
            <a:chExt cx="3420000" cy="554553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1B56B42-B42D-981F-7039-175E812AD5D2}"/>
                </a:ext>
              </a:extLst>
            </p:cNvPr>
            <p:cNvCxnSpPr/>
            <p:nvPr/>
          </p:nvCxnSpPr>
          <p:spPr>
            <a:xfrm>
              <a:off x="3810267" y="6070454"/>
              <a:ext cx="34200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C58EF39-544C-17B9-E0BD-066ACEE3BEA4}"/>
                </a:ext>
              </a:extLst>
            </p:cNvPr>
            <p:cNvSpPr txBox="1"/>
            <p:nvPr/>
          </p:nvSpPr>
          <p:spPr>
            <a:xfrm>
              <a:off x="4157584" y="5515901"/>
              <a:ext cx="27253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4">
                      <a:lumMod val="75000"/>
                    </a:schemeClr>
                  </a:solidFill>
                </a:rPr>
                <a:t>~ </a:t>
              </a:r>
              <a:r>
                <a:rPr lang="en-US" sz="1400" b="1" dirty="0">
                  <a:solidFill>
                    <a:schemeClr val="bg1"/>
                  </a:solidFill>
                </a:rPr>
                <a:t>17h run with 25 ns beams at 26 </a:t>
              </a:r>
              <a:r>
                <a:rPr lang="en-US" sz="1400" b="1" dirty="0" err="1">
                  <a:solidFill>
                    <a:schemeClr val="bg1"/>
                  </a:solidFill>
                </a:rPr>
                <a:t>GeV</a:t>
              </a:r>
              <a:r>
                <a:rPr lang="en-US" sz="1400" b="1" dirty="0">
                  <a:solidFill>
                    <a:schemeClr val="bg1"/>
                  </a:solidFill>
                </a:rPr>
                <a:t> after technical stop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A6A27EE-B582-7715-5C85-F5F795B5C748}"/>
              </a:ext>
            </a:extLst>
          </p:cNvPr>
          <p:cNvCxnSpPr/>
          <p:nvPr/>
        </p:nvCxnSpPr>
        <p:spPr>
          <a:xfrm>
            <a:off x="2988000" y="4644000"/>
            <a:ext cx="6192000" cy="0"/>
          </a:xfrm>
          <a:prstGeom prst="line">
            <a:avLst/>
          </a:prstGeom>
          <a:ln w="1905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3E964F8-3A35-9E61-B872-B207CDBDF308}"/>
              </a:ext>
            </a:extLst>
          </p:cNvPr>
          <p:cNvCxnSpPr/>
          <p:nvPr/>
        </p:nvCxnSpPr>
        <p:spPr>
          <a:xfrm>
            <a:off x="7812000" y="4716000"/>
            <a:ext cx="0" cy="972000"/>
          </a:xfrm>
          <a:prstGeom prst="straightConnector1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9ABEBA33-548F-9C59-800A-32630B80E3D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000" y="3816000"/>
            <a:ext cx="644652" cy="45948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22DC324-6F3F-F79E-C36D-01CB3A66AB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4140000"/>
            <a:ext cx="934974" cy="45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7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72145BF-B3BA-C400-CB1B-A21C39A211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further</a:t>
            </a:r>
            <a:r>
              <a:rPr lang="de-DE" sz="2000" dirty="0"/>
              <a:t> </a:t>
            </a:r>
            <a:r>
              <a:rPr lang="de-DE" sz="2000" dirty="0" err="1"/>
              <a:t>looked</a:t>
            </a:r>
            <a:r>
              <a:rPr lang="de-DE" sz="2000" dirty="0"/>
              <a:t> </a:t>
            </a:r>
            <a:r>
              <a:rPr lang="de-DE" sz="2000" dirty="0" err="1"/>
              <a:t>into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mechanism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energy</a:t>
            </a:r>
            <a:r>
              <a:rPr lang="de-DE" sz="2000" dirty="0"/>
              <a:t> </a:t>
            </a:r>
            <a:r>
              <a:rPr lang="de-DE" sz="2000" dirty="0" err="1"/>
              <a:t>loss</a:t>
            </a:r>
            <a:r>
              <a:rPr lang="de-DE" sz="2000" dirty="0"/>
              <a:t> and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seen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impact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of</a:t>
            </a:r>
            <a:r>
              <a:rPr lang="de-DE" sz="2000" b="1" dirty="0">
                <a:solidFill>
                  <a:srgbClr val="C00000"/>
                </a:solidFill>
              </a:rPr>
              <a:t> longitudinal </a:t>
            </a:r>
            <a:r>
              <a:rPr lang="de-DE" sz="2000" b="1" dirty="0" err="1">
                <a:solidFill>
                  <a:srgbClr val="C00000"/>
                </a:solidFill>
              </a:rPr>
              <a:t>impedances</a:t>
            </a:r>
            <a:r>
              <a:rPr lang="de-DE" sz="2000" b="1" dirty="0">
                <a:solidFill>
                  <a:srgbClr val="C00000"/>
                </a:solidFill>
              </a:rPr>
              <a:t> on </a:t>
            </a:r>
            <a:r>
              <a:rPr lang="de-DE" sz="2000" b="1" dirty="0" err="1">
                <a:solidFill>
                  <a:srgbClr val="C00000"/>
                </a:solidFill>
              </a:rPr>
              <a:t>machine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elements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these</a:t>
            </a:r>
            <a:r>
              <a:rPr lang="de-DE" sz="2000" dirty="0"/>
              <a:t> </a:t>
            </a:r>
            <a:r>
              <a:rPr lang="de-DE" sz="2000" dirty="0" err="1"/>
              <a:t>lead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b="1" dirty="0">
                <a:solidFill>
                  <a:srgbClr val="C00000"/>
                </a:solidFill>
              </a:rPr>
              <a:t>beam </a:t>
            </a:r>
            <a:r>
              <a:rPr lang="de-DE" sz="2000" b="1" dirty="0" err="1">
                <a:solidFill>
                  <a:srgbClr val="C00000"/>
                </a:solidFill>
              </a:rPr>
              <a:t>induced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heating</a:t>
            </a:r>
            <a:r>
              <a:rPr lang="de-DE" sz="2000" dirty="0"/>
              <a:t>.</a:t>
            </a:r>
          </a:p>
          <a:p>
            <a:pPr algn="just"/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found</a:t>
            </a:r>
            <a:r>
              <a:rPr lang="de-DE" sz="2000" dirty="0"/>
              <a:t> </a:t>
            </a:r>
            <a:r>
              <a:rPr lang="de-DE" sz="2000" dirty="0" err="1"/>
              <a:t>that</a:t>
            </a:r>
            <a:r>
              <a:rPr lang="de-DE" sz="2000" dirty="0"/>
              <a:t> beam </a:t>
            </a:r>
            <a:r>
              <a:rPr lang="de-DE" sz="2000" dirty="0" err="1"/>
              <a:t>induced</a:t>
            </a:r>
            <a:r>
              <a:rPr lang="de-DE" sz="2000" dirty="0"/>
              <a:t> </a:t>
            </a:r>
            <a:r>
              <a:rPr lang="de-DE" sz="2000" dirty="0" err="1"/>
              <a:t>heating</a:t>
            </a:r>
            <a:r>
              <a:rPr lang="de-DE" sz="2000" dirty="0"/>
              <a:t> </a:t>
            </a:r>
            <a:r>
              <a:rPr lang="de-DE" sz="2000" dirty="0" err="1"/>
              <a:t>depends</a:t>
            </a:r>
            <a:r>
              <a:rPr lang="de-DE" sz="2000" dirty="0"/>
              <a:t> on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overlap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b="1" dirty="0">
                <a:solidFill>
                  <a:srgbClr val="C00000"/>
                </a:solidFill>
              </a:rPr>
              <a:t>beam power </a:t>
            </a:r>
            <a:r>
              <a:rPr lang="de-DE" sz="2000" b="1" dirty="0" err="1">
                <a:solidFill>
                  <a:srgbClr val="C00000"/>
                </a:solidFill>
              </a:rPr>
              <a:t>spectrum</a:t>
            </a:r>
            <a:r>
              <a:rPr lang="de-DE" sz="2000" dirty="0"/>
              <a:t> and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impedance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 </a:t>
            </a:r>
            <a:r>
              <a:rPr lang="de-DE" sz="2000" dirty="0" err="1"/>
              <a:t>given</a:t>
            </a:r>
            <a:r>
              <a:rPr lang="de-DE" sz="2000" dirty="0"/>
              <a:t> </a:t>
            </a:r>
            <a:r>
              <a:rPr lang="de-DE" sz="2000" dirty="0" err="1"/>
              <a:t>object</a:t>
            </a:r>
            <a:r>
              <a:rPr lang="de-DE" sz="2000" dirty="0"/>
              <a:t>.</a:t>
            </a:r>
          </a:p>
          <a:p>
            <a:pPr algn="just"/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seen</a:t>
            </a:r>
            <a:r>
              <a:rPr lang="de-DE" sz="2000" dirty="0"/>
              <a:t> a </a:t>
            </a:r>
            <a:r>
              <a:rPr lang="de-DE" sz="2000" b="1" dirty="0">
                <a:solidFill>
                  <a:srgbClr val="C00000"/>
                </a:solidFill>
              </a:rPr>
              <a:t>real </a:t>
            </a:r>
            <a:r>
              <a:rPr lang="de-DE" sz="2000" b="1" dirty="0" err="1">
                <a:solidFill>
                  <a:srgbClr val="C00000"/>
                </a:solidFill>
              </a:rPr>
              <a:t>world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example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impact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an </a:t>
            </a:r>
            <a:r>
              <a:rPr lang="de-DE" sz="2000" dirty="0" err="1"/>
              <a:t>objects</a:t>
            </a:r>
            <a:r>
              <a:rPr lang="de-DE" sz="2000" dirty="0"/>
              <a:t> </a:t>
            </a:r>
            <a:r>
              <a:rPr lang="de-DE" sz="2000" dirty="0" err="1"/>
              <a:t>impedance</a:t>
            </a:r>
            <a:r>
              <a:rPr lang="de-DE" sz="2000" dirty="0"/>
              <a:t> on </a:t>
            </a:r>
            <a:r>
              <a:rPr lang="de-DE" sz="2000" dirty="0" err="1"/>
              <a:t>the</a:t>
            </a:r>
            <a:r>
              <a:rPr lang="de-DE" sz="2000" dirty="0"/>
              <a:t> beam </a:t>
            </a:r>
            <a:r>
              <a:rPr lang="de-DE" sz="2000" dirty="0" err="1"/>
              <a:t>induced</a:t>
            </a:r>
            <a:r>
              <a:rPr lang="de-DE" sz="2000" dirty="0"/>
              <a:t> </a:t>
            </a:r>
            <a:r>
              <a:rPr lang="de-DE" sz="2000" dirty="0" err="1"/>
              <a:t>heating</a:t>
            </a:r>
            <a:r>
              <a:rPr lang="de-DE" sz="2000" dirty="0"/>
              <a:t>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A3C6-B19D-E34F-9271-D40F51162C46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Part 2: </a:t>
            </a:r>
            <a:r>
              <a:rPr lang="en-US" sz="2000" b="1" dirty="0" err="1"/>
              <a:t>Multiparticle</a:t>
            </a:r>
            <a:r>
              <a:rPr lang="en-US" sz="2000" b="1" dirty="0"/>
              <a:t> dynamics with wake fields –</a:t>
            </a:r>
          </a:p>
          <a:p>
            <a:pPr marL="0" indent="0">
              <a:buNone/>
            </a:pPr>
            <a:r>
              <a:rPr lang="en-US" sz="2000" b="1" dirty="0"/>
              <a:t>impact on machine elements and longitudinal beam dynamics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General introduction to wake fields</a:t>
            </a:r>
          </a:p>
          <a:p>
            <a:pPr lvl="1"/>
            <a:r>
              <a:rPr lang="en-US" sz="18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Longitudinal wake fields and the longitudinal wake function</a:t>
            </a:r>
          </a:p>
          <a:p>
            <a:pPr lvl="1"/>
            <a:r>
              <a:rPr lang="de-DE" sz="1800" dirty="0">
                <a:solidFill>
                  <a:schemeClr val="bg2">
                    <a:lumMod val="75000"/>
                  </a:schemeClr>
                </a:solidFill>
              </a:rPr>
              <a:t>Energy loss – beam induced heating and stable phase shift</a:t>
            </a:r>
          </a:p>
          <a:p>
            <a:pPr lvl="1"/>
            <a:r>
              <a:rPr lang="de-DE" sz="1800" dirty="0"/>
              <a:t>Potential well distortion, </a:t>
            </a:r>
            <a:r>
              <a:rPr lang="de-DE" sz="1800" dirty="0" err="1"/>
              <a:t>bunch</a:t>
            </a:r>
            <a:r>
              <a:rPr lang="de-DE" sz="1800" dirty="0"/>
              <a:t> </a:t>
            </a:r>
            <a:r>
              <a:rPr lang="de-DE" sz="1800" dirty="0" err="1"/>
              <a:t>lengthening</a:t>
            </a:r>
            <a:r>
              <a:rPr lang="de-DE" sz="1800" dirty="0"/>
              <a:t> and microwave instability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56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78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33E35-9F1B-16A9-507B-9885099DE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4545A-F34D-1585-56CF-6C30575D4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beam power loss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2D394-97BA-A383-7FF7-961BD3523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7290-B485-9B46-9C39-D47FA22CAF28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0DE0F-64D5-EA80-C35A-3EB2B6550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1BAF2-F580-F707-B585-4A1A7A29E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43</a:t>
            </a:fld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B36A541-ACEF-A7BB-136F-BF61D2E32736}"/>
              </a:ext>
            </a:extLst>
          </p:cNvPr>
          <p:cNvSpPr/>
          <p:nvPr/>
        </p:nvSpPr>
        <p:spPr>
          <a:xfrm>
            <a:off x="4307400" y="900000"/>
            <a:ext cx="3898900" cy="1079500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/>
              <a:t>Beam power loss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F43099F-0570-98C0-B2CF-F382963B1F39}"/>
              </a:ext>
            </a:extLst>
          </p:cNvPr>
          <p:cNvGrpSpPr/>
          <p:nvPr/>
        </p:nvGrpSpPr>
        <p:grpSpPr>
          <a:xfrm>
            <a:off x="19800" y="2676160"/>
            <a:ext cx="6184900" cy="2396180"/>
            <a:chOff x="19800" y="2676160"/>
            <a:chExt cx="6184900" cy="2396180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0CCC226-890F-B792-5CA4-9A6426D993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2300" y="2676160"/>
              <a:ext cx="270665" cy="642061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53A5623-E4A0-4738-B874-2FF14BF3F3A0}"/>
                </a:ext>
              </a:extLst>
            </p:cNvPr>
            <p:cNvSpPr/>
            <p:nvPr/>
          </p:nvSpPr>
          <p:spPr>
            <a:xfrm>
              <a:off x="19800" y="3269030"/>
              <a:ext cx="3117100" cy="1079500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Heating, degradation, damage, outgassing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97C5DF3-4B13-0CDA-25C2-EB573D9DDCE5}"/>
                </a:ext>
              </a:extLst>
            </p:cNvPr>
            <p:cNvCxnSpPr>
              <a:cxnSpLocks/>
            </p:cNvCxnSpPr>
            <p:nvPr/>
          </p:nvCxnSpPr>
          <p:spPr>
            <a:xfrm>
              <a:off x="3407565" y="2697835"/>
              <a:ext cx="899835" cy="1645220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23D1D97-C0B0-3C42-ED60-B5FA5925E150}"/>
                </a:ext>
              </a:extLst>
            </p:cNvPr>
            <p:cNvSpPr/>
            <p:nvPr/>
          </p:nvSpPr>
          <p:spPr>
            <a:xfrm>
              <a:off x="2806700" y="4338750"/>
              <a:ext cx="3398000" cy="733590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High local </a:t>
              </a:r>
              <a:r>
                <a:rPr lang="en-US" dirty="0" err="1"/>
                <a:t>Ē</a:t>
              </a:r>
              <a:r>
                <a:rPr lang="en-US" dirty="0"/>
                <a:t> </a:t>
              </a:r>
              <a:r>
                <a:rPr lang="en-US" dirty="0">
                  <a:sym typeface="Wingdings" pitchFamily="2" charset="2"/>
                </a:rPr>
                <a:t> Sparking</a:t>
              </a:r>
              <a:endParaRPr lang="en-US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7CF1A7E-6410-C820-1ABD-8E135C67F0DF}"/>
              </a:ext>
            </a:extLst>
          </p:cNvPr>
          <p:cNvGrpSpPr/>
          <p:nvPr/>
        </p:nvGrpSpPr>
        <p:grpSpPr>
          <a:xfrm>
            <a:off x="51400" y="4294215"/>
            <a:ext cx="4256000" cy="2041965"/>
            <a:chOff x="51400" y="4294215"/>
            <a:chExt cx="4256000" cy="2041965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39CC413-82C0-94CF-91B3-8669FFE78D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100" y="4299925"/>
              <a:ext cx="270665" cy="642061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D6A5A74-9BA0-308A-4454-9670F395AE1B}"/>
                </a:ext>
              </a:extLst>
            </p:cNvPr>
            <p:cNvSpPr/>
            <p:nvPr/>
          </p:nvSpPr>
          <p:spPr>
            <a:xfrm>
              <a:off x="51400" y="4904331"/>
              <a:ext cx="1967200" cy="1079500"/>
            </a:xfrm>
            <a:prstGeom prst="ellipse">
              <a:avLst/>
            </a:prstGeom>
            <a:solidFill>
              <a:schemeClr val="accent4">
                <a:lumMod val="50000"/>
                <a:alpha val="1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Affect device globally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D02E87B-7EDE-810B-755E-9C905D46CCDE}"/>
                </a:ext>
              </a:extLst>
            </p:cNvPr>
            <p:cNvSpPr/>
            <p:nvPr/>
          </p:nvSpPr>
          <p:spPr>
            <a:xfrm>
              <a:off x="2340200" y="5256680"/>
              <a:ext cx="1967200" cy="1079500"/>
            </a:xfrm>
            <a:prstGeom prst="ellipse">
              <a:avLst/>
            </a:prstGeom>
            <a:solidFill>
              <a:schemeClr val="accent4">
                <a:lumMod val="50000"/>
                <a:alpha val="1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Affect device locally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388A72A-61CC-B5F4-E809-AB934DCA640A}"/>
                </a:ext>
              </a:extLst>
            </p:cNvPr>
            <p:cNvCxnSpPr>
              <a:cxnSpLocks/>
            </p:cNvCxnSpPr>
            <p:nvPr/>
          </p:nvCxnSpPr>
          <p:spPr>
            <a:xfrm>
              <a:off x="2277317" y="4294215"/>
              <a:ext cx="795048" cy="962465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A80B82C-B821-701C-ECA6-1A163FE1C377}"/>
              </a:ext>
            </a:extLst>
          </p:cNvPr>
          <p:cNvGrpSpPr/>
          <p:nvPr/>
        </p:nvGrpSpPr>
        <p:grpSpPr>
          <a:xfrm>
            <a:off x="408500" y="1439749"/>
            <a:ext cx="11778250" cy="1339901"/>
            <a:chOff x="408500" y="1439749"/>
            <a:chExt cx="11778250" cy="133990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4CC9852-802D-8167-7377-4D30B6FB7C6E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 flipH="1">
              <a:off x="3746500" y="1439750"/>
              <a:ext cx="560900" cy="381661"/>
            </a:xfrm>
            <a:prstGeom prst="straightConnector1">
              <a:avLst/>
            </a:prstGeom>
            <a:ln w="19050">
              <a:solidFill>
                <a:schemeClr val="bg1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E839E1B-8FA2-71AC-2668-6250084FD9C7}"/>
                </a:ext>
              </a:extLst>
            </p:cNvPr>
            <p:cNvSpPr/>
            <p:nvPr/>
          </p:nvSpPr>
          <p:spPr>
            <a:xfrm>
              <a:off x="408500" y="1700150"/>
              <a:ext cx="3898900" cy="1079500"/>
            </a:xfrm>
            <a:prstGeom prst="ellipse">
              <a:avLst/>
            </a:prstGeom>
            <a:solidFill>
              <a:srgbClr val="0033A0">
                <a:alpha val="10000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/>
                <a:t>Effect on single device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F5BE1B5-435F-D88A-6E64-A08561248290}"/>
                </a:ext>
              </a:extLst>
            </p:cNvPr>
            <p:cNvCxnSpPr>
              <a:cxnSpLocks/>
            </p:cNvCxnSpPr>
            <p:nvPr/>
          </p:nvCxnSpPr>
          <p:spPr>
            <a:xfrm>
              <a:off x="8206300" y="1439749"/>
              <a:ext cx="560900" cy="46070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A6D1D4-987C-0E8C-C43C-815D58179900}"/>
                </a:ext>
              </a:extLst>
            </p:cNvPr>
            <p:cNvSpPr/>
            <p:nvPr/>
          </p:nvSpPr>
          <p:spPr>
            <a:xfrm>
              <a:off x="8287850" y="1700150"/>
              <a:ext cx="3898900" cy="1079500"/>
            </a:xfrm>
            <a:prstGeom prst="ellipse">
              <a:avLst/>
            </a:prstGeom>
            <a:solidFill>
              <a:srgbClr val="0033A0">
                <a:alpha val="54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/>
                <a:t>Global effect on the beam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10929F2-D0F6-AEA3-E89D-627D24977FC6}"/>
              </a:ext>
            </a:extLst>
          </p:cNvPr>
          <p:cNvGrpSpPr/>
          <p:nvPr/>
        </p:nvGrpSpPr>
        <p:grpSpPr>
          <a:xfrm>
            <a:off x="5751700" y="2545574"/>
            <a:ext cx="6413500" cy="3650801"/>
            <a:chOff x="5751700" y="2545574"/>
            <a:chExt cx="6413500" cy="3650801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4EA970C4-D6D7-1D14-3104-2FDF16226699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 flipH="1">
              <a:off x="7371650" y="2545574"/>
              <a:ext cx="1267280" cy="257130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EC1C1FB-5070-E016-061F-1A41B02266EA}"/>
                </a:ext>
              </a:extLst>
            </p:cNvPr>
            <p:cNvSpPr/>
            <p:nvPr/>
          </p:nvSpPr>
          <p:spPr>
            <a:xfrm>
              <a:off x="5751700" y="5116875"/>
              <a:ext cx="3239900" cy="1079500"/>
            </a:xfrm>
            <a:prstGeom prst="ellipse">
              <a:avLst/>
            </a:prstGeom>
            <a:solidFill>
              <a:schemeClr val="accent2"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Synchronous phase shift, RF compensation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2C03B96-7D4A-BA0C-E7F6-4485DE3CCA8F}"/>
                </a:ext>
              </a:extLst>
            </p:cNvPr>
            <p:cNvCxnSpPr>
              <a:cxnSpLocks/>
            </p:cNvCxnSpPr>
            <p:nvPr/>
          </p:nvCxnSpPr>
          <p:spPr>
            <a:xfrm>
              <a:off x="10693400" y="2771627"/>
              <a:ext cx="191100" cy="7399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7CB47F8-D288-ACBF-16C0-218F90A91590}"/>
                </a:ext>
              </a:extLst>
            </p:cNvPr>
            <p:cNvSpPr/>
            <p:nvPr/>
          </p:nvSpPr>
          <p:spPr>
            <a:xfrm>
              <a:off x="8767200" y="3525920"/>
              <a:ext cx="3398000" cy="733590"/>
            </a:xfrm>
            <a:prstGeom prst="ellipse">
              <a:avLst/>
            </a:prstGeom>
            <a:solidFill>
              <a:schemeClr val="accent2"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Coherent instabilities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8EC4E81-33B3-8A04-C273-A02C831AF5CB}"/>
              </a:ext>
            </a:extLst>
          </p:cNvPr>
          <p:cNvGrpSpPr/>
          <p:nvPr/>
        </p:nvGrpSpPr>
        <p:grpSpPr>
          <a:xfrm>
            <a:off x="9054482" y="4212435"/>
            <a:ext cx="3105732" cy="2049872"/>
            <a:chOff x="9054482" y="4212435"/>
            <a:chExt cx="3105732" cy="2049872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9D3AE4F-5691-BEB7-7A5F-B54AA70981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05300" y="4243085"/>
              <a:ext cx="409383" cy="6537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55AD953-C9C6-7F0E-0465-1E541AD89F6C}"/>
                </a:ext>
              </a:extLst>
            </p:cNvPr>
            <p:cNvSpPr/>
            <p:nvPr/>
          </p:nvSpPr>
          <p:spPr>
            <a:xfrm>
              <a:off x="9054482" y="4870104"/>
              <a:ext cx="1738365" cy="556953"/>
            </a:xfrm>
            <a:prstGeom prst="ellipse">
              <a:avLst/>
            </a:prstGeom>
            <a:solidFill>
              <a:schemeClr val="accent4">
                <a:lumMod val="50000"/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Transverse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4AB8265-9698-FEA6-8B3B-3FA7E5A8ED63}"/>
                </a:ext>
              </a:extLst>
            </p:cNvPr>
            <p:cNvSpPr/>
            <p:nvPr/>
          </p:nvSpPr>
          <p:spPr>
            <a:xfrm>
              <a:off x="10197450" y="5705354"/>
              <a:ext cx="1962764" cy="556953"/>
            </a:xfrm>
            <a:prstGeom prst="ellipse">
              <a:avLst/>
            </a:prstGeom>
            <a:solidFill>
              <a:schemeClr val="accent4">
                <a:lumMod val="50000"/>
                <a:alpha val="5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Longitudinal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6F1EDB8D-7704-0B21-3AAE-ADECC9A68B5C}"/>
                </a:ext>
              </a:extLst>
            </p:cNvPr>
            <p:cNvCxnSpPr>
              <a:cxnSpLocks/>
            </p:cNvCxnSpPr>
            <p:nvPr/>
          </p:nvCxnSpPr>
          <p:spPr>
            <a:xfrm>
              <a:off x="11243665" y="4212435"/>
              <a:ext cx="311235" cy="14983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22787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EAC88FB-725B-E947-8BB1-D39AF8A39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Longitudinal wakes in beam dynamics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C67DD80-D01D-4245-B5BD-620B02124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The effect of each localised wake/impedance on each particle in a beam can be described as an energy kick</a:t>
            </a:r>
          </a:p>
          <a:p>
            <a:r>
              <a:rPr lang="en-GB" sz="1800" dirty="0"/>
              <a:t>The accelerator is made of many components, each giving a small kick to the beam particles, which drift freely in between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A8737-7815-F646-9F28-BAC07C1A3BAC}" type="datetime1">
              <a:rPr lang="de-CH" smtClean="0"/>
              <a:t>13.11.24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05969B-8E0D-B74B-839A-B05E07082C18}"/>
              </a:ext>
            </a:extLst>
          </p:cNvPr>
          <p:cNvSpPr/>
          <p:nvPr/>
        </p:nvSpPr>
        <p:spPr>
          <a:xfrm>
            <a:off x="1981200" y="2794189"/>
            <a:ext cx="4383464" cy="414308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  <a:effectLst/>
          <a:scene3d>
            <a:camera prst="isometricTop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121318-A231-3748-8292-7E3186A92390}"/>
              </a:ext>
            </a:extLst>
          </p:cNvPr>
          <p:cNvGrpSpPr/>
          <p:nvPr/>
        </p:nvGrpSpPr>
        <p:grpSpPr>
          <a:xfrm rot="18969834">
            <a:off x="1988207" y="4927163"/>
            <a:ext cx="537331" cy="894536"/>
            <a:chOff x="5259369" y="5329638"/>
            <a:chExt cx="537331" cy="894536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9BDD5BB-9375-C441-8231-42AB691EF3B7}"/>
                </a:ext>
              </a:extLst>
            </p:cNvPr>
            <p:cNvSpPr/>
            <p:nvPr/>
          </p:nvSpPr>
          <p:spPr>
            <a:xfrm rot="16200000">
              <a:off x="5205077" y="5506339"/>
              <a:ext cx="643506" cy="528212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9A2A3A0-8139-524A-9D92-6CB833C5DE0B}"/>
                </a:ext>
              </a:extLst>
            </p:cNvPr>
            <p:cNvSpPr/>
            <p:nvPr/>
          </p:nvSpPr>
          <p:spPr>
            <a:xfrm>
              <a:off x="5259369" y="5986021"/>
              <a:ext cx="528213" cy="238153"/>
            </a:xfrm>
            <a:prstGeom prst="ellipse">
              <a:avLst/>
            </a:prstGeom>
            <a:solidFill>
              <a:srgbClr val="F9F9F9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9D3E844-89CD-4C4E-AB57-5D220989D6DB}"/>
                </a:ext>
              </a:extLst>
            </p:cNvPr>
            <p:cNvSpPr/>
            <p:nvPr/>
          </p:nvSpPr>
          <p:spPr>
            <a:xfrm rot="16371672">
              <a:off x="5392513" y="5209008"/>
              <a:ext cx="283558" cy="524817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FA15BE1-6131-2A4A-9404-DA6F13F91D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398" r="38355"/>
          <a:stretch/>
        </p:blipFill>
        <p:spPr>
          <a:xfrm rot="1965962">
            <a:off x="5065988" y="3669045"/>
            <a:ext cx="1297468" cy="692966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13AF4DBD-9228-1447-800A-917041552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981" b="73111" l="64582" r="97892">
                        <a14:foregroundMark x1="65847" y1="53076" x2="68306" y2="73462"/>
                        <a14:foregroundMark x1="68306" y1="73462" x2="69879" y2="72822"/>
                        <a14:foregroundMark x1="93324" y1="19332" x2="97892" y2="36907"/>
                        <a14:foregroundMark x1="97892" y1="36907" x2="96767" y2="36380"/>
                        <a14:foregroundMark x1="97751" y1="28822" x2="97892" y2="35677"/>
                        <a14:foregroundMark x1="64582" y1="55888" x2="64793" y2="66257"/>
                        <a14:backgroundMark x1="70977" y1="73111" x2="70204" y2="73814"/>
                        <a14:backgroundMark x1="69993" y1="73814" x2="71750" y2="71880"/>
                        <a14:backgroundMark x1="97751" y1="38840" x2="98384" y2="36731"/>
                      </a14:backgroundRemoval>
                    </a14:imgEffect>
                  </a14:imgLayer>
                </a14:imgProps>
              </a:ext>
            </a:extLst>
          </a:blip>
          <a:srcRect l="62376" t="12971" r="494" b="22127"/>
          <a:stretch>
            <a:fillRect/>
          </a:stretch>
        </p:blipFill>
        <p:spPr bwMode="auto">
          <a:xfrm>
            <a:off x="4682374" y="5130950"/>
            <a:ext cx="1573702" cy="110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8A72FBEF-E006-DB44-9425-883BD09A1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861" b="54891" l="11844" r="45566">
                        <a14:foregroundMark x1="13944" y1="38394" x2="13594" y2="40876"/>
                        <a14:foregroundMark x1="11844" y1="39854" x2="12077" y2="49927"/>
                        <a14:foregroundMark x1="42824" y1="38102" x2="43641" y2="41022"/>
                        <a14:foregroundMark x1="43757" y1="29927" x2="44807" y2="30657"/>
                        <a14:foregroundMark x1="44632" y1="40292" x2="45566" y2="40438"/>
                      </a14:backgroundRemoval>
                    </a14:imgEffect>
                  </a14:imgLayer>
                </a14:imgProps>
              </a:ext>
            </a:extLst>
          </a:blip>
          <a:srcRect l="10309" t="24034" r="53285" b="41635"/>
          <a:stretch>
            <a:fillRect/>
          </a:stretch>
        </p:blipFill>
        <p:spPr bwMode="auto">
          <a:xfrm rot="179280">
            <a:off x="3522735" y="3467818"/>
            <a:ext cx="1017677" cy="38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26601B-55F1-7F45-B3A4-5941DEE2BD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167" b="90000" l="10000" r="90000">
                        <a14:foregroundMark x1="71563" y1="9861" x2="71328" y2="9167"/>
                        <a14:foregroundMark x1="24688" y1="89861" x2="29063" y2="898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107646">
            <a:off x="1770678" y="3863447"/>
            <a:ext cx="1392523" cy="7832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BC169AE-86AA-9042-A6E0-4212A483D72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2383" b="76173" l="22267" r="69332">
                        <a14:foregroundMark x1="66093" y1="23466" x2="69332" y2="24910"/>
                        <a14:foregroundMark x1="22267" y1="65523" x2="30972" y2="761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6243" r="28162" b="20050"/>
          <a:stretch/>
        </p:blipFill>
        <p:spPr>
          <a:xfrm rot="13599322">
            <a:off x="3139345" y="5810144"/>
            <a:ext cx="751635" cy="4941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C4B0CA-5107-F542-9C8D-447F4BEEED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404066">
            <a:off x="1221932" y="3239944"/>
            <a:ext cx="3614505" cy="4334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302887B-BDCF-894F-AEE4-2315A0E408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34441" y="3046998"/>
            <a:ext cx="3036285" cy="4284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8BD4CB1-EDF2-C64C-A2F5-577CF68E22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68852">
            <a:off x="4846523" y="3523052"/>
            <a:ext cx="3036285" cy="4284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691CB07-C1DC-884E-89FB-E65B3A56D47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9925367">
            <a:off x="4945500" y="5190336"/>
            <a:ext cx="3759210" cy="42840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8BE71961-253B-404E-A372-0081AD906A9F}"/>
              </a:ext>
            </a:extLst>
          </p:cNvPr>
          <p:cNvGrpSpPr/>
          <p:nvPr/>
        </p:nvGrpSpPr>
        <p:grpSpPr>
          <a:xfrm>
            <a:off x="2626704" y="3857845"/>
            <a:ext cx="2992465" cy="1097754"/>
            <a:chOff x="1102703" y="3857845"/>
            <a:chExt cx="2992465" cy="1097754"/>
          </a:xfrm>
        </p:grpSpPr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2EFDD96D-7461-B345-8979-7D2BAD506091}"/>
                </a:ext>
              </a:extLst>
            </p:cNvPr>
            <p:cNvSpPr/>
            <p:nvPr/>
          </p:nvSpPr>
          <p:spPr>
            <a:xfrm rot="16200000">
              <a:off x="2171882" y="3032313"/>
              <a:ext cx="1097754" cy="2748818"/>
            </a:xfrm>
            <a:prstGeom prst="arc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BAA0F9D8-6641-5E4B-A057-6054FC036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 rot="20709652">
              <a:off x="1102703" y="4130482"/>
              <a:ext cx="2268909" cy="507600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E95CA4B-23E4-FD4E-B7EF-A5CB414179BB}"/>
              </a:ext>
            </a:extLst>
          </p:cNvPr>
          <p:cNvGrpSpPr/>
          <p:nvPr/>
        </p:nvGrpSpPr>
        <p:grpSpPr>
          <a:xfrm>
            <a:off x="3112276" y="3853291"/>
            <a:ext cx="3075796" cy="910637"/>
            <a:chOff x="1588276" y="3853290"/>
            <a:chExt cx="3075796" cy="910637"/>
          </a:xfrm>
        </p:grpSpPr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9EC7D437-F6C6-AE48-B2DC-C5F5B3021CB1}"/>
                </a:ext>
              </a:extLst>
            </p:cNvPr>
            <p:cNvSpPr/>
            <p:nvPr/>
          </p:nvSpPr>
          <p:spPr>
            <a:xfrm>
              <a:off x="1588276" y="3853290"/>
              <a:ext cx="2525540" cy="822109"/>
            </a:xfrm>
            <a:prstGeom prst="arc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66EF457-5DB1-324B-9A1C-2AD784675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 rot="874948">
              <a:off x="2411253" y="4259927"/>
              <a:ext cx="225281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82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EAC88FB-725B-E947-8BB1-D39AF8A39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Longitudinal wakes in beam dynamics</a:t>
            </a:r>
          </a:p>
        </p:txBody>
      </p: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302A784B-6CEE-4F46-9CA8-0D01A3AB9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The effect of each localised wake/impedance on each particle in a beam can be described as an energy kick</a:t>
            </a:r>
          </a:p>
          <a:p>
            <a:r>
              <a:rPr lang="en-GB" sz="1800" dirty="0"/>
              <a:t>The accelerator is made of many components, each giving a small kick to the beam particles, which drift freely in between</a:t>
            </a:r>
          </a:p>
          <a:p>
            <a:r>
              <a:rPr lang="en-GB" sz="1800" dirty="0"/>
              <a:t>For simulations, the impedance is lumped in one place and kicks to beam particles are applied once per turn, with free drift over one turn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938A-18CE-F545-BF29-242ADC1E1279}" type="datetime1">
              <a:rPr lang="de-CH" smtClean="0"/>
              <a:t>13.11.24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05969B-8E0D-B74B-839A-B05E07082C18}"/>
              </a:ext>
            </a:extLst>
          </p:cNvPr>
          <p:cNvSpPr/>
          <p:nvPr/>
        </p:nvSpPr>
        <p:spPr>
          <a:xfrm>
            <a:off x="1981200" y="2794189"/>
            <a:ext cx="4383464" cy="414308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  <a:effectLst/>
          <a:scene3d>
            <a:camera prst="isometricTop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121318-A231-3748-8292-7E3186A92390}"/>
              </a:ext>
            </a:extLst>
          </p:cNvPr>
          <p:cNvGrpSpPr/>
          <p:nvPr/>
        </p:nvGrpSpPr>
        <p:grpSpPr>
          <a:xfrm rot="18969834">
            <a:off x="1988207" y="4927163"/>
            <a:ext cx="537331" cy="894536"/>
            <a:chOff x="5259369" y="5329638"/>
            <a:chExt cx="537331" cy="894536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9BDD5BB-9375-C441-8231-42AB691EF3B7}"/>
                </a:ext>
              </a:extLst>
            </p:cNvPr>
            <p:cNvSpPr/>
            <p:nvPr/>
          </p:nvSpPr>
          <p:spPr>
            <a:xfrm rot="16200000">
              <a:off x="5205077" y="5506339"/>
              <a:ext cx="643506" cy="528212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9A2A3A0-8139-524A-9D92-6CB833C5DE0B}"/>
                </a:ext>
              </a:extLst>
            </p:cNvPr>
            <p:cNvSpPr/>
            <p:nvPr/>
          </p:nvSpPr>
          <p:spPr>
            <a:xfrm>
              <a:off x="5259369" y="5986021"/>
              <a:ext cx="528213" cy="238153"/>
            </a:xfrm>
            <a:prstGeom prst="ellipse">
              <a:avLst/>
            </a:prstGeom>
            <a:solidFill>
              <a:srgbClr val="F9F9F9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9D3E844-89CD-4C4E-AB57-5D220989D6DB}"/>
                </a:ext>
              </a:extLst>
            </p:cNvPr>
            <p:cNvSpPr/>
            <p:nvPr/>
          </p:nvSpPr>
          <p:spPr>
            <a:xfrm rot="16371672">
              <a:off x="5392513" y="5209008"/>
              <a:ext cx="283558" cy="524817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FA15BE1-6131-2A4A-9404-DA6F13F91D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398" r="38355"/>
          <a:stretch/>
        </p:blipFill>
        <p:spPr>
          <a:xfrm rot="1965962">
            <a:off x="5065988" y="3669045"/>
            <a:ext cx="1297468" cy="692966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13AF4DBD-9228-1447-800A-917041552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981" b="73111" l="64582" r="97892">
                        <a14:foregroundMark x1="65847" y1="53076" x2="68306" y2="73462"/>
                        <a14:foregroundMark x1="68306" y1="73462" x2="69879" y2="72822"/>
                        <a14:foregroundMark x1="93324" y1="19332" x2="97892" y2="36907"/>
                        <a14:foregroundMark x1="97892" y1="36907" x2="96767" y2="36380"/>
                        <a14:foregroundMark x1="97751" y1="28822" x2="97892" y2="35677"/>
                        <a14:foregroundMark x1="64582" y1="55888" x2="64793" y2="66257"/>
                        <a14:backgroundMark x1="70977" y1="73111" x2="70204" y2="73814"/>
                        <a14:backgroundMark x1="69993" y1="73814" x2="71750" y2="71880"/>
                        <a14:backgroundMark x1="97751" y1="38840" x2="98384" y2="36731"/>
                      </a14:backgroundRemoval>
                    </a14:imgEffect>
                  </a14:imgLayer>
                </a14:imgProps>
              </a:ext>
            </a:extLst>
          </a:blip>
          <a:srcRect l="62376" t="12971" r="494" b="22127"/>
          <a:stretch>
            <a:fillRect/>
          </a:stretch>
        </p:blipFill>
        <p:spPr bwMode="auto">
          <a:xfrm>
            <a:off x="4682374" y="5130950"/>
            <a:ext cx="1573702" cy="110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8A72FBEF-E006-DB44-9425-883BD09A1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861" b="54891" l="11844" r="45566">
                        <a14:foregroundMark x1="13944" y1="38394" x2="13594" y2="40876"/>
                        <a14:foregroundMark x1="11844" y1="39854" x2="12077" y2="49927"/>
                        <a14:foregroundMark x1="42824" y1="38102" x2="43641" y2="41022"/>
                        <a14:foregroundMark x1="43757" y1="29927" x2="44807" y2="30657"/>
                        <a14:foregroundMark x1="44632" y1="40292" x2="45566" y2="40438"/>
                      </a14:backgroundRemoval>
                    </a14:imgEffect>
                  </a14:imgLayer>
                </a14:imgProps>
              </a:ext>
            </a:extLst>
          </a:blip>
          <a:srcRect l="10309" t="24034" r="53285" b="41635"/>
          <a:stretch>
            <a:fillRect/>
          </a:stretch>
        </p:blipFill>
        <p:spPr bwMode="auto">
          <a:xfrm rot="179280">
            <a:off x="3522735" y="3467818"/>
            <a:ext cx="1017677" cy="38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26601B-55F1-7F45-B3A4-5941DEE2BD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167" b="90000" l="10000" r="90000">
                        <a14:foregroundMark x1="71563" y1="9861" x2="71328" y2="9167"/>
                        <a14:foregroundMark x1="24688" y1="89861" x2="29063" y2="898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107646">
            <a:off x="1770678" y="3863447"/>
            <a:ext cx="1392523" cy="7832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BC169AE-86AA-9042-A6E0-4212A483D72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2383" b="76173" l="22267" r="69332">
                        <a14:foregroundMark x1="66093" y1="23466" x2="69332" y2="24910"/>
                        <a14:foregroundMark x1="22267" y1="65523" x2="30972" y2="761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6243" r="28162" b="20050"/>
          <a:stretch/>
        </p:blipFill>
        <p:spPr>
          <a:xfrm rot="13599322">
            <a:off x="3139345" y="5810144"/>
            <a:ext cx="751635" cy="494132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F484DEE4-F635-6641-8F36-E7C47222B488}"/>
              </a:ext>
            </a:extLst>
          </p:cNvPr>
          <p:cNvGrpSpPr/>
          <p:nvPr/>
        </p:nvGrpSpPr>
        <p:grpSpPr>
          <a:xfrm>
            <a:off x="6598759" y="4703256"/>
            <a:ext cx="2388396" cy="810883"/>
            <a:chOff x="5074759" y="4703255"/>
            <a:chExt cx="2388396" cy="81088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B23CA5-5D79-FB41-A220-1DC597BD3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074759" y="5143794"/>
              <a:ext cx="2372946" cy="37034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66DB3A1-302B-6C4A-A4A4-FB06D2171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074759" y="4703255"/>
              <a:ext cx="2388396" cy="36127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87718D8-FFEA-6041-BDEB-0261924C9B66}"/>
              </a:ext>
            </a:extLst>
          </p:cNvPr>
          <p:cNvGrpSpPr/>
          <p:nvPr/>
        </p:nvGrpSpPr>
        <p:grpSpPr>
          <a:xfrm>
            <a:off x="2807085" y="4020412"/>
            <a:ext cx="7426122" cy="2309173"/>
            <a:chOff x="1283085" y="4020411"/>
            <a:chExt cx="7426122" cy="230917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B27448A-58FB-3E4A-99FF-0A3D9876808E}"/>
                </a:ext>
              </a:extLst>
            </p:cNvPr>
            <p:cNvGrpSpPr/>
            <p:nvPr/>
          </p:nvGrpSpPr>
          <p:grpSpPr>
            <a:xfrm>
              <a:off x="1283085" y="4020411"/>
              <a:ext cx="2705503" cy="1590589"/>
              <a:chOff x="2533199" y="4132209"/>
              <a:chExt cx="916290" cy="921630"/>
            </a:xfrm>
          </p:grpSpPr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63B488C7-12AB-774C-8233-36BF5F4C12D4}"/>
                  </a:ext>
                </a:extLst>
              </p:cNvPr>
              <p:cNvSpPr/>
              <p:nvPr/>
            </p:nvSpPr>
            <p:spPr>
              <a:xfrm>
                <a:off x="2533199" y="4138730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27213DF8-9293-8B4C-9EBB-E07B6784AD6F}"/>
                  </a:ext>
                </a:extLst>
              </p:cNvPr>
              <p:cNvSpPr/>
              <p:nvPr/>
            </p:nvSpPr>
            <p:spPr>
              <a:xfrm flipH="1">
                <a:off x="2535089" y="4139439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657944FA-C52E-A94A-90D6-BC5EF1978D5F}"/>
                  </a:ext>
                </a:extLst>
              </p:cNvPr>
              <p:cNvSpPr/>
              <p:nvPr/>
            </p:nvSpPr>
            <p:spPr>
              <a:xfrm flipH="1" flipV="1">
                <a:off x="2534715" y="4132209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4F3EC2C-8934-1741-AAD7-2663BCACA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611960" y="5783284"/>
              <a:ext cx="4097247" cy="54630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2149F29-0C3C-0B45-93BC-A52E89290C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644352" y="4341548"/>
              <a:ext cx="2082781" cy="5144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62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-0.02101 0.23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" y="116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2776 0.0289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80" y="143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3.7037E-7 L 0.24935 0.20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61" y="100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4.81481E-6 L 0.12435 0.2935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1467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92 -0.00602 L 0.17083 -0.0578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87" y="-25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EAC88FB-725B-E947-8BB1-D39AF8A39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Longitudinal wakes in beam dynamics</a:t>
            </a:r>
          </a:p>
        </p:txBody>
      </p: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302A784B-6CEE-4F46-9CA8-0D01A3AB9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The effect of each localised wake/impedance on each particle in a beam can be described as an energy kick</a:t>
            </a:r>
          </a:p>
          <a:p>
            <a:r>
              <a:rPr lang="en-GB" sz="1800" dirty="0"/>
              <a:t>The accelerator is made of many components, each giving a small kick to the beam particles, which drift freely in between</a:t>
            </a:r>
          </a:p>
          <a:p>
            <a:r>
              <a:rPr lang="en-GB" sz="1800" dirty="0"/>
              <a:t>For simulations, the impedance is lumped in one place and kicks to beam particles are applied once per turn, with free drift over one turn</a:t>
            </a:r>
          </a:p>
          <a:p>
            <a:r>
              <a:rPr lang="en-GB" sz="1800" dirty="0"/>
              <a:t>For analytical calculations, both global impedance and RF are smeared over the ring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7D79-B14C-224A-AE7C-A20953A35DA8}" type="datetime1">
              <a:rPr lang="de-CH" smtClean="0"/>
              <a:t>13.11.24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F8E34-89FA-3B45-B5A8-AC7A2CE7F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120" y="3350995"/>
            <a:ext cx="7359980" cy="13710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84DF57-6DF6-2C44-BC43-48C078B57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6260" y="4975785"/>
            <a:ext cx="6743700" cy="138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7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EAC88FB-725B-E947-8BB1-D39AF8A39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Longitudinal wakes in </a:t>
            </a:r>
            <a:r>
              <a:rPr lang="en-US"/>
              <a:t>beam dynamics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50" lvl="1">
              <a:spcBef>
                <a:spcPct val="20000"/>
              </a:spcBef>
              <a:defRPr/>
            </a:pPr>
            <a:endParaRPr lang="en-US" dirty="0"/>
          </a:p>
          <a:p>
            <a:pPr marL="74250" lvl="1">
              <a:spcBef>
                <a:spcPct val="20000"/>
              </a:spcBef>
              <a:defRPr/>
            </a:pPr>
            <a:r>
              <a:rPr lang="en-US" sz="2000" dirty="0"/>
              <a:t>For a bunch under the effect of longitudinal wake fields, two different regimes can be found:</a:t>
            </a:r>
          </a:p>
          <a:p>
            <a:pPr marL="53145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endParaRPr lang="en-US" sz="1800" dirty="0"/>
          </a:p>
          <a:p>
            <a:pPr marL="53145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Regime of </a:t>
            </a:r>
            <a:r>
              <a:rPr lang="en-US" sz="1800" b="1" dirty="0">
                <a:solidFill>
                  <a:srgbClr val="C00000"/>
                </a:solidFill>
              </a:rPr>
              <a:t>potential well distortion</a:t>
            </a:r>
            <a:r>
              <a:rPr lang="en-US" sz="1800" dirty="0"/>
              <a:t>, i.e. due to the impedance a new equilibrium distribution can be found for the bunch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Stable phase shift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Synchrotron frequency shift 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Different matching (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bunch lengthening for lepton machines)</a:t>
            </a:r>
            <a:endParaRPr lang="en-US" dirty="0"/>
          </a:p>
          <a:p>
            <a:pPr marL="474300" lvl="1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endParaRPr lang="en-US" sz="1800" dirty="0"/>
          </a:p>
          <a:p>
            <a:pPr marL="4743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Regime of </a:t>
            </a:r>
            <a:r>
              <a:rPr lang="en-US" sz="1800" b="1" dirty="0">
                <a:solidFill>
                  <a:srgbClr val="C00000"/>
                </a:solidFill>
              </a:rPr>
              <a:t>longitudinal instability</a:t>
            </a:r>
            <a:r>
              <a:rPr lang="en-US" sz="1800" dirty="0"/>
              <a:t>, i.e. no equilibrium distribution can be found under the effect of the impedance, a perturbation grows exponentially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Dipole mode instabilities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Coupled bunch instabilities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Microwave instability (longitudinal mode coupling)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D48A-A769-774C-90DE-4D0492EBD59E}" type="datetime1">
              <a:rPr lang="de-CH" smtClean="0"/>
              <a:t>13.11.24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0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well distortion and </a:t>
            </a:r>
            <a:r>
              <a:rPr lang="en-US" dirty="0" err="1"/>
              <a:t>Haissinki</a:t>
            </a:r>
            <a:r>
              <a:rPr lang="en-US" dirty="0"/>
              <a:t> equation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800" dirty="0"/>
              <a:t>The </a:t>
            </a:r>
            <a:r>
              <a:rPr lang="en-US" sz="1800" b="1" dirty="0">
                <a:solidFill>
                  <a:srgbClr val="C00000"/>
                </a:solidFill>
              </a:rPr>
              <a:t>equilibrium distribution</a:t>
            </a:r>
            <a:r>
              <a:rPr lang="en-US" sz="1800" dirty="0"/>
              <a:t> in the presence of a longitudinal wake field can be found analytically. The (linearized) </a:t>
            </a:r>
            <a:r>
              <a:rPr lang="en-US" sz="1800" b="1" dirty="0">
                <a:solidFill>
                  <a:srgbClr val="C00000"/>
                </a:solidFill>
              </a:rPr>
              <a:t>longitudinal Hamiltonian</a:t>
            </a:r>
            <a:r>
              <a:rPr lang="en-US" sz="1800" dirty="0"/>
              <a:t> with longitudinal wake fields is given as: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/>
              <a:t>We assume a Gaussian matched beam distribution, hence: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 err="1"/>
              <a:t>Now</a:t>
            </a:r>
            <a:r>
              <a:rPr lang="de-DE" sz="1800" dirty="0"/>
              <a:t>, choosing for H</a:t>
            </a:r>
            <a:r>
              <a:rPr lang="de-DE" sz="1800" baseline="-25000" dirty="0"/>
              <a:t>0</a:t>
            </a:r>
            <a:r>
              <a:rPr lang="de-DE" sz="1800" dirty="0"/>
              <a:t> and consider for </a:t>
            </a:r>
            <a:r>
              <a:rPr lang="el-GR" sz="1800" dirty="0"/>
              <a:t>λ</a:t>
            </a:r>
            <a:r>
              <a:rPr lang="de-DE" sz="1800" dirty="0"/>
              <a:t> that: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/>
              <a:t>The equilibrium (matched) line charge density is then given by the self-consistency equation (</a:t>
            </a:r>
            <a:r>
              <a:rPr lang="de-DE" sz="1800" b="1" dirty="0">
                <a:solidFill>
                  <a:srgbClr val="C00000"/>
                </a:solidFill>
              </a:rPr>
              <a:t>Haissinski equation</a:t>
            </a:r>
            <a:r>
              <a:rPr lang="de-DE" sz="1800" dirty="0"/>
              <a:t>):</a:t>
            </a:r>
            <a:endParaRPr lang="en-US" sz="1800" dirty="0"/>
          </a:p>
          <a:p>
            <a:pPr algn="just"/>
            <a:endParaRPr lang="de-DE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A042D-4CFA-A548-9752-5CC401CCA9FF}" type="datetime1">
              <a:rPr lang="de-CH" smtClean="0"/>
              <a:t>13.11.24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349" y="1656000"/>
            <a:ext cx="8025302" cy="6579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114" y="5364000"/>
            <a:ext cx="8711772" cy="6450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291" y="3024000"/>
            <a:ext cx="8209419" cy="5609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179" y="4176003"/>
            <a:ext cx="3689642" cy="50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1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830D9-79DD-CD98-CAAA-FD59D9508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10A99D5-7338-9A0E-2EC7-DB7C35CC7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well distortion and </a:t>
            </a:r>
            <a:r>
              <a:rPr lang="en-US" dirty="0" err="1"/>
              <a:t>Haissinki</a:t>
            </a:r>
            <a:r>
              <a:rPr lang="en-US" dirty="0"/>
              <a:t> equation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6AF8A69-32FD-577E-AD14-2BF857122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800" dirty="0"/>
              <a:t>The </a:t>
            </a:r>
            <a:r>
              <a:rPr lang="en-US" sz="1800" b="1" dirty="0">
                <a:solidFill>
                  <a:srgbClr val="C00000"/>
                </a:solidFill>
              </a:rPr>
              <a:t>equilibrium distribution</a:t>
            </a:r>
            <a:r>
              <a:rPr lang="en-US" sz="1800" dirty="0"/>
              <a:t> in the presence of a longitudinal wake field can be found analytically. The (linearized) </a:t>
            </a:r>
            <a:r>
              <a:rPr lang="en-US" sz="1800" b="1" dirty="0">
                <a:solidFill>
                  <a:srgbClr val="C00000"/>
                </a:solidFill>
              </a:rPr>
              <a:t>longitudinal Hamiltonian</a:t>
            </a:r>
            <a:r>
              <a:rPr lang="en-US" sz="1800" dirty="0"/>
              <a:t> with longitudinal wake fields is given as: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/>
              <a:t>We assume a Gaussian matched beam distribution, hence: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 err="1"/>
              <a:t>Now</a:t>
            </a:r>
            <a:r>
              <a:rPr lang="de-DE" sz="1800" dirty="0"/>
              <a:t>, choosing for H</a:t>
            </a:r>
            <a:r>
              <a:rPr lang="de-DE" sz="1800" baseline="-25000" dirty="0"/>
              <a:t>0</a:t>
            </a:r>
            <a:r>
              <a:rPr lang="de-DE" sz="1800" dirty="0"/>
              <a:t> and consider for </a:t>
            </a:r>
            <a:r>
              <a:rPr lang="el-GR" sz="1800" dirty="0"/>
              <a:t>λ</a:t>
            </a:r>
            <a:r>
              <a:rPr lang="de-DE" sz="1800" dirty="0"/>
              <a:t> that: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/>
              <a:t>The equilibrium (matched) line charge density is then given by the self-consistency equation (</a:t>
            </a:r>
            <a:r>
              <a:rPr lang="de-DE" sz="1800" b="1" dirty="0">
                <a:solidFill>
                  <a:srgbClr val="C00000"/>
                </a:solidFill>
              </a:rPr>
              <a:t>Haissinski equation</a:t>
            </a:r>
            <a:r>
              <a:rPr lang="de-DE" sz="1800" dirty="0"/>
              <a:t>):</a:t>
            </a:r>
            <a:endParaRPr lang="en-US" sz="1800" dirty="0"/>
          </a:p>
          <a:p>
            <a:pPr algn="just"/>
            <a:endParaRPr lang="de-DE" sz="1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61CE30-C7B7-5190-74DF-19A150136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366B-8D0B-D443-AA54-1E286615E7DF}" type="datetime1">
              <a:rPr lang="de-CH" smtClean="0"/>
              <a:t>13.11.24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C8A06F-6663-2466-12C2-95F52D8B6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21611-8A27-1E0D-ABD5-1F6CA6ACB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7382D0-822F-D355-0161-5A63006B0AF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349" y="1656000"/>
            <a:ext cx="8025302" cy="6579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7BCEBA-CAF7-469B-6F7C-843E76D9E4A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114" y="5364000"/>
            <a:ext cx="8711772" cy="6450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C5D27C-BAAF-7F8C-D33B-95309017303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291" y="3024000"/>
            <a:ext cx="8209419" cy="5609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28C123-D8CA-CBEC-C064-12D3A2363E6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179" y="4176003"/>
            <a:ext cx="3689642" cy="50605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B2C569B-1B64-8F20-D5D1-4262D54C463F}"/>
              </a:ext>
            </a:extLst>
          </p:cNvPr>
          <p:cNvSpPr/>
          <p:nvPr/>
        </p:nvSpPr>
        <p:spPr>
          <a:xfrm>
            <a:off x="2064000" y="2520000"/>
            <a:ext cx="8064000" cy="2412000"/>
          </a:xfrm>
          <a:prstGeom prst="rect">
            <a:avLst/>
          </a:prstGeom>
          <a:ln w="317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A simple Taylor expansion in z already qualitatively reveals some of the effects of the longitudinal wake fields onto the beam: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First order: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shift in the mean position (</a:t>
            </a:r>
            <a:r>
              <a:rPr lang="en-US" b="1" dirty="0">
                <a:solidFill>
                  <a:srgbClr val="C00000"/>
                </a:solidFill>
              </a:rPr>
              <a:t>stable phase shift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Second order: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change in bunch length</a:t>
            </a:r>
            <a:r>
              <a:rPr lang="en-US" dirty="0">
                <a:solidFill>
                  <a:schemeClr val="tx1"/>
                </a:solidFill>
              </a:rPr>
              <a:t> accompanied by an (incoherent) </a:t>
            </a:r>
            <a:r>
              <a:rPr lang="en-US" b="1" dirty="0">
                <a:solidFill>
                  <a:srgbClr val="C00000"/>
                </a:solidFill>
              </a:rPr>
              <a:t>synchrotron tune shift</a:t>
            </a:r>
          </a:p>
        </p:txBody>
      </p:sp>
    </p:spTree>
    <p:extLst>
      <p:ext uri="{BB962C8B-B14F-4D97-AF65-F5344CB8AC3E}">
        <p14:creationId xmlns:p14="http://schemas.microsoft.com/office/powerpoint/2010/main" val="80017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functions in general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36000" y="3960000"/>
            <a:ext cx="11520000" cy="237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Definition as the </a:t>
            </a:r>
            <a:r>
              <a:rPr lang="en-US" sz="2000" b="1" dirty="0">
                <a:solidFill>
                  <a:srgbClr val="C00000"/>
                </a:solidFill>
              </a:rPr>
              <a:t>integrated force </a:t>
            </a:r>
            <a:r>
              <a:rPr lang="en-US" sz="2000" dirty="0"/>
              <a:t>felt by a witness charge following a source charge (‘energy kick’):</a:t>
            </a:r>
          </a:p>
          <a:p>
            <a:r>
              <a:rPr lang="en-US" sz="1800" dirty="0"/>
              <a:t>In general, for two point-like particles, we have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w is typically expanded in the transverse offsets of source and witness particles. This yields the different types of wake fields (dipole, quadrupole, coupling wakes)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44AC7BAD-DAD0-D443-9035-5EE8E64FBEDE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1783404" y="2488092"/>
            <a:ext cx="7424197" cy="1588"/>
          </a:xfrm>
          <a:prstGeom prst="straightConnector1">
            <a:avLst/>
          </a:prstGeom>
          <a:ln w="19050" cap="flat" cmpd="sng" algn="ctr">
            <a:solidFill>
              <a:srgbClr val="004078"/>
            </a:solidFill>
            <a:prstDash val="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Freeform 11"/>
          <p:cNvSpPr>
            <a:spLocks/>
          </p:cNvSpPr>
          <p:nvPr/>
        </p:nvSpPr>
        <p:spPr bwMode="auto">
          <a:xfrm>
            <a:off x="4125621" y="2831963"/>
            <a:ext cx="1367185" cy="976313"/>
          </a:xfrm>
          <a:custGeom>
            <a:avLst/>
            <a:gdLst>
              <a:gd name="T0" fmla="*/ 0 w 1200"/>
              <a:gd name="T1" fmla="*/ 0 h 1008"/>
              <a:gd name="T2" fmla="*/ 96 w 1200"/>
              <a:gd name="T3" fmla="*/ 672 h 1008"/>
              <a:gd name="T4" fmla="*/ 432 w 1200"/>
              <a:gd name="T5" fmla="*/ 1008 h 1008"/>
              <a:gd name="T6" fmla="*/ 720 w 1200"/>
              <a:gd name="T7" fmla="*/ 672 h 1008"/>
              <a:gd name="T8" fmla="*/ 960 w 1200"/>
              <a:gd name="T9" fmla="*/ 720 h 1008"/>
              <a:gd name="T10" fmla="*/ 1152 w 1200"/>
              <a:gd name="T11" fmla="*/ 432 h 1008"/>
              <a:gd name="T12" fmla="*/ 1200 w 1200"/>
              <a:gd name="T13" fmla="*/ 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0"/>
              <a:gd name="T22" fmla="*/ 0 h 1008"/>
              <a:gd name="T23" fmla="*/ 1200 w 1200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0" h="1008">
                <a:moveTo>
                  <a:pt x="0" y="0"/>
                </a:moveTo>
                <a:cubicBezTo>
                  <a:pt x="12" y="252"/>
                  <a:pt x="24" y="504"/>
                  <a:pt x="96" y="672"/>
                </a:cubicBezTo>
                <a:cubicBezTo>
                  <a:pt x="168" y="840"/>
                  <a:pt x="328" y="1008"/>
                  <a:pt x="432" y="1008"/>
                </a:cubicBezTo>
                <a:cubicBezTo>
                  <a:pt x="536" y="1008"/>
                  <a:pt x="632" y="720"/>
                  <a:pt x="720" y="672"/>
                </a:cubicBezTo>
                <a:cubicBezTo>
                  <a:pt x="808" y="624"/>
                  <a:pt x="888" y="760"/>
                  <a:pt x="960" y="720"/>
                </a:cubicBezTo>
                <a:cubicBezTo>
                  <a:pt x="1032" y="680"/>
                  <a:pt x="1112" y="552"/>
                  <a:pt x="1152" y="432"/>
                </a:cubicBezTo>
                <a:cubicBezTo>
                  <a:pt x="1192" y="312"/>
                  <a:pt x="1192" y="72"/>
                  <a:pt x="1200" y="0"/>
                </a:cubicBezTo>
              </a:path>
            </a:pathLst>
          </a:custGeom>
          <a:noFill/>
          <a:ln w="57150" cmpd="sng">
            <a:solidFill>
              <a:srgbClr val="86868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6"/>
          <p:cNvSpPr>
            <a:spLocks/>
          </p:cNvSpPr>
          <p:nvPr/>
        </p:nvSpPr>
        <p:spPr bwMode="auto">
          <a:xfrm flipV="1">
            <a:off x="4125621" y="1139688"/>
            <a:ext cx="1367185" cy="976313"/>
          </a:xfrm>
          <a:custGeom>
            <a:avLst/>
            <a:gdLst>
              <a:gd name="T0" fmla="*/ 0 w 1200"/>
              <a:gd name="T1" fmla="*/ 0 h 1008"/>
              <a:gd name="T2" fmla="*/ 96 w 1200"/>
              <a:gd name="T3" fmla="*/ 672 h 1008"/>
              <a:gd name="T4" fmla="*/ 432 w 1200"/>
              <a:gd name="T5" fmla="*/ 1008 h 1008"/>
              <a:gd name="T6" fmla="*/ 720 w 1200"/>
              <a:gd name="T7" fmla="*/ 672 h 1008"/>
              <a:gd name="T8" fmla="*/ 960 w 1200"/>
              <a:gd name="T9" fmla="*/ 720 h 1008"/>
              <a:gd name="T10" fmla="*/ 1152 w 1200"/>
              <a:gd name="T11" fmla="*/ 432 h 1008"/>
              <a:gd name="T12" fmla="*/ 1200 w 1200"/>
              <a:gd name="T13" fmla="*/ 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0"/>
              <a:gd name="T22" fmla="*/ 0 h 1008"/>
              <a:gd name="T23" fmla="*/ 1200 w 1200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0" h="1008">
                <a:moveTo>
                  <a:pt x="0" y="0"/>
                </a:moveTo>
                <a:cubicBezTo>
                  <a:pt x="12" y="252"/>
                  <a:pt x="24" y="504"/>
                  <a:pt x="96" y="672"/>
                </a:cubicBezTo>
                <a:cubicBezTo>
                  <a:pt x="168" y="840"/>
                  <a:pt x="328" y="1008"/>
                  <a:pt x="432" y="1008"/>
                </a:cubicBezTo>
                <a:cubicBezTo>
                  <a:pt x="536" y="1008"/>
                  <a:pt x="632" y="720"/>
                  <a:pt x="720" y="672"/>
                </a:cubicBezTo>
                <a:cubicBezTo>
                  <a:pt x="808" y="624"/>
                  <a:pt x="888" y="760"/>
                  <a:pt x="960" y="720"/>
                </a:cubicBezTo>
                <a:cubicBezTo>
                  <a:pt x="1032" y="680"/>
                  <a:pt x="1112" y="552"/>
                  <a:pt x="1152" y="432"/>
                </a:cubicBezTo>
                <a:cubicBezTo>
                  <a:pt x="1192" y="312"/>
                  <a:pt x="1192" y="72"/>
                  <a:pt x="1200" y="0"/>
                </a:cubicBezTo>
              </a:path>
            </a:pathLst>
          </a:custGeom>
          <a:noFill/>
          <a:ln w="57150" cmpd="sng">
            <a:solidFill>
              <a:srgbClr val="86868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8" name="Straight Connector 67"/>
          <p:cNvCxnSpPr>
            <a:stCxn id="67" idx="0"/>
          </p:cNvCxnSpPr>
          <p:nvPr/>
        </p:nvCxnSpPr>
        <p:spPr>
          <a:xfrm flipH="1" flipV="1">
            <a:off x="1740000" y="2114644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 flipV="1">
            <a:off x="1740000" y="2830606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94"/>
          <p:cNvGrpSpPr/>
          <p:nvPr/>
        </p:nvGrpSpPr>
        <p:grpSpPr>
          <a:xfrm>
            <a:off x="4143134" y="1207167"/>
            <a:ext cx="1312862" cy="2549525"/>
            <a:chOff x="2555534" y="1448897"/>
            <a:chExt cx="1312862" cy="2549525"/>
          </a:xfrm>
        </p:grpSpPr>
        <p:sp>
          <p:nvSpPr>
            <p:cNvPr id="119" name="Freeform 90"/>
            <p:cNvSpPr>
              <a:spLocks/>
            </p:cNvSpPr>
            <p:nvPr/>
          </p:nvSpPr>
          <p:spPr bwMode="auto">
            <a:xfrm>
              <a:off x="2631734" y="1644159"/>
              <a:ext cx="639763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1"/>
            <p:cNvSpPr>
              <a:spLocks/>
            </p:cNvSpPr>
            <p:nvPr/>
          </p:nvSpPr>
          <p:spPr bwMode="auto">
            <a:xfrm>
              <a:off x="2685709" y="15139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2"/>
            <p:cNvSpPr>
              <a:spLocks/>
            </p:cNvSpPr>
            <p:nvPr/>
          </p:nvSpPr>
          <p:spPr bwMode="auto">
            <a:xfrm>
              <a:off x="2815884" y="1448897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3"/>
            <p:cNvSpPr>
              <a:spLocks/>
            </p:cNvSpPr>
            <p:nvPr/>
          </p:nvSpPr>
          <p:spPr bwMode="auto">
            <a:xfrm rot="10800000" flipV="1">
              <a:off x="2555534" y="3141172"/>
              <a:ext cx="1299943" cy="215534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4"/>
            <p:cNvSpPr>
              <a:spLocks/>
            </p:cNvSpPr>
            <p:nvPr/>
          </p:nvSpPr>
          <p:spPr bwMode="auto">
            <a:xfrm flipV="1">
              <a:off x="2620622" y="3596784"/>
              <a:ext cx="650875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6"/>
            <p:cNvSpPr>
              <a:spLocks/>
            </p:cNvSpPr>
            <p:nvPr/>
          </p:nvSpPr>
          <p:spPr bwMode="auto">
            <a:xfrm flipV="1">
              <a:off x="2815884" y="3922222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2"/>
            <p:cNvSpPr>
              <a:spLocks/>
            </p:cNvSpPr>
            <p:nvPr/>
          </p:nvSpPr>
          <p:spPr bwMode="auto">
            <a:xfrm rot="10800000">
              <a:off x="2562757" y="2177322"/>
              <a:ext cx="1305639" cy="181443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5"/>
            <p:cNvSpPr>
              <a:spLocks/>
            </p:cNvSpPr>
            <p:nvPr/>
          </p:nvSpPr>
          <p:spPr bwMode="auto">
            <a:xfrm flipV="1">
              <a:off x="2685709" y="37491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7" name="Line 73"/>
          <p:cNvSpPr>
            <a:spLocks noChangeShapeType="1"/>
          </p:cNvSpPr>
          <p:nvPr/>
        </p:nvSpPr>
        <p:spPr bwMode="auto">
          <a:xfrm>
            <a:off x="1783403" y="2131952"/>
            <a:ext cx="0" cy="715963"/>
          </a:xfrm>
          <a:prstGeom prst="line">
            <a:avLst/>
          </a:prstGeom>
          <a:noFill/>
          <a:ln w="12700" cap="flat" cmpd="sng" algn="ctr">
            <a:solidFill>
              <a:srgbClr val="3A3A3A"/>
            </a:solidFill>
            <a:prstDash val="solid"/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4"/>
          <p:cNvSpPr txBox="1">
            <a:spLocks noChangeArrowheads="1"/>
          </p:cNvSpPr>
          <p:nvPr/>
        </p:nvSpPr>
        <p:spPr bwMode="auto">
          <a:xfrm>
            <a:off x="1740000" y="2502136"/>
            <a:ext cx="4491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dirty="0">
                <a:solidFill>
                  <a:schemeClr val="accent6">
                    <a:lumMod val="50000"/>
                  </a:schemeClr>
                </a:solidFill>
              </a:rPr>
              <a:t>2b</a:t>
            </a:r>
          </a:p>
        </p:txBody>
      </p:sp>
      <p:cxnSp>
        <p:nvCxnSpPr>
          <p:cNvPr id="129" name="Straight Arrow Connector 128"/>
          <p:cNvCxnSpPr/>
          <p:nvPr/>
        </p:nvCxnSpPr>
        <p:spPr>
          <a:xfrm>
            <a:off x="3516835" y="955548"/>
            <a:ext cx="2609066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H="1" flipV="1">
            <a:off x="5492805" y="2113287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 flipV="1">
            <a:off x="5492805" y="2831285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684801" y="900000"/>
            <a:ext cx="304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136000" y="2097305"/>
            <a:ext cx="3370058" cy="744953"/>
            <a:chOff x="4491600" y="2097304"/>
            <a:chExt cx="3370058" cy="744953"/>
          </a:xfrm>
        </p:grpSpPr>
        <p:sp>
          <p:nvSpPr>
            <p:cNvPr id="131" name="Oval 18 1"/>
            <p:cNvSpPr>
              <a:spLocks noChangeArrowheads="1"/>
            </p:cNvSpPr>
            <p:nvPr/>
          </p:nvSpPr>
          <p:spPr bwMode="auto">
            <a:xfrm>
              <a:off x="5607600" y="2199053"/>
              <a:ext cx="215996" cy="216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 2"/>
            <p:cNvSpPr>
              <a:spLocks noChangeArrowheads="1"/>
            </p:cNvSpPr>
            <p:nvPr/>
          </p:nvSpPr>
          <p:spPr bwMode="auto">
            <a:xfrm>
              <a:off x="4491600" y="2523053"/>
              <a:ext cx="215999" cy="216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4749907" y="2485680"/>
              <a:ext cx="890266" cy="9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5028495" y="238559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262626"/>
                  </a:solidFill>
                </a:rPr>
                <a:t>z</a:t>
              </a:r>
              <a:endParaRPr lang="en-US" dirty="0">
                <a:solidFill>
                  <a:srgbClr val="262626"/>
                </a:solidFill>
              </a:endParaRP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5400000">
              <a:off x="6161167" y="2371805"/>
              <a:ext cx="283885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6337927" y="2097304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 rot="5400000">
              <a:off x="6398826" y="2592886"/>
              <a:ext cx="215999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528814" y="2519092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</p:grpSp>
      <p:sp>
        <p:nvSpPr>
          <p:cNvPr id="161" name="Oval 18 3"/>
          <p:cNvSpPr>
            <a:spLocks noChangeArrowheads="1"/>
          </p:cNvSpPr>
          <p:nvPr/>
        </p:nvSpPr>
        <p:spPr bwMode="auto">
          <a:xfrm>
            <a:off x="8544000" y="1080000"/>
            <a:ext cx="216000" cy="216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18 4"/>
          <p:cNvSpPr>
            <a:spLocks noChangeArrowheads="1"/>
          </p:cNvSpPr>
          <p:nvPr/>
        </p:nvSpPr>
        <p:spPr bwMode="auto">
          <a:xfrm>
            <a:off x="8544000" y="1512000"/>
            <a:ext cx="216000" cy="216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8946935" y="1022236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Source, q</a:t>
            </a:r>
            <a:r>
              <a:rPr lang="en-US" sz="1500" baseline="-25000" dirty="0">
                <a:solidFill>
                  <a:schemeClr val="tx2"/>
                </a:solidFill>
              </a:rPr>
              <a:t>1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8946935" y="1458418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Witness, q</a:t>
            </a:r>
            <a:r>
              <a:rPr lang="en-US" sz="15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999" y="4896000"/>
            <a:ext cx="5358513" cy="57501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0782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980">
        <p:fade/>
      </p:transition>
    </mc:Choice>
    <mc:Fallback xmlns="">
      <p:transition spd="med" advTm="699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0.5401 0.0020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97" y="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 and stable phase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2000" dirty="0">
                <a:sym typeface="Wingdings"/>
              </a:rPr>
              <a:t>The </a:t>
            </a:r>
            <a:r>
              <a:rPr lang="en-US" sz="2000" b="1" dirty="0">
                <a:solidFill>
                  <a:srgbClr val="C00000"/>
                </a:solidFill>
                <a:sym typeface="Wingdings"/>
              </a:rPr>
              <a:t>RF system compensates</a:t>
            </a:r>
            <a:r>
              <a:rPr lang="en-US" sz="2000" dirty="0">
                <a:sym typeface="Wingdings"/>
              </a:rPr>
              <a:t> for the energy loss by imparting a net acceleration to the bunch</a:t>
            </a:r>
          </a:p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2000" dirty="0">
                <a:sym typeface="Wingdings"/>
              </a:rPr>
              <a:t>Therefore, the bunch readjusts to a </a:t>
            </a:r>
            <a:r>
              <a:rPr lang="en-US" sz="2000" b="1" dirty="0">
                <a:solidFill>
                  <a:srgbClr val="C00000"/>
                </a:solidFill>
                <a:sym typeface="Wingdings"/>
              </a:rPr>
              <a:t>new equilibrium distribution</a:t>
            </a:r>
            <a:r>
              <a:rPr lang="en-US" sz="2000" dirty="0">
                <a:sym typeface="Wingdings"/>
              </a:rPr>
              <a:t> in the bucket and moves to an average synchronous angle </a:t>
            </a:r>
            <a:r>
              <a:rPr lang="en-US" sz="2000" dirty="0">
                <a:latin typeface="Symbol" charset="2"/>
                <a:cs typeface="Symbol" charset="2"/>
                <a:sym typeface="Wingdings"/>
              </a:rPr>
              <a:t>DF</a:t>
            </a:r>
            <a:r>
              <a:rPr lang="en-US" sz="2000" baseline="-25000" dirty="0">
                <a:sym typeface="Wingdings"/>
              </a:rPr>
              <a:t>s</a:t>
            </a:r>
            <a:r>
              <a:rPr lang="en-US" sz="2000" dirty="0">
                <a:sym typeface="Wingdings"/>
              </a:rPr>
              <a:t>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5D70A1E9-FB9C-1A47-8A00-907521860256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4277313" y="1980000"/>
            <a:ext cx="3637377" cy="1620000"/>
            <a:chOff x="5410200" y="3810000"/>
            <a:chExt cx="3505200" cy="2057401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5410200" y="5487988"/>
              <a:ext cx="3505200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0"/>
            <p:cNvSpPr/>
            <p:nvPr/>
          </p:nvSpPr>
          <p:spPr>
            <a:xfrm>
              <a:off x="6076700" y="4166418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 w="254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5645798" y="5497993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8143336" y="5484812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6084840" y="4838699"/>
              <a:ext cx="2057401" cy="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0002" y="5614502"/>
              <a:ext cx="126667" cy="180000"/>
            </a:xfrm>
            <a:prstGeom prst="rect">
              <a:avLst/>
            </a:prstGeom>
          </p:spPr>
        </p:pic>
        <p:pic>
          <p:nvPicPr>
            <p:cNvPr id="26" name="Picture 25" descr="latex-image-1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4398" y="5614502"/>
              <a:ext cx="300000" cy="1800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78416" y="3902645"/>
              <a:ext cx="485053" cy="288000"/>
            </a:xfrm>
            <a:prstGeom prst="rect">
              <a:avLst/>
            </a:prstGeom>
          </p:spPr>
        </p:pic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564001" y="4824000"/>
            <a:ext cx="3637377" cy="1620000"/>
            <a:chOff x="4867592" y="4517722"/>
            <a:chExt cx="3819208" cy="1700983"/>
          </a:xfrm>
        </p:grpSpPr>
        <p:grpSp>
          <p:nvGrpSpPr>
            <p:cNvPr id="32" name="Group 31"/>
            <p:cNvGrpSpPr/>
            <p:nvPr/>
          </p:nvGrpSpPr>
          <p:grpSpPr>
            <a:xfrm>
              <a:off x="4867592" y="4517722"/>
              <a:ext cx="3819208" cy="1700983"/>
              <a:chOff x="4155207" y="4844422"/>
              <a:chExt cx="3819208" cy="1700983"/>
            </a:xfrm>
          </p:grpSpPr>
          <p:cxnSp>
            <p:nvCxnSpPr>
              <p:cNvPr id="34" name="Straight Arrow Connector 33"/>
              <p:cNvCxnSpPr/>
              <p:nvPr/>
            </p:nvCxnSpPr>
            <p:spPr>
              <a:xfrm flipV="1">
                <a:off x="4155207" y="6231720"/>
                <a:ext cx="3819208" cy="8272"/>
              </a:xfrm>
              <a:prstGeom prst="straightConnector1">
                <a:avLst/>
              </a:prstGeom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4476523" y="6226469"/>
                <a:ext cx="456100" cy="1313"/>
              </a:xfrm>
              <a:prstGeom prst="straightConnector1">
                <a:avLst/>
              </a:prstGeom>
              <a:ln w="254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7091552" y="6227782"/>
                <a:ext cx="456100" cy="1313"/>
              </a:xfrm>
              <a:prstGeom prst="straightConnector1">
                <a:avLst/>
              </a:prstGeom>
              <a:ln w="254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5400000" flipH="1" flipV="1">
                <a:off x="5160647" y="5694912"/>
                <a:ext cx="1700983" cy="4"/>
              </a:xfrm>
              <a:prstGeom prst="straightConnector1">
                <a:avLst/>
              </a:prstGeom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8" name="Picture 37" descr="latex-image-1.pd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64179" y="6336317"/>
                <a:ext cx="138014" cy="148817"/>
              </a:xfrm>
              <a:prstGeom prst="rect">
                <a:avLst/>
              </a:prstGeom>
            </p:spPr>
          </p:pic>
          <p:pic>
            <p:nvPicPr>
              <p:cNvPr id="39" name="Picture 38" descr="latex-image-1.pdf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4573" y="6336317"/>
                <a:ext cx="326875" cy="148817"/>
              </a:xfrm>
              <a:prstGeom prst="rect">
                <a:avLst/>
              </a:prstGeom>
            </p:spPr>
          </p:pic>
          <p:pic>
            <p:nvPicPr>
              <p:cNvPr id="40" name="Picture 39" descr="latex-image-1.pd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90784" y="4844422"/>
                <a:ext cx="528506" cy="238108"/>
              </a:xfrm>
              <a:prstGeom prst="rect">
                <a:avLst/>
              </a:prstGeom>
            </p:spPr>
          </p:pic>
          <p:sp>
            <p:nvSpPr>
              <p:cNvPr id="41" name="Freeform 40"/>
              <p:cNvSpPr/>
              <p:nvPr/>
            </p:nvSpPr>
            <p:spPr>
              <a:xfrm>
                <a:off x="4900026" y="5107679"/>
                <a:ext cx="2191526" cy="1140659"/>
              </a:xfrm>
              <a:custGeom>
                <a:avLst/>
                <a:gdLst>
                  <a:gd name="connsiteX0" fmla="*/ 0 w 2191526"/>
                  <a:gd name="connsiteY0" fmla="*/ 1140659 h 1140659"/>
                  <a:gd name="connsiteX1" fmla="*/ 1303677 w 2191526"/>
                  <a:gd name="connsiteY1" fmla="*/ 5619 h 1140659"/>
                  <a:gd name="connsiteX2" fmla="*/ 2191526 w 2191526"/>
                  <a:gd name="connsiteY2" fmla="*/ 1106945 h 114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91526" h="1140659">
                    <a:moveTo>
                      <a:pt x="0" y="1140659"/>
                    </a:moveTo>
                    <a:cubicBezTo>
                      <a:pt x="469211" y="575948"/>
                      <a:pt x="938423" y="11238"/>
                      <a:pt x="1303677" y="5619"/>
                    </a:cubicBezTo>
                    <a:cubicBezTo>
                      <a:pt x="1668931" y="0"/>
                      <a:pt x="1930228" y="553472"/>
                      <a:pt x="2191526" y="1106945"/>
                    </a:cubicBezTo>
                  </a:path>
                </a:pathLst>
              </a:custGeom>
              <a:ln w="25400"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7589165" y="4895718"/>
              <a:ext cx="955270" cy="54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Above transition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316000" y="4824000"/>
            <a:ext cx="3819208" cy="1620000"/>
            <a:chOff x="1120682" y="4908230"/>
            <a:chExt cx="3819208" cy="1700983"/>
          </a:xfrm>
        </p:grpSpPr>
        <p:grpSp>
          <p:nvGrpSpPr>
            <p:cNvPr id="45" name="Group 44"/>
            <p:cNvGrpSpPr/>
            <p:nvPr/>
          </p:nvGrpSpPr>
          <p:grpSpPr>
            <a:xfrm>
              <a:off x="1120682" y="4908230"/>
              <a:ext cx="3819208" cy="1700983"/>
              <a:chOff x="4155207" y="4844422"/>
              <a:chExt cx="3819208" cy="1700983"/>
            </a:xfrm>
          </p:grpSpPr>
          <p:cxnSp>
            <p:nvCxnSpPr>
              <p:cNvPr id="59" name="Straight Arrow Connector 58"/>
              <p:cNvCxnSpPr/>
              <p:nvPr/>
            </p:nvCxnSpPr>
            <p:spPr>
              <a:xfrm flipV="1">
                <a:off x="4155207" y="6231720"/>
                <a:ext cx="3819208" cy="8272"/>
              </a:xfrm>
              <a:prstGeom prst="straightConnector1">
                <a:avLst/>
              </a:prstGeom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>
                <a:off x="4476523" y="6226469"/>
                <a:ext cx="456100" cy="1313"/>
              </a:xfrm>
              <a:prstGeom prst="straightConnector1">
                <a:avLst/>
              </a:prstGeom>
              <a:ln w="254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>
                <a:off x="7091552" y="6227782"/>
                <a:ext cx="456100" cy="1313"/>
              </a:xfrm>
              <a:prstGeom prst="straightConnector1">
                <a:avLst/>
              </a:prstGeom>
              <a:ln w="254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rot="5400000" flipH="1" flipV="1">
                <a:off x="5160647" y="5694912"/>
                <a:ext cx="1700983" cy="4"/>
              </a:xfrm>
              <a:prstGeom prst="straightConnector1">
                <a:avLst/>
              </a:prstGeom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3" name="Picture 62" descr="latex-image-1.pd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64179" y="6336317"/>
                <a:ext cx="138014" cy="148817"/>
              </a:xfrm>
              <a:prstGeom prst="rect">
                <a:avLst/>
              </a:prstGeom>
            </p:spPr>
          </p:pic>
          <p:pic>
            <p:nvPicPr>
              <p:cNvPr id="64" name="Picture 63" descr="latex-image-1.pdf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4573" y="6336317"/>
                <a:ext cx="326875" cy="148817"/>
              </a:xfrm>
              <a:prstGeom prst="rect">
                <a:avLst/>
              </a:prstGeom>
            </p:spPr>
          </p:pic>
          <p:pic>
            <p:nvPicPr>
              <p:cNvPr id="65" name="Picture 64" descr="latex-image-1.pd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90784" y="4844422"/>
                <a:ext cx="528506" cy="238108"/>
              </a:xfrm>
              <a:prstGeom prst="rect">
                <a:avLst/>
              </a:prstGeom>
            </p:spPr>
          </p:pic>
          <p:sp>
            <p:nvSpPr>
              <p:cNvPr id="66" name="Freeform 65"/>
              <p:cNvSpPr/>
              <p:nvPr/>
            </p:nvSpPr>
            <p:spPr>
              <a:xfrm flipH="1">
                <a:off x="4900026" y="5107679"/>
                <a:ext cx="2191526" cy="1140659"/>
              </a:xfrm>
              <a:custGeom>
                <a:avLst/>
                <a:gdLst>
                  <a:gd name="connsiteX0" fmla="*/ 0 w 2191526"/>
                  <a:gd name="connsiteY0" fmla="*/ 1140659 h 1140659"/>
                  <a:gd name="connsiteX1" fmla="*/ 1303677 w 2191526"/>
                  <a:gd name="connsiteY1" fmla="*/ 5619 h 1140659"/>
                  <a:gd name="connsiteX2" fmla="*/ 2191526 w 2191526"/>
                  <a:gd name="connsiteY2" fmla="*/ 1106945 h 114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91526" h="1140659">
                    <a:moveTo>
                      <a:pt x="0" y="1140659"/>
                    </a:moveTo>
                    <a:cubicBezTo>
                      <a:pt x="469211" y="575948"/>
                      <a:pt x="938423" y="11238"/>
                      <a:pt x="1303677" y="5619"/>
                    </a:cubicBezTo>
                    <a:cubicBezTo>
                      <a:pt x="1668931" y="0"/>
                      <a:pt x="1930228" y="553472"/>
                      <a:pt x="2191526" y="1106945"/>
                    </a:cubicBezTo>
                  </a:path>
                </a:pathLst>
              </a:custGeom>
              <a:ln w="25400"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3640682" y="5286226"/>
              <a:ext cx="955270" cy="54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Below transition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316000" y="3672000"/>
            <a:ext cx="7560000" cy="792000"/>
            <a:chOff x="432000" y="3672000"/>
            <a:chExt cx="7560000" cy="792000"/>
          </a:xfrm>
        </p:grpSpPr>
        <p:sp>
          <p:nvSpPr>
            <p:cNvPr id="47" name="Rectangle 46"/>
            <p:cNvSpPr/>
            <p:nvPr/>
          </p:nvSpPr>
          <p:spPr>
            <a:xfrm>
              <a:off x="432000" y="3672000"/>
              <a:ext cx="7560000" cy="792000"/>
            </a:xfrm>
            <a:prstGeom prst="rect">
              <a:avLst/>
            </a:prstGeom>
            <a:ln w="38100">
              <a:solidFill>
                <a:srgbClr val="C0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just"/>
              <a:endParaRPr lang="en-US" b="1" dirty="0">
                <a:solidFill>
                  <a:srgbClr val="C00000"/>
                </a:solidFill>
              </a:endParaRPr>
            </a:p>
          </p:txBody>
        </p:sp>
        <p:pic>
          <p:nvPicPr>
            <p:cNvPr id="51" name="Picture 5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2766" y="3725596"/>
              <a:ext cx="6338468" cy="684809"/>
            </a:xfrm>
            <a:prstGeom prst="rect">
              <a:avLst/>
            </a:prstGeom>
          </p:spPr>
        </p:pic>
      </p:grpSp>
      <p:sp>
        <p:nvSpPr>
          <p:cNvPr id="53" name="Left Arrow 52"/>
          <p:cNvSpPr/>
          <p:nvPr/>
        </p:nvSpPr>
        <p:spPr>
          <a:xfrm rot="18900000">
            <a:off x="4967272" y="4716000"/>
            <a:ext cx="720000" cy="252000"/>
          </a:xfrm>
          <a:prstGeom prst="leftArrow">
            <a:avLst/>
          </a:prstGeom>
          <a:solidFill>
            <a:schemeClr val="bg1"/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Left Arrow 66"/>
          <p:cNvSpPr/>
          <p:nvPr/>
        </p:nvSpPr>
        <p:spPr>
          <a:xfrm rot="2700000" flipH="1">
            <a:off x="7224728" y="4716000"/>
            <a:ext cx="720000" cy="252000"/>
          </a:xfrm>
          <a:prstGeom prst="leftArrow">
            <a:avLst/>
          </a:prstGeom>
          <a:solidFill>
            <a:schemeClr val="bg1"/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CCB-4E9F-8446-BC6C-A2C84584427F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51</a:t>
            </a:fld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20A25C-01AD-824F-9012-088A19656240}"/>
              </a:ext>
            </a:extLst>
          </p:cNvPr>
          <p:cNvGrpSpPr/>
          <p:nvPr/>
        </p:nvGrpSpPr>
        <p:grpSpPr>
          <a:xfrm>
            <a:off x="2540386" y="1766223"/>
            <a:ext cx="2705503" cy="1590589"/>
            <a:chOff x="1283085" y="4020411"/>
            <a:chExt cx="2705503" cy="159058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2C36BD3-49CC-D44E-99D6-CAB96B4CBD1C}"/>
                </a:ext>
              </a:extLst>
            </p:cNvPr>
            <p:cNvGrpSpPr/>
            <p:nvPr/>
          </p:nvGrpSpPr>
          <p:grpSpPr>
            <a:xfrm>
              <a:off x="1283085" y="4020411"/>
              <a:ext cx="2705503" cy="1590589"/>
              <a:chOff x="2533199" y="4132209"/>
              <a:chExt cx="916290" cy="921630"/>
            </a:xfrm>
          </p:grpSpPr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BFFAD851-494A-4C42-AD41-39CFBC70BE75}"/>
                  </a:ext>
                </a:extLst>
              </p:cNvPr>
              <p:cNvSpPr/>
              <p:nvPr/>
            </p:nvSpPr>
            <p:spPr>
              <a:xfrm>
                <a:off x="2533199" y="4138730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11E29658-A027-164C-9F3F-D168428B933C}"/>
                  </a:ext>
                </a:extLst>
              </p:cNvPr>
              <p:cNvSpPr/>
              <p:nvPr/>
            </p:nvSpPr>
            <p:spPr>
              <a:xfrm flipH="1">
                <a:off x="2535089" y="4139439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CFDD02E1-3EB9-E149-ADB1-C3CFF2B9BF23}"/>
                  </a:ext>
                </a:extLst>
              </p:cNvPr>
              <p:cNvSpPr/>
              <p:nvPr/>
            </p:nvSpPr>
            <p:spPr>
              <a:xfrm flipH="1" flipV="1">
                <a:off x="2534715" y="4132209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645F1CD-C447-7646-B6F2-4888C8EAE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4352" y="4341548"/>
              <a:ext cx="2082781" cy="514496"/>
            </a:xfrm>
            <a:prstGeom prst="rect">
              <a:avLst/>
            </a:prstGeom>
          </p:spPr>
        </p:pic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ABEE6EA0-ADF9-EC44-AF91-746887D7888A}"/>
              </a:ext>
            </a:extLst>
          </p:cNvPr>
          <p:cNvSpPr/>
          <p:nvPr/>
        </p:nvSpPr>
        <p:spPr>
          <a:xfrm>
            <a:off x="1714500" y="540000"/>
            <a:ext cx="4383464" cy="414308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  <a:effectLst/>
          <a:scene3d>
            <a:camera prst="isometricTop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EABF28-E94A-5A4F-A7CE-4922FDAD4433}"/>
              </a:ext>
            </a:extLst>
          </p:cNvPr>
          <p:cNvSpPr txBox="1"/>
          <p:nvPr/>
        </p:nvSpPr>
        <p:spPr>
          <a:xfrm>
            <a:off x="1368000" y="792000"/>
            <a:ext cx="3007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SPS ring </a:t>
            </a:r>
          </a:p>
          <a:p>
            <a:r>
              <a:rPr lang="en-US" dirty="0"/>
              <a:t>C = 6900 m</a:t>
            </a:r>
          </a:p>
          <a:p>
            <a:r>
              <a:rPr lang="en-US" dirty="0" err="1"/>
              <a:t>E</a:t>
            </a:r>
            <a:r>
              <a:rPr lang="en-US" baseline="-25000" dirty="0" err="1"/>
              <a:t>kin</a:t>
            </a:r>
            <a:r>
              <a:rPr lang="en-US" dirty="0"/>
              <a:t>=25 GeV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1CC846-4095-4F43-921B-E92D9E4111C0}"/>
              </a:ext>
            </a:extLst>
          </p:cNvPr>
          <p:cNvGrpSpPr>
            <a:grpSpLocks noChangeAspect="1"/>
          </p:cNvGrpSpPr>
          <p:nvPr/>
        </p:nvGrpSpPr>
        <p:grpSpPr>
          <a:xfrm rot="1610447">
            <a:off x="4836724" y="1139196"/>
            <a:ext cx="1513305" cy="1047269"/>
            <a:chOff x="683568" y="2744322"/>
            <a:chExt cx="2862361" cy="198087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EAF1599-6DED-DA4D-BE76-B5A55AF56E07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091FAB7-6E95-9940-8CF9-61E742028E1C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73A698B-3A93-3B49-A11A-A42615609FB8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7664DD2-771E-A041-BF3A-06F65A1D51E3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33A02B1-10D0-DE49-938F-522C6975FCB9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4D3910D-AF74-4245-9AF0-EFA28EACA6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CD149B0-EA1B-9347-9ACF-14B23783501A}"/>
                </a:ext>
              </a:extLst>
            </p:cNvPr>
            <p:cNvSpPr txBox="1"/>
            <p:nvPr/>
          </p:nvSpPr>
          <p:spPr>
            <a:xfrm>
              <a:off x="3185889" y="3713349"/>
              <a:ext cx="360040" cy="61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3B283C6-7CBC-B546-8E31-3B9F3E66259C}"/>
                </a:ext>
              </a:extLst>
            </p:cNvPr>
            <p:cNvSpPr txBox="1"/>
            <p:nvPr/>
          </p:nvSpPr>
          <p:spPr>
            <a:xfrm>
              <a:off x="1633183" y="2744322"/>
              <a:ext cx="360040" cy="61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20765B3-A5F5-3F47-8DA8-E025C9ED9FA9}"/>
                </a:ext>
              </a:extLst>
            </p:cNvPr>
            <p:cNvSpPr txBox="1"/>
            <p:nvPr/>
          </p:nvSpPr>
          <p:spPr>
            <a:xfrm>
              <a:off x="1079613" y="4113939"/>
              <a:ext cx="360040" cy="61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9859F07-FB2F-E64C-AF9F-F6A634ECC6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E5DBBF5-E92F-FB40-88E1-FC8BFA5B40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F737082-47D8-EE41-89F1-42AFB53AD8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98E5C4D-4D03-DC4A-A9F4-18CA6887F4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95687C3-149A-E044-887D-9970DBAEC5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4FF47E1-45E2-634F-AAE5-8DD500EE5E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15EB7D-97FA-2347-A6A2-A09B3F034C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CA4D1A2-671D-3F4C-8681-D92709EE45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50E4386-B79C-0E45-AD27-992293F6E6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9CE96B4-FE30-FF4F-AAE1-149EE3DBF1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2CBF147-6B30-2B4D-BCF3-23E7F9DACC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66DAD62-7FE3-D749-81B1-0AE9FCE347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3CF2C23-7EB5-6748-BB04-AB464C72FB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243C185-5AA9-2048-93B3-8173FAD8D8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3A2B4B7-4A37-5149-9640-E38D520123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407F99A-B674-8246-A02A-18A250D76E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B6C8E46-FA73-774E-AB6F-F54E1B073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7946B8FB-99C0-254A-BFE6-1B699A8B41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A1A91AB-6099-FE4C-A965-D7EC7D19E5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84BCE20-778A-ED49-A55F-142F9FFBE6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4BCA7AA-8939-544C-8D50-A990E7A594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9186A2D-EDD1-3444-B1DE-CA1700D6A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E3C5F7F-DB20-5144-AB42-1E65DA09C6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170773D3-9D5D-4949-B419-542D4BAE8D1F}"/>
              </a:ext>
            </a:extLst>
          </p:cNvPr>
          <p:cNvSpPr txBox="1"/>
          <p:nvPr/>
        </p:nvSpPr>
        <p:spPr>
          <a:xfrm>
            <a:off x="7200000" y="720000"/>
            <a:ext cx="432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Gaussian bunch</a:t>
            </a:r>
          </a:p>
          <a:p>
            <a:r>
              <a:rPr lang="en-US" dirty="0" err="1">
                <a:latin typeface="Symbol" pitchFamily="2" charset="2"/>
              </a:rPr>
              <a:t>s</a:t>
            </a:r>
            <a:r>
              <a:rPr lang="en-US" baseline="-25000" dirty="0" err="1"/>
              <a:t>z</a:t>
            </a:r>
            <a:r>
              <a:rPr lang="en-US" dirty="0"/>
              <a:t> = 0.2 m (0.67 ns)</a:t>
            </a:r>
          </a:p>
          <a:p>
            <a:endParaRPr lang="en-US" dirty="0"/>
          </a:p>
          <a:p>
            <a:r>
              <a:rPr lang="en-US" dirty="0"/>
              <a:t>Ring impedance modeled as broad band resonator with</a:t>
            </a:r>
          </a:p>
          <a:p>
            <a:r>
              <a:rPr lang="en-US" dirty="0" err="1">
                <a:latin typeface="Symbol" pitchFamily="2" charset="2"/>
              </a:rPr>
              <a:t>w</a:t>
            </a:r>
            <a:r>
              <a:rPr lang="en-US" baseline="-25000" dirty="0" err="1"/>
              <a:t>r</a:t>
            </a:r>
            <a:r>
              <a:rPr lang="en-US" dirty="0"/>
              <a:t> = 700 MHz</a:t>
            </a:r>
          </a:p>
          <a:p>
            <a:r>
              <a:rPr lang="en-US" dirty="0"/>
              <a:t>Q=1</a:t>
            </a:r>
          </a:p>
          <a:p>
            <a:r>
              <a:rPr lang="en-US" dirty="0" err="1"/>
              <a:t>R</a:t>
            </a:r>
            <a:r>
              <a:rPr lang="en-US" baseline="-25000" dirty="0" err="1"/>
              <a:t>s</a:t>
            </a:r>
            <a:r>
              <a:rPr lang="en-US" dirty="0"/>
              <a:t>=</a:t>
            </a:r>
          </a:p>
          <a:p>
            <a:endParaRPr lang="en-US" dirty="0"/>
          </a:p>
          <a:p>
            <a:r>
              <a:rPr lang="en-US" dirty="0"/>
              <a:t>Single RF system</a:t>
            </a:r>
          </a:p>
          <a:p>
            <a:r>
              <a:rPr lang="en-US" dirty="0" err="1">
                <a:latin typeface="Symbol" pitchFamily="2" charset="2"/>
              </a:rPr>
              <a:t>w</a:t>
            </a:r>
            <a:r>
              <a:rPr lang="en-US" baseline="-25000" dirty="0" err="1"/>
              <a:t>rf</a:t>
            </a:r>
            <a:r>
              <a:rPr lang="en-US" dirty="0"/>
              <a:t> = 200 MHz</a:t>
            </a:r>
          </a:p>
          <a:p>
            <a:r>
              <a:rPr lang="en-US" dirty="0" err="1"/>
              <a:t>V</a:t>
            </a:r>
            <a:r>
              <a:rPr lang="en-US" baseline="-25000" dirty="0" err="1"/>
              <a:t>rf</a:t>
            </a:r>
            <a:r>
              <a:rPr lang="en-US" baseline="30000" dirty="0" err="1"/>
              <a:t>max</a:t>
            </a:r>
            <a:r>
              <a:rPr lang="en-US" baseline="30000" dirty="0"/>
              <a:t> </a:t>
            </a:r>
            <a:r>
              <a:rPr lang="en-US" dirty="0"/>
              <a:t>= 3 MV</a:t>
            </a:r>
          </a:p>
        </p:txBody>
      </p:sp>
      <p:pic>
        <p:nvPicPr>
          <p:cNvPr id="67" name="Picture 66" descr="latex-image-1.pdf">
            <a:extLst>
              <a:ext uri="{FF2B5EF4-FFF2-40B4-BE49-F238E27FC236}">
                <a16:creationId xmlns:a16="http://schemas.microsoft.com/office/drawing/2014/main" id="{03E78C6E-A27C-7244-B706-57A0CCFA8C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0" y="5256000"/>
            <a:ext cx="3691239" cy="10413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0F99C5-59CA-2E45-86CA-B2A65C7BC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0000" y="4320000"/>
            <a:ext cx="6012000" cy="653478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6CAACB8-5928-9F47-8D62-9028FA9A2D98}"/>
              </a:ext>
            </a:extLst>
          </p:cNvPr>
          <p:cNvSpPr/>
          <p:nvPr/>
        </p:nvSpPr>
        <p:spPr>
          <a:xfrm rot="20107372">
            <a:off x="4462355" y="3243127"/>
            <a:ext cx="1118241" cy="483980"/>
          </a:xfrm>
          <a:prstGeom prst="rect">
            <a:avLst/>
          </a:prstGeom>
          <a:solidFill>
            <a:srgbClr val="CDD3E4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B1DC43F-174A-9449-94C7-79028769C7A3}"/>
              </a:ext>
            </a:extLst>
          </p:cNvPr>
          <p:cNvGrpSpPr/>
          <p:nvPr/>
        </p:nvGrpSpPr>
        <p:grpSpPr>
          <a:xfrm rot="20107372">
            <a:off x="4588160" y="3291354"/>
            <a:ext cx="890032" cy="372809"/>
            <a:chOff x="4504266" y="4351867"/>
            <a:chExt cx="3996268" cy="905933"/>
          </a:xfrm>
        </p:grpSpPr>
        <p:cxnSp>
          <p:nvCxnSpPr>
            <p:cNvPr id="75" name="Curved Connector 74">
              <a:extLst>
                <a:ext uri="{FF2B5EF4-FFF2-40B4-BE49-F238E27FC236}">
                  <a16:creationId xmlns:a16="http://schemas.microsoft.com/office/drawing/2014/main" id="{9A10A145-2899-B24C-9B43-570E2740A7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urved Connector 75">
              <a:extLst>
                <a:ext uri="{FF2B5EF4-FFF2-40B4-BE49-F238E27FC236}">
                  <a16:creationId xmlns:a16="http://schemas.microsoft.com/office/drawing/2014/main" id="{51A68D83-A7EB-F24E-8974-D20D046DA42C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urved Connector 76">
              <a:extLst>
                <a:ext uri="{FF2B5EF4-FFF2-40B4-BE49-F238E27FC236}">
                  <a16:creationId xmlns:a16="http://schemas.microsoft.com/office/drawing/2014/main" id="{C666E9AA-2FA2-FB4A-B6B9-27996C720F47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urved Connector 77">
              <a:extLst>
                <a:ext uri="{FF2B5EF4-FFF2-40B4-BE49-F238E27FC236}">
                  <a16:creationId xmlns:a16="http://schemas.microsoft.com/office/drawing/2014/main" id="{BF277374-0FB9-C24E-B66B-FAD5DA1F6F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66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D928-1340-6D4B-8D19-8FBB9E0CA2B1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52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9144000" cy="6096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352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0001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88000" y="792000"/>
            <a:ext cx="3708000" cy="576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Running the numerical simulation for this case: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Bunch is matched at low intensity (i.e. without impedance) </a:t>
            </a:r>
          </a:p>
          <a:p>
            <a:pPr algn="just"/>
            <a:endParaRPr lang="en-US" b="1" dirty="0">
              <a:solidFill>
                <a:srgbClr val="C00000"/>
              </a:solidFill>
            </a:endParaRPr>
          </a:p>
          <a:p>
            <a:pPr algn="just"/>
            <a:r>
              <a:rPr lang="en-US" b="1" dirty="0">
                <a:solidFill>
                  <a:srgbClr val="C00000"/>
                </a:solidFill>
              </a:rPr>
              <a:t>Two regimes are found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Bunch lengthening/emittance blow up regime with roughly linear increase of the</a:t>
            </a:r>
            <a:r>
              <a:rPr lang="en-US" b="1" dirty="0">
                <a:solidFill>
                  <a:srgbClr val="C00000"/>
                </a:solidFill>
              </a:rPr>
              <a:t> synchronous phase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b="1" dirty="0">
                <a:solidFill>
                  <a:srgbClr val="C00000"/>
                </a:solidFill>
              </a:rPr>
              <a:t>bunch length </a:t>
            </a:r>
            <a:r>
              <a:rPr lang="en-US" dirty="0">
                <a:solidFill>
                  <a:schemeClr val="tx1"/>
                </a:solidFill>
              </a:rPr>
              <a:t>with intensity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Unstable regime (</a:t>
            </a:r>
            <a:r>
              <a:rPr lang="en-US" b="1" dirty="0">
                <a:solidFill>
                  <a:srgbClr val="C00000"/>
                </a:solidFill>
              </a:rPr>
              <a:t>turbulent bunch lengthening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77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A1D84-5EE6-5249-B6BF-51E795544381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53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9144000" cy="6096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352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0001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28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D373C-9951-6849-BF3A-FB88A0A06271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54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9144000" cy="609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76001" y="3096000"/>
            <a:ext cx="2002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70C0"/>
                </a:solidFill>
              </a:rPr>
              <a:t>Below MWI threshold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4001" y="3096000"/>
            <a:ext cx="2012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FF0000"/>
                </a:solidFill>
              </a:rPr>
              <a:t>Above MWI threshold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0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08000" y="828000"/>
            <a:ext cx="6624000" cy="552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352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5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53B9-D0E6-BD4B-9AA2-78C0ED05664E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55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9144000" cy="609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76001" y="3096000"/>
            <a:ext cx="2002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70C0"/>
                </a:solidFill>
              </a:rPr>
              <a:t>Below MWI threshold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00001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11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60000" y="828000"/>
            <a:ext cx="6624000" cy="552000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6532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F0C0B6B-8F1C-F970-093C-187636801B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discussed</a:t>
            </a:r>
            <a:r>
              <a:rPr lang="de-DE" sz="2000" b="1" dirty="0">
                <a:solidFill>
                  <a:srgbClr val="C00000"/>
                </a:solidFill>
              </a:rPr>
              <a:t> longitudinal </a:t>
            </a:r>
            <a:r>
              <a:rPr lang="de-DE" sz="2000" b="1" dirty="0" err="1">
                <a:solidFill>
                  <a:srgbClr val="C00000"/>
                </a:solidFill>
              </a:rPr>
              <a:t>wake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fields</a:t>
            </a:r>
            <a:r>
              <a:rPr lang="de-DE" sz="2000" dirty="0"/>
              <a:t> and </a:t>
            </a:r>
            <a:r>
              <a:rPr lang="de-DE" sz="2000" dirty="0" err="1"/>
              <a:t>impedances</a:t>
            </a:r>
            <a:r>
              <a:rPr lang="de-DE" sz="2000" dirty="0"/>
              <a:t> and </a:t>
            </a:r>
            <a:r>
              <a:rPr lang="de-DE" sz="2000" dirty="0" err="1"/>
              <a:t>examples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their</a:t>
            </a:r>
            <a:r>
              <a:rPr lang="de-DE" sz="2000" dirty="0"/>
              <a:t> </a:t>
            </a:r>
            <a:r>
              <a:rPr lang="de-DE" sz="2000" dirty="0" err="1"/>
              <a:t>impact</a:t>
            </a:r>
            <a:r>
              <a:rPr lang="de-DE" sz="2000" dirty="0"/>
              <a:t> on </a:t>
            </a:r>
            <a:r>
              <a:rPr lang="de-DE" sz="2000" dirty="0" err="1"/>
              <a:t>both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machine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well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beam. </a:t>
            </a:r>
          </a:p>
          <a:p>
            <a:pPr algn="just"/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learned</a:t>
            </a:r>
            <a:r>
              <a:rPr lang="de-DE" sz="2000" dirty="0"/>
              <a:t> </a:t>
            </a:r>
            <a:r>
              <a:rPr lang="de-DE" sz="2000" dirty="0" err="1"/>
              <a:t>about</a:t>
            </a:r>
            <a:r>
              <a:rPr lang="de-DE" sz="2000" dirty="0"/>
              <a:t> </a:t>
            </a:r>
            <a:r>
              <a:rPr lang="de-DE" sz="2000" b="1" dirty="0">
                <a:solidFill>
                  <a:srgbClr val="C00000"/>
                </a:solidFill>
              </a:rPr>
              <a:t>beam </a:t>
            </a:r>
            <a:r>
              <a:rPr lang="de-DE" sz="2000" b="1" dirty="0" err="1">
                <a:solidFill>
                  <a:srgbClr val="C00000"/>
                </a:solidFill>
              </a:rPr>
              <a:t>induced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heating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dirty="0"/>
              <a:t>and </a:t>
            </a:r>
            <a:r>
              <a:rPr lang="de-DE" sz="2000" dirty="0" err="1"/>
              <a:t>how</a:t>
            </a:r>
            <a:r>
              <a:rPr lang="de-DE" sz="2000" dirty="0"/>
              <a:t> </a:t>
            </a:r>
            <a:r>
              <a:rPr lang="de-DE" sz="2000" dirty="0" err="1"/>
              <a:t>it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related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beam power </a:t>
            </a:r>
            <a:r>
              <a:rPr lang="de-DE" sz="2000" dirty="0" err="1"/>
              <a:t>spectrum</a:t>
            </a:r>
            <a:r>
              <a:rPr lang="de-DE" sz="2000" dirty="0"/>
              <a:t> and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machine</a:t>
            </a:r>
            <a:r>
              <a:rPr lang="de-DE" sz="2000" dirty="0"/>
              <a:t> </a:t>
            </a:r>
            <a:r>
              <a:rPr lang="de-DE" sz="2000" dirty="0" err="1"/>
              <a:t>impedance</a:t>
            </a:r>
            <a:r>
              <a:rPr lang="de-DE" sz="2000" dirty="0"/>
              <a:t>.</a:t>
            </a:r>
          </a:p>
          <a:p>
            <a:pPr algn="just"/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discussed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effects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b="1" dirty="0">
                <a:solidFill>
                  <a:srgbClr val="C00000"/>
                </a:solidFill>
              </a:rPr>
              <a:t>potential </a:t>
            </a:r>
            <a:r>
              <a:rPr lang="de-DE" sz="2000" b="1" dirty="0" err="1">
                <a:solidFill>
                  <a:srgbClr val="C00000"/>
                </a:solidFill>
              </a:rPr>
              <a:t>well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distortion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dirty="0"/>
              <a:t>(</a:t>
            </a:r>
            <a:r>
              <a:rPr lang="de-DE" sz="2000" dirty="0" err="1"/>
              <a:t>stable</a:t>
            </a:r>
            <a:r>
              <a:rPr lang="de-DE" sz="2000" dirty="0"/>
              <a:t> </a:t>
            </a:r>
            <a:r>
              <a:rPr lang="de-DE" sz="2000" dirty="0" err="1"/>
              <a:t>phase</a:t>
            </a:r>
            <a:r>
              <a:rPr lang="de-DE" sz="2000" dirty="0"/>
              <a:t> and </a:t>
            </a:r>
            <a:r>
              <a:rPr lang="de-DE" sz="2000" dirty="0" err="1"/>
              <a:t>synchrotron</a:t>
            </a:r>
            <a:r>
              <a:rPr lang="de-DE" sz="2000" dirty="0"/>
              <a:t> tune </a:t>
            </a:r>
            <a:r>
              <a:rPr lang="de-DE" sz="2000" dirty="0" err="1"/>
              <a:t>shifts</a:t>
            </a:r>
            <a:r>
              <a:rPr lang="de-DE" sz="2000" dirty="0"/>
              <a:t>, </a:t>
            </a:r>
            <a:r>
              <a:rPr lang="de-DE" sz="2000" dirty="0" err="1"/>
              <a:t>bunch</a:t>
            </a:r>
            <a:r>
              <a:rPr lang="de-DE" sz="2000" dirty="0"/>
              <a:t> </a:t>
            </a:r>
            <a:r>
              <a:rPr lang="de-DE" sz="2000" dirty="0" err="1"/>
              <a:t>lengthening</a:t>
            </a:r>
            <a:r>
              <a:rPr lang="de-DE" sz="2000" dirty="0"/>
              <a:t> and </a:t>
            </a:r>
            <a:r>
              <a:rPr lang="de-DE" sz="2000" dirty="0" err="1"/>
              <a:t>shortening</a:t>
            </a:r>
            <a:r>
              <a:rPr lang="de-DE" sz="2000" dirty="0"/>
              <a:t>).</a:t>
            </a:r>
            <a:endParaRPr lang="en-US" sz="2000" dirty="0">
              <a:solidFill>
                <a:srgbClr val="C00000"/>
              </a:solidFill>
            </a:endParaRPr>
          </a:p>
          <a:p>
            <a:pPr algn="just"/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seen</a:t>
            </a:r>
            <a:r>
              <a:rPr lang="de-DE" sz="2000" dirty="0"/>
              <a:t> </a:t>
            </a:r>
            <a:r>
              <a:rPr lang="de-DE" sz="2000" dirty="0" err="1"/>
              <a:t>one</a:t>
            </a:r>
            <a:r>
              <a:rPr lang="de-DE" sz="2000" dirty="0"/>
              <a:t> </a:t>
            </a:r>
            <a:r>
              <a:rPr lang="de-DE" sz="2000" dirty="0" err="1"/>
              <a:t>example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b="1" dirty="0">
                <a:solidFill>
                  <a:srgbClr val="C00000"/>
                </a:solidFill>
              </a:rPr>
              <a:t> longitudinal </a:t>
            </a:r>
            <a:r>
              <a:rPr lang="de-DE" sz="2000" b="1" dirty="0" err="1">
                <a:solidFill>
                  <a:srgbClr val="C00000"/>
                </a:solidFill>
              </a:rPr>
              <a:t>instability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dirty="0"/>
              <a:t>(</a:t>
            </a:r>
            <a:r>
              <a:rPr lang="de-DE" sz="2000" dirty="0" err="1"/>
              <a:t>microwave</a:t>
            </a:r>
            <a:r>
              <a:rPr lang="de-DE" sz="2000" dirty="0"/>
              <a:t>).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2C87-F232-9F41-9680-C95235E2FBE2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 numCol="1"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Tomorrow Part 3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dirty="0">
                <a:sym typeface="Wingdings" pitchFamily="2" charset="2"/>
              </a:rPr>
              <a:t> Transverse wake fields and impedances and their effects on the beam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56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2656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anchor="ctr">
            <a:normAutofit/>
          </a:bodyPr>
          <a:lstStyle/>
          <a:p>
            <a:pPr algn="ctr"/>
            <a:r>
              <a:rPr lang="de-DE">
                <a:solidFill>
                  <a:srgbClr val="FFFFFF"/>
                </a:solidFill>
              </a:rPr>
              <a:t>End part 2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2" descr="Image result for goal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83296" y="643466"/>
            <a:ext cx="5568739" cy="556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6356350"/>
            <a:ext cx="62103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it-IT">
                <a:solidFill>
                  <a:schemeClr val="tx1">
                    <a:alpha val="80000"/>
                  </a:schemeClr>
                </a:solidFill>
              </a:rPr>
              <a:t>Beam Instabilities II - Giovanni Rumolo and Kevin Li - Spa</a:t>
            </a:r>
            <a:endParaRPr lang="en-GB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2248" y="6356350"/>
            <a:ext cx="1997202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D7B15DE2-0C4C-D144-AF55-33C0E1FA26A7}" type="datetime1">
              <a:rPr lang="de-CH" smtClean="0">
                <a:solidFill>
                  <a:schemeClr val="tx1">
                    <a:alpha val="80000"/>
                  </a:schemeClr>
                </a:solidFill>
              </a:rPr>
              <a:t>13.11.24</a:t>
            </a:fld>
            <a:endParaRPr lang="en-GB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4184" y="6356350"/>
            <a:ext cx="51434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EA1AA69-EDB9-4143-818B-2B18FE6932EA}" type="slidenum">
              <a:rPr lang="en-GB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57</a:t>
            </a:fld>
            <a:endParaRPr lang="en-GB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10409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To illustrate the Robinson instability we will use some simplifications: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is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point-like</a:t>
            </a:r>
            <a:r>
              <a:rPr lang="en-US" sz="1800" dirty="0">
                <a:sym typeface="Wingdings"/>
              </a:rPr>
              <a:t> and feels an external linear force (i.e. it would execute linear synchrotron oscillations in absence of the wake forces)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additionally feels the effect of a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multi-turn wake</a:t>
            </a:r>
            <a:endParaRPr lang="en-US" b="1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65B1-0F02-1142-890F-41DB6407C29C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58</a:t>
            </a:fld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2136000" y="318946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2136000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3"/>
          <p:cNvGrpSpPr/>
          <p:nvPr/>
        </p:nvGrpSpPr>
        <p:grpSpPr>
          <a:xfrm>
            <a:off x="3734092" y="2880093"/>
            <a:ext cx="6321908" cy="2839300"/>
            <a:chOff x="5410200" y="3810002"/>
            <a:chExt cx="5524864" cy="3270031"/>
          </a:xfrm>
        </p:grpSpPr>
        <p:cxnSp>
          <p:nvCxnSpPr>
            <p:cNvPr id="19" name="Straight Arrow Connector 4"/>
            <p:cNvCxnSpPr/>
            <p:nvPr/>
          </p:nvCxnSpPr>
          <p:spPr>
            <a:xfrm flipV="1">
              <a:off x="5410200" y="5487988"/>
              <a:ext cx="5524864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5"/>
            <p:cNvSpPr/>
            <p:nvPr/>
          </p:nvSpPr>
          <p:spPr>
            <a:xfrm>
              <a:off x="6076700" y="4166418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6200000" flipV="1">
              <a:off x="5478528" y="5445017"/>
              <a:ext cx="3270031" cy="2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 flipV="1">
            <a:off x="4500778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861523" y="3180774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6861523" y="433692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587743" y="4028972"/>
            <a:ext cx="190849" cy="152107"/>
          </a:xfrm>
          <a:prstGeom prst="ellipse">
            <a:avLst/>
          </a:prstGeom>
          <a:solidFill>
            <a:srgbClr val="0000FF">
              <a:alpha val="39999"/>
            </a:srgbClr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551611" y="4267575"/>
            <a:ext cx="441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12013" y="2880000"/>
            <a:ext cx="82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p/p</a:t>
            </a:r>
            <a:r>
              <a:rPr lang="en-US" baseline="-25000" dirty="0"/>
              <a:t>0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112818" y="4088908"/>
            <a:ext cx="1140701" cy="566535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491590" y="5166000"/>
            <a:ext cx="3060021" cy="55399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Unperturbed: the bunch executes synchrotron oscillations at </a:t>
            </a:r>
            <a:r>
              <a:rPr lang="en-US" sz="1500" dirty="0" err="1">
                <a:latin typeface="Symbol" charset="2"/>
                <a:cs typeface="Symbol" charset="2"/>
              </a:rPr>
              <a:t>w</a:t>
            </a:r>
            <a:r>
              <a:rPr lang="en-US" sz="1500" baseline="-25000" dirty="0" err="1"/>
              <a:t>s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85415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C 0.03455 -1.11111E-6 0.06268 0.01806 0.06268 0.04074 C 0.06268 0.0632 0.03455 0.08148 -3.88889E-6 0.08148 C -0.03454 0.08148 -0.0625 0.0632 -0.0625 0.04074 C -0.0625 0.01806 -0.03454 -1.11111E-6 -3.88889E-6 -1.11111E-6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To illustrate the Robinson instability we will use some simplifications: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is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point-like</a:t>
            </a:r>
            <a:r>
              <a:rPr lang="en-US" sz="1800" dirty="0">
                <a:sym typeface="Wingdings"/>
              </a:rPr>
              <a:t> and feels an external linear force (i.e. it would execute linear synchrotron oscillations in absence of the wake forces)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additionally feels the effect of a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multi-turn wake</a:t>
            </a:r>
            <a:endParaRPr lang="en-US" b="1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4DADE-B1C6-444A-BB8D-2F48A9C30327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59</a:t>
            </a:fld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2136000" y="318946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2136000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3"/>
          <p:cNvGrpSpPr/>
          <p:nvPr/>
        </p:nvGrpSpPr>
        <p:grpSpPr>
          <a:xfrm>
            <a:off x="3734092" y="2880093"/>
            <a:ext cx="6321908" cy="2839300"/>
            <a:chOff x="5410200" y="3810002"/>
            <a:chExt cx="5524864" cy="3270031"/>
          </a:xfrm>
        </p:grpSpPr>
        <p:cxnSp>
          <p:nvCxnSpPr>
            <p:cNvPr id="19" name="Straight Arrow Connector 4"/>
            <p:cNvCxnSpPr/>
            <p:nvPr/>
          </p:nvCxnSpPr>
          <p:spPr>
            <a:xfrm flipV="1">
              <a:off x="5410200" y="5487988"/>
              <a:ext cx="5524864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5"/>
            <p:cNvSpPr/>
            <p:nvPr/>
          </p:nvSpPr>
          <p:spPr>
            <a:xfrm>
              <a:off x="6076700" y="4166418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6200000" flipV="1">
              <a:off x="5478528" y="5445017"/>
              <a:ext cx="3270031" cy="2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 flipV="1">
            <a:off x="4500778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861523" y="3180774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6861523" y="433692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587743" y="4028972"/>
            <a:ext cx="190849" cy="152107"/>
          </a:xfrm>
          <a:prstGeom prst="ellipse">
            <a:avLst/>
          </a:prstGeom>
          <a:solidFill>
            <a:srgbClr val="0000FF">
              <a:alpha val="39999"/>
            </a:srgbClr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551611" y="4267575"/>
            <a:ext cx="441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12013" y="2880000"/>
            <a:ext cx="82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p/p</a:t>
            </a:r>
            <a:r>
              <a:rPr lang="en-US" baseline="-25000" dirty="0"/>
              <a:t>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91590" y="5166000"/>
            <a:ext cx="3060021" cy="55399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Unperturbed: the bunch executes synchrotron oscillations at </a:t>
            </a:r>
            <a:r>
              <a:rPr lang="en-US" sz="1500" dirty="0" err="1">
                <a:latin typeface="Symbol" charset="2"/>
                <a:cs typeface="Symbol" charset="2"/>
              </a:rPr>
              <a:t>w</a:t>
            </a:r>
            <a:r>
              <a:rPr lang="en-US" sz="1500" baseline="-25000" dirty="0" err="1"/>
              <a:t>s</a:t>
            </a:r>
            <a:endParaRPr lang="en-US" sz="1500" dirty="0"/>
          </a:p>
        </p:txBody>
      </p:sp>
      <p:sp>
        <p:nvSpPr>
          <p:cNvPr id="40" name="Freeform 39"/>
          <p:cNvSpPr/>
          <p:nvPr/>
        </p:nvSpPr>
        <p:spPr>
          <a:xfrm rot="18232941">
            <a:off x="4990403" y="3622814"/>
            <a:ext cx="1504353" cy="1428573"/>
          </a:xfrm>
          <a:custGeom>
            <a:avLst/>
            <a:gdLst>
              <a:gd name="connsiteX0" fmla="*/ 1503754 w 1801928"/>
              <a:gd name="connsiteY0" fmla="*/ 463825 h 1358347"/>
              <a:gd name="connsiteX1" fmla="*/ 1316015 w 1801928"/>
              <a:gd name="connsiteY1" fmla="*/ 220869 h 1358347"/>
              <a:gd name="connsiteX2" fmla="*/ 852189 w 1801928"/>
              <a:gd name="connsiteY2" fmla="*/ 11043 h 1358347"/>
              <a:gd name="connsiteX3" fmla="*/ 277928 w 1801928"/>
              <a:gd name="connsiteY3" fmla="*/ 154608 h 1358347"/>
              <a:gd name="connsiteX4" fmla="*/ 12884 w 1801928"/>
              <a:gd name="connsiteY4" fmla="*/ 463825 h 1358347"/>
              <a:gd name="connsiteX5" fmla="*/ 200624 w 1801928"/>
              <a:gd name="connsiteY5" fmla="*/ 806173 h 1358347"/>
              <a:gd name="connsiteX6" fmla="*/ 697580 w 1801928"/>
              <a:gd name="connsiteY6" fmla="*/ 1214782 h 1358347"/>
              <a:gd name="connsiteX7" fmla="*/ 1128276 w 1801928"/>
              <a:gd name="connsiteY7" fmla="*/ 1303130 h 1358347"/>
              <a:gd name="connsiteX8" fmla="*/ 1801928 w 1801928"/>
              <a:gd name="connsiteY8" fmla="*/ 883478 h 1358347"/>
              <a:gd name="connsiteX0" fmla="*/ 1495914 w 1794088"/>
              <a:gd name="connsiteY0" fmla="*/ 457348 h 1317869"/>
              <a:gd name="connsiteX1" fmla="*/ 1308175 w 1794088"/>
              <a:gd name="connsiteY1" fmla="*/ 214392 h 1317869"/>
              <a:gd name="connsiteX2" fmla="*/ 844349 w 1794088"/>
              <a:gd name="connsiteY2" fmla="*/ 4566 h 1317869"/>
              <a:gd name="connsiteX3" fmla="*/ 368481 w 1794088"/>
              <a:gd name="connsiteY3" fmla="*/ 420746 h 1317869"/>
              <a:gd name="connsiteX4" fmla="*/ 5044 w 1794088"/>
              <a:gd name="connsiteY4" fmla="*/ 457348 h 1317869"/>
              <a:gd name="connsiteX5" fmla="*/ 192784 w 1794088"/>
              <a:gd name="connsiteY5" fmla="*/ 799696 h 1317869"/>
              <a:gd name="connsiteX6" fmla="*/ 689740 w 1794088"/>
              <a:gd name="connsiteY6" fmla="*/ 1208305 h 1317869"/>
              <a:gd name="connsiteX7" fmla="*/ 1120436 w 1794088"/>
              <a:gd name="connsiteY7" fmla="*/ 1296653 h 1317869"/>
              <a:gd name="connsiteX8" fmla="*/ 1794088 w 1794088"/>
              <a:gd name="connsiteY8" fmla="*/ 877001 h 1317869"/>
              <a:gd name="connsiteX0" fmla="*/ 1316298 w 1614472"/>
              <a:gd name="connsiteY0" fmla="*/ 457348 h 1317869"/>
              <a:gd name="connsiteX1" fmla="*/ 1128559 w 1614472"/>
              <a:gd name="connsiteY1" fmla="*/ 214392 h 1317869"/>
              <a:gd name="connsiteX2" fmla="*/ 664733 w 1614472"/>
              <a:gd name="connsiteY2" fmla="*/ 4566 h 1317869"/>
              <a:gd name="connsiteX3" fmla="*/ 188865 w 1614472"/>
              <a:gd name="connsiteY3" fmla="*/ 420746 h 1317869"/>
              <a:gd name="connsiteX4" fmla="*/ 147540 w 1614472"/>
              <a:gd name="connsiteY4" fmla="*/ 777299 h 1317869"/>
              <a:gd name="connsiteX5" fmla="*/ 13168 w 1614472"/>
              <a:gd name="connsiteY5" fmla="*/ 799696 h 1317869"/>
              <a:gd name="connsiteX6" fmla="*/ 510124 w 1614472"/>
              <a:gd name="connsiteY6" fmla="*/ 1208305 h 1317869"/>
              <a:gd name="connsiteX7" fmla="*/ 940820 w 1614472"/>
              <a:gd name="connsiteY7" fmla="*/ 1296653 h 1317869"/>
              <a:gd name="connsiteX8" fmla="*/ 1614472 w 1614472"/>
              <a:gd name="connsiteY8" fmla="*/ 877001 h 1317869"/>
              <a:gd name="connsiteX0" fmla="*/ 1191265 w 1489439"/>
              <a:gd name="connsiteY0" fmla="*/ 457348 h 1312804"/>
              <a:gd name="connsiteX1" fmla="*/ 1003526 w 1489439"/>
              <a:gd name="connsiteY1" fmla="*/ 214392 h 1312804"/>
              <a:gd name="connsiteX2" fmla="*/ 539700 w 1489439"/>
              <a:gd name="connsiteY2" fmla="*/ 4566 h 1312804"/>
              <a:gd name="connsiteX3" fmla="*/ 63832 w 1489439"/>
              <a:gd name="connsiteY3" fmla="*/ 420746 h 1312804"/>
              <a:gd name="connsiteX4" fmla="*/ 22507 w 1489439"/>
              <a:gd name="connsiteY4" fmla="*/ 777299 h 1312804"/>
              <a:gd name="connsiteX5" fmla="*/ 229473 w 1489439"/>
              <a:gd name="connsiteY5" fmla="*/ 1038998 h 1312804"/>
              <a:gd name="connsiteX6" fmla="*/ 385091 w 1489439"/>
              <a:gd name="connsiteY6" fmla="*/ 1208305 h 1312804"/>
              <a:gd name="connsiteX7" fmla="*/ 815787 w 1489439"/>
              <a:gd name="connsiteY7" fmla="*/ 1296653 h 1312804"/>
              <a:gd name="connsiteX8" fmla="*/ 1489439 w 1489439"/>
              <a:gd name="connsiteY8" fmla="*/ 877001 h 1312804"/>
              <a:gd name="connsiteX0" fmla="*/ 1191265 w 1489439"/>
              <a:gd name="connsiteY0" fmla="*/ 457348 h 1323210"/>
              <a:gd name="connsiteX1" fmla="*/ 1003526 w 1489439"/>
              <a:gd name="connsiteY1" fmla="*/ 214392 h 1323210"/>
              <a:gd name="connsiteX2" fmla="*/ 539700 w 1489439"/>
              <a:gd name="connsiteY2" fmla="*/ 4566 h 1323210"/>
              <a:gd name="connsiteX3" fmla="*/ 63832 w 1489439"/>
              <a:gd name="connsiteY3" fmla="*/ 420746 h 1323210"/>
              <a:gd name="connsiteX4" fmla="*/ 22507 w 1489439"/>
              <a:gd name="connsiteY4" fmla="*/ 777299 h 1323210"/>
              <a:gd name="connsiteX5" fmla="*/ 229473 w 1489439"/>
              <a:gd name="connsiteY5" fmla="*/ 1038998 h 1323210"/>
              <a:gd name="connsiteX6" fmla="*/ 549060 w 1489439"/>
              <a:gd name="connsiteY6" fmla="*/ 1267539 h 1323210"/>
              <a:gd name="connsiteX7" fmla="*/ 815787 w 1489439"/>
              <a:gd name="connsiteY7" fmla="*/ 1296653 h 1323210"/>
              <a:gd name="connsiteX8" fmla="*/ 1489439 w 1489439"/>
              <a:gd name="connsiteY8" fmla="*/ 877001 h 1323210"/>
              <a:gd name="connsiteX0" fmla="*/ 1168787 w 1466961"/>
              <a:gd name="connsiteY0" fmla="*/ 465958 h 1331820"/>
              <a:gd name="connsiteX1" fmla="*/ 981048 w 1466961"/>
              <a:gd name="connsiteY1" fmla="*/ 223002 h 1331820"/>
              <a:gd name="connsiteX2" fmla="*/ 517222 w 1466961"/>
              <a:gd name="connsiteY2" fmla="*/ 13176 h 1331820"/>
              <a:gd name="connsiteX3" fmla="*/ 220058 w 1466961"/>
              <a:gd name="connsiteY3" fmla="*/ 619816 h 1331820"/>
              <a:gd name="connsiteX4" fmla="*/ 29 w 1466961"/>
              <a:gd name="connsiteY4" fmla="*/ 785909 h 1331820"/>
              <a:gd name="connsiteX5" fmla="*/ 206995 w 1466961"/>
              <a:gd name="connsiteY5" fmla="*/ 1047608 h 1331820"/>
              <a:gd name="connsiteX6" fmla="*/ 526582 w 1466961"/>
              <a:gd name="connsiteY6" fmla="*/ 1276149 h 1331820"/>
              <a:gd name="connsiteX7" fmla="*/ 793309 w 1466961"/>
              <a:gd name="connsiteY7" fmla="*/ 1305263 h 1331820"/>
              <a:gd name="connsiteX8" fmla="*/ 1466961 w 1466961"/>
              <a:gd name="connsiteY8" fmla="*/ 885611 h 1331820"/>
              <a:gd name="connsiteX0" fmla="*/ 981674 w 1279848"/>
              <a:gd name="connsiteY0" fmla="*/ 465958 h 1331820"/>
              <a:gd name="connsiteX1" fmla="*/ 793935 w 1279848"/>
              <a:gd name="connsiteY1" fmla="*/ 223002 h 1331820"/>
              <a:gd name="connsiteX2" fmla="*/ 330109 w 1279848"/>
              <a:gd name="connsiteY2" fmla="*/ 13176 h 1331820"/>
              <a:gd name="connsiteX3" fmla="*/ 32945 w 1279848"/>
              <a:gd name="connsiteY3" fmla="*/ 619816 h 1331820"/>
              <a:gd name="connsiteX4" fmla="*/ 33871 w 1279848"/>
              <a:gd name="connsiteY4" fmla="*/ 1173789 h 1331820"/>
              <a:gd name="connsiteX5" fmla="*/ 19882 w 1279848"/>
              <a:gd name="connsiteY5" fmla="*/ 1047608 h 1331820"/>
              <a:gd name="connsiteX6" fmla="*/ 339469 w 1279848"/>
              <a:gd name="connsiteY6" fmla="*/ 1276149 h 1331820"/>
              <a:gd name="connsiteX7" fmla="*/ 606196 w 1279848"/>
              <a:gd name="connsiteY7" fmla="*/ 1305263 h 1331820"/>
              <a:gd name="connsiteX8" fmla="*/ 1279848 w 1279848"/>
              <a:gd name="connsiteY8" fmla="*/ 885611 h 1331820"/>
              <a:gd name="connsiteX0" fmla="*/ 1042201 w 1340375"/>
              <a:gd name="connsiteY0" fmla="*/ 465958 h 1331820"/>
              <a:gd name="connsiteX1" fmla="*/ 854462 w 1340375"/>
              <a:gd name="connsiteY1" fmla="*/ 223002 h 1331820"/>
              <a:gd name="connsiteX2" fmla="*/ 390636 w 1340375"/>
              <a:gd name="connsiteY2" fmla="*/ 13176 h 1331820"/>
              <a:gd name="connsiteX3" fmla="*/ 93472 w 1340375"/>
              <a:gd name="connsiteY3" fmla="*/ 619816 h 1331820"/>
              <a:gd name="connsiteX4" fmla="*/ 94398 w 1340375"/>
              <a:gd name="connsiteY4" fmla="*/ 1173789 h 1331820"/>
              <a:gd name="connsiteX5" fmla="*/ 80409 w 1340375"/>
              <a:gd name="connsiteY5" fmla="*/ 1047608 h 1331820"/>
              <a:gd name="connsiteX6" fmla="*/ 399996 w 1340375"/>
              <a:gd name="connsiteY6" fmla="*/ 1276149 h 1331820"/>
              <a:gd name="connsiteX7" fmla="*/ 666723 w 1340375"/>
              <a:gd name="connsiteY7" fmla="*/ 1305263 h 1331820"/>
              <a:gd name="connsiteX8" fmla="*/ 1340375 w 1340375"/>
              <a:gd name="connsiteY8" fmla="*/ 885611 h 1331820"/>
              <a:gd name="connsiteX0" fmla="*/ 993492 w 1291666"/>
              <a:gd name="connsiteY0" fmla="*/ 465958 h 1331820"/>
              <a:gd name="connsiteX1" fmla="*/ 805753 w 1291666"/>
              <a:gd name="connsiteY1" fmla="*/ 223002 h 1331820"/>
              <a:gd name="connsiteX2" fmla="*/ 341927 w 1291666"/>
              <a:gd name="connsiteY2" fmla="*/ 13176 h 1331820"/>
              <a:gd name="connsiteX3" fmla="*/ 44763 w 1291666"/>
              <a:gd name="connsiteY3" fmla="*/ 619816 h 1331820"/>
              <a:gd name="connsiteX4" fmla="*/ 45689 w 1291666"/>
              <a:gd name="connsiteY4" fmla="*/ 1173789 h 1331820"/>
              <a:gd name="connsiteX5" fmla="*/ 31700 w 1291666"/>
              <a:gd name="connsiteY5" fmla="*/ 1047608 h 1331820"/>
              <a:gd name="connsiteX6" fmla="*/ 351287 w 1291666"/>
              <a:gd name="connsiteY6" fmla="*/ 1276149 h 1331820"/>
              <a:gd name="connsiteX7" fmla="*/ 618014 w 1291666"/>
              <a:gd name="connsiteY7" fmla="*/ 1305263 h 1331820"/>
              <a:gd name="connsiteX8" fmla="*/ 1291666 w 1291666"/>
              <a:gd name="connsiteY8" fmla="*/ 885611 h 1331820"/>
              <a:gd name="connsiteX0" fmla="*/ 976060 w 1274234"/>
              <a:gd name="connsiteY0" fmla="*/ 465958 h 1327072"/>
              <a:gd name="connsiteX1" fmla="*/ 788321 w 1274234"/>
              <a:gd name="connsiteY1" fmla="*/ 223002 h 1327072"/>
              <a:gd name="connsiteX2" fmla="*/ 324495 w 1274234"/>
              <a:gd name="connsiteY2" fmla="*/ 13176 h 1327072"/>
              <a:gd name="connsiteX3" fmla="*/ 27331 w 1274234"/>
              <a:gd name="connsiteY3" fmla="*/ 619816 h 1327072"/>
              <a:gd name="connsiteX4" fmla="*/ 28257 w 1274234"/>
              <a:gd name="connsiteY4" fmla="*/ 1173789 h 1327072"/>
              <a:gd name="connsiteX5" fmla="*/ 159009 w 1274234"/>
              <a:gd name="connsiteY5" fmla="*/ 1187492 h 1327072"/>
              <a:gd name="connsiteX6" fmla="*/ 333855 w 1274234"/>
              <a:gd name="connsiteY6" fmla="*/ 1276149 h 1327072"/>
              <a:gd name="connsiteX7" fmla="*/ 600582 w 1274234"/>
              <a:gd name="connsiteY7" fmla="*/ 1305263 h 1327072"/>
              <a:gd name="connsiteX8" fmla="*/ 1274234 w 1274234"/>
              <a:gd name="connsiteY8" fmla="*/ 885611 h 1327072"/>
              <a:gd name="connsiteX0" fmla="*/ 978554 w 1276728"/>
              <a:gd name="connsiteY0" fmla="*/ 465958 h 1324093"/>
              <a:gd name="connsiteX1" fmla="*/ 790815 w 1276728"/>
              <a:gd name="connsiteY1" fmla="*/ 223002 h 1324093"/>
              <a:gd name="connsiteX2" fmla="*/ 326989 w 1276728"/>
              <a:gd name="connsiteY2" fmla="*/ 13176 h 1324093"/>
              <a:gd name="connsiteX3" fmla="*/ 29825 w 1276728"/>
              <a:gd name="connsiteY3" fmla="*/ 619816 h 1324093"/>
              <a:gd name="connsiteX4" fmla="*/ 30751 w 1276728"/>
              <a:gd name="connsiteY4" fmla="*/ 1173789 h 1324093"/>
              <a:gd name="connsiteX5" fmla="*/ 209975 w 1276728"/>
              <a:gd name="connsiteY5" fmla="*/ 1301707 h 1324093"/>
              <a:gd name="connsiteX6" fmla="*/ 336349 w 1276728"/>
              <a:gd name="connsiteY6" fmla="*/ 1276149 h 1324093"/>
              <a:gd name="connsiteX7" fmla="*/ 603076 w 1276728"/>
              <a:gd name="connsiteY7" fmla="*/ 1305263 h 1324093"/>
              <a:gd name="connsiteX8" fmla="*/ 1276728 w 1276728"/>
              <a:gd name="connsiteY8" fmla="*/ 885611 h 1324093"/>
              <a:gd name="connsiteX0" fmla="*/ 975155 w 1273329"/>
              <a:gd name="connsiteY0" fmla="*/ 537278 h 1395413"/>
              <a:gd name="connsiteX1" fmla="*/ 787416 w 1273329"/>
              <a:gd name="connsiteY1" fmla="*/ 294322 h 1395413"/>
              <a:gd name="connsiteX2" fmla="*/ 273952 w 1273329"/>
              <a:gd name="connsiteY2" fmla="*/ 10578 h 1395413"/>
              <a:gd name="connsiteX3" fmla="*/ 26426 w 1273329"/>
              <a:gd name="connsiteY3" fmla="*/ 691136 h 1395413"/>
              <a:gd name="connsiteX4" fmla="*/ 27352 w 1273329"/>
              <a:gd name="connsiteY4" fmla="*/ 1245109 h 1395413"/>
              <a:gd name="connsiteX5" fmla="*/ 206576 w 1273329"/>
              <a:gd name="connsiteY5" fmla="*/ 1373027 h 1395413"/>
              <a:gd name="connsiteX6" fmla="*/ 332950 w 1273329"/>
              <a:gd name="connsiteY6" fmla="*/ 1347469 h 1395413"/>
              <a:gd name="connsiteX7" fmla="*/ 599677 w 1273329"/>
              <a:gd name="connsiteY7" fmla="*/ 1376583 h 1395413"/>
              <a:gd name="connsiteX8" fmla="*/ 1273329 w 1273329"/>
              <a:gd name="connsiteY8" fmla="*/ 956931 h 1395413"/>
              <a:gd name="connsiteX0" fmla="*/ 964192 w 1262366"/>
              <a:gd name="connsiteY0" fmla="*/ 537278 h 1395413"/>
              <a:gd name="connsiteX1" fmla="*/ 776453 w 1262366"/>
              <a:gd name="connsiteY1" fmla="*/ 294322 h 1395413"/>
              <a:gd name="connsiteX2" fmla="*/ 262989 w 1262366"/>
              <a:gd name="connsiteY2" fmla="*/ 10578 h 1395413"/>
              <a:gd name="connsiteX3" fmla="*/ 15463 w 1262366"/>
              <a:gd name="connsiteY3" fmla="*/ 691136 h 1395413"/>
              <a:gd name="connsiteX4" fmla="*/ 25074 w 1262366"/>
              <a:gd name="connsiteY4" fmla="*/ 1027345 h 1395413"/>
              <a:gd name="connsiteX5" fmla="*/ 16389 w 1262366"/>
              <a:gd name="connsiteY5" fmla="*/ 1245109 h 1395413"/>
              <a:gd name="connsiteX6" fmla="*/ 195613 w 1262366"/>
              <a:gd name="connsiteY6" fmla="*/ 1373027 h 1395413"/>
              <a:gd name="connsiteX7" fmla="*/ 321987 w 1262366"/>
              <a:gd name="connsiteY7" fmla="*/ 1347469 h 1395413"/>
              <a:gd name="connsiteX8" fmla="*/ 588714 w 1262366"/>
              <a:gd name="connsiteY8" fmla="*/ 1376583 h 1395413"/>
              <a:gd name="connsiteX9" fmla="*/ 1262366 w 1262366"/>
              <a:gd name="connsiteY9" fmla="*/ 956931 h 1395413"/>
              <a:gd name="connsiteX0" fmla="*/ 964192 w 1262366"/>
              <a:gd name="connsiteY0" fmla="*/ 537278 h 1395413"/>
              <a:gd name="connsiteX1" fmla="*/ 776453 w 1262366"/>
              <a:gd name="connsiteY1" fmla="*/ 294322 h 1395413"/>
              <a:gd name="connsiteX2" fmla="*/ 262989 w 1262366"/>
              <a:gd name="connsiteY2" fmla="*/ 10578 h 1395413"/>
              <a:gd name="connsiteX3" fmla="*/ 15463 w 1262366"/>
              <a:gd name="connsiteY3" fmla="*/ 691136 h 1395413"/>
              <a:gd name="connsiteX4" fmla="*/ 25074 w 1262366"/>
              <a:gd name="connsiteY4" fmla="*/ 1027345 h 1395413"/>
              <a:gd name="connsiteX5" fmla="*/ 129554 w 1262366"/>
              <a:gd name="connsiteY5" fmla="*/ 1270722 h 1395413"/>
              <a:gd name="connsiteX6" fmla="*/ 195613 w 1262366"/>
              <a:gd name="connsiteY6" fmla="*/ 1373027 h 1395413"/>
              <a:gd name="connsiteX7" fmla="*/ 321987 w 1262366"/>
              <a:gd name="connsiteY7" fmla="*/ 1347469 h 1395413"/>
              <a:gd name="connsiteX8" fmla="*/ 588714 w 1262366"/>
              <a:gd name="connsiteY8" fmla="*/ 1376583 h 1395413"/>
              <a:gd name="connsiteX9" fmla="*/ 1262366 w 1262366"/>
              <a:gd name="connsiteY9" fmla="*/ 956931 h 1395413"/>
              <a:gd name="connsiteX0" fmla="*/ 966463 w 1264637"/>
              <a:gd name="connsiteY0" fmla="*/ 537278 h 1395413"/>
              <a:gd name="connsiteX1" fmla="*/ 778724 w 1264637"/>
              <a:gd name="connsiteY1" fmla="*/ 294322 h 1395413"/>
              <a:gd name="connsiteX2" fmla="*/ 265260 w 1264637"/>
              <a:gd name="connsiteY2" fmla="*/ 10578 h 1395413"/>
              <a:gd name="connsiteX3" fmla="*/ 17734 w 1264637"/>
              <a:gd name="connsiteY3" fmla="*/ 691136 h 1395413"/>
              <a:gd name="connsiteX4" fmla="*/ 19676 w 1264637"/>
              <a:gd name="connsiteY4" fmla="*/ 1066364 h 1395413"/>
              <a:gd name="connsiteX5" fmla="*/ 131825 w 1264637"/>
              <a:gd name="connsiteY5" fmla="*/ 1270722 h 1395413"/>
              <a:gd name="connsiteX6" fmla="*/ 197884 w 1264637"/>
              <a:gd name="connsiteY6" fmla="*/ 1373027 h 1395413"/>
              <a:gd name="connsiteX7" fmla="*/ 324258 w 1264637"/>
              <a:gd name="connsiteY7" fmla="*/ 1347469 h 1395413"/>
              <a:gd name="connsiteX8" fmla="*/ 590985 w 1264637"/>
              <a:gd name="connsiteY8" fmla="*/ 1376583 h 1395413"/>
              <a:gd name="connsiteX9" fmla="*/ 1264637 w 1264637"/>
              <a:gd name="connsiteY9" fmla="*/ 956931 h 1395413"/>
              <a:gd name="connsiteX0" fmla="*/ 966463 w 1264637"/>
              <a:gd name="connsiteY0" fmla="*/ 537278 h 1395413"/>
              <a:gd name="connsiteX1" fmla="*/ 778724 w 1264637"/>
              <a:gd name="connsiteY1" fmla="*/ 294322 h 1395413"/>
              <a:gd name="connsiteX2" fmla="*/ 265260 w 1264637"/>
              <a:gd name="connsiteY2" fmla="*/ 10578 h 1395413"/>
              <a:gd name="connsiteX3" fmla="*/ 17734 w 1264637"/>
              <a:gd name="connsiteY3" fmla="*/ 691136 h 1395413"/>
              <a:gd name="connsiteX4" fmla="*/ 19676 w 1264637"/>
              <a:gd name="connsiteY4" fmla="*/ 1066364 h 1395413"/>
              <a:gd name="connsiteX5" fmla="*/ 131825 w 1264637"/>
              <a:gd name="connsiteY5" fmla="*/ 1270722 h 1395413"/>
              <a:gd name="connsiteX6" fmla="*/ 197884 w 1264637"/>
              <a:gd name="connsiteY6" fmla="*/ 1373027 h 1395413"/>
              <a:gd name="connsiteX7" fmla="*/ 324258 w 1264637"/>
              <a:gd name="connsiteY7" fmla="*/ 1347469 h 1395413"/>
              <a:gd name="connsiteX8" fmla="*/ 590985 w 1264637"/>
              <a:gd name="connsiteY8" fmla="*/ 1376583 h 1395413"/>
              <a:gd name="connsiteX9" fmla="*/ 1264637 w 1264637"/>
              <a:gd name="connsiteY9" fmla="*/ 956931 h 1395413"/>
              <a:gd name="connsiteX0" fmla="*/ 966463 w 1264637"/>
              <a:gd name="connsiteY0" fmla="*/ 537278 h 1475972"/>
              <a:gd name="connsiteX1" fmla="*/ 778724 w 1264637"/>
              <a:gd name="connsiteY1" fmla="*/ 294322 h 1475972"/>
              <a:gd name="connsiteX2" fmla="*/ 265260 w 1264637"/>
              <a:gd name="connsiteY2" fmla="*/ 10578 h 1475972"/>
              <a:gd name="connsiteX3" fmla="*/ 17734 w 1264637"/>
              <a:gd name="connsiteY3" fmla="*/ 691136 h 1475972"/>
              <a:gd name="connsiteX4" fmla="*/ 19676 w 1264637"/>
              <a:gd name="connsiteY4" fmla="*/ 1066364 h 1475972"/>
              <a:gd name="connsiteX5" fmla="*/ 131825 w 1264637"/>
              <a:gd name="connsiteY5" fmla="*/ 1270722 h 1475972"/>
              <a:gd name="connsiteX6" fmla="*/ 197884 w 1264637"/>
              <a:gd name="connsiteY6" fmla="*/ 1373027 h 1475972"/>
              <a:gd name="connsiteX7" fmla="*/ 376677 w 1264637"/>
              <a:gd name="connsiteY7" fmla="*/ 1475967 h 1475972"/>
              <a:gd name="connsiteX8" fmla="*/ 590985 w 1264637"/>
              <a:gd name="connsiteY8" fmla="*/ 1376583 h 1475972"/>
              <a:gd name="connsiteX9" fmla="*/ 1264637 w 1264637"/>
              <a:gd name="connsiteY9" fmla="*/ 956931 h 1475972"/>
              <a:gd name="connsiteX0" fmla="*/ 966463 w 1264637"/>
              <a:gd name="connsiteY0" fmla="*/ 537278 h 1547345"/>
              <a:gd name="connsiteX1" fmla="*/ 778724 w 1264637"/>
              <a:gd name="connsiteY1" fmla="*/ 294322 h 1547345"/>
              <a:gd name="connsiteX2" fmla="*/ 265260 w 1264637"/>
              <a:gd name="connsiteY2" fmla="*/ 10578 h 1547345"/>
              <a:gd name="connsiteX3" fmla="*/ 17734 w 1264637"/>
              <a:gd name="connsiteY3" fmla="*/ 691136 h 1547345"/>
              <a:gd name="connsiteX4" fmla="*/ 19676 w 1264637"/>
              <a:gd name="connsiteY4" fmla="*/ 1066364 h 1547345"/>
              <a:gd name="connsiteX5" fmla="*/ 131825 w 1264637"/>
              <a:gd name="connsiteY5" fmla="*/ 1270722 h 1547345"/>
              <a:gd name="connsiteX6" fmla="*/ 197884 w 1264637"/>
              <a:gd name="connsiteY6" fmla="*/ 1373027 h 1547345"/>
              <a:gd name="connsiteX7" fmla="*/ 376677 w 1264637"/>
              <a:gd name="connsiteY7" fmla="*/ 1475967 h 1547345"/>
              <a:gd name="connsiteX8" fmla="*/ 986622 w 1264637"/>
              <a:gd name="connsiteY8" fmla="*/ 1528617 h 1547345"/>
              <a:gd name="connsiteX9" fmla="*/ 1264637 w 1264637"/>
              <a:gd name="connsiteY9" fmla="*/ 956931 h 1547345"/>
              <a:gd name="connsiteX0" fmla="*/ 966463 w 1538877"/>
              <a:gd name="connsiteY0" fmla="*/ 537278 h 1547345"/>
              <a:gd name="connsiteX1" fmla="*/ 778724 w 1538877"/>
              <a:gd name="connsiteY1" fmla="*/ 294322 h 1547345"/>
              <a:gd name="connsiteX2" fmla="*/ 265260 w 1538877"/>
              <a:gd name="connsiteY2" fmla="*/ 10578 h 1547345"/>
              <a:gd name="connsiteX3" fmla="*/ 17734 w 1538877"/>
              <a:gd name="connsiteY3" fmla="*/ 691136 h 1547345"/>
              <a:gd name="connsiteX4" fmla="*/ 19676 w 1538877"/>
              <a:gd name="connsiteY4" fmla="*/ 1066364 h 1547345"/>
              <a:gd name="connsiteX5" fmla="*/ 131825 w 1538877"/>
              <a:gd name="connsiteY5" fmla="*/ 1270722 h 1547345"/>
              <a:gd name="connsiteX6" fmla="*/ 197884 w 1538877"/>
              <a:gd name="connsiteY6" fmla="*/ 1373027 h 1547345"/>
              <a:gd name="connsiteX7" fmla="*/ 376677 w 1538877"/>
              <a:gd name="connsiteY7" fmla="*/ 1475967 h 1547345"/>
              <a:gd name="connsiteX8" fmla="*/ 986622 w 1538877"/>
              <a:gd name="connsiteY8" fmla="*/ 1528617 h 1547345"/>
              <a:gd name="connsiteX9" fmla="*/ 1538877 w 1538877"/>
              <a:gd name="connsiteY9" fmla="*/ 953406 h 1547345"/>
              <a:gd name="connsiteX0" fmla="*/ 966463 w 1538877"/>
              <a:gd name="connsiteY0" fmla="*/ 537278 h 1547345"/>
              <a:gd name="connsiteX1" fmla="*/ 778724 w 1538877"/>
              <a:gd name="connsiteY1" fmla="*/ 294322 h 1547345"/>
              <a:gd name="connsiteX2" fmla="*/ 265260 w 1538877"/>
              <a:gd name="connsiteY2" fmla="*/ 10578 h 1547345"/>
              <a:gd name="connsiteX3" fmla="*/ 17734 w 1538877"/>
              <a:gd name="connsiteY3" fmla="*/ 691136 h 1547345"/>
              <a:gd name="connsiteX4" fmla="*/ 19676 w 1538877"/>
              <a:gd name="connsiteY4" fmla="*/ 1066364 h 1547345"/>
              <a:gd name="connsiteX5" fmla="*/ 103313 w 1538877"/>
              <a:gd name="connsiteY5" fmla="*/ 1295514 h 1547345"/>
              <a:gd name="connsiteX6" fmla="*/ 197884 w 1538877"/>
              <a:gd name="connsiteY6" fmla="*/ 1373027 h 1547345"/>
              <a:gd name="connsiteX7" fmla="*/ 376677 w 1538877"/>
              <a:gd name="connsiteY7" fmla="*/ 1475967 h 1547345"/>
              <a:gd name="connsiteX8" fmla="*/ 986622 w 1538877"/>
              <a:gd name="connsiteY8" fmla="*/ 1528617 h 1547345"/>
              <a:gd name="connsiteX9" fmla="*/ 1538877 w 1538877"/>
              <a:gd name="connsiteY9" fmla="*/ 953406 h 1547345"/>
              <a:gd name="connsiteX0" fmla="*/ 966463 w 1538877"/>
              <a:gd name="connsiteY0" fmla="*/ 537278 h 1546507"/>
              <a:gd name="connsiteX1" fmla="*/ 778724 w 1538877"/>
              <a:gd name="connsiteY1" fmla="*/ 294322 h 1546507"/>
              <a:gd name="connsiteX2" fmla="*/ 265260 w 1538877"/>
              <a:gd name="connsiteY2" fmla="*/ 10578 h 1546507"/>
              <a:gd name="connsiteX3" fmla="*/ 17734 w 1538877"/>
              <a:gd name="connsiteY3" fmla="*/ 691136 h 1546507"/>
              <a:gd name="connsiteX4" fmla="*/ 19676 w 1538877"/>
              <a:gd name="connsiteY4" fmla="*/ 1066364 h 1546507"/>
              <a:gd name="connsiteX5" fmla="*/ 103313 w 1538877"/>
              <a:gd name="connsiteY5" fmla="*/ 1295514 h 1546507"/>
              <a:gd name="connsiteX6" fmla="*/ 190216 w 1538877"/>
              <a:gd name="connsiteY6" fmla="*/ 1412046 h 1546507"/>
              <a:gd name="connsiteX7" fmla="*/ 376677 w 1538877"/>
              <a:gd name="connsiteY7" fmla="*/ 1475967 h 1546507"/>
              <a:gd name="connsiteX8" fmla="*/ 986622 w 1538877"/>
              <a:gd name="connsiteY8" fmla="*/ 1528617 h 1546507"/>
              <a:gd name="connsiteX9" fmla="*/ 1538877 w 1538877"/>
              <a:gd name="connsiteY9" fmla="*/ 953406 h 1546507"/>
              <a:gd name="connsiteX0" fmla="*/ 966463 w 1538877"/>
              <a:gd name="connsiteY0" fmla="*/ 537278 h 1546507"/>
              <a:gd name="connsiteX1" fmla="*/ 778724 w 1538877"/>
              <a:gd name="connsiteY1" fmla="*/ 294322 h 1546507"/>
              <a:gd name="connsiteX2" fmla="*/ 265260 w 1538877"/>
              <a:gd name="connsiteY2" fmla="*/ 10578 h 1546507"/>
              <a:gd name="connsiteX3" fmla="*/ 17734 w 1538877"/>
              <a:gd name="connsiteY3" fmla="*/ 691136 h 1546507"/>
              <a:gd name="connsiteX4" fmla="*/ 19676 w 1538877"/>
              <a:gd name="connsiteY4" fmla="*/ 1066364 h 1546507"/>
              <a:gd name="connsiteX5" fmla="*/ 103313 w 1538877"/>
              <a:gd name="connsiteY5" fmla="*/ 1295514 h 1546507"/>
              <a:gd name="connsiteX6" fmla="*/ 190216 w 1538877"/>
              <a:gd name="connsiteY6" fmla="*/ 1412046 h 1546507"/>
              <a:gd name="connsiteX7" fmla="*/ 376677 w 1538877"/>
              <a:gd name="connsiteY7" fmla="*/ 1475967 h 1546507"/>
              <a:gd name="connsiteX8" fmla="*/ 986622 w 1538877"/>
              <a:gd name="connsiteY8" fmla="*/ 1528617 h 1546507"/>
              <a:gd name="connsiteX9" fmla="*/ 1538877 w 1538877"/>
              <a:gd name="connsiteY9" fmla="*/ 953406 h 1546507"/>
              <a:gd name="connsiteX0" fmla="*/ 966463 w 1538877"/>
              <a:gd name="connsiteY0" fmla="*/ 537278 h 1546507"/>
              <a:gd name="connsiteX1" fmla="*/ 778724 w 1538877"/>
              <a:gd name="connsiteY1" fmla="*/ 294322 h 1546507"/>
              <a:gd name="connsiteX2" fmla="*/ 265260 w 1538877"/>
              <a:gd name="connsiteY2" fmla="*/ 10578 h 1546507"/>
              <a:gd name="connsiteX3" fmla="*/ 17734 w 1538877"/>
              <a:gd name="connsiteY3" fmla="*/ 691136 h 1546507"/>
              <a:gd name="connsiteX4" fmla="*/ 19676 w 1538877"/>
              <a:gd name="connsiteY4" fmla="*/ 1066364 h 1546507"/>
              <a:gd name="connsiteX5" fmla="*/ 103313 w 1538877"/>
              <a:gd name="connsiteY5" fmla="*/ 1295514 h 1546507"/>
              <a:gd name="connsiteX6" fmla="*/ 190216 w 1538877"/>
              <a:gd name="connsiteY6" fmla="*/ 1412046 h 1546507"/>
              <a:gd name="connsiteX7" fmla="*/ 376677 w 1538877"/>
              <a:gd name="connsiteY7" fmla="*/ 1475967 h 1546507"/>
              <a:gd name="connsiteX8" fmla="*/ 986622 w 1538877"/>
              <a:gd name="connsiteY8" fmla="*/ 1528617 h 1546507"/>
              <a:gd name="connsiteX9" fmla="*/ 1538877 w 1538877"/>
              <a:gd name="connsiteY9" fmla="*/ 953406 h 1546507"/>
              <a:gd name="connsiteX0" fmla="*/ 966463 w 1538877"/>
              <a:gd name="connsiteY0" fmla="*/ 539285 h 1548514"/>
              <a:gd name="connsiteX1" fmla="*/ 729024 w 1538877"/>
              <a:gd name="connsiteY1" fmla="*/ 272237 h 1548514"/>
              <a:gd name="connsiteX2" fmla="*/ 265260 w 1538877"/>
              <a:gd name="connsiteY2" fmla="*/ 12585 h 1548514"/>
              <a:gd name="connsiteX3" fmla="*/ 17734 w 1538877"/>
              <a:gd name="connsiteY3" fmla="*/ 693143 h 1548514"/>
              <a:gd name="connsiteX4" fmla="*/ 19676 w 1538877"/>
              <a:gd name="connsiteY4" fmla="*/ 1068371 h 1548514"/>
              <a:gd name="connsiteX5" fmla="*/ 103313 w 1538877"/>
              <a:gd name="connsiteY5" fmla="*/ 1297521 h 1548514"/>
              <a:gd name="connsiteX6" fmla="*/ 190216 w 1538877"/>
              <a:gd name="connsiteY6" fmla="*/ 1414053 h 1548514"/>
              <a:gd name="connsiteX7" fmla="*/ 376677 w 1538877"/>
              <a:gd name="connsiteY7" fmla="*/ 1477974 h 1548514"/>
              <a:gd name="connsiteX8" fmla="*/ 986622 w 1538877"/>
              <a:gd name="connsiteY8" fmla="*/ 1530624 h 1548514"/>
              <a:gd name="connsiteX9" fmla="*/ 1538877 w 1538877"/>
              <a:gd name="connsiteY9" fmla="*/ 955413 h 1548514"/>
              <a:gd name="connsiteX0" fmla="*/ 967793 w 1540207"/>
              <a:gd name="connsiteY0" fmla="*/ 445995 h 1455224"/>
              <a:gd name="connsiteX1" fmla="*/ 730354 w 1540207"/>
              <a:gd name="connsiteY1" fmla="*/ 178947 h 1455224"/>
              <a:gd name="connsiteX2" fmla="*/ 284561 w 1540207"/>
              <a:gd name="connsiteY2" fmla="*/ 17371 h 1455224"/>
              <a:gd name="connsiteX3" fmla="*/ 19064 w 1540207"/>
              <a:gd name="connsiteY3" fmla="*/ 599853 h 1455224"/>
              <a:gd name="connsiteX4" fmla="*/ 21006 w 1540207"/>
              <a:gd name="connsiteY4" fmla="*/ 975081 h 1455224"/>
              <a:gd name="connsiteX5" fmla="*/ 104643 w 1540207"/>
              <a:gd name="connsiteY5" fmla="*/ 1204231 h 1455224"/>
              <a:gd name="connsiteX6" fmla="*/ 191546 w 1540207"/>
              <a:gd name="connsiteY6" fmla="*/ 1320763 h 1455224"/>
              <a:gd name="connsiteX7" fmla="*/ 378007 w 1540207"/>
              <a:gd name="connsiteY7" fmla="*/ 1384684 h 1455224"/>
              <a:gd name="connsiteX8" fmla="*/ 987952 w 1540207"/>
              <a:gd name="connsiteY8" fmla="*/ 1437334 h 1455224"/>
              <a:gd name="connsiteX9" fmla="*/ 1540207 w 1540207"/>
              <a:gd name="connsiteY9" fmla="*/ 862123 h 1455224"/>
              <a:gd name="connsiteX0" fmla="*/ 946788 w 1519202"/>
              <a:gd name="connsiteY0" fmla="*/ 444236 h 1453465"/>
              <a:gd name="connsiteX1" fmla="*/ 709349 w 1519202"/>
              <a:gd name="connsiteY1" fmla="*/ 177188 h 1453465"/>
              <a:gd name="connsiteX2" fmla="*/ 263556 w 1519202"/>
              <a:gd name="connsiteY2" fmla="*/ 15612 h 1453465"/>
              <a:gd name="connsiteX3" fmla="*/ 78451 w 1519202"/>
              <a:gd name="connsiteY3" fmla="*/ 568053 h 1453465"/>
              <a:gd name="connsiteX4" fmla="*/ 1 w 1519202"/>
              <a:gd name="connsiteY4" fmla="*/ 973322 h 1453465"/>
              <a:gd name="connsiteX5" fmla="*/ 83638 w 1519202"/>
              <a:gd name="connsiteY5" fmla="*/ 1202472 h 1453465"/>
              <a:gd name="connsiteX6" fmla="*/ 170541 w 1519202"/>
              <a:gd name="connsiteY6" fmla="*/ 1319004 h 1453465"/>
              <a:gd name="connsiteX7" fmla="*/ 357002 w 1519202"/>
              <a:gd name="connsiteY7" fmla="*/ 1382925 h 1453465"/>
              <a:gd name="connsiteX8" fmla="*/ 966947 w 1519202"/>
              <a:gd name="connsiteY8" fmla="*/ 1435575 h 1453465"/>
              <a:gd name="connsiteX9" fmla="*/ 1519202 w 1519202"/>
              <a:gd name="connsiteY9" fmla="*/ 860364 h 1453465"/>
              <a:gd name="connsiteX0" fmla="*/ 872849 w 1445263"/>
              <a:gd name="connsiteY0" fmla="*/ 444236 h 1453465"/>
              <a:gd name="connsiteX1" fmla="*/ 635410 w 1445263"/>
              <a:gd name="connsiteY1" fmla="*/ 177188 h 1453465"/>
              <a:gd name="connsiteX2" fmla="*/ 189617 w 1445263"/>
              <a:gd name="connsiteY2" fmla="*/ 15612 h 1453465"/>
              <a:gd name="connsiteX3" fmla="*/ 4512 w 1445263"/>
              <a:gd name="connsiteY3" fmla="*/ 568053 h 1453465"/>
              <a:gd name="connsiteX4" fmla="*/ 52854 w 1445263"/>
              <a:gd name="connsiteY4" fmla="*/ 969589 h 1453465"/>
              <a:gd name="connsiteX5" fmla="*/ 9699 w 1445263"/>
              <a:gd name="connsiteY5" fmla="*/ 1202472 h 1453465"/>
              <a:gd name="connsiteX6" fmla="*/ 96602 w 1445263"/>
              <a:gd name="connsiteY6" fmla="*/ 1319004 h 1453465"/>
              <a:gd name="connsiteX7" fmla="*/ 283063 w 1445263"/>
              <a:gd name="connsiteY7" fmla="*/ 1382925 h 1453465"/>
              <a:gd name="connsiteX8" fmla="*/ 893008 w 1445263"/>
              <a:gd name="connsiteY8" fmla="*/ 1435575 h 1453465"/>
              <a:gd name="connsiteX9" fmla="*/ 1445263 w 1445263"/>
              <a:gd name="connsiteY9" fmla="*/ 860364 h 1453465"/>
              <a:gd name="connsiteX0" fmla="*/ 872849 w 1445263"/>
              <a:gd name="connsiteY0" fmla="*/ 444236 h 1453465"/>
              <a:gd name="connsiteX1" fmla="*/ 635410 w 1445263"/>
              <a:gd name="connsiteY1" fmla="*/ 177188 h 1453465"/>
              <a:gd name="connsiteX2" fmla="*/ 189617 w 1445263"/>
              <a:gd name="connsiteY2" fmla="*/ 15612 h 1453465"/>
              <a:gd name="connsiteX3" fmla="*/ 4512 w 1445263"/>
              <a:gd name="connsiteY3" fmla="*/ 568053 h 1453465"/>
              <a:gd name="connsiteX4" fmla="*/ 52854 w 1445263"/>
              <a:gd name="connsiteY4" fmla="*/ 969589 h 1453465"/>
              <a:gd name="connsiteX5" fmla="*/ 9699 w 1445263"/>
              <a:gd name="connsiteY5" fmla="*/ 1202472 h 1453465"/>
              <a:gd name="connsiteX6" fmla="*/ 283063 w 1445263"/>
              <a:gd name="connsiteY6" fmla="*/ 1382925 h 1453465"/>
              <a:gd name="connsiteX7" fmla="*/ 893008 w 1445263"/>
              <a:gd name="connsiteY7" fmla="*/ 1435575 h 1453465"/>
              <a:gd name="connsiteX8" fmla="*/ 1445263 w 1445263"/>
              <a:gd name="connsiteY8" fmla="*/ 860364 h 1453465"/>
              <a:gd name="connsiteX0" fmla="*/ 872849 w 1445263"/>
              <a:gd name="connsiteY0" fmla="*/ 444236 h 1455623"/>
              <a:gd name="connsiteX1" fmla="*/ 635410 w 1445263"/>
              <a:gd name="connsiteY1" fmla="*/ 177188 h 1455623"/>
              <a:gd name="connsiteX2" fmla="*/ 189617 w 1445263"/>
              <a:gd name="connsiteY2" fmla="*/ 15612 h 1455623"/>
              <a:gd name="connsiteX3" fmla="*/ 4512 w 1445263"/>
              <a:gd name="connsiteY3" fmla="*/ 568053 h 1455623"/>
              <a:gd name="connsiteX4" fmla="*/ 52854 w 1445263"/>
              <a:gd name="connsiteY4" fmla="*/ 969589 h 1455623"/>
              <a:gd name="connsiteX5" fmla="*/ 148706 w 1445263"/>
              <a:gd name="connsiteY5" fmla="*/ 1224060 h 1455623"/>
              <a:gd name="connsiteX6" fmla="*/ 283063 w 1445263"/>
              <a:gd name="connsiteY6" fmla="*/ 1382925 h 1455623"/>
              <a:gd name="connsiteX7" fmla="*/ 893008 w 1445263"/>
              <a:gd name="connsiteY7" fmla="*/ 1435575 h 1455623"/>
              <a:gd name="connsiteX8" fmla="*/ 1445263 w 1445263"/>
              <a:gd name="connsiteY8" fmla="*/ 860364 h 1455623"/>
              <a:gd name="connsiteX0" fmla="*/ 872849 w 1445263"/>
              <a:gd name="connsiteY0" fmla="*/ 444236 h 1455724"/>
              <a:gd name="connsiteX1" fmla="*/ 635410 w 1445263"/>
              <a:gd name="connsiteY1" fmla="*/ 177188 h 1455724"/>
              <a:gd name="connsiteX2" fmla="*/ 189617 w 1445263"/>
              <a:gd name="connsiteY2" fmla="*/ 15612 h 1455724"/>
              <a:gd name="connsiteX3" fmla="*/ 4512 w 1445263"/>
              <a:gd name="connsiteY3" fmla="*/ 568053 h 1455724"/>
              <a:gd name="connsiteX4" fmla="*/ 52854 w 1445263"/>
              <a:gd name="connsiteY4" fmla="*/ 969589 h 1455724"/>
              <a:gd name="connsiteX5" fmla="*/ 148706 w 1445263"/>
              <a:gd name="connsiteY5" fmla="*/ 1224060 h 1455724"/>
              <a:gd name="connsiteX6" fmla="*/ 431923 w 1445263"/>
              <a:gd name="connsiteY6" fmla="*/ 1383529 h 1455724"/>
              <a:gd name="connsiteX7" fmla="*/ 893008 w 1445263"/>
              <a:gd name="connsiteY7" fmla="*/ 1435575 h 1455724"/>
              <a:gd name="connsiteX8" fmla="*/ 1445263 w 1445263"/>
              <a:gd name="connsiteY8" fmla="*/ 860364 h 1455724"/>
              <a:gd name="connsiteX0" fmla="*/ 872849 w 1445263"/>
              <a:gd name="connsiteY0" fmla="*/ 444236 h 1429456"/>
              <a:gd name="connsiteX1" fmla="*/ 635410 w 1445263"/>
              <a:gd name="connsiteY1" fmla="*/ 177188 h 1429456"/>
              <a:gd name="connsiteX2" fmla="*/ 189617 w 1445263"/>
              <a:gd name="connsiteY2" fmla="*/ 15612 h 1429456"/>
              <a:gd name="connsiteX3" fmla="*/ 4512 w 1445263"/>
              <a:gd name="connsiteY3" fmla="*/ 568053 h 1429456"/>
              <a:gd name="connsiteX4" fmla="*/ 52854 w 1445263"/>
              <a:gd name="connsiteY4" fmla="*/ 969589 h 1429456"/>
              <a:gd name="connsiteX5" fmla="*/ 148706 w 1445263"/>
              <a:gd name="connsiteY5" fmla="*/ 1224060 h 1429456"/>
              <a:gd name="connsiteX6" fmla="*/ 431923 w 1445263"/>
              <a:gd name="connsiteY6" fmla="*/ 1383529 h 1429456"/>
              <a:gd name="connsiteX7" fmla="*/ 948033 w 1445263"/>
              <a:gd name="connsiteY7" fmla="*/ 1403413 h 1429456"/>
              <a:gd name="connsiteX8" fmla="*/ 1445263 w 1445263"/>
              <a:gd name="connsiteY8" fmla="*/ 860364 h 1429456"/>
              <a:gd name="connsiteX0" fmla="*/ 872849 w 1445263"/>
              <a:gd name="connsiteY0" fmla="*/ 444236 h 1428573"/>
              <a:gd name="connsiteX1" fmla="*/ 635410 w 1445263"/>
              <a:gd name="connsiteY1" fmla="*/ 177188 h 1428573"/>
              <a:gd name="connsiteX2" fmla="*/ 189617 w 1445263"/>
              <a:gd name="connsiteY2" fmla="*/ 15612 h 1428573"/>
              <a:gd name="connsiteX3" fmla="*/ 4512 w 1445263"/>
              <a:gd name="connsiteY3" fmla="*/ 568053 h 1428573"/>
              <a:gd name="connsiteX4" fmla="*/ 52854 w 1445263"/>
              <a:gd name="connsiteY4" fmla="*/ 969589 h 1428573"/>
              <a:gd name="connsiteX5" fmla="*/ 148706 w 1445263"/>
              <a:gd name="connsiteY5" fmla="*/ 1224060 h 1428573"/>
              <a:gd name="connsiteX6" fmla="*/ 431923 w 1445263"/>
              <a:gd name="connsiteY6" fmla="*/ 1383529 h 1428573"/>
              <a:gd name="connsiteX7" fmla="*/ 948033 w 1445263"/>
              <a:gd name="connsiteY7" fmla="*/ 1403413 h 1428573"/>
              <a:gd name="connsiteX8" fmla="*/ 1254554 w 1445263"/>
              <a:gd name="connsiteY8" fmla="*/ 1064158 h 1428573"/>
              <a:gd name="connsiteX9" fmla="*/ 1445263 w 1445263"/>
              <a:gd name="connsiteY9" fmla="*/ 860364 h 1428573"/>
              <a:gd name="connsiteX0" fmla="*/ 872849 w 1445263"/>
              <a:gd name="connsiteY0" fmla="*/ 444236 h 1428573"/>
              <a:gd name="connsiteX1" fmla="*/ 635410 w 1445263"/>
              <a:gd name="connsiteY1" fmla="*/ 177188 h 1428573"/>
              <a:gd name="connsiteX2" fmla="*/ 189617 w 1445263"/>
              <a:gd name="connsiteY2" fmla="*/ 15612 h 1428573"/>
              <a:gd name="connsiteX3" fmla="*/ 4512 w 1445263"/>
              <a:gd name="connsiteY3" fmla="*/ 568053 h 1428573"/>
              <a:gd name="connsiteX4" fmla="*/ 52854 w 1445263"/>
              <a:gd name="connsiteY4" fmla="*/ 969589 h 1428573"/>
              <a:gd name="connsiteX5" fmla="*/ 148706 w 1445263"/>
              <a:gd name="connsiteY5" fmla="*/ 1224060 h 1428573"/>
              <a:gd name="connsiteX6" fmla="*/ 431923 w 1445263"/>
              <a:gd name="connsiteY6" fmla="*/ 1383529 h 1428573"/>
              <a:gd name="connsiteX7" fmla="*/ 948033 w 1445263"/>
              <a:gd name="connsiteY7" fmla="*/ 1403413 h 1428573"/>
              <a:gd name="connsiteX8" fmla="*/ 1273657 w 1445263"/>
              <a:gd name="connsiteY8" fmla="*/ 1171051 h 1428573"/>
              <a:gd name="connsiteX9" fmla="*/ 1445263 w 1445263"/>
              <a:gd name="connsiteY9" fmla="*/ 860364 h 1428573"/>
              <a:gd name="connsiteX0" fmla="*/ 872849 w 1494434"/>
              <a:gd name="connsiteY0" fmla="*/ 444236 h 1428573"/>
              <a:gd name="connsiteX1" fmla="*/ 635410 w 1494434"/>
              <a:gd name="connsiteY1" fmla="*/ 177188 h 1428573"/>
              <a:gd name="connsiteX2" fmla="*/ 189617 w 1494434"/>
              <a:gd name="connsiteY2" fmla="*/ 15612 h 1428573"/>
              <a:gd name="connsiteX3" fmla="*/ 4512 w 1494434"/>
              <a:gd name="connsiteY3" fmla="*/ 568053 h 1428573"/>
              <a:gd name="connsiteX4" fmla="*/ 52854 w 1494434"/>
              <a:gd name="connsiteY4" fmla="*/ 969589 h 1428573"/>
              <a:gd name="connsiteX5" fmla="*/ 148706 w 1494434"/>
              <a:gd name="connsiteY5" fmla="*/ 1224060 h 1428573"/>
              <a:gd name="connsiteX6" fmla="*/ 431923 w 1494434"/>
              <a:gd name="connsiteY6" fmla="*/ 1383529 h 1428573"/>
              <a:gd name="connsiteX7" fmla="*/ 948033 w 1494434"/>
              <a:gd name="connsiteY7" fmla="*/ 1403413 h 1428573"/>
              <a:gd name="connsiteX8" fmla="*/ 1273657 w 1494434"/>
              <a:gd name="connsiteY8" fmla="*/ 1171051 h 1428573"/>
              <a:gd name="connsiteX9" fmla="*/ 1494434 w 1494434"/>
              <a:gd name="connsiteY9" fmla="*/ 726777 h 1428573"/>
              <a:gd name="connsiteX0" fmla="*/ 872849 w 1494434"/>
              <a:gd name="connsiteY0" fmla="*/ 444236 h 1428573"/>
              <a:gd name="connsiteX1" fmla="*/ 635410 w 1494434"/>
              <a:gd name="connsiteY1" fmla="*/ 177188 h 1428573"/>
              <a:gd name="connsiteX2" fmla="*/ 189617 w 1494434"/>
              <a:gd name="connsiteY2" fmla="*/ 15612 h 1428573"/>
              <a:gd name="connsiteX3" fmla="*/ 4512 w 1494434"/>
              <a:gd name="connsiteY3" fmla="*/ 568053 h 1428573"/>
              <a:gd name="connsiteX4" fmla="*/ 52854 w 1494434"/>
              <a:gd name="connsiteY4" fmla="*/ 969589 h 1428573"/>
              <a:gd name="connsiteX5" fmla="*/ 148706 w 1494434"/>
              <a:gd name="connsiteY5" fmla="*/ 1224060 h 1428573"/>
              <a:gd name="connsiteX6" fmla="*/ 431923 w 1494434"/>
              <a:gd name="connsiteY6" fmla="*/ 1383529 h 1428573"/>
              <a:gd name="connsiteX7" fmla="*/ 948033 w 1494434"/>
              <a:gd name="connsiteY7" fmla="*/ 1403413 h 1428573"/>
              <a:gd name="connsiteX8" fmla="*/ 1273657 w 1494434"/>
              <a:gd name="connsiteY8" fmla="*/ 1171051 h 1428573"/>
              <a:gd name="connsiteX9" fmla="*/ 1494434 w 1494434"/>
              <a:gd name="connsiteY9" fmla="*/ 726777 h 1428573"/>
              <a:gd name="connsiteX0" fmla="*/ 877675 w 1499260"/>
              <a:gd name="connsiteY0" fmla="*/ 444236 h 1428573"/>
              <a:gd name="connsiteX1" fmla="*/ 640236 w 1499260"/>
              <a:gd name="connsiteY1" fmla="*/ 177188 h 1428573"/>
              <a:gd name="connsiteX2" fmla="*/ 194443 w 1499260"/>
              <a:gd name="connsiteY2" fmla="*/ 15612 h 1428573"/>
              <a:gd name="connsiteX3" fmla="*/ 9338 w 1499260"/>
              <a:gd name="connsiteY3" fmla="*/ 568053 h 1428573"/>
              <a:gd name="connsiteX4" fmla="*/ 25711 w 1499260"/>
              <a:gd name="connsiteY4" fmla="*/ 971901 h 1428573"/>
              <a:gd name="connsiteX5" fmla="*/ 153532 w 1499260"/>
              <a:gd name="connsiteY5" fmla="*/ 1224060 h 1428573"/>
              <a:gd name="connsiteX6" fmla="*/ 436749 w 1499260"/>
              <a:gd name="connsiteY6" fmla="*/ 1383529 h 1428573"/>
              <a:gd name="connsiteX7" fmla="*/ 952859 w 1499260"/>
              <a:gd name="connsiteY7" fmla="*/ 1403413 h 1428573"/>
              <a:gd name="connsiteX8" fmla="*/ 1278483 w 1499260"/>
              <a:gd name="connsiteY8" fmla="*/ 1171051 h 1428573"/>
              <a:gd name="connsiteX9" fmla="*/ 1499260 w 1499260"/>
              <a:gd name="connsiteY9" fmla="*/ 726777 h 1428573"/>
              <a:gd name="connsiteX0" fmla="*/ 882768 w 1504353"/>
              <a:gd name="connsiteY0" fmla="*/ 444236 h 1428573"/>
              <a:gd name="connsiteX1" fmla="*/ 645329 w 1504353"/>
              <a:gd name="connsiteY1" fmla="*/ 177188 h 1428573"/>
              <a:gd name="connsiteX2" fmla="*/ 199536 w 1504353"/>
              <a:gd name="connsiteY2" fmla="*/ 15612 h 1428573"/>
              <a:gd name="connsiteX3" fmla="*/ 14431 w 1504353"/>
              <a:gd name="connsiteY3" fmla="*/ 568053 h 1428573"/>
              <a:gd name="connsiteX4" fmla="*/ 30804 w 1504353"/>
              <a:gd name="connsiteY4" fmla="*/ 971901 h 1428573"/>
              <a:gd name="connsiteX5" fmla="*/ 158625 w 1504353"/>
              <a:gd name="connsiteY5" fmla="*/ 1224060 h 1428573"/>
              <a:gd name="connsiteX6" fmla="*/ 441842 w 1504353"/>
              <a:gd name="connsiteY6" fmla="*/ 1383529 h 1428573"/>
              <a:gd name="connsiteX7" fmla="*/ 957952 w 1504353"/>
              <a:gd name="connsiteY7" fmla="*/ 1403413 h 1428573"/>
              <a:gd name="connsiteX8" fmla="*/ 1283576 w 1504353"/>
              <a:gd name="connsiteY8" fmla="*/ 1171051 h 1428573"/>
              <a:gd name="connsiteX9" fmla="*/ 1504353 w 1504353"/>
              <a:gd name="connsiteY9" fmla="*/ 726777 h 1428573"/>
              <a:gd name="connsiteX0" fmla="*/ 882768 w 1504353"/>
              <a:gd name="connsiteY0" fmla="*/ 444236 h 1428573"/>
              <a:gd name="connsiteX1" fmla="*/ 645329 w 1504353"/>
              <a:gd name="connsiteY1" fmla="*/ 177188 h 1428573"/>
              <a:gd name="connsiteX2" fmla="*/ 199536 w 1504353"/>
              <a:gd name="connsiteY2" fmla="*/ 15612 h 1428573"/>
              <a:gd name="connsiteX3" fmla="*/ 14431 w 1504353"/>
              <a:gd name="connsiteY3" fmla="*/ 568053 h 1428573"/>
              <a:gd name="connsiteX4" fmla="*/ 30804 w 1504353"/>
              <a:gd name="connsiteY4" fmla="*/ 971901 h 1428573"/>
              <a:gd name="connsiteX5" fmla="*/ 158625 w 1504353"/>
              <a:gd name="connsiteY5" fmla="*/ 1224060 h 1428573"/>
              <a:gd name="connsiteX6" fmla="*/ 441842 w 1504353"/>
              <a:gd name="connsiteY6" fmla="*/ 1383529 h 1428573"/>
              <a:gd name="connsiteX7" fmla="*/ 957952 w 1504353"/>
              <a:gd name="connsiteY7" fmla="*/ 1403413 h 1428573"/>
              <a:gd name="connsiteX8" fmla="*/ 1283576 w 1504353"/>
              <a:gd name="connsiteY8" fmla="*/ 1171051 h 1428573"/>
              <a:gd name="connsiteX9" fmla="*/ 1504353 w 1504353"/>
              <a:gd name="connsiteY9" fmla="*/ 726777 h 142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4353" h="1428573">
                <a:moveTo>
                  <a:pt x="882768" y="444236"/>
                </a:moveTo>
                <a:cubicBezTo>
                  <a:pt x="808962" y="345167"/>
                  <a:pt x="759201" y="248625"/>
                  <a:pt x="645329" y="177188"/>
                </a:cubicBezTo>
                <a:cubicBezTo>
                  <a:pt x="531457" y="105751"/>
                  <a:pt x="304686" y="-49532"/>
                  <a:pt x="199536" y="15612"/>
                </a:cubicBezTo>
                <a:cubicBezTo>
                  <a:pt x="94386" y="80756"/>
                  <a:pt x="42553" y="408671"/>
                  <a:pt x="14431" y="568053"/>
                </a:cubicBezTo>
                <a:cubicBezTo>
                  <a:pt x="-13691" y="727435"/>
                  <a:pt x="3359" y="880963"/>
                  <a:pt x="30804" y="971901"/>
                </a:cubicBezTo>
                <a:cubicBezTo>
                  <a:pt x="58249" y="1062839"/>
                  <a:pt x="90119" y="1155455"/>
                  <a:pt x="158625" y="1224060"/>
                </a:cubicBezTo>
                <a:cubicBezTo>
                  <a:pt x="227131" y="1292665"/>
                  <a:pt x="308621" y="1353637"/>
                  <a:pt x="441842" y="1383529"/>
                </a:cubicBezTo>
                <a:cubicBezTo>
                  <a:pt x="575063" y="1413421"/>
                  <a:pt x="820847" y="1456642"/>
                  <a:pt x="957952" y="1403413"/>
                </a:cubicBezTo>
                <a:cubicBezTo>
                  <a:pt x="1095057" y="1350185"/>
                  <a:pt x="1200704" y="1261559"/>
                  <a:pt x="1283576" y="1171051"/>
                </a:cubicBezTo>
                <a:cubicBezTo>
                  <a:pt x="1366448" y="1080543"/>
                  <a:pt x="1472568" y="760743"/>
                  <a:pt x="1504353" y="726777"/>
                </a:cubicBezTo>
              </a:path>
            </a:pathLst>
          </a:custGeom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028000" y="4968000"/>
            <a:ext cx="2558600" cy="78483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The perturbation also changes the oscillation amplitude – unstable motion </a:t>
            </a:r>
          </a:p>
        </p:txBody>
      </p:sp>
    </p:spTree>
    <p:extLst>
      <p:ext uri="{BB962C8B-B14F-4D97-AF65-F5344CB8AC3E}">
        <p14:creationId xmlns:p14="http://schemas.microsoft.com/office/powerpoint/2010/main" val="88405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3 C -0.01875 -0.00231 -0.03559 -0.00579 -0.0566 0.00671 C -0.07812 0.01875 -0.08785 0.02662 -0.08837 0.04236 C -0.08837 0.06759 -0.08073 0.07431 -0.05625 0.1037 C -0.03177 0.1331 -0.03559 0.13171 -0.00885 0.14306 C 0.01788 0.1544 0.03142 0.14074 0.04688 0.12593 C 0.06233 0.11088 0.08316 0.06991 0.08386 0.05324 C 0.08455 0.03681 0.08177 0.00718 0.07361 -0.01366 C 0.06528 -0.03449 0.06372 -0.03588 0.05764 -0.04606 " pathEditMode="relative" rAng="0" ptsTypes="AAAA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Wakefields</a:t>
            </a:r>
            <a:r>
              <a:rPr lang="en-US" dirty="0"/>
              <a:t> as sources of collective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3960000"/>
            <a:ext cx="11520000" cy="2376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The </a:t>
            </a:r>
            <a:r>
              <a:rPr lang="en-US" sz="1800" b="1" dirty="0">
                <a:solidFill>
                  <a:srgbClr val="C00000"/>
                </a:solidFill>
              </a:rPr>
              <a:t>wake function </a:t>
            </a:r>
            <a:r>
              <a:rPr lang="en-US" sz="1800" dirty="0"/>
              <a:t>is a type of </a:t>
            </a:r>
            <a:r>
              <a:rPr lang="en-US" sz="1800" b="1" dirty="0">
                <a:solidFill>
                  <a:srgbClr val="C00000"/>
                </a:solidFill>
              </a:rPr>
              <a:t>electromagnetic response</a:t>
            </a:r>
            <a:r>
              <a:rPr lang="en-US" sz="1800" dirty="0"/>
              <a:t> of a device to a charge pulse. It is an intrinsic property of this device and depends on</a:t>
            </a:r>
          </a:p>
          <a:p>
            <a:pPr lvl="1" algn="just"/>
            <a:r>
              <a:rPr lang="en-US" sz="1600" dirty="0"/>
              <a:t>The device’s </a:t>
            </a:r>
            <a:r>
              <a:rPr lang="en-US" sz="1600" b="1" dirty="0">
                <a:solidFill>
                  <a:srgbClr val="C00000"/>
                </a:solidFill>
              </a:rPr>
              <a:t>geometry</a:t>
            </a:r>
            <a:r>
              <a:rPr lang="en-US" sz="1600" dirty="0"/>
              <a:t> (transitions, cavities, etc.)</a:t>
            </a:r>
          </a:p>
          <a:p>
            <a:pPr lvl="1" algn="just"/>
            <a:r>
              <a:rPr lang="en-US" sz="1600" dirty="0"/>
              <a:t>The </a:t>
            </a:r>
            <a:r>
              <a:rPr lang="en-US" sz="1600" b="1" dirty="0">
                <a:solidFill>
                  <a:srgbClr val="C00000"/>
                </a:solidFill>
              </a:rPr>
              <a:t>electromagnetic properties </a:t>
            </a:r>
            <a:r>
              <a:rPr lang="en-US" sz="1600" dirty="0"/>
              <a:t>of the materials exposed to the beam (e.g. PEC, finite conductivity, lossy materials, metamaterials, etc.)</a:t>
            </a:r>
          </a:p>
          <a:p>
            <a:pPr algn="just"/>
            <a:r>
              <a:rPr lang="de-DE" sz="1800" dirty="0"/>
              <a:t>The wake </a:t>
            </a:r>
            <a:r>
              <a:rPr lang="de-DE" sz="1800" dirty="0" err="1"/>
              <a:t>function</a:t>
            </a:r>
            <a:r>
              <a:rPr lang="de-DE" sz="1800" dirty="0"/>
              <a:t> </a:t>
            </a:r>
            <a:r>
              <a:rPr lang="de-DE" sz="1800" dirty="0" err="1"/>
              <a:t>describes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electromagnetic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coupling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between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two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point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charges</a:t>
            </a:r>
            <a:r>
              <a:rPr lang="de-DE" sz="1800" dirty="0"/>
              <a:t> as a function of the distance </a:t>
            </a:r>
            <a:r>
              <a:rPr lang="de-DE" sz="1800" dirty="0" err="1"/>
              <a:t>between</a:t>
            </a:r>
            <a:r>
              <a:rPr lang="de-DE" sz="1800" dirty="0"/>
              <a:t> </a:t>
            </a:r>
            <a:r>
              <a:rPr lang="de-DE" sz="1800" dirty="0" err="1"/>
              <a:t>them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61BB-7086-A446-B250-F4CE87349412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</a:t>
            </a:fld>
            <a:endParaRPr lang="en-GB"/>
          </a:p>
        </p:txBody>
      </p:sp>
      <p:pic>
        <p:nvPicPr>
          <p:cNvPr id="7" name="mke-s-2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00000" y="900000"/>
            <a:ext cx="5751485" cy="2700000"/>
          </a:xfrm>
          <a:prstGeom prst="rect">
            <a:avLst/>
          </a:prstGeom>
        </p:spPr>
      </p:pic>
      <p:pic>
        <p:nvPicPr>
          <p:cNvPr id="8" name="Picture 7" descr="MKE_internalcircuit.bmp"/>
          <p:cNvPicPr>
            <a:picLocks noChangeAspect="1"/>
          </p:cNvPicPr>
          <p:nvPr/>
        </p:nvPicPr>
        <p:blipFill>
          <a:blip r:embed="rId5" cstate="print"/>
          <a:srcRect l="15670" r="16710"/>
          <a:stretch>
            <a:fillRect/>
          </a:stretch>
        </p:blipFill>
        <p:spPr>
          <a:xfrm>
            <a:off x="864000" y="900000"/>
            <a:ext cx="3685045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7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To illustrate the Robinson instability we will use some simplifications: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is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point-like</a:t>
            </a:r>
            <a:r>
              <a:rPr lang="en-US" sz="1800" dirty="0">
                <a:sym typeface="Wingdings"/>
              </a:rPr>
              <a:t> and feels an external linear force (i.e. it would execute linear synchrotron oscillations in absence of the wake forces)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additionally feels the effect of a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multi-turn wake</a:t>
            </a:r>
            <a:endParaRPr lang="en-US" b="1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859-CA77-0B42-8CD3-C9CEEA1C7AE4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60</a:t>
            </a:fld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2136000" y="318946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2136000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3"/>
          <p:cNvGrpSpPr/>
          <p:nvPr/>
        </p:nvGrpSpPr>
        <p:grpSpPr>
          <a:xfrm>
            <a:off x="3734092" y="2880093"/>
            <a:ext cx="6321908" cy="2839300"/>
            <a:chOff x="5410200" y="3810002"/>
            <a:chExt cx="5524864" cy="3270031"/>
          </a:xfrm>
        </p:grpSpPr>
        <p:cxnSp>
          <p:nvCxnSpPr>
            <p:cNvPr id="19" name="Straight Arrow Connector 4"/>
            <p:cNvCxnSpPr/>
            <p:nvPr/>
          </p:nvCxnSpPr>
          <p:spPr>
            <a:xfrm flipV="1">
              <a:off x="5410200" y="5487988"/>
              <a:ext cx="5524864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5"/>
            <p:cNvSpPr/>
            <p:nvPr/>
          </p:nvSpPr>
          <p:spPr>
            <a:xfrm>
              <a:off x="6076700" y="4166418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6200000" flipV="1">
              <a:off x="5478528" y="5445017"/>
              <a:ext cx="3270031" cy="2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 flipV="1">
            <a:off x="4500778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861523" y="3180774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6861523" y="433692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587743" y="4028972"/>
            <a:ext cx="190849" cy="152107"/>
          </a:xfrm>
          <a:prstGeom prst="ellipse">
            <a:avLst/>
          </a:prstGeom>
          <a:solidFill>
            <a:srgbClr val="0000FF">
              <a:alpha val="39999"/>
            </a:srgbClr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551611" y="4267575"/>
            <a:ext cx="441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12013" y="2880000"/>
            <a:ext cx="82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p/p</a:t>
            </a:r>
            <a:r>
              <a:rPr lang="en-US" baseline="-25000" dirty="0"/>
              <a:t>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91590" y="5166000"/>
            <a:ext cx="3060021" cy="55399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Unperturbed: the bunch executes synchrotron oscillations at </a:t>
            </a:r>
            <a:r>
              <a:rPr lang="en-US" sz="1500" dirty="0" err="1">
                <a:latin typeface="Symbol" charset="2"/>
                <a:cs typeface="Symbol" charset="2"/>
              </a:rPr>
              <a:t>w</a:t>
            </a:r>
            <a:r>
              <a:rPr lang="en-US" sz="1500" baseline="-25000" dirty="0" err="1"/>
              <a:t>s</a:t>
            </a:r>
            <a:endParaRPr lang="en-US" sz="1500" dirty="0"/>
          </a:p>
        </p:txBody>
      </p:sp>
      <p:sp>
        <p:nvSpPr>
          <p:cNvPr id="41" name="TextBox 40"/>
          <p:cNvSpPr txBox="1"/>
          <p:nvPr/>
        </p:nvSpPr>
        <p:spPr>
          <a:xfrm>
            <a:off x="2028000" y="4968000"/>
            <a:ext cx="2558600" cy="78483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The perturbation also changes the oscillation amplitude – damped motion </a:t>
            </a:r>
          </a:p>
        </p:txBody>
      </p:sp>
      <p:sp>
        <p:nvSpPr>
          <p:cNvPr id="24" name="Freeform 23"/>
          <p:cNvSpPr/>
          <p:nvPr/>
        </p:nvSpPr>
        <p:spPr>
          <a:xfrm rot="18059266">
            <a:off x="5156892" y="3794918"/>
            <a:ext cx="735536" cy="1166302"/>
          </a:xfrm>
          <a:custGeom>
            <a:avLst/>
            <a:gdLst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9062 h 353424"/>
              <a:gd name="connsiteX1" fmla="*/ 765681 w 909247"/>
              <a:gd name="connsiteY1" fmla="*/ 86540 h 353424"/>
              <a:gd name="connsiteX2" fmla="*/ 412290 w 909247"/>
              <a:gd name="connsiteY2" fmla="*/ 9236 h 353424"/>
              <a:gd name="connsiteX3" fmla="*/ 92029 w 909247"/>
              <a:gd name="connsiteY3" fmla="*/ 108627 h 353424"/>
              <a:gd name="connsiteX4" fmla="*/ 25768 w 909247"/>
              <a:gd name="connsiteY4" fmla="*/ 196975 h 353424"/>
              <a:gd name="connsiteX5" fmla="*/ 246638 w 909247"/>
              <a:gd name="connsiteY5" fmla="*/ 329497 h 353424"/>
              <a:gd name="connsiteX6" fmla="*/ 412290 w 909247"/>
              <a:gd name="connsiteY6" fmla="*/ 340540 h 353424"/>
              <a:gd name="connsiteX7" fmla="*/ 622116 w 909247"/>
              <a:gd name="connsiteY7" fmla="*/ 263236 h 353424"/>
              <a:gd name="connsiteX8" fmla="*/ 666290 w 909247"/>
              <a:gd name="connsiteY8" fmla="*/ 185931 h 353424"/>
              <a:gd name="connsiteX9" fmla="*/ 489594 w 909247"/>
              <a:gd name="connsiteY9" fmla="*/ 97584 h 353424"/>
              <a:gd name="connsiteX10" fmla="*/ 434377 w 909247"/>
              <a:gd name="connsiteY10" fmla="*/ 108627 h 353424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0" fmla="*/ 893056 w 893056"/>
              <a:gd name="connsiteY0" fmla="*/ 252591 h 381893"/>
              <a:gd name="connsiteX1" fmla="*/ 636125 w 893056"/>
              <a:gd name="connsiteY1" fmla="*/ 13228 h 381893"/>
              <a:gd name="connsiteX2" fmla="*/ 396099 w 893056"/>
              <a:gd name="connsiteY2" fmla="*/ 42765 h 381893"/>
              <a:gd name="connsiteX3" fmla="*/ 75838 w 893056"/>
              <a:gd name="connsiteY3" fmla="*/ 142156 h 381893"/>
              <a:gd name="connsiteX4" fmla="*/ 9577 w 893056"/>
              <a:gd name="connsiteY4" fmla="*/ 230504 h 381893"/>
              <a:gd name="connsiteX5" fmla="*/ 230447 w 893056"/>
              <a:gd name="connsiteY5" fmla="*/ 363026 h 381893"/>
              <a:gd name="connsiteX6" fmla="*/ 396099 w 893056"/>
              <a:gd name="connsiteY6" fmla="*/ 374069 h 381893"/>
              <a:gd name="connsiteX7" fmla="*/ 605925 w 893056"/>
              <a:gd name="connsiteY7" fmla="*/ 296765 h 381893"/>
              <a:gd name="connsiteX8" fmla="*/ 650099 w 893056"/>
              <a:gd name="connsiteY8" fmla="*/ 219460 h 381893"/>
              <a:gd name="connsiteX9" fmla="*/ 473403 w 893056"/>
              <a:gd name="connsiteY9" fmla="*/ 131113 h 381893"/>
              <a:gd name="connsiteX0" fmla="*/ 892321 w 892321"/>
              <a:gd name="connsiteY0" fmla="*/ 291953 h 421255"/>
              <a:gd name="connsiteX1" fmla="*/ 635390 w 892321"/>
              <a:gd name="connsiteY1" fmla="*/ 52590 h 421255"/>
              <a:gd name="connsiteX2" fmla="*/ 362383 w 892321"/>
              <a:gd name="connsiteY2" fmla="*/ 9006 h 421255"/>
              <a:gd name="connsiteX3" fmla="*/ 75103 w 892321"/>
              <a:gd name="connsiteY3" fmla="*/ 181518 h 421255"/>
              <a:gd name="connsiteX4" fmla="*/ 8842 w 892321"/>
              <a:gd name="connsiteY4" fmla="*/ 269866 h 421255"/>
              <a:gd name="connsiteX5" fmla="*/ 229712 w 892321"/>
              <a:gd name="connsiteY5" fmla="*/ 402388 h 421255"/>
              <a:gd name="connsiteX6" fmla="*/ 395364 w 892321"/>
              <a:gd name="connsiteY6" fmla="*/ 413431 h 421255"/>
              <a:gd name="connsiteX7" fmla="*/ 605190 w 892321"/>
              <a:gd name="connsiteY7" fmla="*/ 336127 h 421255"/>
              <a:gd name="connsiteX8" fmla="*/ 649364 w 892321"/>
              <a:gd name="connsiteY8" fmla="*/ 258822 h 421255"/>
              <a:gd name="connsiteX9" fmla="*/ 472668 w 892321"/>
              <a:gd name="connsiteY9" fmla="*/ 170475 h 421255"/>
              <a:gd name="connsiteX0" fmla="*/ 817750 w 817750"/>
              <a:gd name="connsiteY0" fmla="*/ 291953 h 417540"/>
              <a:gd name="connsiteX1" fmla="*/ 560819 w 817750"/>
              <a:gd name="connsiteY1" fmla="*/ 52590 h 417540"/>
              <a:gd name="connsiteX2" fmla="*/ 287812 w 817750"/>
              <a:gd name="connsiteY2" fmla="*/ 9006 h 417540"/>
              <a:gd name="connsiteX3" fmla="*/ 532 w 817750"/>
              <a:gd name="connsiteY3" fmla="*/ 181518 h 417540"/>
              <a:gd name="connsiteX4" fmla="*/ 214802 w 817750"/>
              <a:gd name="connsiteY4" fmla="*/ 363776 h 417540"/>
              <a:gd name="connsiteX5" fmla="*/ 155141 w 817750"/>
              <a:gd name="connsiteY5" fmla="*/ 402388 h 417540"/>
              <a:gd name="connsiteX6" fmla="*/ 320793 w 817750"/>
              <a:gd name="connsiteY6" fmla="*/ 413431 h 417540"/>
              <a:gd name="connsiteX7" fmla="*/ 530619 w 817750"/>
              <a:gd name="connsiteY7" fmla="*/ 336127 h 417540"/>
              <a:gd name="connsiteX8" fmla="*/ 574793 w 817750"/>
              <a:gd name="connsiteY8" fmla="*/ 258822 h 417540"/>
              <a:gd name="connsiteX9" fmla="*/ 398097 w 817750"/>
              <a:gd name="connsiteY9" fmla="*/ 170475 h 417540"/>
              <a:gd name="connsiteX0" fmla="*/ 817750 w 817750"/>
              <a:gd name="connsiteY0" fmla="*/ 291953 h 661247"/>
              <a:gd name="connsiteX1" fmla="*/ 560819 w 817750"/>
              <a:gd name="connsiteY1" fmla="*/ 52590 h 661247"/>
              <a:gd name="connsiteX2" fmla="*/ 287812 w 817750"/>
              <a:gd name="connsiteY2" fmla="*/ 9006 h 661247"/>
              <a:gd name="connsiteX3" fmla="*/ 532 w 817750"/>
              <a:gd name="connsiteY3" fmla="*/ 181518 h 661247"/>
              <a:gd name="connsiteX4" fmla="*/ 214802 w 817750"/>
              <a:gd name="connsiteY4" fmla="*/ 363776 h 661247"/>
              <a:gd name="connsiteX5" fmla="*/ 155141 w 817750"/>
              <a:gd name="connsiteY5" fmla="*/ 402388 h 661247"/>
              <a:gd name="connsiteX6" fmla="*/ 600582 w 817750"/>
              <a:gd name="connsiteY6" fmla="*/ 660846 h 661247"/>
              <a:gd name="connsiteX7" fmla="*/ 530619 w 817750"/>
              <a:gd name="connsiteY7" fmla="*/ 336127 h 661247"/>
              <a:gd name="connsiteX8" fmla="*/ 574793 w 817750"/>
              <a:gd name="connsiteY8" fmla="*/ 258822 h 661247"/>
              <a:gd name="connsiteX9" fmla="*/ 398097 w 817750"/>
              <a:gd name="connsiteY9" fmla="*/ 170475 h 661247"/>
              <a:gd name="connsiteX0" fmla="*/ 817886 w 817886"/>
              <a:gd name="connsiteY0" fmla="*/ 291953 h 679726"/>
              <a:gd name="connsiteX1" fmla="*/ 560955 w 817886"/>
              <a:gd name="connsiteY1" fmla="*/ 52590 h 679726"/>
              <a:gd name="connsiteX2" fmla="*/ 287948 w 817886"/>
              <a:gd name="connsiteY2" fmla="*/ 9006 h 679726"/>
              <a:gd name="connsiteX3" fmla="*/ 668 w 817886"/>
              <a:gd name="connsiteY3" fmla="*/ 181518 h 679726"/>
              <a:gd name="connsiteX4" fmla="*/ 214938 w 817886"/>
              <a:gd name="connsiteY4" fmla="*/ 363776 h 679726"/>
              <a:gd name="connsiteX5" fmla="*/ 417370 w 817886"/>
              <a:gd name="connsiteY5" fmla="*/ 611232 h 679726"/>
              <a:gd name="connsiteX6" fmla="*/ 600718 w 817886"/>
              <a:gd name="connsiteY6" fmla="*/ 660846 h 679726"/>
              <a:gd name="connsiteX7" fmla="*/ 530755 w 817886"/>
              <a:gd name="connsiteY7" fmla="*/ 336127 h 679726"/>
              <a:gd name="connsiteX8" fmla="*/ 574929 w 817886"/>
              <a:gd name="connsiteY8" fmla="*/ 258822 h 679726"/>
              <a:gd name="connsiteX9" fmla="*/ 398233 w 817886"/>
              <a:gd name="connsiteY9" fmla="*/ 170475 h 679726"/>
              <a:gd name="connsiteX0" fmla="*/ 817886 w 817886"/>
              <a:gd name="connsiteY0" fmla="*/ 291953 h 665187"/>
              <a:gd name="connsiteX1" fmla="*/ 560955 w 817886"/>
              <a:gd name="connsiteY1" fmla="*/ 52590 h 665187"/>
              <a:gd name="connsiteX2" fmla="*/ 287948 w 817886"/>
              <a:gd name="connsiteY2" fmla="*/ 9006 h 665187"/>
              <a:gd name="connsiteX3" fmla="*/ 668 w 817886"/>
              <a:gd name="connsiteY3" fmla="*/ 181518 h 665187"/>
              <a:gd name="connsiteX4" fmla="*/ 214938 w 817886"/>
              <a:gd name="connsiteY4" fmla="*/ 363776 h 665187"/>
              <a:gd name="connsiteX5" fmla="*/ 417370 w 817886"/>
              <a:gd name="connsiteY5" fmla="*/ 611232 h 665187"/>
              <a:gd name="connsiteX6" fmla="*/ 600718 w 817886"/>
              <a:gd name="connsiteY6" fmla="*/ 660846 h 665187"/>
              <a:gd name="connsiteX7" fmla="*/ 794452 w 817886"/>
              <a:gd name="connsiteY7" fmla="*/ 538541 h 665187"/>
              <a:gd name="connsiteX8" fmla="*/ 574929 w 817886"/>
              <a:gd name="connsiteY8" fmla="*/ 258822 h 665187"/>
              <a:gd name="connsiteX9" fmla="*/ 398233 w 817886"/>
              <a:gd name="connsiteY9" fmla="*/ 170475 h 665187"/>
              <a:gd name="connsiteX0" fmla="*/ 608106 w 608106"/>
              <a:gd name="connsiteY0" fmla="*/ 303672 h 676906"/>
              <a:gd name="connsiteX1" fmla="*/ 351175 w 608106"/>
              <a:gd name="connsiteY1" fmla="*/ 64309 h 676906"/>
              <a:gd name="connsiteX2" fmla="*/ 78168 w 608106"/>
              <a:gd name="connsiteY2" fmla="*/ 20725 h 676906"/>
              <a:gd name="connsiteX3" fmla="*/ 61802 w 608106"/>
              <a:gd name="connsiteY3" fmla="*/ 353052 h 676906"/>
              <a:gd name="connsiteX4" fmla="*/ 5158 w 608106"/>
              <a:gd name="connsiteY4" fmla="*/ 375495 h 676906"/>
              <a:gd name="connsiteX5" fmla="*/ 207590 w 608106"/>
              <a:gd name="connsiteY5" fmla="*/ 622951 h 676906"/>
              <a:gd name="connsiteX6" fmla="*/ 390938 w 608106"/>
              <a:gd name="connsiteY6" fmla="*/ 672565 h 676906"/>
              <a:gd name="connsiteX7" fmla="*/ 584672 w 608106"/>
              <a:gd name="connsiteY7" fmla="*/ 550260 h 676906"/>
              <a:gd name="connsiteX8" fmla="*/ 365149 w 608106"/>
              <a:gd name="connsiteY8" fmla="*/ 270541 h 676906"/>
              <a:gd name="connsiteX9" fmla="*/ 188453 w 608106"/>
              <a:gd name="connsiteY9" fmla="*/ 182194 h 676906"/>
              <a:gd name="connsiteX0" fmla="*/ 560904 w 560904"/>
              <a:gd name="connsiteY0" fmla="*/ 303672 h 675193"/>
              <a:gd name="connsiteX1" fmla="*/ 303973 w 560904"/>
              <a:gd name="connsiteY1" fmla="*/ 64309 h 675193"/>
              <a:gd name="connsiteX2" fmla="*/ 30966 w 560904"/>
              <a:gd name="connsiteY2" fmla="*/ 20725 h 675193"/>
              <a:gd name="connsiteX3" fmla="*/ 14600 w 560904"/>
              <a:gd name="connsiteY3" fmla="*/ 353052 h 675193"/>
              <a:gd name="connsiteX4" fmla="*/ 105886 w 560904"/>
              <a:gd name="connsiteY4" fmla="*/ 494376 h 675193"/>
              <a:gd name="connsiteX5" fmla="*/ 160388 w 560904"/>
              <a:gd name="connsiteY5" fmla="*/ 622951 h 675193"/>
              <a:gd name="connsiteX6" fmla="*/ 343736 w 560904"/>
              <a:gd name="connsiteY6" fmla="*/ 672565 h 675193"/>
              <a:gd name="connsiteX7" fmla="*/ 537470 w 560904"/>
              <a:gd name="connsiteY7" fmla="*/ 550260 h 675193"/>
              <a:gd name="connsiteX8" fmla="*/ 317947 w 560904"/>
              <a:gd name="connsiteY8" fmla="*/ 270541 h 675193"/>
              <a:gd name="connsiteX9" fmla="*/ 141251 w 560904"/>
              <a:gd name="connsiteY9" fmla="*/ 182194 h 675193"/>
              <a:gd name="connsiteX0" fmla="*/ 534687 w 534687"/>
              <a:gd name="connsiteY0" fmla="*/ 310306 h 681827"/>
              <a:gd name="connsiteX1" fmla="*/ 277756 w 534687"/>
              <a:gd name="connsiteY1" fmla="*/ 70943 h 681827"/>
              <a:gd name="connsiteX2" fmla="*/ 4749 w 534687"/>
              <a:gd name="connsiteY2" fmla="*/ 27359 h 681827"/>
              <a:gd name="connsiteX3" fmla="*/ 102546 w 534687"/>
              <a:gd name="connsiteY3" fmla="*/ 449649 h 681827"/>
              <a:gd name="connsiteX4" fmla="*/ 79669 w 534687"/>
              <a:gd name="connsiteY4" fmla="*/ 501010 h 681827"/>
              <a:gd name="connsiteX5" fmla="*/ 134171 w 534687"/>
              <a:gd name="connsiteY5" fmla="*/ 629585 h 681827"/>
              <a:gd name="connsiteX6" fmla="*/ 317519 w 534687"/>
              <a:gd name="connsiteY6" fmla="*/ 679199 h 681827"/>
              <a:gd name="connsiteX7" fmla="*/ 511253 w 534687"/>
              <a:gd name="connsiteY7" fmla="*/ 556894 h 681827"/>
              <a:gd name="connsiteX8" fmla="*/ 291730 w 534687"/>
              <a:gd name="connsiteY8" fmla="*/ 277175 h 681827"/>
              <a:gd name="connsiteX9" fmla="*/ 115034 w 534687"/>
              <a:gd name="connsiteY9" fmla="*/ 188828 h 681827"/>
              <a:gd name="connsiteX0" fmla="*/ 535690 w 535690"/>
              <a:gd name="connsiteY0" fmla="*/ 310306 h 681054"/>
              <a:gd name="connsiteX1" fmla="*/ 278759 w 535690"/>
              <a:gd name="connsiteY1" fmla="*/ 70943 h 681054"/>
              <a:gd name="connsiteX2" fmla="*/ 5752 w 535690"/>
              <a:gd name="connsiteY2" fmla="*/ 27359 h 681054"/>
              <a:gd name="connsiteX3" fmla="*/ 103549 w 535690"/>
              <a:gd name="connsiteY3" fmla="*/ 449649 h 681054"/>
              <a:gd name="connsiteX4" fmla="*/ 230207 w 535690"/>
              <a:gd name="connsiteY4" fmla="*/ 613460 h 681054"/>
              <a:gd name="connsiteX5" fmla="*/ 135174 w 535690"/>
              <a:gd name="connsiteY5" fmla="*/ 629585 h 681054"/>
              <a:gd name="connsiteX6" fmla="*/ 318522 w 535690"/>
              <a:gd name="connsiteY6" fmla="*/ 679199 h 681054"/>
              <a:gd name="connsiteX7" fmla="*/ 512256 w 535690"/>
              <a:gd name="connsiteY7" fmla="*/ 556894 h 681054"/>
              <a:gd name="connsiteX8" fmla="*/ 292733 w 535690"/>
              <a:gd name="connsiteY8" fmla="*/ 277175 h 681054"/>
              <a:gd name="connsiteX9" fmla="*/ 116037 w 535690"/>
              <a:gd name="connsiteY9" fmla="*/ 188828 h 681054"/>
              <a:gd name="connsiteX0" fmla="*/ 535690 w 535690"/>
              <a:gd name="connsiteY0" fmla="*/ 310306 h 701197"/>
              <a:gd name="connsiteX1" fmla="*/ 278759 w 535690"/>
              <a:gd name="connsiteY1" fmla="*/ 70943 h 701197"/>
              <a:gd name="connsiteX2" fmla="*/ 5752 w 535690"/>
              <a:gd name="connsiteY2" fmla="*/ 27359 h 701197"/>
              <a:gd name="connsiteX3" fmla="*/ 103549 w 535690"/>
              <a:gd name="connsiteY3" fmla="*/ 449649 h 701197"/>
              <a:gd name="connsiteX4" fmla="*/ 230207 w 535690"/>
              <a:gd name="connsiteY4" fmla="*/ 613460 h 701197"/>
              <a:gd name="connsiteX5" fmla="*/ 371489 w 535690"/>
              <a:gd name="connsiteY5" fmla="*/ 695383 h 701197"/>
              <a:gd name="connsiteX6" fmla="*/ 318522 w 535690"/>
              <a:gd name="connsiteY6" fmla="*/ 679199 h 701197"/>
              <a:gd name="connsiteX7" fmla="*/ 512256 w 535690"/>
              <a:gd name="connsiteY7" fmla="*/ 556894 h 701197"/>
              <a:gd name="connsiteX8" fmla="*/ 292733 w 535690"/>
              <a:gd name="connsiteY8" fmla="*/ 277175 h 701197"/>
              <a:gd name="connsiteX9" fmla="*/ 116037 w 535690"/>
              <a:gd name="connsiteY9" fmla="*/ 188828 h 701197"/>
              <a:gd name="connsiteX0" fmla="*/ 535690 w 535690"/>
              <a:gd name="connsiteY0" fmla="*/ 310306 h 683381"/>
              <a:gd name="connsiteX1" fmla="*/ 278759 w 535690"/>
              <a:gd name="connsiteY1" fmla="*/ 70943 h 683381"/>
              <a:gd name="connsiteX2" fmla="*/ 5752 w 535690"/>
              <a:gd name="connsiteY2" fmla="*/ 27359 h 683381"/>
              <a:gd name="connsiteX3" fmla="*/ 103549 w 535690"/>
              <a:gd name="connsiteY3" fmla="*/ 449649 h 683381"/>
              <a:gd name="connsiteX4" fmla="*/ 230207 w 535690"/>
              <a:gd name="connsiteY4" fmla="*/ 613460 h 683381"/>
              <a:gd name="connsiteX5" fmla="*/ 454252 w 535690"/>
              <a:gd name="connsiteY5" fmla="*/ 651143 h 683381"/>
              <a:gd name="connsiteX6" fmla="*/ 318522 w 535690"/>
              <a:gd name="connsiteY6" fmla="*/ 679199 h 683381"/>
              <a:gd name="connsiteX7" fmla="*/ 512256 w 535690"/>
              <a:gd name="connsiteY7" fmla="*/ 556894 h 683381"/>
              <a:gd name="connsiteX8" fmla="*/ 292733 w 535690"/>
              <a:gd name="connsiteY8" fmla="*/ 277175 h 683381"/>
              <a:gd name="connsiteX9" fmla="*/ 116037 w 535690"/>
              <a:gd name="connsiteY9" fmla="*/ 188828 h 683381"/>
              <a:gd name="connsiteX0" fmla="*/ 535690 w 535690"/>
              <a:gd name="connsiteY0" fmla="*/ 310306 h 681065"/>
              <a:gd name="connsiteX1" fmla="*/ 278759 w 535690"/>
              <a:gd name="connsiteY1" fmla="*/ 70943 h 681065"/>
              <a:gd name="connsiteX2" fmla="*/ 5752 w 535690"/>
              <a:gd name="connsiteY2" fmla="*/ 27359 h 681065"/>
              <a:gd name="connsiteX3" fmla="*/ 103549 w 535690"/>
              <a:gd name="connsiteY3" fmla="*/ 449649 h 681065"/>
              <a:gd name="connsiteX4" fmla="*/ 230207 w 535690"/>
              <a:gd name="connsiteY4" fmla="*/ 613460 h 681065"/>
              <a:gd name="connsiteX5" fmla="*/ 454252 w 535690"/>
              <a:gd name="connsiteY5" fmla="*/ 651143 h 681065"/>
              <a:gd name="connsiteX6" fmla="*/ 318522 w 535690"/>
              <a:gd name="connsiteY6" fmla="*/ 679199 h 681065"/>
              <a:gd name="connsiteX7" fmla="*/ 512256 w 535690"/>
              <a:gd name="connsiteY7" fmla="*/ 556894 h 681065"/>
              <a:gd name="connsiteX8" fmla="*/ 292733 w 535690"/>
              <a:gd name="connsiteY8" fmla="*/ 277175 h 681065"/>
              <a:gd name="connsiteX9" fmla="*/ 116037 w 535690"/>
              <a:gd name="connsiteY9" fmla="*/ 188828 h 681065"/>
              <a:gd name="connsiteX0" fmla="*/ 535690 w 535690"/>
              <a:gd name="connsiteY0" fmla="*/ 310306 h 688384"/>
              <a:gd name="connsiteX1" fmla="*/ 278759 w 535690"/>
              <a:gd name="connsiteY1" fmla="*/ 70943 h 688384"/>
              <a:gd name="connsiteX2" fmla="*/ 5752 w 535690"/>
              <a:gd name="connsiteY2" fmla="*/ 27359 h 688384"/>
              <a:gd name="connsiteX3" fmla="*/ 103549 w 535690"/>
              <a:gd name="connsiteY3" fmla="*/ 449649 h 688384"/>
              <a:gd name="connsiteX4" fmla="*/ 230207 w 535690"/>
              <a:gd name="connsiteY4" fmla="*/ 613460 h 688384"/>
              <a:gd name="connsiteX5" fmla="*/ 454252 w 535690"/>
              <a:gd name="connsiteY5" fmla="*/ 651143 h 688384"/>
              <a:gd name="connsiteX6" fmla="*/ 318522 w 535690"/>
              <a:gd name="connsiteY6" fmla="*/ 679199 h 688384"/>
              <a:gd name="connsiteX7" fmla="*/ 512256 w 535690"/>
              <a:gd name="connsiteY7" fmla="*/ 556894 h 688384"/>
              <a:gd name="connsiteX8" fmla="*/ 292733 w 535690"/>
              <a:gd name="connsiteY8" fmla="*/ 277175 h 688384"/>
              <a:gd name="connsiteX9" fmla="*/ 116037 w 535690"/>
              <a:gd name="connsiteY9" fmla="*/ 188828 h 688384"/>
              <a:gd name="connsiteX0" fmla="*/ 535690 w 535690"/>
              <a:gd name="connsiteY0" fmla="*/ 310306 h 658040"/>
              <a:gd name="connsiteX1" fmla="*/ 278759 w 535690"/>
              <a:gd name="connsiteY1" fmla="*/ 70943 h 658040"/>
              <a:gd name="connsiteX2" fmla="*/ 5752 w 535690"/>
              <a:gd name="connsiteY2" fmla="*/ 27359 h 658040"/>
              <a:gd name="connsiteX3" fmla="*/ 103549 w 535690"/>
              <a:gd name="connsiteY3" fmla="*/ 449649 h 658040"/>
              <a:gd name="connsiteX4" fmla="*/ 230207 w 535690"/>
              <a:gd name="connsiteY4" fmla="*/ 613460 h 658040"/>
              <a:gd name="connsiteX5" fmla="*/ 454252 w 535690"/>
              <a:gd name="connsiteY5" fmla="*/ 651143 h 658040"/>
              <a:gd name="connsiteX6" fmla="*/ 496932 w 535690"/>
              <a:gd name="connsiteY6" fmla="*/ 648581 h 658040"/>
              <a:gd name="connsiteX7" fmla="*/ 512256 w 535690"/>
              <a:gd name="connsiteY7" fmla="*/ 556894 h 658040"/>
              <a:gd name="connsiteX8" fmla="*/ 292733 w 535690"/>
              <a:gd name="connsiteY8" fmla="*/ 277175 h 658040"/>
              <a:gd name="connsiteX9" fmla="*/ 116037 w 535690"/>
              <a:gd name="connsiteY9" fmla="*/ 188828 h 658040"/>
              <a:gd name="connsiteX0" fmla="*/ 535690 w 535690"/>
              <a:gd name="connsiteY0" fmla="*/ 310306 h 832135"/>
              <a:gd name="connsiteX1" fmla="*/ 278759 w 535690"/>
              <a:gd name="connsiteY1" fmla="*/ 70943 h 832135"/>
              <a:gd name="connsiteX2" fmla="*/ 5752 w 535690"/>
              <a:gd name="connsiteY2" fmla="*/ 27359 h 832135"/>
              <a:gd name="connsiteX3" fmla="*/ 103549 w 535690"/>
              <a:gd name="connsiteY3" fmla="*/ 449649 h 832135"/>
              <a:gd name="connsiteX4" fmla="*/ 230207 w 535690"/>
              <a:gd name="connsiteY4" fmla="*/ 613460 h 832135"/>
              <a:gd name="connsiteX5" fmla="*/ 480847 w 535690"/>
              <a:gd name="connsiteY5" fmla="*/ 831961 h 832135"/>
              <a:gd name="connsiteX6" fmla="*/ 496932 w 535690"/>
              <a:gd name="connsiteY6" fmla="*/ 648581 h 832135"/>
              <a:gd name="connsiteX7" fmla="*/ 512256 w 535690"/>
              <a:gd name="connsiteY7" fmla="*/ 556894 h 832135"/>
              <a:gd name="connsiteX8" fmla="*/ 292733 w 535690"/>
              <a:gd name="connsiteY8" fmla="*/ 277175 h 832135"/>
              <a:gd name="connsiteX9" fmla="*/ 116037 w 535690"/>
              <a:gd name="connsiteY9" fmla="*/ 188828 h 832135"/>
              <a:gd name="connsiteX0" fmla="*/ 535904 w 535904"/>
              <a:gd name="connsiteY0" fmla="*/ 310306 h 832099"/>
              <a:gd name="connsiteX1" fmla="*/ 278973 w 535904"/>
              <a:gd name="connsiteY1" fmla="*/ 70943 h 832099"/>
              <a:gd name="connsiteX2" fmla="*/ 5966 w 535904"/>
              <a:gd name="connsiteY2" fmla="*/ 27359 h 832099"/>
              <a:gd name="connsiteX3" fmla="*/ 103763 w 535904"/>
              <a:gd name="connsiteY3" fmla="*/ 449649 h 832099"/>
              <a:gd name="connsiteX4" fmla="*/ 256164 w 535904"/>
              <a:gd name="connsiteY4" fmla="*/ 674529 h 832099"/>
              <a:gd name="connsiteX5" fmla="*/ 481061 w 535904"/>
              <a:gd name="connsiteY5" fmla="*/ 831961 h 832099"/>
              <a:gd name="connsiteX6" fmla="*/ 497146 w 535904"/>
              <a:gd name="connsiteY6" fmla="*/ 648581 h 832099"/>
              <a:gd name="connsiteX7" fmla="*/ 512470 w 535904"/>
              <a:gd name="connsiteY7" fmla="*/ 556894 h 832099"/>
              <a:gd name="connsiteX8" fmla="*/ 292947 w 535904"/>
              <a:gd name="connsiteY8" fmla="*/ 277175 h 832099"/>
              <a:gd name="connsiteX9" fmla="*/ 116251 w 535904"/>
              <a:gd name="connsiteY9" fmla="*/ 188828 h 832099"/>
              <a:gd name="connsiteX0" fmla="*/ 535904 w 555350"/>
              <a:gd name="connsiteY0" fmla="*/ 310306 h 832172"/>
              <a:gd name="connsiteX1" fmla="*/ 278973 w 555350"/>
              <a:gd name="connsiteY1" fmla="*/ 70943 h 832172"/>
              <a:gd name="connsiteX2" fmla="*/ 5966 w 555350"/>
              <a:gd name="connsiteY2" fmla="*/ 27359 h 832172"/>
              <a:gd name="connsiteX3" fmla="*/ 103763 w 555350"/>
              <a:gd name="connsiteY3" fmla="*/ 449649 h 832172"/>
              <a:gd name="connsiteX4" fmla="*/ 256164 w 555350"/>
              <a:gd name="connsiteY4" fmla="*/ 674529 h 832172"/>
              <a:gd name="connsiteX5" fmla="*/ 481061 w 555350"/>
              <a:gd name="connsiteY5" fmla="*/ 831961 h 832172"/>
              <a:gd name="connsiteX6" fmla="*/ 553403 w 555350"/>
              <a:gd name="connsiteY6" fmla="*/ 642126 h 832172"/>
              <a:gd name="connsiteX7" fmla="*/ 512470 w 555350"/>
              <a:gd name="connsiteY7" fmla="*/ 556894 h 832172"/>
              <a:gd name="connsiteX8" fmla="*/ 292947 w 555350"/>
              <a:gd name="connsiteY8" fmla="*/ 277175 h 832172"/>
              <a:gd name="connsiteX9" fmla="*/ 116251 w 555350"/>
              <a:gd name="connsiteY9" fmla="*/ 188828 h 832172"/>
              <a:gd name="connsiteX0" fmla="*/ 535904 w 553893"/>
              <a:gd name="connsiteY0" fmla="*/ 310306 h 832172"/>
              <a:gd name="connsiteX1" fmla="*/ 278973 w 553893"/>
              <a:gd name="connsiteY1" fmla="*/ 70943 h 832172"/>
              <a:gd name="connsiteX2" fmla="*/ 5966 w 553893"/>
              <a:gd name="connsiteY2" fmla="*/ 27359 h 832172"/>
              <a:gd name="connsiteX3" fmla="*/ 103763 w 553893"/>
              <a:gd name="connsiteY3" fmla="*/ 449649 h 832172"/>
              <a:gd name="connsiteX4" fmla="*/ 256164 w 553893"/>
              <a:gd name="connsiteY4" fmla="*/ 674529 h 832172"/>
              <a:gd name="connsiteX5" fmla="*/ 481061 w 553893"/>
              <a:gd name="connsiteY5" fmla="*/ 831961 h 832172"/>
              <a:gd name="connsiteX6" fmla="*/ 553403 w 553893"/>
              <a:gd name="connsiteY6" fmla="*/ 642126 h 832172"/>
              <a:gd name="connsiteX7" fmla="*/ 453746 w 553893"/>
              <a:gd name="connsiteY7" fmla="*/ 422705 h 832172"/>
              <a:gd name="connsiteX8" fmla="*/ 292947 w 553893"/>
              <a:gd name="connsiteY8" fmla="*/ 277175 h 832172"/>
              <a:gd name="connsiteX9" fmla="*/ 116251 w 553893"/>
              <a:gd name="connsiteY9" fmla="*/ 188828 h 832172"/>
              <a:gd name="connsiteX0" fmla="*/ 535904 w 553893"/>
              <a:gd name="connsiteY0" fmla="*/ 310306 h 832172"/>
              <a:gd name="connsiteX1" fmla="*/ 278973 w 553893"/>
              <a:gd name="connsiteY1" fmla="*/ 70943 h 832172"/>
              <a:gd name="connsiteX2" fmla="*/ 5966 w 553893"/>
              <a:gd name="connsiteY2" fmla="*/ 27359 h 832172"/>
              <a:gd name="connsiteX3" fmla="*/ 103763 w 553893"/>
              <a:gd name="connsiteY3" fmla="*/ 449649 h 832172"/>
              <a:gd name="connsiteX4" fmla="*/ 256164 w 553893"/>
              <a:gd name="connsiteY4" fmla="*/ 674529 h 832172"/>
              <a:gd name="connsiteX5" fmla="*/ 481061 w 553893"/>
              <a:gd name="connsiteY5" fmla="*/ 831961 h 832172"/>
              <a:gd name="connsiteX6" fmla="*/ 553403 w 553893"/>
              <a:gd name="connsiteY6" fmla="*/ 642126 h 832172"/>
              <a:gd name="connsiteX7" fmla="*/ 453746 w 553893"/>
              <a:gd name="connsiteY7" fmla="*/ 422705 h 832172"/>
              <a:gd name="connsiteX8" fmla="*/ 292947 w 553893"/>
              <a:gd name="connsiteY8" fmla="*/ 277175 h 832172"/>
              <a:gd name="connsiteX9" fmla="*/ 147672 w 553893"/>
              <a:gd name="connsiteY9" fmla="*/ 377682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92947 w 554224"/>
              <a:gd name="connsiteY8" fmla="*/ 277175 h 832172"/>
              <a:gd name="connsiteX9" fmla="*/ 147672 w 554224"/>
              <a:gd name="connsiteY9" fmla="*/ 377682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59147 w 554224"/>
              <a:gd name="connsiteY8" fmla="*/ 166280 h 832172"/>
              <a:gd name="connsiteX9" fmla="*/ 147672 w 554224"/>
              <a:gd name="connsiteY9" fmla="*/ 377682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59147 w 554224"/>
              <a:gd name="connsiteY8" fmla="*/ 166280 h 832172"/>
              <a:gd name="connsiteX9" fmla="*/ 255952 w 554224"/>
              <a:gd name="connsiteY9" fmla="*/ 436651 h 832172"/>
              <a:gd name="connsiteX10" fmla="*/ 147672 w 554224"/>
              <a:gd name="connsiteY10" fmla="*/ 377682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59147 w 554224"/>
              <a:gd name="connsiteY8" fmla="*/ 166280 h 832172"/>
              <a:gd name="connsiteX9" fmla="*/ 255952 w 554224"/>
              <a:gd name="connsiteY9" fmla="*/ 436651 h 832172"/>
              <a:gd name="connsiteX10" fmla="*/ 282742 w 554224"/>
              <a:gd name="connsiteY10" fmla="*/ 493353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59147 w 554224"/>
              <a:gd name="connsiteY8" fmla="*/ 166280 h 832172"/>
              <a:gd name="connsiteX9" fmla="*/ 216508 w 554224"/>
              <a:gd name="connsiteY9" fmla="*/ 279950 h 832172"/>
              <a:gd name="connsiteX10" fmla="*/ 282742 w 554224"/>
              <a:gd name="connsiteY10" fmla="*/ 493353 h 832172"/>
              <a:gd name="connsiteX0" fmla="*/ 505678 w 523998"/>
              <a:gd name="connsiteY0" fmla="*/ 283887 h 805753"/>
              <a:gd name="connsiteX1" fmla="*/ 248747 w 523998"/>
              <a:gd name="connsiteY1" fmla="*/ 44524 h 805753"/>
              <a:gd name="connsiteX2" fmla="*/ 7902 w 523998"/>
              <a:gd name="connsiteY2" fmla="*/ 36288 h 805753"/>
              <a:gd name="connsiteX3" fmla="*/ 73537 w 523998"/>
              <a:gd name="connsiteY3" fmla="*/ 423230 h 805753"/>
              <a:gd name="connsiteX4" fmla="*/ 225938 w 523998"/>
              <a:gd name="connsiteY4" fmla="*/ 648110 h 805753"/>
              <a:gd name="connsiteX5" fmla="*/ 450835 w 523998"/>
              <a:gd name="connsiteY5" fmla="*/ 805542 h 805753"/>
              <a:gd name="connsiteX6" fmla="*/ 523177 w 523998"/>
              <a:gd name="connsiteY6" fmla="*/ 615707 h 805753"/>
              <a:gd name="connsiteX7" fmla="*/ 413847 w 523998"/>
              <a:gd name="connsiteY7" fmla="*/ 325566 h 805753"/>
              <a:gd name="connsiteX8" fmla="*/ 228921 w 523998"/>
              <a:gd name="connsiteY8" fmla="*/ 139861 h 805753"/>
              <a:gd name="connsiteX9" fmla="*/ 186282 w 523998"/>
              <a:gd name="connsiteY9" fmla="*/ 253531 h 805753"/>
              <a:gd name="connsiteX10" fmla="*/ 252516 w 523998"/>
              <a:gd name="connsiteY10" fmla="*/ 466934 h 805753"/>
              <a:gd name="connsiteX0" fmla="*/ 538409 w 538409"/>
              <a:gd name="connsiteY0" fmla="*/ 292467 h 806164"/>
              <a:gd name="connsiteX1" fmla="*/ 248747 w 538409"/>
              <a:gd name="connsiteY1" fmla="*/ 44935 h 806164"/>
              <a:gd name="connsiteX2" fmla="*/ 7902 w 538409"/>
              <a:gd name="connsiteY2" fmla="*/ 36699 h 806164"/>
              <a:gd name="connsiteX3" fmla="*/ 73537 w 538409"/>
              <a:gd name="connsiteY3" fmla="*/ 423641 h 806164"/>
              <a:gd name="connsiteX4" fmla="*/ 225938 w 538409"/>
              <a:gd name="connsiteY4" fmla="*/ 648521 h 806164"/>
              <a:gd name="connsiteX5" fmla="*/ 450835 w 538409"/>
              <a:gd name="connsiteY5" fmla="*/ 805953 h 806164"/>
              <a:gd name="connsiteX6" fmla="*/ 523177 w 538409"/>
              <a:gd name="connsiteY6" fmla="*/ 616118 h 806164"/>
              <a:gd name="connsiteX7" fmla="*/ 413847 w 538409"/>
              <a:gd name="connsiteY7" fmla="*/ 325977 h 806164"/>
              <a:gd name="connsiteX8" fmla="*/ 228921 w 538409"/>
              <a:gd name="connsiteY8" fmla="*/ 140272 h 806164"/>
              <a:gd name="connsiteX9" fmla="*/ 186282 w 538409"/>
              <a:gd name="connsiteY9" fmla="*/ 253942 h 806164"/>
              <a:gd name="connsiteX10" fmla="*/ 252516 w 538409"/>
              <a:gd name="connsiteY10" fmla="*/ 467345 h 806164"/>
              <a:gd name="connsiteX0" fmla="*/ 535233 w 535233"/>
              <a:gd name="connsiteY0" fmla="*/ 415616 h 929313"/>
              <a:gd name="connsiteX1" fmla="*/ 192323 w 535233"/>
              <a:gd name="connsiteY1" fmla="*/ 9924 h 929313"/>
              <a:gd name="connsiteX2" fmla="*/ 4726 w 535233"/>
              <a:gd name="connsiteY2" fmla="*/ 159848 h 929313"/>
              <a:gd name="connsiteX3" fmla="*/ 70361 w 535233"/>
              <a:gd name="connsiteY3" fmla="*/ 546790 h 929313"/>
              <a:gd name="connsiteX4" fmla="*/ 222762 w 535233"/>
              <a:gd name="connsiteY4" fmla="*/ 771670 h 929313"/>
              <a:gd name="connsiteX5" fmla="*/ 447659 w 535233"/>
              <a:gd name="connsiteY5" fmla="*/ 929102 h 929313"/>
              <a:gd name="connsiteX6" fmla="*/ 520001 w 535233"/>
              <a:gd name="connsiteY6" fmla="*/ 739267 h 929313"/>
              <a:gd name="connsiteX7" fmla="*/ 410671 w 535233"/>
              <a:gd name="connsiteY7" fmla="*/ 449126 h 929313"/>
              <a:gd name="connsiteX8" fmla="*/ 225745 w 535233"/>
              <a:gd name="connsiteY8" fmla="*/ 263421 h 929313"/>
              <a:gd name="connsiteX9" fmla="*/ 183106 w 535233"/>
              <a:gd name="connsiteY9" fmla="*/ 377091 h 929313"/>
              <a:gd name="connsiteX10" fmla="*/ 249340 w 535233"/>
              <a:gd name="connsiteY10" fmla="*/ 590494 h 929313"/>
              <a:gd name="connsiteX0" fmla="*/ 562712 w 562712"/>
              <a:gd name="connsiteY0" fmla="*/ 507206 h 1020903"/>
              <a:gd name="connsiteX1" fmla="*/ 219802 w 562712"/>
              <a:gd name="connsiteY1" fmla="*/ 101514 h 1020903"/>
              <a:gd name="connsiteX2" fmla="*/ 3481 w 562712"/>
              <a:gd name="connsiteY2" fmla="*/ 41450 h 1020903"/>
              <a:gd name="connsiteX3" fmla="*/ 97840 w 562712"/>
              <a:gd name="connsiteY3" fmla="*/ 638380 h 1020903"/>
              <a:gd name="connsiteX4" fmla="*/ 250241 w 562712"/>
              <a:gd name="connsiteY4" fmla="*/ 863260 h 1020903"/>
              <a:gd name="connsiteX5" fmla="*/ 475138 w 562712"/>
              <a:gd name="connsiteY5" fmla="*/ 1020692 h 1020903"/>
              <a:gd name="connsiteX6" fmla="*/ 547480 w 562712"/>
              <a:gd name="connsiteY6" fmla="*/ 830857 h 1020903"/>
              <a:gd name="connsiteX7" fmla="*/ 438150 w 562712"/>
              <a:gd name="connsiteY7" fmla="*/ 540716 h 1020903"/>
              <a:gd name="connsiteX8" fmla="*/ 253224 w 562712"/>
              <a:gd name="connsiteY8" fmla="*/ 355011 h 1020903"/>
              <a:gd name="connsiteX9" fmla="*/ 210585 w 562712"/>
              <a:gd name="connsiteY9" fmla="*/ 468681 h 1020903"/>
              <a:gd name="connsiteX10" fmla="*/ 276819 w 562712"/>
              <a:gd name="connsiteY10" fmla="*/ 682084 h 1020903"/>
              <a:gd name="connsiteX0" fmla="*/ 620147 w 620147"/>
              <a:gd name="connsiteY0" fmla="*/ 502717 h 1016437"/>
              <a:gd name="connsiteX1" fmla="*/ 277237 w 620147"/>
              <a:gd name="connsiteY1" fmla="*/ 97025 h 1016437"/>
              <a:gd name="connsiteX2" fmla="*/ 60916 w 620147"/>
              <a:gd name="connsiteY2" fmla="*/ 36961 h 1016437"/>
              <a:gd name="connsiteX3" fmla="*/ 16840 w 620147"/>
              <a:gd name="connsiteY3" fmla="*/ 573268 h 1016437"/>
              <a:gd name="connsiteX4" fmla="*/ 307676 w 620147"/>
              <a:gd name="connsiteY4" fmla="*/ 858771 h 1016437"/>
              <a:gd name="connsiteX5" fmla="*/ 532573 w 620147"/>
              <a:gd name="connsiteY5" fmla="*/ 1016203 h 1016437"/>
              <a:gd name="connsiteX6" fmla="*/ 604915 w 620147"/>
              <a:gd name="connsiteY6" fmla="*/ 826368 h 1016437"/>
              <a:gd name="connsiteX7" fmla="*/ 495585 w 620147"/>
              <a:gd name="connsiteY7" fmla="*/ 536227 h 1016437"/>
              <a:gd name="connsiteX8" fmla="*/ 310659 w 620147"/>
              <a:gd name="connsiteY8" fmla="*/ 350522 h 1016437"/>
              <a:gd name="connsiteX9" fmla="*/ 268020 w 620147"/>
              <a:gd name="connsiteY9" fmla="*/ 464192 h 1016437"/>
              <a:gd name="connsiteX10" fmla="*/ 334254 w 620147"/>
              <a:gd name="connsiteY10" fmla="*/ 677595 h 1016437"/>
              <a:gd name="connsiteX0" fmla="*/ 620452 w 620452"/>
              <a:gd name="connsiteY0" fmla="*/ 502717 h 1083219"/>
              <a:gd name="connsiteX1" fmla="*/ 277542 w 620452"/>
              <a:gd name="connsiteY1" fmla="*/ 97025 h 1083219"/>
              <a:gd name="connsiteX2" fmla="*/ 61221 w 620452"/>
              <a:gd name="connsiteY2" fmla="*/ 36961 h 1083219"/>
              <a:gd name="connsiteX3" fmla="*/ 17145 w 620452"/>
              <a:gd name="connsiteY3" fmla="*/ 573268 h 1083219"/>
              <a:gd name="connsiteX4" fmla="*/ 312152 w 620452"/>
              <a:gd name="connsiteY4" fmla="*/ 1051042 h 1083219"/>
              <a:gd name="connsiteX5" fmla="*/ 532878 w 620452"/>
              <a:gd name="connsiteY5" fmla="*/ 1016203 h 1083219"/>
              <a:gd name="connsiteX6" fmla="*/ 605220 w 620452"/>
              <a:gd name="connsiteY6" fmla="*/ 826368 h 1083219"/>
              <a:gd name="connsiteX7" fmla="*/ 495890 w 620452"/>
              <a:gd name="connsiteY7" fmla="*/ 536227 h 1083219"/>
              <a:gd name="connsiteX8" fmla="*/ 310964 w 620452"/>
              <a:gd name="connsiteY8" fmla="*/ 350522 h 1083219"/>
              <a:gd name="connsiteX9" fmla="*/ 268325 w 620452"/>
              <a:gd name="connsiteY9" fmla="*/ 464192 h 1083219"/>
              <a:gd name="connsiteX10" fmla="*/ 334559 w 620452"/>
              <a:gd name="connsiteY10" fmla="*/ 677595 h 1083219"/>
              <a:gd name="connsiteX0" fmla="*/ 620452 w 711048"/>
              <a:gd name="connsiteY0" fmla="*/ 502717 h 1146993"/>
              <a:gd name="connsiteX1" fmla="*/ 277542 w 711048"/>
              <a:gd name="connsiteY1" fmla="*/ 97025 h 1146993"/>
              <a:gd name="connsiteX2" fmla="*/ 61221 w 711048"/>
              <a:gd name="connsiteY2" fmla="*/ 36961 h 1146993"/>
              <a:gd name="connsiteX3" fmla="*/ 17145 w 711048"/>
              <a:gd name="connsiteY3" fmla="*/ 573268 h 1146993"/>
              <a:gd name="connsiteX4" fmla="*/ 312152 w 711048"/>
              <a:gd name="connsiteY4" fmla="*/ 1051042 h 1146993"/>
              <a:gd name="connsiteX5" fmla="*/ 698608 w 711048"/>
              <a:gd name="connsiteY5" fmla="*/ 1129997 h 1146993"/>
              <a:gd name="connsiteX6" fmla="*/ 605220 w 711048"/>
              <a:gd name="connsiteY6" fmla="*/ 826368 h 1146993"/>
              <a:gd name="connsiteX7" fmla="*/ 495890 w 711048"/>
              <a:gd name="connsiteY7" fmla="*/ 536227 h 1146993"/>
              <a:gd name="connsiteX8" fmla="*/ 310964 w 711048"/>
              <a:gd name="connsiteY8" fmla="*/ 350522 h 1146993"/>
              <a:gd name="connsiteX9" fmla="*/ 268325 w 711048"/>
              <a:gd name="connsiteY9" fmla="*/ 464192 h 1146993"/>
              <a:gd name="connsiteX10" fmla="*/ 334559 w 711048"/>
              <a:gd name="connsiteY10" fmla="*/ 677595 h 1146993"/>
              <a:gd name="connsiteX0" fmla="*/ 620452 w 722161"/>
              <a:gd name="connsiteY0" fmla="*/ 502717 h 1149402"/>
              <a:gd name="connsiteX1" fmla="*/ 277542 w 722161"/>
              <a:gd name="connsiteY1" fmla="*/ 97025 h 1149402"/>
              <a:gd name="connsiteX2" fmla="*/ 61221 w 722161"/>
              <a:gd name="connsiteY2" fmla="*/ 36961 h 1149402"/>
              <a:gd name="connsiteX3" fmla="*/ 17145 w 722161"/>
              <a:gd name="connsiteY3" fmla="*/ 573268 h 1149402"/>
              <a:gd name="connsiteX4" fmla="*/ 312152 w 722161"/>
              <a:gd name="connsiteY4" fmla="*/ 1051042 h 1149402"/>
              <a:gd name="connsiteX5" fmla="*/ 698608 w 722161"/>
              <a:gd name="connsiteY5" fmla="*/ 1129997 h 1149402"/>
              <a:gd name="connsiteX6" fmla="*/ 659752 w 722161"/>
              <a:gd name="connsiteY6" fmla="*/ 793617 h 1149402"/>
              <a:gd name="connsiteX7" fmla="*/ 495890 w 722161"/>
              <a:gd name="connsiteY7" fmla="*/ 536227 h 1149402"/>
              <a:gd name="connsiteX8" fmla="*/ 310964 w 722161"/>
              <a:gd name="connsiteY8" fmla="*/ 350522 h 1149402"/>
              <a:gd name="connsiteX9" fmla="*/ 268325 w 722161"/>
              <a:gd name="connsiteY9" fmla="*/ 464192 h 1149402"/>
              <a:gd name="connsiteX10" fmla="*/ 334559 w 722161"/>
              <a:gd name="connsiteY10" fmla="*/ 677595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310964 w 723858"/>
              <a:gd name="connsiteY8" fmla="*/ 350522 h 1149402"/>
              <a:gd name="connsiteX9" fmla="*/ 268325 w 723858"/>
              <a:gd name="connsiteY9" fmla="*/ 464192 h 1149402"/>
              <a:gd name="connsiteX10" fmla="*/ 334559 w 723858"/>
              <a:gd name="connsiteY10" fmla="*/ 677595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268325 w 723858"/>
              <a:gd name="connsiteY9" fmla="*/ 464192 h 1149402"/>
              <a:gd name="connsiteX10" fmla="*/ 334559 w 723858"/>
              <a:gd name="connsiteY10" fmla="*/ 677595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34559 w 723858"/>
              <a:gd name="connsiteY10" fmla="*/ 677595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462855 w 723858"/>
              <a:gd name="connsiteY10" fmla="*/ 952996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272553 w 723858"/>
              <a:gd name="connsiteY10" fmla="*/ 691762 h 1149402"/>
              <a:gd name="connsiteX11" fmla="*/ 462855 w 723858"/>
              <a:gd name="connsiteY11" fmla="*/ 952996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272553 w 723858"/>
              <a:gd name="connsiteY10" fmla="*/ 691762 h 1149402"/>
              <a:gd name="connsiteX11" fmla="*/ 351696 w 723858"/>
              <a:gd name="connsiteY11" fmla="*/ 815820 h 1149402"/>
              <a:gd name="connsiteX12" fmla="*/ 462855 w 723858"/>
              <a:gd name="connsiteY12" fmla="*/ 952996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40747 w 723858"/>
              <a:gd name="connsiteY10" fmla="*/ 720369 h 1149402"/>
              <a:gd name="connsiteX11" fmla="*/ 351696 w 723858"/>
              <a:gd name="connsiteY11" fmla="*/ 815820 h 1149402"/>
              <a:gd name="connsiteX12" fmla="*/ 462855 w 723858"/>
              <a:gd name="connsiteY12" fmla="*/ 952996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40747 w 723858"/>
              <a:gd name="connsiteY10" fmla="*/ 720369 h 1149402"/>
              <a:gd name="connsiteX11" fmla="*/ 351696 w 723858"/>
              <a:gd name="connsiteY11" fmla="*/ 815820 h 1149402"/>
              <a:gd name="connsiteX12" fmla="*/ 520757 w 723858"/>
              <a:gd name="connsiteY12" fmla="*/ 825471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40747 w 723858"/>
              <a:gd name="connsiteY10" fmla="*/ 720369 h 1149402"/>
              <a:gd name="connsiteX11" fmla="*/ 513341 w 723858"/>
              <a:gd name="connsiteY11" fmla="*/ 945978 h 1149402"/>
              <a:gd name="connsiteX12" fmla="*/ 520757 w 723858"/>
              <a:gd name="connsiteY12" fmla="*/ 825471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18271 w 723858"/>
              <a:gd name="connsiteY10" fmla="*/ 775606 h 1149402"/>
              <a:gd name="connsiteX11" fmla="*/ 513341 w 723858"/>
              <a:gd name="connsiteY11" fmla="*/ 945978 h 1149402"/>
              <a:gd name="connsiteX12" fmla="*/ 520757 w 723858"/>
              <a:gd name="connsiteY12" fmla="*/ 825471 h 1149402"/>
              <a:gd name="connsiteX0" fmla="*/ 633288 w 736694"/>
              <a:gd name="connsiteY0" fmla="*/ 495758 h 1142443"/>
              <a:gd name="connsiteX1" fmla="*/ 290378 w 736694"/>
              <a:gd name="connsiteY1" fmla="*/ 90066 h 1142443"/>
              <a:gd name="connsiteX2" fmla="*/ 74057 w 736694"/>
              <a:gd name="connsiteY2" fmla="*/ 30002 h 1142443"/>
              <a:gd name="connsiteX3" fmla="*/ 29981 w 736694"/>
              <a:gd name="connsiteY3" fmla="*/ 566309 h 1142443"/>
              <a:gd name="connsiteX4" fmla="*/ 324988 w 736694"/>
              <a:gd name="connsiteY4" fmla="*/ 1044083 h 1142443"/>
              <a:gd name="connsiteX5" fmla="*/ 711444 w 736694"/>
              <a:gd name="connsiteY5" fmla="*/ 1123038 h 1142443"/>
              <a:gd name="connsiteX6" fmla="*/ 672588 w 736694"/>
              <a:gd name="connsiteY6" fmla="*/ 786658 h 1142443"/>
              <a:gd name="connsiteX7" fmla="*/ 455517 w 736694"/>
              <a:gd name="connsiteY7" fmla="*/ 463836 h 1142443"/>
              <a:gd name="connsiteX8" fmla="*/ 260375 w 736694"/>
              <a:gd name="connsiteY8" fmla="*/ 307453 h 1142443"/>
              <a:gd name="connsiteX9" fmla="*/ 206190 w 736694"/>
              <a:gd name="connsiteY9" fmla="*/ 525446 h 1142443"/>
              <a:gd name="connsiteX10" fmla="*/ 331107 w 736694"/>
              <a:gd name="connsiteY10" fmla="*/ 768647 h 1142443"/>
              <a:gd name="connsiteX11" fmla="*/ 526177 w 736694"/>
              <a:gd name="connsiteY11" fmla="*/ 939019 h 1142443"/>
              <a:gd name="connsiteX12" fmla="*/ 533593 w 736694"/>
              <a:gd name="connsiteY12" fmla="*/ 818512 h 1142443"/>
              <a:gd name="connsiteX0" fmla="*/ 633288 w 736694"/>
              <a:gd name="connsiteY0" fmla="*/ 490544 h 1137229"/>
              <a:gd name="connsiteX1" fmla="*/ 290378 w 736694"/>
              <a:gd name="connsiteY1" fmla="*/ 84852 h 1137229"/>
              <a:gd name="connsiteX2" fmla="*/ 74057 w 736694"/>
              <a:gd name="connsiteY2" fmla="*/ 24788 h 1137229"/>
              <a:gd name="connsiteX3" fmla="*/ 29981 w 736694"/>
              <a:gd name="connsiteY3" fmla="*/ 561095 h 1137229"/>
              <a:gd name="connsiteX4" fmla="*/ 324988 w 736694"/>
              <a:gd name="connsiteY4" fmla="*/ 1038869 h 1137229"/>
              <a:gd name="connsiteX5" fmla="*/ 711444 w 736694"/>
              <a:gd name="connsiteY5" fmla="*/ 1117824 h 1137229"/>
              <a:gd name="connsiteX6" fmla="*/ 672588 w 736694"/>
              <a:gd name="connsiteY6" fmla="*/ 781444 h 1137229"/>
              <a:gd name="connsiteX7" fmla="*/ 455517 w 736694"/>
              <a:gd name="connsiteY7" fmla="*/ 458622 h 1137229"/>
              <a:gd name="connsiteX8" fmla="*/ 260375 w 736694"/>
              <a:gd name="connsiteY8" fmla="*/ 302239 h 1137229"/>
              <a:gd name="connsiteX9" fmla="*/ 206190 w 736694"/>
              <a:gd name="connsiteY9" fmla="*/ 520232 h 1137229"/>
              <a:gd name="connsiteX10" fmla="*/ 331107 w 736694"/>
              <a:gd name="connsiteY10" fmla="*/ 763433 h 1137229"/>
              <a:gd name="connsiteX11" fmla="*/ 526177 w 736694"/>
              <a:gd name="connsiteY11" fmla="*/ 933805 h 1137229"/>
              <a:gd name="connsiteX12" fmla="*/ 533593 w 736694"/>
              <a:gd name="connsiteY12" fmla="*/ 813298 h 1137229"/>
              <a:gd name="connsiteX0" fmla="*/ 623247 w 726653"/>
              <a:gd name="connsiteY0" fmla="*/ 481945 h 1128630"/>
              <a:gd name="connsiteX1" fmla="*/ 364917 w 726653"/>
              <a:gd name="connsiteY1" fmla="*/ 155309 h 1128630"/>
              <a:gd name="connsiteX2" fmla="*/ 64016 w 726653"/>
              <a:gd name="connsiteY2" fmla="*/ 16189 h 1128630"/>
              <a:gd name="connsiteX3" fmla="*/ 19940 w 726653"/>
              <a:gd name="connsiteY3" fmla="*/ 552496 h 1128630"/>
              <a:gd name="connsiteX4" fmla="*/ 314947 w 726653"/>
              <a:gd name="connsiteY4" fmla="*/ 1030270 h 1128630"/>
              <a:gd name="connsiteX5" fmla="*/ 701403 w 726653"/>
              <a:gd name="connsiteY5" fmla="*/ 1109225 h 1128630"/>
              <a:gd name="connsiteX6" fmla="*/ 662547 w 726653"/>
              <a:gd name="connsiteY6" fmla="*/ 772845 h 1128630"/>
              <a:gd name="connsiteX7" fmla="*/ 445476 w 726653"/>
              <a:gd name="connsiteY7" fmla="*/ 450023 h 1128630"/>
              <a:gd name="connsiteX8" fmla="*/ 250334 w 726653"/>
              <a:gd name="connsiteY8" fmla="*/ 293640 h 1128630"/>
              <a:gd name="connsiteX9" fmla="*/ 196149 w 726653"/>
              <a:gd name="connsiteY9" fmla="*/ 511633 h 1128630"/>
              <a:gd name="connsiteX10" fmla="*/ 321066 w 726653"/>
              <a:gd name="connsiteY10" fmla="*/ 754834 h 1128630"/>
              <a:gd name="connsiteX11" fmla="*/ 516136 w 726653"/>
              <a:gd name="connsiteY11" fmla="*/ 925206 h 1128630"/>
              <a:gd name="connsiteX12" fmla="*/ 523552 w 726653"/>
              <a:gd name="connsiteY12" fmla="*/ 804699 h 1128630"/>
              <a:gd name="connsiteX0" fmla="*/ 623247 w 726653"/>
              <a:gd name="connsiteY0" fmla="*/ 491051 h 1137736"/>
              <a:gd name="connsiteX1" fmla="*/ 364917 w 726653"/>
              <a:gd name="connsiteY1" fmla="*/ 164415 h 1137736"/>
              <a:gd name="connsiteX2" fmla="*/ 64016 w 726653"/>
              <a:gd name="connsiteY2" fmla="*/ 25295 h 1137736"/>
              <a:gd name="connsiteX3" fmla="*/ 19940 w 726653"/>
              <a:gd name="connsiteY3" fmla="*/ 561602 h 1137736"/>
              <a:gd name="connsiteX4" fmla="*/ 314947 w 726653"/>
              <a:gd name="connsiteY4" fmla="*/ 1039376 h 1137736"/>
              <a:gd name="connsiteX5" fmla="*/ 701403 w 726653"/>
              <a:gd name="connsiteY5" fmla="*/ 1118331 h 1137736"/>
              <a:gd name="connsiteX6" fmla="*/ 662547 w 726653"/>
              <a:gd name="connsiteY6" fmla="*/ 781951 h 1137736"/>
              <a:gd name="connsiteX7" fmla="*/ 445476 w 726653"/>
              <a:gd name="connsiteY7" fmla="*/ 459129 h 1137736"/>
              <a:gd name="connsiteX8" fmla="*/ 250334 w 726653"/>
              <a:gd name="connsiteY8" fmla="*/ 302746 h 1137736"/>
              <a:gd name="connsiteX9" fmla="*/ 196149 w 726653"/>
              <a:gd name="connsiteY9" fmla="*/ 520739 h 1137736"/>
              <a:gd name="connsiteX10" fmla="*/ 321066 w 726653"/>
              <a:gd name="connsiteY10" fmla="*/ 763940 h 1137736"/>
              <a:gd name="connsiteX11" fmla="*/ 516136 w 726653"/>
              <a:gd name="connsiteY11" fmla="*/ 934312 h 1137736"/>
              <a:gd name="connsiteX12" fmla="*/ 523552 w 726653"/>
              <a:gd name="connsiteY12" fmla="*/ 813805 h 1137736"/>
              <a:gd name="connsiteX0" fmla="*/ 629791 w 733197"/>
              <a:gd name="connsiteY0" fmla="*/ 486794 h 1135521"/>
              <a:gd name="connsiteX1" fmla="*/ 371461 w 733197"/>
              <a:gd name="connsiteY1" fmla="*/ 160158 h 1135521"/>
              <a:gd name="connsiteX2" fmla="*/ 70560 w 733197"/>
              <a:gd name="connsiteY2" fmla="*/ 21038 h 1135521"/>
              <a:gd name="connsiteX3" fmla="*/ 18277 w 733197"/>
              <a:gd name="connsiteY3" fmla="*/ 497349 h 1135521"/>
              <a:gd name="connsiteX4" fmla="*/ 321491 w 733197"/>
              <a:gd name="connsiteY4" fmla="*/ 1035119 h 1135521"/>
              <a:gd name="connsiteX5" fmla="*/ 707947 w 733197"/>
              <a:gd name="connsiteY5" fmla="*/ 1114074 h 1135521"/>
              <a:gd name="connsiteX6" fmla="*/ 669091 w 733197"/>
              <a:gd name="connsiteY6" fmla="*/ 777694 h 1135521"/>
              <a:gd name="connsiteX7" fmla="*/ 452020 w 733197"/>
              <a:gd name="connsiteY7" fmla="*/ 454872 h 1135521"/>
              <a:gd name="connsiteX8" fmla="*/ 256878 w 733197"/>
              <a:gd name="connsiteY8" fmla="*/ 298489 h 1135521"/>
              <a:gd name="connsiteX9" fmla="*/ 202693 w 733197"/>
              <a:gd name="connsiteY9" fmla="*/ 516482 h 1135521"/>
              <a:gd name="connsiteX10" fmla="*/ 327610 w 733197"/>
              <a:gd name="connsiteY10" fmla="*/ 759683 h 1135521"/>
              <a:gd name="connsiteX11" fmla="*/ 522680 w 733197"/>
              <a:gd name="connsiteY11" fmla="*/ 930055 h 1135521"/>
              <a:gd name="connsiteX12" fmla="*/ 530096 w 733197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759"/>
              <a:gd name="connsiteY0" fmla="*/ 486794 h 1135521"/>
              <a:gd name="connsiteX1" fmla="*/ 370260 w 731759"/>
              <a:gd name="connsiteY1" fmla="*/ 160158 h 1135521"/>
              <a:gd name="connsiteX2" fmla="*/ 69359 w 731759"/>
              <a:gd name="connsiteY2" fmla="*/ 21038 h 1135521"/>
              <a:gd name="connsiteX3" fmla="*/ 17076 w 731759"/>
              <a:gd name="connsiteY3" fmla="*/ 497349 h 1135521"/>
              <a:gd name="connsiteX4" fmla="*/ 320290 w 731759"/>
              <a:gd name="connsiteY4" fmla="*/ 1035119 h 1135521"/>
              <a:gd name="connsiteX5" fmla="*/ 706746 w 731759"/>
              <a:gd name="connsiteY5" fmla="*/ 1114074 h 1135521"/>
              <a:gd name="connsiteX6" fmla="*/ 667890 w 731759"/>
              <a:gd name="connsiteY6" fmla="*/ 777694 h 1135521"/>
              <a:gd name="connsiteX7" fmla="*/ 457944 w 731759"/>
              <a:gd name="connsiteY7" fmla="*/ 450592 h 1135521"/>
              <a:gd name="connsiteX8" fmla="*/ 255677 w 731759"/>
              <a:gd name="connsiteY8" fmla="*/ 298489 h 1135521"/>
              <a:gd name="connsiteX9" fmla="*/ 201492 w 731759"/>
              <a:gd name="connsiteY9" fmla="*/ 516482 h 1135521"/>
              <a:gd name="connsiteX10" fmla="*/ 326409 w 731759"/>
              <a:gd name="connsiteY10" fmla="*/ 759683 h 1135521"/>
              <a:gd name="connsiteX11" fmla="*/ 521479 w 731759"/>
              <a:gd name="connsiteY11" fmla="*/ 930055 h 1135521"/>
              <a:gd name="connsiteX12" fmla="*/ 552732 w 731759"/>
              <a:gd name="connsiteY12" fmla="*/ 748856 h 1135521"/>
              <a:gd name="connsiteX0" fmla="*/ 628590 w 731759"/>
              <a:gd name="connsiteY0" fmla="*/ 486794 h 1135521"/>
              <a:gd name="connsiteX1" fmla="*/ 370260 w 731759"/>
              <a:gd name="connsiteY1" fmla="*/ 160158 h 1135521"/>
              <a:gd name="connsiteX2" fmla="*/ 69359 w 731759"/>
              <a:gd name="connsiteY2" fmla="*/ 21038 h 1135521"/>
              <a:gd name="connsiteX3" fmla="*/ 17076 w 731759"/>
              <a:gd name="connsiteY3" fmla="*/ 497349 h 1135521"/>
              <a:gd name="connsiteX4" fmla="*/ 320290 w 731759"/>
              <a:gd name="connsiteY4" fmla="*/ 1035119 h 1135521"/>
              <a:gd name="connsiteX5" fmla="*/ 706746 w 731759"/>
              <a:gd name="connsiteY5" fmla="*/ 1114074 h 1135521"/>
              <a:gd name="connsiteX6" fmla="*/ 667890 w 731759"/>
              <a:gd name="connsiteY6" fmla="*/ 777694 h 1135521"/>
              <a:gd name="connsiteX7" fmla="*/ 457944 w 731759"/>
              <a:gd name="connsiteY7" fmla="*/ 450592 h 1135521"/>
              <a:gd name="connsiteX8" fmla="*/ 255677 w 731759"/>
              <a:gd name="connsiteY8" fmla="*/ 298489 h 1135521"/>
              <a:gd name="connsiteX9" fmla="*/ 201492 w 731759"/>
              <a:gd name="connsiteY9" fmla="*/ 516482 h 1135521"/>
              <a:gd name="connsiteX10" fmla="*/ 326409 w 731759"/>
              <a:gd name="connsiteY10" fmla="*/ 759683 h 1135521"/>
              <a:gd name="connsiteX11" fmla="*/ 521479 w 731759"/>
              <a:gd name="connsiteY11" fmla="*/ 930055 h 1135521"/>
              <a:gd name="connsiteX12" fmla="*/ 552732 w 731759"/>
              <a:gd name="connsiteY12" fmla="*/ 748856 h 1135521"/>
              <a:gd name="connsiteX0" fmla="*/ 628590 w 731759"/>
              <a:gd name="connsiteY0" fmla="*/ 486794 h 1140496"/>
              <a:gd name="connsiteX1" fmla="*/ 370260 w 731759"/>
              <a:gd name="connsiteY1" fmla="*/ 160158 h 1140496"/>
              <a:gd name="connsiteX2" fmla="*/ 69359 w 731759"/>
              <a:gd name="connsiteY2" fmla="*/ 21038 h 1140496"/>
              <a:gd name="connsiteX3" fmla="*/ 17076 w 731759"/>
              <a:gd name="connsiteY3" fmla="*/ 497349 h 1140496"/>
              <a:gd name="connsiteX4" fmla="*/ 320290 w 731759"/>
              <a:gd name="connsiteY4" fmla="*/ 1035119 h 1140496"/>
              <a:gd name="connsiteX5" fmla="*/ 706746 w 731759"/>
              <a:gd name="connsiteY5" fmla="*/ 1114074 h 1140496"/>
              <a:gd name="connsiteX6" fmla="*/ 667890 w 731759"/>
              <a:gd name="connsiteY6" fmla="*/ 777694 h 1140496"/>
              <a:gd name="connsiteX7" fmla="*/ 457944 w 731759"/>
              <a:gd name="connsiteY7" fmla="*/ 450592 h 1140496"/>
              <a:gd name="connsiteX8" fmla="*/ 255677 w 731759"/>
              <a:gd name="connsiteY8" fmla="*/ 298489 h 1140496"/>
              <a:gd name="connsiteX9" fmla="*/ 201492 w 731759"/>
              <a:gd name="connsiteY9" fmla="*/ 516482 h 1140496"/>
              <a:gd name="connsiteX10" fmla="*/ 326409 w 731759"/>
              <a:gd name="connsiteY10" fmla="*/ 759683 h 1140496"/>
              <a:gd name="connsiteX11" fmla="*/ 521479 w 731759"/>
              <a:gd name="connsiteY11" fmla="*/ 930055 h 1140496"/>
              <a:gd name="connsiteX12" fmla="*/ 552732 w 731759"/>
              <a:gd name="connsiteY12" fmla="*/ 748856 h 1140496"/>
              <a:gd name="connsiteX0" fmla="*/ 628590 w 735536"/>
              <a:gd name="connsiteY0" fmla="*/ 486794 h 1166302"/>
              <a:gd name="connsiteX1" fmla="*/ 370260 w 735536"/>
              <a:gd name="connsiteY1" fmla="*/ 160158 h 1166302"/>
              <a:gd name="connsiteX2" fmla="*/ 69359 w 735536"/>
              <a:gd name="connsiteY2" fmla="*/ 21038 h 1166302"/>
              <a:gd name="connsiteX3" fmla="*/ 17076 w 735536"/>
              <a:gd name="connsiteY3" fmla="*/ 497349 h 1166302"/>
              <a:gd name="connsiteX4" fmla="*/ 320290 w 735536"/>
              <a:gd name="connsiteY4" fmla="*/ 1035119 h 1166302"/>
              <a:gd name="connsiteX5" fmla="*/ 706746 w 735536"/>
              <a:gd name="connsiteY5" fmla="*/ 1114074 h 1166302"/>
              <a:gd name="connsiteX6" fmla="*/ 667890 w 735536"/>
              <a:gd name="connsiteY6" fmla="*/ 777694 h 1166302"/>
              <a:gd name="connsiteX7" fmla="*/ 457944 w 735536"/>
              <a:gd name="connsiteY7" fmla="*/ 450592 h 1166302"/>
              <a:gd name="connsiteX8" fmla="*/ 255677 w 735536"/>
              <a:gd name="connsiteY8" fmla="*/ 298489 h 1166302"/>
              <a:gd name="connsiteX9" fmla="*/ 201492 w 735536"/>
              <a:gd name="connsiteY9" fmla="*/ 516482 h 1166302"/>
              <a:gd name="connsiteX10" fmla="*/ 326409 w 735536"/>
              <a:gd name="connsiteY10" fmla="*/ 759683 h 1166302"/>
              <a:gd name="connsiteX11" fmla="*/ 521479 w 735536"/>
              <a:gd name="connsiteY11" fmla="*/ 930055 h 1166302"/>
              <a:gd name="connsiteX12" fmla="*/ 552732 w 735536"/>
              <a:gd name="connsiteY12" fmla="*/ 748856 h 1166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5536" h="1166302">
                <a:moveTo>
                  <a:pt x="628590" y="486794"/>
                </a:moveTo>
                <a:cubicBezTo>
                  <a:pt x="598220" y="438018"/>
                  <a:pt x="521445" y="295714"/>
                  <a:pt x="370260" y="160158"/>
                </a:cubicBezTo>
                <a:cubicBezTo>
                  <a:pt x="219075" y="24602"/>
                  <a:pt x="128223" y="-35161"/>
                  <a:pt x="69359" y="21038"/>
                </a:cubicBezTo>
                <a:cubicBezTo>
                  <a:pt x="10495" y="77237"/>
                  <a:pt x="-22023" y="317424"/>
                  <a:pt x="17076" y="497349"/>
                </a:cubicBezTo>
                <a:cubicBezTo>
                  <a:pt x="56175" y="677274"/>
                  <a:pt x="183239" y="911670"/>
                  <a:pt x="320290" y="1035119"/>
                </a:cubicBezTo>
                <a:cubicBezTo>
                  <a:pt x="457341" y="1158568"/>
                  <a:pt x="640284" y="1215433"/>
                  <a:pt x="706746" y="1114074"/>
                </a:cubicBezTo>
                <a:cubicBezTo>
                  <a:pt x="773208" y="1012715"/>
                  <a:pt x="709357" y="888274"/>
                  <a:pt x="667890" y="777694"/>
                </a:cubicBezTo>
                <a:cubicBezTo>
                  <a:pt x="626423" y="667114"/>
                  <a:pt x="526646" y="530460"/>
                  <a:pt x="457944" y="450592"/>
                </a:cubicBezTo>
                <a:cubicBezTo>
                  <a:pt x="389242" y="370725"/>
                  <a:pt x="326217" y="285357"/>
                  <a:pt x="255677" y="298489"/>
                </a:cubicBezTo>
                <a:cubicBezTo>
                  <a:pt x="185137" y="311621"/>
                  <a:pt x="185728" y="442004"/>
                  <a:pt x="201492" y="516482"/>
                </a:cubicBezTo>
                <a:cubicBezTo>
                  <a:pt x="217256" y="590960"/>
                  <a:pt x="261824" y="679736"/>
                  <a:pt x="326409" y="759683"/>
                </a:cubicBezTo>
                <a:cubicBezTo>
                  <a:pt x="390994" y="839630"/>
                  <a:pt x="452701" y="920157"/>
                  <a:pt x="521479" y="930055"/>
                </a:cubicBezTo>
                <a:cubicBezTo>
                  <a:pt x="590257" y="939953"/>
                  <a:pt x="534206" y="725993"/>
                  <a:pt x="552732" y="748856"/>
                </a:cubicBezTo>
              </a:path>
            </a:pathLst>
          </a:custGeom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39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046 C -0.01875 -0.00046 -0.04167 0.00139 -0.05555 0.00648 C -0.06962 0.01134 -0.08785 0.02014 -0.08733 0.03148 C -0.0868 0.04306 -0.06996 0.0625 -0.05677 0.0713 C -0.04375 0.08009 -0.03507 0.08195 -0.0092 0.08403 C 0.01649 0.08588 0.0441 0.06898 0.04566 0.06273 C 0.04774 0.05602 0.05486 0.05255 0.05156 0.03889 C 0.04844 0.02546 0.02604 0.01759 0.01111 0.01482 C -0.00382 0.01181 -0.02778 0.01806 -0.03802 0.02107 C -0.04844 0.02384 -0.04531 0.02384 -0.05069 0.03241 C -0.05625 0.04074 -0.03142 0.05949 -0.01649 0.05972 C -0.00156 0.05995 0.0257 0.05486 0.02379 0.04352 C 0.0217 0.03195 0.01441 0.03241 0.00972 0.02708 " pathEditMode="relative" rAng="0" ptsTypes="AAAAAAAA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To illustrate the Robinson instability we will use some simplifications: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is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point-like </a:t>
            </a:r>
            <a:r>
              <a:rPr lang="en-US" sz="1800" dirty="0">
                <a:sym typeface="Wingdings"/>
              </a:rPr>
              <a:t>and feels an external linear force (i.e. it would execute linear synchrotron oscillations in absence of the wake forces)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additionally feels the effect of a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multi-turn wake</a:t>
            </a:r>
            <a:endParaRPr lang="en-US" b="1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99C4B-CBC8-3847-80B6-DC6568D91CB6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453" y="2771996"/>
            <a:ext cx="8583097" cy="1434892"/>
          </a:xfrm>
          <a:prstGeom prst="rect">
            <a:avLst/>
          </a:prstGeom>
        </p:spPr>
      </p:pic>
      <p:sp>
        <p:nvSpPr>
          <p:cNvPr id="26" name="Content Placeholder 2 2"/>
          <p:cNvSpPr txBox="1">
            <a:spLocks/>
          </p:cNvSpPr>
          <p:nvPr/>
        </p:nvSpPr>
        <p:spPr>
          <a:xfrm>
            <a:off x="1956000" y="2232000"/>
            <a:ext cx="8280000" cy="2880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Longitudinal Hamiltonian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en-US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dirty="0"/>
              <a:t>Expansion of wake field (</a:t>
            </a:r>
            <a:r>
              <a:rPr lang="en-US" sz="1600" dirty="0"/>
              <a:t>we assume that the wake can be linearized on the scale of a synchrotron oscillation</a:t>
            </a:r>
            <a:r>
              <a:rPr lang="de-DE" sz="2000" dirty="0"/>
              <a:t>)</a:t>
            </a:r>
            <a:endParaRPr lang="en-US" sz="2000" dirty="0"/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425" y="5256000"/>
            <a:ext cx="6825153" cy="98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96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1450" lvl="1" indent="-342900" algn="just">
              <a:spcBef>
                <a:spcPct val="20000"/>
              </a:spcBef>
              <a:defRPr/>
            </a:pPr>
            <a:r>
              <a:rPr lang="en-US" sz="1600" dirty="0">
                <a:sym typeface="Wingdings"/>
              </a:rPr>
              <a:t>The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first term </a:t>
            </a:r>
            <a:r>
              <a:rPr lang="en-US" sz="1600" dirty="0">
                <a:sym typeface="Wingdings"/>
              </a:rPr>
              <a:t>only contributes as a constant term in the solution of the equation of motion, i.e. the synchrotron oscillation will be executed around a certain z0 and not around 0. This term represents the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stable phase shift </a:t>
            </a:r>
            <a:r>
              <a:rPr lang="en-US" sz="1600" dirty="0">
                <a:sym typeface="Wingdings"/>
              </a:rPr>
              <a:t>that compensates for the energy loss</a:t>
            </a:r>
          </a:p>
          <a:p>
            <a:pPr marL="531450" lvl="1" indent="-342900" algn="just">
              <a:spcBef>
                <a:spcPct val="20000"/>
              </a:spcBef>
              <a:defRPr/>
            </a:pPr>
            <a:r>
              <a:rPr lang="en-US" sz="1600" dirty="0">
                <a:sym typeface="Wingdings"/>
              </a:rPr>
              <a:t>The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second term</a:t>
            </a:r>
            <a:r>
              <a:rPr lang="en-US" sz="16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600" dirty="0">
                <a:sym typeface="Wingdings"/>
              </a:rPr>
              <a:t>is a dynamic term introduced as a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“friction” term </a:t>
            </a:r>
            <a:r>
              <a:rPr lang="en-US" sz="1600" dirty="0">
                <a:sym typeface="Wingdings"/>
              </a:rPr>
              <a:t>in the equation of the oscillator, which can</a:t>
            </a:r>
            <a:r>
              <a:rPr lang="en-US" sz="16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lead to instability</a:t>
            </a:r>
            <a:r>
              <a:rPr lang="en-US" sz="1600" dirty="0">
                <a:sym typeface="Wingdings"/>
              </a:rPr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115E3-3049-5147-B4C4-EAADC20CC422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62</a:t>
            </a:fld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01" y="2772001"/>
            <a:ext cx="5342329" cy="634593"/>
          </a:xfrm>
          <a:prstGeom prst="rect">
            <a:avLst/>
          </a:prstGeom>
        </p:spPr>
      </p:pic>
      <p:sp>
        <p:nvSpPr>
          <p:cNvPr id="26" name="Content Placeholder 2 2"/>
          <p:cNvSpPr txBox="1">
            <a:spLocks/>
          </p:cNvSpPr>
          <p:nvPr/>
        </p:nvSpPr>
        <p:spPr>
          <a:xfrm>
            <a:off x="1956000" y="2232000"/>
            <a:ext cx="8280000" cy="36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Equations of motion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</p:txBody>
      </p:sp>
      <p:sp>
        <p:nvSpPr>
          <p:cNvPr id="31" name="Oval 30"/>
          <p:cNvSpPr/>
          <p:nvPr/>
        </p:nvSpPr>
        <p:spPr>
          <a:xfrm>
            <a:off x="5880000" y="2700000"/>
            <a:ext cx="2088000" cy="720000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4872000" y="2881560"/>
            <a:ext cx="990606" cy="362023"/>
            <a:chOff x="6732000" y="2229976"/>
            <a:chExt cx="990606" cy="362023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732000" y="2231999"/>
              <a:ext cx="990606" cy="36000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6732000" y="2229976"/>
              <a:ext cx="990606" cy="36000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551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1450" lvl="1" indent="-342900" algn="just">
              <a:spcBef>
                <a:spcPct val="20000"/>
              </a:spcBef>
              <a:defRPr/>
            </a:pPr>
            <a:r>
              <a:rPr lang="en-US" sz="1600" dirty="0">
                <a:sym typeface="Wingdings"/>
              </a:rPr>
              <a:t>The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first term </a:t>
            </a:r>
            <a:r>
              <a:rPr lang="en-US" sz="1600" dirty="0">
                <a:sym typeface="Wingdings"/>
              </a:rPr>
              <a:t>only contributes as a constant term in the solution of the equation of motion, i.e. the synchrotron oscillation will be executed around a certain z0 and not around 0. This term represents the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stable phase shift </a:t>
            </a:r>
            <a:r>
              <a:rPr lang="en-US" sz="1600" dirty="0">
                <a:sym typeface="Wingdings"/>
              </a:rPr>
              <a:t>that compensates for the energy loss</a:t>
            </a:r>
          </a:p>
          <a:p>
            <a:pPr marL="531450" lvl="1" indent="-342900" algn="just">
              <a:spcBef>
                <a:spcPct val="20000"/>
              </a:spcBef>
              <a:defRPr/>
            </a:pPr>
            <a:r>
              <a:rPr lang="en-US" sz="1600" dirty="0">
                <a:sym typeface="Wingdings"/>
              </a:rPr>
              <a:t>The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second term</a:t>
            </a:r>
            <a:r>
              <a:rPr lang="en-US" sz="16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600" dirty="0">
                <a:sym typeface="Wingdings"/>
              </a:rPr>
              <a:t>is a dynamic term introduced as a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“friction” term </a:t>
            </a:r>
            <a:r>
              <a:rPr lang="en-US" sz="1600" dirty="0">
                <a:sym typeface="Wingdings"/>
              </a:rPr>
              <a:t>in the equation of the oscillator, which can</a:t>
            </a:r>
            <a:r>
              <a:rPr lang="en-US" sz="16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lead to instability</a:t>
            </a:r>
            <a:r>
              <a:rPr lang="en-US" sz="1600" dirty="0">
                <a:sym typeface="Wingdings"/>
              </a:rPr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330B-9EF8-5144-A1B5-DC031066B463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63</a:t>
            </a:fld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01" y="2772001"/>
            <a:ext cx="5342329" cy="634593"/>
          </a:xfrm>
          <a:prstGeom prst="rect">
            <a:avLst/>
          </a:prstGeom>
        </p:spPr>
      </p:pic>
      <p:sp>
        <p:nvSpPr>
          <p:cNvPr id="26" name="Content Placeholder 2 2"/>
          <p:cNvSpPr txBox="1">
            <a:spLocks/>
          </p:cNvSpPr>
          <p:nvPr/>
        </p:nvSpPr>
        <p:spPr>
          <a:xfrm>
            <a:off x="1956000" y="2232000"/>
            <a:ext cx="8280000" cy="36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Equations of motion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dirty="0"/>
              <a:t>Ansatz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dirty="0"/>
              <a:t>Solution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01" y="4175999"/>
            <a:ext cx="1712807" cy="2280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804" y="5364000"/>
            <a:ext cx="5550543" cy="6352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000" y="3888001"/>
            <a:ext cx="4880456" cy="652731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4872000" y="5256000"/>
            <a:ext cx="2952000" cy="720000"/>
          </a:xfrm>
          <a:prstGeom prst="roundRect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flipV="1">
            <a:off x="6348001" y="4536000"/>
            <a:ext cx="654011" cy="720000"/>
          </a:xfrm>
          <a:prstGeom prst="straightConnector1">
            <a:avLst/>
          </a:prstGeom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5340000" y="3816000"/>
            <a:ext cx="5112000" cy="720000"/>
          </a:xfrm>
          <a:prstGeom prst="roundRect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880000" y="2700000"/>
            <a:ext cx="2088000" cy="720000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4872000" y="2881560"/>
            <a:ext cx="990606" cy="362023"/>
            <a:chOff x="6732000" y="2229976"/>
            <a:chExt cx="990606" cy="362023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732000" y="2231999"/>
              <a:ext cx="990606" cy="36000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6732000" y="2229976"/>
              <a:ext cx="990606" cy="36000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6996001" y="4752000"/>
            <a:ext cx="3292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2"/>
                </a:solidFill>
              </a:rPr>
              <a:t>Expressed in terms of impedance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54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1450" lvl="1" indent="-342900" algn="just">
              <a:spcBef>
                <a:spcPct val="20000"/>
              </a:spcBef>
              <a:defRPr/>
            </a:pPr>
            <a:r>
              <a:rPr lang="en-US" dirty="0">
                <a:sym typeface="Wingdings"/>
              </a:rPr>
              <a:t>We assume a small deviation from the synchrotron tune:</a:t>
            </a:r>
          </a:p>
          <a:p>
            <a:pPr marL="8743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sym typeface="Wingdings"/>
              </a:rPr>
              <a:t>Re(</a:t>
            </a:r>
            <a:r>
              <a:rPr lang="el-GR" sz="1600" dirty="0">
                <a:sym typeface="Wingdings"/>
              </a:rPr>
              <a:t>Ω</a:t>
            </a:r>
            <a:r>
              <a:rPr lang="de-DE" sz="1600" dirty="0">
                <a:sym typeface="Wingdings"/>
              </a:rPr>
              <a:t> - </a:t>
            </a:r>
            <a:r>
              <a:rPr lang="el-GR" sz="1600" dirty="0">
                <a:sym typeface="Wingdings"/>
              </a:rPr>
              <a:t>ω</a:t>
            </a:r>
            <a:r>
              <a:rPr lang="de-DE" sz="1600" baseline="-25000" dirty="0">
                <a:sym typeface="Wingdings"/>
              </a:rPr>
              <a:t>s</a:t>
            </a:r>
            <a:r>
              <a:rPr lang="en-US" sz="1600" dirty="0">
                <a:sym typeface="Wingdings"/>
              </a:rPr>
              <a:t>) 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Synchrotron tune shift</a:t>
            </a:r>
          </a:p>
          <a:p>
            <a:pPr marL="8743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 err="1">
                <a:sym typeface="Wingdings"/>
              </a:rPr>
              <a:t>Im</a:t>
            </a:r>
            <a:r>
              <a:rPr lang="en-US" sz="1600" dirty="0">
                <a:sym typeface="Wingdings"/>
              </a:rPr>
              <a:t>(</a:t>
            </a:r>
            <a:r>
              <a:rPr lang="el-GR" sz="1600" dirty="0">
                <a:sym typeface="Wingdings"/>
              </a:rPr>
              <a:t>Ω</a:t>
            </a:r>
            <a:r>
              <a:rPr lang="de-DE" sz="1600" dirty="0">
                <a:sym typeface="Wingdings"/>
              </a:rPr>
              <a:t> - </a:t>
            </a:r>
            <a:r>
              <a:rPr lang="el-GR" sz="1600" dirty="0">
                <a:sym typeface="Wingdings"/>
              </a:rPr>
              <a:t>ω</a:t>
            </a:r>
            <a:r>
              <a:rPr lang="de-DE" sz="1600" baseline="-25000" dirty="0">
                <a:sym typeface="Wingdings"/>
              </a:rPr>
              <a:t>s</a:t>
            </a:r>
            <a:r>
              <a:rPr lang="en-US" sz="1600" dirty="0">
                <a:sym typeface="Wingdings"/>
              </a:rPr>
              <a:t>) 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Growth/damping rate</a:t>
            </a:r>
            <a:r>
              <a:rPr lang="en-US" sz="1600" dirty="0">
                <a:sym typeface="Wingdings"/>
              </a:rPr>
              <a:t>, only depends on the dynamic term, if it is positive there is an instability!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D022-D726-2248-98C5-1AD8CEA74FDB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64</a:t>
            </a:fld>
            <a:endParaRPr lang="en-GB"/>
          </a:p>
        </p:txBody>
      </p:sp>
      <p:sp>
        <p:nvSpPr>
          <p:cNvPr id="26" name="Content Placeholder 2 2"/>
          <p:cNvSpPr txBox="1">
            <a:spLocks/>
          </p:cNvSpPr>
          <p:nvPr/>
        </p:nvSpPr>
        <p:spPr>
          <a:xfrm>
            <a:off x="1956000" y="2232000"/>
            <a:ext cx="8280000" cy="42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Solution: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b="1" dirty="0">
                <a:solidFill>
                  <a:schemeClr val="accent4"/>
                </a:solidFill>
              </a:rPr>
              <a:t>Tune shift: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b="1" dirty="0">
                <a:solidFill>
                  <a:schemeClr val="accent2"/>
                </a:solidFill>
              </a:rPr>
              <a:t>Growth rate: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000" y="4284000"/>
            <a:ext cx="7314460" cy="125227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000" y="2700000"/>
            <a:ext cx="6504204" cy="95341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000" y="5832001"/>
            <a:ext cx="6854548" cy="61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1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EE396-0EC6-9259-61D2-52A59C2A1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F2E2-C7ED-CF4D-A2D5-D7E2C3BEB7C4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65</a:t>
            </a:fld>
            <a:endParaRPr lang="en-GB"/>
          </a:p>
        </p:txBody>
      </p:sp>
      <p:sp>
        <p:nvSpPr>
          <p:cNvPr id="26" name="Content Placeholder 2 2"/>
          <p:cNvSpPr txBox="1">
            <a:spLocks/>
          </p:cNvSpPr>
          <p:nvPr/>
        </p:nvSpPr>
        <p:spPr>
          <a:xfrm>
            <a:off x="1956000" y="2232000"/>
            <a:ext cx="8280000" cy="42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Solution: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b="1" dirty="0">
                <a:solidFill>
                  <a:schemeClr val="accent2"/>
                </a:solidFill>
              </a:rPr>
              <a:t>Stability criterion: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002" y="720000"/>
            <a:ext cx="7846031" cy="141732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001" y="2663999"/>
            <a:ext cx="7392286" cy="1595668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6564001" y="4284000"/>
            <a:ext cx="3202361" cy="2160000"/>
            <a:chOff x="4897200" y="3772916"/>
            <a:chExt cx="3986556" cy="2688944"/>
          </a:xfrm>
        </p:grpSpPr>
        <p:grpSp>
          <p:nvGrpSpPr>
            <p:cNvPr id="16" name="Group 20"/>
            <p:cNvGrpSpPr/>
            <p:nvPr/>
          </p:nvGrpSpPr>
          <p:grpSpPr>
            <a:xfrm>
              <a:off x="4897200" y="3772916"/>
              <a:ext cx="3986556" cy="2688944"/>
              <a:chOff x="5304000" y="1321604"/>
              <a:chExt cx="3048000" cy="1879600"/>
            </a:xfrm>
          </p:grpSpPr>
          <p:pic>
            <p:nvPicPr>
              <p:cNvPr id="18" name="Picture 17" descr="LongImped4.pdf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04000" y="1321604"/>
                <a:ext cx="3048000" cy="187960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6962200" y="1449703"/>
                <a:ext cx="876300" cy="294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>
                    <a:solidFill>
                      <a:srgbClr val="000090"/>
                    </a:solidFill>
                  </a:rPr>
                  <a:t>Re[Z</a:t>
                </a:r>
                <a:r>
                  <a:rPr lang="en-US" sz="1600" b="1" baseline="-25000" dirty="0">
                    <a:solidFill>
                      <a:srgbClr val="000090"/>
                    </a:solidFill>
                  </a:rPr>
                  <a:t>||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]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740041" y="2123984"/>
                <a:ext cx="914400" cy="294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>
                    <a:solidFill>
                      <a:srgbClr val="FF0000"/>
                    </a:solidFill>
                  </a:rPr>
                  <a:t>Im[Z</a:t>
                </a:r>
                <a:r>
                  <a:rPr lang="en-US" sz="1600" b="1" baseline="-25000" dirty="0">
                    <a:solidFill>
                      <a:srgbClr val="FF0000"/>
                    </a:solidFill>
                  </a:rPr>
                  <a:t>||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]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093053" y="4918614"/>
              <a:ext cx="1395295" cy="402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err="1">
                  <a:latin typeface="Symbol" charset="2"/>
                  <a:cs typeface="Symbol" charset="2"/>
                </a:rPr>
                <a:t>w</a:t>
              </a:r>
              <a:r>
                <a:rPr lang="en-US" sz="1500" baseline="-25000" dirty="0" err="1"/>
                <a:t>r</a:t>
              </a:r>
              <a:r>
                <a:rPr lang="en-US" sz="1500" baseline="-25000" dirty="0"/>
                <a:t> </a:t>
              </a:r>
              <a:r>
                <a:rPr lang="en-US" sz="1500" dirty="0"/>
                <a:t> ≈ h</a:t>
              </a:r>
              <a:r>
                <a:rPr lang="en-US" sz="1500" dirty="0">
                  <a:latin typeface="Symbol" charset="2"/>
                  <a:cs typeface="Symbol" charset="2"/>
                </a:rPr>
                <a:t>w</a:t>
              </a:r>
              <a:r>
                <a:rPr lang="en-US" sz="1500" baseline="-25000" dirty="0"/>
                <a:t>0</a:t>
              </a:r>
              <a:endParaRPr lang="en-US" sz="15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000" y="4752000"/>
            <a:ext cx="2360000" cy="39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4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2991A-3776-9D9A-FCDB-6C6304345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9401-9B9E-A645-843C-0B46C18AFEB5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66</a:t>
            </a:fld>
            <a:endParaRPr lang="en-GB"/>
          </a:p>
        </p:txBody>
      </p:sp>
      <p:sp>
        <p:nvSpPr>
          <p:cNvPr id="26" name="Content Placeholder 2 2"/>
          <p:cNvSpPr txBox="1">
            <a:spLocks/>
          </p:cNvSpPr>
          <p:nvPr/>
        </p:nvSpPr>
        <p:spPr>
          <a:xfrm>
            <a:off x="1956000" y="720000"/>
            <a:ext cx="8280000" cy="42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de-DE" sz="2000" b="1" dirty="0">
                <a:solidFill>
                  <a:schemeClr val="accent2"/>
                </a:solidFill>
              </a:rPr>
              <a:t>Stability criterion: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000" y="720000"/>
            <a:ext cx="2360000" cy="39022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/>
          <a:srcRect t="6170"/>
          <a:stretch/>
        </p:blipFill>
        <p:spPr>
          <a:xfrm>
            <a:off x="2496000" y="1368000"/>
            <a:ext cx="7200000" cy="3539760"/>
          </a:xfrm>
          <a:prstGeom prst="rect">
            <a:avLst/>
          </a:prstGeom>
          <a:ln>
            <a:noFill/>
          </a:ln>
        </p:spPr>
      </p:pic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2856000" y="5184000"/>
          <a:ext cx="6480000" cy="1080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500" baseline="0" dirty="0"/>
                        <a:t>ω</a:t>
                      </a:r>
                      <a:r>
                        <a:rPr lang="de-DE" sz="1500" baseline="-25000" dirty="0"/>
                        <a:t>r</a:t>
                      </a:r>
                      <a:r>
                        <a:rPr lang="en-US" sz="1500" baseline="0" dirty="0"/>
                        <a:t> &lt; h</a:t>
                      </a:r>
                      <a:r>
                        <a:rPr lang="el-GR" sz="1500" baseline="0" dirty="0"/>
                        <a:t>ω</a:t>
                      </a:r>
                      <a:r>
                        <a:rPr lang="de-DE" sz="1500" baseline="-25000" dirty="0"/>
                        <a:t>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baseline="0" dirty="0"/>
                        <a:t>ω</a:t>
                      </a:r>
                      <a:r>
                        <a:rPr lang="de-DE" sz="1500" baseline="-25000" dirty="0"/>
                        <a:t>r</a:t>
                      </a:r>
                      <a:r>
                        <a:rPr lang="en-US" sz="1500" baseline="0" dirty="0"/>
                        <a:t> &gt; h</a:t>
                      </a:r>
                      <a:r>
                        <a:rPr lang="el-GR" sz="1500" baseline="0" dirty="0"/>
                        <a:t>ω</a:t>
                      </a:r>
                      <a:r>
                        <a:rPr lang="de-DE" sz="1500" baseline="-25000" dirty="0"/>
                        <a:t>0</a:t>
                      </a:r>
                      <a:endParaRPr lang="en-US" sz="15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Above transition (η &gt; 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unstable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Below transition (η &lt; 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unstable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stable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3180000" y="2628000"/>
            <a:ext cx="2028140" cy="504056"/>
            <a:chOff x="1437930" y="3068960"/>
            <a:chExt cx="2028140" cy="504056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437930" y="3068960"/>
              <a:ext cx="1440160" cy="0"/>
            </a:xfrm>
            <a:prstGeom prst="line">
              <a:avLst/>
            </a:prstGeom>
            <a:ln w="25400">
              <a:solidFill>
                <a:srgbClr val="CC0066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437930" y="3573016"/>
              <a:ext cx="2028140" cy="0"/>
            </a:xfrm>
            <a:prstGeom prst="line">
              <a:avLst/>
            </a:prstGeom>
            <a:ln w="25400">
              <a:solidFill>
                <a:srgbClr val="CC0066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1437930" y="3068960"/>
              <a:ext cx="0" cy="504056"/>
            </a:xfrm>
            <a:prstGeom prst="straightConnector1">
              <a:avLst/>
            </a:prstGeom>
            <a:ln w="25400">
              <a:solidFill>
                <a:srgbClr val="CC0066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7716000" y="2376000"/>
            <a:ext cx="2028140" cy="792088"/>
            <a:chOff x="5823285" y="2780928"/>
            <a:chExt cx="2028140" cy="792088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6372200" y="2780928"/>
              <a:ext cx="1440160" cy="0"/>
            </a:xfrm>
            <a:prstGeom prst="line">
              <a:avLst/>
            </a:prstGeom>
            <a:ln w="25400">
              <a:solidFill>
                <a:srgbClr val="CC0066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823285" y="3573016"/>
              <a:ext cx="2028140" cy="0"/>
            </a:xfrm>
            <a:prstGeom prst="line">
              <a:avLst/>
            </a:prstGeom>
            <a:ln w="25400">
              <a:solidFill>
                <a:srgbClr val="CC0066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7846634" y="2780928"/>
              <a:ext cx="4791" cy="792088"/>
            </a:xfrm>
            <a:prstGeom prst="straightConnector1">
              <a:avLst/>
            </a:prstGeom>
            <a:ln w="25400">
              <a:solidFill>
                <a:srgbClr val="CC0066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000" y="1404000"/>
            <a:ext cx="1225946" cy="216000"/>
          </a:xfrm>
          <a:prstGeom prst="rect">
            <a:avLst/>
          </a:prstGeom>
        </p:spPr>
      </p:pic>
      <p:pic>
        <p:nvPicPr>
          <p:cNvPr id="36" name="Picture 3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000" y="1404000"/>
            <a:ext cx="1208432" cy="216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00" y="3240001"/>
            <a:ext cx="2090288" cy="3919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000" y="1872000"/>
            <a:ext cx="2091154" cy="39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6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Robinson damping and instability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0782E7E-D8E4-B9A4-9D07-6E3B20F46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00F4D-F173-AE4D-A28A-15A5039F689B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67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352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0001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88000" y="792000"/>
            <a:ext cx="3708000" cy="576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Examples of numerical simulations – SPS bunch with </a:t>
            </a:r>
            <a:r>
              <a:rPr lang="en-US" b="1" dirty="0">
                <a:solidFill>
                  <a:srgbClr val="C00000"/>
                </a:solidFill>
              </a:rPr>
              <a:t>single narrow-band resonator</a:t>
            </a:r>
            <a:r>
              <a:rPr lang="en-US" dirty="0">
                <a:solidFill>
                  <a:schemeClr val="tx1"/>
                </a:solidFill>
              </a:rPr>
              <a:t> wake: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Initializing an otherwise matched bunch with a slight momentum error, </a:t>
            </a:r>
            <a:r>
              <a:rPr lang="en-US" b="1" dirty="0">
                <a:solidFill>
                  <a:srgbClr val="C00000"/>
                </a:solidFill>
              </a:rPr>
              <a:t>two regimes are found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Regime of </a:t>
            </a:r>
            <a:r>
              <a:rPr lang="en-US" b="1" dirty="0">
                <a:solidFill>
                  <a:srgbClr val="C00000"/>
                </a:solidFill>
              </a:rPr>
              <a:t>Robinson damping </a:t>
            </a:r>
            <a:r>
              <a:rPr lang="en-US" dirty="0">
                <a:solidFill>
                  <a:schemeClr val="tx1"/>
                </a:solidFill>
              </a:rPr>
              <a:t>when the resonator is </a:t>
            </a:r>
            <a:r>
              <a:rPr lang="en-US" b="1" dirty="0">
                <a:solidFill>
                  <a:srgbClr val="C00000"/>
                </a:solidFill>
              </a:rPr>
              <a:t>detuned to h</a:t>
            </a:r>
            <a:r>
              <a:rPr lang="el-GR" b="1" dirty="0">
                <a:solidFill>
                  <a:srgbClr val="C00000"/>
                </a:solidFill>
              </a:rPr>
              <a:t>ω</a:t>
            </a:r>
            <a:r>
              <a:rPr lang="de-DE" b="1" baseline="-25000" dirty="0">
                <a:solidFill>
                  <a:srgbClr val="C00000"/>
                </a:solidFill>
              </a:rPr>
              <a:t>0</a:t>
            </a:r>
            <a:r>
              <a:rPr lang="de-DE" b="1" dirty="0">
                <a:solidFill>
                  <a:srgbClr val="C00000"/>
                </a:solidFill>
              </a:rPr>
              <a:t> – </a:t>
            </a:r>
            <a:r>
              <a:rPr lang="el-GR" b="1" dirty="0">
                <a:solidFill>
                  <a:srgbClr val="C00000"/>
                </a:solidFill>
              </a:rPr>
              <a:t>ω</a:t>
            </a:r>
            <a:r>
              <a:rPr lang="de-DE" b="1" baseline="-25000" dirty="0">
                <a:solidFill>
                  <a:srgbClr val="C00000"/>
                </a:solidFill>
              </a:rPr>
              <a:t>s</a:t>
            </a:r>
            <a:r>
              <a:rPr lang="de-DE" dirty="0">
                <a:solidFill>
                  <a:schemeClr val="tx1"/>
                </a:solidFill>
              </a:rPr>
              <a:t>. Initial dipole oscillations are damped.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Regime of </a:t>
            </a:r>
            <a:r>
              <a:rPr lang="en-US" b="1" dirty="0">
                <a:solidFill>
                  <a:srgbClr val="C00000"/>
                </a:solidFill>
              </a:rPr>
              <a:t>Robinson instability </a:t>
            </a:r>
            <a:r>
              <a:rPr lang="en-US" dirty="0">
                <a:solidFill>
                  <a:schemeClr val="tx1"/>
                </a:solidFill>
              </a:rPr>
              <a:t>when the resonator is </a:t>
            </a:r>
            <a:r>
              <a:rPr lang="en-US" b="1" dirty="0">
                <a:solidFill>
                  <a:srgbClr val="C00000"/>
                </a:solidFill>
              </a:rPr>
              <a:t>detuned to h</a:t>
            </a:r>
            <a:r>
              <a:rPr lang="el-GR" b="1" dirty="0">
                <a:solidFill>
                  <a:srgbClr val="C00000"/>
                </a:solidFill>
              </a:rPr>
              <a:t>ω</a:t>
            </a:r>
            <a:r>
              <a:rPr lang="de-DE" b="1" baseline="-25000" dirty="0">
                <a:solidFill>
                  <a:srgbClr val="C00000"/>
                </a:solidFill>
              </a:rPr>
              <a:t>0</a:t>
            </a:r>
            <a:r>
              <a:rPr lang="de-DE" b="1" dirty="0">
                <a:solidFill>
                  <a:srgbClr val="C00000"/>
                </a:solidFill>
              </a:rPr>
              <a:t> + </a:t>
            </a:r>
            <a:r>
              <a:rPr lang="el-GR" b="1" dirty="0">
                <a:solidFill>
                  <a:srgbClr val="C00000"/>
                </a:solidFill>
              </a:rPr>
              <a:t>ω</a:t>
            </a:r>
            <a:r>
              <a:rPr lang="de-DE" b="1" baseline="-25000" dirty="0">
                <a:solidFill>
                  <a:srgbClr val="C00000"/>
                </a:solidFill>
              </a:rPr>
              <a:t>s</a:t>
            </a:r>
            <a:r>
              <a:rPr lang="de-DE" dirty="0">
                <a:solidFill>
                  <a:schemeClr val="tx1"/>
                </a:solidFill>
              </a:rPr>
              <a:t>. Initial dipole oscillations start to are grow exponentially.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66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Robinson damping and instability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E2516FF-55DC-AE3A-DFEC-B4B348EB4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EAF8-A5C3-604E-8BCF-B5E9489228E4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68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352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0001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9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Robinson damping and instability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B54EB-91EA-8C88-E154-EE84886BC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E498-C895-2D43-B015-7587C7CB88DE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69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352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0001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9144000" cy="6096000"/>
          </a:xfrm>
          <a:prstGeom prst="rect">
            <a:avLst/>
          </a:prstGeom>
        </p:spPr>
      </p:pic>
      <p:pic>
        <p:nvPicPr>
          <p:cNvPr id="7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08000" y="828000"/>
            <a:ext cx="6624000" cy="5520000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7783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wake function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36000" y="3960000"/>
            <a:ext cx="11520000" cy="2160000"/>
          </a:xfrm>
        </p:spPr>
        <p:txBody>
          <a:bodyPr>
            <a:normAutofit/>
          </a:bodyPr>
          <a:lstStyle/>
          <a:p>
            <a:r>
              <a:rPr lang="en-US" sz="1800" dirty="0"/>
              <a:t>Longitudinal wake fields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8552C571-FC4B-A146-B1F5-2041D7D59915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740000" y="900001"/>
            <a:ext cx="7645658" cy="2908275"/>
            <a:chOff x="152400" y="896947"/>
            <a:chExt cx="7645658" cy="2908275"/>
          </a:xfrm>
        </p:grpSpPr>
        <p:cxnSp>
          <p:nvCxnSpPr>
            <p:cNvPr id="65" name="Straight Arrow Connector 64"/>
            <p:cNvCxnSpPr/>
            <p:nvPr/>
          </p:nvCxnSpPr>
          <p:spPr>
            <a:xfrm>
              <a:off x="195803" y="2485039"/>
              <a:ext cx="7424197" cy="1588"/>
            </a:xfrm>
            <a:prstGeom prst="straightConnector1">
              <a:avLst/>
            </a:prstGeom>
            <a:ln w="19050" cap="flat" cmpd="sng" algn="ctr">
              <a:solidFill>
                <a:srgbClr val="004078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2538020" y="2828909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 flipV="1">
              <a:off x="2538020" y="1136634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68" name="Straight Connector 67"/>
            <p:cNvCxnSpPr>
              <a:stCxn id="67" idx="0"/>
            </p:cNvCxnSpPr>
            <p:nvPr/>
          </p:nvCxnSpPr>
          <p:spPr>
            <a:xfrm flipH="1" flipV="1">
              <a:off x="152400" y="2111591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152400" y="2827553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4"/>
            <p:cNvGrpSpPr/>
            <p:nvPr/>
          </p:nvGrpSpPr>
          <p:grpSpPr>
            <a:xfrm>
              <a:off x="2555534" y="1204113"/>
              <a:ext cx="1312862" cy="2549525"/>
              <a:chOff x="2555534" y="1448897"/>
              <a:chExt cx="1312862" cy="2549525"/>
            </a:xfrm>
          </p:grpSpPr>
          <p:sp>
            <p:nvSpPr>
              <p:cNvPr id="119" name="Freeform 90"/>
              <p:cNvSpPr>
                <a:spLocks/>
              </p:cNvSpPr>
              <p:nvPr/>
            </p:nvSpPr>
            <p:spPr bwMode="auto">
              <a:xfrm>
                <a:off x="2631734" y="1644159"/>
                <a:ext cx="639763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1"/>
              <p:cNvSpPr>
                <a:spLocks/>
              </p:cNvSpPr>
              <p:nvPr/>
            </p:nvSpPr>
            <p:spPr bwMode="auto">
              <a:xfrm>
                <a:off x="2685709" y="15139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2"/>
              <p:cNvSpPr>
                <a:spLocks/>
              </p:cNvSpPr>
              <p:nvPr/>
            </p:nvSpPr>
            <p:spPr bwMode="auto">
              <a:xfrm>
                <a:off x="2815884" y="1448897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3"/>
              <p:cNvSpPr>
                <a:spLocks/>
              </p:cNvSpPr>
              <p:nvPr/>
            </p:nvSpPr>
            <p:spPr bwMode="auto">
              <a:xfrm rot="10800000" flipV="1">
                <a:off x="2555534" y="3141172"/>
                <a:ext cx="1299943" cy="215534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4"/>
              <p:cNvSpPr>
                <a:spLocks/>
              </p:cNvSpPr>
              <p:nvPr/>
            </p:nvSpPr>
            <p:spPr bwMode="auto">
              <a:xfrm flipV="1">
                <a:off x="2620622" y="3596784"/>
                <a:ext cx="650875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6"/>
              <p:cNvSpPr>
                <a:spLocks/>
              </p:cNvSpPr>
              <p:nvPr/>
            </p:nvSpPr>
            <p:spPr bwMode="auto">
              <a:xfrm flipV="1">
                <a:off x="2815884" y="3922222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2"/>
              <p:cNvSpPr>
                <a:spLocks/>
              </p:cNvSpPr>
              <p:nvPr/>
            </p:nvSpPr>
            <p:spPr bwMode="auto">
              <a:xfrm rot="10800000">
                <a:off x="2562757" y="2177322"/>
                <a:ext cx="1305639" cy="181443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95"/>
              <p:cNvSpPr>
                <a:spLocks/>
              </p:cNvSpPr>
              <p:nvPr/>
            </p:nvSpPr>
            <p:spPr bwMode="auto">
              <a:xfrm flipV="1">
                <a:off x="2685709" y="37491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7" name="Line 73"/>
            <p:cNvSpPr>
              <a:spLocks noChangeShapeType="1"/>
            </p:cNvSpPr>
            <p:nvPr/>
          </p:nvSpPr>
          <p:spPr bwMode="auto">
            <a:xfrm>
              <a:off x="195803" y="2128898"/>
              <a:ext cx="0" cy="715963"/>
            </a:xfrm>
            <a:prstGeom prst="line">
              <a:avLst/>
            </a:prstGeom>
            <a:noFill/>
            <a:ln w="12700" cap="flat" cmpd="sng" algn="ctr">
              <a:solidFill>
                <a:srgbClr val="3A3A3A"/>
              </a:solidFill>
              <a:prstDash val="solid"/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 Box 74"/>
            <p:cNvSpPr txBox="1">
              <a:spLocks noChangeArrowheads="1"/>
            </p:cNvSpPr>
            <p:nvPr/>
          </p:nvSpPr>
          <p:spPr bwMode="auto">
            <a:xfrm>
              <a:off x="152400" y="2499083"/>
              <a:ext cx="4491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 sz="2000" dirty="0">
                  <a:solidFill>
                    <a:schemeClr val="accent6">
                      <a:lumMod val="50000"/>
                    </a:schemeClr>
                  </a:solidFill>
                </a:rPr>
                <a:t>2b</a:t>
              </a:r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>
              <a:off x="1929235" y="952495"/>
              <a:ext cx="2609066" cy="158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Oval 18 1"/>
            <p:cNvSpPr>
              <a:spLocks noChangeArrowheads="1"/>
            </p:cNvSpPr>
            <p:nvPr/>
          </p:nvSpPr>
          <p:spPr bwMode="auto">
            <a:xfrm>
              <a:off x="5544000" y="2196000"/>
              <a:ext cx="215996" cy="216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 2"/>
            <p:cNvSpPr>
              <a:spLocks noChangeArrowheads="1"/>
            </p:cNvSpPr>
            <p:nvPr/>
          </p:nvSpPr>
          <p:spPr bwMode="auto">
            <a:xfrm>
              <a:off x="4428000" y="2520000"/>
              <a:ext cx="215999" cy="216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4686307" y="2482627"/>
              <a:ext cx="890266" cy="9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4964895" y="238253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262626"/>
                  </a:solidFill>
                </a:rPr>
                <a:t>z</a:t>
              </a:r>
              <a:endParaRPr lang="en-US" dirty="0">
                <a:solidFill>
                  <a:srgbClr val="262626"/>
                </a:solidFill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H="1" flipV="1">
              <a:off x="3905205" y="2110234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 flipV="1">
              <a:off x="3905205" y="2828232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3097201" y="896947"/>
              <a:ext cx="3048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262626"/>
                  </a:solidFill>
                </a:rPr>
                <a:t>L</a:t>
              </a: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5400000">
              <a:off x="6097567" y="2368752"/>
              <a:ext cx="283885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6274327" y="2094251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 rot="5400000">
              <a:off x="6335226" y="2589833"/>
              <a:ext cx="215999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465214" y="2516039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</p:grpSp>
      <p:sp>
        <p:nvSpPr>
          <p:cNvPr id="161" name="Oval 18 3"/>
          <p:cNvSpPr>
            <a:spLocks noChangeArrowheads="1"/>
          </p:cNvSpPr>
          <p:nvPr/>
        </p:nvSpPr>
        <p:spPr bwMode="auto">
          <a:xfrm>
            <a:off x="8544000" y="1080000"/>
            <a:ext cx="216000" cy="216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18 4"/>
          <p:cNvSpPr>
            <a:spLocks noChangeArrowheads="1"/>
          </p:cNvSpPr>
          <p:nvPr/>
        </p:nvSpPr>
        <p:spPr bwMode="auto">
          <a:xfrm>
            <a:off x="8544000" y="1512000"/>
            <a:ext cx="216000" cy="216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8946935" y="1022236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Source, q</a:t>
            </a:r>
            <a:r>
              <a:rPr lang="en-US" sz="1500" baseline="-25000" dirty="0">
                <a:solidFill>
                  <a:schemeClr val="tx2"/>
                </a:solidFill>
              </a:rPr>
              <a:t>1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8946935" y="1458418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Witness, q</a:t>
            </a:r>
            <a:r>
              <a:rPr lang="en-US" sz="15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512" y="4392000"/>
            <a:ext cx="7229877" cy="571587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6690618" y="4428000"/>
            <a:ext cx="671424" cy="468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626619" y="4428000"/>
            <a:ext cx="2111417" cy="46800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4001" y="5256001"/>
            <a:ext cx="36706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Zeroth order with source and test </a:t>
            </a:r>
            <a:r>
              <a:rPr lang="en-US" sz="1600" dirty="0" err="1">
                <a:solidFill>
                  <a:schemeClr val="tx2"/>
                </a:solidFill>
              </a:rPr>
              <a:t>centred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usually dominant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84001" y="5688001"/>
            <a:ext cx="2981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Higher order terms</a:t>
            </a:r>
          </a:p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Usually negligible for small offsets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" name="Elbow Connector 13"/>
          <p:cNvCxnSpPr>
            <a:stCxn id="46" idx="2"/>
            <a:endCxn id="12" idx="0"/>
          </p:cNvCxnSpPr>
          <p:nvPr/>
        </p:nvCxnSpPr>
        <p:spPr>
          <a:xfrm rot="5400000">
            <a:off x="6452837" y="4682508"/>
            <a:ext cx="360000" cy="786987"/>
          </a:xfrm>
          <a:prstGeom prst="bentConnector3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47" idx="2"/>
            <a:endCxn id="50" idx="0"/>
          </p:cNvCxnSpPr>
          <p:nvPr/>
        </p:nvCxnSpPr>
        <p:spPr>
          <a:xfrm rot="16200000" flipH="1">
            <a:off x="8332528" y="5245799"/>
            <a:ext cx="792000" cy="9240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4192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9980"/>
    </mc:Choice>
    <mc:Fallback xmlns="">
      <p:transition advTm="69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12" grpId="0"/>
      <p:bldP spid="50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Robinson damping and instability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B275CF-D4DB-4412-EDC5-583CA91E6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4DB1-D02D-E54B-B146-9E4F210FB50F}" type="datetime1">
              <a:rPr lang="de-CH" smtClean="0"/>
              <a:t>13.11.24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 - Spa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70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352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0001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62000"/>
            <a:ext cx="9144000" cy="6096000"/>
          </a:xfrm>
          <a:prstGeom prst="rect">
            <a:avLst/>
          </a:prstGeom>
        </p:spPr>
      </p:pic>
      <p:pic>
        <p:nvPicPr>
          <p:cNvPr id="8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60000" y="828000"/>
            <a:ext cx="6624000" cy="552000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8953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wake function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36000" y="3960000"/>
            <a:ext cx="11520000" cy="2160000"/>
          </a:xfrm>
        </p:spPr>
        <p:txBody>
          <a:bodyPr>
            <a:normAutofit/>
          </a:bodyPr>
          <a:lstStyle/>
          <a:p>
            <a:r>
              <a:rPr lang="en-US" sz="1800" dirty="0"/>
              <a:t>Longitudinal wake fields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93C275E3-8E62-404C-A758-8E442B96A7D6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740000" y="900001"/>
            <a:ext cx="7645658" cy="2908275"/>
            <a:chOff x="152400" y="896947"/>
            <a:chExt cx="7645658" cy="2908275"/>
          </a:xfrm>
        </p:grpSpPr>
        <p:cxnSp>
          <p:nvCxnSpPr>
            <p:cNvPr id="65" name="Straight Arrow Connector 64"/>
            <p:cNvCxnSpPr/>
            <p:nvPr/>
          </p:nvCxnSpPr>
          <p:spPr>
            <a:xfrm>
              <a:off x="195803" y="2485039"/>
              <a:ext cx="7424197" cy="1588"/>
            </a:xfrm>
            <a:prstGeom prst="straightConnector1">
              <a:avLst/>
            </a:prstGeom>
            <a:ln w="19050" cap="flat" cmpd="sng" algn="ctr">
              <a:solidFill>
                <a:srgbClr val="004078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2538020" y="2828909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 flipV="1">
              <a:off x="2538020" y="1136634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68" name="Straight Connector 67"/>
            <p:cNvCxnSpPr>
              <a:stCxn id="67" idx="0"/>
            </p:cNvCxnSpPr>
            <p:nvPr/>
          </p:nvCxnSpPr>
          <p:spPr>
            <a:xfrm flipH="1" flipV="1">
              <a:off x="152400" y="2111591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152400" y="2827553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4"/>
            <p:cNvGrpSpPr/>
            <p:nvPr/>
          </p:nvGrpSpPr>
          <p:grpSpPr>
            <a:xfrm>
              <a:off x="2555534" y="1204113"/>
              <a:ext cx="1312862" cy="2549525"/>
              <a:chOff x="2555534" y="1448897"/>
              <a:chExt cx="1312862" cy="2549525"/>
            </a:xfrm>
          </p:grpSpPr>
          <p:sp>
            <p:nvSpPr>
              <p:cNvPr id="119" name="Freeform 90"/>
              <p:cNvSpPr>
                <a:spLocks/>
              </p:cNvSpPr>
              <p:nvPr/>
            </p:nvSpPr>
            <p:spPr bwMode="auto">
              <a:xfrm>
                <a:off x="2631734" y="1644159"/>
                <a:ext cx="639763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1"/>
              <p:cNvSpPr>
                <a:spLocks/>
              </p:cNvSpPr>
              <p:nvPr/>
            </p:nvSpPr>
            <p:spPr bwMode="auto">
              <a:xfrm>
                <a:off x="2685709" y="15139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2"/>
              <p:cNvSpPr>
                <a:spLocks/>
              </p:cNvSpPr>
              <p:nvPr/>
            </p:nvSpPr>
            <p:spPr bwMode="auto">
              <a:xfrm>
                <a:off x="2815884" y="1448897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3"/>
              <p:cNvSpPr>
                <a:spLocks/>
              </p:cNvSpPr>
              <p:nvPr/>
            </p:nvSpPr>
            <p:spPr bwMode="auto">
              <a:xfrm rot="10800000" flipV="1">
                <a:off x="2555534" y="3141172"/>
                <a:ext cx="1299943" cy="215534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4"/>
              <p:cNvSpPr>
                <a:spLocks/>
              </p:cNvSpPr>
              <p:nvPr/>
            </p:nvSpPr>
            <p:spPr bwMode="auto">
              <a:xfrm flipV="1">
                <a:off x="2620622" y="3596784"/>
                <a:ext cx="650875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6"/>
              <p:cNvSpPr>
                <a:spLocks/>
              </p:cNvSpPr>
              <p:nvPr/>
            </p:nvSpPr>
            <p:spPr bwMode="auto">
              <a:xfrm flipV="1">
                <a:off x="2815884" y="3922222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2"/>
              <p:cNvSpPr>
                <a:spLocks/>
              </p:cNvSpPr>
              <p:nvPr/>
            </p:nvSpPr>
            <p:spPr bwMode="auto">
              <a:xfrm rot="10800000">
                <a:off x="2562757" y="2177322"/>
                <a:ext cx="1305639" cy="181443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95"/>
              <p:cNvSpPr>
                <a:spLocks/>
              </p:cNvSpPr>
              <p:nvPr/>
            </p:nvSpPr>
            <p:spPr bwMode="auto">
              <a:xfrm flipV="1">
                <a:off x="2685709" y="37491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7" name="Line 73"/>
            <p:cNvSpPr>
              <a:spLocks noChangeShapeType="1"/>
            </p:cNvSpPr>
            <p:nvPr/>
          </p:nvSpPr>
          <p:spPr bwMode="auto">
            <a:xfrm>
              <a:off x="195803" y="2128898"/>
              <a:ext cx="0" cy="715963"/>
            </a:xfrm>
            <a:prstGeom prst="line">
              <a:avLst/>
            </a:prstGeom>
            <a:noFill/>
            <a:ln w="12700" cap="flat" cmpd="sng" algn="ctr">
              <a:solidFill>
                <a:srgbClr val="3A3A3A"/>
              </a:solidFill>
              <a:prstDash val="solid"/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 Box 74"/>
            <p:cNvSpPr txBox="1">
              <a:spLocks noChangeArrowheads="1"/>
            </p:cNvSpPr>
            <p:nvPr/>
          </p:nvSpPr>
          <p:spPr bwMode="auto">
            <a:xfrm>
              <a:off x="152400" y="2499083"/>
              <a:ext cx="4491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 sz="2000" dirty="0">
                  <a:solidFill>
                    <a:schemeClr val="accent6">
                      <a:lumMod val="50000"/>
                    </a:schemeClr>
                  </a:solidFill>
                </a:rPr>
                <a:t>2b</a:t>
              </a:r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>
              <a:off x="1929235" y="952495"/>
              <a:ext cx="2609066" cy="158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Oval 18 1"/>
            <p:cNvSpPr>
              <a:spLocks noChangeArrowheads="1"/>
            </p:cNvSpPr>
            <p:nvPr/>
          </p:nvSpPr>
          <p:spPr bwMode="auto">
            <a:xfrm>
              <a:off x="5544000" y="2196000"/>
              <a:ext cx="215996" cy="216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 2"/>
            <p:cNvSpPr>
              <a:spLocks noChangeArrowheads="1"/>
            </p:cNvSpPr>
            <p:nvPr/>
          </p:nvSpPr>
          <p:spPr bwMode="auto">
            <a:xfrm>
              <a:off x="4428000" y="2520000"/>
              <a:ext cx="215999" cy="216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4686307" y="2482627"/>
              <a:ext cx="890266" cy="9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4964895" y="238253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262626"/>
                  </a:solidFill>
                </a:rPr>
                <a:t>z</a:t>
              </a:r>
              <a:endParaRPr lang="en-US" dirty="0">
                <a:solidFill>
                  <a:srgbClr val="262626"/>
                </a:solidFill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H="1" flipV="1">
              <a:off x="3905205" y="2110234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 flipV="1">
              <a:off x="3905205" y="2828232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3097201" y="896947"/>
              <a:ext cx="3048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262626"/>
                  </a:solidFill>
                </a:rPr>
                <a:t>L</a:t>
              </a: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5400000">
              <a:off x="6097567" y="2368752"/>
              <a:ext cx="283885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6274327" y="2094251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 rot="5400000">
              <a:off x="6335226" y="2589833"/>
              <a:ext cx="215999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465214" y="2516039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</p:grpSp>
      <p:sp>
        <p:nvSpPr>
          <p:cNvPr id="161" name="Oval 18 3"/>
          <p:cNvSpPr>
            <a:spLocks noChangeArrowheads="1"/>
          </p:cNvSpPr>
          <p:nvPr/>
        </p:nvSpPr>
        <p:spPr bwMode="auto">
          <a:xfrm>
            <a:off x="8544000" y="1080000"/>
            <a:ext cx="216000" cy="216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18 4"/>
          <p:cNvSpPr>
            <a:spLocks noChangeArrowheads="1"/>
          </p:cNvSpPr>
          <p:nvPr/>
        </p:nvSpPr>
        <p:spPr bwMode="auto">
          <a:xfrm>
            <a:off x="8544000" y="1512000"/>
            <a:ext cx="216000" cy="216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8946935" y="1022236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Source, q</a:t>
            </a:r>
            <a:r>
              <a:rPr lang="en-US" sz="1500" baseline="-25000" dirty="0">
                <a:solidFill>
                  <a:schemeClr val="tx2"/>
                </a:solidFill>
              </a:rPr>
              <a:t>1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8946935" y="1458418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Witness, q</a:t>
            </a:r>
            <a:r>
              <a:rPr lang="en-US" sz="15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80000" y="5076001"/>
            <a:ext cx="295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chemeClr val="accent2"/>
                </a:solidFill>
              </a:rPr>
              <a:t>Energy kick of the witness particle from longitudinal wakes</a:t>
            </a:r>
            <a:endParaRPr lang="en-GB" sz="1600" b="1" dirty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514" y="4392000"/>
            <a:ext cx="3918843" cy="12944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192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980">
        <p:fade/>
      </p:transition>
    </mc:Choice>
    <mc:Fallback xmlns="">
      <p:transition spd="med" advTm="6998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wake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728000"/>
            <a:ext cx="11520000" cy="2880000"/>
          </a:xfrm>
        </p:spPr>
        <p:txBody>
          <a:bodyPr>
            <a:noAutofit/>
          </a:bodyPr>
          <a:lstStyle/>
          <a:p>
            <a:pPr marL="360000" lvl="1" indent="-285750" algn="just">
              <a:spcBef>
                <a:spcPct val="20000"/>
              </a:spcBef>
              <a:defRPr/>
            </a:pPr>
            <a:r>
              <a:rPr lang="en-US" sz="2000" dirty="0"/>
              <a:t>The value of the wake function in z=0 is related to the </a:t>
            </a:r>
            <a:r>
              <a:rPr lang="en-US" sz="2000" b="1" dirty="0">
                <a:solidFill>
                  <a:srgbClr val="C00000"/>
                </a:solidFill>
              </a:rPr>
              <a:t>energy lost by the source particle </a:t>
            </a:r>
            <a:r>
              <a:rPr lang="en-US" sz="2000" dirty="0"/>
              <a:t>in the creation of the wake</a:t>
            </a:r>
          </a:p>
          <a:p>
            <a:pPr marL="360000" lvl="1" indent="-285750" algn="just">
              <a:spcBef>
                <a:spcPct val="20000"/>
              </a:spcBef>
              <a:defRPr/>
            </a:pPr>
            <a:r>
              <a:rPr lang="en-US" sz="2000" b="1" i="1" dirty="0"/>
              <a:t>W</a:t>
            </a:r>
            <a:r>
              <a:rPr lang="en-US" sz="2000" b="1" i="1" baseline="-25000" dirty="0"/>
              <a:t>||</a:t>
            </a:r>
            <a:r>
              <a:rPr lang="en-US" sz="2000" b="1" i="1" dirty="0"/>
              <a:t>(0)&gt;0</a:t>
            </a:r>
            <a:r>
              <a:rPr lang="en-US" sz="2000" i="1" dirty="0"/>
              <a:t> </a:t>
            </a:r>
            <a:r>
              <a:rPr lang="en-US" sz="2000" dirty="0"/>
              <a:t>since </a:t>
            </a:r>
            <a:r>
              <a:rPr lang="el-GR" sz="2000" b="1" i="1" dirty="0">
                <a:cs typeface="Symbol" charset="2"/>
              </a:rPr>
              <a:t>Δ</a:t>
            </a:r>
            <a:r>
              <a:rPr lang="en-US" sz="2000" b="1" i="1" dirty="0"/>
              <a:t>E</a:t>
            </a:r>
            <a:r>
              <a:rPr lang="en-US" sz="2000" b="1" i="1" baseline="-25000" dirty="0"/>
              <a:t>1</a:t>
            </a:r>
            <a:r>
              <a:rPr lang="en-US" sz="2000" b="1" i="1" dirty="0"/>
              <a:t>&lt;0</a:t>
            </a:r>
            <a:endParaRPr lang="en-US" sz="2000" dirty="0"/>
          </a:p>
          <a:p>
            <a:pPr marL="360000" lvl="1" indent="-285750" algn="just" defTabSz="457200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2000" b="1" i="1" dirty="0">
                <a:solidFill>
                  <a:srgbClr val="660066"/>
                </a:solidFill>
              </a:rPr>
              <a:t>W</a:t>
            </a:r>
            <a:r>
              <a:rPr lang="en-US" sz="2000" b="1" i="1" baseline="-25000" dirty="0">
                <a:solidFill>
                  <a:srgbClr val="660066"/>
                </a:solidFill>
              </a:rPr>
              <a:t>||</a:t>
            </a:r>
            <a:r>
              <a:rPr lang="en-US" sz="2000" b="1" i="1" dirty="0">
                <a:solidFill>
                  <a:srgbClr val="660066"/>
                </a:solidFill>
              </a:rPr>
              <a:t>(z)</a:t>
            </a:r>
            <a:r>
              <a:rPr lang="en-US" sz="2000" dirty="0"/>
              <a:t> is discontinuous in z=0 and it vanishes for all z&gt;0 because of the ultra-relativistic approximation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23C07CEC-DE30-464C-A84B-5B8BA269AFEA}" type="datetime1">
              <a:rPr lang="de-CH" smtClean="0"/>
              <a:t>13.11.24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 - Spa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39449" y="3528000"/>
            <a:ext cx="8713105" cy="2438400"/>
            <a:chOff x="202295" y="3704033"/>
            <a:chExt cx="8713105" cy="2438400"/>
          </a:xfrm>
        </p:grpSpPr>
        <p:grpSp>
          <p:nvGrpSpPr>
            <p:cNvPr id="53" name="Group 52"/>
            <p:cNvGrpSpPr/>
            <p:nvPr/>
          </p:nvGrpSpPr>
          <p:grpSpPr>
            <a:xfrm>
              <a:off x="202295" y="3704033"/>
              <a:ext cx="8713105" cy="2438400"/>
              <a:chOff x="202295" y="4208900"/>
              <a:chExt cx="8713105" cy="2438400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 flipV="1">
                <a:off x="202295" y="5410200"/>
                <a:ext cx="8713105" cy="17900"/>
              </a:xfrm>
              <a:prstGeom prst="straightConnector1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rot="5400000" flipH="1" flipV="1">
                <a:off x="3962400" y="5427306"/>
                <a:ext cx="2438400" cy="1588"/>
              </a:xfrm>
              <a:prstGeom prst="straightConnector1">
                <a:avLst/>
              </a:prstGeom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5182394" y="5410200"/>
                <a:ext cx="2707069" cy="17900"/>
              </a:xfrm>
              <a:prstGeom prst="line">
                <a:avLst/>
              </a:prstGeom>
              <a:ln w="38100" cap="flat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/>
              <p:cNvSpPr txBox="1"/>
              <p:nvPr/>
            </p:nvSpPr>
            <p:spPr>
              <a:xfrm>
                <a:off x="5228170" y="4225494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solidFill>
                      <a:srgbClr val="660066"/>
                    </a:solidFill>
                  </a:rPr>
                  <a:t>W</a:t>
                </a:r>
                <a:r>
                  <a:rPr lang="en-US" baseline="-25000" dirty="0" err="1">
                    <a:solidFill>
                      <a:srgbClr val="660066"/>
                    </a:solidFill>
                  </a:rPr>
                  <a:t>||</a:t>
                </a:r>
                <a:r>
                  <a:rPr lang="en-US" dirty="0" err="1">
                    <a:solidFill>
                      <a:srgbClr val="660066"/>
                    </a:solidFill>
                  </a:rPr>
                  <a:t>(z</a:t>
                </a:r>
                <a:r>
                  <a:rPr lang="en-US" dirty="0">
                    <a:solidFill>
                      <a:srgbClr val="660066"/>
                    </a:solidFill>
                  </a:rPr>
                  <a:t>)</a:t>
                </a:r>
              </a:p>
            </p:txBody>
          </p:sp>
          <p:sp>
            <p:nvSpPr>
              <p:cNvPr id="72" name="Freeform 71"/>
              <p:cNvSpPr/>
              <p:nvPr/>
            </p:nvSpPr>
            <p:spPr>
              <a:xfrm>
                <a:off x="202295" y="4439017"/>
                <a:ext cx="4989935" cy="2157699"/>
              </a:xfrm>
              <a:custGeom>
                <a:avLst/>
                <a:gdLst>
                  <a:gd name="connsiteX0" fmla="*/ 4989935 w 4989935"/>
                  <a:gd name="connsiteY0" fmla="*/ 0 h 2157699"/>
                  <a:gd name="connsiteX1" fmla="*/ 4630300 w 4989935"/>
                  <a:gd name="connsiteY1" fmla="*/ 359616 h 2157699"/>
                  <a:gd name="connsiteX2" fmla="*/ 3753690 w 4989935"/>
                  <a:gd name="connsiteY2" fmla="*/ 2123985 h 2157699"/>
                  <a:gd name="connsiteX3" fmla="*/ 2888318 w 4989935"/>
                  <a:gd name="connsiteY3" fmla="*/ 157332 h 2157699"/>
                  <a:gd name="connsiteX4" fmla="*/ 2124094 w 4989935"/>
                  <a:gd name="connsiteY4" fmla="*/ 1539608 h 2157699"/>
                  <a:gd name="connsiteX5" fmla="*/ 831656 w 4989935"/>
                  <a:gd name="connsiteY5" fmla="*/ 1168754 h 2157699"/>
                  <a:gd name="connsiteX6" fmla="*/ 0 w 4989935"/>
                  <a:gd name="connsiteY6" fmla="*/ 1078849 h 2157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89935" h="2157699">
                    <a:moveTo>
                      <a:pt x="4989935" y="0"/>
                    </a:moveTo>
                    <a:cubicBezTo>
                      <a:pt x="4913138" y="2809"/>
                      <a:pt x="4836341" y="5619"/>
                      <a:pt x="4630300" y="359616"/>
                    </a:cubicBezTo>
                    <a:cubicBezTo>
                      <a:pt x="4424259" y="713613"/>
                      <a:pt x="4044020" y="2157699"/>
                      <a:pt x="3753690" y="2123985"/>
                    </a:cubicBezTo>
                    <a:cubicBezTo>
                      <a:pt x="3463360" y="2090271"/>
                      <a:pt x="3159917" y="254728"/>
                      <a:pt x="2888318" y="157332"/>
                    </a:cubicBezTo>
                    <a:cubicBezTo>
                      <a:pt x="2616719" y="59936"/>
                      <a:pt x="2466871" y="1371038"/>
                      <a:pt x="2124094" y="1539608"/>
                    </a:cubicBezTo>
                    <a:cubicBezTo>
                      <a:pt x="1781317" y="1708178"/>
                      <a:pt x="1185672" y="1245547"/>
                      <a:pt x="831656" y="1168754"/>
                    </a:cubicBezTo>
                    <a:cubicBezTo>
                      <a:pt x="477640" y="1091961"/>
                      <a:pt x="238820" y="1085405"/>
                      <a:pt x="0" y="1078849"/>
                    </a:cubicBezTo>
                  </a:path>
                </a:pathLst>
              </a:custGeom>
              <a:ln w="38100" cap="flat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8555559" y="5371634"/>
                <a:ext cx="33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z</a:t>
                </a:r>
                <a:endParaRPr lang="en-US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5035635" y="3797595"/>
              <a:ext cx="3365976" cy="791390"/>
              <a:chOff x="5035635" y="3797595"/>
              <a:chExt cx="3365976" cy="791390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5159262" y="4405460"/>
                <a:ext cx="48658" cy="45719"/>
              </a:xfrm>
              <a:prstGeom prst="ellipse">
                <a:avLst/>
              </a:prstGeom>
              <a:solidFill>
                <a:srgbClr val="660066"/>
              </a:solidFill>
              <a:ln>
                <a:solidFill>
                  <a:srgbClr val="66006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>
                <a:spLocks/>
              </p:cNvSpPr>
              <p:nvPr/>
            </p:nvSpPr>
            <p:spPr>
              <a:xfrm>
                <a:off x="5035635" y="4297172"/>
                <a:ext cx="287043" cy="260882"/>
              </a:xfrm>
              <a:prstGeom prst="ellipse">
                <a:avLst/>
              </a:prstGeom>
              <a:noFill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noFill/>
                </a:endParaRPr>
              </a:p>
            </p:txBody>
          </p:sp>
          <p:cxnSp>
            <p:nvCxnSpPr>
              <p:cNvPr id="77" name="Straight Arrow Connector 76"/>
              <p:cNvCxnSpPr/>
              <p:nvPr/>
            </p:nvCxnSpPr>
            <p:spPr>
              <a:xfrm flipH="1">
                <a:off x="5425310" y="4132646"/>
                <a:ext cx="667492" cy="243655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8" name="Picture 77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87903" y="4106965"/>
                <a:ext cx="1895511" cy="482020"/>
              </a:xfrm>
              <a:prstGeom prst="rect">
                <a:avLst/>
              </a:prstGeom>
            </p:spPr>
          </p:pic>
          <p:sp>
            <p:nvSpPr>
              <p:cNvPr id="79" name="TextBox 78"/>
              <p:cNvSpPr txBox="1"/>
              <p:nvPr/>
            </p:nvSpPr>
            <p:spPr>
              <a:xfrm>
                <a:off x="6146784" y="3797595"/>
                <a:ext cx="22548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accent4">
                        <a:lumMod val="75000"/>
                      </a:schemeClr>
                    </a:solidFill>
                  </a:rPr>
                  <a:t>Beam loading theorem</a:t>
                </a:r>
              </a:p>
            </p:txBody>
          </p:sp>
        </p:grpSp>
      </p:grp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315" y="864000"/>
            <a:ext cx="5051373" cy="60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7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6,25"/>
  <p:tag name="ORIGINALWIDTH" val="2190,7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W_\parallel(0) = \frac{1}{\pi}\int_0^\infty&#10;\operatorname{Re}\left(Z_\parallel(\omega)\right)\,d\omega = -\frac{\Delta E_1}{q_1^2}&#10;\]&#10;\end{document}"/>
  <p:tag name="IGUANATEXSIZE" val="20"/>
  <p:tag name="IGUANATEXCURSOR" val="78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6,25"/>
  <p:tag name="ORIGINALWIDTH" val="2190,7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W_\parallel(0) = \frac{1}{\pi}\int_0^\infty&#10;\operatorname{Re}\left(Z_\parallel(\omega)\right)\,d\omega = -\frac{\Delta E_1}{q_1^2}&#10;\]&#10;\end{document}"/>
  <p:tag name="IGUANATEXSIZE" val="20"/>
  <p:tag name="IGUANATEXCURSOR" val="78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4,75"/>
  <p:tag name="ORIGINALWIDTH" val="2311,5"/>
  <p:tag name="LATEXADDIN" val="\documentclass[a4]{article}&#10;&#10;\usepackage{amsmath}&#10;\usepackage{amssymb}&#10;\usepackage{textcomp}&#10;\usepackage[margin=1.4in]{geometry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\Delta E &amp;= -\frac{e^2\omega_0}{2\pi} \sum_{p=-\infty}^\infty \left|\hat{\lambda}(p\omega_0)\right|^2\,\operatorname{Re}\left[Z_\parallel(p\omega_0)\right]&#10;\end{align*}&#10;&#10;\end{document}"/>
  <p:tag name="IGUANATEXSIZE" val="18"/>
  <p:tag name="IGUANATEXCURSOR" val="895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8,25"/>
  <p:tag name="ORIGINALWIDTH" val="1734"/>
  <p:tag name="LATEXADDIN" val="\documentclass[a4]{article}&#10;&#10;\usepackage{bm}&#10;\usepackage{amsmath}&#10;\usepackage{amssymb}&#10;\usepackage{textcomp}&#10;\usepackage[margin=1.4in]{geometry}&#10;\usepackage[svg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textcolor{orange}{&#10;\frac{\Delta W^\textrm{MKE}}{\Delta W^\textrm{MKESER}} = &#10;\frac{\Delta T^\textrm{MKE}}{\Delta T^\textrm{MKESER}} \approx 4&#10;}&#10;\]&#10;&#10;\end{document}"/>
  <p:tag name="IGUANATEXSIZE" val="18"/>
  <p:tag name="IGUANATEXCURSOR" val="758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0,75"/>
  <p:tag name="ORIGINALWIDTH" val="423"/>
  <p:tag name="LATEXADDIN" val="\documentclass[a4]{article}&#10;&#10;\usepackage{bm}&#10;\usepackage{amsmath}&#10;\usepackage{amssymb}&#10;\usepackage{textcomp}&#10;\usepackage[margin=1.4in]{geometry}&#10;\usepackage[dvips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\color{SpringGreen}&#10;\begin{align*}&#10;\Delta T^\textrm{MKE}\\&#10;\approx 20\,K&#10;\end{align*}&#10;&#10;\end{document}"/>
  <p:tag name="IGUANATEXSIZE" val="15"/>
  <p:tag name="IGUANATEXCURSOR" val="808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1,5"/>
  <p:tag name="ORIGINALWIDTH" val="613,5"/>
  <p:tag name="LATEXADDIN" val="\documentclass[a4]{article}&#10;&#10;\usepackage{bm}&#10;\usepackage{amsmath}&#10;\usepackage{amssymb}&#10;\usepackage{textcomp}&#10;\usepackage[margin=1.4in]{geometry}&#10;\usepackage[dvips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\color{Apricot}&#10;\begin{align*}&#10;&amp;\Delta T^\textrm{MKESER}\\&#10;&amp;\approx 5\,K&#10;\end{align*}&#10;&#10;\end{document}"/>
  <p:tag name="IGUANATEXSIZE" val="15"/>
  <p:tag name="IGUANATEXCURSOR" val="800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,25"/>
  <p:tag name="ORIGINALWIDTH" val="4386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 = -\frac{1}{2}\eta\,\delta^2 - \frac{1}{2\eta}\left(\frac{\omega_s}{\beta c}\right)^2 z^2&#10;  + \frac{e^2}{\beta^2 EC}\sum_k \int_0^z dz''\int_{z''}^\infty dz'\,\lambda(z'+kC)W_\parallel(z'' - z' - kC)&#10;\]&#10;&#10;\end{document}"/>
  <p:tag name="IGUANATEXSIZE" val="18"/>
  <p:tag name="IGUANATEXCURSOR" val="719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5043.87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lambda(z) = A\,\exp\left(-\frac{1}{2}\left(\frac{\omega_s z}{\eta\sigma_\delta \beta c}\right)^2&#10;  + \frac{e^2}{\eta\sigma_\delta^2 \beta^2 EC}\sum_k \int_0^z dz''\int_{z''}^\infty dz'\,\lambda(z'+kC)W_\parallel(z''-z'-kC)\right)&#10;\]&#10;&#10;\end{document}"/>
  <p:tag name="IGUANATEXSIZE" val="17"/>
  <p:tag name="IGUANATEXCURSOR" val="602"/>
  <p:tag name="TRANSPARENCY" val="True"/>
  <p:tag name="FILENAME" val=""/>
  <p:tag name="LATEXENGINEID" val="0"/>
  <p:tag name="TEMPFOLDER" val="c:\temp\"/>
  <p:tag name="LATEXFORMHEIGHT" val="312"/>
  <p:tag name="LATEXFORMWIDTH" val="145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4486.689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psi = \psi(H) = \frac{A}{\sqrt{2\pi}\sigma_\delta}\exp\left(\frac{H}{H_0}\right) \Longrightarrow&#10;  \psi(z, \delta) = \frac{A}{\sqrt{2\pi}\sigma_\delta}\exp\left(-\frac{\eta\,\delta^2}{2\,H_0}\right)\,\exp\left(\frac{-V(z)}{2\,H_0}\right)\]&#10;&#10;\end{document}"/>
  <p:tag name="IGUANATEXSIZE" val="18"/>
  <p:tag name="IGUANATEXCURSOR" val="634"/>
  <p:tag name="TRANSPARENCY" val="True"/>
  <p:tag name="FILENAME" val=""/>
  <p:tag name="LATEXENGINEID" val="0"/>
  <p:tag name="TEMPFOLDER" val="c:\temp\"/>
  <p:tag name="LATEXFORMHEIGHT" val="573.75"/>
  <p:tag name="LATEXFORMWIDTH" val="82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154"/>
  <p:tag name="ORIGINALWIDTH" val="2016.498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_0 = \eta\,\sigma_\delta^2\,, \textrm{ and }\, \lambda(z) = \int \psi(z,\delta)\,d\delta\,,&#10;\]&#10;&#10;\end{document}"/>
  <p:tag name="IGUANATEXSIZE" val="18"/>
  <p:tag name="IGUANATEXCURSOR" val="591"/>
  <p:tag name="TRANSPARENCY" val="True"/>
  <p:tag name="FILENAME" val=""/>
  <p:tag name="LATEXENGINEID" val="0"/>
  <p:tag name="TEMPFOLDER" val="c:\temp\"/>
  <p:tag name="LATEXFORMHEIGHT" val="573.75"/>
  <p:tag name="LATEXFORMWIDTH" val="82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5"/>
  <p:tag name="ORIGINALWIDTH" val="2633,25"/>
  <p:tag name="LATEXADDIN" val="\documentclass{article}&#10;&#10;\usepackage{bm}&#10;\usepackage{amsmath}&#10;\usepackage{amssymb}&#10;\usepackage{textcomp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\Delta E_2 = \int F(x_1, x_2, z, s)\,ds = -q_1q_2\,\textcolor{DarkRed}{\bm{w(x_1, x_2, z)}}\]&#10;\end{document}"/>
  <p:tag name="IGUANATEXSIZE" val="20"/>
  <p:tag name="IGUANATEXCURSOR" val="71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,25"/>
  <p:tag name="ORIGINALWIDTH" val="4386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 = -\frac{1}{2}\eta\,\delta^2 - \frac{1}{2\eta}\left(\frac{\omega_s}{\beta c}\right)^2 z^2&#10;  + \frac{e^2}{\beta^2 EC}\sum_k \int_0^z dz''\int_{z''}^\infty dz'\,\lambda(z'+kC)W_\parallel(z'' - z' - kC)&#10;\]&#10;&#10;\end{document}"/>
  <p:tag name="IGUANATEXSIZE" val="18"/>
  <p:tag name="IGUANATEXCURSOR" val="719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5043.87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lambda(z) = A\,\exp\left(-\frac{1}{2}\left(\frac{\omega_s z}{\eta\sigma_\delta \beta c}\right)^2&#10;  + \frac{e^2}{\eta\sigma_\delta^2 \beta^2 EC}\sum_k \int_0^z dz''\int_{z''}^\infty dz'\,\lambda(z'+kC)W_\parallel(z''-z'-kC)\right)&#10;\]&#10;&#10;\end{document}"/>
  <p:tag name="IGUANATEXSIZE" val="17"/>
  <p:tag name="IGUANATEXCURSOR" val="602"/>
  <p:tag name="TRANSPARENCY" val="True"/>
  <p:tag name="FILENAME" val=""/>
  <p:tag name="LATEXENGINEID" val="0"/>
  <p:tag name="TEMPFOLDER" val="c:\temp\"/>
  <p:tag name="LATEXFORMHEIGHT" val="312"/>
  <p:tag name="LATEXFORMWIDTH" val="145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4486.689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psi = \psi(H) = \frac{A}{\sqrt{2\pi}\sigma_\delta}\exp\left(\frac{H}{H_0}\right) \Longrightarrow&#10;  \psi(z, \delta) = \frac{A}{\sqrt{2\pi}\sigma_\delta}\exp\left(-\frac{\eta\,\delta^2}{2\,H_0}\right)\,\exp\left(\frac{-V(z)}{2\,H_0}\right)\]&#10;&#10;\end{document}"/>
  <p:tag name="IGUANATEXSIZE" val="18"/>
  <p:tag name="IGUANATEXCURSOR" val="634"/>
  <p:tag name="TRANSPARENCY" val="True"/>
  <p:tag name="FILENAME" val=""/>
  <p:tag name="LATEXENGINEID" val="0"/>
  <p:tag name="TEMPFOLDER" val="c:\temp\"/>
  <p:tag name="LATEXFORMHEIGHT" val="573.75"/>
  <p:tag name="LATEXFORMWIDTH" val="82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154"/>
  <p:tag name="ORIGINALWIDTH" val="2016.498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_0 = \eta\,\sigma_\delta^2\,, \textrm{ and }\, \lambda(z) = \int \psi(z,\delta)\,d\delta\,,&#10;\]&#10;&#10;\end{document}"/>
  <p:tag name="IGUANATEXSIZE" val="18"/>
  <p:tag name="IGUANATEXCURSOR" val="591"/>
  <p:tag name="TRANSPARENCY" val="True"/>
  <p:tag name="FILENAME" val=""/>
  <p:tag name="LATEXENGINEID" val="0"/>
  <p:tag name="TEMPFOLDER" val="c:\temp\"/>
  <p:tag name="LATEXFORMHEIGHT" val="573.75"/>
  <p:tag name="LATEXFORMWIDTH" val="82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4,75"/>
  <p:tag name="ORIGINALWIDTH" val="3283,5"/>
  <p:tag name="LATEXADDIN" val="\documentclass[a4]{article}&#10;&#10;\usepackage{amsmath}&#10;\usepackage{amssymb}&#10;\usepackage{textcomp}&#10;\usepackage[margin=1.4in]{geometry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sin\Delta\Phi_s = \frac{\Delta E_\textrm{turn}}{NeV_m} = -\frac{e\omega_0}{2\pi NV_m} \sum_{p=-\infty}^\infty &#10;    \left|\hat{\lambda}(p\omega_0)\right|^2 \operatorname{Re}\left(Z_\parallel(p\omega_0)\right)&#10;\end{align*}&#10;&#10;\end{document}"/>
  <p:tag name="IGUANATEXSIZE" val="19"/>
  <p:tag name="IGUANATEXCURSOR" val="805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77"/>
  <p:tag name="ORIGINALWIDTH" val="4683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H &amp;= -\frac{1}{2}\eta\,\delta^2 - \frac{1}{2\eta}\left(\frac{\omega_s}{\beta c}\right)^2 z^2&#10;  + \frac{e^2}{\beta^2 EC}\sum_k \int_0^z dz''\int_{z''}^\infty dz'\,\lambda(z'+kC)\,W_\parallel(z''-z'-kC)\\&#10;  &amp;= -\frac{1}{2}\eta\,\delta^2 - \frac{1}{2\eta}\left(\frac{\omega_s}{\beta c}\right)^2 z^2&#10;  + \frac{Ne^2}{\beta^2 EC}\sum_k \int_0^z dz''\,W_\parallel\Bigl(z(t)-z(t-kT_0)-kC\Bigr) &#10;\end{align*}&#10;&#10;\end{document}"/>
  <p:tag name="IGUANATEXSIZE" val="18"/>
  <p:tag name="IGUANATEXCURSOR" val="88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38,5"/>
  <p:tag name="ORIGINALWIDTH" val="3729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W_\parallel(z(t) - z(t - kT_0) - kC) &amp;\approx W_\parallel(kC) + W_\parallel'(kC) \Bigl(z(t) - z(t - kT_0)\Bigr)\\&#10;  &amp;\approx W_\parallel(kC) + W_\parallel'(kC)\,kT_0\,\frac{dz(t)}{dt}&#10;\end{align*}&#10;&#10;\end{document}"/>
  <p:tag name="IGUANATEXSIZE" val="18"/>
  <p:tag name="IGUANATEXCURSOR" val="657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5,75"/>
  <p:tag name="ORIGINALWIDTH" val="2919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frac{d^2z}{dt^2} + \omega_s^2\,z^2 = \frac{Ne^2\eta}{Cm_0\gamma} \sum_{k=-\infty}^\infty&#10;  W_\parallel(kC) + W_\parallel'(kC)\,kT_0\,\frac{dz}{dt}&#10;\]&#10;&#10;\end{document}"/>
  <p:tag name="IGUANATEXSIZE" val="18"/>
  <p:tag name="IGUANATEXCURSOR" val="67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5,75"/>
  <p:tag name="ORIGINALWIDTH" val="2919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frac{d^2z}{dt^2} + \omega_s^2\,z^2 = \frac{Ne^2\eta}{Cm_0\gamma} \sum_{k=-\infty}^\infty&#10;  W_\parallel(kC) + W_\parallel'(kC)\,kT_0\,\frac{dz}{dt}&#10;\]&#10;&#10;\end{document}"/>
  <p:tag name="IGUANATEXSIZE" val="18"/>
  <p:tag name="IGUANATEXCURSOR" val="67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,5"/>
  <p:tag name="ORIGINALWIDTH" val="936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z(t) &amp;\propto \exp\left(-i\Omega t\right)&#10;\end{align*}&#10;&#10;\end{document}"/>
  <p:tag name="IGUANATEXSIZE" val="18"/>
  <p:tag name="IGUANATEXCURSOR" val="61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5,75"/>
  <p:tag name="ORIGINALWIDTH" val="3031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left(\Omega^2 - \omega_s^2\right) &amp;= -\frac{Ne^2\eta}{Cm_0\gamma} \sum_{k=-\infty}^\infty \Bigl(&#10;  1 - \exp\left(-ik\Omega T_0\right)\Bigr)\,W_\parallel'(kC)&#10;\end{align*}&#10;&#10;\end{document}"/>
  <p:tag name="IGUANATEXSIZE" val="18"/>
  <p:tag name="IGUANATEXCURSOR" val="666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4,75"/>
  <p:tag name="ORIGINALWIDTH" val="2664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frac{i}{C}\sum_{p=-\infty}^\infty\Bigl(p\omega_0\,Z_\parallel\left(p\omega_0\right)&#10;  - \left(p\omega_0 + \Omega\right)\,Z_\parallel\left(p\omega_0 + \Omega\right)\Bigr)&#10;\end{align*}&#10;&#10;\end{document}"/>
  <p:tag name="IGUANATEXSIZE" val="18"/>
  <p:tag name="IGUANATEXCURSOR" val="58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2,25"/>
  <p:tag name="ORIGINALWIDTH" val="4233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Delta\omega_s = \operatorname{Re}\left(\Omega - \omega_s\right) &#10;  &amp; = \frac{e^2}{m_0c^2}\frac{N\eta}{2\omega_s\gamma T_0^2} \\&#10;  &amp; \sum_{p=-\infty}^\infty&#10;  \Bigl(p\omega_0\,\operatorname{Im}\left[Z_\parallel\right](p\omega_0) &#10;  - (p\omega_0 + \omega_s)\,\operatorname{Im}\left[Z_\parallel\right](p\omega_0 + \omega_s)\Bigr)&#10;\end{align*}&#10;&#10;\end{document}"/>
  <p:tag name="IGUANATEXSIZE" val="17"/>
  <p:tag name="IGUANATEXCURSOR" val="775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2"/>
  <p:tag name="ORIGINALWIDTH" val="3765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left(\Omega^2 - \omega_s^2\right) &amp;= -\frac{i N e^2 \eta}{C^2m_0\gamma} &#10;  \sum_{p=-\infty}^\infty\Bigl(p\omega_0\,Z_\parallel\left(p\omega_0\right)&#10;  - \left(p\omega_0 + \Omega\right)\,Z_\parallel\left(p\omega_0 + \Omega\right)\Bigr)\\&#10;  &amp;\approx 2\omega_s\,\left(\Omega - \omega_s\right)&#10;\end{align*}&#10;&#10;\end{document}"/>
  <p:tag name="IGUANATEXSIZE" val="17"/>
  <p:tag name="IGUANATEXCURSOR" val="816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4,75"/>
  <p:tag name="ORIGINALWIDTH" val="3967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tau^{-1} &amp;= \operatorname{Im}\left[\Omega - \omega_s\right]&#10;  = \frac{e^2}{m_0c^2}\frac{N\eta}{2\omega_s\gamma T_0^2} \sum_{p=-\infty}^\infty&#10;  \Bigl((p\omega_0 + \omega_s)\,\operatorname{Re}\left[Z_\parallel\right](p\omega_0 + \omega_s)\Bigr)&#10;\end{align*}&#10;&#10;\end{document}"/>
  <p:tag name="IGUANATEXSIZE" val="17"/>
  <p:tag name="IGUANATEXCURSOR" val="792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8,5"/>
  <p:tag name="ORIGINALWIDTH" val="5148"/>
  <p:tag name="LATEXADDIN" val="\documentclass{article}&#10;&#10;\usepackage{bm}&#10;\usepackage{amsmath}&#10;\usepackage{amssymb}&#10;\usepackage{textcomp}&#10;\usepackage[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itemize}&#10;\item We assume the impedance to be peaked at a frequency $\omega_r$ close to $h\omega_0\gg\omega_s$ (e.g. RF cavity fundamental mode or HOM)&#10;\item Only two dominant terms are left in the summation at the RHS of the equation for the growth rate &#10;\item Stability requires that $\eta$ and $\Delta\operatorname{Re}\left[Z_\parallel\right](p\omega_0)$ have different signs&#10;&#10;\end{itemize}&#10;&#10;\end{document}"/>
  <p:tag name="IGUANATEXSIZE" val="15"/>
  <p:tag name="IGUANATEXCURSOR" val="90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8"/>
  <p:tag name="ORIGINALWIDTH" val="4278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tau^{-1} = \operatorname{Im}\left(\Omega - \omega_s\right) &#10;  &amp;= \frac{e^2}{m_0c^2}\frac{N\eta}{2\omega_s\gamma T_0^2} \sum_{p=-\infty}^\infty&#10;  \Bigl((p\omega_0 + \omega_s)\,\operatorname{Re}(Z)_\parallel(p\omega_0 + \omega_s)\Bigr)\\&#10;  &amp;= \frac{e^2}{m_0c^2}\frac{N\eta h\omega_0}{2\omega_s\gamma T_0^2}&#10;  \underbrace{&#10;    \Bigl(\operatorname{Re}\left[Z_\parallel\right](h\omega_0 + \omega_s) &#10;    - \operatorname{Re}\left[Z_\parallel\right](h\omega_0 - \omega_s)\Bigr)}_{\Delta\left(\operatorname{Re}\left[Z_\parallel\right](h\omega_0)\right)}&#10;\end{align*}&#10;&#10;\end{document}"/>
  <p:tag name="IGUANATEXSIZE" val="17"/>
  <p:tag name="IGUANATEXCURSOR" val="111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5"/>
  <p:tag name="ORIGINALWIDTH" val="1365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eta \cdot \Delta\Bigl(\operatorname{Re}\left[Z_\parallel\right](h\omega_0)\Bigr) &lt; 0&#10;\end{align*}&#10;&#10;\end{document}"/>
  <p:tag name="IGUANATEXSIZE" val="17"/>
  <p:tag name="IGUANATEXCURSOR" val="64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5"/>
  <p:tag name="ORIGINALWIDTH" val="1365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eta \cdot \Delta\Bigl(\operatorname{Re}\left[Z_\parallel\right](h\omega_0)\Bigr) &lt; 0&#10;\end{align*}&#10;&#10;\end{document}"/>
  <p:tag name="IGUANATEXSIZE" val="17"/>
  <p:tag name="IGUANATEXCURSOR" val="64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5"/>
  <p:tag name="ORIGINALWIDTH" val="1207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\color{purple}&#10;\begin{align*}&#10;\Delta\Bigl(\operatorname{Re}\left[Z_\parallel\right](h\omega_0)\Bigr) &lt; 0&#10;\end{align*}&#10;&#10;\end{document}"/>
  <p:tag name="IGUANATEXSIZE" val="17"/>
  <p:tag name="IGUANATEXCURSOR" val="573"/>
  <p:tag name="TRANSPARENCY" val="Fals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5"/>
  <p:tag name="ORIGINALWIDTH" val="3557,2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textcolor{white}{\Delta E_2 =}\int F_z(x_1, x_2, z, s)\,ds = -q_1q_2&#10;\left(W_\parallel(z) + O(\Delta x_1) + O(\Delta x_2)\right)&#10;\end{align*}&#10;\end{document}"/>
  <p:tag name="IGUANATEXSIZE" val="20"/>
  <p:tag name="IGUANATEXCURSOR" val="7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5"/>
  <p:tag name="ORIGINALWIDTH" val="1207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\color{purple}&#10;\begin{align*}&#10;\Delta\Bigl(\operatorname{Re}\left[Z_\parallel\right](h\omega_0)\Bigr) &gt; 0&#10;\end{align*}&#10;&#10;\end{document}"/>
  <p:tag name="IGUANATEXSIZE" val="17"/>
  <p:tag name="IGUANATEXCURSOR" val="573"/>
  <p:tag name="TRANSPARENCY" val="Fals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30,75"/>
  <p:tag name="ORIGINALWIDTH" val="1927,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Delta E_2 = &amp;\int F_z(z, s)\,ds = -q_1q_2\,W_\parallel(z)\\&#10;    &amp;\longrightarrow &#10;    \frac{\Delta E_2}{E_0} = \left(\frac{\gamma^2 - 1}{\gamma}\right)\frac{\Delta p_2}{p_0}&#10;\end{align*}&#10;\end{document}"/>
  <p:tag name="IGUANATEXSIZE" val="20"/>
  <p:tag name="IGUANATEXCURSOR" val="723"/>
  <p:tag name="TRANSPARENCY" val="True"/>
  <p:tag name="FILENAME" val=""/>
  <p:tag name="LATEXENGINEID" val="0"/>
  <p:tag name="TEMPFOLDER" val="c:\temp\"/>
  <p:tag name="LATEXFORMHEIGHT" val="312"/>
  <p:tag name="LATEXFORMWIDTH" val="577,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,75"/>
  <p:tag name="ORIGINALWIDTH" val="2483,2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W_\parallel(z) = -\frac{\Delta E_2}{q_1q_2}\quad&#10;    \xrightarrow[q_2\rightarrow q_1]{z\rightarrow 0}\quad&#10;W_\parallel(0) = -\frac{\Delta E_1}{q_1^2}\]&#10;\end{document}"/>
  <p:tag name="IGUANATEXSIZE" val="20"/>
  <p:tag name="IGUANATEXCURSOR" val="77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,75"/>
  <p:tag name="ORIGINALWIDTH" val="2483,2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W_\parallel(z) = -\frac{\Delta E_2}{q_1q_2}\quad&#10;    \xrightarrow[q_2\rightarrow q_1]{z\rightarrow 0}\quad&#10;W_\parallel(0) = -\frac{\Delta E_1}{q_1^2}\]&#10;\end{document}"/>
  <p:tag name="IGUANATEXSIZE" val="20"/>
  <p:tag name="IGUANATEXCURSOR" val="77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6,75"/>
  <p:tag name="ORIGINALWIDTH" val="2003,2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Z_\parallel(\omega) = \int_{-\infty}^\infty W_\parallel(z) \exp\left(-\frac{i\omega z}{c}\right)\,\frac{dz}{c}&#10;\]&#10;\vspace*{4mm}&#10;\[\hspace*{-2cm}[\Omega] \hspace*{2cm} [\Omega/s]\]&#10;\end{document}"/>
  <p:tag name="IGUANATEXSIZE" val="20"/>
  <p:tag name="IGUANATEXCURSOR" val="81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2013 - 2022 Theme">
  <a:themeElements>
    <a:clrScheme name="Materia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2724"/>
      </a:accent1>
      <a:accent2>
        <a:srgbClr val="FF9800"/>
      </a:accent2>
      <a:accent3>
        <a:srgbClr val="FFC107"/>
      </a:accent3>
      <a:accent4>
        <a:srgbClr val="4CAF50"/>
      </a:accent4>
      <a:accent5>
        <a:srgbClr val="2096F3"/>
      </a:accent5>
      <a:accent6>
        <a:srgbClr val="3F51B5"/>
      </a:accent6>
      <a:hlink>
        <a:srgbClr val="673AB7"/>
      </a:hlink>
      <a:folHlink>
        <a:srgbClr val="E91E63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23930</TotalTime>
  <Words>5378</Words>
  <Application>Microsoft Macintosh PowerPoint</Application>
  <PresentationFormat>Widescreen</PresentationFormat>
  <Paragraphs>792</Paragraphs>
  <Slides>70</Slides>
  <Notes>36</Notes>
  <HiddenSlides>0</HiddenSlides>
  <MMClips>6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9" baseType="lpstr">
      <vt:lpstr>Arial</vt:lpstr>
      <vt:lpstr>Calibri</vt:lpstr>
      <vt:lpstr>Calibri Light</vt:lpstr>
      <vt:lpstr>Cambria Math</vt:lpstr>
      <vt:lpstr>Courier New</vt:lpstr>
      <vt:lpstr>Symbol</vt:lpstr>
      <vt:lpstr>System Font Regular</vt:lpstr>
      <vt:lpstr>Wingdings</vt:lpstr>
      <vt:lpstr>Office 2013 - 2022 Theme</vt:lpstr>
      <vt:lpstr>PowerPoint Presentation</vt:lpstr>
      <vt:lpstr>CAS Advanced Accelerator Physics  Collective effects</vt:lpstr>
      <vt:lpstr>Outline</vt:lpstr>
      <vt:lpstr>Outline</vt:lpstr>
      <vt:lpstr>Wake functions in general</vt:lpstr>
      <vt:lpstr>Wakefields as sources of collective effects</vt:lpstr>
      <vt:lpstr>Longitudinal wake function</vt:lpstr>
      <vt:lpstr>Longitudinal wake function</vt:lpstr>
      <vt:lpstr>Longitudinal wake function</vt:lpstr>
      <vt:lpstr>Longitudinal impedance</vt:lpstr>
      <vt:lpstr>The energy balance</vt:lpstr>
      <vt:lpstr>The energy balance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Signpost</vt:lpstr>
      <vt:lpstr>Bunch energy loss per turn</vt:lpstr>
      <vt:lpstr>Bunch energy loss per turn</vt:lpstr>
      <vt:lpstr>Bunch energy loss per turn</vt:lpstr>
      <vt:lpstr>Bunch energy loss per turn</vt:lpstr>
      <vt:lpstr>Bunch energy loss per turn</vt:lpstr>
      <vt:lpstr>Bunch energy loss per turn</vt:lpstr>
      <vt:lpstr>Beam energy loss per turn</vt:lpstr>
      <vt:lpstr>Bunch energy loss per turn</vt:lpstr>
      <vt:lpstr>Beam energy loss per turn </vt:lpstr>
      <vt:lpstr>Beam energy loss per turn </vt:lpstr>
      <vt:lpstr>Beam energy loss per turn </vt:lpstr>
      <vt:lpstr>Impact of beam power loss </vt:lpstr>
      <vt:lpstr>Impact of beam power loss </vt:lpstr>
      <vt:lpstr>Case of the SPS extraction kickers</vt:lpstr>
      <vt:lpstr>Case of the SPS extraction kickers</vt:lpstr>
      <vt:lpstr>Case of the SPS extraction kickers</vt:lpstr>
      <vt:lpstr>Case of the SPS extraction kickers</vt:lpstr>
      <vt:lpstr>Case of the SPS extraction kickers</vt:lpstr>
      <vt:lpstr>Case of the SPS extraction kickers</vt:lpstr>
      <vt:lpstr>Case of the SPS extraction kickers</vt:lpstr>
      <vt:lpstr>Signpost</vt:lpstr>
      <vt:lpstr>Impact of beam power loss </vt:lpstr>
      <vt:lpstr>Longitudinal wakes in beam dynamics</vt:lpstr>
      <vt:lpstr>Longitudinal wakes in beam dynamics</vt:lpstr>
      <vt:lpstr>Longitudinal wakes in beam dynamics</vt:lpstr>
      <vt:lpstr>Longitudinal wakes in beam dynamics</vt:lpstr>
      <vt:lpstr>Potential well distortion and Haissinki equation</vt:lpstr>
      <vt:lpstr>Potential well distortion and Haissinki equation</vt:lpstr>
      <vt:lpstr>Bunch energy loss per turn and stable phase</vt:lpstr>
      <vt:lpstr>Bunch lengthening and mW instability</vt:lpstr>
      <vt:lpstr>Bunch lengthening and mW instability</vt:lpstr>
      <vt:lpstr>Bunch lengthening and mW instability</vt:lpstr>
      <vt:lpstr>Bunch lengthening and mW instability</vt:lpstr>
      <vt:lpstr>Bunch lengthening and mW instability</vt:lpstr>
      <vt:lpstr>Signpost</vt:lpstr>
      <vt:lpstr>End part 2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Robinson damping and instability</vt:lpstr>
      <vt:lpstr>Robinson damping and instability</vt:lpstr>
      <vt:lpstr>Robinson damping and instability</vt:lpstr>
      <vt:lpstr>Robinson damping and instability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Giovanni Rumolo</cp:lastModifiedBy>
  <cp:revision>1630</cp:revision>
  <cp:lastPrinted>2017-06-26T15:05:53Z</cp:lastPrinted>
  <dcterms:created xsi:type="dcterms:W3CDTF">2015-10-12T18:31:23Z</dcterms:created>
  <dcterms:modified xsi:type="dcterms:W3CDTF">2024-11-13T14:01:06Z</dcterms:modified>
</cp:coreProperties>
</file>