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9"/>
  </p:notesMasterIdLst>
  <p:sldIdLst>
    <p:sldId id="640" r:id="rId2"/>
    <p:sldId id="649" r:id="rId3"/>
    <p:sldId id="650" r:id="rId4"/>
    <p:sldId id="276" r:id="rId5"/>
    <p:sldId id="345" r:id="rId6"/>
    <p:sldId id="346" r:id="rId7"/>
    <p:sldId id="651" r:id="rId8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8000"/>
    <a:srgbClr val="0000FF"/>
    <a:srgbClr val="0B52FC"/>
    <a:srgbClr val="003399"/>
    <a:srgbClr val="FF9300"/>
    <a:srgbClr val="FF9900"/>
    <a:srgbClr val="00B0F0"/>
    <a:srgbClr val="000000"/>
    <a:srgbClr val="789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6"/>
    <p:restoredTop sz="94762"/>
  </p:normalViewPr>
  <p:slideViewPr>
    <p:cSldViewPr snapToGrid="0">
      <p:cViewPr varScale="1">
        <p:scale>
          <a:sx n="66" d="100"/>
          <a:sy n="66" d="100"/>
        </p:scale>
        <p:origin x="476" y="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731" y="164576"/>
            <a:ext cx="9908490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00000" y="164576"/>
            <a:ext cx="9919816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10566400" cy="102211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60897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2024 CAS course on “RF for Accelerators”: RF Measurements – M. Wendt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6DB8A97-71C5-AE64-1871-459EA9EFE1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0" y="66990"/>
            <a:ext cx="792000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Accelerator School - CAS – Accelerator School – CERN | LinkedIn">
            <a:extLst>
              <a:ext uri="{FF2B5EF4-FFF2-40B4-BE49-F238E27FC236}">
                <a16:creationId xmlns:a16="http://schemas.microsoft.com/office/drawing/2014/main" id="{4E2D3839-39DC-5507-6120-C3964980EF2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6" b="26530"/>
          <a:stretch/>
        </p:blipFill>
        <p:spPr bwMode="auto">
          <a:xfrm>
            <a:off x="10704600" y="9001"/>
            <a:ext cx="1487400" cy="88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4.gif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118DD-2B3F-FEBC-FDB1-CC3CEECA5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view of a forest and a river&#10;&#10;Description automatically generated">
            <a:extLst>
              <a:ext uri="{FF2B5EF4-FFF2-40B4-BE49-F238E27FC236}">
                <a16:creationId xmlns:a16="http://schemas.microsoft.com/office/drawing/2014/main" id="{486AC29A-6F48-75AD-6350-C2A99CE855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2" b="2399"/>
          <a:stretch/>
        </p:blipFill>
        <p:spPr>
          <a:xfrm>
            <a:off x="-19729" y="0"/>
            <a:ext cx="123147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395BF2-C204-D574-2095-8DBE3987E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0800" y="164576"/>
            <a:ext cx="9550400" cy="2304300"/>
          </a:xfrm>
        </p:spPr>
        <p:txBody>
          <a:bodyPr/>
          <a:lstStyle/>
          <a:p>
            <a:r>
              <a:rPr lang="en-US" sz="2400" dirty="0"/>
              <a:t>2024 CAS course on “RF for Accelerators”</a:t>
            </a:r>
            <a:br>
              <a:rPr lang="en-US" dirty="0"/>
            </a:br>
            <a:r>
              <a:rPr lang="en-US" dirty="0"/>
              <a:t>RF Measurements</a:t>
            </a:r>
            <a:br>
              <a:rPr lang="en-US" dirty="0"/>
            </a:br>
            <a:r>
              <a:rPr lang="en-US" sz="4000" i="1" dirty="0"/>
              <a:t> – Computer Lab Intro –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D741EC-E033-C9B5-11C5-F7829E888C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6194160"/>
            <a:ext cx="8534400" cy="537669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Manfred Wendt – </a:t>
            </a:r>
            <a:r>
              <a:rPr lang="en-US" i="0" dirty="0">
                <a:solidFill>
                  <a:srgbClr val="00B0F0"/>
                </a:solidFill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3125036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A0FF7-6195-FF37-EC78-701F21313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Workflow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22801-379E-FCA2-1B60-0069AF7DF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6921041" cy="5107865"/>
          </a:xfrm>
        </p:spPr>
        <p:txBody>
          <a:bodyPr/>
          <a:lstStyle/>
          <a:p>
            <a:r>
              <a:rPr lang="en-US" dirty="0"/>
              <a:t>Limited, simple geometries for analytical solution</a:t>
            </a:r>
            <a:br>
              <a:rPr lang="en-US" dirty="0"/>
            </a:br>
            <a:r>
              <a:rPr lang="en-US" dirty="0"/>
              <a:t>for electromagnetic field problems</a:t>
            </a:r>
          </a:p>
          <a:p>
            <a:r>
              <a:rPr lang="en-GB" dirty="0"/>
              <a:t>Benchmark numerical EM codes to known analytical solutions for a similar, simple geometry</a:t>
            </a:r>
          </a:p>
          <a:p>
            <a:pPr lvl="1"/>
            <a:r>
              <a:rPr lang="en-GB" dirty="0"/>
              <a:t>here: perfect cylinder as resonant cavity with ideal materials</a:t>
            </a:r>
          </a:p>
          <a:p>
            <a:pPr lvl="2"/>
            <a:r>
              <a:rPr lang="en-GB" dirty="0"/>
              <a:t>Perfect electric conductor (PEC)</a:t>
            </a:r>
          </a:p>
          <a:p>
            <a:r>
              <a:rPr lang="en-GB" dirty="0"/>
              <a:t>Benchmark the final, optimized geometry with different numerical codes (if possible)</a:t>
            </a:r>
          </a:p>
          <a:p>
            <a:r>
              <a:rPr lang="en-GB" dirty="0"/>
              <a:t>Manufacturing a prototype and compare RF measurement with numerical results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230CCC5-92B5-D5D1-3001-CFFB053D066F}"/>
              </a:ext>
            </a:extLst>
          </p:cNvPr>
          <p:cNvSpPr/>
          <p:nvPr/>
        </p:nvSpPr>
        <p:spPr bwMode="auto">
          <a:xfrm>
            <a:off x="8750872" y="1391749"/>
            <a:ext cx="2196000" cy="900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bg1"/>
                </a:solidFill>
                <a:latin typeface="Comic Sans MS" pitchFamily="66" charset="0"/>
              </a:rPr>
              <a:t>a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nalytical</a:t>
            </a:r>
            <a:b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analysis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11DC1542-10EE-88D1-9BDB-BE1AA3ED179D}"/>
              </a:ext>
            </a:extLst>
          </p:cNvPr>
          <p:cNvSpPr/>
          <p:nvPr/>
        </p:nvSpPr>
        <p:spPr bwMode="auto">
          <a:xfrm>
            <a:off x="9685242" y="2291749"/>
            <a:ext cx="360000" cy="7200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56FDD82-B6D2-9125-2EC3-82B8A800C972}"/>
              </a:ext>
            </a:extLst>
          </p:cNvPr>
          <p:cNvSpPr/>
          <p:nvPr/>
        </p:nvSpPr>
        <p:spPr bwMode="auto">
          <a:xfrm>
            <a:off x="8750872" y="3011749"/>
            <a:ext cx="2196000" cy="900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numerical</a:t>
            </a:r>
            <a:b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analysis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A7832D6E-887D-FB80-EC28-7D7B0783D8F9}"/>
              </a:ext>
            </a:extLst>
          </p:cNvPr>
          <p:cNvSpPr/>
          <p:nvPr/>
        </p:nvSpPr>
        <p:spPr bwMode="auto">
          <a:xfrm>
            <a:off x="9667242" y="3911749"/>
            <a:ext cx="360000" cy="7200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FA1E07D-8DE2-0DB5-569D-2159F5E32E82}"/>
              </a:ext>
            </a:extLst>
          </p:cNvPr>
          <p:cNvSpPr/>
          <p:nvPr/>
        </p:nvSpPr>
        <p:spPr bwMode="auto">
          <a:xfrm>
            <a:off x="8750872" y="4631749"/>
            <a:ext cx="2196000" cy="900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F7C80"/>
                </a:solidFill>
                <a:effectLst/>
                <a:latin typeface="Comic Sans MS" pitchFamily="66" charset="0"/>
              </a:rPr>
              <a:t>measurement</a:t>
            </a:r>
            <a:b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F7C80"/>
                </a:solidFill>
                <a:effectLst/>
                <a:latin typeface="Comic Sans MS" pitchFamily="66" charset="0"/>
              </a:rPr>
            </a:b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FF7C80"/>
                </a:solidFill>
                <a:effectLst/>
                <a:latin typeface="Comic Sans MS" pitchFamily="66" charset="0"/>
              </a:rPr>
              <a:t>verification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rgbClr val="FF7C80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Arrow: Circular 9">
            <a:extLst>
              <a:ext uri="{FF2B5EF4-FFF2-40B4-BE49-F238E27FC236}">
                <a16:creationId xmlns:a16="http://schemas.microsoft.com/office/drawing/2014/main" id="{72A3C0A7-1B0F-7951-D965-554F52AE1B18}"/>
              </a:ext>
            </a:extLst>
          </p:cNvPr>
          <p:cNvSpPr/>
          <p:nvPr/>
        </p:nvSpPr>
        <p:spPr bwMode="auto">
          <a:xfrm rot="16200000">
            <a:off x="8030872" y="1989000"/>
            <a:ext cx="1440000" cy="1440000"/>
          </a:xfrm>
          <a:prstGeom prst="circular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Arrow: Circular 10">
            <a:extLst>
              <a:ext uri="{FF2B5EF4-FFF2-40B4-BE49-F238E27FC236}">
                <a16:creationId xmlns:a16="http://schemas.microsoft.com/office/drawing/2014/main" id="{DA05B26E-B7A3-EB33-9BC3-9259444F6447}"/>
              </a:ext>
            </a:extLst>
          </p:cNvPr>
          <p:cNvSpPr/>
          <p:nvPr/>
        </p:nvSpPr>
        <p:spPr bwMode="auto">
          <a:xfrm rot="16200000">
            <a:off x="8027612" y="3613703"/>
            <a:ext cx="1440000" cy="1440000"/>
          </a:xfrm>
          <a:prstGeom prst="circular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328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9A51D-9E2B-CDEB-9D1A-719660B23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Software, Numerical Codes for RF Engineering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11868-8EC3-68E7-7E7C-6A55C7D28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Electromagnetic field problems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Dassault CST Studio Suite </a:t>
            </a:r>
            <a:r>
              <a:rPr lang="en-US" dirty="0"/>
              <a:t>– commercial</a:t>
            </a:r>
          </a:p>
          <a:p>
            <a:pPr lvl="1"/>
            <a:r>
              <a:rPr lang="en-US" dirty="0"/>
              <a:t>Ansys HFSS – commercial </a:t>
            </a:r>
          </a:p>
          <a:p>
            <a:pPr lvl="1"/>
            <a:r>
              <a:rPr lang="en-US" dirty="0" err="1"/>
              <a:t>GdfidL</a:t>
            </a:r>
            <a:r>
              <a:rPr lang="en-US" dirty="0"/>
              <a:t> (“</a:t>
            </a:r>
            <a:r>
              <a:rPr lang="en-US" dirty="0" err="1"/>
              <a:t>Gitter</a:t>
            </a:r>
            <a:r>
              <a:rPr lang="en-US" dirty="0"/>
              <a:t> </a:t>
            </a:r>
            <a:r>
              <a:rPr lang="en-US" dirty="0" err="1"/>
              <a:t>drüber</a:t>
            </a:r>
            <a:r>
              <a:rPr lang="en-US" dirty="0"/>
              <a:t>, </a:t>
            </a:r>
            <a:r>
              <a:rPr lang="en-US" dirty="0" err="1"/>
              <a:t>fertig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die </a:t>
            </a:r>
            <a:r>
              <a:rPr lang="en-US" dirty="0" err="1"/>
              <a:t>Laube</a:t>
            </a:r>
            <a:r>
              <a:rPr lang="en-US" dirty="0"/>
              <a:t>”) – commercial </a:t>
            </a:r>
          </a:p>
          <a:p>
            <a:pPr lvl="1"/>
            <a:r>
              <a:rPr lang="en-GB" dirty="0"/>
              <a:t>ACE3P – SLAC development</a:t>
            </a:r>
          </a:p>
          <a:p>
            <a:pPr lvl="1"/>
            <a:r>
              <a:rPr lang="en-GB" dirty="0"/>
              <a:t>Open source, e.g., Meep, </a:t>
            </a:r>
            <a:r>
              <a:rPr lang="en-GB" dirty="0" err="1"/>
              <a:t>grpMax</a:t>
            </a:r>
            <a:r>
              <a:rPr lang="en-GB" dirty="0"/>
              <a:t>, </a:t>
            </a:r>
            <a:r>
              <a:rPr lang="en-GB" dirty="0" err="1"/>
              <a:t>openEMS</a:t>
            </a:r>
            <a:r>
              <a:rPr lang="en-GB" dirty="0"/>
              <a:t>, </a:t>
            </a:r>
            <a:r>
              <a:rPr lang="en-GB" dirty="0" err="1"/>
              <a:t>FEniCS</a:t>
            </a:r>
            <a:r>
              <a:rPr lang="en-GB" dirty="0"/>
              <a:t>, Elmer FEM, </a:t>
            </a:r>
            <a:r>
              <a:rPr lang="en-GB" dirty="0" err="1"/>
              <a:t>FreeFEM</a:t>
            </a:r>
            <a:r>
              <a:rPr lang="en-GB" dirty="0"/>
              <a:t>, </a:t>
            </a:r>
            <a:r>
              <a:rPr lang="en-GB" dirty="0" err="1"/>
              <a:t>Bempp</a:t>
            </a:r>
            <a:r>
              <a:rPr lang="en-GB" dirty="0"/>
              <a:t>,…</a:t>
            </a:r>
            <a:br>
              <a:rPr lang="en-GB" dirty="0"/>
            </a:br>
            <a:r>
              <a:rPr lang="en-GB" dirty="0"/>
              <a:t>(still too many hurdles for practical use)</a:t>
            </a:r>
          </a:p>
          <a:p>
            <a:r>
              <a:rPr lang="en-GB" dirty="0"/>
              <a:t>Circuit level simulations</a:t>
            </a:r>
          </a:p>
          <a:p>
            <a:pPr lvl="1"/>
            <a:r>
              <a:rPr lang="en-GB" dirty="0"/>
              <a:t>Keysight </a:t>
            </a:r>
            <a:r>
              <a:rPr lang="en-GB" dirty="0" err="1"/>
              <a:t>Pathwave</a:t>
            </a:r>
            <a:r>
              <a:rPr lang="en-GB" dirty="0"/>
              <a:t> ADS (Advance Design System) – commercial </a:t>
            </a:r>
          </a:p>
          <a:p>
            <a:pPr lvl="1"/>
            <a:r>
              <a:rPr lang="en-GB" dirty="0"/>
              <a:t>AWR Microwave Office – commercial</a:t>
            </a:r>
          </a:p>
          <a:p>
            <a:pPr lvl="1"/>
            <a:r>
              <a:rPr lang="en-GB" dirty="0" err="1"/>
              <a:t>Ansoft</a:t>
            </a:r>
            <a:r>
              <a:rPr lang="en-GB" dirty="0"/>
              <a:t> Designer – commercial </a:t>
            </a:r>
          </a:p>
          <a:p>
            <a:pPr lvl="1"/>
            <a:r>
              <a:rPr lang="en-GB" dirty="0"/>
              <a:t>Various commercial SPICE versions, e.g., </a:t>
            </a:r>
            <a:r>
              <a:rPr lang="en-GB" dirty="0" err="1"/>
              <a:t>Pspice</a:t>
            </a:r>
            <a:r>
              <a:rPr lang="en-GB" dirty="0"/>
              <a:t>, HSPICE, </a:t>
            </a:r>
            <a:r>
              <a:rPr lang="en-GB" dirty="0" err="1"/>
              <a:t>PrimeSim</a:t>
            </a:r>
            <a:r>
              <a:rPr lang="en-GB" dirty="0"/>
              <a:t> SPICE,…</a:t>
            </a:r>
          </a:p>
          <a:p>
            <a:pPr lvl="1"/>
            <a:r>
              <a:rPr lang="en-GB" dirty="0"/>
              <a:t>Open source / freeware: </a:t>
            </a:r>
            <a:r>
              <a:rPr lang="en-GB" dirty="0" err="1"/>
              <a:t>Qucs</a:t>
            </a:r>
            <a:r>
              <a:rPr lang="en-GB" dirty="0"/>
              <a:t>, </a:t>
            </a:r>
            <a:r>
              <a:rPr lang="en-GB" dirty="0" err="1"/>
              <a:t>Qucs</a:t>
            </a:r>
            <a:r>
              <a:rPr lang="en-GB" dirty="0"/>
              <a:t>-S, </a:t>
            </a:r>
            <a:r>
              <a:rPr lang="en-GB" dirty="0" err="1">
                <a:solidFill>
                  <a:srgbClr val="C00000"/>
                </a:solidFill>
              </a:rPr>
              <a:t>QucsStudio</a:t>
            </a:r>
            <a:r>
              <a:rPr lang="en-GB" dirty="0"/>
              <a:t>,</a:t>
            </a:r>
            <a:br>
              <a:rPr lang="en-GB" dirty="0"/>
            </a:br>
            <a:r>
              <a:rPr lang="en-GB" dirty="0"/>
              <a:t>various free SPICE versions, e.g., Berkeley SPICE, </a:t>
            </a:r>
            <a:r>
              <a:rPr lang="en-GB" dirty="0" err="1"/>
              <a:t>Ltspice</a:t>
            </a:r>
            <a:r>
              <a:rPr lang="en-GB" dirty="0"/>
              <a:t> </a:t>
            </a:r>
            <a:r>
              <a:rPr lang="en-GB" dirty="0" err="1"/>
              <a:t>Ngspice</a:t>
            </a:r>
            <a:endParaRPr lang="en-GB" dirty="0"/>
          </a:p>
          <a:p>
            <a:r>
              <a:rPr lang="en-GB" dirty="0"/>
              <a:t>Other RF software</a:t>
            </a:r>
          </a:p>
          <a:p>
            <a:pPr lvl="1"/>
            <a:r>
              <a:rPr lang="en-GB" dirty="0"/>
              <a:t>Too many to list. Here we will use:</a:t>
            </a:r>
            <a:br>
              <a:rPr lang="en-GB" dirty="0"/>
            </a:br>
            <a:r>
              <a:rPr lang="en-GB" i="1" dirty="0" err="1">
                <a:solidFill>
                  <a:srgbClr val="C00000"/>
                </a:solidFill>
              </a:rPr>
              <a:t>Dellsperger</a:t>
            </a:r>
            <a:r>
              <a:rPr lang="en-GB" i="1" dirty="0">
                <a:solidFill>
                  <a:srgbClr val="C00000"/>
                </a:solidFill>
              </a:rPr>
              <a:t> Smith</a:t>
            </a:r>
            <a:r>
              <a:rPr lang="en-GB" dirty="0"/>
              <a:t>, a software to introduce the </a:t>
            </a:r>
            <a:r>
              <a:rPr lang="en-GB" i="1" dirty="0"/>
              <a:t>Smith</a:t>
            </a:r>
            <a:r>
              <a:rPr lang="en-GB" dirty="0"/>
              <a:t> chart</a:t>
            </a:r>
          </a:p>
        </p:txBody>
      </p:sp>
    </p:spTree>
    <p:extLst>
      <p:ext uri="{BB962C8B-B14F-4D97-AF65-F5344CB8AC3E}">
        <p14:creationId xmlns:p14="http://schemas.microsoft.com/office/powerpoint/2010/main" val="821266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Cylindrical Resonator Equations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9451" y="1119039"/>
                <a:ext cx="4820973" cy="5072066"/>
              </a:xfrm>
            </p:spPr>
            <p:txBody>
              <a:bodyPr/>
              <a:lstStyle/>
              <a:p>
                <a:r>
                  <a:rPr lang="en-US" dirty="0"/>
                  <a:t>Eigenfrequencies</a:t>
                </a:r>
              </a:p>
              <a:p>
                <a:pPr lvl="1"/>
                <a:r>
                  <a:rPr lang="en-US" dirty="0"/>
                  <a:t>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𝒏𝒎𝒍</m:t>
                        </m:r>
                      </m:sub>
                    </m:sSub>
                  </m:oMath>
                </a14:m>
                <a:r>
                  <a:rPr lang="en-US" dirty="0"/>
                  <a:t>-modes: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𝒏𝒎𝒍</m:t>
                        </m:r>
                      </m:sub>
                    </m:sSub>
                  </m:oMath>
                </a14:m>
                <a:r>
                  <a:rPr lang="en-US" dirty="0"/>
                  <a:t>-modes: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</m:oMath>
                </a14:m>
                <a:r>
                  <a:rPr lang="en-US" kern="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 kern="0" smtClean="0">
                            <a:latin typeface="Cambria Math" panose="02040503050406030204" pitchFamily="18" charset="0"/>
                          </a:rPr>
                          <m:t>’</m:t>
                        </m:r>
                      </m:e>
                      <m:sub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</m:oMath>
                </a14:m>
                <a:r>
                  <a:rPr lang="en-US" kern="0" dirty="0"/>
                  <a:t> are the zeros of the Bessel function of 1</a:t>
                </a:r>
                <a:r>
                  <a:rPr lang="en-US" kern="0" baseline="30000" dirty="0"/>
                  <a:t>st</a:t>
                </a:r>
                <a:r>
                  <a:rPr lang="en-US" kern="0" dirty="0"/>
                  <a:t> kind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kern="0" dirty="0"/>
                  <a:t>, respectively the zeros of the derivative of the Bessel function of 1</a:t>
                </a:r>
                <a:r>
                  <a:rPr lang="en-US" kern="0" baseline="30000" dirty="0"/>
                  <a:t>st</a:t>
                </a:r>
                <a:r>
                  <a:rPr lang="en-US" kern="0" dirty="0"/>
                  <a:t> kind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i="1" kern="0" smtClean="0">
                            <a:latin typeface="Cambria Math" panose="02040503050406030204" pitchFamily="18" charset="0"/>
                          </a:rPr>
                          <m:t>’</m:t>
                        </m:r>
                      </m:e>
                      <m:sub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kern="0" dirty="0"/>
                  <a:t> 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kern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≅2.998×</m:t>
                    </m:r>
                    <m:sSup>
                      <m:sSupPr>
                        <m:ctrlPr>
                          <a:rPr lang="en-US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kern="0" dirty="0"/>
                  <a:t> speed of light</a:t>
                </a:r>
              </a:p>
              <a:p>
                <a:pPr lvl="2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9451" y="1119039"/>
                <a:ext cx="4820973" cy="5072066"/>
              </a:xfrm>
              <a:blipFill>
                <a:blip r:embed="rId2"/>
                <a:stretch>
                  <a:fillRect l="-1837" t="-2000" r="-1050" b="-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90854FC6-247A-F793-BBC7-D158BE8B5410}"/>
              </a:ext>
            </a:extLst>
          </p:cNvPr>
          <p:cNvGrpSpPr/>
          <p:nvPr/>
        </p:nvGrpSpPr>
        <p:grpSpPr>
          <a:xfrm>
            <a:off x="5481520" y="1162722"/>
            <a:ext cx="2642987" cy="2115011"/>
            <a:chOff x="3265010" y="1404971"/>
            <a:chExt cx="2642987" cy="2115011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9582C623-464A-C5D8-489C-6DCA468C4C6C}"/>
                </a:ext>
              </a:extLst>
            </p:cNvPr>
            <p:cNvSpPr/>
            <p:nvPr/>
          </p:nvSpPr>
          <p:spPr bwMode="auto">
            <a:xfrm>
              <a:off x="3484460" y="1407511"/>
              <a:ext cx="548640" cy="1828800"/>
            </a:xfrm>
            <a:prstGeom prst="arc">
              <a:avLst>
                <a:gd name="adj1" fmla="val 16195339"/>
                <a:gd name="adj2" fmla="val 5399648"/>
              </a:avLst>
            </a:prstGeom>
            <a:noFill/>
            <a:ln w="2857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5716BEF8-164C-D606-276C-6C40A8D0FA0C}"/>
                </a:ext>
              </a:extLst>
            </p:cNvPr>
            <p:cNvSpPr/>
            <p:nvPr/>
          </p:nvSpPr>
          <p:spPr bwMode="auto">
            <a:xfrm>
              <a:off x="4353785" y="1407511"/>
              <a:ext cx="548640" cy="1829464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00B46CE5-177E-5B7B-61C2-F1E4842E3019}"/>
                </a:ext>
              </a:extLst>
            </p:cNvPr>
            <p:cNvSpPr/>
            <p:nvPr/>
          </p:nvSpPr>
          <p:spPr bwMode="auto">
            <a:xfrm>
              <a:off x="3456395" y="1407511"/>
              <a:ext cx="548640" cy="1828800"/>
            </a:xfrm>
            <a:prstGeom prst="arc">
              <a:avLst>
                <a:gd name="adj1" fmla="val 5403693"/>
                <a:gd name="adj2" fmla="val 1620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9FC4098-0981-DBFF-CF55-4B345E58715F}"/>
                </a:ext>
              </a:extLst>
            </p:cNvPr>
            <p:cNvCxnSpPr/>
            <p:nvPr/>
          </p:nvCxnSpPr>
          <p:spPr bwMode="auto">
            <a:xfrm>
              <a:off x="3730715" y="1404971"/>
              <a:ext cx="9144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69B98FC-A1B3-F87C-2F6D-10CB44ECFCF8}"/>
                </a:ext>
              </a:extLst>
            </p:cNvPr>
            <p:cNvCxnSpPr/>
            <p:nvPr/>
          </p:nvCxnSpPr>
          <p:spPr bwMode="auto">
            <a:xfrm>
              <a:off x="3722210" y="3236311"/>
              <a:ext cx="9144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59BA90F-C16E-AE00-5B84-EF3DE72F702B}"/>
                </a:ext>
              </a:extLst>
            </p:cNvPr>
            <p:cNvCxnSpPr/>
            <p:nvPr/>
          </p:nvCxnSpPr>
          <p:spPr bwMode="auto">
            <a:xfrm>
              <a:off x="3265010" y="2321910"/>
              <a:ext cx="2286000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885FDA-24E3-DFB1-F8A3-386F4B0654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8780" y="3275380"/>
              <a:ext cx="0" cy="2286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9CE57B4-1494-3AB1-F597-379C9E53F7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28105" y="3270350"/>
              <a:ext cx="0" cy="2286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D96624B-8F4A-52D3-7E74-A87061A0AC5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53785" y="3390595"/>
              <a:ext cx="274320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A2F2F3F-D513-1EBA-4EB8-09C450C9700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758780" y="3387115"/>
              <a:ext cx="274320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4482EA9-1CEF-2BB0-AFC3-0853A27861EC}"/>
                    </a:ext>
                  </a:extLst>
                </p:cNvPr>
                <p:cNvSpPr txBox="1"/>
                <p:nvPr/>
              </p:nvSpPr>
              <p:spPr>
                <a:xfrm>
                  <a:off x="4107531" y="3242983"/>
                  <a:ext cx="19633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4482EA9-1CEF-2BB0-AFC3-0853A27861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7531" y="3242983"/>
                  <a:ext cx="196336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23529" r="-23529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F571D90-7C96-6B1C-17DF-C0B485FBCFA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1850" y="2321910"/>
              <a:ext cx="246255" cy="39847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5673030-CE88-77B6-A05A-4C75510CA717}"/>
                    </a:ext>
                  </a:extLst>
                </p:cNvPr>
                <p:cNvSpPr txBox="1"/>
                <p:nvPr/>
              </p:nvSpPr>
              <p:spPr>
                <a:xfrm>
                  <a:off x="4529103" y="2382645"/>
                  <a:ext cx="1980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5673030-CE88-77B6-A05A-4C75510CA7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9103" y="2382645"/>
                  <a:ext cx="1980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8750" r="-12500" b="-43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B427B30-C972-EFEA-385F-1028CE3B435F}"/>
                </a:ext>
              </a:extLst>
            </p:cNvPr>
            <p:cNvSpPr txBox="1"/>
            <p:nvPr/>
          </p:nvSpPr>
          <p:spPr>
            <a:xfrm>
              <a:off x="4907402" y="2022892"/>
              <a:ext cx="10005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beam axis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5CBAF6-2173-7193-2F37-25F79CEE757F}"/>
                  </a:ext>
                </a:extLst>
              </p:cNvPr>
              <p:cNvSpPr txBox="1"/>
              <p:nvPr/>
            </p:nvSpPr>
            <p:spPr>
              <a:xfrm>
                <a:off x="1244009" y="1928832"/>
                <a:ext cx="3943323" cy="9106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lIns="91440" tIns="45720" rIns="91440" bIns="4572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𝑇𝐸𝑛𝑚𝑙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  <m: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  <m:t>’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𝑛𝑚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𝑙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5CBAF6-2173-7193-2F37-25F79CEE75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4009" y="1928832"/>
                <a:ext cx="3943323" cy="9106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0FA7F2A-FC0C-8834-C734-85AD82BA5FE9}"/>
                  </a:ext>
                </a:extLst>
              </p:cNvPr>
              <p:cNvSpPr txBox="1"/>
              <p:nvPr/>
            </p:nvSpPr>
            <p:spPr>
              <a:xfrm>
                <a:off x="1289430" y="3534510"/>
                <a:ext cx="3985001" cy="9106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lIns="91440" tIns="45720" rIns="91440" bIns="4572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𝑇𝑀𝑛𝑚𝑙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𝑛𝑚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𝑙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0FA7F2A-FC0C-8834-C734-85AD82BA5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430" y="3534510"/>
                <a:ext cx="3985001" cy="9106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 29">
                <a:extLst>
                  <a:ext uri="{FF2B5EF4-FFF2-40B4-BE49-F238E27FC236}">
                    <a16:creationId xmlns:a16="http://schemas.microsoft.com/office/drawing/2014/main" id="{FF231091-90C3-8E8D-36F3-25D8054C55E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248310" y="3309383"/>
              <a:ext cx="4647008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752">
                      <a:extLst>
                        <a:ext uri="{9D8B030D-6E8A-4147-A177-3AD203B41FA5}">
                          <a16:colId xmlns:a16="http://schemas.microsoft.com/office/drawing/2014/main" val="1246095655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565220483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4085423067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439039945"/>
                        </a:ext>
                      </a:extLst>
                    </a:gridCol>
                  </a:tblGrid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’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’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’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5320083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3.832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7.016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10.174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3605231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1.841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5.331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8.536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3616630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3.054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6.706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9.970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29868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 29">
                <a:extLst>
                  <a:ext uri="{FF2B5EF4-FFF2-40B4-BE49-F238E27FC236}">
                    <a16:creationId xmlns:a16="http://schemas.microsoft.com/office/drawing/2014/main" id="{FF231091-90C3-8E8D-36F3-25D8054C55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0493629"/>
                  </p:ext>
                </p:extLst>
              </p:nvPr>
            </p:nvGraphicFramePr>
            <p:xfrm>
              <a:off x="7248310" y="3309383"/>
              <a:ext cx="4647008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752">
                      <a:extLst>
                        <a:ext uri="{9D8B030D-6E8A-4147-A177-3AD203B41FA5}">
                          <a16:colId xmlns:a16="http://schemas.microsoft.com/office/drawing/2014/main" val="1246095655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565220483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4085423067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43903994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87" t="-3704" r="-30108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1087" t="-3704" r="-20108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03297" t="-3704" r="-10329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00000" t="-3704" r="-2174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2532008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87" t="-103704" r="-30108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1087" t="-103704" r="-20108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03297" t="-103704" r="-10329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00000" t="-103704" r="-2174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3360523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87" t="-211538" r="-30108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1087" t="-211538" r="-20108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03297" t="-211538" r="-10329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00000" t="-211538" r="-2174" b="-10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361663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87" t="-300000" r="-30108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1087" t="-300000" r="-20108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03297" t="-300000" r="-10329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00000" t="-300000" r="-2174" b="-37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298684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6B273532-1143-D453-020E-56F7497B4E0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248310" y="4849985"/>
              <a:ext cx="4647008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752">
                      <a:extLst>
                        <a:ext uri="{9D8B030D-6E8A-4147-A177-3AD203B41FA5}">
                          <a16:colId xmlns:a16="http://schemas.microsoft.com/office/drawing/2014/main" val="1246095655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565220483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4085423067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439039945"/>
                        </a:ext>
                      </a:extLst>
                    </a:gridCol>
                  </a:tblGrid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5320083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𝟒𝟎𝟓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5.520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8.654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3605231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3.832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7.016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10.174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3616630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5.135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8.417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11.620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29868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6B273532-1143-D453-020E-56F7497B4E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5709247"/>
                  </p:ext>
                </p:extLst>
              </p:nvPr>
            </p:nvGraphicFramePr>
            <p:xfrm>
              <a:off x="7248310" y="4849985"/>
              <a:ext cx="4647008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752">
                      <a:extLst>
                        <a:ext uri="{9D8B030D-6E8A-4147-A177-3AD203B41FA5}">
                          <a16:colId xmlns:a16="http://schemas.microsoft.com/office/drawing/2014/main" val="1246095655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565220483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4085423067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43903994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87" r="-30108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1087" r="-20108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3297" r="-10329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300000" r="-2174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2532008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87" t="-100000" r="-30108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1087" t="-100000" r="-20108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3297" t="-100000" r="-10329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300000" t="-100000" r="-2174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3360523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87" t="-207692" r="-30108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1087" t="-207692" r="-20108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3297" t="-207692" r="-10329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300000" t="-207692" r="-2174" b="-10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361663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87" t="-296296" r="-30108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1087" t="-296296" r="-20108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3297" t="-296296" r="-10329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300000" t="-296296" r="-2174" b="-37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298684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ontent Placeholder 4">
                <a:extLst>
                  <a:ext uri="{FF2B5EF4-FFF2-40B4-BE49-F238E27FC236}">
                    <a16:creationId xmlns:a16="http://schemas.microsoft.com/office/drawing/2014/main" id="{C3B446C2-C957-D634-03D2-9B6188A9114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987087" y="1146252"/>
                <a:ext cx="4026243" cy="180646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“Ideal” cylindrical resonator</a:t>
                </a:r>
              </a:p>
              <a:p>
                <a:pPr lvl="1"/>
                <a:r>
                  <a:rPr lang="en-US" kern="0" dirty="0"/>
                  <a:t>No beam ports</a:t>
                </a:r>
              </a:p>
              <a:p>
                <a:pPr lvl="1"/>
                <a:r>
                  <a:rPr lang="en-US" kern="0" dirty="0"/>
                  <a:t>Diameter: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endParaRPr lang="en-US" b="1" kern="0" dirty="0"/>
              </a:p>
              <a:p>
                <a:pPr lvl="1"/>
                <a:r>
                  <a:rPr lang="en-US" kern="0" dirty="0"/>
                  <a:t>Height: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Vacuum: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kern="0" dirty="0"/>
              </a:p>
              <a:p>
                <a:pPr lvl="2"/>
                <a:endParaRPr lang="en-US" kern="0" dirty="0"/>
              </a:p>
              <a:p>
                <a:pPr lvl="1"/>
                <a:endParaRPr lang="en-US" kern="0" dirty="0"/>
              </a:p>
            </p:txBody>
          </p:sp>
        </mc:Choice>
        <mc:Fallback xmlns="">
          <p:sp>
            <p:nvSpPr>
              <p:cNvPr id="32" name="Content Placeholder 4">
                <a:extLst>
                  <a:ext uri="{FF2B5EF4-FFF2-40B4-BE49-F238E27FC236}">
                    <a16:creationId xmlns:a16="http://schemas.microsoft.com/office/drawing/2014/main" id="{C3B446C2-C957-D634-03D2-9B6188A91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87087" y="1146252"/>
                <a:ext cx="4026243" cy="1806464"/>
              </a:xfrm>
              <a:prstGeom prst="rect">
                <a:avLst/>
              </a:prstGeom>
              <a:blipFill>
                <a:blip r:embed="rId9"/>
                <a:stretch>
                  <a:fillRect l="-1881" t="-5594" b="-699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425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49E5944-976B-1E46-CA21-BAD8759B0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12" y="1078992"/>
            <a:ext cx="5431536" cy="51868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247A40-8F76-35A3-1466-9A0675461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Cylindrical Resonator Equations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024ACC-18B0-E77B-CF69-3A1848C80B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15072" y="1163105"/>
                <a:ext cx="5064128" cy="5031057"/>
              </a:xfrm>
            </p:spPr>
            <p:txBody>
              <a:bodyPr/>
              <a:lstStyle/>
              <a:p>
                <a:r>
                  <a:rPr lang="en-US" dirty="0"/>
                  <a:t>Analytical equations for the 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 accelerating mode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-mode related wavelength: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-mode resonance frequency: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024ACC-18B0-E77B-CF69-3A1848C80B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15072" y="1163105"/>
                <a:ext cx="5064128" cy="5031057"/>
              </a:xfrm>
              <a:blipFill>
                <a:blip r:embed="rId3"/>
                <a:stretch>
                  <a:fillRect l="-1750" t="-1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EF1AE1D-C608-13E2-6B55-BF3D57DD40E4}"/>
                  </a:ext>
                </a:extLst>
              </p:cNvPr>
              <p:cNvSpPr txBox="1"/>
              <p:nvPr/>
            </p:nvSpPr>
            <p:spPr>
              <a:xfrm>
                <a:off x="5000247" y="4684256"/>
                <a:ext cx="7309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𝑻𝑴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EF1AE1D-C608-13E2-6B55-BF3D57DD40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0247" y="4684256"/>
                <a:ext cx="730905" cy="276999"/>
              </a:xfrm>
              <a:prstGeom prst="rect">
                <a:avLst/>
              </a:prstGeom>
              <a:blipFill>
                <a:blip r:embed="rId4"/>
                <a:stretch>
                  <a:fillRect l="-5085" r="-1695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0637B9-AF41-A602-1E5E-2CE2362FC48C}"/>
                  </a:ext>
                </a:extLst>
              </p:cNvPr>
              <p:cNvSpPr txBox="1"/>
              <p:nvPr/>
            </p:nvSpPr>
            <p:spPr>
              <a:xfrm>
                <a:off x="5047952" y="2747968"/>
                <a:ext cx="6832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0637B9-AF41-A602-1E5E-2CE2362FC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952" y="2747968"/>
                <a:ext cx="683200" cy="276999"/>
              </a:xfrm>
              <a:prstGeom prst="rect">
                <a:avLst/>
              </a:prstGeom>
              <a:blipFill>
                <a:blip r:embed="rId5"/>
                <a:stretch>
                  <a:fillRect l="-5455" r="-181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85A942-6832-E388-7F9E-4012252F88E8}"/>
                  </a:ext>
                </a:extLst>
              </p:cNvPr>
              <p:cNvSpPr txBox="1"/>
              <p:nvPr/>
            </p:nvSpPr>
            <p:spPr>
              <a:xfrm rot="19320000">
                <a:off x="5383212" y="1800527"/>
                <a:ext cx="631455" cy="274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111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85A942-6832-E388-7F9E-4012252F88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320000">
                <a:off x="5383212" y="1800527"/>
                <a:ext cx="631455" cy="274320"/>
              </a:xfrm>
              <a:prstGeom prst="rect">
                <a:avLst/>
              </a:prstGeom>
              <a:blipFill>
                <a:blip r:embed="rId6"/>
                <a:stretch>
                  <a:fillRect l="-1852" r="-5556"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5C0579-47C4-2600-9DA7-63A1BFDF514E}"/>
                  </a:ext>
                </a:extLst>
              </p:cNvPr>
              <p:cNvSpPr txBox="1"/>
              <p:nvPr/>
            </p:nvSpPr>
            <p:spPr>
              <a:xfrm rot="19320000">
                <a:off x="4767846" y="1711463"/>
                <a:ext cx="6885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011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5C0579-47C4-2600-9DA7-63A1BFDF5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320000">
                <a:off x="4767846" y="1711463"/>
                <a:ext cx="688522" cy="276999"/>
              </a:xfrm>
              <a:prstGeom prst="rect">
                <a:avLst/>
              </a:prstGeom>
              <a:blipFill>
                <a:blip r:embed="rId7"/>
                <a:stretch>
                  <a:fillRect l="-1724" r="-3448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53DE656-9AC0-F64E-AE6B-0D29BBF9C3EA}"/>
                  </a:ext>
                </a:extLst>
              </p:cNvPr>
              <p:cNvSpPr txBox="1"/>
              <p:nvPr/>
            </p:nvSpPr>
            <p:spPr>
              <a:xfrm rot="19320000">
                <a:off x="4069914" y="1496722"/>
                <a:ext cx="6367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211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53DE656-9AC0-F64E-AE6B-0D29BBF9C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320000">
                <a:off x="4069914" y="1496722"/>
                <a:ext cx="636777" cy="276999"/>
              </a:xfrm>
              <a:prstGeom prst="rect">
                <a:avLst/>
              </a:prstGeom>
              <a:blipFill>
                <a:blip r:embed="rId8"/>
                <a:stretch>
                  <a:fillRect r="-3636"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9BE01C-3ACB-4CB5-FB92-3B8D8F9E1A28}"/>
                  </a:ext>
                </a:extLst>
              </p:cNvPr>
              <p:cNvSpPr txBox="1"/>
              <p:nvPr/>
            </p:nvSpPr>
            <p:spPr>
              <a:xfrm rot="19320000">
                <a:off x="2439832" y="1417347"/>
                <a:ext cx="118059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011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9BE01C-3ACB-4CB5-FB92-3B8D8F9E1A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320000">
                <a:off x="2439832" y="1417347"/>
                <a:ext cx="1180596" cy="276999"/>
              </a:xfrm>
              <a:prstGeom prst="rect">
                <a:avLst/>
              </a:prstGeom>
              <a:blipFill>
                <a:blip r:embed="rId9"/>
                <a:stretch>
                  <a:fillRect l="-2247" r="-8989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1E39818-5CCF-E3A8-A874-8E6A7CC9042A}"/>
                  </a:ext>
                </a:extLst>
              </p:cNvPr>
              <p:cNvSpPr txBox="1"/>
              <p:nvPr/>
            </p:nvSpPr>
            <p:spPr>
              <a:xfrm rot="17280000">
                <a:off x="2178526" y="1328860"/>
                <a:ext cx="631455" cy="276999"/>
              </a:xfrm>
              <a:prstGeom prst="rect">
                <a:avLst/>
              </a:prstGeom>
              <a:solidFill>
                <a:schemeClr val="bg1">
                  <a:alpha val="75287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112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1E39818-5CCF-E3A8-A874-8E6A7CC90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80000">
                <a:off x="2178526" y="1328860"/>
                <a:ext cx="631455" cy="276999"/>
              </a:xfrm>
              <a:prstGeom prst="rect">
                <a:avLst/>
              </a:prstGeom>
              <a:blipFill>
                <a:blip r:embed="rId10"/>
                <a:stretch>
                  <a:fillRect r="-10811"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0A7B547-5314-D3E1-5B90-0114BF3362F4}"/>
                  </a:ext>
                </a:extLst>
              </p:cNvPr>
              <p:cNvSpPr txBox="1"/>
              <p:nvPr/>
            </p:nvSpPr>
            <p:spPr>
              <a:xfrm rot="17280000">
                <a:off x="1887902" y="1360071"/>
                <a:ext cx="688522" cy="276999"/>
              </a:xfrm>
              <a:prstGeom prst="rect">
                <a:avLst/>
              </a:prstGeom>
              <a:solidFill>
                <a:schemeClr val="bg1">
                  <a:alpha val="75287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012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0A7B547-5314-D3E1-5B90-0114BF3362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80000">
                <a:off x="1887902" y="1360071"/>
                <a:ext cx="688522" cy="276999"/>
              </a:xfrm>
              <a:prstGeom prst="rect">
                <a:avLst/>
              </a:prstGeom>
              <a:blipFill>
                <a:blip r:embed="rId11"/>
                <a:stretch>
                  <a:fillRect r="-1025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DB71FD-2329-DD4A-B948-12CCD30F299B}"/>
                  </a:ext>
                </a:extLst>
              </p:cNvPr>
              <p:cNvSpPr txBox="1"/>
              <p:nvPr/>
            </p:nvSpPr>
            <p:spPr>
              <a:xfrm rot="17280000">
                <a:off x="1644580" y="1360070"/>
                <a:ext cx="636777" cy="276999"/>
              </a:xfrm>
              <a:prstGeom prst="rect">
                <a:avLst/>
              </a:prstGeom>
              <a:solidFill>
                <a:schemeClr val="bg1">
                  <a:alpha val="75287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212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DB71FD-2329-DD4A-B948-12CCD30F29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80000">
                <a:off x="1644580" y="1360070"/>
                <a:ext cx="636777" cy="276999"/>
              </a:xfrm>
              <a:prstGeom prst="rect">
                <a:avLst/>
              </a:prstGeom>
              <a:blipFill>
                <a:blip r:embed="rId12"/>
                <a:stretch>
                  <a:fillRect r="-10811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257FA1-FC9E-2306-A9D4-76BCE8E6A130}"/>
                  </a:ext>
                </a:extLst>
              </p:cNvPr>
              <p:cNvSpPr txBox="1"/>
              <p:nvPr/>
            </p:nvSpPr>
            <p:spPr>
              <a:xfrm rot="17280000">
                <a:off x="1281883" y="1328859"/>
                <a:ext cx="683200" cy="276999"/>
              </a:xfrm>
              <a:prstGeom prst="rect">
                <a:avLst/>
              </a:prstGeom>
              <a:solidFill>
                <a:schemeClr val="bg1">
                  <a:alpha val="75287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112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257FA1-FC9E-2306-A9D4-76BCE8E6A1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80000">
                <a:off x="1281883" y="1328859"/>
                <a:ext cx="683200" cy="276999"/>
              </a:xfrm>
              <a:prstGeom prst="rect">
                <a:avLst/>
              </a:prstGeom>
              <a:blipFill>
                <a:blip r:embed="rId13"/>
                <a:stretch>
                  <a:fillRect r="-10256"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F5101E1-4964-ABC1-6789-58A472B610C2}"/>
                  </a:ext>
                </a:extLst>
              </p:cNvPr>
              <p:cNvSpPr txBox="1"/>
              <p:nvPr/>
            </p:nvSpPr>
            <p:spPr>
              <a:xfrm>
                <a:off x="7576967" y="3052888"/>
                <a:ext cx="4177536" cy="62374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𝟎𝟏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den>
                      </m:f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𝑻𝑴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𝟑𝟖𝟐𝟕𝟒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𝑻𝑴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F5101E1-4964-ABC1-6789-58A472B610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967" y="3052888"/>
                <a:ext cx="4177536" cy="62374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66FA297-CA7B-F319-7868-98C824B1B289}"/>
                  </a:ext>
                </a:extLst>
              </p:cNvPr>
              <p:cNvSpPr txBox="1"/>
              <p:nvPr/>
            </p:nvSpPr>
            <p:spPr>
              <a:xfrm>
                <a:off x="7132935" y="2216988"/>
                <a:ext cx="4703321" cy="7124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𝑻𝑴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𝑻𝑴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𝟎𝟏𝟎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𝟎𝟏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𝟔𝟏𝟐𝟕𝟒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66FA297-CA7B-F319-7868-98C824B1B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2935" y="2216988"/>
                <a:ext cx="4703321" cy="71248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9C74B51-69C0-5205-1ABC-96F32B3E4735}"/>
                  </a:ext>
                </a:extLst>
              </p:cNvPr>
              <p:cNvSpPr txBox="1"/>
              <p:nvPr/>
            </p:nvSpPr>
            <p:spPr>
              <a:xfrm>
                <a:off x="7132935" y="4264974"/>
                <a:ext cx="2582612" cy="6704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𝑻𝑴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𝑻𝑴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𝟎𝟏𝟎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9C74B51-69C0-5205-1ABC-96F32B3E47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2935" y="4264974"/>
                <a:ext cx="2582612" cy="67042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D46DC87D-ADF7-099F-4E51-B8A9D8E85BDB}"/>
              </a:ext>
            </a:extLst>
          </p:cNvPr>
          <p:cNvSpPr txBox="1"/>
          <p:nvPr/>
        </p:nvSpPr>
        <p:spPr>
          <a:xfrm>
            <a:off x="6356754" y="5816221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 chart for cylindrical resonators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ACE33088-F6E4-5C30-CDE3-D2ACA347521A}"/>
              </a:ext>
            </a:extLst>
          </p:cNvPr>
          <p:cNvSpPr/>
          <p:nvPr/>
        </p:nvSpPr>
        <p:spPr bwMode="auto">
          <a:xfrm>
            <a:off x="7132935" y="3297638"/>
            <a:ext cx="349141" cy="19202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390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C0497-7FE5-6666-DAC1-5C48FF5D8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Cylindrical Resonator Equations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7FEBF3-5112-7BA1-91D4-FECE7DC0E1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4822340" cy="5107865"/>
              </a:xfrm>
            </p:spPr>
            <p:txBody>
              <a:bodyPr/>
              <a:lstStyle/>
              <a:p>
                <a:r>
                  <a:rPr lang="en-US" dirty="0"/>
                  <a:t>Quality factor – unloaded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(Q-factor or Q-value)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with the skin-depth: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/>
                <a:r>
                  <a:rPr lang="en-US" dirty="0"/>
                  <a:t>with: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(non-magnetic media)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(conductivity of the material</a:t>
                </a:r>
                <a:br>
                  <a:rPr lang="en-US" dirty="0"/>
                </a:br>
                <a:r>
                  <a:rPr lang="en-US" dirty="0"/>
                  <a:t> of the cavity walls)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7FEBF3-5112-7BA1-91D4-FECE7DC0E1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4822340" cy="5107865"/>
              </a:xfrm>
              <a:blipFill>
                <a:blip r:embed="rId2"/>
                <a:stretch>
                  <a:fillRect l="-1575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D03E1E0-439F-83F1-455F-CE5B61B0AF1D}"/>
                  </a:ext>
                </a:extLst>
              </p:cNvPr>
              <p:cNvSpPr txBox="1"/>
              <p:nvPr/>
            </p:nvSpPr>
            <p:spPr>
              <a:xfrm>
                <a:off x="1245842" y="1767135"/>
                <a:ext cx="1886524" cy="68549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den>
                      </m:f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D03E1E0-439F-83F1-455F-CE5B61B0A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842" y="1767135"/>
                <a:ext cx="1886524" cy="6854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265E30-B4AD-F927-7114-9DE3E407B37F}"/>
                  </a:ext>
                </a:extLst>
              </p:cNvPr>
              <p:cNvSpPr txBox="1"/>
              <p:nvPr/>
            </p:nvSpPr>
            <p:spPr>
              <a:xfrm>
                <a:off x="1691031" y="2858018"/>
                <a:ext cx="2357056" cy="9106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lIns="91440" tIns="45720" rIns="91440" bIns="4572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𝑇𝑀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010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𝜎𝜇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265E30-B4AD-F927-7114-9DE3E407B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031" y="2858018"/>
                <a:ext cx="2357056" cy="9106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3FB5273-EB72-623D-322C-B75DF054BBC2}"/>
                  </a:ext>
                </a:extLst>
              </p:cNvPr>
              <p:cNvSpPr txBox="1"/>
              <p:nvPr/>
            </p:nvSpPr>
            <p:spPr>
              <a:xfrm>
                <a:off x="2027086" y="4110007"/>
                <a:ext cx="20210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3FB5273-EB72-623D-322C-B75DF054B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086" y="4110007"/>
                <a:ext cx="2021001" cy="276999"/>
              </a:xfrm>
              <a:prstGeom prst="rect">
                <a:avLst/>
              </a:prstGeom>
              <a:blipFill>
                <a:blip r:embed="rId5"/>
                <a:stretch>
                  <a:fillRect l="-1250" r="-625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58C3C5-AB69-4105-41A1-CDAD50A5A707}"/>
                  </a:ext>
                </a:extLst>
              </p:cNvPr>
              <p:cNvSpPr txBox="1"/>
              <p:nvPr/>
            </p:nvSpPr>
            <p:spPr>
              <a:xfrm>
                <a:off x="2015479" y="4516854"/>
                <a:ext cx="30198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58C3C5-AB69-4105-41A1-CDAD50A5A7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479" y="4516854"/>
                <a:ext cx="3019801" cy="276999"/>
              </a:xfrm>
              <a:prstGeom prst="rect">
                <a:avLst/>
              </a:prstGeom>
              <a:blipFill>
                <a:blip r:embed="rId6"/>
                <a:stretch>
                  <a:fillRect l="-837" t="-4348" r="-41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164F1B-4B6E-A212-9884-A34173BA5C15}"/>
                  </a:ext>
                </a:extLst>
              </p:cNvPr>
              <p:cNvSpPr txBox="1"/>
              <p:nvPr/>
            </p:nvSpPr>
            <p:spPr>
              <a:xfrm>
                <a:off x="2015479" y="5330549"/>
                <a:ext cx="854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164F1B-4B6E-A212-9884-A34173BA5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479" y="5330549"/>
                <a:ext cx="854080" cy="276999"/>
              </a:xfrm>
              <a:prstGeom prst="rect">
                <a:avLst/>
              </a:prstGeom>
              <a:blipFill>
                <a:blip r:embed="rId7"/>
                <a:stretch>
                  <a:fillRect l="-1449" r="-7246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79D924A4-C201-0DC7-C1BC-F53E4F2D5C4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570421" y="1086295"/>
                <a:ext cx="4822340" cy="51078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b="1" kern="0" dirty="0"/>
                  <a:t>“Geometry factor”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kern="0" dirty="0"/>
                  <a:t> (R-over-Q)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pPr lvl="1"/>
                <a:r>
                  <a:rPr lang="en-US" kern="0" dirty="0"/>
                  <a:t>With:</a:t>
                </a:r>
              </a:p>
              <a:p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marL="457200" lvl="1" indent="0">
                  <a:buNone/>
                </a:pPr>
                <a:endParaRPr lang="en-US" kern="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79D924A4-C201-0DC7-C1BC-F53E4F2D5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70421" y="1086295"/>
                <a:ext cx="4822340" cy="5107865"/>
              </a:xfrm>
              <a:prstGeom prst="rect">
                <a:avLst/>
              </a:prstGeom>
              <a:blipFill>
                <a:blip r:embed="rId8"/>
                <a:stretch>
                  <a:fillRect l="-1837" t="-1985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28ABA2A-6FFD-2B21-9CFF-13C61D42DA96}"/>
                  </a:ext>
                </a:extLst>
              </p:cNvPr>
              <p:cNvSpPr txBox="1"/>
              <p:nvPr/>
            </p:nvSpPr>
            <p:spPr>
              <a:xfrm>
                <a:off x="6980187" y="1722986"/>
                <a:ext cx="3929134" cy="9397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Sup>
                            <m:sSub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𝟎𝟏</m:t>
                              </m:r>
                            </m:sub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𝟎𝟏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𝟎𝟏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𝒉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𝒂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𝛺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28ABA2A-6FFD-2B21-9CFF-13C61D42DA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0187" y="1722986"/>
                <a:ext cx="3929134" cy="93972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AE6DA1F-FB41-A1AB-A5FC-274580871C8C}"/>
                  </a:ext>
                </a:extLst>
              </p:cNvPr>
              <p:cNvSpPr txBox="1"/>
              <p:nvPr/>
            </p:nvSpPr>
            <p:spPr>
              <a:xfrm>
                <a:off x="6977410" y="2851716"/>
                <a:ext cx="3958309" cy="14315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128 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𝛺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≈185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𝛺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for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AE6DA1F-FB41-A1AB-A5FC-274580871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7410" y="2851716"/>
                <a:ext cx="3958309" cy="143159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F755B81-92EF-39A6-020C-452F23F4241F}"/>
                  </a:ext>
                </a:extLst>
              </p:cNvPr>
              <p:cNvSpPr txBox="1"/>
              <p:nvPr/>
            </p:nvSpPr>
            <p:spPr>
              <a:xfrm>
                <a:off x="8037516" y="4424762"/>
                <a:ext cx="3650917" cy="963772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𝛺</m:t>
                          </m:r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377  [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𝛺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F755B81-92EF-39A6-020C-452F23F42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7516" y="4424762"/>
                <a:ext cx="3650917" cy="96377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B65F64-D031-B518-6368-D11EBBCD677A}"/>
                  </a:ext>
                </a:extLst>
              </p:cNvPr>
              <p:cNvSpPr txBox="1"/>
              <p:nvPr/>
            </p:nvSpPr>
            <p:spPr>
              <a:xfrm>
                <a:off x="8037516" y="5330549"/>
                <a:ext cx="1654474" cy="422405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=2.40483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B65F64-D031-B518-6368-D11EBBCD6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7516" y="5330549"/>
                <a:ext cx="1654474" cy="422405"/>
              </a:xfrm>
              <a:prstGeom prst="rect">
                <a:avLst/>
              </a:prstGeom>
              <a:blipFill>
                <a:blip r:embed="rId12"/>
                <a:stretch>
                  <a:fillRect b="-2857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652D87A-2A1E-B0AB-15FE-39590F28BC6D}"/>
                  </a:ext>
                </a:extLst>
              </p:cNvPr>
              <p:cNvSpPr txBox="1"/>
              <p:nvPr/>
            </p:nvSpPr>
            <p:spPr>
              <a:xfrm>
                <a:off x="7711249" y="5771755"/>
                <a:ext cx="2151725" cy="422405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)=0.519147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652D87A-2A1E-B0AB-15FE-39590F28B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1249" y="5771755"/>
                <a:ext cx="2151725" cy="422405"/>
              </a:xfrm>
              <a:prstGeom prst="rect">
                <a:avLst/>
              </a:prstGeom>
              <a:blipFill>
                <a:blip r:embed="rId13"/>
                <a:stretch>
                  <a:fillRect b="-11765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243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B98D3-FD0E-2094-C37F-359E14BA5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Cylindrical “Pill-box” Cavity  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DE9F4B3-FE22-11BC-6C68-E2F9C54735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87" y="1096917"/>
            <a:ext cx="6038093" cy="5108575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4306379E-49FD-54D5-8E85-18A082079ED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85480" y="981778"/>
                <a:ext cx="5774975" cy="521238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Properties</a:t>
                </a:r>
              </a:p>
              <a:p>
                <a:pPr lvl="1"/>
                <a:r>
                  <a:rPr lang="en-US" kern="0" dirty="0"/>
                  <a:t>cavity radius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kern="0" smtClean="0">
                        <a:latin typeface="Cambria Math" panose="02040503050406030204" pitchFamily="18" charset="0"/>
                      </a:rPr>
                      <m:t>𝟏𝟒𝟖</m:t>
                    </m:r>
                    <m:r>
                      <a:rPr lang="en-US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kern="0" smtClean="0">
                        <a:latin typeface="Cambria Math" panose="02040503050406030204" pitchFamily="18" charset="0"/>
                      </a:rPr>
                      <m:t>𝒎𝒎</m:t>
                    </m:r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cavity height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</a:rPr>
                      <m:t>𝒉</m:t>
                    </m:r>
                    <m:r>
                      <a:rPr lang="en-US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kern="0" smtClean="0">
                        <a:latin typeface="Cambria Math" panose="02040503050406030204" pitchFamily="18" charset="0"/>
                      </a:rPr>
                      <m:t>𝟑𝟏𝟎</m:t>
                    </m:r>
                    <m:r>
                      <a:rPr lang="en-US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kern="0" smtClean="0">
                        <a:latin typeface="Cambria Math" panose="02040503050406030204" pitchFamily="18" charset="0"/>
                      </a:rPr>
                      <m:t>𝒎𝒎</m:t>
                    </m:r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material conductivity</a:t>
                </a:r>
                <a:br>
                  <a:rPr lang="en-US" kern="0" dirty="0"/>
                </a:br>
                <a:r>
                  <a:rPr lang="en-US" kern="0" dirty="0"/>
                  <a:t>stainless steel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𝟑𝟑</m:t>
                    </m:r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</m:sup>
                    </m:sSup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beam-port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𝒑𝒐𝒓𝒕</m:t>
                        </m:r>
                      </m:sub>
                    </m:sSub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𝟒𝟖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𝒎𝒎</m:t>
                    </m:r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Beam-port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𝒑𝒐𝒓𝒕</m:t>
                        </m:r>
                      </m:sub>
                    </m:sSub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𝟗𝟐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𝒎𝒎</m:t>
                    </m:r>
                  </m:oMath>
                </a14:m>
                <a:endParaRPr lang="en-US" kern="0" dirty="0"/>
              </a:p>
              <a:p>
                <a:r>
                  <a:rPr lang="en-US" kern="0" dirty="0"/>
                  <a:t>Results analytical (no beam-ports):</a:t>
                </a:r>
              </a:p>
              <a:p>
                <a:pPr lvl="1"/>
                <a:r>
                  <a:rPr lang="en-US" kern="0" dirty="0"/>
                  <a:t>Eigen-mode frequencies</a:t>
                </a:r>
              </a:p>
              <a:p>
                <a:pPr lvl="2"/>
                <a:r>
                  <a:rPr lang="en-US" kern="0" dirty="0"/>
                  <a:t>Depend on the object size</a:t>
                </a:r>
              </a:p>
              <a:p>
                <a:pPr lvl="2"/>
                <a:endParaRPr lang="en-US" kern="0" dirty="0"/>
              </a:p>
              <a:p>
                <a:pPr lvl="2"/>
                <a:endParaRPr lang="en-US" kern="0" dirty="0"/>
              </a:p>
              <a:p>
                <a:pPr lvl="1"/>
                <a:r>
                  <a:rPr lang="en-US" kern="0" dirty="0"/>
                  <a:t>Q-factor (unloaded)</a:t>
                </a:r>
              </a:p>
              <a:p>
                <a:pPr lvl="2"/>
                <a:r>
                  <a:rPr lang="en-US" kern="0" dirty="0"/>
                  <a:t>Depend on the wall material conductivity</a:t>
                </a:r>
              </a:p>
              <a:p>
                <a:pPr lvl="2"/>
                <a:endParaRPr lang="en-US" kern="0" dirty="0"/>
              </a:p>
              <a:p>
                <a:pPr lvl="1"/>
                <a:r>
                  <a:rPr lang="en-US" kern="0" dirty="0"/>
                  <a:t>Characteristic impedance of the eigen-mode</a:t>
                </a:r>
              </a:p>
              <a:p>
                <a:pPr lvl="2"/>
                <a:r>
                  <a:rPr lang="en-US" kern="0" dirty="0"/>
                  <a:t>Depends on the shape of the object</a:t>
                </a:r>
              </a:p>
              <a:p>
                <a:pPr marL="0" indent="0">
                  <a:buFontTx/>
                  <a:buNone/>
                </a:pPr>
                <a:endParaRPr lang="en-GB" kern="0" dirty="0"/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4306379E-49FD-54D5-8E85-18A082079E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85480" y="981778"/>
                <a:ext cx="5774975" cy="5212384"/>
              </a:xfrm>
              <a:prstGeom prst="rect">
                <a:avLst/>
              </a:prstGeom>
              <a:blipFill>
                <a:blip r:embed="rId3"/>
                <a:stretch>
                  <a:fillRect l="-1478" t="-2105" r="-739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4A7119A-6F39-3043-BCE0-28FC0F202A96}"/>
                  </a:ext>
                </a:extLst>
              </p:cNvPr>
              <p:cNvSpPr txBox="1"/>
              <p:nvPr/>
            </p:nvSpPr>
            <p:spPr>
              <a:xfrm>
                <a:off x="8086208" y="3998329"/>
                <a:ext cx="18964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=766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4A7119A-6F39-3043-BCE0-28FC0F202A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6208" y="3998329"/>
                <a:ext cx="1896481" cy="276999"/>
              </a:xfrm>
              <a:prstGeom prst="rect">
                <a:avLst/>
              </a:prstGeom>
              <a:blipFill>
                <a:blip r:embed="rId4"/>
                <a:stretch>
                  <a:fillRect l="-3526" r="-1923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ABC0B45-88D9-C5BF-5D48-539BB9195A5B}"/>
                  </a:ext>
                </a:extLst>
              </p:cNvPr>
              <p:cNvSpPr txBox="1"/>
              <p:nvPr/>
            </p:nvSpPr>
            <p:spPr>
              <a:xfrm>
                <a:off x="8013367" y="4275328"/>
                <a:ext cx="20421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𝑻𝑴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𝟕𝟕𝟔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𝑴𝑯𝒛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ABC0B45-88D9-C5BF-5D48-539BB9195A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3367" y="4275328"/>
                <a:ext cx="2042162" cy="276999"/>
              </a:xfrm>
              <a:prstGeom prst="rect">
                <a:avLst/>
              </a:prstGeom>
              <a:blipFill>
                <a:blip r:embed="rId5"/>
                <a:stretch>
                  <a:fillRect l="-3284" r="-2090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98ED72-0A2A-2BA1-970B-ADDE70F063EF}"/>
                  </a:ext>
                </a:extLst>
              </p:cNvPr>
              <p:cNvSpPr txBox="1"/>
              <p:nvPr/>
            </p:nvSpPr>
            <p:spPr>
              <a:xfrm>
                <a:off x="7470192" y="5105429"/>
                <a:ext cx="21559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𝑻𝑴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𝟎𝟏𝟎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𝟔𝟑𝟐𝟐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98ED72-0A2A-2BA1-970B-ADDE70F063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0192" y="5105429"/>
                <a:ext cx="2155975" cy="276999"/>
              </a:xfrm>
              <a:prstGeom prst="rect">
                <a:avLst/>
              </a:prstGeom>
              <a:blipFill>
                <a:blip r:embed="rId6"/>
                <a:stretch>
                  <a:fillRect l="-2825" t="-2222" r="-2260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710657-8CAA-3D95-2FD2-CC6C3A406C97}"/>
                  </a:ext>
                </a:extLst>
              </p:cNvPr>
              <p:cNvSpPr txBox="1"/>
              <p:nvPr/>
            </p:nvSpPr>
            <p:spPr>
              <a:xfrm>
                <a:off x="7408766" y="5935530"/>
                <a:ext cx="24313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𝑻𝑴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𝟎𝟏𝟎</m:t>
                              </m:r>
                            </m:e>
                          </m:d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𝜴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710657-8CAA-3D95-2FD2-CC6C3A406C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8766" y="5935530"/>
                <a:ext cx="2431307" cy="276999"/>
              </a:xfrm>
              <a:prstGeom prst="rect">
                <a:avLst/>
              </a:prstGeom>
              <a:blipFill>
                <a:blip r:embed="rId7"/>
                <a:stretch>
                  <a:fillRect l="-10276" t="-173333" r="-3258" b="-25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3576596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19641</TotalTime>
  <Words>702</Words>
  <Application>Microsoft Office PowerPoint</Application>
  <PresentationFormat>Widescreen</PresentationFormat>
  <Paragraphs>163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Cambria Math</vt:lpstr>
      <vt:lpstr>Comic Sans MS</vt:lpstr>
      <vt:lpstr>Times New Roman</vt:lpstr>
      <vt:lpstr>Wingdings</vt:lpstr>
      <vt:lpstr>2_new-NLC</vt:lpstr>
      <vt:lpstr>2024 CAS course on “RF for Accelerators” RF Measurements  – Computer Lab Intro – </vt:lpstr>
      <vt:lpstr>Design Workflow</vt:lpstr>
      <vt:lpstr>Software, Numerical Codes for RF Engineering</vt:lpstr>
      <vt:lpstr>Cylindrical Resonator Equations (1)</vt:lpstr>
      <vt:lpstr>Cylindrical Resonator Equations (2)</vt:lpstr>
      <vt:lpstr>Cylindrical Resonator Equations (3)</vt:lpstr>
      <vt:lpstr>Cylindrical “Pill-box” Cavity  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1292</cp:revision>
  <dcterms:created xsi:type="dcterms:W3CDTF">2009-03-16T15:06:27Z</dcterms:created>
  <dcterms:modified xsi:type="dcterms:W3CDTF">2024-11-14T11:26:56Z</dcterms:modified>
</cp:coreProperties>
</file>