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58" r:id="rId4"/>
    <p:sldId id="268" r:id="rId5"/>
    <p:sldId id="269" r:id="rId6"/>
    <p:sldId id="271" r:id="rId7"/>
    <p:sldId id="270" r:id="rId8"/>
    <p:sldId id="257" r:id="rId9"/>
    <p:sldId id="260" r:id="rId10"/>
    <p:sldId id="261" r:id="rId11"/>
    <p:sldId id="263" r:id="rId12"/>
    <p:sldId id="264" r:id="rId13"/>
    <p:sldId id="265" r:id="rId14"/>
    <p:sldId id="267" r:id="rId15"/>
    <p:sldId id="266" r:id="rId16"/>
    <p:sldId id="275" r:id="rId17"/>
    <p:sldId id="276" r:id="rId18"/>
    <p:sldId id="277" r:id="rId19"/>
    <p:sldId id="278" r:id="rId20"/>
    <p:sldId id="273" r:id="rId21"/>
    <p:sldId id="274" r:id="rId22"/>
    <p:sldId id="27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668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BDD4B33-09FC-458D-97DA-5970A6BAE90D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F942-9DF0-4824-8B5B-18B36BCC0D7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0805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4B33-09FC-458D-97DA-5970A6BAE90D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F942-9DF0-4824-8B5B-18B36BCC0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7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4B33-09FC-458D-97DA-5970A6BAE90D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F942-9DF0-4824-8B5B-18B36BCC0D7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7163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4B33-09FC-458D-97DA-5970A6BAE90D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F942-9DF0-4824-8B5B-18B36BCC0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401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4B33-09FC-458D-97DA-5970A6BAE90D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F942-9DF0-4824-8B5B-18B36BCC0D7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9848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4B33-09FC-458D-97DA-5970A6BAE90D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F942-9DF0-4824-8B5B-18B36BCC0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62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4B33-09FC-458D-97DA-5970A6BAE90D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F942-9DF0-4824-8B5B-18B36BCC0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55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4B33-09FC-458D-97DA-5970A6BAE90D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F942-9DF0-4824-8B5B-18B36BCC0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654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4B33-09FC-458D-97DA-5970A6BAE90D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F942-9DF0-4824-8B5B-18B36BCC0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557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4B33-09FC-458D-97DA-5970A6BAE90D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F942-9DF0-4824-8B5B-18B36BCC0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990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D4B33-09FC-458D-97DA-5970A6BAE90D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F942-9DF0-4824-8B5B-18B36BCC0D7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7438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BDD4B33-09FC-458D-97DA-5970A6BAE90D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38EF942-9DF0-4824-8B5B-18B36BCC0D7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131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19" Type="http://schemas.openxmlformats.org/officeDocument/2006/relationships/image" Target="../media/image28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3" Type="http://schemas.openxmlformats.org/officeDocument/2006/relationships/image" Target="../media/image12.png"/><Relationship Id="rId21" Type="http://schemas.openxmlformats.org/officeDocument/2006/relationships/image" Target="../media/image30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19" Type="http://schemas.openxmlformats.org/officeDocument/2006/relationships/image" Target="../media/image28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Relationship Id="rId22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3" Type="http://schemas.openxmlformats.org/officeDocument/2006/relationships/image" Target="../media/image12.png"/><Relationship Id="rId21" Type="http://schemas.openxmlformats.org/officeDocument/2006/relationships/image" Target="../media/image33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19" Type="http://schemas.openxmlformats.org/officeDocument/2006/relationships/image" Target="../media/image28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Relationship Id="rId22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4632" y="5380934"/>
            <a:ext cx="3813048" cy="102821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Team</a:t>
            </a:r>
            <a:br>
              <a:rPr lang="en-US" dirty="0" smtClean="0"/>
            </a:br>
            <a:r>
              <a:rPr lang="en-US" dirty="0" smtClean="0"/>
              <a:t> track-</a:t>
            </a:r>
            <a:r>
              <a:rPr lang="en-US" dirty="0" err="1" smtClean="0"/>
              <a:t>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9640" y="4967236"/>
            <a:ext cx="6806184" cy="1463040"/>
          </a:xfrm>
        </p:spPr>
        <p:txBody>
          <a:bodyPr>
            <a:noAutofit/>
          </a:bodyPr>
          <a:lstStyle/>
          <a:p>
            <a:r>
              <a:rPr lang="en-US" sz="3000" dirty="0" smtClean="0"/>
              <a:t>Lattice and tracking exploration varying tune, chromaticity… and much more</a:t>
            </a:r>
          </a:p>
        </p:txBody>
      </p:sp>
      <p:pic>
        <p:nvPicPr>
          <p:cNvPr id="1026" name="Picture 2" descr="upload.wikimedia.org/wikipedia/de/thumb/2/22/F1_Lo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318" y="4967236"/>
            <a:ext cx="2000998" cy="927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7632" y="6317998"/>
            <a:ext cx="9422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Sasha Horney, </a:t>
            </a:r>
            <a:r>
              <a:rPr lang="en-US" dirty="0"/>
              <a:t>Victoria </a:t>
            </a:r>
            <a:r>
              <a:rPr lang="en-US" dirty="0" err="1" smtClean="0"/>
              <a:t>Isensee</a:t>
            </a:r>
            <a:r>
              <a:rPr lang="en-US" dirty="0" smtClean="0"/>
              <a:t>, </a:t>
            </a:r>
            <a:r>
              <a:rPr lang="en-US" dirty="0" err="1"/>
              <a:t>Szymon</a:t>
            </a:r>
            <a:r>
              <a:rPr lang="en-US" dirty="0"/>
              <a:t> </a:t>
            </a:r>
            <a:r>
              <a:rPr lang="en-US" dirty="0" err="1" smtClean="0"/>
              <a:t>Łopaciuk</a:t>
            </a:r>
            <a:r>
              <a:rPr lang="en-US" dirty="0" smtClean="0"/>
              <a:t>, Anna </a:t>
            </a:r>
            <a:r>
              <a:rPr lang="en-US" dirty="0" err="1" smtClean="0"/>
              <a:t>Radoslavova</a:t>
            </a:r>
            <a:r>
              <a:rPr lang="en-US" dirty="0" smtClean="0"/>
              <a:t>, André </a:t>
            </a:r>
            <a:r>
              <a:rPr lang="en-US" dirty="0" err="1" smtClean="0"/>
              <a:t>Donadon</a:t>
            </a:r>
            <a:r>
              <a:rPr lang="en-US" dirty="0" smtClean="0"/>
              <a:t> </a:t>
            </a:r>
            <a:r>
              <a:rPr lang="en-US" dirty="0" err="1" smtClean="0"/>
              <a:t>Servelle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2069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62" y="1837944"/>
            <a:ext cx="7330592" cy="488706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022" y="285233"/>
            <a:ext cx="4444760" cy="333357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829" y="3724904"/>
            <a:ext cx="3879778" cy="290983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170432" y="987552"/>
            <a:ext cx="56457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Case three, </a:t>
            </a:r>
            <a:r>
              <a:rPr lang="en-US" sz="2000" dirty="0" err="1" smtClean="0"/>
              <a:t>octupole</a:t>
            </a:r>
            <a:r>
              <a:rPr lang="en-US" sz="2000" dirty="0" smtClean="0"/>
              <a:t> change (</a:t>
            </a:r>
            <a:r>
              <a:rPr lang="en-US" sz="2000" dirty="0" err="1" smtClean="0"/>
              <a:t>Qx</a:t>
            </a:r>
            <a:r>
              <a:rPr lang="en-US" sz="2000" dirty="0" smtClean="0"/>
              <a:t> = 0.31, </a:t>
            </a:r>
            <a:r>
              <a:rPr lang="en-US" sz="2000" dirty="0" err="1" smtClean="0"/>
              <a:t>Qy</a:t>
            </a:r>
            <a:r>
              <a:rPr lang="en-US" sz="2000" dirty="0" smtClean="0"/>
              <a:t> = 0.34)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301" y="285233"/>
            <a:ext cx="4444761" cy="33335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829" y="3743193"/>
            <a:ext cx="3797707" cy="28482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2" y="1837944"/>
            <a:ext cx="7330593" cy="48870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301" y="285232"/>
            <a:ext cx="4444762" cy="33335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809" y="3699678"/>
            <a:ext cx="3855727" cy="28917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" y="1839976"/>
            <a:ext cx="7327545" cy="488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53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62" y="1837944"/>
            <a:ext cx="7330592" cy="488706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022" y="285233"/>
            <a:ext cx="4444760" cy="333357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829" y="3724904"/>
            <a:ext cx="3879778" cy="290983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170432" y="987552"/>
            <a:ext cx="55208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Case four, </a:t>
            </a:r>
            <a:r>
              <a:rPr lang="en-US" sz="2000" dirty="0" err="1" smtClean="0"/>
              <a:t>octupole</a:t>
            </a:r>
            <a:r>
              <a:rPr lang="en-US" sz="2000" dirty="0" smtClean="0"/>
              <a:t> change (</a:t>
            </a:r>
            <a:r>
              <a:rPr lang="en-US" sz="2000" dirty="0" err="1" smtClean="0"/>
              <a:t>Qx</a:t>
            </a:r>
            <a:r>
              <a:rPr lang="en-US" sz="2000" dirty="0" smtClean="0"/>
              <a:t> = 0.31, </a:t>
            </a:r>
            <a:r>
              <a:rPr lang="en-US" sz="2000" dirty="0" err="1" smtClean="0"/>
              <a:t>Qy</a:t>
            </a:r>
            <a:r>
              <a:rPr lang="en-US" sz="2000" dirty="0" smtClean="0"/>
              <a:t> = 0.34)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301" y="285233"/>
            <a:ext cx="4444761" cy="33335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829" y="3743193"/>
            <a:ext cx="3797707" cy="28482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2" y="1837944"/>
            <a:ext cx="7330593" cy="48870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301" y="285232"/>
            <a:ext cx="4444762" cy="33335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809" y="3699678"/>
            <a:ext cx="3855727" cy="28917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" y="1839976"/>
            <a:ext cx="7327545" cy="48850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26" y="1837944"/>
            <a:ext cx="7278028" cy="48520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385" y="279425"/>
            <a:ext cx="4484109" cy="33630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593" y="3692041"/>
            <a:ext cx="3888943" cy="291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32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62" y="1837944"/>
            <a:ext cx="7330592" cy="488706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022" y="285233"/>
            <a:ext cx="4444760" cy="333357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829" y="3724904"/>
            <a:ext cx="3879778" cy="290983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170432" y="987552"/>
            <a:ext cx="5499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Case five, </a:t>
            </a:r>
            <a:r>
              <a:rPr lang="en-US" sz="2000" dirty="0" err="1" smtClean="0"/>
              <a:t>octupole</a:t>
            </a:r>
            <a:r>
              <a:rPr lang="en-US" sz="2000" dirty="0" smtClean="0"/>
              <a:t> change (</a:t>
            </a:r>
            <a:r>
              <a:rPr lang="en-US" sz="2000" dirty="0" err="1" smtClean="0"/>
              <a:t>Qx</a:t>
            </a:r>
            <a:r>
              <a:rPr lang="en-US" sz="2000" dirty="0" smtClean="0"/>
              <a:t> = 0.31, </a:t>
            </a:r>
            <a:r>
              <a:rPr lang="en-US" sz="2000" dirty="0" err="1" smtClean="0"/>
              <a:t>Qy</a:t>
            </a:r>
            <a:r>
              <a:rPr lang="en-US" sz="2000" dirty="0" smtClean="0"/>
              <a:t> = 0.34)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301" y="285233"/>
            <a:ext cx="4444761" cy="33335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829" y="3743193"/>
            <a:ext cx="3797707" cy="28482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2" y="1837944"/>
            <a:ext cx="7330593" cy="48870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301" y="285232"/>
            <a:ext cx="4444762" cy="33335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809" y="3699678"/>
            <a:ext cx="3855727" cy="28917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" y="1839976"/>
            <a:ext cx="7327545" cy="48850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26" y="1837944"/>
            <a:ext cx="7278028" cy="48520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385" y="279425"/>
            <a:ext cx="4484109" cy="33630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593" y="3692041"/>
            <a:ext cx="3888943" cy="29167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808" y="278389"/>
            <a:ext cx="4474966" cy="33562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32" y="1834998"/>
            <a:ext cx="7319386" cy="487959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041" y="3668082"/>
            <a:ext cx="3977927" cy="298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09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62" y="1837944"/>
            <a:ext cx="7330592" cy="488706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022" y="285233"/>
            <a:ext cx="4444760" cy="333357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829" y="3724904"/>
            <a:ext cx="3879778" cy="290983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170432" y="987552"/>
            <a:ext cx="54027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Case six, </a:t>
            </a:r>
            <a:r>
              <a:rPr lang="en-US" sz="2000" dirty="0" err="1" smtClean="0"/>
              <a:t>octupole</a:t>
            </a:r>
            <a:r>
              <a:rPr lang="en-US" sz="2000" dirty="0" smtClean="0"/>
              <a:t> change (</a:t>
            </a:r>
            <a:r>
              <a:rPr lang="en-US" sz="2000" dirty="0" err="1" smtClean="0"/>
              <a:t>Qx</a:t>
            </a:r>
            <a:r>
              <a:rPr lang="en-US" sz="2000" dirty="0" smtClean="0"/>
              <a:t> = 0.31, </a:t>
            </a:r>
            <a:r>
              <a:rPr lang="en-US" sz="2000" dirty="0" err="1" smtClean="0"/>
              <a:t>Qy</a:t>
            </a:r>
            <a:r>
              <a:rPr lang="en-US" sz="2000" dirty="0" smtClean="0"/>
              <a:t> = 0.34)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301" y="285233"/>
            <a:ext cx="4444761" cy="33335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829" y="3743193"/>
            <a:ext cx="3797707" cy="28482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2" y="1837944"/>
            <a:ext cx="7330593" cy="48870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301" y="285232"/>
            <a:ext cx="4444762" cy="33335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809" y="3699678"/>
            <a:ext cx="3855727" cy="28917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" y="1839976"/>
            <a:ext cx="7327545" cy="48850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26" y="1837944"/>
            <a:ext cx="7278028" cy="48520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385" y="279425"/>
            <a:ext cx="4484109" cy="33630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593" y="3692041"/>
            <a:ext cx="3888943" cy="29167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808" y="278389"/>
            <a:ext cx="4474966" cy="33562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32" y="1834998"/>
            <a:ext cx="7319386" cy="487959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041" y="3668082"/>
            <a:ext cx="3977927" cy="298344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83" y="1819325"/>
            <a:ext cx="7343049" cy="48953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206" y="305522"/>
            <a:ext cx="4542144" cy="34066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148" y="3687208"/>
            <a:ext cx="3941883" cy="295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40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62" y="1837944"/>
            <a:ext cx="7330592" cy="488706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022" y="285233"/>
            <a:ext cx="4444760" cy="333357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829" y="3724904"/>
            <a:ext cx="3879778" cy="290983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170432" y="987552"/>
            <a:ext cx="5694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Case seven, </a:t>
            </a:r>
            <a:r>
              <a:rPr lang="en-US" sz="2000" dirty="0" err="1" smtClean="0"/>
              <a:t>octupole</a:t>
            </a:r>
            <a:r>
              <a:rPr lang="en-US" sz="2000" dirty="0" smtClean="0"/>
              <a:t> change (</a:t>
            </a:r>
            <a:r>
              <a:rPr lang="en-US" sz="2000" dirty="0" err="1" smtClean="0"/>
              <a:t>Qx</a:t>
            </a:r>
            <a:r>
              <a:rPr lang="en-US" sz="2000" dirty="0" smtClean="0"/>
              <a:t> = 0.31, </a:t>
            </a:r>
            <a:r>
              <a:rPr lang="en-US" sz="2000" dirty="0" err="1" smtClean="0"/>
              <a:t>Qy</a:t>
            </a:r>
            <a:r>
              <a:rPr lang="en-US" sz="2000" dirty="0" smtClean="0"/>
              <a:t> = 0.34)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301" y="285233"/>
            <a:ext cx="4444761" cy="33335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829" y="3743193"/>
            <a:ext cx="3797707" cy="28482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2" y="1837944"/>
            <a:ext cx="7330593" cy="48870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301" y="285232"/>
            <a:ext cx="4444762" cy="33335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809" y="3699678"/>
            <a:ext cx="3855727" cy="28917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" y="1839976"/>
            <a:ext cx="7327545" cy="48850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26" y="1837944"/>
            <a:ext cx="7278028" cy="48520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385" y="279425"/>
            <a:ext cx="4484109" cy="33630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593" y="3692041"/>
            <a:ext cx="3888943" cy="29167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808" y="278389"/>
            <a:ext cx="4474966" cy="33562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32" y="1834998"/>
            <a:ext cx="7319386" cy="487959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041" y="3668082"/>
            <a:ext cx="3977927" cy="298344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83" y="1819325"/>
            <a:ext cx="7343049" cy="48953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350" y="305522"/>
            <a:ext cx="4542144" cy="34066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148" y="3687208"/>
            <a:ext cx="3941883" cy="295641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18" y="1782856"/>
            <a:ext cx="7363874" cy="490925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232" y="272051"/>
            <a:ext cx="4575550" cy="343166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654" y="3675978"/>
            <a:ext cx="4007953" cy="300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48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62" y="1837944"/>
            <a:ext cx="7330592" cy="488706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022" y="285233"/>
            <a:ext cx="4444760" cy="333357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829" y="3724904"/>
            <a:ext cx="3879778" cy="290983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170432" y="987552"/>
            <a:ext cx="5922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Case eight, </a:t>
            </a:r>
            <a:r>
              <a:rPr lang="en-US" sz="2000" dirty="0" err="1" smtClean="0"/>
              <a:t>octupole</a:t>
            </a:r>
            <a:r>
              <a:rPr lang="en-US" sz="2000" dirty="0" smtClean="0"/>
              <a:t> change (</a:t>
            </a:r>
            <a:r>
              <a:rPr lang="en-US" sz="2000" dirty="0" err="1" smtClean="0"/>
              <a:t>Qx</a:t>
            </a:r>
            <a:r>
              <a:rPr lang="en-US" sz="2000" dirty="0" smtClean="0"/>
              <a:t> = 0.270, </a:t>
            </a:r>
            <a:r>
              <a:rPr lang="en-US" sz="2000" dirty="0" err="1" smtClean="0"/>
              <a:t>Qy</a:t>
            </a:r>
            <a:r>
              <a:rPr lang="en-US" sz="2000" dirty="0" smtClean="0"/>
              <a:t> = 0.295)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301" y="285233"/>
            <a:ext cx="4444761" cy="33335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829" y="3743193"/>
            <a:ext cx="3797707" cy="28482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2" y="1837944"/>
            <a:ext cx="7330593" cy="48870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301" y="285232"/>
            <a:ext cx="4444762" cy="33335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809" y="3699678"/>
            <a:ext cx="3855727" cy="28917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" y="1839976"/>
            <a:ext cx="7327545" cy="48850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26" y="1837944"/>
            <a:ext cx="7278028" cy="48520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385" y="279425"/>
            <a:ext cx="4484109" cy="33630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593" y="3692041"/>
            <a:ext cx="3888943" cy="29167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808" y="278389"/>
            <a:ext cx="4474966" cy="33562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32" y="1834998"/>
            <a:ext cx="7319386" cy="487959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041" y="3668082"/>
            <a:ext cx="3977927" cy="298344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83" y="1819325"/>
            <a:ext cx="7343049" cy="48953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206" y="305522"/>
            <a:ext cx="4542144" cy="34066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148" y="3687208"/>
            <a:ext cx="3941883" cy="295641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1718" y="333332"/>
            <a:ext cx="4527056" cy="339529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38" y="1828704"/>
            <a:ext cx="7346171" cy="489744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820" y="3707678"/>
            <a:ext cx="3928699" cy="294652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541264" y="1508760"/>
            <a:ext cx="1496446" cy="369332"/>
          </a:xfrm>
          <a:prstGeom prst="rect">
            <a:avLst/>
          </a:prstGeom>
          <a:noFill/>
          <a:ln w="5715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3Qx + 4Qy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4517136" y="2042160"/>
            <a:ext cx="1497584" cy="1789176"/>
          </a:xfrm>
          <a:prstGeom prst="straightConnector1">
            <a:avLst/>
          </a:prstGeom>
          <a:ln w="762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70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7818120" cy="804672"/>
          </a:xfrm>
        </p:spPr>
        <p:txBody>
          <a:bodyPr/>
          <a:lstStyle/>
          <a:p>
            <a:r>
              <a:rPr lang="en-US" dirty="0" smtClean="0"/>
              <a:t>RF-cavity insertion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6272" y="1389888"/>
            <a:ext cx="3337738" cy="14502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4128" y="1884186"/>
            <a:ext cx="1773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Slip factor:</a:t>
            </a:r>
            <a:endParaRPr lang="en-US" sz="2400" dirty="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5213022" y="1503391"/>
            <a:ext cx="6978978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sign of eta determines the relationship between the energy deviation of a particle (ΔE) and its arrival time deviation (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Δt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 relative to the synchronous particle.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07608" y="905256"/>
            <a:ext cx="2834640" cy="369332"/>
          </a:xfrm>
          <a:prstGeom prst="rect">
            <a:avLst/>
          </a:prstGeom>
          <a:noFill/>
          <a:ln w="5715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Gamma transition 2.68GeV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663440" y="1298448"/>
            <a:ext cx="1225296" cy="850392"/>
          </a:xfrm>
          <a:prstGeom prst="straightConnector1">
            <a:avLst/>
          </a:prstGeom>
          <a:ln w="571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3845142" y="2591717"/>
            <a:ext cx="1924722" cy="718411"/>
          </a:xfrm>
          <a:prstGeom prst="straightConnector1">
            <a:avLst/>
          </a:prstGeom>
          <a:ln w="5715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21414" y="3209522"/>
            <a:ext cx="2244762" cy="646331"/>
          </a:xfrm>
          <a:prstGeom prst="rect">
            <a:avLst/>
          </a:prstGeom>
          <a:noFill/>
          <a:ln w="5715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Beam energy 20 GeV RF voltage 1MV</a:t>
            </a:r>
          </a:p>
        </p:txBody>
      </p:sp>
    </p:spTree>
    <p:extLst>
      <p:ext uri="{BB962C8B-B14F-4D97-AF65-F5344CB8AC3E}">
        <p14:creationId xmlns:p14="http://schemas.microsoft.com/office/powerpoint/2010/main" val="304189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7818120" cy="804672"/>
          </a:xfrm>
        </p:spPr>
        <p:txBody>
          <a:bodyPr/>
          <a:lstStyle/>
          <a:p>
            <a:r>
              <a:rPr lang="en-US" dirty="0" smtClean="0"/>
              <a:t>RF-cavity insertion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6272" y="1389888"/>
            <a:ext cx="3337738" cy="14502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4128" y="1884186"/>
            <a:ext cx="1773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Slip factor:</a:t>
            </a:r>
            <a:endParaRPr lang="en-US" sz="2400" dirty="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5213022" y="1503391"/>
            <a:ext cx="6978978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sign of eta determines the relationship between the energy deviation of a particle (ΔE) and its arrival time deviation (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Δt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 relative to the synchronous particle.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97864" y="3483864"/>
            <a:ext cx="3621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Our particles are above transition energy.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38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7818120" cy="804672"/>
          </a:xfrm>
        </p:spPr>
        <p:txBody>
          <a:bodyPr/>
          <a:lstStyle/>
          <a:p>
            <a:r>
              <a:rPr lang="en-US" dirty="0" smtClean="0"/>
              <a:t>RF-cavity insertion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6272" y="1389888"/>
            <a:ext cx="3337738" cy="14502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4128" y="1884186"/>
            <a:ext cx="1773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Slip factor:</a:t>
            </a:r>
            <a:endParaRPr lang="en-US" sz="2400" dirty="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5213022" y="1503391"/>
            <a:ext cx="6978978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sign of eta determines the relationship between the energy deviation of a particle (ΔE) and its arrival time deviation (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Δt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 relative to the synchronous particle.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97864" y="3483864"/>
            <a:ext cx="3621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Our particles are above transition energy. 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2148840" y="3978164"/>
            <a:ext cx="329184" cy="1554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633472" y="4088608"/>
            <a:ext cx="3611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add a phase shift of 180 degrees to the synchronous phase.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7818120" cy="804672"/>
          </a:xfrm>
        </p:spPr>
        <p:txBody>
          <a:bodyPr/>
          <a:lstStyle/>
          <a:p>
            <a:r>
              <a:rPr lang="en-US" dirty="0" smtClean="0"/>
              <a:t>RF-cavity insertion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6272" y="1389888"/>
            <a:ext cx="3337738" cy="14502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4128" y="1884186"/>
            <a:ext cx="1773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Slip factor:</a:t>
            </a:r>
            <a:endParaRPr lang="en-US" sz="2400" dirty="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5213022" y="1503391"/>
            <a:ext cx="6978978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sign of eta determines the relationship between the energy deviation of a particle (ΔE) and its arrival time deviation (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Δt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 relative to the synchronous particle.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97864" y="3483864"/>
            <a:ext cx="3621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Our particles are above transition energy. 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2148840" y="3978164"/>
            <a:ext cx="329184" cy="1554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633472" y="4088608"/>
            <a:ext cx="3611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add a phase shift of 180 degrees to the synchronous phase. 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5779186" y="4734939"/>
            <a:ext cx="329184" cy="1554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245352" y="4962775"/>
            <a:ext cx="5193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Negative slope of </a:t>
            </a:r>
            <a:r>
              <a:rPr lang="en-US" dirty="0"/>
              <a:t>the </a:t>
            </a:r>
            <a:r>
              <a:rPr lang="en-US" dirty="0" smtClean="0"/>
              <a:t>RF, thus higher-energy </a:t>
            </a:r>
            <a:r>
              <a:rPr lang="en-US" dirty="0"/>
              <a:t>particles arrive earlier, and the RF system restores stability by accelerating them back to equilibrium.</a:t>
            </a:r>
          </a:p>
        </p:txBody>
      </p:sp>
    </p:spTree>
    <p:extLst>
      <p:ext uri="{BB962C8B-B14F-4D97-AF65-F5344CB8AC3E}">
        <p14:creationId xmlns:p14="http://schemas.microsoft.com/office/powerpoint/2010/main" val="96051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1) Introduction – lattice</a:t>
            </a:r>
          </a:p>
          <a:p>
            <a:r>
              <a:rPr lang="en-US" sz="2800" dirty="0" smtClean="0"/>
              <a:t>2) Tracking and phase space</a:t>
            </a:r>
          </a:p>
          <a:p>
            <a:r>
              <a:rPr lang="en-US" sz="2800" dirty="0" smtClean="0"/>
              <a:t>3) FMA, DA and intensity evolution for different </a:t>
            </a:r>
            <a:r>
              <a:rPr lang="en-US" sz="2800" dirty="0" err="1" smtClean="0"/>
              <a:t>octupolar</a:t>
            </a:r>
            <a:r>
              <a:rPr lang="en-US" sz="2800" dirty="0" smtClean="0"/>
              <a:t> and </a:t>
            </a:r>
            <a:r>
              <a:rPr lang="en-US" sz="2800" dirty="0" err="1" smtClean="0"/>
              <a:t>sextupolar</a:t>
            </a:r>
            <a:r>
              <a:rPr lang="en-US" sz="2800" dirty="0" smtClean="0"/>
              <a:t> strengths</a:t>
            </a:r>
          </a:p>
          <a:p>
            <a:r>
              <a:rPr lang="en-US" sz="2800" dirty="0" smtClean="0"/>
              <a:t>4) RF insertion</a:t>
            </a:r>
          </a:p>
          <a:p>
            <a:r>
              <a:rPr lang="en-US" sz="2800" dirty="0" smtClean="0"/>
              <a:t>5) 6D tracking and emittance computation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816446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4524" y="585216"/>
            <a:ext cx="8639636" cy="868199"/>
          </a:xfrm>
        </p:spPr>
        <p:txBody>
          <a:bodyPr>
            <a:normAutofit/>
          </a:bodyPr>
          <a:lstStyle/>
          <a:p>
            <a:r>
              <a:rPr lang="en-US" dirty="0" smtClean="0"/>
              <a:t>Emittance </a:t>
            </a:r>
            <a:r>
              <a:rPr lang="en-US" dirty="0" smtClean="0"/>
              <a:t>evolution and RF bucket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81" y="1839641"/>
            <a:ext cx="5592188" cy="391170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926" y="1602612"/>
            <a:ext cx="5460738" cy="4095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5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6544" y="2651760"/>
            <a:ext cx="9720072" cy="1499616"/>
          </a:xfrm>
        </p:spPr>
        <p:txBody>
          <a:bodyPr/>
          <a:lstStyle/>
          <a:p>
            <a:r>
              <a:rPr lang="en-US" dirty="0" smtClean="0"/>
              <a:t>Thank you for your attention!!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05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4501" y="221378"/>
            <a:ext cx="4115763" cy="798741"/>
          </a:xfrm>
        </p:spPr>
        <p:txBody>
          <a:bodyPr>
            <a:normAutofit/>
          </a:bodyPr>
          <a:lstStyle/>
          <a:p>
            <a:r>
              <a:rPr lang="en-US" dirty="0" smtClean="0"/>
              <a:t>RF cavity on – 6d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88936" y="461366"/>
            <a:ext cx="4151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Emittance </a:t>
            </a:r>
            <a:r>
              <a:rPr lang="en-US" sz="2800" dirty="0" smtClean="0"/>
              <a:t>computation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704206" y="2190988"/>
            <a:ext cx="3395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Why do we see this </a:t>
            </a:r>
            <a:r>
              <a:rPr lang="en-US" sz="2400" b="1" dirty="0" smtClean="0"/>
              <a:t>behavior</a:t>
            </a:r>
            <a:r>
              <a:rPr lang="en-US" sz="2400" b="1" dirty="0" smtClean="0"/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8265" y="3455469"/>
            <a:ext cx="3618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- </a:t>
            </a:r>
            <a:r>
              <a:rPr lang="en-US" sz="2000" dirty="0" err="1" smtClean="0"/>
              <a:t>Liouville</a:t>
            </a:r>
            <a:r>
              <a:rPr lang="en-US" sz="2000" dirty="0" smtClean="0"/>
              <a:t> theorem is </a:t>
            </a:r>
            <a:r>
              <a:rPr lang="en-US" sz="2000" dirty="0" smtClean="0"/>
              <a:t>valid.</a:t>
            </a:r>
            <a:endParaRPr lang="en-US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9554678" y="6178174"/>
            <a:ext cx="263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</a:t>
            </a:r>
            <a:r>
              <a:rPr lang="en-US" dirty="0" err="1" smtClean="0"/>
              <a:t>rms</a:t>
            </a:r>
            <a:r>
              <a:rPr lang="en-US" dirty="0" smtClean="0"/>
              <a:t>-emittance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678" y="1651999"/>
            <a:ext cx="5553075" cy="431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3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0976" y="201168"/>
            <a:ext cx="4352544" cy="832104"/>
          </a:xfrm>
        </p:spPr>
        <p:txBody>
          <a:bodyPr/>
          <a:lstStyle/>
          <a:p>
            <a:r>
              <a:rPr lang="en-US" dirty="0" smtClean="0"/>
              <a:t>Lattice layout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146714" y="768521"/>
            <a:ext cx="1671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4/20 </a:t>
            </a:r>
            <a:r>
              <a:rPr lang="en-US" dirty="0" smtClean="0"/>
              <a:t>cells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76" y="1144441"/>
            <a:ext cx="11022851" cy="5603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776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160048"/>
            <a:ext cx="8851392" cy="859536"/>
          </a:xfrm>
        </p:spPr>
        <p:txBody>
          <a:bodyPr/>
          <a:lstStyle/>
          <a:p>
            <a:r>
              <a:rPr lang="en-US" dirty="0" smtClean="0"/>
              <a:t>Phase space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231" y="825165"/>
            <a:ext cx="6484973" cy="59572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716" y="825165"/>
            <a:ext cx="4568524" cy="29142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408" y="3583932"/>
            <a:ext cx="4439228" cy="3198521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1097280" y="3962400"/>
            <a:ext cx="1493520" cy="558800"/>
          </a:xfrm>
          <a:prstGeom prst="straightConnector1">
            <a:avLst/>
          </a:prstGeom>
          <a:ln w="762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5118" y="3579529"/>
            <a:ext cx="570081" cy="369332"/>
          </a:xfrm>
          <a:prstGeom prst="rect">
            <a:avLst/>
          </a:prstGeom>
          <a:noFill/>
          <a:ln w="5715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Qx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586480" y="6498147"/>
            <a:ext cx="599440" cy="193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553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787" y="103444"/>
            <a:ext cx="9720072" cy="868680"/>
          </a:xfrm>
        </p:spPr>
        <p:txBody>
          <a:bodyPr/>
          <a:lstStyle/>
          <a:p>
            <a:r>
              <a:rPr lang="en-US" dirty="0" smtClean="0"/>
              <a:t>Particle with </a:t>
            </a:r>
            <a:r>
              <a:rPr lang="en-US" dirty="0" err="1" smtClean="0"/>
              <a:t>sextupolar</a:t>
            </a:r>
            <a:r>
              <a:rPr lang="en-US" dirty="0" smtClean="0"/>
              <a:t> perturbation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025" y="1421481"/>
            <a:ext cx="5104375" cy="390143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73196"/>
            <a:ext cx="6211739" cy="3962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0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58" y="918588"/>
            <a:ext cx="9138122" cy="5703492"/>
          </a:xfrm>
          <a:prstGeom prst="rect">
            <a:avLst/>
          </a:prstGeom>
          <a:ln w="76200">
            <a:solidFill>
              <a:schemeClr val="accent1">
                <a:lumMod val="50000"/>
              </a:schemeClr>
            </a:solidFill>
          </a:ln>
          <a:effectLst>
            <a:softEdge rad="0"/>
          </a:effec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60704" y="0"/>
            <a:ext cx="4590288" cy="758952"/>
          </a:xfrm>
        </p:spPr>
        <p:txBody>
          <a:bodyPr/>
          <a:lstStyle/>
          <a:p>
            <a:r>
              <a:rPr lang="en-US" dirty="0" smtClean="0"/>
              <a:t>Frequency analysis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5897880" y="6208776"/>
            <a:ext cx="1005840" cy="3858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257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58" y="918588"/>
            <a:ext cx="9138122" cy="5703492"/>
          </a:xfrm>
          <a:prstGeom prst="rect">
            <a:avLst/>
          </a:prstGeom>
          <a:ln w="76200">
            <a:solidFill>
              <a:schemeClr val="accent1">
                <a:lumMod val="50000"/>
              </a:schemeClr>
            </a:solidFill>
          </a:ln>
          <a:effectLst>
            <a:softEdge rad="0"/>
          </a:effectLst>
        </p:spPr>
      </p:pic>
      <p:sp>
        <p:nvSpPr>
          <p:cNvPr id="7" name="Rectangle 6"/>
          <p:cNvSpPr/>
          <p:nvPr/>
        </p:nvSpPr>
        <p:spPr>
          <a:xfrm>
            <a:off x="5983223" y="160338"/>
            <a:ext cx="5676885" cy="36099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704" y="0"/>
            <a:ext cx="4590288" cy="758952"/>
          </a:xfrm>
        </p:spPr>
        <p:txBody>
          <a:bodyPr/>
          <a:lstStyle/>
          <a:p>
            <a:r>
              <a:rPr lang="en-US" dirty="0" smtClean="0"/>
              <a:t>Frequency analysis</a:t>
            </a:r>
            <a:endParaRPr lang="en-US" dirty="0"/>
          </a:p>
        </p:txBody>
      </p:sp>
      <p:sp>
        <p:nvSpPr>
          <p:cNvPr id="6" name="AutoShape 2" descr="data:image/png;base64,iVBORw0KGgoAAAANSUhEUgAABDgAAAL0CAYAAADp6od6AAAAAXNSR0IArs4c6QAAIABJREFUeF7snQeYXWW1hj8SShARiNTQIVQBQXoLICBNAesFvV4lKJarWBC8QKQJXhEFUcByMSAW7KIihiIlVKkBIYCGFkikhtAjMeSef9jBwzCT2XvNnv+ctdd7ngdxZvba/1rv9z2Tny+7LCA+EIAABCAAAQhAAAIQgAAEIAABCEDAOYEFnPdP+xCAAAQgAAEIQAACEIAABCAAAQhAQAQcmAACEIAABCAAAQhAAAIQgAAEIAAB9wQIONxLyAAQgAAEIAABCEAAAhCAAAQgAAEIEHDgAQhAAAIQgAAEIAABCEAAAhCAAATcEyDgcC8hA0AAAhCAAAQgAAEIQAACEIAABCBAwIEHIAABCEAAAhCAAAQgAAEIQAACEHBPgIDDvYQMAAEIQAACEIAABCAAAQhAAAIQgAABBx6AAAQgAAEIQAACEIAABCAAAQhAwD0BAg73EjIABCAAAQhAAAIQgAAEIAABCEAAAgQceAACEIAABCAAAQhAAAIQgAAEIAAB9wQIONxLyAAQgAAEIAABCEAAAhCAAAQgAAEIEHDgAQhAAAIQgAAEIAABCEAAAhCAAATcEyDgcC8hA0AAAhCAAAQgAAEIQAACEIAABCBAwIEHIAABCEAAAhCAAAQgAAEIQAACEHBPgIDDvYQMAAEIQAACEIAABCAAAQhAAAIQgAABBx6AAAQgAAEIQAACEIAABCAAAQhAwD0BAg73EjIABCAAAQhAAAIQgAAEIAABCEAAAgQceAACEIAABCAAAQhAAAIQgAAEIAAB9wQIONxLyAAQgAAEIAABCEAAAhCAAAQgAAEIEHDgAQhAAAIQgAAEIAABCEAAAhCAAATcEyDgcC8hA0AAAhCAAAQgAAEIQAACEIAABCBAwIEHIAABCEAAAhCAAAQgAAEIQAACEHBPgIDDvYQMAAEIQAACEIAABCAAAQhAAAIQgAABBx6AAAQgAAEIQAACEIAABCAAAQhAwD0BAg73EjIABCAAAQhAAAIQgAAEIAABCEAAAgQceAACEIAABCAAAQhAAAIQgAAEIAAB9wQIONxLyAAQgAAEIAABCEAAAhCAAAQgAAEIEHDgAQhAAAIQgAAEIAABCEAAAhCAAATcEyDgcC8hA0AAAhCAAAQgAAEIQAACEIAABCBAwIEHIAABCEAAAhCAAAQgAAEIQAACEHBPgIDDvYQMAAEIQAACEIAABCAAAQhAAAIQgAABBx6AAAQgAAEIQAACEIAABCAAAQhAwD0BAg73EjIABCAAAQhAAAIQgAAEIAABCEAAAgQceAACEIAABCAAAQhAAAIQgAAEIAAB9wQIONxLyAAQgAAEIAABCEAAAhCAAAQgAAEIEHDgAQhAAAIQgAAEIAABCEAAAhCAAATcEyDgcC8hA0AAAhCAAAQgAAEIQAACEIAABCBAwIEHIAABCEAAAhCAAAQgAAEIQAACEHBPgIDDvYQMAAEIQAACEIAABCAAAQhAAAIQgAABBx6AAAQgAAEIQAACEIAABCAAAQhAwD0BAg73EjIABCAAAQhAAAIQgAAEIAABCEAAAgQceAACEIAABCAAAQhAAAIQgAAEIAAB9wQIONxLyAAQgAAEIAABCEAAAhCAAAQgAAEIEHDgAQhAAAIQgAAEIAABCEAAAhCAAATcEyDgcC8hA0AAAhCAAAQgAAEIQAACEIAABCBAwIEHIAABCEAAAhCAAAQgAAEIQAACEHBPgIDDvYQMAAEIQAACEIAABCAAAQhAAAIQgAABBx6AAAQgAAEIQAACEIAABCAAAQhAwD0BAg73EjIABCAAAQhAAAIQgAAEIAABCEAAAgQceAACEIAABCAAAQhAAAIQgAAEIAAB9wQIONxLyAAQgAAEIAABCEAAAhCAAAQgAAEIEHDgAQhAAAIQgAAEIAABCEAAAhCAAATcEyDgcC8hA0AAAhCAAAQgAAEIQAACEIAABCBAwIEHIAABCEAAAhCAAAQgAAEIQAACEHBPgIDDvYQMAAEIQAACEIAABCAAAQhAAAIQgAABBx6AAAQgAAEIQAACEIAABCAAAQhAwD0BAg73EjIABCAAAQhAAAIQgAAEIAABCEAAAgQceAACEIAABCAAAQhAAAIQgAAEIAAB9wQIONxLyAAQgAAEIAABCEAAAhCAAAQgAAEIEHDgAQhAAAIQgAAEIAABCEAAAhCAAATcEyDgcC8hA0AAAhCAAAQgAAEIQAACEIAABCBAwIEHIAABCEAAAhCAAAQgAAEIQAACEHBPgIDDvYQMAAEIQAACEIAABCAAAQhAAAIQgAABBx6AAAQgAAEIQAACEIAABCAAAQhAwD0BAg73EjIABCAAAQhAAAIQgAAEIAABCEAAAgQceAACEIAABCAAAQhAAAIQgAAEIAAB9wQIONxLyAAQgAAEIAABCEAAAhCAAAQgAAEIEHDgAQhAAAIQgAAEIAABCEAAAhCAAATcEyDgcC8hA0AAAhCAAAQgAAEIQAACEIAABCBAwIEHIAABCEAAAhCAAAQgAAEIQAACEHBPgIDDvYQMAAEIQAACEIAABCAAAQhAAAIQgAABBx6AAAQgAAEIQAACEIAABCAAAQhAwD0BAg73EjIABCAAAQhAAAIQgAAEIAABCEAAAgQceAACEIAABCAAAQhAAAIQgAAEIAAB9wQIONxLyAAQgAAEIAABCEAAAhCAAAQgAAEIEHDgAQhAAAIQgAAEIAABCEAAAhCAAATcEyDgcC8hA0AAAhCAAAQgAAEIQAACEIAABCBAwIEHIAABCEAAAhCAAAQgAAEIQAACEHBPgIDDvYQMAAEIQAACEIAABCAAAQhAAAIQgAABBx6AAAQgAAEIQAACEIAABCAAAQhAwD0BAg73EjIABCAAAQhAAAIQgAAEIAABCEAAAgQceAACEIAABCAAAQhAAAIQgAAEIAAB9wQIONxLyAAQgAAEIAABCEAAAhCAAAQgAAEIEHDgAQhAAAIQgAAEIAABCEAAAhCAAATcEyDgcC8hA0AAAhCAAAQgAAEIQAACEIAABCBAwIEHIAABCEAAAhCAAAQgAAEIQAACEHBPgIDDvYQMAAEIQAACEIAABCAAAQhAAAIQgAABBx6AAAQgAAEIQAACEIAABCAAAQhAwD0BAg73EjIABCAAAQhAAAIQgAAEIAABCEAAAgQceKA/AgtJ2kDSY5JeAhMEIAABCEAAAhCAAAQgAIFgBIZJWkbS7ZJmB5vd5bgEHC5ly9L0JpJuzrISi0AAAhCAAAQgAAEIQAACEOheAm+RdEv3tkdn8wgQcOCF/gisJOnBm266Scsvv3wlSi+88IImTpyoMWPGaNFFF61Uy8GxCOCVWHoPdlr8MliCcerxShytBzspXhkswTj1eCWO1u2TPvzww9p0003Tt1aW9FBMCr6mJuDwpVfObkdJmjZt2jSNGpX+b/lP+gPgoosu0tve9jYCjvLYQh6JV0LKbh4av5jRhSvEK+EkNw+MV8zowhXilXCS9ww8ffp0rbjiiun/pv+ZHpOCr6kJOHzplbNbAo6ctIOuxWYhqPDGsfGLEVzAMrwSUHTjyHjFCC5gGV4JKDoBh0vRCThcypalaQKOLJhjL8JmIbb+VafHL1WJxT0er8TVvurkeKUqsbjH45WY2nMFhz/dCTj8aZarYwKOXKQDr8NmIbD4htHxiwFa0BK8ElR4w9h4xQAtaAleiSk8AYc/3Qk4/GmWq2MCjlykA6/DZiGw+IbR8YsBWtASvBJUeMPYeMUALWgJXokpPAGHP90JOPxplqtjAo5cpAOvw2YhsPiG0fGLAVrQErwSVHjD2HjFAC1oCV6JKTwBhz/dCTj8aZarYwKOXKQDr8NmIbD4htHxiwFa0BK8ElR4w9h4xQAtaAleiSk8AYc/3Qk46tdsfUnflrS1pJmSzpR0rKQ581lqYUknSNpK0maSRrRq+tLmbEkf6uM860m6q+37S0j6pqR9JQ1rnfN8SQdLeqLCuAQcFWBxqI0AmwUbt6hV+CWq8tXnxivVmUWtwCtRla8+N16pzqwJFQQc/lQk4KhXs6Uk3SFpsqQTJa0p6RuSTpE0bj5LLdkKLu6TdL2kBSW9dT4Bx5aSDuh1rkmSZrV9b4KkdSR9QdJLRS+PSNq+wrgEHBVgcaiNAJsFG7eoVfglqvLV58Yr1ZlFrcArUZWvPjdeqc6sCRUEHP5UJOCoV7PDJR0maVVJTxenTl8fI2n5tu/1tWrSYq6kTxVXgPR3BccGxVUe/XWerhy5RtIOraBkYnHQFpL+ImlXSZeUHJmAoyQoDrMTYLNgZxexEr9EVN02M16xcYtYhVciqm6bGa/YuHmvIuDwpyABR72apUBheut2kf3aTrtK64qLByTtLekPJZYbbMBxXKuHg4pApX25eyX9VtIhJXpIhxBwlATFYXYCbBbs7CJW4peIqttmxis2bhGr8EpE1W0z4xUbN+9VBBz+FCTgqFezRyWd0TplumKj/fNc8b2TSiw3UMDxvtbtLv+StIikGyQdKemKtvP+otXDspJ27LXWH4uv9yrRAwFHSUgcNjgCbBYGxy9aNX6Jprh9XrxiZxetEq9EU9w+L16xs/NcScDhTz0Cjno1my3p0OIBn+1nfkjSOZKOKLHc/AKOz7TO8WLxjI9liqsxNm3ddrJd8fyOdPqLWz2kQCU9YLT98+NWD2tI2qafHhZvPS8k/TPvs1zrqpObp0yZolGj0sUc5T+zZs3SxIkTNWbMGI0YkZ6XygcCfRPAKzijCgH8UoVW7GPxSmz9q0yPV6rQin0sXompfwo4Ro8enYZfsbhSPyYIR1MTcNQrVgo40oM9T+112mmS0htQ0tUWA33mF3D0rl20CDtubQs0UsDxrKR39jr4J60eVmsFINv200C66uTo3j8bP368Ro4cOVDP/BwCEIAABCAAAQhAAAIQgECjCMyYMUNjx44l4HCkKgFHvWKlW1ROL14L237mFDikV8UO9haVvrpN671DUnrWR/qkW1TS1R079Tp4oFtUuIKjXi9wthIE+NuQEpA45BUC+AUzlCWAV8qS4ji8ggfKEsArZUk16ziu4PCnJwFHvZqlh4ymqzX2bzvtypKm1vSQ0f4CjrcXb25JP08PGf2opBV6HXyPpPN4yGi9gnO2wRHgftbB8YtWjV+iKW6fF6/Y2UWrxCvRFLfPi1fs7DxX8gwOf+oRcNSrWXpNbHoGR3pN7DPFqdMtKyl0GOg1sfM6qXqLyh2t21MmSXpXcYJ5r4ndXtJVxfc2Kx5Iymti69Wbsw2SAJuFQQIMVo5fggk+iHHxyiDgBSvFK8EEH8S4eGUQ8ByXEnD4E4+Ao17NliqeiXG7pBOLh3qeXDx0dFzbUlOKN58c2Pa9PVq3sCwmaXdJ6fvvLX6W3pSSXjO7hKTzJaWHhab6pSV9TtImxXM1bmw71wRJaxfPA3mp6CXdPpNCj7IfXhNblhTHmQmwWTCjC1mIX0LKbhoar5iwhSzCKyFlNw2NV0zY3BcRcPiTkICjfs3Wb4UPp0lKV1LMlHRma4n0AM85bUvd33qN6+WSPtzre+nKj96fA4oHlKbXkfxU0ubFa2BnSbq2OPd1vYqWbAUipxQPGh1WBCMHS3q8wrgEHBVgcaiNAJsFG7eoVfglqvLV58Yr1ZlFrcArUZWvPjdeqc6sCRUEHP5UJODwp1mujgk4cpEOvA6bhcDiG0bHLwZoQUvwSlDhDWPjFQO0oCV4JabwBBz+dCfg8KdZro4JOHKRDrwOm4XA4htGxy8GaEFL8EpQ4Q1j4xUDtKAleCWm8AQc/nQn4PCnWa6OCThykQ68DpuFwOIbRscvBmhBS/BKUOENY+MVA7SgJXglpvAEHP50J+Dwp1mujgk4cpEOvA6bhcDiG0bHLwZoQUvwSlDhDWPjFQO0oCV4JabwBBz+dCfg8KdZro4JOHKRDrwOm4XA4htGxy8GaEFL8EpQ4Q1j4xUDtKAleCWm8AQc/nQn4PCnWa6OCThykQ68DpuFwOIbRscvBmhBS/BKUOENY+MVA7SgJXglpvAEHP50J+Dwp1mujgk4cpEOvA6bhcDiG0bHLwZoQUvwSlDhDWPjFQO0oCV4JabwBBz+dCfg8KdZro4JOHKRDrwOm4XA4htGxy8GaEFL8EpQ4Q1j4xUDtKAleCWm8AQc/nQn4PCnWa6OCThykQ68DpuFwOIbRscvBmhBS/BKUOENY+MVA7SgJXglpvAEHP50J+Dwp1mujgk4cpEOvA6bhcDiG0bHLwZoQUvwSlDhDWPjFQO0oCV4JabwBBz+dCfg8KdZro4JOHKRDrwOm4XA4htGxy8GaEFL8EpQ4Q1j4xUDtKAleCWm8AQc/nQn4PCnWa6OCThykQ68DpuFwOIbRscvBmhBS/BKUOENY+MVA7SgJXglpvAEHP50J+Dwp1mujgk4cpEOvA6bhcDiG0bHLwZoQUvwSlDhDWPjFQO0oCV4JabwBBz+dCfg8KdZro4JOHKRDrwOm4XA4htGxy8GaEFL8EpQ4Q1j4xUDtKAleCWm8AQc/nQn4PCnWa6OCThykQ68DpuFwOIbRscvBmhBS/BKUOENY+MVA7SgJXglpvAEHP50J+Dwp1mujgk4cpEOvA6bhcDiG0bHLwZoQUvwSlDhDWPjFQO0oCV4JabwBBz+dCfg8KdZro4JOHKRDrwOm4XA4htGxy8GaEFL8EpQ4Q1j4xUDtKAleCWm8AQc/nQn4PCnWa6OCThykQ68DpuFwOIbRscvBmhBS/BKUOENY+MVA7SgJXglpvAEHP50J+Dwp1mujgk4cpEOvA6bhcDiG0bHLwZoQUvwSlDhDWPjFQO0oCV4JabwBBz+dCfg8KdZro4JOHKRDrwOm4XA4htGxy8GaEFL8EpQ4Q1j4xUDtKAleCWm8AQc/nQn4PCnWa6OCThykQ68DpuFwOIbRscvBmhBS/BKUOENY+MVA7SgJXglpvAEHP50J+Dwp1mujgk4cpEOvA6bhcDiG0bHLwZoQUvwSlDhDWPjFQO0oCV4JabwBBz+dCfg8KdZro4JOHKRDrwOm4XA4htGxy8GaEFL8EpQ4Q1j4xUDtKAleCWm8AQc/nQn4PCnWa6OCThykQ68DpuFwOIbRscvBmhBS/BKUOENY+MVA7SgJXglpvAEHP50J+Dwp1mujgk4cpEOvA6bhcDiG0bHLwZoQUvwSlDhDWPjFQO0oCV4JabwBBz+dCfg8KdZro4JOHKRDrwOm4XA4htGxy8GaEFL8EpQ4Q1j4xUDtKAleCWm8AQc/nQn4PCnWa6OCThykQ68DpuFwOIbRscvBmhBS/BKUOENY+MVA7SgJXglpvAEHP50J+Dwp1mujgk4cpEOvA6bhcDiG0bHLwZoQUvwSlDhDWPjFQO0oCV4JabwBBz+dCfg8KdZro4JOHKRDrwOm4XA4htGxy8GaEFL8EpQ4Q1j4xUDtKAleCWm8AQc/nQn4PCnWa6OCThykQ68DpuFwOIbRscvBmhBS/BKUOENY+MVA7SgJXglpvAEHP50J+Dwp1mujgk4cpEOvA6bhcDiG0bHLwZoQUvwSlDhDWPjFQO0oCV4JabwBBz+dCfg8KdZro4JOHKRDrwOm4XA4htGxy8GaEFL8EpQ4Q1j4xUDtKAleCWm8AQc/nQn4PCnWa6OCThykQ68DpuFwOIbRscvBmhBS/BKUOENY+MVA7SgJXglpvAEHP50J+Dwp1mujgk4cpEOvA6bhcDiG0bHLwZoQUvwSlDhDWPjFQO0oCV4JabwBBz+dCfg8KdZro4JOHKRDrwOm4XA4htGxy8GaEFL8EpQ4Q1j4xUDtKAleCWm8AQc/nQn4PCnWa6OCThykQ68DpuFwOIbRscvBmhBS/BKUOENY+MVA7SgJXglpvAEHP50J+Dwp1mujgk4cpEOvA6bhcDiG0bHLwZoQUvwSlDhDWPjFQO0oCV4JabwBBz+dCfg8KdZro4JOHKRDrwOm4XA4htGxy8GaEFL8EpQ4Q1j4xUDtKAleCWm8AQc/nQn4PCnWa6OCThykQ68DpuFwOIbRscvBmhBS/BKUOENY+MVA7SgJXglpvAEHP50J+Dwp1mujgk4cpEOvA6bhcDiG0bHLwZoQUvwSlDhDWPjFQO0oCV4JabwBBz+dCfg8KdZro4JOHKRDrwOm4XA4htGxy8GaEFL8EpQ4Q1j4xUDtKAleCWm8AQc/nQn4PCnWa6OCThykQ68DpuFwOIbRscvBmhBS/BKUOENY+MVA7SgJXglpvAEHP50J+Dwp1mujgk4cpEOvA6bhcDiG0bHLwZoQUvwSlDhDWPjFQO0oCV4JabwBBz+dCfg8KdZro4JOHKRDrwOm4XA4htGxy8GaEFL8EpQ4Q1j4xUDtKAleCWm8AQc/nQn4PCnWa6OCThykQ68DpuFwOIbRscvBmhBS/BKUOENY+MVA7SgJXglpvAEHP50J+Dwp1mujgk4cpEOvA6bhcDiG0bHLwZoQUvwSlDhDWPjFQO0oCV4JabwBBz+dCfg8KdZro4JOHKRDrwOm4XA4htGxy8GaEFL8EpQ4Q1j4xUDtKAleCWm8AQc/nQn4PCnWa6OCThykQ68DpuFwOIbRscvBmhBS/BKUOENY+MVA7SgJXglpvAEHP50J+Dwp1mujgk4cpEOvA6bhcDiG0bHLwZoQUvwSlDhDWPjFQO0oCV4JabwBBz+dCfg8KdZro4JOHKRDrwOm4XA4htGxy8GaEFL8EpQ4Q1j4xUDtKAleCWm8AQc/nQn4PCnWa6OCThykQ68DpuFwOIbRscvBmhBS/BKUOENY+MVA7SgJXglpvAEHP50J+Dwp1mujgk4cpEOvA6bhcDiG0bHLwZoQUvwSlDhDWPjFQO0oCV4JabwBBz+dCfg8KdZro4JOHKRDrwOm4XA4htGxy8GaEFL8EpQ4Q1j4xUDtKAleCWm8AQc/nQn4PCnWa6OCThykQ68DpuFwOIbRscvBmhBS/BKUOENY+MVA7SgJXglpvAEHP50J+Dwp1mujgk4cpEOvA6bhcDiG0bHLwZoQUvwSlDhDWPjFQO0oCV4JabwBBz+dCfg8KdZro4JOHKRDrwOm4XA4htGxy8GaEFL8EpQ4Q1j4xUDtKAleCWm8AQc/nQn4PCnWa6OCThykQ68DpuFwOIbRscvBmhBS/BKUOENY+MVA7SgJXglpvAEHP50J+CoX7P1JX1b0taSZko6U9KxkubMZ6mFJZ0gaStJm0ka0arprc1wSV+Q9HZJaY30uUnSkZJuaDv3apLu62Otn0var8K4BBwVYHGojQCbBRu3qFX4Jary1efGK9WZRa3AK1GVrz43XqnOrAkVBBz+VCTgqFezpSTdIWmypBMlrSnpG5JOkTRuPkstWYQS10taUNJb+wg4Xi/pQUlnSbpE0lxJn5K0i6RtirAjLTEv4EhhyNVtaz4uaUqFcQk4KsDiUBsBNgs2blGr8EtU5avPjVeqM4tagVeiKl99brxSnVkTKgg4/KlIwFGvZodLOqwVQqwq6eni1OnrYyQt3/a9vlZNWswLLdIVIH1dwfEGSU+2FacrP/4m6TJJBxTfnxdwvKN1Ncj5gxiPgGMQ8CgtR4DNQjlOHPUyAfyCE8oSwCtlSXEcXsEDZQnglbKkmnUcAYc/PQk46tVsoqTpvW4FWaUVPjwgaW9JfyixXLoqo6+Ao7/SPxY/2IuAowRdDukqAmwWukqOrm8Gv3S9RF3TIF7pGim6vhG80vUSdU2DeKVrpMjaCAFHVty1LEbAUQvGV07yqKQzWl+lKzbaP88V3zupxHJVAo5FivDkR5IO7RVwpFtSRkpKPZ1bPKvjhRLrzzuEKzgqwOJQGwE2CzZuUavwS1Tlq8+NV6ozi1qBV6IqX31uvFKdWRMqCDj8qUjAUa9ms4ug4Zu9TvuQpHMkHVFiuSoBx3Gtq7a/KGkjSXcX516hCDMuKm6J2bE4Jn29z3zWX7z1vJD0z7zPcq2rTm6eMmWKRo1KWUf5z6xZszRx4kSNGTNGI0ak56XygUDfBPAKzqhCAL9UoRX7WLwSW/8q0+OVKrRiH4tXYuqfAo7Ro0en4VcsrtSPCcLR1AQc9YqVAo70cM9Te512Wuvhn2cXwcNAK5YNONItKb+XdIik3oFK7zU+UVxZsomkSf00kK46Obr3z8aPH6+RI9OFIHwgAAEIQAACEIAABCAAAQjEITBjxgyNHTuWgMOR5AQc9YqVbgc5vXgtbPuZny2+V9ctKpsXDxZNV4V8ssQIyxS3qhwoaXw/x3MFRwmQHFIvAf42pF6eTT8bfmm6wvXNh1fqY9n0M+GVpitc33x4pT6Wns7EFRye1Hq5VwKOejVLDxlNV2vs33balSVNrfEho2u3Xg17laRrJb1L0pwSIywt6bFWHyl+TK+ZLfPhGRxlKHHMoAhwP+ug8IUrxi/hJDcPjFfM6MIV4pVwkpsHxitmdK4LeQaHP/kIOOrVLL0mNj3sM70m9pni1OmWlfSsjIFeEzuvk/ndopKer3GNpIcl7dx6Je3zJdv/uKTvSHpzKxS5rWQNAUdJUBxmJ8Bmwc4uYiV+iai6bWa8YuMWsQqvRFTdNjNesXHzXkXA4U9BAo56NVtK0mRJt0s6sfVg0TUknVw8I2Nc21JTJF0hKd0yMu+zh6TFJO1efP+9xQ9uKN6Usmhx1cZqkj4g6Ym22n+2HiB6S/F1epZGut3k6uIho2OK0OUCSe+uMC4BRwVYHGojwGbBxi1qFX6Jqnz1ufFKdWZRK/BKVOWrz41XqjNrQgUBhz8VCTjq12x9SadJ2lrSTElntpZIoUP7rST3S7pc0ofblk/fS1d+9P4cUDygNAUb9/XT7gOtY9LP02e/4kGna7VClhSKpNtjfirpBEkpCCn7IeAoS4rjzATYLJjRhSzELyFlNw2NV0zYQhbhlZCym4bGKyZs7osIOPxJSMDhT7NcHRNw5CIdeB02C4GxATX+AAAgAElEQVTFN4yOXwzQgpbglaDCG8bGKwZoQUvwSkzhCTj86U7A4U+zXB0TcOQiHXgdNguBxTeMjl8M0IKW4JWgwhvGxisGaEFL8EpM4Qk4/OlOwOFPs1wdE3DkIh14HTYLgcU3jI5fDNCCluCVoMIbxsYrBmhBS/BKTOEJOPzpTsDhT7NcHRNw5CIdeB02C4HFN4yOXwzQgpbglaDCG8bGKwZoQUvwSkzhCTj86U7A4U+zXB0TcOQiHXgdNguBxTeMjl8M0IKW4JWgwhvGxisGaEFL8EpM4Qk4/OlOwOFPs1wdE3DkIh14HTYLgcU3jI5fDNCCluCVoMIbxsYrBmhBS/BKTOEJOPzpTsDhT7NcHRNw5CIdeB02C4HFN4yOXwzQgpbglaDCG8bGKwZoQUvwSkzhCTj86U7A4U+zXB0TcOQiHXgdNguBxTeMjl8M0IKW4JWgwhvGxisGaEFL8EpM4Qk4/OlOwOFPs1wdE3DkIh14HTYLgcU3jI5fDNCCluCVoMIbxsYrBmhBS/BKTOEJOPzpTsDhT7NcHRNw5CIdeB02C4HFN4yOXwzQgpbglaDCG8bGKwZoQUvwSkzhCTj86U7A4U+zXB0TcOQiHXgdNguBxTeMjl8M0IKW4JWgwhvGxisGaEFL8EpM4Qk4/OlOwOFPs1wdE3DkIh14HTYLgcU3jI5fDNCCluCVoMIbxsYrBmhBS/BKTOEJOPzpTsDhT7NcHRNw5CIdeB02C4HFN4yOXwzQgpbglaDCG8bGKwZoQUvwSkzhCTj86U7A4U+zXB0TcOQiHXgdNguBxTeMjl8M0IKW4JWgwhvGxisGaEFL8EpM4Qk4/OlOwOFPs1wdE3DkIh14HTYLgcU3jI5fDNCCluCVoMIbxsYrBmhBS/BKTOEJOPzpTsDhT7NcHRNw5CIdeB02C4HFN4yOXwzQgpbglaDCG8bGKwZoQUvwSkzhCTj86U7A4U+zXB0TcOQiHXgdNguBxTeMjl8M0IKW4JWgwhvGxisGaEFL8EpM4Qk4/OlOwOFPs1wdE3DkIh14HTYLgcU3jI5fDNCCluCVoMIbxsYrBmhBS/BKTOEJOPzpTsDhT7NcHRNw5CIdeB02C4HFN4yOXwzQgpbglaDCG8bGKwZoQUvwSkzhCTj86U7A4U+zXB0TcOQiHXgdNguBxTeMjl8M0IKW4JWgwhvGxisGaEFL8EpM4Qk4/OlOwOFPs1wdE3DkIh14HTYLgcU3jI5fDNCCluCVoMIbxsYrBmhBS/BKTOEJOPzpTsDhT7NcHRNw5CIdeB02C4HFN4yOXwzQgpbglaDCG8bGKwZoQUvwSkzhCTj86U7A4U+zXB0TcOQiHXgdNguBxTeMjl8M0IKW4JWgwhvGxisGaEFL8EpM4Qk4/OlOwOFPs1wdE3DkIh14HTYLgcU3jI5fDNCCluCVoMIbxsYrBmhBS/BKTOEJOPzpTsDhT7NcHRNw5CIdeB02C4HFN4yOXwzQgpbglaDCG8bGKwZoQUvwSkzhCTj86U7A4U+zXB0TcOQiHXgdNguBxTeMjl8M0IKW4JWgwhvGxisGaEFL8EpM4Qk4/OlOwOFPs1wdE3DkIh14HTYLgcU3jI5fDNCCluCVoMIbxsYrBmhBS/BKTOEJOPzpTsDhT7NcHRNw5CIdeB02C4HFN4yOXwzQgpbglaDCG8bGKwZoQUvwSkzhCTj86U7A4U+zXB0TcOQiHXgdNguBxTeMjl8M0IKW4JWgwhvGxisGaEFL8EpM4Qk4/OlOwOFPs1wdE3DkIh14HTYLgcU3jI5fDNCCluCVoMIbxsYrBmhBS/BKTOEJOPzpTsDhT7NcHRNw5CIdeB02C4HFN4yOXwzQgpbglaDCG8bGKwZoQUvwSkzhCTj86U7A4U+zXB0TcOQiHXgdNguBxTeMjl8M0IKW4JWgwhvGxisGaEFL8EpM4Qk4/OlOwOFPs1wdE3DkIh14HTYLgcU3jI5fDNCCluCVoMIbxsYrBmhBS/BKTOEJOPzpTsDhT7NcHRNw5CIdeB02C4HFN4yOXwzQgpbglaDCG8bGKwZoQUvwSkzhCTj86U7A4U+zXB0TcOQiHXgdNguBxTeMjl8M0IKW4JWgwhvGxisGaEFL8EpM4Qk4/OlOwOFPs1wdE3DkIh14HTYLgcU3jI5fDNCCluCVoMIbxsYrBmhBS/BKTOEJOPzpTsDhT7NcHRNw5CIdeB02C4HFN4yOXwzQgpbglaDCG8bGKwZoQUvwSkzhCTj86U7A4U+zXB0TcOQiHXgdNguBxTeMjl8M0IKW4JWgwhvGxisGaEFL8EpM4Qk4/OlOwOFPs1wdE3DkIh14HTYLgcU3jI5fDNCCluCVoMIbxsYrBmhBS/BKTOEJOPzpTsDhT7NcHRNw5CIdeB02C4HFN4yOXwzQgpbglaDCG8bGKwZoQUvwSkzhCTj86U7A4U+zXB0TcOQiHXgdNguBxTeMjl8M0IKW4JWgwhvGxisGaEFL8EpM4Qk4/OlOwOFPs1wdE3DkIh14HTYLgcU3jI5fDNCCluCVoMIbxsYrBmhBS/BKTOEJOPzpTsDhT7NcHRNw5CIdeB02C4HFN4yOXwzQgpbglaDCG8bGKwZoQUvwSkzhCTj86U7A4U+zXB0TcOQiHXgdNguBxTeMjl8M0IKW4JWgwhvGxisGaEFL8EpM4Qk4/OlOwOFPs1wdE3DkIh14HTYLgcU3jI5fDNCCluCVoMIbxsYrBmhBS/BKTOEJOPzpTsDhT7NcHRNw5CIdeB02C4HFN4yOXwzQgpbglaDCG8bGKwZoQUvwSkzhCTj86U7A4U+zXB0TcOQiHXgdNguBxTeMjl8M0IKW4JWgwhvGxisGaEFL8EpM4Qk4/OlOwOFPs1wdE3DkIh14HTYLgcU3jI5fDNCCluCVoMIbxsYrBmhBS/BKTOEJOPzpTsDhT7NcHRNw5CIdeB02C4HFN4yOXwzQgpbglaDCG8bGKwZoQUvwSkzhCTj86U7A4U+zXB0TcOQiHXgdNguBxTeMjl8M0IKW4JWgwhvGxisGaEFL8EpM4Qk4/OlOwOFPs1wdE3DkIh14HTYLgcU3jI5fDNCCluCVoMIbxsYrBmhBS/BKTOEJOPzpTsDhT7NcHRNw5CIdeB02C4HFN4yOXwzQgpbglaDCG8bGKwZoQUvwSkzhCTj86U7A4U+zXB0TcOQiHXgdNguBxTeMjl8M0IKW4JWgwhvGxisGaEFL8EpM4Qk4/OlOwOFPs1wdE3DkIh14HTYLgcU3jI5fDNCCluCVoMIbxsYrBmhBS/BKTOEJOPzpTsDhT7NcHRNw5CIdeB02C4HFN4yOXwzQgpbglaDCG8bGKwZoQUvwSkzhCTj86U7A4U+zXB0TcOQiHXgdNguBxTeMjl8M0IKW4JWgwhvGxisGaEFL8EpM4Qk4/OlOwFG/ZutL+rakrSXNlHSmpGMlzZnPUgtLOkHSVpI2kzSiVdOfNvtIOl7SWpLuLc79817nXkLSNyXtK2lY65znSzpY0hMVxiXgqACLQ20E2CzYuEWtwi9Rla8+N16pzixqBV6Jqnz1ufFKdWZNqCDg8KciAUe9mi0l6Q5JkyWdKGlNSd+QdIqkcfNZaklJ90m6vhVeLCjprf0EHNtJulzSGZJ+2zp+T0mHSNpd0kVt558gaR1JX5D0UtHLI5K2rzAuAUcFWBxqI8BmwcYtahV+iap89bnxSnVmUSvwSlTlq8+NV6oza0IFAYc/FQk46tXscEmHSVpV0tPFqdPXx0havu17fa2atJgr6VPFFSB9aXNh60qPhYoAZN45LpD0Bkkp/EifdOXINZJ2aB03sfjeFpL+ImnX1nGXlByZgKMkKA6zE2CzYGcXsRK/RFTdNjNesXGLWIVXIqpumxmv2Lh5ryLg8KcgAUe9mqVAYbqk/dpOu4qkByTtLekPJZbrL+BYpHW1xjPFrSbfbTvPf7UClbMkjZT0VOuWlONaPRxUBCrty6XbWdJVH+mKjzIfAo4ylDhmUATYLAwKX7hi/BJOcvPAeMWMLlwhXgknuXlgvGJG57qQgMOffAQc9Wr2aHH7SLpio/3zXOuL9L2TSizXX8CRnu2Rbn/ZqbhNZd6pNi9ubUlXadwg6RetHpZtHbNjr7X+WHy9V4ke0iEEHCVBcZidAJsFO7uIlfglouq2mfGKjVvEKrwSUXXbzHjFxs17FQGHPwUJOOrVbLakQ4sHfLaf+SFJ50g6osRy/QUc20q6StImrYeHTmo7z2hJf5e0W/EcjotbPaRAJT1gtP3z41YPa7SO2aafHhZvPS8k/TPvs1zrqpObp0yZolGjUtZR/jNr1ixNnDhRY8aM0YgR6XmpfCDQNwG8gjOqEMAvVWjFPhavxNa/yvR4pQqt2MfilZj6p4Bj9Oj0n1tasbhSPyYIR1MTcNQrVgo40oM9T+112mmSzpZ0ZInlBgo4NpZ0a9t50ttU/tZ67sbbJKVwI/3zbOuYd/Za6yetHlZr/TwFJX190hUmR/f+wfjx4zVyZLr7hQ8EIAABCEAAAhCAAAQgAIE4BGbMmKGxY8cScDiSnICjXrHSLSqnF69ubT9zChzSq2LruEUl3XpyRdvJ+7pFZZniVpb2Hga6RYUrOOr1AmcrQYC/DSkBiUNeIYBfMENZAnilLCmOwyt4oCwBvFKWVLOO4woOf3oScNSrWXrIaLpaY/+2064saWqNDxn9tKTvtZ3/g8XVIe0PGf1o65gVeo12j6TzeMhovYJztsER4H7WwfGLVo1foilunxev2NlFq8Qr0RS3z4tX7Ow8V/IMDn/qEXDUq1l6TWx6Bkd6TWx640n6pFtW0ptNBnpN7LxOBnpN7PDWszh2aWv7/NYzP5bs4zWx2xfP7EiHblY8gJTXxNarN2cbJAE2C4MEGKwcvwQTfBDj4pVBwAtWileCCT6IcfHKIOA5LiXg8CceAUe9mi0labKk2yWdWDzU8+TioaPj2paaUtxmcmDb9/Zo3cKymKTdJaXvv7f4WXozSnrNbPpsV7xB5bTiaow9iwAl1VzUdq4JktYufvZS0Uu6fSaFHmU/vEWlLCmOMxNgs2BGF7IQv4SU3TQ0XjFhC1mEV0LKbhoar5iwuS8i4PAnIQFH/Zql17mmAGJrSTMlndlaIj3Ac07bUvcXQcWHe30vXfnR+3NAcQvKvO+nt6McLyk9XPS+4tw/61WUrug4pXjQ6LDWFRzpKo+DJT1eYVwCjgqwONRGgM2CjVvUKvwSVfnqc+OV6syiVuCVqMpXnxuvVGfWhAoCDn8qEnD40yxXxwQcuUgHXofNQmDxDaPjFwO0oCV4JajwhrHxigFa0BK8ElN4Ag5/uhNw+NMsV8cEHLlIB16HzUJg8Q2j4xcDtKAleCWo8Iax8YoBWtASvBJTeAIOf7oTcPjTLFfHBBy5SAdeh81CYPENo+MXA7SgJXglqPCGsfGKAVrQErwSU3gCDn+6E3D40yxXxwQcuUgHXofNQmDxDaPjFwO0oCV4JajwhrHxigFa0BK8ElN4Ag5/uhNw+NMsV8cEHLlIB16HzUJg8Q2j4xcDtKAleCWo8Iax8YoBWtASvBJTeAIOf7oTcPjTLFfHBBy5SAdeh81CYPENo+MXA7SgJXglqPCGsfGKAVrQErwSU3gCDn+6E3D40yxXxwQcuUgHXofNQmDxDaPjFwO0oCV4JajwhrHxigFa0BK8ElN4Ag5/uhNw+NMsV8cEHLlIB16HzUJg8Q2j4xcDtKAleCWo8Iax8YoBWtASvBJTeAIOf7oTcPjTLFfHBBy5SAdeh81CYPENo+MXA7SgJXglqPCGsfGKAVrQErwSU3gCDn+6E3D40yxXxwQcuUgHXofNQmDxDaPjFwO0oCV4JajwhrHxigFa0BK8ElN4Ag5/uhNw+NMsV8cEHLlIB16HzUJg8Q2j4xcDtKAleCWo8Iax8YoBWtASvBJTeAIOf7oTcPjTLFfHBBy5SAdeh81CYPENo+MXA7SgJXglqPCGsfGKAVrQErwSU3gCDn+6E3D40yxXxwQcuUgHXofNQmDxDaPjFwO0oCV4JajwhrHxigFa0BK8ElN4Ag5/uhNw+NMsV8cEHLlIB16HzUJg8Q2j4xcDtKAleCWo8Iax8YoBWtASvBJTeAIOf7oTcPjTLFfHBBy5SAdeh81CYPENo+MXA7SgJXglqPCGsfGKAVrQErwSU3gCDn+6E3D40yxXxwQcuUgHXofNQmDxDaPjFwO0oCV4JajwhrHxigFa0BK8ElN4Ag5/uhNw+NMsV8cEHLlIB16HzUJg8Q2j4xcDtKAleCWo8Iax8YoBWtASvBJTeAIOf7oTcPjTLFfHBBy5SAdeh81CYPENo+MXA7SgJXglqPCGsfGKAVrQErwSU3gCDn+6E3D40yxXxwQcuUgHXofNQmDxDaPjFwO0oCV4JajwhrHxigFa0BK8ElN4Ag5/uhNw+NMsV8cEHLlIB16HzUJg8Q2j4xcDtKAleCWo8Iax8YoBWtASvBJTeAIOf7oTcPjTLFfHBBy5SAdeh81CYPENo+MXA7SgJXglqPCGsfGKAVrQErwSU3gCDn+6E3D40yxXxwQcuUgHXofNQmDxDaPjFwO0oCV4JajwhrHxigFa0BK8ElN4Ag5/uhNw+NMsV8cEHLlIB16HzUJg8Q2j4xcDtKAleCWo8Iax8YoBWtASvBJTeAIOf7oTcPjTLFfHBBy5SAdeh81CYPENo+MXA7SgJXglqPCGsfGKAVrQErwSU3gCDn+6E3D40yxXxwQcuUgHXofNQmDxDaPjFwO0oCV4JajwhrHxigFa0BK8ElN4Ag5/uhNw+NMsV8cEHLlIB16HzUJg8Q2j4xcDtKAleCWo8Iax8YoBWtASvBJTeAIOf7oTcPjTLFfHBBy5SAdeh81CYPENo+MXA7SgJXglqPCGsfGKAVrQErwSU3gCDn+6E3D40yxXxwQcuUgHXofNQmDxDaPjFwO0oCV4JajwhrHxigFa0BK8ElN4Ag5/uhNw+NMsV8cEHLlIB16HzUJg8Q2j4xcDtKAleCWo8Iax8YoBWtASvBJTeAIOf7oTcPjTLFfHBBy5SAdeh81CYPENo+MXA7SgJXglqPCGsfGKAVrQErwSU3gCDn+6E3D40yxXxwQcuUgHXofNQmDxDaPjFwO0oCV4JajwhrHxigFa0BK8ElN4Ag5/uhNw+NMsV8cEHLlIB16HzUJg8Q2j4xcDtKAleCWo8Iax8YoBWtASvBJTeAIOf7oTcPjTLFfHBBy5SAdeh81CYPENo+MXA7SgJXglqPCGsfGKAVrQErwSU3gCDn+6E3D40yxXxwQcuUgHXofNQmDxDaPjFwO0oCV4JajwhrHxigFa0BK8ElN4Ag5/uhNw+NMsV8cEHLlIB16HzUJg8Q2j4xcDtKAleCWo8Iax8YoBWtASvBJTeAIOf7oTcPjTLFfHBBy5SAdeh81CYPENo+MXA7SgJXglqPCGsfGKAVrQErwSU3gCDn+6E3D40yxXxwQcuUgHXofNQmDxDaPjFwO0oCV4JajwhrHxigFa0BK8ElN4Ag5/uhNw+NMsV8cEHLlIB16HzUJg8Q2j4xcDtKAleCWo8Iax8YoBWtASvBJTeAIOf7oTcPjTLFfHBBy5SAdeh81CYPENo+MXA7SgJXglqPCGsfGKAVrQErwSU3gCDn+6E3D40yxXxwQcuUgHXofNQmDxDaPjFwO0oCV4JajwhrHxigFa0BK8ElN4Ag5/uhNw+NMsV8cEHLlIB16HzUJg8Q2j4xcDtKAleCWo8Iax8YoBWtASvBJTeAIOf7oTcPjTLFfHBBy5SAdeh81CYPENo+MXA7SgJXglqPCGsfGKAVrQErwSU3gCDn+6E3D40yxXxwQcuUgHXofNQmDxDaPjFwO0oCV4JajwhrHxigFa0BK8ElN4Ag5/uhNw+NMsV8cEHLlIB16HzUJg8Q2j4xcDtKAleCWo8Iax8YoBWtASvBJTeAIOf7oTcPjTLFfHBBy5SAdeh81CYPENo+MXA7SgJXglqPCGsfGKAVrQErwSU3gCDn+6E3D40yxXxwQcuUgHXofNQmDxDaPjFwO0oCV4JajwhrHxigFa0BK8ElN4Ag5/uhNw+NMsV8cEHLlIB16HzUJg8Q2j4xcDtKAleCWo8Iax8YoBWtASvBJTeAIOf7oTcPjTLFfHBBy5SAdeh81CYPENo+MXA7SgJXglqPCGsfGKAVrQErwSU3gCDn+6E3D40yxXxwQcuUgHXofNQmDxDaPjFwO0oCV4JajwhrHxigFa0BK8ElN4Ag5/uhNw+NMsV8cEHLlIB16HzUJg8Q2j4xcDtKAleCWo8Iax8YoBWtASvBJTeAIOf7oTcPjTLFfHBBy5SAdeh81CYPENo+MXA7SgJXglqPCGsfGKAVrQErwSU3gCDn+6E3D40yxXxwQcuUgHXofNQmDxDaPjFwO0oCV4JajwhrHxigFa0BK8ElN4Ag5/uhNw+NMsV8cEHLlIB16HzUJg8Q2j4xcDtKAleCWo8Iax8YoBWtASvBJTeAIOf7o3PeDYTNLrClkm+pOnox0TcHQUf4zF2SzE0LmuKfFLXSSbfx680nyN65oQr9RFsvnnwSvN17ivCQk4/One9IDjTklrS5oraUF/8nS0YwKOjuKPsTibhRg61zUlfqmLZPPPg1ear3FdE+KVukg2/zx4pfkaE3A0Q+OmBxx/lrRGIdXqzZAs2xQEHNlQx12IzUJc7S2T4xcLtZg1eCWm7pap8YqFWswavBJTd67g8Kd70wOOTiiyvqRvS9pa0kxJZ0o6VtKcAZpZQtI3Je0raZik8yUdLOmJtrp0JUpfnxclLVL8YDVJ9/Vx0M8l7VcBCAFHBVgcaiPAZsHGLWoVfomqfPW58Up1ZlEr8EpU5avPjVeqM2tCBQGHPxUJOOrVbClJd0iaLOlESWtK+oakUySNG2CpCZLWkfQFSS8V9Y9I2r6tbqs+zvEHSVcXwUj68byAI50nfX/e53FJUyqMS8BRARaH2giwWbBxi1qFX6IqX31uvFKdWdQKvBJV+epz45XqzJpQQcDhT0UCjno1O1zSYZJWlfR0cer09TGSlm/7Xu9V09Ue10jaQdK8h6FuIekvrZBiV0mX9NPm5pKuL67MSFdotAcc7yiuArFOSMBhJUddaQJsFkqj4kBJ+AUblCWAV8qS4ji8ggfKEsArZUk16zgCDn96EnDUq1kKJ6b3uhVkFUkPSNpbUrraoq/Pca26g4oQpP3n90r6raRD+qk7uahbthWsPE/AUa+YnG3oCbBZGHrGTVoBvzRJzaGdBa8MLd8mnR2vNEnNoZ0Frwwt3249OwFHtyrTf1+eA46BnmnRPnWut6g8KumM1sLpio32z3PF907qR4pftOpSSLFjr5//sfh6rz7qknZTiys+PtD283m3qKRbUkZKSj2dK+nI9BegFSzKFRwVYHGojQCbBRu3qFX4Jary1efGK9WZRa3AK1GVrz43XqnOrAkVBBz+VPQccNxfvP61N/X0gM50O8hCxQ/S1RPpk+MtKrMlHVo8LLS9r4dab3M5R9IR/Vjk4lZdCkHSA0bbPz8u3gKzTR91YyRd0ceVISsUYcZFxS0xKTT5oqT09T7zsejireeFpH/mfZZrnfvmKVOmaNSolHWU/8yaNUsTJ07UmDFjNGLEiPKFHBmOAF4JJ/mgBsYvg8IXqhivhJJ7UMPilUHhC1WMV0LJ/cqwKeAYPXp0+nrF4kr9mCAcTe054Jgf5uGtKxve2rqC4Vut/6i/RVK6wqG/N5DUKVcKONLDPU/tddJprYd/nl0ED32tlwKOZyW9s9cPf1I8NHTbPoq+I+k/ijAnvUVlfp9PFFeWbNIKUSb1c2C66uTo3j8bP368Ro5MF4LwgQAEIAABCEAAAhCAAAQgEIfAjBkzNHbsWAIOR5I3NeCYJ0F6i8ltrS/Sf7z3d3tInXKl20FOL14L237eFF6kV8XO7xaVZVpXZOzUq5n+blFZsEgQfyfpoyUGSOdOvR0oaXw/x3MFRwmQHFIvAf42pF6eTT8bfmm6wvXNh1fqY9n0M+GVpitc33x4pT6Wns7EFRye1Hq516YHHGnGSyWleyzWzSBPeshoulpj/7a1Vi6elTHQQ0ZTUJFuL2n/3CPpvD4eMrqbpPRa2Z2L+QYabWlJj7X6SPHjWQMdXPycZ3CUBMVhdgLcz2pnF7ESv0RU3TYzXrFxi1iFVyKqbpsZr9i4ea/iGRz+FIwQcKS3kOwuadEM8qTXxKZncKTXxD5TrJduWUlvSSnzmtjtJV1V1G0m6YZ+XhObbndJIUe6F+ylEnN9XFK6peXNxRUtJUp6QqFp06ZNq/wMDv4AKIOXYxIBvIIPqhDAL1VoxT4Wr8TWv8r0eKUKrdjH4pWY+hNw+NO96QFHujXjjtbDPdMzKlbKIM9SkiZLur0VqJxYPCA0vcr1m5LGta0/pXhAaLplZN4nXZGxdvEMjxRapPp0W0kKPdo/i0h6pHimx2f7mCndjpNuN7m6eMhoehhpCl0ukPTuCgwIOCrA4lAbATYLNm5Rq/BLVOWrz41XqjOLWoFXoipffW68Up1ZEyoIOPyp6DngSP/h3t/n9a1Xo67TCgg+WYQMp0n6TCZ51peU1tta0sxWsHJma90UOrS/1ja9AeZySR9u62lJSacUDxpNb4I5X9LBktLrXts/6U0r6aqUdP7r+phpvyIkWau4aiW9SvanrbfKnCDpnxUYEHBUgMWhNgJsFmzcolbhl6jKV58br1RnFrUCr0RVvvrceKU6syZUEHD4U9FzwJGuchjozShpvvQMjvR61PQaVj7lCRBwlGfFkUYCbBaM4IKW4ZegwhvGxisGaEFL8EpQ4Q1j4xUDtAaUEHD4E9FzwJGeQ9FfwJFuSflHcZVEulKCT3UCBBzVmVFRkQCbhYrAgh+OX4IboML4eKUCrMbsodYAACAASURBVOCH4pXgBqgwPl6pAKtBhxJw+BPTc8Dhj7avjgk4fOnlsls2Cy5l61jT+KVj6N0tjFfcSdaxhvFKx9C7WxivuJOsloYJOGrBmPUkBBxZcbtajIDDlVw+m2Wz4FO3TnWNXzpF3t+6eMWfZp3qGK90iry/dfGKP83q6JiAow6Kec9BwJGXt6fVCDg8qeW0VzYLToXrUNv4pUPgHS6LVxyK1qGW8UqHwDtcFq84FK2Glgk4aoCY+RRNDzjSw0WXKJiek5mt9+UIOLwr6KB/NgsOROqiFvFLF4nR5a3glS4XqIvawytdJEaXt4JXulygIWqPgGOIwA7haZsecNzZekXq2gW/4UPIsYmnJuBooqpdNhObhS4TpMvbwS9dLlAXtYdXukiMLm8Fr3S5QF3UHl7pIjEytkLAkRF2TUs1PeBIV22sXLDaqSZmUU5DwBFF6Q7OyWahg/AdLo1fHIrWoZbxSofAO1wWrzgUrUMt45UOge/wsgQcHRbAsHzTAw4DEkoKAgQcWGHICbBZGHLEjVoAvzRKziEdBq8MKd5GnRyvNErOIR0Grwwp3q49OQFH10rTb2MEHP40y9UxAUcu0oHXYbMQWHzD6PjFAC1oCV4JKrxhbLxigBa0BK/EFJ6Aw5/uBBz+NMvVMQFHLtKB12GzEFh8w+j4xQAtaAleCSq8YWy8YoAWtASvxBSegMOf7k0KOJaUtLik/maa6k+ejnZMwNFR/DEWZ7MQQ+e6psQvdZFs/nnwSvM1rmtCvFIXyeafB680X+O+JiTg8Ke794BjWUnHS9pX0hvng39u67gF/cnT0Y4JODqKP8bibBZi6FzXlPilLpLNPw9eab7GdU2IV+oi2fzz4JXma0zA0QyNPQccy0m6XtJKkqZLWkhSCjyulTRa0jKSUrCRvp4tibeoVPMsAUc1XhxtIMBmwQAtcAl+CSx+xdHxSkVggQ/HK4HFrzg6XqkIrCGHcwWHPyE9BxynSvp0C/kxko6TdJak/5I0vJBh51bgcYakhyXtKulFf/J0tGMCjo7ij7E4m4UYOtc1JX6pi2Tzz4NXmq9xXRPilbpINv88eKX5GnMFRzM09hxw/L247WSN4kqN3gFHUmg1SZMlndQ65uhmSJZtCgKObKjjLsRmIa72lsnxi4VazBq8ElN3y9R4xUItZg1eiak7V3D4091zwPGCpAmS3llgP1PSAZIW7XW1xgWSUgiyrj95OtoxAUdH8cdYnM1CDJ3rmhK/1EWy+efBK83XuK4J8UpdJJt/HrzSfI25gqMZGnsOOJ6QdKmk9xZSnCzpM5JWl9T+xpSfS3qHpNc1Q7JsUxBwZEMddyE2C3G1t0yOXyzUYtbglZi6W6bGKxZqMWvwSkzduYLDn+6eA45Jkma1ruLYqsD+UUnfLa7iOKf4XnrwaLqVJX3S7Sp8yhMg4CjPiiONBNgsGMEFLcMvQYU3jI1XDNCCluCVoMIbxsYrBmgNKCHg8Cei54Dj25IObIUay0t6uvj3/ZLSrStHSHpIUgo99mrdopICj3T7Cp/yBAg4yrPiSCMBNgtGcEHL8EtQ4Q1j4xUDtKAleCWo8Iax8YoBWgNKCDj8ieg54NheUrot5ShJfyrQp1tUTikeOpq+leZLr5DdrHibij+FOtcxAUfn2IdZmc1CGKlrGRS/1IIxxEnwSgiZaxkSr9SCMcRJ8EoImV8zJAGHP909Bxz90d6yePDoUpLuLl4f+6Q/aTreMQFHxyVofgNsFpqvcZ0T4pc6aTb7XHil2frWOR1eqZNms8+FV5qtb3/TEXD4072JAYc/FbqzYwKO7tSlUV2xWWiUnEM+DH4ZcsSNWQCvNEbKIR8Erww54sYsgFcaI2WlQQg4KuHqioMJOLpChq5sgoCjK2VpVlNsFpql51BPg1+GmnBzzo9XmqPlUE+CV4aacHPOj1eao2WVSQg4qtDqjmMJOLpDh27sgoCjG1VpWE9sFhom6BCPg1+GGHAXnv7J517U60csqIWGD6vUHV6phCv0wXgltPyVhscrlXA15mACDn9SEnD40yxXxwQcuUgHXofNQmDxDaPjFwM0xyUPPPGcdjn5Cm200pL69Se2qTQJXqmEK/TBeCW0/JWGxyuVcDXmYAIOf1IScPjTLFfHBBy5SAdeh81CYPENo+MXAzTHJb+bNE2f+dmkngmmnLCHFqxwFQdecSx85tbxSmbgjpfDK47FG0TrBByDgNehUgKODoF3sCwBhwORvLfIZsG7gnn7xy95eXd6tfFX3afjzp/c08YNR+6iZRZfpHRLeKU0qvAH4pXwFigNAK+URtWoAwk4/MlJwOFPs1wdE3DkIh14HTYLgcU3jI5fDNAcl5x04V06/bJ7eia48LNjtM7yi5eeBq+URhX+QLwS3gKlAeCV0qgadSABhz85CTj8aZarYwKOXKQDr8NmIbD4htHxiwGa45L/+fVt+tkND/ZM8NOPbqlt1ly69DR4pTSq8AfilfAWKA0Ar5RG1agDCTj8ydmUgGOkpE0lpd3PA5Ku8SdF13VMwNF1kjSvITYLzdN0KCfCL0NJt/vO/ZEf3qBL7ny0p7HT3r+J3r5R+mOp3AevlOPEURJewQVlCeCVsqSadRwBhz89vQccy0g6VdJ7JA0v8P9Q0tji//936/tflrS3pKv8ydPRjgk4Ooo/xuJsFmLoXNeU+KUukj7Os+/pV2vSgzN7mj127zfpQ9usVrpxvFIaVfgD8Up4C5QGgFdKo2rUgQQc/uT0HHCkqzb+ImlNSekx61dLSoHG2W0Bx4rFFR2nSfqsP3k62jEBR0fxx1iczUIMneuaEr/URdLHebb/2qV6cMYLPc0evPNa+vyua5duHK+URhX+QLwS3gKlAeCV0qgadSABhz85PQcc35D0ufQXO8U/if5LvQKO9L2/SvqXpE38ydPRjgk4Ooo/xuJsFmLoXNeU+KUukj7Os/5RE/T8i3N6mv3PrVbR8ftuWLpxvFIaVfgD8Up4C5QGgFdKo2rUgQQc/uT0HHCkR6vPlrRuG/a+Ao4/Stpc0rL+5OloxwQcHcUfY3E2CzF0rmtK/FIXye4/z/Mv/kvrH3XhK43uueHyOuMD6VFb5T54pRwnjuIZHHigPAF+r5Rn1aQjCTj8qek54JjVuirjd5L+Y4CA4xfFMzhG+JOnox0TcHQUf4zF2SzE0LmuKfFLXSS7/zwPznhe23/tslca3XL1kfr5x7Yu3TheKY0q/IF4JbwFSgPAK6VRNepAAg5/cnoOONKj1e+SNGaAgONGSctJWtmfPB3tmICjo/hjLM5mIYbOdU2JX+oi2f3nSQ8XTQ8ZnfdZa9nX6+LP71C6cbxSGlX4A/FKeAuUBoBXSqNq1IEEHP7k9BxwpFtP3ippA0npdpX06X2LysaSUsDxq1YYsp8/eTraMQFHR/HHWJzNQgyd65oSv9RFsvvP8+c7H9GBP0x/fL/8GbnYwrr5S7uWbhyvlEYV/kC8Et4CpQHgldKoGnUgAYc/OT0HHLtLuqD1itjbJb2/+Hd7wDFa0m8kvUlS+msfXhNbzZ8EHNV4cbSBAJsFA7TAJfgljvi/uOFBHfbr214ZeIEFpCkn7Knhw8ptW/BKHK8MdlK8MliCcerxShyt2ycl4PCne7mdQvfO9VVJh0ma23rI+hRJKdR4WNLjktaXNFzSCZK+1L0jdG1nBBxdK01zGmOz0Bwtc0yCX3JQ7o41Tr9sik668G6NWGiYZs1Of3ch3TRuF73x9YuUahCvlMLEQeIho5igPAF+r5Rn1aQjCTj8qek94EjE39t6m8qRras1NuqFPz2f47jWW1Z+5k+WruiYgKMrZGh2E2wWmq1v3dPhl7qJdu/5jvvDZI2/+j5tuOIS+uu0p3oavfhzY7TWcouXahqvlMLEQQQceKACAX6vVIDVoEMJOPyJ2YSAYx71ZSSt1go1hkl6SNI0f3J0VccEHF0lRzObYbPQTF2Hair8MlRku++8n/nZLfrdpOl65yYr6re3vPzH+c8O2kpbrfHGUs3ilVKYOIiAAw9UIMDvlQqwGnQoAYc/MZsUcPij390dE3B0tz6N6I7NQiNkzDYEfsmGuuML/eeZf9FVUx7Xx3dYU+deP1VPvTBbZ3zgLdpzwxVK9YZXSmHiIAIOPFCBAL9XKsBq0KEEHP7EJODwp1mujgk4cpEOvA6bhcDiG0bHLwZoTkt2/+ZE3fXwMxq313r66V+m6t7Hn9OX991AH9xq1VIT4ZVSmDiIgAMPVCDA75UKsBp0KAGHPzE9BRyXDgJvegjpzoOoj1hKwBFR9cwzs1nIDNz5cvjFuYAV2t/8hEv02DP/1Df/Y2P9+LoHdOMDT+qzu6ylz+6ydqmz4JVSmDiIgAMPVCDA75UKsBp0KAGHPzE9BRwvP0b9tZ8UXvQ3x7yfpX+nN6rwKU+AgKM8K440EmCzYAQXtAy/xBD+pZfmaq1xf9Kcl+bqRwduoR9d+4AumvyI/mvrVXXcPhuUgoBXSmHiIAIOPFCBAL9XKsBq0KEEHP7E9BRw9HVd6iGSPiHpV5LOlXR/IUE6dn9J75H0XUnfkPSAP3k62jEBR0fxx1iczUIMneuaEr/URbK7z/Pkcy9qky9f3NPkBQdvrx9dd7/Ovf5B7bXRCjr9/W8p1TxeKYWJgwg48EAFAvxeqQCrQYcScPgT01PA0ZvuByT9UNLeaQ/UD/o9Jf2+FXx8WNKP/cnT0Y4JODqKP8bibBZi6FzXlPilLpLdfZ4pjz6jXU6e2NPk9UfsrHOufUCnXTZFW6/xRp170FalmscrpTBxEAEHHqhAgN8rFWA16FACDn9ieg44bpT0rKQdB8B+eesKjsUlbepPno52TMDRUfwxFmezEEPnuqbEL3WR7O7zXHvPE9r//67rafLvJ+zRc4vKcedP1jrLLa4LPzemVPN4pRQmDiLgwAMVCPB7pQKsBh1KwOFPTM8Bx3OSzmvtf9KVHPP7/FTSPpIW8ydPRzsm4Ogo/hiLs1mIoXNdU+KXukh293nOv226PvXTW7Tk6xbSpKPept9NmqbP/GySln79Irpx3C6lmscrpTBxEAEHHqhAgN8rFWA16FACDn9ieg44HpX0VOvZG+tI6u8BpMNaz+K4W9ISkpb1J09HOybg6Cj+GIuzWYihc11T4pe6SHb3eX54zf06+vd3aM1lFtOfD9lRV/79MX3wB9dr+LAF9Pfj99CwYQNvXfBKd2vcTd3hlW5So7t7wSvdrc9QdUfAMVRkh+68A+8Shm7twZ75R5LeL+kHktLDRp/pdcLXFw8X/YikdBXHBwe7YLB6Ao5ggndiXDYLnaDud0384le7Kp2ffNHd+talU7TF6iP1i49trTumP6W9vnVVzylu+dKuWmqxhQc8HV4ZEBEHFATwClYoSwCvlCXVrOMIOPzp6TngWEnSDcWVGU9LmtD2ppT0FpXdJb2h9ZaVRyRtKelBf/J0tGMCjo7ij7E4m4UYOtc1JX6pi2R3n+eI3/5VP/3LVO254fI64wOb6uGnZmmr//1zT9OXfH4HjV42/f3F/D94ZSBC/HweAbyCF8oSwCtlSTXrOAIOf3p6DjgS7dUkfUfSbv2gv6h4jex9/qTpeMcEHB2XoPkNsFlovsZ1Tohf6qTZvef62I9u1IV3PKL/2npVHbfPBnrxXy9p7XF/6mk4XdGRruwY6INXBiLEzwk48EBVAvxeqUqsGccTcPjT0XvAMY/46q2/2NlOUvqP8jTTdEnpetZ7/UnSNR0TcHSNFM1thM1Cc7Udisnwy1BQ7b5zvuc71+jGB57U53ZZW5/ZZa2eBjc85kI9M+tf+u5/vkW7b7DCgE3jlQERcUBBAK9ghbIE8EpZUs06joDDn55NCTj8ke/+jgk4ul8j9x2yWXAvYdYB8EtW3B1bbKevX677Hn9Ox++7gf5zq3THqbTjSZfp/iee1wnv3EAf2PLl783vg1cGIsTP5xHAK3ihLAG8UpZUs44j4PCnJwFH/ZqtL+nbkraWNFPSma2rSo6VNGeApdKbXr4paV9J6e0v50s6WNITbXVnS/pQH+dZT9Jdbd8vc66BJifgGIgQPx80ATYLg0YY6gT4JYbcfV2t8a4zrtbNU2fqkF3X1qd3fvmqDgKOgSjw8zIE+L1ShhLHJAJ4JaYPCDj86e454DiqAu65kr5c4XjroUtJukPSZEknSlqzeJPLKZLGDXDS9JDU9MrbLxSvvU316QGp2/cKONIDUw/oda5Jkma1fa/MuQaakYBjIEL8fNAE2CwMGmGoE+CX5ss9a/Ycrful9EeY9MuPb63NV3v5eRsf+eGNuuTOR/ThbVbTMXu/aUAQeGVARBxQEMArWKEsAbxSllSzjiPg8Ken54DjJUkpuOhvhvSz9Ek/T/9/eAZ5Dpd0mKR0/Wx6s0v6pK+PkbR82/d6t5Ku9rhG0g6SJhY/3ELSXyTtmh4cX3wvXcGxQevqjs3mM0vZcw2Eg4BjIEL8fNAE2CwMGmGoE+CX5ss9feYL2uarl/YMeukhO2iNZV5+Y8oXf3Wbfn7jg3rHm0fp2/tvMiAIvDIgIg4oCOAVrFCWAF4pS6pZxxFw+NPTc8DR160aSYF0e8fKxZtV0n/snybpJkk/zCBPCifSA073a1trleL1tXtL+kM/PRzXqjuoCEHaD0kPSf2tpEMqBBxlzzUQDgKOgQjx80ETYLMwaIShToBfmi/3Xx96Su84LT0jXLr16LdpiUUX6vn/J064S9+5/B5tO/qN+slHthoQBF4ZEBEHEHDggYoE+L1SEVhDDifg8Cek54CjDO0jJKWrKlLQcXuZgkEe86ikM1rnSFdstH+eK753Uj/n/0Wrbtn0HLVeP/9j8fVexb/TFRzva93u8i9Ji0i6QdKRkq5oqyt7roFGJeAYiBA/HzQBNguDRhjqBPil+XJfdvejOuCsG7TQ8AX0t+P30AILvLxNOfPKe3X8H+/UussvrgmfHTMgCLwyICIOIODAAxUJ8HulIrCGHE7A4U/IpgccSZG/SbpT0j4Z5Jkt6dDiYaHtyz0k6RxJKXDp63Nxqy6FIOkBo+2fH7fq1pC0TfHNz7TO8WLxjI9liis7Ni1ekXt9cUzZc/XuY/HW80LSP/M+y0m6ecqUKRo1KmUd5T+zZs3SxIkTNWbMGI0YMaJ8IUeGI4BXwkk+qIHxy6DwuSg+b9I/dPjv7tRyiy+iyz+/7Ss9//62h/XF307WMq9fWBMPSW+Fn/8HrwxEiJ/PI4BX8EJZAnilLKlmHZcCjtGjR6ehViyu1G/WgA2cJkLA8UtJO0t6+UllQ/tJAUd6SOipvZaZJildfZGutujrk0KJZ1tX5L6z1w9/0qpbTdK/d3mvPmDRIuy4tS0csZ4rXXVydO/mxo8fr5Ejc6AbWmE4OwQgAAEIdD+BP09bQL+fOlwrLTZXh27075eP3TlzAX33zuEatsBcnbzlHBUXdnT/QHQIAQhAAAKuCcyYMUNjx44l4HCkYoSA41pJG0laLIMu6RaV04vXwrYvl8KL9KrY+d2ikq7I2KlXj71vUelrhLTeOySlZ32kT7pFxXIuruDIYBCWeDUB/jYER1QhgF+q0PJ57EkXTdH4a6dq+9Ej9f0PbPzKEHf84xm95/vprkzpusO2f+XZHP1NiVd86t+JrvFKJ6j7XBOv+NRtsF1zBcdgCeavb3LAkd6acnDxmtb0hpKBr2kdPP/0kNF0tcb+badKDzyd2rrdY6CHjH5U0gq9WrhH0nltDxntL+B4e/HmlvTz9JBR67naz88zOAbvB84wAAHuZ8UiVQjglyq0fB77+V9M0m9unqZ3vWVFnfy+fwcc/b1dpb8p8YpP/TvRNV7pBHWfa+IVn7oNtmuewTFYgvnrPQccL79Hru9Peq9cenbFUpLS62T3aHvV6lBSTg80Tc/gSK+JfaZYKN2ykkKHMq+J3V7Sy4+Pf/lVsOmvq9pfE9u793SLyh2t21MmSXpX8cN5r4mteq7e5ybgGEqncO4eAmwWMEIVAvilCi2fx35o/PW64m+P6aAxa+iIPdd7ZYhZs+do3S9N6Pn6Vx/fWputNv9bJ/GKT/070TVe6QR1n2viFZ+6DbZrAo7BEsxf7zngSMHF/D7peRjp9pT0bInLM6FNgcrk4o0tJxYhy8nFQ0fHtfUwpXjzyYFt30s7t7WLZ3ik2VJ9uuUlBRXps0Qr9DhfUnrwaKpfWtLnJG1SPKPjxgrnKoODgKMMJY4ZFAE2C4PCF64YvzRf8r2+daXumP60Dt9jXX1shzVfNfAGR1+oZ//5L33vg5tqtzelvzPo/4NXmu+VuibEK3WRbP558ErzNe5rQgIOf7p7DjjSVRL9fdKbRh5vPdQzhRy5P+u3wofTilfTzkxvt2s1kEKWfz8tTbq/CF0+3Nbckq0Q45TiQaPDijAj3WKT5kif9DqSn0ravHil7Ky2AOe6XkMOdK4yTAg4ylDimEERYLMwKHzhivFL8yXf6it/1sNPz9LX3/tmvWfTlV418JivXaapM57X/75rQ+2/xbzHTvXNBK803yt1TYhX6iLZ/PPgleZrTMDRDI09BxzNUKB7pyDg6F5tGtMZm4XGSJllEPySBXPHFpk7d67WHvcnzZ4zV2cdsLl2WmfZV/Wy7+lXa9KDM3Xobuvov3fqeWVfvx+80jEZ3S2MV9xJ1rGG8UrH0Hd0Ya7g6Ch+0+KeA47xxfMq0r/n90lXSYxpPeiz5/0+fEoTIOAojYoDrQTYLFjJxazDL83W/akXZuvNx17UM+QfPrWdNlwp3Zn578+BZ9+gP9/1qMZuu7qOeke6WLL/D15ptlfqnA6v1Emz2efCK83Wt7/pCDj86e454EjPqTi7RHDxf8Ux6a0qfMoTIOAoz4ojjQTYLBjBBS3DL80W/t7HntVbv3FFz5DX/M9bNWrJ9Bztf38O/eWt+uVND2mfjUfp1P3S46cIOJrtiDzT8XslD+cmrIJXmqBi9RkIOKoz63RFhIDjh8VrWxfuNGxn6xNwOBPMY7tsFjyq1rme8Uvn2OdY+Yb7Z+i9303PBpfuPn53LbLgq/9e4n//dKe+d8W92n6tpfWjA7ck4MghSoA1+L0SQOSaRsQrNYF0dhoCDmeCSWp6wJHmu01Sep/civ7k6WjHBBwdxR9jcTYLMXSua0r8UhfJ7jzPhNv/oY//+GYtPmJB/fWY3V7T5Pcn3qOvXHCX1l/hDbrgM/NeMNb3LHilOzXuxq7wSjeq0p094ZXu1GWouyLgGGrC9Z/fW8BxaRuCHSU9LOmufrAsKCm9Yy69S+5HktrfWFI/yeadkYCjeZp23URsFrpOkq5uCL90tTyDbu7H1z2gcefdrtWXXkyXfSH9Ef/qz69vekiH/PJWLf+GEbruiJ3nux5eGbQcYU6AV8JIPehB8cqgEbo8AQGHP9m8BRzpuRvzPnNLXIGSXhM7QdKBba9b9adSZzom4OgM91CrslkIJfegh8Uvg0bY1Sc49ZK/65RL/qbNVl1Kv/rENq/p9bK7H9UBZ92ghYcP67mFZYEF+t/C4JWulrqrmsMrXSVHVzeDV7paniFrjoBjyNAO2Ym9BRyrFiRS3/dK+pWkQ/uh82IRaqSQg091AgQc1ZlRUZEAm4WKwIIfjl+abYCjfne7zrn2Ae32puX0vQ9u9pphb3topvY+7eqe7//1mLdp8REL9QsErzTbK3VOh1fqpNnsc+GVZuvb33QEHP509xZwtBM+WtItkn7vD7uLjgk4XMjku0k2C771y909fslNPO96n/zJTbrgrw/r/Vuuoq+8c8PXLP7Qk89ruxMv6/n+5V/YUastvRgBR16JGrkav1caKeuQDIVXhgRr15+UgKPrJXpNg54DDn+0fXVMwOFLL5fdsllwKVvHmsYvHUOfZeH3fe9aXX/fDB381tH6/NvWec2aL7w4R+sdle46lX79iW206apLEXBkUabZi/B7pdn61jkdXqmTpp9zEXD40WpepwQc/jTL1TEBRy7SgddhsxBYfMPo+MUAzVHJzt+4XPc89pyO3ftN+tA2q/XZ+XpfmqAXZs/R//3XZtp1/eUIOBzp262t8nulW5Xpvr7wSvdpkqMjAo4clOtdw1PAkZ65kR4suouk+4pncJSlkerSG1X4lCdAwFGeFUcaCbBZMIILWoZfmi38xsddpJnPz9Zp799Eb98o/RH02s+2X71U02a+oBPfvaH+Y/NVCDiabYks0/F7JQvmRiyCVxohY+UhCDgqI+t4gaeAY94bVNaV9DdJ7W9UKQNyWJmDOOYVAgQcmGHICbBZGHLEjVoAvzRKzlcNM3vOS1rryD/1fO9nB22lrdZ4Y5/D7nPaVbr1oad02O7r6JM7jibgaK4lsk3G75VsqN0vhFfcS2gagIDDhK2jRZ4Cjo6CCrg4AUdA0XOPzGYhN3Hf6+EX3/rNr/tHn56lLb7y555DLvn8GI1edvE+Dz/grOt12d2P6SPbra5xb1+fgKO5lsg2Gb9XsqF2vxBecS+haQACDhO2jhYRcHQUf1cvTsDR1fI0ozk2C83QMdcU+CUX6fzrTJ7+tPb81pU9C9/ypV211GIL99nEIb+4Vb+++SG9a5MVdfJ/bEzAkV+qxq3I75XGSTpkA+GVIUPb1Scm4OhqefpsjoDDn2a5OibgyEU68DpsFgKLbxgdvxigOSm58u+P6YM/uF7Dhy2gvx+/h4YN63t78pUL7tT3J96rMWsvo3PGbkHA4UTfbm6T3yvdrE539YZXukuPXN0QcOQiXd86BBz1sWzamQg4mqZoF87DZqELRenilvBLF4szyNbOu2WaPvvzSVpm8UV0w5HpWeJ9f757xT366p/u0gYrvkHnf3p7Ao5Bcqdc4vcKLihLAK+UJdWs4wg4/OnpKeCYMwi86S0qCw6iPmIpAUdE1TPPzGYhM3Dny+EX5wLOp/0zr7xXx//xTq27/OKaMsBm/gAAIABJREFU8Nkx/R75ixsf1GG/uk2jlhihaw7fmYCjuZbINhm/V7Khdr8QXnEvoWkAAg4Tto4WeQo47i9eE2sFtrq1MGgdAUdQ4XOOzWYhJ23/a+EX/xr2N0G6KiNdnbHd6KX1449s2e+gl971iMaefaMWWXCY7vry7lpggb63MXiluV6pezK8UjfR5p4PrzRX2/lNRsDhT3dPAYc/ur47JuDwrZ+L7tksuJCpa5rEL10jRe2NHPrLW/XLmx7SPhuP0qn7bdLv+Sc9OFP7nn51z8/vOHY3LbZI3xdn4pXaJWrsCfFKY6WtfTC8UjtSFyck4HAh06uaJODwp1mujgk4cpEOvA6bhcDiG0bHLwZoTkrGnn2DLr3rUR243er60nxe//rgjOe1/dcu65nqysN20sojX9fnhHjFifBd0CZe6QIRnLSAV5wIVXObBBw1A81wOgKODJCdLkHA4VQ4T22zWfCkVud7xS+d12CoOtjntKt060NP6bDd19Endxzd7zLP/fNfetPRF/b8/Lef3EabrLIUAcdQiRLkvPxeCSJ0DWPilRogOjwFAYc/0ZoQcGwm6ZOS0uPU03+Up8/09Jc7kr4r6Xp/snRFxwQcXSFDs5tgs9BsfeueDr/UTbR7zrftVy/VtJkv6Gvv3kjv23zlfhubO3eu1v3SBP3zXy/pBx/aTDuvtxwBR/fI6LITfq+4lK0jTeOVjmDv+KIEHB2XoHID3gOO4yQdIWlYP5O/JOmrksZVJkMBAQceGHICbBaGHHGjFsAvjZLzlWFSaLHeURM0a/b8Q4t5Bdv87581/alZ+tp7NtL7Nus7DMErzfTKUEyFV4aCajPPiVeaqetAUxFwDESo+37uOeD4kKSzJD0j6VuSzpWU3rSSPqtK2l/SpyW9QdJYST/sPvxd3REBR1fL04zm2Cw0Q8dcU+CXXKTzrtN+28l5/72tNl55yfk28PZvX6nbpz2t/9ljXX18hzX7PBav5NXQ82p4xbN6eXvHK3l5d8tqBBzdokT5PjwHHDdLWl/S1pJu6Wfk9Cj269LD1iW9pTwWjixu95k2bdo0jRo1786fclz4A6AcJ46S8AouqEIAv1Sh5efYqU88rzEnDfzg0HkTfWj89brib4/poDFr6Ig91yPg8CN1V3bK75WulKUrm8IrXSnLkDdFwDHkiGtfwHPA8bykKyTtMQCVP0naQVLfj1qvHWljTsgVHI2RsnsHYbPQvdp0Y2f4pRtVGXxPNz3wpN79nWt6TjT5uN30uoX7fvXrvJU+//NJ+s0t0/Tut6ykb7zvzQQcg5cg9Bn4vRJa/krD45VKuBpzMAGHPyk9Bxz/kHR5cSvK/Mj/rAg4VvAnT0c7JuDoKP4Yi7NZiKFzXVPil7pIdtd5LrrjYR30o5v0uoWHa/Jxuw/Y3PHnT9aZV92nndZZRmcdsAUBx4DEOGB+BPi9gj/KEsArZUk16zgCDn96eg44zpb0NknpBtwX+kG/qKR7JF0sKT2zg095AgQc5VlxpJEAmwUjuKBl+KWZwp97/VQd/pu/auWRi+rKw9464JBnXD5FX5twtzZaaQn9/lPbEXAMSIwDCDjwQB0E+DOoDor+zkHA4U8zzwHH8sXzNe4sHiY6pRf+FHx8W1K6QTc9p+Nhf/J0tGMCjo7ij7E4m4UYOtc1JX6pi2R3nee0S/+ur1/0N22yypL67Se3HbC5n98wVV/89V+14pKL6ur/6TsQwSsDYuSAggBewQplCeCVsqSadRwBhz89PQcc41tvTxkpaW9J6XWw6UGjDxQSpLeobFy8Pvb8VgDyRC9p5ko60J9cWTsm4MiKO+ZibBZi6m6dGr9YyXV33TG/v0NnX3O/dllvOZ35oc0GbPbiyY/oo+fcqEUXGq47v9z3LS14ZUCMHEDAgQcqEuD3SkVgDTmcgMOfkJ4DjhRqWD8p4BhuLQ5SR8ARROhOjslmoZP0/a2NX/xpVqbjT597i/5w63Ttt/nK+uq7Nxqw5OapT+pdZ7z8UNI7j9tdiy782j/O8cqAGDmAgAMPVCTA75WKwBpyOAGHPyE9BxzpzSiD+aQ3sPDpnwABB+4YcgJsFoYccaMWwC+NkvOVYd7/f9fpmnue0H/vtKYO3W3dAYd84InntMNJ6Rnj0lVf3EkrLfXal6ThlQExcgABBx6oSIDfKxWBNeRwAg5/QnoOOPzR9tUxAYcvvVx2y2bBpWwdaxq/dAz9kC682ykTdfcjz+iot6+vsdutPuBaz8yarQ2PuajnuN9/altttNKSr6nBKwNi5AACDjxQkQC/VyoCa8jhBBz+hCTg8KdZro4JOHKRDrwOm4XA4htGxy8GaA5KNjv+Yj3+7Is6db+Ntc/GKw7Y8dy5c7XOuAl6cc5LOuvDm2undZcl4BiQGgf0R4DfK3ijLAG8UpZUs44j4PCnZ1MCjnQD7tKSFpmPBFP9ydPRjgk4Ooo/xuJsFmLoXNeU+KUukt1znjkvzdVaR16gl+ZKP/nIltp2dPqjfODPVl/5sx5+epa+/t436z2brkTAMTAyjuiHAL9XsEZZAnilLKlmHUfA4U9P7wFHej/cOEnbSFpoPvjTQ0UX9CdPRzsm4Ogo/hiLs1mIoXNdU+KXukh2z3kef/af2uz4S3oamvDZ7bXu8m8o1dyep16pyf94Wkfsua4OGpPeCv/qD14phZGDJOEVbFCWAF4pS6pZxxFw+NPTc8CRXg/76+JtKOk1sPdLenY+EuzkT56OdkzA0VH8MRZnsxBD57qmxC91keye89z98DPa7ZsTexq64chdtMzi87sQ8999f/AHf9GVf39cH9thDR2+x3oEHN0jqbtO+L3iTrKONYxXOoa+owsTcHQUv2lxzwHHJEkbSPqkpDMlDea1sSZ4DS8i4Gi4wN0wHpuFblDBTw/4xY9WZTu9Zsrjev+Zf9ECC0hTTthTw4eV25Z89me36LxJ0/XeTVfSSe99MwFHWeAch1fwgJkAfwaZ0bkuJODwJ1+5nUR3zvWCpOskcWXG0OhDwDE0XDlrGwE2C9ihCgH8UoWWj2N/f+t0HXzuLXrjYgvrpi/tWrrp4/4wWeOvvk87r7usfvDhzfmP1tLkOLA3AX6v4ImyBPBKWVLNOo6Aw5+engOOByVdJWl/f9hddEzA4UIm302yWfCtX+7u8Utu4kO/3llX36dj/zBZay/3el30uR1KL3j6ZVN00oV3a+OVl9R5/70tAUdpchxIwIEHrAT4M8hKzncdAYc//TwHHN9p3bK7l6Q1Wg8a/Zc/9F3fMQFH10vkv0E2C/41zDkBfslJO89aX7/wbp122RRtvcYbde5BW5Ve9Nzrp+rw3/xVK49cVFcelp43/uoPXimNMvyBeCW8BUoDwCulUTXqQAIOf3J6DjjeKOl6SddK+rSkJ/3h7+qOCTi6Wp5mNMdmoRk65poCv+QinW+dw39zm869/kG9faMVdNr731J64QvveFgf+9FNWmzh4brjuN0JOEqT40DCMDxgJcCfQVZyvusIOPzp5zngSLRHtp7BcUXrIaMrSbpJ0kP9PGw0vSb2QH/ydLRjAo6O4o+xOJuFGDrXNSV+qYtk95zno+fcqIsnP6IPb7Oajtn7TaUbu/H+GXrPd9Pfb0h3fXl3jVho+Ktq8UpplOEPxCvhLVAaAF4pjapRBxJw+JPTc8Dxekm/lZSuTR1ojhRwvHr340+r3B0TcOQmHnA9NgsBRR/EyPhlEPC6tPSdZ1ytW6bO1CG7rq1P77xW6S7ve/w57fT1y3uOv+Z/3qpRSy5KwFGaHge2E+D3Cn4oSwCvlCXVrOMIOPzpOVAw0M0TnS7pE5ImS/q+pHskPTufhtOVHnzKEyDgKM+KI40E2CwYwQUtwy/NE37M1y7T1BnP6yvv3FDv33KV0gM+9cJsvfnYi3qOP//T22mDFZcg4ChNjwMJOPCAhQB/Blmo+a8h4PCnoeeA4x/Fw0XXl/SMP/Rd3zEBR9dL5L9BNgv+Ncw5AX7JSTvPWm86aoKee3GOvvfBTbXbm5YvvejcuXO19rg/afacufrh2C20w9rLEHCUpseBBBx4wEKAP4Ms1PzXEHD409BzwJGu1rigdQXH+/xhd9ExAYcLmXw3yWbBt365u8cvuYkP7XovvDhH6x01oWeRX39iG2266lKVFtzihEv06DP/1Mnve7Pe9Zb0KK5/f/BKJZShD8YroeWvNDxeqYSrMQcTcPiT0nPAcV1xS8ou/rC76JiAw4VMvptks+Bbv9zd45fcxId2vYeefF7bnXhZzyJXHLqjVn3jYpUW3P2bE3XXw89o3F7r6SP/3955gMtVVe3/JSSQAKGEDtJDEQTpUoNIFxX1U0ERRRTFhvhHsACKiPphASuWD8ECFmwISEdC6F2qlNCLtES6gbT/WfeeyT0Z5t47s+fMvmef9TvPkyfJnbP23uv3rkz2vLP3PtvbE+MxODoCyM19BHhfoRDaJUCttEuqXvdhcKSnZ8oGx/9I+r2kbfPHxaZHv9ojxuCotj61GB2ThVrIGC0J6iUa6igd3fzwM9rrx1f09XXbV3fTYguP7qjffU+6WldMnaaPv3EtfX739TA4OqLHzQ0CvK9QC+0SoFbaJVWv+zA40tMzZYPDTiM7WNLHJB2fGR0XDvGYWFPmofTkGdERY3CMKH4fnTNZ8KFzWVlSL2WRrEY7/7jzCR3wy+u18OhRfY96XWCBzqYkn/7dTTrr5se09+ar6Lh3bYTBUQ1ZkxsF7yvJSTZiA6ZWRgz9iHaMwTGi+IM672w2EdRFz4LmSLLHv1oO9vtQl73e2VdDPRt2Mg1jcCQjVboDZbKQrnYjMXLqZSSo967P069/WIf/6RatvOQ4XfEFe+J7Z9fRZ96uX175gHZ+7fI66YObY3B0ho+7cwK8r1AK7RKgVtolVa/7MDjS0zNlg2NyG8ZGUZEd05NnREeMwTGi+H10zmTBh85lZUm9lEWyGu38ZPK9Ou68O7XRa5bQmZ/aruNB/fDie/TdC+/Wpqsuqb98wnarDlzUSsc43QZQK26l7zhxaqVjZLUIwOBIT8aUDY70aKc1YgyOtPRKcrRMFpKUbcQGTb2MGPqedPy1s+/QLy6/Xzuuu6xO+dCWHfdx2jUP6oi/3qbVl15Ekw+b/zsMaqVjnG4DqBW30necOLXSMbJaBGBwpCejF4NjEUkvpSfPiI4Yg2NE8fvonMmCD53LypJ6KYtkNdo55Pc36Yx/PqZ3bfYafefdr+94UOfd9m8ddOqNGr/waN361d3mi6dWOsbpNoBacSt9x4lTKx0jq0UABkd6MtbZ4LDcdpK0n6S3S1oiPXlGdMQYHCOK30fnTBZ86FxWltRLWSSr0c5+v7hGl93ztD62w5r64h6v7XhQ194/Xe/52VV9cXcdu7sWHr3gvDaolY5xug2gVtxK33Hi1ErHyGoRgMGRnox1NDhel5sa+0pasXAI6cDMJz2dRmLEGBwjQd1Zn0wWnAneZbrUS5cAKxa+x/cv07/+/ZyO3PO1+sj2a3Y8uqlPvqCdj7+0L+7qL+6kFZYYi8HRMUUCeF+hBtolQK20S6pe92FwpKdnXQyO5SWZoWGrNRrPirPc7pD0O0m/lXR/JHnWl/RDSVtLekbSSZnJ8lVJs4fp31aYfC9fbTJK0tn5Y3Cn5XFm0HxO0lskWR923SDpCEnXFdpefZBc/yBpnw4YYHB0AItbwwgwWQjj5jWKeqmX8lt+/SI9+fzLOmHv1+sdm7ym4+SeeekVbXyMPSFe+vvB22mDlQYWalIrHeN0G0CtuJW+48SplY6R1SIAgyM9GVM2OMZJekduauwsyUyBRj72WNhNs9dvjizJUpJuz42V4yStJem72faYEyQdOcxYzsvMmHVzE8MegWvxT0jaPo9bTNLDkk6RdFH+BJlPSbLct8nNDru1YXCYGXJFoc+nJU3tgAcGRwewuDWMAJOFMG5eo6iX+ig/Z85crXPkuZo1Z65+fcCWmrTOsh0nZ22sfeS5mj1nrn7z4S21/doDbVArHeN0G0CtuJW+48SplY6R1SIAgyM9GVM0ON6UmxrvlGQf+i2HF7OVG3/JDIXf5KsltpI0EltSvpgdZnp4ZkKsJum5vBzs70dLWqHws+ZKsdUeV0raQdKU/EU7Uv6azKTYJTc0LJ/FJf2nELyQpLuzuEskfSj/ecPgeGu+CiS0KjE4QskR1zYBJgtto+JGSdRLfcpgqNUXnWS5+bEX6ekXXtb399lYe2288rxQaqUTir7vpVZ8699J9tRKJ7Tqcy8GR3papmRw/G/2Yf59kmwGY+O2VQ4XS/q1pL8WnpJyWb6iYSQMDjMnHmvaCrJqZj48KOltks4apESOyeI+mpsgxVvuy3M7dIjS+nv+2p4YHOn9A/Q+YiYL3iugs/ypl854Vfnu4vkZ13xpJy2/+MD5GZ2Me7cTpuiuJ57XUW9ZXx/ebg0Mjk7gcW8fAd5XKIR2CVAr7ZKq130YHOnpmZLBYYaGbT35d7aS4fj8bA37c/M1kgbHk5JOzAZkKzaKl60wsZ99e5ASOT2LW07SG5tebzYvmsMXzs0TW7lyWJPBYVtSJkiyMdk5JHZWx387KFFWcHQAi1vDCDBZCOPmNYp6qY/y19w3TXv//Oq+hO4+dg8tNNp2mXZ+vffnV+uq+6bpkzuupcN2W29eA9RK5yy9RlArXpXvPG9qpXNmdYjA4EhPxdQMDiNsJocdrmkf6n8v6akm7CNpcMzMjQY7LLR4PZKvNPnSICVip6SZCWKPsy1ep2ZxdrS8nbHR6rKVH5/PD1a9K7/BnhxjZsYF+ZYYM03sHvv7XkOU6PjsvBD71bjs4NYbp06dqpVWMq+j/WvGjBmaMmWKJk2apLFjw76Va7837kyZALWSsnrxx069xGfeqx7Pv+NJHfLH27TE2NG6+vOTgrv57J9u03m3P6l3b7qSjnnrgMFBrQQjdRdIrbiTPDhhaiUYXdKBZnBMnDjRcrBdBLZSn6viBFIyOOzJIR/MHnf/3uzJJHbcuhkd9mQSMwfMCDgjX6Ew0gaHHe75/SbdH80O//xlbjy0KgnL4YX80NTi66flh4Zu2yLItqScKcm2rzQbKs23fzxfWbJJZqL8c5CatBUmX2l+7eSTT9aECbYQhAsCEIAABCBQDoHLHl9Af7p/QS03dq6O2GS4h4wN3uef7huly54YpQ2XmqOPrGcLPbkgAAEIQAAC5RGYPn26DjjgAGsQg6M8rD1tKSWDowHCxmwHjX4gNwTsoFEzO2wFhJ3FYasdbNXDSJzBYdtBfpwfdFoUzswLe1TsUFtU7Pj3HZvUHmyLyhb5waJ2/sgn2qgQa9vG9mFJJw9yPys42gDJLeUS4NuQcnnWvTXqpT4K//CS+3TilAe0+WpL6jf720PPwq4fX3q/fjT5fm26yhI67YDN5jVCrYTx9BhFrXhUPSxnaiWMW+pRrOBIT8EUDY4i5UUk2dNUzOww08M28ZrZYdcP8rMnro0oix0yaqs1bJVJ41pF0kNtHDJ6oCTbXlK87s1XphQPGV0nezTs5ZKuynNv56uvZfKtPGY/2mNm27k4g6MdStzTFQH2s3aFz10w9VIfyY/466067ZqH9OYNV9CJ+w4YE51m+JurH9RRZ9ymNZdZVP/43MAxVtRKpyT93k+t+NW+08yplU6J1eN+zuBIT8fUDY4icXsM636S3i9pw/wFMzvsSSS/bbX9ogdy2WNi7bBPe0zs83n7tmXFzspo5zGx2+fmhYVuLum6wmNi7WdmgNjjZB+XtFPhyTHDpXKQpJ9kK1xen5kitwx3c/46BkeboLgtnACThXB2HiOpl/qoftBvbtB5tz+u/bZaTV97++uCEzvn1n/rE6fdqCXGjdHNX9l1XjvUSjBSd4HUijvJgxOmVoLRJR2IwZGefHUyOIr07YO8reqwlRRmLJjREWPLylKS7pB0m6Tj8q0y9sQXOyPjyMIAp2bbUS7Nt4w0fnxeZsTY6gwzRGwjscXbthIzPewal6/aWF3SvpKmFdp7OTtA9Kb873aWhm03uSI/ZNRObzPT5RxJ/9NBiWJwdACLW8MIMFkI4+Y1inqpj/Lv/umVuu6B/+iQndfWITvbf31h19X3TdM++dNY7vn6HhqzYP/TWKiVMJ4eo6gVj6qH5UythHFLPQqDIz0F62pwNJSwmY59pWOrOuxXjMsOQ/2RpK0lPZMdiHpS1qmZDsWtJA9kj4SdLGn/woCWlHRCfq6IjftsSQdLsse92mXGxv2DJPBg/rq9vE9ukqydmyK2PcZWsHxdkhkh7V4YHO2S4r5gAkwWgtG5DKRe6iP7m74zWfc9/WLf6g1bxRF63fPE89rlBNsdKl37pZ203OL9T+6iVkKJ+oujVvxpHpoxtRJKLu04DI709Ku7wZGeItUZMQZHdbSo7UiYLNRW2p4kRr30BOuINLrR0efruRmz9JN9N9UeGzYfP9X+kKa98LI2O/aivoBzP7O9Xrvi4hgc7ePjTswwaqADAvwf1AGsGt2KwZGemBgc6WkWa8QYHLFIO+6HyYJj8QNSp14CoFUw5JVZc7TOkef2jez0j22tLdcIfxT57DlztfYR52jOXOm0j7xB2060M7VZwVFB2Ss7JN5XKitN5QZGrVROkigDwuCIgrnUTjA4SsVZq8YwOGolZzWTYbJQTV2qOirqparKdDaux5+doa2+eXFf0MWH7qC1lrWnvYdfm33tQk178RX94L2b6G2vt/+6MDjCafqL5H3Fn+ahGVMroeTSjsPgSE8/DI70NIs1YgyOWKQd98NkwbH4AalTLwHQKhhy26PP6i0/tKedSzd/eVctsciYrka5y/GX6p4nX9DRb11f+2+7BgZHVzT9BfO+4k/z0IyplVByacdhcKSnHwZHeprFGjEGRyzSjvthsuBY/IDUqZcAaBUMmXzXk9r/lOs0ZsEFdPexe2iBBbqbiuz9s6t0zf3T9ek3TdShu66LwVFBzas8JN5XqqxOtcZGrVRLj1ijweCIRbq8frqbVZQ3DlqqHgEMjuppUrsRMVmonaQ9TYh66SneaI3/+YZHdOgfb9YKi4/V1V/aqet+P3HaDTrn1sf1vjesqm+8Y0MMjq6J+mqA9xVfeneTLbXSDb10YzE40tMOgyM9zWKNGIMjFmnH/TBZcCx+QOrUSwC0Cob8fMq9+sY5d2qDlRbX3w/evusRHnnGrTr16oe0+wYr6Kf7bYbB0TVRXw3wvuJL726ypVa6oZduLAZHetphcKSnWawRY3DEIu24HyYLjsUPSJ16CYBWwZBvnvMv/WzKfZq0zrL69QFbdj3C4y+8Wz+4+B5tufoEnX7Q1hgcXRP11QDvK7707iZbaqUbeunGYnCkpx0GR3qaxRoxBkcs0o77YbLgWPyA1KmXAGgVDDn09Jv15xsf0Ts3WVnH771x1yP89VUP6Mt/u11rLbuoLj70jRgcXRP11QDvK7707iZbaqUbeunGYnCkpx0GR3qaxRoxBkcs0o77YbLgWPyA1KmXAGgVDNn/lGs1+a6ndOD2a+iIPdfveoRn3/KYPvXbm7TUImN005d3xeDomqivBnhf8aV3N9lSK93QSzcWgyM97TA40tMs1ogxOGKRdtwPkwXH4gekTr0EQKtgyFt/eLluffRZfWGP9XTQDmt1PcIr731a7/u/a2QPY7nn2D00esFRola6xuqmAWrFjdRdJ0qtdI0wyQYwONKTDYMjPc1ijRiDIxZpx/0wWXAsfkDq1EsAtAqGbPPNi/XYszP07XdtpHdvvkrXI7zr8ee12/em9LVz3RE7a9nxC2NwdE3VTwO8r/jRuttMqZVuCaYZj8GRnm4YHOlpFmvEGByxSDvuh8mCY/EDUqdeAqBVLGTu3Lla98jz9MrsOTpl/y2043rLdT3Cp55/WVt8/aK+ds4/ZJLWXWE8BkfXVP00wPuKH627zZRa6ZZgmvEYHOnphsGRnmaxRozBEYu0436YLDgWPyB16iUAWsVCnpsxUxsdfUHfqM761Hba8DVLdD3CWbPnaOIR5/a189sD36Bt1loGg6Nrqn4a4H3Fj9bdZkqtdEswzXgMjvR0w+BIT7NYI8bgiEXacT9MFhyLH5A69RIArWIh9z/9onb8zuS+UV35hTdppSXHlTLCTY65QP95aaZ+9L5N9JaNVsLgKIWqj0Z4X/GhcxlZUitlUEyvDQyO9DTD4EhPs1gjxuCIRdpxP0wWHIsfkDr1EgCtYiHXPzBd7/rpVX2juvNru2vsmAVLGeFO352se596UcfstYE+sPXqGBylUPXRCO8rPnQuI0tqpQyK6bWBwZGeZhgc6WkWa8QYHLFIO+6HyYJj8QNSp14CoFUs5LzbHtdBp96g8QuP1q1f3a200b3np1fp2gem6zM7ra3P7rIOBkdpZOvfEO8r9de4rAyplbJIptUOBkdaetloMTjS0yzWiDE4YpF23A+TBcfiB6ROvQRAq1jIadc8qCP+eptWX3oRTT5sx9JGd9BvbtB5tz+u92+1qo59+4YYHKWRrX9DvK/UX+OyMqRWyiKZVjsYHGnphcGRnl4xR4zBEZO2076YLDgVPjBt6iUQXIXCfnDxPTr+wru12WpL6c8f36a0kX3pr7fqt9c8pDdvuIJO3HczDI7SyNa/Id5X6q9xWRlSK2WRTKsdDI609MLgSE+vmCPG4IhJ22lfTBacCh+YNvUSCK5CYV/522361VUPatf1l9fPP7B5aSP77gV36Yf/mKo3rDFBf/jY1hgcpZGtf0O8r9Rf47IypFbKIplWOxgcaemFwZGeXjFHjMERk7bTvpgsOBU+MG3qJRBchcI++dsb9fdb/q33brmqvvnODUsb2SlX3K+vnnWH1l5uMV34/3bA4CiNbP0b4n2l/hqXlSG1UhbJtNrB4EhLLwyO9PSKOWIMjpi0nfbFZMGp8IFpUy+B4CoUtvfPrtL/r0adAAAgAElEQVQ190/Xp980UYfuum5pIzvz5sd08O9u0tKLLqQbjtoFg6M0svVviPeV+mtcVobUSlkk02oHgyMtvTA40tMr5ogxOGLSdtoXkwWnwgemTb0EgqtQ2M7HX6qpT76gr75tA31wm9VLG9kVU5/Wviddo1ELSFO//ma9/PIMXXDBBdp11101bty40vqhofoR4H2lfpr2KiNqpVdkq90uBke19Wk1Op6ikp5msUaMwRGLtON+mCw4Fj8gdeolAFrFQjY55gL956WZ+tH7NtFbNrL/Zsq5/vXv57TH9y/ra+zGo3bRuFGzMTjKQVv7Vnhfqb3EpSVIrZSGMqmGMDiSkqtvsBgc6WkWa8QYHLFIO+6HyYJj8QNSp14CoFUoZNbsOZp4xLl9I/rdgVtp67WWLm10Tz43Q1t+4+K+9i787CS9ZvHRGByl0a13Q7yv1FvfMrOjVsqkmU5bGBzpaNUYKQZHeprFGjEGRyzSjvthsuBY/IDUqZcAaBUKefL5Gdry6wMmxNrLjy9tdDNnz9HauXny+49updevuAgGR2l0690Q7yv11rfM7KiVMmmm0xYGRzpaYXCkp1XsEWNwxCbusD8mCw5F7yJl6qULeBUIbd5GMmHRhUod1UZHn6/nZszSiftuqh0nLonBUSrd+jbG+0p9tS07M2qlbKJptIfBkYZOxVGygiM9zWKNGIMjFmnH/TBZcCx+QOrUSwC0CoVcfs/Tev8vBg4CHWUngpZ47fidybr/6Rf1tbe/Tu96/XIYHCWyrXNTvK/UWd1yc6NWyuWZSmsYHKkoNTDOcmcX6eXPiAcngMFBdfScAJOFniOuVQfUS9py/u2fj+ozv/+nlllsYV1/5M6lJ/Oun1yp6x/8jz678zr66LavweAonXA9G+R9pZ669iIraqUXVKvfJgZH9TVqHiEGR3qaxRoxBkcs0o77YbLgWPyA1KmXAGgVCvnF5ffra2ffofVWGK/zDplU+sg++uvrdcEdT+iDW6+mL+y6FgZH6YTr2SDvK/XUtRdZUSu9oFr9NjE4qq8RBkd6Go3UiDE4Roq8o36ZLDgSu4RUqZcSII5gE8edd6d+MvlebTtxaZ32ka1KH8kX/3KLfnftw9pzoxX1nXe8FoOjdML1bJD3lXrq2ousqJVeUK1+mxgc1dcIgyM9jUZqxBgcI0XeUb9MFhyJXUKq1EsJEEewicP/dLNOv/4R7bXxSvr+PpuUPpJvn3+nfnzJvdp6zaV18n6vx+AonXA9G+R9pZ669iIraqUXVKvfJgZH9TXC4EhPo5EaMQbHSJF31C+TBUdil5Aq9VICxBFs4sO/vE4X3/mkDth2DX35reuXPpLGFph1lx+vMw7aAoOjdML1bJD3lXrq2ousqJVeUK1+mxgc1dcIgyM9jUZqxBgcI0XeUb9MFhyJXUKq1EsJEEewib1+fIVufvgZHbbbuvrkjhNLH8kZNz2qQ/7Qf4jpZYdui8FROuF6Nsj7Sj117UVW1EovqFa/TQyO6muEwZGeRiM1YgyOkSLvqF8mC47ELiFV6qUEiCPYxHbH/UOP/Oe/Ou5/NtTeW6xa+kguu+cp7feLa7XgqAV0y5Fv1EUXXqhdd91V48aNK70vGqwPAd5X6qNlrzOhVnpNuJrtY3BUU5ehRsVTVNLTLNaIMThikXbcD5MFx+IHpE69BECrUMhrjzpP/505Wyd9YHPtvP7ypY/s9see1Z4/uLyv3asO317XXnYJBkfplOvXIO8r9dO0VxlRK70iW+12MTiqrU+r0WFwpKdZrBFjcMQi7bgfJguOxQ9InXoJgFaRkJdemaX1v3x+32j++olttMmqS5U+ssefnaGtvnlxX7vnfPINuufGKzA4SqdcvwZ5X6mfpr3KiFrpFdlqt4vBUW19MDjS02ckR4zBMZL0nfTNZMGJ0CWlSb2UBHIEmnl4+kva/luX9PV82eE7apUJi5Q+ipdnzda6R57X1+5v9t9U0++6FoOjdMr1a5D3lfpp2quMqJVeka12uxgc1dYHgyM9fUZyxBgcI0nfSd9MFpwIXVKa1EtJIEegmZse+o/eceKVfT3fccxuWmSh0T0ZxYZfOV/PvzxL33/P66SH/4nB0RPK9WqU95V66dnLbKiVXtKtbtsYHNXVZrCRsUUlPc1ijRiDIxZpx/0wWXAsfkDq1EsAtIqEXHjHEzrw19dr3JgF9a+v7d6zUe3w7Uv04LSXdPSe62qp6bdjcPSMdH0a5n2lPlr2OhNqpdeEq9k+Bkc1dRlqVBgc6WkWa8QYHLFIO+6HyYJj8QNSp14CoFUk5PfXPqQv/OVWrTJhnC47/E09G9U7TrxCNz30jA7ecQ2tNeMeDI6eka5Pw7yv1EfLXmdCrfSacDXbx+Copi4YHOnpUoURY3BUQYWaj4HJQs0FLjk96qVkoBGb+/ElU/Xt8+/SxqssqTM+uW3Pev7Ir67XRf96Qvtt+RptvuADGBw9I12fhnlfqY+Wvc6EWuk14Wq2j8FRTV0wONLTpQojxuCoggo1HwOThZoLXHJ61EvJQCM299WzbtcpVzygnV+7nE764BY96/nzf7pFf7j+Ye35uuW16/hHMTh6Rro+DfO+Uh8te50JtdJrwtVsH4OjmrpgcKSnSxVGjMFRBRVqPgYmCzUXuOT0qJeSgUZs7uDf3aQzb35Me2++io5710Y96/m48+7UTybfq63WWErvXeEpDI6eka5Pw7yv1EfLXmdCrfSacDXbx+Copi4YHOnpUoURY3BUQYWaj4HJQs0FLjk96qVkoBGb2/ekq3XF1Gn6xBvX0uG7r9eznk+67D4d+/d/ad3lF9Mn1nwGg6NnpOvTMO8r9dGy15lQK70mXM32MTiqqQsGR3q6VGHEGBxVUKHmY2CyUHOBS06PeikZaMTmdv/eFN35+PM66i3r68PbrdGznv9y4yP6f6ffrGUXW0hHbvgSBkfPSNenYd5X6qNlrzOhVnpNuJrtY3BUUxcMjvR0qcKIMTiqoELNx8BkoeYCl5we9VIy0IjNbX7sRXr6hZf1/X021l4br9yzniff9aT2P+U6jRm1gL695UztttuuGjduXM/6o+H0CfC+kr6GsTKgVmKRrlY/GBzV0qOd0fCY2HYo+bwHg8On7lGzZrIQFXfynVEvaUo4Z85cTTziHM2ZK5364Tdou7WX6Vkitz36rN7yw8v72v/mFrP09jdjcPQMdk0a5n2lJkJGSINaiQC5gl1gcFRQlGGGhMGRnmaxRozBEYu0436YLDgWPyB16iUAWgVCpr/4ijb92oV9IznvkO213gqL92xUjz3zX23zv//oa/+IjWfp/XthcPQMdk0a5n2lJkJGSINaiQC5gl1gcFRQFAyO9ESpyIgxOCoiRJ2HwWShzuqWnxv1Uj7TXrU4d+5c3f3EC7rq3qc1+e6nNPmup/q6uu6InbXs+IV71a1mzJyt9Y46r6/9z2wwSwe9C4OjZ7Br0jDvKzURMkIa1EoEyBXsAoOjgqJgcKQnSkVGjMFRESHqPAwmC3VWt/zcqJfymZbVohkaD0x7SVfe+7Suunearr5vmp5+4ZX5ml9pibG67PNv0oKjert4dIMvn6cXX5mtD687W5/bZxfO4ChL5Jq2w/tKTYXtQVrUSg+gJtAkBkcCIjUNsbezjPR4MOIBAhgcVEPPCTBZ6DniWnVAvVRLzkef+a+unPq0rrpvWp+p8e9nZ7xqgMuNX1jbrLW0tllrGe302uW09GK9W73R6Hz7b/1DD0//r/Zec7aO3g+Do1pVU73R8L5SPU2qOiJqparK9HZcGBy95duL1jE4ekG1Hm1icNRDx0pnwWSh0vJUbnDUS1xJbFXG8y/P0rQXXtG0F17WtBdf6XsSyq2PPNtnajw47aVXDWjCogtpqzUnaOu1lukzNtZcZlEtsEDcqcZeP75CNz/8jPZcZba+cwAGR9yqSa833lfS02ykRkytjBT5ke0Xg2Nk+Yf0HnfWETJCYkaKAAbHSJF31C+TBUdil5Aq9dI5RDMpXpk9RzNemaOXZs7Sf1+ZrZdemd13VsVzM2b2bSNpGBh2GOjTL+ZmxguvyP5usUNd4xcerTcUDI11lx+vUT3egjIchQN+eZ3+ceeT2mHFOfrpR3dmi8pwwJy/zvuK8wLoIH1qpQNYNboVgyM9MTE40tMs1oj7DI6jfnupllx6eWmBBWTFYl/E2Z/6f8//nn8713ht1qyZuufuu7XuuutqoTFj+u+dLz7/e97GkG1bL/l9o6yNvrYGxmAw5m97/rH13TlvrAM5WFuNdott9P+5qf2+H/ZjL+Y+L27ea/2xjZsb/Q7XfqPP+dpv6q/R6nDtN74obYyzUSwNDeZv59X59DPp77zV+Ivtz2NS4DtY+/ONo9D+jBn/1UUXXqRddtlFi4wbl/Pr15QLAs0Eyp5c2of/uXOluZL6/tz3u/29/+d2zZ4zV7PnzpU96nTgz+r72ezZ/a/Zz+fkvxf/3P+z/jbmvV5oa97rhZ/NnD1H9uuV2XP7fp85a+Dvs5pfy//+8sw5+u/MAePCDAz7u5kZ9rv1X8a12MKjtfRiC2m1pRfV1mvatpOltcFKi2v0gqPKaL60Ng7748364w2PaLNl5ujUT2JwlAa2pg2V/b5SU0ykJYla8VkGGBzp6c6niPQ0izXiPoNj5U/8SqPHLx2rT/qBwHwEBgyVAdOjaLT1OzHz/Kd55lTRoGmYJQXvKTfn+s2vAVMmN3Zyc6e1UdWeQA2TaLi7O/Fx2n2z7oU51NE42xxon5GQf+5uZS40zIY+uyE3IcxkeGXmKxozeky/GWGACwaFfY5vmBMDr7U2MYbTxsPrC48epWUWW7jPtLCtJUsvurCWWWyh/O/9P19m0YU1wX626EIaO2bBJLB889x/6WeX3qf1lpijvx6CwZGEaCM4SD60jiD8xLqmVhITrKThYnCUBDJiM21ORSOOKP2u1pf0Q0lbS3pG0knZ56Wv2heBw6S2hKTvSXq7JPs67GxJB0ua1hS3l6RjJa0t6b687T803dNuW0MNqc/g2Ou4MzV2yWXmfcDo/zAx2Lee/V9/zp4zR88++5zGL7543zfx9uHEvqns+ywySHzxQ0rzt6jFD0HNH2D6XxtkPPk3sq3atvHM+04zH9PA+Pq/zc0/O837EJZ+aZIBBCAwUgTMJFpwgQX6tm/Y7/YkEdvJYb/3/7n/94VGj9KYBRu/Fsj/3P/7Qo2f992zQN/fR/f9vqAWWWhBjbNfY+b/s/3MXjNzYpGFRve93viZtVnH6+dT7tU3zrlTi4+Zq0N3W0+brbGs1ll+fB9bLgg0E+BDKzXRLgFqpV1S9boPgyM9PTE4ytVsKUm3S7pD0nGS1pL0XUknSDpymK7Ok7SupM9Jsk3PFv+EpO0LcdtJmizpREl/lfRmSYdK2l3SBYX72mlruMw5g6MFocaS9gHzY34jpGGbNEyZoqkzrIHStDS+sWy+aLTMs2Xyb62bTaNXjWveN+T9yRSX3heX5Tfayb8THzC0WizZb5hUAzGFb+ILS/vbaX/GjJd13XXXavMtttBCC/U/XWFe+42x5z8rjr9hTjW++c+T68tvXhvzMRowtIqmWJHtYO03yqCo6VD/eArW2ZD/xtptr8h5uH+0nWxEaJh4ZbY54BoO3aox6lvl0mL72FBb0Ga+MlO33HKzNn7967Xwwgv1bxobZAtby7YL9ze2Y823ha2w9a7R9oAZ0W9AmCfQMCMavzcMitFmVOSGRb+Z0W9q2Ou9WFkznHZeXz/n1n/rE6fdOF/6Zgatt+J4bbjyEn2/XrfyElp3hfF9xlFql/3bnZVvmer73bYzzZnTtxWp8fdZ+d9n2jaqvp8PvN73hUPfFw/9/yfY7wM/6//CwP7ev7Op//eBn/W/y/R9SZC3MV9s/lpfbN6GjXdeH61i7Wd927gGxlP8ZqH4vjbf/62FN5z5fz6g6GD3F9+rZs6cpQceeECrr766Fhw9sEqp0zYHe08vvtd2k0urOm01iW9ecde8ovDVr7+65eHerzrtw3poHuur2mj6watya5Fsp7m1Wo3YSRszZ83Sfffdp7XWXFOjx4zpA9c7DebXpRtNinkXxzv/zwe2J7estcLNrdqY/2cDfxus78YS2uHG08e4cFPjj63G3ixIqzEN2t98fcw//ulPPq4Ddtvcml9Z0mOp/Z/hcbwYHOWq/kVJh0taTdJzedP296MlrVD4WXOvttrjSkk7SJqSv7ilpGsk7SLpovxn50uyd9Q3FRo4R9Li2T1mftjVblvDZY7BMRwhXu+aAN+GdI3QVQPUiyu5g5N9ZdYcnXTpPTr7urv15KyxfQeptrpsRcdrVxivDV8zYHrYSo+G6WFnnrw8q/Frtuysk/6/z+7/ve/v+Z9nzZb1++qf232Ne/L7m9qZ1cKEsJ/1mxhz5jMzbEwlHakSzJdACEAAAp4IzHp+mh498YMYHAmJjsFRrlhmTpizt0+h2VUlPSjpbZLOGqS7Y7K4j+YmSPEW24JiKzVslYZ9vf18vm3lp4WbPpAZKqdImiDp2Wx7SztttZM1Bkc7lLinKwJ8YO0Kn7tg6sWd5MEJF2vluZkL6JZHntWtjz6r2x59tu/P9rjblqZHvu3HjIqyDmcNTqKHgbY9yr4R7vs9X9nUOMi77/fCIeJ2z8Ah3/2v2d8bbfQfYp3fk7/WONh60PYLh4+3ar+xkquBYL5va4f4prUVsuI3362+vZ09e46mPf2Ulll2WS04atR8q60G+7a3+L19J9+O2/jayaW4LGCwiXrLFXtNP2xeUdi8yqTVqpNhY5ogv7qNV4/sVf2+qo35Y5pbaD3O+RsZblViUK5NA5k9Z7amT5+uCRMmaNSoUS23ML8q+w41saxenX9nfOa7u5D4cCuImlcfNwjPHze0vsX6GXwV1MDq53kqFpodrL+B1bsD2g/aX4t/IKGrqV5+7mnd8q33YnD08P+kspvG4CiX6JP59hFbsVG8Xsz+Yj/79iDdnZ7FLZdtP3lj0+t/z/++pyQ728O2v+yYb1Np3LpFtlXlWkm24uO67L522monawyOdihxT1cE+MDaFT53wdSLO8mDEx6qVmyS+8RzL/cZHrc+8kz/74+a6dF6pcdgg7AP5na2iR3WaqtBFh7d/+eFxxT+3Ph538/6f95/78Cf7TwV2960oJkr+RYn+92eTlP8u211stUl9nvj581/Hz2q/1yWgbhRWjD/e+Nnwy11D4aeaCDvK4kKNwLDplZGAHoFuuQMjgqI0OEQMDg6BDbM7TMlHZYfFlq89RFJv5b0pUHiL8zizASxA0aL16lZ3JrZ+RrbSNpW0uWSNsnu+2fhpomS7pG0W34ORztttRrG+Oy8EPvVuJbPVp3cOHXqVK20knkd7V8zZszQlClTNGnSJI0dO7b9QO50R4BacSd5VwlTL13hcxXcaa30mR7Pv6y7nnih71vZfgOi37gYMCQGfmavmZnAlT6BTmsl/YzJIJQAtRJKLu04MzgmTrSPW5zBkYqSGBzlKmUGhx0S+v2mZh+V9EtJRwzSnZkSL0h6R9Prp2Vxq+fmRsPg2Di77+bCffY0lbuzMzx2ze6zdtppq9UwbIXJV5pfOPnkk/uW4nFBAAIQgAAEIAABCEAAAhDwRMC2JR1wwAEYHAmJjsFRrli2ReXH+aNbiy2beWGPih1qi8qy+faTYlyrLSq2jeXSwk2ttqgM11arrFnBUW4t0FobBPg2pA1I3DKPAPVCMbRLgFpplxT3USvUQLsEqJV2SdXrPlZwpKcnBke5mtkho7Zao+8kmvxaRdJDbRwyeqCkFZuGc6+kM5oOGf10dt/PCvftl68OKR4yOlxb7WTNGRztUOKergiwn7UrfO6CqRd3kgcnTK0Eo3MXSK24kzw4YWolGF3SgZzBkZ58GBzlamaPibUzOOwxsfbEE7tsy4o92aSdx8Run5+zYXH2wGU7NLT5MbH2kPadC8M+OzvzY8kWj4kdrq3hMsfgGI4Qr3dNgMlC1whdNUC9uJK7q2Spla7wuQqmVlzJ3VWy1EpX+JINxuBITzoMjnI1W0rSHZJuk3RcfkDo8fmho0cWupqabzP5cOFn50laJzdE5uTxtuXFjIrGtV3+BJUf5Ss73pzfv3t+wGjjvnbaGi5zDI7hCPF61wSYLHSN0FUD1IsrubtKllrpCp+rYGrFldxdJUutdIUv2WAMjvSkw+AoXzN7nKsZEFtLekbSSVkXdoDn7EJXD+RGxf6Fn9kqjBPyg0btaHZbmXGwpKebhmhPWjlWkh0uen/e9u+b7mm3raGyx+AovzZosYkAkwVKohMC1EsntHzfS6341r+T7KmVTmj5vpda8ak/Bkd6umNwpKdZrBFjcMQi7bgfJguOxQ9InXoJgOY0hFpxKnxA2tRKADSnIdSKT+ExONLTHYMjPc1ijRiDIxZpx/0wWXAsfkDq1EsANKch1IpT4QPSplYCoDkNoVZ8Co/BkZ7uGBzpaRZrxBgcsUg77ofJgmPxA1KnXgKgOQ2hVpwKH5A2tRIAzWkIteJTeAyO9HTH4EhPs1gjxuCIRdpxP0wWHIsfkDr1EgDNaQi14lT4gLSplQBoTkOoFZ/CY3CkpzsGR3qaxRoxBkcs0o77YbLgWPyA1KmXAGhOQ6gVp8IHpE2tBEBzGkKt+BQegyM93TE40tMs1ogxOGKRdtwPkwXH4gekTr0EQHMaQq04FT4gbWolAJrTEGrFp/AYHOnpjsGRnmaxRozBEYu0436YLDgWPyB16iUAmtMQasWp8AFpUysB0JyGUCs+hcfgSE93DI70NIs1YgyOWKQd98NkwbH4AalTLwHQnIZQK06FD0ibWgmA5jSEWvEpPAZHerpjcKSnWawRY3DEIu24HyYLjsUPSJ16CYDmNIRacSp8QNrUSgA0pyHUik/hMTjS0x2DIz3NYo0YgyMWacf9MFlwLH5A6tRLADSnIdSKU+ED0qZWAqA5DaFWfAqPwZGe7hgc6WkWa8QYHLFIO+6HyYJj8QNSp14CoDkNoVacCh+QNrUSAM1pCLXiU3gMjvR0x+BIT7NYI8bgiEXacT9MFhyLH5A69RIAzWkIteJU+IC0qZUAaE5DqBWfwmNwpKc7Bkd6msUaMQZHLNKO+2Gy4Fj8gNSplwBoTkOoFafCB6RNrQRAcxpCrfgUHoMjPd0xONLTLNaIMThikXbcD5MFx+IHpE69BEBzGkKtOBU+IG1qJQCa0xBqxafwGBzp6Y7BkZ5msUaMwRGLtON+mCw4Fj8gdeolAJrTEGrFqfABaVMrAdCchlArPoXH4EhPdwyO9DSLNWIMjlikHffDZMGx+AGpUy8B0JyGUCtOhQ9Im1oJgOY0hFrxKTwGR3q6Y3Ckp1msEWNwxCLtuB8mC47FD0idegmA5jSEWnEqfEDa1EoANKch1IpP4TE40tMdgyM9zWKNGIMjFmnH/TBZcCx+QOrUSwA0pyHUilPhA9KmVgKgOQ2hVnwKj8GRnu4YHOlpFmvEGByxSDvuh8mCY/EDUqdeAqA5DaFWnAofkDa1EgDNaQi14lN4DI70dMfgSE+zWCPG4IhF2nE/TBYcix+QOvUSAM1pCLXiVPiAtKmVAGhOQ6gVn8JjcKSnOwZHeprFGjEGRyzSjvthsuBY/IDUqZcAaE5DqBWnwgekTa0EQHMaQq34FB6DIz3dMTjS0yzWiDE4YpF23A+TBcfiB6ROvQRAcxpCrTgVPiBtaiUAmtMQasWn8Bgc6emOwZGeZrFGjMERi7TjfpgsOBY/IHXqJQCa0xBqxanwAWlTKwHQnIZQKz6Fx+BIT3cMjvQ0izViDI5YpB33w2TBsfgBqVMvAdCchlArToUPSJtaCYDmNIRa8Sk8Bkd6umNwpKdZrBFjcMQi7bgfJguOxQ9InXoJgOY0hFpxKnxA2tRKADSnIdSKT+ExONLTHYMjPc1ijRiDIxZpx/0wWXAsfkDq1EsANKch1IpT4QPSplYCoDkNoVZ8Co/BkZ7uGBzpaRZrxBgcsUg77ofJgmPxA1KnXgKgOQ2hVpwKH5A2tRIAzWkIteJTeAyO9HTH4EhPs1gjxuCIRdpxP0wWHIsfkDr1EgDNaQi14lT4gLSplQBoTkOoFZ/CY3CkpzsGR3qaxRoxBkcs0o77YbLgWPyA1KmXAGhOQ6gVp8IHpE2tBEBzGkKt+BQegyM93TE40tMs1ogxOGKRdtwPkwXH4gekTr0EQHMaQq04FT4gbWolAJrTEGrFp/AYHOnpjsGRnmaxRozBEYu0436YLDgWPyB16iUAmtMQasWp8AFpUysB0JyGUCs+hcfgSE93DI70NIs1YgyOWKQd98NkwbH4AalTLwHQnIZQK06FD0ibWgmA5jSEWvEpPAZHerpjcKSnWawRY3DEIu24HyYLjsUPSJ16CYDmNIRacSp8QNrUSgA0pyHUik/hMTjS0x2DIz3NYo0YgyMWacf9MFlwLH5A6tRLADSnIdSKU+ED0qZWAqA5DaFWfAqPwZGe7hgc6WkWa8QYHLFIO+6HyYJj8QNSp14CoDkNoVacCh+QNrUSAM1pCLXiU3gMjvR0x+BIT7NYI8bgiEXacT9MFhyLH5A69RIAzWkIteJU+IC0qZUAaE5DqBWfwmNwpKc7Bkd6msUaMQZHLNKO+2Gy4Fj8gNSplwBoTkOoFafCB6RNrQRAcxpCrfgUHoMjPd0xONLTLNaIMThikXbcD5MFx+IHpE69BEBzGkKtOBU+IG1qJQCa0xBqxafwGBzp6Y7BkZ5msUaMwRGLtON+mCw4Fj8gdeolAJrTEGrFqfABaVMrAdCchlArPoXH4EhPdwyO9DSLNWIMjlikHffDZMGx+AGpUy8B0JyGUCtOhQ9Im1oJgOY0hFrxKTwGR3q6Y3Ckp1msEWNwxCLtuB8mC47FD0idegmA5jSEWnEqfEDa1EoANKch1L8672gAACAASURBVIpP4TE40tMdgyM9zWKNGIMjFmnH/TBZcCx+QOrUSwA0pyHUilPhA9KmVgKgOQ2hVnwKj8GRnu4YHOlpFmvEGByxSDvuh8mCY/EDUqdeAqA5DaFWnAofkDa1EgDNaQi14lN4DI70dMfgSE+zWCPG4IhF2nE/TBYcix+QOvUSAM1pCLXiVPiAtKmVAGhOQ6gVn8JjcKSnOwZHeprFGjEGRyzSjvthsuBY/IDUqZcAaE5DqBWnwgekTa0EQHMaQq34FB6DIz3dMTjS0yzWiDE4YpF23A+TBcfiB6ROvQRAcxpCrTgVPiBtaiUAmtMQasWn8Bgc6emOwZGeZrFGjMERi7TjfpgsOBY/IHXqJQCa0xBqxanwAWlTKwHQnIZQKz6Fx+BIT3cMjvQ0izViDI5YpB33w2TBsfgBqVMvAdCchlArToUPSJtaCYDmNIRa8Sk8Bkd6umNwpKdZrBFjcMQi7bgfJguOxQ9InXoJgOY0hFpxKnxA2tRKADSnIdSKT+ExONLTHYMjPc1ijRiDIxZpx/0wWXAsfkDq1EsANKch1IpT4QPSplYCoDkNoVZ8Co/BkZ7uGBzpaRZrxBgcsUg77ofJgmPxA1KnXgKgOQ2hVpwKH5A2tRIAzWkIteJTeAyO9HTH4EhPs1gjxuCIRdpxP0wWHIsfkDr1EgDNaQi14lT4gLSplQBoTkOoFZ/CY3CkpzsGR3qaxRoxBkcs0o77YbLgWPyA1KmXAGhOQ6gVp8IHpE2tBEBzGkKt+BQegyM93TE40tMs1ogxOGKRdtwPkwXH4gekTr0EQHMaQq04FT4gbWolAJrTEGrFp/AYHOnpjsGRnmaxRozBEYu0436YLDgWPyB16iUAmtMQasWp8AFpUysB0JyGUCs+hcfgSE93DI70NIs1YgyOWKQd98NkwbH4AalTLwHQnIZQK06FD0ibWgmA5jSEWvEpPAZHerpjcJSv2YGSDpe0iqTb8z9f3EY320o6XtJGkh6XdIKkHxTi1pV0sKQ3SVotv+csSV+R9EzhvqPznzV3uYek89oYR+MWDI4OYHFrGAEmC2HcvEZRL16V7zxvaqVzZl4jqBWvyneeN7XSObM6RGBwpKciBke5mu0j6bSsSTMZLpf0oczkeLekLSTdNkRXEyX9U9LZkn4uaUtJx2YmxkGSTsrjPiXpI5JOlnSLpDXzex7JjIutJM3J77O+D5G0e1N//5L0bAfpYnB0AItbwwgwWQjj5jWKevGqfOd5UyudM/MaQa14Vb7zvKmVzpnVIQKDIz0VMTjK1ewuSVdIOiBvdpSkm/Nf7x+iq59J2lHS+pJm5fedKOmtmaGxarYiY66kpbMVHNPzPzea2lXS+ZLemMVfWjA4zAxZpsvUMDi6BEj48ASYLAzPiDsGCFAvVEO7BKiVdklxH7VCDbRLgFppl1S97sPgSE9PDI7yNLMVFfdKat4K8mVJn8kNisF6e0jSbyV9oXDDpNy0sC0rtw4SuKykJyW9R9IfMTjKE5OW4hBgshCHc116oV7qomTv86BWes+4Lj1QK3VRsvd5UCu9Z1zFHjA4qqjK0GPC4ChPszdnW1H+LmkNSQ8UmrUtKqdLWk7SUy26W1TSC/l2ll8WXm9lXjSH7yXpDEmvy8/7sNdti8qR+bkcS+RbY76Wne3xlw5TZQVHh8C4vXMCTBY6Z+Y5gnrxrH5nuVMrnfHyfDe14ln9znKnVjrjVZe7MTjSUxKDozzN9pV0qqSlmg793FnShZLskNC7W3S3cna2hp2j8Y7crGjcMlrSTEkfy8/laA5dJNvCcoOkJ/ItKo3XbSuMmSl2psdiebyZL/8zjMkxXpL9alzLS7px6tSpWmkl8zrav2bMmKEpU6Zo0qRJGjt2bPuB3OmOALXiTvKuEqZeusLnKphacSV3V8lSK13hcxVMrbiSe16yZnBMnGjHJco+sz3mk0JaWWNwDK2XrYBYsQ1J75TUMDiWbDrMcxdJF2RbUNbJ7rlnCIPj7ZL+Vni9YXB8NPsH9X9NcaabbWmxMzjsANP7hhij3XulpHGZgbLxEPe1fPrKySefrAkTJrSBgFsgAAEIQAACEIAABCAAAQjUh8D06dN1wAF9xyticCQiKwbH0ELZU0uazYVWEcaxsUVl9Wy7yYOFm9rdorJ/tr3lV4W4obaofCt/ZKyZJ5e1UWuHZQbHcZLGSJo9yP2s4GgDJLeUS4BvQ8rlWffWqJe6K1xeftRKeSzr3hK1UneFy8uPWimPZUotsYIjJbX6x4rBUZ5mjUNG7fGs9mSTxnVU/thWewrKYJcdMmqPl/1i4YbtJU3JtpU0HzL62WwryXcl2SNp7WyPdi4zOP5X0kJDGBzN7XAGRztkuacrAuxn7Qqfu2DqxZ3kwQlTK8Ho3AVSK+4kD06YWglGl3QgZ3CkJx8GR7ma2WNibUWFrfywyx4Ta2dh3CJpuMfE7pA9CWWDggHxo+wMjLdJWq3waNj35ed8HCrphDaHbhrbo2vtMIxN24yx2zA4OoDFrWEEmCyEcfMaRb14Vb7zvKmVzpl5jaBWvCrfed7USufM6hCBwZGeihgc5Wr23tyA+EpuKnxQ0t75ORm35V2ZkXFxZoTslD8G1n5sJ9eYEXJmviXGztX4enaA6MclnVSIs8NK/5H93c7LKF52SKn9sutSSX/OVnjYuSD2hJYDJdmqEjvjw9pv98LgaJcU9wUTYLIQjM5lIPXiUvagpKmVIGwug6gVl7IHJU2tBGFLPgiDIz0JMTjK18wMhc9LWiV/dKttDzFDo3G9UdIlmRGxY/b0k8mFn28n6fh8S8rj+Z9/UHi95SGg+etfzX5vmB6/yNu2w1Hn2JNQsq0p35B0boepYnB0CIzbOyfAZKFzZp4jqBfP6neWO7XSGS/Pd1MrntXvLHdqpTNedbkbgyM9JTE40tMs1ogxOGKRdtwPkwXH4gekTr0EQHMaQq04FT4gbWolAJrTEGrFp/AYHOnpjsGRnmaxRozBEYu0436YLDgWPyB16iUAmtMQasWp8AFpUysB0JyGUCs+hcfgSE93DI70NIs1YgyOWKQd98NkwbH4AalTLwHQnIZQK06FD0ibWgmA5jSEWvEpPAZHerpjcKSnWawRY3DEIu24HyYLjsUPSJ16CYDmNIRacSp8QNrUSgA0pyHUik/hMTjS0x2DIz3NYo0YgyMWacf9MFlwLH5A6tRLADSnIdSKU+ED0qZWAqA5DaFWfAqPwZGe7hgc6WkWa8QYHLFIO+6HyYJj8QNSp14CoDkNoVacCh+QNrUSAM1pCLXiU3gMjvR0x+BIT7NYI8bgiEXacT9MFhyLH5A69RIAzWkIteJU+IC0qZUAaE5DqBWfwmNwpKc7Bkd6msUaMQZHLNKO+2Gy4Fj8gNSplwBoTkOoFafCB6RNrQRAcxpCrfgUHoMjPd0xONLTLNaIMThikXbcD5MFx+IHpE69BEBzGkKtOBU+IG1qJQCa0xBqxafwGBzp6Y7BkZ5msUaMwRGLtON+mCw4Fj8gdeolAJrTEGrFqfABaVMrAdCchlArPoXH4EhPdwyO9DSLNWIMjlikHffDZMGx+AGpUy8B0JyGUCtOhQ9Im1oJgOY0hFrxKTwGR3q6Y3Ckp1msEWNwxCLtuB8mC47FD0idegmA5jSEWnEqfEDa1EoANKch1IpP4TE40tMdgyM9zWKNGIMjFmnH/TBZcCx+QOrUSwA0pyHUilPhA9KmVgKgOQ2hVnwKj8GRnu4YHOlpFmvEGByxSDvuh8mCY/EDUqdeAqA5DaFWnAofkDa1EgDNaQi14lN4DI70dMfgSE+zWCPG4IhF2nE/TBYcix+QOvUSAM1pCLXiVPiAtKmVAGhOQ6gVn8JjcKSnOwZHeprFGjEGRyzSjvthsuBY/IDUqZcAaE5DqBWnwgekTa0EQHMaQq34FB6DIz3dMTjS0yzWiDE4YpF23A+TBcfiB6ROvQRAcxpCrTgVPiBtaiUAmtMQasWn8Bgc6emOwZGeZrFGjMERi7TjfpgsOBY/IHXqJQCa0xBqxanwAWlTKwHQnIZQKz6Fx+BIT3cMjvQ0izViDI5YpB33w2TBsfgBqVMvAdCchlArToUPSJtaCYDmNIRa8Sk8Bkd6umNwpKdZrBFjcMQi7bgfJguOxQ9InXoJgOY0hFpxKnxA2tRKADSnIdSKT+ExONLTHYMjPc1ijRiDIxZpx/0wWXAsfkDq1EsANKch1IpT4QPSplYCoDkNoVZ8Co/BkZ7uGBzpaRZrxBgcsUg77ofJgmPxA1KnXgKgOQ2hVpwKH5A2tRIAzWkIteJTeAyO9HTH4EhPs1gjxuCIRdpxP0wWHIsfkDr1EgDNaQi14lT4gLSplQBoTkOoFZ/CY3CkpzsGR3qaxRoxBkcs0o77YbLgWPyA1KmXAGhOQ6gVp8IHpE2tBEBzGkKt+BQegyM93TE40tMs1ogxOGKRdtwPkwXH4gekTr0EQHMaQq04FT4gbWolAJrTEGrFp/AYHOnpjsGRnmaxRozBEYu0436YLDgWPyB16iUAmtMQasWp8AFpUysB0JyGUCs+hcfgSE93DI70NIs1YgyOWKQd98NkwbH4AalTLwHQnIZQK06FD0ibWgmA5jSEWvEpPAZHerpjcKSnWawRY3DEIu24HyYLjsUPSJ16CYDmNIRacSp8QNrUSgA0pyHUik/hMTjS0x2DIz3NYo0YgyMWacf9MFlwLH5A6tRLADSnIdSKU+ED0qZWAqA5DaFWfAqPwZGe7hgc6WkWa8QYHLFIO+6HyYJj8QNSp14CoDkNoVacCh+QNrUSAM1pCLXiU3gMjvR0x+BIT7NYI8bgiEXacT9MFhyLH5A69RIAzWkIteJU+IC0qZUAaE5DqBWfwmNwpKc7Bkd6msUaMQZHLNKO+2Gy4Fj8gNSplwBoTkOoFafCB6RNrQRAcxpCrfgUHoMjPd0xONLTLNaIMThikXbcD5MFx+IHpE69BEBzGkKtOBU+IG1qJQCa0xBqxafwGBzp6Y7BkZ5msUaMwRGLtON+mCw4Fj8gdeolAJrTEGrFqfABaVMrAdCchlArPoXH4EhPdwyO9DSLNWIMjlikHffDZMGx+AGpUy8B0JyGUCtOhQ9Im1oJgOY0hFrxKTwGR3q6Y3Ckp1msEWNwxCLtuB8mC47FD0idegmA5jSEWnEqfEDa1EoANKch1IpP4TE40tMdgyM9zWKNGIMjFmnH/TBZcCx+QOrUSwA0pyHUilPhA9KmVgKgOQ2hVnwKj8GRnu4YHOlpFmvEGByxSDvuh8mCY/EDUqdeAqA5DaFWnAofkDa1EgDNaQi14lN4DI70dMfgSE+zWCPG4IhF2nE/TBYcix+QOvUSAM1pCLXiVPiAtKmVAGhOQ6gVn8JjcKSnOwZHeprFGjEGRyzSjvthsuBY/IDUqZcAaE5DqBWnwgekTa0EQHMaQq34FB6DIz3dMTjS0yzWiDE4YpF23A+TBcfiB6ROvQRAcxpCrTgVPiBtaiUAmtMQasWn8Bgc6emOwZGeZrFGjMERi7TjfpgsOBY/IHXqJQCa0xBqxanwAWlTKwHQnIZQKz6Fx+BIT3cMjvQ0izViDI5YpB33w2TBsfgBqVMvAdCchlArToUPSJtaCYDmNIRa8Sk8Bkd6umNwpKdZrBFjcMQi7bgfJguOxQ9InXoJgOY0hFpxKnxA2tRKADSnIdSKT+ExONLTHYMjPc1ijRiDIxZpx/0wWXAsfkDq1EsANKch1IpT4QPSplYCoDkNoVZ8Co/BkZ7uGBzpaRZrxBgcsUg77ofJgmPxA1KnXgKgOQ2hVpwKH5A2tRIAzWkIteJTeAyO9HTH4EhPs1gjxuCIRdpxP0wWHIsfkDr1EgDNaQi14lT4gLSplQBoTkOoFZ/CY3CkpzsGR3qaxRoxBkcs0o77YbLgWPyA1KmXAGhOQ6gVp8IHpE2tBEBzGkKt+BQegyM93TE40tMs1ogxOGKRdtwPkwXH4gekTr0EQHMaQq04FT4gbWolAJrTEGrFp/AYHOnpjsGRnmaxRozBEYu0436YLDgWPyB16iUAmtMQasWp8AFpUysB0JyGUCs+hcfgSE93DI70NIs1YgyOWKQd98NkwbH4AalTLwHQnIZQK06FD0ibWgmA5jSEWvEpPAZHerpjcKSnWawRY3DEIu24HyYLjsUPSJ16CYDmNIRacSp8QNrUSgA0pyHUik/hMTjS0x2DIz3NYo0YgyMWacf9MFlwLH5A6tRLADSnIdSKU+ED0qZWAqA5DaFWfAqPwZGe7hgc6WkWa8QYHLFIO+6HyYJj8QNSp14CoDkNoVacCh+QNrUSAM1pCLXiU3gMjvR0x+BIT7NYI8bgiEXacT9MFhyLH5A69RIAzWkIteJU+IC0qZUAaE5DqBWfwmNwpKc7Bkd6msUaMQZHLNKO+2Gy4Fj8gNSplwBoTkOoFafCB6RNrQRAcxpCrfgUHoMjPd0xOMrX7EBJh0taRdLt+Z8vbqObbSUdL2kjSY9LOkHSD5ri5rZo5xpJWzX9vJ22hhsSBsdwhHi9awJMFrpG6KoB6sWV3F0lS610hc9VMLXiSu6ukqVWusKXbDAGR3rSYXCUq9k+kk7Lmjxa0uWSPpSZHO+WtIWk24boaqKkf0o6W9LPJW0p6djM6DhI0kmFODM4vivpT4WfPZ8bKY0ftdvWcJljcAxHiNe7JsBkoWuErhqgXlzJ3VWy1EpX+FwFUyuu5O4qWWqlK3zJBmNwpCcdBke5mt0l6QpJB+TNjpJ0c/7r/UN09TNJO0paX9Ks/L4TJb1V0qqSGis37PdPS/pRCW0NlzkGx3CEeL1rAkwWukboqgHqxZXcXSVLrXSFz1UwteJK7q6SpVa6wpdsMAZHetJhcJSn2ZqS7pW0R7Zl5LxCs1+W9BlJSw/R1UOSfivpC4V7JmWmx6X5lpVb85+3Y3C029ZwmWNwDEeI17smwGSha4SuGqBeXMndVbLUSlf4XAVTK67k7ipZaqUrfMkGY3CkJx0GR3mavTnbivJ3SWtIeqDQrG1ROV3ScpKeatHdopJeyLez/LLw+rKSnpT0Hkl/LBgc0yQtKekZSWdmsZ+TND1/vZO2hsscg2M4QrzeNQEmC10jdNUA9eJK7q6SpVa6wucqmFpxJXdXyVIrXeFLNhiDIz3pMDjK02xfSadKWio3Hxot7yzpQknrSrq7RXcrS3ok28byDklnFF4fLWmmpI/l53LYS2aAnJUbJZtLOkrSffmZHbMlddJW81DGZ+d72K/GtbykG6dOnaqVVjKvo/1rxowZmjJliiZNmqSxY8e2H8id7ghQK+4k7yph6qUrfK6CqRVXcneVLLXSFT5XwdSKK7nnJWsGx8SJdsRh3+esx3xSSCtrDI6h9VpC0optSHqnpIbBYasrni3E7CLpgmwLyjrZPfcMYXC8XdLfWhgcH83+Qf3fIGOw7TDnFMyRhsER0pYdjPqV5n5OPvlkTZgwoQ0E3AIBCEAAAhCAAAQgAAEIQKA+BKZPn64DDug7XhGDIxFZMTiGFuojQ5gLxUjj2Niisnq23eTBwovtblHZP9ve8qtCXKstKs2jtX6fyx8pa2d9NLaohLTFCo5E/tHWaZh8G1InNXufC/XSe8Z16YFaqYuSvc+DWuk947r0QK3URcnO8mAFR2e8qnA3Bkd5KjQOGd1d0vmFZm0bySFtHDJqj5f9YiFue0lTmg4ZbTVae0zs8YXVF3bIaGhbxfY5g6O82qClQQiwn5XS6IQA9dIJLd/3Uiu+9e8ke2qlE1q+76VWfOrPGRzp6Y7BUa5m9pjYy7IzNWzlh132mNh/SrpF0nCPid0hO0x0g+xcDTtLwy57FOzbJK1WeExs82jNTDlX0l75gaP2uj1yNqSt5rYxOMqtDVprQYDJAmXRCQHqpRNavu+lVnzr30n21EontHzfS6341B+DIz3dMTjK1ey9+UGjdpbFFZI+KGnv7OkqW0i6Le/KzIeLMyNkp/wxsPZjO7nGjBB7Koqdt2H3f13SxyWdlMfZWRx2sOhFkp7O7t1U0pGSzFTZpmCMtNNWO1ljcLRDiXu6IsBkoSt87oKpF3eSBydMrQSjcxdIrbiTPDhhaiUYXdKBGBzpyYfBUb5mB0r6vKRVJN0u6bDc0Gj09MZshcUlmbmxo6TJhe63y7eabCTp8fzPPyi8bobIMZLWy15bPL/nr/mTVIqHmlrIcG21kzUGRzuUuKcrAkwWusLnLph6cSd5cMLUSjA6d4HUijvJgxOmVoLRJR2IwZGefBgc6WkWa8QYHLFIO+6HyYJj8QNSp14CoDkNoVacCh+QNrUSAM1pCLXiU3gMjvR0x+BIT7NYI8bgiEXacT9MFhyLH5A69RIAzWkIteJU+IC0qZUAaE5DqBWfwmNwpKc7Bkd6msUaMQZHLNKO+2Gy4Fj8gNSplwBoTkOoFafCB6RNrQRAcxpCrfgUHoMjPd0xONLTLNaIXyPp4RtuuEErrLBCR33afwBTpkzRpEmTNG7cuI5iudkXAWrFl97dZku9dEvQTzy14kfrbjOlVrol6CeeWvGjdTHTxx9/XJtttpn9yM5XfMQnhbSyxuBIS6+Yo90ke0ztjTE7pC8IQAACEIAABCAAAQhAAAIVJGBPsLypguNiSE0EMDgoicEIjJH0OklPSZrTIablc3PE3gie6DCW230RoFZ86d1tttRLtwT9xFMrfrTuNlNqpVuCfuKpFT9aFzMdJWlZSbdJmukTQVpZY3CkpVcqo+07v0PSypIeS2XQjHNECFArI4I92U6pl2Sliz5waiU68mQ7pFaSlS76wKmV6MjpEAKdE8Dg6JwZEcMT4D+A4RlxRz8BaoVK6IQA9dIJLd/3Uiu+9e8ke2qlE1q+76VWfOtP9okQwOBIRKjEhsl/AIkJNoLDpVZGEH6CXVMvCYo2QkOmVkYIfILdUisJijZCQ6ZWRgg83UKgEwIYHJ3Q4t52CYyXdKik72a/P99uEPe5JECtuJQ9OGnqJRidu0BqxZ3kwQlTK8Ho3AVSK+4kJ+EUCWBwpKgaY4YABCAAAQhAAAIQgAAEIAABCEBgPgIYHBQEBCAAAQhAAAIQgAAEIAABCEAAAskTwOBIXkISgAAEIAABCEAAAhCAAAQgAAEIQACDgxqAAAQgAAEIQAACEIAABCAAAQhAIHkCGBzJS9jzBNaX9ENJW0t6RtJJkr4qaXabPY+SdJ2kTSW9VdLZTXF7STpW0tqS7svb/kObbXNbtQj0slZ2kXRAXoer5XVydLXSZzQdEOhVrSwo6XOS3iLJ+rDrBklH5O9DHQyRWytCoFe1YunZ/2XvlGTvKTYfukvStyXxf1BFxO9wGL2sleJQ3i7pr/l7y+YdjpHbq0Ogl/XyS0kfbJHqayXdWR0EjAQC9SSAwVFPXcvKailJt0u6Q9JxktbKn4xygqQj2+zko5KOkbR8C4NjO0mTJZ2YTxbenD99ZXdJF7TZPrdVg0Cva8WeyGN1cXU2Odgn/xCCwVEN7TsdRS9rZTFJD2cfWE+RdJGkuZI+JWnn7D1lm/wDSafj5f6RI9DLWrGs7P+yR/L/48y0f5ekA7P/994t6U8jlzY9BxDoda00hjQ2r5dF8trB4AgQqwIhva4XMzjeIOlDTbn+U9KMCuTPECBQawIYHLWWt+vkvijp8Pzbrefy1uzv9sFyBUmNnw3Wkf0Hcnf2Zv6FfOVH8wqO8yWNkfSmQgPnSFo8+3Bi5gdXOgR6XSu2EmhOjuNpST/K6zAdQoy0QaCXtWIrOOz94z8F3Avl70OXtJhsokq1CfSyVgbL/ApJ0yS9rdpoGF0TgVi1cpSkXSXdm5lgr8tWpWJwpFmKva4XMziojzRrg1HXgAAGRw1E7GEKUyQ9ln9j3uhm1exDwoP55O+sYfq2D6Gvyba2HJIt1bu/aQXHwtlqjeclHZyZJT8ttPOB/NvXCZKe7WFuNF0ugV7WSvNIMTjK1S52azFrpZHb3/M/7Bk7WfrrisBI1MqZkswUsxVjXOkQiFErNv+xVa075HMXPsCmUx/NI+11vWBwpFsbjLwGBDA4aiBiD1N4Mt8+0rwV4MWsT/uZ7VUe7NpI0lXZ1pPXZ9tZZrUwOGzvo00Udsy3qTTa2ULStZK2ZM98D5Utv+le1goGR/l6jWSLMWvF8jQz1UzZ30g6bCQTp++OCcSqldGSbHuTGWC/yE39MzoeLQEjSSBGrfwxX7n6YUl8gB1Jtbvvu9f1YvXxnnz+a/8H2Vl0dhbUpd0PnRYgAIHhCGBwDEfI9+sz8w8E32vCYHuWfy3pS0PgsTfxa/ItLqu3MDi2zfbFXy5pE0m2J7FxTZR0T2aO7MY5HEkVXy9rBYMjqVIYdrAxa8UGY2cAfV6Sma52iCRXOgRi1MpWuRlvVMyMtzNbfpYOIkaaE+h1rdiXMX+TtI6kxzE4kq+7XtfLZ7I58iv5eS3L5ufLbZZvv7Yv8bggAIEeEsDg6CHcGjRt/wHYEwm+35TLo/l/7uZGt7rsEEgzRWwiYOd0DGVwbCzp5kIj9jQVO7fD9rheWAOGXlLoZa1gcNSrimLWin0jb1sODs3fk+pFsv7ZxKiVRbOnptiTDZbMV3CYwWFbJX9Xf7y1yrCXtWIrfG7KV4F9K6fGCo60y6eX9dKKzLjc7LD5rj2FhwsCEOghAQyOHsKtQdO2hO/H+aP0ium8kP+s1RYVOzTUHvd6fH6WhsXZvlV7Uzfjww4RtbM3GltU3ti0ZI8tKmkWTi9rBYMjzZoYbNSxasXeS+xgUVtt9ol6IXSTTaxaKQI9OX/qjv2/xZUOgV7WysfzFat2oOjLORJ7+psZY7ayw7bt2gdmrnQI9LJeBqNg82k7bJ/3lnTqhJEmSgCDI1HhIg3bDmGy1RrvLfS3iqSHhjhk1L4FKz7BoHmodvK4bUNpHDL66ablwPvlq0M4ZDSSyCV1AnCFUwAAE/9JREFU08taweAoSaSKNBOjVmz1mG2Bs3OA3inJHgHKlR6BGLXSTMVWcPwwP2iUD63p1Ewva8VWpNqWg8Eum7ecmg4qRpo9va+X9TKUwfGW/MmEiAABCPSQAAZHD+HWoGl7jJYdyrdavurCUrItK7anfbDHxNpSzuZHvNq9ttzXzuz4R342h7Vlj4m1xzruXGB1dr5UmMfEplVAva6VIg2eopJWbTSPtte1smK2xe3KfJ/8Ttk5QC+ljcv16HtdK63g2v9V9v+Pmflc6RDoZa3YlzL2RLji9QVJa0j6mKR/SXoiHVSMNFuJ08t6aQXYtqjYwfp25pyZ7lwQgEAPCWBw9BBuDZpeKt8zeJuk47Kl3mvmW0/s24wjC/lNzbeZ2Mnira5WZ3DYfTaJnCzJHidrJ9a/OTdQ7PF8F9SAn6cUel0rZrLZlgO7bAn5edk2p9PzpcHnegJdg1x7WSs2ibRVG/aes6+kaQVetrTc9tFzpUOgl7Vi7ymnZGdF/TbfVmlPUXmHpP2zD6u2JaH4+PJ0iPkdaS9rpRVVzuBIu9Z6WS9LSLIv62xVj82Pl5H02fxQfTtg//q00TF6CFSfAAZH9TUa6RHaWRlmQGwt6ZnsW4yTsgHZI2KLS74fyI0Kmxh2YnDYvXbY0rGS7HDR+/O2fz/SSdN/EIFe1orVln0Yab7s8Z/2YZYrLQK9qpWGmdqKBrWSVo00RturWrEPIbYn3ox2W2Vo/7/dkT0u9jv5WVFp0vI96l7VCgZHPeuqV/UyNjdO7UuZ5STNyI13mztfXU+UZAWBahHA4KiWHowGAhCAAAQgAAEIQAACEIAABCAAgQACGBwB0AiBAAQgAAEIQAACEIAABCAAAQhAoFoEMDiqpQejgQAEIAABCEAAAhCAAAQgAAEIQCCAAAZHADRCIAABCEAAAhCAAAQgAAEIQAACEKgWAQyOaunBaCAAAQhAAAIQgAAEIAABCEAAAhAIIIDBEQCNEAhAAAIQgAAEIAABCEAAAhCAAASqRQCDo1p6MBoIQAACEIAABCAAAQhAAAIQgAAEAghgcARAIwQCEIAABCAAAQhAAAIQgAAEIACBahHA4KiWHowGAhCAAAQgAAEIQAACEIAABCAAgQACGBwB0AiBAAQgAAEIQAACEIAABCAAAQhAoFoEMDiqpQejgQAEIAABCEAAAhCAAAQgAAEIQCCAAAZHADRCIAABCEAAApLmDkPhZkkbQyoZAm+UdEnTaFeU9HjhZ5tJ2kXSlpLeIGml/LV251O3Slpe0gqS5hTatfjPSPqgpHUkLSLpBUmLt1Fn3QC2PhYtNPAhSb/spkFiIQABCEAAAiNJoN3/kEdyjPQNAQhAAAIQqCKBhsHx5/zDaPMYH8o+xH65igNnTC0JNAyOeyVdnt9hpsOzhbvPkLRXi+h25lNrSLovNxDMSCheR0k6RtJTkiZLeknSg5m58ZUea/VTSWNzI+71WZ8YHD0GTvMQgAAEINBbAu38h9zbEdA6BCAAAQhAIE0CDYPDPrg+kGYKjLpAoGFw/CrTc/9ByHw+X11xnST79aikBSW1M58ys+R7kt4p6a+F9heS9KSkMZImSvr3CKhydG6mYHCMAHy6hAAEIACB8gi08x9yeb3REgQgAAEIQKA+BDA46qOlZdKOwdGc8awODI6LJW0jaRlJLxYa2jZfMfInSe8eIaQYHCMEnm4hAAEIQKBcAhgc5fKkNQhAAAIQ8EOgE4Nj9ex8hfslXSrpbfm35fZN/msk/VjSITm2VSTZKoE9JK2cb1W4UtI3JNnvrS5r74vZqgDbYvDffIuD/f19Lb6VH+5D/HAfdDsZXzHn3SXZNgwbk51bYasUTstWPnxV0istkrJ+DpNkcfZny8u2d5wl6QRJz0naPF9FYSsp7EyMVldj1cT3C4wHq9Dh2LSKa9fgWCLffnJhNuY984a2lzRlkMH8ID+TI9a/puF0jzUO+oEABCAAAQh0RQCDoyt8BEMAAhCAgGMCIQbHtZlZYVsSVsvNDjto8pb8g/7Wkv4uaSlJd2Xf5t+emR/LSrKf2//X+0r6QxPvg7JDK3+SH0R5WW4c2OGX1oaZAe9vOldhuA/xQ33Q7XR8DYPjKklmBGyY52xbMezD/XhJrbaD2GtnZts5lszPoTBm4yStl2/h2ETSP3MO12d52sGfdpirHerafN0maQNJr8t5DlWuw7HpxuB4b3Z46G+zA0tNr5/lDdnKjQMlTco42Danc/OtKvbyqZIuivhvC4MjImy6ggAEIACB3hHA4OgdW1qGAAQgAIF6EwgxOIyIfeB/c7ai4JkCHntaxp35EzbsHIRfF16zlQoX5Gc0rJmvBLCXzSSxGDsD4q2ZEXJ+HmMGwim5IWI/Kp6rMNyH+ME+6IaMr2FwNHK2lQv/yce4VjbmG/KnhNi5E7Y6w64JeU5m7Hwhe8LHt5ueNmImix0CamdW2PWRbKXL/+WrYD7VVG62HeSKfOWLmQnDXcOxaRXf7gqO30naO1+x81hTQ1YPW+UrdppfG27MZb2OwVEWSdqBAAQgAIERJYDBMaL46RwCEIAABBImMNxjYouHjxY/7G8hyVYeFC/bomJbL+zX/2vB5LOZGXB8/prdY5dt77CntJgZYo8XLV5L56sf7BGgZRgcIeNr5GyrVGz1xh1NY/xRZtZ8Mj/Q01Zy2HV4tlrjuGzVxR+z+9/TRm3Y41TNFDAtbOuLbWVpXPa4U+NiB4Y22h+qyV4ZHKNzU2pqtkLHtC9eo/LtNvbUlOXayLdXt2Bw9Ios7UIAAhCAQFQCGBxRcdMZBCAAAQjUiMBwj4n9nKSn83wbH/bt7An7IN58nZOfu7Fdvuqg+fXGeRO/z7av2HYHu/6RbfnYMV8NYtsbmi97UsfbSzI4QsbXyNmeMGNmT/P16WzFhp018SVJ38xftJUqu+TnVFif7Vw/zDjb6g0zMxorX+zMCzM+7HyPZuNjsDZ7ZXDslG83MTPqa02d27abf0myszl2bSfZHt2DwdEjsDQLAQhAAAJxCWBwxOVNbxCAAAQgUB8CIVtUrsm3IzRTsNUNr20DjZ3LYAaAXbY9Zd38jInm1RH2uq30sJUXZazgCBlfw+Cws0HsnInmy1ZW2FYaW4liH7Dtsg/79qF/7ez8EFvx0M5lZ2zYWRuX52d7WIytDLEVIvbLjJR2rl4ZHHbA6cGDnBOyT6ahbV+xrTi2emWkLgyOkSJPvxCAAAQgUCoBDI5ScdIYBCAAAQg4IhBicNhTVOyDdPPVMCvsUaHFR4i2uu9/8x/aQaTrlGxwHJM/7aRoilh3IeMrPkWlVc5DGRx2LoedtdHuZU8jscNJ189NEjuE1J4qs5GkW9tspFcGh50vYltRjEfzZdtxzNiwA2TtENLhLjtfZeZwNwW8jsERAI0QCEAAAhCoHgEMjuppwoggAAEIQCANAmUaHLYyw7Yy2FYUO3yzneuS3CyxA0tbbVH5S/ZkkXc0reBoHLz552zVw7tadGIrKsx4aDY4QsYXYnA0tqgMltNgXOzxs/bYWTunxJ40Yytlrs6fQNMOS7unFwaHnT1iT8kZbCVJI99WT3lZWNLz+bkrZt7Yo4NN873yp+TYY3ftnBI7b8VW2JhRcnGerJlfZ+SPHG7kb3M+eyKNPVb3E01QMDjarRLugwAEIACBShPA4Ki0PAwOAhCAAAQqTKBMg+PzkmxlxtezR6oe2WbOjdUWdpimGRLFy55G8lC29aH5kFE7C8NWFNiWDvvwXbzs8bX2wdiMiWaDI2R8IQZH45BRMyls+0a7l439kfxxumb27Jflf0C+BabdNnphcBwh6dj8fA07Z6P5eiJ/ksxi2cqZ2U0vNs5dMR3NgLBVKnZgqx1Iak9euTJ7lO738ifT2NNkbCuObVl6NFvJcroka9OMosb1gcwYse0ytv2ncTZM4zUMjnarhPsgAAEIQKDSBDA4Ki0Pg4MABCAAgQoTKNPgWDI3F5bKP6ie1PSB177Nf4ukuwtbLsyssDMrbPuDfZC1VRZ22VM7fpEZGfaB1q5ms8IO/bRHzNoKDlvJYZcZBPZh+eODxISML8TgMGPGTJZlJNkhrXaOiH2ob1z2OFUzaBqPiS2Wx7ey7T2H5T94Nj9c1MyAdq9eGBy2ksTOFLF8mreWrJybMvZEneanq9iYPybpp9nZIjsXVmbYz838MSaNw2Yb+dkjeC3GzA0zVuzPq+Yv2tNmrHZshYv9ar4wONqtEu6DAAQgAIFKE8DgqLQ8DA4CEIAABCpMoEyDw9K0D+9n5R+GbTWCrbJ4ITMrVsk/JNuTQWzLiW09aFyNwzTtA699w/94tl3lDdnTScwoODs/26HZ4DDjwx6bajF2AKh9MLbVAmZy2JNLWm1RCRlfiMFh/ZjRcKak8dlYzIyxLRVj80NY7WyOTbKnw9gZG83XWlm+9+SrOE7MDxrtpHzaMTj2zM8oabRrrO0yI6NxmTllv1bIn+Rij7zdu8VArC3TyO49sMXrP8v02DLPt/HysrnGZpbMaoqx1TrvzM4esafnmBlmtWQ181x+kKsZInYga6szPDA4OqkU7oUABCAAgcoSwOCorDQMDAIQgAAEKk6gbIPD0rUPxZ/NH5PaeLSqPVrWzA774GorLsz0KF72KNgv5AdqzsiNDvu7bfH4SosVHBZrZ1bYdhBbXWDt2fYJ24Zi2zoGi+l0fKEGh/Vjudv4ds9XYtgY788+7P8tX2liZ1O0umx1h8VunJlBN3dYP+0YHI2DUYdquvFUGDMtfp49Deb9+fkgzTG2FckeG2uPuP1xiwZtZYcdSnto4TV7go6d22FGhT0Ct/kyY8xqwEwx29qybf67rYoxg8OMo1YXBkeHxcLtEIAABCBQTQIYHNXUhVFBAAIQgAAEuiXg7UOrbfOwQzQHexTvcDzbMTiGa6P4uq2gMINmuXyVTCex9rQUM3Fs9Y09RrZxNcbYzlNmpkn6Yv6IXjPObKvLYJe3WulEC+6FAAQgAIGECGBwJCQWQ4UABCAAAQh0QMDbh1Zb3fG2/IDRUzvg1Gwe2ONpL89/+JlsRY2d5xFy2QoUMyl+EhBs23BuzB8DbNtuGpcdHGqrMWzrjq24sRUbK+VP4Jmcbzlq3GtPXDGjxLbRbDrI43LtjA/b/mMrXuyxus3bmQKGTggEIAABCEBg5AhgcIwce3qGAAQgAAEI9JKAB4PDHnv74exgzfXzM0xuzc+saH4iSTucG6sjiveumJ950U58mfdYTt/NHwfb2ArVaN8eKfvNPF8zPGwLk52lYoaKPZWlcdmhsWbQ2FkeBw0yONv6Y2d3NC4MjjJVpC0IQAACEIhOAIMjOnI6hAAEIAABCEQh4MHgaJyJYSsl7EO+nWdhZ3VwQQACEIAABCDgkAAGh0PRSRkCEIAABCAAAQhAAAIQgAAEIFA3AhgcdVOUfCAAAQhAAAIQgAAEIAABCEAAAg4JYHA4FJ2UIQABCEAAAhCAAAQgAAEIQAACdSOAwVE3RckHAhCAAAQgAAEIQAACEIAABCDgkAAGh0PRSRkCEIAABCAAAQhAAAIQgAAEIFA3AhgcdVOUfCAAAQhAAAIQgAAEIAABCEAAAg4JYHA4FJ2UIQABCEAAAhCAAAQgAAEIQAACdSOAwVE3RckHAhCAAAQgAAEIQAACEIAABCDgkAAGh0PRSRkCEIAABCAAAQhAAAIQgAAEIFA3AhgcdVOUfCAAAQhAAAIQgAAEIAABCEAAAg4JYHA4FJ2UIQABCEAAAhCAAAQgAAEIQAACdSOAwVE3RckHAhCAAAQgAAEIQAACEIAABCDgkAAGh0PRSRkCEIAABCAAAQhAAAIQgAAEIFA3AhgcdVOUfCAAAQhAAAIQgAAEIAABCEAAAg4JYHA4FJ2UIQABCEAAAhCAAAQgAAEIQAACdSOAwVE3RckHAhCAAAQgAAEIQAACEIAABCDgkAAGh0PRSRkCEIAABCAAAQhAAAIQgAAEIFA3AhgcdVOUfCAAAQhAAAIQgAAEIAABCEAAAg4JYHA4FJ2UIQABCEAAAhCAAAQgAAEIQAACdSOAwVE3RckHAhCAAAQgAAEIQAACEIAABCDgkAAGh0PRSRkCEIAABCAAAQhAAAIQgAAEIFA3AhgcdVOUfCAAAQhAAAIQgAAEIAABCEAAAg4JYHA4FJ2UIQABCEAAAhCAAAQgAAEIQAACdSOAwVE3RckHAhCAAAQgAAEIQAACEIAABCDgkAAGh0PRSRkCEIAABCAAAQhAAAIQgAAEIFA3AhgcdVOUfCAAAQhAAAIQgAAEIAABCEAAAg4JYHA4FJ2UIQABCEAAAhCAAAQgAAEIQAACdSOAwVE3RckHAhCAAAQgAAEIQAACEIAABCDgkAAGh0PRSRkCEIAABCAAAQhAAAIQgAAEIFA3AhgcdVOUfCAAAQhAAAIQgAAEIAABCEAAAg4JYHA4FJ2UIQABCEAAAhCAAAQgAAEIQAACdSOAwVE3RckHAhCAAAQgAAEIQAACEIAABCDgkAAGh0PRSRkCEIAABCAAAQhAAAIQgAAEIFA3AhgcdVOUfCAAAQhAAAIQgAAEIAABCEAAAg4JYHA4FJ2UIQABCEAAAhCAAAQgAAEIQAACdSOAwVE3RckHAhCAAAQgAAEIQAACEIAABCDgkAAGh0PRSRkCEIAABCAAAQhAAAIQgAAEIFA3AhgcdVOUfCAAAQhAAAIQgAAEIAABCEAAAg4JYHA4FJ2UIQABCEAAAhCAAAQgAAEIQAACdSOAwVE3RckHAhCAAAQgAAEIQAACEIAABCDgkAAGh0PRSRkCEIAABCAAAQhAAAIQgAAEIFA3Av8f2DJZ/UHzEkY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0063480" y="3770334"/>
            <a:ext cx="1614916" cy="2851746"/>
          </a:xfrm>
          <a:prstGeom prst="line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9957" y="3770334"/>
            <a:ext cx="5076154" cy="2851746"/>
          </a:xfrm>
          <a:prstGeom prst="line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872480" y="6289040"/>
            <a:ext cx="924560" cy="312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9077326" y="3517900"/>
            <a:ext cx="556260" cy="2143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463" y="152050"/>
            <a:ext cx="5646404" cy="3609996"/>
          </a:xfrm>
          <a:prstGeom prst="rect">
            <a:avLst/>
          </a:prstGeom>
          <a:ln w="76200">
            <a:solidFill>
              <a:schemeClr val="accent2">
                <a:lumMod val="50000"/>
              </a:schemeClr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9071717" y="194810"/>
            <a:ext cx="2387964" cy="369332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2Qy + </a:t>
            </a:r>
            <a:r>
              <a:rPr lang="en-US" dirty="0" err="1" smtClean="0"/>
              <a:t>Qx</a:t>
            </a:r>
            <a:r>
              <a:rPr lang="en-US" dirty="0" smtClean="0"/>
              <a:t> resonance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9144000" y="654104"/>
            <a:ext cx="577517" cy="898845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400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62" y="1837944"/>
            <a:ext cx="7330592" cy="488706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022" y="285233"/>
            <a:ext cx="4444760" cy="333357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829" y="3743193"/>
            <a:ext cx="3797707" cy="284828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203170" y="644961"/>
            <a:ext cx="54918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Case one, </a:t>
            </a:r>
            <a:r>
              <a:rPr lang="en-US" sz="2000" dirty="0" err="1" smtClean="0"/>
              <a:t>octupole</a:t>
            </a:r>
            <a:r>
              <a:rPr lang="en-US" sz="2000" dirty="0" smtClean="0"/>
              <a:t> change (</a:t>
            </a:r>
            <a:r>
              <a:rPr lang="en-US" sz="2000" dirty="0" err="1" smtClean="0"/>
              <a:t>Qx</a:t>
            </a:r>
            <a:r>
              <a:rPr lang="en-US" sz="2000" dirty="0" smtClean="0"/>
              <a:t> = 0.31, </a:t>
            </a:r>
            <a:r>
              <a:rPr lang="en-US" sz="2000" dirty="0" err="1" smtClean="0"/>
              <a:t>Qy</a:t>
            </a:r>
            <a:r>
              <a:rPr lang="en-US" sz="2000" dirty="0" smtClean="0"/>
              <a:t> = 0.34)</a:t>
            </a:r>
            <a:endParaRPr lang="en-US" sz="2000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4927600" y="2042160"/>
            <a:ext cx="1087120" cy="1808480"/>
          </a:xfrm>
          <a:prstGeom prst="straightConnector1">
            <a:avLst/>
          </a:prstGeom>
          <a:ln w="762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049690" y="1366504"/>
            <a:ext cx="2387964" cy="369332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2Qy + </a:t>
            </a:r>
            <a:r>
              <a:rPr lang="en-US" dirty="0" err="1" smtClean="0"/>
              <a:t>Qx</a:t>
            </a:r>
            <a:r>
              <a:rPr lang="en-US" dirty="0" smtClean="0"/>
              <a:t> resonance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366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62" y="1837944"/>
            <a:ext cx="7330592" cy="488706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022" y="285233"/>
            <a:ext cx="4444760" cy="333357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829" y="3743193"/>
            <a:ext cx="3797707" cy="284828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170432" y="987552"/>
            <a:ext cx="54893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Case two, </a:t>
            </a:r>
            <a:r>
              <a:rPr lang="en-US" sz="2000" dirty="0" err="1" smtClean="0"/>
              <a:t>octupole</a:t>
            </a:r>
            <a:r>
              <a:rPr lang="en-US" sz="2000" dirty="0" smtClean="0"/>
              <a:t> change (</a:t>
            </a:r>
            <a:r>
              <a:rPr lang="en-US" sz="2000" dirty="0" err="1" smtClean="0"/>
              <a:t>Qx</a:t>
            </a:r>
            <a:r>
              <a:rPr lang="en-US" sz="2000" dirty="0" smtClean="0"/>
              <a:t> = 0.31, </a:t>
            </a:r>
            <a:r>
              <a:rPr lang="en-US" sz="2000" dirty="0" err="1" smtClean="0"/>
              <a:t>Qy</a:t>
            </a:r>
            <a:r>
              <a:rPr lang="en-US" sz="2000" dirty="0" smtClean="0"/>
              <a:t> = 0.34)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301" y="285233"/>
            <a:ext cx="4444761" cy="33335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829" y="3743193"/>
            <a:ext cx="3797707" cy="28482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2" y="1837944"/>
            <a:ext cx="7330593" cy="488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78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633</TotalTime>
  <Words>463</Words>
  <Application>Microsoft Office PowerPoint</Application>
  <PresentationFormat>Widescreen</PresentationFormat>
  <Paragraphs>58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Tw Cen MT</vt:lpstr>
      <vt:lpstr>Tw Cen MT Condensed</vt:lpstr>
      <vt:lpstr>Wingdings 3</vt:lpstr>
      <vt:lpstr>Integral</vt:lpstr>
      <vt:lpstr>Team  track-ing </vt:lpstr>
      <vt:lpstr>outline</vt:lpstr>
      <vt:lpstr>Lattice layout</vt:lpstr>
      <vt:lpstr>Phase space</vt:lpstr>
      <vt:lpstr>Particle with sextupolar perturbation</vt:lpstr>
      <vt:lpstr>Frequency analysis</vt:lpstr>
      <vt:lpstr>Frequency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RF-cavity insertion</vt:lpstr>
      <vt:lpstr>RF-cavity insertion</vt:lpstr>
      <vt:lpstr>RF-cavity insertion</vt:lpstr>
      <vt:lpstr>RF-cavity insertion</vt:lpstr>
      <vt:lpstr>Emittance evolution and RF bucket</vt:lpstr>
      <vt:lpstr>Thank you for your attention!!</vt:lpstr>
      <vt:lpstr>RF cavity on – 6d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</dc:title>
  <dc:creator>Anna</dc:creator>
  <cp:lastModifiedBy>Anna</cp:lastModifiedBy>
  <cp:revision>46</cp:revision>
  <dcterms:created xsi:type="dcterms:W3CDTF">2024-11-18T16:50:09Z</dcterms:created>
  <dcterms:modified xsi:type="dcterms:W3CDTF">2024-11-19T15:51:58Z</dcterms:modified>
</cp:coreProperties>
</file>