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62" r:id="rId6"/>
    <p:sldId id="319" r:id="rId7"/>
    <p:sldId id="321" r:id="rId8"/>
    <p:sldId id="322" r:id="rId9"/>
    <p:sldId id="323" r:id="rId10"/>
    <p:sldId id="317" r:id="rId11"/>
    <p:sldId id="324" r:id="rId12"/>
    <p:sldId id="325" r:id="rId13"/>
    <p:sldId id="326" r:id="rId14"/>
    <p:sldId id="327" r:id="rId15"/>
    <p:sldId id="328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56" d="100"/>
          <a:sy n="156" d="100"/>
        </p:scale>
        <p:origin x="1694" y="101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Gerhard Schneider/ BGC for HL-LHC / HL Collaboration Meeting 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Gerhard Schneider/ BGC for HL-LHC / HL Collaboration Meeting 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Gerhard Schneider/ BGC for HL-LHC / HL Collaboration Meeting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BLM IC Drawings, Procedures, 20 Units for 2024 and Procurement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435846"/>
            <a:ext cx="6480000" cy="90755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Gerhard </a:t>
            </a:r>
            <a:r>
              <a:rPr lang="en-US" dirty="0" err="1"/>
              <a:t>Schneide</a:t>
            </a:r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BLM Meeting 12.02.2024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Involve MME subcontracting service (JM Malzacker) already involved in last orders since 2014 or even before.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Prepare of the bigger orders now</a:t>
            </a:r>
          </a:p>
          <a:p>
            <a:pPr marL="457200" lvl="1" indent="0" algn="l">
              <a:buNone/>
            </a:pPr>
            <a:r>
              <a:rPr lang="en-US" dirty="0"/>
              <a:t>We need 1000 BLM IC. How many reserves do we order?</a:t>
            </a:r>
          </a:p>
          <a:p>
            <a:pPr marL="457200" lvl="1" indent="0" algn="l">
              <a:buNone/>
            </a:pPr>
            <a:r>
              <a:rPr lang="en-US" dirty="0"/>
              <a:t>What do we do with our stock?</a:t>
            </a:r>
          </a:p>
          <a:p>
            <a:pPr marL="457200" lvl="1" indent="0" algn="l">
              <a:buNone/>
            </a:pPr>
            <a:endParaRPr lang="en-US" dirty="0"/>
          </a:p>
          <a:p>
            <a:pPr algn="l"/>
            <a:r>
              <a:rPr lang="en-US" dirty="0"/>
              <a:t>Still open question where to assemble and leak test the series: Industry or collaboration.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47502" y="19127"/>
            <a:ext cx="7920000" cy="540000"/>
          </a:xfrm>
        </p:spPr>
        <p:txBody>
          <a:bodyPr/>
          <a:lstStyle/>
          <a:p>
            <a:r>
              <a:rPr lang="en-GB" dirty="0"/>
              <a:t>Stores situation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237577-99FE-2F65-81BF-08FD9D29D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200"/>
            <a:ext cx="9144000" cy="42291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7D904CF-742C-1111-6EF3-43E26C2E7C53}"/>
              </a:ext>
            </a:extLst>
          </p:cNvPr>
          <p:cNvSpPr/>
          <p:nvPr/>
        </p:nvSpPr>
        <p:spPr>
          <a:xfrm>
            <a:off x="5371122" y="915566"/>
            <a:ext cx="216024" cy="828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78C159A-19DD-4A3E-2F8E-8EF712D51423}"/>
              </a:ext>
            </a:extLst>
          </p:cNvPr>
          <p:cNvSpPr/>
          <p:nvPr/>
        </p:nvSpPr>
        <p:spPr>
          <a:xfrm>
            <a:off x="5398587" y="998366"/>
            <a:ext cx="181525" cy="828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291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52862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/>
              <a:t>Drawing folder complete and signed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Technical specifications are advancing, still not all released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Preparation for start of new technician start on 01.03 almost done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Order for 20 BLM parts will be made today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Prepare now for big procurements of parts, MME involvement foreseen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Ceramics in stores electrically qualified.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Start design of shorter BLMs?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Still open question where to assemble and leak test the series: Industry or collaboration.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1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Drawing Status</a:t>
            </a:r>
          </a:p>
          <a:p>
            <a:pPr algn="l"/>
            <a:r>
              <a:rPr lang="en-US" dirty="0"/>
              <a:t>Order of 20 BLM parts for assembly in 2024</a:t>
            </a:r>
          </a:p>
          <a:p>
            <a:pPr algn="l"/>
            <a:r>
              <a:rPr lang="en-US" dirty="0"/>
              <a:t>Procedure for Ceramics</a:t>
            </a:r>
          </a:p>
          <a:p>
            <a:pPr algn="l"/>
            <a:r>
              <a:rPr lang="en-US" dirty="0"/>
              <a:t>Documentation Status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 Status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344376" cy="368022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All drawings for BLM IC signed - Good</a:t>
            </a:r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1D2D368-D3A4-8C73-FA53-445679787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431006"/>
            <a:ext cx="7026282" cy="361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22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 Status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344376" cy="368022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 mix of old and new BLM drawings on drawing code LHCBLM__%, total 281drawings, while BLM IC drawings are only 23.</a:t>
            </a:r>
          </a:p>
          <a:p>
            <a:pPr marL="457200" lvl="1" indent="0" algn="l">
              <a:buNone/>
            </a:pPr>
            <a:r>
              <a:rPr lang="en-US" dirty="0"/>
              <a:t>Declare others obsolete?</a:t>
            </a:r>
          </a:p>
          <a:p>
            <a:pPr marL="0" indent="0" algn="l">
              <a:buNone/>
            </a:pPr>
            <a:r>
              <a:rPr lang="en-US" dirty="0"/>
              <a:t>	</a:t>
            </a:r>
            <a:r>
              <a:rPr lang="en-US" sz="2400" dirty="0"/>
              <a:t>Any further input why not to do so?</a:t>
            </a:r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42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Order of 20 BLM parts for assembly in 2024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Idea: Assure all drawings are o.k. and make all parts</a:t>
            </a:r>
          </a:p>
          <a:p>
            <a:pPr marL="0" indent="0" algn="l">
              <a:buNone/>
            </a:pPr>
            <a:r>
              <a:rPr lang="en-US" dirty="0">
                <a:sym typeface="Wingdings" panose="05000000000000000000" pitchFamily="2" charset="2"/>
              </a:rPr>
              <a:t>	 Possible exceptions: Ceramics, Electrodes, 		screws…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Meeting today in the afternoon with J-M. Malzacker to launch production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Budget codes SPS cons </a:t>
            </a:r>
            <a:r>
              <a:rPr lang="en-GB" sz="2800" dirty="0"/>
              <a:t>64756</a:t>
            </a:r>
            <a:r>
              <a:rPr lang="en-US" sz="2800" dirty="0"/>
              <a:t> </a:t>
            </a:r>
            <a:r>
              <a:rPr lang="en-US" dirty="0"/>
              <a:t>and HL_LHC </a:t>
            </a:r>
            <a:r>
              <a:rPr lang="en-GB" sz="2800" dirty="0"/>
              <a:t>WU 192424 each </a:t>
            </a:r>
            <a:r>
              <a:rPr lang="en-US" dirty="0"/>
              <a:t>50%/50%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lvl="1" algn="l"/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42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for Ceramic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Engineering specification for the Ceramic EDMS 2938685 written and distributed for comments to Christos, William and Dion</a:t>
            </a:r>
          </a:p>
          <a:p>
            <a:pPr marL="0" indent="0" algn="l">
              <a:buNone/>
            </a:pPr>
            <a:r>
              <a:rPr lang="en-US" dirty="0">
                <a:sym typeface="Wingdings" panose="05000000000000000000" pitchFamily="2" charset="2"/>
              </a:rPr>
              <a:t>	 Distribution list?</a:t>
            </a:r>
          </a:p>
          <a:p>
            <a:pPr marL="0" indent="0" algn="l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What is missing to release the specification?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Sub-Procedure </a:t>
            </a:r>
            <a:r>
              <a:rPr lang="en-GB" dirty="0"/>
              <a:t>EDMS 2939948 - BLM IC-Electrical test procedure; D. Tzamarias and al</a:t>
            </a:r>
          </a:p>
          <a:p>
            <a:pPr marL="0" indent="0" algn="l">
              <a:buNone/>
            </a:pPr>
            <a:r>
              <a:rPr lang="en-GB" dirty="0">
                <a:sym typeface="Wingdings" panose="05000000000000000000" pitchFamily="2" charset="2"/>
              </a:rPr>
              <a:t>	 What is missing to release the procedure?</a:t>
            </a:r>
            <a:r>
              <a:rPr lang="en-GB" dirty="0"/>
              <a:t> </a:t>
            </a:r>
            <a:endParaRPr lang="en-US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/>
              <a:t>Present Situation –</a:t>
            </a:r>
            <a:br>
              <a:rPr lang="en-US" sz="1800"/>
            </a:br>
            <a:r>
              <a:rPr lang="en-US" sz="1800"/>
              <a:t>Engineering Specifications</a:t>
            </a:r>
            <a:endParaRPr lang="en-GB" sz="180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D4649B70-871E-5CA3-AE4D-914876B14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06" y="771550"/>
            <a:ext cx="8390952" cy="376482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7</a:t>
            </a:fld>
            <a:endParaRPr lang="fr-FR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C260616A-EF85-A2C9-B833-6FC7BC0402C7}"/>
              </a:ext>
            </a:extLst>
          </p:cNvPr>
          <p:cNvSpPr/>
          <p:nvPr/>
        </p:nvSpPr>
        <p:spPr>
          <a:xfrm>
            <a:off x="251520" y="675000"/>
            <a:ext cx="2592288" cy="153671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6DCDCE3E-4056-FA62-9E71-EA4B3D2C2AE6}"/>
              </a:ext>
            </a:extLst>
          </p:cNvPr>
          <p:cNvSpPr/>
          <p:nvPr/>
        </p:nvSpPr>
        <p:spPr>
          <a:xfrm>
            <a:off x="209005" y="2211650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3BE458A1-D784-A99F-EF33-489F63621245}"/>
              </a:ext>
            </a:extLst>
          </p:cNvPr>
          <p:cNvSpPr/>
          <p:nvPr/>
        </p:nvSpPr>
        <p:spPr>
          <a:xfrm>
            <a:off x="197545" y="3610853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B9F50712-6FC0-2895-951C-180B83C0BDC6}"/>
              </a:ext>
            </a:extLst>
          </p:cNvPr>
          <p:cNvSpPr/>
          <p:nvPr/>
        </p:nvSpPr>
        <p:spPr>
          <a:xfrm>
            <a:off x="122073" y="2210380"/>
            <a:ext cx="2851181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AF4B9742-6FB4-A433-CB00-AEC0FCA6B86C}"/>
              </a:ext>
            </a:extLst>
          </p:cNvPr>
          <p:cNvSpPr/>
          <p:nvPr/>
        </p:nvSpPr>
        <p:spPr>
          <a:xfrm>
            <a:off x="3403106" y="676910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AF8AA1EF-47A7-C9C2-B246-9501AF37E5BE}"/>
              </a:ext>
            </a:extLst>
          </p:cNvPr>
          <p:cNvSpPr/>
          <p:nvPr/>
        </p:nvSpPr>
        <p:spPr>
          <a:xfrm>
            <a:off x="3403106" y="3571701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4382CE4-C880-5172-C5A8-35F2BCA29E4E}"/>
              </a:ext>
            </a:extLst>
          </p:cNvPr>
          <p:cNvSpPr/>
          <p:nvPr/>
        </p:nvSpPr>
        <p:spPr>
          <a:xfrm>
            <a:off x="6287783" y="3587857"/>
            <a:ext cx="259228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C3FF3DDE-9655-CE85-BDB9-B0E94D232367}"/>
              </a:ext>
            </a:extLst>
          </p:cNvPr>
          <p:cNvSpPr/>
          <p:nvPr/>
        </p:nvSpPr>
        <p:spPr>
          <a:xfrm>
            <a:off x="6254664" y="1965767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9E39BD89-1FB6-DCF4-66C5-E5D35DB79CEE}"/>
              </a:ext>
            </a:extLst>
          </p:cNvPr>
          <p:cNvSpPr/>
          <p:nvPr/>
        </p:nvSpPr>
        <p:spPr>
          <a:xfrm>
            <a:off x="6147794" y="676910"/>
            <a:ext cx="2592288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C5274E7C-79AB-0F7B-8F01-7E8790B74FFD}"/>
              </a:ext>
            </a:extLst>
          </p:cNvPr>
          <p:cNvSpPr/>
          <p:nvPr/>
        </p:nvSpPr>
        <p:spPr>
          <a:xfrm>
            <a:off x="66737" y="3515077"/>
            <a:ext cx="2853903" cy="12716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3" name="Ellipse 82">
            <a:extLst>
              <a:ext uri="{FF2B5EF4-FFF2-40B4-BE49-F238E27FC236}">
                <a16:creationId xmlns:a16="http://schemas.microsoft.com/office/drawing/2014/main" id="{0A11C260-CB60-CD6A-7388-7763190A7D1A}"/>
              </a:ext>
            </a:extLst>
          </p:cNvPr>
          <p:cNvSpPr/>
          <p:nvPr/>
        </p:nvSpPr>
        <p:spPr>
          <a:xfrm>
            <a:off x="3287484" y="1965767"/>
            <a:ext cx="2592288" cy="108012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llipse 82">
            <a:extLst>
              <a:ext uri="{FF2B5EF4-FFF2-40B4-BE49-F238E27FC236}">
                <a16:creationId xmlns:a16="http://schemas.microsoft.com/office/drawing/2014/main" id="{410D52C0-6305-4FA8-2528-01ED79CF2923}"/>
              </a:ext>
            </a:extLst>
          </p:cNvPr>
          <p:cNvSpPr/>
          <p:nvPr/>
        </p:nvSpPr>
        <p:spPr>
          <a:xfrm>
            <a:off x="3254060" y="676910"/>
            <a:ext cx="2851181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82">
            <a:extLst>
              <a:ext uri="{FF2B5EF4-FFF2-40B4-BE49-F238E27FC236}">
                <a16:creationId xmlns:a16="http://schemas.microsoft.com/office/drawing/2014/main" id="{09CD4108-3E9C-4312-CB11-3A5BB59E37D5}"/>
              </a:ext>
            </a:extLst>
          </p:cNvPr>
          <p:cNvSpPr/>
          <p:nvPr/>
        </p:nvSpPr>
        <p:spPr>
          <a:xfrm>
            <a:off x="6096438" y="1967002"/>
            <a:ext cx="2851181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llipse 82">
            <a:extLst>
              <a:ext uri="{FF2B5EF4-FFF2-40B4-BE49-F238E27FC236}">
                <a16:creationId xmlns:a16="http://schemas.microsoft.com/office/drawing/2014/main" id="{CF58F9CA-7C60-7FB8-426C-C7635E9A15EF}"/>
              </a:ext>
            </a:extLst>
          </p:cNvPr>
          <p:cNvSpPr/>
          <p:nvPr/>
        </p:nvSpPr>
        <p:spPr>
          <a:xfrm>
            <a:off x="6147794" y="3587857"/>
            <a:ext cx="2851181" cy="108012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78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4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Issues: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Can we use the feedthroughs “found” in the stores? Any tests needed to assure functionality? Previous tests made?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Open design job for MME for shorter BLMs? Or functional physics considerations first?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Arrival of new </a:t>
            </a:r>
            <a:r>
              <a:rPr lang="en-US" dirty="0" err="1"/>
              <a:t>technican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err="1"/>
              <a:t>Familiarise</a:t>
            </a:r>
            <a:r>
              <a:rPr lang="en-US" dirty="0"/>
              <a:t> with BLMs and test stand</a:t>
            </a: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US" dirty="0"/>
              <a:t>Procedures</a:t>
            </a: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US" dirty="0"/>
              <a:t>RGA</a:t>
            </a: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US" dirty="0"/>
              <a:t>Re-assure functionality of the test stand</a:t>
            </a:r>
          </a:p>
          <a:p>
            <a:pPr marL="457200" lvl="1" indent="0" algn="l">
              <a:buNone/>
            </a:pPr>
            <a:endParaRPr lang="en-US" dirty="0"/>
          </a:p>
          <a:p>
            <a:pPr algn="l"/>
            <a:r>
              <a:rPr lang="en-US" dirty="0"/>
              <a:t>Build 10 BLMs once the parts are available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126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8946e33d-fd2f-4ae4-8ee9-d90c129cdf9e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43546</TotalTime>
  <Words>432</Words>
  <Application>Microsoft Office PowerPoint</Application>
  <PresentationFormat>On-screen Show (16:9)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Thème Office</vt:lpstr>
      <vt:lpstr>BLM IC Drawings, Procedures, 20 Units for 2024 and Procurement</vt:lpstr>
      <vt:lpstr>Contents</vt:lpstr>
      <vt:lpstr>Drawing Status</vt:lpstr>
      <vt:lpstr>Drawing Status</vt:lpstr>
      <vt:lpstr>Order of 20 BLM parts for assembly in 2024</vt:lpstr>
      <vt:lpstr>Procedure for Ceramic</vt:lpstr>
      <vt:lpstr>Present Situation – Engineering Specifications</vt:lpstr>
      <vt:lpstr>Open Issues:</vt:lpstr>
      <vt:lpstr>Arrival of new technican:</vt:lpstr>
      <vt:lpstr>Procurement</vt:lpstr>
      <vt:lpstr>Stores situation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Gerhard Schneider</cp:lastModifiedBy>
  <cp:revision>142</cp:revision>
  <dcterms:created xsi:type="dcterms:W3CDTF">2016-02-12T09:02:01Z</dcterms:created>
  <dcterms:modified xsi:type="dcterms:W3CDTF">2024-02-12T08:50:27Z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