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594" r:id="rId2"/>
    <p:sldId id="595" r:id="rId3"/>
    <p:sldId id="596" r:id="rId4"/>
    <p:sldId id="597" r:id="rId5"/>
    <p:sldId id="598" r:id="rId6"/>
    <p:sldId id="599" r:id="rId7"/>
    <p:sldId id="600" r:id="rId8"/>
    <p:sldId id="601" r:id="rId9"/>
    <p:sldId id="602" r:id="rId10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7405"/>
    <a:srgbClr val="E7E9F0"/>
    <a:srgbClr val="CBD1DF"/>
    <a:srgbClr val="FFFFFF"/>
    <a:srgbClr val="990033"/>
    <a:srgbClr val="0055A0"/>
    <a:srgbClr val="CCCC00"/>
    <a:srgbClr val="CC9900"/>
    <a:srgbClr val="9467BD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46" autoAdjust="0"/>
    <p:restoredTop sz="91727" autoAdjust="0"/>
  </p:normalViewPr>
  <p:slideViewPr>
    <p:cSldViewPr snapToGrid="0" snapToObjects="1">
      <p:cViewPr>
        <p:scale>
          <a:sx n="150" d="100"/>
          <a:sy n="150" d="100"/>
        </p:scale>
        <p:origin x="643" y="115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lfelsber\Downloads\EEUC_TargetSimulation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Sheet1!$D$2</c:f>
              <c:strCache>
                <c:ptCount val="1"/>
                <c:pt idx="0">
                  <c:v>640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Sheet1!$A$3:$A$11</c:f>
              <c:numCache>
                <c:formatCode>_(* #,##0_);_(* \(#,##0\);_(* "-"??_);_(@_)</c:formatCode>
                <c:ptCount val="9"/>
                <c:pt idx="0">
                  <c:v>10000</c:v>
                </c:pt>
                <c:pt idx="1">
                  <c:v>50000</c:v>
                </c:pt>
                <c:pt idx="2">
                  <c:v>75000</c:v>
                </c:pt>
                <c:pt idx="3">
                  <c:v>100000</c:v>
                </c:pt>
                <c:pt idx="4">
                  <c:v>150000</c:v>
                </c:pt>
                <c:pt idx="5">
                  <c:v>200000</c:v>
                </c:pt>
                <c:pt idx="6">
                  <c:v>333333</c:v>
                </c:pt>
                <c:pt idx="7">
                  <c:v>1000000</c:v>
                </c:pt>
                <c:pt idx="8">
                  <c:v>10000000</c:v>
                </c:pt>
              </c:numCache>
            </c:numRef>
          </c:xVal>
          <c:yVal>
            <c:numRef>
              <c:f>Sheet1!$D$3:$D$11</c:f>
              <c:numCache>
                <c:formatCode>0.0E+00</c:formatCode>
                <c:ptCount val="9"/>
                <c:pt idx="0">
                  <c:v>0.33529999999999999</c:v>
                </c:pt>
                <c:pt idx="1">
                  <c:v>1.54E-2</c:v>
                </c:pt>
                <c:pt idx="2">
                  <c:v>7.6E-3</c:v>
                </c:pt>
                <c:pt idx="3">
                  <c:v>4.1000000000000003E-3</c:v>
                </c:pt>
                <c:pt idx="4">
                  <c:v>2.5000000000000001E-3</c:v>
                </c:pt>
                <c:pt idx="5">
                  <c:v>1.1000000000000001E-3</c:v>
                </c:pt>
                <c:pt idx="6">
                  <c:v>4.0000000000000002E-4</c:v>
                </c:pt>
                <c:pt idx="7">
                  <c:v>9.0000000000000006E-5</c:v>
                </c:pt>
                <c:pt idx="8" formatCode="0.00E+00">
                  <c:v>6.1900000000000002E-7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B5A-4CB0-85EA-8022E8F77D37}"/>
            </c:ext>
          </c:extLst>
        </c:ser>
        <c:ser>
          <c:idx val="1"/>
          <c:order val="1"/>
          <c:tx>
            <c:strRef>
              <c:f>Sheet1!$C$2</c:f>
              <c:strCache>
                <c:ptCount val="1"/>
                <c:pt idx="0">
                  <c:v>320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Sheet1!$A$3:$A$11</c:f>
              <c:numCache>
                <c:formatCode>_(* #,##0_);_(* \(#,##0\);_(* "-"??_);_(@_)</c:formatCode>
                <c:ptCount val="9"/>
                <c:pt idx="0">
                  <c:v>10000</c:v>
                </c:pt>
                <c:pt idx="1">
                  <c:v>50000</c:v>
                </c:pt>
                <c:pt idx="2">
                  <c:v>75000</c:v>
                </c:pt>
                <c:pt idx="3">
                  <c:v>100000</c:v>
                </c:pt>
                <c:pt idx="4">
                  <c:v>150000</c:v>
                </c:pt>
                <c:pt idx="5">
                  <c:v>200000</c:v>
                </c:pt>
                <c:pt idx="6">
                  <c:v>333333</c:v>
                </c:pt>
                <c:pt idx="7">
                  <c:v>1000000</c:v>
                </c:pt>
                <c:pt idx="8">
                  <c:v>10000000</c:v>
                </c:pt>
              </c:numCache>
            </c:numRef>
          </c:xVal>
          <c:yVal>
            <c:numRef>
              <c:f>Sheet1!$C$3:$C$11</c:f>
              <c:numCache>
                <c:formatCode>0.0E+00</c:formatCode>
                <c:ptCount val="9"/>
                <c:pt idx="0">
                  <c:v>0.2283</c:v>
                </c:pt>
                <c:pt idx="3">
                  <c:v>2.8999999999999998E-3</c:v>
                </c:pt>
                <c:pt idx="5">
                  <c:v>7.1666666666666602E-4</c:v>
                </c:pt>
                <c:pt idx="7">
                  <c:v>2.97E-5</c:v>
                </c:pt>
                <c:pt idx="8">
                  <c:v>6.6000000000000003E-7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B5A-4CB0-85EA-8022E8F77D37}"/>
            </c:ext>
          </c:extLst>
        </c:ser>
        <c:ser>
          <c:idx val="2"/>
          <c:order val="2"/>
          <c:tx>
            <c:strRef>
              <c:f>Sheet1!$H$2</c:f>
              <c:strCache>
                <c:ptCount val="1"/>
                <c:pt idx="0">
                  <c:v>Target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bg1">
                  <a:lumMod val="65000"/>
                </a:schemeClr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Sheet1!$A$3:$A$11</c:f>
              <c:numCache>
                <c:formatCode>_(* #,##0_);_(* \(#,##0\);_(* "-"??_);_(@_)</c:formatCode>
                <c:ptCount val="9"/>
                <c:pt idx="0">
                  <c:v>10000</c:v>
                </c:pt>
                <c:pt idx="1">
                  <c:v>50000</c:v>
                </c:pt>
                <c:pt idx="2">
                  <c:v>75000</c:v>
                </c:pt>
                <c:pt idx="3">
                  <c:v>100000</c:v>
                </c:pt>
                <c:pt idx="4">
                  <c:v>150000</c:v>
                </c:pt>
                <c:pt idx="5">
                  <c:v>200000</c:v>
                </c:pt>
                <c:pt idx="6">
                  <c:v>333333</c:v>
                </c:pt>
                <c:pt idx="7">
                  <c:v>1000000</c:v>
                </c:pt>
                <c:pt idx="8">
                  <c:v>10000000</c:v>
                </c:pt>
              </c:numCache>
            </c:numRef>
          </c:xVal>
          <c:yVal>
            <c:numRef>
              <c:f>Sheet1!$H$3:$H$11</c:f>
              <c:numCache>
                <c:formatCode>0.00E+00</c:formatCode>
                <c:ptCount val="9"/>
                <c:pt idx="0">
                  <c:v>9.9999999999999995E-7</c:v>
                </c:pt>
                <c:pt idx="1">
                  <c:v>9.9999999999999995E-7</c:v>
                </c:pt>
                <c:pt idx="2">
                  <c:v>9.9999999999999995E-7</c:v>
                </c:pt>
                <c:pt idx="3">
                  <c:v>9.9999999999999995E-7</c:v>
                </c:pt>
                <c:pt idx="4">
                  <c:v>9.9999999999999995E-7</c:v>
                </c:pt>
                <c:pt idx="5">
                  <c:v>9.9999999999999995E-7</c:v>
                </c:pt>
                <c:pt idx="6">
                  <c:v>9.9999999999999995E-7</c:v>
                </c:pt>
                <c:pt idx="7">
                  <c:v>9.9999999999999995E-7</c:v>
                </c:pt>
                <c:pt idx="8">
                  <c:v>9.9999999999999995E-7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FB5A-4CB0-85EA-8022E8F77D37}"/>
            </c:ext>
          </c:extLst>
        </c:ser>
        <c:ser>
          <c:idx val="3"/>
          <c:order val="3"/>
          <c:tx>
            <c:strRef>
              <c:f>Sheet1!$E$2</c:f>
              <c:strCache>
                <c:ptCount val="1"/>
                <c:pt idx="0">
                  <c:v>3200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Sheet1!$A$3:$A$11</c:f>
              <c:numCache>
                <c:formatCode>_(* #,##0_);_(* \(#,##0\);_(* "-"??_);_(@_)</c:formatCode>
                <c:ptCount val="9"/>
                <c:pt idx="0">
                  <c:v>10000</c:v>
                </c:pt>
                <c:pt idx="1">
                  <c:v>50000</c:v>
                </c:pt>
                <c:pt idx="2">
                  <c:v>75000</c:v>
                </c:pt>
                <c:pt idx="3">
                  <c:v>100000</c:v>
                </c:pt>
                <c:pt idx="4">
                  <c:v>150000</c:v>
                </c:pt>
                <c:pt idx="5">
                  <c:v>200000</c:v>
                </c:pt>
                <c:pt idx="6">
                  <c:v>333333</c:v>
                </c:pt>
                <c:pt idx="7">
                  <c:v>1000000</c:v>
                </c:pt>
                <c:pt idx="8">
                  <c:v>10000000</c:v>
                </c:pt>
              </c:numCache>
            </c:numRef>
          </c:xVal>
          <c:yVal>
            <c:numRef>
              <c:f>Sheet1!$E$3:$E$11</c:f>
              <c:numCache>
                <c:formatCode>0.0E+00</c:formatCode>
                <c:ptCount val="9"/>
                <c:pt idx="0">
                  <c:v>0.35470000000000002</c:v>
                </c:pt>
                <c:pt idx="3">
                  <c:v>6.7999999999999996E-3</c:v>
                </c:pt>
                <c:pt idx="5">
                  <c:v>1.89333333333E-3</c:v>
                </c:pt>
                <c:pt idx="7">
                  <c:v>8.3333333333333303E-5</c:v>
                </c:pt>
                <c:pt idx="8" formatCode="0.00E+00">
                  <c:v>6.9999999999999997E-7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FB5A-4CB0-85EA-8022E8F77D37}"/>
            </c:ext>
          </c:extLst>
        </c:ser>
        <c:ser>
          <c:idx val="4"/>
          <c:order val="4"/>
          <c:tx>
            <c:strRef>
              <c:f>Sheet1!$F$2</c:f>
              <c:strCache>
                <c:ptCount val="1"/>
                <c:pt idx="0">
                  <c:v>6000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Sheet1!$A$3:$A$11</c:f>
              <c:numCache>
                <c:formatCode>_(* #,##0_);_(* \(#,##0\);_(* "-"??_);_(@_)</c:formatCode>
                <c:ptCount val="9"/>
                <c:pt idx="0">
                  <c:v>10000</c:v>
                </c:pt>
                <c:pt idx="1">
                  <c:v>50000</c:v>
                </c:pt>
                <c:pt idx="2">
                  <c:v>75000</c:v>
                </c:pt>
                <c:pt idx="3">
                  <c:v>100000</c:v>
                </c:pt>
                <c:pt idx="4">
                  <c:v>150000</c:v>
                </c:pt>
                <c:pt idx="5">
                  <c:v>200000</c:v>
                </c:pt>
                <c:pt idx="6">
                  <c:v>333333</c:v>
                </c:pt>
                <c:pt idx="7">
                  <c:v>1000000</c:v>
                </c:pt>
                <c:pt idx="8">
                  <c:v>10000000</c:v>
                </c:pt>
              </c:numCache>
            </c:numRef>
          </c:xVal>
          <c:yVal>
            <c:numRef>
              <c:f>Sheet1!$F$3:$F$11</c:f>
              <c:numCache>
                <c:formatCode>0.0E+00</c:formatCode>
                <c:ptCount val="9"/>
                <c:pt idx="0">
                  <c:v>0.2495</c:v>
                </c:pt>
                <c:pt idx="3">
                  <c:v>4.7000000000000002E-3</c:v>
                </c:pt>
                <c:pt idx="5">
                  <c:v>1.4599999999000001E-3</c:v>
                </c:pt>
                <c:pt idx="7">
                  <c:v>5.3999999999999998E-5</c:v>
                </c:pt>
                <c:pt idx="8">
                  <c:v>1.1000000000000001E-6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FB5A-4CB0-85EA-8022E8F77D37}"/>
            </c:ext>
          </c:extLst>
        </c:ser>
        <c:ser>
          <c:idx val="5"/>
          <c:order val="5"/>
          <c:tx>
            <c:strRef>
              <c:f>Sheet1!$G$2</c:f>
              <c:strCache>
                <c:ptCount val="1"/>
                <c:pt idx="0">
                  <c:v>18000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xVal>
            <c:numRef>
              <c:f>Sheet1!$A$3:$A$11</c:f>
              <c:numCache>
                <c:formatCode>_(* #,##0_);_(* \(#,##0\);_(* "-"??_);_(@_)</c:formatCode>
                <c:ptCount val="9"/>
                <c:pt idx="0">
                  <c:v>10000</c:v>
                </c:pt>
                <c:pt idx="1">
                  <c:v>50000</c:v>
                </c:pt>
                <c:pt idx="2">
                  <c:v>75000</c:v>
                </c:pt>
                <c:pt idx="3">
                  <c:v>100000</c:v>
                </c:pt>
                <c:pt idx="4">
                  <c:v>150000</c:v>
                </c:pt>
                <c:pt idx="5">
                  <c:v>200000</c:v>
                </c:pt>
                <c:pt idx="6">
                  <c:v>333333</c:v>
                </c:pt>
                <c:pt idx="7">
                  <c:v>1000000</c:v>
                </c:pt>
                <c:pt idx="8">
                  <c:v>10000000</c:v>
                </c:pt>
              </c:numCache>
            </c:numRef>
          </c:xVal>
          <c:yVal>
            <c:numRef>
              <c:f>Sheet1!$G$3:$G$11</c:f>
              <c:numCache>
                <c:formatCode>0.0E+00</c:formatCode>
                <c:ptCount val="9"/>
                <c:pt idx="0">
                  <c:v>0.1004</c:v>
                </c:pt>
                <c:pt idx="3">
                  <c:v>3.0999999999999999E-3</c:v>
                </c:pt>
                <c:pt idx="5">
                  <c:v>6.8333333333000005E-4</c:v>
                </c:pt>
                <c:pt idx="7">
                  <c:v>4.0000000000000003E-5</c:v>
                </c:pt>
                <c:pt idx="8" formatCode="0.00E+00">
                  <c:v>2.9999999999999999E-7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FB5A-4CB0-85EA-8022E8F77D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31498816"/>
        <c:axId val="562802224"/>
      </c:scatterChart>
      <c:valAx>
        <c:axId val="831498816"/>
        <c:scaling>
          <c:logBase val="10"/>
          <c:orientation val="minMax"/>
          <c:min val="1000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MTTF of components (hours)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_(* #,##0_);_(* \(#,##0\);_(* &quot;-&quot;??_);_(@_)" sourceLinked="0"/>
        <c:majorTickMark val="out"/>
        <c:minorTickMark val="none"/>
        <c:tickLblPos val="high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2802224"/>
        <c:crosses val="autoZero"/>
        <c:crossBetween val="midCat"/>
      </c:valAx>
      <c:valAx>
        <c:axId val="562802224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Probability of failure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14988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07/02/2024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/>
              <a:t>Click icon to add picture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02043" y="4767263"/>
            <a:ext cx="717631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7967" y="4527550"/>
            <a:ext cx="8243343" cy="61595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5E9C8D1-22B5-EF15-E59F-DBB66B1E7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State of Study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062AF0B-560B-90A2-6279-5B9D88273D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9E273C1-6A7F-C280-D072-CC27F0CB76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258599-A2AA-26F2-FAC3-734050CB06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0D956D-93CA-3A2C-D57F-6B1EE11E9B70}"/>
              </a:ext>
            </a:extLst>
          </p:cNvPr>
          <p:cNvSpPr/>
          <p:nvPr/>
        </p:nvSpPr>
        <p:spPr>
          <a:xfrm>
            <a:off x="5397630" y="269741"/>
            <a:ext cx="2598290" cy="13351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Annotations following meeting</a:t>
            </a:r>
          </a:p>
        </p:txBody>
      </p:sp>
    </p:spTree>
    <p:extLst>
      <p:ext uri="{BB962C8B-B14F-4D97-AF65-F5344CB8AC3E}">
        <p14:creationId xmlns:p14="http://schemas.microsoft.com/office/powerpoint/2010/main" val="1597140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83F01-54FD-1827-C8A5-36856DAB8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System Functional Diagram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A6AA18-29E3-CCEA-36E8-8F68061025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45579D-0AB9-EEAA-5F98-0B6BE7B480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9288753-2E56-5308-76B4-735041CAEC8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573" y="993775"/>
            <a:ext cx="5906854" cy="3203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8165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7E5766-A045-A577-B9BA-A03942D29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Top-Level FMECA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B62B2F-FD5B-D009-752D-AB12DBB3C4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115DD-B555-F159-7165-8E014EF824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6" name="Content Placeholder 6">
            <a:extLst>
              <a:ext uri="{FF2B5EF4-FFF2-40B4-BE49-F238E27FC236}">
                <a16:creationId xmlns:a16="http://schemas.microsoft.com/office/drawing/2014/main" id="{BC1D83AD-ECC6-3A68-CFEE-D586B40236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650209"/>
              </p:ext>
            </p:extLst>
          </p:nvPr>
        </p:nvGraphicFramePr>
        <p:xfrm>
          <a:off x="696147" y="993774"/>
          <a:ext cx="7751705" cy="3203577"/>
        </p:xfrm>
        <a:graphic>
          <a:graphicData uri="http://schemas.openxmlformats.org/drawingml/2006/table">
            <a:tbl>
              <a:tblPr/>
              <a:tblGrid>
                <a:gridCol w="736933">
                  <a:extLst>
                    <a:ext uri="{9D8B030D-6E8A-4147-A177-3AD203B41FA5}">
                      <a16:colId xmlns:a16="http://schemas.microsoft.com/office/drawing/2014/main" val="4277189040"/>
                    </a:ext>
                  </a:extLst>
                </a:gridCol>
                <a:gridCol w="1077591">
                  <a:extLst>
                    <a:ext uri="{9D8B030D-6E8A-4147-A177-3AD203B41FA5}">
                      <a16:colId xmlns:a16="http://schemas.microsoft.com/office/drawing/2014/main" val="2404027314"/>
                    </a:ext>
                  </a:extLst>
                </a:gridCol>
                <a:gridCol w="1599007">
                  <a:extLst>
                    <a:ext uri="{9D8B030D-6E8A-4147-A177-3AD203B41FA5}">
                      <a16:colId xmlns:a16="http://schemas.microsoft.com/office/drawing/2014/main" val="4094374454"/>
                    </a:ext>
                  </a:extLst>
                </a:gridCol>
                <a:gridCol w="1953569">
                  <a:extLst>
                    <a:ext uri="{9D8B030D-6E8A-4147-A177-3AD203B41FA5}">
                      <a16:colId xmlns:a16="http://schemas.microsoft.com/office/drawing/2014/main" val="3524117281"/>
                    </a:ext>
                  </a:extLst>
                </a:gridCol>
                <a:gridCol w="757790">
                  <a:extLst>
                    <a:ext uri="{9D8B030D-6E8A-4147-A177-3AD203B41FA5}">
                      <a16:colId xmlns:a16="http://schemas.microsoft.com/office/drawing/2014/main" val="964397714"/>
                    </a:ext>
                  </a:extLst>
                </a:gridCol>
                <a:gridCol w="549224">
                  <a:extLst>
                    <a:ext uri="{9D8B030D-6E8A-4147-A177-3AD203B41FA5}">
                      <a16:colId xmlns:a16="http://schemas.microsoft.com/office/drawing/2014/main" val="725064204"/>
                    </a:ext>
                  </a:extLst>
                </a:gridCol>
                <a:gridCol w="1077591">
                  <a:extLst>
                    <a:ext uri="{9D8B030D-6E8A-4147-A177-3AD203B41FA5}">
                      <a16:colId xmlns:a16="http://schemas.microsoft.com/office/drawing/2014/main" val="2589926185"/>
                    </a:ext>
                  </a:extLst>
                </a:gridCol>
              </a:tblGrid>
              <a:tr h="300335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situation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function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failure mode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effect (worst case)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criticality/downtime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reliability target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FA7D00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5187097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quench or powering failure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 FPA loop open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detect FPA loop open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damage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1/100y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1865421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drive switch opening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drive switch opening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 damage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9C0006"/>
                          </a:solidFill>
                          <a:effectLst/>
                          <a:latin typeface="Calibri" panose="020F0502020204030204" pitchFamily="34" charset="0"/>
                        </a:rPr>
                        <a:t>1/100y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0508420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drive switch opening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successful opening but internal problem preventing operation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cannot restart machine until problem solved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8642001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 data and transmit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collect data and transmit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cannot restart machine until problem diagnosed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9660225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normal operation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 FPA loop closed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detect FPA loop closed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spurious dump or delay of fill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952341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continuously drive closed switch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spuriously open switch (with opening FPA loop)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spurious dump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3337509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spuriously open switch (without opening FPA loop)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will trip and send FPA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3795466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 data and transmit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collect data and transmit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cannot restart machine until problem diagnosed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455016"/>
                  </a:ext>
                </a:extLst>
              </a:tr>
              <a:tr h="400447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spurious opening of EE switches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 switches opening 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detect switches opening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will trip and send FPA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there is no active protection of the switches by the EE controls in case of spurious opening, except vacuum switches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9525783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FPA loop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open FPA loop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will trip and send FPA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4430844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all other switches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(see above)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2352232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 data and transmit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collect data and transmit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cannot restart machine until problem diagnosed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166991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 indicating unsafe operation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 unsafe operation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detect unsafe operation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damage, possibly magnet damage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3F3F76"/>
                          </a:solidFill>
                          <a:effectLst/>
                          <a:latin typeface="Calibri" panose="020F0502020204030204" pitchFamily="34" charset="0"/>
                        </a:rPr>
                        <a:t>1/10y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better discuss on case by case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6728419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switches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open switches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EE damage, possibly magnet damage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3F3F76"/>
                          </a:solidFill>
                          <a:effectLst/>
                          <a:latin typeface="Calibri" panose="020F0502020204030204" pitchFamily="34" charset="0"/>
                        </a:rPr>
                        <a:t>1/10y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better discuss on case by case</a:t>
                      </a:r>
                    </a:p>
                  </a:txBody>
                  <a:tcPr marL="4171" marR="4171" marT="4171" marB="0" anchor="b">
                    <a:lnL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172192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FPA loop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open FPA loop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will trip and send FPA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9302138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 data and transmit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collect data and transmit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cannot restart machine until problem diagnosed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721299"/>
                  </a:ext>
                </a:extLst>
              </a:tr>
              <a:tr h="200223"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loss of mains power (opens switches)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FPA loop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open FPA loop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PC will trip and send FPA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2461839"/>
                  </a:ext>
                </a:extLst>
              </a:tr>
              <a:tr h="400447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 switches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open switches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they open anyways?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there is no active protection of the switches by the EE controls in case of spurious opening, except vacuum switches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7206538"/>
                  </a:ext>
                </a:extLst>
              </a:tr>
              <a:tr h="10011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collect data and transmit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fail to collect data and transmit (on time)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cannot restart machine until problem diagnosed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hours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1/y</a:t>
                      </a: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171" marR="4171" marT="41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8856973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A8F8A2BA-DFAF-33F6-14FA-E21EF0C0EEC1}"/>
              </a:ext>
            </a:extLst>
          </p:cNvPr>
          <p:cNvSpPr/>
          <p:nvPr/>
        </p:nvSpPr>
        <p:spPr>
          <a:xfrm>
            <a:off x="2945277" y="1364022"/>
            <a:ext cx="2738148" cy="47488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1: open switch upon FPA loop opening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2379E2-E981-255F-731E-7C997CAECB1E}"/>
              </a:ext>
            </a:extLst>
          </p:cNvPr>
          <p:cNvSpPr/>
          <p:nvPr/>
        </p:nvSpPr>
        <p:spPr>
          <a:xfrm>
            <a:off x="2945277" y="3011794"/>
            <a:ext cx="2738148" cy="474882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2: prevent operation if interlock detected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51577C-5425-CBD3-507C-8B66DB54A677}"/>
              </a:ext>
            </a:extLst>
          </p:cNvPr>
          <p:cNvSpPr/>
          <p:nvPr/>
        </p:nvSpPr>
        <p:spPr>
          <a:xfrm>
            <a:off x="2945277" y="3566279"/>
            <a:ext cx="2738148" cy="811678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3: </a:t>
            </a:r>
            <a:r>
              <a:rPr lang="en-US" dirty="0" err="1"/>
              <a:t>behaviour</a:t>
            </a:r>
            <a:r>
              <a:rPr lang="en-US" dirty="0"/>
              <a:t> of new vacuum switches under loss of power</a:t>
            </a:r>
          </a:p>
        </p:txBody>
      </p:sp>
    </p:spTree>
    <p:extLst>
      <p:ext uri="{BB962C8B-B14F-4D97-AF65-F5344CB8AC3E}">
        <p14:creationId xmlns:p14="http://schemas.microsoft.com/office/powerpoint/2010/main" val="40871137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68A24-61A7-4CE3-6FE9-D0356CE44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1: Simulation of switch opening request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2F8B7-5B0A-9A0A-E7B4-770EA31EC1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823" y="2200958"/>
            <a:ext cx="5483874" cy="2405600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Simulation model of most critical function generated following last meeting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Failure if no path functional and demand (FPA open)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Considers that upon each demand, blind failures are discovered and fixed (e.g. if CNTL stopped triggering Driver 1)</a:t>
            </a:r>
          </a:p>
          <a:p>
            <a:pPr>
              <a:lnSpc>
                <a:spcPct val="120000"/>
              </a:lnSpc>
            </a:pPr>
            <a:r>
              <a:rPr lang="en-US" dirty="0"/>
              <a:t>Used to estimate failure rate requirement for the “”boxes”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Demand interval varied between 13 and 750 days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Based on initial Top-level requirement, failure rate per box ~few hundred FITS (1E6 – 1E7 hours MTTF)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FITS: failures in 10^9 hours, example: single discrete components have &lt;10 FITS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770981-511F-F54E-39AB-6BA41F2747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 dirty="0"/>
              <a:t>2024 Weekly AFT Meetings, 09/02/2024,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5CF6BB-4360-C6B8-6299-85BA46B961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2954F3A-6AF7-9A95-E900-9B204D884B38}"/>
              </a:ext>
            </a:extLst>
          </p:cNvPr>
          <p:cNvGrpSpPr/>
          <p:nvPr/>
        </p:nvGrpSpPr>
        <p:grpSpPr>
          <a:xfrm>
            <a:off x="124990" y="953131"/>
            <a:ext cx="8891274" cy="1038172"/>
            <a:chOff x="124990" y="953131"/>
            <a:chExt cx="8891274" cy="103817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67BF518-96A3-D024-9D7F-C860003B3B31}"/>
                </a:ext>
              </a:extLst>
            </p:cNvPr>
            <p:cNvGrpSpPr/>
            <p:nvPr/>
          </p:nvGrpSpPr>
          <p:grpSpPr>
            <a:xfrm>
              <a:off x="124990" y="953131"/>
              <a:ext cx="8891274" cy="1038172"/>
              <a:chOff x="308168" y="1670506"/>
              <a:chExt cx="8891274" cy="103817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29D5133-AC48-B0DA-F01B-A4C041C2E649}"/>
                  </a:ext>
                </a:extLst>
              </p:cNvPr>
              <p:cNvSpPr/>
              <p:nvPr/>
            </p:nvSpPr>
            <p:spPr>
              <a:xfrm>
                <a:off x="1071522" y="1864164"/>
                <a:ext cx="3500990" cy="636543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EE06A9E3-00E6-FEF9-20CF-76091B0081FF}"/>
                  </a:ext>
                </a:extLst>
              </p:cNvPr>
              <p:cNvSpPr/>
              <p:nvPr/>
            </p:nvSpPr>
            <p:spPr>
              <a:xfrm>
                <a:off x="4935098" y="1864164"/>
                <a:ext cx="3500990" cy="636543"/>
              </a:xfrm>
              <a:prstGeom prst="rect">
                <a:avLst/>
              </a:prstGeom>
              <a:noFill/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7EF66AF2-A465-B397-2EB6-A53C6F8241F7}"/>
                  </a:ext>
                </a:extLst>
              </p:cNvPr>
              <p:cNvSpPr/>
              <p:nvPr/>
            </p:nvSpPr>
            <p:spPr>
              <a:xfrm>
                <a:off x="1394334" y="1687346"/>
                <a:ext cx="1333710" cy="40415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F(S)PA (1)</a:t>
                </a: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099AAE8-EDC2-D174-2EFA-125A7AE97CD0}"/>
                  </a:ext>
                </a:extLst>
              </p:cNvPr>
              <p:cNvSpPr/>
              <p:nvPr/>
            </p:nvSpPr>
            <p:spPr>
              <a:xfrm>
                <a:off x="1394334" y="2304523"/>
                <a:ext cx="1333710" cy="40415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F(S)PA (2)</a:t>
                </a: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310990D5-B624-5F1E-FC5A-87AAA4CF9694}"/>
                  </a:ext>
                </a:extLst>
              </p:cNvPr>
              <p:cNvSpPr/>
              <p:nvPr/>
            </p:nvSpPr>
            <p:spPr>
              <a:xfrm>
                <a:off x="2996639" y="1683978"/>
                <a:ext cx="1333710" cy="40415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CNTL 1</a:t>
                </a: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6A33357-3B17-9F98-0D7B-2778AB808DEA}"/>
                  </a:ext>
                </a:extLst>
              </p:cNvPr>
              <p:cNvSpPr/>
              <p:nvPr/>
            </p:nvSpPr>
            <p:spPr>
              <a:xfrm>
                <a:off x="2996639" y="2301155"/>
                <a:ext cx="1333710" cy="40415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CNTL 2</a:t>
                </a: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EA8EAB92-47FE-A852-8CB3-2D9E99A156C7}"/>
                  </a:ext>
                </a:extLst>
              </p:cNvPr>
              <p:cNvSpPr/>
              <p:nvPr/>
            </p:nvSpPr>
            <p:spPr>
              <a:xfrm>
                <a:off x="5124345" y="1670506"/>
                <a:ext cx="1333710" cy="40415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Driver 1</a:t>
                </a: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61DDAF2-D7F2-540B-7940-31F21AA5C168}"/>
                  </a:ext>
                </a:extLst>
              </p:cNvPr>
              <p:cNvSpPr/>
              <p:nvPr/>
            </p:nvSpPr>
            <p:spPr>
              <a:xfrm>
                <a:off x="5124345" y="2287683"/>
                <a:ext cx="1333710" cy="40415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Driver 2</a:t>
                </a: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5C96712-4159-D208-E074-4DD2C9DC1DEB}"/>
                  </a:ext>
                </a:extLst>
              </p:cNvPr>
              <p:cNvSpPr/>
              <p:nvPr/>
            </p:nvSpPr>
            <p:spPr>
              <a:xfrm>
                <a:off x="6913572" y="1670506"/>
                <a:ext cx="1333710" cy="40415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SW 1</a:t>
                </a: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AE5F6B7-40B6-8CDC-5870-7730031D2BD6}"/>
                  </a:ext>
                </a:extLst>
              </p:cNvPr>
              <p:cNvSpPr/>
              <p:nvPr/>
            </p:nvSpPr>
            <p:spPr>
              <a:xfrm>
                <a:off x="6913572" y="2287683"/>
                <a:ext cx="1333710" cy="40415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accent6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/>
                  <a:t>SW 2</a:t>
                </a:r>
              </a:p>
            </p:txBody>
          </p:sp>
          <p:cxnSp>
            <p:nvCxnSpPr>
              <p:cNvPr id="17" name="Straight Connector 16">
                <a:extLst>
                  <a:ext uri="{FF2B5EF4-FFF2-40B4-BE49-F238E27FC236}">
                    <a16:creationId xmlns:a16="http://schemas.microsoft.com/office/drawing/2014/main" id="{64CE433A-1DF2-A33B-D4AA-E485EB131769}"/>
                  </a:ext>
                </a:extLst>
              </p:cNvPr>
              <p:cNvCxnSpPr>
                <a:stCxn id="15" idx="1"/>
              </p:cNvCxnSpPr>
              <p:nvPr/>
            </p:nvCxnSpPr>
            <p:spPr>
              <a:xfrm flipH="1" flipV="1">
                <a:off x="308168" y="2182435"/>
                <a:ext cx="763354" cy="1"/>
              </a:xfrm>
              <a:prstGeom prst="line">
                <a:avLst/>
              </a:prstGeom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F153DF2C-B426-25CF-7B05-79BFC882DDD3}"/>
                  </a:ext>
                </a:extLst>
              </p:cNvPr>
              <p:cNvCxnSpPr/>
              <p:nvPr/>
            </p:nvCxnSpPr>
            <p:spPr>
              <a:xfrm flipH="1" flipV="1">
                <a:off x="8436088" y="2179908"/>
                <a:ext cx="763354" cy="1"/>
              </a:xfrm>
              <a:prstGeom prst="line">
                <a:avLst/>
              </a:prstGeom>
              <a:ln w="9525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28EC7B8-91E4-2410-BCF9-7D4D7FCE024A}"/>
                </a:ext>
              </a:extLst>
            </p:cNvPr>
            <p:cNvCxnSpPr>
              <a:cxnSpLocks/>
              <a:stCxn id="14" idx="1"/>
              <a:endCxn id="15" idx="3"/>
            </p:cNvCxnSpPr>
            <p:nvPr/>
          </p:nvCxnSpPr>
          <p:spPr>
            <a:xfrm flipH="1">
              <a:off x="4389334" y="1465061"/>
              <a:ext cx="362586" cy="0"/>
            </a:xfrm>
            <a:prstGeom prst="line">
              <a:avLst/>
            </a:prstGeom>
            <a:ln w="9525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4B4C28C-7285-F36A-3612-3EAE5837EDFD}"/>
              </a:ext>
            </a:extLst>
          </p:cNvPr>
          <p:cNvGrpSpPr/>
          <p:nvPr/>
        </p:nvGrpSpPr>
        <p:grpSpPr>
          <a:xfrm>
            <a:off x="6067372" y="2135168"/>
            <a:ext cx="2948892" cy="2668656"/>
            <a:chOff x="0" y="0"/>
            <a:chExt cx="3850203" cy="2743200"/>
          </a:xfrm>
        </p:grpSpPr>
        <p:graphicFrame>
          <p:nvGraphicFramePr>
            <p:cNvPr id="28" name="Chart 27">
              <a:extLst>
                <a:ext uri="{FF2B5EF4-FFF2-40B4-BE49-F238E27FC236}">
                  <a16:creationId xmlns:a16="http://schemas.microsoft.com/office/drawing/2014/main" id="{78294E6E-A6F9-39D5-B5E9-1B4CC879C98B}"/>
                </a:ext>
              </a:extLst>
            </p:cNvPr>
            <p:cNvGraphicFramePr/>
            <p:nvPr/>
          </p:nvGraphicFramePr>
          <p:xfrm>
            <a:off x="0" y="0"/>
            <a:ext cx="3850203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CD91504-2A44-C42A-5762-E1D49752B246}"/>
                </a:ext>
              </a:extLst>
            </p:cNvPr>
            <p:cNvCxnSpPr/>
            <p:nvPr/>
          </p:nvCxnSpPr>
          <p:spPr>
            <a:xfrm>
              <a:off x="833973" y="1421225"/>
              <a:ext cx="2696712" cy="0"/>
            </a:xfrm>
            <a:prstGeom prst="line">
              <a:avLst/>
            </a:prstGeom>
            <a:noFill/>
            <a:ln w="28575" cap="flat" cmpd="sng" algn="ctr">
              <a:solidFill>
                <a:srgbClr val="A5A5A5"/>
              </a:solidFill>
              <a:prstDash val="solid"/>
              <a:miter lim="800000"/>
            </a:ln>
            <a:effectLst/>
          </p:spPr>
        </p:cxn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6C946084-5014-F9DE-F9BD-C7620125CA8B}"/>
              </a:ext>
            </a:extLst>
          </p:cNvPr>
          <p:cNvSpPr/>
          <p:nvPr/>
        </p:nvSpPr>
        <p:spPr>
          <a:xfrm>
            <a:off x="5967040" y="1129815"/>
            <a:ext cx="1143000" cy="61564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Crossing here too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FC18D5C-684B-B94F-2BA6-DE69E89056DE}"/>
              </a:ext>
            </a:extLst>
          </p:cNvPr>
          <p:cNvSpPr/>
          <p:nvPr/>
        </p:nvSpPr>
        <p:spPr>
          <a:xfrm>
            <a:off x="2136270" y="1194665"/>
            <a:ext cx="1143000" cy="615648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Crossing here too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241EDC9-8663-28CC-D6E7-F69B25613CC2}"/>
              </a:ext>
            </a:extLst>
          </p:cNvPr>
          <p:cNvSpPr/>
          <p:nvPr/>
        </p:nvSpPr>
        <p:spPr>
          <a:xfrm>
            <a:off x="573570" y="729163"/>
            <a:ext cx="1143000" cy="151619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Single optocoupler with double read-out</a:t>
            </a:r>
          </a:p>
        </p:txBody>
      </p:sp>
    </p:spTree>
    <p:extLst>
      <p:ext uri="{BB962C8B-B14F-4D97-AF65-F5344CB8AC3E}">
        <p14:creationId xmlns:p14="http://schemas.microsoft.com/office/powerpoint/2010/main" val="4263591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68A24-61A7-4CE3-6FE9-D0356CE44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1: Simulation of switch opening request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2F8B7-5B0A-9A0A-E7B4-770EA31EC1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Next steps</a:t>
            </a:r>
          </a:p>
          <a:p>
            <a:pPr>
              <a:lnSpc>
                <a:spcPct val="120000"/>
              </a:lnSpc>
            </a:pPr>
            <a:r>
              <a:rPr lang="en-US" dirty="0"/>
              <a:t>Finalize top-level requirements</a:t>
            </a:r>
          </a:p>
          <a:p>
            <a:pPr>
              <a:lnSpc>
                <a:spcPct val="120000"/>
              </a:lnSpc>
            </a:pPr>
            <a:r>
              <a:rPr lang="en-US" dirty="0"/>
              <a:t>Based on requirements, estimate whether boards fulfill them based on component prediction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To so </a:t>
            </a:r>
            <a:r>
              <a:rPr lang="en-US" dirty="0" err="1"/>
              <a:t>so</a:t>
            </a:r>
            <a:r>
              <a:rPr lang="en-US" dirty="0"/>
              <a:t>, would need design files (processed by design office) – so far: </a:t>
            </a:r>
            <a:r>
              <a:rPr lang="en-US" sz="1000" dirty="0"/>
              <a:t>G:\Departments\TE\Projects\EnergyExtraction\UniversalElectronics\GLAB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Possibly: FMECA for selected boards to get components on critical path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770981-511F-F54E-39AB-6BA41F2747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5CF6BB-4360-C6B8-6299-85BA46B961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3D1FA2-2D49-40ED-7F15-012AA9109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6997" y="4023870"/>
            <a:ext cx="7598108" cy="57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4209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0631F0-1421-4160-9D4A-99A70AB63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2: Critical interlocks?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676DD7-42F0-FC40-BB79-404ACBADEF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Document and clarify</a:t>
            </a:r>
          </a:p>
          <a:p>
            <a:pPr lvl="1"/>
            <a:r>
              <a:rPr lang="en-US" dirty="0"/>
              <a:t>Discussed e.g. interlock based on dump resistor temperature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58AA65-BCB3-E6A2-560B-48BD6E477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2001AB-B5AD-6742-51A0-55601FF086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592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B185E1-8CE6-D94F-C3E4-FA10A2EAB8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3: Behavior of new vacuum switches under loss of power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0CBEEE-0AA5-7488-776E-1C97CC11B4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Clarify and document</a:t>
            </a:r>
          </a:p>
          <a:p>
            <a:pPr lvl="1"/>
            <a:r>
              <a:rPr lang="en-US" dirty="0"/>
              <a:t>New vacuum switches have to be latched not to re-close</a:t>
            </a:r>
          </a:p>
          <a:p>
            <a:pPr lvl="1"/>
            <a:r>
              <a:rPr lang="en-US" dirty="0"/>
              <a:t>Clarify and check whether failure rate estimation also necessary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17F58C-F571-5636-A32E-3E001C8119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B88773-279C-047C-E8D2-0093342A0C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657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B67E8-BBD2-F9E0-BC39-3A964988C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Notes (raw)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1FC1C0-4ACC-5D39-8C83-0DAA3FF6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24CE0-EF24-4F9E-7D3C-414C87053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0E02331-B17D-B5B7-CB55-8828962404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Bozhidar - state of EE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chassis electronics able to serve all (beyond HL LHC)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vacuum, IGBT, FRESCA, </a:t>
            </a:r>
            <a:r>
              <a:rPr lang="en-GB" dirty="0" err="1"/>
              <a:t>Prevessin</a:t>
            </a:r>
            <a:r>
              <a:rPr lang="en-GB" dirty="0"/>
              <a:t> test station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programming of control cards different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only connectors different (chassis </a:t>
            </a:r>
            <a:r>
              <a:rPr lang="en-GB" dirty="0" err="1"/>
              <a:t>backpanel</a:t>
            </a:r>
            <a:r>
              <a:rPr lang="en-GB" dirty="0"/>
              <a:t>)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PSU &amp; capacitor boards may still change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universal motherboard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 err="1"/>
              <a:t>backpanel</a:t>
            </a:r>
            <a:r>
              <a:rPr lang="en-GB" dirty="0"/>
              <a:t> connected to other side of motherboard; connectors adapted to system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current progress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made prototype for vacuum switch (most urgent)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launched pre series of ten systems for testing in </a:t>
            </a:r>
            <a:r>
              <a:rPr lang="en-GB" dirty="0" err="1"/>
              <a:t>poland</a:t>
            </a:r>
            <a:r>
              <a:rPr lang="en-GB" dirty="0"/>
              <a:t> and in charm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series design -&gt; little changes by end of sept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have tester for PCBs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boards are not testable yet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launch production Jan/Feb next year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go to design office with big order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449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B67E8-BBD2-F9E0-BC39-3A964988CF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3440" y="175120"/>
            <a:ext cx="402061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Notes (raw)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65CF5-DD27-8C59-ABE2-EB954A4B4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25121"/>
            <a:ext cx="8229600" cy="3872230"/>
          </a:xfrm>
        </p:spPr>
        <p:txBody>
          <a:bodyPr>
            <a:normAutofit fontScale="2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our state of study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slide 4: </a:t>
            </a:r>
            <a:r>
              <a:rPr lang="en-GB" dirty="0" err="1"/>
              <a:t>neach</a:t>
            </a:r>
            <a:r>
              <a:rPr lang="en-GB" dirty="0"/>
              <a:t> FPA channel is actually going to both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depending on system different situation 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GB" dirty="0"/>
              <a:t>vacuum system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focus on vacuum switches 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GB" dirty="0"/>
              <a:t>needs power upon loss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next steps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link to GLAB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vacuum switch critical path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FPA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critical interlock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no electricity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use a single optocoupler with two outputs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driver card 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can be optocoupler (13KA) or relays (600A)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vacuum </a:t>
            </a:r>
            <a:r>
              <a:rPr lang="en-GB" dirty="0" err="1"/>
              <a:t>sw</a:t>
            </a:r>
            <a:r>
              <a:rPr lang="en-GB" dirty="0"/>
              <a:t> 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GB" dirty="0"/>
              <a:t>three operations 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open switch </a:t>
            </a:r>
          </a:p>
          <a:p>
            <a:pPr marL="2514600" lvl="5" indent="-228600">
              <a:buFont typeface="Arial" panose="020B0604020202020204" pitchFamily="34" charset="0"/>
              <a:buChar char="•"/>
            </a:pPr>
            <a:r>
              <a:rPr lang="en-GB" dirty="0"/>
              <a:t>pre charged capacitor</a:t>
            </a:r>
          </a:p>
          <a:p>
            <a:pPr marL="2514600" lvl="5" indent="-228600">
              <a:buFont typeface="Arial" panose="020B0604020202020204" pitchFamily="34" charset="0"/>
              <a:buChar char="•"/>
            </a:pPr>
            <a:r>
              <a:rPr lang="en-GB" dirty="0"/>
              <a:t>done by two </a:t>
            </a:r>
            <a:r>
              <a:rPr lang="en-GB" dirty="0" err="1"/>
              <a:t>fibers</a:t>
            </a:r>
            <a:endParaRPr lang="en-GB" dirty="0"/>
          </a:p>
          <a:p>
            <a:pPr marL="2514600" lvl="5" indent="-228600">
              <a:buFont typeface="Arial" panose="020B0604020202020204" pitchFamily="34" charset="0"/>
              <a:buChar char="•"/>
            </a:pPr>
            <a:r>
              <a:rPr lang="en-GB" dirty="0"/>
              <a:t>same for sw2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kill the arc </a:t>
            </a:r>
          </a:p>
          <a:p>
            <a:pPr marL="2514600" lvl="5" indent="-228600">
              <a:buFont typeface="Arial" panose="020B0604020202020204" pitchFamily="34" charset="0"/>
              <a:buChar char="•"/>
            </a:pPr>
            <a:r>
              <a:rPr lang="en-GB" dirty="0"/>
              <a:t>pre charged </a:t>
            </a:r>
            <a:r>
              <a:rPr lang="en-GB" dirty="0" err="1"/>
              <a:t>capactiro</a:t>
            </a:r>
            <a:endParaRPr lang="en-GB" dirty="0"/>
          </a:p>
          <a:p>
            <a:pPr marL="2514600" lvl="5" indent="-228600">
              <a:buFont typeface="Arial" panose="020B0604020202020204" pitchFamily="34" charset="0"/>
              <a:buChar char="•"/>
            </a:pPr>
            <a:r>
              <a:rPr lang="en-GB" dirty="0"/>
              <a:t>after delay activated</a:t>
            </a:r>
          </a:p>
          <a:p>
            <a:pPr marL="2514600" lvl="5" indent="-228600">
              <a:buFont typeface="Arial" panose="020B0604020202020204" pitchFamily="34" charset="0"/>
              <a:buChar char="•"/>
            </a:pPr>
            <a:r>
              <a:rPr lang="en-GB" dirty="0"/>
              <a:t>two </a:t>
            </a:r>
            <a:r>
              <a:rPr lang="en-GB" dirty="0" err="1"/>
              <a:t>fibers</a:t>
            </a:r>
            <a:r>
              <a:rPr lang="en-GB" dirty="0"/>
              <a:t> </a:t>
            </a:r>
          </a:p>
          <a:p>
            <a:pPr marL="2971800" lvl="6" indent="-228600">
              <a:buFont typeface="Arial" panose="020B0604020202020204" pitchFamily="34" charset="0"/>
              <a:buChar char="•"/>
            </a:pPr>
            <a:r>
              <a:rPr lang="en-GB" dirty="0"/>
              <a:t>same for sw2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trigger CC in opposite direction </a:t>
            </a:r>
          </a:p>
          <a:p>
            <a:pPr marL="2514600" lvl="5" indent="-228600">
              <a:buFont typeface="Arial" panose="020B0604020202020204" pitchFamily="34" charset="0"/>
              <a:buChar char="•"/>
            </a:pPr>
            <a:r>
              <a:rPr lang="en-GB" dirty="0"/>
              <a:t>kill the arc in the other direction</a:t>
            </a:r>
          </a:p>
          <a:p>
            <a:pPr marL="2514600" lvl="5" indent="-228600">
              <a:buFont typeface="Arial" panose="020B0604020202020204" pitchFamily="34" charset="0"/>
              <a:buChar char="•"/>
            </a:pPr>
            <a:r>
              <a:rPr lang="en-GB" dirty="0"/>
              <a:t>(mainly needed for D1 &amp; D2)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all done in microseconds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keep non vacuum switches with relays in mind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other switches 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GB" dirty="0"/>
              <a:t>always two relays in series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GB" dirty="0"/>
              <a:t>EM switches 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cut current - switch opens (slow due to magnetization) - controlled by two relays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transistor to push opening - faster than relay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both fast enough (redundant)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 err="1"/>
              <a:t>bozhidar</a:t>
            </a:r>
            <a:r>
              <a:rPr lang="en-GB" dirty="0"/>
              <a:t> prepares diagram for vacuum specifically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meanwhile we get the full schematics</a:t>
            </a:r>
          </a:p>
          <a:p>
            <a:pPr marL="1143000" lvl="2" indent="-228600">
              <a:buFont typeface="Arial" panose="020B0604020202020204" pitchFamily="34" charset="0"/>
              <a:buChar char="•"/>
            </a:pPr>
            <a:r>
              <a:rPr lang="en-GB" dirty="0"/>
              <a:t>electricity 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GB" dirty="0"/>
              <a:t>UPS 1&amp;2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GB" dirty="0"/>
              <a:t>distribution box 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regular circuit breakers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emergency stop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GB" dirty="0"/>
              <a:t>transfer switch </a:t>
            </a:r>
          </a:p>
          <a:p>
            <a:pPr marL="2057400" lvl="4" indent="-228600">
              <a:buFont typeface="Arial" panose="020B0604020202020204" pitchFamily="34" charset="0"/>
              <a:buChar char="•"/>
            </a:pPr>
            <a:r>
              <a:rPr lang="en-GB" dirty="0"/>
              <a:t>single line goes to cluster of outlets</a:t>
            </a:r>
          </a:p>
          <a:p>
            <a:pPr marL="1600200" lvl="3" indent="-228600">
              <a:buFont typeface="Arial" panose="020B0604020202020204" pitchFamily="34" charset="0"/>
              <a:buChar char="•"/>
            </a:pPr>
            <a:r>
              <a:rPr lang="en-GB" dirty="0"/>
              <a:t>monitor the output line + line to each vacuum drivers is monitored as well --&gt; </a:t>
            </a:r>
            <a:r>
              <a:rPr lang="en-GB" dirty="0" err="1"/>
              <a:t>fiber</a:t>
            </a:r>
            <a:r>
              <a:rPr lang="en-GB" dirty="0"/>
              <a:t> to interlock board + 24V transformed -&gt; two PSUs redundant - also monitored (four wires)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1FC1C0-4ACC-5D39-8C83-0DAA3FF6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GB"/>
              <a:t>2024 Weekly AFT Meetings, 09/02/2024, Lukas Felsberger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24CE0-EF24-4F9E-7D3C-414C870537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426822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 standard template.potx" id="{C29DA60B-71C0-4C22-A405-F3432406019F}" vid="{DC818F09-3889-4605-A872-6F2F98E31C2E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 standard template</Template>
  <TotalTime>99647</TotalTime>
  <Words>1216</Words>
  <Application>Microsoft Office PowerPoint</Application>
  <PresentationFormat>On-screen Show (16:9)</PresentationFormat>
  <Paragraphs>225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CERN2Corporate16-9</vt:lpstr>
      <vt:lpstr>State of Study</vt:lpstr>
      <vt:lpstr>System Functional Diagram</vt:lpstr>
      <vt:lpstr>Top-Level FMECA</vt:lpstr>
      <vt:lpstr>1: Simulation of switch opening request</vt:lpstr>
      <vt:lpstr>1: Simulation of switch opening request</vt:lpstr>
      <vt:lpstr>2: Critical interlocks?</vt:lpstr>
      <vt:lpstr>3: Behavior of new vacuum switches under loss of power</vt:lpstr>
      <vt:lpstr>Notes (raw)</vt:lpstr>
      <vt:lpstr>Notes (raw)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 Uythoven</dc:creator>
  <cp:lastModifiedBy>Lukas Felsberger</cp:lastModifiedBy>
  <cp:revision>2446</cp:revision>
  <cp:lastPrinted>2023-11-30T14:54:55Z</cp:lastPrinted>
  <dcterms:created xsi:type="dcterms:W3CDTF">2020-10-21T08:19:07Z</dcterms:created>
  <dcterms:modified xsi:type="dcterms:W3CDTF">2024-02-14T10:03:55Z</dcterms:modified>
</cp:coreProperties>
</file>