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92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6966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70061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78765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346204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99205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685100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13861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94415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7573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165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165513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51332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90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166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712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645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2777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75790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6793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192139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F0E27C4-1165-6B4A-B359-08642B57213E}" type="datetimeFigureOut">
              <a:rPr lang="en-CH" smtClean="0"/>
              <a:t>16.10.2024</a:t>
            </a:fld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FA17D01-772E-5249-BE4F-84B2153CE9AA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671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A71E9-BDE9-935E-8EC4-4E0BD8479E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Models for FPA/SPA and Interlocks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89480E-4201-C12A-D92F-DC5796EA12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Energy Extraction Universal Controls #6</a:t>
            </a:r>
          </a:p>
        </p:txBody>
      </p:sp>
    </p:spTree>
    <p:extLst>
      <p:ext uri="{BB962C8B-B14F-4D97-AF65-F5344CB8AC3E}">
        <p14:creationId xmlns:p14="http://schemas.microsoft.com/office/powerpoint/2010/main" val="331710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A diagram of a computer program&#10;&#10;Description automatically generated">
            <a:extLst>
              <a:ext uri="{FF2B5EF4-FFF2-40B4-BE49-F238E27FC236}">
                <a16:creationId xmlns:a16="http://schemas.microsoft.com/office/drawing/2014/main" id="{4EB03568-A4E0-2278-B30A-2F27FD6297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6731" y="906464"/>
            <a:ext cx="6218538" cy="261962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CFB4ABC-A6DB-8D74-717A-CA1DAC5A9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Model with the FSPA card</a:t>
            </a:r>
            <a:br>
              <a:rPr lang="en-CH" dirty="0"/>
            </a:br>
            <a:r>
              <a:rPr lang="en-CH" b="0" dirty="0"/>
              <a:t>Description</a:t>
            </a:r>
            <a:br>
              <a:rPr lang="en-CH" dirty="0"/>
            </a:b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D712B1-DE78-0C7A-F65C-A146E6DFDAF1}"/>
              </a:ext>
            </a:extLst>
          </p:cNvPr>
          <p:cNvSpPr txBox="1"/>
          <p:nvPr/>
        </p:nvSpPr>
        <p:spPr>
          <a:xfrm>
            <a:off x="407988" y="4053563"/>
            <a:ext cx="3600000" cy="21236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CH" sz="1600" b="1" dirty="0">
                <a:solidFill>
                  <a:schemeClr val="tx2"/>
                </a:solidFill>
              </a:rPr>
              <a:t>FSPA card </a:t>
            </a:r>
            <a:r>
              <a:rPr lang="en-CH" sz="1600" dirty="0">
                <a:solidFill>
                  <a:schemeClr val="tx2"/>
                </a:solidFill>
              </a:rPr>
              <a:t>has internal redundancy leading to complete crossing of the output signals inside: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Signals </a:t>
            </a:r>
            <a:r>
              <a:rPr lang="en-CH" sz="1600" b="1" dirty="0">
                <a:solidFill>
                  <a:schemeClr val="tx2"/>
                </a:solidFill>
              </a:rPr>
              <a:t>ST LOOP A 1 </a:t>
            </a:r>
            <a:r>
              <a:rPr lang="en-CH" sz="1600" dirty="0">
                <a:solidFill>
                  <a:schemeClr val="tx2"/>
                </a:solidFill>
              </a:rPr>
              <a:t>and </a:t>
            </a:r>
            <a:r>
              <a:rPr lang="en-CH" sz="1600" b="1" dirty="0">
                <a:solidFill>
                  <a:schemeClr val="tx2"/>
                </a:solidFill>
              </a:rPr>
              <a:t>ST LOOP A 2</a:t>
            </a:r>
            <a:r>
              <a:rPr lang="en-CH" sz="1600" dirty="0">
                <a:solidFill>
                  <a:schemeClr val="tx2"/>
                </a:solidFill>
              </a:rPr>
              <a:t> going to </a:t>
            </a:r>
            <a:r>
              <a:rPr lang="en-CH" sz="1600" b="1" dirty="0">
                <a:solidFill>
                  <a:schemeClr val="tx2"/>
                </a:solidFill>
              </a:rPr>
              <a:t>CNTL 1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Signals </a:t>
            </a:r>
            <a:r>
              <a:rPr lang="en-CH" sz="1600" b="1" dirty="0">
                <a:solidFill>
                  <a:schemeClr val="tx2"/>
                </a:solidFill>
              </a:rPr>
              <a:t>ST LOOP A 1R </a:t>
            </a:r>
            <a:r>
              <a:rPr lang="en-CH" sz="1600" dirty="0">
                <a:solidFill>
                  <a:schemeClr val="tx2"/>
                </a:solidFill>
              </a:rPr>
              <a:t>and </a:t>
            </a:r>
            <a:r>
              <a:rPr lang="en-CH" sz="1600" b="1" dirty="0">
                <a:solidFill>
                  <a:schemeClr val="tx2"/>
                </a:solidFill>
              </a:rPr>
              <a:t>ST LOOP A 2R</a:t>
            </a:r>
            <a:r>
              <a:rPr lang="en-CH" sz="1600" dirty="0">
                <a:solidFill>
                  <a:schemeClr val="tx2"/>
                </a:solidFill>
              </a:rPr>
              <a:t> going to </a:t>
            </a:r>
            <a:r>
              <a:rPr lang="en-CH" sz="1600" b="1" dirty="0">
                <a:solidFill>
                  <a:schemeClr val="tx2"/>
                </a:solidFill>
              </a:rPr>
              <a:t>CNTL 2</a:t>
            </a:r>
          </a:p>
          <a:p>
            <a:pPr algn="l"/>
            <a:endParaRPr lang="en-CH" sz="16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702E47-7FF4-BB2D-DEA0-C3D7070416AD}"/>
              </a:ext>
            </a:extLst>
          </p:cNvPr>
          <p:cNvSpPr txBox="1"/>
          <p:nvPr/>
        </p:nvSpPr>
        <p:spPr>
          <a:xfrm>
            <a:off x="4177862" y="4604774"/>
            <a:ext cx="3600000" cy="10212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b="1" dirty="0">
                <a:solidFill>
                  <a:schemeClr val="tx2"/>
                </a:solidFill>
              </a:rPr>
              <a:t>Control boards </a:t>
            </a:r>
            <a:r>
              <a:rPr lang="en-CH" sz="1600" dirty="0">
                <a:solidFill>
                  <a:schemeClr val="tx2"/>
                </a:solidFill>
              </a:rPr>
              <a:t>inputs are coming from two redundant paths of the </a:t>
            </a:r>
            <a:r>
              <a:rPr lang="en-CH" sz="1600" b="1" dirty="0">
                <a:solidFill>
                  <a:schemeClr val="tx2"/>
                </a:solidFill>
              </a:rPr>
              <a:t>FSPA card</a:t>
            </a:r>
            <a:r>
              <a:rPr lang="en-CH" sz="1600" dirty="0">
                <a:solidFill>
                  <a:schemeClr val="tx2"/>
                </a:solidFill>
              </a:rPr>
              <a:t>; outputs are provided to two </a:t>
            </a:r>
            <a:r>
              <a:rPr lang="en-CH" sz="1600" b="1" dirty="0">
                <a:solidFill>
                  <a:schemeClr val="tx2"/>
                </a:solidFill>
              </a:rPr>
              <a:t>driver cards</a:t>
            </a:r>
            <a:r>
              <a:rPr lang="en-CH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F6FAA4-44E7-D79A-A2D1-B0633BBF0866}"/>
              </a:ext>
            </a:extLst>
          </p:cNvPr>
          <p:cNvSpPr txBox="1"/>
          <p:nvPr/>
        </p:nvSpPr>
        <p:spPr>
          <a:xfrm>
            <a:off x="7947736" y="4422895"/>
            <a:ext cx="360000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CH" sz="1600" dirty="0">
                <a:solidFill>
                  <a:schemeClr val="tx2"/>
                </a:solidFill>
              </a:rPr>
              <a:t>The </a:t>
            </a:r>
            <a:r>
              <a:rPr lang="en-CH" sz="1600" b="1" dirty="0">
                <a:solidFill>
                  <a:schemeClr val="tx2"/>
                </a:solidFill>
              </a:rPr>
              <a:t>driver cards </a:t>
            </a:r>
            <a:r>
              <a:rPr lang="en-CH" sz="1600" dirty="0">
                <a:solidFill>
                  <a:schemeClr val="tx2"/>
                </a:solidFill>
              </a:rPr>
              <a:t>have a redundant and non-reduntant paths.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CH" sz="1600" dirty="0">
                <a:solidFill>
                  <a:schemeClr val="tx2"/>
                </a:solidFill>
              </a:rPr>
              <a:t>Given the model, we pessimistically assume that there is just one path (i.e., as if the card was non-redundant).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C1DB201-F31A-FA67-F851-FA34E3354E11}"/>
              </a:ext>
            </a:extLst>
          </p:cNvPr>
          <p:cNvCxnSpPr/>
          <p:nvPr/>
        </p:nvCxnSpPr>
        <p:spPr>
          <a:xfrm flipV="1">
            <a:off x="2280745" y="2827283"/>
            <a:ext cx="1019503" cy="903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D9C9602-5751-40F1-F6F3-A32BB3DC698D}"/>
              </a:ext>
            </a:extLst>
          </p:cNvPr>
          <p:cNvCxnSpPr>
            <a:cxnSpLocks/>
          </p:cNvCxnSpPr>
          <p:nvPr/>
        </p:nvCxnSpPr>
        <p:spPr>
          <a:xfrm flipV="1">
            <a:off x="5224100" y="3175507"/>
            <a:ext cx="0" cy="1111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EBAD4DF-CB9C-A813-A9DF-39D44A3190D6}"/>
              </a:ext>
            </a:extLst>
          </p:cNvPr>
          <p:cNvCxnSpPr>
            <a:cxnSpLocks/>
          </p:cNvCxnSpPr>
          <p:nvPr/>
        </p:nvCxnSpPr>
        <p:spPr>
          <a:xfrm flipH="1" flipV="1">
            <a:off x="7525265" y="3590950"/>
            <a:ext cx="1581665" cy="695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Brace 17">
            <a:extLst>
              <a:ext uri="{FF2B5EF4-FFF2-40B4-BE49-F238E27FC236}">
                <a16:creationId xmlns:a16="http://schemas.microsoft.com/office/drawing/2014/main" id="{AD1ED398-17F1-2E97-55A3-A09C3179A983}"/>
              </a:ext>
            </a:extLst>
          </p:cNvPr>
          <p:cNvSpPr/>
          <p:nvPr/>
        </p:nvSpPr>
        <p:spPr>
          <a:xfrm rot="5400000">
            <a:off x="7188547" y="2427572"/>
            <a:ext cx="197614" cy="196124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2422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4F0ECE-ECE8-4C85-463F-A7CE48948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Model with the FSPA card</a:t>
            </a:r>
            <a:br>
              <a:rPr lang="en-CH" dirty="0"/>
            </a:br>
            <a:r>
              <a:rPr lang="en-CH" b="0" dirty="0"/>
              <a:t>Results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419DE-BF93-286D-27B0-87DD97D2F53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H" dirty="0"/>
              <a:t>Assumptions: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One FSPA card per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Simplified models for calculations: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b="0" dirty="0"/>
              <a:t>driver model with just 1oo2 redundant path</a:t>
            </a:r>
            <a:endParaRPr lang="en-CH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FSPA card without additional internal redundancies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ym typeface="Wingdings" pitchFamily="2" charset="2"/>
              </a:rPr>
              <a:t> with yearly testing &amp; two fully redundant paths for switch opening, the reliability requirements are met</a:t>
            </a: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pic>
        <p:nvPicPr>
          <p:cNvPr id="10" name="Content Placeholder 9" descr="A graph with blue dots and a red line&#10;&#10;Description automatically generated">
            <a:extLst>
              <a:ext uri="{FF2B5EF4-FFF2-40B4-BE49-F238E27FC236}">
                <a16:creationId xmlns:a16="http://schemas.microsoft.com/office/drawing/2014/main" id="{47B7C70A-9F5D-0E2B-A929-1A61901DED7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8" y="1941612"/>
            <a:ext cx="5616575" cy="3909814"/>
          </a:xfrm>
        </p:spPr>
      </p:pic>
    </p:spTree>
    <p:extLst>
      <p:ext uri="{BB962C8B-B14F-4D97-AF65-F5344CB8AC3E}">
        <p14:creationId xmlns:p14="http://schemas.microsoft.com/office/powerpoint/2010/main" val="2269856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781F4436-457D-3E7E-4BA1-E7F4181C3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32367"/>
          <a:stretch/>
        </p:blipFill>
        <p:spPr>
          <a:xfrm>
            <a:off x="2249035" y="1668162"/>
            <a:ext cx="7693927" cy="3374957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507C7F2-1F16-DE8C-2144-09512EB3B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Model with interlocks</a:t>
            </a:r>
            <a:br>
              <a:rPr lang="en-CH" dirty="0"/>
            </a:br>
            <a:r>
              <a:rPr lang="en-CH" b="0" dirty="0"/>
              <a:t>Description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67C13B-AEB5-EF00-27C7-55DDA8CEC8DD}"/>
              </a:ext>
            </a:extLst>
          </p:cNvPr>
          <p:cNvSpPr txBox="1"/>
          <p:nvPr/>
        </p:nvSpPr>
        <p:spPr>
          <a:xfrm>
            <a:off x="5336058" y="5043119"/>
            <a:ext cx="15198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X</a:t>
            </a:r>
            <a:r>
              <a:rPr lang="en-CH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3466368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E2ED810-BDA3-3E0F-2637-0D30882C9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Model with interlocks</a:t>
            </a:r>
            <a:br>
              <a:rPr lang="en-CH" dirty="0"/>
            </a:br>
            <a:r>
              <a:rPr lang="en-CH" b="0" dirty="0"/>
              <a:t>Results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13845D-AC48-5EA4-CE7A-D7C0FBE7A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373594"/>
            <a:ext cx="5611813" cy="5827182"/>
          </a:xfrm>
        </p:spPr>
        <p:txBody>
          <a:bodyPr/>
          <a:lstStyle/>
          <a:p>
            <a:r>
              <a:rPr lang="en-CH" dirty="0"/>
              <a:t>Assumptions: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</a:t>
            </a:r>
            <a:r>
              <a:rPr lang="en-CH" b="0" dirty="0"/>
              <a:t>etween 600A and 13kA case, 13kA considered more critical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CH" dirty="0"/>
              <a:t>aken as baseline and results scaled to all EE systems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D</a:t>
            </a:r>
            <a:r>
              <a:rPr lang="en-CH" b="0" dirty="0"/>
              <a:t>emand parameter scan (blue line is one demand per 32 systems per year)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dirty="0"/>
              <a:t>24 critical interlocks assumed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T</a:t>
            </a:r>
            <a:r>
              <a:rPr lang="en-CH" b="0" dirty="0"/>
              <a:t>est every three years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>
                <a:sym typeface="Wingdings" pitchFamily="2" charset="2"/>
              </a:rPr>
              <a:t> </a:t>
            </a:r>
            <a:r>
              <a:rPr lang="en-CH" b="0" dirty="0"/>
              <a:t>with yearly tests, and critical interlock rates &lt;= 1 per 32 EE systems, the reliability requirements are met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CH" dirty="0"/>
              <a:t>urther gains possible if possible single points of failure in interlock card mitigated (last meeting)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Y</a:t>
            </a:r>
            <a:r>
              <a:rPr lang="en-CH" b="0" dirty="0"/>
              <a:t>early testing of interlocks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b="0" dirty="0"/>
          </a:p>
        </p:txBody>
      </p:sp>
      <p:pic>
        <p:nvPicPr>
          <p:cNvPr id="14" name="Content Placeholder 13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1A3D5988-9FFC-44C3-4540-E3D5060FAAC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7988" y="1860355"/>
            <a:ext cx="5616575" cy="4072328"/>
          </a:xfrm>
        </p:spPr>
      </p:pic>
    </p:spTree>
    <p:extLst>
      <p:ext uri="{BB962C8B-B14F-4D97-AF65-F5344CB8AC3E}">
        <p14:creationId xmlns:p14="http://schemas.microsoft.com/office/powerpoint/2010/main" val="3309569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816868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191</TotalTime>
  <Words>276</Words>
  <Application>Microsoft Macintosh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Wingdings</vt:lpstr>
      <vt:lpstr>CERN Corporate</vt:lpstr>
      <vt:lpstr>Models for FPA/SPA and Interlocks</vt:lpstr>
      <vt:lpstr>Model with the FSPA card Description </vt:lpstr>
      <vt:lpstr>Model with the FSPA card Results</vt:lpstr>
      <vt:lpstr>Model with interlocks Description</vt:lpstr>
      <vt:lpstr>Model with interlocks Results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Milosz Robert Blaszkiewicz</dc:creator>
  <cp:lastModifiedBy>Milosz Robert Blaszkiewicz</cp:lastModifiedBy>
  <cp:revision>7</cp:revision>
  <dcterms:created xsi:type="dcterms:W3CDTF">2024-10-15T16:17:21Z</dcterms:created>
  <dcterms:modified xsi:type="dcterms:W3CDTF">2024-10-16T11:42:04Z</dcterms:modified>
</cp:coreProperties>
</file>