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304" r:id="rId3"/>
    <p:sldId id="311" r:id="rId4"/>
    <p:sldId id="312" r:id="rId5"/>
    <p:sldId id="305" r:id="rId6"/>
    <p:sldId id="306" r:id="rId7"/>
    <p:sldId id="310" r:id="rId8"/>
    <p:sldId id="313" r:id="rId9"/>
    <p:sldId id="309" r:id="rId10"/>
    <p:sldId id="307" r:id="rId11"/>
    <p:sldId id="308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9E1EB"/>
    <a:srgbClr val="D1C2D4"/>
    <a:srgbClr val="D0BECF"/>
    <a:srgbClr val="F3E5FF"/>
    <a:srgbClr val="510193"/>
    <a:srgbClr val="E5C5FF"/>
    <a:srgbClr val="4472C4"/>
    <a:srgbClr val="FFFFFF"/>
    <a:srgbClr val="FF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84" autoAdjust="0"/>
    <p:restoredTop sz="95226" autoAdjust="0"/>
  </p:normalViewPr>
  <p:slideViewPr>
    <p:cSldViewPr snapToGrid="0">
      <p:cViewPr varScale="1">
        <p:scale>
          <a:sx n="128" d="100"/>
          <a:sy n="128" d="100"/>
        </p:scale>
        <p:origin x="791" y="7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08A74C9-689E-E3D0-EA96-46511FB42A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13A3AE-1314-71BB-EE9A-5A85958CFBF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72A45-EFF2-4984-8EB2-86A8C08FC319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4594E9-B4A8-A4D5-6ED5-3E19A0AD55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CCF2A-17A5-4B6E-E3AD-B40785A801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20A4D-9FF6-43BF-953A-D7F85BAB5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544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051A9-BCAE-B048-A5C2-4A15C3D3034C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88435-C071-0E47-9E27-5EAD1123E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888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gradFill flip="none" rotWithShape="1">
          <a:gsLst>
            <a:gs pos="100000">
              <a:srgbClr val="FF0000">
                <a:alpha val="20000"/>
              </a:srgbClr>
            </a:gs>
            <a:gs pos="60000">
              <a:schemeClr val="bg1">
                <a:alpha val="3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9" descr="MUON-SlideGraph-gradient.png">
            <a:extLst>
              <a:ext uri="{FF2B5EF4-FFF2-40B4-BE49-F238E27FC236}">
                <a16:creationId xmlns:a16="http://schemas.microsoft.com/office/drawing/2014/main" id="{C5A1BC7A-AF12-6C1F-62BA-1C1EE8D7AE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936509"/>
            <a:ext cx="12192000" cy="2933814"/>
          </a:xfrm>
          <a:prstGeom prst="rect">
            <a:avLst/>
          </a:prstGeom>
        </p:spPr>
      </p:pic>
      <p:pic>
        <p:nvPicPr>
          <p:cNvPr id="11" name="Image 7" descr="MUON-SlideGraph-LogoBkgnd2.png">
            <a:extLst>
              <a:ext uri="{FF2B5EF4-FFF2-40B4-BE49-F238E27FC236}">
                <a16:creationId xmlns:a16="http://schemas.microsoft.com/office/drawing/2014/main" id="{0842B2B6-DBAF-8476-563C-794C4DCF31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960" y="17907"/>
            <a:ext cx="12193920" cy="6862191"/>
          </a:xfrm>
          <a:prstGeom prst="rect">
            <a:avLst/>
          </a:prstGeom>
        </p:spPr>
      </p:pic>
      <p:pic>
        <p:nvPicPr>
          <p:cNvPr id="4" name="Image 85" descr="MCC-inernational-finalV01.png">
            <a:extLst>
              <a:ext uri="{FF2B5EF4-FFF2-40B4-BE49-F238E27FC236}">
                <a16:creationId xmlns:a16="http://schemas.microsoft.com/office/drawing/2014/main" id="{9557BA00-E9CB-2798-A522-7108EC23CC4A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63" y="138899"/>
            <a:ext cx="1834109" cy="184037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DB0C386-95C0-9EB4-B58B-6BC429B22695}"/>
              </a:ext>
            </a:extLst>
          </p:cNvPr>
          <p:cNvPicPr/>
          <p:nvPr userDrawn="1"/>
        </p:nvPicPr>
        <p:blipFill rotWithShape="1">
          <a:blip r:embed="rId5"/>
          <a:srcRect l="10338" t="16055" r="11693" b="14565"/>
          <a:stretch/>
        </p:blipFill>
        <p:spPr>
          <a:xfrm>
            <a:off x="9919503" y="289148"/>
            <a:ext cx="1982704" cy="1116000"/>
          </a:xfrm>
          <a:prstGeom prst="rect">
            <a:avLst/>
          </a:prstGeom>
        </p:spPr>
      </p:pic>
      <p:sp>
        <p:nvSpPr>
          <p:cNvPr id="8" name="Segnaposto data 3">
            <a:extLst>
              <a:ext uri="{FF2B5EF4-FFF2-40B4-BE49-F238E27FC236}">
                <a16:creationId xmlns:a16="http://schemas.microsoft.com/office/drawing/2014/main" id="{7C737EF2-55F8-CC01-84B0-76CB759584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1" y="6491576"/>
            <a:ext cx="2259497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z="1600" b="1">
                <a:solidFill>
                  <a:schemeClr val="bg1"/>
                </a:solidFill>
              </a:rPr>
              <a:t>23 November 2023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Segnaposto piè di pagina 4">
            <a:extLst>
              <a:ext uri="{FF2B5EF4-FFF2-40B4-BE49-F238E27FC236}">
                <a16:creationId xmlns:a16="http://schemas.microsoft.com/office/drawing/2014/main" id="{31CF73FC-9C3F-7E85-33DA-BCFB928878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15335" y="6491575"/>
            <a:ext cx="2176665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z="1600" b="1" dirty="0">
                <a:solidFill>
                  <a:schemeClr val="bg1"/>
                </a:solidFill>
              </a:rPr>
              <a:t>WP7 – Task 4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480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2015"/>
            <a:ext cx="12189822" cy="663982"/>
          </a:xfrm>
          <a:prstGeom prst="rect">
            <a:avLst/>
          </a:prstGeom>
        </p:spPr>
      </p:pic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6A474FD9-F076-E648-1C70-BF4EE7BB1F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29 January – D. Novelli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8" name="Segnaposto piè di pagina 4">
            <a:extLst>
              <a:ext uri="{FF2B5EF4-FFF2-40B4-BE49-F238E27FC236}">
                <a16:creationId xmlns:a16="http://schemas.microsoft.com/office/drawing/2014/main" id="{E6903575-2A78-A8F2-0F63-91401FAD11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mmWG – WP7 – Task 4</a:t>
            </a:r>
            <a:endParaRPr lang="en-GB" dirty="0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1" y="23150"/>
            <a:ext cx="1242153" cy="124333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5809131-1FC7-482F-F135-DCD9E847E550}"/>
              </a:ext>
            </a:extLst>
          </p:cNvPr>
          <p:cNvPicPr/>
          <p:nvPr userDrawn="1"/>
        </p:nvPicPr>
        <p:blipFill rotWithShape="1">
          <a:blip r:embed="rId4"/>
          <a:srcRect l="10338" t="16055" r="11693" b="14565"/>
          <a:stretch/>
        </p:blipFill>
        <p:spPr>
          <a:xfrm>
            <a:off x="10813365" y="78994"/>
            <a:ext cx="1296000" cy="75600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088F58E1-5B85-E45C-9ADA-B79659903A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71184" y="308170"/>
            <a:ext cx="9707671" cy="6811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cap="small" baseline="0">
                <a:solidFill>
                  <a:schemeClr val="tx1"/>
                </a:solidFill>
              </a:defRPr>
            </a:lvl1pPr>
          </a:lstStyle>
          <a:p>
            <a:r>
              <a:rPr lang="it-IT" sz="4000" dirty="0"/>
              <a:t>TITLE</a:t>
            </a:r>
            <a:endParaRPr lang="en-GB" sz="4000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6A425A5-E202-730C-E988-F0D493B28D49}"/>
              </a:ext>
            </a:extLst>
          </p:cNvPr>
          <p:cNvSpPr txBox="1">
            <a:spLocks/>
          </p:cNvSpPr>
          <p:nvPr userDrawn="1"/>
        </p:nvSpPr>
        <p:spPr>
          <a:xfrm>
            <a:off x="735496" y="6546328"/>
            <a:ext cx="2998304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3502DF86-BCC2-6C4F-811D-421817A93AF9}"/>
              </a:ext>
            </a:extLst>
          </p:cNvPr>
          <p:cNvSpPr txBox="1">
            <a:spLocks/>
          </p:cNvSpPr>
          <p:nvPr userDrawn="1"/>
        </p:nvSpPr>
        <p:spPr>
          <a:xfrm>
            <a:off x="4141304" y="5362927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2F0AE32-5762-9601-80C5-0370FF74A8CB}"/>
              </a:ext>
            </a:extLst>
          </p:cNvPr>
          <p:cNvSpPr txBox="1">
            <a:spLocks/>
          </p:cNvSpPr>
          <p:nvPr userDrawn="1"/>
        </p:nvSpPr>
        <p:spPr>
          <a:xfrm>
            <a:off x="838200" y="5362927"/>
            <a:ext cx="3179556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6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30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C3647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E3AA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E3AA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E3AA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E3AA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E3AA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25.png"/><Relationship Id="rId12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35.png"/><Relationship Id="rId9" Type="http://schemas.openxmlformats.org/officeDocument/2006/relationships/image" Target="../media/image38.png"/><Relationship Id="rId1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46.png"/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12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2.png"/><Relationship Id="rId5" Type="http://schemas.openxmlformats.org/officeDocument/2006/relationships/image" Target="../media/image43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0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582DBDB-97F9-E069-FAAE-16234556F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dirty="0"/>
              <a:t>dipole – A-B plots</a:t>
            </a:r>
            <a:endParaRPr lang="en-GB" cap="small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27AA1CB-29A7-63BC-3FBC-BF50A9D8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mmWG – WP7 – Task 4</a:t>
            </a:r>
            <a:endParaRPr lang="en-GB" dirty="0"/>
          </a:p>
        </p:txBody>
      </p:sp>
      <p:pic>
        <p:nvPicPr>
          <p:cNvPr id="30" name="Picture 29" descr="A graph of a graph with colored lines&#10;&#10;Description automatically generated with medium confidence">
            <a:extLst>
              <a:ext uri="{FF2B5EF4-FFF2-40B4-BE49-F238E27FC236}">
                <a16:creationId xmlns:a16="http://schemas.microsoft.com/office/drawing/2014/main" id="{C91BA185-843C-1978-CAD2-77822768D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832" y="1275662"/>
            <a:ext cx="4112337" cy="3211876"/>
          </a:xfrm>
          <a:prstGeom prst="rect">
            <a:avLst/>
          </a:prstGeom>
        </p:spPr>
      </p:pic>
      <p:pic>
        <p:nvPicPr>
          <p:cNvPr id="32" name="Picture 31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AFB1A637-3CC6-A3D9-20A3-9BE348D8D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33253"/>
            <a:ext cx="4038600" cy="3154285"/>
          </a:xfrm>
          <a:prstGeom prst="rect">
            <a:avLst/>
          </a:prstGeom>
        </p:spPr>
      </p:pic>
      <p:pic>
        <p:nvPicPr>
          <p:cNvPr id="33" name="Picture 32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BD8C4A98-D5D0-225C-BFE4-5C56FD296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9665" y="1275663"/>
            <a:ext cx="4112335" cy="321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088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27AA1CB-29A7-63BC-3FBC-BF50A9D8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mmWG – WP7 – Task 4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A27E337-2E78-2008-602D-1BB6A91737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60375" y="1097817"/>
            <a:ext cx="4277607" cy="334034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18BCB8E-F85A-46A1-187B-C0DFDDA848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37982" y="1099942"/>
            <a:ext cx="4277607" cy="3336098"/>
          </a:xfrm>
          <a:prstGeom prst="rect">
            <a:avLst/>
          </a:prstGeom>
        </p:spPr>
      </p:pic>
      <p:sp>
        <p:nvSpPr>
          <p:cNvPr id="23" name="Title 5">
            <a:extLst>
              <a:ext uri="{FF2B5EF4-FFF2-40B4-BE49-F238E27FC236}">
                <a16:creationId xmlns:a16="http://schemas.microsoft.com/office/drawing/2014/main" id="{8EAFA4BE-0B53-947F-0C02-29F1D8A66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dirty="0"/>
              <a:t>“Double”   </a:t>
            </a:r>
            <a:r>
              <a:rPr lang="en-US" i="1" cap="none" dirty="0" err="1"/>
              <a:t>f</a:t>
            </a:r>
            <a:r>
              <a:rPr lang="en-US" i="1" cap="none" baseline="-25000" dirty="0" err="1"/>
              <a:t>strand</a:t>
            </a:r>
            <a:r>
              <a:rPr lang="en-US" dirty="0"/>
              <a:t> </a:t>
            </a:r>
            <a:endParaRPr lang="en-GB" cap="smal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4B9ED37-8C06-186C-FDB9-B952D140A296}"/>
                  </a:ext>
                </a:extLst>
              </p:cNvPr>
              <p:cNvSpPr txBox="1"/>
              <p:nvPr/>
            </p:nvSpPr>
            <p:spPr>
              <a:xfrm>
                <a:off x="5701549" y="5467686"/>
                <a:ext cx="246099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𝑖𝑛𝑠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𝑐𝑎𝑏𝑙𝑒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sub>
                      </m:sSub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4B9ED37-8C06-186C-FDB9-B952D140A2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549" y="5467686"/>
                <a:ext cx="2460995" cy="338554"/>
              </a:xfrm>
              <a:prstGeom prst="rect">
                <a:avLst/>
              </a:prstGeom>
              <a:blipFill>
                <a:blip r:embed="rId4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B19A799-38F6-5D77-EFD6-5E1F7D80C8D2}"/>
                  </a:ext>
                </a:extLst>
              </p:cNvPr>
              <p:cNvSpPr txBox="1"/>
              <p:nvPr/>
            </p:nvSpPr>
            <p:spPr>
              <a:xfrm>
                <a:off x="108655" y="4585918"/>
                <a:ext cx="2979576" cy="559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non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insulated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cable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insulated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cable</m:t>
                          </m:r>
                        </m:den>
                      </m:f>
                    </m:oMath>
                  </m:oMathPara>
                </a14:m>
                <a:endParaRPr lang="en-US" sz="1600" b="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B19A799-38F6-5D77-EFD6-5E1F7D80C8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55" y="4585918"/>
                <a:ext cx="2979576" cy="5599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44A2C61-A3F5-FC4D-38C2-4BB0279C4C27}"/>
                  </a:ext>
                </a:extLst>
              </p:cNvPr>
              <p:cNvSpPr txBox="1"/>
              <p:nvPr/>
            </p:nvSpPr>
            <p:spPr>
              <a:xfrm>
                <a:off x="9474148" y="4619901"/>
                <a:ext cx="2558136" cy="525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𝑖𝑛𝑠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𝑐𝑎𝑏𝑙𝑒</m:t>
                          </m:r>
                        </m:sub>
                      </m:sSub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</m:oMath>
                  </m:oMathPara>
                </a14:m>
                <a:endParaRPr lang="en-US" sz="1500" b="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44A2C61-A3F5-FC4D-38C2-4BB0279C4C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4148" y="4619901"/>
                <a:ext cx="2558136" cy="525978"/>
              </a:xfrm>
              <a:prstGeom prst="rect">
                <a:avLst/>
              </a:prstGeom>
              <a:blipFill>
                <a:blip r:embed="rId6"/>
                <a:stretch>
                  <a:fillRect b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B603C73-74C4-BE62-F16B-765E5F84C993}"/>
                  </a:ext>
                </a:extLst>
              </p:cNvPr>
              <p:cNvSpPr txBox="1"/>
              <p:nvPr/>
            </p:nvSpPr>
            <p:spPr>
              <a:xfrm>
                <a:off x="3356258" y="4585918"/>
                <a:ext cx="1741502" cy="652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𝑙𝑖𝑚𝑖𝑡</m:t>
                          </m:r>
                        </m:sub>
                      </m:sSub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1500" b="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B603C73-74C4-BE62-F16B-765E5F84C9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258" y="4585918"/>
                <a:ext cx="1741502" cy="65242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810265A-4571-1C11-5828-8C3CB3BFF842}"/>
                  </a:ext>
                </a:extLst>
              </p:cNvPr>
              <p:cNvSpPr txBox="1"/>
              <p:nvPr/>
            </p:nvSpPr>
            <p:spPr>
              <a:xfrm>
                <a:off x="5558205" y="4720615"/>
                <a:ext cx="34496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𝑖𝑛𝑠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𝑐𝑎𝑏𝑙𝑒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sub>
                      </m:sSub>
                    </m:oMath>
                  </m:oMathPara>
                </a14:m>
                <a:endParaRPr lang="en-US" sz="1600" i="1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810265A-4571-1C11-5828-8C3CB3BFF8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8205" y="4720615"/>
                <a:ext cx="3449662" cy="338554"/>
              </a:xfrm>
              <a:prstGeom prst="rect">
                <a:avLst/>
              </a:prstGeom>
              <a:blipFill>
                <a:blip r:embed="rId8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9A6BA8C-F72E-5A2A-AF21-9B6A792381E3}"/>
                  </a:ext>
                </a:extLst>
              </p:cNvPr>
              <p:cNvSpPr txBox="1"/>
              <p:nvPr/>
            </p:nvSpPr>
            <p:spPr>
              <a:xfrm>
                <a:off x="3899178" y="5477580"/>
                <a:ext cx="14650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𝑖𝑛𝑠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𝑐𝑎𝑏𝑙𝑒</m:t>
                          </m:r>
                        </m:sub>
                      </m:sSub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9A6BA8C-F72E-5A2A-AF21-9B6A792381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178" y="5477580"/>
                <a:ext cx="1465016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AE21799-B527-1A14-8DE2-488E07105FB1}"/>
                  </a:ext>
                </a:extLst>
              </p:cNvPr>
              <p:cNvSpPr txBox="1"/>
              <p:nvPr/>
            </p:nvSpPr>
            <p:spPr>
              <a:xfrm>
                <a:off x="108654" y="5319194"/>
                <a:ext cx="2979576" cy="559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𝑠𝑢𝑝𝑒𝑟𝑐𝑜𝑛𝑑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den>
                      </m:f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AE21799-B527-1A14-8DE2-488E07105F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54" y="5319194"/>
                <a:ext cx="2979576" cy="55989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E7C22DF-BD52-8729-E678-266F5C499C15}"/>
                  </a:ext>
                </a:extLst>
              </p:cNvPr>
              <p:cNvSpPr txBox="1"/>
              <p:nvPr/>
            </p:nvSpPr>
            <p:spPr>
              <a:xfrm>
                <a:off x="102434" y="6052407"/>
                <a:ext cx="2979576" cy="358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𝑒𝑛𝑔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E7C22DF-BD52-8729-E678-266F5C499C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34" y="6052407"/>
                <a:ext cx="2979576" cy="358560"/>
              </a:xfrm>
              <a:prstGeom prst="rect">
                <a:avLst/>
              </a:prstGeom>
              <a:blipFill>
                <a:blip r:embed="rId11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48D17B8-7D76-BB6D-F281-A7808899ACB8}"/>
              </a:ext>
            </a:extLst>
          </p:cNvPr>
          <p:cNvCxnSpPr>
            <a:cxnSpLocks/>
          </p:cNvCxnSpPr>
          <p:nvPr/>
        </p:nvCxnSpPr>
        <p:spPr>
          <a:xfrm>
            <a:off x="3222244" y="4553133"/>
            <a:ext cx="0" cy="18578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1AE3DCBE-7468-AD0C-63FE-4608F73AE72D}"/>
              </a:ext>
            </a:extLst>
          </p:cNvPr>
          <p:cNvSpPr/>
          <p:nvPr/>
        </p:nvSpPr>
        <p:spPr>
          <a:xfrm>
            <a:off x="5209868" y="4709555"/>
            <a:ext cx="348337" cy="3385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07D919B3-D160-E04B-54B1-895C45FC3C98}"/>
              </a:ext>
            </a:extLst>
          </p:cNvPr>
          <p:cNvSpPr/>
          <p:nvPr/>
        </p:nvSpPr>
        <p:spPr>
          <a:xfrm>
            <a:off x="9085499" y="4716427"/>
            <a:ext cx="348337" cy="3385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B4E70234-B7EB-3031-E82C-0FB30C53116D}"/>
              </a:ext>
            </a:extLst>
          </p:cNvPr>
          <p:cNvSpPr/>
          <p:nvPr/>
        </p:nvSpPr>
        <p:spPr>
          <a:xfrm>
            <a:off x="3550841" y="5477580"/>
            <a:ext cx="348337" cy="3385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37B140A-6A45-B657-88EB-F3964F9663BD}"/>
              </a:ext>
            </a:extLst>
          </p:cNvPr>
          <p:cNvCxnSpPr>
            <a:cxnSpLocks/>
          </p:cNvCxnSpPr>
          <p:nvPr/>
        </p:nvCxnSpPr>
        <p:spPr>
          <a:xfrm flipH="1">
            <a:off x="102434" y="5276398"/>
            <a:ext cx="299512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3323ED8E-8553-0DC8-67DE-56D6A68A5E51}"/>
              </a:ext>
            </a:extLst>
          </p:cNvPr>
          <p:cNvSpPr/>
          <p:nvPr/>
        </p:nvSpPr>
        <p:spPr>
          <a:xfrm>
            <a:off x="5356322" y="5477580"/>
            <a:ext cx="348337" cy="3385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01175E2-E192-DB55-F3D9-B3E78B1EF0EE}"/>
                  </a:ext>
                </a:extLst>
              </p:cNvPr>
              <p:cNvSpPr txBox="1"/>
              <p:nvPr/>
            </p:nvSpPr>
            <p:spPr>
              <a:xfrm>
                <a:off x="3465337" y="6011622"/>
                <a:ext cx="16292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=80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𝑚𝑚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01175E2-E192-DB55-F3D9-B3E78B1EF0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337" y="6011622"/>
                <a:ext cx="1629229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79B45F0-CF11-C37D-DEE0-D70F86DD4B72}"/>
              </a:ext>
            </a:extLst>
          </p:cNvPr>
          <p:cNvCxnSpPr>
            <a:cxnSpLocks/>
            <a:endCxn id="55" idx="1"/>
          </p:cNvCxnSpPr>
          <p:nvPr/>
        </p:nvCxnSpPr>
        <p:spPr>
          <a:xfrm>
            <a:off x="8109060" y="5696249"/>
            <a:ext cx="95737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C01DF54-1158-7484-64F9-024BEAA9C0B0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8109060" y="5696249"/>
            <a:ext cx="922203" cy="3656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4A2D226-7EED-F638-D1F5-0D9E4821134B}"/>
                  </a:ext>
                </a:extLst>
              </p:cNvPr>
              <p:cNvSpPr txBox="1"/>
              <p:nvPr/>
            </p:nvSpPr>
            <p:spPr>
              <a:xfrm>
                <a:off x="9066438" y="5526972"/>
                <a:ext cx="138922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𝑆𝑡𝑟𝑒𝑠𝑠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𝑐𝑢𝑟𝑣𝑒</m:t>
                      </m:r>
                    </m:oMath>
                  </m:oMathPara>
                </a14:m>
                <a:endParaRPr lang="en-US" sz="1600" b="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4A2D226-7EED-F638-D1F5-0D9E482113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6438" y="5526972"/>
                <a:ext cx="1389226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D9941DF-46F4-82BC-2416-3D8390BC5F39}"/>
                  </a:ext>
                </a:extLst>
              </p:cNvPr>
              <p:cNvSpPr txBox="1"/>
              <p:nvPr/>
            </p:nvSpPr>
            <p:spPr>
              <a:xfrm>
                <a:off x="9031263" y="5892656"/>
                <a:ext cx="15023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𝑀𝑎𝑟𝑔𝑖𝑛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𝑐𝑢𝑟𝑣𝑒</m:t>
                      </m:r>
                    </m:oMath>
                  </m:oMathPara>
                </a14:m>
                <a:endParaRPr lang="en-US" sz="1600" b="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D9941DF-46F4-82BC-2416-3D8390BC5F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1263" y="5892656"/>
                <a:ext cx="1502334" cy="338554"/>
              </a:xfrm>
              <a:prstGeom prst="rect">
                <a:avLst/>
              </a:prstGeom>
              <a:blipFill>
                <a:blip r:embed="rId14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Oval 56">
            <a:extLst>
              <a:ext uri="{FF2B5EF4-FFF2-40B4-BE49-F238E27FC236}">
                <a16:creationId xmlns:a16="http://schemas.microsoft.com/office/drawing/2014/main" id="{723B4B76-06C3-9D33-63A0-874DCE6FFF03}"/>
              </a:ext>
            </a:extLst>
          </p:cNvPr>
          <p:cNvSpPr/>
          <p:nvPr/>
        </p:nvSpPr>
        <p:spPr>
          <a:xfrm>
            <a:off x="5737493" y="5418141"/>
            <a:ext cx="2348967" cy="474514"/>
          </a:xfrm>
          <a:prstGeom prst="ellipse">
            <a:avLst/>
          </a:prstGeom>
          <a:noFill/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A720F97-3858-0430-1C09-164AD4509A6C}"/>
              </a:ext>
            </a:extLst>
          </p:cNvPr>
          <p:cNvSpPr/>
          <p:nvPr/>
        </p:nvSpPr>
        <p:spPr>
          <a:xfrm>
            <a:off x="6130950" y="4729551"/>
            <a:ext cx="635008" cy="338554"/>
          </a:xfrm>
          <a:prstGeom prst="ellipse">
            <a:avLst/>
          </a:prstGeom>
          <a:noFill/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BFA07F3C-D919-61A2-78CF-0BC6093BE3D7}"/>
              </a:ext>
            </a:extLst>
          </p:cNvPr>
          <p:cNvSpPr/>
          <p:nvPr/>
        </p:nvSpPr>
        <p:spPr>
          <a:xfrm>
            <a:off x="7338702" y="4709555"/>
            <a:ext cx="1562702" cy="426135"/>
          </a:xfrm>
          <a:prstGeom prst="ellipse">
            <a:avLst/>
          </a:prstGeom>
          <a:noFill/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38B6BDD-8C81-5F06-3681-42A7AABF321C}"/>
              </a:ext>
            </a:extLst>
          </p:cNvPr>
          <p:cNvSpPr/>
          <p:nvPr/>
        </p:nvSpPr>
        <p:spPr>
          <a:xfrm>
            <a:off x="9468312" y="4610293"/>
            <a:ext cx="2558136" cy="596899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61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27AA1CB-29A7-63BC-3FBC-BF50A9D8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mmWG – WP7 – Task 4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F38356-2CFA-B8AA-48D4-EDD2E6C108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60376" y="1097817"/>
            <a:ext cx="4277605" cy="33403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5B3668-E8BF-822A-404C-EA9F8D0C9D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43424" y="1099942"/>
            <a:ext cx="4266722" cy="3336098"/>
          </a:xfrm>
          <a:prstGeom prst="rect">
            <a:avLst/>
          </a:prstGeom>
        </p:spPr>
      </p:pic>
      <p:sp>
        <p:nvSpPr>
          <p:cNvPr id="18" name="Title 5">
            <a:extLst>
              <a:ext uri="{FF2B5EF4-FFF2-40B4-BE49-F238E27FC236}">
                <a16:creationId xmlns:a16="http://schemas.microsoft.com/office/drawing/2014/main" id="{0E6BEF30-D347-4002-9FE6-F8E0E6F84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i="1" cap="none" dirty="0" err="1"/>
              <a:t>f</a:t>
            </a:r>
            <a:r>
              <a:rPr lang="en-US" i="1" cap="none" baseline="-25000" dirty="0" err="1"/>
              <a:t>strand</a:t>
            </a:r>
            <a:r>
              <a:rPr lang="en-US" dirty="0"/>
              <a:t>   just in the Cost</a:t>
            </a:r>
            <a:endParaRPr lang="en-GB" cap="smal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C5EC3BE-9158-AD84-D8C2-02962FF74B95}"/>
                  </a:ext>
                </a:extLst>
              </p:cNvPr>
              <p:cNvSpPr txBox="1"/>
              <p:nvPr/>
            </p:nvSpPr>
            <p:spPr>
              <a:xfrm>
                <a:off x="108655" y="4585918"/>
                <a:ext cx="2979576" cy="559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non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insulated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cable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insulated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cable</m:t>
                          </m:r>
                        </m:den>
                      </m:f>
                    </m:oMath>
                  </m:oMathPara>
                </a14:m>
                <a:endParaRPr lang="en-US" sz="1600" b="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C5EC3BE-9158-AD84-D8C2-02962FF74B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55" y="4585918"/>
                <a:ext cx="2979576" cy="5599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C6B9811-9A68-F9CB-BD14-14C8EAABC018}"/>
                  </a:ext>
                </a:extLst>
              </p:cNvPr>
              <p:cNvSpPr txBox="1"/>
              <p:nvPr/>
            </p:nvSpPr>
            <p:spPr>
              <a:xfrm>
                <a:off x="9474148" y="4619901"/>
                <a:ext cx="2075953" cy="525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</m:oMath>
                  </m:oMathPara>
                </a14:m>
                <a:endParaRPr lang="en-US" sz="1500" b="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C6B9811-9A68-F9CB-BD14-14C8EAABC0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4148" y="4619901"/>
                <a:ext cx="2075953" cy="525978"/>
              </a:xfrm>
              <a:prstGeom prst="rect">
                <a:avLst/>
              </a:prstGeom>
              <a:blipFill>
                <a:blip r:embed="rId5"/>
                <a:stretch>
                  <a:fillRect b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AFDBC08-B339-2E9E-1273-E018B745C529}"/>
                  </a:ext>
                </a:extLst>
              </p:cNvPr>
              <p:cNvSpPr txBox="1"/>
              <p:nvPr/>
            </p:nvSpPr>
            <p:spPr>
              <a:xfrm>
                <a:off x="3356258" y="4585918"/>
                <a:ext cx="1741502" cy="652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𝑙𝑖𝑚𝑖𝑡</m:t>
                          </m:r>
                        </m:sub>
                      </m:sSub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1500" b="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AFDBC08-B339-2E9E-1273-E018B745C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258" y="4585918"/>
                <a:ext cx="1741502" cy="6524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508941A-69E5-563B-DC60-01C097FAEC46}"/>
                  </a:ext>
                </a:extLst>
              </p:cNvPr>
              <p:cNvSpPr txBox="1"/>
              <p:nvPr/>
            </p:nvSpPr>
            <p:spPr>
              <a:xfrm>
                <a:off x="5558205" y="4720615"/>
                <a:ext cx="34375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𝑖𝑛𝑠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𝑐𝑎𝑏𝑙𝑒</m:t>
                          </m:r>
                        </m:sub>
                      </m:sSub>
                    </m:oMath>
                  </m:oMathPara>
                </a14:m>
                <a:endParaRPr lang="en-US" sz="1600" i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508941A-69E5-563B-DC60-01C097FAE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8205" y="4720615"/>
                <a:ext cx="3437543" cy="338554"/>
              </a:xfrm>
              <a:prstGeom prst="rect">
                <a:avLst/>
              </a:prstGeom>
              <a:blipFill>
                <a:blip r:embed="rId7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30C20AE-1F1C-0F92-FE9E-C295492EB09C}"/>
                  </a:ext>
                </a:extLst>
              </p:cNvPr>
              <p:cNvSpPr txBox="1"/>
              <p:nvPr/>
            </p:nvSpPr>
            <p:spPr>
              <a:xfrm>
                <a:off x="3899178" y="5477580"/>
                <a:ext cx="9573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30C20AE-1F1C-0F92-FE9E-C295492EB0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178" y="5477580"/>
                <a:ext cx="957378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1908C74-92D8-B075-52DC-3BC7D753898D}"/>
                  </a:ext>
                </a:extLst>
              </p:cNvPr>
              <p:cNvSpPr txBox="1"/>
              <p:nvPr/>
            </p:nvSpPr>
            <p:spPr>
              <a:xfrm>
                <a:off x="108654" y="5319194"/>
                <a:ext cx="2979576" cy="559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𝑠𝑢𝑝𝑒𝑟𝑐𝑜𝑛𝑑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den>
                      </m:f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1908C74-92D8-B075-52DC-3BC7D7538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54" y="5319194"/>
                <a:ext cx="2979576" cy="55989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9977EDC-7BB0-EB16-1BAB-77BAF811226D}"/>
                  </a:ext>
                </a:extLst>
              </p:cNvPr>
              <p:cNvSpPr txBox="1"/>
              <p:nvPr/>
            </p:nvSpPr>
            <p:spPr>
              <a:xfrm>
                <a:off x="102434" y="6052407"/>
                <a:ext cx="2979576" cy="358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𝑒𝑛𝑔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9977EDC-7BB0-EB16-1BAB-77BAF81122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34" y="6052407"/>
                <a:ext cx="2979576" cy="358560"/>
              </a:xfrm>
              <a:prstGeom prst="rect">
                <a:avLst/>
              </a:prstGeom>
              <a:blipFill>
                <a:blip r:embed="rId10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264D0ED-7932-3768-23F1-FC19A709B99B}"/>
              </a:ext>
            </a:extLst>
          </p:cNvPr>
          <p:cNvCxnSpPr>
            <a:cxnSpLocks/>
          </p:cNvCxnSpPr>
          <p:nvPr/>
        </p:nvCxnSpPr>
        <p:spPr>
          <a:xfrm>
            <a:off x="3222244" y="4553133"/>
            <a:ext cx="0" cy="18578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AB23D3B4-BC73-7CAE-C286-FB89E5D80D73}"/>
              </a:ext>
            </a:extLst>
          </p:cNvPr>
          <p:cNvSpPr/>
          <p:nvPr/>
        </p:nvSpPr>
        <p:spPr>
          <a:xfrm>
            <a:off x="5209868" y="4709555"/>
            <a:ext cx="348337" cy="3385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91D3E270-792D-E67F-E1B8-769AF5C24B36}"/>
              </a:ext>
            </a:extLst>
          </p:cNvPr>
          <p:cNvSpPr/>
          <p:nvPr/>
        </p:nvSpPr>
        <p:spPr>
          <a:xfrm>
            <a:off x="9085499" y="4716427"/>
            <a:ext cx="348337" cy="3385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63A431A1-D540-49E8-0A9C-48C447C4467B}"/>
              </a:ext>
            </a:extLst>
          </p:cNvPr>
          <p:cNvSpPr/>
          <p:nvPr/>
        </p:nvSpPr>
        <p:spPr>
          <a:xfrm>
            <a:off x="3550841" y="5477580"/>
            <a:ext cx="348337" cy="3385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73CE643-229B-7719-8A07-E786D561511E}"/>
              </a:ext>
            </a:extLst>
          </p:cNvPr>
          <p:cNvCxnSpPr>
            <a:cxnSpLocks/>
          </p:cNvCxnSpPr>
          <p:nvPr/>
        </p:nvCxnSpPr>
        <p:spPr>
          <a:xfrm flipH="1">
            <a:off x="102434" y="5276398"/>
            <a:ext cx="299512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638792A-E548-4954-0F54-144F5AD3A8B9}"/>
                  </a:ext>
                </a:extLst>
              </p:cNvPr>
              <p:cNvSpPr txBox="1"/>
              <p:nvPr/>
            </p:nvSpPr>
            <p:spPr>
              <a:xfrm>
                <a:off x="3465337" y="6011622"/>
                <a:ext cx="16292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=80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𝑚𝑚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638792A-E548-4954-0F54-144F5AD3A8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337" y="6011622"/>
                <a:ext cx="1629229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1C5F830-AB2A-5148-AAEC-7DC90ED1B7B6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4879970" y="5658544"/>
            <a:ext cx="95737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B974AC0-B7EC-0F01-9B23-F14D8D72E065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4876556" y="5658544"/>
            <a:ext cx="922203" cy="3656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571CACC-4D40-7960-EBAB-0C535D92FFDB}"/>
                  </a:ext>
                </a:extLst>
              </p:cNvPr>
              <p:cNvSpPr txBox="1"/>
              <p:nvPr/>
            </p:nvSpPr>
            <p:spPr>
              <a:xfrm>
                <a:off x="5837348" y="5489267"/>
                <a:ext cx="138922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𝑆𝑡𝑟𝑒𝑠𝑠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𝑐𝑢𝑟𝑣𝑒</m:t>
                      </m:r>
                    </m:oMath>
                  </m:oMathPara>
                </a14:m>
                <a:endParaRPr lang="en-US" sz="1600" b="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571CACC-4D40-7960-EBAB-0C535D92FF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7348" y="5489267"/>
                <a:ext cx="1389226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6744E3C-C8DE-52D0-12C5-5BEECF2B228F}"/>
                  </a:ext>
                </a:extLst>
              </p:cNvPr>
              <p:cNvSpPr txBox="1"/>
              <p:nvPr/>
            </p:nvSpPr>
            <p:spPr>
              <a:xfrm>
                <a:off x="5798759" y="5854951"/>
                <a:ext cx="15023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𝑀𝑎𝑟𝑔𝑖𝑛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𝑐𝑢𝑟𝑣𝑒</m:t>
                      </m:r>
                    </m:oMath>
                  </m:oMathPara>
                </a14:m>
                <a:endParaRPr lang="en-US" sz="1600" b="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6744E3C-C8DE-52D0-12C5-5BEECF2B22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8759" y="5854951"/>
                <a:ext cx="1502334" cy="338554"/>
              </a:xfrm>
              <a:prstGeom prst="rect">
                <a:avLst/>
              </a:prstGeom>
              <a:blipFill>
                <a:blip r:embed="rId13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Oval 44">
            <a:extLst>
              <a:ext uri="{FF2B5EF4-FFF2-40B4-BE49-F238E27FC236}">
                <a16:creationId xmlns:a16="http://schemas.microsoft.com/office/drawing/2014/main" id="{9BB6541D-BBDB-9821-3570-14CCA2FE7F77}"/>
              </a:ext>
            </a:extLst>
          </p:cNvPr>
          <p:cNvSpPr/>
          <p:nvPr/>
        </p:nvSpPr>
        <p:spPr>
          <a:xfrm>
            <a:off x="3919178" y="5429673"/>
            <a:ext cx="853075" cy="490290"/>
          </a:xfrm>
          <a:prstGeom prst="ellipse">
            <a:avLst/>
          </a:prstGeom>
          <a:noFill/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CC5A67D-2D69-3922-088E-9B3BA6AB401B}"/>
              </a:ext>
            </a:extLst>
          </p:cNvPr>
          <p:cNvSpPr/>
          <p:nvPr/>
        </p:nvSpPr>
        <p:spPr>
          <a:xfrm>
            <a:off x="6202656" y="4666984"/>
            <a:ext cx="1261963" cy="490290"/>
          </a:xfrm>
          <a:prstGeom prst="ellipse">
            <a:avLst/>
          </a:prstGeom>
          <a:noFill/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5BCF96C-BE40-A2BC-F1CD-E9FC7015D74E}"/>
              </a:ext>
            </a:extLst>
          </p:cNvPr>
          <p:cNvSpPr/>
          <p:nvPr/>
        </p:nvSpPr>
        <p:spPr>
          <a:xfrm>
            <a:off x="7997704" y="4674696"/>
            <a:ext cx="891259" cy="490290"/>
          </a:xfrm>
          <a:prstGeom prst="ellipse">
            <a:avLst/>
          </a:prstGeom>
          <a:noFill/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15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7" grpId="0" animBg="1"/>
      <p:bldP spid="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27AA1CB-29A7-63BC-3FBC-BF50A9D8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mmWG – WP7 – Task 4</a:t>
            </a:r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91BA185-843C-1978-CAD2-77822768DC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39832" y="1276843"/>
            <a:ext cx="4112337" cy="320951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FB1A637-3CC6-A3D9-20A3-9BE348D8D6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85" y="1333253"/>
            <a:ext cx="4035629" cy="315428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D8C4A98-D5D0-225C-BFE4-5C56FD296C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79665" y="1276844"/>
            <a:ext cx="4112335" cy="3209512"/>
          </a:xfrm>
          <a:prstGeom prst="rect">
            <a:avLst/>
          </a:prstGeom>
        </p:spPr>
      </p:pic>
      <p:sp>
        <p:nvSpPr>
          <p:cNvPr id="17" name="Title 5">
            <a:extLst>
              <a:ext uri="{FF2B5EF4-FFF2-40B4-BE49-F238E27FC236}">
                <a16:creationId xmlns:a16="http://schemas.microsoft.com/office/drawing/2014/main" id="{A09F775F-EB18-A3FC-7E94-347C4C1AE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dirty="0"/>
              <a:t>dipole – A-B plots</a:t>
            </a:r>
            <a:endParaRPr lang="en-GB" cap="small" dirty="0"/>
          </a:p>
        </p:txBody>
      </p:sp>
    </p:spTree>
    <p:extLst>
      <p:ext uri="{BB962C8B-B14F-4D97-AF65-F5344CB8AC3E}">
        <p14:creationId xmlns:p14="http://schemas.microsoft.com/office/powerpoint/2010/main" val="2860027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27AA1CB-29A7-63BC-3FBC-BF50A9D8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mmWG – WP7 – Task 4</a:t>
            </a:r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91BA185-843C-1978-CAD2-77822768DC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39832" y="1276843"/>
            <a:ext cx="4112337" cy="320951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FB1A637-3CC6-A3D9-20A3-9BE348D8D6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85" y="1333253"/>
            <a:ext cx="4035629" cy="315428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D8C4A98-D5D0-225C-BFE4-5C56FD296C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82689" y="1276844"/>
            <a:ext cx="4106287" cy="3209512"/>
          </a:xfrm>
          <a:prstGeom prst="rect">
            <a:avLst/>
          </a:prstGeom>
        </p:spPr>
      </p:pic>
      <p:sp>
        <p:nvSpPr>
          <p:cNvPr id="17" name="Title 5">
            <a:extLst>
              <a:ext uri="{FF2B5EF4-FFF2-40B4-BE49-F238E27FC236}">
                <a16:creationId xmlns:a16="http://schemas.microsoft.com/office/drawing/2014/main" id="{A09F775F-EB18-A3FC-7E94-347C4C1AE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dirty="0"/>
              <a:t>dipole – A-B plots</a:t>
            </a:r>
            <a:endParaRPr lang="en-GB" cap="small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8AC62A5-446D-09FA-50E5-FFB10DFEEEEC}"/>
              </a:ext>
            </a:extLst>
          </p:cNvPr>
          <p:cNvSpPr/>
          <p:nvPr/>
        </p:nvSpPr>
        <p:spPr>
          <a:xfrm>
            <a:off x="10157927" y="1283063"/>
            <a:ext cx="323461" cy="209835"/>
          </a:xfrm>
          <a:prstGeom prst="ellipse">
            <a:avLst/>
          </a:prstGeom>
          <a:noFill/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94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27AA1CB-29A7-63BC-3FBC-BF50A9D8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mmWG – WP7 – Task 4</a:t>
            </a:r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91BA185-843C-1978-CAD2-77822768DC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39832" y="1276843"/>
            <a:ext cx="4112337" cy="320951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FB1A637-3CC6-A3D9-20A3-9BE348D8D6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85" y="1333253"/>
            <a:ext cx="4035629" cy="315428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D8C4A98-D5D0-225C-BFE4-5C56FD296C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82689" y="1276844"/>
            <a:ext cx="4106287" cy="3209511"/>
          </a:xfrm>
          <a:prstGeom prst="rect">
            <a:avLst/>
          </a:prstGeom>
        </p:spPr>
      </p:pic>
      <p:sp>
        <p:nvSpPr>
          <p:cNvPr id="17" name="Title 5">
            <a:extLst>
              <a:ext uri="{FF2B5EF4-FFF2-40B4-BE49-F238E27FC236}">
                <a16:creationId xmlns:a16="http://schemas.microsoft.com/office/drawing/2014/main" id="{A09F775F-EB18-A3FC-7E94-347C4C1AE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dirty="0"/>
              <a:t>dipole – A-B plots</a:t>
            </a:r>
            <a:endParaRPr lang="en-GB" cap="small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3E63C38-105B-20F8-ECDC-8EFF83A93E82}"/>
              </a:ext>
            </a:extLst>
          </p:cNvPr>
          <p:cNvSpPr/>
          <p:nvPr/>
        </p:nvSpPr>
        <p:spPr>
          <a:xfrm>
            <a:off x="10157927" y="1283063"/>
            <a:ext cx="323461" cy="209835"/>
          </a:xfrm>
          <a:prstGeom prst="ellipse">
            <a:avLst/>
          </a:prstGeom>
          <a:noFill/>
          <a:ln>
            <a:solidFill>
              <a:srgbClr val="FFC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056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582DBDB-97F9-E069-FAAE-16234556F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dirty="0"/>
              <a:t>quadrupole – A-B plots</a:t>
            </a:r>
            <a:endParaRPr lang="en-GB" cap="small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27AA1CB-29A7-63BC-3FBC-BF50A9D8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mmWG – WP7 – Task 4</a:t>
            </a:r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91BA185-843C-1978-CAD2-77822768DC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39832" y="1291465"/>
            <a:ext cx="4112337" cy="318026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FB1A637-3CC6-A3D9-20A3-9BE348D8D6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348773"/>
            <a:ext cx="4038600" cy="312324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D8C4A98-D5D0-225C-BFE4-5C56FD296C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79665" y="1291466"/>
            <a:ext cx="4112335" cy="318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676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582DBDB-97F9-E069-FAAE-16234556F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dirty="0"/>
              <a:t>quadrupole – A-B plots</a:t>
            </a:r>
            <a:endParaRPr lang="en-GB" cap="small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27AA1CB-29A7-63BC-3FBC-BF50A9D8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mmWG – WP7 – Task 4</a:t>
            </a:r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91BA185-843C-1978-CAD2-77822768DC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42856" y="1291465"/>
            <a:ext cx="4106288" cy="318026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FB1A637-3CC6-A3D9-20A3-9BE348D8D6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348773"/>
            <a:ext cx="4038599" cy="312324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D8C4A98-D5D0-225C-BFE4-5C56FD296C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79665" y="1291466"/>
            <a:ext cx="4112334" cy="318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524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582DBDB-97F9-E069-FAAE-16234556F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dirty="0"/>
              <a:t>quadrupole – A-B plots</a:t>
            </a:r>
            <a:endParaRPr lang="en-GB" cap="small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27AA1CB-29A7-63BC-3FBC-BF50A9D8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mmWG – WP7 – Task 4</a:t>
            </a:r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91BA185-843C-1978-CAD2-77822768DC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42856" y="1291465"/>
            <a:ext cx="4106288" cy="318026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FB1A637-3CC6-A3D9-20A3-9BE348D8D6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348773"/>
            <a:ext cx="4038599" cy="312324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D8C4A98-D5D0-225C-BFE4-5C56FD296C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82688" y="1291466"/>
            <a:ext cx="4106287" cy="3180268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6741BD05-D33E-DC31-B566-E077E23A16DA}"/>
              </a:ext>
            </a:extLst>
          </p:cNvPr>
          <p:cNvSpPr/>
          <p:nvPr/>
        </p:nvSpPr>
        <p:spPr>
          <a:xfrm>
            <a:off x="10294773" y="1295503"/>
            <a:ext cx="323461" cy="209835"/>
          </a:xfrm>
          <a:prstGeom prst="ellipse">
            <a:avLst/>
          </a:prstGeom>
          <a:noFill/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7E051A7-D167-4182-C70B-E557874742FA}"/>
              </a:ext>
            </a:extLst>
          </p:cNvPr>
          <p:cNvSpPr/>
          <p:nvPr/>
        </p:nvSpPr>
        <p:spPr>
          <a:xfrm>
            <a:off x="9116005" y="1738180"/>
            <a:ext cx="323461" cy="209835"/>
          </a:xfrm>
          <a:prstGeom prst="ellipse">
            <a:avLst/>
          </a:prstGeom>
          <a:noFill/>
          <a:ln>
            <a:solidFill>
              <a:srgbClr val="FFFF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752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582DBDB-97F9-E069-FAAE-16234556F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dirty="0"/>
              <a:t>quadrupole – A-B plots</a:t>
            </a:r>
            <a:endParaRPr lang="en-GB" cap="small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27AA1CB-29A7-63BC-3FBC-BF50A9D8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mmWG – WP7 – Task 4</a:t>
            </a:r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91BA185-843C-1978-CAD2-77822768DC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42856" y="1291465"/>
            <a:ext cx="4106288" cy="318026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FB1A637-3CC6-A3D9-20A3-9BE348D8D6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348773"/>
            <a:ext cx="4038599" cy="312324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D8C4A98-D5D0-225C-BFE4-5C56FD296C2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82688" y="1293804"/>
            <a:ext cx="4106287" cy="317559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6709CA94-E31B-B014-5785-D1305F45EB0F}"/>
              </a:ext>
            </a:extLst>
          </p:cNvPr>
          <p:cNvSpPr/>
          <p:nvPr/>
        </p:nvSpPr>
        <p:spPr>
          <a:xfrm>
            <a:off x="10294773" y="1295503"/>
            <a:ext cx="323461" cy="209835"/>
          </a:xfrm>
          <a:prstGeom prst="ellipse">
            <a:avLst/>
          </a:prstGeom>
          <a:noFill/>
          <a:ln>
            <a:solidFill>
              <a:srgbClr val="FFC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40C6612-A7E3-0856-8076-B268255B5112}"/>
              </a:ext>
            </a:extLst>
          </p:cNvPr>
          <p:cNvSpPr/>
          <p:nvPr/>
        </p:nvSpPr>
        <p:spPr>
          <a:xfrm>
            <a:off x="9974100" y="2623560"/>
            <a:ext cx="323461" cy="209835"/>
          </a:xfrm>
          <a:prstGeom prst="ellipse">
            <a:avLst/>
          </a:prstGeom>
          <a:noFill/>
          <a:ln>
            <a:solidFill>
              <a:srgbClr val="FFC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610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42520-3E05-DF73-E920-01E88F758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582DBDB-97F9-E069-FAAE-16234556F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9399" y="207062"/>
            <a:ext cx="9707671" cy="681159"/>
          </a:xfrm>
        </p:spPr>
        <p:txBody>
          <a:bodyPr/>
          <a:lstStyle/>
          <a:p>
            <a:r>
              <a:rPr lang="en-US" dirty="0"/>
              <a:t>Neglecting   </a:t>
            </a:r>
            <a:r>
              <a:rPr lang="en-US" i="1" cap="none" dirty="0" err="1"/>
              <a:t>f</a:t>
            </a:r>
            <a:r>
              <a:rPr lang="en-US" i="1" cap="none" baseline="-25000" dirty="0" err="1"/>
              <a:t>strand</a:t>
            </a:r>
            <a:r>
              <a:rPr lang="en-US" dirty="0"/>
              <a:t> </a:t>
            </a:r>
            <a:endParaRPr lang="en-GB" cap="small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27AA1CB-29A7-63BC-3FBC-BF50A9D86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</p:spPr>
        <p:txBody>
          <a:bodyPr/>
          <a:lstStyle/>
          <a:p>
            <a:r>
              <a:rPr lang="en-US" dirty="0"/>
              <a:t>mmWG – WP7 – Task 4</a:t>
            </a:r>
            <a:endParaRPr lang="en-GB" dirty="0"/>
          </a:p>
        </p:txBody>
      </p:sp>
      <p:pic>
        <p:nvPicPr>
          <p:cNvPr id="26" name="Picture 25" descr="A graph of a line&#10;&#10;Description automatically generated">
            <a:extLst>
              <a:ext uri="{FF2B5EF4-FFF2-40B4-BE49-F238E27FC236}">
                <a16:creationId xmlns:a16="http://schemas.microsoft.com/office/drawing/2014/main" id="{7BD9685D-ECCA-FA72-AA61-DDC11C337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375" y="1097512"/>
            <a:ext cx="4277607" cy="3340958"/>
          </a:xfrm>
          <a:prstGeom prst="rect">
            <a:avLst/>
          </a:prstGeom>
        </p:spPr>
      </p:pic>
      <p:pic>
        <p:nvPicPr>
          <p:cNvPr id="28" name="Picture 27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9398ACB0-3C85-9775-ECF8-878A3A7A18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7982" y="1097512"/>
            <a:ext cx="4277607" cy="33409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75E6B00-80A7-0361-FB1A-2FA971B67A0B}"/>
                  </a:ext>
                </a:extLst>
              </p:cNvPr>
              <p:cNvSpPr txBox="1"/>
              <p:nvPr/>
            </p:nvSpPr>
            <p:spPr>
              <a:xfrm>
                <a:off x="108655" y="4585918"/>
                <a:ext cx="2979576" cy="559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non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insulated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cable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insulated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cable</m:t>
                          </m:r>
                        </m:den>
                      </m:f>
                    </m:oMath>
                  </m:oMathPara>
                </a14:m>
                <a:endParaRPr lang="en-US" sz="1600" b="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75E6B00-80A7-0361-FB1A-2FA971B67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55" y="4585918"/>
                <a:ext cx="2979576" cy="5599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6E4AF1F-309B-1949-977B-8D668878AF73}"/>
                  </a:ext>
                </a:extLst>
              </p:cNvPr>
              <p:cNvSpPr txBox="1"/>
              <p:nvPr/>
            </p:nvSpPr>
            <p:spPr>
              <a:xfrm>
                <a:off x="7191240" y="4585918"/>
                <a:ext cx="2087431" cy="525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</m:oMath>
                  </m:oMathPara>
                </a14:m>
                <a:endParaRPr lang="en-US" sz="1500" b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6E4AF1F-309B-1949-977B-8D668878AF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1240" y="4585918"/>
                <a:ext cx="2087431" cy="525978"/>
              </a:xfrm>
              <a:prstGeom prst="rect">
                <a:avLst/>
              </a:prstGeom>
              <a:blipFill>
                <a:blip r:embed="rId5"/>
                <a:stretch>
                  <a:fillRect b="-2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FF76509-AFEE-B09F-99F6-94D09CD36269}"/>
                  </a:ext>
                </a:extLst>
              </p:cNvPr>
              <p:cNvSpPr txBox="1"/>
              <p:nvPr/>
            </p:nvSpPr>
            <p:spPr>
              <a:xfrm>
                <a:off x="3356258" y="4585918"/>
                <a:ext cx="1741502" cy="6524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𝑙𝑖𝑚𝑖𝑡</m:t>
                          </m:r>
                        </m:sub>
                      </m:sSub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1500" b="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FF76509-AFEE-B09F-99F6-94D09CD36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258" y="4585918"/>
                <a:ext cx="1741502" cy="6524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9DF7994-0E71-4DC5-72A4-D08850A347E3}"/>
                  </a:ext>
                </a:extLst>
              </p:cNvPr>
              <p:cNvSpPr txBox="1"/>
              <p:nvPr/>
            </p:nvSpPr>
            <p:spPr>
              <a:xfrm>
                <a:off x="5558205" y="4720615"/>
                <a:ext cx="10604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9DF7994-0E71-4DC5-72A4-D08850A347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8205" y="4720615"/>
                <a:ext cx="1060482" cy="338554"/>
              </a:xfrm>
              <a:prstGeom prst="rect">
                <a:avLst/>
              </a:prstGeom>
              <a:blipFill>
                <a:blip r:embed="rId7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82DBFF5-4B7C-AE0A-DBCA-F465F2A1AFCE}"/>
                  </a:ext>
                </a:extLst>
              </p:cNvPr>
              <p:cNvSpPr txBox="1"/>
              <p:nvPr/>
            </p:nvSpPr>
            <p:spPr>
              <a:xfrm>
                <a:off x="3899178" y="5477580"/>
                <a:ext cx="9573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82DBFF5-4B7C-AE0A-DBCA-F465F2A1AF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178" y="5477580"/>
                <a:ext cx="957378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0147343-826D-2CC2-EF04-65BBFA510BBE}"/>
                  </a:ext>
                </a:extLst>
              </p:cNvPr>
              <p:cNvSpPr txBox="1"/>
              <p:nvPr/>
            </p:nvSpPr>
            <p:spPr>
              <a:xfrm>
                <a:off x="108654" y="5319194"/>
                <a:ext cx="2979576" cy="559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𝑠𝑢𝑝𝑒𝑟𝑐𝑜𝑛𝑑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𝑠𝑡𝑟𝑎𝑛𝑑</m:t>
                          </m:r>
                        </m:den>
                      </m:f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0147343-826D-2CC2-EF04-65BBFA510B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54" y="5319194"/>
                <a:ext cx="2979576" cy="55989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469219C-00E9-8E00-E4BE-0FF581817C09}"/>
                  </a:ext>
                </a:extLst>
              </p:cNvPr>
              <p:cNvSpPr txBox="1"/>
              <p:nvPr/>
            </p:nvSpPr>
            <p:spPr>
              <a:xfrm>
                <a:off x="102434" y="6052407"/>
                <a:ext cx="2979576" cy="358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𝑒𝑛𝑔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469219C-00E9-8E00-E4BE-0FF581817C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34" y="6052407"/>
                <a:ext cx="2979576" cy="358560"/>
              </a:xfrm>
              <a:prstGeom prst="rect">
                <a:avLst/>
              </a:prstGeom>
              <a:blipFill>
                <a:blip r:embed="rId10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BDAD494-9B53-482D-7FB7-792D01A20A2C}"/>
              </a:ext>
            </a:extLst>
          </p:cNvPr>
          <p:cNvCxnSpPr>
            <a:cxnSpLocks/>
          </p:cNvCxnSpPr>
          <p:nvPr/>
        </p:nvCxnSpPr>
        <p:spPr>
          <a:xfrm>
            <a:off x="3222244" y="4553133"/>
            <a:ext cx="0" cy="18578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B53D9FB2-67FB-3BBC-DE02-BBAC17770034}"/>
              </a:ext>
            </a:extLst>
          </p:cNvPr>
          <p:cNvSpPr/>
          <p:nvPr/>
        </p:nvSpPr>
        <p:spPr>
          <a:xfrm>
            <a:off x="5209868" y="4709555"/>
            <a:ext cx="348337" cy="3385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C312329F-8017-1DF8-0A9B-6F0400512F93}"/>
              </a:ext>
            </a:extLst>
          </p:cNvPr>
          <p:cNvSpPr/>
          <p:nvPr/>
        </p:nvSpPr>
        <p:spPr>
          <a:xfrm>
            <a:off x="6730795" y="4708869"/>
            <a:ext cx="348337" cy="3385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A9D8C63B-1D43-C278-E4F7-1FCCF94D60D2}"/>
              </a:ext>
            </a:extLst>
          </p:cNvPr>
          <p:cNvSpPr/>
          <p:nvPr/>
        </p:nvSpPr>
        <p:spPr>
          <a:xfrm>
            <a:off x="3550841" y="5477580"/>
            <a:ext cx="348337" cy="33855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E498055-9855-282C-677C-81212F7C1A6A}"/>
              </a:ext>
            </a:extLst>
          </p:cNvPr>
          <p:cNvCxnSpPr>
            <a:cxnSpLocks/>
            <a:stCxn id="11" idx="3"/>
            <a:endCxn id="34" idx="1"/>
          </p:cNvCxnSpPr>
          <p:nvPr/>
        </p:nvCxnSpPr>
        <p:spPr>
          <a:xfrm>
            <a:off x="4856556" y="5646857"/>
            <a:ext cx="95737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FCC7DF4-57B6-CBE5-C6E0-E588F818DA41}"/>
              </a:ext>
            </a:extLst>
          </p:cNvPr>
          <p:cNvCxnSpPr>
            <a:cxnSpLocks/>
            <a:stCxn id="11" idx="3"/>
            <a:endCxn id="35" idx="1"/>
          </p:cNvCxnSpPr>
          <p:nvPr/>
        </p:nvCxnSpPr>
        <p:spPr>
          <a:xfrm>
            <a:off x="4856556" y="5646857"/>
            <a:ext cx="922203" cy="3656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F5F9EF6-A00B-88FD-A3C0-E6209FCE8D13}"/>
                  </a:ext>
                </a:extLst>
              </p:cNvPr>
              <p:cNvSpPr txBox="1"/>
              <p:nvPr/>
            </p:nvSpPr>
            <p:spPr>
              <a:xfrm>
                <a:off x="5813934" y="5477580"/>
                <a:ext cx="138922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𝑆𝑡𝑟𝑒𝑠𝑠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𝑐𝑢𝑟𝑣𝑒</m:t>
                      </m:r>
                    </m:oMath>
                  </m:oMathPara>
                </a14:m>
                <a:endParaRPr lang="en-US" sz="1600" b="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F5F9EF6-A00B-88FD-A3C0-E6209FCE8D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3934" y="5477580"/>
                <a:ext cx="1389226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1DB2269-9301-7AEC-4C0B-06848447372A}"/>
                  </a:ext>
                </a:extLst>
              </p:cNvPr>
              <p:cNvSpPr txBox="1"/>
              <p:nvPr/>
            </p:nvSpPr>
            <p:spPr>
              <a:xfrm>
                <a:off x="5778759" y="5843264"/>
                <a:ext cx="15023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𝑀𝑎𝑟𝑔𝑖𝑛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𝑐𝑢𝑟𝑣𝑒</m:t>
                      </m:r>
                    </m:oMath>
                  </m:oMathPara>
                </a14:m>
                <a:endParaRPr lang="en-US" sz="1600" b="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1DB2269-9301-7AEC-4C0B-0684844737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8759" y="5843264"/>
                <a:ext cx="1502334" cy="338554"/>
              </a:xfrm>
              <a:prstGeom prst="rect">
                <a:avLst/>
              </a:prstGeom>
              <a:blipFill>
                <a:blip r:embed="rId12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F32ADC8-C1D7-29A6-EFE2-976101F5A140}"/>
              </a:ext>
            </a:extLst>
          </p:cNvPr>
          <p:cNvCxnSpPr>
            <a:cxnSpLocks/>
          </p:cNvCxnSpPr>
          <p:nvPr/>
        </p:nvCxnSpPr>
        <p:spPr>
          <a:xfrm flipH="1">
            <a:off x="102434" y="5276398"/>
            <a:ext cx="299512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8694E5F-9101-7921-6FA7-ECBDAB3C8560}"/>
                  </a:ext>
                </a:extLst>
              </p:cNvPr>
              <p:cNvSpPr txBox="1"/>
              <p:nvPr/>
            </p:nvSpPr>
            <p:spPr>
              <a:xfrm>
                <a:off x="3465337" y="6011622"/>
                <a:ext cx="16292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=80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𝑚𝑚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sz="1600" b="0" i="1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8694E5F-9101-7921-6FA7-ECBDAB3C8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5337" y="6011622"/>
                <a:ext cx="1629229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96279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46465</TotalTime>
  <Words>248</Words>
  <Application>Microsoft Office PowerPoint</Application>
  <PresentationFormat>Widescreen</PresentationFormat>
  <Paragraphs>97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Inter</vt:lpstr>
      <vt:lpstr>Tema di Office</vt:lpstr>
      <vt:lpstr>dipole – A-B plots</vt:lpstr>
      <vt:lpstr>dipole – A-B plots</vt:lpstr>
      <vt:lpstr>dipole – A-B plots</vt:lpstr>
      <vt:lpstr>dipole – A-B plots</vt:lpstr>
      <vt:lpstr>quadrupole – A-B plots</vt:lpstr>
      <vt:lpstr>quadrupole – A-B plots</vt:lpstr>
      <vt:lpstr>quadrupole – A-B plots</vt:lpstr>
      <vt:lpstr>quadrupole – A-B plots</vt:lpstr>
      <vt:lpstr>Neglecting   fstrand </vt:lpstr>
      <vt:lpstr>“Double”   fstrand </vt:lpstr>
      <vt:lpstr>fstrand   just in the Cost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MuColl WP7 – task 4 Collider Complex</dc:title>
  <dc:creator>BARBARA CAIFFI</dc:creator>
  <cp:lastModifiedBy>Daniel Novelli</cp:lastModifiedBy>
  <cp:revision>349</cp:revision>
  <dcterms:created xsi:type="dcterms:W3CDTF">2022-09-13T13:16:53Z</dcterms:created>
  <dcterms:modified xsi:type="dcterms:W3CDTF">2024-02-01T10:58:57Z</dcterms:modified>
</cp:coreProperties>
</file>