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304" r:id="rId3"/>
    <p:sldId id="322" r:id="rId4"/>
    <p:sldId id="295" r:id="rId5"/>
    <p:sldId id="296" r:id="rId6"/>
    <p:sldId id="303" r:id="rId7"/>
    <p:sldId id="297" r:id="rId8"/>
    <p:sldId id="323" r:id="rId9"/>
    <p:sldId id="302" r:id="rId10"/>
    <p:sldId id="299" r:id="rId11"/>
    <p:sldId id="300" r:id="rId12"/>
    <p:sldId id="305" r:id="rId13"/>
    <p:sldId id="308" r:id="rId14"/>
    <p:sldId id="309" r:id="rId15"/>
    <p:sldId id="268" r:id="rId16"/>
    <p:sldId id="310" r:id="rId17"/>
    <p:sldId id="306" r:id="rId18"/>
    <p:sldId id="311" r:id="rId19"/>
    <p:sldId id="350" r:id="rId20"/>
    <p:sldId id="352" r:id="rId21"/>
    <p:sldId id="353" r:id="rId22"/>
    <p:sldId id="354" r:id="rId23"/>
    <p:sldId id="333" r:id="rId24"/>
    <p:sldId id="355" r:id="rId25"/>
    <p:sldId id="316" r:id="rId26"/>
    <p:sldId id="343" r:id="rId27"/>
    <p:sldId id="344" r:id="rId28"/>
    <p:sldId id="346" r:id="rId29"/>
    <p:sldId id="28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EBECB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86"/>
  </p:normalViewPr>
  <p:slideViewPr>
    <p:cSldViewPr snapToObjects="1">
      <p:cViewPr varScale="1">
        <p:scale>
          <a:sx n="144" d="100"/>
          <a:sy n="144" d="100"/>
        </p:scale>
        <p:origin x="144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000" b="1" i="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</a:t>
            </a:r>
            <a:r>
              <a:rPr lang="en-US" sz="2000" b="1" i="0" baseline="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SoC projects</a:t>
            </a:r>
            <a:endParaRPr lang="en-US" sz="2000" b="1" i="0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1600" b="0" i="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 surveys were received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322071879909608"/>
          <c:y val="0.23786138949829042"/>
          <c:w val="0.60648336509625711"/>
          <c:h val="0.8002902896239548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13 surveys were received</c:v>
                </c:pt>
              </c:strCache>
            </c:strRef>
          </c:tx>
          <c:spPr>
            <a:effectLst/>
          </c:spPr>
          <c:explosion val="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0A8-47B3-9A85-E7C2E0F9DC4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0A8-47B3-9A85-E7C2E0F9DC4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0A8-47B3-9A85-E7C2E0F9DC4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0A8-47B3-9A85-E7C2E0F9DC4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0A8-47B3-9A85-E7C2E0F9DC4F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E23-4CE2-A38D-ECF52608BD6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B05C-46FC-ACCA-BBB2E90FCB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ln w="6350" cap="rnd" cmpd="dbl">
                      <a:noFill/>
                    </a:ln>
                    <a:solidFill>
                      <a:schemeClr val="bg1"/>
                    </a:solidFill>
                    <a:effectLst>
                      <a:outerShdw blurRad="190500" dist="25400" dir="11460000" sx="106000" sy="106000" algn="tl" rotWithShape="0">
                        <a:prstClr val="black">
                          <a:alpha val="66000"/>
                        </a:prst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SY-BI</c:v>
                </c:pt>
                <c:pt idx="1">
                  <c:v>BE-CEM</c:v>
                </c:pt>
                <c:pt idx="2">
                  <c:v>SY-ABT</c:v>
                </c:pt>
                <c:pt idx="3">
                  <c:v>SY-EPC</c:v>
                </c:pt>
                <c:pt idx="4">
                  <c:v>SY-RF</c:v>
                </c:pt>
                <c:pt idx="5">
                  <c:v>TE-MSC</c:v>
                </c:pt>
                <c:pt idx="6">
                  <c:v>HSE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</c:v>
                </c:pt>
                <c:pt idx="1">
                  <c:v>5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0A8-47B3-9A85-E7C2E0F9DC4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200" b="0" i="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en-US" sz="2200" b="0" i="0" baseline="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sizes (over their lifetime)</a:t>
            </a:r>
            <a:endParaRPr lang="en-US" sz="2200" b="0" i="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c:rich>
      </c:tx>
      <c:layout>
        <c:manualLayout>
          <c:xMode val="edge"/>
          <c:yMode val="edge"/>
          <c:x val="0.19145990519866399"/>
          <c:y val="5.0692211749128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241627232336471"/>
          <c:y val="0.17709029035707191"/>
          <c:w val="0.60648336509625711"/>
          <c:h val="0.8002902896239548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Sizes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EF9-436C-A66B-04CDF193949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EF9-436C-A66B-04CDF19394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EF9-436C-A66B-04CDF1939491}"/>
              </c:ext>
            </c:extLst>
          </c:dPt>
          <c:dLbls>
            <c:spPr>
              <a:solidFill>
                <a:schemeClr val="tx1">
                  <a:alpha val="37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ln w="6350" cap="rnd" cmpd="dbl">
                      <a:noFill/>
                    </a:ln>
                    <a:solidFill>
                      <a:schemeClr val="bg1"/>
                    </a:solidFill>
                    <a:effectLst>
                      <a:outerShdw blurRad="190500" dist="25400" dir="11460000" sx="106000" sy="106000" algn="tl" rotWithShape="0">
                        <a:prstClr val="black">
                          <a:alpha val="66000"/>
                        </a:prst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Small (&lt;50)</c:v>
                </c:pt>
                <c:pt idx="1">
                  <c:v>Middle (&lt;400)</c:v>
                </c:pt>
                <c:pt idx="2">
                  <c:v>Large (&gt;400)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F9-436C-A66B-04CDF193949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Projects statuses (non exclusive)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847895512915146"/>
          <c:y val="0.13573606927439652"/>
          <c:w val="0.65447765302493732"/>
          <c:h val="0.4831116527675137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Operational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240-4CEC-AA5B-F603024EB2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New projects/upgrades</c:v>
                </c:pt>
                <c:pt idx="1">
                  <c:v>Operational systems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40-4CEC-AA5B-F603024EB2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40-4CEC-AA5B-F603024EB2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New projects/upgrades</c:v>
                </c:pt>
                <c:pt idx="1">
                  <c:v>Operational systems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40-4CEC-AA5B-F603024EB2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Development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40-4CEC-AA5B-F603024EB2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New projects/upgrades</c:v>
                </c:pt>
                <c:pt idx="1">
                  <c:v>Operational systems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40-4CEC-AA5B-F603024EB2F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Prototyping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40-4CEC-AA5B-F603024EB2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New projects/upgrades</c:v>
                </c:pt>
                <c:pt idx="1">
                  <c:v>Operational systems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40-4CEC-AA5B-F603024EB2F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R&amp;D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40-4CEC-AA5B-F603024EB2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New projects/upgrades</c:v>
                </c:pt>
                <c:pt idx="1">
                  <c:v>Operational systems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40-4CEC-AA5B-F603024EB2F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82"/>
        <c:overlap val="100"/>
        <c:axId val="1454735696"/>
        <c:axId val="2138025408"/>
      </c:barChart>
      <c:catAx>
        <c:axId val="1454735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4.3979025387891934E-3"/>
          <c:y val="0.65246811406092975"/>
          <c:w val="0.97531207394195818"/>
          <c:h val="0.119474132305338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Deployment deadlines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Already deployed</c:v>
                </c:pt>
                <c:pt idx="1">
                  <c:v>Early 2024</c:v>
                </c:pt>
                <c:pt idx="2">
                  <c:v>LS3</c:v>
                </c:pt>
                <c:pt idx="3">
                  <c:v>LS4</c:v>
                </c:pt>
                <c:pt idx="4">
                  <c:v>None yet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9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11-40F2-AF87-B2C7C5A7E9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8"/>
        <c:axId val="1454735696"/>
        <c:axId val="2138025408"/>
      </c:barChart>
      <c:catAx>
        <c:axId val="1454735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SoC vendor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913593122577646"/>
          <c:y val="0.31200178809920637"/>
          <c:w val="0.7155050072132122"/>
          <c:h val="0.498103179946798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AMD Xilinx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</c:f>
              <c:strCache>
                <c:ptCount val="1"/>
                <c:pt idx="0">
                  <c:v>AMD Xilinx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0A-4171-9887-F91CD2532C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54735696"/>
        <c:axId val="2138025408"/>
      </c:barChart>
      <c:catAx>
        <c:axId val="1454735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SoC family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02A-4AF8-8777-E8DB4B3793E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02A-4AF8-8777-E8DB4B3793E0}"/>
              </c:ext>
            </c:extLst>
          </c:dPt>
          <c:cat>
            <c:strRef>
              <c:f>Sheet1!$A$2:$A$4</c:f>
              <c:strCache>
                <c:ptCount val="3"/>
                <c:pt idx="0">
                  <c:v>Zynq Ultrascale+ MPSoC</c:v>
                </c:pt>
                <c:pt idx="1">
                  <c:v>Zynq 7000</c:v>
                </c:pt>
                <c:pt idx="2">
                  <c:v>Zynq Ultrascale+ RFSoC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2A-4AF8-8777-E8DB4B3793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Zynq Ultrascale+ MPSoC</c:v>
                </c:pt>
                <c:pt idx="1">
                  <c:v>Zynq 7000</c:v>
                </c:pt>
                <c:pt idx="2">
                  <c:v>Zynq Ultrascale+ RFSoC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802A-4AF8-8777-E8DB4B3793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454735696"/>
        <c:axId val="2138025408"/>
      </c:barChart>
      <c:catAx>
        <c:axId val="1454735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  <c:max val="1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Do you run real-time software?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630890322849433"/>
          <c:y val="0.26553269877215074"/>
          <c:w val="0.65447765302493732"/>
          <c:h val="0.357248200469633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TBD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TBD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58-4AEC-B776-5DA63CE76E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Bare-metal APU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TBD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58-4AEC-B776-5DA63CE76EA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Bare-metal RPU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TBD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358-4AEC-B776-5DA63CE76EA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Bare-metal RPU/soft-core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TBD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358-4AEC-B776-5DA63CE76EA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TBD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0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358-4AEC-B776-5DA63CE76EA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7"/>
        <c:overlap val="100"/>
        <c:axId val="1454735696"/>
        <c:axId val="2138025408"/>
      </c:barChart>
      <c:catAx>
        <c:axId val="1454735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4"/>
        <c:delete val="1"/>
      </c:legendEntry>
      <c:layout>
        <c:manualLayout>
          <c:xMode val="edge"/>
          <c:yMode val="edge"/>
          <c:x val="1.9855601337880668E-4"/>
          <c:y val="0.67213426995835734"/>
          <c:w val="0.99741877182607552"/>
          <c:h val="0.140818659870991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58851400022408"/>
          <c:y val="0.27337147724326921"/>
          <c:w val="0.74516088284741977"/>
          <c:h val="0.48266643212482563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SoC as FEC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SoC as HW module of FEC</c:v>
                </c:pt>
                <c:pt idx="1">
                  <c:v>SoC in the TN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58-4AEC-B776-5DA63CE76EA5}"/>
            </c:ext>
          </c:extLst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SoC in HSE SCADA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SoC as HW module of FEC</c:v>
                </c:pt>
                <c:pt idx="1">
                  <c:v>SoC in the TN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358-4AEC-B776-5DA63CE76EA5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SoC as node in FEC network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SoC as HW module of FEC</c:v>
                </c:pt>
                <c:pt idx="1">
                  <c:v>SoC in the TN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358-4AEC-B776-5DA63CE76EA5}"/>
            </c:ext>
          </c:extLst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HW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SoC as HW module of FEC</c:v>
                </c:pt>
                <c:pt idx="1">
                  <c:v>SoC in the TN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358-4AEC-B776-5DA63CE76EA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7"/>
        <c:overlap val="100"/>
        <c:axId val="1454735696"/>
        <c:axId val="2138025408"/>
      </c:barChart>
      <c:catAx>
        <c:axId val="1454735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3.258544311275749E-2"/>
          <c:y val="0.75835925637892088"/>
          <c:w val="0.85544506694782674"/>
          <c:h val="0.140818659870991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Embedded interfaces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Ethernet 1G</c:v>
                </c:pt>
                <c:pt idx="1">
                  <c:v>USB 3.0</c:v>
                </c:pt>
                <c:pt idx="2">
                  <c:v>I2C/SPI</c:v>
                </c:pt>
                <c:pt idx="3">
                  <c:v>QSPI</c:v>
                </c:pt>
                <c:pt idx="4">
                  <c:v>SD/eMMC</c:v>
                </c:pt>
                <c:pt idx="5">
                  <c:v>UART</c:v>
                </c:pt>
                <c:pt idx="6">
                  <c:v>PCIe</c:v>
                </c:pt>
                <c:pt idx="7">
                  <c:v>SATA</c:v>
                </c:pt>
                <c:pt idx="8">
                  <c:v>CAN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</c:v>
                </c:pt>
                <c:pt idx="2">
                  <c:v>14</c:v>
                </c:pt>
                <c:pt idx="3">
                  <c:v>10</c:v>
                </c:pt>
                <c:pt idx="4">
                  <c:v>9</c:v>
                </c:pt>
                <c:pt idx="5">
                  <c:v>12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EE-4B38-9971-DEC5F1A2E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8"/>
        <c:axId val="1454735696"/>
        <c:axId val="2138025408"/>
      </c:barChart>
      <c:catAx>
        <c:axId val="1454735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025408"/>
        <c:crosses val="autoZero"/>
        <c:auto val="1"/>
        <c:lblAlgn val="ctr"/>
        <c:lblOffset val="100"/>
        <c:noMultiLvlLbl val="0"/>
      </c:catAx>
      <c:valAx>
        <c:axId val="2138025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735696"/>
        <c:crosses val="max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6262-A7F8-FEA5-776A-4A6D7F23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3E102-8F76-B912-8966-FD78C497C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802A2-FE94-9243-1D27-4C39C6E7D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78750-9044-3A42-6FEB-279727213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A9C5E-43D6-ACAC-9F40-D365F023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2979-631C-4823-9CA7-4DCF152D8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73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SoC Interest group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SoC Interest group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ecos.docs.cern.ch/" TargetMode="Externa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ohwr.org/project/diot/wikis/home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41508/contributions/5821979/attachments/2806847/4897884/ATS%20SoC%20Taskforce_CTTB_report.pdf" TargetMode="Externa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x/MayfG" TargetMode="External"/><Relationship Id="rId2" Type="http://schemas.openxmlformats.org/officeDocument/2006/relationships/hyperlink" Target="mailto:ats-soc-taskforce@cern.ch" TargetMode="Externa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58569/contributions/4449386/attachments/2283176/3879767/ATS%20Common%20HW-SW%20Technologies%20Coordination%20Proposal%20-%20for%20CCTB%20kick-off.pdf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2577/contributions/5597158/attachments/2724462/4734375/SoC_TaskForce_Mandate1.0.pdf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Update on SoC activities in the CERN AT Sector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Greg Daniluk, </a:t>
            </a:r>
            <a:r>
              <a:rPr lang="en-US" sz="1800" u="sng" dirty="0"/>
              <a:t>Irene Degl’Innocenti</a:t>
            </a:r>
            <a:r>
              <a:rPr lang="en-US" sz="1800" dirty="0"/>
              <a:t>, Greg Kruk, Dariusz Jakub Zielinski </a:t>
            </a:r>
          </a:p>
          <a:p>
            <a:pPr algn="l"/>
            <a:r>
              <a:rPr lang="en-US" sz="1800" dirty="0"/>
              <a:t>08/03/2023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and deadlines</a:t>
            </a:r>
            <a:endParaRPr lang="en-GB" dirty="0"/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3B873944-BD11-8F52-FE24-A5DACB4DE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8048" y="1592264"/>
            <a:ext cx="5255964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Already 4 operational systems are using SoCs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Majority of SoC activities regard new projects and upgrades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/>
              <a:t>High adoption potential of a common SoC framework for projects in R&amp;D and prototyping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/>
              <a:t>Some tools potentially useful for advanced projects as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C182748-919C-7DD7-A279-009AF82192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049503"/>
              </p:ext>
            </p:extLst>
          </p:nvPr>
        </p:nvGraphicFramePr>
        <p:xfrm>
          <a:off x="263352" y="1712270"/>
          <a:ext cx="6048671" cy="416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Arrow: Right 35">
            <a:extLst>
              <a:ext uri="{FF2B5EF4-FFF2-40B4-BE49-F238E27FC236}">
                <a16:creationId xmlns:a16="http://schemas.microsoft.com/office/drawing/2014/main" id="{3475B6EA-D46D-6166-E240-AFC33678CA54}"/>
              </a:ext>
            </a:extLst>
          </p:cNvPr>
          <p:cNvSpPr/>
          <p:nvPr/>
        </p:nvSpPr>
        <p:spPr>
          <a:xfrm rot="5400000">
            <a:off x="9120336" y="3212976"/>
            <a:ext cx="432048" cy="432048"/>
          </a:xfrm>
          <a:custGeom>
            <a:avLst/>
            <a:gdLst>
              <a:gd name="connsiteX0" fmla="*/ 0 w 432048"/>
              <a:gd name="connsiteY0" fmla="*/ 108012 h 432048"/>
              <a:gd name="connsiteX1" fmla="*/ 216024 w 432048"/>
              <a:gd name="connsiteY1" fmla="*/ 108012 h 432048"/>
              <a:gd name="connsiteX2" fmla="*/ 216024 w 432048"/>
              <a:gd name="connsiteY2" fmla="*/ 0 h 432048"/>
              <a:gd name="connsiteX3" fmla="*/ 432048 w 432048"/>
              <a:gd name="connsiteY3" fmla="*/ 216024 h 432048"/>
              <a:gd name="connsiteX4" fmla="*/ 216024 w 432048"/>
              <a:gd name="connsiteY4" fmla="*/ 432048 h 432048"/>
              <a:gd name="connsiteX5" fmla="*/ 216024 w 432048"/>
              <a:gd name="connsiteY5" fmla="*/ 324036 h 432048"/>
              <a:gd name="connsiteX6" fmla="*/ 0 w 432048"/>
              <a:gd name="connsiteY6" fmla="*/ 324036 h 432048"/>
              <a:gd name="connsiteX7" fmla="*/ 0 w 432048"/>
              <a:gd name="connsiteY7" fmla="*/ 108012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48" h="432048" fill="none" extrusionOk="0">
                <a:moveTo>
                  <a:pt x="0" y="108012"/>
                </a:moveTo>
                <a:cubicBezTo>
                  <a:pt x="103167" y="103966"/>
                  <a:pt x="115631" y="101382"/>
                  <a:pt x="216024" y="108012"/>
                </a:cubicBezTo>
                <a:cubicBezTo>
                  <a:pt x="214932" y="54761"/>
                  <a:pt x="212658" y="52811"/>
                  <a:pt x="216024" y="0"/>
                </a:cubicBezTo>
                <a:cubicBezTo>
                  <a:pt x="298019" y="72560"/>
                  <a:pt x="369388" y="148865"/>
                  <a:pt x="432048" y="216024"/>
                </a:cubicBezTo>
                <a:cubicBezTo>
                  <a:pt x="389981" y="275334"/>
                  <a:pt x="284221" y="352016"/>
                  <a:pt x="216024" y="432048"/>
                </a:cubicBezTo>
                <a:cubicBezTo>
                  <a:pt x="217487" y="390586"/>
                  <a:pt x="220909" y="376584"/>
                  <a:pt x="216024" y="324036"/>
                </a:cubicBezTo>
                <a:cubicBezTo>
                  <a:pt x="161903" y="328592"/>
                  <a:pt x="74002" y="331921"/>
                  <a:pt x="0" y="324036"/>
                </a:cubicBezTo>
                <a:cubicBezTo>
                  <a:pt x="-10263" y="223522"/>
                  <a:pt x="-9432" y="214354"/>
                  <a:pt x="0" y="108012"/>
                </a:cubicBezTo>
                <a:close/>
              </a:path>
              <a:path w="432048" h="432048" stroke="0" extrusionOk="0">
                <a:moveTo>
                  <a:pt x="0" y="108012"/>
                </a:moveTo>
                <a:cubicBezTo>
                  <a:pt x="77607" y="112065"/>
                  <a:pt x="120486" y="98704"/>
                  <a:pt x="216024" y="108012"/>
                </a:cubicBezTo>
                <a:cubicBezTo>
                  <a:pt x="215180" y="73885"/>
                  <a:pt x="220526" y="27922"/>
                  <a:pt x="216024" y="0"/>
                </a:cubicBezTo>
                <a:cubicBezTo>
                  <a:pt x="323652" y="103616"/>
                  <a:pt x="334377" y="104242"/>
                  <a:pt x="432048" y="216024"/>
                </a:cubicBezTo>
                <a:cubicBezTo>
                  <a:pt x="356216" y="289198"/>
                  <a:pt x="290369" y="354739"/>
                  <a:pt x="216024" y="432048"/>
                </a:cubicBezTo>
                <a:cubicBezTo>
                  <a:pt x="217065" y="401140"/>
                  <a:pt x="213825" y="353058"/>
                  <a:pt x="216024" y="324036"/>
                </a:cubicBezTo>
                <a:cubicBezTo>
                  <a:pt x="154796" y="332559"/>
                  <a:pt x="101910" y="320279"/>
                  <a:pt x="0" y="324036"/>
                </a:cubicBezTo>
                <a:cubicBezTo>
                  <a:pt x="6628" y="232898"/>
                  <a:pt x="-6909" y="153875"/>
                  <a:pt x="0" y="108012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751657677">
                  <a:prstGeom prst="righ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B5F544-7318-E88D-35B0-AF1AED226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SoC Interest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73FCE-A8DE-A14D-1D8C-085517DD1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7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and deadlines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17A4CE-D1D8-A4AB-713E-93D24E97F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420889"/>
            <a:ext cx="5611813" cy="2232248"/>
          </a:xfrm>
        </p:spPr>
        <p:txBody>
          <a:bodyPr/>
          <a:lstStyle/>
          <a:p>
            <a:pPr algn="ctr"/>
            <a:r>
              <a:rPr lang="en-US" dirty="0"/>
              <a:t>Most projects target LS3 for deployment</a:t>
            </a:r>
          </a:p>
          <a:p>
            <a:pPr algn="ctr"/>
            <a:endParaRPr lang="en-US" dirty="0"/>
          </a:p>
          <a:p>
            <a:pPr algn="ctr"/>
            <a:r>
              <a:rPr lang="en-US" i="1" dirty="0"/>
              <a:t>LS3 confirmed as time horizon for the                       ATS SoC Common framework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D9C5FB3-0E7E-C02B-C254-CB67CC8151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4725410"/>
              </p:ext>
            </p:extLst>
          </p:nvPr>
        </p:nvGraphicFramePr>
        <p:xfrm>
          <a:off x="839416" y="1714500"/>
          <a:ext cx="5007387" cy="3685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75E4175-36C8-E980-A153-8419809A25AC}"/>
              </a:ext>
            </a:extLst>
          </p:cNvPr>
          <p:cNvSpPr/>
          <p:nvPr/>
        </p:nvSpPr>
        <p:spPr>
          <a:xfrm>
            <a:off x="695400" y="3356991"/>
            <a:ext cx="5256583" cy="576065"/>
          </a:xfrm>
          <a:custGeom>
            <a:avLst/>
            <a:gdLst>
              <a:gd name="connsiteX0" fmla="*/ 0 w 5256583"/>
              <a:gd name="connsiteY0" fmla="*/ 93490 h 576065"/>
              <a:gd name="connsiteX1" fmla="*/ 93490 w 5256583"/>
              <a:gd name="connsiteY1" fmla="*/ 0 h 576065"/>
              <a:gd name="connsiteX2" fmla="*/ 727190 w 5256583"/>
              <a:gd name="connsiteY2" fmla="*/ 0 h 576065"/>
              <a:gd name="connsiteX3" fmla="*/ 1411587 w 5256583"/>
              <a:gd name="connsiteY3" fmla="*/ 0 h 576065"/>
              <a:gd name="connsiteX4" fmla="*/ 1893199 w 5256583"/>
              <a:gd name="connsiteY4" fmla="*/ 0 h 576065"/>
              <a:gd name="connsiteX5" fmla="*/ 2425507 w 5256583"/>
              <a:gd name="connsiteY5" fmla="*/ 0 h 576065"/>
              <a:gd name="connsiteX6" fmla="*/ 3160600 w 5256583"/>
              <a:gd name="connsiteY6" fmla="*/ 0 h 576065"/>
              <a:gd name="connsiteX7" fmla="*/ 3642212 w 5256583"/>
              <a:gd name="connsiteY7" fmla="*/ 0 h 576065"/>
              <a:gd name="connsiteX8" fmla="*/ 4174520 w 5256583"/>
              <a:gd name="connsiteY8" fmla="*/ 0 h 576065"/>
              <a:gd name="connsiteX9" fmla="*/ 5163093 w 5256583"/>
              <a:gd name="connsiteY9" fmla="*/ 0 h 576065"/>
              <a:gd name="connsiteX10" fmla="*/ 5256583 w 5256583"/>
              <a:gd name="connsiteY10" fmla="*/ 93490 h 576065"/>
              <a:gd name="connsiteX11" fmla="*/ 5256583 w 5256583"/>
              <a:gd name="connsiteY11" fmla="*/ 482575 h 576065"/>
              <a:gd name="connsiteX12" fmla="*/ 5163093 w 5256583"/>
              <a:gd name="connsiteY12" fmla="*/ 576065 h 576065"/>
              <a:gd name="connsiteX13" fmla="*/ 4478697 w 5256583"/>
              <a:gd name="connsiteY13" fmla="*/ 576065 h 576065"/>
              <a:gd name="connsiteX14" fmla="*/ 3895692 w 5256583"/>
              <a:gd name="connsiteY14" fmla="*/ 576065 h 576065"/>
              <a:gd name="connsiteX15" fmla="*/ 3160600 w 5256583"/>
              <a:gd name="connsiteY15" fmla="*/ 576065 h 576065"/>
              <a:gd name="connsiteX16" fmla="*/ 2628292 w 5256583"/>
              <a:gd name="connsiteY16" fmla="*/ 576065 h 576065"/>
              <a:gd name="connsiteX17" fmla="*/ 2045287 w 5256583"/>
              <a:gd name="connsiteY17" fmla="*/ 576065 h 576065"/>
              <a:gd name="connsiteX18" fmla="*/ 1411587 w 5256583"/>
              <a:gd name="connsiteY18" fmla="*/ 576065 h 576065"/>
              <a:gd name="connsiteX19" fmla="*/ 929974 w 5256583"/>
              <a:gd name="connsiteY19" fmla="*/ 576065 h 576065"/>
              <a:gd name="connsiteX20" fmla="*/ 93490 w 5256583"/>
              <a:gd name="connsiteY20" fmla="*/ 576065 h 576065"/>
              <a:gd name="connsiteX21" fmla="*/ 0 w 5256583"/>
              <a:gd name="connsiteY21" fmla="*/ 482575 h 576065"/>
              <a:gd name="connsiteX22" fmla="*/ 0 w 5256583"/>
              <a:gd name="connsiteY22" fmla="*/ 93490 h 576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256583" h="576065" extrusionOk="0">
                <a:moveTo>
                  <a:pt x="0" y="93490"/>
                </a:moveTo>
                <a:cubicBezTo>
                  <a:pt x="10284" y="38997"/>
                  <a:pt x="51552" y="-180"/>
                  <a:pt x="93490" y="0"/>
                </a:cubicBezTo>
                <a:cubicBezTo>
                  <a:pt x="297062" y="-30059"/>
                  <a:pt x="495342" y="-23181"/>
                  <a:pt x="727190" y="0"/>
                </a:cubicBezTo>
                <a:cubicBezTo>
                  <a:pt x="959038" y="23181"/>
                  <a:pt x="1155201" y="-34049"/>
                  <a:pt x="1411587" y="0"/>
                </a:cubicBezTo>
                <a:cubicBezTo>
                  <a:pt x="1667973" y="34049"/>
                  <a:pt x="1747177" y="13419"/>
                  <a:pt x="1893199" y="0"/>
                </a:cubicBezTo>
                <a:cubicBezTo>
                  <a:pt x="2039221" y="-13419"/>
                  <a:pt x="2208098" y="-24838"/>
                  <a:pt x="2425507" y="0"/>
                </a:cubicBezTo>
                <a:cubicBezTo>
                  <a:pt x="2642916" y="24838"/>
                  <a:pt x="2793692" y="-7926"/>
                  <a:pt x="3160600" y="0"/>
                </a:cubicBezTo>
                <a:cubicBezTo>
                  <a:pt x="3527508" y="7926"/>
                  <a:pt x="3422739" y="8025"/>
                  <a:pt x="3642212" y="0"/>
                </a:cubicBezTo>
                <a:cubicBezTo>
                  <a:pt x="3861685" y="-8025"/>
                  <a:pt x="4040726" y="-5000"/>
                  <a:pt x="4174520" y="0"/>
                </a:cubicBezTo>
                <a:cubicBezTo>
                  <a:pt x="4308314" y="5000"/>
                  <a:pt x="4711170" y="19704"/>
                  <a:pt x="5163093" y="0"/>
                </a:cubicBezTo>
                <a:cubicBezTo>
                  <a:pt x="5215732" y="-2494"/>
                  <a:pt x="5255024" y="38188"/>
                  <a:pt x="5256583" y="93490"/>
                </a:cubicBezTo>
                <a:cubicBezTo>
                  <a:pt x="5258715" y="180668"/>
                  <a:pt x="5240462" y="335924"/>
                  <a:pt x="5256583" y="482575"/>
                </a:cubicBezTo>
                <a:cubicBezTo>
                  <a:pt x="5267456" y="538869"/>
                  <a:pt x="5218866" y="574131"/>
                  <a:pt x="5163093" y="576065"/>
                </a:cubicBezTo>
                <a:cubicBezTo>
                  <a:pt x="5016503" y="559140"/>
                  <a:pt x="4810201" y="582400"/>
                  <a:pt x="4478697" y="576065"/>
                </a:cubicBezTo>
                <a:cubicBezTo>
                  <a:pt x="4147193" y="569730"/>
                  <a:pt x="4146993" y="593436"/>
                  <a:pt x="3895692" y="576065"/>
                </a:cubicBezTo>
                <a:cubicBezTo>
                  <a:pt x="3644391" y="558694"/>
                  <a:pt x="3375314" y="559224"/>
                  <a:pt x="3160600" y="576065"/>
                </a:cubicBezTo>
                <a:cubicBezTo>
                  <a:pt x="2945886" y="592906"/>
                  <a:pt x="2754383" y="563601"/>
                  <a:pt x="2628292" y="576065"/>
                </a:cubicBezTo>
                <a:cubicBezTo>
                  <a:pt x="2502201" y="588529"/>
                  <a:pt x="2199830" y="547030"/>
                  <a:pt x="2045287" y="576065"/>
                </a:cubicBezTo>
                <a:cubicBezTo>
                  <a:pt x="1890744" y="605100"/>
                  <a:pt x="1570021" y="587954"/>
                  <a:pt x="1411587" y="576065"/>
                </a:cubicBezTo>
                <a:cubicBezTo>
                  <a:pt x="1253153" y="564176"/>
                  <a:pt x="1164117" y="564648"/>
                  <a:pt x="929974" y="576065"/>
                </a:cubicBezTo>
                <a:cubicBezTo>
                  <a:pt x="695831" y="587482"/>
                  <a:pt x="468486" y="598075"/>
                  <a:pt x="93490" y="576065"/>
                </a:cubicBezTo>
                <a:cubicBezTo>
                  <a:pt x="52886" y="578096"/>
                  <a:pt x="-1947" y="530590"/>
                  <a:pt x="0" y="482575"/>
                </a:cubicBezTo>
                <a:cubicBezTo>
                  <a:pt x="-15188" y="355480"/>
                  <a:pt x="10048" y="218431"/>
                  <a:pt x="0" y="93490"/>
                </a:cubicBezTo>
                <a:close/>
              </a:path>
            </a:pathLst>
          </a:custGeom>
          <a:noFill/>
          <a:ln w="571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906887326">
                  <a:prstGeom prst="roundRect">
                    <a:avLst>
                      <a:gd name="adj" fmla="val 16229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E7CD584-F138-6522-ADDF-9F5865A08C39}"/>
              </a:ext>
            </a:extLst>
          </p:cNvPr>
          <p:cNvSpPr/>
          <p:nvPr/>
        </p:nvSpPr>
        <p:spPr>
          <a:xfrm rot="5400000">
            <a:off x="8762081" y="2924944"/>
            <a:ext cx="432048" cy="432048"/>
          </a:xfrm>
          <a:custGeom>
            <a:avLst/>
            <a:gdLst>
              <a:gd name="connsiteX0" fmla="*/ 0 w 432048"/>
              <a:gd name="connsiteY0" fmla="*/ 108012 h 432048"/>
              <a:gd name="connsiteX1" fmla="*/ 216024 w 432048"/>
              <a:gd name="connsiteY1" fmla="*/ 108012 h 432048"/>
              <a:gd name="connsiteX2" fmla="*/ 216024 w 432048"/>
              <a:gd name="connsiteY2" fmla="*/ 0 h 432048"/>
              <a:gd name="connsiteX3" fmla="*/ 432048 w 432048"/>
              <a:gd name="connsiteY3" fmla="*/ 216024 h 432048"/>
              <a:gd name="connsiteX4" fmla="*/ 216024 w 432048"/>
              <a:gd name="connsiteY4" fmla="*/ 432048 h 432048"/>
              <a:gd name="connsiteX5" fmla="*/ 216024 w 432048"/>
              <a:gd name="connsiteY5" fmla="*/ 324036 h 432048"/>
              <a:gd name="connsiteX6" fmla="*/ 0 w 432048"/>
              <a:gd name="connsiteY6" fmla="*/ 324036 h 432048"/>
              <a:gd name="connsiteX7" fmla="*/ 0 w 432048"/>
              <a:gd name="connsiteY7" fmla="*/ 108012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48" h="432048" fill="none" extrusionOk="0">
                <a:moveTo>
                  <a:pt x="0" y="108012"/>
                </a:moveTo>
                <a:cubicBezTo>
                  <a:pt x="103167" y="103966"/>
                  <a:pt x="115631" y="101382"/>
                  <a:pt x="216024" y="108012"/>
                </a:cubicBezTo>
                <a:cubicBezTo>
                  <a:pt x="214932" y="54761"/>
                  <a:pt x="212658" y="52811"/>
                  <a:pt x="216024" y="0"/>
                </a:cubicBezTo>
                <a:cubicBezTo>
                  <a:pt x="298019" y="72560"/>
                  <a:pt x="369388" y="148865"/>
                  <a:pt x="432048" y="216024"/>
                </a:cubicBezTo>
                <a:cubicBezTo>
                  <a:pt x="389981" y="275334"/>
                  <a:pt x="284221" y="352016"/>
                  <a:pt x="216024" y="432048"/>
                </a:cubicBezTo>
                <a:cubicBezTo>
                  <a:pt x="217487" y="390586"/>
                  <a:pt x="220909" y="376584"/>
                  <a:pt x="216024" y="324036"/>
                </a:cubicBezTo>
                <a:cubicBezTo>
                  <a:pt x="161903" y="328592"/>
                  <a:pt x="74002" y="331921"/>
                  <a:pt x="0" y="324036"/>
                </a:cubicBezTo>
                <a:cubicBezTo>
                  <a:pt x="-10263" y="223522"/>
                  <a:pt x="-9432" y="214354"/>
                  <a:pt x="0" y="108012"/>
                </a:cubicBezTo>
                <a:close/>
              </a:path>
              <a:path w="432048" h="432048" stroke="0" extrusionOk="0">
                <a:moveTo>
                  <a:pt x="0" y="108012"/>
                </a:moveTo>
                <a:cubicBezTo>
                  <a:pt x="77607" y="112065"/>
                  <a:pt x="120486" y="98704"/>
                  <a:pt x="216024" y="108012"/>
                </a:cubicBezTo>
                <a:cubicBezTo>
                  <a:pt x="215180" y="73885"/>
                  <a:pt x="220526" y="27922"/>
                  <a:pt x="216024" y="0"/>
                </a:cubicBezTo>
                <a:cubicBezTo>
                  <a:pt x="323652" y="103616"/>
                  <a:pt x="334377" y="104242"/>
                  <a:pt x="432048" y="216024"/>
                </a:cubicBezTo>
                <a:cubicBezTo>
                  <a:pt x="356216" y="289198"/>
                  <a:pt x="290369" y="354739"/>
                  <a:pt x="216024" y="432048"/>
                </a:cubicBezTo>
                <a:cubicBezTo>
                  <a:pt x="217065" y="401140"/>
                  <a:pt x="213825" y="353058"/>
                  <a:pt x="216024" y="324036"/>
                </a:cubicBezTo>
                <a:cubicBezTo>
                  <a:pt x="154796" y="332559"/>
                  <a:pt x="101910" y="320279"/>
                  <a:pt x="0" y="324036"/>
                </a:cubicBezTo>
                <a:cubicBezTo>
                  <a:pt x="6628" y="232898"/>
                  <a:pt x="-6909" y="153875"/>
                  <a:pt x="0" y="108012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751657677">
                  <a:prstGeom prst="righ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94E1E-46A0-53EF-DD7F-1BFBD0B3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80682-606A-F6FF-4724-A923064BE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3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 vendor and family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17A4CE-D1D8-A4AB-713E-93D24E97F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173" y="2000621"/>
            <a:ext cx="5611813" cy="360039"/>
          </a:xfrm>
        </p:spPr>
        <p:txBody>
          <a:bodyPr/>
          <a:lstStyle/>
          <a:p>
            <a:pPr algn="ctr"/>
            <a:r>
              <a:rPr lang="en-US" dirty="0"/>
              <a:t>All projects on AMD Xilinx SoCs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972F1D-54DA-03CC-E0AB-4BDEC44647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9308851"/>
              </p:ext>
            </p:extLst>
          </p:nvPr>
        </p:nvGraphicFramePr>
        <p:xfrm>
          <a:off x="590832" y="1196752"/>
          <a:ext cx="5076551" cy="1811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B445508-73D3-19C9-FAC0-EC59BAC4D8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4770913"/>
              </p:ext>
            </p:extLst>
          </p:nvPr>
        </p:nvGraphicFramePr>
        <p:xfrm>
          <a:off x="503342" y="3080740"/>
          <a:ext cx="5164041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F9A3FBB4-46A1-D1F7-CAAA-8A6D9B7A4DEF}"/>
              </a:ext>
            </a:extLst>
          </p:cNvPr>
          <p:cNvSpPr txBox="1">
            <a:spLocks/>
          </p:cNvSpPr>
          <p:nvPr/>
        </p:nvSpPr>
        <p:spPr>
          <a:xfrm>
            <a:off x="6123551" y="2924944"/>
            <a:ext cx="5611813" cy="2088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Most of projects using US+ </a:t>
            </a:r>
            <a:r>
              <a:rPr lang="en-US" dirty="0" err="1"/>
              <a:t>MPSoC</a:t>
            </a:r>
            <a:r>
              <a:rPr lang="en-US" dirty="0"/>
              <a:t>           (or planning to)</a:t>
            </a:r>
          </a:p>
          <a:p>
            <a:pPr algn="ctr"/>
            <a:r>
              <a:rPr lang="en-GB" dirty="0"/>
              <a:t>1-2 RFSoC projects, SoC with same </a:t>
            </a:r>
            <a:r>
              <a:rPr lang="en-GB" dirty="0">
                <a:solidFill>
                  <a:schemeClr val="accent3"/>
                </a:solidFill>
              </a:rPr>
              <a:t>Processing System</a:t>
            </a:r>
            <a:r>
              <a:rPr lang="en-GB" dirty="0"/>
              <a:t> cores as US+ </a:t>
            </a:r>
            <a:r>
              <a:rPr lang="en-GB" dirty="0" err="1"/>
              <a:t>MPSoC</a:t>
            </a:r>
            <a:r>
              <a:rPr lang="en-GB" dirty="0"/>
              <a:t>   </a:t>
            </a:r>
            <a:r>
              <a:rPr lang="en-GB" sz="1800" i="1" dirty="0"/>
              <a:t>(identical from the software stack point of view)</a:t>
            </a:r>
            <a:endParaRPr lang="en-GB" i="1" dirty="0"/>
          </a:p>
        </p:txBody>
      </p:sp>
      <p:sp>
        <p:nvSpPr>
          <p:cNvPr id="12" name="Arrow: Bent 11">
            <a:extLst>
              <a:ext uri="{FF2B5EF4-FFF2-40B4-BE49-F238E27FC236}">
                <a16:creationId xmlns:a16="http://schemas.microsoft.com/office/drawing/2014/main" id="{4892EC73-6959-F750-1477-243727DDC610}"/>
              </a:ext>
            </a:extLst>
          </p:cNvPr>
          <p:cNvSpPr/>
          <p:nvPr/>
        </p:nvSpPr>
        <p:spPr>
          <a:xfrm rot="16200000" flipV="1">
            <a:off x="3539716" y="3529139"/>
            <a:ext cx="432048" cy="1656184"/>
          </a:xfrm>
          <a:prstGeom prst="bentArrow">
            <a:avLst/>
          </a:pr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7606D5-B469-F9CC-9820-74D116B3F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313E1F-1879-4F7F-7D26-5408A1D8F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314B732-9712-7543-1C8B-5238CDA4A06A}"/>
              </a:ext>
            </a:extLst>
          </p:cNvPr>
          <p:cNvSpPr/>
          <p:nvPr/>
        </p:nvSpPr>
        <p:spPr>
          <a:xfrm rot="5400000">
            <a:off x="8762081" y="4653136"/>
            <a:ext cx="432048" cy="432048"/>
          </a:xfrm>
          <a:custGeom>
            <a:avLst/>
            <a:gdLst>
              <a:gd name="connsiteX0" fmla="*/ 0 w 432048"/>
              <a:gd name="connsiteY0" fmla="*/ 108012 h 432048"/>
              <a:gd name="connsiteX1" fmla="*/ 216024 w 432048"/>
              <a:gd name="connsiteY1" fmla="*/ 108012 h 432048"/>
              <a:gd name="connsiteX2" fmla="*/ 216024 w 432048"/>
              <a:gd name="connsiteY2" fmla="*/ 0 h 432048"/>
              <a:gd name="connsiteX3" fmla="*/ 432048 w 432048"/>
              <a:gd name="connsiteY3" fmla="*/ 216024 h 432048"/>
              <a:gd name="connsiteX4" fmla="*/ 216024 w 432048"/>
              <a:gd name="connsiteY4" fmla="*/ 432048 h 432048"/>
              <a:gd name="connsiteX5" fmla="*/ 216024 w 432048"/>
              <a:gd name="connsiteY5" fmla="*/ 324036 h 432048"/>
              <a:gd name="connsiteX6" fmla="*/ 0 w 432048"/>
              <a:gd name="connsiteY6" fmla="*/ 324036 h 432048"/>
              <a:gd name="connsiteX7" fmla="*/ 0 w 432048"/>
              <a:gd name="connsiteY7" fmla="*/ 108012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48" h="432048" fill="none" extrusionOk="0">
                <a:moveTo>
                  <a:pt x="0" y="108012"/>
                </a:moveTo>
                <a:cubicBezTo>
                  <a:pt x="103167" y="103966"/>
                  <a:pt x="115631" y="101382"/>
                  <a:pt x="216024" y="108012"/>
                </a:cubicBezTo>
                <a:cubicBezTo>
                  <a:pt x="214932" y="54761"/>
                  <a:pt x="212658" y="52811"/>
                  <a:pt x="216024" y="0"/>
                </a:cubicBezTo>
                <a:cubicBezTo>
                  <a:pt x="298019" y="72560"/>
                  <a:pt x="369388" y="148865"/>
                  <a:pt x="432048" y="216024"/>
                </a:cubicBezTo>
                <a:cubicBezTo>
                  <a:pt x="389981" y="275334"/>
                  <a:pt x="284221" y="352016"/>
                  <a:pt x="216024" y="432048"/>
                </a:cubicBezTo>
                <a:cubicBezTo>
                  <a:pt x="217487" y="390586"/>
                  <a:pt x="220909" y="376584"/>
                  <a:pt x="216024" y="324036"/>
                </a:cubicBezTo>
                <a:cubicBezTo>
                  <a:pt x="161903" y="328592"/>
                  <a:pt x="74002" y="331921"/>
                  <a:pt x="0" y="324036"/>
                </a:cubicBezTo>
                <a:cubicBezTo>
                  <a:pt x="-10263" y="223522"/>
                  <a:pt x="-9432" y="214354"/>
                  <a:pt x="0" y="108012"/>
                </a:cubicBezTo>
                <a:close/>
              </a:path>
              <a:path w="432048" h="432048" stroke="0" extrusionOk="0">
                <a:moveTo>
                  <a:pt x="0" y="108012"/>
                </a:moveTo>
                <a:cubicBezTo>
                  <a:pt x="77607" y="112065"/>
                  <a:pt x="120486" y="98704"/>
                  <a:pt x="216024" y="108012"/>
                </a:cubicBezTo>
                <a:cubicBezTo>
                  <a:pt x="215180" y="73885"/>
                  <a:pt x="220526" y="27922"/>
                  <a:pt x="216024" y="0"/>
                </a:cubicBezTo>
                <a:cubicBezTo>
                  <a:pt x="323652" y="103616"/>
                  <a:pt x="334377" y="104242"/>
                  <a:pt x="432048" y="216024"/>
                </a:cubicBezTo>
                <a:cubicBezTo>
                  <a:pt x="356216" y="289198"/>
                  <a:pt x="290369" y="354739"/>
                  <a:pt x="216024" y="432048"/>
                </a:cubicBezTo>
                <a:cubicBezTo>
                  <a:pt x="217065" y="401140"/>
                  <a:pt x="213825" y="353058"/>
                  <a:pt x="216024" y="324036"/>
                </a:cubicBezTo>
                <a:cubicBezTo>
                  <a:pt x="154796" y="332559"/>
                  <a:pt x="101910" y="320279"/>
                  <a:pt x="0" y="324036"/>
                </a:cubicBezTo>
                <a:cubicBezTo>
                  <a:pt x="6628" y="232898"/>
                  <a:pt x="-6909" y="153875"/>
                  <a:pt x="0" y="108012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751657677">
                  <a:prstGeom prst="righ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62E8AB01-0855-278D-9B2B-2941EAAEDD75}"/>
              </a:ext>
            </a:extLst>
          </p:cNvPr>
          <p:cNvSpPr txBox="1">
            <a:spLocks/>
          </p:cNvSpPr>
          <p:nvPr/>
        </p:nvSpPr>
        <p:spPr>
          <a:xfrm>
            <a:off x="6275951" y="5148808"/>
            <a:ext cx="5611813" cy="6564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Xilinx Zynq US+ family candidate for common framework support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5479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0" grpId="0" uiExpand="1" build="p"/>
      <p:bldP spid="12" grpId="0" animBg="1"/>
      <p:bldP spid="9" grpId="0" animBg="1"/>
      <p:bldP spid="1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and Operating System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17A4CE-D1D8-A4AB-713E-93D24E97F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274" y="1415818"/>
            <a:ext cx="5689726" cy="2232248"/>
          </a:xfrm>
        </p:spPr>
        <p:txBody>
          <a:bodyPr/>
          <a:lstStyle/>
          <a:p>
            <a:r>
              <a:rPr lang="en-US" dirty="0"/>
              <a:t>Some real-time software: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All bare-metal code (no RT OS)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4BBFC5E-2379-A7B3-B865-E3BF6FFC99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0379889"/>
              </p:ext>
            </p:extLst>
          </p:nvPr>
        </p:nvGraphicFramePr>
        <p:xfrm>
          <a:off x="6018087" y="1196752"/>
          <a:ext cx="6048671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B4154CD1-10A4-76BA-DEED-885464464C8B}"/>
              </a:ext>
            </a:extLst>
          </p:cNvPr>
          <p:cNvSpPr txBox="1">
            <a:spLocks/>
          </p:cNvSpPr>
          <p:nvPr/>
        </p:nvSpPr>
        <p:spPr>
          <a:xfrm>
            <a:off x="416352" y="4005064"/>
            <a:ext cx="10936232" cy="2232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Operating System for Application Processing Unit: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All projects using an OS in their APU interested in adopting </a:t>
            </a:r>
            <a:r>
              <a:rPr lang="en-US" dirty="0">
                <a:solidFill>
                  <a:schemeClr val="accent3"/>
                </a:solidFill>
                <a:hlinkClick r:id="rId3"/>
              </a:rPr>
              <a:t>FEC-OS</a:t>
            </a:r>
            <a:r>
              <a:rPr lang="en-US" dirty="0">
                <a:solidFill>
                  <a:schemeClr val="accent3"/>
                </a:solidFill>
              </a:rPr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FEC-OS on SoC: same distribution as for new FEC model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 new projects have the same Processing System (ARM Cortex-A53 core based)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Potential alignment between SoC Common framework and new FEC model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9BEDBE9-AF96-5098-3FE9-11E5F81A4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E310DC6-45E9-901B-883A-ED86626F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3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with accelerator control system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4BBFC5E-2379-A7B3-B865-E3BF6FFC99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8401138"/>
              </p:ext>
            </p:extLst>
          </p:nvPr>
        </p:nvGraphicFramePr>
        <p:xfrm>
          <a:off x="358003" y="1125555"/>
          <a:ext cx="5882013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B4154CD1-10A4-76BA-DEED-885464464C8B}"/>
              </a:ext>
            </a:extLst>
          </p:cNvPr>
          <p:cNvSpPr txBox="1">
            <a:spLocks/>
          </p:cNvSpPr>
          <p:nvPr/>
        </p:nvSpPr>
        <p:spPr>
          <a:xfrm>
            <a:off x="6333932" y="1556792"/>
            <a:ext cx="5473134" cy="4464496"/>
          </a:xfrm>
          <a:custGeom>
            <a:avLst/>
            <a:gdLst>
              <a:gd name="connsiteX0" fmla="*/ 0 w 5473134"/>
              <a:gd name="connsiteY0" fmla="*/ 0 h 4464496"/>
              <a:gd name="connsiteX1" fmla="*/ 519948 w 5473134"/>
              <a:gd name="connsiteY1" fmla="*/ 0 h 4464496"/>
              <a:gd name="connsiteX2" fmla="*/ 1258821 w 5473134"/>
              <a:gd name="connsiteY2" fmla="*/ 0 h 4464496"/>
              <a:gd name="connsiteX3" fmla="*/ 1888231 w 5473134"/>
              <a:gd name="connsiteY3" fmla="*/ 0 h 4464496"/>
              <a:gd name="connsiteX4" fmla="*/ 2572373 w 5473134"/>
              <a:gd name="connsiteY4" fmla="*/ 0 h 4464496"/>
              <a:gd name="connsiteX5" fmla="*/ 3365977 w 5473134"/>
              <a:gd name="connsiteY5" fmla="*/ 0 h 4464496"/>
              <a:gd name="connsiteX6" fmla="*/ 3940656 w 5473134"/>
              <a:gd name="connsiteY6" fmla="*/ 0 h 4464496"/>
              <a:gd name="connsiteX7" fmla="*/ 4679530 w 5473134"/>
              <a:gd name="connsiteY7" fmla="*/ 0 h 4464496"/>
              <a:gd name="connsiteX8" fmla="*/ 5473134 w 5473134"/>
              <a:gd name="connsiteY8" fmla="*/ 0 h 4464496"/>
              <a:gd name="connsiteX9" fmla="*/ 5473134 w 5473134"/>
              <a:gd name="connsiteY9" fmla="*/ 637785 h 4464496"/>
              <a:gd name="connsiteX10" fmla="*/ 5473134 w 5473134"/>
              <a:gd name="connsiteY10" fmla="*/ 1275570 h 4464496"/>
              <a:gd name="connsiteX11" fmla="*/ 5473134 w 5473134"/>
              <a:gd name="connsiteY11" fmla="*/ 1824066 h 4464496"/>
              <a:gd name="connsiteX12" fmla="*/ 5473134 w 5473134"/>
              <a:gd name="connsiteY12" fmla="*/ 2551141 h 4464496"/>
              <a:gd name="connsiteX13" fmla="*/ 5473134 w 5473134"/>
              <a:gd name="connsiteY13" fmla="*/ 3188926 h 4464496"/>
              <a:gd name="connsiteX14" fmla="*/ 5473134 w 5473134"/>
              <a:gd name="connsiteY14" fmla="*/ 3916001 h 4464496"/>
              <a:gd name="connsiteX15" fmla="*/ 5473134 w 5473134"/>
              <a:gd name="connsiteY15" fmla="*/ 4464496 h 4464496"/>
              <a:gd name="connsiteX16" fmla="*/ 4843724 w 5473134"/>
              <a:gd name="connsiteY16" fmla="*/ 4464496 h 4464496"/>
              <a:gd name="connsiteX17" fmla="*/ 4214313 w 5473134"/>
              <a:gd name="connsiteY17" fmla="*/ 4464496 h 4464496"/>
              <a:gd name="connsiteX18" fmla="*/ 3475440 w 5473134"/>
              <a:gd name="connsiteY18" fmla="*/ 4464496 h 4464496"/>
              <a:gd name="connsiteX19" fmla="*/ 2791298 w 5473134"/>
              <a:gd name="connsiteY19" fmla="*/ 4464496 h 4464496"/>
              <a:gd name="connsiteX20" fmla="*/ 1997694 w 5473134"/>
              <a:gd name="connsiteY20" fmla="*/ 4464496 h 4464496"/>
              <a:gd name="connsiteX21" fmla="*/ 1204089 w 5473134"/>
              <a:gd name="connsiteY21" fmla="*/ 4464496 h 4464496"/>
              <a:gd name="connsiteX22" fmla="*/ 0 w 5473134"/>
              <a:gd name="connsiteY22" fmla="*/ 4464496 h 4464496"/>
              <a:gd name="connsiteX23" fmla="*/ 0 w 5473134"/>
              <a:gd name="connsiteY23" fmla="*/ 3782066 h 4464496"/>
              <a:gd name="connsiteX24" fmla="*/ 0 w 5473134"/>
              <a:gd name="connsiteY24" fmla="*/ 3099636 h 4464496"/>
              <a:gd name="connsiteX25" fmla="*/ 0 w 5473134"/>
              <a:gd name="connsiteY25" fmla="*/ 2461851 h 4464496"/>
              <a:gd name="connsiteX26" fmla="*/ 0 w 5473134"/>
              <a:gd name="connsiteY26" fmla="*/ 1824066 h 4464496"/>
              <a:gd name="connsiteX27" fmla="*/ 0 w 5473134"/>
              <a:gd name="connsiteY27" fmla="*/ 1186280 h 4464496"/>
              <a:gd name="connsiteX28" fmla="*/ 0 w 5473134"/>
              <a:gd name="connsiteY28" fmla="*/ 682430 h 4464496"/>
              <a:gd name="connsiteX29" fmla="*/ 0 w 5473134"/>
              <a:gd name="connsiteY29" fmla="*/ 0 h 446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473134" h="4464496" fill="none" extrusionOk="0">
                <a:moveTo>
                  <a:pt x="0" y="0"/>
                </a:moveTo>
                <a:cubicBezTo>
                  <a:pt x="255665" y="-8810"/>
                  <a:pt x="264146" y="6872"/>
                  <a:pt x="519948" y="0"/>
                </a:cubicBezTo>
                <a:cubicBezTo>
                  <a:pt x="775750" y="-6872"/>
                  <a:pt x="956932" y="-35336"/>
                  <a:pt x="1258821" y="0"/>
                </a:cubicBezTo>
                <a:cubicBezTo>
                  <a:pt x="1560710" y="35336"/>
                  <a:pt x="1669900" y="30097"/>
                  <a:pt x="1888231" y="0"/>
                </a:cubicBezTo>
                <a:cubicBezTo>
                  <a:pt x="2106562" y="-30097"/>
                  <a:pt x="2379483" y="1941"/>
                  <a:pt x="2572373" y="0"/>
                </a:cubicBezTo>
                <a:cubicBezTo>
                  <a:pt x="2765263" y="-1941"/>
                  <a:pt x="2989175" y="-30149"/>
                  <a:pt x="3365977" y="0"/>
                </a:cubicBezTo>
                <a:cubicBezTo>
                  <a:pt x="3742779" y="30149"/>
                  <a:pt x="3802273" y="14923"/>
                  <a:pt x="3940656" y="0"/>
                </a:cubicBezTo>
                <a:cubicBezTo>
                  <a:pt x="4079039" y="-14923"/>
                  <a:pt x="4349226" y="6856"/>
                  <a:pt x="4679530" y="0"/>
                </a:cubicBezTo>
                <a:cubicBezTo>
                  <a:pt x="5009834" y="-6856"/>
                  <a:pt x="5185679" y="-12073"/>
                  <a:pt x="5473134" y="0"/>
                </a:cubicBezTo>
                <a:cubicBezTo>
                  <a:pt x="5442765" y="210431"/>
                  <a:pt x="5454637" y="477432"/>
                  <a:pt x="5473134" y="637785"/>
                </a:cubicBezTo>
                <a:cubicBezTo>
                  <a:pt x="5491631" y="798139"/>
                  <a:pt x="5443858" y="1120217"/>
                  <a:pt x="5473134" y="1275570"/>
                </a:cubicBezTo>
                <a:cubicBezTo>
                  <a:pt x="5502410" y="1430923"/>
                  <a:pt x="5467508" y="1690290"/>
                  <a:pt x="5473134" y="1824066"/>
                </a:cubicBezTo>
                <a:cubicBezTo>
                  <a:pt x="5478760" y="1957842"/>
                  <a:pt x="5438062" y="2358934"/>
                  <a:pt x="5473134" y="2551141"/>
                </a:cubicBezTo>
                <a:cubicBezTo>
                  <a:pt x="5508206" y="2743348"/>
                  <a:pt x="5462660" y="2944315"/>
                  <a:pt x="5473134" y="3188926"/>
                </a:cubicBezTo>
                <a:cubicBezTo>
                  <a:pt x="5483608" y="3433538"/>
                  <a:pt x="5466827" y="3647564"/>
                  <a:pt x="5473134" y="3916001"/>
                </a:cubicBezTo>
                <a:cubicBezTo>
                  <a:pt x="5479441" y="4184439"/>
                  <a:pt x="5476464" y="4220604"/>
                  <a:pt x="5473134" y="4464496"/>
                </a:cubicBezTo>
                <a:cubicBezTo>
                  <a:pt x="5345633" y="4490933"/>
                  <a:pt x="5034839" y="4464593"/>
                  <a:pt x="4843724" y="4464496"/>
                </a:cubicBezTo>
                <a:cubicBezTo>
                  <a:pt x="4652609" y="4464400"/>
                  <a:pt x="4478238" y="4485691"/>
                  <a:pt x="4214313" y="4464496"/>
                </a:cubicBezTo>
                <a:cubicBezTo>
                  <a:pt x="3950388" y="4443301"/>
                  <a:pt x="3761562" y="4474045"/>
                  <a:pt x="3475440" y="4464496"/>
                </a:cubicBezTo>
                <a:cubicBezTo>
                  <a:pt x="3189318" y="4454947"/>
                  <a:pt x="3026164" y="4469171"/>
                  <a:pt x="2791298" y="4464496"/>
                </a:cubicBezTo>
                <a:cubicBezTo>
                  <a:pt x="2556432" y="4459821"/>
                  <a:pt x="2219293" y="4438700"/>
                  <a:pt x="1997694" y="4464496"/>
                </a:cubicBezTo>
                <a:cubicBezTo>
                  <a:pt x="1776095" y="4490292"/>
                  <a:pt x="1381276" y="4493539"/>
                  <a:pt x="1204089" y="4464496"/>
                </a:cubicBezTo>
                <a:cubicBezTo>
                  <a:pt x="1026902" y="4435453"/>
                  <a:pt x="555636" y="4516872"/>
                  <a:pt x="0" y="4464496"/>
                </a:cubicBezTo>
                <a:cubicBezTo>
                  <a:pt x="-29784" y="4322222"/>
                  <a:pt x="17134" y="4028457"/>
                  <a:pt x="0" y="3782066"/>
                </a:cubicBezTo>
                <a:cubicBezTo>
                  <a:pt x="-17134" y="3535675"/>
                  <a:pt x="12876" y="3370946"/>
                  <a:pt x="0" y="3099636"/>
                </a:cubicBezTo>
                <a:cubicBezTo>
                  <a:pt x="-12876" y="2828326"/>
                  <a:pt x="-20440" y="2716016"/>
                  <a:pt x="0" y="2461851"/>
                </a:cubicBezTo>
                <a:cubicBezTo>
                  <a:pt x="20440" y="2207687"/>
                  <a:pt x="-7400" y="2099955"/>
                  <a:pt x="0" y="1824066"/>
                </a:cubicBezTo>
                <a:cubicBezTo>
                  <a:pt x="7400" y="1548177"/>
                  <a:pt x="21914" y="1461248"/>
                  <a:pt x="0" y="1186280"/>
                </a:cubicBezTo>
                <a:cubicBezTo>
                  <a:pt x="-21914" y="911312"/>
                  <a:pt x="22231" y="923314"/>
                  <a:pt x="0" y="682430"/>
                </a:cubicBezTo>
                <a:cubicBezTo>
                  <a:pt x="-22231" y="441546"/>
                  <a:pt x="32355" y="162637"/>
                  <a:pt x="0" y="0"/>
                </a:cubicBezTo>
                <a:close/>
              </a:path>
              <a:path w="5473134" h="4464496" stroke="0" extrusionOk="0">
                <a:moveTo>
                  <a:pt x="0" y="0"/>
                </a:moveTo>
                <a:cubicBezTo>
                  <a:pt x="314359" y="-24020"/>
                  <a:pt x="439037" y="-31075"/>
                  <a:pt x="629410" y="0"/>
                </a:cubicBezTo>
                <a:cubicBezTo>
                  <a:pt x="819783" y="31075"/>
                  <a:pt x="932519" y="-2315"/>
                  <a:pt x="1149358" y="0"/>
                </a:cubicBezTo>
                <a:cubicBezTo>
                  <a:pt x="1366197" y="2315"/>
                  <a:pt x="1629168" y="37272"/>
                  <a:pt x="1942963" y="0"/>
                </a:cubicBezTo>
                <a:cubicBezTo>
                  <a:pt x="2256758" y="-37272"/>
                  <a:pt x="2311797" y="21314"/>
                  <a:pt x="2572373" y="0"/>
                </a:cubicBezTo>
                <a:cubicBezTo>
                  <a:pt x="2832949" y="-21314"/>
                  <a:pt x="2915582" y="-8224"/>
                  <a:pt x="3201783" y="0"/>
                </a:cubicBezTo>
                <a:cubicBezTo>
                  <a:pt x="3487984" y="8224"/>
                  <a:pt x="3663429" y="-13974"/>
                  <a:pt x="3995388" y="0"/>
                </a:cubicBezTo>
                <a:cubicBezTo>
                  <a:pt x="4327348" y="13974"/>
                  <a:pt x="4298564" y="23499"/>
                  <a:pt x="4570067" y="0"/>
                </a:cubicBezTo>
                <a:cubicBezTo>
                  <a:pt x="4841570" y="-23499"/>
                  <a:pt x="5291542" y="26717"/>
                  <a:pt x="5473134" y="0"/>
                </a:cubicBezTo>
                <a:cubicBezTo>
                  <a:pt x="5458297" y="188132"/>
                  <a:pt x="5504958" y="377151"/>
                  <a:pt x="5473134" y="727075"/>
                </a:cubicBezTo>
                <a:cubicBezTo>
                  <a:pt x="5441310" y="1076999"/>
                  <a:pt x="5460593" y="1064713"/>
                  <a:pt x="5473134" y="1275570"/>
                </a:cubicBezTo>
                <a:cubicBezTo>
                  <a:pt x="5485675" y="1486428"/>
                  <a:pt x="5449342" y="1693328"/>
                  <a:pt x="5473134" y="1913355"/>
                </a:cubicBezTo>
                <a:cubicBezTo>
                  <a:pt x="5496926" y="2133382"/>
                  <a:pt x="5456664" y="2384835"/>
                  <a:pt x="5473134" y="2595786"/>
                </a:cubicBezTo>
                <a:cubicBezTo>
                  <a:pt x="5489604" y="2806737"/>
                  <a:pt x="5459505" y="2920177"/>
                  <a:pt x="5473134" y="3099636"/>
                </a:cubicBezTo>
                <a:cubicBezTo>
                  <a:pt x="5486764" y="3279095"/>
                  <a:pt x="5486475" y="3435461"/>
                  <a:pt x="5473134" y="3737421"/>
                </a:cubicBezTo>
                <a:cubicBezTo>
                  <a:pt x="5459793" y="4039382"/>
                  <a:pt x="5482398" y="4112817"/>
                  <a:pt x="5473134" y="4464496"/>
                </a:cubicBezTo>
                <a:cubicBezTo>
                  <a:pt x="5327267" y="4480191"/>
                  <a:pt x="4983127" y="4469549"/>
                  <a:pt x="4788992" y="4464496"/>
                </a:cubicBezTo>
                <a:cubicBezTo>
                  <a:pt x="4594857" y="4459443"/>
                  <a:pt x="4179771" y="4504091"/>
                  <a:pt x="3995388" y="4464496"/>
                </a:cubicBezTo>
                <a:cubicBezTo>
                  <a:pt x="3811005" y="4424901"/>
                  <a:pt x="3529499" y="4468522"/>
                  <a:pt x="3311246" y="4464496"/>
                </a:cubicBezTo>
                <a:cubicBezTo>
                  <a:pt x="3092993" y="4460470"/>
                  <a:pt x="2981642" y="4443793"/>
                  <a:pt x="2791298" y="4464496"/>
                </a:cubicBezTo>
                <a:cubicBezTo>
                  <a:pt x="2600954" y="4485199"/>
                  <a:pt x="2362916" y="4447769"/>
                  <a:pt x="2216619" y="4464496"/>
                </a:cubicBezTo>
                <a:cubicBezTo>
                  <a:pt x="2070322" y="4481223"/>
                  <a:pt x="1733573" y="4446892"/>
                  <a:pt x="1423015" y="4464496"/>
                </a:cubicBezTo>
                <a:cubicBezTo>
                  <a:pt x="1112457" y="4482100"/>
                  <a:pt x="916481" y="4442074"/>
                  <a:pt x="738873" y="4464496"/>
                </a:cubicBezTo>
                <a:cubicBezTo>
                  <a:pt x="561265" y="4486918"/>
                  <a:pt x="312186" y="4474403"/>
                  <a:pt x="0" y="4464496"/>
                </a:cubicBezTo>
                <a:cubicBezTo>
                  <a:pt x="6219" y="4225667"/>
                  <a:pt x="16441" y="3990981"/>
                  <a:pt x="0" y="3826711"/>
                </a:cubicBezTo>
                <a:cubicBezTo>
                  <a:pt x="-16441" y="3662442"/>
                  <a:pt x="3572" y="3459198"/>
                  <a:pt x="0" y="3322861"/>
                </a:cubicBezTo>
                <a:cubicBezTo>
                  <a:pt x="-3572" y="3186524"/>
                  <a:pt x="15689" y="2954455"/>
                  <a:pt x="0" y="2819010"/>
                </a:cubicBezTo>
                <a:cubicBezTo>
                  <a:pt x="-15689" y="2683565"/>
                  <a:pt x="19047" y="2436208"/>
                  <a:pt x="0" y="2136580"/>
                </a:cubicBezTo>
                <a:cubicBezTo>
                  <a:pt x="-19047" y="1836952"/>
                  <a:pt x="26098" y="1857191"/>
                  <a:pt x="0" y="1588085"/>
                </a:cubicBezTo>
                <a:cubicBezTo>
                  <a:pt x="-26098" y="1318979"/>
                  <a:pt x="19137" y="1187404"/>
                  <a:pt x="0" y="861010"/>
                </a:cubicBezTo>
                <a:cubicBezTo>
                  <a:pt x="-19137" y="534617"/>
                  <a:pt x="14356" y="291283"/>
                  <a:pt x="0" y="0"/>
                </a:cubicBezTo>
                <a:close/>
              </a:path>
            </a:pathLst>
          </a:custGeom>
          <a:ln w="317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216000" tIns="216000" rIns="216000" bIns="7200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FEC-OS </a:t>
            </a:r>
            <a:r>
              <a:rPr lang="en-US" dirty="0">
                <a:sym typeface="Wingdings" panose="05000000000000000000" pitchFamily="2" charset="2"/>
              </a:rPr>
              <a:t> FEC-like services libraries potentially available to SoCs if required 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Configuration, databases, layout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FESA, or other FEC SW frameworks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Drivers (EDGE)</a:t>
            </a:r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System monitoring and diagnostics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Network booting with </a:t>
            </a:r>
            <a:r>
              <a:rPr lang="en-US" b="0" dirty="0" err="1">
                <a:solidFill>
                  <a:schemeClr val="tx2"/>
                </a:solidFill>
              </a:rPr>
              <a:t>fall-back</a:t>
            </a:r>
            <a:r>
              <a:rPr lang="en-US" b="0" dirty="0">
                <a:solidFill>
                  <a:schemeClr val="tx2"/>
                </a:solidFill>
              </a:rPr>
              <a:t> strategy</a:t>
            </a:r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CMW/RDA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Post-mortem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Remote console and tools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General Machine Timing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25A7AEFB-9FEB-737A-924C-0D45DDC265C4}"/>
              </a:ext>
            </a:extLst>
          </p:cNvPr>
          <p:cNvSpPr txBox="1">
            <a:spLocks/>
          </p:cNvSpPr>
          <p:nvPr/>
        </p:nvSpPr>
        <p:spPr>
          <a:xfrm>
            <a:off x="451919" y="4365104"/>
            <a:ext cx="5476491" cy="1656184"/>
          </a:xfrm>
          <a:custGeom>
            <a:avLst/>
            <a:gdLst>
              <a:gd name="connsiteX0" fmla="*/ 0 w 5476491"/>
              <a:gd name="connsiteY0" fmla="*/ 0 h 1656184"/>
              <a:gd name="connsiteX1" fmla="*/ 794091 w 5476491"/>
              <a:gd name="connsiteY1" fmla="*/ 0 h 1656184"/>
              <a:gd name="connsiteX2" fmla="*/ 1533417 w 5476491"/>
              <a:gd name="connsiteY2" fmla="*/ 0 h 1656184"/>
              <a:gd name="connsiteX3" fmla="*/ 2217979 w 5476491"/>
              <a:gd name="connsiteY3" fmla="*/ 0 h 1656184"/>
              <a:gd name="connsiteX4" fmla="*/ 2902540 w 5476491"/>
              <a:gd name="connsiteY4" fmla="*/ 0 h 1656184"/>
              <a:gd name="connsiteX5" fmla="*/ 3696631 w 5476491"/>
              <a:gd name="connsiteY5" fmla="*/ 0 h 1656184"/>
              <a:gd name="connsiteX6" fmla="*/ 4435958 w 5476491"/>
              <a:gd name="connsiteY6" fmla="*/ 0 h 1656184"/>
              <a:gd name="connsiteX7" fmla="*/ 5476491 w 5476491"/>
              <a:gd name="connsiteY7" fmla="*/ 0 h 1656184"/>
              <a:gd name="connsiteX8" fmla="*/ 5476491 w 5476491"/>
              <a:gd name="connsiteY8" fmla="*/ 535499 h 1656184"/>
              <a:gd name="connsiteX9" fmla="*/ 5476491 w 5476491"/>
              <a:gd name="connsiteY9" fmla="*/ 1037875 h 1656184"/>
              <a:gd name="connsiteX10" fmla="*/ 5476491 w 5476491"/>
              <a:gd name="connsiteY10" fmla="*/ 1656184 h 1656184"/>
              <a:gd name="connsiteX11" fmla="*/ 4901459 w 5476491"/>
              <a:gd name="connsiteY11" fmla="*/ 1656184 h 1656184"/>
              <a:gd name="connsiteX12" fmla="*/ 4107368 w 5476491"/>
              <a:gd name="connsiteY12" fmla="*/ 1656184 h 1656184"/>
              <a:gd name="connsiteX13" fmla="*/ 3477572 w 5476491"/>
              <a:gd name="connsiteY13" fmla="*/ 1656184 h 1656184"/>
              <a:gd name="connsiteX14" fmla="*/ 2683481 w 5476491"/>
              <a:gd name="connsiteY14" fmla="*/ 1656184 h 1656184"/>
              <a:gd name="connsiteX15" fmla="*/ 2108449 w 5476491"/>
              <a:gd name="connsiteY15" fmla="*/ 1656184 h 1656184"/>
              <a:gd name="connsiteX16" fmla="*/ 1588182 w 5476491"/>
              <a:gd name="connsiteY16" fmla="*/ 1656184 h 1656184"/>
              <a:gd name="connsiteX17" fmla="*/ 1067916 w 5476491"/>
              <a:gd name="connsiteY17" fmla="*/ 1656184 h 1656184"/>
              <a:gd name="connsiteX18" fmla="*/ 0 w 5476491"/>
              <a:gd name="connsiteY18" fmla="*/ 1656184 h 1656184"/>
              <a:gd name="connsiteX19" fmla="*/ 0 w 5476491"/>
              <a:gd name="connsiteY19" fmla="*/ 1153808 h 1656184"/>
              <a:gd name="connsiteX20" fmla="*/ 0 w 5476491"/>
              <a:gd name="connsiteY20" fmla="*/ 568623 h 1656184"/>
              <a:gd name="connsiteX21" fmla="*/ 0 w 5476491"/>
              <a:gd name="connsiteY21" fmla="*/ 0 h 165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476491" h="1656184" fill="none" extrusionOk="0">
                <a:moveTo>
                  <a:pt x="0" y="0"/>
                </a:moveTo>
                <a:cubicBezTo>
                  <a:pt x="329017" y="3723"/>
                  <a:pt x="544582" y="6125"/>
                  <a:pt x="794091" y="0"/>
                </a:cubicBezTo>
                <a:cubicBezTo>
                  <a:pt x="1043600" y="-6125"/>
                  <a:pt x="1358235" y="11984"/>
                  <a:pt x="1533417" y="0"/>
                </a:cubicBezTo>
                <a:cubicBezTo>
                  <a:pt x="1708599" y="-11984"/>
                  <a:pt x="1922823" y="-16608"/>
                  <a:pt x="2217979" y="0"/>
                </a:cubicBezTo>
                <a:cubicBezTo>
                  <a:pt x="2513135" y="16608"/>
                  <a:pt x="2715781" y="-22107"/>
                  <a:pt x="2902540" y="0"/>
                </a:cubicBezTo>
                <a:cubicBezTo>
                  <a:pt x="3089299" y="22107"/>
                  <a:pt x="3407639" y="-37636"/>
                  <a:pt x="3696631" y="0"/>
                </a:cubicBezTo>
                <a:cubicBezTo>
                  <a:pt x="3985623" y="37636"/>
                  <a:pt x="4181734" y="24465"/>
                  <a:pt x="4435958" y="0"/>
                </a:cubicBezTo>
                <a:cubicBezTo>
                  <a:pt x="4690182" y="-24465"/>
                  <a:pt x="5031965" y="-28527"/>
                  <a:pt x="5476491" y="0"/>
                </a:cubicBezTo>
                <a:cubicBezTo>
                  <a:pt x="5480426" y="129216"/>
                  <a:pt x="5476435" y="306578"/>
                  <a:pt x="5476491" y="535499"/>
                </a:cubicBezTo>
                <a:cubicBezTo>
                  <a:pt x="5476547" y="764420"/>
                  <a:pt x="5475991" y="850807"/>
                  <a:pt x="5476491" y="1037875"/>
                </a:cubicBezTo>
                <a:cubicBezTo>
                  <a:pt x="5476991" y="1224943"/>
                  <a:pt x="5454318" y="1512790"/>
                  <a:pt x="5476491" y="1656184"/>
                </a:cubicBezTo>
                <a:cubicBezTo>
                  <a:pt x="5306760" y="1662033"/>
                  <a:pt x="5128081" y="1643412"/>
                  <a:pt x="4901459" y="1656184"/>
                </a:cubicBezTo>
                <a:cubicBezTo>
                  <a:pt x="4674837" y="1668956"/>
                  <a:pt x="4434151" y="1634144"/>
                  <a:pt x="4107368" y="1656184"/>
                </a:cubicBezTo>
                <a:cubicBezTo>
                  <a:pt x="3780585" y="1678224"/>
                  <a:pt x="3789990" y="1678972"/>
                  <a:pt x="3477572" y="1656184"/>
                </a:cubicBezTo>
                <a:cubicBezTo>
                  <a:pt x="3165154" y="1633396"/>
                  <a:pt x="2872574" y="1682266"/>
                  <a:pt x="2683481" y="1656184"/>
                </a:cubicBezTo>
                <a:cubicBezTo>
                  <a:pt x="2494388" y="1630102"/>
                  <a:pt x="2262421" y="1642793"/>
                  <a:pt x="2108449" y="1656184"/>
                </a:cubicBezTo>
                <a:cubicBezTo>
                  <a:pt x="1954477" y="1669575"/>
                  <a:pt x="1790359" y="1674902"/>
                  <a:pt x="1588182" y="1656184"/>
                </a:cubicBezTo>
                <a:cubicBezTo>
                  <a:pt x="1386005" y="1637466"/>
                  <a:pt x="1297352" y="1669348"/>
                  <a:pt x="1067916" y="1656184"/>
                </a:cubicBezTo>
                <a:cubicBezTo>
                  <a:pt x="838480" y="1643020"/>
                  <a:pt x="218601" y="1673814"/>
                  <a:pt x="0" y="1656184"/>
                </a:cubicBezTo>
                <a:cubicBezTo>
                  <a:pt x="20360" y="1408855"/>
                  <a:pt x="2345" y="1375954"/>
                  <a:pt x="0" y="1153808"/>
                </a:cubicBezTo>
                <a:cubicBezTo>
                  <a:pt x="-2345" y="931662"/>
                  <a:pt x="8235" y="686041"/>
                  <a:pt x="0" y="568623"/>
                </a:cubicBezTo>
                <a:cubicBezTo>
                  <a:pt x="-8235" y="451206"/>
                  <a:pt x="14338" y="250916"/>
                  <a:pt x="0" y="0"/>
                </a:cubicBezTo>
                <a:close/>
              </a:path>
              <a:path w="5476491" h="1656184" stroke="0" extrusionOk="0">
                <a:moveTo>
                  <a:pt x="0" y="0"/>
                </a:moveTo>
                <a:cubicBezTo>
                  <a:pt x="305105" y="13710"/>
                  <a:pt x="391523" y="-29145"/>
                  <a:pt x="629796" y="0"/>
                </a:cubicBezTo>
                <a:cubicBezTo>
                  <a:pt x="868069" y="29145"/>
                  <a:pt x="998355" y="-16346"/>
                  <a:pt x="1150063" y="0"/>
                </a:cubicBezTo>
                <a:cubicBezTo>
                  <a:pt x="1301771" y="16346"/>
                  <a:pt x="1645681" y="22873"/>
                  <a:pt x="1944154" y="0"/>
                </a:cubicBezTo>
                <a:cubicBezTo>
                  <a:pt x="2242627" y="-22873"/>
                  <a:pt x="2375174" y="14754"/>
                  <a:pt x="2573951" y="0"/>
                </a:cubicBezTo>
                <a:cubicBezTo>
                  <a:pt x="2772728" y="-14754"/>
                  <a:pt x="3046750" y="3935"/>
                  <a:pt x="3203747" y="0"/>
                </a:cubicBezTo>
                <a:cubicBezTo>
                  <a:pt x="3360744" y="-3935"/>
                  <a:pt x="3782195" y="19606"/>
                  <a:pt x="3997838" y="0"/>
                </a:cubicBezTo>
                <a:cubicBezTo>
                  <a:pt x="4213481" y="-19606"/>
                  <a:pt x="4360068" y="-17120"/>
                  <a:pt x="4572870" y="0"/>
                </a:cubicBezTo>
                <a:cubicBezTo>
                  <a:pt x="4785672" y="17120"/>
                  <a:pt x="5182528" y="3865"/>
                  <a:pt x="5476491" y="0"/>
                </a:cubicBezTo>
                <a:cubicBezTo>
                  <a:pt x="5484314" y="217728"/>
                  <a:pt x="5477398" y="304561"/>
                  <a:pt x="5476491" y="585185"/>
                </a:cubicBezTo>
                <a:cubicBezTo>
                  <a:pt x="5475584" y="865809"/>
                  <a:pt x="5462585" y="877147"/>
                  <a:pt x="5476491" y="1104123"/>
                </a:cubicBezTo>
                <a:cubicBezTo>
                  <a:pt x="5490397" y="1331099"/>
                  <a:pt x="5459577" y="1543578"/>
                  <a:pt x="5476491" y="1656184"/>
                </a:cubicBezTo>
                <a:cubicBezTo>
                  <a:pt x="5185841" y="1635092"/>
                  <a:pt x="5071053" y="1689881"/>
                  <a:pt x="4737165" y="1656184"/>
                </a:cubicBezTo>
                <a:cubicBezTo>
                  <a:pt x="4403277" y="1622487"/>
                  <a:pt x="4291949" y="1621946"/>
                  <a:pt x="3943074" y="1656184"/>
                </a:cubicBezTo>
                <a:cubicBezTo>
                  <a:pt x="3594199" y="1690422"/>
                  <a:pt x="3528161" y="1678337"/>
                  <a:pt x="3148982" y="1656184"/>
                </a:cubicBezTo>
                <a:cubicBezTo>
                  <a:pt x="2769803" y="1634031"/>
                  <a:pt x="2826977" y="1680419"/>
                  <a:pt x="2573951" y="1656184"/>
                </a:cubicBezTo>
                <a:cubicBezTo>
                  <a:pt x="2320925" y="1631949"/>
                  <a:pt x="2099094" y="1656477"/>
                  <a:pt x="1889389" y="1656184"/>
                </a:cubicBezTo>
                <a:cubicBezTo>
                  <a:pt x="1679684" y="1655891"/>
                  <a:pt x="1287850" y="1659261"/>
                  <a:pt x="1095298" y="1656184"/>
                </a:cubicBezTo>
                <a:cubicBezTo>
                  <a:pt x="902746" y="1653107"/>
                  <a:pt x="307111" y="1678896"/>
                  <a:pt x="0" y="1656184"/>
                </a:cubicBezTo>
                <a:cubicBezTo>
                  <a:pt x="-6631" y="1443798"/>
                  <a:pt x="-3927" y="1394149"/>
                  <a:pt x="0" y="1153808"/>
                </a:cubicBezTo>
                <a:cubicBezTo>
                  <a:pt x="3927" y="913467"/>
                  <a:pt x="3901" y="739073"/>
                  <a:pt x="0" y="634871"/>
                </a:cubicBezTo>
                <a:cubicBezTo>
                  <a:pt x="-3901" y="530669"/>
                  <a:pt x="9987" y="136874"/>
                  <a:pt x="0" y="0"/>
                </a:cubicBezTo>
                <a:close/>
              </a:path>
            </a:pathLst>
          </a:custGeom>
          <a:ln w="31750">
            <a:solidFill>
              <a:schemeClr val="accent5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216000" tIns="216000" rIns="216000" bIns="21600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SoC as HW modules (no OS):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Integration through FEC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SPEXI7U model, RF </a:t>
            </a:r>
            <a:r>
              <a:rPr lang="en-US" b="0" dirty="0" err="1">
                <a:solidFill>
                  <a:schemeClr val="tx2"/>
                </a:solidFill>
              </a:rPr>
              <a:t>uTCA</a:t>
            </a:r>
            <a:r>
              <a:rPr lang="en-US" b="0" dirty="0">
                <a:solidFill>
                  <a:schemeClr val="tx2"/>
                </a:solidFill>
              </a:rPr>
              <a:t> systems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DCB3090F-CF6B-440A-7E8F-189B2BD5B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C6DEDFA-DC36-8474-2582-C0B2D1C8A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81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4094F6-DAEE-86AD-83AC-996B3C94237A}"/>
              </a:ext>
            </a:extLst>
          </p:cNvPr>
          <p:cNvSpPr/>
          <p:nvPr/>
        </p:nvSpPr>
        <p:spPr>
          <a:xfrm>
            <a:off x="6755324" y="1391867"/>
            <a:ext cx="5184575" cy="4557413"/>
          </a:xfrm>
          <a:custGeom>
            <a:avLst/>
            <a:gdLst>
              <a:gd name="connsiteX0" fmla="*/ 0 w 5184575"/>
              <a:gd name="connsiteY0" fmla="*/ 1604027 h 4557413"/>
              <a:gd name="connsiteX1" fmla="*/ 1604027 w 5184575"/>
              <a:gd name="connsiteY1" fmla="*/ 0 h 4557413"/>
              <a:gd name="connsiteX2" fmla="*/ 2302398 w 5184575"/>
              <a:gd name="connsiteY2" fmla="*/ 0 h 4557413"/>
              <a:gd name="connsiteX3" fmla="*/ 2941473 w 5184575"/>
              <a:gd name="connsiteY3" fmla="*/ 0 h 4557413"/>
              <a:gd name="connsiteX4" fmla="*/ 3580548 w 5184575"/>
              <a:gd name="connsiteY4" fmla="*/ 0 h 4557413"/>
              <a:gd name="connsiteX5" fmla="*/ 5184575 w 5184575"/>
              <a:gd name="connsiteY5" fmla="*/ 1604027 h 4557413"/>
              <a:gd name="connsiteX6" fmla="*/ 5184575 w 5184575"/>
              <a:gd name="connsiteY6" fmla="*/ 2251719 h 4557413"/>
              <a:gd name="connsiteX7" fmla="*/ 5184575 w 5184575"/>
              <a:gd name="connsiteY7" fmla="*/ 2953386 h 4557413"/>
              <a:gd name="connsiteX8" fmla="*/ 3580548 w 5184575"/>
              <a:gd name="connsiteY8" fmla="*/ 4557413 h 4557413"/>
              <a:gd name="connsiteX9" fmla="*/ 2961238 w 5184575"/>
              <a:gd name="connsiteY9" fmla="*/ 4557413 h 4557413"/>
              <a:gd name="connsiteX10" fmla="*/ 2302398 w 5184575"/>
              <a:gd name="connsiteY10" fmla="*/ 4557413 h 4557413"/>
              <a:gd name="connsiteX11" fmla="*/ 1604027 w 5184575"/>
              <a:gd name="connsiteY11" fmla="*/ 4557413 h 4557413"/>
              <a:gd name="connsiteX12" fmla="*/ 0 w 5184575"/>
              <a:gd name="connsiteY12" fmla="*/ 2953386 h 4557413"/>
              <a:gd name="connsiteX13" fmla="*/ 0 w 5184575"/>
              <a:gd name="connsiteY13" fmla="*/ 2278707 h 4557413"/>
              <a:gd name="connsiteX14" fmla="*/ 0 w 5184575"/>
              <a:gd name="connsiteY14" fmla="*/ 1604027 h 455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84575" h="4557413" extrusionOk="0">
                <a:moveTo>
                  <a:pt x="0" y="1604027"/>
                </a:moveTo>
                <a:cubicBezTo>
                  <a:pt x="-166252" y="615599"/>
                  <a:pt x="530584" y="70395"/>
                  <a:pt x="1604027" y="0"/>
                </a:cubicBezTo>
                <a:cubicBezTo>
                  <a:pt x="1767486" y="-15180"/>
                  <a:pt x="2082661" y="-24996"/>
                  <a:pt x="2302398" y="0"/>
                </a:cubicBezTo>
                <a:cubicBezTo>
                  <a:pt x="2522135" y="24996"/>
                  <a:pt x="2734342" y="-22268"/>
                  <a:pt x="2941473" y="0"/>
                </a:cubicBezTo>
                <a:cubicBezTo>
                  <a:pt x="3148604" y="22268"/>
                  <a:pt x="3406031" y="-17481"/>
                  <a:pt x="3580548" y="0"/>
                </a:cubicBezTo>
                <a:cubicBezTo>
                  <a:pt x="4406736" y="-192262"/>
                  <a:pt x="5202529" y="651708"/>
                  <a:pt x="5184575" y="1604027"/>
                </a:cubicBezTo>
                <a:cubicBezTo>
                  <a:pt x="5216459" y="1871458"/>
                  <a:pt x="5193647" y="2087759"/>
                  <a:pt x="5184575" y="2251719"/>
                </a:cubicBezTo>
                <a:cubicBezTo>
                  <a:pt x="5175503" y="2415679"/>
                  <a:pt x="5170977" y="2622089"/>
                  <a:pt x="5184575" y="2953386"/>
                </a:cubicBezTo>
                <a:cubicBezTo>
                  <a:pt x="5120960" y="3944502"/>
                  <a:pt x="4446503" y="4534303"/>
                  <a:pt x="3580548" y="4557413"/>
                </a:cubicBezTo>
                <a:cubicBezTo>
                  <a:pt x="3426475" y="4561077"/>
                  <a:pt x="3092630" y="4533721"/>
                  <a:pt x="2961238" y="4557413"/>
                </a:cubicBezTo>
                <a:cubicBezTo>
                  <a:pt x="2829846" y="4581106"/>
                  <a:pt x="2459567" y="4542921"/>
                  <a:pt x="2302398" y="4557413"/>
                </a:cubicBezTo>
                <a:cubicBezTo>
                  <a:pt x="2145229" y="4571905"/>
                  <a:pt x="1782730" y="4571906"/>
                  <a:pt x="1604027" y="4557413"/>
                </a:cubicBezTo>
                <a:cubicBezTo>
                  <a:pt x="858140" y="4728895"/>
                  <a:pt x="125495" y="3729389"/>
                  <a:pt x="0" y="2953386"/>
                </a:cubicBezTo>
                <a:cubicBezTo>
                  <a:pt x="-6689" y="2721390"/>
                  <a:pt x="-24938" y="2583096"/>
                  <a:pt x="0" y="2278707"/>
                </a:cubicBezTo>
                <a:cubicBezTo>
                  <a:pt x="24938" y="1974318"/>
                  <a:pt x="25961" y="1762327"/>
                  <a:pt x="0" y="1604027"/>
                </a:cubicBezTo>
                <a:close/>
              </a:path>
            </a:pathLst>
          </a:custGeom>
          <a:noFill/>
          <a:ln w="41275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>
                      <a:gd name="adj" fmla="val 35196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D10927-9E6A-1102-E1E2-D6BE6A822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Programmable Logic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51AEC-802D-814B-33B8-5CD75844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6187003" cy="4608512"/>
          </a:xfrm>
        </p:spPr>
        <p:txBody>
          <a:bodyPr/>
          <a:lstStyle/>
          <a:p>
            <a:r>
              <a:rPr lang="en-US" dirty="0"/>
              <a:t>Bus: </a:t>
            </a:r>
            <a:r>
              <a:rPr lang="en-US" b="0" dirty="0"/>
              <a:t>Large use of AXI and Wishbone</a:t>
            </a:r>
          </a:p>
          <a:p>
            <a:r>
              <a:rPr lang="en-US" dirty="0"/>
              <a:t>IP integration: </a:t>
            </a:r>
            <a:r>
              <a:rPr lang="en-US" b="0" dirty="0"/>
              <a:t>combination of TCL scripting and graphical block design for most</a:t>
            </a:r>
          </a:p>
          <a:p>
            <a:r>
              <a:rPr lang="en-US" dirty="0"/>
              <a:t>DMA: </a:t>
            </a:r>
            <a:r>
              <a:rPr lang="en-US" b="0" dirty="0"/>
              <a:t>mainly application specific use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PS DDR memory – Linux driver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PL-controlled DMA to inject data in PS DDR</a:t>
            </a:r>
          </a:p>
          <a:p>
            <a:r>
              <a:rPr lang="en-US" dirty="0"/>
              <a:t>Others: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Common </a:t>
            </a:r>
            <a:r>
              <a:rPr lang="en-US" dirty="0" err="1">
                <a:solidFill>
                  <a:schemeClr val="tx2"/>
                </a:solidFill>
              </a:rPr>
              <a:t>gw-sw</a:t>
            </a:r>
            <a:r>
              <a:rPr lang="en-US" dirty="0">
                <a:solidFill>
                  <a:schemeClr val="tx2"/>
                </a:solidFill>
              </a:rPr>
              <a:t> co-simulation framework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CI support</a:t>
            </a:r>
          </a:p>
          <a:p>
            <a:pPr marL="609600" lvl="1" indent="-285750"/>
            <a:r>
              <a:rPr lang="en-US" b="0" dirty="0" err="1">
                <a:solidFill>
                  <a:schemeClr val="tx2"/>
                </a:solidFill>
              </a:rPr>
              <a:t>Cheby</a:t>
            </a:r>
            <a:r>
              <a:rPr lang="en-US" b="0" dirty="0">
                <a:solidFill>
                  <a:schemeClr val="tx2"/>
                </a:solidFill>
              </a:rPr>
              <a:t> with EDGE compatibility</a:t>
            </a:r>
          </a:p>
          <a:p>
            <a:pPr marL="609600" lvl="1" indent="-285750"/>
            <a:r>
              <a:rPr lang="en-US" dirty="0">
                <a:solidFill>
                  <a:schemeClr val="tx2"/>
                </a:solidFill>
              </a:rPr>
              <a:t>Partial reconfiguration</a:t>
            </a:r>
            <a:endParaRPr lang="en-US" b="0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4D8CC87-52C6-58BA-DC68-6010968B3550}"/>
              </a:ext>
            </a:extLst>
          </p:cNvPr>
          <p:cNvSpPr/>
          <p:nvPr/>
        </p:nvSpPr>
        <p:spPr>
          <a:xfrm>
            <a:off x="7225200" y="2708920"/>
            <a:ext cx="3172968" cy="3168352"/>
          </a:xfrm>
          <a:prstGeom prst="ellipse">
            <a:avLst/>
          </a:prstGeom>
          <a:solidFill>
            <a:schemeClr val="accent3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VHDL</a:t>
            </a:r>
          </a:p>
          <a:p>
            <a:pPr algn="ctr"/>
            <a:r>
              <a:rPr lang="en-US" dirty="0"/>
              <a:t>(9)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0A07259-A7FA-72F3-5235-59372B332C0A}"/>
              </a:ext>
            </a:extLst>
          </p:cNvPr>
          <p:cNvSpPr/>
          <p:nvPr/>
        </p:nvSpPr>
        <p:spPr>
          <a:xfrm>
            <a:off x="9001800" y="1501277"/>
            <a:ext cx="2494800" cy="2494800"/>
          </a:xfrm>
          <a:prstGeom prst="ellipse">
            <a:avLst/>
          </a:prstGeom>
          <a:solidFill>
            <a:schemeClr val="tx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SystemVerilog</a:t>
            </a:r>
          </a:p>
          <a:p>
            <a:pPr algn="ctr"/>
            <a:r>
              <a:rPr lang="en-US" dirty="0"/>
              <a:t>(5)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77856AB-7C96-86D0-DEB6-75AD27133E87}"/>
              </a:ext>
            </a:extLst>
          </p:cNvPr>
          <p:cNvSpPr/>
          <p:nvPr/>
        </p:nvSpPr>
        <p:spPr>
          <a:xfrm>
            <a:off x="7785639" y="4633459"/>
            <a:ext cx="900000" cy="900000"/>
          </a:xfrm>
          <a:prstGeom prst="ellipse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HLS</a:t>
            </a:r>
          </a:p>
          <a:p>
            <a:pPr algn="ctr"/>
            <a:r>
              <a:rPr lang="en-US" dirty="0"/>
              <a:t>(1)</a:t>
            </a:r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21A6F63-5BB8-8E2B-21B0-36945EE27545}"/>
              </a:ext>
            </a:extLst>
          </p:cNvPr>
          <p:cNvSpPr/>
          <p:nvPr/>
        </p:nvSpPr>
        <p:spPr>
          <a:xfrm>
            <a:off x="8806091" y="4514515"/>
            <a:ext cx="900000" cy="900000"/>
          </a:xfrm>
          <a:prstGeom prst="ellipse">
            <a:avLst/>
          </a:prstGeom>
          <a:solidFill>
            <a:schemeClr val="accent5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050" dirty="0"/>
              <a:t>SystemVerilog </a:t>
            </a:r>
          </a:p>
          <a:p>
            <a:pPr algn="ctr"/>
            <a:r>
              <a:rPr lang="en-US" sz="1050" dirty="0"/>
              <a:t>Testbench (1)</a:t>
            </a:r>
            <a:endParaRPr lang="en-GB" sz="10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BBCD50-E796-61C2-3583-D2532E84EB4C}"/>
              </a:ext>
            </a:extLst>
          </p:cNvPr>
          <p:cNvSpPr txBox="1"/>
          <p:nvPr/>
        </p:nvSpPr>
        <p:spPr>
          <a:xfrm>
            <a:off x="9409768" y="3311660"/>
            <a:ext cx="59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(1)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86D36E-A736-C169-A7E2-DA773974D36F}"/>
              </a:ext>
            </a:extLst>
          </p:cNvPr>
          <p:cNvSpPr txBox="1"/>
          <p:nvPr/>
        </p:nvSpPr>
        <p:spPr>
          <a:xfrm>
            <a:off x="7443352" y="1773107"/>
            <a:ext cx="1060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HDL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7748C4E4-9B28-D893-0D21-0DB491EAB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5BA7353-739C-F585-BF61-C9057DCC6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2E2DFE3-0F99-3A2A-D061-6059DB7B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2979-631C-4823-9CA7-4DCF152D8D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15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10927-9E6A-1102-E1E2-D6BE6A822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51AEC-802D-814B-33B8-5CD75844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711" y="1196752"/>
            <a:ext cx="6187003" cy="4608512"/>
          </a:xfrm>
        </p:spPr>
        <p:txBody>
          <a:bodyPr/>
          <a:lstStyle/>
          <a:p>
            <a:r>
              <a:rPr lang="en-US" dirty="0"/>
              <a:t>High-bandwidth data read-out 10G ETH: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2 use cases, but interesting for common framework</a:t>
            </a:r>
          </a:p>
          <a:p>
            <a:r>
              <a:rPr lang="en-US" dirty="0"/>
              <a:t>Data acquisition protocol: </a:t>
            </a:r>
            <a:r>
              <a:rPr lang="en-US" b="0" dirty="0" err="1"/>
              <a:t>GBTx</a:t>
            </a:r>
            <a:r>
              <a:rPr lang="en-US" b="0" dirty="0"/>
              <a:t>/</a:t>
            </a:r>
            <a:r>
              <a:rPr lang="en-US" b="0" dirty="0" err="1"/>
              <a:t>LpGBT</a:t>
            </a:r>
            <a:endParaRPr lang="en-US" dirty="0"/>
          </a:p>
          <a:p>
            <a:r>
              <a:rPr lang="en-US" dirty="0"/>
              <a:t>SoC to SoC/FPGA: </a:t>
            </a:r>
            <a:r>
              <a:rPr lang="en-US" b="0" dirty="0"/>
              <a:t>few cases, Aurora protocol</a:t>
            </a:r>
          </a:p>
          <a:p>
            <a:r>
              <a:rPr lang="en-US" dirty="0"/>
              <a:t>Slow control FEC </a:t>
            </a:r>
            <a:r>
              <a:rPr lang="en-US" dirty="0">
                <a:sym typeface="Wingdings" panose="05000000000000000000" pitchFamily="2" charset="2"/>
              </a:rPr>
              <a:t> SoC over 1G Ethernet: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Fewer use cases if SoC as FEC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SILECS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ROMULUSlib</a:t>
            </a:r>
            <a:endParaRPr lang="en-US" dirty="0">
              <a:sym typeface="Wingdings" panose="05000000000000000000" pitchFamily="2" charset="2"/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REST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IPbus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Custom protocol over Ethernet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0705DE-6C26-8CD3-5E08-339220DF64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3464165"/>
              </p:ext>
            </p:extLst>
          </p:nvPr>
        </p:nvGraphicFramePr>
        <p:xfrm>
          <a:off x="650040" y="1252859"/>
          <a:ext cx="5007387" cy="3685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AD05C03-9324-1604-3312-1248F6720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6DAFA6D-435F-503A-D315-C7D93141F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5AAF420-3E7E-48F3-88C1-481D1F32D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C2979-631C-4823-9CA7-4DCF152D8D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3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17A4CE-D1D8-A4AB-713E-93D24E97F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General interest for common hardware solutions</a:t>
            </a:r>
          </a:p>
          <a:p>
            <a:pPr lvl="1"/>
            <a:r>
              <a:rPr lang="en-US" dirty="0"/>
              <a:t>Few projects designing custom SoC PCBs (WR, FIDS, Sambuca)</a:t>
            </a:r>
          </a:p>
          <a:p>
            <a:pPr lvl="1"/>
            <a:r>
              <a:rPr lang="en-US" dirty="0"/>
              <a:t>Several projects in the eco-system of </a:t>
            </a:r>
            <a:r>
              <a:rPr lang="en-US" b="1" dirty="0">
                <a:solidFill>
                  <a:schemeClr val="accent3"/>
                </a:solidFill>
                <a:hlinkClick r:id="rId2"/>
              </a:rPr>
              <a:t>DI/OT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Large interest into generic-purpose System-on-Module (</a:t>
            </a:r>
            <a:r>
              <a:rPr lang="en-US" b="1" dirty="0">
                <a:solidFill>
                  <a:schemeClr val="accent3"/>
                </a:solidFill>
              </a:rPr>
              <a:t>SoM</a:t>
            </a:r>
            <a:r>
              <a:rPr lang="en-US" dirty="0"/>
              <a:t>) with application specific carriers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Hardware standardization facilitates framework standardization</a:t>
            </a:r>
          </a:p>
          <a:p>
            <a:pPr marL="0" indent="0" algn="ctr">
              <a:buNone/>
            </a:pPr>
            <a:r>
              <a:rPr lang="en-US" i="1" dirty="0"/>
              <a:t>Opportunities for shared procurement and </a:t>
            </a:r>
            <a:r>
              <a:rPr lang="en-US" i="1" dirty="0">
                <a:solidFill>
                  <a:schemeClr val="accent3"/>
                </a:solidFill>
              </a:rPr>
              <a:t>step-pricing</a:t>
            </a:r>
            <a:endParaRPr lang="en-US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platforms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17CBB133-C702-6ED7-C2AC-BD4B6DACD166}"/>
              </a:ext>
            </a:extLst>
          </p:cNvPr>
          <p:cNvSpPr/>
          <p:nvPr/>
        </p:nvSpPr>
        <p:spPr>
          <a:xfrm rot="5400000">
            <a:off x="5879976" y="3501008"/>
            <a:ext cx="432048" cy="432048"/>
          </a:xfrm>
          <a:custGeom>
            <a:avLst/>
            <a:gdLst>
              <a:gd name="connsiteX0" fmla="*/ 0 w 432048"/>
              <a:gd name="connsiteY0" fmla="*/ 108012 h 432048"/>
              <a:gd name="connsiteX1" fmla="*/ 216024 w 432048"/>
              <a:gd name="connsiteY1" fmla="*/ 108012 h 432048"/>
              <a:gd name="connsiteX2" fmla="*/ 216024 w 432048"/>
              <a:gd name="connsiteY2" fmla="*/ 0 h 432048"/>
              <a:gd name="connsiteX3" fmla="*/ 432048 w 432048"/>
              <a:gd name="connsiteY3" fmla="*/ 216024 h 432048"/>
              <a:gd name="connsiteX4" fmla="*/ 216024 w 432048"/>
              <a:gd name="connsiteY4" fmla="*/ 432048 h 432048"/>
              <a:gd name="connsiteX5" fmla="*/ 216024 w 432048"/>
              <a:gd name="connsiteY5" fmla="*/ 324036 h 432048"/>
              <a:gd name="connsiteX6" fmla="*/ 0 w 432048"/>
              <a:gd name="connsiteY6" fmla="*/ 324036 h 432048"/>
              <a:gd name="connsiteX7" fmla="*/ 0 w 432048"/>
              <a:gd name="connsiteY7" fmla="*/ 108012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48" h="432048" fill="none" extrusionOk="0">
                <a:moveTo>
                  <a:pt x="0" y="108012"/>
                </a:moveTo>
                <a:cubicBezTo>
                  <a:pt x="103167" y="103966"/>
                  <a:pt x="115631" y="101382"/>
                  <a:pt x="216024" y="108012"/>
                </a:cubicBezTo>
                <a:cubicBezTo>
                  <a:pt x="214932" y="54761"/>
                  <a:pt x="212658" y="52811"/>
                  <a:pt x="216024" y="0"/>
                </a:cubicBezTo>
                <a:cubicBezTo>
                  <a:pt x="298019" y="72560"/>
                  <a:pt x="369388" y="148865"/>
                  <a:pt x="432048" y="216024"/>
                </a:cubicBezTo>
                <a:cubicBezTo>
                  <a:pt x="389981" y="275334"/>
                  <a:pt x="284221" y="352016"/>
                  <a:pt x="216024" y="432048"/>
                </a:cubicBezTo>
                <a:cubicBezTo>
                  <a:pt x="217487" y="390586"/>
                  <a:pt x="220909" y="376584"/>
                  <a:pt x="216024" y="324036"/>
                </a:cubicBezTo>
                <a:cubicBezTo>
                  <a:pt x="161903" y="328592"/>
                  <a:pt x="74002" y="331921"/>
                  <a:pt x="0" y="324036"/>
                </a:cubicBezTo>
                <a:cubicBezTo>
                  <a:pt x="-10263" y="223522"/>
                  <a:pt x="-9432" y="214354"/>
                  <a:pt x="0" y="108012"/>
                </a:cubicBezTo>
                <a:close/>
              </a:path>
              <a:path w="432048" h="432048" stroke="0" extrusionOk="0">
                <a:moveTo>
                  <a:pt x="0" y="108012"/>
                </a:moveTo>
                <a:cubicBezTo>
                  <a:pt x="77607" y="112065"/>
                  <a:pt x="120486" y="98704"/>
                  <a:pt x="216024" y="108012"/>
                </a:cubicBezTo>
                <a:cubicBezTo>
                  <a:pt x="215180" y="73885"/>
                  <a:pt x="220526" y="27922"/>
                  <a:pt x="216024" y="0"/>
                </a:cubicBezTo>
                <a:cubicBezTo>
                  <a:pt x="323652" y="103616"/>
                  <a:pt x="334377" y="104242"/>
                  <a:pt x="432048" y="216024"/>
                </a:cubicBezTo>
                <a:cubicBezTo>
                  <a:pt x="356216" y="289198"/>
                  <a:pt x="290369" y="354739"/>
                  <a:pt x="216024" y="432048"/>
                </a:cubicBezTo>
                <a:cubicBezTo>
                  <a:pt x="217065" y="401140"/>
                  <a:pt x="213825" y="353058"/>
                  <a:pt x="216024" y="324036"/>
                </a:cubicBezTo>
                <a:cubicBezTo>
                  <a:pt x="154796" y="332559"/>
                  <a:pt x="101910" y="320279"/>
                  <a:pt x="0" y="324036"/>
                </a:cubicBezTo>
                <a:cubicBezTo>
                  <a:pt x="6628" y="232898"/>
                  <a:pt x="-6909" y="153875"/>
                  <a:pt x="0" y="108012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751657677">
                  <a:prstGeom prst="righ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D07AD5-B3F9-2CEB-54FB-13A92043E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36F6DF-0A85-F537-E260-04975698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3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30458-29E6-55DA-DF16-F4CAA608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the recommendation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A0C25-BDDA-1699-7F80-1CF64926D5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Extract from the taskforce </a:t>
            </a:r>
            <a:r>
              <a:rPr lang="en-US" dirty="0">
                <a:hlinkClick r:id="rId2"/>
              </a:rPr>
              <a:t>report</a:t>
            </a:r>
            <a:r>
              <a:rPr lang="en-US" dirty="0"/>
              <a:t> to 37</a:t>
            </a:r>
            <a:r>
              <a:rPr lang="en-US" baseline="30000" dirty="0"/>
              <a:t>th</a:t>
            </a:r>
            <a:r>
              <a:rPr lang="en-US" dirty="0"/>
              <a:t> CTTB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92044-E998-C540-A96B-133168C1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8BBFB-73D7-D444-4045-B921FB3B0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1CFB1-4F29-93AA-57E3-9222E7526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10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9D578BE-5BA1-396A-FA23-3B73B21E5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608512"/>
          </a:xfrm>
        </p:spPr>
        <p:txBody>
          <a:bodyPr>
            <a:normAutofit/>
          </a:bodyPr>
          <a:lstStyle/>
          <a:p>
            <a:r>
              <a:rPr lang="en-US" i="1" dirty="0"/>
              <a:t>Vendor:</a:t>
            </a:r>
            <a:r>
              <a:rPr lang="en-US" dirty="0"/>
              <a:t> AMD Xilinx</a:t>
            </a:r>
          </a:p>
          <a:p>
            <a:pPr lvl="1"/>
            <a:r>
              <a:rPr lang="en-US" dirty="0"/>
              <a:t>supported development tools and environment, community</a:t>
            </a:r>
          </a:p>
          <a:p>
            <a:r>
              <a:rPr lang="en-GB" i="1" dirty="0"/>
              <a:t>SoC Family: </a:t>
            </a:r>
            <a:r>
              <a:rPr lang="en-GB" dirty="0"/>
              <a:t>Zynq UltraScale+</a:t>
            </a:r>
          </a:p>
          <a:p>
            <a:pPr lvl="1"/>
            <a:r>
              <a:rPr lang="en-GB" dirty="0"/>
              <a:t>support for the full software stack, under fulfilling of HW requirements (WIP: e.g. Ethernet PHY, DDR memories, remote console tools)</a:t>
            </a:r>
          </a:p>
          <a:p>
            <a:r>
              <a:rPr lang="en-GB" i="1" dirty="0"/>
              <a:t>SoC model: </a:t>
            </a:r>
            <a:r>
              <a:rPr lang="en-GB" dirty="0"/>
              <a:t>Zynq UltraScale+ </a:t>
            </a:r>
            <a:r>
              <a:rPr lang="it-IT" dirty="0">
                <a:effectLst/>
              </a:rPr>
              <a:t>XCZU17EG-1FFVC1760E (WR and DI/OT)</a:t>
            </a:r>
          </a:p>
          <a:p>
            <a:pPr lvl="1"/>
            <a:r>
              <a:rPr lang="it-IT" dirty="0"/>
              <a:t>access to advantageous step-pricing, compatibility with reference design</a:t>
            </a:r>
          </a:p>
          <a:p>
            <a:r>
              <a:rPr lang="it-IT" i="1" dirty="0"/>
              <a:t>Reference PCB design: </a:t>
            </a:r>
            <a:r>
              <a:rPr lang="it-IT" dirty="0"/>
              <a:t>DI/OT System board v3</a:t>
            </a:r>
          </a:p>
          <a:p>
            <a:pPr lvl="1"/>
            <a:r>
              <a:rPr lang="it-IT" dirty="0"/>
              <a:t>schematic sheets of main blocks, Board Support Package and reference framework project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66A8-2561-9B27-7DFC-2EF3F0C3D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F873E-C413-8457-84B9-86577B274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DD604-7F8E-2626-7765-53EAE354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69BBF2-C895-47D9-3BF1-A17798D19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29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D59EF4-A593-0681-AFB4-5195E246B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Inventory of SoC Applications in ATS</a:t>
            </a:r>
          </a:p>
          <a:p>
            <a:r>
              <a:rPr lang="en-US" dirty="0"/>
              <a:t>Summary of the SoC taskforce recommendation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21039F-D5F6-8DEF-564B-9E89EDE1B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0E8F3-46C8-77D3-3745-6F9E24D7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F0644-F4E8-852A-35E9-6244BF284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2D4B3F-5DAA-A617-DB45-EA64FE6B2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488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9D578BE-5BA1-396A-FA23-3B73B21E5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Operating System (OS):</a:t>
            </a:r>
            <a:r>
              <a:rPr lang="en-US" dirty="0"/>
              <a:t> </a:t>
            </a:r>
            <a:r>
              <a:rPr lang="en-GB" dirty="0">
                <a:effectLst/>
              </a:rPr>
              <a:t>Linux-Xilinx kernel, Debian (FEC-OS)</a:t>
            </a:r>
          </a:p>
          <a:p>
            <a:pPr lvl="1"/>
            <a:r>
              <a:rPr lang="en-GB" dirty="0"/>
              <a:t>OS support, basis for tools and services as FECs </a:t>
            </a:r>
          </a:p>
          <a:p>
            <a:pPr lvl="1"/>
            <a:r>
              <a:rPr lang="en-GB" dirty="0"/>
              <a:t>Kernel and device-tree support model under discussion </a:t>
            </a:r>
          </a:p>
          <a:p>
            <a:r>
              <a:rPr lang="en-GB" i="1" dirty="0"/>
              <a:t>Booting:</a:t>
            </a:r>
          </a:p>
          <a:p>
            <a:pPr lvl="1"/>
            <a:r>
              <a:rPr lang="en-GB" i="1" dirty="0"/>
              <a:t>Bootloader: </a:t>
            </a:r>
            <a:r>
              <a:rPr lang="en-GB" dirty="0"/>
              <a:t>U-Boot + GRUB (FEC-OS)</a:t>
            </a:r>
          </a:p>
          <a:p>
            <a:pPr lvl="1"/>
            <a:r>
              <a:rPr lang="en-GB" i="1" dirty="0"/>
              <a:t>Source: </a:t>
            </a:r>
            <a:r>
              <a:rPr lang="en-GB" dirty="0"/>
              <a:t>Network booting with fall-back source in FLASH, </a:t>
            </a:r>
            <a:r>
              <a:rPr lang="en-GB" dirty="0" err="1"/>
              <a:t>fail-over</a:t>
            </a:r>
            <a:r>
              <a:rPr lang="en-GB" dirty="0"/>
              <a:t> mechanism WIP</a:t>
            </a:r>
          </a:p>
          <a:p>
            <a:r>
              <a:rPr lang="en-GB" i="1" dirty="0"/>
              <a:t>Hypervisors: </a:t>
            </a:r>
            <a:r>
              <a:rPr lang="it-IT" dirty="0">
                <a:effectLst/>
              </a:rPr>
              <a:t>OpenAMP (Xilinx support), Bmboot (CERN-EPC tool)</a:t>
            </a:r>
          </a:p>
          <a:p>
            <a:r>
              <a:rPr lang="it-IT" i="1" dirty="0"/>
              <a:t>Real-time code: </a:t>
            </a:r>
            <a:r>
              <a:rPr lang="it-IT" dirty="0"/>
              <a:t>baremetal (R5 if possible) and programmable logic</a:t>
            </a:r>
          </a:p>
          <a:p>
            <a:pPr lvl="1"/>
            <a:r>
              <a:rPr lang="it-IT" dirty="0"/>
              <a:t>No support for OS RT-patches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66A8-2561-9B27-7DFC-2EF3F0C3D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Software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F873E-C413-8457-84B9-86577B274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DD604-7F8E-2626-7765-53EAE354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C24EC20-8FDF-CC3F-C36E-4E2A90246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66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9D578BE-5BA1-396A-FA23-3B73B21E5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4608512"/>
          </a:xfrm>
        </p:spPr>
        <p:txBody>
          <a:bodyPr>
            <a:normAutofit/>
          </a:bodyPr>
          <a:lstStyle/>
          <a:p>
            <a:r>
              <a:rPr lang="en-US" i="1" dirty="0"/>
              <a:t>External monitoring:</a:t>
            </a:r>
            <a:r>
              <a:rPr lang="en-US" dirty="0"/>
              <a:t> </a:t>
            </a:r>
            <a:r>
              <a:rPr lang="en-GB" dirty="0">
                <a:effectLst/>
              </a:rPr>
              <a:t>FEC-like tools (WIP)</a:t>
            </a:r>
          </a:p>
          <a:p>
            <a:pPr lvl="1"/>
            <a:r>
              <a:rPr lang="en-GB" dirty="0"/>
              <a:t>access to system metrics from central service/server identical to FECs</a:t>
            </a:r>
          </a:p>
          <a:p>
            <a:r>
              <a:rPr lang="en-GB" i="1" dirty="0"/>
              <a:t>Internal monitoring: </a:t>
            </a:r>
            <a:r>
              <a:rPr lang="en-GB" dirty="0"/>
              <a:t>DI/OT library</a:t>
            </a:r>
          </a:p>
          <a:p>
            <a:pPr lvl="1"/>
            <a:r>
              <a:rPr lang="en-GB" dirty="0"/>
              <a:t>access to platform metrics from the SoC applications in Linux</a:t>
            </a:r>
          </a:p>
          <a:p>
            <a:pPr lvl="1"/>
            <a:r>
              <a:rPr lang="en-GB" dirty="0"/>
              <a:t>Configurable and extendible version under discussion </a:t>
            </a:r>
          </a:p>
          <a:p>
            <a:r>
              <a:rPr lang="en-GB" i="1" dirty="0"/>
              <a:t>Time synchronization: </a:t>
            </a:r>
            <a:r>
              <a:rPr lang="it-IT" dirty="0">
                <a:effectLst/>
              </a:rPr>
              <a:t>NTP (ms, default)</a:t>
            </a:r>
          </a:p>
          <a:p>
            <a:pPr lvl="1"/>
            <a:r>
              <a:rPr lang="it-IT" dirty="0">
                <a:effectLst/>
              </a:rPr>
              <a:t>If more pre</a:t>
            </a:r>
            <a:r>
              <a:rPr lang="it-IT" dirty="0"/>
              <a:t>cision required: PTP (us), WR (ns)</a:t>
            </a:r>
          </a:p>
          <a:p>
            <a:r>
              <a:rPr lang="it-IT" i="1" dirty="0"/>
              <a:t>Software framework: </a:t>
            </a:r>
            <a:r>
              <a:rPr lang="it-IT" dirty="0"/>
              <a:t>FESA</a:t>
            </a:r>
          </a:p>
          <a:p>
            <a:pPr lvl="1"/>
            <a:r>
              <a:rPr lang="it-IT" dirty="0"/>
              <a:t>supported software framework and integration in control system, BUT SoC solution for timing and no RT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66A8-2561-9B27-7DFC-2EF3F0C3D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Software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F873E-C413-8457-84B9-86577B274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DD604-7F8E-2626-7765-53EAE354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AFF012B-0D2A-7B6B-7EDD-DB620034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632572-2826-2F38-2D8B-1442F0291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/>
              <a:t>Monitoring library interface: </a:t>
            </a:r>
            <a:r>
              <a:rPr lang="en-US" dirty="0"/>
              <a:t>DI/OT utils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GB" b="0" dirty="0"/>
              <a:t>ommand line interface to the DI/OT monitoring library (reading local monitoring values, reading configuration, executing power-cycle command)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Generalization </a:t>
            </a:r>
            <a:r>
              <a:rPr lang="en-US" dirty="0"/>
              <a:t>to other SoC platform depends on hardware and additional resources 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Software, firmware and bitstream distribution: </a:t>
            </a:r>
            <a:r>
              <a:rPr lang="en-GB" dirty="0"/>
              <a:t>Debian packages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b="0" dirty="0"/>
              <a:t>istribution and version management of the software tools, firmware and FPGA bitstreams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b="0" dirty="0"/>
              <a:t>n-line with the phase 2 of the FEC-OS project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Will require establishing a central repository for Debian packages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Alternative and only solution for FESA: NFS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26539F-ABB5-88C2-DAA6-06092942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software blocks and strategies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7D1C1-7600-7EFC-E8AC-4A26ED1DA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D2E7B-7E7D-FAC5-A95E-6525AD350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CB29B-CCB0-1573-2CEE-0EFBD4E1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04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19A9D0-A27F-05DF-B15F-1309471FB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1256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Push toward sharing and reusability of gateware modules: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Collection of pointers to repositories in SoC applications inventory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Shared IP repository: starting from CEM-EPC shared repo, following Electronics Forum initiative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AXI4 bus and Wishbone bus as light alternative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Reference project + Board Support Packages for DI/OT v3 based reference schematics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Common interest in-house HDL modules under investigation: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High bandwidth data transfer module to DDR Memory controller, controlled by PL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CMS TCP/IP Fast data link over 10Gb Ethernet, available only inside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Development tools: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Cheby for memory map generation and EDGE tools integration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Continuous Integration guidelines and infrastructure (following Electronics Forum initiative)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Guidelines on </a:t>
            </a:r>
            <a:r>
              <a:rPr lang="en-US" dirty="0" err="1"/>
              <a:t>sw-gw</a:t>
            </a:r>
            <a:r>
              <a:rPr lang="en-US" dirty="0"/>
              <a:t> co-simulation based on QEMU and Questa and CROME framework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7E4B5F-D6D1-E4AC-DD2F-971990B97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gateware blocks and strategies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BDD4B-25DA-2DB8-4EC8-499368185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2DBCDC-B958-9CBF-9B8D-CF4E4CBC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5D0A80-040F-62A1-2F28-A22199638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7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9D578BE-5BA1-396A-FA23-3B73B21E5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Communication:</a:t>
            </a:r>
            <a:r>
              <a:rPr lang="en-US" dirty="0"/>
              <a:t> </a:t>
            </a:r>
            <a:r>
              <a:rPr lang="en-GB" dirty="0">
                <a:effectLst/>
              </a:rPr>
              <a:t>CMW/RDA</a:t>
            </a:r>
          </a:p>
          <a:p>
            <a:pPr lvl="1"/>
            <a:r>
              <a:rPr lang="en-GB" dirty="0"/>
              <a:t>Standard for FEC communication and natively supported in FESA </a:t>
            </a:r>
            <a:endParaRPr lang="en-GB" dirty="0">
              <a:effectLst/>
            </a:endParaRPr>
          </a:p>
          <a:p>
            <a:pPr lvl="1"/>
            <a:r>
              <a:rPr lang="en-GB" dirty="0"/>
              <a:t>Integration with upper layers of CERN control system without introducing new protocols</a:t>
            </a:r>
          </a:p>
          <a:p>
            <a:r>
              <a:rPr lang="en-GB" i="1" dirty="0"/>
              <a:t>Timing events distribution: </a:t>
            </a:r>
            <a:r>
              <a:rPr lang="en-GB" dirty="0"/>
              <a:t>through CMW/RDA</a:t>
            </a:r>
          </a:p>
          <a:p>
            <a:pPr lvl="1"/>
            <a:r>
              <a:rPr lang="en-GB" dirty="0"/>
              <a:t>Light SW timing event distribution implementation, cheaper alternative to timing receiver</a:t>
            </a:r>
          </a:p>
          <a:p>
            <a:r>
              <a:rPr lang="en-GB" i="1" dirty="0"/>
              <a:t>Configuration storage: </a:t>
            </a:r>
            <a:r>
              <a:rPr lang="it-IT" dirty="0"/>
              <a:t>CCS (DB + API + UI Editor)</a:t>
            </a:r>
            <a:endParaRPr lang="it-IT" dirty="0">
              <a:effectLst/>
            </a:endParaRPr>
          </a:p>
          <a:p>
            <a:r>
              <a:rPr lang="it-IT" i="1" dirty="0"/>
              <a:t>Monitoring server: </a:t>
            </a:r>
            <a:r>
              <a:rPr lang="it-IT" dirty="0"/>
              <a:t>COSMOS</a:t>
            </a:r>
          </a:p>
          <a:p>
            <a:r>
              <a:rPr lang="it-IT" i="1" dirty="0"/>
              <a:t>Start-up services: </a:t>
            </a:r>
            <a:r>
              <a:rPr lang="it-IT" dirty="0"/>
              <a:t>LUMENS</a:t>
            </a:r>
            <a:endParaRPr lang="it-IT" i="1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66A8-2561-9B27-7DFC-2EF3F0C3D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Control System Integration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F873E-C413-8457-84B9-86577B274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DD604-7F8E-2626-7765-53EAE354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E644D61-A8DD-BE48-EB8D-EB4D03F5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93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30458-29E6-55DA-DF16-F4CAA608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A0C25-BDDA-1699-7F80-1CF64926D5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Open-points and outlook of future activities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92044-E998-C540-A96B-133168C1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8BBFB-73D7-D444-4045-B921FB3B0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1CFB1-4F29-93AA-57E3-9222E7526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97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4E6D90-8762-84D1-DB17-C160C7598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FEC-OS: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It is the fundamental basis, </a:t>
            </a:r>
            <a:r>
              <a:rPr lang="en-US" u="sng" dirty="0"/>
              <a:t>still open discussion on support model to define feasibility</a:t>
            </a:r>
          </a:p>
          <a:p>
            <a:pPr marL="666900" lvl="1" indent="-342900"/>
            <a:r>
              <a:rPr lang="en-US" dirty="0"/>
              <a:t>Proposal: single standard kernel and device tree supported by sysadmin, with project specific overlays under responsibility of the projects</a:t>
            </a:r>
          </a:p>
          <a:p>
            <a:pPr marL="990900" lvl="2" indent="-342900"/>
            <a:r>
              <a:rPr lang="en-US" dirty="0"/>
              <a:t>Device-tree and overlay mechanism to be tested</a:t>
            </a:r>
          </a:p>
          <a:p>
            <a:pPr marL="990900" lvl="2" indent="-342900"/>
            <a:r>
              <a:rPr lang="en-US" u="sng" dirty="0"/>
              <a:t>Remote console tools to be identified</a:t>
            </a:r>
          </a:p>
          <a:p>
            <a:pPr marL="990900" lvl="2" indent="-342900"/>
            <a:r>
              <a:rPr lang="en-US" dirty="0"/>
              <a:t>Drafting list of HW requirements for standardized kernel</a:t>
            </a:r>
          </a:p>
          <a:p>
            <a:pPr marL="666900" lvl="1" indent="-342900"/>
            <a:r>
              <a:rPr lang="en-GB" dirty="0"/>
              <a:t>WARNING: SoC with OS in TN comes with risk of </a:t>
            </a:r>
            <a:r>
              <a:rPr lang="en-GB" u="sng" dirty="0"/>
              <a:t>forced update of the gateware development environment</a:t>
            </a:r>
            <a:r>
              <a:rPr lang="en-GB" dirty="0"/>
              <a:t> when forced to apply certain security patches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Alternative (and only solution for not UltraScale+): kernel maintained by the SoC team</a:t>
            </a:r>
          </a:p>
          <a:p>
            <a:pPr marL="990900" lvl="2" indent="-342900"/>
            <a:r>
              <a:rPr lang="en-GB" dirty="0"/>
              <a:t>Zynq 7000 legacy systems example: collaboration for single kernel and build tools adaptation, shared </a:t>
            </a:r>
            <a:r>
              <a:rPr lang="en-GB" u="sng" dirty="0"/>
              <a:t>resource between ABT, HSE and sysadmin</a:t>
            </a:r>
            <a:endParaRPr lang="en-GB" dirty="0"/>
          </a:p>
          <a:p>
            <a:pPr marL="666900" lvl="1" indent="-342900"/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047DD-36DC-9097-042C-929B1311C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6B8A1-7DE4-CAFE-C278-FA7E2AF5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9C789-A6FF-67D1-F838-4031CA9EF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0339B-7CDC-52E7-4BE4-312DC6AE7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99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192A40-AC82-D5BC-C365-80162D009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FESA on SoC: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First tests are ongoing</a:t>
            </a:r>
          </a:p>
          <a:p>
            <a:pPr marL="990900" lvl="2" indent="-342900"/>
            <a:r>
              <a:rPr lang="en-US" dirty="0"/>
              <a:t>New timing class to be developed</a:t>
            </a:r>
          </a:p>
          <a:p>
            <a:pPr marL="990900" lvl="2" indent="-342900"/>
            <a:r>
              <a:rPr lang="en-US" dirty="0"/>
              <a:t>No Real-time patches in theory OK, to be tested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Early-access to equipment groups for tests in Q4 2024</a:t>
            </a:r>
          </a:p>
          <a:p>
            <a:r>
              <a:rPr lang="en-US" dirty="0"/>
              <a:t>Reference design platform: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IP Repository setting up, in the frame of Electronics Forum initiative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DI/OT utils generalization and extension (depending on new SoC HW)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Co-simulation GW-SW environment, possible collaboration with HSE </a:t>
            </a:r>
          </a:p>
          <a:p>
            <a:r>
              <a:rPr lang="en-US" dirty="0"/>
              <a:t>Challenging support model: cross-departments, need of a coordination and support body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96E275-D92D-530F-CE08-CE464EBD6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112FE-F4A1-9A86-2F82-BF5236F5F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E05729-F6FD-20BB-B1C8-766B4E2C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1979-B179-ED65-896D-D2ED4E1EC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1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4E6D90-8762-84D1-DB17-C160C7598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Two feasible ways of using SoCs in the sector: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As FEC hardware accelerator: part of a crate, OS discouraged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As integrated system with FEC-like capability: FEC-like software stack is recommended</a:t>
            </a:r>
          </a:p>
          <a:p>
            <a:r>
              <a:rPr lang="en-US" dirty="0"/>
              <a:t>FEC-like support for SoCs seems a feasible but tight target for LS3 systems</a:t>
            </a:r>
          </a:p>
          <a:p>
            <a:r>
              <a:rPr lang="en-US" dirty="0"/>
              <a:t>Formalization of the recommendation as document to be approved by the stakeholders</a:t>
            </a:r>
          </a:p>
          <a:p>
            <a:r>
              <a:rPr lang="en-US" dirty="0"/>
              <a:t>Fundamental for sustainability on the long term: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Kernel and SoC knowledge retention/acquisition</a:t>
            </a:r>
          </a:p>
          <a:p>
            <a:pPr lvl="2"/>
            <a:r>
              <a:rPr lang="en-US" dirty="0"/>
              <a:t>Hardware standardization</a:t>
            </a:r>
          </a:p>
          <a:p>
            <a:pPr lvl="2"/>
            <a:r>
              <a:rPr lang="en-US" dirty="0"/>
              <a:t>Code sharing</a:t>
            </a:r>
          </a:p>
          <a:p>
            <a:pPr lvl="2"/>
            <a:r>
              <a:rPr lang="en-US" dirty="0"/>
              <a:t>System diagnostics improvement</a:t>
            </a:r>
          </a:p>
          <a:p>
            <a:pPr lvl="2"/>
            <a:r>
              <a:rPr lang="en-US" dirty="0"/>
              <a:t>Coordination</a:t>
            </a:r>
          </a:p>
          <a:p>
            <a:pPr marL="990900" lvl="2" indent="-342900"/>
            <a:endParaRPr lang="en-US" dirty="0"/>
          </a:p>
          <a:p>
            <a:pPr marL="990900" lvl="2" indent="-342900"/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047DD-36DC-9097-042C-929B1311C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6B8A1-7DE4-CAFE-C278-FA7E2AF5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9C789-A6FF-67D1-F838-4031CA9EF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FCF3AA-942A-9150-2F67-BF52F600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23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5560FD-08E1-F60E-3174-8E7F6E016034}"/>
              </a:ext>
            </a:extLst>
          </p:cNvPr>
          <p:cNvSpPr txBox="1"/>
          <p:nvPr/>
        </p:nvSpPr>
        <p:spPr>
          <a:xfrm>
            <a:off x="4115780" y="4653136"/>
            <a:ext cx="39604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Contact us: </a:t>
            </a:r>
            <a:r>
              <a:rPr lang="en-US" dirty="0">
                <a:hlinkClick r:id="rId2"/>
              </a:rPr>
              <a:t>ats-soc-taskforce@cern.ch</a:t>
            </a:r>
            <a:endParaRPr lang="en-US" dirty="0"/>
          </a:p>
          <a:p>
            <a:pPr algn="l"/>
            <a:r>
              <a:rPr lang="en-US" dirty="0"/>
              <a:t>Read about: </a:t>
            </a:r>
            <a:r>
              <a:rPr lang="en-GB" dirty="0">
                <a:hlinkClick r:id="rId3"/>
              </a:rPr>
              <a:t>ATS SoC Wiki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33115D-371E-CA28-30CF-D7811B27C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ATS: Accelerators and Technology sector at CERN</a:t>
            </a:r>
          </a:p>
          <a:p>
            <a:pPr lvl="1"/>
            <a:r>
              <a:rPr lang="en-US" dirty="0"/>
              <a:t>Beam (BE)</a:t>
            </a:r>
          </a:p>
          <a:p>
            <a:pPr lvl="1"/>
            <a:r>
              <a:rPr lang="en-US" dirty="0"/>
              <a:t>Engineering (EN)</a:t>
            </a:r>
          </a:p>
          <a:p>
            <a:pPr lvl="1"/>
            <a:r>
              <a:rPr lang="en-US" dirty="0"/>
              <a:t>Accelerator Systems (SY)</a:t>
            </a:r>
          </a:p>
          <a:p>
            <a:pPr lvl="1"/>
            <a:r>
              <a:rPr lang="en-US" dirty="0"/>
              <a:t>Technology (TE)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CTTB: Common Hardware &amp; Software Technologies Technical Board (2021, </a:t>
            </a:r>
            <a:r>
              <a:rPr lang="en-US" dirty="0">
                <a:hlinkClick r:id="rId2"/>
              </a:rPr>
              <a:t>indico</a:t>
            </a:r>
            <a:r>
              <a:rPr lang="en-US" dirty="0"/>
              <a:t>)</a:t>
            </a:r>
          </a:p>
          <a:p>
            <a:pPr lvl="1"/>
            <a:r>
              <a:rPr lang="en-GB" dirty="0"/>
              <a:t>Analyses common hardware &amp; software activities to </a:t>
            </a:r>
            <a:r>
              <a:rPr lang="en-GB" b="1" dirty="0"/>
              <a:t>avoid duplication of work</a:t>
            </a:r>
            <a:r>
              <a:rPr lang="en-GB" dirty="0"/>
              <a:t> </a:t>
            </a:r>
            <a:r>
              <a:rPr lang="en-GB" b="1" dirty="0"/>
              <a:t>or services</a:t>
            </a:r>
          </a:p>
          <a:p>
            <a:pPr lvl="1"/>
            <a:r>
              <a:rPr lang="en-GB" dirty="0"/>
              <a:t>Stimulates a common approach &amp; </a:t>
            </a:r>
            <a:r>
              <a:rPr lang="en-GB" b="1" dirty="0"/>
              <a:t>strengthens standardisation effort </a:t>
            </a:r>
            <a:r>
              <a:rPr lang="en-GB" dirty="0"/>
              <a:t>of hardware &amp; software solutions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654C20-01E0-E41B-AE34-9A4439E84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Sector and CTTB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E96BF-A6F1-E2F6-E9E2-B74A2BF3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828A0-90AB-E11B-26B4-F33070FC3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4C1A3-94EE-F0DD-6BE7-4A705BD0A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41C065E-FF99-4E0D-B733-0A6010B23D0F}"/>
              </a:ext>
            </a:extLst>
          </p:cNvPr>
          <p:cNvSpPr/>
          <p:nvPr/>
        </p:nvSpPr>
        <p:spPr>
          <a:xfrm>
            <a:off x="2279576" y="2021676"/>
            <a:ext cx="2088232" cy="238515"/>
          </a:xfrm>
          <a:custGeom>
            <a:avLst/>
            <a:gdLst>
              <a:gd name="connsiteX0" fmla="*/ 0 w 2088232"/>
              <a:gd name="connsiteY0" fmla="*/ 59629 h 238515"/>
              <a:gd name="connsiteX1" fmla="*/ 656325 w 2088232"/>
              <a:gd name="connsiteY1" fmla="*/ 59629 h 238515"/>
              <a:gd name="connsiteX2" fmla="*/ 1273271 w 2088232"/>
              <a:gd name="connsiteY2" fmla="*/ 59629 h 238515"/>
              <a:gd name="connsiteX3" fmla="*/ 1968975 w 2088232"/>
              <a:gd name="connsiteY3" fmla="*/ 59629 h 238515"/>
              <a:gd name="connsiteX4" fmla="*/ 1968975 w 2088232"/>
              <a:gd name="connsiteY4" fmla="*/ 0 h 238515"/>
              <a:gd name="connsiteX5" fmla="*/ 2088232 w 2088232"/>
              <a:gd name="connsiteY5" fmla="*/ 119258 h 238515"/>
              <a:gd name="connsiteX6" fmla="*/ 1968975 w 2088232"/>
              <a:gd name="connsiteY6" fmla="*/ 238515 h 238515"/>
              <a:gd name="connsiteX7" fmla="*/ 1968975 w 2088232"/>
              <a:gd name="connsiteY7" fmla="*/ 178886 h 238515"/>
              <a:gd name="connsiteX8" fmla="*/ 1371719 w 2088232"/>
              <a:gd name="connsiteY8" fmla="*/ 178886 h 238515"/>
              <a:gd name="connsiteX9" fmla="*/ 754774 w 2088232"/>
              <a:gd name="connsiteY9" fmla="*/ 178886 h 238515"/>
              <a:gd name="connsiteX10" fmla="*/ 0 w 2088232"/>
              <a:gd name="connsiteY10" fmla="*/ 178886 h 238515"/>
              <a:gd name="connsiteX11" fmla="*/ 0 w 2088232"/>
              <a:gd name="connsiteY11" fmla="*/ 59629 h 23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88232" h="238515" fill="none" extrusionOk="0">
                <a:moveTo>
                  <a:pt x="0" y="59629"/>
                </a:moveTo>
                <a:cubicBezTo>
                  <a:pt x="230355" y="78196"/>
                  <a:pt x="385727" y="91758"/>
                  <a:pt x="656325" y="59629"/>
                </a:cubicBezTo>
                <a:cubicBezTo>
                  <a:pt x="926924" y="27500"/>
                  <a:pt x="1060775" y="48728"/>
                  <a:pt x="1273271" y="59629"/>
                </a:cubicBezTo>
                <a:cubicBezTo>
                  <a:pt x="1485767" y="70530"/>
                  <a:pt x="1637419" y="47003"/>
                  <a:pt x="1968975" y="59629"/>
                </a:cubicBezTo>
                <a:cubicBezTo>
                  <a:pt x="1966569" y="40625"/>
                  <a:pt x="1966353" y="13600"/>
                  <a:pt x="1968975" y="0"/>
                </a:cubicBezTo>
                <a:cubicBezTo>
                  <a:pt x="2015439" y="56834"/>
                  <a:pt x="2062745" y="95652"/>
                  <a:pt x="2088232" y="119258"/>
                </a:cubicBezTo>
                <a:cubicBezTo>
                  <a:pt x="2046557" y="165048"/>
                  <a:pt x="2003805" y="193856"/>
                  <a:pt x="1968975" y="238515"/>
                </a:cubicBezTo>
                <a:cubicBezTo>
                  <a:pt x="1966213" y="224401"/>
                  <a:pt x="1967027" y="199424"/>
                  <a:pt x="1968975" y="178886"/>
                </a:cubicBezTo>
                <a:cubicBezTo>
                  <a:pt x="1784014" y="179540"/>
                  <a:pt x="1522403" y="162268"/>
                  <a:pt x="1371719" y="178886"/>
                </a:cubicBezTo>
                <a:cubicBezTo>
                  <a:pt x="1221035" y="195504"/>
                  <a:pt x="990316" y="201522"/>
                  <a:pt x="754774" y="178886"/>
                </a:cubicBezTo>
                <a:cubicBezTo>
                  <a:pt x="519232" y="156250"/>
                  <a:pt x="330123" y="164020"/>
                  <a:pt x="0" y="178886"/>
                </a:cubicBezTo>
                <a:cubicBezTo>
                  <a:pt x="-3980" y="151499"/>
                  <a:pt x="1466" y="94994"/>
                  <a:pt x="0" y="59629"/>
                </a:cubicBezTo>
                <a:close/>
              </a:path>
              <a:path w="2088232" h="238515" stroke="0" extrusionOk="0">
                <a:moveTo>
                  <a:pt x="0" y="59629"/>
                </a:moveTo>
                <a:cubicBezTo>
                  <a:pt x="333456" y="34947"/>
                  <a:pt x="536483" y="43172"/>
                  <a:pt x="676015" y="59629"/>
                </a:cubicBezTo>
                <a:cubicBezTo>
                  <a:pt x="815548" y="76086"/>
                  <a:pt x="1054209" y="35771"/>
                  <a:pt x="1371719" y="59629"/>
                </a:cubicBezTo>
                <a:cubicBezTo>
                  <a:pt x="1689229" y="83487"/>
                  <a:pt x="1815991" y="57395"/>
                  <a:pt x="1968975" y="59629"/>
                </a:cubicBezTo>
                <a:cubicBezTo>
                  <a:pt x="1969087" y="46585"/>
                  <a:pt x="1968757" y="22980"/>
                  <a:pt x="1968975" y="0"/>
                </a:cubicBezTo>
                <a:cubicBezTo>
                  <a:pt x="2021230" y="53013"/>
                  <a:pt x="2055231" y="93700"/>
                  <a:pt x="2088232" y="119258"/>
                </a:cubicBezTo>
                <a:cubicBezTo>
                  <a:pt x="2038817" y="165873"/>
                  <a:pt x="2017162" y="185052"/>
                  <a:pt x="1968975" y="238515"/>
                </a:cubicBezTo>
                <a:cubicBezTo>
                  <a:pt x="1971023" y="210518"/>
                  <a:pt x="1966577" y="205527"/>
                  <a:pt x="1968975" y="178886"/>
                </a:cubicBezTo>
                <a:cubicBezTo>
                  <a:pt x="1652407" y="147478"/>
                  <a:pt x="1558831" y="209551"/>
                  <a:pt x="1332340" y="178886"/>
                </a:cubicBezTo>
                <a:cubicBezTo>
                  <a:pt x="1105849" y="148221"/>
                  <a:pt x="885997" y="186860"/>
                  <a:pt x="735084" y="178886"/>
                </a:cubicBezTo>
                <a:cubicBezTo>
                  <a:pt x="584171" y="170912"/>
                  <a:pt x="160255" y="195027"/>
                  <a:pt x="0" y="178886"/>
                </a:cubicBezTo>
                <a:cubicBezTo>
                  <a:pt x="-4933" y="139669"/>
                  <a:pt x="-5221" y="113678"/>
                  <a:pt x="0" y="59629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751657677">
                  <a:prstGeom prst="righ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442080-753D-0417-BD5E-A31D6D08D429}"/>
              </a:ext>
            </a:extLst>
          </p:cNvPr>
          <p:cNvSpPr txBox="1"/>
          <p:nvPr/>
        </p:nvSpPr>
        <p:spPr>
          <a:xfrm flipH="1">
            <a:off x="4583832" y="2570793"/>
            <a:ext cx="5184576" cy="1200329"/>
          </a:xfrm>
          <a:custGeom>
            <a:avLst/>
            <a:gdLst>
              <a:gd name="connsiteX0" fmla="*/ 0 w 5184576"/>
              <a:gd name="connsiteY0" fmla="*/ 0 h 1200329"/>
              <a:gd name="connsiteX1" fmla="*/ 596226 w 5184576"/>
              <a:gd name="connsiteY1" fmla="*/ 0 h 1200329"/>
              <a:gd name="connsiteX2" fmla="*/ 1088761 w 5184576"/>
              <a:gd name="connsiteY2" fmla="*/ 0 h 1200329"/>
              <a:gd name="connsiteX3" fmla="*/ 1840524 w 5184576"/>
              <a:gd name="connsiteY3" fmla="*/ 0 h 1200329"/>
              <a:gd name="connsiteX4" fmla="*/ 2436751 w 5184576"/>
              <a:gd name="connsiteY4" fmla="*/ 0 h 1200329"/>
              <a:gd name="connsiteX5" fmla="*/ 3032977 w 5184576"/>
              <a:gd name="connsiteY5" fmla="*/ 0 h 1200329"/>
              <a:gd name="connsiteX6" fmla="*/ 3784740 w 5184576"/>
              <a:gd name="connsiteY6" fmla="*/ 0 h 1200329"/>
              <a:gd name="connsiteX7" fmla="*/ 4329121 w 5184576"/>
              <a:gd name="connsiteY7" fmla="*/ 0 h 1200329"/>
              <a:gd name="connsiteX8" fmla="*/ 5184576 w 5184576"/>
              <a:gd name="connsiteY8" fmla="*/ 0 h 1200329"/>
              <a:gd name="connsiteX9" fmla="*/ 5184576 w 5184576"/>
              <a:gd name="connsiteY9" fmla="*/ 624171 h 1200329"/>
              <a:gd name="connsiteX10" fmla="*/ 5184576 w 5184576"/>
              <a:gd name="connsiteY10" fmla="*/ 1200329 h 1200329"/>
              <a:gd name="connsiteX11" fmla="*/ 4536504 w 5184576"/>
              <a:gd name="connsiteY11" fmla="*/ 1200329 h 1200329"/>
              <a:gd name="connsiteX12" fmla="*/ 3940278 w 5184576"/>
              <a:gd name="connsiteY12" fmla="*/ 1200329 h 1200329"/>
              <a:gd name="connsiteX13" fmla="*/ 3188514 w 5184576"/>
              <a:gd name="connsiteY13" fmla="*/ 1200329 h 1200329"/>
              <a:gd name="connsiteX14" fmla="*/ 2436751 w 5184576"/>
              <a:gd name="connsiteY14" fmla="*/ 1200329 h 1200329"/>
              <a:gd name="connsiteX15" fmla="*/ 1892370 w 5184576"/>
              <a:gd name="connsiteY15" fmla="*/ 1200329 h 1200329"/>
              <a:gd name="connsiteX16" fmla="*/ 1244298 w 5184576"/>
              <a:gd name="connsiteY16" fmla="*/ 1200329 h 1200329"/>
              <a:gd name="connsiteX17" fmla="*/ 0 w 5184576"/>
              <a:gd name="connsiteY17" fmla="*/ 1200329 h 1200329"/>
              <a:gd name="connsiteX18" fmla="*/ 0 w 5184576"/>
              <a:gd name="connsiteY18" fmla="*/ 600165 h 1200329"/>
              <a:gd name="connsiteX19" fmla="*/ 0 w 5184576"/>
              <a:gd name="connsiteY19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84576" h="1200329" extrusionOk="0">
                <a:moveTo>
                  <a:pt x="0" y="0"/>
                </a:moveTo>
                <a:cubicBezTo>
                  <a:pt x="258010" y="20028"/>
                  <a:pt x="418091" y="-15580"/>
                  <a:pt x="596226" y="0"/>
                </a:cubicBezTo>
                <a:cubicBezTo>
                  <a:pt x="774361" y="15580"/>
                  <a:pt x="896424" y="-14585"/>
                  <a:pt x="1088761" y="0"/>
                </a:cubicBezTo>
                <a:cubicBezTo>
                  <a:pt x="1281099" y="14585"/>
                  <a:pt x="1508611" y="36301"/>
                  <a:pt x="1840524" y="0"/>
                </a:cubicBezTo>
                <a:cubicBezTo>
                  <a:pt x="2172437" y="-36301"/>
                  <a:pt x="2218242" y="-12462"/>
                  <a:pt x="2436751" y="0"/>
                </a:cubicBezTo>
                <a:cubicBezTo>
                  <a:pt x="2655260" y="12462"/>
                  <a:pt x="2771536" y="22234"/>
                  <a:pt x="3032977" y="0"/>
                </a:cubicBezTo>
                <a:cubicBezTo>
                  <a:pt x="3294418" y="-22234"/>
                  <a:pt x="3470015" y="2128"/>
                  <a:pt x="3784740" y="0"/>
                </a:cubicBezTo>
                <a:cubicBezTo>
                  <a:pt x="4099465" y="-2128"/>
                  <a:pt x="4078107" y="23123"/>
                  <a:pt x="4329121" y="0"/>
                </a:cubicBezTo>
                <a:cubicBezTo>
                  <a:pt x="4580135" y="-23123"/>
                  <a:pt x="4827868" y="23166"/>
                  <a:pt x="5184576" y="0"/>
                </a:cubicBezTo>
                <a:cubicBezTo>
                  <a:pt x="5179121" y="222972"/>
                  <a:pt x="5155803" y="407539"/>
                  <a:pt x="5184576" y="624171"/>
                </a:cubicBezTo>
                <a:cubicBezTo>
                  <a:pt x="5213349" y="840803"/>
                  <a:pt x="5185098" y="1071893"/>
                  <a:pt x="5184576" y="1200329"/>
                </a:cubicBezTo>
                <a:cubicBezTo>
                  <a:pt x="5049096" y="1172199"/>
                  <a:pt x="4810703" y="1191196"/>
                  <a:pt x="4536504" y="1200329"/>
                </a:cubicBezTo>
                <a:cubicBezTo>
                  <a:pt x="4262305" y="1209462"/>
                  <a:pt x="4112707" y="1198469"/>
                  <a:pt x="3940278" y="1200329"/>
                </a:cubicBezTo>
                <a:cubicBezTo>
                  <a:pt x="3767849" y="1202189"/>
                  <a:pt x="3339340" y="1174068"/>
                  <a:pt x="3188514" y="1200329"/>
                </a:cubicBezTo>
                <a:cubicBezTo>
                  <a:pt x="3037688" y="1226590"/>
                  <a:pt x="2756097" y="1213422"/>
                  <a:pt x="2436751" y="1200329"/>
                </a:cubicBezTo>
                <a:cubicBezTo>
                  <a:pt x="2117405" y="1187236"/>
                  <a:pt x="2057187" y="1197383"/>
                  <a:pt x="1892370" y="1200329"/>
                </a:cubicBezTo>
                <a:cubicBezTo>
                  <a:pt x="1727553" y="1203275"/>
                  <a:pt x="1485240" y="1220264"/>
                  <a:pt x="1244298" y="1200329"/>
                </a:cubicBezTo>
                <a:cubicBezTo>
                  <a:pt x="1003356" y="1180394"/>
                  <a:pt x="586381" y="1249662"/>
                  <a:pt x="0" y="1200329"/>
                </a:cubicBezTo>
                <a:cubicBezTo>
                  <a:pt x="-12754" y="1016038"/>
                  <a:pt x="-7674" y="845247"/>
                  <a:pt x="0" y="600165"/>
                </a:cubicBezTo>
                <a:cubicBezTo>
                  <a:pt x="7674" y="355083"/>
                  <a:pt x="-9784" y="177226"/>
                  <a:pt x="0" y="0"/>
                </a:cubicBezTo>
                <a:close/>
              </a:path>
            </a:pathLst>
          </a:custGeom>
          <a:noFill/>
          <a:ln w="476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182880" tIns="182880" rIns="182880" bIns="182880" rtlCol="0" anchor="ctr" anchorCtr="1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Big variety of electronics and software systems integrated in the same accelerator control infrastructure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55EF44-B949-235E-043A-907E7A71DB36}"/>
              </a:ext>
            </a:extLst>
          </p:cNvPr>
          <p:cNvSpPr txBox="1"/>
          <p:nvPr/>
        </p:nvSpPr>
        <p:spPr>
          <a:xfrm>
            <a:off x="4439816" y="1986868"/>
            <a:ext cx="69127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Controls groups (CEM &amp; CSS): central services and support</a:t>
            </a:r>
          </a:p>
          <a:p>
            <a:pPr algn="l"/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DC270B2-8590-2CC5-2080-FB8652DAA9C4}"/>
              </a:ext>
            </a:extLst>
          </p:cNvPr>
          <p:cNvSpPr/>
          <p:nvPr/>
        </p:nvSpPr>
        <p:spPr>
          <a:xfrm>
            <a:off x="767408" y="5670562"/>
            <a:ext cx="2088232" cy="238515"/>
          </a:xfrm>
          <a:custGeom>
            <a:avLst/>
            <a:gdLst>
              <a:gd name="connsiteX0" fmla="*/ 0 w 2088232"/>
              <a:gd name="connsiteY0" fmla="*/ 59629 h 238515"/>
              <a:gd name="connsiteX1" fmla="*/ 656325 w 2088232"/>
              <a:gd name="connsiteY1" fmla="*/ 59629 h 238515"/>
              <a:gd name="connsiteX2" fmla="*/ 1273271 w 2088232"/>
              <a:gd name="connsiteY2" fmla="*/ 59629 h 238515"/>
              <a:gd name="connsiteX3" fmla="*/ 1968975 w 2088232"/>
              <a:gd name="connsiteY3" fmla="*/ 59629 h 238515"/>
              <a:gd name="connsiteX4" fmla="*/ 1968975 w 2088232"/>
              <a:gd name="connsiteY4" fmla="*/ 0 h 238515"/>
              <a:gd name="connsiteX5" fmla="*/ 2088232 w 2088232"/>
              <a:gd name="connsiteY5" fmla="*/ 119258 h 238515"/>
              <a:gd name="connsiteX6" fmla="*/ 1968975 w 2088232"/>
              <a:gd name="connsiteY6" fmla="*/ 238515 h 238515"/>
              <a:gd name="connsiteX7" fmla="*/ 1968975 w 2088232"/>
              <a:gd name="connsiteY7" fmla="*/ 178886 h 238515"/>
              <a:gd name="connsiteX8" fmla="*/ 1371719 w 2088232"/>
              <a:gd name="connsiteY8" fmla="*/ 178886 h 238515"/>
              <a:gd name="connsiteX9" fmla="*/ 754774 w 2088232"/>
              <a:gd name="connsiteY9" fmla="*/ 178886 h 238515"/>
              <a:gd name="connsiteX10" fmla="*/ 0 w 2088232"/>
              <a:gd name="connsiteY10" fmla="*/ 178886 h 238515"/>
              <a:gd name="connsiteX11" fmla="*/ 0 w 2088232"/>
              <a:gd name="connsiteY11" fmla="*/ 59629 h 23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88232" h="238515" fill="none" extrusionOk="0">
                <a:moveTo>
                  <a:pt x="0" y="59629"/>
                </a:moveTo>
                <a:cubicBezTo>
                  <a:pt x="230355" y="78196"/>
                  <a:pt x="385727" y="91758"/>
                  <a:pt x="656325" y="59629"/>
                </a:cubicBezTo>
                <a:cubicBezTo>
                  <a:pt x="926924" y="27500"/>
                  <a:pt x="1060775" y="48728"/>
                  <a:pt x="1273271" y="59629"/>
                </a:cubicBezTo>
                <a:cubicBezTo>
                  <a:pt x="1485767" y="70530"/>
                  <a:pt x="1637419" y="47003"/>
                  <a:pt x="1968975" y="59629"/>
                </a:cubicBezTo>
                <a:cubicBezTo>
                  <a:pt x="1966569" y="40625"/>
                  <a:pt x="1966353" y="13600"/>
                  <a:pt x="1968975" y="0"/>
                </a:cubicBezTo>
                <a:cubicBezTo>
                  <a:pt x="2015439" y="56834"/>
                  <a:pt x="2062745" y="95652"/>
                  <a:pt x="2088232" y="119258"/>
                </a:cubicBezTo>
                <a:cubicBezTo>
                  <a:pt x="2046557" y="165048"/>
                  <a:pt x="2003805" y="193856"/>
                  <a:pt x="1968975" y="238515"/>
                </a:cubicBezTo>
                <a:cubicBezTo>
                  <a:pt x="1966213" y="224401"/>
                  <a:pt x="1967027" y="199424"/>
                  <a:pt x="1968975" y="178886"/>
                </a:cubicBezTo>
                <a:cubicBezTo>
                  <a:pt x="1784014" y="179540"/>
                  <a:pt x="1522403" y="162268"/>
                  <a:pt x="1371719" y="178886"/>
                </a:cubicBezTo>
                <a:cubicBezTo>
                  <a:pt x="1221035" y="195504"/>
                  <a:pt x="990316" y="201522"/>
                  <a:pt x="754774" y="178886"/>
                </a:cubicBezTo>
                <a:cubicBezTo>
                  <a:pt x="519232" y="156250"/>
                  <a:pt x="330123" y="164020"/>
                  <a:pt x="0" y="178886"/>
                </a:cubicBezTo>
                <a:cubicBezTo>
                  <a:pt x="-3980" y="151499"/>
                  <a:pt x="1466" y="94994"/>
                  <a:pt x="0" y="59629"/>
                </a:cubicBezTo>
                <a:close/>
              </a:path>
              <a:path w="2088232" h="238515" stroke="0" extrusionOk="0">
                <a:moveTo>
                  <a:pt x="0" y="59629"/>
                </a:moveTo>
                <a:cubicBezTo>
                  <a:pt x="333456" y="34947"/>
                  <a:pt x="536483" y="43172"/>
                  <a:pt x="676015" y="59629"/>
                </a:cubicBezTo>
                <a:cubicBezTo>
                  <a:pt x="815548" y="76086"/>
                  <a:pt x="1054209" y="35771"/>
                  <a:pt x="1371719" y="59629"/>
                </a:cubicBezTo>
                <a:cubicBezTo>
                  <a:pt x="1689229" y="83487"/>
                  <a:pt x="1815991" y="57395"/>
                  <a:pt x="1968975" y="59629"/>
                </a:cubicBezTo>
                <a:cubicBezTo>
                  <a:pt x="1969087" y="46585"/>
                  <a:pt x="1968757" y="22980"/>
                  <a:pt x="1968975" y="0"/>
                </a:cubicBezTo>
                <a:cubicBezTo>
                  <a:pt x="2021230" y="53013"/>
                  <a:pt x="2055231" y="93700"/>
                  <a:pt x="2088232" y="119258"/>
                </a:cubicBezTo>
                <a:cubicBezTo>
                  <a:pt x="2038817" y="165873"/>
                  <a:pt x="2017162" y="185052"/>
                  <a:pt x="1968975" y="238515"/>
                </a:cubicBezTo>
                <a:cubicBezTo>
                  <a:pt x="1971023" y="210518"/>
                  <a:pt x="1966577" y="205527"/>
                  <a:pt x="1968975" y="178886"/>
                </a:cubicBezTo>
                <a:cubicBezTo>
                  <a:pt x="1652407" y="147478"/>
                  <a:pt x="1558831" y="209551"/>
                  <a:pt x="1332340" y="178886"/>
                </a:cubicBezTo>
                <a:cubicBezTo>
                  <a:pt x="1105849" y="148221"/>
                  <a:pt x="885997" y="186860"/>
                  <a:pt x="735084" y="178886"/>
                </a:cubicBezTo>
                <a:cubicBezTo>
                  <a:pt x="584171" y="170912"/>
                  <a:pt x="160255" y="195027"/>
                  <a:pt x="0" y="178886"/>
                </a:cubicBezTo>
                <a:cubicBezTo>
                  <a:pt x="-4933" y="139669"/>
                  <a:pt x="-5221" y="113678"/>
                  <a:pt x="0" y="59629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751657677">
                  <a:prstGeom prst="righ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A3C394-7132-F113-FA9C-1FE8888FF518}"/>
              </a:ext>
            </a:extLst>
          </p:cNvPr>
          <p:cNvSpPr txBox="1"/>
          <p:nvPr/>
        </p:nvSpPr>
        <p:spPr>
          <a:xfrm>
            <a:off x="2927648" y="5635754"/>
            <a:ext cx="66967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SoC technology identified as target for fruitful standardization 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7628A9-8FD5-8835-BCA1-7AB98DC99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Goal</a:t>
            </a:r>
          </a:p>
          <a:p>
            <a:pPr lvl="1"/>
            <a:r>
              <a:rPr lang="en-GB" dirty="0"/>
              <a:t>Starting from the current SoC applications in ATS and future needs identify a </a:t>
            </a:r>
            <a:r>
              <a:rPr lang="en-GB" u="sng" dirty="0"/>
              <a:t>generic architecture</a:t>
            </a:r>
            <a:r>
              <a:rPr lang="en-GB" dirty="0"/>
              <a:t>, </a:t>
            </a:r>
            <a:r>
              <a:rPr lang="en-GB" u="sng" dirty="0"/>
              <a:t>common services</a:t>
            </a:r>
            <a:r>
              <a:rPr lang="en-GB" dirty="0"/>
              <a:t> and a proper </a:t>
            </a:r>
            <a:r>
              <a:rPr lang="en-GB" u="sng" dirty="0"/>
              <a:t>integration in the accelerator control system</a:t>
            </a:r>
            <a:r>
              <a:rPr lang="en-GB" dirty="0"/>
              <a:t> to converge towards a common SoC framework</a:t>
            </a:r>
          </a:p>
          <a:p>
            <a:r>
              <a:rPr lang="en-GB" dirty="0"/>
              <a:t>Scope</a:t>
            </a:r>
          </a:p>
          <a:p>
            <a:pPr lvl="1"/>
            <a:r>
              <a:rPr lang="en-GB" u="sng" dirty="0"/>
              <a:t>All the ATS SoC applications and users in radiation free environment</a:t>
            </a:r>
          </a:p>
          <a:p>
            <a:r>
              <a:rPr lang="en-GB" dirty="0"/>
              <a:t>Timeline</a:t>
            </a:r>
          </a:p>
          <a:p>
            <a:pPr lvl="1"/>
            <a:r>
              <a:rPr lang="en-GB" dirty="0"/>
              <a:t>Intermediate reporting at 34th CTTB (24/11/2023)</a:t>
            </a:r>
          </a:p>
          <a:p>
            <a:pPr lvl="1"/>
            <a:r>
              <a:rPr lang="en-GB" dirty="0"/>
              <a:t>Final reporting at CTTB January/February 2024 (23/02/2024)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Taskforce for SoC Framework (from </a:t>
            </a:r>
            <a:r>
              <a:rPr lang="en-US" dirty="0">
                <a:hlinkClick r:id="rId2"/>
              </a:rPr>
              <a:t>31</a:t>
            </a:r>
            <a:r>
              <a:rPr lang="en-US" baseline="30000" dirty="0">
                <a:hlinkClick r:id="rId2"/>
              </a:rPr>
              <a:t>st</a:t>
            </a:r>
            <a:r>
              <a:rPr lang="en-US" dirty="0">
                <a:hlinkClick r:id="rId2"/>
              </a:rPr>
              <a:t> CTTB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B2899-AFAD-7761-DD32-FB985CDA2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12A32-F94F-8097-505B-E64D88716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946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7628A9-8FD5-8835-BCA1-7AB98DC99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82453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Deliverables 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GB" dirty="0"/>
              <a:t>Inventory of the existing SoC applications and future (LS3) needs within ATS 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GB" dirty="0"/>
              <a:t>Identification of commonalities and their potential to converge to a common solution: </a:t>
            </a:r>
          </a:p>
          <a:p>
            <a:pPr marL="1003300" lvl="2" indent="-457200"/>
            <a:r>
              <a:rPr lang="en-GB" dirty="0"/>
              <a:t>SoC family/families standardisation</a:t>
            </a:r>
          </a:p>
          <a:p>
            <a:pPr marL="1003300" lvl="2" indent="-457200"/>
            <a:r>
              <a:rPr lang="en-GB" dirty="0"/>
              <a:t>SoC architecture and reference design (i.e. PS/PL generic gateware interfaces) </a:t>
            </a:r>
          </a:p>
          <a:p>
            <a:pPr marL="1003300" lvl="2" indent="-457200"/>
            <a:r>
              <a:rPr lang="en-GB" dirty="0"/>
              <a:t>Common services (i.e. Diagnostics / monitoring / configuration services, safe booting, RT environment for user defined tasks) </a:t>
            </a:r>
          </a:p>
          <a:p>
            <a:pPr marL="1003300" lvl="2" indent="-457200"/>
            <a:r>
              <a:rPr lang="en-GB" dirty="0"/>
              <a:t>Embedded Linux support </a:t>
            </a:r>
          </a:p>
          <a:p>
            <a:pPr marL="1003300" lvl="2" indent="-457200"/>
            <a:r>
              <a:rPr lang="en-GB" dirty="0"/>
              <a:t>Proper integration in the accelerator control system:</a:t>
            </a:r>
          </a:p>
          <a:p>
            <a:pPr marL="1323975" lvl="3" indent="-457200"/>
            <a:r>
              <a:rPr lang="en-GB" dirty="0"/>
              <a:t>FEC like support vs FEC-PS additional communication layer</a:t>
            </a:r>
          </a:p>
          <a:p>
            <a:pPr marL="1323975" lvl="3" indent="-457200"/>
            <a:r>
              <a:rPr lang="en-GB" dirty="0"/>
              <a:t>Availability of special services (i.e. Post-mortem, timing) </a:t>
            </a:r>
          </a:p>
          <a:p>
            <a:pPr marL="1003300" lvl="2" indent="-457200"/>
            <a:r>
              <a:rPr lang="en-GB" dirty="0"/>
              <a:t>High bandwidth data link</a:t>
            </a:r>
          </a:p>
          <a:p>
            <a:pPr marL="1003300" lvl="2" indent="-457200"/>
            <a:r>
              <a:rPr lang="en-GB" dirty="0"/>
              <a:t>Standardised workflows</a:t>
            </a:r>
          </a:p>
          <a:p>
            <a:pPr marL="1003300" lvl="2" indent="-457200"/>
            <a:r>
              <a:rPr lang="en-GB" dirty="0"/>
              <a:t>Generic framework to easy the programming and exploitation of the SoC architecture 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GB" dirty="0"/>
              <a:t>Strategy and roadmap towards a common and unified solution with identification of domains for collaboration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GB" dirty="0"/>
              <a:t>Estimation of resources, timeline, risk and return on investment for the proposed strategy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Taskforce for SoC Framework (from 31</a:t>
            </a:r>
            <a:r>
              <a:rPr lang="en-US" baseline="30000" dirty="0"/>
              <a:t>st</a:t>
            </a:r>
            <a:r>
              <a:rPr lang="en-US" dirty="0"/>
              <a:t> CTTB)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B2899-AFAD-7761-DD32-FB985CDA2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FA0FF81-BAC0-CF19-7883-F578EE12CC5E}"/>
              </a:ext>
            </a:extLst>
          </p:cNvPr>
          <p:cNvSpPr/>
          <p:nvPr/>
        </p:nvSpPr>
        <p:spPr>
          <a:xfrm>
            <a:off x="479376" y="1493202"/>
            <a:ext cx="8136904" cy="391835"/>
          </a:xfrm>
          <a:custGeom>
            <a:avLst/>
            <a:gdLst>
              <a:gd name="connsiteX0" fmla="*/ 0 w 8136904"/>
              <a:gd name="connsiteY0" fmla="*/ 63591 h 391835"/>
              <a:gd name="connsiteX1" fmla="*/ 63591 w 8136904"/>
              <a:gd name="connsiteY1" fmla="*/ 0 h 391835"/>
              <a:gd name="connsiteX2" fmla="*/ 731068 w 8136904"/>
              <a:gd name="connsiteY2" fmla="*/ 0 h 391835"/>
              <a:gd name="connsiteX3" fmla="*/ 1478642 w 8136904"/>
              <a:gd name="connsiteY3" fmla="*/ 0 h 391835"/>
              <a:gd name="connsiteX4" fmla="*/ 1905827 w 8136904"/>
              <a:gd name="connsiteY4" fmla="*/ 0 h 391835"/>
              <a:gd name="connsiteX5" fmla="*/ 2413109 w 8136904"/>
              <a:gd name="connsiteY5" fmla="*/ 0 h 391835"/>
              <a:gd name="connsiteX6" fmla="*/ 3240781 w 8136904"/>
              <a:gd name="connsiteY6" fmla="*/ 0 h 391835"/>
              <a:gd name="connsiteX7" fmla="*/ 3667966 w 8136904"/>
              <a:gd name="connsiteY7" fmla="*/ 0 h 391835"/>
              <a:gd name="connsiteX8" fmla="*/ 4175248 w 8136904"/>
              <a:gd name="connsiteY8" fmla="*/ 0 h 391835"/>
              <a:gd name="connsiteX9" fmla="*/ 4922822 w 8136904"/>
              <a:gd name="connsiteY9" fmla="*/ 0 h 391835"/>
              <a:gd name="connsiteX10" fmla="*/ 5750494 w 8136904"/>
              <a:gd name="connsiteY10" fmla="*/ 0 h 391835"/>
              <a:gd name="connsiteX11" fmla="*/ 6337873 w 8136904"/>
              <a:gd name="connsiteY11" fmla="*/ 0 h 391835"/>
              <a:gd name="connsiteX12" fmla="*/ 7005350 w 8136904"/>
              <a:gd name="connsiteY12" fmla="*/ 0 h 391835"/>
              <a:gd name="connsiteX13" fmla="*/ 8073313 w 8136904"/>
              <a:gd name="connsiteY13" fmla="*/ 0 h 391835"/>
              <a:gd name="connsiteX14" fmla="*/ 8136904 w 8136904"/>
              <a:gd name="connsiteY14" fmla="*/ 63591 h 391835"/>
              <a:gd name="connsiteX15" fmla="*/ 8136904 w 8136904"/>
              <a:gd name="connsiteY15" fmla="*/ 328244 h 391835"/>
              <a:gd name="connsiteX16" fmla="*/ 8073313 w 8136904"/>
              <a:gd name="connsiteY16" fmla="*/ 391835 h 391835"/>
              <a:gd name="connsiteX17" fmla="*/ 7566031 w 8136904"/>
              <a:gd name="connsiteY17" fmla="*/ 391835 h 391835"/>
              <a:gd name="connsiteX18" fmla="*/ 6898554 w 8136904"/>
              <a:gd name="connsiteY18" fmla="*/ 391835 h 391835"/>
              <a:gd name="connsiteX19" fmla="*/ 6471369 w 8136904"/>
              <a:gd name="connsiteY19" fmla="*/ 391835 h 391835"/>
              <a:gd name="connsiteX20" fmla="*/ 5964086 w 8136904"/>
              <a:gd name="connsiteY20" fmla="*/ 391835 h 391835"/>
              <a:gd name="connsiteX21" fmla="*/ 5376707 w 8136904"/>
              <a:gd name="connsiteY21" fmla="*/ 391835 h 391835"/>
              <a:gd name="connsiteX22" fmla="*/ 4789327 w 8136904"/>
              <a:gd name="connsiteY22" fmla="*/ 391835 h 391835"/>
              <a:gd name="connsiteX23" fmla="*/ 3961656 w 8136904"/>
              <a:gd name="connsiteY23" fmla="*/ 391835 h 391835"/>
              <a:gd name="connsiteX24" fmla="*/ 3294179 w 8136904"/>
              <a:gd name="connsiteY24" fmla="*/ 391835 h 391835"/>
              <a:gd name="connsiteX25" fmla="*/ 2466508 w 8136904"/>
              <a:gd name="connsiteY25" fmla="*/ 391835 h 391835"/>
              <a:gd name="connsiteX26" fmla="*/ 1959225 w 8136904"/>
              <a:gd name="connsiteY26" fmla="*/ 391835 h 391835"/>
              <a:gd name="connsiteX27" fmla="*/ 1211651 w 8136904"/>
              <a:gd name="connsiteY27" fmla="*/ 391835 h 391835"/>
              <a:gd name="connsiteX28" fmla="*/ 784466 w 8136904"/>
              <a:gd name="connsiteY28" fmla="*/ 391835 h 391835"/>
              <a:gd name="connsiteX29" fmla="*/ 63591 w 8136904"/>
              <a:gd name="connsiteY29" fmla="*/ 391835 h 391835"/>
              <a:gd name="connsiteX30" fmla="*/ 0 w 8136904"/>
              <a:gd name="connsiteY30" fmla="*/ 328244 h 391835"/>
              <a:gd name="connsiteX31" fmla="*/ 0 w 8136904"/>
              <a:gd name="connsiteY31" fmla="*/ 63591 h 39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136904" h="391835" extrusionOk="0">
                <a:moveTo>
                  <a:pt x="0" y="63591"/>
                </a:moveTo>
                <a:cubicBezTo>
                  <a:pt x="3266" y="27563"/>
                  <a:pt x="33116" y="-86"/>
                  <a:pt x="63591" y="0"/>
                </a:cubicBezTo>
                <a:cubicBezTo>
                  <a:pt x="332438" y="-2903"/>
                  <a:pt x="412612" y="-31265"/>
                  <a:pt x="731068" y="0"/>
                </a:cubicBezTo>
                <a:cubicBezTo>
                  <a:pt x="1049524" y="31265"/>
                  <a:pt x="1266109" y="21694"/>
                  <a:pt x="1478642" y="0"/>
                </a:cubicBezTo>
                <a:cubicBezTo>
                  <a:pt x="1691175" y="-21694"/>
                  <a:pt x="1779190" y="-10101"/>
                  <a:pt x="1905827" y="0"/>
                </a:cubicBezTo>
                <a:cubicBezTo>
                  <a:pt x="2032464" y="10101"/>
                  <a:pt x="2304860" y="-346"/>
                  <a:pt x="2413109" y="0"/>
                </a:cubicBezTo>
                <a:cubicBezTo>
                  <a:pt x="2521358" y="346"/>
                  <a:pt x="2889653" y="-20311"/>
                  <a:pt x="3240781" y="0"/>
                </a:cubicBezTo>
                <a:cubicBezTo>
                  <a:pt x="3591909" y="20311"/>
                  <a:pt x="3547619" y="345"/>
                  <a:pt x="3667966" y="0"/>
                </a:cubicBezTo>
                <a:cubicBezTo>
                  <a:pt x="3788314" y="-345"/>
                  <a:pt x="3928768" y="6110"/>
                  <a:pt x="4175248" y="0"/>
                </a:cubicBezTo>
                <a:cubicBezTo>
                  <a:pt x="4421728" y="-6110"/>
                  <a:pt x="4651163" y="185"/>
                  <a:pt x="4922822" y="0"/>
                </a:cubicBezTo>
                <a:cubicBezTo>
                  <a:pt x="5194481" y="-185"/>
                  <a:pt x="5394523" y="40056"/>
                  <a:pt x="5750494" y="0"/>
                </a:cubicBezTo>
                <a:cubicBezTo>
                  <a:pt x="6106465" y="-40056"/>
                  <a:pt x="6145872" y="-13547"/>
                  <a:pt x="6337873" y="0"/>
                </a:cubicBezTo>
                <a:cubicBezTo>
                  <a:pt x="6529874" y="13547"/>
                  <a:pt x="6814412" y="28074"/>
                  <a:pt x="7005350" y="0"/>
                </a:cubicBezTo>
                <a:cubicBezTo>
                  <a:pt x="7196288" y="-28074"/>
                  <a:pt x="7837869" y="-13073"/>
                  <a:pt x="8073313" y="0"/>
                </a:cubicBezTo>
                <a:cubicBezTo>
                  <a:pt x="8103298" y="4382"/>
                  <a:pt x="8139504" y="30010"/>
                  <a:pt x="8136904" y="63591"/>
                </a:cubicBezTo>
                <a:cubicBezTo>
                  <a:pt x="8144399" y="192441"/>
                  <a:pt x="8135222" y="223575"/>
                  <a:pt x="8136904" y="328244"/>
                </a:cubicBezTo>
                <a:cubicBezTo>
                  <a:pt x="8139232" y="359211"/>
                  <a:pt x="8110068" y="394249"/>
                  <a:pt x="8073313" y="391835"/>
                </a:cubicBezTo>
                <a:cubicBezTo>
                  <a:pt x="7905475" y="410292"/>
                  <a:pt x="7769431" y="409311"/>
                  <a:pt x="7566031" y="391835"/>
                </a:cubicBezTo>
                <a:cubicBezTo>
                  <a:pt x="7362631" y="374359"/>
                  <a:pt x="7151030" y="377714"/>
                  <a:pt x="6898554" y="391835"/>
                </a:cubicBezTo>
                <a:cubicBezTo>
                  <a:pt x="6646078" y="405956"/>
                  <a:pt x="6638590" y="373791"/>
                  <a:pt x="6471369" y="391835"/>
                </a:cubicBezTo>
                <a:cubicBezTo>
                  <a:pt x="6304149" y="409879"/>
                  <a:pt x="6186834" y="396501"/>
                  <a:pt x="5964086" y="391835"/>
                </a:cubicBezTo>
                <a:cubicBezTo>
                  <a:pt x="5741338" y="387169"/>
                  <a:pt x="5583557" y="406322"/>
                  <a:pt x="5376707" y="391835"/>
                </a:cubicBezTo>
                <a:cubicBezTo>
                  <a:pt x="5169857" y="377348"/>
                  <a:pt x="5025438" y="380133"/>
                  <a:pt x="4789327" y="391835"/>
                </a:cubicBezTo>
                <a:cubicBezTo>
                  <a:pt x="4553216" y="403537"/>
                  <a:pt x="4229706" y="365311"/>
                  <a:pt x="3961656" y="391835"/>
                </a:cubicBezTo>
                <a:cubicBezTo>
                  <a:pt x="3693606" y="418359"/>
                  <a:pt x="3452795" y="375413"/>
                  <a:pt x="3294179" y="391835"/>
                </a:cubicBezTo>
                <a:cubicBezTo>
                  <a:pt x="3135563" y="408257"/>
                  <a:pt x="2653364" y="369649"/>
                  <a:pt x="2466508" y="391835"/>
                </a:cubicBezTo>
                <a:cubicBezTo>
                  <a:pt x="2279652" y="414021"/>
                  <a:pt x="2078488" y="378418"/>
                  <a:pt x="1959225" y="391835"/>
                </a:cubicBezTo>
                <a:cubicBezTo>
                  <a:pt x="1839962" y="405252"/>
                  <a:pt x="1572604" y="394091"/>
                  <a:pt x="1211651" y="391835"/>
                </a:cubicBezTo>
                <a:cubicBezTo>
                  <a:pt x="850698" y="389579"/>
                  <a:pt x="953853" y="408301"/>
                  <a:pt x="784466" y="391835"/>
                </a:cubicBezTo>
                <a:cubicBezTo>
                  <a:pt x="615080" y="375369"/>
                  <a:pt x="314199" y="390147"/>
                  <a:pt x="63591" y="391835"/>
                </a:cubicBezTo>
                <a:cubicBezTo>
                  <a:pt x="32009" y="391168"/>
                  <a:pt x="878" y="359144"/>
                  <a:pt x="0" y="328244"/>
                </a:cubicBezTo>
                <a:cubicBezTo>
                  <a:pt x="-243" y="241208"/>
                  <a:pt x="2810" y="158173"/>
                  <a:pt x="0" y="63591"/>
                </a:cubicBezTo>
                <a:close/>
              </a:path>
            </a:pathLst>
          </a:custGeom>
          <a:noFill/>
          <a:ln w="571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906887326">
                  <a:prstGeom prst="roundRect">
                    <a:avLst>
                      <a:gd name="adj" fmla="val 16229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22B81-3CA9-C778-9572-A27EDEE41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30458-29E6-55DA-DF16-F4CAA608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 of SoC Applications in ATS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A0C25-BDDA-1699-7F80-1CF64926D5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Commented summary of the survey results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92044-E998-C540-A96B-133168C1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8BBFB-73D7-D444-4045-B921FB3B0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1CFB1-4F29-93AA-57E3-9222E7526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40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A64AFF-7988-7194-ABBF-A9FAB6C34BC5}"/>
              </a:ext>
            </a:extLst>
          </p:cNvPr>
          <p:cNvSpPr txBox="1"/>
          <p:nvPr/>
        </p:nvSpPr>
        <p:spPr>
          <a:xfrm>
            <a:off x="3813930" y="1052736"/>
            <a:ext cx="28803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rgbClr val="0052A3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29C9D1-0A2B-204F-541E-4D167D948C12}"/>
              </a:ext>
            </a:extLst>
          </p:cNvPr>
          <p:cNvSpPr txBox="1"/>
          <p:nvPr/>
        </p:nvSpPr>
        <p:spPr>
          <a:xfrm>
            <a:off x="694729" y="1885036"/>
            <a:ext cx="17462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>
                <a:solidFill>
                  <a:srgbClr val="0052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D3A505-C755-776D-AC29-4C65BA74FCB7}"/>
              </a:ext>
            </a:extLst>
          </p:cNvPr>
          <p:cNvSpPr txBox="1"/>
          <p:nvPr/>
        </p:nvSpPr>
        <p:spPr>
          <a:xfrm>
            <a:off x="3119363" y="1885036"/>
            <a:ext cx="17462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>
                <a:solidFill>
                  <a:srgbClr val="0052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02C4F8-7BD7-0E93-EBD1-94E7C93E56E9}"/>
              </a:ext>
            </a:extLst>
          </p:cNvPr>
          <p:cNvSpPr txBox="1"/>
          <p:nvPr/>
        </p:nvSpPr>
        <p:spPr>
          <a:xfrm>
            <a:off x="5543999" y="1885036"/>
            <a:ext cx="17462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>
                <a:solidFill>
                  <a:srgbClr val="0052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03A804-5AE1-EFAF-7667-AE33F821C6BF}"/>
              </a:ext>
            </a:extLst>
          </p:cNvPr>
          <p:cNvSpPr txBox="1"/>
          <p:nvPr/>
        </p:nvSpPr>
        <p:spPr>
          <a:xfrm>
            <a:off x="7968633" y="1885036"/>
            <a:ext cx="17462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>
                <a:solidFill>
                  <a:srgbClr val="0052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E78BF1-DEB1-D0B8-D57B-D181A1F97C57}"/>
              </a:ext>
            </a:extLst>
          </p:cNvPr>
          <p:cNvSpPr txBox="1"/>
          <p:nvPr/>
        </p:nvSpPr>
        <p:spPr>
          <a:xfrm>
            <a:off x="3119363" y="2446972"/>
            <a:ext cx="17462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ABT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</a:t>
            </a:r>
          </a:p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BI</a:t>
            </a:r>
          </a:p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EPC</a:t>
            </a:r>
          </a:p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RF</a:t>
            </a:r>
            <a:endParaRPr lang="en-GB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C6184B-A24A-29B3-8A29-F6374A7F546C}"/>
              </a:ext>
            </a:extLst>
          </p:cNvPr>
          <p:cNvSpPr txBox="1"/>
          <p:nvPr/>
        </p:nvSpPr>
        <p:spPr>
          <a:xfrm>
            <a:off x="694729" y="2446972"/>
            <a:ext cx="17462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HDO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ABP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ASR</a:t>
            </a:r>
          </a:p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CEM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CSS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endParaRPr lang="en-GB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GM</a:t>
            </a:r>
            <a:endParaRPr lang="en-GB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ICS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9010B3-DE0C-5F46-B2BD-02F5918BB65C}"/>
              </a:ext>
            </a:extLst>
          </p:cNvPr>
          <p:cNvSpPr txBox="1"/>
          <p:nvPr/>
        </p:nvSpPr>
        <p:spPr>
          <a:xfrm>
            <a:off x="5543999" y="2443288"/>
            <a:ext cx="17462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CRG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MPE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EP</a:t>
            </a:r>
          </a:p>
          <a:p>
            <a:pPr algn="ctr"/>
            <a:r>
              <a:rPr lang="en-GB" dirty="0">
                <a:solidFill>
                  <a:schemeClr val="accent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MSC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LMF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VSC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VSM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ICM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0CDD24-42A1-8777-E340-18E922A991FD}"/>
              </a:ext>
            </a:extLst>
          </p:cNvPr>
          <p:cNvSpPr txBox="1"/>
          <p:nvPr/>
        </p:nvSpPr>
        <p:spPr>
          <a:xfrm>
            <a:off x="7968633" y="2446972"/>
            <a:ext cx="17462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</a:t>
            </a:r>
          </a:p>
          <a:p>
            <a:pPr algn="ctr"/>
            <a:r>
              <a:rPr lang="es-ES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ACE</a:t>
            </a:r>
          </a:p>
          <a:p>
            <a:pPr algn="ctr"/>
            <a:r>
              <a:rPr lang="es-ES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CV</a:t>
            </a:r>
          </a:p>
          <a:p>
            <a:pPr algn="ctr"/>
            <a:r>
              <a:rPr lang="es-ES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</a:t>
            </a:r>
          </a:p>
          <a:p>
            <a:pPr algn="ctr"/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HDO</a:t>
            </a:r>
          </a:p>
          <a:p>
            <a:pPr algn="ctr"/>
            <a:r>
              <a:rPr lang="es-ES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</a:t>
            </a:r>
          </a:p>
          <a:p>
            <a:pPr algn="ctr"/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</a:t>
            </a:r>
          </a:p>
          <a:p>
            <a:pPr algn="ctr"/>
            <a:r>
              <a:rPr lang="es-ES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MME</a:t>
            </a:r>
          </a:p>
          <a:p>
            <a:pPr algn="ctr"/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24489F7-E7FE-9505-AD5C-1D13164C103B}"/>
              </a:ext>
            </a:extLst>
          </p:cNvPr>
          <p:cNvCxnSpPr>
            <a:cxnSpLocks/>
          </p:cNvCxnSpPr>
          <p:nvPr/>
        </p:nvCxnSpPr>
        <p:spPr>
          <a:xfrm>
            <a:off x="1563071" y="1726543"/>
            <a:ext cx="7273904" cy="0"/>
          </a:xfrm>
          <a:prstGeom prst="line">
            <a:avLst/>
          </a:prstGeom>
          <a:ln w="38100">
            <a:solidFill>
              <a:srgbClr val="005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9BCBF2B-0ED9-9465-D045-FDAEFE504197}"/>
              </a:ext>
            </a:extLst>
          </p:cNvPr>
          <p:cNvCxnSpPr>
            <a:cxnSpLocks/>
          </p:cNvCxnSpPr>
          <p:nvPr/>
        </p:nvCxnSpPr>
        <p:spPr>
          <a:xfrm>
            <a:off x="1579917" y="1714176"/>
            <a:ext cx="0" cy="189116"/>
          </a:xfrm>
          <a:prstGeom prst="line">
            <a:avLst/>
          </a:prstGeom>
          <a:ln w="38100">
            <a:solidFill>
              <a:srgbClr val="005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194D137-46A4-CA51-0077-EFD7DE5D5725}"/>
              </a:ext>
            </a:extLst>
          </p:cNvPr>
          <p:cNvCxnSpPr>
            <a:cxnSpLocks/>
          </p:cNvCxnSpPr>
          <p:nvPr/>
        </p:nvCxnSpPr>
        <p:spPr>
          <a:xfrm>
            <a:off x="3987265" y="1714176"/>
            <a:ext cx="0" cy="189116"/>
          </a:xfrm>
          <a:prstGeom prst="line">
            <a:avLst/>
          </a:prstGeom>
          <a:ln w="38100">
            <a:solidFill>
              <a:srgbClr val="005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08B6DC8-88BA-2D82-8038-C99B3EE165F2}"/>
              </a:ext>
            </a:extLst>
          </p:cNvPr>
          <p:cNvCxnSpPr>
            <a:cxnSpLocks/>
          </p:cNvCxnSpPr>
          <p:nvPr/>
        </p:nvCxnSpPr>
        <p:spPr>
          <a:xfrm>
            <a:off x="6417103" y="1726543"/>
            <a:ext cx="0" cy="189116"/>
          </a:xfrm>
          <a:prstGeom prst="line">
            <a:avLst/>
          </a:prstGeom>
          <a:ln w="38100">
            <a:solidFill>
              <a:srgbClr val="005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E17656B-C445-B130-22D5-85980907FFFE}"/>
              </a:ext>
            </a:extLst>
          </p:cNvPr>
          <p:cNvCxnSpPr>
            <a:cxnSpLocks/>
          </p:cNvCxnSpPr>
          <p:nvPr/>
        </p:nvCxnSpPr>
        <p:spPr>
          <a:xfrm>
            <a:off x="8819689" y="1726543"/>
            <a:ext cx="0" cy="189116"/>
          </a:xfrm>
          <a:prstGeom prst="line">
            <a:avLst/>
          </a:prstGeom>
          <a:ln w="38100">
            <a:solidFill>
              <a:srgbClr val="005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8AF67A-2F12-07AC-BF69-B06960E216CF}"/>
              </a:ext>
            </a:extLst>
          </p:cNvPr>
          <p:cNvCxnSpPr>
            <a:cxnSpLocks/>
          </p:cNvCxnSpPr>
          <p:nvPr/>
        </p:nvCxnSpPr>
        <p:spPr>
          <a:xfrm>
            <a:off x="5254090" y="1553737"/>
            <a:ext cx="0" cy="189116"/>
          </a:xfrm>
          <a:prstGeom prst="line">
            <a:avLst/>
          </a:prstGeom>
          <a:ln w="38100">
            <a:solidFill>
              <a:srgbClr val="005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85D687-B732-51C0-CBD6-2A658314E121}"/>
              </a:ext>
            </a:extLst>
          </p:cNvPr>
          <p:cNvGrpSpPr/>
          <p:nvPr/>
        </p:nvGrpSpPr>
        <p:grpSpPr>
          <a:xfrm>
            <a:off x="1605666" y="5545229"/>
            <a:ext cx="7202667" cy="276999"/>
            <a:chOff x="1492250" y="6217623"/>
            <a:chExt cx="7202667" cy="27699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DDE274-0A5B-C1A2-003B-3AE686FA9D1C}"/>
                </a:ext>
              </a:extLst>
            </p:cNvPr>
            <p:cNvSpPr/>
            <p:nvPr/>
          </p:nvSpPr>
          <p:spPr>
            <a:xfrm>
              <a:off x="1492250" y="625475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D682900-D370-0E1F-95AB-C7CBBE471B10}"/>
                </a:ext>
              </a:extLst>
            </p:cNvPr>
            <p:cNvSpPr txBox="1"/>
            <p:nvPr/>
          </p:nvSpPr>
          <p:spPr>
            <a:xfrm>
              <a:off x="1784350" y="6217623"/>
              <a:ext cx="2370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Omitted (not relevant)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B231F0B-1F93-969E-9388-EE52C5525264}"/>
                </a:ext>
              </a:extLst>
            </p:cNvPr>
            <p:cNvSpPr/>
            <p:nvPr/>
          </p:nvSpPr>
          <p:spPr>
            <a:xfrm>
              <a:off x="4254500" y="6254750"/>
              <a:ext cx="228600" cy="2286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D688F29-8F21-11FD-49D5-422BA80437AF}"/>
                </a:ext>
              </a:extLst>
            </p:cNvPr>
            <p:cNvSpPr txBox="1"/>
            <p:nvPr/>
          </p:nvSpPr>
          <p:spPr>
            <a:xfrm>
              <a:off x="4546600" y="6217623"/>
              <a:ext cx="1746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 SoC projects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67947BD-C70B-0416-3072-A8E18EEE355B}"/>
                </a:ext>
              </a:extLst>
            </p:cNvPr>
            <p:cNvSpPr/>
            <p:nvPr/>
          </p:nvSpPr>
          <p:spPr>
            <a:xfrm>
              <a:off x="6597650" y="6254750"/>
              <a:ext cx="228600" cy="228600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C991FB9-4722-8906-A7DD-312377DB24A2}"/>
                </a:ext>
              </a:extLst>
            </p:cNvPr>
            <p:cNvSpPr txBox="1"/>
            <p:nvPr/>
          </p:nvSpPr>
          <p:spPr>
            <a:xfrm>
              <a:off x="6889750" y="6217623"/>
              <a:ext cx="18051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SoC projects identified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61C9D30-14F4-55B0-76A0-A0BF1A206D1F}"/>
              </a:ext>
            </a:extLst>
          </p:cNvPr>
          <p:cNvSpPr txBox="1"/>
          <p:nvPr/>
        </p:nvSpPr>
        <p:spPr>
          <a:xfrm>
            <a:off x="9594851" y="3170909"/>
            <a:ext cx="20738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rgbClr val="0052A3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+ HSE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05AEA4E-C097-CB43-AAAC-116D81FC5394}"/>
              </a:ext>
            </a:extLst>
          </p:cNvPr>
          <p:cNvSpPr/>
          <p:nvPr/>
        </p:nvSpPr>
        <p:spPr>
          <a:xfrm>
            <a:off x="911425" y="1885037"/>
            <a:ext cx="3759470" cy="3186006"/>
          </a:xfrm>
          <a:custGeom>
            <a:avLst/>
            <a:gdLst>
              <a:gd name="connsiteX0" fmla="*/ 0 w 3759470"/>
              <a:gd name="connsiteY0" fmla="*/ 517057 h 3186006"/>
              <a:gd name="connsiteX1" fmla="*/ 517057 w 3759470"/>
              <a:gd name="connsiteY1" fmla="*/ 0 h 3186006"/>
              <a:gd name="connsiteX2" fmla="*/ 1198396 w 3759470"/>
              <a:gd name="connsiteY2" fmla="*/ 0 h 3186006"/>
              <a:gd name="connsiteX3" fmla="*/ 1906989 w 3759470"/>
              <a:gd name="connsiteY3" fmla="*/ 0 h 3186006"/>
              <a:gd name="connsiteX4" fmla="*/ 2506567 w 3759470"/>
              <a:gd name="connsiteY4" fmla="*/ 0 h 3186006"/>
              <a:gd name="connsiteX5" fmla="*/ 3242413 w 3759470"/>
              <a:gd name="connsiteY5" fmla="*/ 0 h 3186006"/>
              <a:gd name="connsiteX6" fmla="*/ 3759470 w 3759470"/>
              <a:gd name="connsiteY6" fmla="*/ 517057 h 3186006"/>
              <a:gd name="connsiteX7" fmla="*/ 3759470 w 3759470"/>
              <a:gd name="connsiteY7" fmla="*/ 1033511 h 3186006"/>
              <a:gd name="connsiteX8" fmla="*/ 3759470 w 3759470"/>
              <a:gd name="connsiteY8" fmla="*/ 1593003 h 3186006"/>
              <a:gd name="connsiteX9" fmla="*/ 3759470 w 3759470"/>
              <a:gd name="connsiteY9" fmla="*/ 2174014 h 3186006"/>
              <a:gd name="connsiteX10" fmla="*/ 3759470 w 3759470"/>
              <a:gd name="connsiteY10" fmla="*/ 2668949 h 3186006"/>
              <a:gd name="connsiteX11" fmla="*/ 3242413 w 3759470"/>
              <a:gd name="connsiteY11" fmla="*/ 3186006 h 3186006"/>
              <a:gd name="connsiteX12" fmla="*/ 2642835 w 3759470"/>
              <a:gd name="connsiteY12" fmla="*/ 3186006 h 3186006"/>
              <a:gd name="connsiteX13" fmla="*/ 2043256 w 3759470"/>
              <a:gd name="connsiteY13" fmla="*/ 3186006 h 3186006"/>
              <a:gd name="connsiteX14" fmla="*/ 1389171 w 3759470"/>
              <a:gd name="connsiteY14" fmla="*/ 3186006 h 3186006"/>
              <a:gd name="connsiteX15" fmla="*/ 517057 w 3759470"/>
              <a:gd name="connsiteY15" fmla="*/ 3186006 h 3186006"/>
              <a:gd name="connsiteX16" fmla="*/ 0 w 3759470"/>
              <a:gd name="connsiteY16" fmla="*/ 2668949 h 3186006"/>
              <a:gd name="connsiteX17" fmla="*/ 0 w 3759470"/>
              <a:gd name="connsiteY17" fmla="*/ 2130976 h 3186006"/>
              <a:gd name="connsiteX18" fmla="*/ 0 w 3759470"/>
              <a:gd name="connsiteY18" fmla="*/ 1657560 h 3186006"/>
              <a:gd name="connsiteX19" fmla="*/ 0 w 3759470"/>
              <a:gd name="connsiteY19" fmla="*/ 1162625 h 3186006"/>
              <a:gd name="connsiteX20" fmla="*/ 0 w 3759470"/>
              <a:gd name="connsiteY20" fmla="*/ 517057 h 3186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59470" h="3186006" extrusionOk="0">
                <a:moveTo>
                  <a:pt x="0" y="517057"/>
                </a:moveTo>
                <a:cubicBezTo>
                  <a:pt x="57173" y="215593"/>
                  <a:pt x="244069" y="-233"/>
                  <a:pt x="517057" y="0"/>
                </a:cubicBezTo>
                <a:cubicBezTo>
                  <a:pt x="708309" y="9780"/>
                  <a:pt x="977965" y="13070"/>
                  <a:pt x="1198396" y="0"/>
                </a:cubicBezTo>
                <a:cubicBezTo>
                  <a:pt x="1418827" y="-13070"/>
                  <a:pt x="1647830" y="23326"/>
                  <a:pt x="1906989" y="0"/>
                </a:cubicBezTo>
                <a:cubicBezTo>
                  <a:pt x="2166148" y="-23326"/>
                  <a:pt x="2359817" y="16222"/>
                  <a:pt x="2506567" y="0"/>
                </a:cubicBezTo>
                <a:cubicBezTo>
                  <a:pt x="2653317" y="-16222"/>
                  <a:pt x="2913754" y="29350"/>
                  <a:pt x="3242413" y="0"/>
                </a:cubicBezTo>
                <a:cubicBezTo>
                  <a:pt x="3561017" y="-42221"/>
                  <a:pt x="3801195" y="222982"/>
                  <a:pt x="3759470" y="517057"/>
                </a:cubicBezTo>
                <a:cubicBezTo>
                  <a:pt x="3774270" y="691217"/>
                  <a:pt x="3764069" y="889172"/>
                  <a:pt x="3759470" y="1033511"/>
                </a:cubicBezTo>
                <a:cubicBezTo>
                  <a:pt x="3754871" y="1177850"/>
                  <a:pt x="3738835" y="1404748"/>
                  <a:pt x="3759470" y="1593003"/>
                </a:cubicBezTo>
                <a:cubicBezTo>
                  <a:pt x="3780105" y="1781258"/>
                  <a:pt x="3774196" y="1931272"/>
                  <a:pt x="3759470" y="2174014"/>
                </a:cubicBezTo>
                <a:cubicBezTo>
                  <a:pt x="3744744" y="2416756"/>
                  <a:pt x="3735196" y="2462398"/>
                  <a:pt x="3759470" y="2668949"/>
                </a:cubicBezTo>
                <a:cubicBezTo>
                  <a:pt x="3791615" y="2922277"/>
                  <a:pt x="3545865" y="3168592"/>
                  <a:pt x="3242413" y="3186006"/>
                </a:cubicBezTo>
                <a:cubicBezTo>
                  <a:pt x="3079318" y="3214413"/>
                  <a:pt x="2908754" y="3208950"/>
                  <a:pt x="2642835" y="3186006"/>
                </a:cubicBezTo>
                <a:cubicBezTo>
                  <a:pt x="2376916" y="3163062"/>
                  <a:pt x="2273429" y="3196414"/>
                  <a:pt x="2043256" y="3186006"/>
                </a:cubicBezTo>
                <a:cubicBezTo>
                  <a:pt x="1813083" y="3175598"/>
                  <a:pt x="1706917" y="3208525"/>
                  <a:pt x="1389171" y="3186006"/>
                </a:cubicBezTo>
                <a:cubicBezTo>
                  <a:pt x="1071425" y="3163487"/>
                  <a:pt x="874170" y="3174909"/>
                  <a:pt x="517057" y="3186006"/>
                </a:cubicBezTo>
                <a:cubicBezTo>
                  <a:pt x="209998" y="3180837"/>
                  <a:pt x="57967" y="2912971"/>
                  <a:pt x="0" y="2668949"/>
                </a:cubicBezTo>
                <a:cubicBezTo>
                  <a:pt x="8743" y="2520814"/>
                  <a:pt x="20568" y="2293650"/>
                  <a:pt x="0" y="2130976"/>
                </a:cubicBezTo>
                <a:cubicBezTo>
                  <a:pt x="-20568" y="1968302"/>
                  <a:pt x="16865" y="1861434"/>
                  <a:pt x="0" y="1657560"/>
                </a:cubicBezTo>
                <a:cubicBezTo>
                  <a:pt x="-16865" y="1453686"/>
                  <a:pt x="2818" y="1341455"/>
                  <a:pt x="0" y="1162625"/>
                </a:cubicBezTo>
                <a:cubicBezTo>
                  <a:pt x="-2818" y="983795"/>
                  <a:pt x="5523" y="667142"/>
                  <a:pt x="0" y="517057"/>
                </a:cubicBezTo>
                <a:close/>
              </a:path>
            </a:pathLst>
          </a:custGeom>
          <a:noFill/>
          <a:ln w="571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906887326">
                  <a:prstGeom prst="roundRect">
                    <a:avLst>
                      <a:gd name="adj" fmla="val 16229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CD2AB-E66B-616A-CC49-D51DF69EE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A304B-56B1-B5CF-B18B-E4FB14271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9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0436EE-B016-1313-9D3E-68C163AC2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4C8E9-E923-E2EB-0B52-0EBF98C82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4F8D9CC6-C119-A782-1189-A98245E63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739772"/>
              </p:ext>
            </p:extLst>
          </p:nvPr>
        </p:nvGraphicFramePr>
        <p:xfrm>
          <a:off x="569918" y="980728"/>
          <a:ext cx="4373954" cy="5212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3514">
                  <a:extLst>
                    <a:ext uri="{9D8B030D-6E8A-4147-A177-3AD203B41FA5}">
                      <a16:colId xmlns:a16="http://schemas.microsoft.com/office/drawing/2014/main" val="10938175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564807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53680289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7497983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latin typeface="Open Sans SemiBold" panose="020B0706030804020204" pitchFamily="34" charset="0"/>
                          <a:ea typeface="Open Sans SemiBold" panose="020B0706030804020204" pitchFamily="34" charset="0"/>
                          <a:cs typeface="Open Sans SemiBold" panose="020B0706030804020204" pitchFamily="34" charset="0"/>
                        </a:rPr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>
                          <a:latin typeface="Open Sans SemiBold" panose="020B0706030804020204" pitchFamily="34" charset="0"/>
                          <a:ea typeface="Open Sans SemiBold" panose="020B0706030804020204" pitchFamily="34" charset="0"/>
                          <a:cs typeface="Open Sans SemiBold" panose="020B0706030804020204" pitchFamily="34" charset="0"/>
                        </a:rPr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>
                          <a:latin typeface="Open Sans SemiBold" panose="020B0706030804020204" pitchFamily="34" charset="0"/>
                          <a:ea typeface="Open Sans SemiBold" panose="020B0706030804020204" pitchFamily="34" charset="0"/>
                          <a:cs typeface="Open Sans SemiBold" panose="020B0706030804020204" pitchFamily="34" charset="0"/>
                        </a:rPr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>
                          <a:latin typeface="Open Sans SemiBold" panose="020B0706030804020204" pitchFamily="34" charset="0"/>
                          <a:ea typeface="Open Sans SemiBold" panose="020B0706030804020204" pitchFamily="34" charset="0"/>
                          <a:cs typeface="Open Sans SemiBold" panose="020B0706030804020204" pitchFamily="34" charset="0"/>
                        </a:rPr>
                        <a:t>Survey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139697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SY-ABT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DKFC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957407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SY-ABT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FIDS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33880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SY-BI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HL-LHC BPM / AWAKE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996876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SY-BI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LHC BPM Cons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727191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5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SY-BI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BIPXL Readout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714168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SY-BI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MIM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Comments</a:t>
                      </a:r>
                      <a:r>
                        <a:rPr lang="en-US" sz="1300" baseline="30000" dirty="0">
                          <a:solidFill>
                            <a:schemeClr val="bg1"/>
                          </a:solidFill>
                        </a:rPr>
                        <a:t>[1]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87406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7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SY-BI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MCOI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028221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8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BEBE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SY-EPC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BEBE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FGC4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BEBE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BEB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709044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9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SY-RF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- (FBM section)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Comments</a:t>
                      </a:r>
                      <a:r>
                        <a:rPr lang="en-US" sz="1300" baseline="30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300" baseline="30000" dirty="0"/>
                        <a:t>[2]</a:t>
                      </a:r>
                      <a:endParaRPr lang="en-US" sz="1300" baseline="30000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670290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SY-RF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SPS RF Beam Control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273499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11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BE-CEM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FSI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259506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12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BE-CEM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Sambuca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766156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BE-CEM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Sambuca Motor Driver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Yes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578643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14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BE-CEM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White Rabbit WREN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567368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15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BE-CEM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White Rabbit WRS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033725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TE-MSC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New MSC platform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Yes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846758"/>
                  </a:ext>
                </a:extLst>
              </a:tr>
              <a:tr h="17698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17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HSE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CROME</a:t>
                      </a:r>
                      <a:endParaRPr lang="en-US" sz="13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accent6"/>
                          </a:solidFill>
                        </a:rPr>
                        <a:t>Yes</a:t>
                      </a:r>
                      <a:endParaRPr lang="en-US" sz="1300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chemeClr val="accent6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04527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17B2C1B-1290-B5D8-8077-243D25826720}"/>
              </a:ext>
            </a:extLst>
          </p:cNvPr>
          <p:cNvSpPr txBox="1"/>
          <p:nvPr/>
        </p:nvSpPr>
        <p:spPr>
          <a:xfrm>
            <a:off x="5666682" y="5373216"/>
            <a:ext cx="4102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Notes: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89553D-4F43-4E31-CF6A-27F28B2BE34D}"/>
              </a:ext>
            </a:extLst>
          </p:cNvPr>
          <p:cNvSpPr txBox="1"/>
          <p:nvPr/>
        </p:nvSpPr>
        <p:spPr>
          <a:xfrm>
            <a:off x="5971483" y="5687670"/>
            <a:ext cx="50228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[1] Legacy system with two units.</a:t>
            </a:r>
          </a:p>
          <a:p>
            <a:r>
              <a:rPr lang="en-GB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[2] Will use AMD Zynq UltraScale+ RFSoC and </a:t>
            </a:r>
            <a:r>
              <a:rPr lang="en-GB" sz="1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uTCA</a:t>
            </a:r>
            <a:r>
              <a:rPr lang="en-GB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architecture.</a:t>
            </a:r>
          </a:p>
          <a:p>
            <a:endParaRPr lang="en-GB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17A7C7B0-14F6-15CE-2E98-EBD2948915AB}"/>
              </a:ext>
            </a:extLst>
          </p:cNvPr>
          <p:cNvGraphicFramePr/>
          <p:nvPr/>
        </p:nvGraphicFramePr>
        <p:xfrm>
          <a:off x="5519936" y="980728"/>
          <a:ext cx="53832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57B704-5ACA-0ABA-AA55-3D51E7E4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0FAD2-B7B9-B459-A668-4AC0F6F2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24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B75B7-2A4E-76A7-F841-8B9D6F6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Estimated number of SoC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6A999-61F4-0CF7-FF8C-8596970C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08/03/2024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CB2733-CD15-4422-D069-4755B226CC83}"/>
              </a:ext>
            </a:extLst>
          </p:cNvPr>
          <p:cNvGrpSpPr/>
          <p:nvPr/>
        </p:nvGrpSpPr>
        <p:grpSpPr>
          <a:xfrm>
            <a:off x="2457181" y="841340"/>
            <a:ext cx="7277639" cy="5467980"/>
            <a:chOff x="2580736" y="1021720"/>
            <a:chExt cx="7277639" cy="5467980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CD66E92D-D7C0-7955-F689-52E343E3A0C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6854062"/>
                </p:ext>
              </p:extLst>
            </p:nvPr>
          </p:nvGraphicFramePr>
          <p:xfrm>
            <a:off x="2650586" y="1021720"/>
            <a:ext cx="6671214" cy="54679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C2C64A6-A720-41E6-DC10-B43FC295ADC4}"/>
                </a:ext>
              </a:extLst>
            </p:cNvPr>
            <p:cNvSpPr/>
            <p:nvPr/>
          </p:nvSpPr>
          <p:spPr>
            <a:xfrm>
              <a:off x="2580736" y="2384906"/>
              <a:ext cx="933450" cy="336550"/>
            </a:xfrm>
            <a:prstGeom prst="round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1000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8BAF0783-6BB7-5872-F9E7-E644CAD06064}"/>
                </a:ext>
              </a:extLst>
            </p:cNvPr>
            <p:cNvSpPr/>
            <p:nvPr/>
          </p:nvSpPr>
          <p:spPr>
            <a:xfrm>
              <a:off x="2580736" y="2892271"/>
              <a:ext cx="933450" cy="336550"/>
            </a:xfrm>
            <a:prstGeom prst="round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1000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3A739B8E-B404-495C-253F-31FF261D957D}"/>
                </a:ext>
              </a:extLst>
            </p:cNvPr>
            <p:cNvSpPr/>
            <p:nvPr/>
          </p:nvSpPr>
          <p:spPr>
            <a:xfrm>
              <a:off x="2580736" y="1881353"/>
              <a:ext cx="933450" cy="336550"/>
            </a:xfrm>
            <a:prstGeom prst="round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600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D02E908-4A35-9249-7864-2DB51017E4FC}"/>
                </a:ext>
              </a:extLst>
            </p:cNvPr>
            <p:cNvSpPr/>
            <p:nvPr/>
          </p:nvSpPr>
          <p:spPr>
            <a:xfrm>
              <a:off x="8924925" y="2721456"/>
              <a:ext cx="933450" cy="33655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DCA640A5-943A-B2E6-7C5E-D3E40CDFC31E}"/>
                </a:ext>
              </a:extLst>
            </p:cNvPr>
            <p:cNvSpPr/>
            <p:nvPr/>
          </p:nvSpPr>
          <p:spPr>
            <a:xfrm>
              <a:off x="8915400" y="3218028"/>
              <a:ext cx="933450" cy="33655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14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703D85DA-57D7-EC16-F4A9-8F2F1166584A}"/>
                </a:ext>
              </a:extLst>
            </p:cNvPr>
            <p:cNvSpPr/>
            <p:nvPr/>
          </p:nvSpPr>
          <p:spPr>
            <a:xfrm>
              <a:off x="8915400" y="3714600"/>
              <a:ext cx="933450" cy="33655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25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D80DC075-5D0E-60E4-F9EB-56E063309019}"/>
                </a:ext>
              </a:extLst>
            </p:cNvPr>
            <p:cNvSpPr/>
            <p:nvPr/>
          </p:nvSpPr>
          <p:spPr>
            <a:xfrm>
              <a:off x="8924925" y="4211172"/>
              <a:ext cx="933450" cy="33655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28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ED076FD-C268-2833-13AC-C8E9AF5989CF}"/>
                </a:ext>
              </a:extLst>
            </p:cNvPr>
            <p:cNvSpPr/>
            <p:nvPr/>
          </p:nvSpPr>
          <p:spPr>
            <a:xfrm>
              <a:off x="8922378" y="5206705"/>
              <a:ext cx="933450" cy="33655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35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888599CC-AD97-E80A-35F3-0879DE586EAE}"/>
                </a:ext>
              </a:extLst>
            </p:cNvPr>
            <p:cNvSpPr/>
            <p:nvPr/>
          </p:nvSpPr>
          <p:spPr>
            <a:xfrm>
              <a:off x="8922378" y="5703277"/>
              <a:ext cx="933450" cy="33655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40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106BC0F9-DAEC-4DC5-0581-D1BBFE7324E8}"/>
                </a:ext>
              </a:extLst>
            </p:cNvPr>
            <p:cNvSpPr/>
            <p:nvPr/>
          </p:nvSpPr>
          <p:spPr>
            <a:xfrm>
              <a:off x="2580736" y="5378141"/>
              <a:ext cx="933450" cy="336550"/>
            </a:xfrm>
            <a:prstGeom prst="round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100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D78ACF00-AC82-CC84-B02E-D4D0C9432EE2}"/>
                </a:ext>
              </a:extLst>
            </p:cNvPr>
            <p:cNvSpPr/>
            <p:nvPr/>
          </p:nvSpPr>
          <p:spPr>
            <a:xfrm>
              <a:off x="2580736" y="5885506"/>
              <a:ext cx="933450" cy="336550"/>
            </a:xfrm>
            <a:prstGeom prst="round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100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5FD0BF4-9385-4EAF-B88B-5F3C2F747D9C}"/>
                </a:ext>
              </a:extLst>
            </p:cNvPr>
            <p:cNvSpPr/>
            <p:nvPr/>
          </p:nvSpPr>
          <p:spPr>
            <a:xfrm>
              <a:off x="2580736" y="4874588"/>
              <a:ext cx="933450" cy="336550"/>
            </a:xfrm>
            <a:prstGeom prst="round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4E7FD44-2F0A-BADE-214E-D1051C20060C}"/>
                </a:ext>
              </a:extLst>
            </p:cNvPr>
            <p:cNvSpPr txBox="1"/>
            <p:nvPr/>
          </p:nvSpPr>
          <p:spPr>
            <a:xfrm>
              <a:off x="4683125" y="3664347"/>
              <a:ext cx="2825750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 total</a:t>
              </a:r>
            </a:p>
            <a:p>
              <a:pPr algn="ctr"/>
              <a:r>
                <a:rPr lang="en-GB" sz="35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3500+ SoC</a:t>
              </a:r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59B1E5B-1A22-C5FF-3319-06543D879880}"/>
              </a:ext>
            </a:extLst>
          </p:cNvPr>
          <p:cNvSpPr/>
          <p:nvPr/>
        </p:nvSpPr>
        <p:spPr>
          <a:xfrm>
            <a:off x="2456133" y="3249705"/>
            <a:ext cx="933450" cy="33655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500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717CAE-507C-1351-A308-6092FD822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 Interest group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BD011A8-5D54-EB47-5CB5-B80E13B2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F8B17F7-FD94-005F-F39C-A3B0EF00D397}"/>
              </a:ext>
            </a:extLst>
          </p:cNvPr>
          <p:cNvSpPr/>
          <p:nvPr/>
        </p:nvSpPr>
        <p:spPr>
          <a:xfrm>
            <a:off x="2466706" y="4190898"/>
            <a:ext cx="933450" cy="33655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250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4E6B059-7556-E87B-B515-57A7287859CD}"/>
              </a:ext>
            </a:extLst>
          </p:cNvPr>
          <p:cNvSpPr/>
          <p:nvPr/>
        </p:nvSpPr>
        <p:spPr>
          <a:xfrm>
            <a:off x="8791844" y="4525933"/>
            <a:ext cx="933450" cy="3365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414258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6247</TotalTime>
  <Words>2125</Words>
  <Application>Microsoft Office PowerPoint</Application>
  <PresentationFormat>Widescreen</PresentationFormat>
  <Paragraphs>457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Open Sans</vt:lpstr>
      <vt:lpstr>Open Sans SemiBold</vt:lpstr>
      <vt:lpstr>Wingdings</vt:lpstr>
      <vt:lpstr>Office Theme</vt:lpstr>
      <vt:lpstr>Update on SoC activities in the CERN AT Sector</vt:lpstr>
      <vt:lpstr>Outline</vt:lpstr>
      <vt:lpstr>AT Sector and CTTB</vt:lpstr>
      <vt:lpstr>Taskforce for SoC Framework (from 31st CTTB)</vt:lpstr>
      <vt:lpstr>Taskforce for SoC Framework (from 31st CTTB)</vt:lpstr>
      <vt:lpstr>Inventory of SoC Applications in ATS </vt:lpstr>
      <vt:lpstr>Inventory</vt:lpstr>
      <vt:lpstr>Inventory</vt:lpstr>
      <vt:lpstr>Estimated number of SoC</vt:lpstr>
      <vt:lpstr>Status and deadlines</vt:lpstr>
      <vt:lpstr>Status and deadlines</vt:lpstr>
      <vt:lpstr>SoC vendor and family</vt:lpstr>
      <vt:lpstr>Software and Operating System</vt:lpstr>
      <vt:lpstr>Integration with accelerator control system</vt:lpstr>
      <vt:lpstr>Programmable Logic</vt:lpstr>
      <vt:lpstr>Interfaces</vt:lpstr>
      <vt:lpstr>Hardware platforms</vt:lpstr>
      <vt:lpstr>Summary of the recommendation</vt:lpstr>
      <vt:lpstr>Hardware </vt:lpstr>
      <vt:lpstr>Low-level Software </vt:lpstr>
      <vt:lpstr>High-level Software </vt:lpstr>
      <vt:lpstr>Common software blocks and strategies</vt:lpstr>
      <vt:lpstr>Common gateware blocks and strategies</vt:lpstr>
      <vt:lpstr>CERN Control System Integration</vt:lpstr>
      <vt:lpstr>Outlook</vt:lpstr>
      <vt:lpstr>Open points</vt:lpstr>
      <vt:lpstr>Open points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ATS SoC Taskforce Weekly progress meeting #2</dc:title>
  <dc:creator>Irene Degl'Innocenti</dc:creator>
  <cp:lastModifiedBy>Irene Degl'Innocenti</cp:lastModifiedBy>
  <cp:revision>76</cp:revision>
  <cp:lastPrinted>2020-01-30T13:49:18Z</cp:lastPrinted>
  <dcterms:created xsi:type="dcterms:W3CDTF">2023-10-10T15:23:54Z</dcterms:created>
  <dcterms:modified xsi:type="dcterms:W3CDTF">2024-03-08T12:40:30Z</dcterms:modified>
</cp:coreProperties>
</file>