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748" r:id="rId2"/>
    <p:sldId id="260" r:id="rId3"/>
    <p:sldId id="697" r:id="rId4"/>
    <p:sldId id="386" r:id="rId5"/>
    <p:sldId id="262" r:id="rId6"/>
    <p:sldId id="257" r:id="rId7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1" autoAdjust="0"/>
    <p:restoredTop sz="74956" autoAdjust="0"/>
  </p:normalViewPr>
  <p:slideViewPr>
    <p:cSldViewPr snapToGrid="0">
      <p:cViewPr varScale="1">
        <p:scale>
          <a:sx n="128" d="100"/>
          <a:sy n="128" d="100"/>
        </p:scale>
        <p:origin x="54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C2291FB-AB23-E201-C60F-0ABC546CBD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621042-E8D9-9753-F98C-60DADA9D692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340F0F3-6640-B84E-9B37-A3A9DF7A70EF}" type="datetimeFigureOut">
              <a:rPr lang="en-US"/>
              <a:pPr>
                <a:defRPr/>
              </a:pPr>
              <a:t>2/7/24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6DBE72-2C33-651D-6994-2E0BAB79AB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9A1F4A-F128-E2FE-8C8B-6493108DD0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5F6299F-E507-B749-821A-6CA228AEA9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>
            <a:extLst>
              <a:ext uri="{FF2B5EF4-FFF2-40B4-BE49-F238E27FC236}">
                <a16:creationId xmlns:a16="http://schemas.microsoft.com/office/drawing/2014/main" id="{57570BAB-6F4A-F739-DE36-2FDAED61E66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10275" name="Rectangle 3">
            <a:extLst>
              <a:ext uri="{FF2B5EF4-FFF2-40B4-BE49-F238E27FC236}">
                <a16:creationId xmlns:a16="http://schemas.microsoft.com/office/drawing/2014/main" id="{4FF51810-EB6A-8886-11DA-95597F86D60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8533D8B7-3EE2-D815-B0F1-1D7A3E688FDE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0277" name="Rectangle 5">
            <a:extLst>
              <a:ext uri="{FF2B5EF4-FFF2-40B4-BE49-F238E27FC236}">
                <a16:creationId xmlns:a16="http://schemas.microsoft.com/office/drawing/2014/main" id="{42BA6C80-C406-9B0F-7196-23FC3066885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Click to edit Master text styles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</a:p>
        </p:txBody>
      </p:sp>
      <p:sp>
        <p:nvSpPr>
          <p:cNvPr id="310278" name="Rectangle 6">
            <a:extLst>
              <a:ext uri="{FF2B5EF4-FFF2-40B4-BE49-F238E27FC236}">
                <a16:creationId xmlns:a16="http://schemas.microsoft.com/office/drawing/2014/main" id="{595D9075-1CA8-66CB-891A-0DDFD4E1D84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10279" name="Rectangle 7">
            <a:extLst>
              <a:ext uri="{FF2B5EF4-FFF2-40B4-BE49-F238E27FC236}">
                <a16:creationId xmlns:a16="http://schemas.microsoft.com/office/drawing/2014/main" id="{92CA730D-A89D-4947-EB1E-B5122025C0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B2105EB-C57C-7F47-BCD4-1D689A7E7C9A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5064" algn="l" defTabSz="9140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79" algn="l" defTabSz="9140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88" algn="l" defTabSz="9140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104" algn="l" defTabSz="9140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solidFill>
            <a:schemeClr val="accent1"/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11" indent="0" algn="ctr">
              <a:buNone/>
              <a:defRPr/>
            </a:lvl2pPr>
            <a:lvl3pPr marL="914024" indent="0" algn="ctr">
              <a:buNone/>
              <a:defRPr/>
            </a:lvl3pPr>
            <a:lvl4pPr marL="1371040" indent="0" algn="ctr">
              <a:buNone/>
              <a:defRPr/>
            </a:lvl4pPr>
            <a:lvl5pPr marL="1828052" indent="0" algn="ctr">
              <a:buNone/>
              <a:defRPr/>
            </a:lvl5pPr>
            <a:lvl6pPr marL="2285064" indent="0" algn="ctr">
              <a:buNone/>
              <a:defRPr/>
            </a:lvl6pPr>
            <a:lvl7pPr marL="2742079" indent="0" algn="ctr">
              <a:buNone/>
              <a:defRPr/>
            </a:lvl7pPr>
            <a:lvl8pPr marL="3199088" indent="0" algn="ctr">
              <a:buNone/>
              <a:defRPr/>
            </a:lvl8pPr>
            <a:lvl9pPr marL="365610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4320338-38C4-457C-CF22-A3ECE13273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19-10-2012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36581141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46868" y="270576"/>
            <a:ext cx="8797132" cy="644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>
            <a:lvl1pPr>
              <a:defRPr sz="3200" b="1" baseline="0"/>
            </a:lvl1pPr>
          </a:lstStyle>
          <a:p>
            <a:pPr lvl="0"/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343F7F6C-37E9-49D6-9472-DFB367313B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19-10-2012 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C5B326B-0F8F-B92F-8AE3-A9BB9DF5AA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2686563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1EBCF1C-D0DF-B070-24B4-D8A3FD6EC8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19-10-2012 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78CB0B4-3B92-CAF0-576C-74E1225397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3763256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CFBF9-C7F6-3857-4EE4-6129DBDB6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4FCB5-39F6-0F2C-F51C-8E8ED4EE4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B3952-8B6D-9E13-505D-7B3F017CB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17F3DBB7-052D-5B4C-A0C4-EEA317F85756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815703178"/>
      </p:ext>
    </p:extLst>
  </p:cSld>
  <p:clrMapOvr>
    <a:masterClrMapping/>
  </p:clrMapOvr>
  <p:transition advTm="1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092BEE9-D936-AF42-D226-DE245B08FC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6200" y="50800"/>
            <a:ext cx="8978900" cy="7747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2" tIns="45702" rIns="91402" bIns="457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lo stile del titolo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6074B39-CD48-DB58-BD57-148E23EF18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2" tIns="45702" rIns="91402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gli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B259FB5-BAC1-C145-9426-D892E8303A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394450"/>
            <a:ext cx="2133600" cy="3206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02" tIns="45702" rIns="91402" bIns="4570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it-IT"/>
              <a:t>19-10-2012 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E1F121E-FCBA-2BF0-A9C4-A0D8175FA8C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4450"/>
            <a:ext cx="2895600" cy="3206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02" tIns="45702" rIns="91402" bIns="45702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</p:sldLayoutIdLst>
  <p:transition spd="slow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pitchFamily="34" charset="0"/>
        </a:defRPr>
      </a:lvl5pPr>
      <a:lvl6pPr marL="457011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pitchFamily="34" charset="0"/>
        </a:defRPr>
      </a:lvl6pPr>
      <a:lvl7pPr marL="914024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pitchFamily="34" charset="0"/>
        </a:defRPr>
      </a:lvl7pPr>
      <a:lvl8pPr marL="137104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pitchFamily="34" charset="0"/>
        </a:defRPr>
      </a:lvl8pPr>
      <a:lvl9pPr marL="1828052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3573" indent="-228505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0584" indent="-228505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7598" indent="-228505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4609" indent="-228505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4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40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52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64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79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88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04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file:////Users/francesca/Library/CloudStorage/GoogleDrive-frcavallari@gmail.com/My%20Drive/Lavoro/outreach/Bersani/FourMuon_small.m4v" TargetMode="External"/><Relationship Id="rId1" Type="http://schemas.openxmlformats.org/officeDocument/2006/relationships/video" Target="NULL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microsoft.com/office/2007/relationships/hdphoto" Target="../media/hdphoto1.wdp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13" Type="http://schemas.microsoft.com/office/2007/relationships/hdphoto" Target="../media/hdphoto2.wdp"/><Relationship Id="rId18" Type="http://schemas.openxmlformats.org/officeDocument/2006/relationships/image" Target="../media/image31.pn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0.jpeg"/><Relationship Id="rId2" Type="http://schemas.openxmlformats.org/officeDocument/2006/relationships/image" Target="../media/image17.png"/><Relationship Id="rId16" Type="http://schemas.openxmlformats.org/officeDocument/2006/relationships/image" Target="../media/image29.jpeg"/><Relationship Id="rId20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8.png"/><Relationship Id="rId10" Type="http://schemas.openxmlformats.org/officeDocument/2006/relationships/image" Target="../media/image24.png"/><Relationship Id="rId19" Type="http://schemas.openxmlformats.org/officeDocument/2006/relationships/image" Target="../media/image32.png"/><Relationship Id="rId4" Type="http://schemas.openxmlformats.org/officeDocument/2006/relationships/image" Target="../media/image18.png"/><Relationship Id="rId9" Type="http://schemas.openxmlformats.org/officeDocument/2006/relationships/image" Target="../media/image23.jpg"/><Relationship Id="rId1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C7946-FC5B-DF12-0B62-BFB8B2F83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54" y="182691"/>
            <a:ext cx="8229600" cy="1143000"/>
          </a:xfrm>
          <a:noFill/>
          <a:ln>
            <a:noFill/>
          </a:ln>
        </p:spPr>
        <p:txBody>
          <a:bodyPr/>
          <a:lstStyle/>
          <a:p>
            <a:r>
              <a:rPr lang="it-IT" dirty="0"/>
              <a:t>Buongiorno dal CERN ! </a:t>
            </a:r>
          </a:p>
        </p:txBody>
      </p:sp>
      <p:pic>
        <p:nvPicPr>
          <p:cNvPr id="32770" name="Picture 2">
            <a:extLst>
              <a:ext uri="{FF2B5EF4-FFF2-40B4-BE49-F238E27FC236}">
                <a16:creationId xmlns:a16="http://schemas.microsoft.com/office/drawing/2014/main" id="{43A93D06-9571-4F61-ADA5-5EDC60CF4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839" y="1325691"/>
            <a:ext cx="5456031" cy="364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53B8FD-212B-CC44-57BA-6AE8A2EE7A36}"/>
              </a:ext>
            </a:extLst>
          </p:cNvPr>
          <p:cNvSpPr txBox="1"/>
          <p:nvPr/>
        </p:nvSpPr>
        <p:spPr>
          <a:xfrm>
            <a:off x="387626" y="5237921"/>
            <a:ext cx="85874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Francesca Cavallari: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laureata in Fisica a Roma Sapienza, poi Dottorato di Ricerca in Fisica sulla fisica delle particelle elementari, </a:t>
            </a:r>
            <a:r>
              <a:rPr lang="it-IT" dirty="0" err="1"/>
              <a:t>fellowship</a:t>
            </a:r>
            <a:r>
              <a:rPr lang="it-IT" dirty="0"/>
              <a:t> al CERN,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Oggi sono un ricercatore all’Istituto Nazionale di Fisica Nucleare presso la Sapienza a Roma. 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D1BCBE2-B0A7-15D5-4E0F-DEFE579FB7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4029" y="196843"/>
            <a:ext cx="1009580" cy="1009580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1C1D0F6F-AC02-3939-4548-F5A89D47DE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5" y="182691"/>
            <a:ext cx="1540966" cy="77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981595"/>
      </p:ext>
    </p:extLst>
  </p:cSld>
  <p:clrMapOvr>
    <a:masterClrMapping/>
  </p:clrMapOvr>
  <p:transition advTm="10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25A1CC36-2212-AA67-FFD7-984DCA605DE1}"/>
              </a:ext>
            </a:extLst>
          </p:cNvPr>
          <p:cNvSpPr txBox="1">
            <a:spLocks/>
          </p:cNvSpPr>
          <p:nvPr/>
        </p:nvSpPr>
        <p:spPr>
          <a:xfrm>
            <a:off x="2731953" y="5516633"/>
            <a:ext cx="5235935" cy="2189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br>
              <a:rPr lang="en-US" sz="13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135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Attualmente</a:t>
            </a:r>
            <a:r>
              <a:rPr lang="en-US" sz="13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Fellow </a:t>
            </a:r>
            <a:r>
              <a:rPr lang="en-US" sz="135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presso</a:t>
            </a:r>
            <a:r>
              <a:rPr lang="en-US" sz="13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il CERN </a:t>
            </a:r>
            <a:r>
              <a:rPr lang="en-US" sz="135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nella</a:t>
            </a:r>
            <a:r>
              <a:rPr lang="en-US" sz="13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35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sezione</a:t>
            </a:r>
            <a:r>
              <a:rPr lang="en-US" sz="135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di </a:t>
            </a:r>
            <a:r>
              <a:rPr lang="en-US" sz="135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Robotica</a:t>
            </a:r>
            <a:endParaRPr lang="en-US" sz="135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35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35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US" sz="21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8845D-5CAE-20A5-AC03-FA81E33D14D5}"/>
              </a:ext>
            </a:extLst>
          </p:cNvPr>
          <p:cNvSpPr/>
          <p:nvPr/>
        </p:nvSpPr>
        <p:spPr>
          <a:xfrm>
            <a:off x="372441" y="857250"/>
            <a:ext cx="1449371" cy="5143501"/>
          </a:xfrm>
          <a:prstGeom prst="rect">
            <a:avLst/>
          </a:prstGeom>
          <a:solidFill>
            <a:srgbClr val="0033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04BB77-BC22-258F-D277-E6D2CFBA1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73" y="1792902"/>
            <a:ext cx="1367105" cy="113171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D9D8A82-31FC-5680-3534-00DB2A34AC52}"/>
              </a:ext>
            </a:extLst>
          </p:cNvPr>
          <p:cNvSpPr txBox="1"/>
          <p:nvPr/>
        </p:nvSpPr>
        <p:spPr>
          <a:xfrm>
            <a:off x="1717483" y="4747718"/>
            <a:ext cx="7341041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Laurea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Triennale in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Ingegneria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Medica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presso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l’Universitá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di Roma “Tor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Vergata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”</a:t>
            </a:r>
          </a:p>
          <a:p>
            <a:pPr algn="ctr">
              <a:lnSpc>
                <a:spcPct val="100000"/>
              </a:lnSpc>
            </a:pP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Laurea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Magistrale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in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Ingegneri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Biomedica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(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specializzazione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Robotica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e 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Bionica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) 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presso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l’Universitá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Campus Bio-Medico di Roma</a:t>
            </a:r>
            <a:b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Dottorato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di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Ricerca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presso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il CERN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nella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sezione</a:t>
            </a:r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 di </a:t>
            </a:r>
            <a:r>
              <a:rPr lang="en-US" sz="1350" dirty="0" err="1">
                <a:latin typeface="Helvetica" panose="020B0604020202020204" pitchFamily="34" charset="0"/>
                <a:cs typeface="Helvetica" panose="020B0604020202020204" pitchFamily="34" charset="0"/>
              </a:rPr>
              <a:t>Robotica</a:t>
            </a:r>
            <a:endParaRPr lang="en-US" sz="135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DFD42D2-145F-9E6C-3B5C-3AF695B575F2}"/>
              </a:ext>
            </a:extLst>
          </p:cNvPr>
          <p:cNvSpPr txBox="1">
            <a:spLocks/>
          </p:cNvSpPr>
          <p:nvPr/>
        </p:nvSpPr>
        <p:spPr>
          <a:xfrm>
            <a:off x="453804" y="5567236"/>
            <a:ext cx="1548501" cy="450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Roberto Cittadini </a:t>
            </a:r>
          </a:p>
          <a:p>
            <a:pPr>
              <a:lnSpc>
                <a:spcPct val="100000"/>
              </a:lnSpc>
            </a:pPr>
            <a:endParaRPr 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US" sz="1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901B0C-3054-50A3-A7BE-CA09F7A78DD4}"/>
              </a:ext>
            </a:extLst>
          </p:cNvPr>
          <p:cNvSpPr txBox="1"/>
          <p:nvPr/>
        </p:nvSpPr>
        <p:spPr>
          <a:xfrm>
            <a:off x="372440" y="5735594"/>
            <a:ext cx="241987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roberto.cittadini@cern.ch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BB351A-1156-37A3-5CA7-87B5C1C3B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2358" y="1756019"/>
            <a:ext cx="5056018" cy="284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309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Group 2">
            <a:extLst>
              <a:ext uri="{FF2B5EF4-FFF2-40B4-BE49-F238E27FC236}">
                <a16:creationId xmlns:a16="http://schemas.microsoft.com/office/drawing/2014/main" id="{776B14F7-29A1-68CE-AD59-CC4346EF2D80}"/>
              </a:ext>
            </a:extLst>
          </p:cNvPr>
          <p:cNvGrpSpPr>
            <a:grpSpLocks/>
          </p:cNvGrpSpPr>
          <p:nvPr/>
        </p:nvGrpSpPr>
        <p:grpSpPr bwMode="auto">
          <a:xfrm>
            <a:off x="0" y="434181"/>
            <a:ext cx="9144000" cy="6230722"/>
            <a:chOff x="0" y="881063"/>
            <a:chExt cx="9144000" cy="6230721"/>
          </a:xfrm>
          <a:solidFill>
            <a:schemeClr val="accent6">
              <a:lumMod val="20000"/>
              <a:lumOff val="80000"/>
            </a:schemeClr>
          </a:solidFill>
        </p:grpSpPr>
        <p:pic>
          <p:nvPicPr>
            <p:cNvPr id="13316" name="Picture 4">
              <a:extLst>
                <a:ext uri="{FF2B5EF4-FFF2-40B4-BE49-F238E27FC236}">
                  <a16:creationId xmlns:a16="http://schemas.microsoft.com/office/drawing/2014/main" id="{661CD507-E91F-583D-48C8-EB57737BA6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81063"/>
              <a:ext cx="9144000" cy="598963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17" name="Text Box 6">
              <a:extLst>
                <a:ext uri="{FF2B5EF4-FFF2-40B4-BE49-F238E27FC236}">
                  <a16:creationId xmlns:a16="http://schemas.microsoft.com/office/drawing/2014/main" id="{D50A5B9A-15BF-015A-EEC0-C809E1381A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83874" y="6403898"/>
              <a:ext cx="8565596" cy="707886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 dirty="0" err="1"/>
                <a:t>L’acceleratore</a:t>
              </a:r>
              <a:r>
                <a:rPr lang="en-GB" altLang="en-US" sz="2000" b="1" dirty="0"/>
                <a:t> di </a:t>
              </a:r>
              <a:r>
                <a:rPr lang="en-GB" altLang="en-US" sz="2000" b="1" dirty="0" err="1"/>
                <a:t>particelle</a:t>
              </a:r>
              <a:r>
                <a:rPr lang="en-GB" altLang="en-US" sz="2000" b="1" dirty="0"/>
                <a:t> </a:t>
              </a:r>
              <a:r>
                <a:rPr lang="en-GB" altLang="en-US" sz="2000" b="1" dirty="0" err="1"/>
                <a:t>che</a:t>
              </a:r>
              <a:r>
                <a:rPr lang="en-GB" altLang="en-US" sz="2000" b="1" dirty="0"/>
                <a:t> </a:t>
              </a:r>
              <a:r>
                <a:rPr lang="en-GB" altLang="en-US" sz="2000" b="1" dirty="0" err="1"/>
                <a:t>si</a:t>
              </a:r>
              <a:r>
                <a:rPr lang="en-GB" altLang="en-US" sz="2000" b="1" dirty="0"/>
                <a:t> </a:t>
              </a:r>
              <a:r>
                <a:rPr lang="en-GB" altLang="en-US" sz="2000" b="1" dirty="0" err="1"/>
                <a:t>trova</a:t>
              </a:r>
              <a:r>
                <a:rPr lang="en-GB" altLang="en-US" sz="2000" b="1" dirty="0"/>
                <a:t> in un tunnel </a:t>
              </a:r>
              <a:r>
                <a:rPr lang="en-GB" altLang="en-US" sz="2000" b="1" dirty="0" err="1"/>
                <a:t>sotterraneo</a:t>
              </a:r>
              <a:r>
                <a:rPr lang="en-GB" altLang="en-US" sz="2000" b="1" dirty="0"/>
                <a:t> a 100 </a:t>
              </a:r>
              <a:r>
                <a:rPr lang="en-GB" altLang="en-US" sz="2000" b="1" dirty="0" err="1"/>
                <a:t>metri</a:t>
              </a:r>
              <a:r>
                <a:rPr lang="en-GB" altLang="en-US" sz="2000" b="1" dirty="0"/>
                <a:t> di </a:t>
              </a:r>
              <a:r>
                <a:rPr lang="en-GB" altLang="en-US" sz="2000" b="1" dirty="0" err="1"/>
                <a:t>profondita</a:t>
              </a:r>
              <a:r>
                <a:rPr lang="en-GB" altLang="en-US" sz="2000" b="1" dirty="0"/>
                <a:t>` e </a:t>
              </a:r>
              <a:r>
                <a:rPr lang="en-GB" altLang="en-US" sz="2000" b="1" dirty="0" err="1"/>
                <a:t>lungo</a:t>
              </a:r>
              <a:r>
                <a:rPr lang="en-GB" altLang="en-US" sz="2000" b="1" dirty="0"/>
                <a:t> 27 km</a:t>
              </a:r>
            </a:p>
          </p:txBody>
        </p:sp>
      </p:grpSp>
      <p:sp>
        <p:nvSpPr>
          <p:cNvPr id="2" name="Text Box 4">
            <a:extLst>
              <a:ext uri="{FF2B5EF4-FFF2-40B4-BE49-F238E27FC236}">
                <a16:creationId xmlns:a16="http://schemas.microsoft.com/office/drawing/2014/main" id="{B75E4344-85D8-AA7A-40DA-C93A72466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874" y="193097"/>
            <a:ext cx="8776252" cy="6462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en-US" sz="1800" b="1" dirty="0">
                <a:cs typeface="Arial" panose="020B0604020202020204" pitchFamily="34" charset="0"/>
              </a:rPr>
              <a:t>Oggi siamo al CERN (Centro Europeo per la Ricerca Nucleare) a Ginevra, dove </a:t>
            </a:r>
            <a:r>
              <a:rPr lang="it-IT" altLang="en-US" sz="1800" b="1" dirty="0" err="1">
                <a:cs typeface="Arial" panose="020B0604020202020204" pitchFamily="34" charset="0"/>
              </a:rPr>
              <a:t>c’e`</a:t>
            </a:r>
            <a:r>
              <a:rPr lang="it-IT" altLang="en-US" sz="1800" b="1" dirty="0">
                <a:cs typeface="Arial" panose="020B0604020202020204" pitchFamily="34" charset="0"/>
              </a:rPr>
              <a:t> il Large </a:t>
            </a:r>
            <a:r>
              <a:rPr lang="it-IT" altLang="en-US" sz="1800" b="1" dirty="0" err="1">
                <a:cs typeface="Arial" panose="020B0604020202020204" pitchFamily="34" charset="0"/>
              </a:rPr>
              <a:t>Hadron</a:t>
            </a:r>
            <a:r>
              <a:rPr lang="it-IT" altLang="en-US" sz="1800" b="1" dirty="0">
                <a:cs typeface="Arial" panose="020B0604020202020204" pitchFamily="34" charset="0"/>
              </a:rPr>
              <a:t> Collider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ourMuon_small.m4v">
            <a:hlinkClick r:id="" action="ppaction://media"/>
            <a:extLst>
              <a:ext uri="{FF2B5EF4-FFF2-40B4-BE49-F238E27FC236}">
                <a16:creationId xmlns:a16="http://schemas.microsoft.com/office/drawing/2014/main" id="{C90B58E8-B6B4-6005-75AA-0F492843E68B}"/>
              </a:ext>
            </a:extLst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>
                  <p14:trim st="24155.298"/>
                </p14:media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554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aving lives with AI | WeizmannCompass">
            <a:extLst>
              <a:ext uri="{FF2B5EF4-FFF2-40B4-BE49-F238E27FC236}">
                <a16:creationId xmlns:a16="http://schemas.microsoft.com/office/drawing/2014/main" id="{009BCF1A-FC43-0659-39A8-B40BF3AB5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994" y="4384787"/>
            <a:ext cx="2530130" cy="122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D9D8A82-31FC-5680-3534-00DB2A34AC52}"/>
              </a:ext>
            </a:extLst>
          </p:cNvPr>
          <p:cNvSpPr txBox="1"/>
          <p:nvPr/>
        </p:nvSpPr>
        <p:spPr>
          <a:xfrm>
            <a:off x="435792" y="947166"/>
            <a:ext cx="82724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CAMPI DI RICERCA in INGEGNERIA BIOMEDICA: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1589F89-8007-7270-0C7F-15544E25C070}"/>
              </a:ext>
            </a:extLst>
          </p:cNvPr>
          <p:cNvCxnSpPr>
            <a:cxnSpLocks/>
          </p:cNvCxnSpPr>
          <p:nvPr/>
        </p:nvCxnSpPr>
        <p:spPr>
          <a:xfrm>
            <a:off x="623009" y="1322843"/>
            <a:ext cx="81955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84D56F38-0149-3C94-4588-1145EB2E1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59892" y="4249984"/>
            <a:ext cx="1715897" cy="15820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78D546B-8900-31EF-418E-0FA9A915E2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7388" y="1578014"/>
            <a:ext cx="1846014" cy="12322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E117CA3-90C1-856F-D8D6-F5B9E7CF84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393" y="2773331"/>
            <a:ext cx="1846014" cy="113600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4970AAF-1EF3-8950-1739-B2C1840AEE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785" y="1556016"/>
            <a:ext cx="2101616" cy="1136009"/>
          </a:xfrm>
          <a:prstGeom prst="rect">
            <a:avLst/>
          </a:prstGeom>
        </p:spPr>
      </p:pic>
      <p:pic>
        <p:nvPicPr>
          <p:cNvPr id="1026" name="Picture 2" descr="Protesi robot: Mia, la mano bionica controllata come quella vera">
            <a:extLst>
              <a:ext uri="{FF2B5EF4-FFF2-40B4-BE49-F238E27FC236}">
                <a16:creationId xmlns:a16="http://schemas.microsoft.com/office/drawing/2014/main" id="{6B952133-2BCB-6B48-1DCA-A76794D77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324" y="1548873"/>
            <a:ext cx="1715897" cy="114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0E8572A-5AD5-E677-6E47-026F2D64B8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2508" y="4171088"/>
            <a:ext cx="2132486" cy="173012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E52156-1245-D360-7909-E10984B1DE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17839" y="2452738"/>
            <a:ext cx="1600757" cy="125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1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638E752-807F-AE95-A256-5CDF025F3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940" y="1358806"/>
            <a:ext cx="2150748" cy="222616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9ED57DC-A095-0A49-80FD-F8740329DDDD}"/>
              </a:ext>
            </a:extLst>
          </p:cNvPr>
          <p:cNvSpPr/>
          <p:nvPr/>
        </p:nvSpPr>
        <p:spPr>
          <a:xfrm>
            <a:off x="372441" y="857250"/>
            <a:ext cx="1449371" cy="5143501"/>
          </a:xfrm>
          <a:prstGeom prst="rect">
            <a:avLst/>
          </a:prstGeom>
          <a:solidFill>
            <a:srgbClr val="0033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F7E582B-C608-0B9F-913A-FE8451480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582" y="1792902"/>
            <a:ext cx="1367105" cy="11317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2D33D7A-320E-7E20-03E5-49C7ED0466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2595" y="2128897"/>
            <a:ext cx="459719" cy="4597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6D79A4F-6ED5-B6D9-038A-D40510278572}"/>
              </a:ext>
            </a:extLst>
          </p:cNvPr>
          <p:cNvGrpSpPr/>
          <p:nvPr/>
        </p:nvGrpSpPr>
        <p:grpSpPr>
          <a:xfrm>
            <a:off x="4172622" y="1531941"/>
            <a:ext cx="772769" cy="521923"/>
            <a:chOff x="10140873" y="711208"/>
            <a:chExt cx="1550877" cy="96356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8DBE51C-91B4-0F69-7334-2768B3551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28189" y="711208"/>
              <a:ext cx="963561" cy="963561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DF551E0-7D03-DD08-CBE9-DC690675D290}"/>
                </a:ext>
              </a:extLst>
            </p:cNvPr>
            <p:cNvGrpSpPr/>
            <p:nvPr/>
          </p:nvGrpSpPr>
          <p:grpSpPr>
            <a:xfrm>
              <a:off x="10140873" y="881363"/>
              <a:ext cx="1550877" cy="634555"/>
              <a:chOff x="10140873" y="881363"/>
              <a:chExt cx="1550877" cy="634555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6CB14A4-B59B-2BCA-000C-8A6E0800CE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144973" y="1121242"/>
                <a:ext cx="285658" cy="389685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9A9D9460-017A-F6A6-11CC-63524FD0DD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228578" y="1126233"/>
                <a:ext cx="285658" cy="389685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64552132-CA17-EA1E-9E41-8CC8FC7AF3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331847" y="1121242"/>
                <a:ext cx="285658" cy="389685"/>
              </a:xfrm>
              <a:prstGeom prst="rect">
                <a:avLst/>
              </a:prstGeom>
            </p:spPr>
          </p:pic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45723CC-3B85-FDFE-204F-17B2AB6A67E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144973" y="1504688"/>
                <a:ext cx="1546777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49DA7BD-B393-DC73-65AE-E6C85212F82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144973" y="881363"/>
                <a:ext cx="1546777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434A7447-E084-C827-39F1-64D23C6E6F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247466" y="893922"/>
                <a:ext cx="554891" cy="263977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D69CA131-165D-479C-EB0D-3D99142E4F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8481" r="44854" b="2850"/>
              <a:stretch/>
            </p:blipFill>
            <p:spPr>
              <a:xfrm>
                <a:off x="10140873" y="901466"/>
                <a:ext cx="305998" cy="234063"/>
              </a:xfrm>
              <a:prstGeom prst="rect">
                <a:avLst/>
              </a:prstGeom>
            </p:spPr>
          </p:pic>
        </p:grp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C86855D1-16A9-3300-25F7-748C665758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392" y="1624106"/>
            <a:ext cx="1210986" cy="1612968"/>
          </a:xfrm>
          <a:prstGeom prst="rect">
            <a:avLst/>
          </a:prstGeom>
          <a:effectLst/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9B412A6-4058-8EB7-7843-270CD829A5E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5" t="1454" r="-1155" b="7954"/>
          <a:stretch/>
        </p:blipFill>
        <p:spPr>
          <a:xfrm>
            <a:off x="6401045" y="1624106"/>
            <a:ext cx="1274436" cy="1612968"/>
          </a:xfrm>
          <a:prstGeom prst="rect">
            <a:avLst/>
          </a:prstGeom>
          <a:effectLst/>
        </p:spPr>
      </p:pic>
      <p:pic>
        <p:nvPicPr>
          <p:cNvPr id="39" name="Picture 38" descr="A robot with arms and legs&#10;&#10;Description automatically generated">
            <a:extLst>
              <a:ext uri="{FF2B5EF4-FFF2-40B4-BE49-F238E27FC236}">
                <a16:creationId xmlns:a16="http://schemas.microsoft.com/office/drawing/2014/main" id="{6B066B3E-9575-5A47-16DB-8D776B0CA12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517" y="1543279"/>
            <a:ext cx="1333266" cy="887312"/>
          </a:xfrm>
          <a:prstGeom prst="rect">
            <a:avLst/>
          </a:prstGeom>
        </p:spPr>
      </p:pic>
      <p:pic>
        <p:nvPicPr>
          <p:cNvPr id="40" name="Immagine 28">
            <a:extLst>
              <a:ext uri="{FF2B5EF4-FFF2-40B4-BE49-F238E27FC236}">
                <a16:creationId xmlns:a16="http://schemas.microsoft.com/office/drawing/2014/main" id="{F3EA77DF-6279-8AEC-636C-C1EAE176BA3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5991" r="48200" b="1"/>
          <a:stretch/>
        </p:blipFill>
        <p:spPr>
          <a:xfrm>
            <a:off x="7765147" y="2534962"/>
            <a:ext cx="1134006" cy="702113"/>
          </a:xfrm>
          <a:prstGeom prst="rect">
            <a:avLst/>
          </a:prstGeom>
          <a:ln>
            <a:solidFill>
              <a:srgbClr val="70AD47">
                <a:lumMod val="50000"/>
              </a:srgbClr>
            </a:solidFill>
          </a:ln>
        </p:spPr>
      </p:pic>
      <p:pic>
        <p:nvPicPr>
          <p:cNvPr id="41" name="Immagine 29">
            <a:extLst>
              <a:ext uri="{FF2B5EF4-FFF2-40B4-BE49-F238E27FC236}">
                <a16:creationId xmlns:a16="http://schemas.microsoft.com/office/drawing/2014/main" id="{DD1FF9B3-DAE3-18EE-7C19-B8CF1F9E236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0052" t="11601" r="2316" b="16509"/>
          <a:stretch/>
        </p:blipFill>
        <p:spPr>
          <a:xfrm>
            <a:off x="8444812" y="2604701"/>
            <a:ext cx="403297" cy="285270"/>
          </a:xfrm>
          <a:prstGeom prst="rect">
            <a:avLst/>
          </a:prstGeom>
          <a:ln>
            <a:solidFill>
              <a:srgbClr val="70AD47">
                <a:lumMod val="50000"/>
              </a:srgbClr>
            </a:solidFill>
          </a:ln>
        </p:spPr>
      </p:pic>
      <p:pic>
        <p:nvPicPr>
          <p:cNvPr id="44" name="Picture 2" descr="Radioactive icon nuclear symbol uranium reactor Vector Image">
            <a:extLst>
              <a:ext uri="{FF2B5EF4-FFF2-40B4-BE49-F238E27FC236}">
                <a16:creationId xmlns:a16="http://schemas.microsoft.com/office/drawing/2014/main" id="{9CC52E1F-8E15-A3DC-C61A-7EF8B573B0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621" b="77590" l="9885" r="889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47" b="13789"/>
          <a:stretch/>
        </p:blipFill>
        <p:spPr bwMode="auto">
          <a:xfrm>
            <a:off x="2726647" y="2497234"/>
            <a:ext cx="247197" cy="21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CasellaDiTesto 22">
            <a:extLst>
              <a:ext uri="{FF2B5EF4-FFF2-40B4-BE49-F238E27FC236}">
                <a16:creationId xmlns:a16="http://schemas.microsoft.com/office/drawing/2014/main" id="{B6F40053-35DB-EEB3-AC8F-943F249342D2}"/>
              </a:ext>
            </a:extLst>
          </p:cNvPr>
          <p:cNvSpPr txBox="1"/>
          <p:nvPr/>
        </p:nvSpPr>
        <p:spPr>
          <a:xfrm>
            <a:off x="3464781" y="931646"/>
            <a:ext cx="3787268" cy="646331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square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02052"/>
                </a:solidFill>
                <a:latin typeface="Helvetica" panose="020B0604020202020204" pitchFamily="34" charset="0"/>
                <a:ea typeface="MS PGothic"/>
                <a:cs typeface="Helvetica" panose="020B0604020202020204" pitchFamily="34" charset="0"/>
              </a:rPr>
              <a:t>ROBOTICA: RICERCA E SALVATAGGIO</a:t>
            </a:r>
            <a:endParaRPr lang="en-US" sz="1350" b="1" kern="0" dirty="0">
              <a:solidFill>
                <a:srgbClr val="002052"/>
              </a:solidFill>
              <a:latin typeface="Helvetica" panose="020B0604020202020204" pitchFamily="34" charset="0"/>
              <a:ea typeface="MS PGothic"/>
              <a:cs typeface="Helvetica" panose="020B0604020202020204" pitchFamily="34" charset="0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1441D74-DE60-7B35-0E6D-D03119167F3B}"/>
              </a:ext>
            </a:extLst>
          </p:cNvPr>
          <p:cNvSpPr txBox="1">
            <a:spLocks/>
          </p:cNvSpPr>
          <p:nvPr/>
        </p:nvSpPr>
        <p:spPr>
          <a:xfrm>
            <a:off x="453804" y="5567236"/>
            <a:ext cx="1548501" cy="450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Roberto Cittadini </a:t>
            </a:r>
          </a:p>
          <a:p>
            <a:pPr>
              <a:lnSpc>
                <a:spcPct val="100000"/>
              </a:lnSpc>
            </a:pPr>
            <a:endParaRPr 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US" sz="1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E85640-B6B5-BA6F-B134-C43EADAC3F32}"/>
              </a:ext>
            </a:extLst>
          </p:cNvPr>
          <p:cNvSpPr txBox="1"/>
          <p:nvPr/>
        </p:nvSpPr>
        <p:spPr>
          <a:xfrm>
            <a:off x="372440" y="5735594"/>
            <a:ext cx="241987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roberto.cittadini@cern.ch</a:t>
            </a:r>
          </a:p>
        </p:txBody>
      </p:sp>
      <p:sp>
        <p:nvSpPr>
          <p:cNvPr id="9" name="Right Arrow 27">
            <a:extLst>
              <a:ext uri="{FF2B5EF4-FFF2-40B4-BE49-F238E27FC236}">
                <a16:creationId xmlns:a16="http://schemas.microsoft.com/office/drawing/2014/main" id="{211D21D3-A3F8-D1A2-B98B-72BD12C58EEA}"/>
              </a:ext>
            </a:extLst>
          </p:cNvPr>
          <p:cNvSpPr/>
          <p:nvPr/>
        </p:nvSpPr>
        <p:spPr>
          <a:xfrm>
            <a:off x="5931115" y="4824345"/>
            <a:ext cx="280490" cy="276999"/>
          </a:xfrm>
          <a:prstGeom prst="rightArrow">
            <a:avLst/>
          </a:prstGeom>
          <a:solidFill>
            <a:srgbClr val="0033A0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350" kern="0">
              <a:solidFill>
                <a:srgbClr val="0033A0"/>
              </a:solidFill>
            </a:endParaRPr>
          </a:p>
        </p:txBody>
      </p:sp>
      <p:sp>
        <p:nvSpPr>
          <p:cNvPr id="15" name="Right Arrow 27">
            <a:extLst>
              <a:ext uri="{FF2B5EF4-FFF2-40B4-BE49-F238E27FC236}">
                <a16:creationId xmlns:a16="http://schemas.microsoft.com/office/drawing/2014/main" id="{27C2C629-DBD2-4E50-FDED-5B9FE7F4523A}"/>
              </a:ext>
            </a:extLst>
          </p:cNvPr>
          <p:cNvSpPr/>
          <p:nvPr/>
        </p:nvSpPr>
        <p:spPr>
          <a:xfrm>
            <a:off x="3686206" y="4812361"/>
            <a:ext cx="280490" cy="276999"/>
          </a:xfrm>
          <a:prstGeom prst="rightArrow">
            <a:avLst/>
          </a:prstGeom>
          <a:solidFill>
            <a:srgbClr val="0033A0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350" kern="0">
              <a:solidFill>
                <a:srgbClr val="0033A0"/>
              </a:solidFill>
            </a:endParaRP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D2974490-69AF-8A30-C59C-06172B65B85C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2220" t="2635" r="15976" b="1323"/>
          <a:stretch/>
        </p:blipFill>
        <p:spPr>
          <a:xfrm>
            <a:off x="8243289" y="4640783"/>
            <a:ext cx="608032" cy="5170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5EAC9BB-FD88-73B2-BB97-ECD8BDF337EE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3605" b="9050"/>
          <a:stretch/>
        </p:blipFill>
        <p:spPr>
          <a:xfrm>
            <a:off x="8202106" y="3874630"/>
            <a:ext cx="690396" cy="703514"/>
          </a:xfrm>
          <a:prstGeom prst="rect">
            <a:avLst/>
          </a:prstGeom>
        </p:spPr>
      </p:pic>
      <p:pic>
        <p:nvPicPr>
          <p:cNvPr id="42" name="Picture 1" descr="Related image">
            <a:extLst>
              <a:ext uri="{FF2B5EF4-FFF2-40B4-BE49-F238E27FC236}">
                <a16:creationId xmlns:a16="http://schemas.microsoft.com/office/drawing/2014/main" id="{91048C4D-0FA7-6A16-3DC6-CB28EEE9A7EF}"/>
              </a:ext>
            </a:extLst>
          </p:cNvPr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389" y="5283069"/>
            <a:ext cx="793394" cy="702535"/>
          </a:xfrm>
          <a:prstGeom prst="rect">
            <a:avLst/>
          </a:prstGeom>
          <a:noFill/>
          <a:ln w="6350">
            <a:noFill/>
          </a:ln>
        </p:spPr>
      </p:pic>
      <p:sp>
        <p:nvSpPr>
          <p:cNvPr id="43" name="CasellaDiTesto 22">
            <a:extLst>
              <a:ext uri="{FF2B5EF4-FFF2-40B4-BE49-F238E27FC236}">
                <a16:creationId xmlns:a16="http://schemas.microsoft.com/office/drawing/2014/main" id="{23FF590B-F78B-26A7-0F6B-F84726E981DB}"/>
              </a:ext>
            </a:extLst>
          </p:cNvPr>
          <p:cNvSpPr txBox="1"/>
          <p:nvPr/>
        </p:nvSpPr>
        <p:spPr>
          <a:xfrm>
            <a:off x="2913949" y="3504842"/>
            <a:ext cx="5086847" cy="646331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square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02052"/>
                </a:solidFill>
                <a:latin typeface="Helvetica" panose="020B0604020202020204" pitchFamily="34" charset="0"/>
                <a:ea typeface="MS PGothic"/>
                <a:cs typeface="Helvetica" panose="020B0604020202020204" pitchFamily="34" charset="0"/>
              </a:rPr>
              <a:t>MONITORAGGIO DELLA SALUTE SENZA CONTATTO</a:t>
            </a:r>
            <a:endParaRPr lang="en-US" sz="1350" b="1" kern="0" dirty="0">
              <a:solidFill>
                <a:srgbClr val="002052"/>
              </a:solidFill>
              <a:latin typeface="Helvetica" panose="020B0604020202020204" pitchFamily="34" charset="0"/>
              <a:ea typeface="MS PGothic"/>
              <a:cs typeface="Helvetica" panose="020B0604020202020204" pitchFamily="34" charset="0"/>
            </a:endParaRPr>
          </a:p>
        </p:txBody>
      </p:sp>
      <p:pic>
        <p:nvPicPr>
          <p:cNvPr id="46" name="Immagine 28">
            <a:extLst>
              <a:ext uri="{FF2B5EF4-FFF2-40B4-BE49-F238E27FC236}">
                <a16:creationId xmlns:a16="http://schemas.microsoft.com/office/drawing/2014/main" id="{C3950E11-F3E6-2CD9-3F8A-571D4886EFB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5991" r="48200" b="1"/>
          <a:stretch/>
        </p:blipFill>
        <p:spPr>
          <a:xfrm>
            <a:off x="4081762" y="4425584"/>
            <a:ext cx="1749578" cy="1083240"/>
          </a:xfrm>
          <a:prstGeom prst="rect">
            <a:avLst/>
          </a:prstGeom>
          <a:ln>
            <a:solidFill>
              <a:srgbClr val="70AD47">
                <a:lumMod val="50000"/>
              </a:srgbClr>
            </a:solidFill>
          </a:ln>
        </p:spPr>
      </p:pic>
      <p:pic>
        <p:nvPicPr>
          <p:cNvPr id="47" name="Immagine 29">
            <a:extLst>
              <a:ext uri="{FF2B5EF4-FFF2-40B4-BE49-F238E27FC236}">
                <a16:creationId xmlns:a16="http://schemas.microsoft.com/office/drawing/2014/main" id="{5425F4E2-7CF2-00A7-38CE-0BE8243781A3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0052" t="11601" r="2316" b="16509"/>
          <a:stretch/>
        </p:blipFill>
        <p:spPr>
          <a:xfrm>
            <a:off x="5105783" y="4452068"/>
            <a:ext cx="610491" cy="431828"/>
          </a:xfrm>
          <a:prstGeom prst="rect">
            <a:avLst/>
          </a:prstGeom>
          <a:ln>
            <a:solidFill>
              <a:srgbClr val="70AD47">
                <a:lumMod val="50000"/>
              </a:srgbClr>
            </a:solidFill>
          </a:ln>
        </p:spPr>
      </p:pic>
      <p:sp>
        <p:nvSpPr>
          <p:cNvPr id="48" name="CasellaDiTesto 16">
            <a:extLst>
              <a:ext uri="{FF2B5EF4-FFF2-40B4-BE49-F238E27FC236}">
                <a16:creationId xmlns:a16="http://schemas.microsoft.com/office/drawing/2014/main" id="{4DAB9DE8-AA4F-68F5-0F1E-CAE6A358C262}"/>
              </a:ext>
            </a:extLst>
          </p:cNvPr>
          <p:cNvSpPr txBox="1"/>
          <p:nvPr/>
        </p:nvSpPr>
        <p:spPr>
          <a:xfrm>
            <a:off x="6311379" y="4709278"/>
            <a:ext cx="16233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500" b="1" dirty="0">
                <a:solidFill>
                  <a:srgbClr val="0033A0">
                    <a:lumMod val="5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SCENARIO OSPEDALIERO</a:t>
            </a:r>
          </a:p>
        </p:txBody>
      </p:sp>
      <p:sp>
        <p:nvSpPr>
          <p:cNvPr id="49" name="Oval 27">
            <a:extLst>
              <a:ext uri="{FF2B5EF4-FFF2-40B4-BE49-F238E27FC236}">
                <a16:creationId xmlns:a16="http://schemas.microsoft.com/office/drawing/2014/main" id="{ED021327-DA21-A28D-E5F2-04587A7F093F}"/>
              </a:ext>
            </a:extLst>
          </p:cNvPr>
          <p:cNvSpPr/>
          <p:nvPr/>
        </p:nvSpPr>
        <p:spPr>
          <a:xfrm>
            <a:off x="6311379" y="4528123"/>
            <a:ext cx="1623377" cy="917960"/>
          </a:xfrm>
          <a:prstGeom prst="ellipse">
            <a:avLst/>
          </a:prstGeom>
          <a:noFill/>
          <a:ln w="19050" cap="flat" cmpd="sng" algn="ctr">
            <a:solidFill>
              <a:srgbClr val="F8F8F8">
                <a:lumMod val="1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350" kern="0">
              <a:solidFill>
                <a:srgbClr val="0033A0"/>
              </a:solidFill>
            </a:endParaRPr>
          </a:p>
        </p:txBody>
      </p:sp>
      <p:sp>
        <p:nvSpPr>
          <p:cNvPr id="50" name="CasellaDiTesto 16">
            <a:extLst>
              <a:ext uri="{FF2B5EF4-FFF2-40B4-BE49-F238E27FC236}">
                <a16:creationId xmlns:a16="http://schemas.microsoft.com/office/drawing/2014/main" id="{5425573D-500E-B264-D187-EB45EE0EA726}"/>
              </a:ext>
            </a:extLst>
          </p:cNvPr>
          <p:cNvSpPr txBox="1"/>
          <p:nvPr/>
        </p:nvSpPr>
        <p:spPr>
          <a:xfrm>
            <a:off x="3991778" y="4439653"/>
            <a:ext cx="10626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25" dirty="0">
                <a:solidFill>
                  <a:schemeClr val="bg1"/>
                </a:solidFill>
                <a:latin typeface="Helvetica" panose="020B0604020202020204" pitchFamily="34" charset="0"/>
                <a:ea typeface="MS PGothic"/>
                <a:cs typeface="Helvetica" panose="020B0604020202020204" pitchFamily="34" charset="0"/>
              </a:rPr>
              <a:t>Situazioni di</a:t>
            </a:r>
            <a:br>
              <a:rPr lang="it-IT" sz="825" dirty="0">
                <a:solidFill>
                  <a:schemeClr val="bg1"/>
                </a:solidFill>
                <a:latin typeface="Helvetica" panose="020B0604020202020204" pitchFamily="34" charset="0"/>
                <a:ea typeface="MS PGothic"/>
                <a:cs typeface="Helvetica" panose="020B0604020202020204" pitchFamily="34" charset="0"/>
              </a:rPr>
            </a:br>
            <a:r>
              <a:rPr lang="it-IT" sz="825" dirty="0">
                <a:solidFill>
                  <a:schemeClr val="bg1"/>
                </a:solidFill>
                <a:latin typeface="Helvetica" panose="020B0604020202020204" pitchFamily="34" charset="0"/>
                <a:ea typeface="MS PGothic"/>
                <a:cs typeface="Helvetica" panose="020B0604020202020204" pitchFamily="34" charset="0"/>
              </a:rPr>
              <a:t>emergenza</a:t>
            </a:r>
          </a:p>
        </p:txBody>
      </p:sp>
      <p:grpSp>
        <p:nvGrpSpPr>
          <p:cNvPr id="52" name="Gruppo 13">
            <a:extLst>
              <a:ext uri="{FF2B5EF4-FFF2-40B4-BE49-F238E27FC236}">
                <a16:creationId xmlns:a16="http://schemas.microsoft.com/office/drawing/2014/main" id="{F1165EB1-C77F-782F-7C56-0EBFAE00759E}"/>
              </a:ext>
            </a:extLst>
          </p:cNvPr>
          <p:cNvGrpSpPr/>
          <p:nvPr/>
        </p:nvGrpSpPr>
        <p:grpSpPr>
          <a:xfrm>
            <a:off x="2216271" y="4317069"/>
            <a:ext cx="1353399" cy="1271053"/>
            <a:chOff x="908989" y="1252713"/>
            <a:chExt cx="2069778" cy="1922233"/>
          </a:xfrm>
        </p:grpSpPr>
        <p:pic>
          <p:nvPicPr>
            <p:cNvPr id="53" name="Picture 2" descr="Immagine correlata">
              <a:extLst>
                <a:ext uri="{FF2B5EF4-FFF2-40B4-BE49-F238E27FC236}">
                  <a16:creationId xmlns:a16="http://schemas.microsoft.com/office/drawing/2014/main" id="{E1CE6C71-8DD2-1BEB-963B-1B5B896842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68" t="1933" r="15091" b="-1"/>
            <a:stretch/>
          </p:blipFill>
          <p:spPr bwMode="auto">
            <a:xfrm>
              <a:off x="955407" y="2430887"/>
              <a:ext cx="865172" cy="744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5">
              <a:extLst>
                <a:ext uri="{FF2B5EF4-FFF2-40B4-BE49-F238E27FC236}">
                  <a16:creationId xmlns:a16="http://schemas.microsoft.com/office/drawing/2014/main" id="{D864F96F-33FC-D09B-466F-33B60589F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908989" y="1252713"/>
              <a:ext cx="911590" cy="979116"/>
            </a:xfrm>
            <a:prstGeom prst="rect">
              <a:avLst/>
            </a:prstGeom>
          </p:spPr>
        </p:pic>
        <p:pic>
          <p:nvPicPr>
            <p:cNvPr id="55" name="Picture 6">
              <a:extLst>
                <a:ext uri="{FF2B5EF4-FFF2-40B4-BE49-F238E27FC236}">
                  <a16:creationId xmlns:a16="http://schemas.microsoft.com/office/drawing/2014/main" id="{608E71C0-B264-AC5E-C603-77AB6C503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 rot="20126139">
              <a:off x="2065678" y="2607116"/>
              <a:ext cx="893108" cy="527152"/>
            </a:xfrm>
            <a:prstGeom prst="rect">
              <a:avLst/>
            </a:prstGeom>
          </p:spPr>
        </p:pic>
        <p:pic>
          <p:nvPicPr>
            <p:cNvPr id="56" name="Immagine 17">
              <a:extLst>
                <a:ext uri="{FF2B5EF4-FFF2-40B4-BE49-F238E27FC236}">
                  <a16:creationId xmlns:a16="http://schemas.microsoft.com/office/drawing/2014/main" id="{FF840E97-5514-C852-8317-4D13409C8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004704" y="1252713"/>
              <a:ext cx="974063" cy="1215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8138185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17700</TotalTime>
  <Words>179</Words>
  <Application>Microsoft Macintosh PowerPoint</Application>
  <PresentationFormat>On-screen Show (4:3)</PresentationFormat>
  <Paragraphs>21</Paragraphs>
  <Slides>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Helvetica</vt:lpstr>
      <vt:lpstr>MS PGothic</vt:lpstr>
      <vt:lpstr>Verdana</vt:lpstr>
      <vt:lpstr>Bradley Hand ITC</vt:lpstr>
      <vt:lpstr>Times</vt:lpstr>
      <vt:lpstr>Struttura predefinita</vt:lpstr>
      <vt:lpstr>Buongiorno dal CERN !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INFN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diemoz</dc:creator>
  <cp:lastModifiedBy>Francesca Cavallari</cp:lastModifiedBy>
  <cp:revision>638</cp:revision>
  <dcterms:created xsi:type="dcterms:W3CDTF">2004-03-04T16:03:57Z</dcterms:created>
  <dcterms:modified xsi:type="dcterms:W3CDTF">2024-02-09T08:30:26Z</dcterms:modified>
</cp:coreProperties>
</file>