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693" r:id="rId2"/>
    <p:sldMasterId id="2147483711" r:id="rId3"/>
  </p:sldMasterIdLst>
  <p:notesMasterIdLst>
    <p:notesMasterId r:id="rId27"/>
  </p:notesMasterIdLst>
  <p:sldIdLst>
    <p:sldId id="272" r:id="rId4"/>
    <p:sldId id="346" r:id="rId5"/>
    <p:sldId id="351" r:id="rId6"/>
    <p:sldId id="352" r:id="rId7"/>
    <p:sldId id="332" r:id="rId8"/>
    <p:sldId id="341" r:id="rId9"/>
    <p:sldId id="353" r:id="rId10"/>
    <p:sldId id="355" r:id="rId11"/>
    <p:sldId id="364" r:id="rId12"/>
    <p:sldId id="322" r:id="rId13"/>
    <p:sldId id="333" r:id="rId14"/>
    <p:sldId id="356" r:id="rId15"/>
    <p:sldId id="360" r:id="rId16"/>
    <p:sldId id="358" r:id="rId17"/>
    <p:sldId id="361" r:id="rId18"/>
    <p:sldId id="357" r:id="rId19"/>
    <p:sldId id="329" r:id="rId20"/>
    <p:sldId id="363" r:id="rId21"/>
    <p:sldId id="365" r:id="rId22"/>
    <p:sldId id="350" r:id="rId23"/>
    <p:sldId id="359" r:id="rId24"/>
    <p:sldId id="349" r:id="rId25"/>
    <p:sldId id="325" r:id="rId26"/>
  </p:sldIdLst>
  <p:sldSz cx="12192000" cy="6858000"/>
  <p:notesSz cx="7104063" cy="10234613"/>
  <p:defaultTextStyle>
    <a:defPPr>
      <a:defRPr lang="en-US"/>
    </a:defPPr>
    <a:lvl1pPr marL="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061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82"/>
    <a:srgbClr val="002060"/>
    <a:srgbClr val="182645"/>
    <a:srgbClr val="6D6D6D"/>
    <a:srgbClr val="0064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95730" autoAdjust="0"/>
  </p:normalViewPr>
  <p:slideViewPr>
    <p:cSldViewPr snapToGrid="0">
      <p:cViewPr varScale="1">
        <p:scale>
          <a:sx n="99" d="100"/>
          <a:sy n="99" d="100"/>
        </p:scale>
        <p:origin x="855" y="42"/>
      </p:cViewPr>
      <p:guideLst>
        <p:guide orient="horz" pos="2160"/>
        <p:guide pos="70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A8F02CA-77CB-4E54-B712-21E588799EE8}" type="datetimeFigureOut">
              <a:rPr lang="de-DE" smtClean="0"/>
              <a:t>11.06.2024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E13F729A-0AF0-4995-B32B-9504BC6896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794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8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2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0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4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8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20" algn="l" defTabSz="9140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4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A255E0C-BA46-414C-B93B-463A74B6056A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367106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6">
            <a:extLst>
              <a:ext uri="{FF2B5EF4-FFF2-40B4-BE49-F238E27FC236}">
                <a16:creationId xmlns:a16="http://schemas.microsoft.com/office/drawing/2014/main" id="{34CE5320-35BE-2940-A98A-E8624493D0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-1" y="1770680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456F2AD-B082-4C40-B548-5501F8DAA2FD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</p:spTree>
    <p:extLst>
      <p:ext uri="{BB962C8B-B14F-4D97-AF65-F5344CB8AC3E}">
        <p14:creationId xmlns:p14="http://schemas.microsoft.com/office/powerpoint/2010/main" val="1290150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F4EBDE6-AB90-41AA-9FD9-5846A1BF5E6C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164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740A20F6-92DA-404A-A087-191B135303C4}" type="datetime4">
              <a:rPr lang="en-US" smtClean="0"/>
              <a:t>June 11, 2024</a:t>
            </a:fld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272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</a:t>
            </a:r>
          </a:p>
          <a:p>
            <a:pPr lvl="3"/>
            <a:endParaRPr lang="en-US" alt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B89AAD7E-45FA-4315-A93D-FBFB11BECEC9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020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F31C92CB-E887-49A1-89D8-F84D7E851A6D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436743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88EC468-4A16-43E1-AE8D-AFB1783B0BBF}" type="datetime4">
              <a:rPr lang="en-US" smtClean="0"/>
              <a:t>June 11, 2024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6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79F28A5-A458-41A3-A1F3-3D6D30ECF45F}" type="datetime4">
              <a:rPr lang="en-US" smtClean="0"/>
              <a:t>June 11, 2024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2369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74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platzhalter 3">
            <a:extLst>
              <a:ext uri="{FF2B5EF4-FFF2-40B4-BE49-F238E27FC236}">
                <a16:creationId xmlns:a16="http://schemas.microsoft.com/office/drawing/2014/main" id="{352817DA-0A74-AE46-BBA5-4ADB5D4F88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79" b="31679"/>
          <a:stretch/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6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platzhalter 3">
            <a:extLst>
              <a:ext uri="{FF2B5EF4-FFF2-40B4-BE49-F238E27FC236}">
                <a16:creationId xmlns:a16="http://schemas.microsoft.com/office/drawing/2014/main" id="{E8F0924D-5395-FD43-B8E8-D373CC7CDB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" r="2390"/>
          <a:stretch/>
        </p:blipFill>
        <p:spPr>
          <a:xfrm>
            <a:off x="156308" y="3509243"/>
            <a:ext cx="11904459" cy="2843731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493179" y="2480014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68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C974CED3-EFED-4069-95EA-4CD91F652799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‹Nr.›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48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24C77D95-51C1-4D00-BFF0-7F99CC3627C5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888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4A352D04-419C-4B25-A572-CBA5FE51B2EF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82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1A6A913-06DA-4771-B4FD-7A780A785411}" type="datetime4">
              <a:rPr lang="en-US" smtClean="0"/>
              <a:t>June 11, 2024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582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CD596A2-C669-4CD0-A976-13ED2B2147EE}" type="datetime4">
              <a:rPr lang="en-US" smtClean="0"/>
              <a:t>June 11, 2024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93688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A8B043BB-F1AC-41E3-A31B-3BED2C404C7F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3677071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6">
            <a:extLst>
              <a:ext uri="{FF2B5EF4-FFF2-40B4-BE49-F238E27FC236}">
                <a16:creationId xmlns:a16="http://schemas.microsoft.com/office/drawing/2014/main" id="{DA42B4DC-7C82-BE42-8B43-98733C90CC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21796"/>
          <a:stretch/>
        </p:blipFill>
        <p:spPr>
          <a:xfrm>
            <a:off x="1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8F0F412E-6302-43BD-86F3-68C92BCEFAA7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248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2B8D648-917D-4B0C-9FBD-207A63C03E30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1247287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6">
            <a:extLst>
              <a:ext uri="{FF2B5EF4-FFF2-40B4-BE49-F238E27FC236}">
                <a16:creationId xmlns:a16="http://schemas.microsoft.com/office/drawing/2014/main" id="{E69B8DE6-021B-7F4B-B1A0-828F13A9BD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19757"/>
          <a:stretch/>
        </p:blipFill>
        <p:spPr>
          <a:xfrm>
            <a:off x="-1" y="1770680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2BAD8AA-579C-4682-B026-173A722795AB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</p:spTree>
    <p:extLst>
      <p:ext uri="{BB962C8B-B14F-4D97-AF65-F5344CB8AC3E}">
        <p14:creationId xmlns:p14="http://schemas.microsoft.com/office/powerpoint/2010/main" val="22077897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367F34DA-B1E1-4786-BB5F-D171B8612B89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16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‹Nr.›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3952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3ACDFCFC-E949-42B0-9976-6FB2A855129B}" type="datetime4">
              <a:rPr lang="en-US" smtClean="0"/>
              <a:t>June 11, 2024</a:t>
            </a:fld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927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CF4CAD5-4F8E-4ED3-BFA6-CA791BA9F821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393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C2542C8C-558F-4137-8265-9B321A1AE65B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9125802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E74290C-0FB7-4906-971D-5853136A201E}" type="datetime4">
              <a:rPr lang="en-US" smtClean="0"/>
              <a:t>June 11, 2024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6300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DA9EFB5C-AFDB-4565-A383-24999B966811}" type="datetime4">
              <a:rPr lang="en-US" smtClean="0"/>
              <a:t>June 11, 2024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867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6308" y="3618384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slide master</a:t>
            </a:r>
          </a:p>
        </p:txBody>
      </p:sp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99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platzhalter 3">
            <a:extLst>
              <a:ext uri="{FF2B5EF4-FFF2-40B4-BE49-F238E27FC236}">
                <a16:creationId xmlns:a16="http://schemas.microsoft.com/office/drawing/2014/main" id="{EBDFCD1D-3B9E-AD48-9904-77642DDBEA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16" b="31616"/>
          <a:stretch/>
        </p:blipFill>
        <p:spPr>
          <a:xfrm>
            <a:off x="156308" y="3625451"/>
            <a:ext cx="11904459" cy="2707437"/>
          </a:xfrm>
          <a:prstGeom prst="round2DiagRect">
            <a:avLst>
              <a:gd name="adj1" fmla="val 0"/>
              <a:gd name="adj2" fmla="val 8317"/>
            </a:avLst>
          </a:prstGeom>
        </p:spPr>
      </p:pic>
      <p:sp>
        <p:nvSpPr>
          <p:cNvPr id="8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487258" y="1927266"/>
            <a:ext cx="11366076" cy="38003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3400" b="1"/>
            </a:lvl1pPr>
            <a:lvl2pPr marL="473979" indent="0">
              <a:buFont typeface="Arial" panose="020B0604020202020204" pitchFamily="34" charset="0"/>
              <a:buNone/>
              <a:defRPr sz="3466" b="1"/>
            </a:lvl2pPr>
            <a:lvl3pPr marL="956422" indent="0">
              <a:buFont typeface="Arial" panose="020B0604020202020204" pitchFamily="34" charset="0"/>
              <a:buNone/>
              <a:defRPr sz="3466" b="1"/>
            </a:lvl3pPr>
            <a:lvl4pPr marL="1430402" indent="0">
              <a:buFont typeface="Arial" panose="020B0604020202020204" pitchFamily="34" charset="0"/>
              <a:buNone/>
              <a:defRPr sz="3466" b="1"/>
            </a:lvl4pPr>
            <a:lvl5pPr marL="1912845" indent="0">
              <a:buFont typeface="Arial" panose="020B0604020202020204" pitchFamily="34" charset="0"/>
              <a:buNone/>
              <a:defRPr sz="3466" b="1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507567" y="2639093"/>
            <a:ext cx="11354233" cy="679663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399" b="1" i="0" baseline="0"/>
            </a:lvl1pPr>
            <a:lvl2pPr marL="473979" indent="0">
              <a:buFont typeface="Arial" panose="020B0604020202020204" pitchFamily="34" charset="0"/>
              <a:buNone/>
              <a:defRPr sz="2399" b="1" i="0"/>
            </a:lvl2pPr>
            <a:lvl3pPr marL="956422" indent="0">
              <a:buFont typeface="Arial" panose="020B0604020202020204" pitchFamily="34" charset="0"/>
              <a:buNone/>
              <a:defRPr sz="2399" b="1" i="0"/>
            </a:lvl3pPr>
            <a:lvl4pPr marL="1430402" indent="0">
              <a:buFont typeface="Arial" panose="020B0604020202020204" pitchFamily="34" charset="0"/>
              <a:buNone/>
              <a:defRPr sz="2399" b="1" i="0"/>
            </a:lvl4pPr>
            <a:lvl5pPr marL="1912845" indent="0">
              <a:buFont typeface="Arial" panose="020B0604020202020204" pitchFamily="34" charset="0"/>
              <a:buNone/>
              <a:defRPr sz="2399" b="1" i="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subline</a:t>
            </a:r>
            <a:br>
              <a:rPr lang="de-DE" dirty="0"/>
            </a:br>
            <a:r>
              <a:rPr lang="de-DE" dirty="0"/>
              <a:t>(</a:t>
            </a:r>
            <a:r>
              <a:rPr lang="en-US" dirty="0"/>
              <a:t>Also possible in two columns</a:t>
            </a:r>
            <a:r>
              <a:rPr lang="de-DE" dirty="0"/>
              <a:t>)</a:t>
            </a: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537A5579-09BA-4663-B67D-33B154205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5467" y="6525687"/>
            <a:ext cx="480889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100" noProof="0" dirty="0"/>
              <a:t>KIT – The Research University in the Helmholtz Association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6C188393-F356-4F5D-80C7-5DAA7302CA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757834" y="6432821"/>
            <a:ext cx="2302933" cy="32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altLang="de-DE" sz="2133" b="1" dirty="0">
                <a:solidFill>
                  <a:schemeClr val="tx1"/>
                </a:solidFill>
              </a:rPr>
              <a:t>www.kit.edu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170E65B-29E8-4B34-8C2D-4A01E1FD96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00" y="479852"/>
            <a:ext cx="2162067" cy="100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243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583512"/>
            <a:ext cx="11125200" cy="4486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sz="2100"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62C1F81-0292-4658-B990-314031B5EEE0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696EC4-B4CF-4701-AD06-A8439D6D8E12}" type="slidenum">
              <a:rPr lang="en-US" noProof="0" smtClean="0"/>
              <a:t>‹Nr.›</a:t>
            </a:fld>
            <a:endParaRPr lang="en-US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40BE303-A4F2-4BCB-AF82-DC9DDFB7C7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1262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D558F984-26B4-4933-8516-FE1535DED93C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7540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3E4C659-E679-417B-A9E8-A603DCE1B207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81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1" y="1583512"/>
            <a:ext cx="5486399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5654299-21F5-4380-A5B0-36A76B3ABC3F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860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4BD4C5A-35E9-47D6-BDD6-A15EE1F6811B}" type="datetime4">
              <a:rPr lang="en-US" smtClean="0"/>
              <a:t>June 11, 2024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257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7046FD4F-6F20-4022-8CF1-AABFBE35CA69}" type="datetime4">
              <a:rPr lang="en-US" smtClean="0"/>
              <a:t>June 11, 2024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566610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63BD3E5-C6B0-41CB-8EEA-5A19D71A579A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780322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6">
            <a:extLst>
              <a:ext uri="{FF2B5EF4-FFF2-40B4-BE49-F238E27FC236}">
                <a16:creationId xmlns:a16="http://schemas.microsoft.com/office/drawing/2014/main" id="{21E5EB97-EF72-C743-B225-36D9314C25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0" r="1557" b="20197"/>
          <a:stretch/>
        </p:blipFill>
        <p:spPr>
          <a:xfrm>
            <a:off x="1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DD5701E-F27F-4FC7-9A65-8970DD43482C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5926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324FF91D-7296-4205-8BDB-A92220A41345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6201408"/>
            <a:ext cx="12192000" cy="243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9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79"/>
            <a:ext cx="12192000" cy="4558317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24689504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6">
            <a:extLst>
              <a:ext uri="{FF2B5EF4-FFF2-40B4-BE49-F238E27FC236}">
                <a16:creationId xmlns:a16="http://schemas.microsoft.com/office/drawing/2014/main" id="{C4C0195D-65D3-B64E-9505-9813519B34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0" r="1557" b="18261"/>
          <a:stretch/>
        </p:blipFill>
        <p:spPr>
          <a:xfrm>
            <a:off x="1" y="1771495"/>
            <a:ext cx="12191999" cy="45583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0A5B49F6-B86F-4AD3-8EB4-0DC3B07A0E87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9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3AD220D-9F11-4B7D-8A9D-9C2F5BED8E3F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2740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84502107-A1C5-4378-9800-447D95495502}" type="datetime4">
              <a:rPr lang="en-US" smtClean="0"/>
              <a:t>June 11, 2024</a:t>
            </a:fld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3715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48853" y="1583511"/>
            <a:ext cx="6509747" cy="427754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 marL="1435016" indent="0">
              <a:buNone/>
              <a:defRPr sz="15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2" y="1583512"/>
            <a:ext cx="4238625" cy="4277541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/>
              <a:t>Click to add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4FAC4E8C-1250-48A6-B04C-BC56622F1CB3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F47D9EC-E3C8-4173-84B3-DB5A91069C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893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58554" y="624691"/>
            <a:ext cx="7295047" cy="41492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7" indent="0">
              <a:buNone/>
              <a:defRPr sz="2399"/>
            </a:lvl3pPr>
            <a:lvl4pPr marL="1371519" indent="0">
              <a:buNone/>
              <a:defRPr sz="1999"/>
            </a:lvl4pPr>
            <a:lvl5pPr marL="1828693" indent="0">
              <a:buNone/>
              <a:defRPr sz="1999"/>
            </a:lvl5pPr>
            <a:lvl6pPr marL="2285866" indent="0">
              <a:buNone/>
              <a:defRPr sz="1999"/>
            </a:lvl6pPr>
            <a:lvl7pPr marL="2743040" indent="0">
              <a:buNone/>
              <a:defRPr sz="1999"/>
            </a:lvl7pPr>
            <a:lvl8pPr marL="3200213" indent="0">
              <a:buNone/>
              <a:defRPr sz="1999"/>
            </a:lvl8pPr>
            <a:lvl9pPr marL="3657387" indent="0">
              <a:buNone/>
              <a:defRPr sz="1999"/>
            </a:lvl9pPr>
          </a:lstStyle>
          <a:p>
            <a:r>
              <a:rPr lang="de-DE" dirty="0"/>
              <a:t>Bild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992D16ED-EDD1-4A5D-BA1C-CC77859519F8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4D6481-F98B-45EE-B6D0-BF8C42A11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53" y="4836496"/>
            <a:ext cx="7291569" cy="56677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5119134-5DDA-43C1-B0D4-2BD9056B0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2030" y="5463729"/>
            <a:ext cx="7291569" cy="7695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73" indent="0">
              <a:buNone/>
              <a:defRPr sz="1400"/>
            </a:lvl2pPr>
            <a:lvl3pPr marL="914347" indent="0">
              <a:buNone/>
              <a:defRPr sz="1200"/>
            </a:lvl3pPr>
            <a:lvl4pPr marL="1371519" indent="0">
              <a:buNone/>
              <a:defRPr sz="1000"/>
            </a:lvl4pPr>
            <a:lvl5pPr marL="1828693" indent="0">
              <a:buNone/>
              <a:defRPr sz="1000"/>
            </a:lvl5pPr>
            <a:lvl6pPr marL="2285866" indent="0">
              <a:buNone/>
              <a:defRPr sz="1000"/>
            </a:lvl6pPr>
            <a:lvl7pPr marL="2743040" indent="0">
              <a:buNone/>
              <a:defRPr sz="1000"/>
            </a:lvl7pPr>
            <a:lvl8pPr marL="3200213" indent="0">
              <a:buNone/>
              <a:defRPr sz="1000"/>
            </a:lvl8pPr>
            <a:lvl9pPr marL="3657387" indent="0">
              <a:buNone/>
              <a:defRPr sz="1000"/>
            </a:lvl9pPr>
          </a:lstStyle>
          <a:p>
            <a:pPr lvl="0"/>
            <a:r>
              <a:rPr lang="en-US" altLang="de-DE" dirty="0" err="1"/>
              <a:t>Mastertextformat</a:t>
            </a:r>
            <a:r>
              <a:rPr lang="en-US" altLang="de-DE" dirty="0"/>
              <a:t> </a:t>
            </a:r>
            <a:r>
              <a:rPr lang="en-US" altLang="de-DE" dirty="0" err="1"/>
              <a:t>bearbeiten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5676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1584471"/>
            <a:ext cx="5467775" cy="4611218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3400" y="1583512"/>
            <a:ext cx="5486400" cy="45934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3DB31224-A2BA-46E6-8C08-B9EBE4CA9847}" type="datetime4">
              <a:rPr lang="en-US" smtClean="0"/>
              <a:t>June 11, 2024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6862948F-D5FC-499A-8B74-0B5A4CF72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1139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1423972"/>
            <a:ext cx="11125200" cy="468210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875D5D3D-2EDA-453D-A98B-ACA198EE4F58}" type="datetime4">
              <a:rPr lang="en-US" smtClean="0"/>
              <a:t>June 11, 2024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0AF9471-6F4B-417A-9B82-1D3AC42AE9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673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27183" y="365124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5920" y="365124"/>
            <a:ext cx="8300763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5B47A60A-81C1-450A-8258-62C9DE38B110}" type="datetime4">
              <a:rPr lang="en-US" smtClean="0"/>
              <a:t>June 11, 2024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2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424" y="2582458"/>
            <a:ext cx="5464176" cy="36072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4335A851-D77C-41AE-86D7-230684EEBDD1}" type="datetime4">
              <a:rPr lang="en-US" smtClean="0"/>
              <a:t>June 11, 2024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4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6207759" y="2590003"/>
            <a:ext cx="5467775" cy="3605685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r>
              <a:rPr lang="en-US" dirty="0"/>
              <a:t>Please insert a picture in the master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3400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3400" y="2582458"/>
            <a:ext cx="5464176" cy="360720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/>
            </a:lvl5pPr>
          </a:lstStyle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4424" y="1583512"/>
            <a:ext cx="5464176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173" indent="0">
              <a:buNone/>
              <a:defRPr sz="1999" b="1"/>
            </a:lvl2pPr>
            <a:lvl3pPr marL="914347" indent="0">
              <a:buNone/>
              <a:defRPr sz="1799" b="1"/>
            </a:lvl3pPr>
            <a:lvl4pPr marL="1371519" indent="0">
              <a:buNone/>
              <a:defRPr sz="1599" b="1"/>
            </a:lvl4pPr>
            <a:lvl5pPr marL="1828693" indent="0">
              <a:buNone/>
              <a:defRPr sz="1599" b="1"/>
            </a:lvl5pPr>
            <a:lvl6pPr marL="2285866" indent="0">
              <a:buNone/>
              <a:defRPr sz="1599" b="1"/>
            </a:lvl6pPr>
            <a:lvl7pPr marL="2743040" indent="0">
              <a:buNone/>
              <a:defRPr sz="1599" b="1"/>
            </a:lvl7pPr>
            <a:lvl8pPr marL="3200213" indent="0">
              <a:buNone/>
              <a:defRPr sz="1599" b="1"/>
            </a:lvl8pPr>
            <a:lvl9pPr marL="3657387" indent="0">
              <a:buNone/>
              <a:defRPr sz="1599" b="1"/>
            </a:lvl9pPr>
          </a:lstStyle>
          <a:p>
            <a:pPr lvl="0"/>
            <a:r>
              <a:rPr lang="en-US" altLang="de-DE" dirty="0"/>
              <a:t>Click to add subline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12D4E77B-683C-46D8-9FBD-45D28C443896}" type="datetime4">
              <a:rPr lang="en-US" smtClean="0"/>
              <a:t>June 11, 2024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38375-C357-462F-AB62-257249F8E3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947471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48B8F8E-2E80-4FE8-B44D-BD31B836C218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4"/>
          </p:nvPr>
        </p:nvSpPr>
        <p:spPr>
          <a:xfrm>
            <a:off x="0" y="1770680"/>
            <a:ext cx="12192000" cy="4404693"/>
          </a:xfrm>
          <a:solidFill>
            <a:srgbClr val="FF99FF"/>
          </a:solidFill>
        </p:spPr>
        <p:txBody>
          <a:bodyPr anchor="t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de-DE" dirty="0"/>
          </a:p>
          <a:p>
            <a:r>
              <a:rPr lang="en-US" dirty="0"/>
              <a:t>Please insert a picture in the master slide</a:t>
            </a:r>
          </a:p>
        </p:txBody>
      </p:sp>
    </p:spTree>
    <p:extLst>
      <p:ext uri="{BB962C8B-B14F-4D97-AF65-F5344CB8AC3E}">
        <p14:creationId xmlns:p14="http://schemas.microsoft.com/office/powerpoint/2010/main" val="96995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6">
            <a:extLst>
              <a:ext uri="{FF2B5EF4-FFF2-40B4-BE49-F238E27FC236}">
                <a16:creationId xmlns:a16="http://schemas.microsoft.com/office/drawing/2014/main" id="{AD469279-E5C8-404C-94A7-9CE4F8C2FF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21796"/>
          <a:stretch/>
        </p:blipFill>
        <p:spPr>
          <a:xfrm>
            <a:off x="0" y="1770680"/>
            <a:ext cx="12191999" cy="4404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/>
          <a:lstStyle/>
          <a:p>
            <a:fld id="{6AE96706-7997-401A-B3C6-DD0629218309}" type="datetime4">
              <a:rPr lang="en-US" smtClean="0"/>
              <a:t>June 11, 2024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/>
          <a:lstStyle/>
          <a:p>
            <a:fld id="{61696EC4-B4CF-4701-AD06-A8439D6D8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10E8322-A2A9-45EC-9F17-A3F73D42D1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>
              <a:defRPr/>
            </a:lvl1pPr>
          </a:lstStyle>
          <a:p>
            <a:r>
              <a:rPr lang="en-US" altLang="de-DE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4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June 12, 2024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Timo Muscheid (timo.muscheid@kit.edu)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 dirty="0"/>
              <a:t>Institute for Data Processing and Electronics (IPE)</a:t>
            </a:r>
          </a:p>
        </p:txBody>
      </p:sp>
    </p:spTree>
    <p:extLst>
      <p:ext uri="{BB962C8B-B14F-4D97-AF65-F5344CB8AC3E}">
        <p14:creationId xmlns:p14="http://schemas.microsoft.com/office/powerpoint/2010/main" val="350334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0" r:id="rId2"/>
    <p:sldLayoutId id="2147483675" r:id="rId3"/>
    <p:sldLayoutId id="2147483677" r:id="rId4"/>
    <p:sldLayoutId id="2147483687" r:id="rId5"/>
    <p:sldLayoutId id="2147483678" r:id="rId6"/>
    <p:sldLayoutId id="2147483686" r:id="rId7"/>
    <p:sldLayoutId id="2147483688" r:id="rId8"/>
    <p:sldLayoutId id="2147483691" r:id="rId9"/>
    <p:sldLayoutId id="2147483689" r:id="rId10"/>
    <p:sldLayoutId id="2147483692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702C4C1C-1ED3-4954-B0E9-D63D775CC421}" type="datetime4">
              <a:rPr lang="en-US" smtClean="0"/>
              <a:t>June 11, 2024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Prof. Maria Mustermann - Title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 dirty="0"/>
              <a:t>Name of Division, Institute,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36758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8000" y="394871"/>
            <a:ext cx="9158904" cy="76774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altLang="de-DE" dirty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01" y="1582633"/>
            <a:ext cx="11135999" cy="45234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altLang="de-DE" dirty="0"/>
              <a:t>Karlsruher Institute </a:t>
            </a:r>
            <a:r>
              <a:rPr lang="de-DE" altLang="de-DE" dirty="0" err="1"/>
              <a:t>for</a:t>
            </a:r>
            <a:r>
              <a:rPr lang="de-DE" altLang="de-DE" dirty="0"/>
              <a:t> Technology (KIT).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           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43930" y="6319881"/>
            <a:ext cx="11904143" cy="993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49C6492B-9F9B-4588-8AB6-62DBF42A6EA9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001" y="441464"/>
            <a:ext cx="1439999" cy="666959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6313" y="6329811"/>
            <a:ext cx="1370340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56BE16BE-510F-4DC1-B9F9-23B25996BEBF}" type="datetime4">
              <a:rPr lang="en-US" smtClean="0"/>
              <a:t>June 11, 2024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8000" y="6329811"/>
            <a:ext cx="43515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61696EC4-B4CF-4701-AD06-A8439D6D8E12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D87B36-D57F-487F-9086-156B2F77E750}"/>
              </a:ext>
            </a:extLst>
          </p:cNvPr>
          <p:cNvSpPr txBox="1">
            <a:spLocks/>
          </p:cNvSpPr>
          <p:nvPr userDrawn="1"/>
        </p:nvSpPr>
        <p:spPr>
          <a:xfrm>
            <a:off x="2267108" y="6329811"/>
            <a:ext cx="4908393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Prof. Maria Mustermann - Title</a:t>
            </a:r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E6A56DB-B5EE-4225-952A-4A1FEE4F4716}"/>
              </a:ext>
            </a:extLst>
          </p:cNvPr>
          <p:cNvSpPr txBox="1">
            <a:spLocks/>
          </p:cNvSpPr>
          <p:nvPr userDrawn="1"/>
        </p:nvSpPr>
        <p:spPr>
          <a:xfrm>
            <a:off x="7340601" y="6329811"/>
            <a:ext cx="4326737" cy="52818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200"/>
              <a:t>Name of Division, Institute, Business Unit</a:t>
            </a:r>
            <a:endParaRPr lang="en-US" altLang="de-DE" sz="1200" dirty="0"/>
          </a:p>
        </p:txBody>
      </p:sp>
    </p:spTree>
    <p:extLst>
      <p:ext uri="{BB962C8B-B14F-4D97-AF65-F5344CB8AC3E}">
        <p14:creationId xmlns:p14="http://schemas.microsoft.com/office/powerpoint/2010/main" val="424021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hf hdr="0" ftr="0"/>
  <p:txStyles>
    <p:titleStyle>
      <a:lvl1pPr algn="l" defTabSz="914347" rtl="0" eaLnBrk="1" latinLnBrk="0" hangingPunct="1">
        <a:lnSpc>
          <a:spcPct val="90000"/>
        </a:lnSpc>
        <a:spcBef>
          <a:spcPct val="0"/>
        </a:spcBef>
        <a:buNone/>
        <a:defRPr lang="en-US" sz="3199" b="1" kern="1200" dirty="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71448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27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982606" indent="-265098" algn="l" defTabSz="898472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535" indent="-27144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114" indent="-265098" algn="l" defTabSz="914347" rtl="0" eaLnBrk="1" latinLnBrk="0" hangingPunct="1">
        <a:lnSpc>
          <a:spcPct val="90000"/>
        </a:lnSpc>
        <a:spcBef>
          <a:spcPts val="480"/>
        </a:spcBef>
        <a:buSzPct val="88000"/>
        <a:buFontTx/>
        <a:buBlip>
          <a:blip r:embed="rId20"/>
        </a:buBlip>
        <a:defRPr sz="15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6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0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3" indent="-228587" algn="l" defTabSz="91434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4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0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7" algn="l" defTabSz="91434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99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pos="6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6921554-18EE-52E3-82B4-63986D6FCC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7258" y="1927266"/>
            <a:ext cx="11366076" cy="740106"/>
          </a:xfrm>
        </p:spPr>
        <p:txBody>
          <a:bodyPr/>
          <a:lstStyle/>
          <a:p>
            <a:r>
              <a:rPr lang="de-DE" sz="4000" dirty="0" err="1"/>
              <a:t>Resource-Efficient</a:t>
            </a:r>
            <a:r>
              <a:rPr lang="de-DE" sz="4000" dirty="0"/>
              <a:t> Multi-Band </a:t>
            </a:r>
            <a:r>
              <a:rPr lang="de-DE" sz="4000" dirty="0" err="1"/>
              <a:t>Channelization</a:t>
            </a:r>
            <a:endParaRPr lang="de-DE" sz="40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1C960D-3444-FDF3-EA57-23E4243CE3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101" y="2551399"/>
            <a:ext cx="11354233" cy="556446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de-DE" sz="1800" b="0" dirty="0"/>
              <a:t>Timo Muscheid, Luis E. </a:t>
            </a:r>
            <a:r>
              <a:rPr lang="de-DE" sz="1800" b="0" dirty="0" err="1"/>
              <a:t>Ardila</a:t>
            </a:r>
            <a:r>
              <a:rPr lang="de-DE" sz="1800" b="0" dirty="0"/>
              <a:t>-Perez, Oliver Sander</a:t>
            </a:r>
            <a:endParaRPr lang="de-DE" sz="1400" b="0" dirty="0"/>
          </a:p>
        </p:txBody>
      </p:sp>
    </p:spTree>
    <p:extLst>
      <p:ext uri="{BB962C8B-B14F-4D97-AF65-F5344CB8AC3E}">
        <p14:creationId xmlns:p14="http://schemas.microsoft.com/office/powerpoint/2010/main" val="229350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06B0D5B-510A-144D-E806-2F52D50DA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F01C5B-060F-4221-9B2A-3536D1FD3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10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3040AD-BAF5-65B3-ECB4-6123EF37F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Channelization</a:t>
            </a:r>
            <a:r>
              <a:rPr lang="de-DE" dirty="0"/>
              <a:t> </a:t>
            </a:r>
            <a:r>
              <a:rPr lang="de-DE" dirty="0" err="1"/>
              <a:t>concept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FA76995-46E3-9AAD-E607-4C26E4E7C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8" y="1465431"/>
            <a:ext cx="10744128" cy="4716253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E9C2FB4-5CB0-DD87-06A9-90F7D1B63F6D}"/>
              </a:ext>
            </a:extLst>
          </p:cNvPr>
          <p:cNvSpPr txBox="1"/>
          <p:nvPr/>
        </p:nvSpPr>
        <p:spPr>
          <a:xfrm>
            <a:off x="8566485" y="1376413"/>
            <a:ext cx="2839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u="sng" dirty="0"/>
              <a:t>Parameters </a:t>
            </a:r>
            <a:r>
              <a:rPr lang="de-DE" sz="1800" u="sng" dirty="0" err="1"/>
              <a:t>for</a:t>
            </a:r>
            <a:r>
              <a:rPr lang="de-DE" sz="1800" u="sng" dirty="0"/>
              <a:t> BULLKID:</a:t>
            </a:r>
          </a:p>
        </p:txBody>
      </p:sp>
    </p:spTree>
    <p:extLst>
      <p:ext uri="{BB962C8B-B14F-4D97-AF65-F5344CB8AC3E}">
        <p14:creationId xmlns:p14="http://schemas.microsoft.com/office/powerpoint/2010/main" val="3550890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06B0D5B-510A-144D-E806-2F52D50DA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F01C5B-060F-4221-9B2A-3536D1FD3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11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3040AD-BAF5-65B3-ECB4-6123EF37F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Channelization</a:t>
            </a:r>
            <a:r>
              <a:rPr lang="de-DE" dirty="0"/>
              <a:t> </a:t>
            </a:r>
            <a:r>
              <a:rPr lang="de-DE" dirty="0" err="1"/>
              <a:t>concept</a:t>
            </a:r>
            <a:r>
              <a:rPr lang="de-DE" dirty="0"/>
              <a:t> (2)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FA76995-46E3-9AAD-E607-4C26E4E7C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38" y="1465431"/>
            <a:ext cx="10744128" cy="4716253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7A481E57-1406-A319-2500-569BBFB06D3F}"/>
              </a:ext>
            </a:extLst>
          </p:cNvPr>
          <p:cNvSpPr txBox="1"/>
          <p:nvPr/>
        </p:nvSpPr>
        <p:spPr>
          <a:xfrm>
            <a:off x="8566485" y="1376413"/>
            <a:ext cx="2839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u="sng" dirty="0"/>
              <a:t>Parameters </a:t>
            </a:r>
            <a:r>
              <a:rPr lang="de-DE" sz="1800" u="sng" dirty="0" err="1"/>
              <a:t>for</a:t>
            </a:r>
            <a:r>
              <a:rPr lang="de-DE" sz="1800" u="sng" dirty="0"/>
              <a:t> BULLKID:</a:t>
            </a:r>
          </a:p>
        </p:txBody>
      </p:sp>
    </p:spTree>
    <p:extLst>
      <p:ext uri="{BB962C8B-B14F-4D97-AF65-F5344CB8AC3E}">
        <p14:creationId xmlns:p14="http://schemas.microsoft.com/office/powerpoint/2010/main" val="1473087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0CAE2C-D0FC-8635-3179-720A0AE4A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FCCCB8-9085-FC2C-748C-4CD64724C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12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1E21B6A-1726-5145-D53B-EC9898445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Block </a:t>
            </a:r>
            <a:r>
              <a:rPr lang="de-DE" dirty="0" err="1"/>
              <a:t>diagram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channelization</a:t>
            </a:r>
            <a:r>
              <a:rPr lang="de-DE" dirty="0"/>
              <a:t> </a:t>
            </a:r>
            <a:r>
              <a:rPr lang="de-DE" dirty="0" err="1"/>
              <a:t>stage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7DD6A49-4011-6234-FEFA-45ED73DDD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9177" y="2239474"/>
            <a:ext cx="11913644" cy="35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11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4FD5F0C-FCB4-DFBD-ADF0-2433B6AA1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E7C8D0-2F68-AAC8-F01A-993799872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13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98BE4CB-FA45-EE7E-4CA6-F456FF850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Stage 1: </a:t>
            </a:r>
            <a:r>
              <a:rPr lang="de-DE" dirty="0" err="1"/>
              <a:t>Spectrum</a:t>
            </a:r>
            <a:r>
              <a:rPr lang="de-DE" dirty="0"/>
              <a:t> shift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146E73BF-A9BB-6C56-82F6-162099C3F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6892" y="1583512"/>
            <a:ext cx="6441707" cy="4486472"/>
          </a:xfrm>
        </p:spPr>
        <p:txBody>
          <a:bodyPr>
            <a:normAutofit/>
          </a:bodyPr>
          <a:lstStyle/>
          <a:p>
            <a:r>
              <a:rPr lang="de-DE" dirty="0" err="1"/>
              <a:t>Required</a:t>
            </a:r>
            <a:r>
              <a:rPr lang="de-DE" dirty="0"/>
              <a:t> NCO </a:t>
            </a:r>
            <a:r>
              <a:rPr lang="de-DE" dirty="0" err="1"/>
              <a:t>frequency</a:t>
            </a:r>
            <a:r>
              <a:rPr lang="de-DE" dirty="0"/>
              <a:t>: </a:t>
            </a:r>
            <a:r>
              <a:rPr lang="de-DE" i="1" dirty="0" err="1"/>
              <a:t>f</a:t>
            </a:r>
            <a:r>
              <a:rPr lang="de-DE" i="1" baseline="-25000" dirty="0" err="1"/>
              <a:t>spacing</a:t>
            </a:r>
            <a:r>
              <a:rPr lang="de-DE" i="1" baseline="-25000" dirty="0"/>
              <a:t> </a:t>
            </a:r>
            <a:r>
              <a:rPr lang="de-DE" i="1" dirty="0"/>
              <a:t>/ 2</a:t>
            </a:r>
          </a:p>
          <a:p>
            <a:endParaRPr lang="de-DE" dirty="0"/>
          </a:p>
          <a:p>
            <a:r>
              <a:rPr lang="en-US" dirty="0"/>
              <a:t>NCO memory is automatically </a:t>
            </a:r>
            <a:r>
              <a:rPr lang="en-US" dirty="0" err="1"/>
              <a:t>optimised</a:t>
            </a:r>
            <a:r>
              <a:rPr lang="en-US" dirty="0"/>
              <a:t> for pointer increment of 1</a:t>
            </a:r>
            <a:endParaRPr lang="de-DE" dirty="0"/>
          </a:p>
          <a:p>
            <a:endParaRPr lang="de-DE" dirty="0"/>
          </a:p>
          <a:p>
            <a:r>
              <a:rPr lang="de-DE" dirty="0"/>
              <a:t>Fixed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runtime</a:t>
            </a:r>
            <a:endParaRPr lang="de-DE" dirty="0"/>
          </a:p>
          <a:p>
            <a:pPr lvl="1"/>
            <a:r>
              <a:rPr lang="de-DE" dirty="0" err="1"/>
              <a:t>No</a:t>
            </a:r>
            <a:r>
              <a:rPr lang="de-DE" dirty="0"/>
              <a:t> extensive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logic</a:t>
            </a:r>
            <a:r>
              <a:rPr lang="de-DE" dirty="0"/>
              <a:t> </a:t>
            </a:r>
            <a:r>
              <a:rPr lang="de-DE" dirty="0" err="1"/>
              <a:t>required</a:t>
            </a:r>
            <a:endParaRPr lang="de-DE" dirty="0"/>
          </a:p>
          <a:p>
            <a:pPr lvl="1"/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interface </a:t>
            </a:r>
            <a:r>
              <a:rPr lang="de-DE" dirty="0" err="1"/>
              <a:t>required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Delay original </a:t>
            </a:r>
            <a:r>
              <a:rPr lang="de-DE" dirty="0" err="1"/>
              <a:t>spectrum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synchronicity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5DE4A81-4C8D-BF26-193D-FBD48C29E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9" y="1541614"/>
            <a:ext cx="2128304" cy="195241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FCB8F4E-C40A-F91E-B35E-CFE452CC6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92" y="4074451"/>
            <a:ext cx="4609001" cy="1995533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56175B8C-41A7-ED25-4547-B5B023F00159}"/>
              </a:ext>
            </a:extLst>
          </p:cNvPr>
          <p:cNvSpPr txBox="1"/>
          <p:nvPr/>
        </p:nvSpPr>
        <p:spPr>
          <a:xfrm>
            <a:off x="2257125" y="1448656"/>
            <a:ext cx="1722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NCO: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74A67275-80B4-84EC-09FF-BF9E659225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664" y="1862676"/>
            <a:ext cx="2305461" cy="163135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F73008B6-6420-D86C-FACF-A92701AAC8E3}"/>
              </a:ext>
            </a:extLst>
          </p:cNvPr>
          <p:cNvSpPr txBox="1"/>
          <p:nvPr/>
        </p:nvSpPr>
        <p:spPr>
          <a:xfrm>
            <a:off x="296504" y="3826748"/>
            <a:ext cx="4516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/>
              <a:t>Zynq</a:t>
            </a:r>
            <a:r>
              <a:rPr lang="de-DE" sz="1800" dirty="0"/>
              <a:t> US+ DSP-Slice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complex</a:t>
            </a:r>
            <a:r>
              <a:rPr lang="de-DE" sz="1800" dirty="0"/>
              <a:t> </a:t>
            </a:r>
            <a:r>
              <a:rPr lang="de-DE" sz="1800" dirty="0" err="1"/>
              <a:t>mixing</a:t>
            </a:r>
            <a:r>
              <a:rPr lang="de-DE" sz="1800" dirty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318438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CD8BF6C9-CED7-20BD-CA38-449219147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960" y="3683727"/>
            <a:ext cx="9245065" cy="2549518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A3BBDE-4A46-5042-F9F1-B01AF4D9C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36FFD0-AFE4-477D-FF43-3CDEA26D7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14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A562FB2-E3F3-ACB9-47F8-25B9BFF0D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Stage 2: Polyphase </a:t>
            </a:r>
            <a:r>
              <a:rPr lang="de-DE" dirty="0" err="1"/>
              <a:t>filter</a:t>
            </a:r>
            <a:r>
              <a:rPr lang="de-DE" dirty="0"/>
              <a:t> </a:t>
            </a:r>
            <a:r>
              <a:rPr lang="de-DE" dirty="0" err="1"/>
              <a:t>bank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8BCCD726-C560-909E-E955-F429D824B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4740" y="1557729"/>
            <a:ext cx="4954603" cy="2939735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de-DE" sz="2400" u="sng" dirty="0"/>
              <a:t>FIR-Compiler</a:t>
            </a:r>
            <a:r>
              <a:rPr lang="de-DE" sz="2400" dirty="0"/>
              <a:t>:</a:t>
            </a:r>
          </a:p>
          <a:p>
            <a:r>
              <a:rPr lang="de-DE" sz="2400" dirty="0"/>
              <a:t>AMD IP-Core: </a:t>
            </a:r>
            <a:r>
              <a:rPr lang="de-DE" sz="2400" dirty="0" err="1"/>
              <a:t>fir_compiler</a:t>
            </a:r>
            <a:r>
              <a:rPr lang="de-DE" sz="2400" dirty="0"/>
              <a:t> (v7.2)</a:t>
            </a:r>
          </a:p>
          <a:p>
            <a:pPr lvl="1"/>
            <a:r>
              <a:rPr lang="de-DE" sz="2000" dirty="0"/>
              <a:t>Support </a:t>
            </a:r>
            <a:r>
              <a:rPr lang="de-DE" sz="2000" dirty="0" err="1"/>
              <a:t>for</a:t>
            </a:r>
            <a:r>
              <a:rPr lang="de-DE" sz="2000" dirty="0"/>
              <a:t> multiple </a:t>
            </a:r>
            <a:r>
              <a:rPr lang="de-DE" sz="2000" dirty="0" err="1"/>
              <a:t>channels</a:t>
            </a:r>
            <a:endParaRPr lang="de-DE" sz="2000" dirty="0"/>
          </a:p>
          <a:p>
            <a:pPr lvl="1"/>
            <a:r>
              <a:rPr lang="de-DE" sz="2000" dirty="0"/>
              <a:t>User-</a:t>
            </a:r>
            <a:r>
              <a:rPr lang="de-DE" sz="2000" dirty="0" err="1"/>
              <a:t>defined</a:t>
            </a:r>
            <a:r>
              <a:rPr lang="de-DE" sz="2000" dirty="0"/>
              <a:t> </a:t>
            </a:r>
            <a:r>
              <a:rPr lang="de-DE" sz="2000" dirty="0" err="1"/>
              <a:t>filter</a:t>
            </a:r>
            <a:r>
              <a:rPr lang="de-DE" sz="2000" dirty="0"/>
              <a:t> taps (.</a:t>
            </a:r>
            <a:r>
              <a:rPr lang="de-DE" sz="2000" dirty="0" err="1"/>
              <a:t>coe</a:t>
            </a:r>
            <a:r>
              <a:rPr lang="de-DE" sz="2000" dirty="0"/>
              <a:t>-file) </a:t>
            </a:r>
            <a:r>
              <a:rPr lang="de-DE" sz="2000" dirty="0" err="1"/>
              <a:t>with</a:t>
            </a:r>
            <a:r>
              <a:rPr lang="de-DE" sz="2000" dirty="0"/>
              <a:t> MATLAB + </a:t>
            </a:r>
            <a:r>
              <a:rPr lang="de-DE" sz="2000" dirty="0" err="1"/>
              <a:t>python</a:t>
            </a:r>
            <a:r>
              <a:rPr lang="de-DE" sz="2000" dirty="0"/>
              <a:t> </a:t>
            </a:r>
            <a:r>
              <a:rPr lang="de-DE" sz="2000" dirty="0" err="1"/>
              <a:t>scripts</a:t>
            </a:r>
            <a:endParaRPr lang="de-DE" sz="2000" dirty="0"/>
          </a:p>
          <a:p>
            <a:pPr lvl="1"/>
            <a:r>
              <a:rPr lang="de-DE" sz="2000" dirty="0"/>
              <a:t>Parallel </a:t>
            </a:r>
            <a:r>
              <a:rPr lang="de-DE" sz="2000" dirty="0" err="1"/>
              <a:t>paths</a:t>
            </a:r>
            <a:r>
              <a:rPr lang="de-DE" sz="2000" dirty="0"/>
              <a:t> -&gt; </a:t>
            </a:r>
            <a:r>
              <a:rPr lang="de-DE" sz="2000" dirty="0" err="1"/>
              <a:t>One</a:t>
            </a:r>
            <a:r>
              <a:rPr lang="de-DE" sz="2000" dirty="0"/>
              <a:t> </a:t>
            </a:r>
            <a:r>
              <a:rPr lang="de-DE" sz="2000" dirty="0" err="1"/>
              <a:t>common</a:t>
            </a:r>
            <a:r>
              <a:rPr lang="de-DE" sz="2000" dirty="0"/>
              <a:t> </a:t>
            </a:r>
            <a:r>
              <a:rPr lang="de-DE" sz="2000" dirty="0" err="1"/>
              <a:t>filter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original and </a:t>
            </a:r>
            <a:r>
              <a:rPr lang="de-DE" sz="2000" dirty="0" err="1"/>
              <a:t>shifted</a:t>
            </a:r>
            <a:r>
              <a:rPr lang="de-DE" sz="2000" dirty="0"/>
              <a:t> </a:t>
            </a:r>
            <a:r>
              <a:rPr lang="de-DE" sz="2000" dirty="0" err="1"/>
              <a:t>spectrum</a:t>
            </a:r>
            <a:br>
              <a:rPr lang="de-DE" dirty="0"/>
            </a:b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7CBD144-040C-E676-A53A-52F05B6BC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69" y="1618779"/>
            <a:ext cx="2783504" cy="1735781"/>
          </a:xfrm>
          <a:prstGeom prst="rect">
            <a:avLst/>
          </a:prstGeom>
        </p:spPr>
      </p:pic>
      <p:sp>
        <p:nvSpPr>
          <p:cNvPr id="12" name="Inhaltsplatzhalter 6">
            <a:extLst>
              <a:ext uri="{FF2B5EF4-FFF2-40B4-BE49-F238E27FC236}">
                <a16:creationId xmlns:a16="http://schemas.microsoft.com/office/drawing/2014/main" id="{43B82D16-91D0-396F-E9A8-4CFE757E2802}"/>
              </a:ext>
            </a:extLst>
          </p:cNvPr>
          <p:cNvSpPr txBox="1">
            <a:spLocks/>
          </p:cNvSpPr>
          <p:nvPr/>
        </p:nvSpPr>
        <p:spPr>
          <a:xfrm>
            <a:off x="235821" y="3354560"/>
            <a:ext cx="6232356" cy="44864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5" name="Inhaltsplatzhalter 8">
            <a:extLst>
              <a:ext uri="{FF2B5EF4-FFF2-40B4-BE49-F238E27FC236}">
                <a16:creationId xmlns:a16="http://schemas.microsoft.com/office/drawing/2014/main" id="{A9C76062-C616-23AA-BFAC-EC65879DAEC1}"/>
              </a:ext>
            </a:extLst>
          </p:cNvPr>
          <p:cNvSpPr txBox="1">
            <a:spLocks/>
          </p:cNvSpPr>
          <p:nvPr/>
        </p:nvSpPr>
        <p:spPr>
          <a:xfrm>
            <a:off x="8254181" y="1557729"/>
            <a:ext cx="3892901" cy="25902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4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400" u="sng" dirty="0"/>
              <a:t>FFT</a:t>
            </a:r>
            <a:r>
              <a:rPr lang="de-DE" sz="2400" dirty="0"/>
              <a:t>:</a:t>
            </a:r>
          </a:p>
          <a:p>
            <a:r>
              <a:rPr lang="de-DE" sz="2400" dirty="0"/>
              <a:t>AMD IP-Core: </a:t>
            </a:r>
            <a:r>
              <a:rPr lang="de-DE" sz="2400" dirty="0" err="1"/>
              <a:t>xfft</a:t>
            </a:r>
            <a:r>
              <a:rPr lang="de-DE" sz="2400" dirty="0"/>
              <a:t> (v9.1)</a:t>
            </a:r>
          </a:p>
          <a:p>
            <a:pPr lvl="1"/>
            <a:r>
              <a:rPr lang="de-DE" sz="2000" dirty="0"/>
              <a:t>Transform </a:t>
            </a:r>
            <a:r>
              <a:rPr lang="de-DE" sz="2000" dirty="0" err="1"/>
              <a:t>length</a:t>
            </a:r>
            <a:r>
              <a:rPr lang="de-DE" sz="2000" dirty="0"/>
              <a:t> = </a:t>
            </a:r>
            <a:br>
              <a:rPr lang="de-DE" sz="2000" dirty="0"/>
            </a:br>
            <a:r>
              <a:rPr lang="de-DE" sz="2000" dirty="0" err="1"/>
              <a:t>Number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subbands</a:t>
            </a:r>
            <a:endParaRPr lang="de-DE" sz="2000" dirty="0"/>
          </a:p>
          <a:p>
            <a:r>
              <a:rPr lang="de-DE" sz="2201" dirty="0"/>
              <a:t>Channel </a:t>
            </a:r>
            <a:r>
              <a:rPr lang="de-DE" sz="2201" dirty="0" err="1"/>
              <a:t>reorder</a:t>
            </a:r>
            <a:r>
              <a:rPr lang="de-DE" sz="2201" dirty="0"/>
              <a:t> </a:t>
            </a:r>
            <a:r>
              <a:rPr lang="de-DE" sz="2201" dirty="0" err="1"/>
              <a:t>required</a:t>
            </a:r>
            <a:r>
              <a:rPr lang="de-DE" sz="2201" dirty="0"/>
              <a:t> </a:t>
            </a:r>
            <a:br>
              <a:rPr lang="de-DE" sz="2201" dirty="0"/>
            </a:br>
            <a:r>
              <a:rPr lang="de-DE" sz="2201" dirty="0"/>
              <a:t>(</a:t>
            </a:r>
            <a:r>
              <a:rPr lang="de-DE" sz="2201" dirty="0" err="1"/>
              <a:t>see</a:t>
            </a:r>
            <a:r>
              <a:rPr lang="de-DE" sz="2201" dirty="0"/>
              <a:t> </a:t>
            </a:r>
            <a:r>
              <a:rPr lang="de-DE" sz="2201" dirty="0" err="1"/>
              <a:t>Xilinx</a:t>
            </a:r>
            <a:r>
              <a:rPr lang="de-DE" sz="2201" dirty="0"/>
              <a:t> XAPP 1161)</a:t>
            </a:r>
          </a:p>
          <a:p>
            <a:pPr marL="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738409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5B842A0-EE4A-A32E-0F65-FD8D8158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F625F1-D836-4CF9-E2AC-4F5B963CD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15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4359C58-1561-AD47-7314-2529D9470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578" y="371751"/>
            <a:ext cx="9158904" cy="767748"/>
          </a:xfrm>
        </p:spPr>
        <p:txBody>
          <a:bodyPr/>
          <a:lstStyle/>
          <a:p>
            <a:r>
              <a:rPr lang="de-DE" dirty="0"/>
              <a:t>Stage 3: Fine </a:t>
            </a:r>
            <a:r>
              <a:rPr lang="de-DE" dirty="0" err="1"/>
              <a:t>downconversion</a:t>
            </a:r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E4BF1008-B525-56F4-5BBD-F2CDD0C3C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6713" y="1593137"/>
            <a:ext cx="6358837" cy="4486472"/>
          </a:xfrm>
        </p:spPr>
        <p:txBody>
          <a:bodyPr>
            <a:normAutofit/>
          </a:bodyPr>
          <a:lstStyle/>
          <a:p>
            <a:r>
              <a:rPr lang="de-DE" dirty="0"/>
              <a:t>Multiple </a:t>
            </a:r>
            <a:r>
              <a:rPr lang="de-DE" dirty="0" err="1"/>
              <a:t>tones</a:t>
            </a:r>
            <a:r>
              <a:rPr lang="de-DE" dirty="0"/>
              <a:t> in TDM </a:t>
            </a:r>
            <a:r>
              <a:rPr lang="de-DE" dirty="0" err="1"/>
              <a:t>scheme</a:t>
            </a:r>
            <a:endParaRPr lang="de-DE" dirty="0"/>
          </a:p>
          <a:p>
            <a:endParaRPr lang="de-DE" dirty="0"/>
          </a:p>
          <a:p>
            <a:r>
              <a:rPr lang="de-DE" dirty="0"/>
              <a:t>Single NCO + </a:t>
            </a:r>
            <a:r>
              <a:rPr lang="de-DE" dirty="0" err="1"/>
              <a:t>complex</a:t>
            </a:r>
            <a:r>
              <a:rPr lang="de-DE" dirty="0"/>
              <a:t> </a:t>
            </a:r>
            <a:r>
              <a:rPr lang="de-DE" dirty="0" err="1"/>
              <a:t>mixer</a:t>
            </a:r>
            <a:r>
              <a:rPr lang="de-DE" dirty="0"/>
              <a:t> in </a:t>
            </a:r>
            <a:r>
              <a:rPr lang="de-DE" dirty="0" err="1"/>
              <a:t>interleaved</a:t>
            </a:r>
            <a:r>
              <a:rPr lang="de-DE" dirty="0"/>
              <a:t> </a:t>
            </a:r>
            <a:r>
              <a:rPr lang="de-DE" dirty="0" err="1"/>
              <a:t>pipeline</a:t>
            </a:r>
            <a:endParaRPr lang="de-DE" dirty="0"/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Channel-</a:t>
            </a:r>
            <a:r>
              <a:rPr lang="de-DE" dirty="0" err="1">
                <a:sym typeface="Wingdings" panose="05000000000000000000" pitchFamily="2" charset="2"/>
              </a:rPr>
              <a:t>specific</a:t>
            </a:r>
            <a:r>
              <a:rPr lang="de-DE" dirty="0">
                <a:sym typeface="Wingdings" panose="05000000000000000000" pitchFamily="2" charset="2"/>
              </a:rPr>
              <a:t> NCO </a:t>
            </a:r>
            <a:r>
              <a:rPr lang="de-DE" dirty="0" err="1">
                <a:sym typeface="Wingdings" panose="05000000000000000000" pitchFamily="2" charset="2"/>
              </a:rPr>
              <a:t>frequency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adjustable</a:t>
            </a:r>
            <a:r>
              <a:rPr lang="de-DE" dirty="0">
                <a:sym typeface="Wingdings" panose="05000000000000000000" pitchFamily="2" charset="2"/>
              </a:rPr>
              <a:t> via AXI-</a:t>
            </a:r>
            <a:r>
              <a:rPr lang="de-DE" dirty="0" err="1">
                <a:sym typeface="Wingdings" panose="05000000000000000000" pitchFamily="2" charset="2"/>
              </a:rPr>
              <a:t>lite</a:t>
            </a:r>
            <a:r>
              <a:rPr lang="de-DE" dirty="0">
                <a:sym typeface="Wingdings" panose="05000000000000000000" pitchFamily="2" charset="2"/>
              </a:rPr>
              <a:t> interface at </a:t>
            </a:r>
            <a:r>
              <a:rPr lang="de-DE" dirty="0" err="1">
                <a:sym typeface="Wingdings" panose="05000000000000000000" pitchFamily="2" charset="2"/>
              </a:rPr>
              <a:t>runtime</a:t>
            </a: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A1747440-B680-8F5C-FFD3-995677CBF2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83" y="1473222"/>
            <a:ext cx="2436220" cy="1457382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DCAC7861-3807-B103-7179-131B7AE1D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98" y="3378467"/>
            <a:ext cx="4990480" cy="2242558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9E49F4B9-825B-1813-27FE-36832AF8BD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87286" y="1473222"/>
            <a:ext cx="1815754" cy="145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65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FB7CF62-BA16-FCA5-91E0-063187982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pPr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CD3639-D182-DB76-FAA8-D8988DA94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pPr/>
              <a:t>16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494077A-6F46-592E-7BF8-F1E34A0C8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Resource</a:t>
            </a:r>
            <a:r>
              <a:rPr lang="de-DE" dirty="0"/>
              <a:t> </a:t>
            </a:r>
            <a:r>
              <a:rPr lang="de-DE" dirty="0" err="1"/>
              <a:t>consumption</a:t>
            </a:r>
            <a:endParaRPr lang="de-DE" dirty="0"/>
          </a:p>
        </p:txBody>
      </p:sp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19B8ED30-289E-FF5B-CD71-E20F718399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130999"/>
              </p:ext>
            </p:extLst>
          </p:nvPr>
        </p:nvGraphicFramePr>
        <p:xfrm>
          <a:off x="256837" y="2643131"/>
          <a:ext cx="8978603" cy="3337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0072">
                  <a:extLst>
                    <a:ext uri="{9D8B030D-6E8A-4147-A177-3AD203B41FA5}">
                      <a16:colId xmlns:a16="http://schemas.microsoft.com/office/drawing/2014/main" val="3401933853"/>
                    </a:ext>
                  </a:extLst>
                </a:gridCol>
                <a:gridCol w="1159845">
                  <a:extLst>
                    <a:ext uri="{9D8B030D-6E8A-4147-A177-3AD203B41FA5}">
                      <a16:colId xmlns:a16="http://schemas.microsoft.com/office/drawing/2014/main" val="2943548621"/>
                    </a:ext>
                  </a:extLst>
                </a:gridCol>
                <a:gridCol w="1410101">
                  <a:extLst>
                    <a:ext uri="{9D8B030D-6E8A-4147-A177-3AD203B41FA5}">
                      <a16:colId xmlns:a16="http://schemas.microsoft.com/office/drawing/2014/main" val="1093005190"/>
                    </a:ext>
                  </a:extLst>
                </a:gridCol>
                <a:gridCol w="1617044">
                  <a:extLst>
                    <a:ext uri="{9D8B030D-6E8A-4147-A177-3AD203B41FA5}">
                      <a16:colId xmlns:a16="http://schemas.microsoft.com/office/drawing/2014/main" val="2733577514"/>
                    </a:ext>
                  </a:extLst>
                </a:gridCol>
                <a:gridCol w="1501541">
                  <a:extLst>
                    <a:ext uri="{9D8B030D-6E8A-4147-A177-3AD203B41FA5}">
                      <a16:colId xmlns:a16="http://schemas.microsoft.com/office/drawing/2014/main" val="3541726209"/>
                    </a:ext>
                  </a:extLst>
                </a:gridCol>
              </a:tblGrid>
              <a:tr h="371042">
                <a:tc>
                  <a:txBody>
                    <a:bodyPr/>
                    <a:lstStyle/>
                    <a:p>
                      <a:r>
                        <a:rPr lang="de-DE" dirty="0"/>
                        <a:t>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CLB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097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err="1"/>
                        <a:t>Spectrum</a:t>
                      </a:r>
                      <a:r>
                        <a:rPr lang="de-DE" b="1" dirty="0"/>
                        <a:t> 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133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914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Polyphase </a:t>
                      </a:r>
                      <a:r>
                        <a:rPr lang="de-DE" b="1" dirty="0" err="1"/>
                        <a:t>filter</a:t>
                      </a:r>
                      <a:r>
                        <a:rPr lang="de-DE" b="1" dirty="0"/>
                        <a:t> </a:t>
                      </a:r>
                      <a:r>
                        <a:rPr lang="de-DE" b="1" dirty="0" err="1"/>
                        <a:t>bank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4826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1053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808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- FIR </a:t>
                      </a:r>
                      <a:r>
                        <a:rPr lang="de-DE" dirty="0" err="1"/>
                        <a:t>filter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7648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/>
                        <a:t>- FFT (x2)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1341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229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Fine </a:t>
                      </a:r>
                      <a:r>
                        <a:rPr lang="de-DE" b="1" dirty="0" err="1"/>
                        <a:t>downconversion</a:t>
                      </a:r>
                      <a:r>
                        <a:rPr lang="de-DE" b="1" dirty="0"/>
                        <a:t> (x2)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3960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1343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170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/>
                        <a:t>- NCO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3399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834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930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/>
                        <a:t>- </a:t>
                      </a:r>
                      <a:r>
                        <a:rPr lang="de-DE" dirty="0" err="1"/>
                        <a:t>Complex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mixer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623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/>
                        <a:t>- FIR </a:t>
                      </a:r>
                      <a:r>
                        <a:rPr lang="de-DE" dirty="0" err="1"/>
                        <a:t>filter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039640"/>
                  </a:ext>
                </a:extLst>
              </a:tr>
            </a:tbl>
          </a:graphicData>
        </a:graphic>
      </p:graphicFrame>
      <p:sp>
        <p:nvSpPr>
          <p:cNvPr id="12" name="Textfeld 11">
            <a:extLst>
              <a:ext uri="{FF2B5EF4-FFF2-40B4-BE49-F238E27FC236}">
                <a16:creationId xmlns:a16="http://schemas.microsoft.com/office/drawing/2014/main" id="{C95EDD57-DA37-B532-C581-1E4EA9DB9114}"/>
              </a:ext>
            </a:extLst>
          </p:cNvPr>
          <p:cNvSpPr txBox="1"/>
          <p:nvPr/>
        </p:nvSpPr>
        <p:spPr>
          <a:xfrm>
            <a:off x="288000" y="1668422"/>
            <a:ext cx="1142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Parameters: 250 MHz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, 64 </a:t>
            </a:r>
            <a:r>
              <a:rPr lang="de-DE" dirty="0" err="1"/>
              <a:t>subbands</a:t>
            </a:r>
            <a:r>
              <a:rPr lang="de-DE" dirty="0"/>
              <a:t>, 200 kHz </a:t>
            </a:r>
            <a:r>
              <a:rPr lang="de-DE" dirty="0" err="1"/>
              <a:t>channel</a:t>
            </a:r>
            <a:r>
              <a:rPr lang="de-DE" dirty="0"/>
              <a:t> </a:t>
            </a:r>
            <a:r>
              <a:rPr lang="de-DE" dirty="0" err="1"/>
              <a:t>bandwidth</a:t>
            </a:r>
            <a:endParaRPr lang="de-DE" dirty="0"/>
          </a:p>
        </p:txBody>
      </p:sp>
      <p:sp>
        <p:nvSpPr>
          <p:cNvPr id="2" name="Geschweifte Klammer rechts 1">
            <a:extLst>
              <a:ext uri="{FF2B5EF4-FFF2-40B4-BE49-F238E27FC236}">
                <a16:creationId xmlns:a16="http://schemas.microsoft.com/office/drawing/2014/main" id="{C0E6CA50-2085-AFFA-39A5-8E22EA1A5EA2}"/>
              </a:ext>
            </a:extLst>
          </p:cNvPr>
          <p:cNvSpPr/>
          <p:nvPr/>
        </p:nvSpPr>
        <p:spPr>
          <a:xfrm>
            <a:off x="9365381" y="4494998"/>
            <a:ext cx="283945" cy="148589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7840263-A360-8736-59E8-D4210FEF4CC8}"/>
              </a:ext>
            </a:extLst>
          </p:cNvPr>
          <p:cNvSpPr txBox="1"/>
          <p:nvPr/>
        </p:nvSpPr>
        <p:spPr>
          <a:xfrm>
            <a:off x="9686904" y="4453115"/>
            <a:ext cx="2166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Resources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channel</a:t>
            </a:r>
            <a:r>
              <a:rPr lang="de-DE" dirty="0"/>
              <a:t> in </a:t>
            </a:r>
            <a:r>
              <a:rPr lang="de-DE" dirty="0" err="1"/>
              <a:t>brute-force</a:t>
            </a:r>
            <a:r>
              <a:rPr lang="de-DE" dirty="0"/>
              <a:t> </a:t>
            </a:r>
            <a:r>
              <a:rPr lang="de-DE" dirty="0" err="1"/>
              <a:t>approach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4989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2D5A55-277C-9491-F023-182E5918F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BD7B7F5-86C4-9E28-FD05-BEEC18DE5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17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C9BB1A-7145-D175-A2C8-7F2B3C2CB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Output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channelization</a:t>
            </a:r>
            <a:r>
              <a:rPr lang="de-DE" dirty="0"/>
              <a:t> </a:t>
            </a:r>
            <a:r>
              <a:rPr lang="de-DE" dirty="0" err="1"/>
              <a:t>stage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43069FF-7CA9-A607-0E71-72C4D6FC0B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7" r="8461"/>
          <a:stretch/>
        </p:blipFill>
        <p:spPr>
          <a:xfrm>
            <a:off x="288000" y="1304223"/>
            <a:ext cx="11400348" cy="475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059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20F7980-AF61-DEE2-1198-FE775B5F5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7448" y="1583512"/>
            <a:ext cx="4401152" cy="4486472"/>
          </a:xfrm>
        </p:spPr>
        <p:txBody>
          <a:bodyPr>
            <a:normAutofit/>
          </a:bodyPr>
          <a:lstStyle/>
          <a:p>
            <a:r>
              <a:rPr lang="de-DE" dirty="0"/>
              <a:t>Implementation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ECHo</a:t>
            </a:r>
            <a:r>
              <a:rPr lang="de-DE" dirty="0"/>
              <a:t> on </a:t>
            </a:r>
            <a:r>
              <a:rPr lang="de-DE" dirty="0" err="1"/>
              <a:t>MPSoC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Low-pass </a:t>
            </a:r>
            <a:r>
              <a:rPr lang="de-DE" dirty="0" err="1"/>
              <a:t>filter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downconversion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reduces</a:t>
            </a:r>
            <a:r>
              <a:rPr lang="de-DE" dirty="0"/>
              <a:t> </a:t>
            </a:r>
            <a:r>
              <a:rPr lang="de-DE" dirty="0" err="1"/>
              <a:t>noise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1 MHz</a:t>
            </a:r>
          </a:p>
          <a:p>
            <a:endParaRPr lang="de-DE" dirty="0"/>
          </a:p>
          <a:p>
            <a:r>
              <a:rPr lang="de-DE" dirty="0" err="1"/>
              <a:t>Channelizer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b="1" dirty="0"/>
              <a:t>not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limiting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readout</a:t>
            </a:r>
            <a:r>
              <a:rPr lang="de-DE" dirty="0"/>
              <a:t> </a:t>
            </a:r>
            <a:r>
              <a:rPr lang="de-DE" dirty="0" err="1"/>
              <a:t>sensitivity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EAFA11-BA58-208E-37ED-14BD23939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6B8C23E-EB9B-7088-65AF-9868DB2DB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18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8678205-30B9-69AE-C781-3125272A4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Amplitude </a:t>
            </a:r>
            <a:r>
              <a:rPr lang="de-DE" dirty="0" err="1"/>
              <a:t>noise</a:t>
            </a:r>
            <a:r>
              <a:rPr lang="de-DE" dirty="0"/>
              <a:t> </a:t>
            </a:r>
            <a:r>
              <a:rPr lang="de-DE" dirty="0" err="1"/>
              <a:t>measurement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2694B86-1FB1-9057-A682-0ADFB19DE8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8000" y="1366786"/>
            <a:ext cx="6541741" cy="457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16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C09E074-2869-CD5B-F491-3416915CDE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7999" y="4551701"/>
            <a:ext cx="5097379" cy="2875499"/>
          </a:xfrm>
        </p:spPr>
        <p:txBody>
          <a:bodyPr/>
          <a:lstStyle/>
          <a:p>
            <a:pPr marL="0" indent="0">
              <a:buNone/>
            </a:pPr>
            <a:r>
              <a:rPr lang="de-DE" u="sng" dirty="0"/>
              <a:t>Advantages: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+  Very </a:t>
            </a:r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solution</a:t>
            </a:r>
            <a:br>
              <a:rPr lang="de-DE" dirty="0"/>
            </a:br>
            <a:r>
              <a:rPr lang="de-DE" dirty="0"/>
              <a:t>+  Further </a:t>
            </a:r>
            <a:r>
              <a:rPr lang="de-DE" dirty="0" err="1"/>
              <a:t>processing</a:t>
            </a:r>
            <a:r>
              <a:rPr lang="de-DE" dirty="0"/>
              <a:t> in time</a:t>
            </a:r>
            <a:br>
              <a:rPr lang="de-DE" dirty="0"/>
            </a:br>
            <a:r>
              <a:rPr lang="de-DE" dirty="0"/>
              <a:t>    </a:t>
            </a:r>
            <a:r>
              <a:rPr lang="de-DE" dirty="0" err="1"/>
              <a:t>division</a:t>
            </a:r>
            <a:r>
              <a:rPr lang="de-DE" dirty="0"/>
              <a:t> multiplex possible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7FD9076F-1BCE-1886-50D9-4B15A4D5D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18472" y="4551701"/>
            <a:ext cx="6051187" cy="2875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u="sng" dirty="0" err="1"/>
              <a:t>Disadvantages</a:t>
            </a:r>
            <a:r>
              <a:rPr lang="de-DE" u="sng" dirty="0"/>
              <a:t>:</a:t>
            </a:r>
          </a:p>
          <a:p>
            <a:pPr>
              <a:buFontTx/>
              <a:buChar char="-"/>
            </a:pPr>
            <a:r>
              <a:rPr lang="de-DE" dirty="0"/>
              <a:t>Limited tone </a:t>
            </a:r>
            <a:r>
              <a:rPr lang="de-DE" dirty="0" err="1"/>
              <a:t>separation</a:t>
            </a:r>
            <a:r>
              <a:rPr lang="de-DE" dirty="0"/>
              <a:t> </a:t>
            </a:r>
            <a:r>
              <a:rPr lang="de-DE" dirty="0" err="1"/>
              <a:t>capabilities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-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tone per </a:t>
            </a:r>
            <a:r>
              <a:rPr lang="de-DE" dirty="0" err="1"/>
              <a:t>subband</a:t>
            </a:r>
            <a:br>
              <a:rPr lang="de-DE" dirty="0"/>
            </a:br>
            <a:r>
              <a:rPr lang="de-DE" dirty="0"/>
              <a:t>- 2</a:t>
            </a:r>
            <a:r>
              <a:rPr lang="de-DE" baseline="30000" dirty="0"/>
              <a:t>n</a:t>
            </a:r>
            <a:r>
              <a:rPr lang="de-DE" dirty="0"/>
              <a:t> </a:t>
            </a:r>
            <a:r>
              <a:rPr lang="de-DE" dirty="0" err="1"/>
              <a:t>subbands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B556777-8736-6866-A8FC-277FC5A05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8AA57FE-DCAA-3B81-D81C-4DE7D19EC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19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D4B4E62-438B-ADCF-8BF1-2450C31BF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1A8FA6A0-E43B-95F4-CC4C-7540A0F41EBB}"/>
              </a:ext>
            </a:extLst>
          </p:cNvPr>
          <p:cNvSpPr txBox="1">
            <a:spLocks/>
          </p:cNvSpPr>
          <p:nvPr/>
        </p:nvSpPr>
        <p:spPr>
          <a:xfrm>
            <a:off x="527999" y="1502979"/>
            <a:ext cx="11378451" cy="44864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1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channelization</a:t>
            </a:r>
            <a:r>
              <a:rPr lang="de-DE" dirty="0"/>
              <a:t>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parallel tone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successfully</a:t>
            </a:r>
            <a:r>
              <a:rPr lang="de-DE" dirty="0"/>
              <a:t> </a:t>
            </a:r>
            <a:r>
              <a:rPr lang="de-DE" dirty="0" err="1"/>
              <a:t>implemented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 err="1"/>
              <a:t>Capable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division</a:t>
            </a:r>
            <a:r>
              <a:rPr lang="de-DE" dirty="0"/>
              <a:t> </a:t>
            </a:r>
            <a:r>
              <a:rPr lang="de-DE" dirty="0" err="1"/>
              <a:t>multiplexed</a:t>
            </a:r>
            <a:r>
              <a:rPr lang="de-DE" dirty="0"/>
              <a:t>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sensor</a:t>
            </a:r>
            <a:r>
              <a:rPr lang="de-DE" dirty="0"/>
              <a:t> </a:t>
            </a:r>
            <a:r>
              <a:rPr lang="de-DE" dirty="0" err="1"/>
              <a:t>readout</a:t>
            </a:r>
            <a:endParaRPr lang="de-DE" dirty="0"/>
          </a:p>
          <a:p>
            <a:endParaRPr lang="de-DE" dirty="0"/>
          </a:p>
          <a:p>
            <a:r>
              <a:rPr lang="de-DE" dirty="0"/>
              <a:t>Modular </a:t>
            </a:r>
            <a:r>
              <a:rPr lang="de-DE" dirty="0" err="1"/>
              <a:t>system</a:t>
            </a:r>
            <a:r>
              <a:rPr lang="de-DE" dirty="0"/>
              <a:t>: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,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channels</a:t>
            </a:r>
            <a:r>
              <a:rPr lang="de-DE" dirty="0"/>
              <a:t>, </a:t>
            </a:r>
            <a:r>
              <a:rPr lang="de-DE" dirty="0" err="1"/>
              <a:t>bandwidth</a:t>
            </a:r>
            <a:br>
              <a:rPr lang="de-DE" dirty="0"/>
            </a:br>
            <a:r>
              <a:rPr lang="de-DE" dirty="0">
                <a:sym typeface="Wingdings" panose="05000000000000000000" pitchFamily="2" charset="2"/>
              </a:rPr>
              <a:t> Easy </a:t>
            </a:r>
            <a:r>
              <a:rPr lang="de-DE" dirty="0" err="1">
                <a:sym typeface="Wingdings" panose="05000000000000000000" pitchFamily="2" charset="2"/>
              </a:rPr>
              <a:t>adaption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requirements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new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experiments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8430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459C3-1962-7985-8066-431993675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B63FC37-5A88-3F03-0274-A9F072E02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1DAE15-6A1E-BA8E-65CA-34A1BF91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ED307C5-A034-CBF4-F734-05C8C3DB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Research </a:t>
            </a:r>
            <a:r>
              <a:rPr lang="de-DE" dirty="0" err="1"/>
              <a:t>background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group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4FD06E3-9E57-93D2-F922-8E374A822E8C}"/>
              </a:ext>
            </a:extLst>
          </p:cNvPr>
          <p:cNvSpPr/>
          <p:nvPr/>
        </p:nvSpPr>
        <p:spPr>
          <a:xfrm>
            <a:off x="375384" y="1386038"/>
            <a:ext cx="2700000" cy="46682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EC239AB-EED6-84DF-CFAD-382E060714AE}"/>
              </a:ext>
            </a:extLst>
          </p:cNvPr>
          <p:cNvSpPr/>
          <p:nvPr/>
        </p:nvSpPr>
        <p:spPr>
          <a:xfrm>
            <a:off x="3337826" y="1386037"/>
            <a:ext cx="2700000" cy="4668253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4BFB261-CDF0-3F2C-85F1-EC8A1D819039}"/>
              </a:ext>
            </a:extLst>
          </p:cNvPr>
          <p:cNvSpPr/>
          <p:nvPr/>
        </p:nvSpPr>
        <p:spPr>
          <a:xfrm>
            <a:off x="6300268" y="1386038"/>
            <a:ext cx="2700000" cy="46682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39000F8-8277-3E82-CB35-D80D2AE90006}"/>
              </a:ext>
            </a:extLst>
          </p:cNvPr>
          <p:cNvSpPr/>
          <p:nvPr/>
        </p:nvSpPr>
        <p:spPr>
          <a:xfrm>
            <a:off x="9262711" y="1386038"/>
            <a:ext cx="2700000" cy="46682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FD93112-6DBF-7125-1FDB-E43BECA1344D}"/>
              </a:ext>
            </a:extLst>
          </p:cNvPr>
          <p:cNvSpPr txBox="1"/>
          <p:nvPr/>
        </p:nvSpPr>
        <p:spPr>
          <a:xfrm>
            <a:off x="375384" y="1573731"/>
            <a:ext cx="26999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Low-</a:t>
            </a:r>
            <a:r>
              <a:rPr lang="de-DE" dirty="0" err="1"/>
              <a:t>latency</a:t>
            </a:r>
            <a:r>
              <a:rPr lang="de-DE" dirty="0"/>
              <a:t> </a:t>
            </a:r>
            <a:r>
              <a:rPr lang="de-DE" dirty="0" err="1"/>
              <a:t>readout</a:t>
            </a:r>
            <a:r>
              <a:rPr lang="de-DE" dirty="0"/>
              <a:t> and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electronics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high-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physics</a:t>
            </a:r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673CCE0-4FF6-4538-74C4-9A7F7840374F}"/>
              </a:ext>
            </a:extLst>
          </p:cNvPr>
          <p:cNvSpPr txBox="1"/>
          <p:nvPr/>
        </p:nvSpPr>
        <p:spPr>
          <a:xfrm>
            <a:off x="3337826" y="1573731"/>
            <a:ext cx="2699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multiplexed</a:t>
            </a:r>
            <a:r>
              <a:rPr lang="de-DE" dirty="0"/>
              <a:t> </a:t>
            </a:r>
            <a:r>
              <a:rPr lang="de-DE" dirty="0" err="1"/>
              <a:t>readout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sensors</a:t>
            </a:r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343DD68-E7EF-64BA-4F3C-AABF5744D3CA}"/>
              </a:ext>
            </a:extLst>
          </p:cNvPr>
          <p:cNvSpPr txBox="1"/>
          <p:nvPr/>
        </p:nvSpPr>
        <p:spPr>
          <a:xfrm>
            <a:off x="6300267" y="1573731"/>
            <a:ext cx="2699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Quantum </a:t>
            </a:r>
            <a:r>
              <a:rPr lang="de-DE" dirty="0" err="1"/>
              <a:t>computing</a:t>
            </a:r>
            <a:r>
              <a:rPr lang="de-DE" dirty="0"/>
              <a:t> and </a:t>
            </a:r>
            <a:r>
              <a:rPr lang="de-DE" dirty="0" err="1"/>
              <a:t>qubit</a:t>
            </a:r>
            <a:r>
              <a:rPr lang="de-DE" dirty="0"/>
              <a:t> </a:t>
            </a:r>
            <a:r>
              <a:rPr lang="de-DE" dirty="0" err="1"/>
              <a:t>characterization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3C31263B-B5A7-15A8-6604-1832EBB54F61}"/>
              </a:ext>
            </a:extLst>
          </p:cNvPr>
          <p:cNvSpPr txBox="1"/>
          <p:nvPr/>
        </p:nvSpPr>
        <p:spPr>
          <a:xfrm>
            <a:off x="9262708" y="1573731"/>
            <a:ext cx="2699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Tools and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modular and </a:t>
            </a:r>
            <a:r>
              <a:rPr lang="de-DE" dirty="0" err="1"/>
              <a:t>scalable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-gen DAQ </a:t>
            </a:r>
            <a:r>
              <a:rPr lang="de-DE" dirty="0" err="1"/>
              <a:t>systems</a:t>
            </a:r>
            <a:r>
              <a:rPr lang="de-DE" dirty="0"/>
              <a:t> 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F6EA6432-03C8-09BC-DD4C-267A6D6488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698" y="3528797"/>
            <a:ext cx="1184620" cy="1254710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99115F0E-00D3-7E01-70AD-4EF94D731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5671" y="5034718"/>
            <a:ext cx="1573259" cy="885944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72AC2C07-5376-1909-F0B1-6579FB7E2F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042" y="3736142"/>
            <a:ext cx="1229719" cy="1427830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780EA1CA-F8E7-F4F4-2023-B2CE30BE14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96" y="4426679"/>
            <a:ext cx="2342977" cy="1405786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BCFB7091-981F-B78C-2E6C-9BE731F0013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9" r="14218"/>
          <a:stretch/>
        </p:blipFill>
        <p:spPr>
          <a:xfrm>
            <a:off x="7401405" y="4416030"/>
            <a:ext cx="1520583" cy="1504632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321004E4-A918-73E7-582E-6DB53DD0FD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774" y="3815972"/>
            <a:ext cx="2016493" cy="201649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6BB8EEEA-7097-A6C3-7A28-0FE8C585EE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996" y="4883443"/>
            <a:ext cx="1173902" cy="767749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0824F223-0A14-665A-F93C-494FA1618D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996" y="4134611"/>
            <a:ext cx="1173902" cy="37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410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439C817-29EA-16AB-518F-E20C1829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6C8B88A-F54F-05BD-9B15-11DF53BB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2043192-052F-C226-8B87-0ADB0B6B1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20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C657DA2-BA0E-13A7-16CD-41BBBC877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3145362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8B88CA5-29A1-ABFC-5D68-F76532FD0B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3364" y="1622513"/>
            <a:ext cx="5204861" cy="4593452"/>
          </a:xfrm>
        </p:spPr>
        <p:txBody>
          <a:bodyPr/>
          <a:lstStyle/>
          <a:p>
            <a:r>
              <a:rPr lang="de-DE" dirty="0"/>
              <a:t>Samples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either</a:t>
            </a:r>
            <a:r>
              <a:rPr lang="de-DE" dirty="0"/>
              <a:t> in ROM </a:t>
            </a:r>
            <a:r>
              <a:rPr lang="de-DE" dirty="0" err="1"/>
              <a:t>or</a:t>
            </a:r>
            <a:r>
              <a:rPr lang="de-DE" dirty="0"/>
              <a:t> in LUT, </a:t>
            </a:r>
            <a:r>
              <a:rPr lang="de-DE" dirty="0" err="1"/>
              <a:t>depending</a:t>
            </a:r>
            <a:r>
              <a:rPr lang="de-DE" dirty="0"/>
              <a:t> on </a:t>
            </a:r>
            <a:r>
              <a:rPr lang="de-DE" dirty="0" err="1"/>
              <a:t>ressource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resolution</a:t>
            </a:r>
            <a:r>
              <a:rPr lang="de-DE" dirty="0"/>
              <a:t> </a:t>
            </a: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samples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Frequency</a:t>
            </a:r>
            <a:r>
              <a:rPr lang="de-DE" dirty="0"/>
              <a:t> and </a:t>
            </a:r>
            <a:r>
              <a:rPr lang="de-DE" dirty="0" err="1"/>
              <a:t>phase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adjustable</a:t>
            </a:r>
            <a:r>
              <a:rPr lang="de-DE" dirty="0"/>
              <a:t> at </a:t>
            </a:r>
            <a:r>
              <a:rPr lang="de-DE" dirty="0" err="1"/>
              <a:t>runtime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changing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and </a:t>
            </a:r>
            <a:r>
              <a:rPr lang="de-DE" dirty="0" err="1"/>
              <a:t>increment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read</a:t>
            </a:r>
            <a:r>
              <a:rPr lang="de-DE" dirty="0"/>
              <a:t> </a:t>
            </a:r>
            <a:r>
              <a:rPr lang="de-DE" dirty="0" err="1"/>
              <a:t>pointer</a:t>
            </a:r>
            <a:endParaRPr lang="de-DE" dirty="0"/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47672B-0895-06E6-4876-6BE43E1B7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AF1AD06-4F7A-17E5-A4DF-7C96E1078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21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06501E2-8EEE-1CBA-E0DF-07E72EE1B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NCO (</a:t>
            </a:r>
            <a:r>
              <a:rPr lang="de-DE" dirty="0" err="1"/>
              <a:t>Numerically</a:t>
            </a:r>
            <a:r>
              <a:rPr lang="de-DE" dirty="0"/>
              <a:t>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Oscillator</a:t>
            </a:r>
            <a:r>
              <a:rPr lang="de-DE" dirty="0"/>
              <a:t>)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953B3F8-CCC3-FC8F-7C89-3F981A061E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3" t="9211" r="8877"/>
          <a:stretch/>
        </p:blipFill>
        <p:spPr>
          <a:xfrm>
            <a:off x="117536" y="1448519"/>
            <a:ext cx="5774551" cy="188182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9A08E0E-9EB6-8C9A-6B64-9D7922FFA4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4804" y="3690461"/>
            <a:ext cx="3221060" cy="227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142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62A277-1AF8-E6A1-A8BB-F58FC5D3E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F28B9E-9887-B833-812F-6B69B355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22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2EBA278-AD8A-FAD0-C3EE-3FC5819C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Analog </a:t>
            </a:r>
            <a:r>
              <a:rPr lang="de-DE" dirty="0" err="1"/>
              <a:t>downconversion</a:t>
            </a:r>
            <a:endParaRPr lang="de-DE" dirty="0"/>
          </a:p>
        </p:txBody>
      </p:sp>
      <p:pic>
        <p:nvPicPr>
          <p:cNvPr id="7" name="Grafik 6" descr="Ein Bild, das Screenshot, Dunkelheit, Schwarz enthält.&#10;&#10;Automatisch generierte Beschreibung">
            <a:extLst>
              <a:ext uri="{FF2B5EF4-FFF2-40B4-BE49-F238E27FC236}">
                <a16:creationId xmlns:a16="http://schemas.microsoft.com/office/drawing/2014/main" id="{30134E2D-E9D9-C476-2A36-8DE166BACE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31" y="1263386"/>
            <a:ext cx="10948737" cy="498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320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6D50CE9-BEBA-BCDD-9F5C-6AAF5C8B4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AD1EF6-80CD-2D39-EAA9-F11E45BFA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23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837B0E0-D5AB-581F-22DC-58F6FD3B8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Software </a:t>
            </a:r>
            <a:r>
              <a:rPr lang="de-DE" dirty="0" err="1"/>
              <a:t>stack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5E03167-0ABC-3E79-432F-90AFB916B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774" y="1526890"/>
            <a:ext cx="3724275" cy="4438650"/>
          </a:xfrm>
          <a:prstGeom prst="rect">
            <a:avLst/>
          </a:prstGeom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18C77CBD-F108-F23F-53F6-BAEF1D5D5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628" y="2107433"/>
            <a:ext cx="5966652" cy="4486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dirty="0"/>
              <a:t>Custom C++ </a:t>
            </a:r>
            <a:r>
              <a:rPr lang="de-DE" dirty="0" err="1"/>
              <a:t>server</a:t>
            </a:r>
            <a:r>
              <a:rPr lang="de-DE" dirty="0"/>
              <a:t> </a:t>
            </a:r>
            <a:r>
              <a:rPr lang="de-DE" dirty="0" err="1"/>
              <a:t>daemon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lnSpc>
                <a:spcPct val="150000"/>
              </a:lnSpc>
            </a:pPr>
            <a:r>
              <a:rPr lang="de-DE" dirty="0" err="1"/>
              <a:t>Configuration</a:t>
            </a:r>
            <a:r>
              <a:rPr lang="de-DE" dirty="0"/>
              <a:t> and </a:t>
            </a:r>
            <a:r>
              <a:rPr lang="de-DE" dirty="0" err="1"/>
              <a:t>read</a:t>
            </a:r>
            <a:r>
              <a:rPr lang="de-DE" dirty="0"/>
              <a:t>-back </a:t>
            </a:r>
            <a:r>
              <a:rPr lang="de-DE" dirty="0" err="1"/>
              <a:t>of</a:t>
            </a:r>
            <a:r>
              <a:rPr lang="de-DE" dirty="0"/>
              <a:t> PL </a:t>
            </a:r>
            <a:r>
              <a:rPr lang="de-DE" dirty="0" err="1"/>
              <a:t>modules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runtime</a:t>
            </a:r>
            <a:endParaRPr lang="de-DE" dirty="0"/>
          </a:p>
          <a:p>
            <a:pPr>
              <a:lnSpc>
                <a:spcPct val="150000"/>
              </a:lnSpc>
            </a:pPr>
            <a:r>
              <a:rPr lang="de-DE" dirty="0" err="1"/>
              <a:t>Commands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sent</a:t>
            </a:r>
            <a:r>
              <a:rPr lang="de-DE" dirty="0"/>
              <a:t> via gRPC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87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459C3-1962-7985-8066-431993675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B63FC37-5A88-3F03-0274-A9F072E02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1DAE15-6A1E-BA8E-65CA-34A1BF91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3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ED307C5-A034-CBF4-F734-05C8C3DB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Experiment I : </a:t>
            </a:r>
            <a:r>
              <a:rPr lang="de-DE" dirty="0" err="1"/>
              <a:t>ECHo</a:t>
            </a:r>
            <a:endParaRPr lang="de-DE" dirty="0"/>
          </a:p>
        </p:txBody>
      </p:sp>
      <p:pic>
        <p:nvPicPr>
          <p:cNvPr id="16" name="Grafik 15" descr="Ein Bild, das Elektronik, Schaltung, Computer, Zug enthält.&#10;&#10;Automatisch generierte Beschreibung">
            <a:extLst>
              <a:ext uri="{FF2B5EF4-FFF2-40B4-BE49-F238E27FC236}">
                <a16:creationId xmlns:a16="http://schemas.microsoft.com/office/drawing/2014/main" id="{127D0F42-30BF-7702-831B-6AD4890D5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606" y="4387385"/>
            <a:ext cx="2590788" cy="1830000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AA673E86-D40F-D1B5-4074-9316B6A3D5E9}"/>
              </a:ext>
            </a:extLst>
          </p:cNvPr>
          <p:cNvSpPr txBox="1"/>
          <p:nvPr/>
        </p:nvSpPr>
        <p:spPr>
          <a:xfrm>
            <a:off x="6385604" y="4807925"/>
            <a:ext cx="3750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i="1" dirty="0" err="1"/>
              <a:t>ECHo</a:t>
            </a:r>
            <a:r>
              <a:rPr lang="de-DE" sz="1800" i="1" dirty="0"/>
              <a:t> multiplexer </a:t>
            </a:r>
            <a:br>
              <a:rPr lang="de-DE" sz="1800" i="1" dirty="0"/>
            </a:br>
            <a:r>
              <a:rPr lang="de-DE" sz="1800" i="1" dirty="0" err="1"/>
              <a:t>with</a:t>
            </a:r>
            <a:r>
              <a:rPr lang="de-DE" sz="1800" i="1" dirty="0"/>
              <a:t> 16 </a:t>
            </a:r>
            <a:r>
              <a:rPr lang="de-DE" sz="1800" i="1" dirty="0" err="1"/>
              <a:t>channels</a:t>
            </a:r>
            <a:r>
              <a:rPr lang="de-DE" sz="1800" i="1" dirty="0"/>
              <a:t>:</a:t>
            </a:r>
            <a:endParaRPr lang="de-DE" sz="2000" i="1" dirty="0"/>
          </a:p>
        </p:txBody>
      </p:sp>
      <p:sp>
        <p:nvSpPr>
          <p:cNvPr id="29" name="Inhaltsplatzhalter 1">
            <a:extLst>
              <a:ext uri="{FF2B5EF4-FFF2-40B4-BE49-F238E27FC236}">
                <a16:creationId xmlns:a16="http://schemas.microsoft.com/office/drawing/2014/main" id="{A1876523-16AB-2F26-9F3A-831773F8C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939" y="1400632"/>
            <a:ext cx="4476505" cy="45381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b="1" dirty="0" err="1"/>
              <a:t>E</a:t>
            </a:r>
            <a:r>
              <a:rPr lang="de-DE" dirty="0" err="1"/>
              <a:t>lectron</a:t>
            </a:r>
            <a:r>
              <a:rPr lang="de-DE" dirty="0"/>
              <a:t> </a:t>
            </a:r>
            <a:r>
              <a:rPr lang="de-DE" b="1" dirty="0"/>
              <a:t>C</a:t>
            </a:r>
            <a:r>
              <a:rPr lang="de-DE" dirty="0"/>
              <a:t>apture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="1" dirty="0"/>
              <a:t>Ho</a:t>
            </a:r>
            <a:r>
              <a:rPr lang="de-DE" dirty="0"/>
              <a:t>lmium</a:t>
            </a:r>
            <a:r>
              <a:rPr lang="de-DE" baseline="30000" dirty="0"/>
              <a:t>163</a:t>
            </a:r>
          </a:p>
          <a:p>
            <a:pPr>
              <a:lnSpc>
                <a:spcPct val="120000"/>
              </a:lnSpc>
            </a:pPr>
            <a:r>
              <a:rPr lang="de-DE" dirty="0"/>
              <a:t>Goal: </a:t>
            </a:r>
            <a:r>
              <a:rPr lang="de-DE" dirty="0" err="1"/>
              <a:t>Finding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limit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mass</a:t>
            </a:r>
            <a:endParaRPr lang="de-DE" baseline="30000" dirty="0"/>
          </a:p>
          <a:p>
            <a:pPr>
              <a:lnSpc>
                <a:spcPct val="120000"/>
              </a:lnSpc>
            </a:pP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multiplexed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microcalorimeters</a:t>
            </a:r>
            <a:r>
              <a:rPr lang="de-DE" dirty="0"/>
              <a:t> (MMC)</a:t>
            </a:r>
          </a:p>
          <a:p>
            <a:pPr>
              <a:lnSpc>
                <a:spcPct val="120000"/>
              </a:lnSpc>
            </a:pPr>
            <a:r>
              <a:rPr lang="de-DE" dirty="0" err="1"/>
              <a:t>Detector</a:t>
            </a:r>
            <a:r>
              <a:rPr lang="de-DE" dirty="0"/>
              <a:t> </a:t>
            </a:r>
            <a:r>
              <a:rPr lang="de-DE" dirty="0" err="1"/>
              <a:t>bandwidth</a:t>
            </a:r>
            <a:r>
              <a:rPr lang="de-DE" dirty="0"/>
              <a:t>: 1 MHz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382B457-9F38-444F-01EA-27E5D72A26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830" y="1340801"/>
            <a:ext cx="6440426" cy="242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359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459C3-1962-7985-8066-431993675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FE85117-B64E-C455-1731-8761E5548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40" y="2945331"/>
            <a:ext cx="3624679" cy="3259351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B63FC37-5A88-3F03-0274-A9F072E02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1DAE15-6A1E-BA8E-65CA-34A1BF91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4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ED307C5-A034-CBF4-F734-05C8C3DB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Experiment II : BULLKID</a:t>
            </a:r>
          </a:p>
        </p:txBody>
      </p:sp>
      <p:sp>
        <p:nvSpPr>
          <p:cNvPr id="29" name="Inhaltsplatzhalter 1">
            <a:extLst>
              <a:ext uri="{FF2B5EF4-FFF2-40B4-BE49-F238E27FC236}">
                <a16:creationId xmlns:a16="http://schemas.microsoft.com/office/drawing/2014/main" id="{A1876523-16AB-2F26-9F3A-831773F8C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999" y="1622013"/>
            <a:ext cx="6382307" cy="4297524"/>
          </a:xfrm>
        </p:spPr>
        <p:txBody>
          <a:bodyPr>
            <a:normAutofit/>
          </a:bodyPr>
          <a:lstStyle/>
          <a:p>
            <a:r>
              <a:rPr lang="de-DE" dirty="0"/>
              <a:t>Goal: </a:t>
            </a:r>
            <a:r>
              <a:rPr lang="de-DE" dirty="0" err="1"/>
              <a:t>Direct</a:t>
            </a:r>
            <a:r>
              <a:rPr lang="de-DE" dirty="0"/>
              <a:t> </a:t>
            </a:r>
            <a:r>
              <a:rPr lang="de-DE" dirty="0" err="1"/>
              <a:t>dark</a:t>
            </a:r>
            <a:r>
              <a:rPr lang="de-DE" dirty="0"/>
              <a:t> matter </a:t>
            </a:r>
            <a:r>
              <a:rPr lang="de-DE" dirty="0" err="1"/>
              <a:t>search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kg-</a:t>
            </a:r>
            <a:r>
              <a:rPr lang="de-DE" dirty="0" err="1"/>
              <a:t>scale</a:t>
            </a:r>
            <a:r>
              <a:rPr lang="de-DE" dirty="0"/>
              <a:t> </a:t>
            </a:r>
            <a:r>
              <a:rPr lang="de-DE" dirty="0" err="1"/>
              <a:t>targets</a:t>
            </a:r>
            <a:br>
              <a:rPr lang="de-DE" dirty="0"/>
            </a:br>
            <a:endParaRPr lang="de-DE" dirty="0"/>
          </a:p>
          <a:p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multiplexed</a:t>
            </a:r>
            <a:r>
              <a:rPr lang="de-DE" dirty="0"/>
              <a:t> </a:t>
            </a:r>
            <a:r>
              <a:rPr lang="de-DE" dirty="0" err="1"/>
              <a:t>kinetic</a:t>
            </a:r>
            <a:r>
              <a:rPr lang="de-DE" dirty="0"/>
              <a:t> </a:t>
            </a:r>
            <a:r>
              <a:rPr lang="de-DE" dirty="0" err="1"/>
              <a:t>inductance</a:t>
            </a:r>
            <a:r>
              <a:rPr lang="de-DE" dirty="0"/>
              <a:t> </a:t>
            </a:r>
            <a:r>
              <a:rPr lang="de-DE" dirty="0" err="1"/>
              <a:t>detectors</a:t>
            </a:r>
            <a:r>
              <a:rPr lang="de-DE" dirty="0"/>
              <a:t> (KID)</a:t>
            </a:r>
          </a:p>
          <a:p>
            <a:endParaRPr lang="de-DE" dirty="0"/>
          </a:p>
          <a:p>
            <a:r>
              <a:rPr lang="de-DE" dirty="0" err="1"/>
              <a:t>Detector</a:t>
            </a:r>
            <a:r>
              <a:rPr lang="de-DE" dirty="0"/>
              <a:t> </a:t>
            </a:r>
            <a:r>
              <a:rPr lang="de-DE" dirty="0" err="1"/>
              <a:t>bandwidth</a:t>
            </a:r>
            <a:r>
              <a:rPr lang="de-DE" dirty="0"/>
              <a:t>: &lt; 100kHz</a:t>
            </a:r>
          </a:p>
          <a:p>
            <a:pPr lvl="1"/>
            <a:r>
              <a:rPr lang="de-DE" dirty="0" err="1"/>
              <a:t>Slower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rise</a:t>
            </a:r>
            <a:r>
              <a:rPr lang="de-DE" dirty="0"/>
              <a:t> time</a:t>
            </a:r>
          </a:p>
          <a:p>
            <a:pPr lvl="1"/>
            <a:r>
              <a:rPr lang="de-DE" dirty="0" err="1"/>
              <a:t>Resonatores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placed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densely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ED6413-E7B8-F5EA-C55A-2E0D127FFD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"/>
          <a:stretch/>
        </p:blipFill>
        <p:spPr>
          <a:xfrm>
            <a:off x="6918985" y="1092468"/>
            <a:ext cx="2835894" cy="201711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A32C70D-25A0-1936-17B9-D400AFC25EB5}"/>
              </a:ext>
            </a:extLst>
          </p:cNvPr>
          <p:cNvSpPr txBox="1"/>
          <p:nvPr/>
        </p:nvSpPr>
        <p:spPr>
          <a:xfrm>
            <a:off x="9672847" y="1500862"/>
            <a:ext cx="1694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i="1" dirty="0"/>
              <a:t>BULLKID multiplexer </a:t>
            </a:r>
            <a:r>
              <a:rPr lang="de-DE" sz="1800" i="1" dirty="0" err="1"/>
              <a:t>with</a:t>
            </a:r>
            <a:r>
              <a:rPr lang="de-DE" sz="1800" i="1" dirty="0"/>
              <a:t> 60 </a:t>
            </a:r>
            <a:r>
              <a:rPr lang="de-DE" sz="1800" i="1" dirty="0" err="1"/>
              <a:t>channels</a:t>
            </a:r>
            <a:endParaRPr lang="de-DE" sz="2000" i="1" dirty="0"/>
          </a:p>
        </p:txBody>
      </p:sp>
    </p:spTree>
    <p:extLst>
      <p:ext uri="{BB962C8B-B14F-4D97-AF65-F5344CB8AC3E}">
        <p14:creationId xmlns:p14="http://schemas.microsoft.com/office/powerpoint/2010/main" val="2563854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D90E262-8E4A-023C-2766-BBCF6F0CF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7761F92-93E5-C378-24DD-6F7E70DDB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5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A7297DA-B835-54D4-2C46-47D2FBAD1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Hardware &amp; </a:t>
            </a:r>
            <a:r>
              <a:rPr lang="de-DE" dirty="0" err="1"/>
              <a:t>build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2" name="Inhaltsplatzhalter 7">
            <a:extLst>
              <a:ext uri="{FF2B5EF4-FFF2-40B4-BE49-F238E27FC236}">
                <a16:creationId xmlns:a16="http://schemas.microsoft.com/office/drawing/2014/main" id="{84A1A8CD-B4CA-9D80-3003-E1600BF3AF13}"/>
              </a:ext>
            </a:extLst>
          </p:cNvPr>
          <p:cNvSpPr txBox="1">
            <a:spLocks/>
          </p:cNvSpPr>
          <p:nvPr/>
        </p:nvSpPr>
        <p:spPr>
          <a:xfrm>
            <a:off x="5885848" y="1494690"/>
            <a:ext cx="5849383" cy="28029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Tx/>
              <a:buNone/>
            </a:pPr>
            <a:endParaRPr lang="en-US" sz="1700" dirty="0">
              <a:solidFill>
                <a:prstClr val="black"/>
              </a:solidFill>
            </a:endParaRPr>
          </a:p>
        </p:txBody>
      </p:sp>
      <p:sp>
        <p:nvSpPr>
          <p:cNvPr id="7" name="Inhaltsplatzhalter 7">
            <a:extLst>
              <a:ext uri="{FF2B5EF4-FFF2-40B4-BE49-F238E27FC236}">
                <a16:creationId xmlns:a16="http://schemas.microsoft.com/office/drawing/2014/main" id="{689307F5-DF90-ADED-8A52-AD6BB8061FAF}"/>
              </a:ext>
            </a:extLst>
          </p:cNvPr>
          <p:cNvSpPr txBox="1">
            <a:spLocks/>
          </p:cNvSpPr>
          <p:nvPr/>
        </p:nvSpPr>
        <p:spPr>
          <a:xfrm>
            <a:off x="5885848" y="1850399"/>
            <a:ext cx="5908709" cy="4410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2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</a:rPr>
              <a:t>Supported device family: AMD Zynq </a:t>
            </a:r>
            <a:r>
              <a:rPr lang="en-US" sz="2400" dirty="0" err="1">
                <a:solidFill>
                  <a:prstClr val="black"/>
                </a:solidFill>
              </a:rPr>
              <a:t>UltraScale</a:t>
            </a:r>
            <a:r>
              <a:rPr lang="en-US" sz="2400" dirty="0">
                <a:solidFill>
                  <a:prstClr val="black"/>
                </a:solidFill>
              </a:rPr>
              <a:t>+</a:t>
            </a:r>
          </a:p>
          <a:p>
            <a:pPr lvl="1">
              <a:lnSpc>
                <a:spcPct val="150000"/>
              </a:lnSpc>
            </a:pPr>
            <a:r>
              <a:rPr lang="en-US" sz="2199" dirty="0" err="1">
                <a:solidFill>
                  <a:prstClr val="black"/>
                </a:solidFill>
              </a:rPr>
              <a:t>MPSoC</a:t>
            </a:r>
            <a:endParaRPr lang="en-US" sz="2199" dirty="0">
              <a:solidFill>
                <a:prstClr val="black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2199" dirty="0" err="1">
                <a:solidFill>
                  <a:prstClr val="black"/>
                </a:solidFill>
              </a:rPr>
              <a:t>RFSoC</a:t>
            </a:r>
            <a:endParaRPr lang="en-US" sz="2199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</a:rPr>
              <a:t>PL firmware in VHDL (</a:t>
            </a:r>
            <a:r>
              <a:rPr lang="en-US" sz="2400" dirty="0" err="1">
                <a:solidFill>
                  <a:prstClr val="black"/>
                </a:solidFill>
              </a:rPr>
              <a:t>Vivado</a:t>
            </a:r>
            <a:r>
              <a:rPr lang="en-US" sz="2400" dirty="0">
                <a:solidFill>
                  <a:prstClr val="black"/>
                </a:solidFill>
              </a:rPr>
              <a:t> 2020.2)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</a:rPr>
              <a:t>Device image creation with custom build system based on </a:t>
            </a:r>
            <a:r>
              <a:rPr lang="en-US" sz="2400" dirty="0" err="1">
                <a:solidFill>
                  <a:prstClr val="black"/>
                </a:solidFill>
              </a:rPr>
              <a:t>Yocto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6" name="Grafik 5" descr="Ein Bild, das Elektrische Leitungen, Text, Bautechnik, Elektronik enthält.&#10;&#10;Automatisch generierte Beschreibung">
            <a:extLst>
              <a:ext uri="{FF2B5EF4-FFF2-40B4-BE49-F238E27FC236}">
                <a16:creationId xmlns:a16="http://schemas.microsoft.com/office/drawing/2014/main" id="{ECE67D9B-0111-782A-BFCB-5E3316EB51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25" b="26425"/>
          <a:stretch/>
        </p:blipFill>
        <p:spPr>
          <a:xfrm>
            <a:off x="452129" y="1585147"/>
            <a:ext cx="2968644" cy="198873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05CA7B5-9BD6-524D-2F99-1633B7F126C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3" r="10678"/>
          <a:stretch/>
        </p:blipFill>
        <p:spPr>
          <a:xfrm>
            <a:off x="2122371" y="3735562"/>
            <a:ext cx="3125920" cy="243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858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161A20-09BA-3422-F769-E6798A6BD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843750-32F2-7848-31F8-3D64D5F6B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6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37CD86F-751A-63E1-49F2-80BDFA6E0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Problem </a:t>
            </a:r>
            <a:r>
              <a:rPr lang="de-DE" dirty="0" err="1"/>
              <a:t>statement</a:t>
            </a:r>
            <a:endParaRPr lang="de-DE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CAB66E71-E58A-48BC-CB45-C882B155FE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9" r="8711"/>
          <a:stretch/>
        </p:blipFill>
        <p:spPr>
          <a:xfrm>
            <a:off x="-149871" y="1539463"/>
            <a:ext cx="7460116" cy="3961845"/>
          </a:xfrm>
        </p:spPr>
      </p:pic>
      <p:sp>
        <p:nvSpPr>
          <p:cNvPr id="7" name="Inhaltsplatzhalter 7">
            <a:extLst>
              <a:ext uri="{FF2B5EF4-FFF2-40B4-BE49-F238E27FC236}">
                <a16:creationId xmlns:a16="http://schemas.microsoft.com/office/drawing/2014/main" id="{7DF27E52-4E93-6C93-79CE-FAAFC5A8CBD4}"/>
              </a:ext>
            </a:extLst>
          </p:cNvPr>
          <p:cNvSpPr txBox="1">
            <a:spLocks/>
          </p:cNvSpPr>
          <p:nvPr/>
        </p:nvSpPr>
        <p:spPr>
          <a:xfrm>
            <a:off x="7500916" y="1596482"/>
            <a:ext cx="4391097" cy="35080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48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27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06" indent="-265098" algn="l" defTabSz="898472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35" indent="-27144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114" indent="-265098" algn="l" defTabSz="914347" rtl="0" eaLnBrk="1" latinLnBrk="0" hangingPunct="1">
              <a:lnSpc>
                <a:spcPct val="90000"/>
              </a:lnSpc>
              <a:spcBef>
                <a:spcPts val="480"/>
              </a:spcBef>
              <a:buSzPct val="88000"/>
              <a:buFontTx/>
              <a:buBlip>
                <a:blip r:embed="rId3"/>
              </a:buBlip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5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26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00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73" indent="-228587" algn="l" defTabSz="91434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400" dirty="0" err="1">
                <a:solidFill>
                  <a:prstClr val="black"/>
                </a:solidFill>
              </a:rPr>
              <a:t>One</a:t>
            </a:r>
            <a:r>
              <a:rPr lang="de-DE" sz="2400" dirty="0">
                <a:solidFill>
                  <a:prstClr val="black"/>
                </a:solidFill>
              </a:rPr>
              <a:t> tone per </a:t>
            </a:r>
            <a:r>
              <a:rPr lang="de-DE" sz="2400" dirty="0" err="1">
                <a:solidFill>
                  <a:prstClr val="black"/>
                </a:solidFill>
              </a:rPr>
              <a:t>resonator</a:t>
            </a:r>
            <a:endParaRPr lang="de-DE" sz="24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2400" dirty="0">
                <a:solidFill>
                  <a:prstClr val="black"/>
                </a:solidFill>
              </a:rPr>
              <a:t>Realtime </a:t>
            </a:r>
            <a:r>
              <a:rPr lang="de-DE" sz="2400" dirty="0" err="1">
                <a:solidFill>
                  <a:prstClr val="black"/>
                </a:solidFill>
              </a:rPr>
              <a:t>generation</a:t>
            </a:r>
            <a:r>
              <a:rPr lang="de-DE" sz="2400" dirty="0">
                <a:solidFill>
                  <a:prstClr val="black"/>
                </a:solidFill>
              </a:rPr>
              <a:t> and </a:t>
            </a:r>
            <a:r>
              <a:rPr lang="de-DE" sz="2400" dirty="0" err="1">
                <a:solidFill>
                  <a:prstClr val="black"/>
                </a:solidFill>
              </a:rPr>
              <a:t>analysis</a:t>
            </a:r>
            <a:endParaRPr lang="de-DE" sz="24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2400" dirty="0" err="1">
                <a:solidFill>
                  <a:prstClr val="black"/>
                </a:solidFill>
              </a:rPr>
              <a:t>Nonuniform</a:t>
            </a:r>
            <a:r>
              <a:rPr lang="de-DE" sz="2400" dirty="0">
                <a:solidFill>
                  <a:prstClr val="black"/>
                </a:solidFill>
              </a:rPr>
              <a:t> </a:t>
            </a:r>
            <a:r>
              <a:rPr lang="de-DE" sz="2400" dirty="0" err="1">
                <a:solidFill>
                  <a:prstClr val="black"/>
                </a:solidFill>
              </a:rPr>
              <a:t>spacing</a:t>
            </a:r>
            <a:r>
              <a:rPr lang="de-DE" sz="2400" dirty="0">
                <a:solidFill>
                  <a:prstClr val="black"/>
                </a:solidFill>
              </a:rPr>
              <a:t> </a:t>
            </a:r>
            <a:r>
              <a:rPr lang="de-DE" sz="2400" dirty="0" err="1">
                <a:solidFill>
                  <a:prstClr val="black"/>
                </a:solidFill>
              </a:rPr>
              <a:t>of</a:t>
            </a:r>
            <a:r>
              <a:rPr lang="de-DE" sz="2400" dirty="0">
                <a:solidFill>
                  <a:prstClr val="black"/>
                </a:solidFill>
              </a:rPr>
              <a:t> </a:t>
            </a:r>
            <a:r>
              <a:rPr lang="de-DE" sz="2400" dirty="0" err="1">
                <a:solidFill>
                  <a:prstClr val="black"/>
                </a:solidFill>
              </a:rPr>
              <a:t>tones</a:t>
            </a:r>
            <a:endParaRPr lang="de-DE" sz="24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2400" dirty="0">
                <a:solidFill>
                  <a:prstClr val="black"/>
                </a:solidFill>
              </a:rPr>
              <a:t>Independent </a:t>
            </a:r>
            <a:r>
              <a:rPr lang="de-DE" sz="2400" dirty="0" err="1">
                <a:solidFill>
                  <a:prstClr val="black"/>
                </a:solidFill>
              </a:rPr>
              <a:t>processing</a:t>
            </a:r>
            <a:endParaRPr lang="de-DE" sz="2400" dirty="0">
              <a:solidFill>
                <a:prstClr val="black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9C58A34-3BA2-323D-DC38-9AE72C9561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036" y="4240704"/>
            <a:ext cx="4129736" cy="160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96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A7B66C1-3B69-07BD-EDBF-0C48AB617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83512"/>
            <a:ext cx="5828899" cy="4486472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/>
              <a:t>Direct</a:t>
            </a:r>
            <a:r>
              <a:rPr lang="de-DE" dirty="0"/>
              <a:t> </a:t>
            </a:r>
            <a:r>
              <a:rPr lang="de-DE" dirty="0" err="1"/>
              <a:t>downconversion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mixing</a:t>
            </a:r>
            <a:r>
              <a:rPr lang="de-DE" dirty="0"/>
              <a:t> </a:t>
            </a:r>
            <a:r>
              <a:rPr lang="de-DE" dirty="0" err="1"/>
              <a:t>readout</a:t>
            </a:r>
            <a:r>
              <a:rPr lang="de-DE" dirty="0"/>
              <a:t> tone </a:t>
            </a:r>
            <a:r>
              <a:rPr lang="de-DE" dirty="0" err="1"/>
              <a:t>to</a:t>
            </a:r>
            <a:r>
              <a:rPr lang="de-DE" dirty="0"/>
              <a:t> DC</a:t>
            </a:r>
          </a:p>
          <a:p>
            <a:endParaRPr lang="de-DE" dirty="0"/>
          </a:p>
          <a:p>
            <a:r>
              <a:rPr lang="de-DE" dirty="0"/>
              <a:t>Advantages:</a:t>
            </a:r>
          </a:p>
          <a:p>
            <a:pPr lvl="1"/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DDC </a:t>
            </a:r>
            <a:r>
              <a:rPr lang="de-DE" dirty="0" err="1"/>
              <a:t>frequency</a:t>
            </a:r>
            <a:endParaRPr lang="de-DE" dirty="0"/>
          </a:p>
          <a:p>
            <a:pPr lvl="1"/>
            <a:r>
              <a:rPr lang="de-DE" dirty="0"/>
              <a:t>Optimal </a:t>
            </a:r>
            <a:r>
              <a:rPr lang="de-DE" dirty="0" err="1"/>
              <a:t>resolution</a:t>
            </a:r>
            <a:r>
              <a:rPr lang="de-DE" dirty="0"/>
              <a:t> in time</a:t>
            </a:r>
          </a:p>
          <a:p>
            <a:endParaRPr lang="de-DE" dirty="0"/>
          </a:p>
          <a:p>
            <a:r>
              <a:rPr lang="de-DE" dirty="0" err="1"/>
              <a:t>Disadvantages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mixer</a:t>
            </a:r>
            <a:r>
              <a:rPr lang="de-DE" dirty="0"/>
              <a:t> and </a:t>
            </a:r>
            <a:r>
              <a:rPr lang="de-DE" dirty="0" err="1"/>
              <a:t>filter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per </a:t>
            </a:r>
            <a:r>
              <a:rPr lang="de-DE" dirty="0" err="1"/>
              <a:t>resonator</a:t>
            </a:r>
            <a:r>
              <a:rPr lang="de-DE" dirty="0"/>
              <a:t> tone</a:t>
            </a:r>
          </a:p>
          <a:p>
            <a:pPr lvl="1"/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parallelisation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pipelining</a:t>
            </a:r>
            <a:r>
              <a:rPr lang="de-DE" dirty="0"/>
              <a:t> possible</a:t>
            </a:r>
          </a:p>
          <a:p>
            <a:pPr marL="355579" lvl="1" indent="0">
              <a:buNone/>
            </a:pP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b="1" dirty="0"/>
              <a:t>Many PL </a:t>
            </a:r>
            <a:r>
              <a:rPr lang="de-DE" b="1" dirty="0" err="1"/>
              <a:t>resources</a:t>
            </a:r>
            <a:r>
              <a:rPr lang="de-DE" b="1" dirty="0"/>
              <a:t> </a:t>
            </a:r>
            <a:r>
              <a:rPr lang="de-DE" b="1" dirty="0" err="1"/>
              <a:t>required</a:t>
            </a:r>
            <a:r>
              <a:rPr lang="de-DE" b="1" dirty="0"/>
              <a:t>!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E319690-65DC-2AAF-2DF7-3A8C38B3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6BCCF24-E911-E8DC-E045-22448AFDA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7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ABE7E28-75B3-29A7-933E-9186A395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Intuitive </a:t>
            </a:r>
            <a:r>
              <a:rPr lang="de-DE" dirty="0" err="1"/>
              <a:t>solution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5C7A67-2CBF-CCE0-A9E8-1EF054CE29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167" y="810415"/>
            <a:ext cx="2528289" cy="523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334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C1D1551D-374F-7C22-0BD7-3617BF476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194" y="1593384"/>
            <a:ext cx="4473015" cy="1282199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CD1FAAC-F648-B3EE-559B-DA3B11935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4639A4C-4F0D-2082-3707-8D5EFA380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8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D4E9E11-CD55-4BAA-8649-FBDE89A5D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Polyphase </a:t>
            </a:r>
            <a:r>
              <a:rPr lang="de-DE" dirty="0" err="1"/>
              <a:t>channelizer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I: FIR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35AE59A-287C-E8CA-E01D-4699D4D78D0E}"/>
              </a:ext>
            </a:extLst>
          </p:cNvPr>
          <p:cNvSpPr txBox="1"/>
          <p:nvPr/>
        </p:nvSpPr>
        <p:spPr>
          <a:xfrm>
            <a:off x="423512" y="1275774"/>
            <a:ext cx="4005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Input </a:t>
            </a:r>
            <a:r>
              <a:rPr lang="de-DE" dirty="0" err="1"/>
              <a:t>spectrum</a:t>
            </a:r>
            <a:r>
              <a:rPr lang="de-DE" dirty="0"/>
              <a:t>: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7BC1C40-2B36-1572-F823-126DA67C9E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406" y="1572952"/>
            <a:ext cx="3793607" cy="4595722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3407A8ED-5A24-0C00-812A-D9678F4CDF38}"/>
              </a:ext>
            </a:extLst>
          </p:cNvPr>
          <p:cNvGrpSpPr/>
          <p:nvPr/>
        </p:nvGrpSpPr>
        <p:grpSpPr>
          <a:xfrm>
            <a:off x="423512" y="2961592"/>
            <a:ext cx="4578381" cy="2251284"/>
            <a:chOff x="423512" y="3623912"/>
            <a:chExt cx="4768588" cy="2483317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C323901-4C25-0595-46CC-79F69E6A7E80}"/>
                </a:ext>
              </a:extLst>
            </p:cNvPr>
            <p:cNvSpPr/>
            <p:nvPr/>
          </p:nvSpPr>
          <p:spPr>
            <a:xfrm>
              <a:off x="423512" y="3623912"/>
              <a:ext cx="4768588" cy="24833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FFCB30F6-4D44-2C2C-1F98-3AABA3827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313" y="4159486"/>
              <a:ext cx="3696102" cy="1700464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88427B7D-0F5A-3400-52EC-871C835234DC}"/>
                </a:ext>
              </a:extLst>
            </p:cNvPr>
            <p:cNvSpPr txBox="1"/>
            <p:nvPr/>
          </p:nvSpPr>
          <p:spPr>
            <a:xfrm>
              <a:off x="666610" y="3851424"/>
              <a:ext cx="4525490" cy="373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u="sng" dirty="0"/>
                <a:t>Finite Impulse Response (FIR) Filter: 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65497CBC-770D-4BB6-8F03-796760EF0B42}"/>
                </a:ext>
              </a:extLst>
            </p:cNvPr>
            <p:cNvSpPr txBox="1"/>
            <p:nvPr/>
          </p:nvSpPr>
          <p:spPr>
            <a:xfrm>
              <a:off x="796007" y="5767026"/>
              <a:ext cx="3776713" cy="2885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100" dirty="0"/>
                <a:t>https://en.wikipedia.org/wiki/Finite_impulse_response</a:t>
              </a:r>
            </a:p>
          </p:txBody>
        </p:sp>
      </p:grpSp>
      <p:pic>
        <p:nvPicPr>
          <p:cNvPr id="22" name="Grafik 21">
            <a:extLst>
              <a:ext uri="{FF2B5EF4-FFF2-40B4-BE49-F238E27FC236}">
                <a16:creationId xmlns:a16="http://schemas.microsoft.com/office/drawing/2014/main" id="{EF5C7C56-EED0-A2C3-BA7F-BBD05FAEEC9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44"/>
          <a:stretch/>
        </p:blipFill>
        <p:spPr>
          <a:xfrm>
            <a:off x="10671162" y="3774528"/>
            <a:ext cx="1401981" cy="1346500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B7593782-C743-C58E-615D-820E472055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062" y="4701318"/>
            <a:ext cx="1401981" cy="1552731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4F944755-C24E-AC5B-1F19-075265FEF1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3652" y="2616031"/>
            <a:ext cx="1336391" cy="140824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B179A678-26D9-314F-965A-1BBCA9439F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526" y="1443110"/>
            <a:ext cx="1542968" cy="1306263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7B27216-C67E-3008-365B-4F786DE70DF8}"/>
              </a:ext>
            </a:extLst>
          </p:cNvPr>
          <p:cNvSpPr txBox="1"/>
          <p:nvPr/>
        </p:nvSpPr>
        <p:spPr>
          <a:xfrm>
            <a:off x="423512" y="5419130"/>
            <a:ext cx="51735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Diagrams</a:t>
            </a:r>
            <a:r>
              <a:rPr lang="de-DE" sz="1400" dirty="0"/>
              <a:t> </a:t>
            </a:r>
            <a:r>
              <a:rPr lang="de-DE" sz="1400" dirty="0" err="1"/>
              <a:t>based</a:t>
            </a:r>
            <a:r>
              <a:rPr lang="de-DE" sz="1400" dirty="0"/>
              <a:t> on:</a:t>
            </a:r>
            <a:br>
              <a:rPr lang="de-DE" sz="1400" dirty="0"/>
            </a:br>
            <a:r>
              <a:rPr lang="de-DE" sz="1400" dirty="0"/>
              <a:t>Polyphase </a:t>
            </a:r>
            <a:r>
              <a:rPr lang="de-DE" sz="1400" dirty="0" err="1"/>
              <a:t>Channelizer</a:t>
            </a:r>
            <a:r>
              <a:rPr lang="de-DE" sz="1400" dirty="0"/>
              <a:t> </a:t>
            </a:r>
            <a:r>
              <a:rPr lang="de-DE" sz="1400" dirty="0" err="1"/>
              <a:t>Demystified</a:t>
            </a:r>
            <a:r>
              <a:rPr lang="de-DE" sz="1400" dirty="0"/>
              <a:t> [</a:t>
            </a:r>
            <a:r>
              <a:rPr lang="de-DE" sz="1400" dirty="0" err="1"/>
              <a:t>Lecture</a:t>
            </a:r>
            <a:r>
              <a:rPr lang="de-DE" sz="1400" dirty="0"/>
              <a:t> Notes]</a:t>
            </a:r>
            <a:br>
              <a:rPr lang="de-DE" sz="1400" dirty="0"/>
            </a:br>
            <a:r>
              <a:rPr lang="de-DE" sz="1400" dirty="0"/>
              <a:t>(</a:t>
            </a:r>
            <a:r>
              <a:rPr lang="de-DE" sz="1400" dirty="0" err="1"/>
              <a:t>doi</a:t>
            </a:r>
            <a:r>
              <a:rPr lang="de-DE" sz="1400" dirty="0"/>
              <a:t>: 10.1109/MSP.2015.2477423)</a:t>
            </a:r>
          </a:p>
        </p:txBody>
      </p:sp>
    </p:spTree>
    <p:extLst>
      <p:ext uri="{BB962C8B-B14F-4D97-AF65-F5344CB8AC3E}">
        <p14:creationId xmlns:p14="http://schemas.microsoft.com/office/powerpoint/2010/main" val="571996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B209E33-FBCE-AFA5-FD91-6B7218729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1FD8-603F-438E-AC40-DD7043440C8D}" type="datetime4">
              <a:rPr lang="en-US" noProof="0" smtClean="0"/>
              <a:t>June 11, 2024</a:t>
            </a:fld>
            <a:endParaRPr lang="en-US" noProof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3D7C0A-26CE-4867-1AB5-8943D7826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6EC4-B4CF-4701-AD06-A8439D6D8E12}" type="slidenum">
              <a:rPr lang="en-US" noProof="0" smtClean="0"/>
              <a:t>9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AA32B50-CFB4-580C-5FF2-0D9EB5D5F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Polyphase </a:t>
            </a:r>
            <a:r>
              <a:rPr lang="de-DE" dirty="0" err="1"/>
              <a:t>channelizer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II: DFT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D48B7BB-A4F8-6778-7298-F3B2EF04DC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98" y="4076232"/>
            <a:ext cx="771423" cy="90291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9743EBB-EE3D-97C5-B779-9912ACA5F1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98" y="5015448"/>
            <a:ext cx="771422" cy="85437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39821A6-ECC8-F6A4-1ECD-262DA0D8AE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21" y="2867557"/>
            <a:ext cx="913931" cy="96306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2166BA6-B3F3-096A-85A6-9717294E82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09" y="1923181"/>
            <a:ext cx="903343" cy="764762"/>
          </a:xfrm>
          <a:prstGeom prst="rect">
            <a:avLst/>
          </a:prstGeom>
        </p:spPr>
      </p:pic>
      <p:sp>
        <p:nvSpPr>
          <p:cNvPr id="11" name="Eckige Klammer links 10">
            <a:extLst>
              <a:ext uri="{FF2B5EF4-FFF2-40B4-BE49-F238E27FC236}">
                <a16:creationId xmlns:a16="http://schemas.microsoft.com/office/drawing/2014/main" id="{301A4DED-5D94-6849-328A-AFB3AF56B898}"/>
              </a:ext>
            </a:extLst>
          </p:cNvPr>
          <p:cNvSpPr/>
          <p:nvPr/>
        </p:nvSpPr>
        <p:spPr>
          <a:xfrm>
            <a:off x="629370" y="1902227"/>
            <a:ext cx="299458" cy="4018548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ckige Klammer links 11">
            <a:extLst>
              <a:ext uri="{FF2B5EF4-FFF2-40B4-BE49-F238E27FC236}">
                <a16:creationId xmlns:a16="http://schemas.microsoft.com/office/drawing/2014/main" id="{785CF253-EEAE-5024-B08C-2D81F27D3000}"/>
              </a:ext>
            </a:extLst>
          </p:cNvPr>
          <p:cNvSpPr/>
          <p:nvPr/>
        </p:nvSpPr>
        <p:spPr>
          <a:xfrm rot="10800000">
            <a:off x="1602723" y="1902227"/>
            <a:ext cx="299458" cy="4018548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579E32E-7D52-8417-BA57-8411671CEBDB}"/>
              </a:ext>
            </a:extLst>
          </p:cNvPr>
          <p:cNvSpPr txBox="1"/>
          <p:nvPr/>
        </p:nvSpPr>
        <p:spPr>
          <a:xfrm>
            <a:off x="7981459" y="3533486"/>
            <a:ext cx="1155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/>
              <a:t>=</a:t>
            </a:r>
            <a:endParaRPr lang="de-DE" dirty="0"/>
          </a:p>
        </p:txBody>
      </p:sp>
      <p:sp>
        <p:nvSpPr>
          <p:cNvPr id="14" name="Eckige Klammer links 13">
            <a:extLst>
              <a:ext uri="{FF2B5EF4-FFF2-40B4-BE49-F238E27FC236}">
                <a16:creationId xmlns:a16="http://schemas.microsoft.com/office/drawing/2014/main" id="{294BC621-ACAC-8D0C-CB3E-C71AD1160787}"/>
              </a:ext>
            </a:extLst>
          </p:cNvPr>
          <p:cNvSpPr/>
          <p:nvPr/>
        </p:nvSpPr>
        <p:spPr>
          <a:xfrm>
            <a:off x="3072582" y="1878155"/>
            <a:ext cx="299458" cy="4018548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ckige Klammer links 14">
            <a:extLst>
              <a:ext uri="{FF2B5EF4-FFF2-40B4-BE49-F238E27FC236}">
                <a16:creationId xmlns:a16="http://schemas.microsoft.com/office/drawing/2014/main" id="{865ED13F-A6F8-E260-9E29-D0474CD3E6A1}"/>
              </a:ext>
            </a:extLst>
          </p:cNvPr>
          <p:cNvSpPr/>
          <p:nvPr/>
        </p:nvSpPr>
        <p:spPr>
          <a:xfrm rot="10800000">
            <a:off x="7383189" y="1838417"/>
            <a:ext cx="299458" cy="4018548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432BCB3-F047-118A-C43A-3C25615D2D20}"/>
              </a:ext>
            </a:extLst>
          </p:cNvPr>
          <p:cNvSpPr txBox="1"/>
          <p:nvPr/>
        </p:nvSpPr>
        <p:spPr>
          <a:xfrm>
            <a:off x="1925146" y="3557558"/>
            <a:ext cx="1155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/>
              <a:t>x</a:t>
            </a:r>
            <a:endParaRPr lang="de-DE" dirty="0"/>
          </a:p>
        </p:txBody>
      </p:sp>
      <p:sp>
        <p:nvSpPr>
          <p:cNvPr id="17" name="Eckige Klammer links 16">
            <a:extLst>
              <a:ext uri="{FF2B5EF4-FFF2-40B4-BE49-F238E27FC236}">
                <a16:creationId xmlns:a16="http://schemas.microsoft.com/office/drawing/2014/main" id="{7119609B-E770-C7AC-13B0-C86ABB48CD42}"/>
              </a:ext>
            </a:extLst>
          </p:cNvPr>
          <p:cNvSpPr/>
          <p:nvPr/>
        </p:nvSpPr>
        <p:spPr>
          <a:xfrm>
            <a:off x="9419958" y="1825234"/>
            <a:ext cx="299458" cy="4018548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ckige Klammer links 17">
            <a:extLst>
              <a:ext uri="{FF2B5EF4-FFF2-40B4-BE49-F238E27FC236}">
                <a16:creationId xmlns:a16="http://schemas.microsoft.com/office/drawing/2014/main" id="{D12EC3CB-7A8B-E731-4C20-5FEAA62F622D}"/>
              </a:ext>
            </a:extLst>
          </p:cNvPr>
          <p:cNvSpPr/>
          <p:nvPr/>
        </p:nvSpPr>
        <p:spPr>
          <a:xfrm rot="10800000">
            <a:off x="11011041" y="1838417"/>
            <a:ext cx="299458" cy="4018548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534484C5-28A6-C57A-0FBC-B2F44637AC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572" y="4114803"/>
            <a:ext cx="931073" cy="82577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031CA217-1AF1-0C0C-11A5-C4E8A4DBB3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553" y="4968998"/>
            <a:ext cx="1084434" cy="961790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8F5E77C4-AE15-4E21-8D7D-4FDC264CD0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218" y="2962475"/>
            <a:ext cx="1225535" cy="108693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7DE0C281-C831-DF3C-673C-1C4CDEB3BE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176" y="1878155"/>
            <a:ext cx="1291189" cy="1086933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DEB90D9B-E3B3-AD98-4DEE-25CDF9A8834A}"/>
              </a:ext>
            </a:extLst>
          </p:cNvPr>
          <p:cNvSpPr txBox="1"/>
          <p:nvPr/>
        </p:nvSpPr>
        <p:spPr>
          <a:xfrm>
            <a:off x="3229534" y="2213559"/>
            <a:ext cx="4083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		1		1		1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4EEDAEA-62A7-1A1B-D93D-46D4689FE5C7}"/>
              </a:ext>
            </a:extLst>
          </p:cNvPr>
          <p:cNvSpPr txBox="1"/>
          <p:nvPr/>
        </p:nvSpPr>
        <p:spPr>
          <a:xfrm>
            <a:off x="3268744" y="3213713"/>
            <a:ext cx="418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		-j		-1		j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80B0DCE-7AF5-80AC-EBBC-8926ABB7D060}"/>
              </a:ext>
            </a:extLst>
          </p:cNvPr>
          <p:cNvSpPr txBox="1"/>
          <p:nvPr/>
        </p:nvSpPr>
        <p:spPr>
          <a:xfrm>
            <a:off x="3261172" y="4213867"/>
            <a:ext cx="418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		-1		1		-1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2E36A69-1ABB-6F4F-27CC-96E1B9EBD00D}"/>
              </a:ext>
            </a:extLst>
          </p:cNvPr>
          <p:cNvSpPr txBox="1"/>
          <p:nvPr/>
        </p:nvSpPr>
        <p:spPr>
          <a:xfrm>
            <a:off x="3237375" y="5214020"/>
            <a:ext cx="4083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		j		-1		-j</a:t>
            </a:r>
          </a:p>
        </p:txBody>
      </p:sp>
    </p:spTree>
    <p:extLst>
      <p:ext uri="{BB962C8B-B14F-4D97-AF65-F5344CB8AC3E}">
        <p14:creationId xmlns:p14="http://schemas.microsoft.com/office/powerpoint/2010/main" val="782703964"/>
      </p:ext>
    </p:extLst>
  </p:cSld>
  <p:clrMapOvr>
    <a:masterClrMapping/>
  </p:clrMapOvr>
</p:sld>
</file>

<file path=ppt/theme/theme1.xml><?xml version="1.0" encoding="utf-8"?>
<a:theme xmlns:a="http://schemas.openxmlformats.org/drawingml/2006/main" name="Folienmaster_Fächer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2.xml><?xml version="1.0" encoding="utf-8"?>
<a:theme xmlns:a="http://schemas.openxmlformats.org/drawingml/2006/main" name="Folienmaster_Form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3.xml><?xml version="1.0" encoding="utf-8"?>
<a:theme xmlns:a="http://schemas.openxmlformats.org/drawingml/2006/main" name="Folienmaster_Punkte">
  <a:themeElements>
    <a:clrScheme name="KIT FARBEN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D385F135-4BB1-4144-883F-BD663B3FA4BF}" vid="{9BD07EEE-6672-4655-8F7E-3FE0E154673F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807</Words>
  <Application>Microsoft Office PowerPoint</Application>
  <PresentationFormat>Breitbild</PresentationFormat>
  <Paragraphs>214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23</vt:i4>
      </vt:variant>
    </vt:vector>
  </HeadingPairs>
  <TitlesOfParts>
    <vt:vector size="29" baseType="lpstr">
      <vt:lpstr>Arial</vt:lpstr>
      <vt:lpstr>Calibri</vt:lpstr>
      <vt:lpstr>Wingdings</vt:lpstr>
      <vt:lpstr>Folienmaster_Fächer</vt:lpstr>
      <vt:lpstr>Folienmaster_Form</vt:lpstr>
      <vt:lpstr>Folienmaster_Punkte</vt:lpstr>
      <vt:lpstr>PowerPoint-Präsentation</vt:lpstr>
      <vt:lpstr>Research background of our working group</vt:lpstr>
      <vt:lpstr>Experiment I : ECHo</vt:lpstr>
      <vt:lpstr>Experiment II : BULLKID</vt:lpstr>
      <vt:lpstr>Hardware &amp; build system</vt:lpstr>
      <vt:lpstr>Problem statement</vt:lpstr>
      <vt:lpstr>Intuitive solution</vt:lpstr>
      <vt:lpstr>Polyphase channelizer algorithm I: FIR</vt:lpstr>
      <vt:lpstr>Polyphase channelizer algorithm II: DFT</vt:lpstr>
      <vt:lpstr>Channelization concept</vt:lpstr>
      <vt:lpstr>Channelization concept (2)</vt:lpstr>
      <vt:lpstr>Block diagram of full channelization stage</vt:lpstr>
      <vt:lpstr>Stage 1: Spectrum shift</vt:lpstr>
      <vt:lpstr>Stage 2: Polyphase filter bank</vt:lpstr>
      <vt:lpstr>Stage 3: Fine downconversion</vt:lpstr>
      <vt:lpstr>Resource consumption</vt:lpstr>
      <vt:lpstr>Output of channelization stage</vt:lpstr>
      <vt:lpstr>Amplitude noise measurement</vt:lpstr>
      <vt:lpstr>Conclusion</vt:lpstr>
      <vt:lpstr>Backup</vt:lpstr>
      <vt:lpstr>NCO (Numerically Controlled Oscillator)</vt:lpstr>
      <vt:lpstr>Analog downconversion</vt:lpstr>
      <vt:lpstr>Software stack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</dc:creator>
  <cp:lastModifiedBy>Muscheid, Timo (IPE)</cp:lastModifiedBy>
  <cp:revision>280</cp:revision>
  <cp:lastPrinted>2024-06-09T20:49:51Z</cp:lastPrinted>
  <dcterms:created xsi:type="dcterms:W3CDTF">2017-12-07T14:50:50Z</dcterms:created>
  <dcterms:modified xsi:type="dcterms:W3CDTF">2024-06-11T21:31:44Z</dcterms:modified>
</cp:coreProperties>
</file>