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5" r:id="rId1"/>
  </p:sldMasterIdLst>
  <p:notesMasterIdLst>
    <p:notesMasterId r:id="rId25"/>
  </p:notesMasterIdLst>
  <p:handoutMasterIdLst>
    <p:handoutMasterId r:id="rId26"/>
  </p:handoutMasterIdLst>
  <p:sldIdLst>
    <p:sldId id="720" r:id="rId2"/>
    <p:sldId id="760" r:id="rId3"/>
    <p:sldId id="841" r:id="rId4"/>
    <p:sldId id="846" r:id="rId5"/>
    <p:sldId id="847" r:id="rId6"/>
    <p:sldId id="857" r:id="rId7"/>
    <p:sldId id="858" r:id="rId8"/>
    <p:sldId id="859" r:id="rId9"/>
    <p:sldId id="860" r:id="rId10"/>
    <p:sldId id="848" r:id="rId11"/>
    <p:sldId id="856" r:id="rId12"/>
    <p:sldId id="855" r:id="rId13"/>
    <p:sldId id="842" r:id="rId14"/>
    <p:sldId id="849" r:id="rId15"/>
    <p:sldId id="850" r:id="rId16"/>
    <p:sldId id="843" r:id="rId17"/>
    <p:sldId id="851" r:id="rId18"/>
    <p:sldId id="852" r:id="rId19"/>
    <p:sldId id="853" r:id="rId20"/>
    <p:sldId id="844" r:id="rId21"/>
    <p:sldId id="854" r:id="rId22"/>
    <p:sldId id="845" r:id="rId23"/>
    <p:sldId id="773" r:id="rId24"/>
  </p:sldIdLst>
  <p:sldSz cx="9144000" cy="5143500" type="screen16x9"/>
  <p:notesSz cx="6797675" cy="9926638"/>
  <p:custDataLst>
    <p:tags r:id="rId27"/>
  </p:custDataLst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1pPr>
    <a:lvl2pPr marL="332039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2pPr>
    <a:lvl3pPr marL="664079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3pPr>
    <a:lvl4pPr marL="996118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4pPr>
    <a:lvl5pPr marL="1328156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5pPr>
    <a:lvl6pPr marL="1660196" algn="l" defTabSz="332039" rtl="0" eaLnBrk="1" latinLnBrk="0" hangingPunct="1"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6pPr>
    <a:lvl7pPr marL="1992235" algn="l" defTabSz="332039" rtl="0" eaLnBrk="1" latinLnBrk="0" hangingPunct="1"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7pPr>
    <a:lvl8pPr marL="2324274" algn="l" defTabSz="332039" rtl="0" eaLnBrk="1" latinLnBrk="0" hangingPunct="1"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8pPr>
    <a:lvl9pPr marL="2656313" algn="l" defTabSz="332039" rtl="0" eaLnBrk="1" latinLnBrk="0" hangingPunct="1">
      <a:defRPr kern="1200">
        <a:solidFill>
          <a:schemeClr val="tx1"/>
        </a:solidFill>
        <a:latin typeface="VW Headline OT-Book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C000"/>
    <a:srgbClr val="FF0000"/>
    <a:srgbClr val="FFC000"/>
    <a:srgbClr val="BE2E56"/>
    <a:srgbClr val="A04E4C"/>
    <a:srgbClr val="467492"/>
    <a:srgbClr val="D5B076"/>
    <a:srgbClr val="AAAB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Designformatvorlage 2 - Akz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08" autoAdjust="0"/>
    <p:restoredTop sz="89362"/>
  </p:normalViewPr>
  <p:slideViewPr>
    <p:cSldViewPr snapToGrid="0" snapToObjects="1" showGuides="1">
      <p:cViewPr varScale="1">
        <p:scale>
          <a:sx n="125" d="100"/>
          <a:sy n="125" d="100"/>
        </p:scale>
        <p:origin x="139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104" d="100"/>
          <a:sy n="104" d="100"/>
        </p:scale>
        <p:origin x="5232" y="23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E7401393-F507-1143-A58D-AA6A7F6854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681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56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l" defTabSz="917575">
              <a:defRPr sz="1200">
                <a:latin typeface="VW Headline OT-Book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714" tIns="45857" rIns="91714" bIns="45857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C3938E86-D527-3346-B8C5-93077BBBEA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9556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VW Headline OT-Book" charset="0"/>
        <a:ea typeface="MS PGothic" pitchFamily="34" charset="-128"/>
        <a:cs typeface="MS PGothic" charset="0"/>
      </a:defRPr>
    </a:lvl1pPr>
    <a:lvl2pPr marL="33203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VW Headline OT-Book" charset="0"/>
        <a:ea typeface="MS PGothic" pitchFamily="34" charset="-128"/>
        <a:cs typeface="MS PGothic" charset="0"/>
      </a:defRPr>
    </a:lvl2pPr>
    <a:lvl3pPr marL="664079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VW Headline OT-Book" charset="0"/>
        <a:ea typeface="MS PGothic" pitchFamily="34" charset="-128"/>
        <a:cs typeface="MS PGothic" charset="0"/>
      </a:defRPr>
    </a:lvl3pPr>
    <a:lvl4pPr marL="99611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VW Headline OT-Book" charset="0"/>
        <a:ea typeface="MS PGothic" pitchFamily="34" charset="-128"/>
        <a:cs typeface="MS PGothic" charset="0"/>
      </a:defRPr>
    </a:lvl4pPr>
    <a:lvl5pPr marL="132815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VW Headline OT-Book" charset="0"/>
        <a:ea typeface="MS PGothic" pitchFamily="34" charset="-128"/>
        <a:cs typeface="MS PGothic" charset="0"/>
      </a:defRPr>
    </a:lvl5pPr>
    <a:lvl6pPr marL="1660196" algn="l" defTabSz="33203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92235" algn="l" defTabSz="33203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24274" algn="l" defTabSz="33203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56313" algn="l" defTabSz="332039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754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</a:t>
            </a:r>
            <a:r>
              <a:rPr lang="en-US" dirty="0" err="1"/>
              <a:t>PnlFstpLlvMpletTerm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74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DIAGRAM: </a:t>
            </a:r>
            <a:r>
              <a:rPr lang="en-US" dirty="0" err="1"/>
              <a:t>fsmtrack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508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IMAGE: state share and first occurrence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256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HLS: C-to-VHDL by vendors (“accelerators”)</a:t>
            </a:r>
          </a:p>
          <a:p>
            <a:r>
              <a:rPr lang="en-US" dirty="0"/>
              <a:t>Generator frameworks: MathWorks HDL Coder (Simulink), Spinal HDL (Scala)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272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348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83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7354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806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053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847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EXCEL: protocol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38E86-D527-3346-B8C5-93077BBBEA8F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595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530" imgH="531" progId="TCLayout.ActiveDocument.1">
                  <p:embed/>
                </p:oleObj>
              </mc:Choice>
              <mc:Fallback>
                <p:oleObj name="think-cell Folie" r:id="rId3" imgW="530" imgH="531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11138755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ECA5E1BC-76B3-0D4B-972A-A76C48982638}"/>
              </a:ext>
            </a:extLst>
          </p:cNvPr>
          <p:cNvSpPr/>
          <p:nvPr userDrawn="1"/>
        </p:nvSpPr>
        <p:spPr>
          <a:xfrm>
            <a:off x="-6" y="0"/>
            <a:ext cx="9144000" cy="8254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66D29D1-5956-E445-8A15-6A8D1CA0369D}"/>
              </a:ext>
            </a:extLst>
          </p:cNvPr>
          <p:cNvSpPr/>
          <p:nvPr userDrawn="1"/>
        </p:nvSpPr>
        <p:spPr>
          <a:xfrm>
            <a:off x="1" y="4752416"/>
            <a:ext cx="9144000" cy="3910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4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DC6B7D46-23E8-2D48-81D5-3756C10FA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807271" cy="370676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9CDB8BBB-6D9E-6942-A618-90C6E6160DB4}"/>
              </a:ext>
            </a:extLst>
          </p:cNvPr>
          <p:cNvSpPr txBox="1">
            <a:spLocks/>
          </p:cNvSpPr>
          <p:nvPr userDrawn="1"/>
        </p:nvSpPr>
        <p:spPr>
          <a:xfrm>
            <a:off x="-1" y="4840130"/>
            <a:ext cx="5099825" cy="218914"/>
          </a:xfrm>
          <a:prstGeom prst="rect">
            <a:avLst/>
          </a:prstGeom>
        </p:spPr>
        <p:txBody>
          <a:bodyPr anchor="ctr" anchorCtr="0"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 baseline="0">
                <a:solidFill>
                  <a:schemeClr val="bg1"/>
                </a:solidFill>
                <a:latin typeface="VW Headline OT-Book" charset="0"/>
                <a:ea typeface="MS PGothic" charset="0"/>
                <a:cs typeface="MS PGothic" charset="0"/>
              </a:defRPr>
            </a:lvl1pPr>
            <a:lvl2pPr marL="332039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2pPr>
            <a:lvl3pPr marL="664079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3pPr>
            <a:lvl4pPr marL="996118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4pPr>
            <a:lvl5pPr marL="1328156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5pPr>
            <a:lvl6pPr marL="1660196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6pPr>
            <a:lvl7pPr marL="1992235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7pPr>
            <a:lvl8pPr marL="2324274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8pPr>
            <a:lvl9pPr marL="2656313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9pPr>
          </a:lstStyle>
          <a:p>
            <a:pPr algn="l"/>
            <a:r>
              <a:rPr lang="de-DE" sz="1100" baseline="0" dirty="0" err="1">
                <a:latin typeface="+mj-lt"/>
              </a:rPr>
              <a:t>Becoming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vendor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agnostic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with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the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help</a:t>
            </a:r>
            <a:r>
              <a:rPr lang="de-DE" sz="1100" baseline="0" dirty="0">
                <a:latin typeface="+mj-lt"/>
              </a:rPr>
              <a:t> </a:t>
            </a:r>
            <a:r>
              <a:rPr lang="de-DE" sz="1100" baseline="0" dirty="0" err="1">
                <a:latin typeface="+mj-lt"/>
              </a:rPr>
              <a:t>of</a:t>
            </a:r>
            <a:endParaRPr lang="de-DE" sz="1100" baseline="0" dirty="0">
              <a:latin typeface="+mj-lt"/>
            </a:endParaRPr>
          </a:p>
          <a:p>
            <a:pPr algn="l"/>
            <a:r>
              <a:rPr lang="de-DE" sz="1100" baseline="0" dirty="0">
                <a:latin typeface="+mj-lt"/>
              </a:rPr>
              <a:t>model-</a:t>
            </a:r>
            <a:r>
              <a:rPr lang="de-DE" sz="1100" baseline="0" dirty="0" err="1">
                <a:latin typeface="+mj-lt"/>
              </a:rPr>
              <a:t>based</a:t>
            </a:r>
            <a:r>
              <a:rPr lang="de-DE" sz="1100" baseline="0" dirty="0">
                <a:latin typeface="+mj-lt"/>
              </a:rPr>
              <a:t> source code </a:t>
            </a:r>
            <a:r>
              <a:rPr lang="de-DE" sz="1100" baseline="0" dirty="0" err="1">
                <a:latin typeface="+mj-lt"/>
              </a:rPr>
              <a:t>generation</a:t>
            </a:r>
            <a:endParaRPr lang="de-DE" sz="1100" baseline="0" dirty="0">
              <a:latin typeface="+mj-l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40963D4-999F-4A4F-A271-1812B03D6E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56265" y="4803363"/>
            <a:ext cx="1174750" cy="274343"/>
          </a:xfrm>
          <a:prstGeom prst="rect">
            <a:avLst/>
          </a:prstGeom>
        </p:spPr>
      </p:pic>
      <p:sp>
        <p:nvSpPr>
          <p:cNvPr id="12" name="Titel 11">
            <a:extLst>
              <a:ext uri="{FF2B5EF4-FFF2-40B4-BE49-F238E27FC236}">
                <a16:creationId xmlns:a16="http://schemas.microsoft.com/office/drawing/2014/main" id="{0A88EAB7-D491-1447-80EF-757A144559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2" y="14329"/>
            <a:ext cx="9144002" cy="490007"/>
          </a:xfrm>
          <a:prstGeom prst="rect">
            <a:avLst/>
          </a:prstGeom>
        </p:spPr>
        <p:txBody>
          <a:bodyPr anchor="ctr" anchorCtr="0"/>
          <a:lstStyle>
            <a:lvl1pPr marL="0" marR="0" indent="0" algn="l" defTabSz="914400" rtl="0" eaLnBrk="1" fontAlgn="base" latinLnBrk="0" hangingPunct="1">
              <a:lnSpc>
                <a:spcPts val="2433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433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aseline="0" dirty="0"/>
              <a:t>Title</a:t>
            </a:r>
            <a:endParaRPr lang="en-US" dirty="0"/>
          </a:p>
        </p:txBody>
      </p:sp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98438962-D8A0-615C-E5F7-CD2072FCBF22}"/>
              </a:ext>
            </a:extLst>
          </p:cNvPr>
          <p:cNvSpPr txBox="1">
            <a:spLocks/>
          </p:cNvSpPr>
          <p:nvPr userDrawn="1"/>
        </p:nvSpPr>
        <p:spPr>
          <a:xfrm>
            <a:off x="6423102" y="4838501"/>
            <a:ext cx="2720898" cy="218914"/>
          </a:xfrm>
          <a:prstGeom prst="rect">
            <a:avLst/>
          </a:prstGeom>
        </p:spPr>
        <p:txBody>
          <a:bodyPr anchor="ctr" anchorCtr="0"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 baseline="0">
                <a:solidFill>
                  <a:schemeClr val="bg1"/>
                </a:solidFill>
                <a:latin typeface="VW Headline OT-Book" charset="0"/>
                <a:ea typeface="MS PGothic" charset="0"/>
                <a:cs typeface="MS PGothic" charset="0"/>
              </a:defRPr>
            </a:lvl1pPr>
            <a:lvl2pPr marL="332039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2pPr>
            <a:lvl3pPr marL="664079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3pPr>
            <a:lvl4pPr marL="996118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4pPr>
            <a:lvl5pPr marL="1328156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5pPr>
            <a:lvl6pPr marL="1660196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6pPr>
            <a:lvl7pPr marL="1992235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7pPr>
            <a:lvl8pPr marL="2324274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8pPr>
            <a:lvl9pPr marL="2656313" algn="l" defTabSz="332039" rtl="0" eaLnBrk="1" latinLnBrk="0" hangingPunct="1">
              <a:defRPr kern="1200">
                <a:solidFill>
                  <a:schemeClr val="tx1"/>
                </a:solidFill>
                <a:latin typeface="VW Headline OT-Book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de-DE" sz="1200" baseline="0" dirty="0">
                <a:latin typeface="+mj-lt"/>
              </a:rPr>
              <a:t>1st FPGA Developers‘ Forum (June 2024)</a:t>
            </a:r>
          </a:p>
        </p:txBody>
      </p:sp>
      <p:sp>
        <p:nvSpPr>
          <p:cNvPr id="25" name="Inhaltsplatzhalter 24">
            <a:extLst>
              <a:ext uri="{FF2B5EF4-FFF2-40B4-BE49-F238E27FC236}">
                <a16:creationId xmlns:a16="http://schemas.microsoft.com/office/drawing/2014/main" id="{520E22E2-5F4A-3476-18FD-C9BBEAE3B76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0" y="510845"/>
            <a:ext cx="9144000" cy="301522"/>
          </a:xfrm>
          <a:prstGeom prst="rect">
            <a:avLst/>
          </a:prstGeom>
        </p:spPr>
        <p:txBody>
          <a:bodyPr anchor="ctr" anchorCtr="0"/>
          <a:lstStyle>
            <a:lvl1pPr>
              <a:defRPr sz="2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 | Subtitle Next</a:t>
            </a:r>
          </a:p>
        </p:txBody>
      </p:sp>
    </p:spTree>
    <p:extLst>
      <p:ext uri="{BB962C8B-B14F-4D97-AF65-F5344CB8AC3E}">
        <p14:creationId xmlns:p14="http://schemas.microsoft.com/office/powerpoint/2010/main" val="27413495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0" r:id="rId2"/>
  </p:sldLayoutIdLst>
  <p:transition>
    <p:cut/>
  </p:transition>
  <p:hf hdr="0"/>
  <p:txStyles>
    <p:titleStyle>
      <a:lvl1pPr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332039"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W Headline OT-Black" charset="0"/>
          <a:ea typeface="ＭＳ Ｐゴシック" charset="0"/>
        </a:defRPr>
      </a:lvl6pPr>
      <a:lvl7pPr marL="664079"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W Headline OT-Black" charset="0"/>
          <a:ea typeface="ＭＳ Ｐゴシック" charset="0"/>
        </a:defRPr>
      </a:lvl7pPr>
      <a:lvl8pPr marL="996118"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W Headline OT-Black" charset="0"/>
          <a:ea typeface="ＭＳ Ｐゴシック" charset="0"/>
        </a:defRPr>
      </a:lvl8pPr>
      <a:lvl9pPr marL="1328156" algn="l" rtl="0" eaLnBrk="1" fontAlgn="base" hangingPunct="1">
        <a:lnSpc>
          <a:spcPts val="2433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W Headline OT-Black" charset="0"/>
          <a:ea typeface="ＭＳ Ｐゴシック" charset="0"/>
        </a:defRPr>
      </a:lvl9pPr>
    </p:titleStyle>
    <p:bodyStyle>
      <a:lvl1pPr marL="249029" indent="-249029" algn="l" rtl="0" eaLnBrk="1" fontAlgn="base" hangingPunct="1">
        <a:lnSpc>
          <a:spcPts val="1307"/>
        </a:lnSpc>
        <a:spcBef>
          <a:spcPct val="50000"/>
        </a:spcBef>
        <a:spcAft>
          <a:spcPct val="0"/>
        </a:spcAft>
        <a:defRPr sz="1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193690" indent="-192537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Font typeface="VW Headline OT-Book" charset="0"/>
        <a:buChar char="−"/>
        <a:defRPr sz="15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387379" indent="-192537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Font typeface="VW Headline OT-Book" charset="0"/>
        <a:buChar char="−"/>
        <a:defRPr sz="15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517659" indent="-129126" algn="l" rtl="0" eaLnBrk="1" fontAlgn="base" hangingPunct="1">
        <a:lnSpc>
          <a:spcPts val="1307"/>
        </a:lnSpc>
        <a:spcBef>
          <a:spcPct val="50000"/>
        </a:spcBef>
        <a:spcAft>
          <a:spcPct val="0"/>
        </a:spcAft>
        <a:buChar char="•"/>
        <a:defRPr sz="1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654855" indent="-136044" algn="l" rtl="0" eaLnBrk="1" fontAlgn="base" hangingPunct="1">
        <a:lnSpc>
          <a:spcPts val="1307"/>
        </a:lnSpc>
        <a:spcBef>
          <a:spcPct val="50000"/>
        </a:spcBef>
        <a:spcAft>
          <a:spcPct val="0"/>
        </a:spcAft>
        <a:buChar char="•"/>
        <a:defRPr sz="1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986894" indent="-136044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</a:defRPr>
      </a:lvl6pPr>
      <a:lvl7pPr marL="1318933" indent="-136044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</a:defRPr>
      </a:lvl7pPr>
      <a:lvl8pPr marL="1650972" indent="-136044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</a:defRPr>
      </a:lvl8pPr>
      <a:lvl9pPr marL="1983011" indent="-136044" algn="l" rtl="0" eaLnBrk="1" fontAlgn="base" hangingPunct="1">
        <a:lnSpc>
          <a:spcPts val="1888"/>
        </a:lnSpc>
        <a:spcBef>
          <a:spcPct val="5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2039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4079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96118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28156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60196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92235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24274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56313" algn="l" defTabSz="33203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10" Type="http://schemas.openxmlformats.org/officeDocument/2006/relationships/image" Target="../media/image25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psitech.github.io/Laser-Scanner-By-Platform/" TargetMode="External"/><Relationship Id="rId2" Type="http://schemas.openxmlformats.org/officeDocument/2006/relationships/hyperlink" Target="https://github.com/mpsitech/The-Whiznium-Document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hyperlink" Target="https://www.mpsitech.com/documentation/presentations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psitech" TargetMode="External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Natur enthält.&#10;&#10;Automatisch generierte Beschreibung">
            <a:extLst>
              <a:ext uri="{FF2B5EF4-FFF2-40B4-BE49-F238E27FC236}">
                <a16:creationId xmlns:a16="http://schemas.microsoft.com/office/drawing/2014/main" id="{578317C0-34F0-5F43-88FD-CD9BAA58E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C9E5C82-5676-4F4B-82EE-93C4A0A69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202" y="4137008"/>
            <a:ext cx="2603500" cy="819620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FA27EB2A-15C7-3D42-8D2D-D1F501F713DF}"/>
              </a:ext>
            </a:extLst>
          </p:cNvPr>
          <p:cNvSpPr txBox="1"/>
          <p:nvPr/>
        </p:nvSpPr>
        <p:spPr>
          <a:xfrm>
            <a:off x="67112" y="1782229"/>
            <a:ext cx="9009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200" b="1" dirty="0" err="1">
                <a:latin typeface="+mj-lt"/>
              </a:rPr>
              <a:t>Becoming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vendor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agnostic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with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the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help</a:t>
            </a:r>
            <a:r>
              <a:rPr lang="de-DE" sz="3200" b="1" dirty="0">
                <a:latin typeface="+mj-lt"/>
              </a:rPr>
              <a:t> </a:t>
            </a:r>
            <a:r>
              <a:rPr lang="de-DE" sz="3200" b="1" dirty="0" err="1">
                <a:latin typeface="+mj-lt"/>
              </a:rPr>
              <a:t>of</a:t>
            </a:r>
            <a:endParaRPr lang="de-DE" sz="3200" b="1" dirty="0">
              <a:latin typeface="+mj-lt"/>
            </a:endParaRPr>
          </a:p>
          <a:p>
            <a:pPr algn="l"/>
            <a:r>
              <a:rPr lang="de-DE" sz="3200" b="1" dirty="0">
                <a:latin typeface="+mj-lt"/>
              </a:rPr>
              <a:t>model-</a:t>
            </a:r>
            <a:r>
              <a:rPr lang="de-DE" sz="3200" b="1" dirty="0" err="1">
                <a:latin typeface="+mj-lt"/>
              </a:rPr>
              <a:t>based</a:t>
            </a:r>
            <a:r>
              <a:rPr lang="de-DE" sz="3200" b="1" dirty="0">
                <a:latin typeface="+mj-lt"/>
              </a:rPr>
              <a:t> source code </a:t>
            </a:r>
            <a:r>
              <a:rPr lang="de-DE" sz="3200" b="1" dirty="0" err="1">
                <a:latin typeface="+mj-lt"/>
              </a:rPr>
              <a:t>generation</a:t>
            </a:r>
            <a:endParaRPr lang="en-US" sz="3200" b="1" dirty="0">
              <a:latin typeface="+mj-lt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60421B6-D090-2543-9DE1-1A463E213E7C}"/>
              </a:ext>
            </a:extLst>
          </p:cNvPr>
          <p:cNvSpPr txBox="1"/>
          <p:nvPr/>
        </p:nvSpPr>
        <p:spPr>
          <a:xfrm>
            <a:off x="2265993" y="3529737"/>
            <a:ext cx="6747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400" dirty="0">
              <a:latin typeface="+mj-lt"/>
            </a:endParaRPr>
          </a:p>
          <a:p>
            <a:pPr algn="r"/>
            <a:endParaRPr lang="en-US" sz="2400" dirty="0">
              <a:latin typeface="+mj-lt"/>
            </a:endParaRPr>
          </a:p>
          <a:p>
            <a:pPr algn="r"/>
            <a:r>
              <a:rPr lang="en-US" sz="2400" dirty="0">
                <a:latin typeface="+mj-lt"/>
              </a:rPr>
              <a:t>Alexander Wirthmüller</a:t>
            </a:r>
          </a:p>
          <a:p>
            <a:pPr algn="r"/>
            <a:r>
              <a:rPr lang="en-US" sz="2400" dirty="0" err="1">
                <a:latin typeface="+mj-lt"/>
              </a:rPr>
              <a:t>aw@mpsitechnologies.com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2731202"/>
      </p:ext>
    </p:extLst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Tabletop 3D laser scanner, implemented on mid-range devices from all major vendors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AMD Zynq, </a:t>
            </a:r>
            <a:r>
              <a:rPr lang="en-US" sz="1600" dirty="0" err="1"/>
              <a:t>ZynqMP</a:t>
            </a:r>
            <a:r>
              <a:rPr lang="en-US" sz="1600" dirty="0"/>
              <a:t>; </a:t>
            </a:r>
            <a:r>
              <a:rPr lang="en-US" sz="1600" dirty="0" err="1"/>
              <a:t>Efinix</a:t>
            </a:r>
            <a:r>
              <a:rPr lang="en-US" sz="1600" dirty="0"/>
              <a:t> Titanium; Lattice </a:t>
            </a:r>
            <a:r>
              <a:rPr lang="en-US" sz="1600" dirty="0" err="1"/>
              <a:t>CrossLinkNX</a:t>
            </a:r>
            <a:r>
              <a:rPr lang="en-US" sz="1600" dirty="0"/>
              <a:t>; Microchip </a:t>
            </a:r>
            <a:r>
              <a:rPr lang="en-US" sz="1600" dirty="0" err="1"/>
              <a:t>PolarFire</a:t>
            </a:r>
            <a:r>
              <a:rPr lang="en-US" sz="1600" dirty="0"/>
              <a:t> SoC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Work in progress: Altera </a:t>
            </a:r>
            <a:r>
              <a:rPr lang="en-US" sz="1600" dirty="0" err="1"/>
              <a:t>CycloneV</a:t>
            </a:r>
            <a:r>
              <a:rPr lang="en-US" sz="1600" dirty="0"/>
              <a:t>, </a:t>
            </a:r>
            <a:r>
              <a:rPr lang="en-US" sz="1600" dirty="0" err="1"/>
              <a:t>Agilex</a:t>
            </a:r>
            <a:r>
              <a:rPr lang="en-US" sz="1600" dirty="0"/>
              <a:t> E; Lattice Avant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| Workflow </a:t>
            </a:r>
            <a:r>
              <a:rPr lang="en-US" dirty="0">
                <a:solidFill>
                  <a:schemeClr val="bg1"/>
                </a:solidFill>
              </a:rPr>
              <a:t>| Starter kit</a:t>
            </a:r>
          </a:p>
        </p:txBody>
      </p:sp>
    </p:spTree>
    <p:extLst>
      <p:ext uri="{BB962C8B-B14F-4D97-AF65-F5344CB8AC3E}">
        <p14:creationId xmlns:p14="http://schemas.microsoft.com/office/powerpoint/2010/main" val="172671531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Tabletop 3D laser scanner, implemented on mid-range devices from all major vendors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AMD Zynq, </a:t>
            </a:r>
            <a:r>
              <a:rPr lang="en-US" sz="1600" dirty="0" err="1"/>
              <a:t>ZynqMP</a:t>
            </a:r>
            <a:r>
              <a:rPr lang="en-US" sz="1600" dirty="0"/>
              <a:t>; </a:t>
            </a:r>
            <a:r>
              <a:rPr lang="en-US" sz="1600" dirty="0" err="1"/>
              <a:t>Efinix</a:t>
            </a:r>
            <a:r>
              <a:rPr lang="en-US" sz="1600" dirty="0"/>
              <a:t> Titanium; Lattice </a:t>
            </a:r>
            <a:r>
              <a:rPr lang="en-US" sz="1600" dirty="0" err="1"/>
              <a:t>CrossLinkNX</a:t>
            </a:r>
            <a:r>
              <a:rPr lang="en-US" sz="1600" dirty="0"/>
              <a:t>; Microchip </a:t>
            </a:r>
            <a:r>
              <a:rPr lang="en-US" sz="1600" dirty="0" err="1"/>
              <a:t>PolarFire</a:t>
            </a:r>
            <a:r>
              <a:rPr lang="en-US" sz="1600" dirty="0"/>
              <a:t> SoC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Work in progress: Altera </a:t>
            </a:r>
            <a:r>
              <a:rPr lang="en-US" sz="1600" dirty="0" err="1"/>
              <a:t>CycloneV</a:t>
            </a:r>
            <a:r>
              <a:rPr lang="en-US" dirty="0"/>
              <a:t>, </a:t>
            </a:r>
            <a:r>
              <a:rPr lang="en-US" dirty="0" err="1"/>
              <a:t>Agilex</a:t>
            </a:r>
            <a:r>
              <a:rPr lang="en-US" dirty="0"/>
              <a:t> E; Lattice Avant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| Workflow </a:t>
            </a:r>
            <a:r>
              <a:rPr lang="en-US" dirty="0">
                <a:solidFill>
                  <a:schemeClr val="bg1"/>
                </a:solidFill>
              </a:rPr>
              <a:t>| Starter kit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77ED56-3AE7-1F2B-E633-110D4D19E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20" y="917304"/>
            <a:ext cx="5586431" cy="372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Ein Bild, das Elektronik, Schaltung, Elektronisches Bauteil, Elektrisches Bauelement enthält.&#10;&#10;Automatisch generierte Beschreibung">
            <a:extLst>
              <a:ext uri="{FF2B5EF4-FFF2-40B4-BE49-F238E27FC236}">
                <a16:creationId xmlns:a16="http://schemas.microsoft.com/office/drawing/2014/main" id="{9B3548E4-85C9-ABB3-DFCB-F8B3DC478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44" y="982760"/>
            <a:ext cx="1702594" cy="1535957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7" name="Grafik 6" descr="Ein Bild, das Elektronisches Bauteil, Elektronik, Elektrisches Bauelement, passives Bauelement enthält.&#10;&#10;Automatisch generierte Beschreibung">
            <a:extLst>
              <a:ext uri="{FF2B5EF4-FFF2-40B4-BE49-F238E27FC236}">
                <a16:creationId xmlns:a16="http://schemas.microsoft.com/office/drawing/2014/main" id="{970E1C3F-E419-4123-9AE8-0806C03C8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204" y="1188911"/>
            <a:ext cx="1960734" cy="1274368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8" name="Grafik 7" descr="Ein Bild, das Elektronik, Elektronisches Bauteil, Schaltung, Elektrisches Bauelement enthält.&#10;&#10;Automatisch generierte Beschreibung">
            <a:extLst>
              <a:ext uri="{FF2B5EF4-FFF2-40B4-BE49-F238E27FC236}">
                <a16:creationId xmlns:a16="http://schemas.microsoft.com/office/drawing/2014/main" id="{B3CCE2CD-90DA-3A1E-636E-B64ED256E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0787" y="3132552"/>
            <a:ext cx="2087849" cy="1405008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9" name="Grafik 8" descr="Ein Bild, das Elektronik, Schaltung, Elektronisches Bauteil, Elektrisches Bauelement enthält.&#10;&#10;Automatisch generierte Beschreibung">
            <a:extLst>
              <a:ext uri="{FF2B5EF4-FFF2-40B4-BE49-F238E27FC236}">
                <a16:creationId xmlns:a16="http://schemas.microsoft.com/office/drawing/2014/main" id="{0671FB15-DA46-1168-52D2-80AA6A3C9E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3699" y="1090632"/>
            <a:ext cx="2079035" cy="1274368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10" name="Grafik 9" descr="Ein Bild, das Elektronik, Elektronisches Bauteil, Elektrisches Bauelement, Elektrische Leitungen enthält.&#10;&#10;Automatisch generierte Beschreibung">
            <a:extLst>
              <a:ext uri="{FF2B5EF4-FFF2-40B4-BE49-F238E27FC236}">
                <a16:creationId xmlns:a16="http://schemas.microsoft.com/office/drawing/2014/main" id="{F09668A3-E082-EAF5-3218-FB02A144B2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0660" y="2924217"/>
            <a:ext cx="2190320" cy="1274368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11" name="Grafik 10" descr="Ein Bild, das Elektronisches Bauteil, Elektronik, Elektrisches Bauelement, passives Bauelement enthält.&#10;&#10;Automatisch generierte Beschreibung">
            <a:extLst>
              <a:ext uri="{FF2B5EF4-FFF2-40B4-BE49-F238E27FC236}">
                <a16:creationId xmlns:a16="http://schemas.microsoft.com/office/drawing/2014/main" id="{32158433-78BA-C78A-1F4B-86A2942CA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9462" y="2924217"/>
            <a:ext cx="1702594" cy="1485464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12" name="Grafik 11" descr="Ein Bild, das Elektrische Leitungen, Elektronik, Elektronisches Bauteil, Elektrisches Bauelement enthält.&#10;&#10;Automatisch generierte Beschreibung">
            <a:extLst>
              <a:ext uri="{FF2B5EF4-FFF2-40B4-BE49-F238E27FC236}">
                <a16:creationId xmlns:a16="http://schemas.microsoft.com/office/drawing/2014/main" id="{52788F9F-EBBB-1DD8-2B54-9A7E634FCB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2172" y="3018390"/>
            <a:ext cx="2012243" cy="1330421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15" name="Grafik 14" descr="Ein Bild, das Elektronik, Elektronisches Bauteil, Schaltung, Elektrisches Bauelement enthält.&#10;&#10;Automatisch generierte Beschreibung">
            <a:extLst>
              <a:ext uri="{FF2B5EF4-FFF2-40B4-BE49-F238E27FC236}">
                <a16:creationId xmlns:a16="http://schemas.microsoft.com/office/drawing/2014/main" id="{60D075C7-9EC5-0595-09AD-63B0918617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75409" y="1063820"/>
            <a:ext cx="2163100" cy="1454897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3690466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| Workflow </a:t>
            </a:r>
            <a:r>
              <a:rPr lang="en-US" dirty="0">
                <a:solidFill>
                  <a:schemeClr val="bg1"/>
                </a:solidFill>
              </a:rPr>
              <a:t>| Starter kit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7A0E36D-8DA2-CE61-9ED9-FE5C71652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77" y="1198785"/>
            <a:ext cx="7772400" cy="2909454"/>
          </a:xfrm>
          <a:prstGeom prst="rect">
            <a:avLst/>
          </a:prstGeom>
        </p:spPr>
      </p:pic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828896F0-8317-AAEE-ECE2-D98D94F29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807271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RTL design (Artix-7 with PCI Express)</a:t>
            </a:r>
          </a:p>
        </p:txBody>
      </p:sp>
    </p:spTree>
    <p:extLst>
      <p:ext uri="{BB962C8B-B14F-4D97-AF65-F5344CB8AC3E}">
        <p14:creationId xmlns:p14="http://schemas.microsoft.com/office/powerpoint/2010/main" val="418006270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Vendor agnostic and interface agnostic specification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Attribute commands with invocation and return parameters to RTL modules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Single source of truth code-generation for C++ host library and VHDL decoder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Also available: bulk buffer transfers (for sub-MB non-DMA scenarios)</a:t>
            </a: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Provocative thought: is “write some value to some memory mapped address” really the best we can do?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^^ leaving the decision of when to apply e.g. config parameters to an FPGA-based FSM may be much safer than trusting the CPU host with this task</a:t>
            </a:r>
            <a:endParaRPr lang="en-US" sz="16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#1: Host – FPGA communication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C++/VHDL co-generation | </a:t>
            </a:r>
            <a:r>
              <a:rPr lang="en-US" dirty="0"/>
              <a:t>Protocol | Terminals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9AAA63F-8C8A-2FCB-1CD0-1AA515A1D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3537284"/>
            <a:ext cx="9144000" cy="32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862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CRC-guarded handshake protocol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#1: Host – FPGA communication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C++/VHDL co-generation </a:t>
            </a:r>
            <a:r>
              <a:rPr lang="en-US" dirty="0">
                <a:solidFill>
                  <a:schemeClr val="bg1"/>
                </a:solidFill>
              </a:rPr>
              <a:t>| Protocol |</a:t>
            </a:r>
            <a:r>
              <a:rPr lang="en-US" dirty="0"/>
              <a:t> Terminals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5DD9CAE-047B-DFCE-E8DB-92E87347C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646" y="939270"/>
            <a:ext cx="2732989" cy="79059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6277E81-2589-1E63-FF5C-9717BA930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64" y="1036210"/>
            <a:ext cx="5748928" cy="351288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4550293-5DD0-6F0F-834A-FA0CD70D4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792" y="0"/>
            <a:ext cx="589745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70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Command-line terminal based on C++ host library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Web-based interactive terminal in combination with </a:t>
            </a:r>
            <a:r>
              <a:rPr lang="en-US" sz="1600" b="1" dirty="0" err="1"/>
              <a:t>WhizniumSBE</a:t>
            </a:r>
            <a:r>
              <a:rPr lang="en-US" sz="1600" dirty="0"/>
              <a:t> (source code generator for Linux daemons)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#1: Host – FPGA communication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C++/VHDL co-generation | Protocol </a:t>
            </a:r>
            <a:r>
              <a:rPr lang="en-US" dirty="0">
                <a:solidFill>
                  <a:schemeClr val="bg1"/>
                </a:solidFill>
              </a:rPr>
              <a:t>| Terminals</a:t>
            </a:r>
          </a:p>
        </p:txBody>
      </p:sp>
      <p:pic>
        <p:nvPicPr>
          <p:cNvPr id="5" name="Grafik 4" descr="Ein Bild, das Text, Screenshot, Software enthält.&#10;&#10;Automatisch generierte Beschreibung">
            <a:extLst>
              <a:ext uri="{FF2B5EF4-FFF2-40B4-BE49-F238E27FC236}">
                <a16:creationId xmlns:a16="http://schemas.microsoft.com/office/drawing/2014/main" id="{0719CBEE-A632-A807-0BE8-31244D52D9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84" y="-161143"/>
            <a:ext cx="8176830" cy="5907593"/>
          </a:xfrm>
          <a:prstGeom prst="rect">
            <a:avLst/>
          </a:prstGeom>
        </p:spPr>
      </p:pic>
      <p:pic>
        <p:nvPicPr>
          <p:cNvPr id="7" name="Grafik 6" descr="Ein Bild, das Text, Screenshot, Software, Display enthält.&#10;&#10;Automatisch generierte Beschreibung">
            <a:extLst>
              <a:ext uri="{FF2B5EF4-FFF2-40B4-BE49-F238E27FC236}">
                <a16:creationId xmlns:a16="http://schemas.microsoft.com/office/drawing/2014/main" id="{0092CADC-9D15-73F1-9146-079656F83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33" y="0"/>
            <a:ext cx="79197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50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#2: Access to high-speed interfaces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PCI Express |</a:t>
            </a:r>
            <a:r>
              <a:rPr lang="en-US" dirty="0"/>
              <a:t> MIPI CSI-2 | HDMI (out) | DDR memory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4A878069-EE0E-5E37-4BF9-F6EA6C520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807271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PCI Express </a:t>
            </a:r>
            <a:r>
              <a:rPr lang="en-US" sz="1200" b="1" dirty="0"/>
              <a:t>Gen1</a:t>
            </a:r>
            <a:r>
              <a:rPr lang="en-US" sz="1200" dirty="0"/>
              <a:t> (introduced 2003 as replacement for parallel PCI) offers 2.5 Gbps per lane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Focus on </a:t>
            </a:r>
            <a:r>
              <a:rPr lang="en-US" sz="1200" b="1" dirty="0"/>
              <a:t>x1</a:t>
            </a:r>
            <a:r>
              <a:rPr lang="en-US" sz="1200" dirty="0"/>
              <a:t>, i.e. single data lane, net data rate of 250MB/s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Physical layer: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Point-to-point communication (here: host-to-FPGA), FPGA is </a:t>
            </a:r>
            <a:r>
              <a:rPr lang="en-US" sz="1200" b="1" dirty="0"/>
              <a:t>endpoint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NRZ line code: clock (1.25GHz, 0.4ns eye) is recovered from signal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Reference clock (100MHz) signal only present during system start-up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Among those presented here, the most demanding interface, impossible without dedicated silicon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I</a:t>
            </a:r>
            <a:r>
              <a:rPr lang="en-US" sz="1200" baseline="30000" dirty="0"/>
              <a:t>2</a:t>
            </a:r>
            <a:r>
              <a:rPr lang="en-US" sz="1200" dirty="0"/>
              <a:t>C interface not relevant for FPGA implementation</a:t>
            </a:r>
          </a:p>
          <a:p>
            <a:pPr marL="0" indent="0">
              <a:lnSpc>
                <a:spcPct val="100000"/>
              </a:lnSpc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Configuration / transaction layer: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Configuration (”capabilities”) read by host from FPGA during system start-up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Focus on </a:t>
            </a:r>
            <a:r>
              <a:rPr lang="en-US" sz="1200" b="1" dirty="0"/>
              <a:t>“Memory Write” </a:t>
            </a:r>
            <a:r>
              <a:rPr lang="en-US" sz="1200" dirty="0"/>
              <a:t>/ </a:t>
            </a:r>
            <a:r>
              <a:rPr lang="en-US" sz="1200" b="1" dirty="0"/>
              <a:t>”Memory Read”</a:t>
            </a:r>
            <a:r>
              <a:rPr lang="en-US" sz="1200" dirty="0"/>
              <a:t> only with 1k payload size per transaction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23E7A63-812E-2291-2368-770A511A3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101" y="1583793"/>
            <a:ext cx="4918731" cy="247496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02141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#2: Access to high-speed interfaces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PCI Express </a:t>
            </a:r>
            <a:r>
              <a:rPr lang="en-US" dirty="0">
                <a:solidFill>
                  <a:schemeClr val="bg1"/>
                </a:solidFill>
              </a:rPr>
              <a:t>| MIPI CSI-2 |</a:t>
            </a:r>
            <a:r>
              <a:rPr lang="en-US" dirty="0"/>
              <a:t> HDMI (out) | DDR memory</a:t>
            </a:r>
          </a:p>
        </p:txBody>
      </p:sp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BF697824-1703-9F29-8523-F39FAB7BE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394745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MIPI CSI-2 is the (only remaining?) standard for megapixel camera sensors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Market dominance of SONY IMX range, from </a:t>
            </a:r>
            <a:r>
              <a:rPr lang="en-US" sz="1200" dirty="0" err="1"/>
              <a:t>ArduCam’s</a:t>
            </a:r>
            <a:r>
              <a:rPr lang="en-US" sz="1200" dirty="0"/>
              <a:t> to internal iPhone cameras</a:t>
            </a:r>
          </a:p>
          <a:p>
            <a:pPr>
              <a:lnSpc>
                <a:spcPct val="50000"/>
              </a:lnSpc>
              <a:buFontTx/>
              <a:buChar char="-"/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Physical layer: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Up to four lanes together with one clock lane, matching via FPGA-internal delay line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Time-division between ”low-power” (LP) 1.2V CMOS and “high-speed” (HS) LVDS modes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DDR protocol with e.g. 1600 Mbps per lane @800 MHz</a:t>
            </a:r>
          </a:p>
          <a:p>
            <a:pPr marL="0" indent="0">
              <a:lnSpc>
                <a:spcPct val="50000"/>
              </a:lnSpc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Protocol: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“LP announces what comes in next HS chunk”, bit packing and distribution across lanes (RAW/YUV/…) specified by supplier</a:t>
            </a:r>
          </a:p>
          <a:p>
            <a:pPr marL="0" indent="0">
              <a:lnSpc>
                <a:spcPct val="50000"/>
              </a:lnSpc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Configuration: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I</a:t>
            </a:r>
            <a:r>
              <a:rPr lang="en-US" sz="1200" baseline="30000" dirty="0"/>
              <a:t>2</a:t>
            </a:r>
            <a:r>
              <a:rPr lang="en-US" sz="1200" dirty="0"/>
              <a:t>C interface configures everything: number of lanes, resolution, image format, frame rate, exposure time, …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without access to datasheet mostly stuck with default (workarounds: Linux kernel sources, contact SONY / FRAMOS)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B1E9E23-C83B-9973-4AAF-101F79F84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804" y="1490280"/>
            <a:ext cx="4940707" cy="263652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871554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#2: Access to high-speed interfaces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PCI Express | MIPI CSI-2 </a:t>
            </a:r>
            <a:r>
              <a:rPr lang="en-US" dirty="0">
                <a:solidFill>
                  <a:schemeClr val="bg1"/>
                </a:solidFill>
              </a:rPr>
              <a:t>| HDMI (out) |</a:t>
            </a:r>
            <a:r>
              <a:rPr lang="en-US" dirty="0"/>
              <a:t> DDR memory</a:t>
            </a: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A518237E-BAE4-7596-BB0A-A17A3F833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807271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HDMI is one of the major standards to transmit image data to screens / projectors</a:t>
            </a:r>
          </a:p>
          <a:p>
            <a:pPr>
              <a:lnSpc>
                <a:spcPct val="50000"/>
              </a:lnSpc>
              <a:buFontTx/>
              <a:buChar char="-"/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Physical layer: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Three data lanes (typ. red/green/blue) together with one clock lane running at a 10</a:t>
            </a:r>
            <a:r>
              <a:rPr lang="en-US" sz="1200" baseline="30000" dirty="0"/>
              <a:t>th</a:t>
            </a:r>
            <a:r>
              <a:rPr lang="en-US" sz="1200" dirty="0"/>
              <a:t> of the data speed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Clock range 25 MHz to 165 MHz (full-HD @ 60Hz)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TMDS packs 8 bits into 10 bits, i.e. @ 165 MHz, each lane carries 1.65 * 8/10 Gbps = 1.32 Gbps </a:t>
            </a:r>
          </a:p>
          <a:p>
            <a:pPr marL="0" indent="0">
              <a:lnSpc>
                <a:spcPct val="50000"/>
              </a:lnSpc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Protocol: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 err="1"/>
              <a:t>vsync</a:t>
            </a:r>
            <a:r>
              <a:rPr lang="en-US" sz="1200" dirty="0"/>
              <a:t> and </a:t>
            </a:r>
            <a:r>
              <a:rPr lang="en-US" sz="1200" dirty="0" err="1"/>
              <a:t>hsync</a:t>
            </a:r>
            <a:r>
              <a:rPr lang="en-US" sz="1200" dirty="0"/>
              <a:t> are embedded into the “blue” TMDS lane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4D06EAE-AC47-3C51-C78E-BC32E1AF0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496" y="1522541"/>
            <a:ext cx="4584427" cy="247496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02370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1">
            <a:extLst>
              <a:ext uri="{FF2B5EF4-FFF2-40B4-BE49-F238E27FC236}">
                <a16:creationId xmlns:a16="http://schemas.microsoft.com/office/drawing/2014/main" id="{18AF1C5C-3AFD-F34F-7645-3B1F38585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4822521" cy="3706769"/>
          </a:xfrm>
          <a:noFill/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(LP)DDR{2-6} is the interfacing standard for large dynamic RAM IC’s</a:t>
            </a:r>
          </a:p>
          <a:p>
            <a:pPr>
              <a:lnSpc>
                <a:spcPct val="50000"/>
              </a:lnSpc>
              <a:buFontTx/>
              <a:buChar char="-"/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Physical layer: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Column / row address inputs (start address)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Single-ended bidirectional data lanes (typ. 8/16/32 bits) with DDR sampling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One differential pair of synchronization signals per byte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DDR protocol e.g. DDR3-800 @400MHz</a:t>
            </a:r>
          </a:p>
          <a:p>
            <a:pPr marL="0" indent="0">
              <a:lnSpc>
                <a:spcPct val="50000"/>
              </a:lnSpc>
            </a:pPr>
            <a:endParaRPr lang="en-US" sz="1200" dirty="0"/>
          </a:p>
          <a:p>
            <a:pPr marL="0" indent="0">
              <a:lnSpc>
                <a:spcPct val="100000"/>
              </a:lnSpc>
            </a:pPr>
            <a:r>
              <a:rPr lang="en-US" sz="1200" dirty="0"/>
              <a:t>Protocol: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Sophisticated ”training” procedure in PHY to equalize wire lengths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Then burst transfer with IC-specific delay from column / row address input to data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#2: Access to high-speed interfaces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PCI Express | MIPI CSI-2 | HDMI (out) </a:t>
            </a:r>
            <a:r>
              <a:rPr lang="en-US" dirty="0">
                <a:solidFill>
                  <a:schemeClr val="bg1"/>
                </a:solidFill>
              </a:rPr>
              <a:t>| DDR memory</a:t>
            </a:r>
          </a:p>
        </p:txBody>
      </p:sp>
      <p:pic>
        <p:nvPicPr>
          <p:cNvPr id="9" name="Grafik 8" descr="Ein Bild, das Text, Diagramm, Plan, technische Zeichnung enthält.&#10;&#10;Automatisch generierte Beschreibung">
            <a:extLst>
              <a:ext uri="{FF2B5EF4-FFF2-40B4-BE49-F238E27FC236}">
                <a16:creationId xmlns:a16="http://schemas.microsoft.com/office/drawing/2014/main" id="{FEA20062-D484-2FAB-3DA7-85E73EEA6A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83"/>
          <a:stretch/>
        </p:blipFill>
        <p:spPr>
          <a:xfrm>
            <a:off x="5278132" y="1013547"/>
            <a:ext cx="3928497" cy="344468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CD123AF-F521-2FDB-86AD-2D76C50B6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404" y="1585446"/>
            <a:ext cx="4995346" cy="229437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50781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65D7CAE-C639-81CE-B1D2-F1C301EBB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Introduction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4D92F2-B253-195F-30E6-62670E49224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DE" dirty="0"/>
              <a:t>About me</a:t>
            </a:r>
            <a:endParaRPr lang="en-US" dirty="0"/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E998845D-56DC-BF41-9747-3B0DABE5C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5" y="939270"/>
            <a:ext cx="5781682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Based in Munich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Diploma in Electrical Engineering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Founder and Director at MPSI Technologies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MPSI Technologies: make Embedded Software development more </a:t>
            </a:r>
            <a:r>
              <a:rPr lang="en-US" sz="1600" dirty="0" err="1"/>
              <a:t>pleasan</a:t>
            </a:r>
            <a:r>
              <a:rPr lang="en-DE" sz="1600" dirty="0"/>
              <a:t>t – by </a:t>
            </a:r>
            <a:r>
              <a:rPr lang="en-US" sz="1600" dirty="0"/>
              <a:t>replacing repetitive tasks </a:t>
            </a:r>
            <a:r>
              <a:rPr lang="en-DE" sz="1600" dirty="0"/>
              <a:t>with</a:t>
            </a:r>
            <a:br>
              <a:rPr lang="en-DE" sz="1600" dirty="0"/>
            </a:br>
            <a:r>
              <a:rPr lang="en-US" sz="1600" dirty="0"/>
              <a:t>model-based source code generation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Senior Staff Engineer with </a:t>
            </a:r>
            <a:r>
              <a:rPr lang="en-US" sz="1600" dirty="0" err="1"/>
              <a:t>Symeo</a:t>
            </a:r>
            <a:r>
              <a:rPr lang="en-US" sz="1600" dirty="0"/>
              <a:t> / indie Semiconductor (industrial radar)</a:t>
            </a:r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8EB94EC2-5ECA-2C93-81A0-DD1AB889B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5538" y="2298644"/>
            <a:ext cx="2057400" cy="647700"/>
          </a:xfrm>
          <a:prstGeom prst="rect">
            <a:avLst/>
          </a:prstGeom>
        </p:spPr>
      </p:pic>
      <p:pic>
        <p:nvPicPr>
          <p:cNvPr id="7" name="Grafik 6" descr="Ein Bild, das Grafiken, Grafikdesign, Schrift, Logo enthält.&#10;&#10;Automatisch generierte Beschreibung">
            <a:extLst>
              <a:ext uri="{FF2B5EF4-FFF2-40B4-BE49-F238E27FC236}">
                <a16:creationId xmlns:a16="http://schemas.microsoft.com/office/drawing/2014/main" id="{5B41DF6A-8EAB-D5B8-1215-437BE3546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838" y="3472031"/>
            <a:ext cx="1256417" cy="64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721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Targeted at FSM state monitoring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Arbitrary standard logic triggers, including design reset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Sequence buffer</a:t>
            </a:r>
            <a:r>
              <a:rPr lang="en-DE" sz="1600" dirty="0"/>
              <a:t> (with compression)</a:t>
            </a:r>
            <a:r>
              <a:rPr lang="en-US" sz="1600" dirty="0"/>
              <a:t>, </a:t>
            </a:r>
            <a:r>
              <a:rPr lang="en-DE" sz="1600" dirty="0"/>
              <a:t>F</a:t>
            </a:r>
            <a:r>
              <a:rPr lang="en-US" sz="1600" dirty="0" err="1"/>
              <a:t>irst</a:t>
            </a:r>
            <a:r>
              <a:rPr lang="en-US" sz="1600" dirty="0"/>
              <a:t> occurrence buffer, Count buffer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Work in progress: generalized standard logic (vector) observation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#3: Live design probing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Design hook | </a:t>
            </a:r>
            <a:r>
              <a:rPr lang="en-US" dirty="0"/>
              <a:t>Read-out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B34B935-195A-F044-19C7-12DA5F5A70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848563" y="1322173"/>
            <a:ext cx="5446872" cy="249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700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Textual output, information on FSM state coverage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Visualization in </a:t>
            </a:r>
            <a:r>
              <a:rPr lang="en-US" sz="1600" dirty="0" err="1"/>
              <a:t>GtkWave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Work in progress: Linux daemon capability in analogy to interactive terminal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Perk #3: Live design probing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Design hook </a:t>
            </a:r>
            <a:r>
              <a:rPr lang="en-US" dirty="0">
                <a:solidFill>
                  <a:schemeClr val="bg1"/>
                </a:solidFill>
              </a:rPr>
              <a:t>| Read-out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B1F8C9E-19A8-3D0E-CE2B-69BD8BD3A8DC}"/>
              </a:ext>
            </a:extLst>
          </p:cNvPr>
          <p:cNvSpPr txBox="1"/>
          <p:nvPr/>
        </p:nvSpPr>
        <p:spPr>
          <a:xfrm>
            <a:off x="832173" y="955923"/>
            <a:ext cx="7479652" cy="3231654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states covered:</a:t>
            </a:r>
            <a:r>
              <a:rPr lang="en-DE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0x00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 0x01 (idle), 0x10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runA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 0x11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runB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 0x20 (done)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states missed:0x12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runC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 0x30 (reset)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first state occurrence in 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[0.000000] 0x00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[0.000010] 0x01 (idle)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[0.003320] 0x10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runA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[0.003348] 0x11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runB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[0.019200] 0x20 (done)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state occurrence and share: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0x00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): 88.0% (1760/2000)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0x01 (idle): 0.1% (2/2000)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0x10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runA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): 3.3% (66/2000)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0x11 (</a:t>
            </a:r>
            <a:r>
              <a:rPr lang="en-US" sz="1200" b="1" dirty="0" err="1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runB</a:t>
            </a:r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): 6.6% (132/2000)</a:t>
            </a:r>
            <a:endParaRPr lang="en-DE" sz="1200" b="1" dirty="0">
              <a:solidFill>
                <a:schemeClr val="bg1"/>
              </a:solidFill>
              <a:highlight>
                <a:srgbClr val="0000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b="1" dirty="0">
                <a:solidFill>
                  <a:schemeClr val="bg1"/>
                </a:solidFill>
                <a:highlight>
                  <a:srgbClr val="0000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0x20 (done): 2% (40/2000)</a:t>
            </a:r>
          </a:p>
        </p:txBody>
      </p:sp>
      <p:pic>
        <p:nvPicPr>
          <p:cNvPr id="6" name="Grafik 5" descr="Ein Bild, das Text, Software, Multimedia-Software, Computersymbol enthält.&#10;&#10;Automatisch generierte Beschreibung">
            <a:extLst>
              <a:ext uri="{FF2B5EF4-FFF2-40B4-BE49-F238E27FC236}">
                <a16:creationId xmlns:a16="http://schemas.microsoft.com/office/drawing/2014/main" id="{D7EEAA0E-A1AA-22FF-9650-A556A61E9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99" y="38332"/>
            <a:ext cx="7772400" cy="509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51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4CE2FE93-5195-75B3-A36E-2286AA9EB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0"/>
            <a:ext cx="8807271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B</a:t>
            </a:r>
            <a:r>
              <a:rPr lang="en-US" sz="1600" dirty="0" err="1"/>
              <a:t>oth</a:t>
            </a:r>
            <a:r>
              <a:rPr lang="en-US" sz="1600" dirty="0"/>
              <a:t> Whiznium tools are available free of charge on GitHub, including installation instructions</a:t>
            </a:r>
            <a:br>
              <a:rPr lang="en-DE" sz="1600" dirty="0"/>
            </a:br>
            <a:r>
              <a:rPr lang="en-DE" sz="1600" dirty="0"/>
              <a:t>	</a:t>
            </a:r>
            <a:r>
              <a:rPr lang="en-US" sz="1600" dirty="0">
                <a:hlinkClick r:id="rId2"/>
              </a:rPr>
              <a:t>https://github.com/mpsitech/The-Whiznium-Documentation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T</a:t>
            </a:r>
            <a:r>
              <a:rPr lang="en-US" sz="1600" dirty="0"/>
              <a:t>he Open Source </a:t>
            </a:r>
            <a:r>
              <a:rPr lang="en-US" sz="1600" dirty="0" err="1"/>
              <a:t>StarterKit</a:t>
            </a:r>
            <a:r>
              <a:rPr lang="en-US" sz="1600" dirty="0"/>
              <a:t> </a:t>
            </a:r>
            <a:r>
              <a:rPr lang="en-US" sz="1600" dirty="0" err="1"/>
              <a:t>ist</a:t>
            </a:r>
            <a:r>
              <a:rPr lang="en-US" sz="1600" dirty="0"/>
              <a:t> available for various hardware platforms, with vendor-specific instructions also available on</a:t>
            </a:r>
            <a:r>
              <a:rPr lang="en-DE" sz="1600" dirty="0"/>
              <a:t> GitHub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“The Whiznium Developer Experience” </a:t>
            </a:r>
            <a:r>
              <a:rPr lang="en-DE" sz="1600" dirty="0"/>
              <a:t>w</a:t>
            </a:r>
            <a:r>
              <a:rPr lang="en-US" sz="1600" dirty="0" err="1"/>
              <a:t>ebinar</a:t>
            </a:r>
            <a:r>
              <a:rPr lang="en-US" sz="1600" dirty="0"/>
              <a:t> series on Whiznium</a:t>
            </a:r>
            <a:r>
              <a:rPr lang="en-DE" sz="1600" dirty="0"/>
              <a:t> is on YouTube (google it)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F</a:t>
            </a:r>
            <a:r>
              <a:rPr lang="en-US" sz="1600" dirty="0"/>
              <a:t>or advanced users </a:t>
            </a:r>
            <a:r>
              <a:rPr lang="en-US" sz="1600" dirty="0" err="1"/>
              <a:t>WhizniumSBE</a:t>
            </a:r>
            <a:r>
              <a:rPr lang="en-US" sz="1600" dirty="0"/>
              <a:t>/DBE cheat sheets are available which serve as reference for writing model files</a:t>
            </a: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(New) home for cross-vendor cores</a:t>
            </a:r>
            <a:br>
              <a:rPr lang="en-DE" sz="1600" dirty="0"/>
            </a:br>
            <a:r>
              <a:rPr lang="en-DE" sz="1600" dirty="0"/>
              <a:t>	</a:t>
            </a:r>
            <a:r>
              <a:rPr lang="en-US" sz="1600" dirty="0">
                <a:hlinkClick r:id="rId3"/>
              </a:rPr>
              <a:t>https://mpsitech.github.io/Laser-Scanner-By-Platform</a:t>
            </a:r>
            <a:endParaRPr lang="en-DE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Some more presentations on the topic</a:t>
            </a:r>
            <a:br>
              <a:rPr lang="en-DE" sz="1600" dirty="0"/>
            </a:br>
            <a:r>
              <a:rPr lang="en-DE" sz="1600" dirty="0"/>
              <a:t>	</a:t>
            </a:r>
            <a:r>
              <a:rPr lang="en-US" sz="1600" dirty="0">
                <a:hlinkClick r:id="rId4"/>
              </a:rPr>
              <a:t>https://www.mpsitech.com/documentation/presentations</a:t>
            </a:r>
            <a:endParaRPr lang="en-DE" sz="1600" dirty="0"/>
          </a:p>
          <a:p>
            <a:pPr marL="0" indent="0">
              <a:lnSpc>
                <a:spcPct val="100000"/>
              </a:lnSpc>
            </a:pPr>
            <a:endParaRPr lang="en-DE" sz="1600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8C0A65A2-B477-68CE-F914-AB3F2F8401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740" y="2987566"/>
            <a:ext cx="2191407" cy="1643555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5AF1248E-B331-161C-7A7F-C91045467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1021" y="2987566"/>
            <a:ext cx="2191407" cy="164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041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AAF945-3A2E-7B94-C8A2-EA559D2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Thank You!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A6A29E-0227-506B-25BA-7280EE04947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DE" dirty="0"/>
              <a:t>Questions?</a:t>
            </a:r>
            <a:endParaRPr lang="en-US" dirty="0"/>
          </a:p>
        </p:txBody>
      </p:sp>
      <p:pic>
        <p:nvPicPr>
          <p:cNvPr id="7" name="Inhaltsplatzhalter 4">
            <a:extLst>
              <a:ext uri="{FF2B5EF4-FFF2-40B4-BE49-F238E27FC236}">
                <a16:creationId xmlns:a16="http://schemas.microsoft.com/office/drawing/2014/main" id="{27C232C1-959E-FAC0-AF8E-1917AD29AF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3066" y="1543050"/>
            <a:ext cx="3136900" cy="2057400"/>
          </a:xfr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DE9F9C8-BE68-9785-F503-7FCD67DD53CA}"/>
              </a:ext>
            </a:extLst>
          </p:cNvPr>
          <p:cNvSpPr txBox="1">
            <a:spLocks/>
          </p:cNvSpPr>
          <p:nvPr/>
        </p:nvSpPr>
        <p:spPr>
          <a:xfrm>
            <a:off x="580343" y="1830147"/>
            <a:ext cx="4403637" cy="1483206"/>
          </a:xfrm>
          <a:prstGeom prst="rect">
            <a:avLst/>
          </a:prstGeom>
        </p:spPr>
        <p:txBody>
          <a:bodyPr/>
          <a:lstStyle>
            <a:lvl1pPr marL="249029" indent="-249029" algn="l" rtl="0" eaLnBrk="1" fontAlgn="base" hangingPunct="1">
              <a:lnSpc>
                <a:spcPts val="1307"/>
              </a:lnSpc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193690" indent="-192537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Font typeface="VW Headline OT-Book" charset="0"/>
              <a:buChar char="−"/>
              <a:defRPr sz="15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387379" indent="-192537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Font typeface="VW Headline OT-Book" charset="0"/>
              <a:buChar char="−"/>
              <a:defRPr sz="15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517659" indent="-129126" algn="l" rtl="0" eaLnBrk="1" fontAlgn="base" hangingPunct="1">
              <a:lnSpc>
                <a:spcPts val="1307"/>
              </a:lnSpc>
              <a:spcBef>
                <a:spcPct val="50000"/>
              </a:spcBef>
              <a:spcAft>
                <a:spcPct val="0"/>
              </a:spcAft>
              <a:buChar char="•"/>
              <a:defRPr sz="1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654855" indent="-136044" algn="l" rtl="0" eaLnBrk="1" fontAlgn="base" hangingPunct="1">
              <a:lnSpc>
                <a:spcPts val="1307"/>
              </a:lnSpc>
              <a:spcBef>
                <a:spcPct val="50000"/>
              </a:spcBef>
              <a:spcAft>
                <a:spcPct val="0"/>
              </a:spcAft>
              <a:buChar char="•"/>
              <a:defRPr sz="10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986894" indent="-136044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318933" indent="-136044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650972" indent="-136044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983011" indent="-136044" algn="l" rtl="0" eaLnBrk="1" fontAlgn="base" hangingPunct="1">
              <a:lnSpc>
                <a:spcPts val="1888"/>
              </a:lnSpc>
              <a:spcBef>
                <a:spcPct val="50000"/>
              </a:spcBef>
              <a:spcAft>
                <a:spcPct val="0"/>
              </a:spcAft>
              <a:buChar char="•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</a:pPr>
            <a:r>
              <a:rPr lang="en-US" sz="1600" kern="0" dirty="0"/>
              <a:t>Also, feel free to connect.</a:t>
            </a:r>
          </a:p>
          <a:p>
            <a:pPr marL="0" indent="0">
              <a:lnSpc>
                <a:spcPct val="100000"/>
              </a:lnSpc>
            </a:pPr>
            <a:endParaRPr lang="en-US" sz="1600" kern="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kern="0" dirty="0">
                <a:hlinkClick r:id="rId3"/>
              </a:rPr>
              <a:t>https://www.linkedin.com/in/wirthmua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kern="0" dirty="0">
                <a:hlinkClick r:id="rId3"/>
              </a:rPr>
              <a:t>https://github.com/mpsitech</a:t>
            </a:r>
            <a:endParaRPr lang="en-US" sz="1600" kern="0" dirty="0"/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90512096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4" y="939271"/>
            <a:ext cx="4488075" cy="1529609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DE" sz="1600" b="1" dirty="0" err="1"/>
              <a:t>WhizniumDBE</a:t>
            </a:r>
            <a:r>
              <a:rPr lang="en-DE" sz="1600" dirty="0"/>
              <a:t> (“Device Builder’s Edition”) is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NOT</a:t>
            </a:r>
            <a:r>
              <a:rPr lang="en-US" sz="1600" dirty="0"/>
              <a:t> high-level synthesis (HLS)</a:t>
            </a:r>
            <a:r>
              <a:rPr lang="en-DE" sz="1600" dirty="0"/>
              <a:t>, not a compiler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NOT</a:t>
            </a:r>
            <a:r>
              <a:rPr lang="en-US" sz="1600" dirty="0"/>
              <a:t> your typical generator framework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NOT</a:t>
            </a:r>
            <a:r>
              <a:rPr lang="en-US" sz="1600" dirty="0"/>
              <a:t> a visual design tool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Concept | </a:t>
            </a:r>
            <a:r>
              <a:rPr lang="en-US" dirty="0"/>
              <a:t>Key features | Workflow | Starter kit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9930293-E184-83CB-E059-7569EE369F28}"/>
              </a:ext>
            </a:extLst>
          </p:cNvPr>
          <p:cNvSpPr txBox="1"/>
          <p:nvPr/>
        </p:nvSpPr>
        <p:spPr>
          <a:xfrm>
            <a:off x="891538" y="1226922"/>
            <a:ext cx="7360921" cy="30469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b="1" dirty="0" err="1"/>
              <a:t>WhizniumDBE</a:t>
            </a:r>
            <a:r>
              <a:rPr lang="en-US" dirty="0"/>
              <a:t> is</a:t>
            </a:r>
            <a:endParaRPr lang="en-DE" sz="1600" dirty="0">
              <a:solidFill>
                <a:schemeClr val="tx1"/>
              </a:solidFill>
              <a:ea typeface="MS PGothic" pitchFamily="34" charset="-128"/>
              <a:cs typeface="MS PGothic" charset="0"/>
            </a:endParaRPr>
          </a:p>
          <a:p>
            <a:pPr marL="285750" indent="-285750" algn="l" eaLnBrk="1" hangingPunct="1">
              <a:spcBef>
                <a:spcPct val="50000"/>
              </a:spcBef>
              <a:buFont typeface="Calibri" panose="020F0502020204030204" pitchFamily="34" charset="0"/>
              <a:buChar char="…"/>
            </a:pP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a user-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extensible 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framework written in 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C++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, 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that for a given 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RTL 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design</a:t>
            </a:r>
          </a:p>
          <a:p>
            <a:pPr marL="285750" indent="-285750" algn="l" eaLnBrk="1" hangingPunct="1">
              <a:spcBef>
                <a:spcPct val="50000"/>
              </a:spcBef>
              <a:buFont typeface="Calibri" panose="020F0502020204030204" pitchFamily="34" charset="0"/>
              <a:buChar char="…"/>
            </a:pP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int</a:t>
            </a:r>
            <a:r>
              <a:rPr lang="en-US" sz="1600" dirty="0" err="1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erprets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 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its 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structure and features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,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 specified in text-based model files</a:t>
            </a:r>
            <a:endParaRPr lang="en-DE" sz="1600" dirty="0">
              <a:solidFill>
                <a:schemeClr val="tx1"/>
              </a:solidFill>
              <a:ea typeface="MS PGothic" pitchFamily="34" charset="-128"/>
              <a:cs typeface="MS PGothic" charset="0"/>
            </a:endParaRPr>
          </a:p>
          <a:p>
            <a:pPr marL="285750" indent="-285750" algn="l" eaLnBrk="1" hangingPunct="1">
              <a:spcBef>
                <a:spcPct val="50000"/>
              </a:spcBef>
              <a:buFont typeface="Calibri" panose="020F0502020204030204" pitchFamily="34" charset="0"/>
              <a:buChar char="…"/>
            </a:pP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composes and maintains a fine-grained RTL model *) in a SQL database</a:t>
            </a:r>
            <a:endParaRPr lang="en-DE" sz="1600" dirty="0">
              <a:solidFill>
                <a:schemeClr val="tx1"/>
              </a:solidFill>
              <a:ea typeface="MS PGothic" pitchFamily="34" charset="-128"/>
              <a:cs typeface="MS PGothic" charset="0"/>
            </a:endParaRPr>
          </a:p>
          <a:p>
            <a:pPr marL="285750" indent="-285750" algn="l" eaLnBrk="1" hangingPunct="1">
              <a:spcBef>
                <a:spcPct val="50000"/>
              </a:spcBef>
              <a:buFont typeface="Calibri" panose="020F0502020204030204" pitchFamily="34" charset="0"/>
              <a:buChar char="…"/>
            </a:pP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then is able to write VHDL and C++ code based on it</a:t>
            </a:r>
            <a:endParaRPr lang="en-DE" sz="1600" dirty="0">
              <a:solidFill>
                <a:schemeClr val="tx1"/>
              </a:solidFill>
              <a:ea typeface="MS PGothic" pitchFamily="34" charset="-128"/>
              <a:cs typeface="MS PGothic" charset="0"/>
            </a:endParaRPr>
          </a:p>
          <a:p>
            <a:pPr marL="285750" indent="-285750" algn="l" eaLnBrk="1" hangingPunct="1">
              <a:spcBef>
                <a:spcPct val="50000"/>
              </a:spcBef>
              <a:buFont typeface="Calibri" panose="020F0502020204030204" pitchFamily="34" charset="0"/>
              <a:buChar char="…"/>
            </a:pP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taking into account manual code </a:t>
            </a:r>
            <a:r>
              <a:rPr lang="en-DE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contributions</a:t>
            </a:r>
            <a:r>
              <a:rPr lang="en-US" sz="1600" dirty="0">
                <a:solidFill>
                  <a:schemeClr val="tx1"/>
                </a:solidFill>
                <a:ea typeface="MS PGothic" pitchFamily="34" charset="-128"/>
                <a:cs typeface="MS PGothic" charset="0"/>
              </a:rPr>
              <a:t> of previous design versions</a:t>
            </a:r>
          </a:p>
          <a:p>
            <a:pPr algn="l"/>
            <a:endParaRPr lang="en-US" dirty="0"/>
          </a:p>
          <a:p>
            <a:pPr algn="l"/>
            <a:r>
              <a:rPr lang="en-US" sz="1600" dirty="0"/>
              <a:t>*) from hierarchical structure down to FSM’s incl. state transitions, CDC fabric, generics/ports/signals/variables</a:t>
            </a:r>
          </a:p>
        </p:txBody>
      </p:sp>
    </p:spTree>
    <p:extLst>
      <p:ext uri="{BB962C8B-B14F-4D97-AF65-F5344CB8AC3E}">
        <p14:creationId xmlns:p14="http://schemas.microsoft.com/office/powerpoint/2010/main" val="31883174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365" y="939270"/>
            <a:ext cx="4632856" cy="370676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Clean, ergonomic, source code structure</a:t>
            </a:r>
            <a:br>
              <a:rPr lang="en-DE" sz="1600" dirty="0"/>
            </a:br>
            <a:r>
              <a:rPr lang="en-US" sz="1600" dirty="0"/>
              <a:t>(“tasteful naming conventions”, etc.)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Parametrized templates for standard components (e.g. SPI, GPIO, CRC</a:t>
            </a:r>
            <a:r>
              <a:rPr lang="en-DE" sz="1600" dirty="0"/>
              <a:t>, Git-Ident; 35 and counting</a:t>
            </a:r>
            <a:r>
              <a:rPr lang="en-US" sz="1600" dirty="0"/>
              <a:t>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Custom templates can interact with the model / module surroundings while a design is composed (not just simple files with placeholders)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The applicable v</a:t>
            </a:r>
            <a:r>
              <a:rPr lang="en-US" sz="1600" dirty="0" err="1"/>
              <a:t>endor</a:t>
            </a:r>
            <a:r>
              <a:rPr lang="en-DE" sz="1600" dirty="0"/>
              <a:t>(‘s primitives)</a:t>
            </a:r>
            <a:r>
              <a:rPr lang="en-US" sz="1600" dirty="0"/>
              <a:t> can be an auto-derived template parameter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Scope extends beyond the FPGA world with </a:t>
            </a:r>
            <a:r>
              <a:rPr lang="en-US" sz="1600" b="1" dirty="0" err="1"/>
              <a:t>WhizniumSBE</a:t>
            </a:r>
            <a:r>
              <a:rPr lang="en-US" sz="1600" dirty="0"/>
              <a:t> (Service Builder’s Edition)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</a:t>
            </a:r>
            <a:r>
              <a:rPr lang="en-US" dirty="0">
                <a:solidFill>
                  <a:schemeClr val="bg1"/>
                </a:solidFill>
              </a:rPr>
              <a:t>| Key features |</a:t>
            </a:r>
            <a:r>
              <a:rPr lang="en-US" dirty="0"/>
              <a:t> Workflow | Starter kit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D7BDD1A-9654-DDED-61C0-EEC6B9DC4D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997" y="1245002"/>
            <a:ext cx="3716582" cy="309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017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Regular RTL workflow (including use of vendor IDE’s) augmented by “source code tree iteration”</a:t>
            </a:r>
          </a:p>
          <a:p>
            <a:pPr marL="0" indent="0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</a:t>
            </a:r>
            <a:r>
              <a:rPr lang="en-US" dirty="0">
                <a:solidFill>
                  <a:schemeClr val="bg1"/>
                </a:solidFill>
              </a:rPr>
              <a:t>| Workflow |</a:t>
            </a:r>
            <a:r>
              <a:rPr lang="en-US" dirty="0"/>
              <a:t> Starter kit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8DC9687-CFB1-4B5F-D85D-BA66AA8432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51864" y="1634622"/>
            <a:ext cx="3840271" cy="244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65750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Modular description (IexWdbeMdl.txt), CRC template, polynomial changed</a:t>
            </a:r>
            <a:endParaRPr lang="en-US" sz="1600" dirty="0"/>
          </a:p>
          <a:p>
            <a:pPr marL="0" indent="0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</a:t>
            </a:r>
            <a:r>
              <a:rPr lang="en-US" dirty="0">
                <a:solidFill>
                  <a:schemeClr val="bg1"/>
                </a:solidFill>
              </a:rPr>
              <a:t>| Workflow |</a:t>
            </a:r>
            <a:r>
              <a:rPr lang="en-US" dirty="0"/>
              <a:t> Starter kit</a:t>
            </a:r>
          </a:p>
        </p:txBody>
      </p:sp>
      <p:pic>
        <p:nvPicPr>
          <p:cNvPr id="6" name="Grafik 5" descr="Ein Bild, das Text, Screenshot, Display, Software enthält.&#10;&#10;Automatisch generierte Beschreibung">
            <a:extLst>
              <a:ext uri="{FF2B5EF4-FFF2-40B4-BE49-F238E27FC236}">
                <a16:creationId xmlns:a16="http://schemas.microsoft.com/office/drawing/2014/main" id="{25D1878A-61E7-0C45-79BB-DE111CB34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512" y="14329"/>
            <a:ext cx="6314973" cy="5143500"/>
          </a:xfrm>
          <a:prstGeom prst="rect">
            <a:avLst/>
          </a:prstGeom>
        </p:spPr>
      </p:pic>
      <p:pic>
        <p:nvPicPr>
          <p:cNvPr id="8" name="Grafik 7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66453A0F-305F-11E2-26E1-095D72816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" y="99829"/>
            <a:ext cx="9144000" cy="5058000"/>
          </a:xfrm>
          <a:prstGeom prst="rect">
            <a:avLst/>
          </a:prstGeom>
        </p:spPr>
      </p:pic>
      <p:pic>
        <p:nvPicPr>
          <p:cNvPr id="10" name="Grafik 9" descr="Ein Bild, das Text, Screenshot, Software, Display enthält.&#10;&#10;Automatisch generierte Beschreibung">
            <a:extLst>
              <a:ext uri="{FF2B5EF4-FFF2-40B4-BE49-F238E27FC236}">
                <a16:creationId xmlns:a16="http://schemas.microsoft.com/office/drawing/2014/main" id="{69B2207A-9206-842B-87AC-45197526E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9829"/>
            <a:ext cx="9144000" cy="50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425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Command set and buffer transfers (IexWdbeCsx.txt), command added to module “Client”</a:t>
            </a:r>
            <a:endParaRPr lang="en-US" sz="1600" dirty="0"/>
          </a:p>
          <a:p>
            <a:pPr marL="0" indent="0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</a:t>
            </a:r>
            <a:r>
              <a:rPr lang="en-US" dirty="0">
                <a:solidFill>
                  <a:schemeClr val="bg1"/>
                </a:solidFill>
              </a:rPr>
              <a:t>| Workflow |</a:t>
            </a:r>
            <a:r>
              <a:rPr lang="en-US" dirty="0"/>
              <a:t> Starter kit</a:t>
            </a:r>
          </a:p>
        </p:txBody>
      </p:sp>
      <p:pic>
        <p:nvPicPr>
          <p:cNvPr id="6" name="Grafik 5" descr="Ein Bild, das Text, Elektronik, Screenshot, Software enthält.&#10;&#10;Automatisch generierte Beschreibung">
            <a:extLst>
              <a:ext uri="{FF2B5EF4-FFF2-40B4-BE49-F238E27FC236}">
                <a16:creationId xmlns:a16="http://schemas.microsoft.com/office/drawing/2014/main" id="{D4AB6453-7ACE-D7C0-F743-2A03ACE84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376" y="0"/>
            <a:ext cx="6301245" cy="5143500"/>
          </a:xfrm>
          <a:prstGeom prst="rect">
            <a:avLst/>
          </a:prstGeom>
        </p:spPr>
      </p:pic>
      <p:pic>
        <p:nvPicPr>
          <p:cNvPr id="8" name="Grafik 7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3750404F-147E-7F1A-BBF7-9B8B37B99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" y="93878"/>
            <a:ext cx="9144000" cy="50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575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dirty="0"/>
              <a:t>Custom fine structure (IexWdbeFin.txt), FSM state added</a:t>
            </a:r>
            <a:endParaRPr lang="en-US" sz="1600" dirty="0"/>
          </a:p>
          <a:p>
            <a:pPr marL="0" indent="0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</a:t>
            </a:r>
            <a:r>
              <a:rPr lang="en-US" dirty="0">
                <a:solidFill>
                  <a:schemeClr val="bg1"/>
                </a:solidFill>
              </a:rPr>
              <a:t>| Workflow |</a:t>
            </a:r>
            <a:r>
              <a:rPr lang="en-US" dirty="0"/>
              <a:t> Starter kit</a:t>
            </a:r>
          </a:p>
        </p:txBody>
      </p:sp>
      <p:pic>
        <p:nvPicPr>
          <p:cNvPr id="6" name="Grafik 5" descr="Ein Bild, das Text, Screenshot, Software, Display enthält.&#10;&#10;Automatisch generierte Beschreibung">
            <a:extLst>
              <a:ext uri="{FF2B5EF4-FFF2-40B4-BE49-F238E27FC236}">
                <a16:creationId xmlns:a16="http://schemas.microsoft.com/office/drawing/2014/main" id="{89237BDB-96E0-DE94-8743-FC9DF59CE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661" y="0"/>
            <a:ext cx="6868677" cy="5143500"/>
          </a:xfrm>
          <a:prstGeom prst="rect">
            <a:avLst/>
          </a:prstGeom>
        </p:spPr>
      </p:pic>
      <p:pic>
        <p:nvPicPr>
          <p:cNvPr id="8" name="Grafik 7" descr="Ein Bild, das Text, Screenshot, Software, Betriebssystem enthält.&#10;&#10;Automatisch generierte Beschreibung">
            <a:extLst>
              <a:ext uri="{FF2B5EF4-FFF2-40B4-BE49-F238E27FC236}">
                <a16:creationId xmlns:a16="http://schemas.microsoft.com/office/drawing/2014/main" id="{B39B9A3F-67B8-9E66-A455-96FAA75B9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71171"/>
            <a:ext cx="9144000" cy="50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072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42D660-5F5A-7374-C18B-53E8B2B15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DE" sz="1600" b="1" dirty="0" err="1"/>
              <a:t>WhizniumDBE</a:t>
            </a:r>
            <a:r>
              <a:rPr lang="en-DE" sz="1600" dirty="0"/>
              <a:t> Iterator (cross-platform Java tool accessing the </a:t>
            </a:r>
            <a:r>
              <a:rPr lang="en-DE" sz="1600" b="1" dirty="0" err="1"/>
              <a:t>WhizniumDBE</a:t>
            </a:r>
            <a:r>
              <a:rPr lang="en-DE" sz="1600" dirty="0"/>
              <a:t> daemon via it JSON API)</a:t>
            </a:r>
            <a:endParaRPr lang="en-US" sz="1600" dirty="0"/>
          </a:p>
          <a:p>
            <a:pPr marL="0" indent="0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4C98D2-91D1-32F4-B8CB-F75579B7E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Whiznium Universe &amp; Developer Lifestyle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CF78B6-869F-E9F5-E99E-23ACB2EFB06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Concept | Key features </a:t>
            </a:r>
            <a:r>
              <a:rPr lang="en-US" dirty="0">
                <a:solidFill>
                  <a:schemeClr val="bg1"/>
                </a:solidFill>
              </a:rPr>
              <a:t>| Workflow |</a:t>
            </a:r>
            <a:r>
              <a:rPr lang="en-US" dirty="0"/>
              <a:t> Starter kit</a:t>
            </a:r>
          </a:p>
        </p:txBody>
      </p:sp>
      <p:pic>
        <p:nvPicPr>
          <p:cNvPr id="5" name="step">
            <a:hlinkClick r:id="" action="ppaction://media"/>
            <a:extLst>
              <a:ext uri="{FF2B5EF4-FFF2-40B4-BE49-F238E27FC236}">
                <a16:creationId xmlns:a16="http://schemas.microsoft.com/office/drawing/2014/main" id="{3AFEC085-3858-EE90-05C8-8608605160F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999" y="1432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0489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0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Benutzerdefiniert 1">
      <a:dk1>
        <a:srgbClr val="333333"/>
      </a:dk1>
      <a:lt1>
        <a:srgbClr val="FFFFFF"/>
      </a:lt1>
      <a:dk2>
        <a:srgbClr val="333333"/>
      </a:dk2>
      <a:lt2>
        <a:srgbClr val="62C5E2"/>
      </a:lt2>
      <a:accent1>
        <a:srgbClr val="00235A"/>
      </a:accent1>
      <a:accent2>
        <a:srgbClr val="AED4F8"/>
      </a:accent2>
      <a:accent3>
        <a:srgbClr val="FFFFFF"/>
      </a:accent3>
      <a:accent4>
        <a:srgbClr val="2A2A2A"/>
      </a:accent4>
      <a:accent5>
        <a:srgbClr val="AAACB5"/>
      </a:accent5>
      <a:accent6>
        <a:srgbClr val="9DC0E1"/>
      </a:accent6>
      <a:hlink>
        <a:srgbClr val="8994A0"/>
      </a:hlink>
      <a:folHlink>
        <a:srgbClr val="BBC2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B1A28E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lIns="108000" tIns="0" rIns="108000" bIns="90000" anchor="ctr" anchorCtr="1"/>
      <a:lstStyle>
        <a:defPPr>
          <a:lnSpc>
            <a:spcPts val="2500"/>
          </a:lnSpc>
          <a:defRPr sz="1600" dirty="0">
            <a:solidFill>
              <a:srgbClr val="404040"/>
            </a:solidFill>
            <a:cs typeface="VW Headline OT-Boo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381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540000" tIns="270000" rIns="91440" bIns="90000" numCol="1" anchor="ctr" anchorCtr="0" compatLnSpc="1">
        <a:prstTxWarp prst="textNoShape">
          <a:avLst/>
        </a:prstTxWarp>
      </a:bodyPr>
      <a:lstStyle>
        <a:defPPr marL="530225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W Headline OT-Book" charset="0"/>
            <a:ea typeface="ＭＳ Ｐゴシック" charset="0"/>
          </a:defRPr>
        </a:defPPr>
      </a:lstStyle>
    </a:lnDef>
  </a:objectDefaults>
  <a:extraClrSchemeLst>
    <a:extraClrScheme>
      <a:clrScheme name="VW_Presentation_Basic_Template_de 1">
        <a:dk1>
          <a:srgbClr val="333333"/>
        </a:dk1>
        <a:lt1>
          <a:srgbClr val="FFFFFF"/>
        </a:lt1>
        <a:dk2>
          <a:srgbClr val="333333"/>
        </a:dk2>
        <a:lt2>
          <a:srgbClr val="62C5E2"/>
        </a:lt2>
        <a:accent1>
          <a:srgbClr val="00235A"/>
        </a:accent1>
        <a:accent2>
          <a:srgbClr val="AED4F8"/>
        </a:accent2>
        <a:accent3>
          <a:srgbClr val="FFFFFF"/>
        </a:accent3>
        <a:accent4>
          <a:srgbClr val="2A2A2A"/>
        </a:accent4>
        <a:accent5>
          <a:srgbClr val="AAACB5"/>
        </a:accent5>
        <a:accent6>
          <a:srgbClr val="9DC0E1"/>
        </a:accent6>
        <a:hlink>
          <a:srgbClr val="8994A0"/>
        </a:hlink>
        <a:folHlink>
          <a:srgbClr val="BBC2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enutzerdefiniert 1">
    <a:dk1>
      <a:srgbClr val="333333"/>
    </a:dk1>
    <a:lt1>
      <a:srgbClr val="FFFFFF"/>
    </a:lt1>
    <a:dk2>
      <a:srgbClr val="333333"/>
    </a:dk2>
    <a:lt2>
      <a:srgbClr val="62C5E2"/>
    </a:lt2>
    <a:accent1>
      <a:srgbClr val="00235A"/>
    </a:accent1>
    <a:accent2>
      <a:srgbClr val="AED4F8"/>
    </a:accent2>
    <a:accent3>
      <a:srgbClr val="FFFFFF"/>
    </a:accent3>
    <a:accent4>
      <a:srgbClr val="2A2A2A"/>
    </a:accent4>
    <a:accent5>
      <a:srgbClr val="AAACB5"/>
    </a:accent5>
    <a:accent6>
      <a:srgbClr val="9DC0E1"/>
    </a:accent6>
    <a:hlink>
      <a:srgbClr val="8994A0"/>
    </a:hlink>
    <a:folHlink>
      <a:srgbClr val="BBC2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1691</Words>
  <Application>Microsoft Office PowerPoint</Application>
  <PresentationFormat>Bildschirmpräsentation (16:9)</PresentationFormat>
  <Paragraphs>196</Paragraphs>
  <Slides>23</Slides>
  <Notes>12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1" baseType="lpstr">
      <vt:lpstr>MS PGothic</vt:lpstr>
      <vt:lpstr>Arial</vt:lpstr>
      <vt:lpstr>Calibri</vt:lpstr>
      <vt:lpstr>Courier New</vt:lpstr>
      <vt:lpstr>VW Headline OT-Black</vt:lpstr>
      <vt:lpstr>VW Headline OT-Book</vt:lpstr>
      <vt:lpstr>blank</vt:lpstr>
      <vt:lpstr>think-cell Folie</vt:lpstr>
      <vt:lpstr>PowerPoint-Präsentation</vt:lpstr>
      <vt:lpstr>Introduction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The Whiznium Universe &amp; Developer Lifestyle</vt:lpstr>
      <vt:lpstr>Perk #1: Host – FPGA communication</vt:lpstr>
      <vt:lpstr>Perk #1: Host – FPGA communication</vt:lpstr>
      <vt:lpstr>Perk #1: Host – FPGA communication</vt:lpstr>
      <vt:lpstr>Perk #2: Access to high-speed interfaces</vt:lpstr>
      <vt:lpstr>Perk #2: Access to high-speed interfaces</vt:lpstr>
      <vt:lpstr>Perk #2: Access to high-speed interfaces</vt:lpstr>
      <vt:lpstr>Perk #2: Access to high-speed interfaces</vt:lpstr>
      <vt:lpstr>Perk #3: Live design probing</vt:lpstr>
      <vt:lpstr>Perk #3: Live design probing</vt:lpstr>
      <vt:lpstr>Resources</vt:lpstr>
      <vt:lpstr>Thank You!</vt:lpstr>
    </vt:vector>
  </TitlesOfParts>
  <Manager/>
  <Company>MPSI Technologies GmbH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Alexander Wirthmüller &amp; Ivo Hidschoff</dc:creator>
  <cp:keywords/>
  <dc:description>supported by Carina Waidhofer (MHP)</dc:description>
  <cp:lastModifiedBy>Alexander Wirthmüller</cp:lastModifiedBy>
  <cp:revision>824</cp:revision>
  <cp:lastPrinted>2020-10-23T18:18:29Z</cp:lastPrinted>
  <dcterms:created xsi:type="dcterms:W3CDTF">2013-10-04T11:18:56Z</dcterms:created>
  <dcterms:modified xsi:type="dcterms:W3CDTF">2024-06-11T19:17:46Z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