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304" r:id="rId4"/>
    <p:sldId id="311" r:id="rId5"/>
    <p:sldId id="330" r:id="rId6"/>
    <p:sldId id="305" r:id="rId7"/>
    <p:sldId id="324" r:id="rId8"/>
    <p:sldId id="306" r:id="rId9"/>
    <p:sldId id="329" r:id="rId10"/>
    <p:sldId id="310" r:id="rId11"/>
    <p:sldId id="307" r:id="rId12"/>
    <p:sldId id="308" r:id="rId13"/>
    <p:sldId id="315" r:id="rId14"/>
    <p:sldId id="287" r:id="rId15"/>
    <p:sldId id="320" r:id="rId16"/>
    <p:sldId id="321" r:id="rId17"/>
    <p:sldId id="332" r:id="rId18"/>
    <p:sldId id="331" r:id="rId19"/>
    <p:sldId id="33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6FB"/>
    <a:srgbClr val="FFF3CD"/>
    <a:srgbClr val="EB7636"/>
    <a:srgbClr val="DFC9EF"/>
    <a:srgbClr val="EFFBFF"/>
    <a:srgbClr val="C1EFFF"/>
    <a:srgbClr val="9BE5FF"/>
    <a:srgbClr val="A3FFCD"/>
    <a:srgbClr val="43FF98"/>
    <a:srgbClr val="E5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3" autoAdjust="0"/>
    <p:restoredTop sz="93191" autoAdjust="0"/>
  </p:normalViewPr>
  <p:slideViewPr>
    <p:cSldViewPr snapToGrid="0">
      <p:cViewPr>
        <p:scale>
          <a:sx n="86" d="100"/>
          <a:sy n="86" d="100"/>
        </p:scale>
        <p:origin x="138" y="-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B943B6C-D4B1-4DBB-8908-AF5672F218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396866-8BA1-493C-8B97-8FE5B4115F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10/02/2021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68E724-0626-422C-B6FC-04BA1611A0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BE-Seminar, Anna Kulinska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BEA439-2D37-4212-BBE1-8325567273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957C4-5F9B-4994-9C8A-E2B076D275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9829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10/02/2021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BE-Seminar, Anna Kulinska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60CBC-D362-46FC-9E53-1BB8A3CEA0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709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451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00268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1430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899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9652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745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1815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3020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14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6814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539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8359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768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310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254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3808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552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844C1-61CA-4232-817C-2656FFCCA5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9F2B2A-845F-419B-8883-0C24066DCB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61E83-E1EE-4299-9FA0-4B5FDC167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BEAA9-6A6F-4298-BF2D-BD3F13BB7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024C6-D898-45CD-8D9B-5CCCD5CD2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45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DDE18-E017-49CE-AFE1-AA2DD7A85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6F69E9-8301-4A9C-B9E8-B3AE97AEC3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DF6EE-FEAE-445F-9591-EB8E571FA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20054-02AE-4A8A-B724-F24B63BF8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189D3-810D-4128-9746-9935B5AB9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56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8ECB54-2449-4682-8A0F-FE85CA8289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EC99D7-546E-4525-9E66-0DA21FE2E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5FF316-B0CA-43E8-BDA0-6D9F310D5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AACB5-E9BF-415D-B058-191A4EB7A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570D4-D776-470D-A603-FFB01D89B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956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60BE5-9397-4051-9BD0-156365472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A79A6-198B-42D9-AFA9-D15434121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153D1-D2DC-421C-94CF-CF9001C7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8E7DE-91B0-4DCA-AE7F-F799194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1B972-7EE4-4ECD-B921-923E512F7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21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201F5-B703-4D99-B755-62804CCBE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A3E13-61F5-44F2-9D1B-48E2C3C04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94BB3-A06E-4AEC-A27F-7B90B0ECD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C0ED4-53E4-4E43-9318-280C41D1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20E277-3A8F-480C-B610-B92C42E31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077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C817D-0AB6-4829-8F7D-CAC890D37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EB2C-752B-4E71-86A3-F7BD2563F0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0D6C74-897F-462F-A772-93D1A72406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5F396F-CB89-4D0F-9945-680B6E7EE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12E86D-4D31-4874-9281-666A94F49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BA51EB-039F-4571-9BDD-08172F9BE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33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F6175-0C21-4E53-A6E5-E6B99F51D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06905-9AE7-4A67-91ED-AB94490A7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9E89F3-DF78-4599-AE25-306EE27A5C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92286A-6D61-4559-81A4-3ACB7F2D1F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DA751C-5E19-4F2D-9D54-2C23CDF910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6D59F6-EF69-4775-9A4C-59235A8DD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11/03/2021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2A3A9B-CD33-4F28-9084-213E04AA7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297FD9-67CE-4609-9B8F-CDE6134F3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329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DFE68-BCA8-438C-B490-3D664F283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423DD1-D2FF-469A-9891-00CD5151E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2082B5-C3B8-432A-A99F-7D38D219F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DAF886-7327-43E6-BEE4-C836C761C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042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98FEDD-2E74-4B07-A3AC-4AE0E2463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11/03/2021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A59D9C-869E-4593-9B62-7A5AE260C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F3029C-8707-44E1-B633-375579D45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952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C76B1-D20E-4A8A-A09D-F52A26CDC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98426-7278-49E8-ACFE-18FE4A3C5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0958C4-1711-4DC5-8311-04DFB36BD0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E6269B-0162-4C03-B6B9-B5DE7D6CB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D0880-7094-4EA6-B85A-47AB877D1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4BEA3-7282-47A5-83EB-65E76B171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09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B8D68-FC98-4BAE-A22A-66E07E0E3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A48BC-F8C6-443C-8590-5A4186A1A7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076AE5-9500-4E74-8CAA-D17AC0C36D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0B0549-B0EC-40C8-9BD9-65A9A7544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11/03/2021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6D0616-C0D1-46C3-B6C3-34DE47EBC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5F9123-3593-466E-AC22-063D0E216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49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E10EE7-F9C8-44D0-97A7-EA642D666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DB2CBC-3E88-4E6B-970C-D2FFEAA08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680B8-1D62-4497-9620-BEBB142CDE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9AD3A-8B8B-43AE-9639-D983797EA6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Automatic code generation for managing the firmware &amp; software for configuration/status registers &amp; memories in the ATLAS L1 Central Trigger, Anna Kulińska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B2387-E7BA-47CB-A9B2-758CCF274C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AA6B9-F12A-44B8-A1DA-16D09B95CD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942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anna.kulinska@cern.ch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alf.spiwoks@cern.ch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B0312-932E-44B6-86A3-20DE8C452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0112" y="603734"/>
            <a:ext cx="10369827" cy="312565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and software for configuration/status registers and memories in the ATLAS Level-1 Central Trigger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F6B464-6E25-4726-9548-E3ECB3918D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3026" y="4817925"/>
            <a:ext cx="9144000" cy="1655762"/>
          </a:xfrm>
        </p:spPr>
        <p:txBody>
          <a:bodyPr/>
          <a:lstStyle/>
          <a:p>
            <a:r>
              <a:rPr lang="pl-PL" b="1" dirty="0">
                <a:latin typeface="Helvetica" panose="020B0604020202020204" pitchFamily="34" charset="0"/>
                <a:cs typeface="Helvetica" panose="020B0604020202020204" pitchFamily="34" charset="0"/>
              </a:rPr>
              <a:t>Anna Kulińska</a:t>
            </a:r>
            <a:endParaRPr lang="en-US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       on behalf of the ATLAS </a:t>
            </a:r>
            <a:r>
              <a:rPr lang="en-GB" dirty="0">
                <a:latin typeface="Helvetica" panose="020B0604020202020204" pitchFamily="34" charset="0"/>
                <a:cs typeface="Helvetica" panose="020B0604020202020204" pitchFamily="34" charset="0"/>
              </a:rPr>
              <a:t>Level-1 Central Trigger (L1CT) Group</a:t>
            </a: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B7C9E965-BD7D-4BE2-A8B1-19603C214C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84" y="4675084"/>
            <a:ext cx="1655762" cy="165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9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1578B-AD6E-42A5-9557-C49E77C0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9008" y="1063414"/>
            <a:ext cx="7393984" cy="460078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pl-PL" sz="5400" dirty="0">
                <a:latin typeface="Helvetica" panose="020B0604020202020204" pitchFamily="34" charset="0"/>
                <a:cs typeface="Helvetica" panose="020B0604020202020204" pitchFamily="34" charset="0"/>
              </a:rPr>
              <a:t>Software development </a:t>
            </a:r>
            <a:r>
              <a:rPr lang="en-US" sz="5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4000" dirty="0">
                <a:latin typeface="Helvetica" panose="020B0604020202020204" pitchFamily="34" charset="0"/>
                <a:cs typeface="Helvetica" panose="020B0604020202020204" pitchFamily="34" charset="0"/>
              </a:rPr>
              <a:t>&amp; </a:t>
            </a:r>
            <a:br>
              <a:rPr lang="en-US" sz="54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5400" dirty="0">
                <a:latin typeface="Helvetica" panose="020B0604020202020204" pitchFamily="34" charset="0"/>
                <a:cs typeface="Helvetica" panose="020B0604020202020204" pitchFamily="34" charset="0"/>
              </a:rPr>
              <a:t>Hardware testing</a:t>
            </a:r>
            <a:endParaRPr lang="en-GB" sz="5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Footer Placeholder 10">
            <a:extLst>
              <a:ext uri="{FF2B5EF4-FFF2-40B4-BE49-F238E27FC236}">
                <a16:creationId xmlns:a16="http://schemas.microsoft.com/office/drawing/2014/main" id="{C6E2FE13-2549-CCE4-0CEA-1225513B4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4DC8C0E-AC11-65D6-0E77-2C74BB75C6ED}"/>
              </a:ext>
            </a:extLst>
          </p:cNvPr>
          <p:cNvSpPr txBox="1">
            <a:spLocks/>
          </p:cNvSpPr>
          <p:nvPr/>
        </p:nvSpPr>
        <p:spPr>
          <a:xfrm>
            <a:off x="11629814" y="6415881"/>
            <a:ext cx="416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10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705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5932C36-67CA-8292-71BE-E5734B0B1953}"/>
              </a:ext>
            </a:extLst>
          </p:cNvPr>
          <p:cNvSpPr txBox="1"/>
          <p:nvPr/>
        </p:nvSpPr>
        <p:spPr>
          <a:xfrm>
            <a:off x="5707036" y="4324868"/>
            <a:ext cx="3121762" cy="2062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182880" tIns="182880" rIns="182880" bIns="182880" rtlCol="0">
            <a:spAutoFit/>
          </a:bodyPr>
          <a:lstStyle/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GB" sz="1000" dirty="0">
              <a:latin typeface="Consolas" panose="020B06090202040302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682B0-EEB6-484E-B35B-20F2158D2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885" y="223216"/>
            <a:ext cx="5765115" cy="3600986"/>
          </a:xfr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lIns="180000" tIns="182880" rIns="182880" bIns="182880"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1300" dirty="0" err="1">
                <a:latin typeface="Helvetica" panose="020B0604020202020204" pitchFamily="34" charset="0"/>
                <a:cs typeface="Helvetica" panose="020B0604020202020204" pitchFamily="34" charset="0"/>
              </a:rPr>
              <a:t>HardwareCompiler</a:t>
            </a: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 generates C++ class based on XML register map</a:t>
            </a:r>
          </a:p>
          <a:p>
            <a:pPr>
              <a:lnSpc>
                <a:spcPct val="150000"/>
              </a:lnSpc>
            </a:pP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Generates API methods to perform </a:t>
            </a:r>
            <a:r>
              <a:rPr lang="en-US" sz="1300" b="1" dirty="0">
                <a:latin typeface="Helvetica" panose="020B0604020202020204" pitchFamily="34" charset="0"/>
                <a:cs typeface="Helvetica" panose="020B0604020202020204" pitchFamily="34" charset="0"/>
              </a:rPr>
              <a:t>read and write </a:t>
            </a: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operations on registers and memories</a:t>
            </a:r>
          </a:p>
          <a:p>
            <a:pPr>
              <a:lnSpc>
                <a:spcPct val="150000"/>
              </a:lnSpc>
            </a:pPr>
            <a:r>
              <a:rPr lang="en-GB" sz="13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Generates a </a:t>
            </a:r>
            <a:r>
              <a:rPr lang="en-GB" sz="13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text-based user interface </a:t>
            </a:r>
            <a:r>
              <a:rPr lang="en-GB" sz="1300" dirty="0">
                <a:latin typeface="Helvetica" panose="020B0604020202020204" pitchFamily="34" charset="0"/>
                <a:cs typeface="Helvetica" panose="020B0604020202020204" pitchFamily="34" charset="0"/>
              </a:rPr>
              <a:t>for interactive use</a:t>
            </a:r>
            <a:r>
              <a:rPr lang="en-GB" sz="13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  <a:endParaRPr lang="en-GB" sz="13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GB" sz="13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Exposes </a:t>
            </a: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read and write operations for registers and memories</a:t>
            </a:r>
          </a:p>
          <a:p>
            <a:pPr lvl="1">
              <a:lnSpc>
                <a:spcPct val="150000"/>
              </a:lnSpc>
            </a:pP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Menu entry for each method defined in the class</a:t>
            </a:r>
          </a:p>
          <a:p>
            <a:pPr lvl="1">
              <a:lnSpc>
                <a:spcPct val="150000"/>
              </a:lnSpc>
            </a:pPr>
            <a:r>
              <a:rPr lang="en-GB" sz="13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Adheres to </a:t>
            </a:r>
            <a:r>
              <a:rPr lang="en-GB" sz="13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XML register map </a:t>
            </a:r>
            <a:r>
              <a:rPr lang="en-GB" sz="13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hierarchy</a:t>
            </a:r>
          </a:p>
          <a:p>
            <a:pPr lvl="1">
              <a:lnSpc>
                <a:spcPct val="150000"/>
              </a:lnSpc>
            </a:pPr>
            <a:r>
              <a:rPr lang="en-GB" sz="1300" dirty="0">
                <a:latin typeface="Helvetica" panose="020B0604020202020204" pitchFamily="34" charset="0"/>
                <a:cs typeface="Helvetica" panose="020B0604020202020204" pitchFamily="34" charset="0"/>
              </a:rPr>
              <a:t>Very effective for basic firmware checks</a:t>
            </a:r>
            <a:endParaRPr lang="en-US" sz="13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Low-level software functions are used in higher-level user written C++ code (e.g. module configuration, control and monitoring, interface to control room framework</a:t>
            </a:r>
            <a:r>
              <a:rPr lang="en-GB" sz="13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E1578B-AD6E-42A5-9557-C49E77C0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2166" y="143088"/>
            <a:ext cx="5480538" cy="894250"/>
          </a:xfrm>
        </p:spPr>
        <p:txBody>
          <a:bodyPr>
            <a:normAutofit/>
          </a:bodyPr>
          <a:lstStyle/>
          <a:p>
            <a:pPr algn="ctr"/>
            <a:r>
              <a:rPr lang="pl-PL" sz="3200" dirty="0">
                <a:latin typeface="Helvetica" panose="020B0604020202020204" pitchFamily="34" charset="0"/>
                <a:cs typeface="Helvetica" panose="020B0604020202020204" pitchFamily="34" charset="0"/>
              </a:rPr>
              <a:t>C++ </a:t>
            </a: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methods</a:t>
            </a:r>
            <a:endParaRPr lang="en-GB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B8FC28-819F-51A0-454D-7B0BAC8FE06E}"/>
              </a:ext>
            </a:extLst>
          </p:cNvPr>
          <p:cNvSpPr txBox="1"/>
          <p:nvPr/>
        </p:nvSpPr>
        <p:spPr>
          <a:xfrm>
            <a:off x="8754207" y="2722777"/>
            <a:ext cx="3069279" cy="36009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182880" tIns="182880" rIns="182880" bIns="182880" rtlCol="0">
            <a:spAutoFit/>
          </a:bodyPr>
          <a:lstStyle/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US" sz="1000" dirty="0">
              <a:latin typeface="Consolas" panose="020B0609020204030204" pitchFamily="49" charset="0"/>
            </a:endParaRPr>
          </a:p>
          <a:p>
            <a:endParaRPr lang="en-GB" sz="1000" dirty="0">
              <a:latin typeface="Consolas" panose="020B0609020204030204" pitchFamily="49" charset="0"/>
            </a:endParaRPr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id="{5BB491CE-1569-F5A2-1A85-95C1FCD32D02}"/>
              </a:ext>
            </a:extLst>
          </p:cNvPr>
          <p:cNvSpPr/>
          <p:nvPr/>
        </p:nvSpPr>
        <p:spPr>
          <a:xfrm flipH="1">
            <a:off x="7090756" y="2706330"/>
            <a:ext cx="1880933" cy="3600986"/>
          </a:xfrm>
          <a:prstGeom prst="rightBrace">
            <a:avLst>
              <a:gd name="adj1" fmla="val 28083"/>
              <a:gd name="adj2" fmla="val 77350"/>
            </a:avLst>
          </a:prstGeom>
          <a:solidFill>
            <a:schemeClr val="accent4">
              <a:lumMod val="20000"/>
              <a:lumOff val="80000"/>
            </a:schemeClr>
          </a:solidFill>
          <a:ln w="4762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9A6739E-A3D9-4103-6951-AF4791C14564}"/>
              </a:ext>
            </a:extLst>
          </p:cNvPr>
          <p:cNvSpPr txBox="1"/>
          <p:nvPr/>
        </p:nvSpPr>
        <p:spPr>
          <a:xfrm>
            <a:off x="8149034" y="2722777"/>
            <a:ext cx="3619216" cy="3600986"/>
          </a:xfrm>
          <a:prstGeom prst="rect">
            <a:avLst/>
          </a:prstGeom>
          <a:noFill/>
        </p:spPr>
        <p:txBody>
          <a:bodyPr wrap="square" lIns="182880" tIns="182880" rIns="182880" bIns="182880" rtlCol="0">
            <a:spAutoFit/>
          </a:bodyPr>
          <a:lstStyle/>
          <a:p>
            <a:pPr>
              <a:spcAft>
                <a:spcPts val="300"/>
              </a:spcAft>
            </a:pPr>
            <a:endParaRPr lang="en-GB" sz="1000" dirty="0">
              <a:latin typeface="Consolas" panose="020B0609020204030204" pitchFamily="49" charset="0"/>
            </a:endParaRP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&gt;&gt;&gt; </a:t>
            </a:r>
            <a:r>
              <a:rPr lang="en-GB" sz="1000" dirty="0" err="1">
                <a:latin typeface="Consolas" panose="020B0609020204030204" pitchFamily="49" charset="0"/>
              </a:rPr>
              <a:t>MuonSectorProcessor</a:t>
            </a:r>
            <a:r>
              <a:rPr lang="en-GB" sz="1000" dirty="0">
                <a:latin typeface="Consolas" panose="020B0609020204030204" pitchFamily="49" charset="0"/>
              </a:rPr>
              <a:t> main menu/SLI menu &lt;&lt;&lt;</a:t>
            </a:r>
          </a:p>
          <a:p>
            <a:pPr>
              <a:spcAft>
                <a:spcPts val="300"/>
              </a:spcAft>
            </a:pPr>
            <a:endParaRPr lang="en-GB" sz="1000" dirty="0">
              <a:latin typeface="Consolas" panose="020B0609020204030204" pitchFamily="49" charset="0"/>
            </a:endParaRP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 0  quit</a:t>
            </a: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 1  read  "</a:t>
            </a:r>
            <a:r>
              <a:rPr lang="en-GB" sz="1000" dirty="0" err="1">
                <a:latin typeface="Consolas" panose="020B0609020204030204" pitchFamily="49" charset="0"/>
              </a:rPr>
              <a:t>SLI_SpyPlayStatus</a:t>
            </a:r>
            <a:r>
              <a:rPr lang="en-GB" sz="1000" dirty="0">
                <a:latin typeface="Consolas" panose="020B0609020204030204" pitchFamily="49" charset="0"/>
              </a:rPr>
              <a:t>" [bit string]</a:t>
            </a: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 2  read  "</a:t>
            </a:r>
            <a:r>
              <a:rPr lang="en-GB" sz="1000" dirty="0" err="1">
                <a:latin typeface="Consolas" panose="020B0609020204030204" pitchFamily="49" charset="0"/>
              </a:rPr>
              <a:t>SLI_SpyPlayStatus</a:t>
            </a:r>
            <a:r>
              <a:rPr lang="en-GB" sz="1000" dirty="0">
                <a:latin typeface="Consolas" panose="020B0609020204030204" pitchFamily="49" charset="0"/>
              </a:rPr>
              <a:t>" [number]</a:t>
            </a: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 …</a:t>
            </a: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 8  read  "</a:t>
            </a:r>
            <a:r>
              <a:rPr lang="en-GB" sz="1000" dirty="0" err="1">
                <a:latin typeface="Consolas" panose="020B0609020204030204" pitchFamily="49" charset="0"/>
              </a:rPr>
              <a:t>SLI_SectorMemory</a:t>
            </a:r>
            <a:r>
              <a:rPr lang="en-GB" sz="1000" dirty="0">
                <a:latin typeface="Consolas" panose="020B0609020204030204" pitchFamily="49" charset="0"/>
              </a:rPr>
              <a:t>" [number]</a:t>
            </a: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 9  write "</a:t>
            </a:r>
            <a:r>
              <a:rPr lang="en-GB" sz="1000" dirty="0" err="1">
                <a:latin typeface="Consolas" panose="020B0609020204030204" pitchFamily="49" charset="0"/>
              </a:rPr>
              <a:t>SLI_SectorMemory</a:t>
            </a:r>
            <a:r>
              <a:rPr lang="en-GB" sz="1000" dirty="0">
                <a:latin typeface="Consolas" panose="020B0609020204030204" pitchFamily="49" charset="0"/>
              </a:rPr>
              <a:t>" [number]</a:t>
            </a: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10  read  "</a:t>
            </a:r>
            <a:r>
              <a:rPr lang="en-GB" sz="1000" dirty="0" err="1">
                <a:latin typeface="Consolas" panose="020B0609020204030204" pitchFamily="49" charset="0"/>
              </a:rPr>
              <a:t>SLI_SectorMemory</a:t>
            </a:r>
            <a:r>
              <a:rPr lang="en-GB" sz="1000" dirty="0">
                <a:latin typeface="Consolas" panose="020B0609020204030204" pitchFamily="49" charset="0"/>
              </a:rPr>
              <a:t>" [vector]</a:t>
            </a: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11  write "</a:t>
            </a:r>
            <a:r>
              <a:rPr lang="en-GB" sz="1000" dirty="0" err="1">
                <a:latin typeface="Consolas" panose="020B0609020204030204" pitchFamily="49" charset="0"/>
              </a:rPr>
              <a:t>SLI_SectorMemory</a:t>
            </a:r>
            <a:r>
              <a:rPr lang="en-GB" sz="1000" dirty="0">
                <a:latin typeface="Consolas" panose="020B0609020204030204" pitchFamily="49" charset="0"/>
              </a:rPr>
              <a:t>" [vector]</a:t>
            </a: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12  read  "</a:t>
            </a:r>
            <a:r>
              <a:rPr lang="en-GB" sz="1000" dirty="0" err="1">
                <a:latin typeface="Consolas" panose="020B0609020204030204" pitchFamily="49" charset="0"/>
              </a:rPr>
              <a:t>SLI_SectorMemory</a:t>
            </a:r>
            <a:r>
              <a:rPr lang="en-GB" sz="1000" dirty="0">
                <a:latin typeface="Consolas" panose="020B0609020204030204" pitchFamily="49" charset="0"/>
              </a:rPr>
              <a:t>" [block]</a:t>
            </a: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13  write "</a:t>
            </a:r>
            <a:r>
              <a:rPr lang="en-GB" sz="1000" dirty="0" err="1">
                <a:latin typeface="Consolas" panose="020B0609020204030204" pitchFamily="49" charset="0"/>
              </a:rPr>
              <a:t>SLI_SectorMemory</a:t>
            </a:r>
            <a:r>
              <a:rPr lang="en-GB" sz="1000" dirty="0">
                <a:latin typeface="Consolas" panose="020B0609020204030204" pitchFamily="49" charset="0"/>
              </a:rPr>
              <a:t>" [block]</a:t>
            </a: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14  read  "</a:t>
            </a:r>
            <a:r>
              <a:rPr lang="en-GB" sz="1000" dirty="0" err="1">
                <a:latin typeface="Consolas" panose="020B0609020204030204" pitchFamily="49" charset="0"/>
              </a:rPr>
              <a:t>SLI_SectorMemory</a:t>
            </a:r>
            <a:r>
              <a:rPr lang="en-GB" sz="1000" dirty="0">
                <a:latin typeface="Consolas" panose="020B0609020204030204" pitchFamily="49" charset="0"/>
              </a:rPr>
              <a:t>" [file]</a:t>
            </a: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  15  write "</a:t>
            </a:r>
            <a:r>
              <a:rPr lang="en-GB" sz="1000" dirty="0" err="1">
                <a:latin typeface="Consolas" panose="020B0609020204030204" pitchFamily="49" charset="0"/>
              </a:rPr>
              <a:t>SLI_SectorMemory</a:t>
            </a:r>
            <a:r>
              <a:rPr lang="en-GB" sz="1000" dirty="0">
                <a:latin typeface="Consolas" panose="020B0609020204030204" pitchFamily="49" charset="0"/>
              </a:rPr>
              <a:t>" [file]</a:t>
            </a:r>
          </a:p>
          <a:p>
            <a:pPr>
              <a:spcAft>
                <a:spcPts val="300"/>
              </a:spcAft>
            </a:pPr>
            <a:endParaRPr lang="en-GB" sz="1000" dirty="0">
              <a:latin typeface="Consolas" panose="020B0609020204030204" pitchFamily="49" charset="0"/>
            </a:endParaRPr>
          </a:p>
          <a:p>
            <a:pPr>
              <a:spcAft>
                <a:spcPts val="300"/>
              </a:spcAft>
            </a:pPr>
            <a:r>
              <a:rPr lang="en-GB" sz="1000" dirty="0">
                <a:latin typeface="Consolas" panose="020B0609020204030204" pitchFamily="49" charset="0"/>
              </a:rPr>
              <a:t>  Enter number [0..15]: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DCEA63-81DE-74CD-47EE-94E5C8A73AE9}"/>
              </a:ext>
            </a:extLst>
          </p:cNvPr>
          <p:cNvSpPr txBox="1"/>
          <p:nvPr/>
        </p:nvSpPr>
        <p:spPr>
          <a:xfrm>
            <a:off x="5707036" y="4315516"/>
            <a:ext cx="3121762" cy="2062103"/>
          </a:xfrm>
          <a:prstGeom prst="rect">
            <a:avLst/>
          </a:prstGeom>
          <a:noFill/>
        </p:spPr>
        <p:txBody>
          <a:bodyPr wrap="square" lIns="182880" tIns="182880" rIns="182880" bIns="182880" rtlCol="0">
            <a:spAutoFit/>
          </a:bodyPr>
          <a:lstStyle/>
          <a:p>
            <a:r>
              <a:rPr lang="en-GB" sz="1000" dirty="0">
                <a:latin typeface="Consolas" panose="020B0609020204030204" pitchFamily="49" charset="0"/>
              </a:rPr>
              <a:t>&gt;&gt;&gt; </a:t>
            </a:r>
            <a:r>
              <a:rPr lang="en-GB" sz="1000" dirty="0" err="1">
                <a:latin typeface="Consolas" panose="020B0609020204030204" pitchFamily="49" charset="0"/>
              </a:rPr>
              <a:t>MuonSectorProcessor</a:t>
            </a:r>
            <a:r>
              <a:rPr lang="en-GB" sz="1000" dirty="0">
                <a:latin typeface="Consolas" panose="020B0609020204030204" pitchFamily="49" charset="0"/>
              </a:rPr>
              <a:t> main menu &lt;&lt;&lt;</a:t>
            </a:r>
          </a:p>
          <a:p>
            <a:endParaRPr lang="en-GB" sz="1000" dirty="0">
              <a:latin typeface="Consolas" panose="020B0609020204030204" pitchFamily="49" charset="0"/>
            </a:endParaRPr>
          </a:p>
          <a:p>
            <a:r>
              <a:rPr lang="en-GB" sz="1000" dirty="0">
                <a:latin typeface="Consolas" panose="020B0609020204030204" pitchFamily="49" charset="0"/>
              </a:rPr>
              <a:t>     0  quit</a:t>
            </a:r>
          </a:p>
          <a:p>
            <a:r>
              <a:rPr lang="en-GB" sz="1000" dirty="0">
                <a:latin typeface="Consolas" panose="020B0609020204030204" pitchFamily="49" charset="0"/>
              </a:rPr>
              <a:t>     1  CFG menu</a:t>
            </a:r>
          </a:p>
          <a:p>
            <a:r>
              <a:rPr lang="en-GB" sz="1000" dirty="0">
                <a:latin typeface="Consolas" panose="020B0609020204030204" pitchFamily="49" charset="0"/>
              </a:rPr>
              <a:t>     2  SYS menu</a:t>
            </a:r>
          </a:p>
          <a:p>
            <a:r>
              <a:rPr lang="en-GB" sz="1000" dirty="0">
                <a:latin typeface="Consolas" panose="020B0609020204030204" pitchFamily="49" charset="0"/>
              </a:rPr>
              <a:t>     3  GT menu</a:t>
            </a:r>
          </a:p>
          <a:p>
            <a:r>
              <a:rPr lang="en-GB" sz="1000" dirty="0">
                <a:latin typeface="Consolas" panose="020B0609020204030204" pitchFamily="49" charset="0"/>
              </a:rPr>
              <a:t>     4  SLI menu</a:t>
            </a:r>
          </a:p>
          <a:p>
            <a:r>
              <a:rPr lang="en-GB" sz="1000" dirty="0">
                <a:latin typeface="Consolas" panose="020B0609020204030204" pitchFamily="49" charset="0"/>
              </a:rPr>
              <a:t>     5  SLM menu</a:t>
            </a:r>
          </a:p>
          <a:p>
            <a:r>
              <a:rPr lang="en-GB" sz="1000" dirty="0">
                <a:latin typeface="Consolas" panose="020B0609020204030204" pitchFamily="49" charset="0"/>
              </a:rPr>
              <a:t>     6  TTC menu</a:t>
            </a:r>
          </a:p>
          <a:p>
            <a:endParaRPr lang="en-GB" sz="1000" dirty="0">
              <a:latin typeface="Consolas" panose="020B0609020204030204" pitchFamily="49" charset="0"/>
            </a:endParaRPr>
          </a:p>
          <a:p>
            <a:r>
              <a:rPr lang="en-GB" sz="1000" dirty="0">
                <a:latin typeface="Consolas" panose="020B0609020204030204" pitchFamily="49" charset="0"/>
              </a:rPr>
              <a:t>  Enter number [0..6]: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1E5E7B5-6457-DDEA-3D6E-55C9C84251FD}"/>
              </a:ext>
            </a:extLst>
          </p:cNvPr>
          <p:cNvSpPr txBox="1"/>
          <p:nvPr/>
        </p:nvSpPr>
        <p:spPr>
          <a:xfrm>
            <a:off x="6471033" y="1537859"/>
            <a:ext cx="557571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txBody>
          <a:bodyPr wrap="square" tIns="91440" bIns="91440">
            <a:spAutoFit/>
          </a:bodyPr>
          <a:lstStyle/>
          <a:p>
            <a:r>
              <a:rPr lang="en-GB" sz="900" dirty="0">
                <a:latin typeface="Consolas" panose="020B0609020204030204" pitchFamily="49" charset="0"/>
              </a:rPr>
              <a:t>“SLI"/“</a:t>
            </a:r>
            <a:r>
              <a:rPr lang="en-GB" sz="900" dirty="0" err="1">
                <a:latin typeface="Consolas" panose="020B0609020204030204" pitchFamily="49" charset="0"/>
              </a:rPr>
              <a:t>SLI_SpyPlayStatus</a:t>
            </a:r>
            <a:r>
              <a:rPr lang="en-GB" sz="900" dirty="0">
                <a:latin typeface="Consolas" panose="020B0609020204030204" pitchFamily="49" charset="0"/>
              </a:rPr>
              <a:t>" bit string = "MSP_SLI_SPYPLAYSTATUS_BITSTRING": </a:t>
            </a:r>
            <a:r>
              <a:rPr lang="en-GB" sz="900" dirty="0">
                <a:solidFill>
                  <a:srgbClr val="0070C0"/>
                </a:solidFill>
                <a:latin typeface="Consolas" panose="020B0609020204030204" pitchFamily="49" charset="0"/>
              </a:rPr>
              <a:t>0x00000000</a:t>
            </a:r>
          </a:p>
          <a:p>
            <a:r>
              <a:rPr lang="en-GB" sz="900" dirty="0">
                <a:latin typeface="Consolas" panose="020B0609020204030204" pitchFamily="49" charset="0"/>
              </a:rPr>
              <a:t>    "</a:t>
            </a:r>
            <a:r>
              <a:rPr lang="en-GB" sz="900" dirty="0" err="1">
                <a:latin typeface="Consolas" panose="020B0609020204030204" pitchFamily="49" charset="0"/>
              </a:rPr>
              <a:t>PlaybackBusy</a:t>
            </a:r>
            <a:r>
              <a:rPr lang="en-GB" sz="900" dirty="0">
                <a:latin typeface="Consolas" panose="020B0609020204030204" pitchFamily="49" charset="0"/>
              </a:rPr>
              <a:t>"              :              "</a:t>
            </a:r>
            <a:r>
              <a:rPr lang="en-GB" sz="900" dirty="0">
                <a:solidFill>
                  <a:srgbClr val="FF0000"/>
                </a:solidFill>
                <a:latin typeface="Consolas" panose="020B0609020204030204" pitchFamily="49" charset="0"/>
              </a:rPr>
              <a:t>false</a:t>
            </a:r>
            <a:r>
              <a:rPr lang="en-GB" sz="900" dirty="0">
                <a:latin typeface="Consolas" panose="020B0609020204030204" pitchFamily="49" charset="0"/>
              </a:rPr>
              <a:t>"</a:t>
            </a:r>
          </a:p>
          <a:p>
            <a:r>
              <a:rPr lang="en-GB" sz="900" dirty="0">
                <a:latin typeface="Consolas" panose="020B0609020204030204" pitchFamily="49" charset="0"/>
              </a:rPr>
              <a:t>    "</a:t>
            </a:r>
            <a:r>
              <a:rPr lang="en-GB" sz="900" dirty="0" err="1">
                <a:latin typeface="Consolas" panose="020B0609020204030204" pitchFamily="49" charset="0"/>
              </a:rPr>
              <a:t>SpyBusy</a:t>
            </a:r>
            <a:r>
              <a:rPr lang="en-GB" sz="900" dirty="0">
                <a:latin typeface="Consolas" panose="020B0609020204030204" pitchFamily="49" charset="0"/>
              </a:rPr>
              <a:t>"                   :               “</a:t>
            </a:r>
            <a:r>
              <a:rPr lang="en-GB" sz="900" dirty="0">
                <a:solidFill>
                  <a:srgbClr val="00B050"/>
                </a:solidFill>
                <a:latin typeface="Consolas" panose="020B0609020204030204" pitchFamily="49" charset="0"/>
              </a:rPr>
              <a:t>true</a:t>
            </a:r>
            <a:r>
              <a:rPr lang="en-GB" sz="900" dirty="0">
                <a:latin typeface="Consolas" panose="020B0609020204030204" pitchFamily="49" charset="0"/>
              </a:rPr>
              <a:t>"</a:t>
            </a:r>
          </a:p>
          <a:p>
            <a:r>
              <a:rPr lang="en-GB" sz="900" dirty="0">
                <a:latin typeface="Consolas" panose="020B0609020204030204" pitchFamily="49" charset="0"/>
              </a:rPr>
              <a:t>    "</a:t>
            </a:r>
            <a:r>
              <a:rPr lang="en-GB" sz="900" dirty="0" err="1">
                <a:latin typeface="Consolas" panose="020B0609020204030204" pitchFamily="49" charset="0"/>
              </a:rPr>
              <a:t>SpyLastAddress</a:t>
            </a:r>
            <a:r>
              <a:rPr lang="en-GB" sz="900" dirty="0">
                <a:latin typeface="Consolas" panose="020B0609020204030204" pitchFamily="49" charset="0"/>
              </a:rPr>
              <a:t>"            :                  </a:t>
            </a:r>
            <a:r>
              <a:rPr lang="en-GB" sz="900" dirty="0">
                <a:solidFill>
                  <a:srgbClr val="0070C0"/>
                </a:solidFill>
                <a:latin typeface="Consolas" panose="020B0609020204030204" pitchFamily="49" charset="0"/>
              </a:rPr>
              <a:t>136</a:t>
            </a:r>
          </a:p>
          <a:p>
            <a:endParaRPr lang="en-GB" sz="900" dirty="0">
              <a:latin typeface="Consolas" panose="020B0609020204030204" pitchFamily="49" charset="0"/>
            </a:endParaRPr>
          </a:p>
          <a:p>
            <a:r>
              <a:rPr lang="en-GB" sz="900" dirty="0">
                <a:latin typeface="Consolas" panose="020B0609020204030204" pitchFamily="49" charset="0"/>
              </a:rPr>
              <a:t>  "read  "</a:t>
            </a:r>
            <a:r>
              <a:rPr lang="en-GB" sz="900" dirty="0" err="1">
                <a:latin typeface="Consolas" panose="020B0609020204030204" pitchFamily="49" charset="0"/>
              </a:rPr>
              <a:t>SLI_SpyPlayStatus</a:t>
            </a:r>
            <a:r>
              <a:rPr lang="en-GB" sz="900" dirty="0">
                <a:latin typeface="Consolas" panose="020B0609020204030204" pitchFamily="49" charset="0"/>
              </a:rPr>
              <a:t>" [bit string]" returns </a:t>
            </a:r>
            <a:r>
              <a:rPr lang="en-GB" sz="900" dirty="0">
                <a:solidFill>
                  <a:srgbClr val="0070C0"/>
                </a:solidFill>
                <a:latin typeface="Consolas" panose="020B0609020204030204" pitchFamily="49" charset="0"/>
              </a:rPr>
              <a:t>0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F1EC763-9252-4452-4186-A1C0F56AC32A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9258889" y="2553522"/>
            <a:ext cx="284262" cy="1106862"/>
          </a:xfrm>
          <a:prstGeom prst="straightConnector1">
            <a:avLst/>
          </a:prstGeom>
          <a:ln w="1587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CDE2FC9E-91F8-8E8D-8334-B7A405C5A906}"/>
              </a:ext>
            </a:extLst>
          </p:cNvPr>
          <p:cNvSpPr txBox="1">
            <a:spLocks/>
          </p:cNvSpPr>
          <p:nvPr/>
        </p:nvSpPr>
        <p:spPr>
          <a:xfrm>
            <a:off x="11629814" y="6415881"/>
            <a:ext cx="416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11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E949B4-E43D-683D-FD66-6B935E79A419}"/>
              </a:ext>
            </a:extLst>
          </p:cNvPr>
          <p:cNvSpPr txBox="1"/>
          <p:nvPr/>
        </p:nvSpPr>
        <p:spPr>
          <a:xfrm>
            <a:off x="330886" y="4046098"/>
            <a:ext cx="5301559" cy="26564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tIns="91440" bIns="91440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MuctpiModule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::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SLISpyEnable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MUONSECTORPROCESSOR_SLI_SPYPLAYCONTROL_BITSTRING bs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m_status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m_msp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-&gt;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SLI_SpyPlayControl_Read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))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!=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SUCCESS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m_status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</a:t>
            </a:r>
            <a:r>
              <a:rPr lang="en-GB" sz="10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SpyEnable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true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</a:t>
            </a:r>
            <a:r>
              <a:rPr lang="en-GB" sz="10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00" kern="0" dirty="0">
                <a:solidFill>
                  <a:srgbClr val="808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"SPY"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m_status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m_msp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-&gt;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SLI_SpyPlayControl_Write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))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!=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SUCCESS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m_status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m_status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59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0A7DC14-C18F-077C-25BF-F9481DBBF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1" y="311490"/>
            <a:ext cx="6589572" cy="4530475"/>
          </a:xfr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lIns="180000" tIns="180000" rIns="182880" bIns="182880"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en-GB" b="1" dirty="0">
                <a:latin typeface="Helvetica" panose="020B0604020202020204" pitchFamily="34" charset="0"/>
                <a:cs typeface="Helvetica" panose="020B0604020202020204" pitchFamily="34" charset="0"/>
              </a:rPr>
              <a:t>Python</a:t>
            </a:r>
            <a:r>
              <a:rPr lang="en-GB" dirty="0">
                <a:latin typeface="Helvetica" panose="020B0604020202020204" pitchFamily="34" charset="0"/>
                <a:cs typeface="Helvetica" panose="020B0604020202020204" pitchFamily="34" charset="0"/>
              </a:rPr>
              <a:t> is used for </a:t>
            </a:r>
            <a:r>
              <a:rPr lang="en-GB" b="1" dirty="0">
                <a:latin typeface="Helvetica" panose="020B0604020202020204" pitchFamily="34" charset="0"/>
                <a:cs typeface="Helvetica" panose="020B0604020202020204" pitchFamily="34" charset="0"/>
              </a:rPr>
              <a:t>testing</a:t>
            </a:r>
            <a:r>
              <a:rPr lang="en-GB" dirty="0">
                <a:latin typeface="Helvetica" panose="020B0604020202020204" pitchFamily="34" charset="0"/>
                <a:cs typeface="Helvetica" panose="020B0604020202020204" pitchFamily="34" charset="0"/>
              </a:rPr>
              <a:t> by firmware designers:</a:t>
            </a:r>
          </a:p>
          <a:p>
            <a:pPr lvl="1"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GB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simpler interactive testing of new firmware versions </a:t>
            </a:r>
          </a:p>
          <a:p>
            <a:pPr lvl="1"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GB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development of complex test sequences</a:t>
            </a:r>
          </a:p>
          <a:p>
            <a:pPr lvl="1"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GB" dirty="0">
                <a:latin typeface="Helvetica" panose="020B0604020202020204" pitchFamily="34" charset="0"/>
                <a:cs typeface="Helvetica" panose="020B0604020202020204" pitchFamily="34" charset="0"/>
              </a:rPr>
              <a:t>iterative development process</a:t>
            </a:r>
          </a:p>
          <a:p>
            <a:pPr>
              <a:lnSpc>
                <a:spcPct val="170000"/>
              </a:lnSpc>
            </a:pPr>
            <a:r>
              <a:rPr lang="en-US" sz="2700" b="1" dirty="0">
                <a:latin typeface="Helvetica" panose="020B0604020202020204" pitchFamily="34" charset="0"/>
                <a:cs typeface="Helvetica" panose="020B0604020202020204" pitchFamily="34" charset="0"/>
              </a:rPr>
              <a:t>C++ software</a:t>
            </a:r>
            <a:r>
              <a:rPr lang="en-US" sz="2700" dirty="0">
                <a:latin typeface="Helvetica" panose="020B0604020202020204" pitchFamily="34" charset="0"/>
                <a:cs typeface="Helvetica" panose="020B0604020202020204" pitchFamily="34" charset="0"/>
              </a:rPr>
              <a:t> can be called from </a:t>
            </a:r>
            <a:r>
              <a:rPr lang="en-US" sz="2700" b="1" dirty="0">
                <a:latin typeface="Helvetica" panose="020B0604020202020204" pitchFamily="34" charset="0"/>
                <a:cs typeface="Helvetica" panose="020B0604020202020204" pitchFamily="34" charset="0"/>
              </a:rPr>
              <a:t>Python </a:t>
            </a:r>
            <a:r>
              <a:rPr lang="en-US" sz="2700" dirty="0">
                <a:latin typeface="Helvetica" panose="020B0604020202020204" pitchFamily="34" charset="0"/>
                <a:cs typeface="Helvetica" panose="020B0604020202020204" pitchFamily="34" charset="0"/>
              </a:rPr>
              <a:t>using </a:t>
            </a:r>
            <a:r>
              <a:rPr lang="en-US" sz="2700" b="1" dirty="0">
                <a:latin typeface="Helvetica" panose="020B0604020202020204" pitchFamily="34" charset="0"/>
                <a:cs typeface="Helvetica" panose="020B0604020202020204" pitchFamily="34" charset="0"/>
              </a:rPr>
              <a:t>SWIG</a:t>
            </a:r>
            <a:r>
              <a:rPr lang="en-US" sz="2700" dirty="0">
                <a:latin typeface="Helvetica" panose="020B0604020202020204" pitchFamily="34" charset="0"/>
                <a:cs typeface="Helvetica" panose="020B0604020202020204" pitchFamily="34" charset="0"/>
              </a:rPr>
              <a:t> (</a:t>
            </a:r>
            <a:r>
              <a:rPr lang="en-GB" sz="27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Simplified Wrapper and Interface Generator)</a:t>
            </a:r>
            <a:r>
              <a:rPr lang="en-US" sz="2700" dirty="0">
                <a:latin typeface="Helvetica" panose="020B0604020202020204" pitchFamily="34" charset="0"/>
                <a:cs typeface="Helvetica" panose="020B0604020202020204" pitchFamily="34" charset="0"/>
              </a:rPr>
              <a:t> tool</a:t>
            </a:r>
          </a:p>
          <a:p>
            <a:pPr>
              <a:lnSpc>
                <a:spcPct val="170000"/>
              </a:lnSpc>
            </a:pPr>
            <a:r>
              <a:rPr lang="en-GB" sz="27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SWIG automatically generates </a:t>
            </a:r>
            <a:r>
              <a:rPr lang="en-GB" sz="2700" b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python wrappers</a:t>
            </a:r>
            <a:r>
              <a:rPr lang="en-GB" sz="27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 from the C++ header files and a simple interface file created by the user</a:t>
            </a:r>
            <a:r>
              <a:rPr lang="en-US" sz="27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lvl="1"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Automatically generated C++ classes with registers/memories read/write methods, register bit strings</a:t>
            </a:r>
          </a:p>
          <a:p>
            <a:pPr lvl="1">
              <a:lnSpc>
                <a:spcPct val="170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User written </a:t>
            </a:r>
            <a:r>
              <a:rPr lang="en-GB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C++ code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E1578B-AD6E-42A5-9557-C49E77C0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6293" y="131966"/>
            <a:ext cx="5248835" cy="894250"/>
          </a:xfrm>
        </p:spPr>
        <p:txBody>
          <a:bodyPr>
            <a:normAutofit/>
          </a:bodyPr>
          <a:lstStyle/>
          <a:p>
            <a:pPr algn="ctr"/>
            <a:r>
              <a:rPr lang="pl-PL" sz="2800" dirty="0">
                <a:latin typeface="Helvetica" panose="020B0604020202020204" pitchFamily="34" charset="0"/>
                <a:cs typeface="Helvetica" panose="020B0604020202020204" pitchFamily="34" charset="0"/>
              </a:rPr>
              <a:t>Python hardware test scripts</a:t>
            </a:r>
            <a:endParaRPr lang="en-GB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5578787-6722-689D-1D2B-33A5B5FCB80C}"/>
              </a:ext>
            </a:extLst>
          </p:cNvPr>
          <p:cNvSpPr txBox="1">
            <a:spLocks/>
          </p:cNvSpPr>
          <p:nvPr/>
        </p:nvSpPr>
        <p:spPr>
          <a:xfrm>
            <a:off x="7513555" y="1011064"/>
            <a:ext cx="4125503" cy="5267845"/>
          </a:xfrm>
          <a:prstGeom prst="rect">
            <a:avLst/>
          </a:prstGeom>
          <a:solidFill>
            <a:schemeClr val="accent4">
              <a:lumMod val="20000"/>
              <a:lumOff val="80000"/>
              <a:alpha val="57000"/>
            </a:schemeClr>
          </a:solidFill>
          <a:ln w="25400">
            <a:noFill/>
          </a:ln>
          <a:effectLst/>
        </p:spPr>
        <p:txBody>
          <a:bodyPr lIns="182880" tIns="182880" rIns="182880" bIns="18288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import swig wrapper module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</a:t>
            </a: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MuctpiModule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create </a:t>
            </a:r>
            <a:r>
              <a:rPr lang="en-GB" sz="1050" kern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Muctpi</a:t>
            </a:r>
            <a:r>
              <a:rPr lang="en-GB" sz="105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MuctpiModule</a:t>
            </a:r>
            <a:r>
              <a:rPr lang="en-GB" sz="105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MuctpiModule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50" kern="0" dirty="0">
                <a:solidFill>
                  <a:srgbClr val="FF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low-level functions from XML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read a register from multiple block as an integer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msp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1050" kern="0" dirty="0">
                <a:solidFill>
                  <a:srgbClr val="FF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].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SLI_BcidMonitor_Read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create a bitstring object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 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MuctpiModule</a:t>
            </a:r>
            <a:r>
              <a:rPr lang="en-GB" sz="105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SLI_SPYPLAYCONTROL_BITSTRING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read a register as a bitstring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05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SLI_SpyPlayControl_Read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set bit fields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</a:t>
            </a:r>
            <a:r>
              <a:rPr lang="en-GB" sz="105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PlaybackEnable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50" b="1" kern="0" dirty="0">
                <a:solidFill>
                  <a:srgbClr val="880088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True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</a:t>
            </a:r>
            <a:r>
              <a:rPr lang="en-GB" sz="105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PlaybackLastAddress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50" kern="0" dirty="0">
                <a:solidFill>
                  <a:srgbClr val="FF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</a:t>
            </a:r>
            <a:r>
              <a:rPr lang="en-GB" sz="105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“PG”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write a register as a bitstring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05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SLI_SpyPlayControl_Write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C++ function in user written code</a:t>
            </a:r>
            <a:endParaRPr lang="en-GB" sz="1050" kern="0" dirty="0">
              <a:solidFill>
                <a:srgbClr val="000000"/>
              </a:solidFill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reset the board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05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5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MuctpiModuleReset</a:t>
            </a:r>
            <a:r>
              <a:rPr lang="en-GB" sz="105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buNone/>
            </a:pPr>
            <a:endParaRPr lang="en-GB" sz="105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4C1F54B-7DD3-8F49-7A85-DDAF3B0F5784}"/>
              </a:ext>
            </a:extLst>
          </p:cNvPr>
          <p:cNvSpPr txBox="1">
            <a:spLocks/>
          </p:cNvSpPr>
          <p:nvPr/>
        </p:nvSpPr>
        <p:spPr>
          <a:xfrm>
            <a:off x="11665744" y="6415881"/>
            <a:ext cx="380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12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E14C47-F2DA-EBC2-E932-8645513146FB}"/>
              </a:ext>
            </a:extLst>
          </p:cNvPr>
          <p:cNvSpPr txBox="1"/>
          <p:nvPr/>
        </p:nvSpPr>
        <p:spPr>
          <a:xfrm>
            <a:off x="1889760" y="4631829"/>
            <a:ext cx="5375164" cy="20680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40" tIns="91440" rIns="91440" bIns="91440" rtlCol="0">
            <a:noAutofit/>
          </a:bodyPr>
          <a:lstStyle/>
          <a:p>
            <a:pPr>
              <a:lnSpc>
                <a:spcPct val="107000"/>
              </a:lnSpc>
            </a:pP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&lt;block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</a:t>
            </a:r>
            <a:r>
              <a:rPr lang="en-GB" sz="900" b="1" kern="0" dirty="0">
                <a:solidFill>
                  <a:srgbClr val="8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GB" sz="9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"0x00000000“ 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"SLR1"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&lt;register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9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"0x00000008"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modf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"RW"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&lt;field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SpyEnable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"0x00000004"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"BOOLEAN"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PlaybackEnable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"0x00000008"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"BOOLEAN"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PlaybackLastAddress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"0x0000FFF0"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"NUMBER"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"Mode"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"0x00000003"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"OFF"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"0x00000000"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"0x00000001"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"PG"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"0x00000002"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"SPY"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"0x00000003"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&lt;/field&gt;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&lt;/register&gt;</a:t>
            </a:r>
            <a:endParaRPr lang="en-GB" sz="900" kern="0" dirty="0">
              <a:solidFill>
                <a:srgbClr val="0000FF"/>
              </a:solidFill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&lt;register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BcidMonitor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GB" sz="9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"0x00000004"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modf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"R"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37904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1578B-AD6E-42A5-9557-C49E77C0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5731" y="191050"/>
            <a:ext cx="5480538" cy="89425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Summary</a:t>
            </a:r>
            <a:endParaRPr lang="en-GB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682B0-EEB6-484E-B35B-20F2158D2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38" y="1001611"/>
            <a:ext cx="10955920" cy="2724960"/>
          </a:xfr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lIns="180000" tIns="180000" rIns="182880" bIns="18288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5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HardwareCompiler</a:t>
            </a: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500" dirty="0">
                <a:latin typeface="Helvetica" panose="020B0604020202020204" pitchFamily="34" charset="0"/>
                <a:cs typeface="Helvetica" panose="020B0604020202020204" pitchFamily="34" charset="0"/>
              </a:rPr>
              <a:t>generates VHDL code and low-level C++ hardware access functions from a common XML description</a:t>
            </a:r>
            <a:endParaRPr lang="en-US" sz="15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Maintains </a:t>
            </a: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consistency</a:t>
            </a:r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 between firmware and software development</a:t>
            </a:r>
          </a:p>
          <a:p>
            <a:pPr>
              <a:lnSpc>
                <a:spcPct val="150000"/>
              </a:lnSpc>
            </a:pP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Speeds up development and testing</a:t>
            </a:r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, low-level software is </a:t>
            </a: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automatically</a:t>
            </a:r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 adjusted to changes in the firmware</a:t>
            </a:r>
          </a:p>
          <a:p>
            <a:pPr>
              <a:lnSpc>
                <a:spcPct val="150000"/>
              </a:lnSpc>
            </a:pPr>
            <a:r>
              <a:rPr lang="en-GB" sz="15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Generated C++ code used in higher-level software to interface with the ATLAS TDAQ run control system</a:t>
            </a:r>
            <a:endParaRPr lang="en-US" sz="15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5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HardwareCompiler</a:t>
            </a: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 used </a:t>
            </a:r>
            <a:r>
              <a:rPr lang="en-US" sz="1500" dirty="0">
                <a:latin typeface="Helvetica" panose="020B0604020202020204" pitchFamily="34" charset="0"/>
                <a:cs typeface="Helvetica" panose="020B0604020202020204" pitchFamily="34" charset="0"/>
              </a:rPr>
              <a:t>for all ATLAS L1CT modules running in the experiment and currently being developed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15F5F2D-B16C-ED36-CD63-697BA6549214}"/>
              </a:ext>
            </a:extLst>
          </p:cNvPr>
          <p:cNvSpPr txBox="1">
            <a:spLocks/>
          </p:cNvSpPr>
          <p:nvPr/>
        </p:nvSpPr>
        <p:spPr>
          <a:xfrm>
            <a:off x="989865" y="4150986"/>
            <a:ext cx="10212267" cy="2138533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vert="horz" lIns="180000" tIns="180000" rIns="182880" bIns="18288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Interested in further information on the L1CT </a:t>
            </a:r>
            <a:r>
              <a:rPr lang="en-US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HardwareCompiler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? Don’t hesitate to reach out to us!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</a:rPr>
              <a:t>email: </a:t>
            </a: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anna.kulinska@cern.ch</a:t>
            </a: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ralf.spiwoks@cern.ch</a:t>
            </a:r>
            <a:endParaRPr lang="en-GB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Call for discussion!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</a:rPr>
              <a:t>Managing large number of registers and memories is a common challenge for complex FPGA designs.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We would also like to hear others’ experiences in this field</a:t>
            </a:r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BF4F111D-EC76-06DF-13CE-523E3175E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DE949A61-6DE0-691F-8D7F-F0A3574E0C10}"/>
              </a:ext>
            </a:extLst>
          </p:cNvPr>
          <p:cNvSpPr txBox="1">
            <a:spLocks/>
          </p:cNvSpPr>
          <p:nvPr/>
        </p:nvSpPr>
        <p:spPr>
          <a:xfrm>
            <a:off x="11629814" y="6415881"/>
            <a:ext cx="416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13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683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BFCE48-51EF-4289-BF73-528309771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310352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Thank you for your attention!</a:t>
            </a:r>
            <a:b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b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Questions?</a:t>
            </a:r>
            <a:br>
              <a:rPr lang="en-GB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B818E283-D04C-47E1-A10E-BE6971C0F0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967" y="4813267"/>
            <a:ext cx="1270065" cy="1270065"/>
          </a:xfrm>
          <a:prstGeom prst="rect">
            <a:avLst/>
          </a:prstGeom>
        </p:spPr>
      </p:pic>
      <p:sp>
        <p:nvSpPr>
          <p:cNvPr id="5" name="Footer Placeholder 10">
            <a:extLst>
              <a:ext uri="{FF2B5EF4-FFF2-40B4-BE49-F238E27FC236}">
                <a16:creationId xmlns:a16="http://schemas.microsoft.com/office/drawing/2014/main" id="{E162B540-BD90-6283-698E-4A508B8A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BC48BA6-A782-23F6-A937-8A06E8C74E28}"/>
              </a:ext>
            </a:extLst>
          </p:cNvPr>
          <p:cNvSpPr txBox="1">
            <a:spLocks/>
          </p:cNvSpPr>
          <p:nvPr/>
        </p:nvSpPr>
        <p:spPr>
          <a:xfrm>
            <a:off x="11629814" y="6415881"/>
            <a:ext cx="416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14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629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0A8174D9-D23E-0E4A-044A-9F3D024768C9}"/>
              </a:ext>
            </a:extLst>
          </p:cNvPr>
          <p:cNvSpPr txBox="1">
            <a:spLocks/>
          </p:cNvSpPr>
          <p:nvPr/>
        </p:nvSpPr>
        <p:spPr>
          <a:xfrm>
            <a:off x="326750" y="113189"/>
            <a:ext cx="4744713" cy="771086"/>
          </a:xfrm>
          <a:prstGeom prst="rect">
            <a:avLst/>
          </a:prstGeom>
          <a:solidFill>
            <a:schemeClr val="bg1"/>
          </a:solidFill>
          <a:effectLst/>
        </p:spPr>
        <p:txBody>
          <a:bodyPr vert="horz" wrap="square" lIns="180000" tIns="180000" rIns="182880" bIns="18288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l-PL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VHDL package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for registers includes: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E090E3-0509-5FE9-10C4-7BF79F3D7278}"/>
              </a:ext>
            </a:extLst>
          </p:cNvPr>
          <p:cNvSpPr txBox="1"/>
          <p:nvPr/>
        </p:nvSpPr>
        <p:spPr>
          <a:xfrm>
            <a:off x="5144062" y="4404615"/>
            <a:ext cx="6677412" cy="1200329"/>
          </a:xfrm>
          <a:prstGeom prst="rect">
            <a:avLst/>
          </a:prstGeom>
          <a:solidFill>
            <a:srgbClr val="EBF5E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subtype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_slv_t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std_logic_vector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_WIDTH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downto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_reg_t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r-CH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 </a:t>
            </a:r>
            <a:r>
              <a:rPr lang="fr-CH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fr-CH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SLI_SpyPlayControl_Mode_t</a:t>
            </a:r>
            <a:r>
              <a:rPr lang="fr-CH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CH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SpyEnable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std_logic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PlaybackEnable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std_logic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PlaybackLastAddress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std_logic_vector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SLI_SPYPLAYCONTROL_PLAYBACKLASTADDRESS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_WIDTH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downto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_reg_t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CEB55A80-68E0-4A89-4D99-E4AA55ECA7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851349"/>
              </p:ext>
            </p:extLst>
          </p:nvPr>
        </p:nvGraphicFramePr>
        <p:xfrm>
          <a:off x="326749" y="1381985"/>
          <a:ext cx="4530173" cy="197589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{00A15C55-8517-42AA-B614-E9B94910E393}</a:tableStyleId>
              </a:tblPr>
              <a:tblGrid>
                <a:gridCol w="2826026">
                  <a:extLst>
                    <a:ext uri="{9D8B030D-6E8A-4147-A177-3AD203B41FA5}">
                      <a16:colId xmlns:a16="http://schemas.microsoft.com/office/drawing/2014/main" val="3457091036"/>
                    </a:ext>
                  </a:extLst>
                </a:gridCol>
                <a:gridCol w="1704147">
                  <a:extLst>
                    <a:ext uri="{9D8B030D-6E8A-4147-A177-3AD203B41FA5}">
                      <a16:colId xmlns:a16="http://schemas.microsoft.com/office/drawing/2014/main" val="984345767"/>
                    </a:ext>
                  </a:extLst>
                </a:gridCol>
              </a:tblGrid>
              <a:tr h="3264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NAME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DATA TYPE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0059203"/>
                  </a:ext>
                </a:extLst>
              </a:tr>
              <a:tr h="48514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&lt;REG_NAME&gt;</a:t>
                      </a:r>
                      <a:r>
                        <a:rPr lang="en-US" sz="1200" b="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20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ADDR</a:t>
                      </a:r>
                      <a:endParaRPr lang="en-GB" sz="1200" dirty="0"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std_logic_vector</a:t>
                      </a:r>
                      <a:endParaRPr lang="en-US" sz="105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algn="ctr"/>
                      <a:r>
                        <a:rPr lang="en-US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for “multiple” its array</a:t>
                      </a:r>
                      <a:endParaRPr lang="en-GB" sz="105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7309513"/>
                  </a:ext>
                </a:extLst>
              </a:tr>
              <a:tr h="29108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&lt;REG_NAME&gt;</a:t>
                      </a:r>
                      <a:r>
                        <a:rPr lang="en-US" sz="1200" b="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20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WIDTH</a:t>
                      </a:r>
                      <a:endParaRPr lang="en-GB" sz="1200" dirty="0"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integer</a:t>
                      </a:r>
                      <a:endParaRPr lang="en-GB" sz="105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3733107"/>
                  </a:ext>
                </a:extLst>
              </a:tr>
              <a:tr h="29108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&lt;REG_NAME&gt;</a:t>
                      </a:r>
                      <a:r>
                        <a:rPr lang="en-US" sz="120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&lt;FIELD_NAME&gt;</a:t>
                      </a:r>
                      <a:r>
                        <a:rPr lang="en-US" sz="120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_WIDTH</a:t>
                      </a:r>
                      <a:endParaRPr lang="en-GB" sz="1200" dirty="0"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integer</a:t>
                      </a:r>
                      <a:endParaRPr lang="en-GB" sz="105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672127"/>
                  </a:ext>
                </a:extLst>
              </a:tr>
              <a:tr h="29108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&lt;REG_NAME&gt;</a:t>
                      </a:r>
                      <a:r>
                        <a:rPr lang="en-US" sz="120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&lt;FIELD_NAME&gt;</a:t>
                      </a:r>
                      <a:r>
                        <a:rPr lang="en-US" sz="120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_SHIFT</a:t>
                      </a:r>
                      <a:endParaRPr lang="en-GB" sz="1200" dirty="0"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integer</a:t>
                      </a:r>
                      <a:endParaRPr lang="en-GB" sz="105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4136118"/>
                  </a:ext>
                </a:extLst>
              </a:tr>
              <a:tr h="29108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en-US" sz="1200" b="1" dirty="0" err="1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Reg_Name</a:t>
                      </a:r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&gt;</a:t>
                      </a:r>
                      <a:r>
                        <a:rPr lang="en-US" sz="120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en-US" sz="1200" b="1" dirty="0" err="1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Field_Name</a:t>
                      </a:r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&gt;</a:t>
                      </a:r>
                      <a:r>
                        <a:rPr lang="en-US" sz="120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&lt;VALUE&gt;</a:t>
                      </a:r>
                      <a:endParaRPr lang="en-GB" sz="1200" b="1" dirty="0"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std_logic_vector</a:t>
                      </a:r>
                      <a:endParaRPr lang="en-US" sz="105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2373536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971553FC-31B2-FD1D-B35E-DD3AA19DA6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862901"/>
              </p:ext>
            </p:extLst>
          </p:nvPr>
        </p:nvGraphicFramePr>
        <p:xfrm>
          <a:off x="326749" y="3984020"/>
          <a:ext cx="4530172" cy="93632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1568725">
                  <a:extLst>
                    <a:ext uri="{9D8B030D-6E8A-4147-A177-3AD203B41FA5}">
                      <a16:colId xmlns:a16="http://schemas.microsoft.com/office/drawing/2014/main" val="3457091036"/>
                    </a:ext>
                  </a:extLst>
                </a:gridCol>
                <a:gridCol w="2961447">
                  <a:extLst>
                    <a:ext uri="{9D8B030D-6E8A-4147-A177-3AD203B41FA5}">
                      <a16:colId xmlns:a16="http://schemas.microsoft.com/office/drawing/2014/main" val="984345767"/>
                    </a:ext>
                  </a:extLst>
                </a:gridCol>
              </a:tblGrid>
              <a:tr h="32727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NAME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DATA TYPE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0059203"/>
                  </a:ext>
                </a:extLst>
              </a:tr>
              <a:tr h="30452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en-US" sz="1200" b="1" dirty="0" err="1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Reg_Name</a:t>
                      </a:r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&gt;</a:t>
                      </a:r>
                      <a:r>
                        <a:rPr lang="en-US" sz="1200" b="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200" dirty="0" err="1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slv_t</a:t>
                      </a:r>
                      <a:endParaRPr lang="en-GB" sz="1200" dirty="0"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std_logic_vector</a:t>
                      </a:r>
                      <a:r>
                        <a:rPr lang="en-US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(DATA_WIDTH</a:t>
                      </a:r>
                      <a:r>
                        <a:rPr lang="en-GB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- 1 </a:t>
                      </a:r>
                      <a:r>
                        <a:rPr lang="en-US" sz="105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downto</a:t>
                      </a:r>
                      <a:r>
                        <a:rPr lang="en-US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0)</a:t>
                      </a:r>
                      <a:endParaRPr lang="en-GB" sz="105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0129875"/>
                  </a:ext>
                </a:extLst>
              </a:tr>
              <a:tr h="30452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en-US" sz="1200" b="1" dirty="0" err="1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Reg_Name</a:t>
                      </a:r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&gt;</a:t>
                      </a:r>
                      <a:r>
                        <a:rPr lang="en-US" sz="1200" b="0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200" dirty="0" err="1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reg_t</a:t>
                      </a:r>
                      <a:endParaRPr lang="en-GB" sz="1200" dirty="0"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record of bitfields</a:t>
                      </a:r>
                      <a:endParaRPr lang="en-GB" sz="105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7309513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2463D1E1-9DD6-57E6-BFD9-8DEBAB4561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63029"/>
              </p:ext>
            </p:extLst>
          </p:nvPr>
        </p:nvGraphicFramePr>
        <p:xfrm>
          <a:off x="326746" y="5479552"/>
          <a:ext cx="4530172" cy="93633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{21E4AEA4-8DFA-4A89-87EB-49C32662AFE0}</a:tableStyleId>
              </a:tblPr>
              <a:tblGrid>
                <a:gridCol w="1323145">
                  <a:extLst>
                    <a:ext uri="{9D8B030D-6E8A-4147-A177-3AD203B41FA5}">
                      <a16:colId xmlns:a16="http://schemas.microsoft.com/office/drawing/2014/main" val="3457091036"/>
                    </a:ext>
                  </a:extLst>
                </a:gridCol>
                <a:gridCol w="3207027">
                  <a:extLst>
                    <a:ext uri="{9D8B030D-6E8A-4147-A177-3AD203B41FA5}">
                      <a16:colId xmlns:a16="http://schemas.microsoft.com/office/drawing/2014/main" val="984345767"/>
                    </a:ext>
                  </a:extLst>
                </a:gridCol>
              </a:tblGrid>
              <a:tr h="32411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NAME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DATA TYPE CONVERSION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0059203"/>
                  </a:ext>
                </a:extLst>
              </a:tr>
              <a:tr h="30610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reg2slv</a:t>
                      </a:r>
                      <a:endParaRPr lang="en-GB" sz="1200" b="1" dirty="0"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from record of bitfields to </a:t>
                      </a:r>
                      <a:r>
                        <a:rPr lang="en-US" sz="105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std_logic_vector</a:t>
                      </a:r>
                      <a:endParaRPr lang="en-GB" sz="105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0129875"/>
                  </a:ext>
                </a:extLst>
              </a:tr>
              <a:tr h="30610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slv2reg</a:t>
                      </a:r>
                      <a:endParaRPr lang="en-GB" sz="1200" b="1" dirty="0"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from </a:t>
                      </a:r>
                      <a:r>
                        <a:rPr lang="en-US" sz="105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std_logic_vector</a:t>
                      </a:r>
                      <a:r>
                        <a:rPr lang="en-US" sz="105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to record of bitfields</a:t>
                      </a:r>
                      <a:endParaRPr lang="en-GB" sz="105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7309513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BD383C3-CAE6-9A87-68C4-2CBB8B57C34E}"/>
              </a:ext>
            </a:extLst>
          </p:cNvPr>
          <p:cNvSpPr txBox="1"/>
          <p:nvPr/>
        </p:nvSpPr>
        <p:spPr>
          <a:xfrm>
            <a:off x="5159484" y="300790"/>
            <a:ext cx="5796143" cy="400751"/>
          </a:xfrm>
          <a:prstGeom prst="rect">
            <a:avLst/>
          </a:prstGeom>
          <a:solidFill>
            <a:srgbClr val="FFF3C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TTC_COUNTERSYNC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_ADDR 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addr_slv_t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28x</a:t>
            </a:r>
            <a:r>
              <a:rPr lang="en-GB" sz="900" kern="0" dirty="0">
                <a:solidFill>
                  <a:srgbClr val="808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"00100008"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TTC_COUNTERSYNC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_WIDTH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96C730D-EFEC-0A8C-1A1E-C4530BB9D10D}"/>
              </a:ext>
            </a:extLst>
          </p:cNvPr>
          <p:cNvSpPr txBox="1"/>
          <p:nvPr/>
        </p:nvSpPr>
        <p:spPr>
          <a:xfrm>
            <a:off x="5159484" y="1381985"/>
            <a:ext cx="6661990" cy="2903872"/>
          </a:xfrm>
          <a:prstGeom prst="rect">
            <a:avLst/>
          </a:prstGeom>
          <a:solidFill>
            <a:srgbClr val="FFF3C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_ADDR 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addr_slv_t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28x</a:t>
            </a:r>
            <a:r>
              <a:rPr lang="en-GB" sz="900" kern="0" dirty="0">
                <a:solidFill>
                  <a:srgbClr val="808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"00000008"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_WIDTH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dirty="0">
              <a:latin typeface="Consolas" panose="020B0609020204030204" pitchFamily="49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GB" sz="900" kern="0" dirty="0">
              <a:solidFill>
                <a:srgbClr val="008000"/>
              </a:solidFill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Register "</a:t>
            </a:r>
            <a:r>
              <a:rPr lang="en-GB" sz="900" kern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9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bitfield "Mode"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_WIDTH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_SHIFT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Register "</a:t>
            </a:r>
            <a:r>
              <a:rPr lang="en-GB" sz="900" kern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9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bitfield "Mode", value constants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subtype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SLI_SpyPlayControl_Mode_t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std_logic_vector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_WIDTH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downto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SLI_SpyPlayControl_Mode_OFF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SLI_SpyPlayControl_Mode_t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808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"00"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SLI_SpyPlayControl_Mode_SL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SLI_SpyPlayControl_Mode_t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808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"01"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SLI_SpyPlayControl_Mode_PG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SLI_SpyPlayControl_Mode_t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808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"10"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SLI_SpyPlayControl_Mode_SPY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SLI_SpyPlayControl_Mode_t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808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"11"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Register "</a:t>
            </a:r>
            <a:r>
              <a:rPr lang="en-GB" sz="900" kern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9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bitfield "</a:t>
            </a:r>
            <a:r>
              <a:rPr lang="en-GB" sz="900" kern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SpyEnable</a:t>
            </a:r>
            <a:r>
              <a:rPr lang="en-GB" sz="9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SLI_SPYPLAYCONTROL_SPYENABLE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_SHIFT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Register "</a:t>
            </a:r>
            <a:r>
              <a:rPr lang="en-GB" sz="900" kern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9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bitfield "</a:t>
            </a:r>
            <a:r>
              <a:rPr lang="en-GB" sz="900" kern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PlaybackLastAddress</a:t>
            </a:r>
            <a:r>
              <a:rPr lang="en-GB" sz="9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SLI_SPYPLAYCONTROL_PLAYBACKLASTADDRESS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_WIDTH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SLI_SPYPLAYCONTROL_PLAYBACKLASTADDRESS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_SHIFT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dirty="0">
              <a:latin typeface="Consolas" panose="020B0609020204030204" pitchFamily="49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1F7B25A-3990-F99E-E4A8-738909228F44}"/>
              </a:ext>
            </a:extLst>
          </p:cNvPr>
          <p:cNvSpPr txBox="1"/>
          <p:nvPr/>
        </p:nvSpPr>
        <p:spPr>
          <a:xfrm>
            <a:off x="5159484" y="5746296"/>
            <a:ext cx="5960505" cy="369332"/>
          </a:xfrm>
          <a:prstGeom prst="rect">
            <a:avLst/>
          </a:prstGeom>
          <a:solidFill>
            <a:srgbClr val="FFE2D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reg2slv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_reg_t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_slv_t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slv2reg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slv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_slv_t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_reg_t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dirty="0">
              <a:latin typeface="Consolas" panose="020B0609020204030204" pitchFamily="49" charset="0"/>
            </a:endParaRPr>
          </a:p>
        </p:txBody>
      </p:sp>
      <p:sp>
        <p:nvSpPr>
          <p:cNvPr id="34" name="Footer Placeholder 10">
            <a:extLst>
              <a:ext uri="{FF2B5EF4-FFF2-40B4-BE49-F238E27FC236}">
                <a16:creationId xmlns:a16="http://schemas.microsoft.com/office/drawing/2014/main" id="{8EEDD3A2-32A0-683C-DB47-5B1D6FB10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EF4CE-CEAE-02BA-CBE0-4B48B107C076}"/>
              </a:ext>
            </a:extLst>
          </p:cNvPr>
          <p:cNvSpPr txBox="1">
            <a:spLocks/>
          </p:cNvSpPr>
          <p:nvPr/>
        </p:nvSpPr>
        <p:spPr>
          <a:xfrm>
            <a:off x="11629814" y="6415881"/>
            <a:ext cx="416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15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045288-83EC-041D-4FDA-F009D336EF3A}"/>
              </a:ext>
            </a:extLst>
          </p:cNvPr>
          <p:cNvSpPr txBox="1"/>
          <p:nvPr/>
        </p:nvSpPr>
        <p:spPr>
          <a:xfrm>
            <a:off x="5159485" y="772217"/>
            <a:ext cx="5796142" cy="400751"/>
          </a:xfrm>
          <a:prstGeom prst="rect">
            <a:avLst/>
          </a:prstGeom>
          <a:solidFill>
            <a:srgbClr val="EBF5E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subtype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TTC_CounterSync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_slv_t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std_logic_vector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TTC_COUNTERSYNC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_WIDTH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downto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9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subtype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TTC_CounterSync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_reg_t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TTC_CounterSync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_slv_t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900" dirty="0">
              <a:latin typeface="Consolas" panose="020B0609020204030204" pitchFamily="49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8FFAA65-7305-BF21-431C-59241D0EE9A6}"/>
              </a:ext>
            </a:extLst>
          </p:cNvPr>
          <p:cNvSpPr txBox="1">
            <a:spLocks/>
          </p:cNvSpPr>
          <p:nvPr/>
        </p:nvSpPr>
        <p:spPr>
          <a:xfrm>
            <a:off x="1289174" y="3470946"/>
            <a:ext cx="2605318" cy="4589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txBody>
          <a:bodyPr vert="horz" wrap="square" lIns="91440" tIns="91440" rIns="91440" bIns="9144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l-PL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SUBTYPES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AND TYPES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1BDE4D6-1237-F944-D961-F8EB68CE8B59}"/>
              </a:ext>
            </a:extLst>
          </p:cNvPr>
          <p:cNvSpPr txBox="1">
            <a:spLocks/>
          </p:cNvSpPr>
          <p:nvPr/>
        </p:nvSpPr>
        <p:spPr>
          <a:xfrm>
            <a:off x="1694174" y="956510"/>
            <a:ext cx="179531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  <a:effectLst/>
        </p:spPr>
        <p:txBody>
          <a:bodyPr vert="horz" wrap="square" lIns="91440" tIns="91440" rIns="91440" bIns="9144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l-PL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CONSTANTS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83D85F-991E-57CE-672A-AB9F9FAF2FC2}"/>
              </a:ext>
            </a:extLst>
          </p:cNvPr>
          <p:cNvSpPr txBox="1">
            <a:spLocks/>
          </p:cNvSpPr>
          <p:nvPr/>
        </p:nvSpPr>
        <p:spPr>
          <a:xfrm>
            <a:off x="1816605" y="5038797"/>
            <a:ext cx="1550453" cy="3865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75000"/>
              </a:schemeClr>
            </a:solidFill>
          </a:ln>
          <a:effectLst/>
        </p:spPr>
        <p:txBody>
          <a:bodyPr vert="horz" wrap="square" lIns="91440" tIns="91440" rIns="91440" bIns="9144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FUNCTIONS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186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0A8174D9-D23E-0E4A-044A-9F3D024768C9}"/>
              </a:ext>
            </a:extLst>
          </p:cNvPr>
          <p:cNvSpPr txBox="1">
            <a:spLocks/>
          </p:cNvSpPr>
          <p:nvPr/>
        </p:nvSpPr>
        <p:spPr>
          <a:xfrm>
            <a:off x="668628" y="357744"/>
            <a:ext cx="5901574" cy="851941"/>
          </a:xfrm>
          <a:prstGeom prst="rect">
            <a:avLst/>
          </a:prstGeom>
          <a:solidFill>
            <a:schemeClr val="bg1"/>
          </a:solidFill>
          <a:effectLst/>
        </p:spPr>
        <p:txBody>
          <a:bodyPr vert="horz" wrap="square" lIns="180000" tIns="180000" rIns="182880" bIns="18288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l-PL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VHDL package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for memories includes:</a:t>
            </a:r>
            <a:endParaRPr lang="pl-PL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CEB55A80-68E0-4A89-4D99-E4AA55ECA7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854666"/>
              </p:ext>
            </p:extLst>
          </p:nvPr>
        </p:nvGraphicFramePr>
        <p:xfrm>
          <a:off x="6570201" y="821265"/>
          <a:ext cx="5141485" cy="220448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{00A15C55-8517-42AA-B614-E9B94910E393}</a:tableStyleId>
              </a:tblPr>
              <a:tblGrid>
                <a:gridCol w="2831461">
                  <a:extLst>
                    <a:ext uri="{9D8B030D-6E8A-4147-A177-3AD203B41FA5}">
                      <a16:colId xmlns:a16="http://schemas.microsoft.com/office/drawing/2014/main" val="3457091036"/>
                    </a:ext>
                  </a:extLst>
                </a:gridCol>
                <a:gridCol w="2310024">
                  <a:extLst>
                    <a:ext uri="{9D8B030D-6E8A-4147-A177-3AD203B41FA5}">
                      <a16:colId xmlns:a16="http://schemas.microsoft.com/office/drawing/2014/main" val="984345767"/>
                    </a:ext>
                  </a:extLst>
                </a:gridCol>
              </a:tblGrid>
              <a:tr h="31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NAME</a:t>
                      </a:r>
                      <a:endParaRPr lang="en-GB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DATA TYPE</a:t>
                      </a:r>
                      <a:endParaRPr lang="en-GB" sz="1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0059203"/>
                  </a:ext>
                </a:extLst>
              </a:tr>
              <a:tr h="319747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&lt;MEM_NAME&gt;</a:t>
                      </a:r>
                      <a:r>
                        <a:rPr lang="en-US" sz="15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50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SIZE</a:t>
                      </a:r>
                      <a:endParaRPr lang="en-GB" sz="15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integer</a:t>
                      </a:r>
                      <a:endParaRPr lang="en-GB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3085129"/>
                  </a:ext>
                </a:extLst>
              </a:tr>
              <a:tr h="532912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&lt;MEM_NAME&gt;</a:t>
                      </a:r>
                      <a:r>
                        <a:rPr lang="en-US" sz="15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50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ADDR</a:t>
                      </a:r>
                      <a:endParaRPr lang="en-GB" sz="15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std_logic_vector</a:t>
                      </a:r>
                      <a:endParaRPr lang="en-US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algn="ctr"/>
                      <a:r>
                        <a:rPr lang="en-US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for “multiple” its array</a:t>
                      </a:r>
                      <a:endParaRPr lang="en-GB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7309513"/>
                  </a:ext>
                </a:extLst>
              </a:tr>
              <a:tr h="355823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&lt;MEM_NAME&gt;</a:t>
                      </a:r>
                      <a:r>
                        <a:rPr lang="en-US" sz="15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50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ADDR_MASK</a:t>
                      </a:r>
                      <a:endParaRPr lang="en-GB" sz="15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std_logic_vector</a:t>
                      </a:r>
                      <a:endParaRPr lang="en-GB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118565"/>
                  </a:ext>
                </a:extLst>
              </a:tr>
              <a:tr h="355823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&lt;MEM_NAME&gt;</a:t>
                      </a:r>
                      <a:r>
                        <a:rPr lang="en-US" sz="15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50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ADDR_WIDTH</a:t>
                      </a:r>
                      <a:endParaRPr lang="en-GB" sz="15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integer</a:t>
                      </a:r>
                      <a:endParaRPr lang="en-GB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0077694"/>
                  </a:ext>
                </a:extLst>
              </a:tr>
              <a:tr h="319747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&lt;MEM_NAME&gt;</a:t>
                      </a:r>
                      <a:r>
                        <a:rPr lang="en-US" sz="15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50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DATA_WIDTH</a:t>
                      </a:r>
                      <a:endParaRPr lang="en-GB" sz="15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integer</a:t>
                      </a:r>
                      <a:endParaRPr lang="en-GB" sz="13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3733107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971553FC-31B2-FD1D-B35E-DD3AA19DA6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592914"/>
              </p:ext>
            </p:extLst>
          </p:nvPr>
        </p:nvGraphicFramePr>
        <p:xfrm>
          <a:off x="5518510" y="4245167"/>
          <a:ext cx="6193177" cy="214698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2364362">
                  <a:extLst>
                    <a:ext uri="{9D8B030D-6E8A-4147-A177-3AD203B41FA5}">
                      <a16:colId xmlns:a16="http://schemas.microsoft.com/office/drawing/2014/main" val="3457091036"/>
                    </a:ext>
                  </a:extLst>
                </a:gridCol>
                <a:gridCol w="3828815">
                  <a:extLst>
                    <a:ext uri="{9D8B030D-6E8A-4147-A177-3AD203B41FA5}">
                      <a16:colId xmlns:a16="http://schemas.microsoft.com/office/drawing/2014/main" val="984345767"/>
                    </a:ext>
                  </a:extLst>
                </a:gridCol>
              </a:tblGrid>
              <a:tr h="35783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NAME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DATA TYPE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0059203"/>
                  </a:ext>
                </a:extLst>
              </a:tr>
              <a:tr h="35783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en-US" sz="1400" b="1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Mem_Name</a:t>
                      </a:r>
                      <a:r>
                        <a:rPr lang="en-US" sz="14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&gt;</a:t>
                      </a:r>
                      <a:r>
                        <a:rPr lang="en-US" sz="14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4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addr_t</a:t>
                      </a:r>
                      <a:endParaRPr lang="en-GB" sz="14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std_logic_vector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(ADDRESS_WIDTH</a:t>
                      </a:r>
                      <a:r>
                        <a:rPr lang="en-GB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- 1 </a:t>
                      </a:r>
                      <a:r>
                        <a:rPr lang="en-US" sz="12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downto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0)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0129875"/>
                  </a:ext>
                </a:extLst>
              </a:tr>
              <a:tr h="35783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en-US" sz="1400" b="1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Mem_Name</a:t>
                      </a:r>
                      <a:r>
                        <a:rPr lang="en-US" sz="14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&gt;</a:t>
                      </a:r>
                      <a:r>
                        <a:rPr lang="en-US" sz="14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4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data_t</a:t>
                      </a:r>
                      <a:endParaRPr lang="en-GB" sz="14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std_logic_vector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(DATA_WIDTH</a:t>
                      </a:r>
                      <a:r>
                        <a:rPr lang="en-GB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- 1 </a:t>
                      </a:r>
                      <a:r>
                        <a:rPr lang="en-US" sz="12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downto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0)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7309513"/>
                  </a:ext>
                </a:extLst>
              </a:tr>
              <a:tr h="35783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en-US" sz="1400" b="1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Mem_Name</a:t>
                      </a:r>
                      <a:r>
                        <a:rPr lang="en-US" sz="14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&gt;</a:t>
                      </a:r>
                      <a:r>
                        <a:rPr lang="en-US" sz="14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GB" sz="14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mem_array_t</a:t>
                      </a:r>
                      <a:endParaRPr lang="en-GB" sz="14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array of </a:t>
                      </a:r>
                      <a:r>
                        <a:rPr lang="en-US" sz="12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data_t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std_logic_vectors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3733107"/>
                  </a:ext>
                </a:extLst>
              </a:tr>
              <a:tr h="35783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en-US" sz="1400" b="1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Mem_Name</a:t>
                      </a:r>
                      <a:r>
                        <a:rPr lang="en-US" sz="14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&gt;</a:t>
                      </a:r>
                      <a:r>
                        <a:rPr lang="en-US" sz="14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4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mosi_t</a:t>
                      </a:r>
                      <a:endParaRPr lang="en-GB" sz="14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memory write record 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1911478"/>
                  </a:ext>
                </a:extLst>
              </a:tr>
              <a:tr h="35783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en-US" sz="1400" b="1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Mem_Name</a:t>
                      </a:r>
                      <a:r>
                        <a:rPr lang="en-US" sz="14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&gt;</a:t>
                      </a:r>
                      <a:r>
                        <a:rPr lang="en-US" sz="14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4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miso_t</a:t>
                      </a:r>
                      <a:endParaRPr lang="en-US" sz="14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memory read record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9960603"/>
                  </a:ext>
                </a:extLst>
              </a:tr>
            </a:tbl>
          </a:graphicData>
        </a:graphic>
      </p:graphicFrame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BEA0669-9EE4-A11C-D7AE-B8CE629E5B32}"/>
              </a:ext>
            </a:extLst>
          </p:cNvPr>
          <p:cNvSpPr txBox="1">
            <a:spLocks/>
          </p:cNvSpPr>
          <p:nvPr/>
        </p:nvSpPr>
        <p:spPr>
          <a:xfrm>
            <a:off x="9218141" y="3702844"/>
            <a:ext cx="2299965" cy="4605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txBody>
          <a:bodyPr vert="horz" wrap="square" lIns="91440" tIns="91440" rIns="91440" bIns="91440" rtlCol="0"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l-PL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SUBTYPES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AND TYPES</a:t>
            </a: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43674BF9-5F0A-FC5F-3067-A1C32DDA61DF}"/>
              </a:ext>
            </a:extLst>
          </p:cNvPr>
          <p:cNvSpPr txBox="1">
            <a:spLocks/>
          </p:cNvSpPr>
          <p:nvPr/>
        </p:nvSpPr>
        <p:spPr>
          <a:xfrm>
            <a:off x="9722789" y="294965"/>
            <a:ext cx="1795317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  <a:effectLst/>
        </p:spPr>
        <p:txBody>
          <a:bodyPr vert="horz" wrap="square" lIns="91440" tIns="91440" rIns="91440" bIns="9144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l-PL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CONSTANTS</a:t>
            </a: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989618-365F-654C-5137-387262019FD6}"/>
              </a:ext>
            </a:extLst>
          </p:cNvPr>
          <p:cNvSpPr txBox="1"/>
          <p:nvPr/>
        </p:nvSpPr>
        <p:spPr>
          <a:xfrm>
            <a:off x="480313" y="1689548"/>
            <a:ext cx="5901573" cy="1312475"/>
          </a:xfrm>
          <a:prstGeom prst="rect">
            <a:avLst/>
          </a:prstGeom>
          <a:solidFill>
            <a:srgbClr val="FFF8E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_SIZE  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FF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16#00004000#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_ADDR  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addr_slv_t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FF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28x</a:t>
            </a:r>
            <a:r>
              <a:rPr lang="en-GB" sz="1200" kern="0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"00010000"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_ADDR_MASK 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addr_slv_t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FF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28x</a:t>
            </a:r>
            <a:r>
              <a:rPr lang="en-GB" sz="1200" kern="0" dirty="0">
                <a:solidFill>
                  <a:srgbClr val="808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"0fff0000"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_ADDR_WIDTH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8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integer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FF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_DATA_WIDTH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8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integer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FF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3D03D6-8A80-5C12-8389-36C89C60BEC0}"/>
              </a:ext>
            </a:extLst>
          </p:cNvPr>
          <p:cNvSpPr txBox="1"/>
          <p:nvPr/>
        </p:nvSpPr>
        <p:spPr>
          <a:xfrm>
            <a:off x="480312" y="3158010"/>
            <a:ext cx="8432476" cy="928267"/>
          </a:xfrm>
          <a:prstGeom prst="rect">
            <a:avLst/>
          </a:prstGeom>
          <a:solidFill>
            <a:srgbClr val="EBF5E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subtype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_addr_t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 err="1">
                <a:solidFill>
                  <a:srgbClr val="8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std_logic_vector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20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_ADDR_WIDTH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FF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 err="1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downto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FF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subtype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_data_t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 err="1">
                <a:solidFill>
                  <a:srgbClr val="8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std_logic_vector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20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_DATA_WIDTH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FF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 err="1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downto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FF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_mem_t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200" kern="0" dirty="0">
                <a:solidFill>
                  <a:srgbClr val="FF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_SIZE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>
                <a:solidFill>
                  <a:srgbClr val="FF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_data_t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5336B00C-A378-9FCD-36B1-CDC14D305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50142-7BE0-94B4-5049-7EAD53EFC498}"/>
              </a:ext>
            </a:extLst>
          </p:cNvPr>
          <p:cNvSpPr txBox="1">
            <a:spLocks/>
          </p:cNvSpPr>
          <p:nvPr/>
        </p:nvSpPr>
        <p:spPr>
          <a:xfrm>
            <a:off x="11629814" y="6415881"/>
            <a:ext cx="416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16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9123B3-2BB9-D31C-88FB-8659446E9658}"/>
              </a:ext>
            </a:extLst>
          </p:cNvPr>
          <p:cNvSpPr txBox="1"/>
          <p:nvPr/>
        </p:nvSpPr>
        <p:spPr>
          <a:xfrm>
            <a:off x="480312" y="4173403"/>
            <a:ext cx="4746596" cy="1990097"/>
          </a:xfrm>
          <a:prstGeom prst="rect">
            <a:avLst/>
          </a:prstGeom>
          <a:solidFill>
            <a:srgbClr val="EBF5E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_mosi_t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_addr_t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wdata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_data_t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wren 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kern="0" dirty="0" err="1">
                <a:solidFill>
                  <a:srgbClr val="8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std_logic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_miso_t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rdata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r>
              <a:rPr lang="en-GB" sz="120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_data_t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2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20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20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0555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0A8174D9-D23E-0E4A-044A-9F3D024768C9}"/>
              </a:ext>
            </a:extLst>
          </p:cNvPr>
          <p:cNvSpPr txBox="1">
            <a:spLocks/>
          </p:cNvSpPr>
          <p:nvPr/>
        </p:nvSpPr>
        <p:spPr>
          <a:xfrm>
            <a:off x="276094" y="89338"/>
            <a:ext cx="5097572" cy="771086"/>
          </a:xfrm>
          <a:prstGeom prst="rect">
            <a:avLst/>
          </a:prstGeom>
          <a:solidFill>
            <a:schemeClr val="bg1"/>
          </a:solidFill>
          <a:effectLst/>
        </p:spPr>
        <p:txBody>
          <a:bodyPr vert="horz" wrap="square" lIns="180000" tIns="180000" rIns="182880" bIns="18288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l-PL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VHDL package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for blocks and decoders:</a:t>
            </a:r>
            <a:endParaRPr lang="pl-PL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989618-365F-654C-5137-387262019FD6}"/>
              </a:ext>
            </a:extLst>
          </p:cNvPr>
          <p:cNvSpPr txBox="1"/>
          <p:nvPr/>
        </p:nvSpPr>
        <p:spPr>
          <a:xfrm>
            <a:off x="5620754" y="308568"/>
            <a:ext cx="3412233" cy="21245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--------------------------------------------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Block "TTC" type(s)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--------------------------------------------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_miso_blk_t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CounterL1a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TTC_CounterL1a_reg_t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CounterSync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TTC_CounterSync_reg_t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_miso_blk_t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_mosi_blk_t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Control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TTC_Control_reg_t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_mosi_blk_t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3D03D6-8A80-5C12-8389-36C89C60BEC0}"/>
              </a:ext>
            </a:extLst>
          </p:cNvPr>
          <p:cNvSpPr txBox="1"/>
          <p:nvPr/>
        </p:nvSpPr>
        <p:spPr>
          <a:xfrm>
            <a:off x="9150407" y="2639707"/>
            <a:ext cx="2687872" cy="37969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----------------------------------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Decoder "SLR1" type(s)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----------------------------------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SLR1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_miso_blk_t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SLI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SLI_miso_blk_t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SLR1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_miso_blk_t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SLR1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_mosi_blk_t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SLI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SLI_mosi_blk_t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SLR1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_mosi_blk_t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SLR1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_mem_miso_blk_t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SLI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SLI_mem_miso_blk_t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SLR1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_mem_miso_blk_t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SLR1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_mem_mosi_blk_t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SLI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SLI_mem_mosi_blk_t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SLR1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_mem_mosi_blk_t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GB" sz="1050" b="1" kern="0" dirty="0">
              <a:solidFill>
                <a:srgbClr val="000080"/>
              </a:solidFill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50142-7BE0-94B4-5049-7EAD53EFC498}"/>
              </a:ext>
            </a:extLst>
          </p:cNvPr>
          <p:cNvSpPr txBox="1">
            <a:spLocks/>
          </p:cNvSpPr>
          <p:nvPr/>
        </p:nvSpPr>
        <p:spPr>
          <a:xfrm>
            <a:off x="11629814" y="6415881"/>
            <a:ext cx="416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17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AA95359-415E-E8E5-F02C-1904337993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821984"/>
              </p:ext>
            </p:extLst>
          </p:nvPr>
        </p:nvGraphicFramePr>
        <p:xfrm>
          <a:off x="393513" y="1324376"/>
          <a:ext cx="5097572" cy="21863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12758">
                  <a:extLst>
                    <a:ext uri="{9D8B030D-6E8A-4147-A177-3AD203B41FA5}">
                      <a16:colId xmlns:a16="http://schemas.microsoft.com/office/drawing/2014/main" val="3457091036"/>
                    </a:ext>
                  </a:extLst>
                </a:gridCol>
                <a:gridCol w="2384814">
                  <a:extLst>
                    <a:ext uri="{9D8B030D-6E8A-4147-A177-3AD203B41FA5}">
                      <a16:colId xmlns:a16="http://schemas.microsoft.com/office/drawing/2014/main" val="984345767"/>
                    </a:ext>
                  </a:extLst>
                </a:gridCol>
              </a:tblGrid>
              <a:tr h="3575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NAME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DATA TYPE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0059203"/>
                  </a:ext>
                </a:extLst>
              </a:tr>
              <a:tr h="427666"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pl-PL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BL</a:t>
                      </a:r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OC</a:t>
                      </a:r>
                      <a:r>
                        <a:rPr lang="pl-PL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K</a:t>
                      </a:r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_NAME&gt;</a:t>
                      </a:r>
                      <a:r>
                        <a:rPr lang="en-US" sz="1300" b="0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300" b="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miso_blk_t</a:t>
                      </a:r>
                      <a:endParaRPr lang="en-GB" sz="1300" b="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record with 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block’s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read-only registers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8165068"/>
                  </a:ext>
                </a:extLst>
              </a:tr>
              <a:tr h="427666"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pl-PL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BL</a:t>
                      </a:r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OC</a:t>
                      </a:r>
                      <a:r>
                        <a:rPr lang="pl-PL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K</a:t>
                      </a:r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_NAME&gt;</a:t>
                      </a:r>
                      <a:r>
                        <a:rPr lang="en-US" sz="1300" b="0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3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mosi_blk_t</a:t>
                      </a:r>
                      <a:endParaRPr lang="en-GB" sz="13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record with 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block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’s writable registers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1911478"/>
                  </a:ext>
                </a:extLst>
              </a:tr>
              <a:tr h="448867"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pl-PL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BL</a:t>
                      </a:r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OC</a:t>
                      </a:r>
                      <a:r>
                        <a:rPr lang="pl-PL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K</a:t>
                      </a:r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_NAME&gt;</a:t>
                      </a:r>
                      <a:r>
                        <a:rPr lang="en-US" sz="1300" b="0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3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mem_miso_blk_t</a:t>
                      </a:r>
                      <a:endParaRPr lang="en-GB" sz="13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record with a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ll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block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’s memories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read records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9960603"/>
                  </a:ext>
                </a:extLst>
              </a:tr>
              <a:tr h="448867">
                <a:tc>
                  <a:txBody>
                    <a:bodyPr/>
                    <a:lstStyle/>
                    <a:p>
                      <a:pPr algn="ctr"/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</a:t>
                      </a:r>
                      <a:r>
                        <a:rPr lang="pl-PL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BL</a:t>
                      </a:r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OC</a:t>
                      </a:r>
                      <a:r>
                        <a:rPr lang="pl-PL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K</a:t>
                      </a:r>
                      <a:r>
                        <a:rPr lang="en-US" sz="1300" b="1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_NAME&gt;</a:t>
                      </a:r>
                      <a:r>
                        <a:rPr lang="en-US" sz="1300" b="0" i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3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mem_mosi_blk_t</a:t>
                      </a:r>
                      <a:endParaRPr lang="en-GB" sz="13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record with 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block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’s memories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write records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86453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6E28B84-F910-BD7E-6D98-20C27C7B0A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485273"/>
              </p:ext>
            </p:extLst>
          </p:nvPr>
        </p:nvGraphicFramePr>
        <p:xfrm>
          <a:off x="393512" y="4038100"/>
          <a:ext cx="5097573" cy="26967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890030">
                  <a:extLst>
                    <a:ext uri="{9D8B030D-6E8A-4147-A177-3AD203B41FA5}">
                      <a16:colId xmlns:a16="http://schemas.microsoft.com/office/drawing/2014/main" val="3457091036"/>
                    </a:ext>
                  </a:extLst>
                </a:gridCol>
                <a:gridCol w="2207543">
                  <a:extLst>
                    <a:ext uri="{9D8B030D-6E8A-4147-A177-3AD203B41FA5}">
                      <a16:colId xmlns:a16="http://schemas.microsoft.com/office/drawing/2014/main" val="984345767"/>
                    </a:ext>
                  </a:extLst>
                </a:gridCol>
              </a:tblGrid>
              <a:tr h="3193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NAME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DATA TYPE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0059203"/>
                  </a:ext>
                </a:extLst>
              </a:tr>
              <a:tr h="44798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&lt;DECODER_NAME&gt;</a:t>
                      </a:r>
                      <a:r>
                        <a:rPr lang="en-US" sz="13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3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miso_blk_t</a:t>
                      </a:r>
                      <a:endParaRPr lang="en-GB" sz="13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record with 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decoder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’s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blocks with 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read-only registers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8336077"/>
                  </a:ext>
                </a:extLst>
              </a:tr>
              <a:tr h="447981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&lt;DECODER_NAME&gt;</a:t>
                      </a:r>
                      <a:r>
                        <a:rPr lang="en-US" sz="13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3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mosi_blk_t</a:t>
                      </a:r>
                      <a:endParaRPr lang="en-GB" sz="13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record with 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decoder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’s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blocks with 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writable registers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1911478"/>
                  </a:ext>
                </a:extLst>
              </a:tr>
              <a:tr h="627173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&lt;DECODER_NAME&gt;</a:t>
                      </a:r>
                      <a:r>
                        <a:rPr lang="en-US" sz="13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3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mem_miso_blk_t</a:t>
                      </a:r>
                      <a:endParaRPr lang="en-GB" sz="13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record with 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decoder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’s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blocks with 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memories miso records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9960603"/>
                  </a:ext>
                </a:extLst>
              </a:tr>
              <a:tr h="627173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&lt;DECODER_NAME&gt;</a:t>
                      </a:r>
                      <a:r>
                        <a:rPr lang="en-US" sz="1300" b="0" dirty="0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_</a:t>
                      </a:r>
                      <a:r>
                        <a:rPr lang="en-US" sz="1300" dirty="0" err="1">
                          <a:effectLst/>
                          <a:latin typeface="Consolas" panose="020B0609020204030204" pitchFamily="49" charset="0"/>
                          <a:cs typeface="Helvetica" panose="020B0604020202020204" pitchFamily="34" charset="0"/>
                        </a:rPr>
                        <a:t>mem_mosi_blk_t</a:t>
                      </a:r>
                      <a:endParaRPr lang="en-GB" sz="1300" dirty="0">
                        <a:effectLst/>
                        <a:latin typeface="Consolas" panose="020B0609020204030204" pitchFamily="49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record with 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decoder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’s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blocks with </a:t>
                      </a:r>
                      <a:r>
                        <a:rPr lang="pl-PL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memories mosi records</a:t>
                      </a:r>
                      <a:endParaRPr lang="en-GB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864538"/>
                  </a:ext>
                </a:extLst>
              </a:tr>
            </a:tbl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8A8DB53-FFE4-2891-42A7-54A7F3979072}"/>
              </a:ext>
            </a:extLst>
          </p:cNvPr>
          <p:cNvSpPr txBox="1">
            <a:spLocks/>
          </p:cNvSpPr>
          <p:nvPr/>
        </p:nvSpPr>
        <p:spPr>
          <a:xfrm>
            <a:off x="1895005" y="3633194"/>
            <a:ext cx="2331590" cy="3458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  <a:effectLst/>
        </p:spPr>
        <p:txBody>
          <a:bodyPr vert="horz" wrap="square" lIns="91440" tIns="91440" rIns="91440" bIns="9144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300" b="1" dirty="0">
                <a:latin typeface="Helvetica" panose="020B0604020202020204" pitchFamily="34" charset="0"/>
                <a:cs typeface="Helvetica" panose="020B0604020202020204" pitchFamily="34" charset="0"/>
              </a:rPr>
              <a:t>DECODER’S TYPES</a:t>
            </a:r>
            <a:endParaRPr lang="en-US" sz="13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BD6DC5-017F-ECB7-27C1-73107159D344}"/>
              </a:ext>
            </a:extLst>
          </p:cNvPr>
          <p:cNvSpPr txBox="1"/>
          <p:nvPr/>
        </p:nvSpPr>
        <p:spPr>
          <a:xfrm>
            <a:off x="9150407" y="308568"/>
            <a:ext cx="2687872" cy="21245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----------------------------------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Decoder "SYS" type(s)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----------------------------------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_miso_blk_t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fr-CH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 </a:t>
            </a:r>
            <a:r>
              <a:rPr lang="fr-CH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fr-CH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TTC_miso_blk_t</a:t>
            </a:r>
            <a:r>
              <a:rPr lang="fr-CH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_miso_blk_t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CH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fr-CH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r>
              <a:rPr lang="fr-CH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fr-CH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mosi_blk_t</a:t>
            </a:r>
            <a:r>
              <a:rPr lang="fr-CH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050" b="1" kern="0" dirty="0" err="1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CH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TTC </a:t>
            </a:r>
            <a:r>
              <a:rPr lang="fr-CH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fr-CH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TTC_mosi_blk_t</a:t>
            </a:r>
            <a:r>
              <a:rPr lang="fr-CH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_mosi_blk_t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GB" sz="1050" b="1" kern="0" dirty="0">
              <a:solidFill>
                <a:srgbClr val="000080"/>
              </a:solidFill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5F85BF-2746-9143-420C-0D77F7CD9B7A}"/>
              </a:ext>
            </a:extLst>
          </p:cNvPr>
          <p:cNvSpPr txBox="1"/>
          <p:nvPr/>
        </p:nvSpPr>
        <p:spPr>
          <a:xfrm>
            <a:off x="5626466" y="2639707"/>
            <a:ext cx="3412233" cy="37969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--------------------------------------------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Block "SLI" type(s)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8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--------------------------------------------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type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_miso_blk_t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SpyPlayStatus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SLI_SpyPlayStatus_reg_t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CdcStatus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SLI_CdcStatus_reg_t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_miso_blk_t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_mosi_blk_t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SLI_SpyPlayControl_reg_t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CdcControl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SLI_CdcControl_reg_t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_mosi_blk_t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_mem_miso_blk_t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SectorMemory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SLI_SectorMemory_miso_t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_mem_miso_blk_t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_mem_mosi_blk_t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SectorMemory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SLI_SectorMemory_mosi_t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>
                <a:solidFill>
                  <a:srgbClr val="0000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</a:t>
            </a:r>
            <a:r>
              <a:rPr lang="en-GB" sz="105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50" b="1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</a:t>
            </a:r>
            <a:r>
              <a:rPr lang="en-GB" sz="1050" kern="0" dirty="0" err="1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_mem_mosi_blk_t</a:t>
            </a:r>
            <a:r>
              <a:rPr lang="en-GB" sz="1050" b="1" kern="0" dirty="0">
                <a:solidFill>
                  <a:srgbClr val="00008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1050" kern="100" dirty="0"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6BD207E-2C8F-C321-771E-225CE52DC0AC}"/>
              </a:ext>
            </a:extLst>
          </p:cNvPr>
          <p:cNvSpPr txBox="1">
            <a:spLocks/>
          </p:cNvSpPr>
          <p:nvPr/>
        </p:nvSpPr>
        <p:spPr>
          <a:xfrm>
            <a:off x="1895005" y="919470"/>
            <a:ext cx="2331590" cy="3458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75000"/>
              </a:schemeClr>
            </a:solidFill>
          </a:ln>
          <a:effectLst/>
        </p:spPr>
        <p:txBody>
          <a:bodyPr vert="horz" wrap="square" lIns="91440" tIns="91440" rIns="91440" bIns="9144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300" b="1" dirty="0">
                <a:latin typeface="Helvetica" panose="020B0604020202020204" pitchFamily="34" charset="0"/>
                <a:cs typeface="Helvetica" panose="020B0604020202020204" pitchFamily="34" charset="0"/>
              </a:rPr>
              <a:t>BLOCK’S TYPES</a:t>
            </a:r>
            <a:endParaRPr lang="en-US" sz="13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087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ooter Placeholder 10">
            <a:extLst>
              <a:ext uri="{FF2B5EF4-FFF2-40B4-BE49-F238E27FC236}">
                <a16:creationId xmlns:a16="http://schemas.microsoft.com/office/drawing/2014/main" id="{D37C9416-7827-49CD-0A3F-10E978583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Kulińska</a:t>
            </a:r>
            <a:endParaRPr lang="en-GB" sz="10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C817F5F-87E0-7C55-8A52-477B47856B5C}"/>
              </a:ext>
            </a:extLst>
          </p:cNvPr>
          <p:cNvSpPr txBox="1">
            <a:spLocks/>
          </p:cNvSpPr>
          <p:nvPr/>
        </p:nvSpPr>
        <p:spPr>
          <a:xfrm>
            <a:off x="11629814" y="6415881"/>
            <a:ext cx="416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18</a:t>
            </a:fld>
            <a:endParaRPr lang="en-GB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FDF048D-27E1-02D3-E089-5BB04B43503F}"/>
              </a:ext>
            </a:extLst>
          </p:cNvPr>
          <p:cNvSpPr txBox="1"/>
          <p:nvPr/>
        </p:nvSpPr>
        <p:spPr>
          <a:xfrm>
            <a:off x="364081" y="333632"/>
            <a:ext cx="3537623" cy="610975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274320" rIns="274320" bIns="274320" rtlCol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GB" sz="1000" kern="100" dirty="0">
              <a:effectLst/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8B106E0-AF05-6E30-FF53-1F9FA1001E54}"/>
              </a:ext>
            </a:extLst>
          </p:cNvPr>
          <p:cNvSpPr/>
          <p:nvPr/>
        </p:nvSpPr>
        <p:spPr>
          <a:xfrm>
            <a:off x="618115" y="3337098"/>
            <a:ext cx="2490107" cy="28524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2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D5CE9A1-A73A-D14B-BA77-44AD4EEC9557}"/>
              </a:ext>
            </a:extLst>
          </p:cNvPr>
          <p:cNvSpPr/>
          <p:nvPr/>
        </p:nvSpPr>
        <p:spPr>
          <a:xfrm>
            <a:off x="614546" y="1149358"/>
            <a:ext cx="2490107" cy="1779611"/>
          </a:xfrm>
          <a:prstGeom prst="rect">
            <a:avLst/>
          </a:prstGeom>
          <a:solidFill>
            <a:srgbClr val="E4D2F2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1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18447B6-1A70-391F-31A7-4F6376AD16EF}"/>
              </a:ext>
            </a:extLst>
          </p:cNvPr>
          <p:cNvSpPr/>
          <p:nvPr/>
        </p:nvSpPr>
        <p:spPr>
          <a:xfrm>
            <a:off x="4175372" y="155004"/>
            <a:ext cx="3617844" cy="2481960"/>
          </a:xfrm>
          <a:prstGeom prst="rect">
            <a:avLst/>
          </a:prstGeom>
          <a:solidFill>
            <a:srgbClr val="E4D2F2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1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D1EF719D-B46A-F1B8-1D8A-3CB6E9B130E1}"/>
              </a:ext>
            </a:extLst>
          </p:cNvPr>
          <p:cNvSpPr/>
          <p:nvPr/>
        </p:nvSpPr>
        <p:spPr>
          <a:xfrm>
            <a:off x="8555974" y="1076172"/>
            <a:ext cx="3326295" cy="533970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DECODER 1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A65CF003-280B-096F-0863-4B2C3BBD9A61}"/>
              </a:ext>
            </a:extLst>
          </p:cNvPr>
          <p:cNvSpPr/>
          <p:nvPr/>
        </p:nvSpPr>
        <p:spPr>
          <a:xfrm>
            <a:off x="696095" y="1489611"/>
            <a:ext cx="2322853" cy="3428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Read-Only Register 1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EF4D0D48-338B-7417-0873-4F4598D5B6F2}"/>
              </a:ext>
            </a:extLst>
          </p:cNvPr>
          <p:cNvSpPr/>
          <p:nvPr/>
        </p:nvSpPr>
        <p:spPr>
          <a:xfrm>
            <a:off x="693552" y="2488839"/>
            <a:ext cx="2322853" cy="34280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1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163FC5F-8FF1-5FA2-E513-7FEA04AB342B}"/>
              </a:ext>
            </a:extLst>
          </p:cNvPr>
          <p:cNvSpPr/>
          <p:nvPr/>
        </p:nvSpPr>
        <p:spPr>
          <a:xfrm>
            <a:off x="697120" y="5234497"/>
            <a:ext cx="2322853" cy="34280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2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E52616E-E838-0520-A974-69EBFFCF16BA}"/>
              </a:ext>
            </a:extLst>
          </p:cNvPr>
          <p:cNvSpPr/>
          <p:nvPr/>
        </p:nvSpPr>
        <p:spPr>
          <a:xfrm>
            <a:off x="697119" y="5765062"/>
            <a:ext cx="2322853" cy="34280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3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435DCF6B-251E-67DE-4060-69DB4A3579A8}"/>
              </a:ext>
            </a:extLst>
          </p:cNvPr>
          <p:cNvSpPr/>
          <p:nvPr/>
        </p:nvSpPr>
        <p:spPr>
          <a:xfrm>
            <a:off x="693553" y="1995033"/>
            <a:ext cx="2322853" cy="3428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Read-Write Register 1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4A4391D6-287B-74D4-D611-F49F41F99A30}"/>
              </a:ext>
            </a:extLst>
          </p:cNvPr>
          <p:cNvSpPr/>
          <p:nvPr/>
        </p:nvSpPr>
        <p:spPr>
          <a:xfrm>
            <a:off x="4175372" y="2735455"/>
            <a:ext cx="3617844" cy="36917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2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348186E-A83C-B186-514F-ED850BC73A2C}"/>
              </a:ext>
            </a:extLst>
          </p:cNvPr>
          <p:cNvSpPr/>
          <p:nvPr/>
        </p:nvSpPr>
        <p:spPr>
          <a:xfrm>
            <a:off x="697120" y="4718688"/>
            <a:ext cx="2322853" cy="3428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Read-Write Register 3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570AA8A9-8D51-ED68-2B2E-422DF49F75B2}"/>
              </a:ext>
            </a:extLst>
          </p:cNvPr>
          <p:cNvSpPr/>
          <p:nvPr/>
        </p:nvSpPr>
        <p:spPr>
          <a:xfrm>
            <a:off x="697122" y="4180154"/>
            <a:ext cx="2322853" cy="3428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Read-Write Register 2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CFFA43A5-51AC-6BB2-566A-8C06F7B2DACA}"/>
              </a:ext>
            </a:extLst>
          </p:cNvPr>
          <p:cNvSpPr/>
          <p:nvPr/>
        </p:nvSpPr>
        <p:spPr>
          <a:xfrm>
            <a:off x="697122" y="3665709"/>
            <a:ext cx="2322853" cy="3428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Read-Only Register 2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FAC64543-3E3C-F6B0-0BA9-B8F72C147B87}"/>
              </a:ext>
            </a:extLst>
          </p:cNvPr>
          <p:cNvSpPr/>
          <p:nvPr/>
        </p:nvSpPr>
        <p:spPr>
          <a:xfrm>
            <a:off x="4334399" y="3009841"/>
            <a:ext cx="3283226" cy="4381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MISO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0C04F1EB-3D6B-A514-C2B5-C91F713E2D4C}"/>
              </a:ext>
            </a:extLst>
          </p:cNvPr>
          <p:cNvSpPr/>
          <p:nvPr/>
        </p:nvSpPr>
        <p:spPr>
          <a:xfrm>
            <a:off x="4334399" y="3529147"/>
            <a:ext cx="3283226" cy="8514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MOSI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6B83D7BE-BCB4-0096-0ADF-F8E3886916E0}"/>
              </a:ext>
            </a:extLst>
          </p:cNvPr>
          <p:cNvSpPr/>
          <p:nvPr/>
        </p:nvSpPr>
        <p:spPr>
          <a:xfrm>
            <a:off x="5606605" y="3076485"/>
            <a:ext cx="1901688" cy="31141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Read-Only Register 2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3500AE3-8D7A-C7E6-32AA-B63A83A21A3B}"/>
              </a:ext>
            </a:extLst>
          </p:cNvPr>
          <p:cNvSpPr/>
          <p:nvPr/>
        </p:nvSpPr>
        <p:spPr>
          <a:xfrm>
            <a:off x="5606604" y="3598735"/>
            <a:ext cx="1901687" cy="3114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Read-Write Register 2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FB02907-7D10-ECC1-B07F-CEECFB7E99E7}"/>
              </a:ext>
            </a:extLst>
          </p:cNvPr>
          <p:cNvSpPr/>
          <p:nvPr/>
        </p:nvSpPr>
        <p:spPr>
          <a:xfrm>
            <a:off x="5606605" y="3991307"/>
            <a:ext cx="1901686" cy="3114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Read-Write Register 3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A07279F-DCF5-E53D-2144-12C761BA05A3}"/>
              </a:ext>
            </a:extLst>
          </p:cNvPr>
          <p:cNvSpPr/>
          <p:nvPr/>
        </p:nvSpPr>
        <p:spPr>
          <a:xfrm>
            <a:off x="4334399" y="4479099"/>
            <a:ext cx="3283226" cy="8614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 MISO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E773DA84-EF81-7D14-4AE2-5728F65D7CC5}"/>
              </a:ext>
            </a:extLst>
          </p:cNvPr>
          <p:cNvSpPr/>
          <p:nvPr/>
        </p:nvSpPr>
        <p:spPr>
          <a:xfrm>
            <a:off x="5606605" y="4558640"/>
            <a:ext cx="1901688" cy="3114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2 MISO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3B0A42DB-DFC3-CF2D-500A-372143ADF561}"/>
              </a:ext>
            </a:extLst>
          </p:cNvPr>
          <p:cNvSpPr/>
          <p:nvPr/>
        </p:nvSpPr>
        <p:spPr>
          <a:xfrm>
            <a:off x="4334399" y="5439063"/>
            <a:ext cx="3283226" cy="8614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 MOSI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20BC708A-9FFC-5BD4-A859-A5486D86B3BB}"/>
              </a:ext>
            </a:extLst>
          </p:cNvPr>
          <p:cNvSpPr/>
          <p:nvPr/>
        </p:nvSpPr>
        <p:spPr>
          <a:xfrm>
            <a:off x="5606605" y="5526870"/>
            <a:ext cx="1901688" cy="3114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2 MOSI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9602E1BF-28CA-743B-EF96-665F65D7B820}"/>
              </a:ext>
            </a:extLst>
          </p:cNvPr>
          <p:cNvSpPr/>
          <p:nvPr/>
        </p:nvSpPr>
        <p:spPr>
          <a:xfrm>
            <a:off x="5606603" y="5902910"/>
            <a:ext cx="1901688" cy="3114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3 MOSI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84CA18D-31A7-7D76-4927-6135964F6932}"/>
              </a:ext>
            </a:extLst>
          </p:cNvPr>
          <p:cNvSpPr/>
          <p:nvPr/>
        </p:nvSpPr>
        <p:spPr>
          <a:xfrm>
            <a:off x="5606605" y="4947932"/>
            <a:ext cx="1901688" cy="3130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3 MISO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3EFF5223-65FB-815E-C814-517F8A9E7386}"/>
              </a:ext>
            </a:extLst>
          </p:cNvPr>
          <p:cNvSpPr/>
          <p:nvPr/>
        </p:nvSpPr>
        <p:spPr>
          <a:xfrm>
            <a:off x="4334398" y="449842"/>
            <a:ext cx="3283226" cy="4381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MISO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2E5FFCFD-B2A0-D1C0-68A0-968317695700}"/>
              </a:ext>
            </a:extLst>
          </p:cNvPr>
          <p:cNvSpPr/>
          <p:nvPr/>
        </p:nvSpPr>
        <p:spPr>
          <a:xfrm>
            <a:off x="4334398" y="969148"/>
            <a:ext cx="3283226" cy="4554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MOSI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8DB469E-37F9-F859-CF10-359017E023F6}"/>
              </a:ext>
            </a:extLst>
          </p:cNvPr>
          <p:cNvSpPr/>
          <p:nvPr/>
        </p:nvSpPr>
        <p:spPr>
          <a:xfrm>
            <a:off x="5606604" y="516486"/>
            <a:ext cx="1901688" cy="31141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Read-Only Register 1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9CF3738C-686E-E327-5062-A68C944DEC54}"/>
              </a:ext>
            </a:extLst>
          </p:cNvPr>
          <p:cNvSpPr/>
          <p:nvPr/>
        </p:nvSpPr>
        <p:spPr>
          <a:xfrm>
            <a:off x="5606603" y="1038736"/>
            <a:ext cx="1901687" cy="3114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Read-Write Register 1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26B4E004-7CA2-054D-AA7F-C0A967FE18E8}"/>
              </a:ext>
            </a:extLst>
          </p:cNvPr>
          <p:cNvSpPr/>
          <p:nvPr/>
        </p:nvSpPr>
        <p:spPr>
          <a:xfrm>
            <a:off x="4334398" y="1496511"/>
            <a:ext cx="3283226" cy="4655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 MISO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B1E9B78A-9FBF-C68A-E191-AC5383F87B33}"/>
              </a:ext>
            </a:extLst>
          </p:cNvPr>
          <p:cNvSpPr/>
          <p:nvPr/>
        </p:nvSpPr>
        <p:spPr>
          <a:xfrm>
            <a:off x="5606604" y="1576052"/>
            <a:ext cx="1901688" cy="3114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1 MISO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EF37DB21-6255-0963-D834-6AEC59FB5919}"/>
              </a:ext>
            </a:extLst>
          </p:cNvPr>
          <p:cNvSpPr/>
          <p:nvPr/>
        </p:nvSpPr>
        <p:spPr>
          <a:xfrm>
            <a:off x="4334398" y="2041555"/>
            <a:ext cx="3283226" cy="4857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 MOSI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9D4A8965-C2EF-4BA0-CC93-49CD239F1FEB}"/>
              </a:ext>
            </a:extLst>
          </p:cNvPr>
          <p:cNvSpPr/>
          <p:nvPr/>
        </p:nvSpPr>
        <p:spPr>
          <a:xfrm>
            <a:off x="5606604" y="2129362"/>
            <a:ext cx="1901688" cy="3114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1 MOSI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53567125-F467-5B7F-8313-29AC61E9D49A}"/>
              </a:ext>
            </a:extLst>
          </p:cNvPr>
          <p:cNvSpPr/>
          <p:nvPr/>
        </p:nvSpPr>
        <p:spPr>
          <a:xfrm>
            <a:off x="8705668" y="1404952"/>
            <a:ext cx="2987571" cy="11344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MISO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45F8EA7A-78FF-0FDA-21EF-DC2657208110}"/>
              </a:ext>
            </a:extLst>
          </p:cNvPr>
          <p:cNvSpPr/>
          <p:nvPr/>
        </p:nvSpPr>
        <p:spPr>
          <a:xfrm>
            <a:off x="8906864" y="1637321"/>
            <a:ext cx="1721267" cy="311416"/>
          </a:xfrm>
          <a:prstGeom prst="rect">
            <a:avLst/>
          </a:prstGeom>
          <a:solidFill>
            <a:srgbClr val="E4D2F2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1 MISO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FB70131B-338E-1005-AAB6-D08C04F428CB}"/>
              </a:ext>
            </a:extLst>
          </p:cNvPr>
          <p:cNvSpPr/>
          <p:nvPr/>
        </p:nvSpPr>
        <p:spPr>
          <a:xfrm>
            <a:off x="8906864" y="2044445"/>
            <a:ext cx="1721267" cy="3114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2 MISO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FFB06D92-5C87-C68C-45B4-DAF5C1A14A48}"/>
              </a:ext>
            </a:extLst>
          </p:cNvPr>
          <p:cNvSpPr/>
          <p:nvPr/>
        </p:nvSpPr>
        <p:spPr>
          <a:xfrm>
            <a:off x="8712276" y="2626184"/>
            <a:ext cx="2987571" cy="11344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MOSI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9AD80D59-3EE0-A242-8A8A-B86AE6C79A36}"/>
              </a:ext>
            </a:extLst>
          </p:cNvPr>
          <p:cNvSpPr/>
          <p:nvPr/>
        </p:nvSpPr>
        <p:spPr>
          <a:xfrm>
            <a:off x="8906864" y="2828586"/>
            <a:ext cx="1721267" cy="311416"/>
          </a:xfrm>
          <a:prstGeom prst="rect">
            <a:avLst/>
          </a:prstGeom>
          <a:solidFill>
            <a:srgbClr val="E4D2F2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1 MOSI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E74CA0F2-C27A-DB59-CA5E-ACCA040C21FC}"/>
              </a:ext>
            </a:extLst>
          </p:cNvPr>
          <p:cNvSpPr/>
          <p:nvPr/>
        </p:nvSpPr>
        <p:spPr>
          <a:xfrm>
            <a:off x="8906864" y="3235710"/>
            <a:ext cx="1721267" cy="3114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2 MOSI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8FB753D-D6F1-8D6E-7EB7-972D79DE3052}"/>
              </a:ext>
            </a:extLst>
          </p:cNvPr>
          <p:cNvSpPr/>
          <p:nvPr/>
        </p:nvSpPr>
        <p:spPr>
          <a:xfrm>
            <a:off x="8705668" y="4117678"/>
            <a:ext cx="2994179" cy="9952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 MISO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758AF92-FA41-B526-23CD-BA73BA14F326}"/>
              </a:ext>
            </a:extLst>
          </p:cNvPr>
          <p:cNvSpPr/>
          <p:nvPr/>
        </p:nvSpPr>
        <p:spPr>
          <a:xfrm>
            <a:off x="8913472" y="4265989"/>
            <a:ext cx="1721267" cy="311416"/>
          </a:xfrm>
          <a:prstGeom prst="rect">
            <a:avLst/>
          </a:prstGeom>
          <a:solidFill>
            <a:srgbClr val="E4D2F2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1 MEM MISO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59A553A2-B8A6-98BA-A13B-F6D1C8631349}"/>
              </a:ext>
            </a:extLst>
          </p:cNvPr>
          <p:cNvSpPr/>
          <p:nvPr/>
        </p:nvSpPr>
        <p:spPr>
          <a:xfrm>
            <a:off x="8913472" y="4673113"/>
            <a:ext cx="1721267" cy="3114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2 MEM MISO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9391AFEE-4FA1-EB8B-5F3C-F5AE8547BFDA}"/>
              </a:ext>
            </a:extLst>
          </p:cNvPr>
          <p:cNvSpPr/>
          <p:nvPr/>
        </p:nvSpPr>
        <p:spPr>
          <a:xfrm>
            <a:off x="8705668" y="5234569"/>
            <a:ext cx="2994179" cy="9952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 MOSI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CBDE9690-E7EF-B3F2-E95B-729874336BFE}"/>
              </a:ext>
            </a:extLst>
          </p:cNvPr>
          <p:cNvSpPr/>
          <p:nvPr/>
        </p:nvSpPr>
        <p:spPr>
          <a:xfrm>
            <a:off x="8906864" y="5371829"/>
            <a:ext cx="1721267" cy="311416"/>
          </a:xfrm>
          <a:prstGeom prst="rect">
            <a:avLst/>
          </a:prstGeom>
          <a:solidFill>
            <a:srgbClr val="E4D2F2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1 MEM MOSI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0211D689-37EC-91F5-6728-344FBBB88FE7}"/>
              </a:ext>
            </a:extLst>
          </p:cNvPr>
          <p:cNvSpPr/>
          <p:nvPr/>
        </p:nvSpPr>
        <p:spPr>
          <a:xfrm>
            <a:off x="8906864" y="5778953"/>
            <a:ext cx="1721267" cy="3114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 2 MEM MOSI</a:t>
            </a:r>
            <a:endParaRPr lang="en-GB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7451F560-DADD-DDF3-926D-8DCDEBDF2CA1}"/>
              </a:ext>
            </a:extLst>
          </p:cNvPr>
          <p:cNvCxnSpPr>
            <a:cxnSpLocks/>
            <a:stCxn id="110" idx="3"/>
            <a:endCxn id="121" idx="1"/>
          </p:cNvCxnSpPr>
          <p:nvPr/>
        </p:nvCxnSpPr>
        <p:spPr>
          <a:xfrm>
            <a:off x="7617624" y="1196894"/>
            <a:ext cx="1289240" cy="178740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C08041FF-A1DE-3EEB-D9D9-A0A1199801A1}"/>
              </a:ext>
            </a:extLst>
          </p:cNvPr>
          <p:cNvCxnSpPr>
            <a:cxnSpLocks/>
            <a:stCxn id="113" idx="3"/>
            <a:endCxn id="124" idx="1"/>
          </p:cNvCxnSpPr>
          <p:nvPr/>
        </p:nvCxnSpPr>
        <p:spPr>
          <a:xfrm>
            <a:off x="7617624" y="1729263"/>
            <a:ext cx="1295848" cy="2692434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79C6BE42-D55D-5C36-6320-ABB36E37B66B}"/>
              </a:ext>
            </a:extLst>
          </p:cNvPr>
          <p:cNvCxnSpPr>
            <a:cxnSpLocks/>
            <a:stCxn id="115" idx="3"/>
            <a:endCxn id="127" idx="1"/>
          </p:cNvCxnSpPr>
          <p:nvPr/>
        </p:nvCxnSpPr>
        <p:spPr>
          <a:xfrm>
            <a:off x="7617624" y="2284406"/>
            <a:ext cx="1289240" cy="3243131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1567F3CC-780A-89E4-3FBE-AD2A9283F987}"/>
              </a:ext>
            </a:extLst>
          </p:cNvPr>
          <p:cNvCxnSpPr>
            <a:cxnSpLocks/>
            <a:stCxn id="105" idx="3"/>
            <a:endCxn id="128" idx="1"/>
          </p:cNvCxnSpPr>
          <p:nvPr/>
        </p:nvCxnSpPr>
        <p:spPr>
          <a:xfrm>
            <a:off x="7617625" y="5869770"/>
            <a:ext cx="1289239" cy="64891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90AEA3E2-577B-48BC-F92B-C9A7F8885207}"/>
              </a:ext>
            </a:extLst>
          </p:cNvPr>
          <p:cNvCxnSpPr>
            <a:cxnSpLocks/>
            <a:stCxn id="103" idx="3"/>
            <a:endCxn id="125" idx="1"/>
          </p:cNvCxnSpPr>
          <p:nvPr/>
        </p:nvCxnSpPr>
        <p:spPr>
          <a:xfrm flipV="1">
            <a:off x="7617625" y="4828821"/>
            <a:ext cx="1295847" cy="80985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CA6E243E-9895-C2C6-BD82-F02642FA92CC}"/>
              </a:ext>
            </a:extLst>
          </p:cNvPr>
          <p:cNvSpPr txBox="1"/>
          <p:nvPr/>
        </p:nvSpPr>
        <p:spPr>
          <a:xfrm>
            <a:off x="729970" y="479911"/>
            <a:ext cx="2831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XML REGISTER MAP:</a:t>
            </a:r>
            <a:endParaRPr lang="en-GB" sz="2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8130266-FDD0-4C2D-4F29-3697614425D2}"/>
              </a:ext>
            </a:extLst>
          </p:cNvPr>
          <p:cNvSpPr txBox="1"/>
          <p:nvPr/>
        </p:nvSpPr>
        <p:spPr>
          <a:xfrm>
            <a:off x="8555974" y="166392"/>
            <a:ext cx="3326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MISO &amp; MOSI RECORD TYPES</a:t>
            </a:r>
          </a:p>
          <a:p>
            <a:pPr algn="ctr"/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FOR BLOCKS AND DECODERS</a:t>
            </a:r>
          </a:p>
          <a:p>
            <a:pPr algn="ctr"/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IN VHDL PACKAGE</a:t>
            </a:r>
            <a:endParaRPr lang="en-GB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DF68AB83-5490-777E-F6CB-90F4EA57040D}"/>
              </a:ext>
            </a:extLst>
          </p:cNvPr>
          <p:cNvSpPr/>
          <p:nvPr/>
        </p:nvSpPr>
        <p:spPr>
          <a:xfrm>
            <a:off x="2396852" y="3239771"/>
            <a:ext cx="1329868" cy="28984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DECODER 1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FEB7B259-F723-F949-C77D-DE0FE748CA2F}"/>
              </a:ext>
            </a:extLst>
          </p:cNvPr>
          <p:cNvSpPr/>
          <p:nvPr/>
        </p:nvSpPr>
        <p:spPr>
          <a:xfrm>
            <a:off x="2396853" y="1088298"/>
            <a:ext cx="1329868" cy="28984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DECODER 1</a:t>
            </a:r>
            <a:endParaRPr lang="en-GB" sz="11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333039A9-C105-B3AC-EA35-043C1D83D321}"/>
              </a:ext>
            </a:extLst>
          </p:cNvPr>
          <p:cNvCxnSpPr>
            <a:cxnSpLocks/>
            <a:stCxn id="98" idx="3"/>
            <a:endCxn id="119" idx="1"/>
          </p:cNvCxnSpPr>
          <p:nvPr/>
        </p:nvCxnSpPr>
        <p:spPr>
          <a:xfrm flipV="1">
            <a:off x="7617625" y="2200153"/>
            <a:ext cx="1289239" cy="1028763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25F9574-8DA2-C593-108F-3D07A85B6A78}"/>
              </a:ext>
            </a:extLst>
          </p:cNvPr>
          <p:cNvCxnSpPr>
            <a:cxnSpLocks/>
            <a:stCxn id="109" idx="3"/>
            <a:endCxn id="118" idx="1"/>
          </p:cNvCxnSpPr>
          <p:nvPr/>
        </p:nvCxnSpPr>
        <p:spPr>
          <a:xfrm>
            <a:off x="7617624" y="668917"/>
            <a:ext cx="1289240" cy="1124112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5886E263-F4AD-20F6-6845-4C283BF2D102}"/>
              </a:ext>
            </a:extLst>
          </p:cNvPr>
          <p:cNvCxnSpPr>
            <a:cxnSpLocks/>
            <a:stCxn id="99" idx="3"/>
            <a:endCxn id="122" idx="1"/>
          </p:cNvCxnSpPr>
          <p:nvPr/>
        </p:nvCxnSpPr>
        <p:spPr>
          <a:xfrm flipV="1">
            <a:off x="7617625" y="3391418"/>
            <a:ext cx="1289239" cy="56343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7343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0BA3341-CDF3-885F-7EDB-7866D7E733B9}"/>
              </a:ext>
            </a:extLst>
          </p:cNvPr>
          <p:cNvSpPr txBox="1"/>
          <p:nvPr/>
        </p:nvSpPr>
        <p:spPr>
          <a:xfrm>
            <a:off x="321158" y="805448"/>
            <a:ext cx="10595113" cy="5090561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read_p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clk_i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variable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v_rd_data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8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std_logic_vector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downto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variable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v_mem_miso_rdata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SLR1_mem_miso_blk_t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 err="1">
                <a:solidFill>
                  <a:srgbClr val="008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rising_edge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clk_i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default read data assignment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v_rd_data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>
                <a:solidFill>
                  <a:srgbClr val="808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'0'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address pipelined to synchronise registers and memory reads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addr_reg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m_addr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addr_reg'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800" kern="0" dirty="0">
              <a:solidFill>
                <a:srgbClr val="000000"/>
              </a:solidFill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</a:t>
            </a:r>
            <a:r>
              <a:rPr lang="en-GB" sz="800" kern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SLI_SpyPlayStatus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SLI_SpyPlayStatus_rd_sel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addr_reg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?=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SLI_SPYPLAYSTATUS_ADDR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addr_reg'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reg_miso_</a:t>
            </a:r>
            <a:r>
              <a:rPr lang="en-GB" sz="800" kern="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rdata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SLI.</a:t>
            </a:r>
            <a:r>
              <a:rPr lang="en-GB" sz="800" kern="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SpyPlayStatus</a:t>
            </a:r>
            <a:r>
              <a:rPr lang="en-GB" sz="800" kern="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slv2reg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reg2slv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reg_</a:t>
            </a:r>
            <a:r>
              <a:rPr lang="en-GB" sz="800" kern="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miso_i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SLI.SpyPlayStatus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80C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SLI_SpyPlayStatus_rd_sel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v_rd_data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SLI_SpyPlayStatus_slv_t'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v_rd_data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SLI_SpyPlayStatus_slv_t'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80C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reg2slv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reg_</a:t>
            </a:r>
            <a:r>
              <a:rPr lang="en-GB" sz="800" kern="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miso_rdata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SLI.SpyPlayStatus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</a:t>
            </a:r>
            <a:r>
              <a:rPr lang="en-GB" sz="800" kern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SLI_SpyPlayControl_rd_sel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addr_reg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?=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SLI_SPYPLAYCONTROL_ADDR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addr_reg'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reg_mosi_rdata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SLI.SpyPlayControl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slv2reg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reg2slv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reg_mosi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SLI.SpyPlayControl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80C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SLI_SpyPlayControl_rd_sel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v_rd_data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SLI_SpyPlayControl_slv_t'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v_rd_data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SLI_SpyPlayControl_slv_t'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80C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reg2slv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reg_mosi_rdata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SLI.SpyPlayControl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800" kern="0" dirty="0">
              <a:solidFill>
                <a:srgbClr val="000000"/>
              </a:solidFill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800" kern="0" dirty="0">
              <a:solidFill>
                <a:srgbClr val="000000"/>
              </a:solidFill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</a:t>
            </a:r>
            <a:r>
              <a:rPr lang="en-GB" sz="800" kern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SLI_SectorMemory_rd_sel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m_addr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ADDR_BITS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downto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SLI_SECTORMEMORY_ADDR_WIDTH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?=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SLI_SECTORMEMORY_ADDR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ADDR_BITS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>
                <a:solidFill>
                  <a:srgbClr val="FF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downto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SLI_SECTORMEMORY_ADDR_WIDTH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v_mem_miso_rdata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SLI.SectorMemory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rdata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mem_miso_i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SLI.SectorMemory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rdata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80C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SLI_SectorMemory_rd_sel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v_rd_data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SLI_SECTORMEMORY_data_t'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v_rd_data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SLI_SECTORMEMORY_data_t'</a:t>
            </a:r>
            <a:r>
              <a:rPr lang="en-GB" sz="800" b="1" kern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80C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v_mem_miso_rdata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SLI.SectorMemory</a:t>
            </a:r>
            <a:r>
              <a:rPr lang="en-GB" sz="800" b="1" kern="0" dirty="0" err="1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rdata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 </a:t>
            </a:r>
            <a:r>
              <a:rPr lang="en-GB" sz="800" kern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rd_data</a:t>
            </a:r>
            <a:r>
              <a:rPr lang="en-GB" sz="800" kern="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assignment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m_rddata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&lt;=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v_rd_data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800" kern="100" dirty="0"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b="1" kern="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en-GB" sz="800" kern="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kern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read_p</a:t>
            </a:r>
            <a:r>
              <a:rPr lang="en-GB" sz="800" b="1" kern="0" dirty="0">
                <a:solidFill>
                  <a:srgbClr val="00008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GB" sz="800" dirty="0">
              <a:latin typeface="Consolas" panose="020B06090202040302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8250CF-1BC6-03D9-771B-6A41C24A4D31}"/>
              </a:ext>
            </a:extLst>
          </p:cNvPr>
          <p:cNvSpPr/>
          <p:nvPr/>
        </p:nvSpPr>
        <p:spPr>
          <a:xfrm>
            <a:off x="471856" y="3396682"/>
            <a:ext cx="8063949" cy="716190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555BC5-2A58-4F0E-7C4E-51203E7BBF4D}"/>
              </a:ext>
            </a:extLst>
          </p:cNvPr>
          <p:cNvSpPr/>
          <p:nvPr/>
        </p:nvSpPr>
        <p:spPr>
          <a:xfrm>
            <a:off x="471856" y="2490383"/>
            <a:ext cx="8077199" cy="700187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6F2022-1241-A92B-A35A-CA140EC3E0FB}"/>
              </a:ext>
            </a:extLst>
          </p:cNvPr>
          <p:cNvSpPr/>
          <p:nvPr/>
        </p:nvSpPr>
        <p:spPr>
          <a:xfrm>
            <a:off x="471856" y="4296786"/>
            <a:ext cx="9563684" cy="738794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4996393-1A90-5329-E21F-B31086423256}"/>
              </a:ext>
            </a:extLst>
          </p:cNvPr>
          <p:cNvSpPr/>
          <p:nvPr/>
        </p:nvSpPr>
        <p:spPr>
          <a:xfrm>
            <a:off x="9160476" y="2413835"/>
            <a:ext cx="2716989" cy="7909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SINGLE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READ-ONLY REGISTER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WITHOUT FIELDS</a:t>
            </a:r>
            <a:endParaRPr lang="en-GB" sz="12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2302854-DC7B-AC76-86C5-A871C58B3117}"/>
              </a:ext>
            </a:extLst>
          </p:cNvPr>
          <p:cNvSpPr/>
          <p:nvPr/>
        </p:nvSpPr>
        <p:spPr>
          <a:xfrm>
            <a:off x="9153852" y="3332487"/>
            <a:ext cx="2716990" cy="716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SINGLE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READ&amp;WRITE REGISTER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WITHOUT FIELDS</a:t>
            </a:r>
            <a:endParaRPr lang="en-GB" sz="12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8AB8C3D-5AD6-5E95-8EBA-169A030CD18D}"/>
              </a:ext>
            </a:extLst>
          </p:cNvPr>
          <p:cNvSpPr/>
          <p:nvPr/>
        </p:nvSpPr>
        <p:spPr>
          <a:xfrm>
            <a:off x="9153852" y="4986387"/>
            <a:ext cx="2716990" cy="53518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SINGLE MEMORY</a:t>
            </a:r>
            <a:endParaRPr lang="en-GB" sz="12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9A36CD0-01F1-6B93-F87C-7BF2934CF2C2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8037443" y="2809323"/>
            <a:ext cx="1123033" cy="0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8119997-8A45-420A-7418-B98CC54131A6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8252865" y="3690582"/>
            <a:ext cx="900987" cy="0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6B476DB-E8F8-3FE6-F942-51D5EFEB8695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7977812" y="4718795"/>
            <a:ext cx="1176040" cy="535185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itle 1">
            <a:extLst>
              <a:ext uri="{FF2B5EF4-FFF2-40B4-BE49-F238E27FC236}">
                <a16:creationId xmlns:a16="http://schemas.microsoft.com/office/drawing/2014/main" id="{B38DA518-5E08-55D3-3728-4613A5DA0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7154" y="205730"/>
            <a:ext cx="5480538" cy="89425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T</a:t>
            </a:r>
            <a:r>
              <a:rPr lang="pl-PL" sz="3200" dirty="0">
                <a:latin typeface="Helvetica" panose="020B0604020202020204" pitchFamily="34" charset="0"/>
                <a:cs typeface="Helvetica" panose="020B0604020202020204" pitchFamily="34" charset="0"/>
              </a:rPr>
              <a:t>ranslator</a:t>
            </a: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 example</a:t>
            </a:r>
            <a:endParaRPr lang="en-GB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Footer Placeholder 10">
            <a:extLst>
              <a:ext uri="{FF2B5EF4-FFF2-40B4-BE49-F238E27FC236}">
                <a16:creationId xmlns:a16="http://schemas.microsoft.com/office/drawing/2014/main" id="{D37C9416-7827-49CD-0A3F-10E978583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C817F5F-87E0-7C55-8A52-477B47856B5C}"/>
              </a:ext>
            </a:extLst>
          </p:cNvPr>
          <p:cNvSpPr txBox="1">
            <a:spLocks/>
          </p:cNvSpPr>
          <p:nvPr/>
        </p:nvSpPr>
        <p:spPr>
          <a:xfrm>
            <a:off x="11629814" y="6415881"/>
            <a:ext cx="416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19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245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1578B-AD6E-42A5-9557-C49E77C0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405" y="2327300"/>
            <a:ext cx="3392959" cy="822688"/>
          </a:xfrm>
        </p:spPr>
        <p:txBody>
          <a:bodyPr>
            <a:normAutofit/>
          </a:bodyPr>
          <a:lstStyle/>
          <a:p>
            <a:pPr algn="ctr"/>
            <a:r>
              <a:rPr lang="en-GB" sz="4000" dirty="0">
                <a:latin typeface="Helvetica" panose="020B0604020202020204" pitchFamily="34" charset="0"/>
                <a:cs typeface="Helvetica" panose="020B0604020202020204" pitchFamily="34" charset="0"/>
              </a:rPr>
              <a:t>Overview</a:t>
            </a:r>
            <a:r>
              <a:rPr lang="pl-PL" sz="32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  <a:endParaRPr lang="en-GB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682B0-EEB6-484E-B35B-20F2158D2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0828" y="616226"/>
            <a:ext cx="5900010" cy="5473148"/>
          </a:xfr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lIns="180000" tIns="180000">
            <a:normAutofit fontScale="77500" lnSpcReduction="2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HardwareCompiler</a:t>
            </a:r>
            <a:endParaRPr lang="en-GB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2800" dirty="0">
                <a:latin typeface="Helvetica" panose="020B0604020202020204" pitchFamily="34" charset="0"/>
                <a:cs typeface="Helvetica" panose="020B0604020202020204" pitchFamily="34" charset="0"/>
              </a:rPr>
              <a:t>Firmware</a:t>
            </a:r>
            <a:r>
              <a:rPr lang="pl-PL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2800" dirty="0">
                <a:latin typeface="Helvetica" panose="020B0604020202020204" pitchFamily="34" charset="0"/>
                <a:cs typeface="Helvetica" panose="020B0604020202020204" pitchFamily="34" charset="0"/>
              </a:rPr>
              <a:t>&amp;</a:t>
            </a:r>
            <a:r>
              <a:rPr lang="pl-PL" sz="2800" dirty="0">
                <a:latin typeface="Helvetica" panose="020B0604020202020204" pitchFamily="34" charset="0"/>
                <a:cs typeface="Helvetica" panose="020B0604020202020204" pitchFamily="34" charset="0"/>
              </a:rPr>
              <a:t> s</a:t>
            </a:r>
            <a:r>
              <a:rPr lang="en-GB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oftware</a:t>
            </a:r>
            <a:r>
              <a:rPr lang="en-GB" sz="2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2800" dirty="0"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r>
              <a:rPr lang="en-GB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evelopment</a:t>
            </a:r>
            <a:r>
              <a:rPr lang="pl-PL" sz="2800" dirty="0">
                <a:latin typeface="Helvetica" panose="020B0604020202020204" pitchFamily="34" charset="0"/>
                <a:cs typeface="Helvetica" panose="020B0604020202020204" pitchFamily="34" charset="0"/>
              </a:rPr>
              <a:t> flow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sz="2800" dirty="0">
                <a:latin typeface="Helvetica" panose="020B0604020202020204" pitchFamily="34" charset="0"/>
                <a:cs typeface="Helvetica" panose="020B0604020202020204" pitchFamily="34" charset="0"/>
              </a:rPr>
              <a:t>XML register map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sz="2800" dirty="0">
                <a:latin typeface="Helvetica" panose="020B0604020202020204" pitchFamily="34" charset="0"/>
                <a:cs typeface="Helvetica" panose="020B0604020202020204" pitchFamily="34" charset="0"/>
              </a:rPr>
              <a:t>Firmware development 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eriod"/>
            </a:pP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VHDL package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eriod"/>
            </a:pP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Register translator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Software development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eriod"/>
            </a:pP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C++ code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LcPeriod"/>
            </a:pP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Python hardware test scripts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dirty="0">
                <a:latin typeface="Helvetica" panose="020B0604020202020204" pitchFamily="34" charset="0"/>
                <a:cs typeface="Helvetica" panose="020B0604020202020204" pitchFamily="34" charset="0"/>
              </a:rPr>
              <a:t>Summary</a:t>
            </a:r>
          </a:p>
          <a:p>
            <a:pPr marL="0" indent="0">
              <a:buNone/>
            </a:pPr>
            <a:endParaRPr lang="pl-PL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E3068CD-9FD3-444E-99FF-EC2E9840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 dirty="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</a:t>
            </a:r>
            <a:r>
              <a:rPr lang="en-GB" sz="1000" dirty="0" err="1">
                <a:latin typeface="Helvetica" panose="020B0604020202020204" pitchFamily="34" charset="0"/>
                <a:cs typeface="Helvetica" panose="020B0604020202020204" pitchFamily="34" charset="0"/>
              </a:rPr>
              <a:t>Kuli</a:t>
            </a:r>
            <a:r>
              <a:rPr lang="pl-PL" sz="1000" dirty="0">
                <a:latin typeface="Helvetica" panose="020B0604020202020204" pitchFamily="34" charset="0"/>
                <a:cs typeface="Helvetica" panose="020B0604020202020204" pitchFamily="34" charset="0"/>
              </a:rPr>
              <a:t>ń</a:t>
            </a:r>
            <a:r>
              <a:rPr lang="en-GB" sz="1000" dirty="0">
                <a:latin typeface="Helvetica" panose="020B0604020202020204" pitchFamily="34" charset="0"/>
                <a:cs typeface="Helvetica" panose="020B0604020202020204" pitchFamily="34" charset="0"/>
              </a:rPr>
              <a:t>ska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54097218-98BE-B495-AD6C-1F49B93A58E4}"/>
              </a:ext>
            </a:extLst>
          </p:cNvPr>
          <p:cNvSpPr txBox="1">
            <a:spLocks/>
          </p:cNvSpPr>
          <p:nvPr/>
        </p:nvSpPr>
        <p:spPr>
          <a:xfrm>
            <a:off x="11701462" y="6415881"/>
            <a:ext cx="3452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2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336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1578B-AD6E-42A5-9557-C49E77C0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550" y="84768"/>
            <a:ext cx="10458900" cy="916270"/>
          </a:xfrm>
        </p:spPr>
        <p:txBody>
          <a:bodyPr>
            <a:normAutofit/>
          </a:bodyPr>
          <a:lstStyle/>
          <a:p>
            <a:pPr algn="ctr"/>
            <a:r>
              <a:rPr lang="en-US" sz="3200" dirty="0" err="1">
                <a:latin typeface="Helvetica" panose="020B0604020202020204" pitchFamily="34" charset="0"/>
                <a:cs typeface="Helvetica" panose="020B0604020202020204" pitchFamily="34" charset="0"/>
              </a:rPr>
              <a:t>HardwareCompiler</a:t>
            </a:r>
            <a:endParaRPr lang="en-GB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682B0-EEB6-484E-B35B-20F2158D2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769" y="1085898"/>
            <a:ext cx="6584458" cy="5038367"/>
          </a:xfr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wrap="square" lIns="182880" tIns="182880" rIns="182880" bIns="182880" anchor="ctr">
            <a:spAutoFit/>
          </a:bodyPr>
          <a:lstStyle/>
          <a:p>
            <a:pPr>
              <a:lnSpc>
                <a:spcPct val="150000"/>
              </a:lnSpc>
              <a:spcBef>
                <a:spcPts val="300"/>
              </a:spcBef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Tool developed by the </a:t>
            </a: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</a:rPr>
              <a:t>ATLAS</a:t>
            </a:r>
            <a:r>
              <a:rPr lang="pl-PL" sz="1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</a:rPr>
              <a:t>Level-1 Central Trigger (L1CT) g</a:t>
            </a:r>
            <a:r>
              <a:rPr lang="pl-PL" sz="1400" dirty="0">
                <a:latin typeface="Helvetica" panose="020B0604020202020204" pitchFamily="34" charset="0"/>
                <a:cs typeface="Helvetica" panose="020B0604020202020204" pitchFamily="34" charset="0"/>
              </a:rPr>
              <a:t>roup</a:t>
            </a: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pl-PL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VHDL and C++ source code generator</a:t>
            </a:r>
            <a:endParaRPr 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Code generation is based on a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XML register map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containing definitions of registers &amp; memories</a:t>
            </a:r>
            <a:endParaRPr lang="pl-PL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Greatly simplifies firmware and software development and hardware tests for board with 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complex FPGA designs</a:t>
            </a:r>
            <a:endParaRPr lang="pl-PL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GB" sz="14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The hardware compiler was developed in </a:t>
            </a:r>
            <a:r>
              <a:rPr lang="en-GB" sz="1400" b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2013</a:t>
            </a:r>
            <a:r>
              <a:rPr lang="en-GB" sz="14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 for generating C++ software. Since then, it was constantly improved, notably with writing VHDL code for firmware registers, and recently with writing VHDL address decoders.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GB" sz="14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It is currently being used for the development of all L1CT modules for 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the Run-4 TDAQ Upgrade</a:t>
            </a:r>
            <a:r>
              <a:rPr lang="en-GB" sz="14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, which are based on </a:t>
            </a:r>
            <a:r>
              <a:rPr lang="en-GB" sz="1400" b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AMD Xilinx FPGAs and SoCs</a:t>
            </a:r>
            <a:endParaRPr lang="en-GB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4AEB26D1-8574-8B1E-2568-CD8A1B8DA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92D6E3D1-5AF0-B394-600B-855ADE849B0D}"/>
              </a:ext>
            </a:extLst>
          </p:cNvPr>
          <p:cNvSpPr txBox="1">
            <a:spLocks/>
          </p:cNvSpPr>
          <p:nvPr/>
        </p:nvSpPr>
        <p:spPr>
          <a:xfrm>
            <a:off x="11701462" y="6415881"/>
            <a:ext cx="3452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3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A51E32-A696-C07B-53E7-4ED9249F9CCF}"/>
              </a:ext>
            </a:extLst>
          </p:cNvPr>
          <p:cNvSpPr txBox="1"/>
          <p:nvPr/>
        </p:nvSpPr>
        <p:spPr>
          <a:xfrm>
            <a:off x="9236853" y="2716163"/>
            <a:ext cx="27860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Helvetica" panose="020B0604020202020204" pitchFamily="34" charset="0"/>
                <a:cs typeface="Helvetica" panose="020B0604020202020204" pitchFamily="34" charset="0"/>
              </a:rPr>
              <a:t>MUCTPI board with two </a:t>
            </a:r>
            <a:r>
              <a:rPr lang="en-GB" sz="1000" b="0" i="1" u="none" strike="noStrike" baseline="0" dirty="0" err="1">
                <a:latin typeface="Helvetica" panose="020B0604020202020204" pitchFamily="34" charset="0"/>
                <a:cs typeface="Helvetica" panose="020B0604020202020204" pitchFamily="34" charset="0"/>
              </a:rPr>
              <a:t>Virtex</a:t>
            </a:r>
            <a:r>
              <a:rPr lang="en-GB" sz="1000" b="0" i="1" u="none" strike="noStrike" baseline="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00" b="0" i="1" u="none" strike="noStrike" baseline="0" dirty="0" err="1">
                <a:latin typeface="Helvetica" panose="020B0604020202020204" pitchFamily="34" charset="0"/>
                <a:cs typeface="Helvetica" panose="020B0604020202020204" pitchFamily="34" charset="0"/>
              </a:rPr>
              <a:t>UltraScale</a:t>
            </a:r>
            <a:r>
              <a:rPr lang="en-GB" sz="1000" b="0" i="1" u="none" strike="noStrike" baseline="0" dirty="0">
                <a:latin typeface="Helvetica" panose="020B0604020202020204" pitchFamily="34" charset="0"/>
                <a:cs typeface="Helvetica" panose="020B0604020202020204" pitchFamily="34" charset="0"/>
              </a:rPr>
              <a:t>+ XCVU9P </a:t>
            </a:r>
            <a:r>
              <a:rPr lang="en-US" sz="1000" i="1" dirty="0">
                <a:latin typeface="Helvetica" panose="020B0604020202020204" pitchFamily="34" charset="0"/>
                <a:cs typeface="Helvetica" panose="020B0604020202020204" pitchFamily="34" charset="0"/>
              </a:rPr>
              <a:t>FPGAs and one </a:t>
            </a:r>
            <a:r>
              <a:rPr lang="en-GB" sz="1000" b="0" i="1" u="none" strike="noStrike" baseline="0" dirty="0" err="1">
                <a:latin typeface="Helvetica" panose="020B0604020202020204" pitchFamily="34" charset="0"/>
                <a:cs typeface="Helvetica" panose="020B0604020202020204" pitchFamily="34" charset="0"/>
              </a:rPr>
              <a:t>Kintex</a:t>
            </a:r>
            <a:r>
              <a:rPr lang="en-GB" sz="1000" b="0" i="1" u="none" strike="noStrike" baseline="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00" b="0" i="1" u="none" strike="noStrike" baseline="0" dirty="0" err="1">
                <a:latin typeface="Helvetica" panose="020B0604020202020204" pitchFamily="34" charset="0"/>
                <a:cs typeface="Helvetica" panose="020B0604020202020204" pitchFamily="34" charset="0"/>
              </a:rPr>
              <a:t>UltraScale</a:t>
            </a:r>
            <a:r>
              <a:rPr lang="en-GB" sz="1000" b="0" i="1" u="none" strike="noStrike" baseline="0" dirty="0">
                <a:latin typeface="Helvetica" panose="020B0604020202020204" pitchFamily="34" charset="0"/>
                <a:cs typeface="Helvetica" panose="020B0604020202020204" pitchFamily="34" charset="0"/>
              </a:rPr>
              <a:t> XCKU095 FPGA </a:t>
            </a:r>
            <a:endParaRPr lang="en-GB" sz="10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D4E75B-4E6E-6C69-3C36-8EA921A342D3}"/>
              </a:ext>
            </a:extLst>
          </p:cNvPr>
          <p:cNvSpPr txBox="1"/>
          <p:nvPr/>
        </p:nvSpPr>
        <p:spPr>
          <a:xfrm>
            <a:off x="9536381" y="5902187"/>
            <a:ext cx="2154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CTPCORE+</a:t>
            </a:r>
            <a:r>
              <a:rPr lang="en-US" sz="1000" i="1" dirty="0">
                <a:latin typeface="Helvetica" panose="020B0604020202020204" pitchFamily="34" charset="0"/>
                <a:cs typeface="Helvetica" panose="020B0604020202020204" pitchFamily="34" charset="0"/>
              </a:rPr>
              <a:t> board with two </a:t>
            </a:r>
            <a:r>
              <a:rPr lang="en-GB" sz="1000" i="1" dirty="0" err="1"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Virtex</a:t>
            </a:r>
            <a:r>
              <a:rPr lang="en-US" sz="1000" i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00" i="1" dirty="0"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7-Series XC7VX485T </a:t>
            </a:r>
            <a:r>
              <a:rPr lang="en-US" sz="1000" i="1" dirty="0">
                <a:latin typeface="Helvetica" panose="020B0604020202020204" pitchFamily="34" charset="0"/>
                <a:cs typeface="Helvetica" panose="020B0604020202020204" pitchFamily="34" charset="0"/>
              </a:rPr>
              <a:t>FPGAs</a:t>
            </a:r>
            <a:endParaRPr lang="en-GB" sz="10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D724FF-7042-A9BD-4A16-C7082E61A52B}"/>
              </a:ext>
            </a:extLst>
          </p:cNvPr>
          <p:cNvSpPr txBox="1"/>
          <p:nvPr/>
        </p:nvSpPr>
        <p:spPr>
          <a:xfrm>
            <a:off x="7141297" y="4470418"/>
            <a:ext cx="2159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dirty="0">
                <a:latin typeface="Helvetica" panose="020B0604020202020204" pitchFamily="34" charset="0"/>
                <a:cs typeface="Helvetica" panose="020B0604020202020204" pitchFamily="34" charset="0"/>
              </a:rPr>
              <a:t>ALTI</a:t>
            </a:r>
            <a:r>
              <a:rPr lang="en-US" sz="1000" i="1" dirty="0">
                <a:latin typeface="Helvetica" panose="020B0604020202020204" pitchFamily="34" charset="0"/>
                <a:cs typeface="Helvetica" panose="020B0604020202020204" pitchFamily="34" charset="0"/>
              </a:rPr>
              <a:t> board with one </a:t>
            </a:r>
            <a:r>
              <a:rPr lang="en-US" sz="1000" i="1" dirty="0" err="1">
                <a:latin typeface="Helvetica" panose="020B0604020202020204" pitchFamily="34" charset="0"/>
                <a:cs typeface="Helvetica" panose="020B0604020202020204" pitchFamily="34" charset="0"/>
              </a:rPr>
              <a:t>Artix</a:t>
            </a:r>
            <a:r>
              <a:rPr lang="en-US" sz="1000" i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00" i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7-Series XC7A200T</a:t>
            </a:r>
            <a:r>
              <a:rPr lang="en-US" sz="1000" i="1" dirty="0">
                <a:latin typeface="Helvetica" panose="020B0604020202020204" pitchFamily="34" charset="0"/>
                <a:cs typeface="Helvetica" panose="020B0604020202020204" pitchFamily="34" charset="0"/>
              </a:rPr>
              <a:t> FPGA</a:t>
            </a:r>
            <a:endParaRPr lang="en-GB" sz="10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4" name="Picture 13" descr="A green circuit board with many small chips&#10;&#10;Description automatically generated">
            <a:extLst>
              <a:ext uri="{FF2B5EF4-FFF2-40B4-BE49-F238E27FC236}">
                <a16:creationId xmlns:a16="http://schemas.microsoft.com/office/drawing/2014/main" id="{BD5D36F4-0AEB-70EF-AB2F-F4237AFB17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051" y="1948150"/>
            <a:ext cx="1807888" cy="2490358"/>
          </a:xfrm>
          <a:prstGeom prst="rect">
            <a:avLst/>
          </a:prstGeom>
        </p:spPr>
      </p:pic>
      <p:pic>
        <p:nvPicPr>
          <p:cNvPr id="16" name="Picture 15" descr="A green circuit board with blue and green components&#10;&#10;Description automatically generated">
            <a:extLst>
              <a:ext uri="{FF2B5EF4-FFF2-40B4-BE49-F238E27FC236}">
                <a16:creationId xmlns:a16="http://schemas.microsoft.com/office/drawing/2014/main" id="{CFA46FEE-8C35-6C58-F8D2-99649AA1F6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044" y="3803200"/>
            <a:ext cx="2513524" cy="2073100"/>
          </a:xfrm>
          <a:prstGeom prst="rect">
            <a:avLst/>
          </a:prstGeom>
        </p:spPr>
      </p:pic>
      <p:pic>
        <p:nvPicPr>
          <p:cNvPr id="18" name="Picture 17" descr="A green circuit board with blue and black components&#10;&#10;Description automatically generated">
            <a:extLst>
              <a:ext uri="{FF2B5EF4-FFF2-40B4-BE49-F238E27FC236}">
                <a16:creationId xmlns:a16="http://schemas.microsoft.com/office/drawing/2014/main" id="{58CEFA36-80DE-6DF6-0489-67072DED1A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3843" y="370434"/>
            <a:ext cx="2332067" cy="229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000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1578B-AD6E-42A5-9557-C49E77C0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550" y="225766"/>
            <a:ext cx="10458900" cy="916270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latin typeface="Helvetica" panose="020B0604020202020204" pitchFamily="34" charset="0"/>
                <a:cs typeface="Helvetica" panose="020B0604020202020204" pitchFamily="34" charset="0"/>
              </a:rPr>
              <a:t>Firmware</a:t>
            </a:r>
            <a:r>
              <a:rPr lang="pl-PL" sz="3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3200" dirty="0">
                <a:latin typeface="Helvetica" panose="020B0604020202020204" pitchFamily="34" charset="0"/>
                <a:cs typeface="Helvetica" panose="020B0604020202020204" pitchFamily="34" charset="0"/>
              </a:rPr>
              <a:t>&amp;</a:t>
            </a:r>
            <a:r>
              <a:rPr lang="pl-PL" sz="3200" dirty="0">
                <a:latin typeface="Helvetica" panose="020B0604020202020204" pitchFamily="34" charset="0"/>
                <a:cs typeface="Helvetica" panose="020B0604020202020204" pitchFamily="34" charset="0"/>
              </a:rPr>
              <a:t> s</a:t>
            </a:r>
            <a:r>
              <a:rPr lang="en-GB" sz="3200" dirty="0" err="1">
                <a:latin typeface="Helvetica" panose="020B0604020202020204" pitchFamily="34" charset="0"/>
                <a:cs typeface="Helvetica" panose="020B0604020202020204" pitchFamily="34" charset="0"/>
              </a:rPr>
              <a:t>oftware</a:t>
            </a:r>
            <a:r>
              <a:rPr lang="en-GB" sz="3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3200" dirty="0"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r>
              <a:rPr lang="en-GB" sz="3200" dirty="0" err="1">
                <a:latin typeface="Helvetica" panose="020B0604020202020204" pitchFamily="34" charset="0"/>
                <a:cs typeface="Helvetica" panose="020B0604020202020204" pitchFamily="34" charset="0"/>
              </a:rPr>
              <a:t>evelopment</a:t>
            </a:r>
            <a:r>
              <a:rPr lang="pl-PL" sz="3200" dirty="0">
                <a:latin typeface="Helvetica" panose="020B0604020202020204" pitchFamily="34" charset="0"/>
                <a:cs typeface="Helvetica" panose="020B0604020202020204" pitchFamily="34" charset="0"/>
              </a:rPr>
              <a:t> flow</a:t>
            </a:r>
            <a:endParaRPr lang="en-GB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682B0-EEB6-484E-B35B-20F2158D2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126618"/>
            <a:ext cx="11704320" cy="1827946"/>
          </a:xfr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lIns="91440" tIns="91440" rIns="91440" bIns="91440">
            <a:noAutofit/>
          </a:bodyPr>
          <a:lstStyle/>
          <a:p>
            <a:pPr marL="72000" indent="0">
              <a:lnSpc>
                <a:spcPct val="170000"/>
              </a:lnSpc>
              <a:spcBef>
                <a:spcPts val="300"/>
              </a:spcBef>
              <a:buNone/>
            </a:pPr>
            <a:r>
              <a:rPr lang="en-GB" sz="1500" dirty="0"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1. H</a:t>
            </a:r>
            <a:r>
              <a:rPr lang="en-GB" sz="15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ardware compiler generates </a:t>
            </a:r>
            <a:r>
              <a:rPr lang="en-GB" sz="1500" b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VHDL code for running in FPGAs</a:t>
            </a:r>
            <a:r>
              <a:rPr lang="en-GB" sz="15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, and </a:t>
            </a:r>
            <a:r>
              <a:rPr lang="en-GB" sz="1500" b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software for running on the Xilinx </a:t>
            </a:r>
            <a:r>
              <a:rPr lang="en-GB" sz="1500" b="1" dirty="0" err="1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MPSoC</a:t>
            </a:r>
            <a:r>
              <a:rPr lang="en-GB" sz="1500" b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 </a:t>
            </a:r>
            <a:r>
              <a:rPr lang="en-GB" sz="15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System-on-Chip</a:t>
            </a:r>
          </a:p>
          <a:p>
            <a:pPr marL="72000" indent="0">
              <a:lnSpc>
                <a:spcPct val="170000"/>
              </a:lnSpc>
              <a:spcBef>
                <a:spcPts val="300"/>
              </a:spcBef>
              <a:buNone/>
            </a:pPr>
            <a:r>
              <a:rPr lang="en-GB" sz="15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2. C++ software is wrapped in Python for simpler interactive testing and development of complex test sequences</a:t>
            </a:r>
          </a:p>
          <a:p>
            <a:pPr marL="72000" indent="0">
              <a:lnSpc>
                <a:spcPct val="170000"/>
              </a:lnSpc>
              <a:spcBef>
                <a:spcPts val="300"/>
              </a:spcBef>
              <a:buNone/>
            </a:pPr>
            <a:endParaRPr lang="en-US" sz="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58902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1500" dirty="0">
                <a:latin typeface="Helvetica" panose="020B0604020202020204" pitchFamily="34" charset="0"/>
                <a:cs typeface="Helvetica" panose="020B0604020202020204" pitchFamily="34" charset="0"/>
              </a:rPr>
              <a:t>Calling the </a:t>
            </a:r>
            <a:r>
              <a:rPr lang="en-GB" sz="1500" dirty="0" err="1">
                <a:latin typeface="Helvetica" panose="020B0604020202020204" pitchFamily="34" charset="0"/>
                <a:cs typeface="Helvetica" panose="020B0604020202020204" pitchFamily="34" charset="0"/>
              </a:rPr>
              <a:t>HardwareCompiler</a:t>
            </a:r>
            <a:r>
              <a:rPr lang="en-GB" sz="1500" dirty="0">
                <a:latin typeface="Helvetica" panose="020B0604020202020204" pitchFamily="34" charset="0"/>
                <a:cs typeface="Helvetica" panose="020B0604020202020204" pitchFamily="34" charset="0"/>
              </a:rPr>
              <a:t> &amp; Python Wrapper is fully integrated </a:t>
            </a:r>
            <a:r>
              <a:rPr lang="en-GB" sz="15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into the software </a:t>
            </a:r>
            <a:r>
              <a:rPr lang="en-GB" sz="1500" b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Continuous Integration</a:t>
            </a:r>
            <a:r>
              <a:rPr lang="en-GB" sz="15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 </a:t>
            </a:r>
            <a:r>
              <a:rPr lang="en-GB" sz="1500" dirty="0"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framework</a:t>
            </a:r>
            <a:endParaRPr lang="en-GB" sz="1500" dirty="0">
              <a:effectLst/>
              <a:latin typeface="Helvetica" panose="020B0604020202020204" pitchFamily="34" charset="0"/>
              <a:ea typeface="Aptos" panose="020B0004020202020204" pitchFamily="34" charset="0"/>
              <a:cs typeface="Helvetica" panose="020B0604020202020204" pitchFamily="34" charset="0"/>
            </a:endParaRPr>
          </a:p>
          <a:p>
            <a:pPr marL="357750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1500" dirty="0"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T</a:t>
            </a:r>
            <a:r>
              <a:rPr lang="en-GB" sz="15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his scheme allows the software and firmware to </a:t>
            </a:r>
            <a:r>
              <a:rPr lang="en-GB" sz="1500" b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be kept consistent</a:t>
            </a:r>
            <a:endParaRPr lang="en-GB" sz="15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3A14321-05FE-FE8A-1A2E-BEF3760D275B}"/>
              </a:ext>
            </a:extLst>
          </p:cNvPr>
          <p:cNvGrpSpPr/>
          <p:nvPr/>
        </p:nvGrpSpPr>
        <p:grpSpPr>
          <a:xfrm>
            <a:off x="786327" y="3253766"/>
            <a:ext cx="8764208" cy="3189292"/>
            <a:chOff x="260840" y="2120913"/>
            <a:chExt cx="9564521" cy="350175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829C220-229F-6DB4-F629-2450F5285B54}"/>
                </a:ext>
              </a:extLst>
            </p:cNvPr>
            <p:cNvSpPr txBox="1"/>
            <p:nvPr/>
          </p:nvSpPr>
          <p:spPr>
            <a:xfrm>
              <a:off x="6636911" y="2235661"/>
              <a:ext cx="865329" cy="30413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include</a:t>
              </a:r>
            </a:p>
          </p:txBody>
        </p:sp>
        <p:sp>
          <p:nvSpPr>
            <p:cNvPr id="6" name="Rounded Rectangle 6">
              <a:extLst>
                <a:ext uri="{FF2B5EF4-FFF2-40B4-BE49-F238E27FC236}">
                  <a16:creationId xmlns:a16="http://schemas.microsoft.com/office/drawing/2014/main" id="{2C6C28DD-CCF2-482D-E455-8A8B83DCA269}"/>
                </a:ext>
              </a:extLst>
            </p:cNvPr>
            <p:cNvSpPr/>
            <p:nvPr/>
          </p:nvSpPr>
          <p:spPr>
            <a:xfrm>
              <a:off x="260840" y="3460970"/>
              <a:ext cx="1713931" cy="66102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80000" rIns="36000" bIns="18000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Register Map (XML)</a:t>
              </a:r>
            </a:p>
          </p:txBody>
        </p:sp>
        <p:sp>
          <p:nvSpPr>
            <p:cNvPr id="7" name="Rounded Rectangle 10">
              <a:extLst>
                <a:ext uri="{FF2B5EF4-FFF2-40B4-BE49-F238E27FC236}">
                  <a16:creationId xmlns:a16="http://schemas.microsoft.com/office/drawing/2014/main" id="{108E57BB-F618-B7B9-5766-7E2ECEC276EE}"/>
                </a:ext>
              </a:extLst>
            </p:cNvPr>
            <p:cNvSpPr/>
            <p:nvPr/>
          </p:nvSpPr>
          <p:spPr>
            <a:xfrm>
              <a:off x="4140356" y="2120913"/>
              <a:ext cx="2156708" cy="874703"/>
            </a:xfrm>
            <a:prstGeom prst="roundRect">
              <a:avLst/>
            </a:prstGeom>
            <a:solidFill>
              <a:srgbClr val="00B0F0">
                <a:alpha val="46000"/>
              </a:srgb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VHDL code:</a:t>
              </a:r>
              <a:b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</a:br>
              <a:r>
                <a:rPr lang="en-GB" sz="12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VHDL package &amp;</a:t>
              </a:r>
            </a:p>
            <a:p>
              <a:pPr algn="ctr"/>
              <a:r>
                <a:rPr lang="en-GB" sz="12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Registers/memories translators</a:t>
              </a:r>
            </a:p>
          </p:txBody>
        </p:sp>
        <p:sp>
          <p:nvSpPr>
            <p:cNvPr id="8" name="Rounded Rectangle 11">
              <a:extLst>
                <a:ext uri="{FF2B5EF4-FFF2-40B4-BE49-F238E27FC236}">
                  <a16:creationId xmlns:a16="http://schemas.microsoft.com/office/drawing/2014/main" id="{6C932831-24B7-840C-CC80-866368EE2075}"/>
                </a:ext>
              </a:extLst>
            </p:cNvPr>
            <p:cNvSpPr/>
            <p:nvPr/>
          </p:nvSpPr>
          <p:spPr>
            <a:xfrm>
              <a:off x="7943364" y="2221490"/>
              <a:ext cx="1867866" cy="665771"/>
            </a:xfrm>
            <a:prstGeom prst="roundRect">
              <a:avLst/>
            </a:prstGeom>
            <a:solidFill>
              <a:srgbClr val="00B0F0">
                <a:alpha val="46000"/>
              </a:srgb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Firmware (VHDL)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006A095-6247-4857-D89D-1C9713AF3EBF}"/>
                </a:ext>
              </a:extLst>
            </p:cNvPr>
            <p:cNvCxnSpPr>
              <a:cxnSpLocks/>
              <a:stCxn id="6" idx="3"/>
              <a:endCxn id="7" idx="1"/>
            </p:cNvCxnSpPr>
            <p:nvPr/>
          </p:nvCxnSpPr>
          <p:spPr>
            <a:xfrm flipV="1">
              <a:off x="1974770" y="2558265"/>
              <a:ext cx="2165586" cy="123321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E8EE1A1-D72F-896C-5E34-C988BA7CDCCE}"/>
                </a:ext>
              </a:extLst>
            </p:cNvPr>
            <p:cNvSpPr txBox="1"/>
            <p:nvPr/>
          </p:nvSpPr>
          <p:spPr>
            <a:xfrm>
              <a:off x="2508767" y="2701042"/>
              <a:ext cx="916886" cy="30413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generate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EBD0F4D-5CC4-64A5-44B2-A366757102A7}"/>
                </a:ext>
              </a:extLst>
            </p:cNvPr>
            <p:cNvCxnSpPr>
              <a:cxnSpLocks/>
              <a:stCxn id="7" idx="3"/>
              <a:endCxn id="8" idx="1"/>
            </p:cNvCxnSpPr>
            <p:nvPr/>
          </p:nvCxnSpPr>
          <p:spPr>
            <a:xfrm flipV="1">
              <a:off x="6297064" y="2554375"/>
              <a:ext cx="1646299" cy="389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ounded Rectangle 21">
              <a:extLst>
                <a:ext uri="{FF2B5EF4-FFF2-40B4-BE49-F238E27FC236}">
                  <a16:creationId xmlns:a16="http://schemas.microsoft.com/office/drawing/2014/main" id="{EFCA4845-8569-D7E9-B41A-B9C4697650ED}"/>
                </a:ext>
              </a:extLst>
            </p:cNvPr>
            <p:cNvSpPr/>
            <p:nvPr/>
          </p:nvSpPr>
          <p:spPr>
            <a:xfrm>
              <a:off x="4140356" y="4267555"/>
              <a:ext cx="2156708" cy="764544"/>
            </a:xfrm>
            <a:prstGeom prst="roundRect">
              <a:avLst/>
            </a:prstGeom>
            <a:solidFill>
              <a:schemeClr val="accent4">
                <a:alpha val="46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C++ code:</a:t>
              </a:r>
              <a:b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</a:br>
              <a:r>
                <a:rPr lang="en-GB" sz="12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API &amp; text-based user interface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C5F9DC7-6AB0-46B1-5F4A-B50AC442B726}"/>
                </a:ext>
              </a:extLst>
            </p:cNvPr>
            <p:cNvCxnSpPr>
              <a:cxnSpLocks/>
              <a:stCxn id="6" idx="3"/>
              <a:endCxn id="13" idx="1"/>
            </p:cNvCxnSpPr>
            <p:nvPr/>
          </p:nvCxnSpPr>
          <p:spPr>
            <a:xfrm>
              <a:off x="1974770" y="3791482"/>
              <a:ext cx="2165586" cy="85834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517BCE-05E9-5D69-8CF4-4ACC0D05F6ED}"/>
                </a:ext>
              </a:extLst>
            </p:cNvPr>
            <p:cNvSpPr txBox="1"/>
            <p:nvPr/>
          </p:nvSpPr>
          <p:spPr>
            <a:xfrm>
              <a:off x="6606507" y="4124032"/>
              <a:ext cx="865329" cy="30413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include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2F5C8AB-EA72-5499-0AAB-0BAF56265011}"/>
                </a:ext>
              </a:extLst>
            </p:cNvPr>
            <p:cNvCxnSpPr>
              <a:cxnSpLocks/>
              <a:stCxn id="13" idx="3"/>
              <a:endCxn id="24" idx="1"/>
            </p:cNvCxnSpPr>
            <p:nvPr/>
          </p:nvCxnSpPr>
          <p:spPr>
            <a:xfrm flipV="1">
              <a:off x="6297064" y="4304039"/>
              <a:ext cx="1650953" cy="34578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ounded Rectangle 27">
              <a:extLst>
                <a:ext uri="{FF2B5EF4-FFF2-40B4-BE49-F238E27FC236}">
                  <a16:creationId xmlns:a16="http://schemas.microsoft.com/office/drawing/2014/main" id="{5F5B613E-0B17-BA54-8469-FCC8F5BCEA21}"/>
                </a:ext>
              </a:extLst>
            </p:cNvPr>
            <p:cNvSpPr/>
            <p:nvPr/>
          </p:nvSpPr>
          <p:spPr>
            <a:xfrm>
              <a:off x="7949713" y="4852553"/>
              <a:ext cx="1871835" cy="770116"/>
            </a:xfrm>
            <a:prstGeom prst="roundRect">
              <a:avLst/>
            </a:prstGeom>
            <a:solidFill>
              <a:srgbClr val="FFC000">
                <a:alpha val="46000"/>
              </a:srgb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ATLAS TDAQ</a:t>
              </a:r>
              <a:b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</a:br>
              <a: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Run Control (C++)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0E7B7D7-13FD-2EEB-6461-2C4265DA2991}"/>
                </a:ext>
              </a:extLst>
            </p:cNvPr>
            <p:cNvCxnSpPr>
              <a:cxnSpLocks/>
              <a:stCxn id="13" idx="0"/>
              <a:endCxn id="21" idx="2"/>
            </p:cNvCxnSpPr>
            <p:nvPr/>
          </p:nvCxnSpPr>
          <p:spPr>
            <a:xfrm flipV="1">
              <a:off x="5218711" y="3791482"/>
              <a:ext cx="0" cy="47607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9E7476F-A4F8-A847-A9E2-6F48D602D776}"/>
                </a:ext>
              </a:extLst>
            </p:cNvPr>
            <p:cNvSpPr txBox="1"/>
            <p:nvPr/>
          </p:nvSpPr>
          <p:spPr>
            <a:xfrm>
              <a:off x="2506342" y="4267555"/>
              <a:ext cx="963998" cy="30413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generate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549C62E-B58A-8B63-8FC0-D7EE2C4252C9}"/>
                </a:ext>
              </a:extLst>
            </p:cNvPr>
            <p:cNvSpPr txBox="1"/>
            <p:nvPr/>
          </p:nvSpPr>
          <p:spPr>
            <a:xfrm>
              <a:off x="3830085" y="3926975"/>
              <a:ext cx="1345108" cy="30413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wrap: Python</a:t>
              </a:r>
            </a:p>
          </p:txBody>
        </p:sp>
        <p:sp>
          <p:nvSpPr>
            <p:cNvPr id="21" name="Rounded Rectangle 32">
              <a:extLst>
                <a:ext uri="{FF2B5EF4-FFF2-40B4-BE49-F238E27FC236}">
                  <a16:creationId xmlns:a16="http://schemas.microsoft.com/office/drawing/2014/main" id="{770A9D73-0114-6926-92B0-B86F13236110}"/>
                </a:ext>
              </a:extLst>
            </p:cNvPr>
            <p:cNvSpPr/>
            <p:nvPr/>
          </p:nvSpPr>
          <p:spPr>
            <a:xfrm>
              <a:off x="4140356" y="3097869"/>
              <a:ext cx="2156708" cy="693613"/>
            </a:xfrm>
            <a:prstGeom prst="roundRect">
              <a:avLst/>
            </a:prstGeom>
            <a:solidFill>
              <a:srgbClr val="92D050">
                <a:alpha val="68000"/>
              </a:srgb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Python module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5C16FDE-8340-4EE6-C4CB-8421A23CC25C}"/>
                </a:ext>
              </a:extLst>
            </p:cNvPr>
            <p:cNvCxnSpPr>
              <a:cxnSpLocks/>
              <a:stCxn id="21" idx="3"/>
              <a:endCxn id="23" idx="1"/>
            </p:cNvCxnSpPr>
            <p:nvPr/>
          </p:nvCxnSpPr>
          <p:spPr>
            <a:xfrm>
              <a:off x="6297064" y="3444676"/>
              <a:ext cx="1660430" cy="559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37">
              <a:extLst>
                <a:ext uri="{FF2B5EF4-FFF2-40B4-BE49-F238E27FC236}">
                  <a16:creationId xmlns:a16="http://schemas.microsoft.com/office/drawing/2014/main" id="{5CC0D5A2-1079-1C7B-CD0C-3136497C68B4}"/>
                </a:ext>
              </a:extLst>
            </p:cNvPr>
            <p:cNvSpPr/>
            <p:nvPr/>
          </p:nvSpPr>
          <p:spPr>
            <a:xfrm>
              <a:off x="7957494" y="3117383"/>
              <a:ext cx="1867867" cy="665769"/>
            </a:xfrm>
            <a:prstGeom prst="roundRect">
              <a:avLst/>
            </a:prstGeom>
            <a:solidFill>
              <a:srgbClr val="92D050">
                <a:alpha val="68000"/>
              </a:srgb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Test scripts</a:t>
              </a:r>
              <a:b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</a:br>
              <a: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(Python)</a:t>
              </a:r>
            </a:p>
          </p:txBody>
        </p:sp>
        <p:sp>
          <p:nvSpPr>
            <p:cNvPr id="24" name="Rounded Rectangle 38">
              <a:extLst>
                <a:ext uri="{FF2B5EF4-FFF2-40B4-BE49-F238E27FC236}">
                  <a16:creationId xmlns:a16="http://schemas.microsoft.com/office/drawing/2014/main" id="{328ECFA2-EE79-8BE4-1720-F5AF3C7E7246}"/>
                </a:ext>
              </a:extLst>
            </p:cNvPr>
            <p:cNvSpPr/>
            <p:nvPr/>
          </p:nvSpPr>
          <p:spPr>
            <a:xfrm>
              <a:off x="7948017" y="3899326"/>
              <a:ext cx="1875227" cy="809425"/>
            </a:xfrm>
            <a:prstGeom prst="roundRect">
              <a:avLst/>
            </a:prstGeom>
            <a:solidFill>
              <a:srgbClr val="FFC000">
                <a:alpha val="46000"/>
              </a:srgb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High-level test programs (C++)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6D47EB0-8C96-74CE-7CD7-BEEB56FF08E0}"/>
                </a:ext>
              </a:extLst>
            </p:cNvPr>
            <p:cNvCxnSpPr>
              <a:cxnSpLocks/>
              <a:stCxn id="13" idx="3"/>
              <a:endCxn id="17" idx="1"/>
            </p:cNvCxnSpPr>
            <p:nvPr/>
          </p:nvCxnSpPr>
          <p:spPr>
            <a:xfrm>
              <a:off x="6297064" y="4649828"/>
              <a:ext cx="1652649" cy="58778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BDE326A-631B-9616-AE00-FB8E4652DD78}"/>
                </a:ext>
              </a:extLst>
            </p:cNvPr>
            <p:cNvSpPr txBox="1"/>
            <p:nvPr/>
          </p:nvSpPr>
          <p:spPr>
            <a:xfrm>
              <a:off x="6896984" y="4657832"/>
              <a:ext cx="963998" cy="30413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include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F2F2E97-A5D5-F9AD-9D1F-A8BDF9C8F085}"/>
                </a:ext>
              </a:extLst>
            </p:cNvPr>
            <p:cNvSpPr txBox="1"/>
            <p:nvPr/>
          </p:nvSpPr>
          <p:spPr>
            <a:xfrm>
              <a:off x="6654091" y="3150589"/>
              <a:ext cx="865329" cy="30413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import</a:t>
              </a:r>
            </a:p>
          </p:txBody>
        </p:sp>
      </p:grpSp>
      <p:sp>
        <p:nvSpPr>
          <p:cNvPr id="30" name="Footer Placeholder 10">
            <a:extLst>
              <a:ext uri="{FF2B5EF4-FFF2-40B4-BE49-F238E27FC236}">
                <a16:creationId xmlns:a16="http://schemas.microsoft.com/office/drawing/2014/main" id="{4D6B67D0-68A3-E604-0513-ED7054B24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Slide Number Placeholder 3">
            <a:extLst>
              <a:ext uri="{FF2B5EF4-FFF2-40B4-BE49-F238E27FC236}">
                <a16:creationId xmlns:a16="http://schemas.microsoft.com/office/drawing/2014/main" id="{518E949A-7AE8-674C-00D2-A24B5B2FB96F}"/>
              </a:ext>
            </a:extLst>
          </p:cNvPr>
          <p:cNvSpPr txBox="1">
            <a:spLocks/>
          </p:cNvSpPr>
          <p:nvPr/>
        </p:nvSpPr>
        <p:spPr>
          <a:xfrm>
            <a:off x="11701462" y="6415881"/>
            <a:ext cx="3452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4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Right Brace 48">
            <a:extLst>
              <a:ext uri="{FF2B5EF4-FFF2-40B4-BE49-F238E27FC236}">
                <a16:creationId xmlns:a16="http://schemas.microsoft.com/office/drawing/2014/main" id="{6D39CF4C-D55E-8F79-C45E-373419A4C289}"/>
              </a:ext>
            </a:extLst>
          </p:cNvPr>
          <p:cNvSpPr/>
          <p:nvPr/>
        </p:nvSpPr>
        <p:spPr>
          <a:xfrm>
            <a:off x="9862365" y="3331098"/>
            <a:ext cx="628797" cy="3084783"/>
          </a:xfrm>
          <a:prstGeom prst="rightBrace">
            <a:avLst>
              <a:gd name="adj1" fmla="val 61654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B9F6CDC-9A0C-EFD6-C7CE-B1ADFDAD3DEE}"/>
              </a:ext>
            </a:extLst>
          </p:cNvPr>
          <p:cNvSpPr txBox="1"/>
          <p:nvPr/>
        </p:nvSpPr>
        <p:spPr>
          <a:xfrm>
            <a:off x="10643166" y="468882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IN SYNC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22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4409314-C2B1-CDE9-C7D2-B30A89F37723}"/>
              </a:ext>
            </a:extLst>
          </p:cNvPr>
          <p:cNvSpPr/>
          <p:nvPr/>
        </p:nvSpPr>
        <p:spPr>
          <a:xfrm>
            <a:off x="270378" y="1075008"/>
            <a:ext cx="6719702" cy="5293487"/>
          </a:xfrm>
          <a:prstGeom prst="rect">
            <a:avLst/>
          </a:prstGeom>
          <a:solidFill>
            <a:srgbClr val="F3F6FB"/>
          </a:solidFill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D1C035-2AB5-CD4F-B72C-A7D911328C94}"/>
              </a:ext>
            </a:extLst>
          </p:cNvPr>
          <p:cNvSpPr/>
          <p:nvPr/>
        </p:nvSpPr>
        <p:spPr>
          <a:xfrm>
            <a:off x="497055" y="1418721"/>
            <a:ext cx="6289825" cy="15423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175BAF-78F1-CF6E-57E2-437BB2D5E798}"/>
              </a:ext>
            </a:extLst>
          </p:cNvPr>
          <p:cNvSpPr/>
          <p:nvPr/>
        </p:nvSpPr>
        <p:spPr>
          <a:xfrm>
            <a:off x="497053" y="3042676"/>
            <a:ext cx="6289825" cy="2993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AF2C48-D423-A64B-1EBB-E470CA8D7B6C}"/>
              </a:ext>
            </a:extLst>
          </p:cNvPr>
          <p:cNvSpPr/>
          <p:nvPr/>
        </p:nvSpPr>
        <p:spPr>
          <a:xfrm>
            <a:off x="767710" y="5497871"/>
            <a:ext cx="5642186" cy="2387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B0DF450-96A4-EBDD-A795-ED00AA957827}"/>
              </a:ext>
            </a:extLst>
          </p:cNvPr>
          <p:cNvSpPr/>
          <p:nvPr/>
        </p:nvSpPr>
        <p:spPr>
          <a:xfrm>
            <a:off x="733494" y="3337073"/>
            <a:ext cx="5675272" cy="19229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18E4A12-C1AA-A46C-D495-F7B238FF7842}"/>
              </a:ext>
            </a:extLst>
          </p:cNvPr>
          <p:cNvSpPr/>
          <p:nvPr/>
        </p:nvSpPr>
        <p:spPr>
          <a:xfrm>
            <a:off x="733494" y="1727200"/>
            <a:ext cx="5924693" cy="9347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E1578B-AD6E-42A5-9557-C49E77C0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301" y="157065"/>
            <a:ext cx="5480538" cy="894250"/>
          </a:xfrm>
        </p:spPr>
        <p:txBody>
          <a:bodyPr>
            <a:normAutofit/>
          </a:bodyPr>
          <a:lstStyle/>
          <a:p>
            <a:pPr algn="ctr"/>
            <a:r>
              <a:rPr lang="pl-PL" sz="3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XML register map</a:t>
            </a:r>
            <a:endParaRPr lang="en-GB" sz="3200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27283686-49BB-96CC-3084-848A3B2CC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 dirty="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</a:t>
            </a:r>
            <a:r>
              <a:rPr lang="en-GB" sz="1000" dirty="0" err="1">
                <a:latin typeface="Helvetica" panose="020B0604020202020204" pitchFamily="34" charset="0"/>
                <a:cs typeface="Helvetica" panose="020B0604020202020204" pitchFamily="34" charset="0"/>
              </a:rPr>
              <a:t>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F9EB15D-CC4F-5DB3-85A7-85257FF983CB}"/>
              </a:ext>
            </a:extLst>
          </p:cNvPr>
          <p:cNvSpPr txBox="1">
            <a:spLocks/>
          </p:cNvSpPr>
          <p:nvPr/>
        </p:nvSpPr>
        <p:spPr>
          <a:xfrm>
            <a:off x="11701462" y="6415881"/>
            <a:ext cx="3452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5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6E263-C40D-317A-3C7C-2C33D4B5D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6755" y="4036464"/>
            <a:ext cx="4606443" cy="2238241"/>
          </a:xfrm>
          <a:solidFill>
            <a:schemeClr val="accent6">
              <a:lumMod val="20000"/>
              <a:lumOff val="80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wrap="square" lIns="91440" tIns="91440" rIns="91440" bIns="91440" anchor="ctr">
            <a:spAutoFit/>
          </a:bodyPr>
          <a:lstStyle/>
          <a:p>
            <a:pPr marL="72000" indent="0"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None/>
            </a:pPr>
            <a:r>
              <a:rPr lang="en-GB" sz="1400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HIERARCHY: </a:t>
            </a:r>
          </a:p>
          <a:p>
            <a:pPr marL="252000" indent="-18000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Registers and memories can be arranged in blocks </a:t>
            </a:r>
          </a:p>
          <a:p>
            <a:pPr marL="252000" indent="-18000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Blocks can contain other blocks</a:t>
            </a:r>
          </a:p>
          <a:p>
            <a:pPr marL="243450" indent="-17145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Registers, memories, fields and blocks can have a “</a:t>
            </a:r>
            <a:r>
              <a:rPr lang="en-GB" sz="1200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multiple</a:t>
            </a: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“ attribute to generate arrays of elements</a:t>
            </a:r>
          </a:p>
          <a:p>
            <a:pPr marL="243450" indent="-17145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Blocks can have a “</a:t>
            </a:r>
            <a:r>
              <a:rPr lang="en-GB" sz="1200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decoder</a:t>
            </a: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” attribute to generate register translator for registers and memories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9D89F6D-B60F-6224-B537-00445CBA5C1A}"/>
              </a:ext>
            </a:extLst>
          </p:cNvPr>
          <p:cNvSpPr txBox="1">
            <a:spLocks/>
          </p:cNvSpPr>
          <p:nvPr/>
        </p:nvSpPr>
        <p:spPr>
          <a:xfrm>
            <a:off x="7226520" y="298828"/>
            <a:ext cx="4596680" cy="22895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91440" rIns="91440" bIns="9144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0"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r>
              <a:rPr lang="en-GB" sz="1400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REGISTERS ATTRIBUTES:</a:t>
            </a:r>
          </a:p>
          <a:p>
            <a:pPr marL="252000" indent="-18000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address</a:t>
            </a:r>
          </a:p>
          <a:p>
            <a:pPr marL="252000" indent="-18000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access type (read-only, </a:t>
            </a:r>
            <a:r>
              <a:rPr lang="en-GB" sz="12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read&amp;write</a:t>
            </a: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…)</a:t>
            </a:r>
          </a:p>
          <a:p>
            <a:pPr marL="252000" indent="-18000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data mask</a:t>
            </a:r>
          </a:p>
          <a:p>
            <a:pPr marL="72000" indent="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r>
              <a:rPr lang="en-GB" sz="1200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Register data </a:t>
            </a: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can also be described using a bit string:</a:t>
            </a:r>
          </a:p>
          <a:p>
            <a:pPr marL="252000" indent="-18000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bit fields with mask</a:t>
            </a:r>
          </a:p>
          <a:p>
            <a:pPr marL="252000" indent="-18000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symbolic names (human readable)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35297F1-A9B0-6898-3F7A-AD1EDA0D778D}"/>
              </a:ext>
            </a:extLst>
          </p:cNvPr>
          <p:cNvSpPr txBox="1">
            <a:spLocks/>
          </p:cNvSpPr>
          <p:nvPr/>
        </p:nvSpPr>
        <p:spPr>
          <a:xfrm>
            <a:off x="7216756" y="2769712"/>
            <a:ext cx="4606444" cy="1078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91440" rIns="91440" bIns="9144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0" algn="ctr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None/>
            </a:pPr>
            <a:r>
              <a:rPr lang="en-GB" sz="1400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MEMORIES ATTRIBUTES:</a:t>
            </a:r>
          </a:p>
          <a:p>
            <a:pPr marL="243450" indent="-17145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Defined in the same way as registers</a:t>
            </a:r>
          </a:p>
          <a:p>
            <a:pPr marL="243450" indent="-17145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Additional </a:t>
            </a:r>
            <a:r>
              <a:rPr lang="en-GB" sz="1200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size</a:t>
            </a:r>
            <a:r>
              <a:rPr lang="en-GB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attribute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F78808-50F7-1DE0-96C9-E0D29B701149}"/>
              </a:ext>
            </a:extLst>
          </p:cNvPr>
          <p:cNvSpPr txBox="1"/>
          <p:nvPr/>
        </p:nvSpPr>
        <p:spPr>
          <a:xfrm>
            <a:off x="270378" y="1102400"/>
            <a:ext cx="7118384" cy="5523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&lt;module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MuonSectorProcessor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"0x10000000"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"D32"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"0x00000000"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>
              <a:lnSpc>
                <a:spcPct val="107000"/>
              </a:lnSpc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&lt;block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"TTC"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"0x00100000"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"SYS"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&lt;register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"CounterL1a"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"0x00000000"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modf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"R"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&lt;register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CounterSync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"0x00000004"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"0xFFF"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modf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"R"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&lt;register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"Control"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"0x00000008"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modf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"RW"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ResetCounter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"0x00000001"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"2"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offset=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"4"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&lt;/register&gt;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1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1000" kern="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&lt;/block&gt;</a:t>
            </a: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&lt;!-- TTC --&gt;</a:t>
            </a:r>
            <a:endParaRPr lang="en-GB" sz="1000" kern="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&lt;block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</a:t>
            </a:r>
            <a:r>
              <a:rPr lang="en-GB" sz="1000" b="1" kern="0" dirty="0">
                <a:solidFill>
                  <a:srgbClr val="8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"0x00000000"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"SLR1"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&lt;register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"0x00000008"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modf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"RW"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SpyEnable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"0x00000004"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"BOOLEAN"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PlaybackEnable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"0x00000008"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"BOOLEAN"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PlaybackLastAddress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"0x0000FFF0"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"NUMBER"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"Mode"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"0x00000003"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"OFF"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"0x00000000"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"0x00000001"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"PG"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"0x00000002"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"SPY"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"0x00000003"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&lt;/field&gt;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&lt;/register&gt;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b="1" kern="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...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&lt;memory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SectorMemory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"0x00010000"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"0x10000"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&lt;/block&gt;</a:t>
            </a: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&lt;!-- SLI --&gt;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&lt;/module&gt;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991626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1578B-AD6E-42A5-9557-C49E77C0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2117" y="1410970"/>
            <a:ext cx="7767765" cy="342646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pl-PL" sz="5400" dirty="0">
                <a:latin typeface="Helvetica" panose="020B0604020202020204" pitchFamily="34" charset="0"/>
                <a:cs typeface="Helvetica" panose="020B0604020202020204" pitchFamily="34" charset="0"/>
              </a:rPr>
              <a:t>Firmware development </a:t>
            </a:r>
            <a:endParaRPr lang="en-GB" sz="5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Footer Placeholder 10">
            <a:extLst>
              <a:ext uri="{FF2B5EF4-FFF2-40B4-BE49-F238E27FC236}">
                <a16:creationId xmlns:a16="http://schemas.microsoft.com/office/drawing/2014/main" id="{6847B2D5-FCA9-6092-A229-4B2B989A8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706E673-2FDE-7CA5-8F8C-774024FCDFFF}"/>
              </a:ext>
            </a:extLst>
          </p:cNvPr>
          <p:cNvSpPr txBox="1">
            <a:spLocks/>
          </p:cNvSpPr>
          <p:nvPr/>
        </p:nvSpPr>
        <p:spPr>
          <a:xfrm>
            <a:off x="11701462" y="6415881"/>
            <a:ext cx="3452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6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460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DCFC5-B625-B982-D03D-3143580A7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81" y="323874"/>
            <a:ext cx="5480538" cy="894250"/>
          </a:xfrm>
        </p:spPr>
        <p:txBody>
          <a:bodyPr>
            <a:normAutofit/>
          </a:bodyPr>
          <a:lstStyle/>
          <a:p>
            <a:pPr algn="ctr"/>
            <a:r>
              <a:rPr lang="pl-PL" sz="3200" dirty="0">
                <a:latin typeface="Helvetica" panose="020B0604020202020204" pitchFamily="34" charset="0"/>
                <a:cs typeface="Helvetica" panose="020B0604020202020204" pitchFamily="34" charset="0"/>
              </a:rPr>
              <a:t>VHDL </a:t>
            </a: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code</a:t>
            </a:r>
            <a:endParaRPr lang="en-GB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E7D072-3759-E2DB-B5FF-04FEB430D498}"/>
              </a:ext>
            </a:extLst>
          </p:cNvPr>
          <p:cNvSpPr txBox="1">
            <a:spLocks/>
          </p:cNvSpPr>
          <p:nvPr/>
        </p:nvSpPr>
        <p:spPr>
          <a:xfrm>
            <a:off x="595262" y="1324416"/>
            <a:ext cx="5171706" cy="460489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vert="horz" lIns="180000" tIns="180000" rIns="182880" bIns="18288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utomatically generated by HardwareCompiler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ontains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 declarations for 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register</a:t>
            </a:r>
            <a:r>
              <a:rPr lang="en-GB" sz="1600" dirty="0"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 and memor</a:t>
            </a:r>
            <a:r>
              <a:rPr lang="en-GB" sz="1600" dirty="0" err="1">
                <a:latin typeface="Helvetica" panose="020B0604020202020204" pitchFamily="34" charset="0"/>
                <a:cs typeface="Helvetica" panose="020B0604020202020204" pitchFamily="34" charset="0"/>
              </a:rPr>
              <a:t>ies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 described in XML register map</a:t>
            </a:r>
          </a:p>
          <a:p>
            <a:pPr lvl="1">
              <a:lnSpc>
                <a:spcPct val="150000"/>
              </a:lnSpc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address, width, size </a:t>
            </a:r>
            <a:r>
              <a:rPr lang="pl-PL" sz="1400" dirty="0">
                <a:latin typeface="Helvetica" panose="020B0604020202020204" pitchFamily="34" charset="0"/>
                <a:cs typeface="Helvetica" panose="020B0604020202020204" pitchFamily="34" charset="0"/>
              </a:rPr>
              <a:t>constants</a:t>
            </a: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r>
              <a:rPr lang="pl-PL" sz="1400" dirty="0">
                <a:latin typeface="Helvetica" panose="020B0604020202020204" pitchFamily="34" charset="0"/>
                <a:cs typeface="Helvetica" panose="020B0604020202020204" pitchFamily="34" charset="0"/>
              </a:rPr>
              <a:t>ata type declarations</a:t>
            </a: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register field </a:t>
            </a:r>
            <a:r>
              <a:rPr lang="pl-PL" sz="1400" dirty="0">
                <a:latin typeface="Helvetica" panose="020B0604020202020204" pitchFamily="34" charset="0"/>
                <a:cs typeface="Helvetica" panose="020B0604020202020204" pitchFamily="34" charset="0"/>
              </a:rPr>
              <a:t>records</a:t>
            </a: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conversion functions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Ensures consistency between XML register map and firmware implementation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F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ollows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XML register map </a:t>
            </a:r>
            <a:r>
              <a:rPr lang="pl-PL" sz="1600" dirty="0">
                <a:latin typeface="Helvetica" panose="020B0604020202020204" pitchFamily="34" charset="0"/>
                <a:cs typeface="Helvetica" panose="020B0604020202020204" pitchFamily="34" charset="0"/>
              </a:rPr>
              <a:t>block structure</a:t>
            </a:r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Footer Placeholder 10">
            <a:extLst>
              <a:ext uri="{FF2B5EF4-FFF2-40B4-BE49-F238E27FC236}">
                <a16:creationId xmlns:a16="http://schemas.microsoft.com/office/drawing/2014/main" id="{DFD7C97E-EB3B-5C2E-4A20-FD1BF9D2C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 dirty="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</a:t>
            </a:r>
            <a:r>
              <a:rPr lang="en-GB" sz="1000" dirty="0" err="1">
                <a:latin typeface="Helvetica" panose="020B0604020202020204" pitchFamily="34" charset="0"/>
                <a:cs typeface="Helvetica" panose="020B0604020202020204" pitchFamily="34" charset="0"/>
              </a:rPr>
              <a:t>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Slide Number Placeholder 3">
            <a:extLst>
              <a:ext uri="{FF2B5EF4-FFF2-40B4-BE49-F238E27FC236}">
                <a16:creationId xmlns:a16="http://schemas.microsoft.com/office/drawing/2014/main" id="{D7B052E8-8303-3840-291D-DDC4C854E094}"/>
              </a:ext>
            </a:extLst>
          </p:cNvPr>
          <p:cNvSpPr txBox="1">
            <a:spLocks/>
          </p:cNvSpPr>
          <p:nvPr/>
        </p:nvSpPr>
        <p:spPr>
          <a:xfrm>
            <a:off x="11701462" y="6415881"/>
            <a:ext cx="3452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7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A83B3A-AABD-A315-00A5-593F29E9E70F}"/>
              </a:ext>
            </a:extLst>
          </p:cNvPr>
          <p:cNvSpPr txBox="1"/>
          <p:nvPr/>
        </p:nvSpPr>
        <p:spPr>
          <a:xfrm>
            <a:off x="6252308" y="292767"/>
            <a:ext cx="4815874" cy="3524235"/>
          </a:xfrm>
          <a:prstGeom prst="rect">
            <a:avLst/>
          </a:prstGeom>
          <a:solidFill>
            <a:srgbClr val="EFFBFF"/>
          </a:solidFill>
        </p:spPr>
        <p:txBody>
          <a:bodyPr wrap="square" lIns="91440" tIns="91440" rIns="91440" bIns="91440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GB" sz="900" b="1" dirty="0">
                <a:solidFill>
                  <a:srgbClr val="7F0055"/>
                </a:solidFill>
                <a:effectLst/>
                <a:latin typeface="Courier New" panose="02070309020205020404" pitchFamily="49" charset="0"/>
              </a:rPr>
              <a:t>use</a:t>
            </a:r>
            <a:r>
              <a:rPr lang="en-GB" sz="9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GB" sz="9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work.MuonSectorProcessor_pkg.</a:t>
            </a:r>
            <a:r>
              <a:rPr lang="en-GB" sz="900" b="1" dirty="0" err="1">
                <a:solidFill>
                  <a:srgbClr val="7F0055"/>
                </a:solidFill>
                <a:effectLst/>
                <a:latin typeface="Courier New" panose="02070309020205020404" pitchFamily="49" charset="0"/>
              </a:rPr>
              <a:t>all</a:t>
            </a:r>
            <a:r>
              <a:rPr lang="en-GB" sz="9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;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GB" sz="900" kern="0" dirty="0">
              <a:solidFill>
                <a:srgbClr val="000000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snaplay_i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entity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8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en-GB" sz="9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sl_snaplay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generic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map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CH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Mode       </a:t>
            </a:r>
            <a:r>
              <a:rPr lang="fr-CH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fr-CH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SLI_SpyPlayControl_Mode_PG</a:t>
            </a:r>
            <a:r>
              <a:rPr lang="fr-CH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ADDR_WIDTH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SLI_SECTORMEMORY_ADDR_WIDTH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map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rstn_i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80C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rst_i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clk_i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clk40_i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mode_i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ctrl_i</a:t>
            </a:r>
            <a:r>
              <a:rPr lang="en-GB" sz="9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9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pg_enable_i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ctrl_i</a:t>
            </a:r>
            <a:r>
              <a:rPr lang="en-GB" sz="9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9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PlaybackEnable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pg_last_addr_i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ctrl_i</a:t>
            </a:r>
            <a:r>
              <a:rPr lang="en-GB" sz="9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9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PlaybackLastAddress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spy_enable_i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ctrl_i</a:t>
            </a:r>
            <a:r>
              <a:rPr lang="en-GB" sz="9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9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SpyEnable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-- 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sli_mem_mosi_i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sli_mem_mosi_i</a:t>
            </a:r>
            <a:r>
              <a:rPr lang="en-GB" sz="9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SectorMemory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sli_mem_miso_o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sli_mem_miso_o</a:t>
            </a:r>
            <a:r>
              <a:rPr lang="en-GB" sz="900" b="1" kern="0" dirty="0" err="1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SectorMemory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pg_data_o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sl_pg_data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sl_i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sl_data</a:t>
            </a: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9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1D75074-5BE2-167C-8C58-1F4D05F8885B}"/>
              </a:ext>
            </a:extLst>
          </p:cNvPr>
          <p:cNvSpPr/>
          <p:nvPr/>
        </p:nvSpPr>
        <p:spPr>
          <a:xfrm>
            <a:off x="9986926" y="601208"/>
            <a:ext cx="1714536" cy="38894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REGISTER FIELD’S VALUE</a:t>
            </a:r>
            <a:endParaRPr lang="en-GB" sz="9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85E6BCE-76AB-B3A5-58B0-E309E9E07613}"/>
              </a:ext>
            </a:extLst>
          </p:cNvPr>
          <p:cNvSpPr/>
          <p:nvPr/>
        </p:nvSpPr>
        <p:spPr>
          <a:xfrm>
            <a:off x="9965638" y="1115649"/>
            <a:ext cx="1714536" cy="3905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ADDRESS WIDTH CONSTANT</a:t>
            </a:r>
            <a:endParaRPr lang="en-GB" sz="9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217C46C-B6C7-75CE-4887-74FBFFDE1044}"/>
              </a:ext>
            </a:extLst>
          </p:cNvPr>
          <p:cNvSpPr/>
          <p:nvPr/>
        </p:nvSpPr>
        <p:spPr>
          <a:xfrm>
            <a:off x="9965638" y="1643576"/>
            <a:ext cx="1714536" cy="37669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REGISTER RECORD’S FIELDS</a:t>
            </a:r>
            <a:endParaRPr lang="en-GB" sz="9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57BECF4-6B8B-8988-C815-D045418A289D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10590461" y="2020270"/>
            <a:ext cx="232445" cy="336405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59DF69B-8C9E-E5C7-37F2-CD533605E08B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9579912" y="1292191"/>
            <a:ext cx="385726" cy="18714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F4FD4CC-1DC9-84CE-4F2B-583E73ABA659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9440775" y="795683"/>
            <a:ext cx="546151" cy="237631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2B75C2C-F883-D4EF-E3BA-2BD971DEC938}"/>
              </a:ext>
            </a:extLst>
          </p:cNvPr>
          <p:cNvSpPr/>
          <p:nvPr/>
        </p:nvSpPr>
        <p:spPr>
          <a:xfrm>
            <a:off x="10263596" y="2867729"/>
            <a:ext cx="1566597" cy="39599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INTERFACE</a:t>
            </a:r>
            <a:endParaRPr lang="en-GB" sz="9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10ACC3A-0524-2B21-7CEF-6B8A28560E67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9887093" y="3065725"/>
            <a:ext cx="376503" cy="5126"/>
          </a:xfrm>
          <a:prstGeom prst="straightConnector1">
            <a:avLst/>
          </a:prstGeom>
          <a:ln w="28575"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30FEF86-D320-0733-FA42-89C97E155F71}"/>
              </a:ext>
            </a:extLst>
          </p:cNvPr>
          <p:cNvSpPr txBox="1"/>
          <p:nvPr/>
        </p:nvSpPr>
        <p:spPr>
          <a:xfrm>
            <a:off x="5926538" y="3747946"/>
            <a:ext cx="6077199" cy="2609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</a:pP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&lt;block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</a:t>
            </a:r>
            <a:r>
              <a:rPr lang="en-GB" sz="900" b="1" kern="0" dirty="0">
                <a:solidFill>
                  <a:srgbClr val="8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GB" sz="9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"0x00000000"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"SLR1"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&lt;register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9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"0x00000008"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modf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"RW"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&lt;field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SpyEnable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</a:t>
            </a:r>
            <a:r>
              <a:rPr lang="en-GB" sz="900" b="1" kern="0" dirty="0">
                <a:solidFill>
                  <a:srgbClr val="8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"BOOLEAN"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PlaybackEnable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</a:t>
            </a:r>
            <a:r>
              <a:rPr lang="en-GB" sz="900" b="1" kern="0" dirty="0">
                <a:solidFill>
                  <a:srgbClr val="8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"BOOLEAN"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PlaybackLastAddress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"0x0000FFF0"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"NUMBER"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"Mode"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"0x00000003"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"OFF"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"0x00000000"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"0x00000001"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"PG"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"0x00000002"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"SPY"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"0x00000003"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&lt;/field&gt;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&lt;/register&gt;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&lt;memory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SectorMemory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9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"0x00010000"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9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9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"0x10000"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9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&lt;/block&gt;</a:t>
            </a:r>
            <a:r>
              <a:rPr lang="en-GB" sz="9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900" kern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&lt;!-- SLI --&gt;</a:t>
            </a:r>
            <a:endParaRPr lang="en-GB" sz="9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914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Rectangle: Rounded Corners 272">
            <a:extLst>
              <a:ext uri="{FF2B5EF4-FFF2-40B4-BE49-F238E27FC236}">
                <a16:creationId xmlns:a16="http://schemas.microsoft.com/office/drawing/2014/main" id="{72D4D36C-4B15-AD26-58AE-49936D47D52A}"/>
              </a:ext>
            </a:extLst>
          </p:cNvPr>
          <p:cNvSpPr/>
          <p:nvPr/>
        </p:nvSpPr>
        <p:spPr>
          <a:xfrm>
            <a:off x="7393354" y="4041906"/>
            <a:ext cx="4319266" cy="2326028"/>
          </a:xfrm>
          <a:prstGeom prst="roundRect">
            <a:avLst>
              <a:gd name="adj" fmla="val 6643"/>
            </a:avLst>
          </a:prstGeom>
          <a:solidFill>
            <a:schemeClr val="bg2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1" name="Right Brace 270">
            <a:extLst>
              <a:ext uri="{FF2B5EF4-FFF2-40B4-BE49-F238E27FC236}">
                <a16:creationId xmlns:a16="http://schemas.microsoft.com/office/drawing/2014/main" id="{563E3CF9-BCA6-8383-6E46-A06EE6F5B8D8}"/>
              </a:ext>
            </a:extLst>
          </p:cNvPr>
          <p:cNvSpPr/>
          <p:nvPr/>
        </p:nvSpPr>
        <p:spPr>
          <a:xfrm rot="16200000">
            <a:off x="9350888" y="1858708"/>
            <a:ext cx="404202" cy="4319266"/>
          </a:xfrm>
          <a:prstGeom prst="rightBrace">
            <a:avLst>
              <a:gd name="adj1" fmla="val 39554"/>
              <a:gd name="adj2" fmla="val 49831"/>
            </a:avLst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E1578B-AD6E-42A5-9557-C49E77C0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5971" y="221710"/>
            <a:ext cx="5480538" cy="894250"/>
          </a:xfrm>
        </p:spPr>
        <p:txBody>
          <a:bodyPr>
            <a:normAutofit/>
          </a:bodyPr>
          <a:lstStyle/>
          <a:p>
            <a:pPr algn="ctr"/>
            <a:r>
              <a:rPr lang="pl-PL" sz="2400" dirty="0">
                <a:latin typeface="Helvetica" panose="020B0604020202020204" pitchFamily="34" charset="0"/>
                <a:cs typeface="Helvetica" panose="020B0604020202020204" pitchFamily="34" charset="0"/>
              </a:rPr>
              <a:t>Register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/Memory</a:t>
            </a:r>
            <a:r>
              <a:rPr lang="pl-PL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T</a:t>
            </a:r>
            <a:r>
              <a:rPr lang="pl-PL" sz="2400" dirty="0">
                <a:latin typeface="Helvetica" panose="020B0604020202020204" pitchFamily="34" charset="0"/>
                <a:cs typeface="Helvetica" panose="020B0604020202020204" pitchFamily="34" charset="0"/>
              </a:rPr>
              <a:t>ranslator</a:t>
            </a: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682B0-EEB6-484E-B35B-20F2158D2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31" y="4141356"/>
            <a:ext cx="5439600" cy="1339718"/>
          </a:xfr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lIns="180000" tIns="180000" rIns="182880" bIns="182880" anchor="ctr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Translator uses </a:t>
            </a:r>
            <a:r>
              <a:rPr lang="en-US" sz="1300" b="1" dirty="0">
                <a:latin typeface="Helvetica" panose="020B0604020202020204" pitchFamily="34" charset="0"/>
                <a:cs typeface="Helvetica" panose="020B0604020202020204" pitchFamily="34" charset="0"/>
              </a:rPr>
              <a:t>Xilinx AXI BRAM Controller IP </a:t>
            </a: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core:</a:t>
            </a:r>
          </a:p>
          <a:p>
            <a:pPr>
              <a:lnSpc>
                <a:spcPct val="120000"/>
              </a:lnSpc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Translates between AXI4 full bus and BRAM access signals (address, read enable, write enable, read data, write data)</a:t>
            </a:r>
          </a:p>
          <a:p>
            <a:pPr>
              <a:lnSpc>
                <a:spcPct val="120000"/>
              </a:lnSpc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20 bits of address width limitation</a:t>
            </a:r>
            <a:endParaRPr lang="en-GB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A0D3BD54-AD56-7979-0970-8A5B42959AC3}"/>
              </a:ext>
            </a:extLst>
          </p:cNvPr>
          <p:cNvSpPr txBox="1">
            <a:spLocks/>
          </p:cNvSpPr>
          <p:nvPr/>
        </p:nvSpPr>
        <p:spPr>
          <a:xfrm>
            <a:off x="352659" y="221710"/>
            <a:ext cx="5493371" cy="80138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vert="horz" lIns="180000" tIns="180000" rIns="182880" bIns="18288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300" b="1" dirty="0">
                <a:latin typeface="Helvetica" panose="020B0604020202020204" pitchFamily="34" charset="0"/>
                <a:cs typeface="Helvetica" panose="020B0604020202020204" pitchFamily="34" charset="0"/>
              </a:rPr>
              <a:t>Translator </a:t>
            </a: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implements control/status registers and read/write access to external memories with an AXI4 full bus interface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277230A5-2759-FC3A-EE95-D2EAF3F7469E}"/>
              </a:ext>
            </a:extLst>
          </p:cNvPr>
          <p:cNvSpPr txBox="1">
            <a:spLocks/>
          </p:cNvSpPr>
          <p:nvPr/>
        </p:nvSpPr>
        <p:spPr>
          <a:xfrm>
            <a:off x="364887" y="1127397"/>
            <a:ext cx="5462544" cy="169513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vert="horz" lIns="180000" tIns="182880" rIns="182880" bIns="18288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Registers and memories are grouped into translator’s blocks (based on the </a:t>
            </a:r>
            <a:r>
              <a:rPr lang="en-US" sz="1300" b="1" dirty="0">
                <a:latin typeface="Helvetica" panose="020B0604020202020204" pitchFamily="34" charset="0"/>
                <a:cs typeface="Helvetica" panose="020B0604020202020204" pitchFamily="34" charset="0"/>
              </a:rPr>
              <a:t>“decoder”</a:t>
            </a: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 block attribute):</a:t>
            </a:r>
          </a:p>
          <a:p>
            <a:pPr>
              <a:lnSpc>
                <a:spcPct val="110000"/>
              </a:lnSpc>
            </a:pPr>
            <a:r>
              <a:rPr lang="en-GB" sz="1200" dirty="0"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R</a:t>
            </a:r>
            <a:r>
              <a:rPr lang="en-GB" sz="12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egisters are instantiated inside the translator</a:t>
            </a:r>
          </a:p>
          <a:p>
            <a:pPr>
              <a:lnSpc>
                <a:spcPct val="110000"/>
              </a:lnSpc>
            </a:pP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ultiple </a:t>
            </a:r>
            <a:r>
              <a:rPr lang="pl-PL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decoder 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definitions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can be used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in a single XML register map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“</a:t>
            </a:r>
            <a:r>
              <a:rPr lang="pl-PL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decoder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”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attribute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can be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specified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at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pl-PL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any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level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of the</a:t>
            </a:r>
            <a:r>
              <a:rPr lang="pl-PL" sz="1200" dirty="0">
                <a:latin typeface="Helvetica" panose="020B0604020202020204" pitchFamily="34" charset="0"/>
                <a:cs typeface="Helvetica" panose="020B0604020202020204" pitchFamily="34" charset="0"/>
              </a:rPr>
              <a:t> block hierarchy</a:t>
            </a:r>
          </a:p>
        </p:txBody>
      </p:sp>
      <p:sp>
        <p:nvSpPr>
          <p:cNvPr id="56" name="Footer Placeholder 10">
            <a:extLst>
              <a:ext uri="{FF2B5EF4-FFF2-40B4-BE49-F238E27FC236}">
                <a16:creationId xmlns:a16="http://schemas.microsoft.com/office/drawing/2014/main" id="{675DE37E-B6A6-2C5E-E99A-04C4C5915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 dirty="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</a:t>
            </a:r>
            <a:r>
              <a:rPr lang="en-GB" sz="1000" dirty="0" err="1">
                <a:latin typeface="Helvetica" panose="020B0604020202020204" pitchFamily="34" charset="0"/>
                <a:cs typeface="Helvetica" panose="020B0604020202020204" pitchFamily="34" charset="0"/>
              </a:rPr>
              <a:t>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Content Placeholder 2">
            <a:extLst>
              <a:ext uri="{FF2B5EF4-FFF2-40B4-BE49-F238E27FC236}">
                <a16:creationId xmlns:a16="http://schemas.microsoft.com/office/drawing/2014/main" id="{1B65010B-39C0-EBD1-C99A-C0B03D1EA8AA}"/>
              </a:ext>
            </a:extLst>
          </p:cNvPr>
          <p:cNvSpPr txBox="1">
            <a:spLocks/>
          </p:cNvSpPr>
          <p:nvPr/>
        </p:nvSpPr>
        <p:spPr>
          <a:xfrm>
            <a:off x="364887" y="5616666"/>
            <a:ext cx="6417462" cy="81182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vert="horz" lIns="180000" tIns="182880" rIns="182880" bIns="18288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Recent L1CT boards use </a:t>
            </a:r>
            <a:r>
              <a:rPr lang="en-GB" sz="1300" b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Xilinx </a:t>
            </a:r>
            <a:r>
              <a:rPr lang="en-GB" sz="1300" b="1" dirty="0" err="1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MPSoCs</a:t>
            </a:r>
            <a:r>
              <a:rPr lang="en-GB" sz="1300" b="1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 </a:t>
            </a:r>
            <a:r>
              <a:rPr lang="en-GB" sz="13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to control the hardware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300" dirty="0"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=&gt; </a:t>
            </a:r>
            <a:r>
              <a:rPr lang="en-GB" sz="1300" dirty="0">
                <a:effectLst/>
                <a:latin typeface="Helvetica" panose="020B0604020202020204" pitchFamily="34" charset="0"/>
                <a:ea typeface="Aptos" panose="020B0004020202020204" pitchFamily="34" charset="0"/>
                <a:cs typeface="Helvetica" panose="020B0604020202020204" pitchFamily="34" charset="0"/>
              </a:rPr>
              <a:t>AXI is the natural choice for SoC FPGAs and processing FPGAs (without SoC)</a:t>
            </a:r>
          </a:p>
        </p:txBody>
      </p:sp>
      <p:sp>
        <p:nvSpPr>
          <p:cNvPr id="58" name="Slide Number Placeholder 3">
            <a:extLst>
              <a:ext uri="{FF2B5EF4-FFF2-40B4-BE49-F238E27FC236}">
                <a16:creationId xmlns:a16="http://schemas.microsoft.com/office/drawing/2014/main" id="{168DA2FD-5D4E-7DE1-791B-BE2444638EF0}"/>
              </a:ext>
            </a:extLst>
          </p:cNvPr>
          <p:cNvSpPr txBox="1">
            <a:spLocks/>
          </p:cNvSpPr>
          <p:nvPr/>
        </p:nvSpPr>
        <p:spPr>
          <a:xfrm>
            <a:off x="11701462" y="6415881"/>
            <a:ext cx="3452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8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73F2048-D37F-B77B-D766-A0D561F74FCB}"/>
              </a:ext>
            </a:extLst>
          </p:cNvPr>
          <p:cNvSpPr txBox="1">
            <a:spLocks/>
          </p:cNvSpPr>
          <p:nvPr/>
        </p:nvSpPr>
        <p:spPr>
          <a:xfrm>
            <a:off x="400669" y="2928416"/>
            <a:ext cx="5432528" cy="110705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  <p:txBody>
          <a:bodyPr vert="horz" lIns="180000" tIns="182880" rIns="182880" bIns="18288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300" dirty="0">
                <a:latin typeface="Helvetica" panose="020B0604020202020204" pitchFamily="34" charset="0"/>
                <a:cs typeface="Helvetica" panose="020B0604020202020204" pitchFamily="34" charset="0"/>
              </a:rPr>
              <a:t>Multiple translators may be needed in a design: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Split across different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clock domains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or different</a:t>
            </a:r>
            <a:r>
              <a:rPr 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SLRs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Overcome address range limitation (1 Mbyte per translator)</a:t>
            </a:r>
            <a:endParaRPr lang="pl-PL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4" name="Flowchart: Manual Operation 163">
            <a:extLst>
              <a:ext uri="{FF2B5EF4-FFF2-40B4-BE49-F238E27FC236}">
                <a16:creationId xmlns:a16="http://schemas.microsoft.com/office/drawing/2014/main" id="{8EC9F3BE-36BE-3BE0-D1A0-1BFAB1B2CE7D}"/>
              </a:ext>
            </a:extLst>
          </p:cNvPr>
          <p:cNvSpPr/>
          <p:nvPr/>
        </p:nvSpPr>
        <p:spPr>
          <a:xfrm rot="5400000">
            <a:off x="9870719" y="4568412"/>
            <a:ext cx="536177" cy="254433"/>
          </a:xfrm>
          <a:prstGeom prst="flowChartManualOperation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166" name="Arrow: Right 165">
            <a:extLst>
              <a:ext uri="{FF2B5EF4-FFF2-40B4-BE49-F238E27FC236}">
                <a16:creationId xmlns:a16="http://schemas.microsoft.com/office/drawing/2014/main" id="{520E2927-6464-CCAB-3A9D-A57FE72DD1C6}"/>
              </a:ext>
            </a:extLst>
          </p:cNvPr>
          <p:cNvSpPr/>
          <p:nvPr/>
        </p:nvSpPr>
        <p:spPr>
          <a:xfrm>
            <a:off x="6974190" y="4687369"/>
            <a:ext cx="966022" cy="574841"/>
          </a:xfrm>
          <a:prstGeom prst="rightArrow">
            <a:avLst>
              <a:gd name="adj1" fmla="val 50000"/>
              <a:gd name="adj2" fmla="val 32856"/>
            </a:avLst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AXI4 Full MOSI</a:t>
            </a:r>
            <a:endParaRPr lang="en-GB" sz="8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7" name="Arrow: Right 166">
            <a:extLst>
              <a:ext uri="{FF2B5EF4-FFF2-40B4-BE49-F238E27FC236}">
                <a16:creationId xmlns:a16="http://schemas.microsoft.com/office/drawing/2014/main" id="{4ACE11A4-75F1-5005-528C-3BBDA4EF45A1}"/>
              </a:ext>
            </a:extLst>
          </p:cNvPr>
          <p:cNvSpPr/>
          <p:nvPr/>
        </p:nvSpPr>
        <p:spPr>
          <a:xfrm flipH="1">
            <a:off x="6971034" y="5230361"/>
            <a:ext cx="966326" cy="574841"/>
          </a:xfrm>
          <a:prstGeom prst="rightArrow">
            <a:avLst>
              <a:gd name="adj1" fmla="val 50000"/>
              <a:gd name="adj2" fmla="val 29182"/>
            </a:avLst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AXI4 Full MISO</a:t>
            </a:r>
            <a:endParaRPr lang="en-GB" sz="8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332BF105-BFE0-525B-131A-0203A95E2D7B}"/>
              </a:ext>
            </a:extLst>
          </p:cNvPr>
          <p:cNvGrpSpPr/>
          <p:nvPr/>
        </p:nvGrpSpPr>
        <p:grpSpPr>
          <a:xfrm>
            <a:off x="7963251" y="4174648"/>
            <a:ext cx="847553" cy="1955837"/>
            <a:chOff x="2781601" y="2073966"/>
            <a:chExt cx="1937003" cy="2888973"/>
          </a:xfrm>
        </p:grpSpPr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68E6D75D-11F7-97CB-BA5F-07506BDD5B29}"/>
                </a:ext>
              </a:extLst>
            </p:cNvPr>
            <p:cNvSpPr/>
            <p:nvPr/>
          </p:nvSpPr>
          <p:spPr>
            <a:xfrm>
              <a:off x="2796207" y="2073966"/>
              <a:ext cx="1905000" cy="288897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 dirty="0"/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1A3A52C9-FCA8-007F-27AD-ED1DD6EA0E8B}"/>
                </a:ext>
              </a:extLst>
            </p:cNvPr>
            <p:cNvSpPr txBox="1"/>
            <p:nvPr/>
          </p:nvSpPr>
          <p:spPr>
            <a:xfrm>
              <a:off x="2781601" y="3059613"/>
              <a:ext cx="1937003" cy="1386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Helvetica" panose="020B0604020202020204" pitchFamily="34" charset="0"/>
                  <a:cs typeface="Helvetica" panose="020B0604020202020204" pitchFamily="34" charset="0"/>
                </a:rPr>
                <a:t>AXI BRAM Controller </a:t>
              </a:r>
            </a:p>
            <a:p>
              <a:pPr algn="ctr"/>
              <a:r>
                <a:rPr lang="en-US" sz="1100" dirty="0">
                  <a:latin typeface="Helvetica" panose="020B0604020202020204" pitchFamily="34" charset="0"/>
                  <a:cs typeface="Helvetica" panose="020B0604020202020204" pitchFamily="34" charset="0"/>
                </a:rPr>
                <a:t>IP</a:t>
              </a:r>
              <a:endParaRPr lang="en-GB" sz="1100" dirty="0"/>
            </a:p>
          </p:txBody>
        </p:sp>
      </p:grpSp>
      <p:sp>
        <p:nvSpPr>
          <p:cNvPr id="169" name="TextBox 168">
            <a:extLst>
              <a:ext uri="{FF2B5EF4-FFF2-40B4-BE49-F238E27FC236}">
                <a16:creationId xmlns:a16="http://schemas.microsoft.com/office/drawing/2014/main" id="{E9B9A805-A764-C134-A188-2D74334B624C}"/>
              </a:ext>
            </a:extLst>
          </p:cNvPr>
          <p:cNvSpPr txBox="1"/>
          <p:nvPr/>
        </p:nvSpPr>
        <p:spPr>
          <a:xfrm>
            <a:off x="8789403" y="5434940"/>
            <a:ext cx="698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Write Data</a:t>
            </a:r>
            <a:endParaRPr lang="en-GB" sz="8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C06DD238-A749-A5D7-EDCA-38675D5A4311}"/>
              </a:ext>
            </a:extLst>
          </p:cNvPr>
          <p:cNvCxnSpPr>
            <a:cxnSpLocks/>
          </p:cNvCxnSpPr>
          <p:nvPr/>
        </p:nvCxnSpPr>
        <p:spPr>
          <a:xfrm>
            <a:off x="8808404" y="5620444"/>
            <a:ext cx="76346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31E97738-2BC4-1780-4117-4EC8741231D9}"/>
              </a:ext>
            </a:extLst>
          </p:cNvPr>
          <p:cNvSpPr txBox="1"/>
          <p:nvPr/>
        </p:nvSpPr>
        <p:spPr>
          <a:xfrm>
            <a:off x="8881529" y="5037515"/>
            <a:ext cx="6527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Address</a:t>
            </a:r>
            <a:endParaRPr lang="en-GB" sz="8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BD9AA9BE-5FE6-1477-FDBE-0BF322163A4A}"/>
              </a:ext>
            </a:extLst>
          </p:cNvPr>
          <p:cNvSpPr txBox="1"/>
          <p:nvPr/>
        </p:nvSpPr>
        <p:spPr>
          <a:xfrm>
            <a:off x="8903063" y="4510777"/>
            <a:ext cx="7637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 Data</a:t>
            </a:r>
            <a:endParaRPr lang="en-GB" sz="8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4A80DAA4-A8C6-3678-45E0-E5FCD00EB459}"/>
              </a:ext>
            </a:extLst>
          </p:cNvPr>
          <p:cNvSpPr txBox="1"/>
          <p:nvPr/>
        </p:nvSpPr>
        <p:spPr>
          <a:xfrm>
            <a:off x="8749884" y="5738245"/>
            <a:ext cx="812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Write Enable</a:t>
            </a:r>
            <a:endParaRPr lang="en-GB" sz="8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141E6E94-C5F4-942C-6200-8627BDA3A81A}"/>
              </a:ext>
            </a:extLst>
          </p:cNvPr>
          <p:cNvSpPr txBox="1"/>
          <p:nvPr/>
        </p:nvSpPr>
        <p:spPr>
          <a:xfrm>
            <a:off x="8912149" y="4146360"/>
            <a:ext cx="820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Read Enable</a:t>
            </a:r>
            <a:endParaRPr lang="en-GB" sz="8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75" name="Straight Arrow Connector 75">
            <a:extLst>
              <a:ext uri="{FF2B5EF4-FFF2-40B4-BE49-F238E27FC236}">
                <a16:creationId xmlns:a16="http://schemas.microsoft.com/office/drawing/2014/main" id="{2362F6E1-7A42-1E9D-96CB-F26AD94691FD}"/>
              </a:ext>
            </a:extLst>
          </p:cNvPr>
          <p:cNvCxnSpPr>
            <a:cxnSpLocks/>
            <a:endCxn id="164" idx="1"/>
          </p:cNvCxnSpPr>
          <p:nvPr/>
        </p:nvCxnSpPr>
        <p:spPr>
          <a:xfrm>
            <a:off x="8810804" y="4317292"/>
            <a:ext cx="1328003" cy="163866"/>
          </a:xfrm>
          <a:prstGeom prst="bentConnector2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CD38A84D-86B7-01E1-8E81-6DD7D303C0BD}"/>
              </a:ext>
            </a:extLst>
          </p:cNvPr>
          <p:cNvCxnSpPr>
            <a:cxnSpLocks/>
            <a:stCxn id="164" idx="2"/>
          </p:cNvCxnSpPr>
          <p:nvPr/>
        </p:nvCxnSpPr>
        <p:spPr>
          <a:xfrm flipH="1" flipV="1">
            <a:off x="8810804" y="4691068"/>
            <a:ext cx="1200787" cy="4561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9F4DFA69-4B8C-64C1-3149-2D1F2E4F2A51}"/>
              </a:ext>
            </a:extLst>
          </p:cNvPr>
          <p:cNvCxnSpPr>
            <a:cxnSpLocks/>
            <a:endCxn id="179" idx="1"/>
          </p:cNvCxnSpPr>
          <p:nvPr/>
        </p:nvCxnSpPr>
        <p:spPr>
          <a:xfrm flipV="1">
            <a:off x="8808404" y="5234128"/>
            <a:ext cx="979915" cy="4561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Rectangle 178">
            <a:extLst>
              <a:ext uri="{FF2B5EF4-FFF2-40B4-BE49-F238E27FC236}">
                <a16:creationId xmlns:a16="http://schemas.microsoft.com/office/drawing/2014/main" id="{A272BA04-DBD4-6959-F798-7D783F958E5B}"/>
              </a:ext>
            </a:extLst>
          </p:cNvPr>
          <p:cNvSpPr/>
          <p:nvPr/>
        </p:nvSpPr>
        <p:spPr>
          <a:xfrm>
            <a:off x="9788319" y="5085155"/>
            <a:ext cx="700976" cy="2979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ADDRESS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DECODER</a:t>
            </a:r>
            <a:endParaRPr lang="en-GB" sz="8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0928DB62-1F2F-73BE-5262-C2BC1999506F}"/>
              </a:ext>
            </a:extLst>
          </p:cNvPr>
          <p:cNvCxnSpPr>
            <a:cxnSpLocks/>
          </p:cNvCxnSpPr>
          <p:nvPr/>
        </p:nvCxnSpPr>
        <p:spPr>
          <a:xfrm flipH="1">
            <a:off x="10266024" y="4481158"/>
            <a:ext cx="159321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8E7C3E29-BD01-5A83-F082-8D6967EB8DDD}"/>
              </a:ext>
            </a:extLst>
          </p:cNvPr>
          <p:cNvSpPr txBox="1"/>
          <p:nvPr/>
        </p:nvSpPr>
        <p:spPr>
          <a:xfrm>
            <a:off x="10718243" y="4323266"/>
            <a:ext cx="1073088" cy="1457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pl-PL" sz="800" dirty="0">
                <a:latin typeface="Helvetica" panose="020B0604020202020204" pitchFamily="34" charset="0"/>
                <a:cs typeface="Helvetica" panose="020B0604020202020204" pitchFamily="34" charset="0"/>
              </a:rPr>
              <a:t>Status Registers</a:t>
            </a:r>
            <a:endParaRPr lang="en-GB" sz="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E245F29D-57D7-16B6-00EA-A6E6DD8D9F62}"/>
              </a:ext>
            </a:extLst>
          </p:cNvPr>
          <p:cNvSpPr/>
          <p:nvPr/>
        </p:nvSpPr>
        <p:spPr>
          <a:xfrm>
            <a:off x="9571864" y="5533555"/>
            <a:ext cx="910140" cy="4887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10D2CB17-79B8-1CC5-F37D-FAD10D4E52AE}"/>
              </a:ext>
            </a:extLst>
          </p:cNvPr>
          <p:cNvCxnSpPr>
            <a:cxnSpLocks/>
          </p:cNvCxnSpPr>
          <p:nvPr/>
        </p:nvCxnSpPr>
        <p:spPr>
          <a:xfrm>
            <a:off x="8808404" y="5921385"/>
            <a:ext cx="75844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4082011C-2340-156C-02CC-49CF4031216A}"/>
              </a:ext>
            </a:extLst>
          </p:cNvPr>
          <p:cNvCxnSpPr>
            <a:cxnSpLocks/>
            <a:stCxn id="179" idx="0"/>
            <a:endCxn id="164" idx="3"/>
          </p:cNvCxnSpPr>
          <p:nvPr/>
        </p:nvCxnSpPr>
        <p:spPr>
          <a:xfrm flipV="1">
            <a:off x="10138807" y="4910099"/>
            <a:ext cx="0" cy="175056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747C35FA-C957-C920-2A90-E6F353CC9F54}"/>
              </a:ext>
            </a:extLst>
          </p:cNvPr>
          <p:cNvCxnSpPr>
            <a:cxnSpLocks/>
            <a:stCxn id="179" idx="2"/>
          </p:cNvCxnSpPr>
          <p:nvPr/>
        </p:nvCxnSpPr>
        <p:spPr>
          <a:xfrm>
            <a:off x="10138807" y="5383100"/>
            <a:ext cx="4895" cy="149691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>
            <a:extLst>
              <a:ext uri="{FF2B5EF4-FFF2-40B4-BE49-F238E27FC236}">
                <a16:creationId xmlns:a16="http://schemas.microsoft.com/office/drawing/2014/main" id="{1AC2A57C-3161-11E5-3AB9-B9F6DA1489BB}"/>
              </a:ext>
            </a:extLst>
          </p:cNvPr>
          <p:cNvSpPr/>
          <p:nvPr/>
        </p:nvSpPr>
        <p:spPr>
          <a:xfrm>
            <a:off x="9640468" y="5586350"/>
            <a:ext cx="772136" cy="2722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REGISTERS</a:t>
            </a: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3E7F1378-C23D-9FA0-6CC2-DF192DC02688}"/>
              </a:ext>
            </a:extLst>
          </p:cNvPr>
          <p:cNvCxnSpPr>
            <a:cxnSpLocks/>
          </p:cNvCxnSpPr>
          <p:nvPr/>
        </p:nvCxnSpPr>
        <p:spPr>
          <a:xfrm>
            <a:off x="10492451" y="5946627"/>
            <a:ext cx="1422270" cy="4791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4BA76749-19F0-4C74-CFE0-8CA684EF5876}"/>
              </a:ext>
            </a:extLst>
          </p:cNvPr>
          <p:cNvCxnSpPr>
            <a:cxnSpLocks/>
            <a:stCxn id="186" idx="3"/>
          </p:cNvCxnSpPr>
          <p:nvPr/>
        </p:nvCxnSpPr>
        <p:spPr>
          <a:xfrm>
            <a:off x="10412604" y="5722471"/>
            <a:ext cx="1502117" cy="15774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710030E7-955E-2B75-7017-E78CC7F91152}"/>
              </a:ext>
            </a:extLst>
          </p:cNvPr>
          <p:cNvCxnSpPr>
            <a:cxnSpLocks/>
            <a:endCxn id="164" idx="0"/>
          </p:cNvCxnSpPr>
          <p:nvPr/>
        </p:nvCxnSpPr>
        <p:spPr>
          <a:xfrm flipH="1">
            <a:off x="10266024" y="4695629"/>
            <a:ext cx="159321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>
            <a:extLst>
              <a:ext uri="{FF2B5EF4-FFF2-40B4-BE49-F238E27FC236}">
                <a16:creationId xmlns:a16="http://schemas.microsoft.com/office/drawing/2014/main" id="{D411B960-D367-8E2E-BDB4-AB08DE9C2FB8}"/>
              </a:ext>
            </a:extLst>
          </p:cNvPr>
          <p:cNvSpPr txBox="1"/>
          <p:nvPr/>
        </p:nvSpPr>
        <p:spPr>
          <a:xfrm>
            <a:off x="10736050" y="5713211"/>
            <a:ext cx="6585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800" dirty="0">
                <a:latin typeface="Helvetica" panose="020B0604020202020204" pitchFamily="34" charset="0"/>
                <a:cs typeface="Helvetica" panose="020B0604020202020204" pitchFamily="34" charset="0"/>
              </a:rPr>
              <a:t>Memories</a:t>
            </a:r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endParaRPr lang="en-GB" sz="800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9F423318-26EF-67AA-092B-18DCF6BC3694}"/>
              </a:ext>
            </a:extLst>
          </p:cNvPr>
          <p:cNvSpPr txBox="1"/>
          <p:nvPr/>
        </p:nvSpPr>
        <p:spPr>
          <a:xfrm>
            <a:off x="10716115" y="4511924"/>
            <a:ext cx="654420" cy="17484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Memories </a:t>
            </a:r>
          </a:p>
        </p:txBody>
      </p:sp>
      <p:cxnSp>
        <p:nvCxnSpPr>
          <p:cNvPr id="192" name="Straight Arrow Connector 75">
            <a:extLst>
              <a:ext uri="{FF2B5EF4-FFF2-40B4-BE49-F238E27FC236}">
                <a16:creationId xmlns:a16="http://schemas.microsoft.com/office/drawing/2014/main" id="{522966DB-AC32-4A45-EA2F-797B3E025983}"/>
              </a:ext>
            </a:extLst>
          </p:cNvPr>
          <p:cNvCxnSpPr>
            <a:cxnSpLocks/>
          </p:cNvCxnSpPr>
          <p:nvPr/>
        </p:nvCxnSpPr>
        <p:spPr>
          <a:xfrm rot="16200000" flipV="1">
            <a:off x="10049843" y="5137516"/>
            <a:ext cx="803225" cy="359030"/>
          </a:xfrm>
          <a:prstGeom prst="bentConnector3">
            <a:avLst>
              <a:gd name="adj1" fmla="val 100128"/>
            </a:avLst>
          </a:prstGeom>
          <a:ln w="285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3EC464A7-816D-BB48-E193-A4A942523967}"/>
              </a:ext>
            </a:extLst>
          </p:cNvPr>
          <p:cNvSpPr txBox="1"/>
          <p:nvPr/>
        </p:nvSpPr>
        <p:spPr>
          <a:xfrm>
            <a:off x="10731980" y="5532655"/>
            <a:ext cx="1127260" cy="1457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Control</a:t>
            </a:r>
            <a:r>
              <a:rPr lang="pl-PL" sz="800" dirty="0">
                <a:latin typeface="Helvetica" panose="020B0604020202020204" pitchFamily="34" charset="0"/>
                <a:cs typeface="Helvetica" panose="020B0604020202020204" pitchFamily="34" charset="0"/>
              </a:rPr>
              <a:t> Registers</a:t>
            </a:r>
            <a:endParaRPr lang="en-GB" sz="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87C045E-99D8-A603-1DD4-52D96FE287BA}"/>
              </a:ext>
            </a:extLst>
          </p:cNvPr>
          <p:cNvSpPr txBox="1"/>
          <p:nvPr/>
        </p:nvSpPr>
        <p:spPr>
          <a:xfrm>
            <a:off x="10716115" y="4689553"/>
            <a:ext cx="557029" cy="14885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en-US" sz="800" dirty="0" err="1">
                <a:latin typeface="Helvetica" panose="020B0604020202020204" pitchFamily="34" charset="0"/>
                <a:cs typeface="Helvetica" panose="020B0604020202020204" pitchFamily="34" charset="0"/>
              </a:rPr>
              <a:t>rdData</a:t>
            </a:r>
            <a:endParaRPr lang="en-GB" sz="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BBD0AE20-2713-FEFF-9AFF-1ED27EBA1EF3}"/>
              </a:ext>
            </a:extLst>
          </p:cNvPr>
          <p:cNvSpPr txBox="1"/>
          <p:nvPr/>
        </p:nvSpPr>
        <p:spPr>
          <a:xfrm>
            <a:off x="10749739" y="5910574"/>
            <a:ext cx="9568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 err="1">
                <a:latin typeface="Helvetica" panose="020B0604020202020204" pitchFamily="34" charset="0"/>
                <a:cs typeface="Helvetica" panose="020B0604020202020204" pitchFamily="34" charset="0"/>
              </a:rPr>
              <a:t>wrData</a:t>
            </a:r>
            <a:endParaRPr lang="en-US" sz="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800" dirty="0" err="1">
                <a:latin typeface="Helvetica" panose="020B0604020202020204" pitchFamily="34" charset="0"/>
                <a:cs typeface="Helvetica" panose="020B0604020202020204" pitchFamily="34" charset="0"/>
              </a:rPr>
              <a:t>wrEnable</a:t>
            </a:r>
            <a:endParaRPr lang="en-US" sz="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Address</a:t>
            </a:r>
          </a:p>
        </p:txBody>
      </p: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A43F0E39-9E58-A7E9-6AF1-CBD4A9AB3211}"/>
              </a:ext>
            </a:extLst>
          </p:cNvPr>
          <p:cNvGrpSpPr/>
          <p:nvPr/>
        </p:nvGrpSpPr>
        <p:grpSpPr>
          <a:xfrm>
            <a:off x="6193204" y="1088274"/>
            <a:ext cx="5598127" cy="2727971"/>
            <a:chOff x="6196266" y="1118759"/>
            <a:chExt cx="5598127" cy="2727971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1933B48-A851-F6EC-CF55-99B2EAE6BE90}"/>
                </a:ext>
              </a:extLst>
            </p:cNvPr>
            <p:cNvGrpSpPr/>
            <p:nvPr/>
          </p:nvGrpSpPr>
          <p:grpSpPr>
            <a:xfrm>
              <a:off x="7475434" y="1220241"/>
              <a:ext cx="966022" cy="2523659"/>
              <a:chOff x="2767338" y="2073966"/>
              <a:chExt cx="1937003" cy="2888973"/>
            </a:xfrm>
          </p:grpSpPr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270AD7C8-3378-F629-66CF-7F53EE709F33}"/>
                  </a:ext>
                </a:extLst>
              </p:cNvPr>
              <p:cNvSpPr/>
              <p:nvPr/>
            </p:nvSpPr>
            <p:spPr>
              <a:xfrm>
                <a:off x="2796207" y="2073966"/>
                <a:ext cx="1905000" cy="288897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49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F7807ED4-29CF-D0E5-7BB3-55E67E992B77}"/>
                  </a:ext>
                </a:extLst>
              </p:cNvPr>
              <p:cNvSpPr txBox="1"/>
              <p:nvPr/>
            </p:nvSpPr>
            <p:spPr>
              <a:xfrm>
                <a:off x="2767338" y="3245288"/>
                <a:ext cx="1937003" cy="611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AXI Interconnect</a:t>
                </a:r>
                <a:endParaRPr lang="en-GB" sz="11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6C893F1E-7534-CAE2-2E89-FFC2FF1B52CE}"/>
                </a:ext>
              </a:extLst>
            </p:cNvPr>
            <p:cNvCxnSpPr>
              <a:cxnSpLocks/>
            </p:cNvCxnSpPr>
            <p:nvPr/>
          </p:nvCxnSpPr>
          <p:spPr>
            <a:xfrm>
              <a:off x="9927190" y="1545870"/>
              <a:ext cx="1029329" cy="1503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2ED192C-19FE-0C29-3B34-9B0868FDD090}"/>
                </a:ext>
              </a:extLst>
            </p:cNvPr>
            <p:cNvSpPr txBox="1"/>
            <p:nvPr/>
          </p:nvSpPr>
          <p:spPr>
            <a:xfrm>
              <a:off x="9911838" y="1119381"/>
              <a:ext cx="99923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Control Registers</a:t>
              </a:r>
              <a:endParaRPr lang="en-GB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D5DAF04-1E61-3A18-13D9-B7E8076CB677}"/>
                </a:ext>
              </a:extLst>
            </p:cNvPr>
            <p:cNvSpPr txBox="1"/>
            <p:nvPr/>
          </p:nvSpPr>
          <p:spPr>
            <a:xfrm>
              <a:off x="8509513" y="1346068"/>
              <a:ext cx="6145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AXI4 FULL</a:t>
              </a:r>
              <a:endParaRPr lang="en-GB" sz="9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5665531D-D791-F14B-B8B6-1A0291DF42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70682" y="1707967"/>
              <a:ext cx="650590" cy="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7F523745-B56B-C8A7-92A4-B8B45E1E02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16640" y="1328969"/>
              <a:ext cx="1039880" cy="208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00CD1C9F-7321-25D8-7F1C-318B486D9FCA}"/>
                </a:ext>
              </a:extLst>
            </p:cNvPr>
            <p:cNvGrpSpPr/>
            <p:nvPr/>
          </p:nvGrpSpPr>
          <p:grpSpPr>
            <a:xfrm>
              <a:off x="9131182" y="1196000"/>
              <a:ext cx="792576" cy="1054147"/>
              <a:chOff x="2781601" y="2073966"/>
              <a:chExt cx="1937003" cy="2888973"/>
            </a:xfrm>
          </p:grpSpPr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ADAAD1FB-30F4-5896-1F63-6511340389B7}"/>
                  </a:ext>
                </a:extLst>
              </p:cNvPr>
              <p:cNvSpPr/>
              <p:nvPr/>
            </p:nvSpPr>
            <p:spPr>
              <a:xfrm>
                <a:off x="2796208" y="2073966"/>
                <a:ext cx="1905000" cy="288897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49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02" name="TextBox 201">
                <a:extLst>
                  <a:ext uri="{FF2B5EF4-FFF2-40B4-BE49-F238E27FC236}">
                    <a16:creationId xmlns:a16="http://schemas.microsoft.com/office/drawing/2014/main" id="{2B5ED1B5-AC2C-1E22-8B11-612C9D55575C}"/>
                  </a:ext>
                </a:extLst>
              </p:cNvPr>
              <p:cNvSpPr txBox="1"/>
              <p:nvPr/>
            </p:nvSpPr>
            <p:spPr>
              <a:xfrm>
                <a:off x="2781601" y="3129108"/>
                <a:ext cx="1937003" cy="6958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Translator</a:t>
                </a:r>
                <a:endParaRPr lang="en-GB" sz="105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18AE283D-0157-2565-F8F7-857253405A64}"/>
                </a:ext>
              </a:extLst>
            </p:cNvPr>
            <p:cNvGrpSpPr/>
            <p:nvPr/>
          </p:nvGrpSpPr>
          <p:grpSpPr>
            <a:xfrm>
              <a:off x="6196266" y="1847053"/>
              <a:ext cx="622721" cy="1302259"/>
              <a:chOff x="2796205" y="2073966"/>
              <a:chExt cx="1905002" cy="2888973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18487820-B215-B7FB-8CE8-9356674C3AAA}"/>
                  </a:ext>
                </a:extLst>
              </p:cNvPr>
              <p:cNvSpPr/>
              <p:nvPr/>
            </p:nvSpPr>
            <p:spPr>
              <a:xfrm>
                <a:off x="2796207" y="2073966"/>
                <a:ext cx="1905000" cy="288897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49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id="{A05FCAC0-B76B-E1C7-2C48-A2ED93BAAE9E}"/>
                  </a:ext>
                </a:extLst>
              </p:cNvPr>
              <p:cNvSpPr txBox="1"/>
              <p:nvPr/>
            </p:nvSpPr>
            <p:spPr>
              <a:xfrm>
                <a:off x="2796205" y="3004765"/>
                <a:ext cx="1881405" cy="95589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1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AXI </a:t>
                </a:r>
              </a:p>
              <a:p>
                <a:pPr algn="ctr"/>
                <a:r>
                  <a:rPr lang="en-US" sz="11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Master</a:t>
                </a:r>
                <a:endParaRPr lang="en-GB" sz="11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31" name="Arrow: Left-Right 130">
              <a:extLst>
                <a:ext uri="{FF2B5EF4-FFF2-40B4-BE49-F238E27FC236}">
                  <a16:creationId xmlns:a16="http://schemas.microsoft.com/office/drawing/2014/main" id="{EF561E3E-95B9-97EF-23C2-FB44AAEE5AC9}"/>
                </a:ext>
              </a:extLst>
            </p:cNvPr>
            <p:cNvSpPr/>
            <p:nvPr/>
          </p:nvSpPr>
          <p:spPr>
            <a:xfrm>
              <a:off x="6836322" y="2210763"/>
              <a:ext cx="622721" cy="574841"/>
            </a:xfrm>
            <a:prstGeom prst="leftRightArrow">
              <a:avLst>
                <a:gd name="adj1" fmla="val 50000"/>
                <a:gd name="adj2" fmla="val 3043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AXI BUS</a:t>
              </a:r>
              <a:endParaRPr lang="en-GB" sz="9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A8A3892D-7F5A-EFF9-57F2-3AADC5F40E67}"/>
                </a:ext>
              </a:extLst>
            </p:cNvPr>
            <p:cNvSpPr txBox="1"/>
            <p:nvPr/>
          </p:nvSpPr>
          <p:spPr>
            <a:xfrm>
              <a:off x="10030593" y="1351500"/>
              <a:ext cx="9397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Status Registers</a:t>
              </a:r>
              <a:endParaRPr lang="en-GB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80C27970-EBF7-58A9-5C4A-1C16CF4522BE}"/>
                </a:ext>
              </a:extLst>
            </p:cNvPr>
            <p:cNvGrpSpPr/>
            <p:nvPr/>
          </p:nvGrpSpPr>
          <p:grpSpPr>
            <a:xfrm>
              <a:off x="10970362" y="1118759"/>
              <a:ext cx="824031" cy="1207548"/>
              <a:chOff x="2796208" y="2073966"/>
              <a:chExt cx="1905000" cy="2888973"/>
            </a:xfrm>
          </p:grpSpPr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EE821AE4-EDFF-A900-1F2D-013F2F42E3B7}"/>
                  </a:ext>
                </a:extLst>
              </p:cNvPr>
              <p:cNvSpPr/>
              <p:nvPr/>
            </p:nvSpPr>
            <p:spPr>
              <a:xfrm>
                <a:off x="2796208" y="2073966"/>
                <a:ext cx="1905000" cy="288897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49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FF2F879F-B7AB-EB15-8178-47B07BD49F23}"/>
                  </a:ext>
                </a:extLst>
              </p:cNvPr>
              <p:cNvSpPr txBox="1"/>
              <p:nvPr/>
            </p:nvSpPr>
            <p:spPr>
              <a:xfrm>
                <a:off x="2800605" y="2317841"/>
                <a:ext cx="1900603" cy="62588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1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User logic</a:t>
                </a:r>
                <a:endParaRPr lang="en-GB" sz="11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DEA9BC87-B823-8ECE-2433-398B35C63869}"/>
                </a:ext>
              </a:extLst>
            </p:cNvPr>
            <p:cNvCxnSpPr>
              <a:cxnSpLocks/>
            </p:cNvCxnSpPr>
            <p:nvPr/>
          </p:nvCxnSpPr>
          <p:spPr>
            <a:xfrm>
              <a:off x="9923758" y="2117871"/>
              <a:ext cx="117973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7116E3F1-3526-74DF-502E-6758307A99A7}"/>
                </a:ext>
              </a:extLst>
            </p:cNvPr>
            <p:cNvCxnSpPr>
              <a:cxnSpLocks/>
            </p:cNvCxnSpPr>
            <p:nvPr/>
          </p:nvCxnSpPr>
          <p:spPr>
            <a:xfrm>
              <a:off x="9927190" y="1831871"/>
              <a:ext cx="117629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C43D0B62-B5D0-9025-EF8C-E28049959F3D}"/>
                </a:ext>
              </a:extLst>
            </p:cNvPr>
            <p:cNvGrpSpPr/>
            <p:nvPr/>
          </p:nvGrpSpPr>
          <p:grpSpPr>
            <a:xfrm>
              <a:off x="11103488" y="1740895"/>
              <a:ext cx="569832" cy="466967"/>
              <a:chOff x="2796208" y="2073966"/>
              <a:chExt cx="1920816" cy="2888973"/>
            </a:xfrm>
          </p:grpSpPr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96D67074-2569-C548-4751-3840EFB48BCB}"/>
                  </a:ext>
                </a:extLst>
              </p:cNvPr>
              <p:cNvSpPr/>
              <p:nvPr/>
            </p:nvSpPr>
            <p:spPr>
              <a:xfrm>
                <a:off x="2796208" y="2073966"/>
                <a:ext cx="1905000" cy="2888973"/>
              </a:xfrm>
              <a:prstGeom prst="rect">
                <a:avLst/>
              </a:prstGeom>
              <a:solidFill>
                <a:schemeClr val="bg2"/>
              </a:solidFill>
              <a:ln w="317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01DFEE3F-D409-0C37-F88D-AD5AE4BBF4B6}"/>
                  </a:ext>
                </a:extLst>
              </p:cNvPr>
              <p:cNvSpPr txBox="1"/>
              <p:nvPr/>
            </p:nvSpPr>
            <p:spPr>
              <a:xfrm>
                <a:off x="2812024" y="2807965"/>
                <a:ext cx="1905000" cy="142808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BRAM</a:t>
                </a:r>
                <a:endParaRPr lang="en-GB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2B8C96CB-C3E2-F3E9-1364-F456558DF2E8}"/>
                </a:ext>
              </a:extLst>
            </p:cNvPr>
            <p:cNvCxnSpPr>
              <a:cxnSpLocks/>
            </p:cNvCxnSpPr>
            <p:nvPr/>
          </p:nvCxnSpPr>
          <p:spPr>
            <a:xfrm>
              <a:off x="9927190" y="3066293"/>
              <a:ext cx="1029329" cy="1503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D580CE70-4E3E-E4BE-8E13-30E572C4775D}"/>
                </a:ext>
              </a:extLst>
            </p:cNvPr>
            <p:cNvSpPr txBox="1"/>
            <p:nvPr/>
          </p:nvSpPr>
          <p:spPr>
            <a:xfrm>
              <a:off x="8473474" y="2854686"/>
              <a:ext cx="650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AXI4 FULL</a:t>
              </a:r>
              <a:endParaRPr lang="en-GB" sz="9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2B2782B9-4940-BF62-57F7-538E6932F76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70682" y="3228389"/>
              <a:ext cx="650590" cy="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CD7C5370-50F3-692C-643E-A7E673B6B302}"/>
                </a:ext>
              </a:extLst>
            </p:cNvPr>
            <p:cNvCxnSpPr>
              <a:cxnSpLocks/>
            </p:cNvCxnSpPr>
            <p:nvPr/>
          </p:nvCxnSpPr>
          <p:spPr>
            <a:xfrm>
              <a:off x="9916640" y="2851474"/>
              <a:ext cx="104991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F7C2B620-8E1C-6C82-15BF-01FFDBCFC47E}"/>
                </a:ext>
              </a:extLst>
            </p:cNvPr>
            <p:cNvGrpSpPr/>
            <p:nvPr/>
          </p:nvGrpSpPr>
          <p:grpSpPr>
            <a:xfrm>
              <a:off x="9131182" y="2716423"/>
              <a:ext cx="792576" cy="1054147"/>
              <a:chOff x="2781601" y="2073966"/>
              <a:chExt cx="1937003" cy="2888973"/>
            </a:xfrm>
          </p:grpSpPr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B38F3C91-8949-5008-8556-AEAB0FB9B54F}"/>
                  </a:ext>
                </a:extLst>
              </p:cNvPr>
              <p:cNvSpPr/>
              <p:nvPr/>
            </p:nvSpPr>
            <p:spPr>
              <a:xfrm>
                <a:off x="2796208" y="2073966"/>
                <a:ext cx="1905000" cy="288897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49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372CFF53-5440-B08A-1C1C-48C5A7D00B49}"/>
                  </a:ext>
                </a:extLst>
              </p:cNvPr>
              <p:cNvSpPr txBox="1"/>
              <p:nvPr/>
            </p:nvSpPr>
            <p:spPr>
              <a:xfrm>
                <a:off x="2781601" y="3129108"/>
                <a:ext cx="1937003" cy="6958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Translator</a:t>
                </a:r>
                <a:endParaRPr lang="en-GB" sz="105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33F0C12B-947A-E744-0F14-DBCA8A2C7BF6}"/>
                </a:ext>
              </a:extLst>
            </p:cNvPr>
            <p:cNvGrpSpPr/>
            <p:nvPr/>
          </p:nvGrpSpPr>
          <p:grpSpPr>
            <a:xfrm>
              <a:off x="10970362" y="2639182"/>
              <a:ext cx="824031" cy="1207548"/>
              <a:chOff x="2796208" y="2073966"/>
              <a:chExt cx="1905000" cy="2888973"/>
            </a:xfrm>
          </p:grpSpPr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0A66D062-2F7A-6677-A422-BEDC4E54E094}"/>
                  </a:ext>
                </a:extLst>
              </p:cNvPr>
              <p:cNvSpPr/>
              <p:nvPr/>
            </p:nvSpPr>
            <p:spPr>
              <a:xfrm>
                <a:off x="2796208" y="2073966"/>
                <a:ext cx="1905000" cy="288897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349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62C5ED9F-4636-C76F-71D6-89AFF7CE3FD8}"/>
                  </a:ext>
                </a:extLst>
              </p:cNvPr>
              <p:cNvSpPr txBox="1"/>
              <p:nvPr/>
            </p:nvSpPr>
            <p:spPr>
              <a:xfrm>
                <a:off x="2819419" y="2317841"/>
                <a:ext cx="1881789" cy="62588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1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User logic</a:t>
                </a:r>
                <a:endParaRPr lang="en-GB" sz="11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14E4066F-EEAB-C0F1-0B65-B8A47E606F6C}"/>
                </a:ext>
              </a:extLst>
            </p:cNvPr>
            <p:cNvCxnSpPr>
              <a:cxnSpLocks/>
            </p:cNvCxnSpPr>
            <p:nvPr/>
          </p:nvCxnSpPr>
          <p:spPr>
            <a:xfrm>
              <a:off x="9923758" y="3638293"/>
              <a:ext cx="1184423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6EA516E-AAC3-817E-89A1-DC55E36B2803}"/>
                </a:ext>
              </a:extLst>
            </p:cNvPr>
            <p:cNvCxnSpPr>
              <a:cxnSpLocks/>
            </p:cNvCxnSpPr>
            <p:nvPr/>
          </p:nvCxnSpPr>
          <p:spPr>
            <a:xfrm>
              <a:off x="9927190" y="3352293"/>
              <a:ext cx="117629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82F3F33A-1BFC-A69F-836C-D659A3B2F12E}"/>
                </a:ext>
              </a:extLst>
            </p:cNvPr>
            <p:cNvGrpSpPr/>
            <p:nvPr/>
          </p:nvGrpSpPr>
          <p:grpSpPr>
            <a:xfrm>
              <a:off x="11103488" y="3261317"/>
              <a:ext cx="569832" cy="466967"/>
              <a:chOff x="2796208" y="2073966"/>
              <a:chExt cx="1920816" cy="2888973"/>
            </a:xfrm>
          </p:grpSpPr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8DA4BED1-7FAB-7F14-1CC1-4C1D55CA68B8}"/>
                  </a:ext>
                </a:extLst>
              </p:cNvPr>
              <p:cNvSpPr/>
              <p:nvPr/>
            </p:nvSpPr>
            <p:spPr>
              <a:xfrm>
                <a:off x="2796208" y="2073966"/>
                <a:ext cx="1905000" cy="2888973"/>
              </a:xfrm>
              <a:prstGeom prst="rect">
                <a:avLst/>
              </a:prstGeom>
              <a:solidFill>
                <a:schemeClr val="bg2"/>
              </a:solidFill>
              <a:ln w="317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2AF65C61-B305-EC38-1333-A429D084E83F}"/>
                  </a:ext>
                </a:extLst>
              </p:cNvPr>
              <p:cNvSpPr txBox="1"/>
              <p:nvPr/>
            </p:nvSpPr>
            <p:spPr>
              <a:xfrm>
                <a:off x="2812024" y="2807965"/>
                <a:ext cx="1905000" cy="142808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BRAM</a:t>
                </a:r>
                <a:endParaRPr lang="en-GB" sz="9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59ABACB8-D346-E253-F134-46FBBDE21C23}"/>
                </a:ext>
              </a:extLst>
            </p:cNvPr>
            <p:cNvSpPr txBox="1"/>
            <p:nvPr/>
          </p:nvSpPr>
          <p:spPr>
            <a:xfrm>
              <a:off x="9329134" y="2390408"/>
              <a:ext cx="677108" cy="194925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 algn="ctr"/>
              <a:r>
                <a:rPr lang="en-US" sz="3200" dirty="0">
                  <a:cs typeface="Helvetica" panose="020B0604020202020204" pitchFamily="34" charset="0"/>
                </a:rPr>
                <a:t>…</a:t>
              </a:r>
              <a:endParaRPr lang="en-GB" sz="3200" dirty="0">
                <a:cs typeface="Helvetica" panose="020B0604020202020204" pitchFamily="34" charset="0"/>
              </a:endParaRP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A47D19C2-7697-54BE-E8CC-C2AEFDA2AC66}"/>
                </a:ext>
              </a:extLst>
            </p:cNvPr>
            <p:cNvSpPr txBox="1"/>
            <p:nvPr/>
          </p:nvSpPr>
          <p:spPr>
            <a:xfrm>
              <a:off x="9911838" y="2636030"/>
              <a:ext cx="99923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Control Registers</a:t>
              </a:r>
              <a:endParaRPr lang="en-GB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1C353C33-661F-26FA-AB51-0F2D8324784A}"/>
                </a:ext>
              </a:extLst>
            </p:cNvPr>
            <p:cNvSpPr txBox="1"/>
            <p:nvPr/>
          </p:nvSpPr>
          <p:spPr>
            <a:xfrm>
              <a:off x="10030593" y="2868149"/>
              <a:ext cx="9397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Status Registers</a:t>
              </a:r>
              <a:endParaRPr lang="en-GB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A7A60542-215A-57C7-5FB0-8DDB3348EA61}"/>
                </a:ext>
              </a:extLst>
            </p:cNvPr>
            <p:cNvSpPr txBox="1"/>
            <p:nvPr/>
          </p:nvSpPr>
          <p:spPr>
            <a:xfrm>
              <a:off x="9659453" y="3123579"/>
              <a:ext cx="1572924" cy="254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Memory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E7825361-041D-D3AF-FB0A-7E2FFF6B0643}"/>
                </a:ext>
              </a:extLst>
            </p:cNvPr>
            <p:cNvSpPr txBox="1"/>
            <p:nvPr/>
          </p:nvSpPr>
          <p:spPr>
            <a:xfrm>
              <a:off x="10054496" y="3410683"/>
              <a:ext cx="799999" cy="254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Memory</a:t>
              </a:r>
            </a:p>
          </p:txBody>
        </p:sp>
      </p:grpSp>
      <p:sp>
        <p:nvSpPr>
          <p:cNvPr id="285" name="TextBox 284">
            <a:extLst>
              <a:ext uri="{FF2B5EF4-FFF2-40B4-BE49-F238E27FC236}">
                <a16:creationId xmlns:a16="http://schemas.microsoft.com/office/drawing/2014/main" id="{62F9AFCB-AB7B-4E43-8CFF-61ABE895B2EE}"/>
              </a:ext>
            </a:extLst>
          </p:cNvPr>
          <p:cNvSpPr txBox="1"/>
          <p:nvPr/>
        </p:nvSpPr>
        <p:spPr>
          <a:xfrm>
            <a:off x="9640832" y="1571272"/>
            <a:ext cx="1572924" cy="25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98E72F60-E972-1B58-7531-B912D8E43D56}"/>
              </a:ext>
            </a:extLst>
          </p:cNvPr>
          <p:cNvSpPr txBox="1"/>
          <p:nvPr/>
        </p:nvSpPr>
        <p:spPr>
          <a:xfrm>
            <a:off x="10035875" y="1858376"/>
            <a:ext cx="799999" cy="25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</a:t>
            </a:r>
          </a:p>
        </p:txBody>
      </p:sp>
    </p:spTree>
    <p:extLst>
      <p:ext uri="{BB962C8B-B14F-4D97-AF65-F5344CB8AC3E}">
        <p14:creationId xmlns:p14="http://schemas.microsoft.com/office/powerpoint/2010/main" val="3645073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1578B-AD6E-42A5-9557-C49E77C0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4929" y="95531"/>
            <a:ext cx="5480538" cy="89425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T</a:t>
            </a:r>
            <a:r>
              <a:rPr lang="pl-PL" sz="3200" dirty="0">
                <a:latin typeface="Helvetica" panose="020B0604020202020204" pitchFamily="34" charset="0"/>
                <a:cs typeface="Helvetica" panose="020B0604020202020204" pitchFamily="34" charset="0"/>
              </a:rPr>
              <a:t>ranslator</a:t>
            </a: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 instance example</a:t>
            </a:r>
            <a:endParaRPr lang="en-GB" sz="3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Footer Placeholder 10">
            <a:extLst>
              <a:ext uri="{FF2B5EF4-FFF2-40B4-BE49-F238E27FC236}">
                <a16:creationId xmlns:a16="http://schemas.microsoft.com/office/drawing/2014/main" id="{675DE37E-B6A6-2C5E-E99A-04C4C5915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894" y="6415881"/>
            <a:ext cx="10844212" cy="365125"/>
          </a:xfrm>
        </p:spPr>
        <p:txBody>
          <a:bodyPr/>
          <a:lstStyle/>
          <a:p>
            <a:r>
              <a:rPr lang="en-GB" sz="1000">
                <a:latin typeface="Helvetica" panose="020B0604020202020204" pitchFamily="34" charset="0"/>
                <a:cs typeface="Helvetica" panose="020B0604020202020204" pitchFamily="34" charset="0"/>
              </a:rPr>
              <a:t>Automatic code generation for managing the firmware &amp; software for configuration/status registers &amp; memories in the ATLAS L1 Central Trigger, Anna Kulińska</a:t>
            </a:r>
            <a:endParaRPr lang="en-GB" sz="1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8" name="Slide Number Placeholder 3">
            <a:extLst>
              <a:ext uri="{FF2B5EF4-FFF2-40B4-BE49-F238E27FC236}">
                <a16:creationId xmlns:a16="http://schemas.microsoft.com/office/drawing/2014/main" id="{168DA2FD-5D4E-7DE1-791B-BE2444638EF0}"/>
              </a:ext>
            </a:extLst>
          </p:cNvPr>
          <p:cNvSpPr txBox="1">
            <a:spLocks/>
          </p:cNvSpPr>
          <p:nvPr/>
        </p:nvSpPr>
        <p:spPr>
          <a:xfrm>
            <a:off x="11690774" y="6415881"/>
            <a:ext cx="3559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1AA6B9-F12A-44B8-A1DA-16D09B95CD32}" type="slidenum">
              <a:rPr lang="en-GB" b="1" smtClean="0">
                <a:latin typeface="Helvetica" panose="020B0604020202020204" pitchFamily="34" charset="0"/>
                <a:cs typeface="Helvetica" panose="020B0604020202020204" pitchFamily="34" charset="0"/>
              </a:rPr>
              <a:pPr/>
              <a:t>9</a:t>
            </a:fld>
            <a:endParaRPr lang="en-GB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03826E7-7893-31B1-298C-427CFFEE748E}"/>
              </a:ext>
            </a:extLst>
          </p:cNvPr>
          <p:cNvSpPr txBox="1"/>
          <p:nvPr/>
        </p:nvSpPr>
        <p:spPr>
          <a:xfrm>
            <a:off x="6208410" y="954386"/>
            <a:ext cx="5281911" cy="546149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274320" rIns="274320" bIns="274320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GB" sz="900" kern="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GB" sz="900" kern="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GB" sz="900" kern="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slr1_i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entity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8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SLR1_reg_translator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generic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map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ADDR_BITS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SLR1_ADDR_BITS</a:t>
            </a: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port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b="1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map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rst_i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rst_i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clk_i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clk_i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axi_full_mosi_i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 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axi_full_mosi_i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00" kern="0" dirty="0">
                <a:solidFill>
                  <a:srgbClr val="FF8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axi_full_miso_o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axi_full_miso_o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00" kern="0" dirty="0">
                <a:solidFill>
                  <a:srgbClr val="FF8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reg_mosi_o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slr1_reg_mosi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reg_miso_i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slr1_reg_miso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mem_mosi_o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slr1_mem_mosi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mem_miso_i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 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slr1_mem_miso</a:t>
            </a: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b="1" kern="0" dirty="0">
                <a:solidFill>
                  <a:srgbClr val="00008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GB" sz="10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E2C56D4-C214-DC48-C60E-E1955838D794}"/>
              </a:ext>
            </a:extLst>
          </p:cNvPr>
          <p:cNvSpPr/>
          <p:nvPr/>
        </p:nvSpPr>
        <p:spPr>
          <a:xfrm>
            <a:off x="6958392" y="1128551"/>
            <a:ext cx="3686071" cy="585894"/>
          </a:xfrm>
          <a:prstGeom prst="roundRect">
            <a:avLst>
              <a:gd name="adj" fmla="val 3399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SLR1 DECODER</a:t>
            </a:r>
            <a:endParaRPr lang="en-GB" sz="14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CE594F1-7D55-E17D-74F5-0526B4F3084D}"/>
              </a:ext>
            </a:extLst>
          </p:cNvPr>
          <p:cNvSpPr/>
          <p:nvPr/>
        </p:nvSpPr>
        <p:spPr>
          <a:xfrm>
            <a:off x="9512081" y="2631627"/>
            <a:ext cx="1577421" cy="652521"/>
          </a:xfrm>
          <a:prstGeom prst="roundRect">
            <a:avLst/>
          </a:prstGeom>
          <a:solidFill>
            <a:srgbClr val="DFC9EF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AXI4 FULL BUS INTERFACE CONNECTIONS</a:t>
            </a:r>
            <a:endParaRPr lang="en-GB" sz="10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7D32756-C2C2-DEF1-AF91-72ED23D79E22}"/>
              </a:ext>
            </a:extLst>
          </p:cNvPr>
          <p:cNvCxnSpPr>
            <a:cxnSpLocks/>
          </p:cNvCxnSpPr>
          <p:nvPr/>
        </p:nvCxnSpPr>
        <p:spPr>
          <a:xfrm flipH="1">
            <a:off x="9350682" y="3284148"/>
            <a:ext cx="921523" cy="757676"/>
          </a:xfrm>
          <a:prstGeom prst="straightConnector1">
            <a:avLst/>
          </a:prstGeom>
          <a:ln w="28575">
            <a:solidFill>
              <a:srgbClr val="7030A0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EFC2BB5-CFA7-D381-1DF4-EF69548AE7FB}"/>
              </a:ext>
            </a:extLst>
          </p:cNvPr>
          <p:cNvSpPr/>
          <p:nvPr/>
        </p:nvSpPr>
        <p:spPr>
          <a:xfrm>
            <a:off x="8367390" y="4041824"/>
            <a:ext cx="1541078" cy="584630"/>
          </a:xfrm>
          <a:prstGeom prst="roundRect">
            <a:avLst/>
          </a:prstGeom>
          <a:noFill/>
          <a:ln w="19050">
            <a:solidFill>
              <a:srgbClr val="DFC9E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6CA4758-2E80-1D09-BAB9-C3D4274132D8}"/>
              </a:ext>
            </a:extLst>
          </p:cNvPr>
          <p:cNvSpPr/>
          <p:nvPr/>
        </p:nvSpPr>
        <p:spPr>
          <a:xfrm>
            <a:off x="10113353" y="5611527"/>
            <a:ext cx="1266850" cy="65252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MEMORY INTERFACE IN/OUT</a:t>
            </a:r>
            <a:endParaRPr lang="en-GB" sz="10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0EA7415-8053-09A9-ADC4-974C34E7633B}"/>
              </a:ext>
            </a:extLst>
          </p:cNvPr>
          <p:cNvCxnSpPr>
            <a:cxnSpLocks/>
            <a:stCxn id="70" idx="1"/>
            <a:endCxn id="72" idx="3"/>
          </p:cNvCxnSpPr>
          <p:nvPr/>
        </p:nvCxnSpPr>
        <p:spPr>
          <a:xfrm flipH="1" flipV="1">
            <a:off x="9570077" y="5567112"/>
            <a:ext cx="543276" cy="370676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F6FF8DC0-DC79-03EF-4FFD-ECA18D89516D}"/>
              </a:ext>
            </a:extLst>
          </p:cNvPr>
          <p:cNvSpPr/>
          <p:nvPr/>
        </p:nvSpPr>
        <p:spPr>
          <a:xfrm>
            <a:off x="8369082" y="5276670"/>
            <a:ext cx="1200995" cy="580884"/>
          </a:xfrm>
          <a:prstGeom prst="roundRect">
            <a:avLst/>
          </a:pr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F934201-CD3E-F38D-673A-2243ECEAD641}"/>
              </a:ext>
            </a:extLst>
          </p:cNvPr>
          <p:cNvSpPr/>
          <p:nvPr/>
        </p:nvSpPr>
        <p:spPr>
          <a:xfrm>
            <a:off x="10113353" y="4787225"/>
            <a:ext cx="1478139" cy="65252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STATUS REGISTERS INPUT RECORD</a:t>
            </a:r>
            <a:endParaRPr lang="en-GB" sz="10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210691C-B77F-E343-263E-E6A8F051441F}"/>
              </a:ext>
            </a:extLst>
          </p:cNvPr>
          <p:cNvCxnSpPr>
            <a:cxnSpLocks/>
            <a:stCxn id="14" idx="1"/>
            <a:endCxn id="16" idx="3"/>
          </p:cNvCxnSpPr>
          <p:nvPr/>
        </p:nvCxnSpPr>
        <p:spPr>
          <a:xfrm flipH="1" flipV="1">
            <a:off x="9521899" y="5085290"/>
            <a:ext cx="591454" cy="28196"/>
          </a:xfrm>
          <a:prstGeom prst="straightConnector1">
            <a:avLst/>
          </a:prstGeom>
          <a:ln w="28575">
            <a:solidFill>
              <a:srgbClr val="00B050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3AEE8F8-6B84-8DFA-5738-B785948D0C6C}"/>
              </a:ext>
            </a:extLst>
          </p:cNvPr>
          <p:cNvSpPr/>
          <p:nvPr/>
        </p:nvSpPr>
        <p:spPr>
          <a:xfrm>
            <a:off x="8378900" y="4977830"/>
            <a:ext cx="1142999" cy="214920"/>
          </a:xfrm>
          <a:prstGeom prst="round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D0EAA88-D739-1F67-E30C-0F4ECC86EDF7}"/>
              </a:ext>
            </a:extLst>
          </p:cNvPr>
          <p:cNvSpPr/>
          <p:nvPr/>
        </p:nvSpPr>
        <p:spPr>
          <a:xfrm>
            <a:off x="10211327" y="3817381"/>
            <a:ext cx="1541079" cy="65252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REGISTERS OUTPUT RECORD</a:t>
            </a:r>
            <a:endParaRPr lang="en-GB" sz="10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CCFC383-8034-25D9-E006-AD26F6DA6851}"/>
              </a:ext>
            </a:extLst>
          </p:cNvPr>
          <p:cNvCxnSpPr>
            <a:cxnSpLocks/>
          </p:cNvCxnSpPr>
          <p:nvPr/>
        </p:nvCxnSpPr>
        <p:spPr>
          <a:xfrm flipH="1">
            <a:off x="9521899" y="4457090"/>
            <a:ext cx="750306" cy="352346"/>
          </a:xfrm>
          <a:prstGeom prst="straightConnector1">
            <a:avLst/>
          </a:prstGeom>
          <a:ln w="28575">
            <a:solidFill>
              <a:srgbClr val="0070C0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BD7C711-D702-C16A-9338-2FC1A22F328B}"/>
              </a:ext>
            </a:extLst>
          </p:cNvPr>
          <p:cNvSpPr/>
          <p:nvPr/>
        </p:nvSpPr>
        <p:spPr>
          <a:xfrm>
            <a:off x="8378900" y="4674332"/>
            <a:ext cx="1142999" cy="215268"/>
          </a:xfrm>
          <a:prstGeom prst="roundRect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BE8700-5A29-B4AF-3C65-3572C73F9A4E}"/>
              </a:ext>
            </a:extLst>
          </p:cNvPr>
          <p:cNvSpPr txBox="1"/>
          <p:nvPr/>
        </p:nvSpPr>
        <p:spPr>
          <a:xfrm>
            <a:off x="229303" y="1141614"/>
            <a:ext cx="5940301" cy="5194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&lt;block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</a:t>
            </a:r>
            <a:r>
              <a:rPr lang="en-GB" sz="1000" b="1" kern="0" dirty="0">
                <a:solidFill>
                  <a:srgbClr val="8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"0x00000000“ 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decoder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"SLR1"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000" b="1" kern="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&lt;register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SpyPlayControl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"0x00000008"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modf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"RW"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SpyEnable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"0x00000004"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"BOOLEAN"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PlaybackEnable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"0x00000008"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"BOOLEAN"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PlaybackLastAddress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"0x0000FFF0"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"NUMBER"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"Mode"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"0x00000003"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"OFF"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"0x00000000"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"SL"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"0x00000001"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"PG"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"0x00000002"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&lt;value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"SPY"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"0x00000003"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&lt;/field&gt;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&lt;/register&gt;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07000"/>
              </a:lnSpc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&lt;register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BcidOffset</a:t>
            </a:r>
            <a:r>
              <a:rPr lang="en-GB" sz="1000" b="1" kern="0" dirty="0">
                <a:solidFill>
                  <a:srgbClr val="8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1000" kern="0" dirty="0" err="1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"0x0000000C"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modf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"RW"</a:t>
            </a:r>
            <a:r>
              <a:rPr lang="en-GB" sz="1000" kern="0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b="1" kern="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1000" kern="0" dirty="0">
              <a:solidFill>
                <a:srgbClr val="0000FF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1000" kern="0" dirty="0">
              <a:solidFill>
                <a:srgbClr val="0000FF"/>
              </a:solidFill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&lt;register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SpyPlayStatus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"0x00000000"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modf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"R"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PlaybackBusy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"0x00000008"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"BOOLEAN"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</a:p>
          <a:p>
            <a:pPr>
              <a:lnSpc>
                <a:spcPct val="107000"/>
              </a:lnSpc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SpyBusy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"0x00000004"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"BOOLEAN"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&lt;field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SpyAddress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"0x0000FFF0"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"NUMBER"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&lt;/register&gt;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1000" kern="0" dirty="0">
              <a:solidFill>
                <a:srgbClr val="0000FF"/>
              </a:solidFill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&lt;register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BcidMonitor</a:t>
            </a:r>
            <a:r>
              <a:rPr lang="en-GB" sz="1000" b="1" kern="0" dirty="0">
                <a:solidFill>
                  <a:srgbClr val="8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GB" sz="1000" kern="0" dirty="0" err="1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"0x00000004"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 err="1">
                <a:solidFill>
                  <a:srgbClr val="FF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modf</a:t>
            </a:r>
            <a:r>
              <a:rPr lang="en-GB" sz="1000" kern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"R"</a:t>
            </a:r>
            <a:r>
              <a:rPr lang="en-GB" sz="1000" kern="0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b="1" kern="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1000" b="1" kern="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1000" b="1" kern="0" dirty="0">
              <a:solidFill>
                <a:srgbClr val="000000"/>
              </a:solidFill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&lt;memory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b="1" kern="0" dirty="0" err="1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SectorMemory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GB" sz="1000" kern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"0x00010000"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kern="0" dirty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en-GB" sz="1000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GB" sz="1000" b="1" kern="0" dirty="0">
                <a:solidFill>
                  <a:srgbClr val="8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"0x10000"</a:t>
            </a: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kern="0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&lt;/block&gt;</a:t>
            </a:r>
            <a:r>
              <a:rPr lang="en-GB" sz="1000" b="1" kern="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000" kern="0" dirty="0">
                <a:solidFill>
                  <a:srgbClr val="008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&lt;!-- SLI --&gt;</a:t>
            </a:r>
            <a:endParaRPr lang="en-GB" sz="10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42A6413E-59F0-EB3B-AB75-FFAFF98EC8EA}"/>
              </a:ext>
            </a:extLst>
          </p:cNvPr>
          <p:cNvSpPr/>
          <p:nvPr/>
        </p:nvSpPr>
        <p:spPr>
          <a:xfrm>
            <a:off x="240324" y="1574188"/>
            <a:ext cx="5767633" cy="2326300"/>
          </a:xfrm>
          <a:prstGeom prst="roundRect">
            <a:avLst>
              <a:gd name="adj" fmla="val 3774"/>
            </a:avLst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E5838423-978C-49BB-8C54-4AC8B0C8642B}"/>
              </a:ext>
            </a:extLst>
          </p:cNvPr>
          <p:cNvSpPr/>
          <p:nvPr/>
        </p:nvSpPr>
        <p:spPr>
          <a:xfrm>
            <a:off x="240323" y="4029109"/>
            <a:ext cx="5767633" cy="1328704"/>
          </a:xfrm>
          <a:prstGeom prst="roundRect">
            <a:avLst>
              <a:gd name="adj" fmla="val 3774"/>
            </a:avLst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546A2289-3D04-7D96-EF97-9EE9BE9C6767}"/>
              </a:ext>
            </a:extLst>
          </p:cNvPr>
          <p:cNvSpPr/>
          <p:nvPr/>
        </p:nvSpPr>
        <p:spPr>
          <a:xfrm>
            <a:off x="240322" y="5488849"/>
            <a:ext cx="5767633" cy="347057"/>
          </a:xfrm>
          <a:prstGeom prst="roundRect">
            <a:avLst>
              <a:gd name="adj" fmla="val 13811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3C04E76A-E985-FE5D-F21C-9D5E4494C24B}"/>
              </a:ext>
            </a:extLst>
          </p:cNvPr>
          <p:cNvSpPr/>
          <p:nvPr/>
        </p:nvSpPr>
        <p:spPr>
          <a:xfrm>
            <a:off x="4650399" y="1061461"/>
            <a:ext cx="1368579" cy="406413"/>
          </a:xfrm>
          <a:prstGeom prst="roundRect">
            <a:avLst>
              <a:gd name="adj" fmla="val 19594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218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29237</TotalTime>
  <Words>5436</Words>
  <Application>Microsoft Office PowerPoint</Application>
  <PresentationFormat>Widescreen</PresentationFormat>
  <Paragraphs>723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Aptos</vt:lpstr>
      <vt:lpstr>Arial</vt:lpstr>
      <vt:lpstr>Calibri</vt:lpstr>
      <vt:lpstr>Calibri Light</vt:lpstr>
      <vt:lpstr>Consolas</vt:lpstr>
      <vt:lpstr>Courier New</vt:lpstr>
      <vt:lpstr>Helvetica</vt:lpstr>
      <vt:lpstr>Wingdings</vt:lpstr>
      <vt:lpstr>Office Theme</vt:lpstr>
      <vt:lpstr>Automatic code generation for managing the firmware and software for configuration/status registers and memories in the ATLAS Level-1 Central Trigger </vt:lpstr>
      <vt:lpstr>Overview:</vt:lpstr>
      <vt:lpstr>HardwareCompiler</vt:lpstr>
      <vt:lpstr>Firmware &amp; software development flow</vt:lpstr>
      <vt:lpstr>XML register map</vt:lpstr>
      <vt:lpstr>Firmware development </vt:lpstr>
      <vt:lpstr>VHDL code</vt:lpstr>
      <vt:lpstr>Register/Memory Translator</vt:lpstr>
      <vt:lpstr>Translator instance example</vt:lpstr>
      <vt:lpstr>Software development  &amp;  Hardware testing</vt:lpstr>
      <vt:lpstr>C++ methods</vt:lpstr>
      <vt:lpstr>Python hardware test scripts</vt:lpstr>
      <vt:lpstr>Summary</vt:lpstr>
      <vt:lpstr>Thank you for your attention!  Questions? </vt:lpstr>
      <vt:lpstr>PowerPoint Presentation</vt:lpstr>
      <vt:lpstr>PowerPoint Presentation</vt:lpstr>
      <vt:lpstr>PowerPoint Presentation</vt:lpstr>
      <vt:lpstr>PowerPoint Presentation</vt:lpstr>
      <vt:lpstr>Translator example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ALTI – ATLAS Level-1Trigger Interface</dc:title>
  <dc:creator>Anna Malgorzata Kulinska</dc:creator>
  <cp:lastModifiedBy>Anna Malgorzata Kulinska</cp:lastModifiedBy>
  <cp:revision>1378</cp:revision>
  <dcterms:created xsi:type="dcterms:W3CDTF">2021-01-13T18:21:47Z</dcterms:created>
  <dcterms:modified xsi:type="dcterms:W3CDTF">2024-06-12T15:12:34Z</dcterms:modified>
</cp:coreProperties>
</file>