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9" r:id="rId3"/>
    <p:sldId id="280" r:id="rId4"/>
    <p:sldId id="281" r:id="rId5"/>
    <p:sldId id="282" r:id="rId6"/>
  </p:sldIdLst>
  <p:sldSz cx="12192000" cy="6858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7" roundtripDataSignature="AMtx7mhFZ4+moybd8dKas6LQpqE2H0iEm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Pullia" initials="" lastIdx="4" clrIdx="0"/>
  <p:cmAuthor id="1" name="Alessio Mereghetti" initials="" lastIdx="2" clrIdx="1"/>
  <p:cmAuthor id="2" name="GUGLIELMO FRISELLA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31879E"/>
    <a:srgbClr val="B03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C07C4E-84DC-45D1-94D2-41DEAC95ECE9}">
  <a:tblStyle styleId="{85C07C4E-84DC-45D1-94D2-41DEAC95ECE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88" autoAdjust="0"/>
  </p:normalViewPr>
  <p:slideViewPr>
    <p:cSldViewPr snapToGrid="0">
      <p:cViewPr varScale="1">
        <p:scale>
          <a:sx n="167" d="100"/>
          <a:sy n="167" d="100"/>
        </p:scale>
        <p:origin x="2309" y="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68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67" Type="http://customschemas.google.com/relationships/presentationmetadata" Target="metadata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6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4621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764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0;p10"/>
          <p:cNvSpPr txBox="1"/>
          <p:nvPr userDrawn="1"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60423" y="886348"/>
            <a:ext cx="9462560" cy="2057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ct val="99880"/>
            </a:pPr>
            <a:r>
              <a:rPr lang="en-US" dirty="0" smtClean="0"/>
              <a:t>Overview on the requirements </a:t>
            </a:r>
            <a:br>
              <a:rPr lang="en-US" dirty="0" smtClean="0"/>
            </a:br>
            <a:r>
              <a:rPr lang="en-US" dirty="0" smtClean="0"/>
              <a:t>of the carbon ion gantry </a:t>
            </a:r>
            <a:endParaRPr dirty="0"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760423" y="3499481"/>
            <a:ext cx="6120437" cy="455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indent="0">
              <a:spcBef>
                <a:spcPts val="0"/>
              </a:spcBef>
              <a:buSzPct val="100000"/>
            </a:pPr>
            <a:r>
              <a:rPr lang="en-US" sz="2600" dirty="0" smtClean="0"/>
              <a:t>E. Felcini</a:t>
            </a:r>
            <a:endParaRPr sz="2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760423" y="5291779"/>
            <a:ext cx="514756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600" dirty="0" err="1" smtClean="0">
                <a:solidFill>
                  <a:schemeClr val="bg1"/>
                </a:solidFill>
              </a:rPr>
              <a:t>HITRIplus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- Brainstorming </a:t>
            </a:r>
            <a:r>
              <a:rPr lang="en-US" sz="1600" dirty="0">
                <a:solidFill>
                  <a:schemeClr val="bg1"/>
                </a:solidFill>
              </a:rPr>
              <a:t>on gantry risk management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760423" y="5630333"/>
            <a:ext cx="1096775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408"/>
              </a:spcBef>
              <a:buClr>
                <a:schemeClr val="lt1"/>
              </a:buClr>
              <a:buSzPct val="100000"/>
            </a:pPr>
            <a:r>
              <a:rPr lang="en-US" sz="1600" dirty="0" smtClean="0">
                <a:solidFill>
                  <a:schemeClr val="bg1"/>
                </a:solidFill>
              </a:rPr>
              <a:t>26/02/203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2451736-D46B-4864-9513-819705F6C016}"/>
              </a:ext>
            </a:extLst>
          </p:cNvPr>
          <p:cNvSpPr txBox="1"/>
          <p:nvPr/>
        </p:nvSpPr>
        <p:spPr>
          <a:xfrm>
            <a:off x="689672" y="176969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Clinical Requirements</a:t>
            </a:r>
            <a:endParaRPr lang="en-US" sz="2400" i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689672" y="990774"/>
            <a:ext cx="1024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360-degree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Volumetric imaging at the </a:t>
            </a:r>
            <a:r>
              <a:rPr lang="en-US" sz="1800" dirty="0" smtClean="0"/>
              <a:t>isocenter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Free space </a:t>
            </a:r>
            <a:r>
              <a:rPr lang="en-US" sz="1800" dirty="0"/>
              <a:t>between nozzle and the isocenter shall be 0.80 m (</a:t>
            </a:r>
            <a:r>
              <a:rPr lang="en-US" sz="1800" dirty="0" smtClean="0"/>
              <a:t>allowing </a:t>
            </a:r>
            <a:r>
              <a:rPr lang="en-US" sz="1800" dirty="0"/>
              <a:t>for no-coplanar beams</a:t>
            </a:r>
            <a:r>
              <a:rPr lang="en-US" sz="1800" dirty="0" smtClean="0"/>
              <a:t>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Selectable beam size: 8 and 12 mm FWHM at the minimum extraction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beam spots with a position precision of &lt; 0.5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round shaped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spots (x-y)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at every gantry angle. (FWHM tolerance of ±10% or 1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mm)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Delivery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of Protons (from 60 MeV, 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=1.1 Tm) and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Carbon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Ions (up to 430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MeV/u,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=6.6 Tm), plus Helium and Oxygen 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The gantry shall be clinically available after 4 days of standard maintenance (every 3 moths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).</a:t>
            </a:r>
            <a:b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If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a long shut down (7 days) is needed, it must occur not more than 1 times per year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SAD shall be at least 2 m (better 2.5 m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Spot scanning: minimum 200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mm x 300 mm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at 20 m/s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0681942">
            <a:off x="9035296" y="632661"/>
            <a:ext cx="176076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Mechanics and integration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681942">
            <a:off x="9002608" y="2275872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Beam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o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ptics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681942">
            <a:off x="9002608" y="3726960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SC magnets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81942">
            <a:off x="9039157" y="5230635"/>
            <a:ext cx="1542896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Scanning magnets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2451736-D46B-4864-9513-819705F6C016}"/>
              </a:ext>
            </a:extLst>
          </p:cNvPr>
          <p:cNvSpPr txBox="1"/>
          <p:nvPr/>
        </p:nvSpPr>
        <p:spPr>
          <a:xfrm>
            <a:off x="689672" y="176969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Clinical Requirements</a:t>
            </a:r>
            <a:endParaRPr lang="en-US" sz="2400" i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689672" y="990774"/>
            <a:ext cx="1024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360-degree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Volumetric imaging at the isocenter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Free space between nozzle and the isocenter shall be 0.80 m (allowing for no-coplanar beams)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Selectable beam size: 8 and 12 mm FWHM at the minimum extraction </a:t>
            </a:r>
            <a:r>
              <a:rPr lang="en-US" sz="1800" dirty="0" smtClean="0"/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Deliver beam spots with a position precision of &lt; 0.5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Deliver round shaped </a:t>
            </a:r>
            <a:r>
              <a:rPr lang="en-US" sz="1800" dirty="0" smtClean="0"/>
              <a:t>spots (x-y) </a:t>
            </a:r>
            <a:r>
              <a:rPr lang="en-US" sz="1800" dirty="0"/>
              <a:t>at every gantry angle. (FWHM tolerance of ±10% or 1 </a:t>
            </a:r>
            <a:r>
              <a:rPr lang="en-US" sz="1800" dirty="0" smtClean="0"/>
              <a:t>mm)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Delivery of Protons (from 60 MeV, 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=1.1 Tm) and </a:t>
            </a:r>
            <a:br>
              <a:rPr lang="en-US" sz="1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Carbon Ions (up to 430 MeV/u, 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=6.6 Tm), plus Helium and Oxygen 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The gantry shall be clinically available after 4 days of standard maintenance (every 3 moths).</a:t>
            </a:r>
            <a:br>
              <a:rPr lang="en-US" sz="1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If a long shut down (7 days) is needed, it must occur not more than 1 times per year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SAD shall be at least 2 m (better 2.5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Spot scanning: minimum 200 mm x 300 mm at 20 m/s</a:t>
            </a:r>
          </a:p>
        </p:txBody>
      </p:sp>
      <p:sp>
        <p:nvSpPr>
          <p:cNvPr id="2" name="TextBox 1"/>
          <p:cNvSpPr txBox="1"/>
          <p:nvPr/>
        </p:nvSpPr>
        <p:spPr>
          <a:xfrm rot="20681942">
            <a:off x="9035296" y="632661"/>
            <a:ext cx="1760760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Mechanics and integration</a:t>
            </a:r>
          </a:p>
        </p:txBody>
      </p:sp>
      <p:sp>
        <p:nvSpPr>
          <p:cNvPr id="5" name="TextBox 4"/>
          <p:cNvSpPr txBox="1"/>
          <p:nvPr/>
        </p:nvSpPr>
        <p:spPr>
          <a:xfrm rot="20681942">
            <a:off x="9002608" y="2275872"/>
            <a:ext cx="154289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Beam </a:t>
            </a:r>
            <a:r>
              <a:rPr lang="en-US" sz="1800" dirty="0">
                <a:solidFill>
                  <a:srgbClr val="FF0000"/>
                </a:solidFill>
              </a:rPr>
              <a:t>o</a:t>
            </a:r>
            <a:r>
              <a:rPr lang="en-US" sz="1800" dirty="0" smtClean="0">
                <a:solidFill>
                  <a:srgbClr val="FF0000"/>
                </a:solidFill>
              </a:rPr>
              <a:t>ptics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681942">
            <a:off x="9002608" y="3726960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SC magnets</a:t>
            </a:r>
          </a:p>
        </p:txBody>
      </p:sp>
      <p:sp>
        <p:nvSpPr>
          <p:cNvPr id="7" name="TextBox 6"/>
          <p:cNvSpPr txBox="1"/>
          <p:nvPr/>
        </p:nvSpPr>
        <p:spPr>
          <a:xfrm rot="20681942">
            <a:off x="9039157" y="5230635"/>
            <a:ext cx="1542896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Scanning magnets</a:t>
            </a:r>
          </a:p>
        </p:txBody>
      </p:sp>
    </p:spTree>
    <p:extLst>
      <p:ext uri="{BB962C8B-B14F-4D97-AF65-F5344CB8AC3E}">
        <p14:creationId xmlns:p14="http://schemas.microsoft.com/office/powerpoint/2010/main" val="284763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2451736-D46B-4864-9513-819705F6C016}"/>
              </a:ext>
            </a:extLst>
          </p:cNvPr>
          <p:cNvSpPr txBox="1"/>
          <p:nvPr/>
        </p:nvSpPr>
        <p:spPr>
          <a:xfrm>
            <a:off x="689672" y="176969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Clinical Requirements</a:t>
            </a:r>
            <a:endParaRPr lang="en-US" sz="2400" i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689672" y="990774"/>
            <a:ext cx="1024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360-degree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Volumetric imaging at the isocenter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Free space between nozzle and the isocenter shall be 0.80 m (allowing for no-coplanar beams)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Selectable beam size: 8 and 12 mm FWHM at the minimum extraction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beam spots with a position precision of &lt; 0.5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round shaped spots (x-y) at every gantry angle. (FWHM tolerance of ±10% or 1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Delivery </a:t>
            </a:r>
            <a:r>
              <a:rPr lang="en-US" sz="1800" dirty="0"/>
              <a:t>of Protons (from 60 MeV, B</a:t>
            </a:r>
            <a:r>
              <a:rPr lang="el-GR" sz="1800" dirty="0"/>
              <a:t>ρ</a:t>
            </a:r>
            <a:r>
              <a:rPr lang="en-US" sz="1800" dirty="0"/>
              <a:t>=1.1 Tm) and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Carbon </a:t>
            </a:r>
            <a:r>
              <a:rPr lang="en-US" sz="1800" dirty="0"/>
              <a:t>Ions (up to 430 </a:t>
            </a:r>
            <a:r>
              <a:rPr lang="en-US" sz="1800" dirty="0" smtClean="0"/>
              <a:t>MeV/u, </a:t>
            </a:r>
            <a:r>
              <a:rPr lang="en-US" sz="1800" dirty="0"/>
              <a:t>B</a:t>
            </a:r>
            <a:r>
              <a:rPr lang="el-GR" sz="1800" dirty="0"/>
              <a:t>ρ</a:t>
            </a:r>
            <a:r>
              <a:rPr lang="en-US" sz="1800" dirty="0"/>
              <a:t>=6.6 Tm), plus Helium and Oxygen 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gantry shall be clinically available after 4 days of standard maintenance (every 3 moths</a:t>
            </a:r>
            <a:r>
              <a:rPr lang="en-US" sz="1800" dirty="0" smtClean="0"/>
              <a:t>).</a:t>
            </a:r>
            <a:br>
              <a:rPr lang="en-US" sz="1800" dirty="0" smtClean="0"/>
            </a:br>
            <a:r>
              <a:rPr lang="en-US" sz="1800" dirty="0" smtClean="0"/>
              <a:t>If </a:t>
            </a:r>
            <a:r>
              <a:rPr lang="en-US" sz="1800" dirty="0"/>
              <a:t>a long shut down (7 days) is needed, it must occur not more than 1 times per year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SAD shall be at least 2 m (better 2.5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Spot scanning: minimum 200 mm x 300 mm at 20 m/s</a:t>
            </a:r>
          </a:p>
        </p:txBody>
      </p:sp>
      <p:sp>
        <p:nvSpPr>
          <p:cNvPr id="2" name="TextBox 1"/>
          <p:cNvSpPr txBox="1"/>
          <p:nvPr/>
        </p:nvSpPr>
        <p:spPr>
          <a:xfrm rot="20681942">
            <a:off x="9035296" y="632661"/>
            <a:ext cx="1760760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Mechanics and integration</a:t>
            </a:r>
          </a:p>
        </p:txBody>
      </p:sp>
      <p:sp>
        <p:nvSpPr>
          <p:cNvPr id="5" name="TextBox 4"/>
          <p:cNvSpPr txBox="1"/>
          <p:nvPr/>
        </p:nvSpPr>
        <p:spPr>
          <a:xfrm rot="20681942">
            <a:off x="9002608" y="2275872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Beam optics</a:t>
            </a:r>
          </a:p>
        </p:txBody>
      </p:sp>
      <p:sp>
        <p:nvSpPr>
          <p:cNvPr id="6" name="TextBox 5"/>
          <p:cNvSpPr txBox="1"/>
          <p:nvPr/>
        </p:nvSpPr>
        <p:spPr>
          <a:xfrm rot="20681942">
            <a:off x="9002608" y="3726960"/>
            <a:ext cx="154289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 magnets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81942">
            <a:off x="9039157" y="5230635"/>
            <a:ext cx="1542896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Scanning magnets</a:t>
            </a:r>
          </a:p>
        </p:txBody>
      </p:sp>
    </p:spTree>
    <p:extLst>
      <p:ext uri="{BB962C8B-B14F-4D97-AF65-F5344CB8AC3E}">
        <p14:creationId xmlns:p14="http://schemas.microsoft.com/office/powerpoint/2010/main" val="251499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2451736-D46B-4864-9513-819705F6C016}"/>
              </a:ext>
            </a:extLst>
          </p:cNvPr>
          <p:cNvSpPr txBox="1"/>
          <p:nvPr/>
        </p:nvSpPr>
        <p:spPr>
          <a:xfrm>
            <a:off x="689672" y="176969"/>
            <a:ext cx="3183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Clinical Requirements</a:t>
            </a:r>
            <a:endParaRPr lang="en-US" sz="2400" i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689672" y="990774"/>
            <a:ext cx="1024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360-degree rotation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Volumetric imaging at the isocenter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Free space between nozzle and the isocenter shall be 0.80 m (allowing for no-coplanar beams)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Selectable beam size: 8 and 12 mm FWHM at the minimum extraction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beam spots with a position precision of &lt; 0.5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 round shaped spots (x-y) at every gantry angle. (FWHM tolerance of ±10% or 1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Delivery of Protons (from 60 MeV, 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=1.1 Tm) and </a:t>
            </a:r>
            <a:br>
              <a:rPr lang="en-US" sz="1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Carbon Ions (up to 430 MeV/u, B</a:t>
            </a:r>
            <a:r>
              <a:rPr lang="el-GR" sz="1800" dirty="0">
                <a:solidFill>
                  <a:schemeClr val="bg1">
                    <a:lumMod val="65000"/>
                  </a:schemeClr>
                </a:solidFill>
              </a:rPr>
              <a:t>ρ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=6.6 Tm), plus Helium and Oxygen 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The gantry shall be clinically available after 4 days of standard maintenance (every 3 moths).</a:t>
            </a:r>
            <a:br>
              <a:rPr lang="en-US" sz="1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800" dirty="0">
                <a:solidFill>
                  <a:schemeClr val="bg1">
                    <a:lumMod val="65000"/>
                  </a:schemeClr>
                </a:solidFill>
              </a:rPr>
              <a:t>If a long shut down (7 days) is needed, it must occur not more than 1 times per year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SAD shall be at least 2 m (better 2.5 m</a:t>
            </a:r>
            <a:r>
              <a:rPr lang="en-US" sz="1800" dirty="0" smtClean="0"/>
              <a:t>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Spot scanning: minimum 200 </a:t>
            </a:r>
            <a:r>
              <a:rPr lang="en-US" sz="1800" dirty="0"/>
              <a:t>mm x 300 mm </a:t>
            </a:r>
            <a:r>
              <a:rPr lang="en-US" sz="1800" dirty="0" smtClean="0"/>
              <a:t>at 20 m/s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 rot="20681942">
            <a:off x="9035296" y="632661"/>
            <a:ext cx="1760760" cy="64633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Mechanics and integration</a:t>
            </a:r>
          </a:p>
        </p:txBody>
      </p:sp>
      <p:sp>
        <p:nvSpPr>
          <p:cNvPr id="5" name="TextBox 4"/>
          <p:cNvSpPr txBox="1"/>
          <p:nvPr/>
        </p:nvSpPr>
        <p:spPr>
          <a:xfrm rot="20681942">
            <a:off x="9002608" y="2275872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Beam optics</a:t>
            </a:r>
          </a:p>
        </p:txBody>
      </p:sp>
      <p:sp>
        <p:nvSpPr>
          <p:cNvPr id="6" name="TextBox 5"/>
          <p:cNvSpPr txBox="1"/>
          <p:nvPr/>
        </p:nvSpPr>
        <p:spPr>
          <a:xfrm rot="20681942">
            <a:off x="9002608" y="3726960"/>
            <a:ext cx="1542896" cy="369332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algn="ctr"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SC magnets</a:t>
            </a:r>
          </a:p>
        </p:txBody>
      </p:sp>
      <p:sp>
        <p:nvSpPr>
          <p:cNvPr id="7" name="TextBox 6"/>
          <p:cNvSpPr txBox="1"/>
          <p:nvPr/>
        </p:nvSpPr>
        <p:spPr>
          <a:xfrm rot="20681942">
            <a:off x="9039157" y="5230635"/>
            <a:ext cx="1542896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Scanning magnets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5395</TotalTime>
  <Words>407</Words>
  <Application>Microsoft Office PowerPoint</Application>
  <PresentationFormat>Widescreen</PresentationFormat>
  <Paragraphs>88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Custom Design</vt:lpstr>
      <vt:lpstr>Overview on the requirements  of the carbon ion gantry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on Optics Layout  for C-ion gantry</dc:title>
  <dc:creator>Microsoft Office User</dc:creator>
  <cp:lastModifiedBy>Felcini Enrico</cp:lastModifiedBy>
  <cp:revision>315</cp:revision>
  <dcterms:created xsi:type="dcterms:W3CDTF">2019-12-09T11:54:53Z</dcterms:created>
  <dcterms:modified xsi:type="dcterms:W3CDTF">2024-02-26T13:49:58Z</dcterms:modified>
</cp:coreProperties>
</file>