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60" r:id="rId2"/>
    <p:sldId id="288" r:id="rId3"/>
    <p:sldId id="340" r:id="rId4"/>
    <p:sldId id="361" r:id="rId5"/>
    <p:sldId id="345" r:id="rId6"/>
    <p:sldId id="342" r:id="rId7"/>
    <p:sldId id="344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07" r:id="rId16"/>
    <p:sldId id="372" r:id="rId17"/>
    <p:sldId id="375" r:id="rId18"/>
    <p:sldId id="376" r:id="rId19"/>
    <p:sldId id="377" r:id="rId20"/>
    <p:sldId id="378" r:id="rId21"/>
    <p:sldId id="347" r:id="rId22"/>
    <p:sldId id="386" r:id="rId23"/>
    <p:sldId id="348" r:id="rId24"/>
    <p:sldId id="381" r:id="rId25"/>
    <p:sldId id="383" r:id="rId26"/>
    <p:sldId id="384" r:id="rId27"/>
    <p:sldId id="385" r:id="rId28"/>
    <p:sldId id="380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6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4" y="330"/>
      </p:cViewPr>
      <p:guideLst>
        <p:guide orient="horz" pos="2115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e.savazzi\Documents\00_RnD\00_GANTRY\SIG45\Lattice_Optimization\summary_results_NEW_modified_Kdi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e.savazzi\Documents\00_RnD\00_GANTRY\SIG45\Lattice_Optimization\summary_results_NEW_modified_Kdi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e.savazzi\Documents\00_RnD\00_GANTRY\SIG45\Lattice_Optimization\summary_results_NEW_modified_Kdi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e.savazzi\Documents\00_RnD\00_GANTRY\SIG45\Lattice_Optimization\summary_results_NEW_modified_Kdi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0" i="0" baseline="0">
                <a:effectLst/>
              </a:rPr>
              <a:t>Raggio max al 95th percentile</a:t>
            </a:r>
            <a:endParaRPr lang="it-IT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'confronto con-senza multipoli'!$E$3</c:f>
              <c:strCache>
                <c:ptCount val="1"/>
                <c:pt idx="0">
                  <c:v>σ=0.6mm</c:v>
                </c:pt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multipoli'!$E$4:$E$23</c:f>
              <c:numCache>
                <c:formatCode>General</c:formatCode>
                <c:ptCount val="20"/>
                <c:pt idx="0">
                  <c:v>1.99437973753873E-2</c:v>
                </c:pt>
                <c:pt idx="1">
                  <c:v>2.0366912398427799E-2</c:v>
                </c:pt>
                <c:pt idx="2">
                  <c:v>2.0113739055222901E-2</c:v>
                </c:pt>
                <c:pt idx="3">
                  <c:v>2.0097086497652301E-2</c:v>
                </c:pt>
                <c:pt idx="4">
                  <c:v>2.19781059283649E-2</c:v>
                </c:pt>
                <c:pt idx="5">
                  <c:v>2.2543522768826901E-2</c:v>
                </c:pt>
                <c:pt idx="6">
                  <c:v>2.1315215770196402E-2</c:v>
                </c:pt>
                <c:pt idx="7">
                  <c:v>2.15927548398765E-2</c:v>
                </c:pt>
                <c:pt idx="8">
                  <c:v>2.44504309959011E-2</c:v>
                </c:pt>
                <c:pt idx="9">
                  <c:v>2.48451907524475E-2</c:v>
                </c:pt>
                <c:pt idx="10">
                  <c:v>2.41404796620041E-2</c:v>
                </c:pt>
                <c:pt idx="11">
                  <c:v>2.4362122822231699E-2</c:v>
                </c:pt>
                <c:pt idx="12">
                  <c:v>2.0476789641887299E-2</c:v>
                </c:pt>
                <c:pt idx="13">
                  <c:v>2.0769987691184499E-2</c:v>
                </c:pt>
                <c:pt idx="14">
                  <c:v>2.0722873678666501E-2</c:v>
                </c:pt>
                <c:pt idx="15">
                  <c:v>2.06373924424503E-2</c:v>
                </c:pt>
                <c:pt idx="16">
                  <c:v>2.2094714320487398E-2</c:v>
                </c:pt>
                <c:pt idx="17">
                  <c:v>2.2388852592500199E-2</c:v>
                </c:pt>
                <c:pt idx="18">
                  <c:v>2.1462479196837199E-2</c:v>
                </c:pt>
                <c:pt idx="19">
                  <c:v>2.1475372831618302E-2</c:v>
                </c:pt>
              </c:numCache>
            </c:numRef>
          </c:val>
        </c:ser>
        <c:ser>
          <c:idx val="1"/>
          <c:order val="1"/>
          <c:tx>
            <c:strRef>
              <c:f>'confronto con-senza multipoli'!$F$3</c:f>
              <c:strCache>
                <c:ptCount val="1"/>
                <c:pt idx="0">
                  <c:v>σ=0.5mm</c:v>
                </c:pt>
              </c:strCache>
            </c:strRef>
          </c:tx>
          <c:spPr>
            <a:solidFill>
              <a:schemeClr val="accent5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multipoli'!$F$4:$F$23</c:f>
              <c:numCache>
                <c:formatCode>General</c:formatCode>
                <c:ptCount val="20"/>
                <c:pt idx="0">
                  <c:v>1.94376009235574E-2</c:v>
                </c:pt>
                <c:pt idx="1">
                  <c:v>1.98507742541182E-2</c:v>
                </c:pt>
                <c:pt idx="2">
                  <c:v>1.9606641493579401E-2</c:v>
                </c:pt>
                <c:pt idx="3">
                  <c:v>1.9584652332082099E-2</c:v>
                </c:pt>
                <c:pt idx="4">
                  <c:v>2.17018298321771E-2</c:v>
                </c:pt>
                <c:pt idx="5">
                  <c:v>2.2300473446391599E-2</c:v>
                </c:pt>
                <c:pt idx="6">
                  <c:v>2.1041383084672901E-2</c:v>
                </c:pt>
                <c:pt idx="7">
                  <c:v>2.13463181784583E-2</c:v>
                </c:pt>
                <c:pt idx="8">
                  <c:v>2.4198770302025802E-2</c:v>
                </c:pt>
                <c:pt idx="9">
                  <c:v>2.46212538577695E-2</c:v>
                </c:pt>
                <c:pt idx="10">
                  <c:v>2.3900510922231999E-2</c:v>
                </c:pt>
                <c:pt idx="11">
                  <c:v>2.4138795489056699E-2</c:v>
                </c:pt>
                <c:pt idx="12">
                  <c:v>2.0246925875006101E-2</c:v>
                </c:pt>
                <c:pt idx="13">
                  <c:v>2.0525340070993901E-2</c:v>
                </c:pt>
                <c:pt idx="14">
                  <c:v>2.0637729535056899E-2</c:v>
                </c:pt>
                <c:pt idx="15">
                  <c:v>2.0636617143360399E-2</c:v>
                </c:pt>
                <c:pt idx="16">
                  <c:v>2.18612794001142E-2</c:v>
                </c:pt>
                <c:pt idx="17">
                  <c:v>2.21751491878227E-2</c:v>
                </c:pt>
                <c:pt idx="18">
                  <c:v>2.1461392042816899E-2</c:v>
                </c:pt>
                <c:pt idx="19">
                  <c:v>2.1461165634193102E-2</c:v>
                </c:pt>
              </c:numCache>
            </c:numRef>
          </c:val>
        </c:ser>
        <c:ser>
          <c:idx val="2"/>
          <c:order val="2"/>
          <c:tx>
            <c:strRef>
              <c:f>'confronto con-senza multipoli'!$G$3</c:f>
              <c:strCache>
                <c:ptCount val="1"/>
                <c:pt idx="0">
                  <c:v>σ=0.4mm</c:v>
                </c:pt>
              </c:strCache>
            </c:strRef>
          </c:tx>
          <c:spPr>
            <a:solidFill>
              <a:schemeClr val="accent5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multipoli'!$G$4:$G$23</c:f>
              <c:numCache>
                <c:formatCode>General</c:formatCode>
                <c:ptCount val="20"/>
                <c:pt idx="0">
                  <c:v>1.9136094724593398E-2</c:v>
                </c:pt>
                <c:pt idx="1">
                  <c:v>1.9421932469978701E-2</c:v>
                </c:pt>
                <c:pt idx="2">
                  <c:v>1.92080297284675E-2</c:v>
                </c:pt>
                <c:pt idx="3">
                  <c:v>1.9114875289623499E-2</c:v>
                </c:pt>
                <c:pt idx="4">
                  <c:v>2.1451571967642299E-2</c:v>
                </c:pt>
                <c:pt idx="5">
                  <c:v>2.2053755513298599E-2</c:v>
                </c:pt>
                <c:pt idx="6">
                  <c:v>2.0811048297274801E-2</c:v>
                </c:pt>
                <c:pt idx="7">
                  <c:v>2.11142250365326E-2</c:v>
                </c:pt>
                <c:pt idx="8">
                  <c:v>2.3984599795619899E-2</c:v>
                </c:pt>
                <c:pt idx="9">
                  <c:v>2.43854775382727E-2</c:v>
                </c:pt>
                <c:pt idx="10">
                  <c:v>2.3682488740896099E-2</c:v>
                </c:pt>
                <c:pt idx="11">
                  <c:v>2.3908452907087201E-2</c:v>
                </c:pt>
                <c:pt idx="12">
                  <c:v>2.0049398376766701E-2</c:v>
                </c:pt>
                <c:pt idx="13">
                  <c:v>2.0307060119690599E-2</c:v>
                </c:pt>
                <c:pt idx="14">
                  <c:v>2.06367575258458E-2</c:v>
                </c:pt>
                <c:pt idx="15">
                  <c:v>2.0636230585371299E-2</c:v>
                </c:pt>
                <c:pt idx="16">
                  <c:v>2.1665722891520599E-2</c:v>
                </c:pt>
                <c:pt idx="17">
                  <c:v>2.1981281804898101E-2</c:v>
                </c:pt>
                <c:pt idx="18">
                  <c:v>2.1461366420872999E-2</c:v>
                </c:pt>
                <c:pt idx="19">
                  <c:v>2.1460902230789499E-2</c:v>
                </c:pt>
              </c:numCache>
            </c:numRef>
          </c:val>
        </c:ser>
        <c:ser>
          <c:idx val="3"/>
          <c:order val="3"/>
          <c:tx>
            <c:strRef>
              <c:f>'confronto con-senza multipoli'!$H$3</c:f>
              <c:strCache>
                <c:ptCount val="1"/>
                <c:pt idx="0">
                  <c:v>σ=0.3mm</c:v>
                </c:pt>
              </c:strCache>
            </c:strRef>
          </c:tx>
          <c:spPr>
            <a:solidFill>
              <a:schemeClr val="accent5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multipoli'!$H$4:$H$23</c:f>
              <c:numCache>
                <c:formatCode>General</c:formatCode>
                <c:ptCount val="20"/>
                <c:pt idx="0">
                  <c:v>1.8906253347724E-2</c:v>
                </c:pt>
                <c:pt idx="1">
                  <c:v>1.9196710113130198E-2</c:v>
                </c:pt>
                <c:pt idx="2">
                  <c:v>1.9162035421191201E-2</c:v>
                </c:pt>
                <c:pt idx="3">
                  <c:v>1.9091643670813899E-2</c:v>
                </c:pt>
                <c:pt idx="4">
                  <c:v>2.1225348110403299E-2</c:v>
                </c:pt>
                <c:pt idx="5">
                  <c:v>2.18760735549723E-2</c:v>
                </c:pt>
                <c:pt idx="6">
                  <c:v>2.0624444378073401E-2</c:v>
                </c:pt>
                <c:pt idx="7">
                  <c:v>2.0937978446052701E-2</c:v>
                </c:pt>
                <c:pt idx="8">
                  <c:v>2.3795581420121101E-2</c:v>
                </c:pt>
                <c:pt idx="9">
                  <c:v>2.4231317008067198E-2</c:v>
                </c:pt>
                <c:pt idx="10">
                  <c:v>2.3496413301913599E-2</c:v>
                </c:pt>
                <c:pt idx="11">
                  <c:v>2.3744980660040702E-2</c:v>
                </c:pt>
                <c:pt idx="12">
                  <c:v>1.98427413268621E-2</c:v>
                </c:pt>
                <c:pt idx="13">
                  <c:v>2.0143849310619601E-2</c:v>
                </c:pt>
                <c:pt idx="14">
                  <c:v>2.0636557057043599E-2</c:v>
                </c:pt>
                <c:pt idx="15">
                  <c:v>2.06372343885389E-2</c:v>
                </c:pt>
                <c:pt idx="16">
                  <c:v>2.14887731041472E-2</c:v>
                </c:pt>
                <c:pt idx="17">
                  <c:v>2.1814988054150102E-2</c:v>
                </c:pt>
                <c:pt idx="18">
                  <c:v>2.1460925544902101E-2</c:v>
                </c:pt>
                <c:pt idx="19">
                  <c:v>2.1462653380089299E-2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5353760"/>
        <c:axId val="995344512"/>
      </c:barChart>
      <c:catAx>
        <c:axId val="99535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44512"/>
        <c:crosses val="autoZero"/>
        <c:auto val="1"/>
        <c:lblAlgn val="ctr"/>
        <c:lblOffset val="100"/>
        <c:noMultiLvlLbl val="0"/>
      </c:catAx>
      <c:valAx>
        <c:axId val="99534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537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0" i="0" baseline="0">
                <a:effectLst/>
              </a:rPr>
              <a:t>Percentuale di kick &gt; 5mrad</a:t>
            </a:r>
            <a:endParaRPr lang="it-IT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'confronto con-senza multipoli'!$E$32</c:f>
              <c:strCache>
                <c:ptCount val="1"/>
                <c:pt idx="0">
                  <c:v>σ=0.6mm</c:v>
                </c:pt>
              </c:strCache>
            </c:strRef>
          </c:tx>
          <c:spPr>
            <a:solidFill>
              <a:schemeClr val="accent6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multipoli'!$E$33:$E$72</c:f>
              <c:numCache>
                <c:formatCode>General</c:formatCode>
                <c:ptCount val="40"/>
                <c:pt idx="0">
                  <c:v>1.65</c:v>
                </c:pt>
                <c:pt idx="1">
                  <c:v>20.8333333333333</c:v>
                </c:pt>
                <c:pt idx="2">
                  <c:v>1.1000000000000001</c:v>
                </c:pt>
                <c:pt idx="3">
                  <c:v>21.45</c:v>
                </c:pt>
                <c:pt idx="4">
                  <c:v>0.16666666666666699</c:v>
                </c:pt>
                <c:pt idx="5">
                  <c:v>16.850000000000001</c:v>
                </c:pt>
                <c:pt idx="6">
                  <c:v>1.6666666666666701E-2</c:v>
                </c:pt>
                <c:pt idx="7">
                  <c:v>16.033333333333299</c:v>
                </c:pt>
                <c:pt idx="8">
                  <c:v>2.4500000000000002</c:v>
                </c:pt>
                <c:pt idx="9">
                  <c:v>20.716666666666701</c:v>
                </c:pt>
                <c:pt idx="10">
                  <c:v>1.7166666666666699</c:v>
                </c:pt>
                <c:pt idx="11">
                  <c:v>20.816666666666698</c:v>
                </c:pt>
                <c:pt idx="12">
                  <c:v>0.76666666666666705</c:v>
                </c:pt>
                <c:pt idx="13">
                  <c:v>19.683333333333302</c:v>
                </c:pt>
                <c:pt idx="14">
                  <c:v>0.05</c:v>
                </c:pt>
                <c:pt idx="15">
                  <c:v>16.45</c:v>
                </c:pt>
                <c:pt idx="16">
                  <c:v>1.3</c:v>
                </c:pt>
                <c:pt idx="17">
                  <c:v>16.116666666666699</c:v>
                </c:pt>
                <c:pt idx="18">
                  <c:v>0.66666666666666696</c:v>
                </c:pt>
                <c:pt idx="19">
                  <c:v>16.850000000000001</c:v>
                </c:pt>
                <c:pt idx="20">
                  <c:v>0.2</c:v>
                </c:pt>
                <c:pt idx="21">
                  <c:v>16.316666666666698</c:v>
                </c:pt>
                <c:pt idx="22">
                  <c:v>1.6666666666666701E-2</c:v>
                </c:pt>
                <c:pt idx="23">
                  <c:v>14.5666666666667</c:v>
                </c:pt>
                <c:pt idx="24">
                  <c:v>1.6666666666666701E-2</c:v>
                </c:pt>
                <c:pt idx="25">
                  <c:v>11.633333333333301</c:v>
                </c:pt>
                <c:pt idx="26">
                  <c:v>1.6666666666666701E-2</c:v>
                </c:pt>
                <c:pt idx="27">
                  <c:v>11.85</c:v>
                </c:pt>
                <c:pt idx="28">
                  <c:v>0</c:v>
                </c:pt>
                <c:pt idx="29">
                  <c:v>11.966666666666701</c:v>
                </c:pt>
                <c:pt idx="30">
                  <c:v>0</c:v>
                </c:pt>
                <c:pt idx="31">
                  <c:v>10.116666666666699</c:v>
                </c:pt>
                <c:pt idx="32">
                  <c:v>1.6666666666666701E-2</c:v>
                </c:pt>
                <c:pt idx="33">
                  <c:v>9.9833333333333307</c:v>
                </c:pt>
                <c:pt idx="34">
                  <c:v>0</c:v>
                </c:pt>
                <c:pt idx="35">
                  <c:v>9.3833333333333293</c:v>
                </c:pt>
                <c:pt idx="36">
                  <c:v>0</c:v>
                </c:pt>
                <c:pt idx="37">
                  <c:v>9.9</c:v>
                </c:pt>
                <c:pt idx="38">
                  <c:v>0</c:v>
                </c:pt>
                <c:pt idx="39">
                  <c:v>8.9499999999999993</c:v>
                </c:pt>
              </c:numCache>
            </c:numRef>
          </c:val>
        </c:ser>
        <c:ser>
          <c:idx val="1"/>
          <c:order val="1"/>
          <c:tx>
            <c:strRef>
              <c:f>'confronto con-senza multipoli'!$F$32</c:f>
              <c:strCache>
                <c:ptCount val="1"/>
                <c:pt idx="0">
                  <c:v>σ=0.5mm</c:v>
                </c:pt>
              </c:strCache>
            </c:strRef>
          </c:tx>
          <c:spPr>
            <a:solidFill>
              <a:schemeClr val="accent6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multipoli'!$F$33:$F$72</c:f>
              <c:numCache>
                <c:formatCode>General</c:formatCode>
                <c:ptCount val="40"/>
                <c:pt idx="0">
                  <c:v>0.53333333333333299</c:v>
                </c:pt>
                <c:pt idx="1">
                  <c:v>15.5833333333333</c:v>
                </c:pt>
                <c:pt idx="2">
                  <c:v>0.3</c:v>
                </c:pt>
                <c:pt idx="3">
                  <c:v>16.183333333333302</c:v>
                </c:pt>
                <c:pt idx="4">
                  <c:v>3.3333333333333298E-2</c:v>
                </c:pt>
                <c:pt idx="5">
                  <c:v>13.1833333333333</c:v>
                </c:pt>
                <c:pt idx="6">
                  <c:v>0</c:v>
                </c:pt>
                <c:pt idx="7">
                  <c:v>12.8</c:v>
                </c:pt>
                <c:pt idx="8">
                  <c:v>1</c:v>
                </c:pt>
                <c:pt idx="9">
                  <c:v>16.033333333333299</c:v>
                </c:pt>
                <c:pt idx="10">
                  <c:v>0.56666666666666698</c:v>
                </c:pt>
                <c:pt idx="11">
                  <c:v>16.183333333333302</c:v>
                </c:pt>
                <c:pt idx="12">
                  <c:v>0.133333333333333</c:v>
                </c:pt>
                <c:pt idx="13">
                  <c:v>15.45</c:v>
                </c:pt>
                <c:pt idx="14">
                  <c:v>1.6666666666666701E-2</c:v>
                </c:pt>
                <c:pt idx="15">
                  <c:v>13.4166666666667</c:v>
                </c:pt>
                <c:pt idx="16">
                  <c:v>0.31666666666666698</c:v>
                </c:pt>
                <c:pt idx="17">
                  <c:v>12.15</c:v>
                </c:pt>
                <c:pt idx="18">
                  <c:v>0.133333333333333</c:v>
                </c:pt>
                <c:pt idx="19">
                  <c:v>12.3333333333333</c:v>
                </c:pt>
                <c:pt idx="20">
                  <c:v>3.3333333333333298E-2</c:v>
                </c:pt>
                <c:pt idx="21">
                  <c:v>12.866666666666699</c:v>
                </c:pt>
                <c:pt idx="22">
                  <c:v>0</c:v>
                </c:pt>
                <c:pt idx="23">
                  <c:v>10.95</c:v>
                </c:pt>
                <c:pt idx="24">
                  <c:v>0</c:v>
                </c:pt>
                <c:pt idx="25">
                  <c:v>8.2166666666666703</c:v>
                </c:pt>
                <c:pt idx="26">
                  <c:v>0</c:v>
                </c:pt>
                <c:pt idx="27">
                  <c:v>8.0166666666666693</c:v>
                </c:pt>
                <c:pt idx="28">
                  <c:v>0</c:v>
                </c:pt>
                <c:pt idx="29">
                  <c:v>8.6999999999999993</c:v>
                </c:pt>
                <c:pt idx="30">
                  <c:v>0</c:v>
                </c:pt>
                <c:pt idx="31">
                  <c:v>7.3333333333333304</c:v>
                </c:pt>
                <c:pt idx="32">
                  <c:v>0</c:v>
                </c:pt>
                <c:pt idx="33">
                  <c:v>6.9166666666666696</c:v>
                </c:pt>
                <c:pt idx="34">
                  <c:v>0</c:v>
                </c:pt>
                <c:pt idx="35">
                  <c:v>6.18333333333333</c:v>
                </c:pt>
                <c:pt idx="36">
                  <c:v>0</c:v>
                </c:pt>
                <c:pt idx="37">
                  <c:v>6.81666666666667</c:v>
                </c:pt>
                <c:pt idx="38">
                  <c:v>0</c:v>
                </c:pt>
                <c:pt idx="39">
                  <c:v>6.1166666666666698</c:v>
                </c:pt>
              </c:numCache>
            </c:numRef>
          </c:val>
        </c:ser>
        <c:ser>
          <c:idx val="2"/>
          <c:order val="2"/>
          <c:tx>
            <c:strRef>
              <c:f>'confronto con-senza multipoli'!$G$32</c:f>
              <c:strCache>
                <c:ptCount val="1"/>
                <c:pt idx="0">
                  <c:v>σ=0.4mm</c:v>
                </c:pt>
              </c:strCache>
            </c:strRef>
          </c:tx>
          <c:spPr>
            <a:solidFill>
              <a:schemeClr val="accent6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multipoli'!$G$33:$G$72</c:f>
              <c:numCache>
                <c:formatCode>General</c:formatCode>
                <c:ptCount val="40"/>
                <c:pt idx="0">
                  <c:v>8.3333333333333301E-2</c:v>
                </c:pt>
                <c:pt idx="1">
                  <c:v>10.199999999999999</c:v>
                </c:pt>
                <c:pt idx="2">
                  <c:v>6.6666666666666693E-2</c:v>
                </c:pt>
                <c:pt idx="3">
                  <c:v>10.9333333333333</c:v>
                </c:pt>
                <c:pt idx="4">
                  <c:v>0</c:v>
                </c:pt>
                <c:pt idx="5">
                  <c:v>9.1333333333333293</c:v>
                </c:pt>
                <c:pt idx="6">
                  <c:v>0</c:v>
                </c:pt>
                <c:pt idx="7">
                  <c:v>9.06666666666667</c:v>
                </c:pt>
                <c:pt idx="8">
                  <c:v>0.16666666666666699</c:v>
                </c:pt>
                <c:pt idx="9">
                  <c:v>10.966666666666701</c:v>
                </c:pt>
                <c:pt idx="10">
                  <c:v>8.3333333333333301E-2</c:v>
                </c:pt>
                <c:pt idx="11">
                  <c:v>10.9333333333333</c:v>
                </c:pt>
                <c:pt idx="12">
                  <c:v>0</c:v>
                </c:pt>
                <c:pt idx="13">
                  <c:v>11.3166666666667</c:v>
                </c:pt>
                <c:pt idx="14">
                  <c:v>0</c:v>
                </c:pt>
                <c:pt idx="15">
                  <c:v>9.6</c:v>
                </c:pt>
                <c:pt idx="16">
                  <c:v>6.6666666666666693E-2</c:v>
                </c:pt>
                <c:pt idx="17">
                  <c:v>8.1333333333333293</c:v>
                </c:pt>
                <c:pt idx="18">
                  <c:v>1.6666666666666701E-2</c:v>
                </c:pt>
                <c:pt idx="19">
                  <c:v>7.68333333333333</c:v>
                </c:pt>
                <c:pt idx="20">
                  <c:v>0</c:v>
                </c:pt>
                <c:pt idx="21">
                  <c:v>9.0500000000000007</c:v>
                </c:pt>
                <c:pt idx="22">
                  <c:v>0</c:v>
                </c:pt>
                <c:pt idx="23">
                  <c:v>7.4833333333333298</c:v>
                </c:pt>
                <c:pt idx="24">
                  <c:v>0</c:v>
                </c:pt>
                <c:pt idx="25">
                  <c:v>4.81666666666667</c:v>
                </c:pt>
                <c:pt idx="26">
                  <c:v>0</c:v>
                </c:pt>
                <c:pt idx="27">
                  <c:v>4.8</c:v>
                </c:pt>
                <c:pt idx="28">
                  <c:v>0</c:v>
                </c:pt>
                <c:pt idx="29">
                  <c:v>5.25</c:v>
                </c:pt>
                <c:pt idx="30">
                  <c:v>0</c:v>
                </c:pt>
                <c:pt idx="31">
                  <c:v>4.4166666666666696</c:v>
                </c:pt>
                <c:pt idx="32">
                  <c:v>0</c:v>
                </c:pt>
                <c:pt idx="33">
                  <c:v>3.7333333333333298</c:v>
                </c:pt>
                <c:pt idx="34">
                  <c:v>0</c:v>
                </c:pt>
                <c:pt idx="35">
                  <c:v>3.43333333333333</c:v>
                </c:pt>
                <c:pt idx="36">
                  <c:v>0</c:v>
                </c:pt>
                <c:pt idx="37">
                  <c:v>3.8833333333333302</c:v>
                </c:pt>
                <c:pt idx="38">
                  <c:v>0</c:v>
                </c:pt>
                <c:pt idx="39">
                  <c:v>3.55</c:v>
                </c:pt>
              </c:numCache>
            </c:numRef>
          </c:val>
        </c:ser>
        <c:ser>
          <c:idx val="3"/>
          <c:order val="3"/>
          <c:tx>
            <c:strRef>
              <c:f>'confronto con-senza multipoli'!$H$32</c:f>
              <c:strCache>
                <c:ptCount val="1"/>
                <c:pt idx="0">
                  <c:v>σ=0.3mm</c:v>
                </c:pt>
              </c:strCache>
            </c:strRef>
          </c:tx>
          <c:spPr>
            <a:solidFill>
              <a:schemeClr val="accent6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multipoli'!$H$33:$H$72</c:f>
              <c:numCache>
                <c:formatCode>General</c:formatCode>
                <c:ptCount val="40"/>
                <c:pt idx="0">
                  <c:v>0</c:v>
                </c:pt>
                <c:pt idx="1">
                  <c:v>5.0999999999999996</c:v>
                </c:pt>
                <c:pt idx="2">
                  <c:v>0</c:v>
                </c:pt>
                <c:pt idx="3">
                  <c:v>5.9666666666666703</c:v>
                </c:pt>
                <c:pt idx="4">
                  <c:v>0</c:v>
                </c:pt>
                <c:pt idx="5">
                  <c:v>4.9000000000000004</c:v>
                </c:pt>
                <c:pt idx="6">
                  <c:v>0</c:v>
                </c:pt>
                <c:pt idx="7">
                  <c:v>4.9833333333333298</c:v>
                </c:pt>
                <c:pt idx="8">
                  <c:v>0</c:v>
                </c:pt>
                <c:pt idx="9">
                  <c:v>5.6666666666666696</c:v>
                </c:pt>
                <c:pt idx="10">
                  <c:v>0</c:v>
                </c:pt>
                <c:pt idx="11">
                  <c:v>5.81666666666667</c:v>
                </c:pt>
                <c:pt idx="12">
                  <c:v>0</c:v>
                </c:pt>
                <c:pt idx="13">
                  <c:v>6.7333333333333298</c:v>
                </c:pt>
                <c:pt idx="14">
                  <c:v>0</c:v>
                </c:pt>
                <c:pt idx="15">
                  <c:v>5.5</c:v>
                </c:pt>
                <c:pt idx="16">
                  <c:v>0</c:v>
                </c:pt>
                <c:pt idx="17">
                  <c:v>4.0166666666666702</c:v>
                </c:pt>
                <c:pt idx="18">
                  <c:v>0</c:v>
                </c:pt>
                <c:pt idx="19">
                  <c:v>3.75</c:v>
                </c:pt>
                <c:pt idx="20">
                  <c:v>0</c:v>
                </c:pt>
                <c:pt idx="21">
                  <c:v>4.6666666666666696</c:v>
                </c:pt>
                <c:pt idx="22">
                  <c:v>0</c:v>
                </c:pt>
                <c:pt idx="23">
                  <c:v>3.75</c:v>
                </c:pt>
                <c:pt idx="24">
                  <c:v>0</c:v>
                </c:pt>
                <c:pt idx="25">
                  <c:v>1.8</c:v>
                </c:pt>
                <c:pt idx="26">
                  <c:v>0</c:v>
                </c:pt>
                <c:pt idx="27">
                  <c:v>1.9</c:v>
                </c:pt>
                <c:pt idx="28">
                  <c:v>0</c:v>
                </c:pt>
                <c:pt idx="29">
                  <c:v>2.1166666666666698</c:v>
                </c:pt>
                <c:pt idx="30">
                  <c:v>0</c:v>
                </c:pt>
                <c:pt idx="31">
                  <c:v>1.75</c:v>
                </c:pt>
                <c:pt idx="32">
                  <c:v>0</c:v>
                </c:pt>
                <c:pt idx="33">
                  <c:v>1.2833333333333301</c:v>
                </c:pt>
                <c:pt idx="34">
                  <c:v>0</c:v>
                </c:pt>
                <c:pt idx="35">
                  <c:v>1.1499999999999999</c:v>
                </c:pt>
                <c:pt idx="36">
                  <c:v>0</c:v>
                </c:pt>
                <c:pt idx="37">
                  <c:v>1.5166666666666699</c:v>
                </c:pt>
                <c:pt idx="38">
                  <c:v>0</c:v>
                </c:pt>
                <c:pt idx="39">
                  <c:v>1.1499999999999999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5349952"/>
        <c:axId val="995354304"/>
      </c:barChart>
      <c:catAx>
        <c:axId val="99534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54304"/>
        <c:crosses val="autoZero"/>
        <c:auto val="1"/>
        <c:lblAlgn val="ctr"/>
        <c:lblOffset val="100"/>
        <c:noMultiLvlLbl val="0"/>
      </c:catAx>
      <c:valAx>
        <c:axId val="99535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49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0" i="0" baseline="0">
                <a:effectLst/>
              </a:rPr>
              <a:t>Raggio max al 95th percentile</a:t>
            </a:r>
            <a:endParaRPr lang="it-IT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'confronto con-senza multipoli'!$E$3</c:f>
              <c:strCache>
                <c:ptCount val="1"/>
                <c:pt idx="0">
                  <c:v>σ=0.6mm</c:v>
                </c:pt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multipoli'!$E$4:$E$23</c:f>
              <c:numCache>
                <c:formatCode>General</c:formatCode>
                <c:ptCount val="20"/>
                <c:pt idx="0">
                  <c:v>1.99437973753873E-2</c:v>
                </c:pt>
                <c:pt idx="1">
                  <c:v>2.0366912398427799E-2</c:v>
                </c:pt>
                <c:pt idx="2">
                  <c:v>2.0113739055222901E-2</c:v>
                </c:pt>
                <c:pt idx="3">
                  <c:v>2.0097086497652301E-2</c:v>
                </c:pt>
                <c:pt idx="4">
                  <c:v>2.19781059283649E-2</c:v>
                </c:pt>
                <c:pt idx="5">
                  <c:v>2.2543522768826901E-2</c:v>
                </c:pt>
                <c:pt idx="6">
                  <c:v>2.1315215770196402E-2</c:v>
                </c:pt>
                <c:pt idx="7">
                  <c:v>2.15927548398765E-2</c:v>
                </c:pt>
                <c:pt idx="8">
                  <c:v>2.44504309959011E-2</c:v>
                </c:pt>
                <c:pt idx="9">
                  <c:v>2.48451907524475E-2</c:v>
                </c:pt>
                <c:pt idx="10">
                  <c:v>2.41404796620041E-2</c:v>
                </c:pt>
                <c:pt idx="11">
                  <c:v>2.4362122822231699E-2</c:v>
                </c:pt>
                <c:pt idx="12">
                  <c:v>2.0476789641887299E-2</c:v>
                </c:pt>
                <c:pt idx="13">
                  <c:v>2.0769987691184499E-2</c:v>
                </c:pt>
                <c:pt idx="14">
                  <c:v>2.0722873678666501E-2</c:v>
                </c:pt>
                <c:pt idx="15">
                  <c:v>2.06373924424503E-2</c:v>
                </c:pt>
                <c:pt idx="16">
                  <c:v>2.2094714320487398E-2</c:v>
                </c:pt>
                <c:pt idx="17">
                  <c:v>2.2388852592500199E-2</c:v>
                </c:pt>
                <c:pt idx="18">
                  <c:v>2.1462479196837199E-2</c:v>
                </c:pt>
                <c:pt idx="19">
                  <c:v>2.1475372831618302E-2</c:v>
                </c:pt>
              </c:numCache>
            </c:numRef>
          </c:val>
        </c:ser>
        <c:ser>
          <c:idx val="1"/>
          <c:order val="1"/>
          <c:tx>
            <c:strRef>
              <c:f>'confronto con-senza multipoli'!$F$3</c:f>
              <c:strCache>
                <c:ptCount val="1"/>
                <c:pt idx="0">
                  <c:v>σ=0.5mm</c:v>
                </c:pt>
              </c:strCache>
            </c:strRef>
          </c:tx>
          <c:spPr>
            <a:solidFill>
              <a:schemeClr val="accent5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multipoli'!$F$4:$F$23</c:f>
              <c:numCache>
                <c:formatCode>General</c:formatCode>
                <c:ptCount val="20"/>
                <c:pt idx="0">
                  <c:v>1.94376009235574E-2</c:v>
                </c:pt>
                <c:pt idx="1">
                  <c:v>1.98507742541182E-2</c:v>
                </c:pt>
                <c:pt idx="2">
                  <c:v>1.9606641493579401E-2</c:v>
                </c:pt>
                <c:pt idx="3">
                  <c:v>1.9584652332082099E-2</c:v>
                </c:pt>
                <c:pt idx="4">
                  <c:v>2.17018298321771E-2</c:v>
                </c:pt>
                <c:pt idx="5">
                  <c:v>2.2300473446391599E-2</c:v>
                </c:pt>
                <c:pt idx="6">
                  <c:v>2.1041383084672901E-2</c:v>
                </c:pt>
                <c:pt idx="7">
                  <c:v>2.13463181784583E-2</c:v>
                </c:pt>
                <c:pt idx="8">
                  <c:v>2.4198770302025802E-2</c:v>
                </c:pt>
                <c:pt idx="9">
                  <c:v>2.46212538577695E-2</c:v>
                </c:pt>
                <c:pt idx="10">
                  <c:v>2.3900510922231999E-2</c:v>
                </c:pt>
                <c:pt idx="11">
                  <c:v>2.4138795489056699E-2</c:v>
                </c:pt>
                <c:pt idx="12">
                  <c:v>2.0246925875006101E-2</c:v>
                </c:pt>
                <c:pt idx="13">
                  <c:v>2.0525340070993901E-2</c:v>
                </c:pt>
                <c:pt idx="14">
                  <c:v>2.0637729535056899E-2</c:v>
                </c:pt>
                <c:pt idx="15">
                  <c:v>2.0636617143360399E-2</c:v>
                </c:pt>
                <c:pt idx="16">
                  <c:v>2.18612794001142E-2</c:v>
                </c:pt>
                <c:pt idx="17">
                  <c:v>2.21751491878227E-2</c:v>
                </c:pt>
                <c:pt idx="18">
                  <c:v>2.1461392042816899E-2</c:v>
                </c:pt>
                <c:pt idx="19">
                  <c:v>2.1461165634193102E-2</c:v>
                </c:pt>
              </c:numCache>
            </c:numRef>
          </c:val>
        </c:ser>
        <c:ser>
          <c:idx val="2"/>
          <c:order val="2"/>
          <c:tx>
            <c:strRef>
              <c:f>'confronto con-senza multipoli'!$G$3</c:f>
              <c:strCache>
                <c:ptCount val="1"/>
                <c:pt idx="0">
                  <c:v>σ=0.4mm</c:v>
                </c:pt>
              </c:strCache>
            </c:strRef>
          </c:tx>
          <c:spPr>
            <a:solidFill>
              <a:schemeClr val="accent5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multipoli'!$G$4:$G$23</c:f>
              <c:numCache>
                <c:formatCode>General</c:formatCode>
                <c:ptCount val="20"/>
                <c:pt idx="0">
                  <c:v>1.9136094724593398E-2</c:v>
                </c:pt>
                <c:pt idx="1">
                  <c:v>1.9421932469978701E-2</c:v>
                </c:pt>
                <c:pt idx="2">
                  <c:v>1.92080297284675E-2</c:v>
                </c:pt>
                <c:pt idx="3">
                  <c:v>1.9114875289623499E-2</c:v>
                </c:pt>
                <c:pt idx="4">
                  <c:v>2.1451571967642299E-2</c:v>
                </c:pt>
                <c:pt idx="5">
                  <c:v>2.2053755513298599E-2</c:v>
                </c:pt>
                <c:pt idx="6">
                  <c:v>2.0811048297274801E-2</c:v>
                </c:pt>
                <c:pt idx="7">
                  <c:v>2.11142250365326E-2</c:v>
                </c:pt>
                <c:pt idx="8">
                  <c:v>2.3984599795619899E-2</c:v>
                </c:pt>
                <c:pt idx="9">
                  <c:v>2.43854775382727E-2</c:v>
                </c:pt>
                <c:pt idx="10">
                  <c:v>2.3682488740896099E-2</c:v>
                </c:pt>
                <c:pt idx="11">
                  <c:v>2.3908452907087201E-2</c:v>
                </c:pt>
                <c:pt idx="12">
                  <c:v>2.0049398376766701E-2</c:v>
                </c:pt>
                <c:pt idx="13">
                  <c:v>2.0307060119690599E-2</c:v>
                </c:pt>
                <c:pt idx="14">
                  <c:v>2.06367575258458E-2</c:v>
                </c:pt>
                <c:pt idx="15">
                  <c:v>2.0636230585371299E-2</c:v>
                </c:pt>
                <c:pt idx="16">
                  <c:v>2.1665722891520599E-2</c:v>
                </c:pt>
                <c:pt idx="17">
                  <c:v>2.1981281804898101E-2</c:v>
                </c:pt>
                <c:pt idx="18">
                  <c:v>2.1461366420872999E-2</c:v>
                </c:pt>
                <c:pt idx="19">
                  <c:v>2.1460902230789499E-2</c:v>
                </c:pt>
              </c:numCache>
            </c:numRef>
          </c:val>
        </c:ser>
        <c:ser>
          <c:idx val="3"/>
          <c:order val="3"/>
          <c:tx>
            <c:strRef>
              <c:f>'confronto con-senza multipoli'!$H$3</c:f>
              <c:strCache>
                <c:ptCount val="1"/>
                <c:pt idx="0">
                  <c:v>σ=0.3mm</c:v>
                </c:pt>
              </c:strCache>
            </c:strRef>
          </c:tx>
          <c:spPr>
            <a:solidFill>
              <a:schemeClr val="accent5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multipoli'!$B$4:$D$23</c:f>
              <c:multiLvlStrCache>
                <c:ptCount val="20"/>
                <c:lvl>
                  <c:pt idx="0">
                    <c:v>MF1.5</c:v>
                  </c:pt>
                  <c:pt idx="1">
                    <c:v>MF1</c:v>
                  </c:pt>
                  <c:pt idx="2">
                    <c:v>MF1.5</c:v>
                  </c:pt>
                  <c:pt idx="3">
                    <c:v>MF1</c:v>
                  </c:pt>
                  <c:pt idx="4">
                    <c:v>MF1.5</c:v>
                  </c:pt>
                  <c:pt idx="5">
                    <c:v>MF1</c:v>
                  </c:pt>
                  <c:pt idx="6">
                    <c:v>MF1.5</c:v>
                  </c:pt>
                  <c:pt idx="7">
                    <c:v>MF1</c:v>
                  </c:pt>
                  <c:pt idx="8">
                    <c:v>MF1.5</c:v>
                  </c:pt>
                  <c:pt idx="9">
                    <c:v>MF1</c:v>
                  </c:pt>
                  <c:pt idx="10">
                    <c:v>MF1.5</c:v>
                  </c:pt>
                  <c:pt idx="11">
                    <c:v>MF1</c:v>
                  </c:pt>
                  <c:pt idx="12">
                    <c:v>MF1.5</c:v>
                  </c:pt>
                  <c:pt idx="13">
                    <c:v>MF1</c:v>
                  </c:pt>
                  <c:pt idx="14">
                    <c:v>MF1.5</c:v>
                  </c:pt>
                  <c:pt idx="15">
                    <c:v>MF1</c:v>
                  </c:pt>
                  <c:pt idx="16">
                    <c:v>MF1.5</c:v>
                  </c:pt>
                  <c:pt idx="17">
                    <c:v>MF1</c:v>
                  </c:pt>
                  <c:pt idx="18">
                    <c:v>MF1.5</c:v>
                  </c:pt>
                  <c:pt idx="19">
                    <c:v>MF1</c:v>
                  </c:pt>
                </c:lvl>
                <c:lvl>
                  <c:pt idx="0">
                    <c:v>senza multipoli</c:v>
                  </c:pt>
                  <c:pt idx="2">
                    <c:v>con multipoli</c:v>
                  </c:pt>
                  <c:pt idx="4">
                    <c:v>senza multipoli</c:v>
                  </c:pt>
                  <c:pt idx="6">
                    <c:v>con multipoli</c:v>
                  </c:pt>
                  <c:pt idx="8">
                    <c:v>senza multipoli</c:v>
                  </c:pt>
                  <c:pt idx="10">
                    <c:v>con multipoli</c:v>
                  </c:pt>
                  <c:pt idx="12">
                    <c:v>senza multipoli</c:v>
                  </c:pt>
                  <c:pt idx="14">
                    <c:v>con multipoli</c:v>
                  </c:pt>
                  <c:pt idx="16">
                    <c:v>senza multipoli</c:v>
                  </c:pt>
                  <c:pt idx="18">
                    <c:v>con multipoli</c:v>
                  </c:pt>
                </c:lvl>
                <c:lvl>
                  <c:pt idx="0">
                    <c:v>0.1 T/m case 1</c:v>
                  </c:pt>
                  <c:pt idx="4">
                    <c:v>0.1 T/m case 2</c:v>
                  </c:pt>
                  <c:pt idx="8">
                    <c:v>0.1 T/m case 3</c:v>
                  </c:pt>
                  <c:pt idx="12">
                    <c:v>0 T/m case 1</c:v>
                  </c:pt>
                  <c:pt idx="16">
                    <c:v>0 T/m case 2</c:v>
                  </c:pt>
                </c:lvl>
              </c:multiLvlStrCache>
            </c:multiLvlStrRef>
          </c:cat>
          <c:val>
            <c:numRef>
              <c:f>'confronto con-senza multipoli'!$H$4:$H$23</c:f>
              <c:numCache>
                <c:formatCode>General</c:formatCode>
                <c:ptCount val="20"/>
                <c:pt idx="0">
                  <c:v>1.8906253347724E-2</c:v>
                </c:pt>
                <c:pt idx="1">
                  <c:v>1.9196710113130198E-2</c:v>
                </c:pt>
                <c:pt idx="2">
                  <c:v>1.9162035421191201E-2</c:v>
                </c:pt>
                <c:pt idx="3">
                  <c:v>1.9091643670813899E-2</c:v>
                </c:pt>
                <c:pt idx="4">
                  <c:v>2.1225348110403299E-2</c:v>
                </c:pt>
                <c:pt idx="5">
                  <c:v>2.18760735549723E-2</c:v>
                </c:pt>
                <c:pt idx="6">
                  <c:v>2.0624444378073401E-2</c:v>
                </c:pt>
                <c:pt idx="7">
                  <c:v>2.0937978446052701E-2</c:v>
                </c:pt>
                <c:pt idx="8">
                  <c:v>2.3795581420121101E-2</c:v>
                </c:pt>
                <c:pt idx="9">
                  <c:v>2.4231317008067198E-2</c:v>
                </c:pt>
                <c:pt idx="10">
                  <c:v>2.3496413301913599E-2</c:v>
                </c:pt>
                <c:pt idx="11">
                  <c:v>2.3744980660040702E-2</c:v>
                </c:pt>
                <c:pt idx="12">
                  <c:v>1.98427413268621E-2</c:v>
                </c:pt>
                <c:pt idx="13">
                  <c:v>2.0143849310619601E-2</c:v>
                </c:pt>
                <c:pt idx="14">
                  <c:v>2.0636557057043599E-2</c:v>
                </c:pt>
                <c:pt idx="15">
                  <c:v>2.06372343885389E-2</c:v>
                </c:pt>
                <c:pt idx="16">
                  <c:v>2.14887731041472E-2</c:v>
                </c:pt>
                <c:pt idx="17">
                  <c:v>2.1814988054150102E-2</c:v>
                </c:pt>
                <c:pt idx="18">
                  <c:v>2.1460925544902101E-2</c:v>
                </c:pt>
                <c:pt idx="19">
                  <c:v>2.1462653380089299E-2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5346144"/>
        <c:axId val="995354848"/>
      </c:barChart>
      <c:catAx>
        <c:axId val="99534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54848"/>
        <c:crosses val="autoZero"/>
        <c:auto val="1"/>
        <c:lblAlgn val="ctr"/>
        <c:lblOffset val="100"/>
        <c:noMultiLvlLbl val="0"/>
      </c:catAx>
      <c:valAx>
        <c:axId val="995354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4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0" i="0" baseline="0">
                <a:effectLst/>
              </a:rPr>
              <a:t>Percentuale di kick &gt; 5mrad</a:t>
            </a:r>
            <a:endParaRPr lang="it-IT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'confronto con-senza multipoli'!$E$32</c:f>
              <c:strCache>
                <c:ptCount val="1"/>
                <c:pt idx="0">
                  <c:v>σ=0.6mm</c:v>
                </c:pt>
              </c:strCache>
            </c:strRef>
          </c:tx>
          <c:spPr>
            <a:solidFill>
              <a:schemeClr val="accent6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multipoli'!$E$33:$E$72</c:f>
              <c:numCache>
                <c:formatCode>General</c:formatCode>
                <c:ptCount val="40"/>
                <c:pt idx="0">
                  <c:v>1.65</c:v>
                </c:pt>
                <c:pt idx="1">
                  <c:v>20.8333333333333</c:v>
                </c:pt>
                <c:pt idx="2">
                  <c:v>1.1000000000000001</c:v>
                </c:pt>
                <c:pt idx="3">
                  <c:v>21.45</c:v>
                </c:pt>
                <c:pt idx="4">
                  <c:v>0.16666666666666699</c:v>
                </c:pt>
                <c:pt idx="5">
                  <c:v>16.850000000000001</c:v>
                </c:pt>
                <c:pt idx="6">
                  <c:v>1.6666666666666701E-2</c:v>
                </c:pt>
                <c:pt idx="7">
                  <c:v>16.033333333333299</c:v>
                </c:pt>
                <c:pt idx="8">
                  <c:v>2.4500000000000002</c:v>
                </c:pt>
                <c:pt idx="9">
                  <c:v>20.716666666666701</c:v>
                </c:pt>
                <c:pt idx="10">
                  <c:v>1.7166666666666699</c:v>
                </c:pt>
                <c:pt idx="11">
                  <c:v>20.816666666666698</c:v>
                </c:pt>
                <c:pt idx="12">
                  <c:v>0.76666666666666705</c:v>
                </c:pt>
                <c:pt idx="13">
                  <c:v>19.683333333333302</c:v>
                </c:pt>
                <c:pt idx="14">
                  <c:v>0.05</c:v>
                </c:pt>
                <c:pt idx="15">
                  <c:v>16.45</c:v>
                </c:pt>
                <c:pt idx="16">
                  <c:v>1.3</c:v>
                </c:pt>
                <c:pt idx="17">
                  <c:v>16.116666666666699</c:v>
                </c:pt>
                <c:pt idx="18">
                  <c:v>0.66666666666666696</c:v>
                </c:pt>
                <c:pt idx="19">
                  <c:v>16.850000000000001</c:v>
                </c:pt>
                <c:pt idx="20">
                  <c:v>0.2</c:v>
                </c:pt>
                <c:pt idx="21">
                  <c:v>16.316666666666698</c:v>
                </c:pt>
                <c:pt idx="22">
                  <c:v>1.6666666666666701E-2</c:v>
                </c:pt>
                <c:pt idx="23">
                  <c:v>14.5666666666667</c:v>
                </c:pt>
                <c:pt idx="24">
                  <c:v>1.6666666666666701E-2</c:v>
                </c:pt>
                <c:pt idx="25">
                  <c:v>11.633333333333301</c:v>
                </c:pt>
                <c:pt idx="26">
                  <c:v>1.6666666666666701E-2</c:v>
                </c:pt>
                <c:pt idx="27">
                  <c:v>11.85</c:v>
                </c:pt>
                <c:pt idx="28">
                  <c:v>0</c:v>
                </c:pt>
                <c:pt idx="29">
                  <c:v>11.966666666666701</c:v>
                </c:pt>
                <c:pt idx="30">
                  <c:v>0</c:v>
                </c:pt>
                <c:pt idx="31">
                  <c:v>10.116666666666699</c:v>
                </c:pt>
                <c:pt idx="32">
                  <c:v>1.6666666666666701E-2</c:v>
                </c:pt>
                <c:pt idx="33">
                  <c:v>9.9833333333333307</c:v>
                </c:pt>
                <c:pt idx="34">
                  <c:v>0</c:v>
                </c:pt>
                <c:pt idx="35">
                  <c:v>9.3833333333333293</c:v>
                </c:pt>
                <c:pt idx="36">
                  <c:v>0</c:v>
                </c:pt>
                <c:pt idx="37">
                  <c:v>9.9</c:v>
                </c:pt>
                <c:pt idx="38">
                  <c:v>0</c:v>
                </c:pt>
                <c:pt idx="39">
                  <c:v>8.9499999999999993</c:v>
                </c:pt>
              </c:numCache>
            </c:numRef>
          </c:val>
        </c:ser>
        <c:ser>
          <c:idx val="1"/>
          <c:order val="1"/>
          <c:tx>
            <c:strRef>
              <c:f>'confronto con-senza multipoli'!$F$32</c:f>
              <c:strCache>
                <c:ptCount val="1"/>
                <c:pt idx="0">
                  <c:v>σ=0.5mm</c:v>
                </c:pt>
              </c:strCache>
            </c:strRef>
          </c:tx>
          <c:spPr>
            <a:solidFill>
              <a:schemeClr val="accent6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multipoli'!$F$33:$F$72</c:f>
              <c:numCache>
                <c:formatCode>General</c:formatCode>
                <c:ptCount val="40"/>
                <c:pt idx="0">
                  <c:v>0.53333333333333299</c:v>
                </c:pt>
                <c:pt idx="1">
                  <c:v>15.5833333333333</c:v>
                </c:pt>
                <c:pt idx="2">
                  <c:v>0.3</c:v>
                </c:pt>
                <c:pt idx="3">
                  <c:v>16.183333333333302</c:v>
                </c:pt>
                <c:pt idx="4">
                  <c:v>3.3333333333333298E-2</c:v>
                </c:pt>
                <c:pt idx="5">
                  <c:v>13.1833333333333</c:v>
                </c:pt>
                <c:pt idx="6">
                  <c:v>0</c:v>
                </c:pt>
                <c:pt idx="7">
                  <c:v>12.8</c:v>
                </c:pt>
                <c:pt idx="8">
                  <c:v>1</c:v>
                </c:pt>
                <c:pt idx="9">
                  <c:v>16.033333333333299</c:v>
                </c:pt>
                <c:pt idx="10">
                  <c:v>0.56666666666666698</c:v>
                </c:pt>
                <c:pt idx="11">
                  <c:v>16.183333333333302</c:v>
                </c:pt>
                <c:pt idx="12">
                  <c:v>0.133333333333333</c:v>
                </c:pt>
                <c:pt idx="13">
                  <c:v>15.45</c:v>
                </c:pt>
                <c:pt idx="14">
                  <c:v>1.6666666666666701E-2</c:v>
                </c:pt>
                <c:pt idx="15">
                  <c:v>13.4166666666667</c:v>
                </c:pt>
                <c:pt idx="16">
                  <c:v>0.31666666666666698</c:v>
                </c:pt>
                <c:pt idx="17">
                  <c:v>12.15</c:v>
                </c:pt>
                <c:pt idx="18">
                  <c:v>0.133333333333333</c:v>
                </c:pt>
                <c:pt idx="19">
                  <c:v>12.3333333333333</c:v>
                </c:pt>
                <c:pt idx="20">
                  <c:v>3.3333333333333298E-2</c:v>
                </c:pt>
                <c:pt idx="21">
                  <c:v>12.866666666666699</c:v>
                </c:pt>
                <c:pt idx="22">
                  <c:v>0</c:v>
                </c:pt>
                <c:pt idx="23">
                  <c:v>10.95</c:v>
                </c:pt>
                <c:pt idx="24">
                  <c:v>0</c:v>
                </c:pt>
                <c:pt idx="25">
                  <c:v>8.2166666666666703</c:v>
                </c:pt>
                <c:pt idx="26">
                  <c:v>0</c:v>
                </c:pt>
                <c:pt idx="27">
                  <c:v>8.0166666666666693</c:v>
                </c:pt>
                <c:pt idx="28">
                  <c:v>0</c:v>
                </c:pt>
                <c:pt idx="29">
                  <c:v>8.6999999999999993</c:v>
                </c:pt>
                <c:pt idx="30">
                  <c:v>0</c:v>
                </c:pt>
                <c:pt idx="31">
                  <c:v>7.3333333333333304</c:v>
                </c:pt>
                <c:pt idx="32">
                  <c:v>0</c:v>
                </c:pt>
                <c:pt idx="33">
                  <c:v>6.9166666666666696</c:v>
                </c:pt>
                <c:pt idx="34">
                  <c:v>0</c:v>
                </c:pt>
                <c:pt idx="35">
                  <c:v>6.18333333333333</c:v>
                </c:pt>
                <c:pt idx="36">
                  <c:v>0</c:v>
                </c:pt>
                <c:pt idx="37">
                  <c:v>6.81666666666667</c:v>
                </c:pt>
                <c:pt idx="38">
                  <c:v>0</c:v>
                </c:pt>
                <c:pt idx="39">
                  <c:v>6.1166666666666698</c:v>
                </c:pt>
              </c:numCache>
            </c:numRef>
          </c:val>
        </c:ser>
        <c:ser>
          <c:idx val="2"/>
          <c:order val="2"/>
          <c:tx>
            <c:strRef>
              <c:f>'confronto con-senza multipoli'!$G$32</c:f>
              <c:strCache>
                <c:ptCount val="1"/>
                <c:pt idx="0">
                  <c:v>σ=0.4mm</c:v>
                </c:pt>
              </c:strCache>
            </c:strRef>
          </c:tx>
          <c:spPr>
            <a:solidFill>
              <a:schemeClr val="accent6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multipoli'!$G$33:$G$72</c:f>
              <c:numCache>
                <c:formatCode>General</c:formatCode>
                <c:ptCount val="40"/>
                <c:pt idx="0">
                  <c:v>8.3333333333333301E-2</c:v>
                </c:pt>
                <c:pt idx="1">
                  <c:v>10.199999999999999</c:v>
                </c:pt>
                <c:pt idx="2">
                  <c:v>6.6666666666666693E-2</c:v>
                </c:pt>
                <c:pt idx="3">
                  <c:v>10.9333333333333</c:v>
                </c:pt>
                <c:pt idx="4">
                  <c:v>0</c:v>
                </c:pt>
                <c:pt idx="5">
                  <c:v>9.1333333333333293</c:v>
                </c:pt>
                <c:pt idx="6">
                  <c:v>0</c:v>
                </c:pt>
                <c:pt idx="7">
                  <c:v>9.06666666666667</c:v>
                </c:pt>
                <c:pt idx="8">
                  <c:v>0.16666666666666699</c:v>
                </c:pt>
                <c:pt idx="9">
                  <c:v>10.966666666666701</c:v>
                </c:pt>
                <c:pt idx="10">
                  <c:v>8.3333333333333301E-2</c:v>
                </c:pt>
                <c:pt idx="11">
                  <c:v>10.9333333333333</c:v>
                </c:pt>
                <c:pt idx="12">
                  <c:v>0</c:v>
                </c:pt>
                <c:pt idx="13">
                  <c:v>11.3166666666667</c:v>
                </c:pt>
                <c:pt idx="14">
                  <c:v>0</c:v>
                </c:pt>
                <c:pt idx="15">
                  <c:v>9.6</c:v>
                </c:pt>
                <c:pt idx="16">
                  <c:v>6.6666666666666693E-2</c:v>
                </c:pt>
                <c:pt idx="17">
                  <c:v>8.1333333333333293</c:v>
                </c:pt>
                <c:pt idx="18">
                  <c:v>1.6666666666666701E-2</c:v>
                </c:pt>
                <c:pt idx="19">
                  <c:v>7.68333333333333</c:v>
                </c:pt>
                <c:pt idx="20">
                  <c:v>0</c:v>
                </c:pt>
                <c:pt idx="21">
                  <c:v>9.0500000000000007</c:v>
                </c:pt>
                <c:pt idx="22">
                  <c:v>0</c:v>
                </c:pt>
                <c:pt idx="23">
                  <c:v>7.4833333333333298</c:v>
                </c:pt>
                <c:pt idx="24">
                  <c:v>0</c:v>
                </c:pt>
                <c:pt idx="25">
                  <c:v>4.81666666666667</c:v>
                </c:pt>
                <c:pt idx="26">
                  <c:v>0</c:v>
                </c:pt>
                <c:pt idx="27">
                  <c:v>4.8</c:v>
                </c:pt>
                <c:pt idx="28">
                  <c:v>0</c:v>
                </c:pt>
                <c:pt idx="29">
                  <c:v>5.25</c:v>
                </c:pt>
                <c:pt idx="30">
                  <c:v>0</c:v>
                </c:pt>
                <c:pt idx="31">
                  <c:v>4.4166666666666696</c:v>
                </c:pt>
                <c:pt idx="32">
                  <c:v>0</c:v>
                </c:pt>
                <c:pt idx="33">
                  <c:v>3.7333333333333298</c:v>
                </c:pt>
                <c:pt idx="34">
                  <c:v>0</c:v>
                </c:pt>
                <c:pt idx="35">
                  <c:v>3.43333333333333</c:v>
                </c:pt>
                <c:pt idx="36">
                  <c:v>0</c:v>
                </c:pt>
                <c:pt idx="37">
                  <c:v>3.8833333333333302</c:v>
                </c:pt>
                <c:pt idx="38">
                  <c:v>0</c:v>
                </c:pt>
                <c:pt idx="39">
                  <c:v>3.55</c:v>
                </c:pt>
              </c:numCache>
            </c:numRef>
          </c:val>
        </c:ser>
        <c:ser>
          <c:idx val="3"/>
          <c:order val="3"/>
          <c:tx>
            <c:strRef>
              <c:f>'confronto con-senza multipoli'!$H$32</c:f>
              <c:strCache>
                <c:ptCount val="1"/>
                <c:pt idx="0">
                  <c:v>σ=0.3mm</c:v>
                </c:pt>
              </c:strCache>
            </c:strRef>
          </c:tx>
          <c:spPr>
            <a:solidFill>
              <a:schemeClr val="accent6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'confronto con-senza multipoli'!$A$33:$D$72</c:f>
              <c:multiLvlStrCache>
                <c:ptCount val="40"/>
                <c:lvl>
                  <c:pt idx="0">
                    <c:v>x</c:v>
                  </c:pt>
                  <c:pt idx="1">
                    <c:v>y</c:v>
                  </c:pt>
                  <c:pt idx="2">
                    <c:v>x</c:v>
                  </c:pt>
                  <c:pt idx="3">
                    <c:v>y</c:v>
                  </c:pt>
                  <c:pt idx="4">
                    <c:v>x</c:v>
                  </c:pt>
                  <c:pt idx="5">
                    <c:v>y</c:v>
                  </c:pt>
                  <c:pt idx="6">
                    <c:v>x</c:v>
                  </c:pt>
                  <c:pt idx="7">
                    <c:v>y</c:v>
                  </c:pt>
                  <c:pt idx="8">
                    <c:v>x</c:v>
                  </c:pt>
                  <c:pt idx="9">
                    <c:v>y</c:v>
                  </c:pt>
                  <c:pt idx="10">
                    <c:v>x</c:v>
                  </c:pt>
                  <c:pt idx="11">
                    <c:v>y</c:v>
                  </c:pt>
                  <c:pt idx="12">
                    <c:v>x</c:v>
                  </c:pt>
                  <c:pt idx="13">
                    <c:v>y</c:v>
                  </c:pt>
                  <c:pt idx="14">
                    <c:v>x</c:v>
                  </c:pt>
                  <c:pt idx="15">
                    <c:v>y</c:v>
                  </c:pt>
                  <c:pt idx="16">
                    <c:v>x</c:v>
                  </c:pt>
                  <c:pt idx="17">
                    <c:v>y</c:v>
                  </c:pt>
                  <c:pt idx="18">
                    <c:v>x</c:v>
                  </c:pt>
                  <c:pt idx="19">
                    <c:v>y</c:v>
                  </c:pt>
                  <c:pt idx="20">
                    <c:v>x</c:v>
                  </c:pt>
                  <c:pt idx="21">
                    <c:v>y</c:v>
                  </c:pt>
                  <c:pt idx="22">
                    <c:v>x</c:v>
                  </c:pt>
                  <c:pt idx="23">
                    <c:v>y</c:v>
                  </c:pt>
                  <c:pt idx="24">
                    <c:v>x</c:v>
                  </c:pt>
                  <c:pt idx="25">
                    <c:v>y</c:v>
                  </c:pt>
                  <c:pt idx="26">
                    <c:v>x</c:v>
                  </c:pt>
                  <c:pt idx="27">
                    <c:v>y</c:v>
                  </c:pt>
                  <c:pt idx="28">
                    <c:v>x</c:v>
                  </c:pt>
                  <c:pt idx="29">
                    <c:v>y</c:v>
                  </c:pt>
                  <c:pt idx="30">
                    <c:v>x</c:v>
                  </c:pt>
                  <c:pt idx="31">
                    <c:v>y</c:v>
                  </c:pt>
                  <c:pt idx="32">
                    <c:v>x</c:v>
                  </c:pt>
                  <c:pt idx="33">
                    <c:v>y</c:v>
                  </c:pt>
                  <c:pt idx="34">
                    <c:v>x</c:v>
                  </c:pt>
                  <c:pt idx="35">
                    <c:v>y</c:v>
                  </c:pt>
                  <c:pt idx="36">
                    <c:v>x</c:v>
                  </c:pt>
                  <c:pt idx="37">
                    <c:v>y</c:v>
                  </c:pt>
                  <c:pt idx="38">
                    <c:v>x</c:v>
                  </c:pt>
                  <c:pt idx="39">
                    <c:v>y</c:v>
                  </c:pt>
                </c:lvl>
                <c:lvl>
                  <c:pt idx="0">
                    <c:v>MF1.5</c:v>
                  </c:pt>
                  <c:pt idx="2">
                    <c:v>MF1</c:v>
                  </c:pt>
                  <c:pt idx="4">
                    <c:v>MF1.5</c:v>
                  </c:pt>
                  <c:pt idx="6">
                    <c:v>MF1</c:v>
                  </c:pt>
                  <c:pt idx="8">
                    <c:v>MF1.5</c:v>
                  </c:pt>
                  <c:pt idx="10">
                    <c:v>MF1</c:v>
                  </c:pt>
                  <c:pt idx="12">
                    <c:v>MF1.5</c:v>
                  </c:pt>
                  <c:pt idx="14">
                    <c:v>MF1</c:v>
                  </c:pt>
                  <c:pt idx="16">
                    <c:v>MF1.5</c:v>
                  </c:pt>
                  <c:pt idx="18">
                    <c:v>MF1</c:v>
                  </c:pt>
                  <c:pt idx="20">
                    <c:v>MF1.5</c:v>
                  </c:pt>
                  <c:pt idx="22">
                    <c:v>MF1</c:v>
                  </c:pt>
                  <c:pt idx="24">
                    <c:v>MF1.5</c:v>
                  </c:pt>
                  <c:pt idx="26">
                    <c:v>MF1</c:v>
                  </c:pt>
                  <c:pt idx="28">
                    <c:v>MF1.5</c:v>
                  </c:pt>
                  <c:pt idx="30">
                    <c:v>MF1</c:v>
                  </c:pt>
                  <c:pt idx="32">
                    <c:v>MF1.5</c:v>
                  </c:pt>
                  <c:pt idx="34">
                    <c:v>MF1</c:v>
                  </c:pt>
                  <c:pt idx="36">
                    <c:v>MF1.5</c:v>
                  </c:pt>
                  <c:pt idx="38">
                    <c:v>MF1</c:v>
                  </c:pt>
                </c:lvl>
                <c:lvl>
                  <c:pt idx="0">
                    <c:v>senza multipoli</c:v>
                  </c:pt>
                  <c:pt idx="4">
                    <c:v>con multipoli</c:v>
                  </c:pt>
                  <c:pt idx="8">
                    <c:v>senza multipoli</c:v>
                  </c:pt>
                  <c:pt idx="12">
                    <c:v>con multipoli</c:v>
                  </c:pt>
                  <c:pt idx="16">
                    <c:v>senza multipoli</c:v>
                  </c:pt>
                  <c:pt idx="20">
                    <c:v>con multipoli</c:v>
                  </c:pt>
                  <c:pt idx="24">
                    <c:v>senza multipoli</c:v>
                  </c:pt>
                  <c:pt idx="28">
                    <c:v>con multipoli</c:v>
                  </c:pt>
                  <c:pt idx="32">
                    <c:v>senza multipoli</c:v>
                  </c:pt>
                  <c:pt idx="36">
                    <c:v>con multipoli</c:v>
                  </c:pt>
                </c:lvl>
                <c:lvl>
                  <c:pt idx="0">
                    <c:v>0.1 T/m case 1</c:v>
                  </c:pt>
                  <c:pt idx="8">
                    <c:v>0.1 T/m case 2</c:v>
                  </c:pt>
                  <c:pt idx="16">
                    <c:v>0.1 T/m case 3</c:v>
                  </c:pt>
                  <c:pt idx="24">
                    <c:v>0 T/m case 1</c:v>
                  </c:pt>
                  <c:pt idx="32">
                    <c:v>0 T/m case 2</c:v>
                  </c:pt>
                </c:lvl>
              </c:multiLvlStrCache>
            </c:multiLvlStrRef>
          </c:cat>
          <c:val>
            <c:numRef>
              <c:f>'confronto con-senza multipoli'!$H$33:$H$72</c:f>
              <c:numCache>
                <c:formatCode>General</c:formatCode>
                <c:ptCount val="40"/>
                <c:pt idx="0">
                  <c:v>0</c:v>
                </c:pt>
                <c:pt idx="1">
                  <c:v>5.0999999999999996</c:v>
                </c:pt>
                <c:pt idx="2">
                  <c:v>0</c:v>
                </c:pt>
                <c:pt idx="3">
                  <c:v>5.9666666666666703</c:v>
                </c:pt>
                <c:pt idx="4">
                  <c:v>0</c:v>
                </c:pt>
                <c:pt idx="5">
                  <c:v>4.9000000000000004</c:v>
                </c:pt>
                <c:pt idx="6">
                  <c:v>0</c:v>
                </c:pt>
                <c:pt idx="7">
                  <c:v>4.9833333333333298</c:v>
                </c:pt>
                <c:pt idx="8">
                  <c:v>0</c:v>
                </c:pt>
                <c:pt idx="9">
                  <c:v>5.6666666666666696</c:v>
                </c:pt>
                <c:pt idx="10">
                  <c:v>0</c:v>
                </c:pt>
                <c:pt idx="11">
                  <c:v>5.81666666666667</c:v>
                </c:pt>
                <c:pt idx="12">
                  <c:v>0</c:v>
                </c:pt>
                <c:pt idx="13">
                  <c:v>6.7333333333333298</c:v>
                </c:pt>
                <c:pt idx="14">
                  <c:v>0</c:v>
                </c:pt>
                <c:pt idx="15">
                  <c:v>5.5</c:v>
                </c:pt>
                <c:pt idx="16">
                  <c:v>0</c:v>
                </c:pt>
                <c:pt idx="17">
                  <c:v>4.0166666666666702</c:v>
                </c:pt>
                <c:pt idx="18">
                  <c:v>0</c:v>
                </c:pt>
                <c:pt idx="19">
                  <c:v>3.75</c:v>
                </c:pt>
                <c:pt idx="20">
                  <c:v>0</c:v>
                </c:pt>
                <c:pt idx="21">
                  <c:v>4.6666666666666696</c:v>
                </c:pt>
                <c:pt idx="22">
                  <c:v>0</c:v>
                </c:pt>
                <c:pt idx="23">
                  <c:v>3.75</c:v>
                </c:pt>
                <c:pt idx="24">
                  <c:v>0</c:v>
                </c:pt>
                <c:pt idx="25">
                  <c:v>1.8</c:v>
                </c:pt>
                <c:pt idx="26">
                  <c:v>0</c:v>
                </c:pt>
                <c:pt idx="27">
                  <c:v>1.9</c:v>
                </c:pt>
                <c:pt idx="28">
                  <c:v>0</c:v>
                </c:pt>
                <c:pt idx="29">
                  <c:v>2.1166666666666698</c:v>
                </c:pt>
                <c:pt idx="30">
                  <c:v>0</c:v>
                </c:pt>
                <c:pt idx="31">
                  <c:v>1.75</c:v>
                </c:pt>
                <c:pt idx="32">
                  <c:v>0</c:v>
                </c:pt>
                <c:pt idx="33">
                  <c:v>1.2833333333333301</c:v>
                </c:pt>
                <c:pt idx="34">
                  <c:v>0</c:v>
                </c:pt>
                <c:pt idx="35">
                  <c:v>1.1499999999999999</c:v>
                </c:pt>
                <c:pt idx="36">
                  <c:v>0</c:v>
                </c:pt>
                <c:pt idx="37">
                  <c:v>1.5166666666666699</c:v>
                </c:pt>
                <c:pt idx="38">
                  <c:v>0</c:v>
                </c:pt>
                <c:pt idx="39">
                  <c:v>1.1499999999999999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5356480"/>
        <c:axId val="995355392"/>
      </c:barChart>
      <c:catAx>
        <c:axId val="99535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55392"/>
        <c:crosses val="autoZero"/>
        <c:auto val="1"/>
        <c:lblAlgn val="ctr"/>
        <c:lblOffset val="100"/>
        <c:noMultiLvlLbl val="0"/>
      </c:catAx>
      <c:valAx>
        <c:axId val="9953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95356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84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4078,'1'-3,"-1"1,1-1,-1 0,1 1,0-1,0 1,0-1,0 1,0-1,1 1,-1 0,1-1,-1 1,1 0,0 0,0 0,0 0,0 1,0-1,1 1,-1-1,3-1,9-4,-1 1,29-10,-17 7,19-7,48-9,14-6,-75 23,1 1,0 2,1 1,0 1,43 3,65-6,-70-2,-29 5,-1-2,66-17,-62 11,-1 3,2 1,61-2,-75 6,1-3,35-9,-37 7,0 1,48-4,-22 11,-40 1,0-1,0-1,0 0,0-1,0-1,21-6,-2-1,0 1,0 2,0 1,69-1,-91 6,17-2,0-2,0-2,31-10,38-9,24 0,127-19,-202 37,-1-2,0-2,54-22,-22 8,-50 18,0 2,42-4,-46 8,0-2,0 0,-1-2,34-12,-15 2,68-14,-35 10,53-9,-16 6,-71 14,2 2,45-1,-41 4,-44 4,0 0,0-1,0 0,0 0,0 0,6-3,-11 4,0 0,0 0,1 0,-1 0,0-1,0 1,1 0,-1 0,0 0,0-1,0 1,1 0,-1 0,0 0,0-1,0 1,0 0,0 0,0-1,1 1,-1 0,0-1,0 1,0 0,0 0,0-1,0 1,0 0,0 0,0-1,0 1,0 0,-1-1,1 1,0 0,0 0,0-1,-17-14,-264-151,193 120,-120-45,170 79,-61-12,-26-7,17-6,-2 5,-131-21,209 48,-38-6,-111-3,-233 16,-511-3,534-13,-244 0,800 15,49-2,-202 0,-1-1,1 0,-1-1,1 0,-1-1,0 0,18-11,70-48,-74 46,102-72,1-2,167-88,-271 167,1 2,0 1,0 1,1 1,0 1,0 2,1 0,-1 2,52 2,-45 0,1-2,-1-1,1-2,46-12,125-49,-129 38,105-23,34-8,-158 44,1 2,60-5,54-11,-66 4,228-59,-210 54,14-5,-138 35,0 0,0 0,1 1,-1-1,0 0,0 0,1 0,-1 0,0 0,0 0,0 0,1 0,-1 0,0 0,0-1,1 1,-1 0,0 0,0 0,1 0,-1 0,0 0,0 0,0-1,1 1,-1 0,0 0,0 0,0 0,0-1,1 1,-1 0,0 0,0-1,0 1,0 0,0 0,0 0,0-1,0 1,0 0,0 0,1-1,-1 1,0 0,-1 0,1-1,0 1,0 0,0 0,0-1,0 1,0 0,0 0,0-1,-20-6,-40-4,52 9,-198-43,-24-4,104 32,-100-14,200 25,-44-16,42 12,-35-7,-59-17,15 4,-231-41,304 63,-23-4,1-2,-79-33,98 33,-1 2,-71-14,76 20,0-2,0 0,1-3,-52-23,-250-142,296 158,-68-20,22 8,72 25,1-1,0 0,1 0,-1-1,1-1,0 0,1 0,0-1,0 0,1-1,-8-11,-8-16,-37-72,29 47,22 46,1-1,1 1,0-2,1 1,1-1,0 0,2-1,-3-18,6 26,-2-14,2-1,1 1,4-36,-4 55,1 1,0-1,0 0,1 1,-1 0,1-1,1 1,-1 0,1 0,0 0,0 0,0 0,1 1,-1 0,1 0,0 0,0 0,1 0,-1 1,1-1,6-2,4 1,0 0,0 1,0 1,1 0,0 2,-1-1,1 2,23 1,-18 0,1-1,-1-1,39-7,10-7,111-8,-23-2,-103 14,84-5,346 14,-233 4,-211 1,1 2,-1 1,0 3,0 1,48 19,-31-10,85 16,-75-24,233 48,-222-41,-56-14,1 1,0 1,-1 1,0 1,-1 1,22 12,119 88,-136-88,-1 1,-1 1,40 47,-46-41,-2 1,-1 0,-1 1,-2 0,14 50,-27-80,39 158,-29-110,27 84,-21-82,-3-1,-1 2,7 87,2 14,62 214,-71-315,-1 1,-4 0,2 60,-9 163,-3-136,3 1486,-20-1339,15-238,0-16,-16 58,12-58,-9 63,16 31,0-17,-1-85,-2 0,0 0,-2 0,-11 26,-11 46,8-11,-21 106,36-160,-3-1,-14 37,13-41,1 1,1 1,-5 34,3 9,-38 139,41-193,-1 0,-1 0,0-1,-1 0,-1 0,-1-1,0-1,-1 0,-1-1,0 0,-1-1,0 0,-1-2,-1 0,0 0,0-2,-1 0,0-1,-35 10,-15 2,-69 30,79-27,-115 30,157-50,-37 9,0-2,-1-2,0-3,-58-2,104-4,0 0,0-1,1 0,-1 0,0-1,1 0,0 0,-13-8,-53-43,30 22,-390-296,153 120,241 182,28 20,0-1,0 0,1-1,-1-1,2 1,-1-1,1-1,1 0,-9-12,-7-19,6 9,0 2,-2 0,-2 1,-45-47,28 41,-63-64,92 86,0 1,0-1,1-1,1 0,0 0,-10-25,1-5,-2 1,-42-68,-62-71,71 110,-79-146,91 134,9 14,-3 2,-4 1,-61-84,89 140,1-1,0 0,1-1,0 1,1-2,1 1,0-1,0 0,2 0,0-1,0 1,1-1,-1-30,9-206,0 208,18-76,1 5,-23 104,1 0,0 0,1 1,0-1,1 1,0 0,0 0,1 0,0 0,8-10,-8 14,0 0,0 0,0 0,0 1,1 0,-1 0,1 0,0 1,1 0,-1 0,0 1,1-1,-1 1,1 1,0-1,8 0,44-1,103 7,-51 0,577-3,-668-1,0 1,0 1,-1 0,1 2,30 9,-41-10,1 1,-1 0,0 0,0 1,0 1,-1-1,0 1,0 1,0-1,-1 1,0 1,0-1,5 10,242 382,-245-383,-1 1,0 1,-1-1,-1 1,-1 1,0-1,-2 1,3 37,-5-34,-1 1,-1 0,-1-1,-1 1,-1-1,-1 0,-10 26,3-19,-1 0,-2 0,-31 44,-66 73,103-135,-14 19,-2-2,0-1,-56 45,69-63,-1 0,0-1,-1-1,1 0,-2-1,1 0,-1-1,1-1,-1 0,0-1,-1-1,-17 1,-17 2,-1 2,1 2,-76 24,-38 7,83-30,569-14,-293 5,6 13,-8-1,-156-12,-1 2,44 8,-65-9,1 2,-1 0,0 1,0 1,-1 0,0 1,23 14,-25-10,-1 0,0 0,-1 1,0 1,0 0,-2 0,0 1,8 17,-4-8,1-1,22 29,44 38,-44-53,-2 1,-2 2,29 47,-53-74,-1 0,1 1,-2 0,0 0,0 0,-2 0,1 1,-2-1,0 1,0 0,-1 0,-1-1,0 1,-1 0,-5 25,2-28,1 1,-2-2,1 1,-2 0,1-1,-1 0,-1 0,0-1,-9 10,-12 10,-41 33,38-34,4-4,-16 14,-86 62,115-91,0-1,-1 0,0-1,0-1,0 0,-1-1,0 0,0-2,0 0,-1 0,-18-1,16-2,-1 0,1-2,0 0,0-1,0-1,0-1,-28-11,38 11,0 1,0-1,1-1,0 1,0-1,0-1,1 0,0 0,0 0,1-1,0 0,0 0,1 0,0-1,0 0,-4-13,2-3,1 0,1 0,1 0,1-1,2 1,0-1,2 0,0 1,2-1,6-25,-6 42,0 0,0 0,1 0,0 1,0-1,1 1,0 0,0 0,1 1,0 0,1 0,-1 0,1 1,1 0,10-7,12-6,1 1,58-24,-37 19,0-2,1 2,1 2,71-17,-120 37,0 0,0 0,0 1,0 0,0 0,0 0,1 1,-1-1,0 1,0 0,8 3,-11-2,1-1,-1 0,1 1,-1 0,0-1,0 1,0 0,0 0,0 0,0 0,0 1,0-1,-1 0,1 1,-1-1,0 1,0 0,0-1,0 1,0 0,-1-1,1 5,0 3,0-1,-1 1,0 0,0-1,-1 1,-1 0,1-1,-2 1,-5 15,2-10,-1 1,-1-1,-1 0,0-1,-11 13,-7 5,-2-2,0-1,-57 42,48-41,-2-2,-1-2,-1-2,-1-1,-89 32,110-48,-1-1,0-1,0 0,0-2,0-1,0-1,-1-1,1-1,0-1,0-1,0-1,0-1,0-1,-33-13,13-1,2-1,0-3,1-1,1-2,2-1,-62-61,77 69,0 0,-1 2,-1 1,-1 1,-1 1,0 2,-47-19,65 29,0-1,1 0,-1-1,1 1,0-1,1-1,-1 1,1-1,0 0,-9-13,-3-7,-24-47,30 50,-1 1,0 0,-18-20,14 22,-1-2,0 2,-1 0,-1 1,0 1,-29-19,-96-62,14 8,129 89,-1 0,0 0,0 0,0 1,-1-1,1 1,0 0,0 0,-1 0,1 0,-1 0,1 1,-5 0,6 0,0 1,0 0,0 0,0 0,0 0,0 0,0 1,0-1,0 0,0 1,1 0,-1-1,1 1,-1 0,1 0,-1 0,1 0,0 0,0 0,-1 3,-16 29,1 0,2 2,1 0,2 1,1 0,2 0,-7 74,3 43,6-91,2 0,5 78,7-89,12 51,-8-56,5 70,-14-62,-3-38,1 1,1 0,1-1,0 1,1-1,1 1,1-1,0-1,9 19,7 2,-1 1,-2 1,15 49,-23-57,2-1,2 0,0-1,20 29,-17-31,-1 1,-1 1,-2 1,12 37,52 184,-73-240,0 0,1 0,0 0,1-1,0 0,1 0,0 0,1-1,-1 0,2 0,-1-1,1 0,19 12,-10-10,-1-1,1-1,1-1,-1 0,1-1,0-1,33 4,69 13,-66-10,1-3,67 3,356-12,-195-2,-244 1,0-3,66-13,79-30,-86 20,-57 16,1 2,1 1,86-3,-89 11,1-1,61-12,-92 11,1 0,-1-1,0-1,0 0,0 0,-1-1,0 0,1-1,-2 0,1-1,-1 0,0 0,15-17,-23 23,0 1,0-1,-1 0,1 0,0 0,0 0,-1 0,1 0,0 0,-1 0,1 0,-1 0,0 0,1-1,-1 1,0 0,0 0,0 0,1 0,-1-1,0 1,-1 0,1 0,0 0,0-1,0 1,-1 0,1 0,-1 0,1 0,-1 0,1 0,-1 0,0 0,1 0,-1 0,0 0,0 0,0 0,1 0,-1 1,0-1,0 0,-2 0,-4-3,-1 1,0-1,0 1,0 1,-10-2,12 2,-124-24,69 15,-112-36,38-10,3-6,2-5,-151-108,260 162,0 1,-1 1,-1 1,0 1,0 1,-1 1,0 1,0 1,-1 1,-28-1,14 0,0-1,0-2,1-2,0-1,1-2,-39-21,55 24,0 0,0-1,1-2,1 0,1-1,0 0,0-2,2 0,0-1,-24-36,4 1,-22-34,-127-148,159 207,1-1,2-1,-27-43,39 54,2-1,-1 0,2 0,1-1,0 0,2 0,-4-27,1-19,1-102,9 156,-1 0,2 0,0 0,0 0,1 0,1 1,0 0,1 0,0 0,1 0,0 1,1 0,15-17,-11 16,-1 0,1 1,1 1,0 0,0 0,1 2,0-1,0 2,1 0,29-9,236-50,-81 21,690-181,-729 180,-79 22,124-22,-163 38,68-22,-78 20,1 0,-1 3,62-7,-78 13,-1 0,1 0,0-2,-1 0,0 0,0-2,28-11,4-7,1 1,1 3,100-25,-147 43,0 1,0-1,1 1,-1 0,1-1,-1 1,0 0,1 1,-1-1,0 0,1 1,-1-1,0 1,0 0,1-1,-1 1,0 0,0 0,0 1,0-1,0 0,0 1,0-1,-1 1,1 0,0-1,-1 1,0 0,1 0,-1 0,0 0,2 4,0 4,0 0,0 1,-1-1,-1 1,0 0,0 12,0 23,-3-1,-1 1,-16 73,-46 137,29-128,15-62,-3 0,-51 96,-2 5,67-141,3-5,-2-1,0 0,-19 28,25-43,0-1,0 1,0-1,-1 0,0-1,0 1,0 0,0-1,-1 0,1 0,-1-1,0 1,0-1,0 0,0 0,0 0,0-1,0 0,-10 1,12-2,0 0,0 0,0 0,0-1,0 1,-1-1,1 0,1 0,-1 0,0 0,0 0,0-1,0 1,1-1,-1 0,1 0,0 0,-1 0,1 0,0-1,0 1,0 0,0-1,1 0,-1 1,1-1,-2-5,-2-5,1-1,0 1,1-1,0 0,0-14,-3-76,8-125,1 130,8-710,-4 215,-2 442,33-212,-26 283,17-83,-23 136,2 0,1 1,21-44,-24 62,1 0,-1 1,2-1,-1 1,1 1,0-1,1 1,0 1,0 0,14-7,-10 5,-1 0,1-1,-2 0,1-1,9-10,18-30,49-86,-60 90,-17 29,-1-1,-1 0,0-1,-1 0,-1 0,5-24,-10 33,-1 0,0 0,0 1,-1-1,0 0,-1 0,0 0,-1 1,0-1,0 0,-1 1,0 0,-1-1,0 1,-5-8,-34-50,-4 3,-83-91,73 90,-89-129,122 155,11 15,-26-32,33 48,0 1,-1 1,0-1,0 1,0 0,-1 1,0-1,-10-4,-23-10,0-3,-58-44,-55-44,-42-33,139 103,-1 3,-117-57,125 72,-57-17,50 20,19 9,0 2,-1 2,1 1,-79-1,7 0,-436-7,389 15,141-1,1 2,-1 0,1 1,0 0,0 2,0 0,-19 8,1 3,-61 40,72-41,0 1,1 2,0 0,2 1,0 1,1 1,1 1,1 0,-14 26,-51 80,51-84,-41 81,-4 25,67-130,1 0,1 1,0-1,2 1,0 1,1-1,1 35,-3 14,-9 390,15-330,1-84,9 53,3 37,-14 307,-1-207,3-195,9 57,3 31,-11-92,2 1,1-1,21 64,-1 2,-18-48,-2 0,-3 0,-5 89,-1-33,3-49,0-33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6"/>
    </inkml:context>
    <inkml:brush xml:id="br0">
      <inkml:brushProperty name="width" value="0.2" units="cm"/>
      <inkml:brushProperty name="height" value="0.4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36 0,'-9'123,"0"-11,7 811,4-451,-11-253,0 4,10 1339,-1-1545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7"/>
    </inkml:context>
    <inkml:brush xml:id="br0">
      <inkml:brushProperty name="width" value="0.2" units="cm"/>
      <inkml:brushProperty name="height" value="0.4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135 0,'-6'3,"11"4,13 4,22 3,2-2,0-1,61 6,-87-15,58 5,86-3,-133-3,-113 1,45 0,-1-2,-65-8,101 8,-1-1,1-1,0 1,0-1,0 0,0-1,-7-3,13 6,0 0,-1 0,1 0,0 0,0 0,0 0,0 0,0-1,0 1,-1 0,1 0,0 0,0 0,0 0,0 0,0 0,0-1,0 1,0 0,0 0,-1 0,1 0,0 0,0 0,0-1,0 1,0 0,0 0,0 0,0 0,0 0,0-1,0 1,0 0,0 0,0 0,0 0,0 0,1-1,-1 1,0 0,0 0,0 0,0 0,0 0,0 0,0-1,0 1,0 0,0 0,1 0,-1 0,12-5,17 1,-27 4,105-21,-48 9,-89 13,-37-2,7-1,-22 1,-81 3,159-1,0-1,0 1,1 0,-1 1,0-1,1 1,-1-1,1 1,-1 0,1 0,0 1,0-1,0 1,0-1,0 1,0 0,1 0,0 0,-1 1,1-1,0 1,1-1,-1 1,-1 4,-4 12,1 0,0 0,-3 30,4-20,-12 50,12-57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8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4425,'54'1,"66"-2,-105 0,1-1,-1-1,0 0,0-1,22-9,8 0,9-2,-51 14,-1 0,1 0,0 0,-1-1,1 1,-1-1,0 0,1 0,-1 0,0 0,0 0,0 0,0 0,1-4,-2 4,0 0,-1 0,1 0,-1 0,0 0,1 0,-1-1,0 1,0 0,0 0,-1 0,1-1,0 1,-2-2,-12-35,3 9,9 22,0 0,0-1,-1 1,0 1,-1-1,0 0,0 1,-7-10,8 14,-1-1,1 1,-1 0,0 0,0 0,0 1,0-1,0 1,-1 0,1 0,-1 1,1-1,-1 1,0 0,0 0,-6 0,-19 0,1 0,-32 5,265-3,-199-2,1 0,-1 0,1 0,-1-1,0 0,0 0,0 0,0-1,0 1,0-1,-1 0,1-1,-1 1,0-1,0 0,5-5,4-8,-1 0,-1-1,10-19,-4 7,-6 9,-2 0,0-1,-2 1,7-29,7-22,-17 57,0 0,-2 0,0 0,0-1,-2-22,0 21,0 1,1 0,1 0,8-31,-8 38,23-67,24-130,-32 142,-12 50,-1-1,5-28,-1-8,17-63,-12 59,-8 27,-1 0,-1-35,4-24,1-72,-2 23,-4 115,2 0,0-1,1 2,11-29,-6 25,-2-1,0-1,-1 0,-2 0,3-29,-7 40,-1 0,0 1,-2-1,1 0,-2 1,0-1,0 1,-1 0,-1 0,-12-23,11 24,1 0,0-1,1 1,0-1,1 0,0 0,0-16,4-104,1 56,-2-939,-1 1000,-2 0,1 1,-2-1,0 1,-1 0,-13-27,8 17,-10-37,6-14,11 51,-2 0,-13-43,14 57,0-1,1 0,1 0,-2-17,3 14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9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0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1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2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3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4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5"/>
    </inkml:context>
    <inkml:brush xml:id="br0">
      <inkml:brushProperty name="width" value="0.4" units="cm"/>
      <inkml:brushProperty name="height" value="0.8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85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6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56,'5'-4,"0"0,0 1,0-1,0 1,1 0,-1 0,1 1,0-1,0 1,0 1,0-1,0 1,11-1,12 0,50 3,-40 1,205-4,131 5,-341 1,-1 1,47 13,-49-10,-1-1,1-2,42 3,135-11,106 4,-305 0,-1 1,0 0,1 0,-1 1,10 4,-10-3,0-1,1 0,-1-1,1 0,12 2,70 4,76 2,28-11,-741 1,439-9,4 0,28 9,97 0,63 0,0-5,143-25,-166 18,-28 5,34-10,-30 7,-1 1,1 2,0 2,1 1,-1 2,66 5,-78 0,1 1,37 12,-46-11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7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1,'2'2,"0"-1,1 1,-1-1,1 1,0-1,-1 0,1 0,0 0,0-1,0 1,5 0,38 2,-32-3,184 0,24 1,-204 1,1 1,30 10,-32-8,0-1,0 0,29 1,252-4,-131-3,-146 1,39-7,17-1,31 0,23 0,-116 9,1 1,0 0,-1 1,1 1,25 8,2 2,-25-10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8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215 1,'2'83,"0"-36,-2 1,-7 51,2-77,-1 1,-15 38,12-37,-11 46,1 10,-4 24,15-63,-13 41,13-55,4-13,0-1,-1 1,-1-1,0 0,-12 18,18-30,0-1,0 1,-1-1,1 0,0 1,0-1,0 1,-1-1,1 0,0 1,-1-1,1 0,0 1,-1-1,1 0,0 1,-1-1,1 0,-1 0,1 0,-1 1,1-1,0 0,-1 0,1 0,-1 0,1 0,-1 0,1 0,-1 0,1 0,-1 0,1 0,-1 0,1 0,0 0,-2-1,-6-17,3-32,5 49,0-83,16-135,-15 206,1 0,0 1,1-1,1 1,0-1,1 1,0 0,0 1,1 0,1-1,0 2,15-19,48-38,-52 51,0 0,-1-2,27-36,-30 34,-1 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09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1,'2'0,"0"0,-1 1,1-1,0 1,0-1,-1 1,1 0,0 0,-1-1,1 1,-1 1,1-1,-1 0,0 0,1 0,-1 1,0-1,0 0,0 1,0 0,0-1,1 4,16 40,-15-35,6 20,-2 0,-1 0,5 58,-10 93,-2-97,1-76,-1 0,0 0,-1-1,0 1,0 0,0-1,-5 9,-8 30,15-45,-1 0,1 0,0 0,0 0,0 0,0 0,0 0,0 0,0 0,1 0,-1 0,0 0,0 0,1 0,-1 0,1 0,-1 0,1-1,-1 1,1 0,-1 0,1 0,0-1,0 1,-1 0,1-1,0 1,0 0,0-1,0 1,-1-1,3 1,40 9,-38-10,0 0,-1 1,1 0,0 0,-1 0,1 1,-1-1,5 4,-4 0,0 0,0 0,0 0,-1 1,0 0,0 0,-1 0,1 1,-1-1,-1 1,1 0,-1-1,0 1,-1 0,2 14,-2-3,0-1,-1 1,0-1,-2 1,-4 24,2-29,0 0,-1 0,-1-1,0 0,-14 21,11-19,1 0,1 0,-11 29,13-26,1 1,1 0,1 1,1-1,0 22,12 94,-3-63,-6-59,0-1,1 0,1 0,0 0,0 0,1-1,1 0,0 0,9 12,-8-11,0 0,0 0,-1 0,-1 1,0 0,0 0,3 17,-4 1,-1 46,-3-54,0 1,2-1,1 0,6 25,5 14,9 78,-22-138,4 25,2 1,0-1,16 34,-14-40,-1 0,-1 1,-1 0,-1 0,0 0,1 38,-8 51,2 90,5-165,-5-34,1 1,-1 0,0-1,1 1,-1-1,1 1,0-1,-1 1,1-1,0 1,0-1,0 1,0-1,0 0,0 0,0 0,2 2,-2-3,-1 0,1 0,-1 0,1 0,-1-1,1 1,-1 0,1 0,-1 0,1-1,-1 1,0 0,1-1,-1 1,0 0,1-1,-1 1,0-1,1 1,-1 0,0-1,0 1,0-1,1 1,-1-1,0 1,0-1,0 1,0-1,0 1,0-1,0 1,0-1,3-18,-4 6,-1 1,0 0,-1 0,0 0,-1 0,0 1,-1-1,0 1,-10-15,-14-33,28 56,-8-25,12 22,10 13,1 6,-1 1,0 1,-1 0,-1 1,12 21,-5-9,-12-18,0 2,-1-1,0 0,4 19,-6-20,0 0,0 0,1-1,0 1,1-1,0 0,10 13,20 15,-26-29,-1 1,1 0,-1 1,-1 0,0 0,0 1,5 12,0-1,-9-17,0 0,-1 0,1-1,-1 1,0 1,-1-1,1 0,-1 0,0 1,0 6,0-12,-1 0,0 1,0-1,0 1,0-1,0 1,0-1,0 0,-1 1,1-1,0 1,0-1,0 1,0-1,0 0,-1 1,1-1,0 1,0-1,-1 0,1 1,0-1,-1 0,1 1,0-1,-1 0,1 0,0 1,-1-1,0 0,-10-7,-6-22,11 12,-2-4,-16-33,22 49,-1 0,0 0,0 0,-1 1,1 0,-1 0,0 0,0 0,-1 0,1 1,-10-6,13 8,1 1,0 0,0 0,-1 0,1-1,0 1,-1 0,1 0,0 0,-1 0,1 0,0-1,-1 1,1 0,-1 0,1 0,0 0,-1 0,1 0,0 0,-1 0,1 0,0 1,-1-1,1 0,0 0,-1 0,1 0,0 0,-1 1,1-1,0 0,-1 0,1 1,0-1,0 0,-1 0,1 1,-1 17,13 18,-9-31,0 0,0 0,1-1,0 0,0 1,0-1,0-1,1 1,0-1,-1 0,10 5,4 0,41 13,-40-15,34 15,-42-16,-1-1,1 0,0 0,0-2,0 1,0-1,16 0,83-3,-44-2,-56 3,17 0,-24 2,-18 3,-158 39,170-43,0 0,0-1,0 1,0-1,0 0,-1 0,1 0,0 0,0 0,0-1,0 0,0 1,0-1,-5-2,0-1,1-1,-1 0,-11-9,13 9,0 0,0 0,-1 1,0 0,1 0,-13-4,6 2,30 5,3 0,116-31,-15 3,-63 13,12-3,-64 18,0 1,0-1,-1 1,1 0,0 0,0 1,0-1,0 1,9 3,62 23,66 25,-131-47,-8-4,1 1,-1 0,1 0,-1 0,0 0,5 5,-8-7,-1 0,0 1,0-1,1 0,-1 1,0-1,0 0,0 1,1-1,-1 0,0 1,0-1,0 0,0 1,0-1,0 1,1-1,-1 0,0 1,0-1,0 1,-1-1,1 0,0 1,0-1,0 0,0 1,0-1,0 1,-1-1,0 2,0-1,0 1,-1-1,1 0,-1 0,1 0,-1 0,1 0,-1 0,0 0,-1 0,-12 4,0 0,0-1,0-1,-25 3,-30 7,120-8,-20-8,0-1,33-10,0 0,-53 11,1 0,-1-1,1 0,-1-1,11-6,32-14,-41 20,1 2,0 0,0 0,0 1,0 1,0 0,1 0,-1 2,0-1,0 2,0 0,0 0,0 2,15 5,-9-3,0-1,0 0,20 1,-17-2,40 11,-36-7,0-1,1-1,0-1,0-1,0-2,0-1,1-1,42-5,-44 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0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1,'2027'0,"-2010"0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1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2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3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4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5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86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30 1,'-15'192,"1"5,14-128,2 101,0-153,1 0,1 0,0 0,1 0,1-1,0 0,2 0,0 0,0-1,1 0,1-1,1 0,0-1,0 0,2 0,17 13,-7-7,0-2,1 0,1-2,1-1,0 0,0-3,2 0,53 14,-32-16,0-2,76 2,100-14,-80 1,-114 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6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7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118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1,'4'0,"1"0,-1 0,1 1,-1-1,1 1,-1 0,0 0,1 1,-1-1,0 1,0 0,0 0,0 0,0 1,-1-1,7 7,-5-4,-1 0,0 1,0 0,-1 0,0 0,0 0,0 1,0-1,-1 1,1 8,44 120,0-1,-43-119,2-1,0 0,1-1,0 1,1-1,0-1,12 15,-15-21,-1 0,-1 0,0 0,0 0,-1 0,1 0,-1 1,-1-1,1 1,-1-1,0 12,0 9,-4 37,1-12,4 15,15 86,1-8,-16-123,2 1,0-1,1 0,2 0,0 0,12 22,-15-31,0 0,0 0,-2 1,1-1,-2 1,1 15,4 30,-4-51,0-1,1 1,0 0,0-1,1 0,0 1,5 6,-4-6,0-1,-1 1,0 0,0 0,4 15,-3 10,-2 0,0 0,-3 0,-3 39,0 12,2 24,3 116,15-87,10 26,0-5,-21-111,0-1,-1 50,-5-84,-1 15,2 0,0 0,2 0,10 46,-7-50,-1-1,-2 1,0 0,-1 43,-15 91,11-136,-2 115,5-109,0 0,-2 0,-1 0,-2 1,0-2,-13 42,9-38,0-1,2 1,2 1,0-1,2 1,1-1,2 1,4 30,13 51,-11-77,-2 1,1 36,-6 101,0-148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87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636 398,'-9'0,"-8"0,0 0</inkml:trace>
  <inkml:trace contextRef="#ctx0" brushRef="#br0" timeOffset="1">1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89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0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1,'4'-1,"0"1,0 1,0-1,0 0,0 1,0 0,0 0,0 0,0 0,-1 1,6 2,-7-2,0 0,0 0,0 0,0 0,0 0,0 0,-1 1,1-1,-1 0,0 1,0 0,0-1,0 1,0 0,0-1,-1 1,1 4,3 30,-2-1,-3 63,0 23,3-107,0-1,2 0,-1 0,11 24,-8-22,-1 0,7 32,-9-11,-1 0,-4 47,0-58,0 1,3 0,0-1,1 1,2-1,7 29,42 140,18 54,-60-216,-1 0,-2 1,-1 0,-1 0,-2 1,-1 65,-6 445,3-404,1-124,2 1,-1-1,2 0,0 0,9 22,-6-19,-1 0,-1 0,4 30,-6-9,-2 2,-8 78,3-94,0-1,-3 0,0-1,-1 0,-19 41,9-33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1"/>
    </inkml:context>
    <inkml:brush xml:id="br0">
      <inkml:brushProperty name="width" value="0.2" units="cm"/>
      <inkml:brushProperty name="height" value="0.4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23 55,'3'3,"1"-1,0 1,-1-1,1 0,0 0,0-1,0 1,0-1,0 0,1 0,6 1,52 1,-41-2,257-1,-278 0,30-4,-29 4,-1 0,0 0,1 0,-1 0,0-1,0 1,0 0,1-1,-1 1,0-1,0 1,0-1,0 0,0 1,0-1,0 0,0 0,0 0,2-1,-4 1,1 0,-1 1,1-1,-1 1,1-1,-1 1,1-1,-1 1,1-1,-1 1,0 0,1-1,-1 1,0 0,1 0,-1-1,0 1,0 0,1 0,-1 0,0 0,1 0,-2 0,-22-2,22 2,-265 0,223 4,-79 20,121-24,1 0,0 0,-1 1,1-1,-1 0,1 1,0-1,-1 1,1 0,0-1,0 1,-1 0,1 0,-2 1,4-1,-1-1,0 1,0-1,0 1,0-1,1 0,-1 1,0-1,0 0,1 1,-1-1,0 0,1 1,-1-1,0 0,1 0,-1 1,1-1,-1 0,0 0,1 0,-1 1,1-1,-1 0,0 0,1 0,-1 0,2 0,46 7,-14-4,1-2,0-2,0-1,0-1,65-16,-76 12,42-15,1 3,113-16,93 31,-140 7,-66 1,1 4,-1 3,80 22,-88-19,-12-3,13 5,0-3,1-3,112 4,-85-20,167-31,-242 34,36-3,0 2,79 3,-75 2,0-2,54-8,-22-2,1 5,0 3,89 8,-139-1,-1 2,-1 2,1 1,38 15,-47-14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2"/>
    </inkml:context>
    <inkml:brush xml:id="br0">
      <inkml:brushProperty name="width" value="0.2" units="cm"/>
      <inkml:brushProperty name="height" value="0.4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56 1,'1'31,"-2"0,-1 0,-1 0,-13 52,7-52,2 0,1 1,1-1,-1 55,6-101,-1-11,1 0,1 1,1-1,2 1,9-38,4-5,-14 51,2 0,11-32,-22 67,1 0,-3 29,0-6,-7 48,5 0,3 0,6 119,3-165,3 0,19 84,38 78,-30-126,4-3,84 134,-112-196,1 2,0-1,2 0,-1-1,2 0,0-1,1 0,0-1,1 0,0-1,17 10,-133-63,11 8,-15-6,91 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3T13:52:43.093"/>
    </inkml:context>
    <inkml:brush xml:id="br0">
      <inkml:brushProperty name="width" value="0.2" units="cm"/>
      <inkml:brushProperty name="height" value="0.4" units="cm"/>
      <inkml:brushProperty name="color" value="#A9D8FF"/>
      <inkml:brushProperty name="tip" value="rectangle"/>
      <inkml:brushProperty name="rasterOp" value="maskPen"/>
      <inkml:brushProperty name="ignorePressure" value="1"/>
    </inkml:brush>
  </inkml:definitions>
  <inkml:trace contextRef="#ctx0" brushRef="#br0">89 18,'-6'0,"-2"0</inkml:trace>
  <inkml:trace contextRef="#ctx0" brushRef="#br0" timeOffset="1">54 18,'-3'-3,"-7"-1,-2 0</inkml:trace>
  <inkml:trace contextRef="#ctx0" brushRef="#br0" timeOffset="2">1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32645-B943-4B78-8F33-09427FD70093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3CC45-5C15-47FD-8667-CC945E2209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29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379a609df_0_8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2379a609df_0_8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22379a609df_0_8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1123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2379a609df_0_8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2379a609df_0_8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g22379a609df_0_8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24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16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846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05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748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004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324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28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37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385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88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443CF-4990-454D-A4B8-0C0D96036D1A}" type="datetimeFigureOut">
              <a:rPr lang="it-IT" smtClean="0"/>
              <a:t>26/02/2024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16EF9-9392-4C2C-ACA9-719244BEF9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258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8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.xml"/><Relationship Id="rId18" Type="http://schemas.openxmlformats.org/officeDocument/2006/relationships/image" Target="../media/image41.emf"/><Relationship Id="rId26" Type="http://schemas.openxmlformats.org/officeDocument/2006/relationships/image" Target="../media/image45.emf"/><Relationship Id="rId39" Type="http://schemas.openxmlformats.org/officeDocument/2006/relationships/customXml" Target="../ink/ink23.xml"/><Relationship Id="rId21" Type="http://schemas.openxmlformats.org/officeDocument/2006/relationships/customXml" Target="../ink/ink11.xml"/><Relationship Id="rId34" Type="http://schemas.openxmlformats.org/officeDocument/2006/relationships/image" Target="../media/image46.emf"/><Relationship Id="rId42" Type="http://schemas.openxmlformats.org/officeDocument/2006/relationships/image" Target="../media/image50.emf"/><Relationship Id="rId47" Type="http://schemas.openxmlformats.org/officeDocument/2006/relationships/customXml" Target="../ink/ink28.xml"/><Relationship Id="rId50" Type="http://schemas.openxmlformats.org/officeDocument/2006/relationships/customXml" Target="../ink/ink31.xml"/><Relationship Id="rId7" Type="http://schemas.openxmlformats.org/officeDocument/2006/relationships/image" Target="../media/image36.emf"/><Relationship Id="rId2" Type="http://schemas.openxmlformats.org/officeDocument/2006/relationships/customXml" Target="../ink/ink1.xml"/><Relationship Id="rId16" Type="http://schemas.openxmlformats.org/officeDocument/2006/relationships/image" Target="../media/image40.emf"/><Relationship Id="rId29" Type="http://schemas.openxmlformats.org/officeDocument/2006/relationships/customXml" Target="../ink/ink16.xml"/><Relationship Id="rId11" Type="http://schemas.openxmlformats.org/officeDocument/2006/relationships/customXml" Target="../ink/ink6.xml"/><Relationship Id="rId24" Type="http://schemas.openxmlformats.org/officeDocument/2006/relationships/image" Target="../media/image44.emf"/><Relationship Id="rId32" Type="http://schemas.openxmlformats.org/officeDocument/2006/relationships/customXml" Target="../ink/ink19.xml"/><Relationship Id="rId37" Type="http://schemas.openxmlformats.org/officeDocument/2006/relationships/customXml" Target="../ink/ink22.xml"/><Relationship Id="rId40" Type="http://schemas.openxmlformats.org/officeDocument/2006/relationships/image" Target="../media/image49.emf"/><Relationship Id="rId45" Type="http://schemas.openxmlformats.org/officeDocument/2006/relationships/customXml" Target="../ink/ink26.xml"/><Relationship Id="rId5" Type="http://schemas.openxmlformats.org/officeDocument/2006/relationships/image" Target="../media/image35.emf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customXml" Target="../ink/ink15.xml"/><Relationship Id="rId36" Type="http://schemas.openxmlformats.org/officeDocument/2006/relationships/image" Target="../media/image47.emf"/><Relationship Id="rId49" Type="http://schemas.openxmlformats.org/officeDocument/2006/relationships/customXml" Target="../ink/ink30.xml"/><Relationship Id="rId10" Type="http://schemas.openxmlformats.org/officeDocument/2006/relationships/customXml" Target="../ink/ink5.xml"/><Relationship Id="rId19" Type="http://schemas.openxmlformats.org/officeDocument/2006/relationships/customXml" Target="../ink/ink10.xml"/><Relationship Id="rId31" Type="http://schemas.openxmlformats.org/officeDocument/2006/relationships/customXml" Target="../ink/ink18.xml"/><Relationship Id="rId44" Type="http://schemas.openxmlformats.org/officeDocument/2006/relationships/image" Target="../media/image51.emf"/><Relationship Id="rId52" Type="http://schemas.openxmlformats.org/officeDocument/2006/relationships/image" Target="../media/image52.emf"/><Relationship Id="rId4" Type="http://schemas.openxmlformats.org/officeDocument/2006/relationships/customXml" Target="../ink/ink2.xml"/><Relationship Id="rId9" Type="http://schemas.openxmlformats.org/officeDocument/2006/relationships/image" Target="../media/image37.emf"/><Relationship Id="rId14" Type="http://schemas.openxmlformats.org/officeDocument/2006/relationships/image" Target="../media/image39.emf"/><Relationship Id="rId22" Type="http://schemas.openxmlformats.org/officeDocument/2006/relationships/image" Target="../media/image43.emf"/><Relationship Id="rId27" Type="http://schemas.openxmlformats.org/officeDocument/2006/relationships/customXml" Target="../ink/ink14.xml"/><Relationship Id="rId30" Type="http://schemas.openxmlformats.org/officeDocument/2006/relationships/customXml" Target="../ink/ink17.xml"/><Relationship Id="rId35" Type="http://schemas.openxmlformats.org/officeDocument/2006/relationships/customXml" Target="../ink/ink21.xml"/><Relationship Id="rId43" Type="http://schemas.openxmlformats.org/officeDocument/2006/relationships/customXml" Target="../ink/ink25.xml"/><Relationship Id="rId48" Type="http://schemas.openxmlformats.org/officeDocument/2006/relationships/customXml" Target="../ink/ink29.xml"/><Relationship Id="rId8" Type="http://schemas.openxmlformats.org/officeDocument/2006/relationships/customXml" Target="../ink/ink4.xml"/><Relationship Id="rId51" Type="http://schemas.openxmlformats.org/officeDocument/2006/relationships/customXml" Target="../ink/ink32.xml"/><Relationship Id="rId3" Type="http://schemas.openxmlformats.org/officeDocument/2006/relationships/image" Target="../media/image34.emf"/><Relationship Id="rId12" Type="http://schemas.openxmlformats.org/officeDocument/2006/relationships/image" Target="../media/image38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20.xml"/><Relationship Id="rId38" Type="http://schemas.openxmlformats.org/officeDocument/2006/relationships/image" Target="../media/image48.emf"/><Relationship Id="rId46" Type="http://schemas.openxmlformats.org/officeDocument/2006/relationships/customXml" Target="../ink/ink27.xml"/><Relationship Id="rId20" Type="http://schemas.openxmlformats.org/officeDocument/2006/relationships/image" Target="../media/image42.emf"/><Relationship Id="rId41" Type="http://schemas.openxmlformats.org/officeDocument/2006/relationships/customXml" Target="../ink/ink24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3" r="-1651" b="4420"/>
          <a:stretch/>
        </p:blipFill>
        <p:spPr>
          <a:xfrm>
            <a:off x="-1" y="-8878"/>
            <a:ext cx="12393227" cy="6880195"/>
          </a:xfrm>
          <a:prstGeom prst="rect">
            <a:avLst/>
          </a:prstGeom>
        </p:spPr>
      </p:pic>
      <p:sp>
        <p:nvSpPr>
          <p:cNvPr id="5" name="TextBox 20">
            <a:extLst>
              <a:ext uri="{FF2B5EF4-FFF2-40B4-BE49-F238E27FC236}">
                <a16:creationId xmlns:a16="http://schemas.microsoft.com/office/drawing/2014/main" xmlns="" id="{93AEA043-746F-4334-A00A-A4587B060237}"/>
              </a:ext>
            </a:extLst>
          </p:cNvPr>
          <p:cNvSpPr txBox="1"/>
          <p:nvPr/>
        </p:nvSpPr>
        <p:spPr>
          <a:xfrm>
            <a:off x="6329778" y="414522"/>
            <a:ext cx="74000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Gantry Beam Optics</a:t>
            </a:r>
            <a:endParaRPr lang="ko-KR" alt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xmlns="" id="{7DC83D12-1353-440F-A5DC-1ACD4C118187}"/>
              </a:ext>
            </a:extLst>
          </p:cNvPr>
          <p:cNvSpPr txBox="1"/>
          <p:nvPr/>
        </p:nvSpPr>
        <p:spPr>
          <a:xfrm>
            <a:off x="8433787" y="1355496"/>
            <a:ext cx="3560038" cy="9543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altLang="ko-KR" sz="1867" dirty="0" smtClean="0">
                <a:solidFill>
                  <a:srgbClr val="FF0000"/>
                </a:solidFill>
                <a:cs typeface="Arial" pitchFamily="34" charset="0"/>
              </a:rPr>
              <a:t>M. D’ Addazio, E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. </a:t>
            </a:r>
            <a:r>
              <a:rPr lang="it-IT" altLang="ko-KR" sz="1867" dirty="0" err="1">
                <a:solidFill>
                  <a:srgbClr val="FF0000"/>
                </a:solidFill>
                <a:cs typeface="Arial" pitchFamily="34" charset="0"/>
              </a:rPr>
              <a:t>Felcini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, </a:t>
            </a:r>
            <a:r>
              <a:rPr lang="it-IT" altLang="ko-KR" sz="1867" dirty="0" smtClean="0">
                <a:solidFill>
                  <a:srgbClr val="FF0000"/>
                </a:solidFill>
                <a:cs typeface="Arial" pitchFamily="34" charset="0"/>
              </a:rPr>
              <a:t>G. </a:t>
            </a:r>
            <a:r>
              <a:rPr lang="it-IT" altLang="ko-KR" sz="1867" dirty="0" err="1" smtClean="0">
                <a:solidFill>
                  <a:srgbClr val="FF0000"/>
                </a:solidFill>
                <a:cs typeface="Arial" pitchFamily="34" charset="0"/>
              </a:rPr>
              <a:t>Frisella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, </a:t>
            </a:r>
            <a:r>
              <a:rPr lang="it-IT" altLang="ko-KR" sz="1867" dirty="0" smtClean="0">
                <a:solidFill>
                  <a:srgbClr val="FF0000"/>
                </a:solidFill>
                <a:cs typeface="Arial" pitchFamily="34" charset="0"/>
              </a:rPr>
              <a:t>A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. </a:t>
            </a:r>
            <a:r>
              <a:rPr lang="it-IT" altLang="ko-KR" sz="1867" dirty="0" err="1">
                <a:solidFill>
                  <a:srgbClr val="FF0000"/>
                </a:solidFill>
                <a:cs typeface="Arial" pitchFamily="34" charset="0"/>
              </a:rPr>
              <a:t>Mereghetti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, </a:t>
            </a:r>
            <a:r>
              <a:rPr lang="it-IT" altLang="ko-KR" sz="1867" dirty="0" smtClean="0">
                <a:solidFill>
                  <a:srgbClr val="FF0000"/>
                </a:solidFill>
                <a:cs typeface="Arial" pitchFamily="34" charset="0"/>
              </a:rPr>
              <a:t>M.G. </a:t>
            </a:r>
            <a:r>
              <a:rPr lang="it-IT" altLang="ko-KR" sz="1867" dirty="0" err="1" smtClean="0">
                <a:solidFill>
                  <a:srgbClr val="FF0000"/>
                </a:solidFill>
                <a:cs typeface="Arial" pitchFamily="34" charset="0"/>
              </a:rPr>
              <a:t>Pullia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, </a:t>
            </a:r>
            <a:r>
              <a:rPr lang="it-IT" altLang="ko-KR" sz="1867" u="sng" dirty="0" smtClean="0">
                <a:solidFill>
                  <a:srgbClr val="FF0000"/>
                </a:solidFill>
                <a:cs typeface="Arial" pitchFamily="34" charset="0"/>
              </a:rPr>
              <a:t>S</a:t>
            </a:r>
            <a:r>
              <a:rPr lang="it-IT" altLang="ko-KR" sz="1867" u="sng" dirty="0">
                <a:solidFill>
                  <a:srgbClr val="FF0000"/>
                </a:solidFill>
                <a:cs typeface="Arial" pitchFamily="34" charset="0"/>
              </a:rPr>
              <a:t>. Savazzi</a:t>
            </a:r>
            <a:r>
              <a:rPr lang="it-IT" altLang="ko-KR" sz="1867" dirty="0">
                <a:solidFill>
                  <a:srgbClr val="FF0000"/>
                </a:solidFill>
                <a:cs typeface="Arial" pitchFamily="34" charset="0"/>
              </a:rPr>
              <a:t>, </a:t>
            </a:r>
            <a:r>
              <a:rPr lang="it-IT" altLang="ko-KR" sz="1867" dirty="0" smtClean="0">
                <a:solidFill>
                  <a:srgbClr val="FF0000"/>
                </a:solidFill>
                <a:cs typeface="Arial" pitchFamily="34" charset="0"/>
              </a:rPr>
              <a:t>G. </a:t>
            </a:r>
            <a:r>
              <a:rPr lang="it-IT" altLang="ko-KR" sz="1867" dirty="0" err="1" smtClean="0">
                <a:solidFill>
                  <a:srgbClr val="FF0000"/>
                </a:solidFill>
                <a:cs typeface="Arial" pitchFamily="34" charset="0"/>
              </a:rPr>
              <a:t>Tosetti</a:t>
            </a:r>
            <a:endParaRPr lang="ko-KR" altLang="en-US" sz="1867" dirty="0">
              <a:solidFill>
                <a:srgbClr val="FF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7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Misalignment errors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1828036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Besides the deformation of the </a:t>
            </a:r>
            <a:r>
              <a:rPr lang="en-US" dirty="0" smtClean="0"/>
              <a:t>structure (</a:t>
            </a:r>
            <a:r>
              <a:rPr lang="en-US" dirty="0" smtClean="0">
                <a:solidFill>
                  <a:srgbClr val="FF0000"/>
                </a:solidFill>
              </a:rPr>
              <a:t>WIP</a:t>
            </a:r>
            <a:r>
              <a:rPr lang="en-US" dirty="0" smtClean="0"/>
              <a:t>), </a:t>
            </a:r>
            <a:r>
              <a:rPr lang="en-US" dirty="0"/>
              <a:t>that is part of separated studies, random alignment errors have been considered to take into account realistic alignment</a:t>
            </a:r>
            <a:r>
              <a:rPr lang="en-US" dirty="0" smtClean="0"/>
              <a:t>.</a:t>
            </a:r>
            <a:endParaRPr lang="it-IT" dirty="0"/>
          </a:p>
        </p:txBody>
      </p:sp>
      <p:grpSp>
        <p:nvGrpSpPr>
          <p:cNvPr id="7" name="Google Shape;182;g25537aeb643_0_2"/>
          <p:cNvGrpSpPr/>
          <p:nvPr/>
        </p:nvGrpSpPr>
        <p:grpSpPr>
          <a:xfrm>
            <a:off x="1127910" y="4393195"/>
            <a:ext cx="5283300" cy="1780225"/>
            <a:chOff x="1327350" y="1597175"/>
            <a:chExt cx="5283300" cy="1780225"/>
          </a:xfrm>
        </p:grpSpPr>
        <p:grpSp>
          <p:nvGrpSpPr>
            <p:cNvPr id="8" name="Google Shape;183;g25537aeb643_0_2"/>
            <p:cNvGrpSpPr/>
            <p:nvPr/>
          </p:nvGrpSpPr>
          <p:grpSpPr>
            <a:xfrm>
              <a:off x="1327350" y="2136125"/>
              <a:ext cx="5283300" cy="751025"/>
              <a:chOff x="2309850" y="2546025"/>
              <a:chExt cx="5283300" cy="751025"/>
            </a:xfrm>
          </p:grpSpPr>
          <p:sp>
            <p:nvSpPr>
              <p:cNvPr id="21" name="Google Shape;184;g25537aeb643_0_2"/>
              <p:cNvSpPr/>
              <p:nvPr/>
            </p:nvSpPr>
            <p:spPr>
              <a:xfrm>
                <a:off x="6922850" y="2546025"/>
                <a:ext cx="450000" cy="735300"/>
              </a:xfrm>
              <a:prstGeom prst="rect">
                <a:avLst/>
              </a:prstGeom>
              <a:solidFill>
                <a:srgbClr val="6FA8DC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85;g25537aeb643_0_2"/>
              <p:cNvSpPr/>
              <p:nvPr/>
            </p:nvSpPr>
            <p:spPr>
              <a:xfrm>
                <a:off x="2484650" y="2561750"/>
                <a:ext cx="450000" cy="735300"/>
              </a:xfrm>
              <a:prstGeom prst="rect">
                <a:avLst/>
              </a:prstGeom>
              <a:solidFill>
                <a:srgbClr val="6FA8DC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" name="Google Shape;186;g25537aeb643_0_2"/>
              <p:cNvGrpSpPr/>
              <p:nvPr/>
            </p:nvGrpSpPr>
            <p:grpSpPr>
              <a:xfrm>
                <a:off x="2309850" y="2561747"/>
                <a:ext cx="5283300" cy="704100"/>
                <a:chOff x="6346825" y="5204422"/>
                <a:chExt cx="5283300" cy="704100"/>
              </a:xfrm>
            </p:grpSpPr>
            <p:sp>
              <p:nvSpPr>
                <p:cNvPr id="24" name="Google Shape;187;g25537aeb643_0_2"/>
                <p:cNvSpPr/>
                <p:nvPr/>
              </p:nvSpPr>
              <p:spPr>
                <a:xfrm>
                  <a:off x="7122531" y="5204422"/>
                  <a:ext cx="3686400" cy="70410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25" name="Google Shape;188;g25537aeb643_0_2"/>
                <p:cNvCxnSpPr/>
                <p:nvPr/>
              </p:nvCxnSpPr>
              <p:spPr>
                <a:xfrm>
                  <a:off x="6346825" y="5531450"/>
                  <a:ext cx="5283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</p:grpSp>
        </p:grpSp>
        <p:cxnSp>
          <p:nvCxnSpPr>
            <p:cNvPr id="9" name="Google Shape;189;g25537aeb643_0_2"/>
            <p:cNvCxnSpPr/>
            <p:nvPr/>
          </p:nvCxnSpPr>
          <p:spPr>
            <a:xfrm>
              <a:off x="1489900" y="3045125"/>
              <a:ext cx="46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90;g25537aeb643_0_2"/>
            <p:cNvCxnSpPr/>
            <p:nvPr/>
          </p:nvCxnSpPr>
          <p:spPr>
            <a:xfrm>
              <a:off x="2100650" y="3045125"/>
              <a:ext cx="36774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91;g25537aeb643_0_2"/>
            <p:cNvCxnSpPr/>
            <p:nvPr/>
          </p:nvCxnSpPr>
          <p:spPr>
            <a:xfrm>
              <a:off x="1483525" y="29572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92;g25537aeb643_0_2"/>
            <p:cNvCxnSpPr/>
            <p:nvPr/>
          </p:nvCxnSpPr>
          <p:spPr>
            <a:xfrm>
              <a:off x="1940713" y="29524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93;g25537aeb643_0_2"/>
            <p:cNvCxnSpPr/>
            <p:nvPr/>
          </p:nvCxnSpPr>
          <p:spPr>
            <a:xfrm>
              <a:off x="2093125" y="29572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94;g25537aeb643_0_2"/>
            <p:cNvCxnSpPr/>
            <p:nvPr/>
          </p:nvCxnSpPr>
          <p:spPr>
            <a:xfrm>
              <a:off x="5779200" y="29572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" name="Google Shape;195;g25537aeb643_0_2"/>
            <p:cNvSpPr txBox="1"/>
            <p:nvPr/>
          </p:nvSpPr>
          <p:spPr>
            <a:xfrm>
              <a:off x="1545250" y="3022850"/>
              <a:ext cx="3513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/>
                <a:t>L</a:t>
              </a:r>
              <a:r>
                <a:rPr lang="en-US" sz="1100" baseline="-25000"/>
                <a:t>cq</a:t>
              </a:r>
              <a:endParaRPr sz="1100" baseline="-25000"/>
            </a:p>
          </p:txBody>
        </p:sp>
        <p:sp>
          <p:nvSpPr>
            <p:cNvPr id="16" name="Google Shape;196;g25537aeb643_0_2"/>
            <p:cNvSpPr txBox="1"/>
            <p:nvPr/>
          </p:nvSpPr>
          <p:spPr>
            <a:xfrm>
              <a:off x="5691300" y="1597175"/>
              <a:ext cx="3513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/>
                <a:t>L</a:t>
              </a:r>
              <a:r>
                <a:rPr lang="en-US" sz="1100" baseline="-25000"/>
                <a:t>es</a:t>
              </a:r>
              <a:endParaRPr sz="1100" baseline="-25000"/>
            </a:p>
          </p:txBody>
        </p:sp>
        <p:sp>
          <p:nvSpPr>
            <p:cNvPr id="17" name="Google Shape;197;g25537aeb643_0_2"/>
            <p:cNvSpPr txBox="1"/>
            <p:nvPr/>
          </p:nvSpPr>
          <p:spPr>
            <a:xfrm>
              <a:off x="3793350" y="3023400"/>
              <a:ext cx="3513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/>
                <a:t>L</a:t>
              </a:r>
              <a:r>
                <a:rPr lang="en-US" sz="1100" baseline="-25000"/>
                <a:t>cd</a:t>
              </a:r>
              <a:endParaRPr sz="1100" baseline="-25000"/>
            </a:p>
          </p:txBody>
        </p:sp>
        <p:cxnSp>
          <p:nvCxnSpPr>
            <p:cNvPr id="18" name="Google Shape;198;g25537aeb643_0_2"/>
            <p:cNvCxnSpPr/>
            <p:nvPr/>
          </p:nvCxnSpPr>
          <p:spPr>
            <a:xfrm>
              <a:off x="5773950" y="1978325"/>
              <a:ext cx="186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9;g25537aeb643_0_2"/>
            <p:cNvCxnSpPr/>
            <p:nvPr/>
          </p:nvCxnSpPr>
          <p:spPr>
            <a:xfrm>
              <a:off x="5959950" y="18904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0;g25537aeb643_0_2"/>
            <p:cNvCxnSpPr/>
            <p:nvPr/>
          </p:nvCxnSpPr>
          <p:spPr>
            <a:xfrm>
              <a:off x="5779200" y="1890425"/>
              <a:ext cx="0" cy="185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26" name="Google Shape;201;g25537aeb643_0_2"/>
          <p:cNvCxnSpPr/>
          <p:nvPr/>
        </p:nvCxnSpPr>
        <p:spPr>
          <a:xfrm>
            <a:off x="2962785" y="4767545"/>
            <a:ext cx="729000" cy="44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" name="Google Shape;202;g25537aeb643_0_2"/>
          <p:cNvCxnSpPr/>
          <p:nvPr/>
        </p:nvCxnSpPr>
        <p:spPr>
          <a:xfrm>
            <a:off x="1017310" y="4793570"/>
            <a:ext cx="484200" cy="42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" name="Google Shape;203;g25537aeb643_0_2"/>
          <p:cNvSpPr txBox="1"/>
          <p:nvPr/>
        </p:nvSpPr>
        <p:spPr>
          <a:xfrm>
            <a:off x="2188485" y="4162375"/>
            <a:ext cx="1236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 4T dipole</a:t>
            </a:r>
            <a:endParaRPr dirty="0"/>
          </a:p>
        </p:txBody>
      </p:sp>
      <p:sp>
        <p:nvSpPr>
          <p:cNvPr id="29" name="Google Shape;204;g25537aeb643_0_2"/>
          <p:cNvSpPr txBox="1"/>
          <p:nvPr/>
        </p:nvSpPr>
        <p:spPr>
          <a:xfrm>
            <a:off x="265210" y="4162550"/>
            <a:ext cx="1513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 quadrupoles</a:t>
            </a:r>
            <a:endParaRPr dirty="0"/>
          </a:p>
        </p:txBody>
      </p:sp>
      <p:pic>
        <p:nvPicPr>
          <p:cNvPr id="30" name="Google Shape;206;g25537aeb643_0_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77859" y="4263770"/>
            <a:ext cx="3648075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Rettangolo 31"/>
          <p:cNvSpPr/>
          <p:nvPr/>
        </p:nvSpPr>
        <p:spPr>
          <a:xfrm>
            <a:off x="0" y="2504587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conservative assumption has been made assuming </a:t>
            </a:r>
            <a:r>
              <a:rPr lang="en-US" dirty="0" smtClean="0"/>
              <a:t>Gaussian distributions </a:t>
            </a:r>
            <a:r>
              <a:rPr lang="en-US" dirty="0"/>
              <a:t>truncated at </a:t>
            </a:r>
            <a:r>
              <a:rPr lang="en-US" dirty="0" smtClean="0"/>
              <a:t>3𝜎 with 0.3mm </a:t>
            </a:r>
            <a:r>
              <a:rPr lang="en-US" dirty="0"/>
              <a:t>(0.3 </a:t>
            </a:r>
            <a:r>
              <a:rPr lang="en-US" dirty="0" err="1"/>
              <a:t>mrad</a:t>
            </a:r>
            <a:r>
              <a:rPr lang="en-US" dirty="0"/>
              <a:t>) &lt; 𝜎 </a:t>
            </a:r>
            <a:r>
              <a:rPr lang="en-US" dirty="0" smtClean="0"/>
              <a:t>&lt; 0.6mm (0.6mrad) for </a:t>
            </a:r>
            <a:r>
              <a:rPr lang="en-US" dirty="0"/>
              <a:t>the position (angle) error. </a:t>
            </a:r>
            <a:endParaRPr lang="it-IT" u="sng" dirty="0"/>
          </a:p>
        </p:txBody>
      </p:sp>
      <p:sp>
        <p:nvSpPr>
          <p:cNvPr id="33" name="Rettangolo 32"/>
          <p:cNvSpPr/>
          <p:nvPr/>
        </p:nvSpPr>
        <p:spPr>
          <a:xfrm>
            <a:off x="0" y="131907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Misalignment error in MAD-x are defined at the entrance of the </a:t>
            </a:r>
            <a:r>
              <a:rPr lang="en-US" dirty="0" smtClean="0"/>
              <a:t>element.</a:t>
            </a:r>
            <a:endParaRPr lang="en-US" dirty="0"/>
          </a:p>
        </p:txBody>
      </p:sp>
      <p:sp>
        <p:nvSpPr>
          <p:cNvPr id="34" name="Rettangolo 33"/>
          <p:cNvSpPr/>
          <p:nvPr/>
        </p:nvSpPr>
        <p:spPr>
          <a:xfrm>
            <a:off x="0" y="3229082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case the SC quadrupoles are attached to the dipole, the error is not anymore </a:t>
            </a:r>
            <a:r>
              <a:rPr lang="en-US" dirty="0" smtClean="0"/>
              <a:t>independent: the </a:t>
            </a:r>
            <a:r>
              <a:rPr lang="en-US" dirty="0"/>
              <a:t>error is generated in SC dipole and propagated to the </a:t>
            </a:r>
            <a:r>
              <a:rPr lang="en-US" dirty="0" smtClean="0"/>
              <a:t>quadrupoles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59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5" b="-1"/>
          <a:stretch/>
        </p:blipFill>
        <p:spPr>
          <a:xfrm>
            <a:off x="0" y="3944679"/>
            <a:ext cx="12192000" cy="2915084"/>
          </a:xfrm>
          <a:prstGeom prst="rect">
            <a:avLst/>
          </a:prstGeom>
        </p:spPr>
      </p:pic>
      <p:sp>
        <p:nvSpPr>
          <p:cNvPr id="4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dirty="0">
                <a:solidFill>
                  <a:srgbClr val="FF0000"/>
                </a:solidFill>
              </a:rPr>
              <a:t>Misalignment </a:t>
            </a:r>
            <a:r>
              <a:rPr lang="en-US" dirty="0" smtClean="0">
                <a:solidFill>
                  <a:srgbClr val="FF0000"/>
                </a:solidFill>
              </a:rPr>
              <a:t>plus Field errors</a:t>
            </a:r>
            <a:endParaRPr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609600" y="1417635"/>
                <a:ext cx="7532575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𝑐𝑜𝑟𝑟𝑒𝑐𝑡𝑖𝑜𝑛𝑠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𝑙𝑖𝑘𝑒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𝑙𝑖𝑘𝑒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𝑚𝑖𝑠𝑎𝑙𝑖𝑔𝑛𝑚𝑒𝑛𝑡𝑠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𝑓𝑖𝑒𝑙𝑑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17635"/>
                <a:ext cx="7532575" cy="399405"/>
              </a:xfrm>
              <a:prstGeom prst="rect">
                <a:avLst/>
              </a:prstGeom>
              <a:blipFill rotWithShape="0">
                <a:blip r:embed="rId3"/>
                <a:stretch>
                  <a:fillRect l="-485" r="-243" b="-2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467557" y="1971510"/>
                <a:ext cx="2568524" cy="761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4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14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𝑐𝑜𝑟𝑟</m:t>
                              </m:r>
                            </m:sub>
                          </m:sSub>
                          <m:r>
                            <a:rPr lang="it-IT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it-IT" sz="14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𝑐𝑜𝑟𝑟</m:t>
                                  </m:r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it-IT" sz="14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𝑐𝑜𝑟𝑟</m:t>
                                  </m:r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it-IT" sz="1400" i="1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e>
                      </m:d>
                    </m:oMath>
                  </m:oMathPara>
                </a14:m>
                <a:endParaRPr lang="it-IT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57" y="1971510"/>
                <a:ext cx="2568524" cy="7610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/>
          <p:cNvSpPr/>
          <p:nvPr/>
        </p:nvSpPr>
        <p:spPr>
          <a:xfrm>
            <a:off x="609600" y="2468699"/>
            <a:ext cx="11582400" cy="1122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dirty="0"/>
              <a:t>1000 random misalignments (minor differences with 2000 cases)</a:t>
            </a:r>
          </a:p>
          <a:p>
            <a:pPr marL="285750" lvl="0" indent="-285750">
              <a:lnSpc>
                <a:spcPct val="200000"/>
              </a:lnSpc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dirty="0" smtClean="0"/>
              <a:t>95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0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5"/>
          <a:stretch/>
        </p:blipFill>
        <p:spPr>
          <a:xfrm>
            <a:off x="0" y="1225118"/>
            <a:ext cx="12192000" cy="5634646"/>
          </a:xfrm>
          <a:prstGeom prst="rect">
            <a:avLst/>
          </a:prstGeom>
        </p:spPr>
      </p:pic>
      <p:sp>
        <p:nvSpPr>
          <p:cNvPr id="6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dirty="0" smtClean="0">
                <a:solidFill>
                  <a:srgbClr val="FF0000"/>
                </a:solidFill>
              </a:rPr>
              <a:t>Space required by the beam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0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sz="4400" dirty="0" smtClean="0">
                <a:solidFill>
                  <a:srgbClr val="FF0000"/>
                </a:solidFill>
              </a:rPr>
              <a:t>Problems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4" name="Google Shape;47;p5"/>
          <p:cNvSpPr txBox="1"/>
          <p:nvPr/>
        </p:nvSpPr>
        <p:spPr>
          <a:xfrm>
            <a:off x="896645" y="1571348"/>
            <a:ext cx="1075080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 dirty="0" smtClean="0"/>
              <a:t>Optics-based optimization doesn’t mean minimum space occupied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dirty="0" smtClean="0"/>
              <a:t>Non-realistic SC dipole representation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dirty="0" smtClean="0"/>
              <a:t>Human bias can reduce space of solutions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dirty="0" err="1" smtClean="0"/>
              <a:t>Steerers</a:t>
            </a:r>
            <a:r>
              <a:rPr lang="en-US" dirty="0" smtClean="0"/>
              <a:t> strength can not be infinite</a:t>
            </a:r>
          </a:p>
        </p:txBody>
      </p:sp>
    </p:spTree>
    <p:extLst>
      <p:ext uri="{BB962C8B-B14F-4D97-AF65-F5344CB8AC3E}">
        <p14:creationId xmlns:p14="http://schemas.microsoft.com/office/powerpoint/2010/main" val="30127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/>
          <a:stretch/>
        </p:blipFill>
        <p:spPr>
          <a:xfrm>
            <a:off x="2592280" y="0"/>
            <a:ext cx="9868259" cy="6960093"/>
          </a:xfrm>
          <a:prstGeom prst="rect">
            <a:avLst/>
          </a:prstGeom>
        </p:spPr>
      </p:pic>
      <p:sp>
        <p:nvSpPr>
          <p:cNvPr id="3" name="Google Shape;46;p5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sz="4400" dirty="0" smtClean="0">
                <a:solidFill>
                  <a:srgbClr val="FF0000"/>
                </a:solidFill>
              </a:rPr>
              <a:t>Solution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JzaCV13-13GFi_1vrqhavM5E2z8EUI5nlI-cB_gHIZIxOKGBquGwxPvi8e0I25KK0vpjL1zHpICH9LSiC-qRO5-C-ypHsRKllv8dRk4hiu7YpxpHL03r-NMp7uwGaupnxGjhKHZgX0ebjvI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5" y="2330407"/>
            <a:ext cx="41910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/>
          <p:cNvSpPr/>
          <p:nvPr/>
        </p:nvSpPr>
        <p:spPr>
          <a:xfrm rot="20571856">
            <a:off x="1672281" y="2693772"/>
            <a:ext cx="288324" cy="6343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1 11"/>
          <p:cNvCxnSpPr>
            <a:stCxn id="4" idx="0"/>
          </p:cNvCxnSpPr>
          <p:nvPr/>
        </p:nvCxnSpPr>
        <p:spPr>
          <a:xfrm flipV="1">
            <a:off x="1722997" y="1847619"/>
            <a:ext cx="1618486" cy="860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 rot="20571856">
            <a:off x="2993174" y="1812601"/>
            <a:ext cx="1161454" cy="15776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1 16"/>
          <p:cNvCxnSpPr>
            <a:stCxn id="4" idx="4"/>
            <a:endCxn id="14" idx="4"/>
          </p:cNvCxnSpPr>
          <p:nvPr/>
        </p:nvCxnSpPr>
        <p:spPr>
          <a:xfrm>
            <a:off x="1909889" y="3314006"/>
            <a:ext cx="1896430" cy="41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oogle Shape;101;g22379a609df_0_854"/>
          <p:cNvPicPr preferRelativeResize="0"/>
          <p:nvPr/>
        </p:nvPicPr>
        <p:blipFill rotWithShape="1">
          <a:blip r:embed="rId4">
            <a:alphaModFix/>
          </a:blip>
          <a:srcRect l="31391" t="68570" r="54008"/>
          <a:stretch/>
        </p:blipFill>
        <p:spPr>
          <a:xfrm>
            <a:off x="5776234" y="1933304"/>
            <a:ext cx="3209731" cy="22169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Connettore 2 19"/>
          <p:cNvCxnSpPr/>
          <p:nvPr/>
        </p:nvCxnSpPr>
        <p:spPr>
          <a:xfrm>
            <a:off x="6970553" y="2571517"/>
            <a:ext cx="223935" cy="492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 flipV="1">
            <a:off x="8298610" y="3129489"/>
            <a:ext cx="622041" cy="3968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V="1">
            <a:off x="6006390" y="3602085"/>
            <a:ext cx="572279" cy="468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6318965" y="2206112"/>
            <a:ext cx="130317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SC Magnet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5370353" y="3969880"/>
            <a:ext cx="1917441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Entrance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8985965" y="3321896"/>
            <a:ext cx="552062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Exit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595649" y="3428273"/>
            <a:ext cx="1053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 smtClean="0"/>
              <a:t>Entrance</a:t>
            </a:r>
            <a:endParaRPr lang="it-IT" i="1" dirty="0"/>
          </a:p>
        </p:txBody>
      </p:sp>
      <p:cxnSp>
        <p:nvCxnSpPr>
          <p:cNvPr id="35" name="Connettore 2 34"/>
          <p:cNvCxnSpPr/>
          <p:nvPr/>
        </p:nvCxnSpPr>
        <p:spPr>
          <a:xfrm flipH="1" flipV="1">
            <a:off x="2047652" y="3277586"/>
            <a:ext cx="537858" cy="23127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flipH="1">
            <a:off x="1896637" y="5169159"/>
            <a:ext cx="635603" cy="23581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2540013" y="5005106"/>
            <a:ext cx="552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/>
              <a:t>Exit</a:t>
            </a:r>
            <a:endParaRPr lang="it-IT" sz="1200" i="1" dirty="0"/>
          </a:p>
        </p:txBody>
      </p:sp>
      <p:sp>
        <p:nvSpPr>
          <p:cNvPr id="40" name="Rettangolo 39"/>
          <p:cNvSpPr/>
          <p:nvPr/>
        </p:nvSpPr>
        <p:spPr>
          <a:xfrm>
            <a:off x="6703661" y="5693062"/>
            <a:ext cx="1594949" cy="33590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3" name="Connettore 1 42"/>
          <p:cNvCxnSpPr/>
          <p:nvPr/>
        </p:nvCxnSpPr>
        <p:spPr>
          <a:xfrm>
            <a:off x="6292529" y="5861013"/>
            <a:ext cx="23171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e 43"/>
          <p:cNvSpPr/>
          <p:nvPr/>
        </p:nvSpPr>
        <p:spPr>
          <a:xfrm>
            <a:off x="8335934" y="5564618"/>
            <a:ext cx="74645" cy="59278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/>
          <p:cNvSpPr/>
          <p:nvPr/>
        </p:nvSpPr>
        <p:spPr>
          <a:xfrm>
            <a:off x="6591692" y="5564617"/>
            <a:ext cx="74645" cy="59278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9486674" y="5068469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Multipolar</a:t>
            </a:r>
            <a:r>
              <a:rPr lang="it-IT" dirty="0" smtClean="0"/>
              <a:t> Lens</a:t>
            </a:r>
            <a:endParaRPr lang="it-IT" dirty="0"/>
          </a:p>
        </p:txBody>
      </p:sp>
      <p:sp>
        <p:nvSpPr>
          <p:cNvPr id="58" name="Ovale 57"/>
          <p:cNvSpPr/>
          <p:nvPr/>
        </p:nvSpPr>
        <p:spPr>
          <a:xfrm>
            <a:off x="11507755" y="4952857"/>
            <a:ext cx="74645" cy="59278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CasellaDiTesto 56"/>
          <p:cNvSpPr txBox="1"/>
          <p:nvPr/>
        </p:nvSpPr>
        <p:spPr>
          <a:xfrm>
            <a:off x="9482957" y="5693062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CF </a:t>
            </a:r>
            <a:r>
              <a:rPr lang="it-IT" dirty="0" err="1" smtClean="0"/>
              <a:t>Dipole</a:t>
            </a:r>
            <a:endParaRPr lang="it-IT" dirty="0"/>
          </a:p>
        </p:txBody>
      </p:sp>
      <p:sp>
        <p:nvSpPr>
          <p:cNvPr id="60" name="Rettangolo 59"/>
          <p:cNvSpPr/>
          <p:nvPr/>
        </p:nvSpPr>
        <p:spPr>
          <a:xfrm>
            <a:off x="11203275" y="5713110"/>
            <a:ext cx="683603" cy="33590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CasellaDiTesto 58"/>
          <p:cNvSpPr txBox="1"/>
          <p:nvPr/>
        </p:nvSpPr>
        <p:spPr>
          <a:xfrm>
            <a:off x="9482957" y="6384367"/>
            <a:ext cx="108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Optic</a:t>
            </a:r>
            <a:r>
              <a:rPr lang="it-IT" dirty="0" smtClean="0"/>
              <a:t> </a:t>
            </a:r>
            <a:r>
              <a:rPr lang="it-IT" dirty="0" err="1" smtClean="0"/>
              <a:t>axis</a:t>
            </a:r>
            <a:endParaRPr lang="it-IT" dirty="0"/>
          </a:p>
        </p:txBody>
      </p:sp>
      <p:cxnSp>
        <p:nvCxnSpPr>
          <p:cNvPr id="62" name="Connettore 1 61"/>
          <p:cNvCxnSpPr/>
          <p:nvPr/>
        </p:nvCxnSpPr>
        <p:spPr>
          <a:xfrm>
            <a:off x="11138088" y="6569033"/>
            <a:ext cx="8688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Parentesi graffa aperta 1024"/>
          <p:cNvSpPr/>
          <p:nvPr/>
        </p:nvSpPr>
        <p:spPr>
          <a:xfrm>
            <a:off x="9261996" y="4891459"/>
            <a:ext cx="276031" cy="193910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7" name="CasellaDiTesto 1026"/>
              <p:cNvSpPr txBox="1"/>
              <p:nvPr/>
            </p:nvSpPr>
            <p:spPr>
              <a:xfrm>
                <a:off x="6644736" y="5170163"/>
                <a:ext cx="1612686" cy="382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CF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b="0" dirty="0" smtClean="0"/>
              </a:p>
            </p:txBody>
          </p:sp>
        </mc:Choice>
        <mc:Fallback xmlns="">
          <p:sp>
            <p:nvSpPr>
              <p:cNvPr id="1027" name="CasellaDiTesto 10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4736" y="5170163"/>
                <a:ext cx="1612686" cy="382028"/>
              </a:xfrm>
              <a:prstGeom prst="rect">
                <a:avLst/>
              </a:prstGeom>
              <a:blipFill rotWithShape="0">
                <a:blip r:embed="rId5"/>
                <a:stretch>
                  <a:fillRect l="-3019" t="-4762" r="-377" b="-238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8" name="CasellaDiTesto 1027"/>
              <p:cNvSpPr txBox="1"/>
              <p:nvPr/>
            </p:nvSpPr>
            <p:spPr>
              <a:xfrm>
                <a:off x="5698058" y="6179731"/>
                <a:ext cx="17116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ML1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028" name="CasellaDiTesto 10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058" y="6179731"/>
                <a:ext cx="1711622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3214" t="-10000" r="-714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CasellaDiTesto 68"/>
              <p:cNvSpPr txBox="1"/>
              <p:nvPr/>
            </p:nvSpPr>
            <p:spPr>
              <a:xfrm>
                <a:off x="7419373" y="6191763"/>
                <a:ext cx="1813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ML2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9" name="CasellaDiTesto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373" y="6191763"/>
                <a:ext cx="1813125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685" t="-10000" r="-336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9" name="CasellaDiTesto 1028"/>
          <p:cNvSpPr txBox="1"/>
          <p:nvPr/>
        </p:nvSpPr>
        <p:spPr>
          <a:xfrm>
            <a:off x="1368123" y="1458464"/>
            <a:ext cx="351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Field </a:t>
            </a:r>
            <a:r>
              <a:rPr lang="it-IT" b="1" dirty="0" err="1" smtClean="0"/>
              <a:t>Map</a:t>
            </a:r>
            <a:r>
              <a:rPr lang="it-IT" b="1" dirty="0" smtClean="0"/>
              <a:t> </a:t>
            </a:r>
            <a:r>
              <a:rPr lang="it-IT" b="1" dirty="0" err="1" smtClean="0"/>
              <a:t>Representation</a:t>
            </a:r>
            <a:endParaRPr lang="it-IT" b="1" dirty="0"/>
          </a:p>
        </p:txBody>
      </p:sp>
      <p:sp>
        <p:nvSpPr>
          <p:cNvPr id="73" name="CasellaDiTesto 72"/>
          <p:cNvSpPr txBox="1"/>
          <p:nvPr/>
        </p:nvSpPr>
        <p:spPr>
          <a:xfrm>
            <a:off x="5626929" y="1461760"/>
            <a:ext cx="351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Real </a:t>
            </a:r>
            <a:r>
              <a:rPr lang="it-IT" b="1" dirty="0" err="1" smtClean="0"/>
              <a:t>Representation</a:t>
            </a:r>
            <a:endParaRPr lang="it-IT" b="1" dirty="0"/>
          </a:p>
        </p:txBody>
      </p:sp>
      <p:sp>
        <p:nvSpPr>
          <p:cNvPr id="74" name="CasellaDiTesto 73"/>
          <p:cNvSpPr txBox="1"/>
          <p:nvPr/>
        </p:nvSpPr>
        <p:spPr>
          <a:xfrm>
            <a:off x="5631209" y="4672540"/>
            <a:ext cx="351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Optic</a:t>
            </a:r>
            <a:r>
              <a:rPr lang="it-IT" b="1" dirty="0" smtClean="0"/>
              <a:t> </a:t>
            </a:r>
            <a:r>
              <a:rPr lang="it-IT" b="1" dirty="0" err="1" smtClean="0"/>
              <a:t>Representation</a:t>
            </a:r>
            <a:endParaRPr lang="it-IT" b="1" dirty="0"/>
          </a:p>
        </p:txBody>
      </p:sp>
      <p:sp>
        <p:nvSpPr>
          <p:cNvPr id="37" name="Google Shape;46;p5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it-IT" sz="4400" dirty="0" err="1" smtClean="0">
                <a:solidFill>
                  <a:srgbClr val="FF0000"/>
                </a:solidFill>
              </a:rPr>
              <a:t>Multipoles</a:t>
            </a:r>
            <a:r>
              <a:rPr lang="it-IT" sz="4400" dirty="0" smtClean="0">
                <a:solidFill>
                  <a:srgbClr val="FF0000"/>
                </a:solidFill>
              </a:rPr>
              <a:t> </a:t>
            </a:r>
            <a:r>
              <a:rPr lang="it-IT" sz="4400" dirty="0" err="1" smtClean="0">
                <a:solidFill>
                  <a:srgbClr val="FF0000"/>
                </a:solidFill>
              </a:rPr>
              <a:t>representation</a:t>
            </a:r>
            <a:endParaRPr lang="it-IT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2379a609df_0_830"/>
          <p:cNvSpPr/>
          <p:nvPr/>
        </p:nvSpPr>
        <p:spPr>
          <a:xfrm>
            <a:off x="4396667" y="1020922"/>
            <a:ext cx="3386700" cy="33867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g22379a609df_0_830"/>
          <p:cNvGrpSpPr/>
          <p:nvPr/>
        </p:nvGrpSpPr>
        <p:grpSpPr>
          <a:xfrm>
            <a:off x="1358896" y="1220050"/>
            <a:ext cx="3457609" cy="892778"/>
            <a:chOff x="1019198" y="1315120"/>
            <a:chExt cx="2593271" cy="669600"/>
          </a:xfrm>
        </p:grpSpPr>
        <p:cxnSp>
          <p:nvCxnSpPr>
            <p:cNvPr id="64" name="Google Shape;64;g22379a609df_0_830"/>
            <p:cNvCxnSpPr/>
            <p:nvPr/>
          </p:nvCxnSpPr>
          <p:spPr>
            <a:xfrm>
              <a:off x="317896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rgbClr val="65F0AD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65" name="Google Shape;65;g22379a609df_0_830"/>
            <p:cNvSpPr txBox="1"/>
            <p:nvPr/>
          </p:nvSpPr>
          <p:spPr>
            <a:xfrm>
              <a:off x="1019198" y="1315120"/>
              <a:ext cx="21567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STEP 3</a:t>
              </a:r>
              <a:endParaRPr sz="13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latin typeface="Roboto"/>
                  <a:ea typeface="Roboto"/>
                  <a:cs typeface="Roboto"/>
                  <a:sym typeface="Roboto"/>
                </a:rPr>
                <a:t>Reiteration: Position of active elements are varied until the matching value is under   	</a:t>
              </a:r>
              <a:endParaRPr sz="13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66" name="Google Shape;66;g22379a609df_0_830"/>
          <p:cNvGrpSpPr/>
          <p:nvPr/>
        </p:nvGrpSpPr>
        <p:grpSpPr>
          <a:xfrm>
            <a:off x="7356241" y="1220050"/>
            <a:ext cx="3168594" cy="892778"/>
            <a:chOff x="5517319" y="1315120"/>
            <a:chExt cx="2376505" cy="669600"/>
          </a:xfrm>
        </p:grpSpPr>
        <p:cxnSp>
          <p:nvCxnSpPr>
            <p:cNvPr id="67" name="Google Shape;67;g22379a609df_0_830"/>
            <p:cNvCxnSpPr/>
            <p:nvPr/>
          </p:nvCxnSpPr>
          <p:spPr>
            <a:xfrm flipH="1">
              <a:off x="551731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rgbClr val="08563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68" name="Google Shape;68;g22379a609df_0_830"/>
            <p:cNvSpPr txBox="1"/>
            <p:nvPr/>
          </p:nvSpPr>
          <p:spPr>
            <a:xfrm>
              <a:off x="5962124" y="1315120"/>
              <a:ext cx="19317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STEP 1</a:t>
              </a:r>
              <a:endParaRPr sz="13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latin typeface="Roboto"/>
                  <a:ea typeface="Roboto"/>
                  <a:cs typeface="Roboto"/>
                  <a:sym typeface="Roboto"/>
                </a:rPr>
                <a:t>Active elements are matched using parallel to point matching method</a:t>
              </a:r>
              <a:endParaRPr sz="13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69" name="Google Shape;69;g22379a609df_0_830"/>
          <p:cNvGrpSpPr/>
          <p:nvPr/>
        </p:nvGrpSpPr>
        <p:grpSpPr>
          <a:xfrm>
            <a:off x="3949700" y="4180003"/>
            <a:ext cx="4216695" cy="1525025"/>
            <a:chOff x="2962349" y="3535140"/>
            <a:chExt cx="3162600" cy="1143797"/>
          </a:xfrm>
        </p:grpSpPr>
        <p:cxnSp>
          <p:nvCxnSpPr>
            <p:cNvPr id="70" name="Google Shape;70;g22379a609df_0_830"/>
            <p:cNvCxnSpPr/>
            <p:nvPr/>
          </p:nvCxnSpPr>
          <p:spPr>
            <a:xfrm rot="10800000">
              <a:off x="4556399" y="3535140"/>
              <a:ext cx="0" cy="460500"/>
            </a:xfrm>
            <a:prstGeom prst="straightConnector1">
              <a:avLst/>
            </a:prstGeom>
            <a:noFill/>
            <a:ln w="19050" cap="flat" cmpd="sng">
              <a:solidFill>
                <a:srgbClr val="0E9453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71" name="Google Shape;71;g22379a609df_0_830"/>
            <p:cNvSpPr txBox="1"/>
            <p:nvPr/>
          </p:nvSpPr>
          <p:spPr>
            <a:xfrm>
              <a:off x="2962349" y="4009338"/>
              <a:ext cx="31626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STEP 2</a:t>
              </a:r>
              <a:endParaRPr sz="13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>
                  <a:latin typeface="Roboto"/>
                  <a:ea typeface="Roboto"/>
                  <a:cs typeface="Roboto"/>
                  <a:sym typeface="Roboto"/>
                </a:rPr>
                <a:t>If the matching value is under             , the monitor and kicker </a:t>
              </a:r>
              <a:r>
                <a:rPr lang="en-US" sz="1300" b="1">
                  <a:latin typeface="Roboto"/>
                  <a:ea typeface="Roboto"/>
                  <a:cs typeface="Roboto"/>
                  <a:sym typeface="Roboto"/>
                  <a:extLst>
                    <a:ext uri="http://customooxmlschemas.google.com/">
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positions</a:t>
              </a:r>
              <a:r>
                <a:rPr lang="en-US" sz="1300" b="1">
                  <a:latin typeface="Roboto"/>
                  <a:ea typeface="Roboto"/>
                  <a:cs typeface="Roboto"/>
                  <a:sym typeface="Roboto"/>
                </a:rPr>
                <a:t> are varied to minimize the beam envelope</a:t>
              </a:r>
              <a:endParaRPr sz="13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72" name="Google Shape;72;g22379a609df_0_830"/>
          <p:cNvSpPr txBox="1"/>
          <p:nvPr/>
        </p:nvSpPr>
        <p:spPr>
          <a:xfrm>
            <a:off x="5127711" y="2208547"/>
            <a:ext cx="19248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latin typeface="Roboto"/>
                <a:ea typeface="Roboto"/>
                <a:cs typeface="Roboto"/>
                <a:sym typeface="Roboto"/>
              </a:rPr>
              <a:t>Optimization Function</a:t>
            </a:r>
            <a:endParaRPr sz="1600"/>
          </a:p>
        </p:txBody>
      </p:sp>
      <p:sp>
        <p:nvSpPr>
          <p:cNvPr id="73" name="Google Shape;73;g22379a609df_0_830"/>
          <p:cNvSpPr/>
          <p:nvPr/>
        </p:nvSpPr>
        <p:spPr>
          <a:xfrm rot="1800095">
            <a:off x="4293117" y="915172"/>
            <a:ext cx="3587828" cy="3587828"/>
          </a:xfrm>
          <a:prstGeom prst="blockArc">
            <a:avLst>
              <a:gd name="adj1" fmla="val 14414370"/>
              <a:gd name="adj2" fmla="val 694"/>
              <a:gd name="adj3" fmla="val 9562"/>
            </a:avLst>
          </a:prstGeom>
          <a:solidFill>
            <a:srgbClr val="085631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22379a609df_0_830"/>
          <p:cNvSpPr/>
          <p:nvPr/>
        </p:nvSpPr>
        <p:spPr>
          <a:xfrm rot="-1800095" flipH="1">
            <a:off x="4296034" y="915172"/>
            <a:ext cx="3587828" cy="3587828"/>
          </a:xfrm>
          <a:prstGeom prst="blockArc">
            <a:avLst>
              <a:gd name="adj1" fmla="val 14348563"/>
              <a:gd name="adj2" fmla="val 21472873"/>
              <a:gd name="adj3" fmla="val 9381"/>
            </a:avLst>
          </a:prstGeom>
          <a:solidFill>
            <a:srgbClr val="65F0AD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g22379a609df_0_830"/>
          <p:cNvSpPr/>
          <p:nvPr/>
        </p:nvSpPr>
        <p:spPr>
          <a:xfrm rot="-8100000">
            <a:off x="5843691" y="836628"/>
            <a:ext cx="484085" cy="484085"/>
          </a:xfrm>
          <a:prstGeom prst="rtTriangle">
            <a:avLst/>
          </a:prstGeom>
          <a:solidFill>
            <a:srgbClr val="65F0A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g22379a609df_0_830"/>
          <p:cNvSpPr/>
          <p:nvPr/>
        </p:nvSpPr>
        <p:spPr>
          <a:xfrm rot="-9000757" flipH="1">
            <a:off x="4294605" y="913011"/>
            <a:ext cx="3586968" cy="3586968"/>
          </a:xfrm>
          <a:prstGeom prst="blockArc">
            <a:avLst>
              <a:gd name="adj1" fmla="val 14316164"/>
              <a:gd name="adj2" fmla="val 21502663"/>
              <a:gd name="adj3" fmla="val 9415"/>
            </a:avLst>
          </a:prstGeom>
          <a:solidFill>
            <a:srgbClr val="0E9453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g22379a609df_0_830"/>
          <p:cNvSpPr/>
          <p:nvPr/>
        </p:nvSpPr>
        <p:spPr>
          <a:xfrm rot="-1027073">
            <a:off x="7314463" y="3266441"/>
            <a:ext cx="416867" cy="416867"/>
          </a:xfrm>
          <a:prstGeom prst="rtTriangle">
            <a:avLst/>
          </a:prstGeom>
          <a:solidFill>
            <a:srgbClr val="08563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22379a609df_0_830"/>
          <p:cNvSpPr/>
          <p:nvPr/>
        </p:nvSpPr>
        <p:spPr>
          <a:xfrm rot="6359354">
            <a:off x="4421229" y="3263677"/>
            <a:ext cx="484649" cy="484649"/>
          </a:xfrm>
          <a:prstGeom prst="rtTriangle">
            <a:avLst/>
          </a:prstGeom>
          <a:solidFill>
            <a:srgbClr val="0E945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9" name="Google Shape;79;g22379a609df_0_8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8025" y="5319068"/>
            <a:ext cx="521100" cy="224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g22379a609df_0_8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7432" y="2404753"/>
            <a:ext cx="599400" cy="2612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" name="Google Shape;81;g22379a609df_0_830"/>
          <p:cNvGrpSpPr/>
          <p:nvPr/>
        </p:nvGrpSpPr>
        <p:grpSpPr>
          <a:xfrm rot="7905053" flipH="1">
            <a:off x="7870574" y="4807858"/>
            <a:ext cx="1513269" cy="1475161"/>
            <a:chOff x="5864395" y="1516096"/>
            <a:chExt cx="4910700" cy="4927395"/>
          </a:xfrm>
        </p:grpSpPr>
        <p:sp>
          <p:nvSpPr>
            <p:cNvPr id="82" name="Google Shape;82;g22379a609df_0_830"/>
            <p:cNvSpPr/>
            <p:nvPr/>
          </p:nvSpPr>
          <p:spPr>
            <a:xfrm rot="1800095">
              <a:off x="6521031" y="2199027"/>
              <a:ext cx="3587828" cy="3587828"/>
            </a:xfrm>
            <a:prstGeom prst="blockArc">
              <a:avLst>
                <a:gd name="adj1" fmla="val 14414370"/>
                <a:gd name="adj2" fmla="val 694"/>
                <a:gd name="adj3" fmla="val 9562"/>
              </a:avLst>
            </a:prstGeom>
            <a:solidFill>
              <a:srgbClr val="085631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g22379a609df_0_830"/>
            <p:cNvSpPr/>
            <p:nvPr/>
          </p:nvSpPr>
          <p:spPr>
            <a:xfrm rot="-1800095" flipH="1">
              <a:off x="6530631" y="2172732"/>
              <a:ext cx="3587828" cy="3587828"/>
            </a:xfrm>
            <a:prstGeom prst="blockArc">
              <a:avLst>
                <a:gd name="adj1" fmla="val 14348563"/>
                <a:gd name="adj2" fmla="val 21472873"/>
                <a:gd name="adj3" fmla="val 9381"/>
              </a:avLst>
            </a:prstGeom>
            <a:solidFill>
              <a:srgbClr val="65F0AD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g22379a609df_0_830"/>
            <p:cNvSpPr/>
            <p:nvPr/>
          </p:nvSpPr>
          <p:spPr>
            <a:xfrm rot="-8100000">
              <a:off x="8071605" y="2099371"/>
              <a:ext cx="484085" cy="484085"/>
            </a:xfrm>
            <a:prstGeom prst="rtTriangle">
              <a:avLst/>
            </a:prstGeom>
            <a:solidFill>
              <a:srgbClr val="65F0A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g22379a609df_0_830"/>
            <p:cNvSpPr/>
            <p:nvPr/>
          </p:nvSpPr>
          <p:spPr>
            <a:xfrm rot="-9000757" flipH="1">
              <a:off x="6522519" y="2175754"/>
              <a:ext cx="3586968" cy="3586968"/>
            </a:xfrm>
            <a:prstGeom prst="blockArc">
              <a:avLst>
                <a:gd name="adj1" fmla="val 14316164"/>
                <a:gd name="adj2" fmla="val 21502663"/>
                <a:gd name="adj3" fmla="val 9415"/>
              </a:avLst>
            </a:prstGeom>
            <a:solidFill>
              <a:srgbClr val="0E9453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g22379a609df_0_830"/>
            <p:cNvSpPr/>
            <p:nvPr/>
          </p:nvSpPr>
          <p:spPr>
            <a:xfrm rot="-1027073">
              <a:off x="9542377" y="4529184"/>
              <a:ext cx="416867" cy="416867"/>
            </a:xfrm>
            <a:prstGeom prst="rtTriangle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g22379a609df_0_830"/>
            <p:cNvSpPr/>
            <p:nvPr/>
          </p:nvSpPr>
          <p:spPr>
            <a:xfrm rot="6359354">
              <a:off x="6649143" y="4526420"/>
              <a:ext cx="484649" cy="484649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" name="Google Shape;88;g22379a609df_0_830"/>
          <p:cNvGrpSpPr/>
          <p:nvPr/>
        </p:nvGrpSpPr>
        <p:grpSpPr>
          <a:xfrm>
            <a:off x="8165786" y="5112531"/>
            <a:ext cx="904588" cy="904588"/>
            <a:chOff x="4549067" y="1173322"/>
            <a:chExt cx="3386700" cy="3386700"/>
          </a:xfrm>
        </p:grpSpPr>
        <p:sp>
          <p:nvSpPr>
            <p:cNvPr id="89" name="Google Shape;89;g22379a609df_0_830"/>
            <p:cNvSpPr/>
            <p:nvPr/>
          </p:nvSpPr>
          <p:spPr>
            <a:xfrm>
              <a:off x="4549067" y="1173322"/>
              <a:ext cx="3386700" cy="3386700"/>
            </a:xfrm>
            <a:prstGeom prst="donut">
              <a:avLst>
                <a:gd name="adj" fmla="val 16067"/>
              </a:avLst>
            </a:prstGeom>
            <a:solidFill>
              <a:srgbClr val="000000">
                <a:alpha val="1059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g22379a609df_0_830"/>
            <p:cNvSpPr txBox="1"/>
            <p:nvPr/>
          </p:nvSpPr>
          <p:spPr>
            <a:xfrm>
              <a:off x="5280111" y="2360947"/>
              <a:ext cx="1924800" cy="107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lang="en-US" sz="500" b="1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Opt. Function</a:t>
              </a:r>
              <a:endParaRPr sz="5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91" name="Google Shape;91;g22379a609df_0_830"/>
          <p:cNvSpPr txBox="1"/>
          <p:nvPr/>
        </p:nvSpPr>
        <p:spPr>
          <a:xfrm>
            <a:off x="9070375" y="4689475"/>
            <a:ext cx="3018300" cy="17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STEP 2bis</a:t>
            </a:r>
            <a:endParaRPr sz="1300" b="1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latin typeface="Roboto"/>
                <a:ea typeface="Roboto"/>
                <a:cs typeface="Roboto"/>
                <a:sym typeface="Roboto"/>
              </a:rPr>
              <a:t>Misalignment and Field gaussian errors are defined for all the elements and correct by kickers. </a:t>
            </a:r>
            <a:endParaRPr sz="13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Google Shape;92;g22379a609df_0_830"/>
          <p:cNvSpPr/>
          <p:nvPr/>
        </p:nvSpPr>
        <p:spPr>
          <a:xfrm>
            <a:off x="2557150" y="5471425"/>
            <a:ext cx="1061100" cy="2247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0E945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22379a609df_0_830"/>
          <p:cNvSpPr txBox="1"/>
          <p:nvPr/>
        </p:nvSpPr>
        <p:spPr>
          <a:xfrm>
            <a:off x="687600" y="4767475"/>
            <a:ext cx="1593900" cy="16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Storing Data</a:t>
            </a:r>
            <a:endParaRPr sz="1300" b="1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latin typeface="Roboto"/>
                <a:ea typeface="Roboto"/>
                <a:cs typeface="Roboto"/>
                <a:sym typeface="Roboto"/>
              </a:rPr>
              <a:t>Once the beam envelope is minimized the data are stored in a matlab table</a:t>
            </a:r>
            <a:endParaRPr sz="1300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it-IT" dirty="0" smtClean="0">
                <a:solidFill>
                  <a:srgbClr val="FF0000"/>
                </a:solidFill>
              </a:rPr>
              <a:t>Total </a:t>
            </a:r>
            <a:r>
              <a:rPr lang="it-IT" dirty="0" err="1" smtClean="0">
                <a:solidFill>
                  <a:srgbClr val="FF0000"/>
                </a:solidFill>
              </a:rPr>
              <a:t>Envelope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optimization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;p5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dirty="0" smtClean="0">
                <a:solidFill>
                  <a:srgbClr val="FF0000"/>
                </a:solidFill>
              </a:rPr>
              <a:t>Different quadrupole gradients optimization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/>
          </p:nvPr>
        </p:nvGraphicFramePr>
        <p:xfrm>
          <a:off x="161861" y="1722824"/>
          <a:ext cx="2309586" cy="1101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5957"/>
                <a:gridCol w="476928"/>
                <a:gridCol w="796701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 dirty="0" err="1" smtClean="0">
                          <a:effectLst/>
                        </a:rPr>
                        <a:t>gradient</a:t>
                      </a:r>
                      <a:r>
                        <a:rPr lang="it-IT" sz="1050" u="none" strike="noStrike" dirty="0" smtClean="0">
                          <a:effectLst/>
                        </a:rPr>
                        <a:t> </a:t>
                      </a:r>
                      <a:r>
                        <a:rPr lang="it-IT" sz="1050" u="none" strike="noStrike" dirty="0">
                          <a:effectLst/>
                        </a:rPr>
                        <a:t>[T/m]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 dirty="0">
                          <a:effectLst/>
                        </a:rPr>
                        <a:t>K1 [m-2]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>
                          <a:effectLst/>
                        </a:rPr>
                        <a:t>0.1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>
                          <a:effectLst/>
                        </a:rPr>
                        <a:t>0.015107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5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0.092674667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 smtClean="0">
                          <a:effectLst/>
                        </a:rPr>
                        <a:t>0.014</a:t>
                      </a: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>
                          <a:effectLst/>
                        </a:rPr>
                        <a:t>0.08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>
                          <a:effectLst/>
                        </a:rPr>
                        <a:t>0.012085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>
                          <a:effectLst/>
                        </a:rPr>
                        <a:t>0.05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>
                          <a:effectLst/>
                        </a:rPr>
                        <a:t>0.007553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>
                          <a:effectLst/>
                        </a:rPr>
                        <a:t>0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u="none" strike="noStrike" dirty="0">
                          <a:effectLst/>
                        </a:rPr>
                        <a:t>0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2"/>
              <p:cNvSpPr txBox="1"/>
              <p:nvPr/>
            </p:nvSpPr>
            <p:spPr>
              <a:xfrm>
                <a:off x="3184978" y="1638185"/>
                <a:ext cx="1752083" cy="16927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/>
                      <m:t>Brho</m:t>
                    </m:r>
                    <m:r>
                      <m:rPr>
                        <m:nor/>
                      </m:rPr>
                      <a:rPr lang="it-IT"/>
                      <m:t> 6.619619 ( </m:t>
                    </m:r>
                    <m:r>
                      <m:rPr>
                        <m:nor/>
                      </m:rPr>
                      <a:rPr lang="it-IT"/>
                      <m:t>C</m:t>
                    </m:r>
                    <m:r>
                      <m:rPr>
                        <m:nor/>
                      </m:rPr>
                      <a:rPr lang="it-IT"/>
                      <m:t> 430</m:t>
                    </m:r>
                    <m:r>
                      <m:rPr>
                        <m:nor/>
                      </m:rPr>
                      <a:rPr lang="it-IT"/>
                      <m:t>MeV</m:t>
                    </m:r>
                    <m:r>
                      <m:rPr>
                        <m:nor/>
                      </m:rPr>
                      <a:rPr lang="it-IT"/>
                      <m:t>/</m:t>
                    </m:r>
                    <m:r>
                      <m:rPr>
                        <m:nor/>
                      </m:rPr>
                      <a:rPr lang="it-IT"/>
                      <m:t>u</m:t>
                    </m:r>
                  </m:oMath>
                </a14:m>
                <a:r>
                  <a:rPr lang="it-IT" sz="1100" dirty="0" smtClean="0"/>
                  <a:t> )</a:t>
                </a:r>
              </a:p>
            </p:txBody>
          </p:sp>
        </mc:Choice>
        <mc:Fallback xmlns="">
          <p:sp>
            <p:nvSpPr>
              <p:cNvPr id="4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978" y="1638185"/>
                <a:ext cx="1752083" cy="169277"/>
              </a:xfrm>
              <a:prstGeom prst="rect">
                <a:avLst/>
              </a:prstGeom>
              <a:blipFill rotWithShape="0">
                <a:blip r:embed="rId2"/>
                <a:stretch>
                  <a:fillRect l="-2778" t="-29630" r="-3819" b="-5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2"/>
              <p:cNvSpPr txBox="1"/>
              <p:nvPr/>
            </p:nvSpPr>
            <p:spPr>
              <a:xfrm>
                <a:off x="3748314" y="2099397"/>
                <a:ext cx="1400896" cy="41639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1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sz="11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1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it-IT" sz="11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1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it-IT" sz="11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100" b="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it-IT" sz="11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  <m:d>
                            <m:dPr>
                              <m:ctrlPr>
                                <a:rPr lang="it-IT" sz="11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it-IT" sz="11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1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it-IT" sz="1100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100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it-IT" sz="1100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1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it-IT" sz="11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it-IT" sz="1100"/>
              </a:p>
            </p:txBody>
          </p:sp>
        </mc:Choice>
        <mc:Fallback xmlns="">
          <p:sp>
            <p:nvSpPr>
              <p:cNvPr id="5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314" y="2099397"/>
                <a:ext cx="1400896" cy="416396"/>
              </a:xfrm>
              <a:prstGeom prst="rect">
                <a:avLst/>
              </a:prstGeom>
              <a:blipFill rotWithShape="0">
                <a:blip r:embed="rId3"/>
                <a:stretch>
                  <a:fillRect l="-10435" t="-146377" r="-22609" b="-2014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0" y="295689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5 </a:t>
            </a:r>
            <a:r>
              <a:rPr lang="it-IT" u="sng" dirty="0" err="1" smtClean="0"/>
              <a:t>good</a:t>
            </a:r>
            <a:r>
              <a:rPr lang="it-IT" u="sng" dirty="0" smtClean="0"/>
              <a:t> </a:t>
            </a:r>
            <a:r>
              <a:rPr lang="it-IT" u="sng" dirty="0" err="1" smtClean="0"/>
              <a:t>solutions</a:t>
            </a:r>
            <a:endParaRPr lang="it-IT" u="sng" dirty="0" smtClean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286291"/>
              </p:ext>
            </p:extLst>
          </p:nvPr>
        </p:nvGraphicFramePr>
        <p:xfrm>
          <a:off x="638933" y="3429000"/>
          <a:ext cx="10515598" cy="17451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846"/>
                <a:gridCol w="419553"/>
                <a:gridCol w="419553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850264"/>
                <a:gridCol w="837737"/>
                <a:gridCol w="762366"/>
                <a:gridCol w="749839"/>
              </a:tblGrid>
              <a:tr h="13424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K1 [m-2]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100th </a:t>
                      </a:r>
                      <a:r>
                        <a:rPr lang="it-IT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perc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95th perc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case nr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val1_5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val1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l_mon2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l_corr2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l_corr3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r_max_1_5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r_max_1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r_max_1_5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r_max_1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PercKick_x_MF1_5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>
                          <a:effectLst/>
                        </a:rPr>
                        <a:t>PercKick_y_MF1_5</a:t>
                      </a:r>
                      <a:endParaRPr lang="it-IT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smtClean="0">
                          <a:effectLst/>
                        </a:rPr>
                        <a:t>PercKick_x_MF1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PercKick_y_MF1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1.56E-15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6.52E-14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0.985893453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1.310892133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2.433214414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0.353185305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0.811469266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1.319900282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0.027395321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0.028791809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0.023753941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0.024251372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3.066666667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23.83333333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1.16E-11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5.03E-13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0.995893453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1.310892133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2.423214414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0.354205945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0.812261895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1.315558725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0.026867793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0.028283885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0.023290335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0.023773574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3.733333333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23.56666667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23.86666667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1.35E-12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2.62E-13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0.985893453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1.320892133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2.423214414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0.355526083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0.818081121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1.316909179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0.02928376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0.030574292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0.025543659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0.02599667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22.63333333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23.43333333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1.24E-12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6.22E-15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0.995893493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1.310892068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2.423214438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0.35553301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0.813116669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1.316606913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0.029243777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0.030540408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0.025513499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0.025970254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3.766666667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2.966666667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4.57E-12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5.71E-15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1.2971709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1.459722912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1.973106188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0.358059601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0.884171343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1.115239679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0.025084223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0.025385609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0.020977018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0.021488575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19.73333333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1.333333333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20.46666667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2.76E-13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2.15E-11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1.326238785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1.500642804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1.90311841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0.455838127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0.850605834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1.042112235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0.026820347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0.026041353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0.019977887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0.020428963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1.733333333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19.86666667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20.46666667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7.19E-14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3.23E-14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1.130802393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1.448387928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2.150809679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0.398496051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0.875446871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1.191234339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0.026113262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0.026657179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0.021809925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0.022408743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20.06666667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1.733333333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20.33333333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1.24E-12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6.22E-15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0.995893493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1.310892068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2.423214438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0.35553301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0.813116669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1.316606913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0.029243777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0.030540408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0.025513499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0.025970254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3.766666667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2.966666667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23.8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2.71E-15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2.28E-14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1.143227037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1.634953015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1.951819948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0.361252515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0.966892228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1.109120922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0.028661673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0.029440686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0.025287859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0.025544178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15.73333333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1.266666667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16.33333333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4.22E-15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2.13E-15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1.341457406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1.636490983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1.752051611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0.360561041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0.966571589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1.018604769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0.027348521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0.02855659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0.024306131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0.02473294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15.73333333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16.3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61142"/>
              </p:ext>
            </p:extLst>
          </p:nvPr>
        </p:nvGraphicFramePr>
        <p:xfrm>
          <a:off x="638933" y="5496833"/>
          <a:ext cx="10515598" cy="10739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846"/>
                <a:gridCol w="419553"/>
                <a:gridCol w="419553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609244"/>
                <a:gridCol w="850264"/>
                <a:gridCol w="850437"/>
                <a:gridCol w="749666"/>
                <a:gridCol w="749839"/>
              </a:tblGrid>
              <a:tr h="13424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K1 [m-2]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100th </a:t>
                      </a:r>
                      <a:r>
                        <a:rPr lang="it-IT" sz="800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perc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effectLst/>
                        </a:rPr>
                        <a:t>95th </a:t>
                      </a:r>
                      <a:r>
                        <a:rPr lang="it-IT" sz="800" u="none" strike="noStrike" dirty="0" err="1" smtClean="0">
                          <a:effectLst/>
                        </a:rPr>
                        <a:t>perc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case nr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val1_5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val1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l_mon2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l_corr2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l_corr3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r_max_1_5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r_max_1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r_max_1_5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r_max_1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PercKick_x_MF1_5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 smtClean="0">
                          <a:effectLst/>
                        </a:rPr>
                        <a:t>PercKick_y_MF1_5</a:t>
                      </a:r>
                      <a:endParaRPr lang="it-IT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smtClean="0">
                          <a:effectLst/>
                        </a:rPr>
                        <a:t>PercKick_x_MF1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PercKick_y_MF1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3.74E-12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1.70E-10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0.986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1.301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2.443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0.388405815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0.807236299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1.322454972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0.029076527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0.030038861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0.024888834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0.025349283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26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26.43333333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1.46E-12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1.49E-10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1.244236195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1.470545018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2.015218787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0.357118897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0.890327759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1.135580066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0.027154574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0.027347109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0.022906567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0.023345713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0.866666667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20.8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0.533333333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21.46666667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5.07E-15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1.63E-10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1.706579825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1.98376723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1.039652945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0.51587944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1.11659297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0.68285577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0.02530555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0.024958366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0.020371337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0.020648411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11.5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11.93333333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4.85E-12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1.63E-10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1.723999487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2.140280892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0.977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1.218283031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0.701733488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0.65099999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solidFill>
                            <a:srgbClr val="FF0000"/>
                          </a:solidFill>
                          <a:effectLst/>
                        </a:rPr>
                        <a:t>0.039702985</a:t>
                      </a:r>
                      <a:endParaRPr lang="it-IT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0.038250269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0.033087129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</a:rPr>
                        <a:t>0.032276453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18.53333333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16.13333333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/>
                </a:tc>
              </a:tr>
              <a:tr h="13424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6.81E-11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1.54E-13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1.83379856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2.140722688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0.977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0.450191456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1.19277069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0.651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0.025422002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0.025303711</a:t>
                      </a:r>
                      <a:endParaRPr lang="it-IT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0.021959564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0.022279032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9.633333333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9.233333333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12" marR="6712" marT="6712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43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9;g22379a609df_0_854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400" dirty="0" smtClean="0">
                <a:solidFill>
                  <a:srgbClr val="FF0000"/>
                </a:solidFill>
              </a:rPr>
              <a:t>95</a:t>
            </a:r>
            <a:r>
              <a:rPr lang="it-IT" sz="4400" baseline="30000" dirty="0" smtClean="0">
                <a:solidFill>
                  <a:srgbClr val="FF0000"/>
                </a:solidFill>
              </a:rPr>
              <a:t>th</a:t>
            </a:r>
            <a:r>
              <a:rPr lang="it-IT" sz="4400" dirty="0" smtClean="0">
                <a:solidFill>
                  <a:srgbClr val="FF0000"/>
                </a:solidFill>
              </a:rPr>
              <a:t> </a:t>
            </a:r>
            <a:r>
              <a:rPr lang="it-IT" sz="4400" dirty="0" err="1" smtClean="0">
                <a:solidFill>
                  <a:srgbClr val="FF0000"/>
                </a:solidFill>
              </a:rPr>
              <a:t>perc</a:t>
            </a:r>
            <a:r>
              <a:rPr lang="it-IT" sz="4400" dirty="0" smtClean="0">
                <a:solidFill>
                  <a:srgbClr val="FF0000"/>
                </a:solidFill>
              </a:rPr>
              <a:t> </a:t>
            </a:r>
            <a:r>
              <a:rPr lang="it-IT" sz="4400" dirty="0" err="1" smtClean="0">
                <a:solidFill>
                  <a:srgbClr val="FF0000"/>
                </a:solidFill>
              </a:rPr>
              <a:t>optimization</a:t>
            </a:r>
            <a:endParaRPr lang="en-US" sz="4400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/>
          </p:nvPr>
        </p:nvGraphicFramePr>
        <p:xfrm>
          <a:off x="0" y="1417634"/>
          <a:ext cx="12192000" cy="544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nettore 1 4"/>
          <p:cNvCxnSpPr/>
          <p:nvPr/>
        </p:nvCxnSpPr>
        <p:spPr>
          <a:xfrm>
            <a:off x="442476" y="2631054"/>
            <a:ext cx="11665160" cy="6010"/>
          </a:xfrm>
          <a:prstGeom prst="line">
            <a:avLst/>
          </a:prstGeom>
          <a:ln w="2222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6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9;g22379a609df_0_854"/>
          <p:cNvSpPr txBox="1">
            <a:spLocks/>
          </p:cNvSpPr>
          <p:nvPr/>
        </p:nvSpPr>
        <p:spPr>
          <a:xfrm>
            <a:off x="609600" y="274635"/>
            <a:ext cx="10972800" cy="1143000"/>
          </a:xfrm>
          <a:prstGeom prst="rect">
            <a:avLst/>
          </a:prstGeom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400" dirty="0" smtClean="0">
                <a:solidFill>
                  <a:srgbClr val="FF0000"/>
                </a:solidFill>
              </a:rPr>
              <a:t>Kick </a:t>
            </a:r>
            <a:r>
              <a:rPr lang="it-IT" sz="4400" dirty="0" err="1" smtClean="0">
                <a:solidFill>
                  <a:srgbClr val="FF0000"/>
                </a:solidFill>
              </a:rPr>
              <a:t>strenght</a:t>
            </a:r>
            <a:r>
              <a:rPr lang="it-IT" sz="4400" dirty="0" smtClean="0">
                <a:solidFill>
                  <a:srgbClr val="FF0000"/>
                </a:solidFill>
              </a:rPr>
              <a:t> </a:t>
            </a:r>
            <a:r>
              <a:rPr lang="it-IT" sz="4400" dirty="0" err="1" smtClean="0">
                <a:solidFill>
                  <a:srgbClr val="FF0000"/>
                </a:solidFill>
              </a:rPr>
              <a:t>analisys</a:t>
            </a:r>
            <a:endParaRPr lang="en-US" sz="4400" dirty="0">
              <a:solidFill>
                <a:srgbClr val="FF00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/>
          </p:nvPr>
        </p:nvGraphicFramePr>
        <p:xfrm>
          <a:off x="0" y="1417636"/>
          <a:ext cx="12192000" cy="5440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03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2379a609df_0_854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0000"/>
                </a:solidFill>
              </a:rPr>
              <a:t>Gantry Key Features</a:t>
            </a:r>
            <a:endParaRPr dirty="0">
              <a:solidFill>
                <a:srgbClr val="FF0000"/>
              </a:solidFill>
            </a:endParaRPr>
          </a:p>
        </p:txBody>
      </p:sp>
      <p:grpSp>
        <p:nvGrpSpPr>
          <p:cNvPr id="100" name="Google Shape;100;g22379a609df_0_854"/>
          <p:cNvGrpSpPr/>
          <p:nvPr/>
        </p:nvGrpSpPr>
        <p:grpSpPr>
          <a:xfrm>
            <a:off x="819150" y="1923226"/>
            <a:ext cx="9777375" cy="4331524"/>
            <a:chOff x="819150" y="1923226"/>
            <a:chExt cx="9777375" cy="4331524"/>
          </a:xfrm>
        </p:grpSpPr>
        <p:pic>
          <p:nvPicPr>
            <p:cNvPr id="101" name="Google Shape;101;g22379a609df_0_85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19150" y="1923226"/>
              <a:ext cx="9458324" cy="39717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2" name="Google Shape;102;g22379a609df_0_854"/>
            <p:cNvGrpSpPr/>
            <p:nvPr/>
          </p:nvGrpSpPr>
          <p:grpSpPr>
            <a:xfrm>
              <a:off x="1095375" y="6026150"/>
              <a:ext cx="8983345" cy="228600"/>
              <a:chOff x="1095375" y="6026150"/>
              <a:chExt cx="8983345" cy="228600"/>
            </a:xfrm>
          </p:grpSpPr>
          <p:cxnSp>
            <p:nvCxnSpPr>
              <p:cNvPr id="103" name="Google Shape;103;g22379a609df_0_854"/>
              <p:cNvCxnSpPr/>
              <p:nvPr/>
            </p:nvCxnSpPr>
            <p:spPr>
              <a:xfrm>
                <a:off x="1095375" y="6140450"/>
                <a:ext cx="8983345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4" name="Google Shape;104;g22379a609df_0_854"/>
              <p:cNvCxnSpPr/>
              <p:nvPr/>
            </p:nvCxnSpPr>
            <p:spPr>
              <a:xfrm>
                <a:off x="1095375" y="6026150"/>
                <a:ext cx="0" cy="228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5" name="Google Shape;105;g22379a609df_0_854"/>
              <p:cNvCxnSpPr/>
              <p:nvPr/>
            </p:nvCxnSpPr>
            <p:spPr>
              <a:xfrm>
                <a:off x="10078720" y="6026150"/>
                <a:ext cx="0" cy="228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4" name="Google Shape;114;g22379a609df_0_854"/>
            <p:cNvGrpSpPr/>
            <p:nvPr/>
          </p:nvGrpSpPr>
          <p:grpSpPr>
            <a:xfrm rot="5400000">
              <a:off x="9598811" y="4569568"/>
              <a:ext cx="1766828" cy="228600"/>
              <a:chOff x="1095375" y="5010150"/>
              <a:chExt cx="1095300" cy="228600"/>
            </a:xfrm>
          </p:grpSpPr>
          <p:cxnSp>
            <p:nvCxnSpPr>
              <p:cNvPr id="115" name="Google Shape;115;g22379a609df_0_854"/>
              <p:cNvCxnSpPr/>
              <p:nvPr/>
            </p:nvCxnSpPr>
            <p:spPr>
              <a:xfrm>
                <a:off x="1095375" y="5124450"/>
                <a:ext cx="1095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6" name="Google Shape;116;g22379a609df_0_854"/>
              <p:cNvCxnSpPr/>
              <p:nvPr/>
            </p:nvCxnSpPr>
            <p:spPr>
              <a:xfrm>
                <a:off x="1095375" y="5010150"/>
                <a:ext cx="0" cy="228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" name="Google Shape;117;g22379a609df_0_854"/>
              <p:cNvCxnSpPr/>
              <p:nvPr/>
            </p:nvCxnSpPr>
            <p:spPr>
              <a:xfrm>
                <a:off x="2190675" y="5010150"/>
                <a:ext cx="0" cy="228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37" name="Google Shape;115;g22379a609df_0_854"/>
          <p:cNvCxnSpPr/>
          <p:nvPr/>
        </p:nvCxnSpPr>
        <p:spPr>
          <a:xfrm>
            <a:off x="10858145" y="2397760"/>
            <a:ext cx="0" cy="316952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116;g22379a609df_0_854"/>
          <p:cNvCxnSpPr/>
          <p:nvPr/>
        </p:nvCxnSpPr>
        <p:spPr>
          <a:xfrm flipH="1">
            <a:off x="10743845" y="2397760"/>
            <a:ext cx="22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Google Shape;117;g22379a609df_0_854"/>
          <p:cNvCxnSpPr/>
          <p:nvPr/>
        </p:nvCxnSpPr>
        <p:spPr>
          <a:xfrm flipH="1">
            <a:off x="10743845" y="5567282"/>
            <a:ext cx="228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Google Shape;103;g22379a609df_0_854"/>
          <p:cNvCxnSpPr/>
          <p:nvPr/>
        </p:nvCxnSpPr>
        <p:spPr>
          <a:xfrm>
            <a:off x="2095500" y="6292850"/>
            <a:ext cx="798322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Google Shape;104;g22379a609df_0_854"/>
          <p:cNvCxnSpPr/>
          <p:nvPr/>
        </p:nvCxnSpPr>
        <p:spPr>
          <a:xfrm>
            <a:off x="2095500" y="6178550"/>
            <a:ext cx="0" cy="22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105;g22379a609df_0_854"/>
          <p:cNvCxnSpPr/>
          <p:nvPr/>
        </p:nvCxnSpPr>
        <p:spPr>
          <a:xfrm>
            <a:off x="10078720" y="6178550"/>
            <a:ext cx="0" cy="22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CasellaDiTesto 13"/>
          <p:cNvSpPr txBox="1"/>
          <p:nvPr/>
        </p:nvSpPr>
        <p:spPr>
          <a:xfrm>
            <a:off x="11096625" y="380045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5.75m</a:t>
            </a:r>
            <a:endParaRPr lang="it-IT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10482225" y="4499202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3.09m</a:t>
            </a:r>
            <a:endParaRPr lang="it-IT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6457950" y="574841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16.05m</a:t>
            </a:r>
            <a:endParaRPr lang="it-IT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6119359" y="6232043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14.05m</a:t>
            </a:r>
            <a:endParaRPr lang="it-IT" dirty="0"/>
          </a:p>
        </p:txBody>
      </p:sp>
      <p:sp>
        <p:nvSpPr>
          <p:cNvPr id="24" name="Rettangolo 23"/>
          <p:cNvSpPr/>
          <p:nvPr/>
        </p:nvSpPr>
        <p:spPr>
          <a:xfrm>
            <a:off x="0" y="1496744"/>
            <a:ext cx="60245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Particles up to a rigidity of 6.6 Tm (430 MeV/u carbon 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14 m long, 5.75 high (beam 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4T curved superconducting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Superconducting spool piece quadrupoles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Downstream scanning magnets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5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61061"/>
              </p:ext>
            </p:extLst>
          </p:nvPr>
        </p:nvGraphicFramePr>
        <p:xfrm>
          <a:off x="1669001" y="1365587"/>
          <a:ext cx="7691021" cy="2558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ttangolo 12"/>
          <p:cNvSpPr/>
          <p:nvPr/>
        </p:nvSpPr>
        <p:spPr>
          <a:xfrm>
            <a:off x="2059619" y="1826794"/>
            <a:ext cx="1438183" cy="4730620"/>
          </a:xfrm>
          <a:prstGeom prst="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707329"/>
              </p:ext>
            </p:extLst>
          </p:nvPr>
        </p:nvGraphicFramePr>
        <p:xfrm>
          <a:off x="1784411" y="3923930"/>
          <a:ext cx="7564289" cy="2633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ttangolo 7"/>
          <p:cNvSpPr/>
          <p:nvPr/>
        </p:nvSpPr>
        <p:spPr>
          <a:xfrm>
            <a:off x="6338655" y="1826794"/>
            <a:ext cx="1455939" cy="4730620"/>
          </a:xfrm>
          <a:prstGeom prst="rect">
            <a:avLst/>
          </a:prstGeom>
          <a:noFill/>
          <a:ln w="444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6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09" y="1746398"/>
            <a:ext cx="7963917" cy="4903890"/>
          </a:xfrm>
          <a:prstGeom prst="rect">
            <a:avLst/>
          </a:prstGeom>
        </p:spPr>
      </p:pic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538163" y="25688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WORK in PROGRESS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131907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Combining errors coming from structure deformations (thanks to Luca P. and Luca D.) (systematic) and the random contributes 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8199592" y="2750593"/>
            <a:ext cx="1953086" cy="4616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10157116" y="2750592"/>
            <a:ext cx="1953086" cy="4616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8724344" y="2796745"/>
            <a:ext cx="90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0.1 T/m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0762575" y="2796745"/>
            <a:ext cx="728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0 T/m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8199593" y="3218897"/>
            <a:ext cx="971040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9170633" y="3218897"/>
            <a:ext cx="982046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199592" y="3218897"/>
            <a:ext cx="97104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 smtClean="0"/>
              <a:t>Without</a:t>
            </a:r>
            <a:r>
              <a:rPr lang="it-IT" sz="1200" dirty="0" smtClean="0"/>
              <a:t> </a:t>
            </a:r>
            <a:r>
              <a:rPr lang="it-IT" sz="1200" dirty="0" err="1" smtClean="0"/>
              <a:t>multipoles</a:t>
            </a:r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9181637" y="3223036"/>
            <a:ext cx="971041" cy="46166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With </a:t>
            </a:r>
            <a:r>
              <a:rPr lang="it-IT" sz="1200" dirty="0" err="1" smtClean="0"/>
              <a:t>multipoles</a:t>
            </a:r>
            <a:endParaRPr lang="it-IT" sz="1200" dirty="0"/>
          </a:p>
        </p:txBody>
      </p:sp>
      <p:sp>
        <p:nvSpPr>
          <p:cNvPr id="16" name="Rettangolo 15"/>
          <p:cNvSpPr/>
          <p:nvPr/>
        </p:nvSpPr>
        <p:spPr>
          <a:xfrm>
            <a:off x="8204030" y="3674349"/>
            <a:ext cx="469547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8703837" y="3674348"/>
            <a:ext cx="469547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8206970" y="3683469"/>
            <a:ext cx="46660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</a:t>
            </a:r>
            <a:endParaRPr lang="it-IT" sz="12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8687865" y="3682958"/>
            <a:ext cx="48117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1.5</a:t>
            </a:r>
            <a:endParaRPr lang="it-IT" sz="1200" dirty="0"/>
          </a:p>
        </p:txBody>
      </p:sp>
      <p:sp>
        <p:nvSpPr>
          <p:cNvPr id="21" name="Rettangolo 20"/>
          <p:cNvSpPr/>
          <p:nvPr/>
        </p:nvSpPr>
        <p:spPr>
          <a:xfrm>
            <a:off x="9681536" y="3674322"/>
            <a:ext cx="469547" cy="4616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9647808" y="3665176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1.5</a:t>
            </a:r>
            <a:endParaRPr lang="it-IT" sz="1200" dirty="0"/>
          </a:p>
        </p:txBody>
      </p:sp>
      <p:sp>
        <p:nvSpPr>
          <p:cNvPr id="24" name="Rettangolo 23"/>
          <p:cNvSpPr/>
          <p:nvPr/>
        </p:nvSpPr>
        <p:spPr>
          <a:xfrm>
            <a:off x="10152679" y="3218897"/>
            <a:ext cx="971040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11123719" y="3218897"/>
            <a:ext cx="982046" cy="461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10152678" y="3218897"/>
            <a:ext cx="971041" cy="46166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 smtClean="0"/>
              <a:t>Without</a:t>
            </a:r>
            <a:r>
              <a:rPr lang="it-IT" sz="1200" dirty="0" smtClean="0"/>
              <a:t> </a:t>
            </a:r>
            <a:r>
              <a:rPr lang="it-IT" sz="1200" dirty="0" err="1" smtClean="0"/>
              <a:t>multipoles</a:t>
            </a:r>
            <a:endParaRPr lang="it-IT" sz="12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11134723" y="3223036"/>
            <a:ext cx="971041" cy="46166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With </a:t>
            </a:r>
            <a:r>
              <a:rPr lang="it-IT" sz="1200" dirty="0" err="1" smtClean="0"/>
              <a:t>multipoles</a:t>
            </a:r>
            <a:endParaRPr lang="it-IT" sz="1200" dirty="0"/>
          </a:p>
        </p:txBody>
      </p:sp>
      <p:sp>
        <p:nvSpPr>
          <p:cNvPr id="29" name="Rettangolo 28"/>
          <p:cNvSpPr/>
          <p:nvPr/>
        </p:nvSpPr>
        <p:spPr>
          <a:xfrm>
            <a:off x="10656923" y="3674348"/>
            <a:ext cx="469547" cy="4616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10623195" y="3665202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1.5</a:t>
            </a:r>
            <a:endParaRPr lang="it-IT" sz="1200" dirty="0"/>
          </a:p>
        </p:txBody>
      </p:sp>
      <p:sp>
        <p:nvSpPr>
          <p:cNvPr id="33" name="Rettangolo 32"/>
          <p:cNvSpPr/>
          <p:nvPr/>
        </p:nvSpPr>
        <p:spPr>
          <a:xfrm>
            <a:off x="11634622" y="3674322"/>
            <a:ext cx="469547" cy="4616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34"/>
          <p:cNvSpPr txBox="1"/>
          <p:nvPr/>
        </p:nvSpPr>
        <p:spPr>
          <a:xfrm>
            <a:off x="11600894" y="3665176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1.5</a:t>
            </a:r>
            <a:endParaRPr lang="it-IT" sz="1200" dirty="0"/>
          </a:p>
        </p:txBody>
      </p:sp>
      <p:sp>
        <p:nvSpPr>
          <p:cNvPr id="36" name="Rettangolo 35"/>
          <p:cNvSpPr/>
          <p:nvPr/>
        </p:nvSpPr>
        <p:spPr>
          <a:xfrm>
            <a:off x="9206486" y="3682985"/>
            <a:ext cx="469547" cy="44883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ttangolo 36"/>
          <p:cNvSpPr/>
          <p:nvPr/>
        </p:nvSpPr>
        <p:spPr>
          <a:xfrm>
            <a:off x="10185780" y="3696580"/>
            <a:ext cx="469547" cy="44804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/>
          <p:cNvSpPr/>
          <p:nvPr/>
        </p:nvSpPr>
        <p:spPr>
          <a:xfrm>
            <a:off x="11143021" y="3682984"/>
            <a:ext cx="469547" cy="44883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9186605" y="3674296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</a:t>
            </a:r>
            <a:endParaRPr lang="it-IT" sz="1200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10163682" y="3659093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</a:t>
            </a:r>
            <a:endParaRPr lang="it-IT" sz="1200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11131337" y="3659092"/>
            <a:ext cx="494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MF 1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73695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1"/>
          <a:stretch/>
        </p:blipFill>
        <p:spPr>
          <a:xfrm>
            <a:off x="3766726" y="4412228"/>
            <a:ext cx="8911673" cy="2190116"/>
          </a:xfrm>
          <a:prstGeom prst="rect">
            <a:avLst/>
          </a:prstGeom>
        </p:spPr>
      </p:pic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First results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98989" y="3950563"/>
            <a:ext cx="1976433" cy="9233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MAX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r>
              <a:rPr lang="it-IT" dirty="0" err="1" smtClean="0"/>
              <a:t>occupied</a:t>
            </a:r>
            <a:r>
              <a:rPr lang="it-IT" dirty="0" smtClean="0"/>
              <a:t> by the </a:t>
            </a:r>
            <a:r>
              <a:rPr lang="it-IT" dirty="0" err="1" smtClean="0"/>
              <a:t>beam</a:t>
            </a:r>
            <a:r>
              <a:rPr lang="it-IT" dirty="0" smtClean="0"/>
              <a:t> &lt; 21mm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726" y="43393"/>
            <a:ext cx="8911673" cy="4547281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0" y="1319070"/>
            <a:ext cx="371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0.1 T/m without multipoles representation</a:t>
            </a:r>
            <a:endParaRPr lang="en-US" dirty="0"/>
          </a:p>
        </p:txBody>
      </p:sp>
      <p:sp>
        <p:nvSpPr>
          <p:cNvPr id="8" name="Freccia a sinistra 7"/>
          <p:cNvSpPr/>
          <p:nvPr/>
        </p:nvSpPr>
        <p:spPr>
          <a:xfrm rot="20655926">
            <a:off x="2818313" y="4033817"/>
            <a:ext cx="1376039" cy="11360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sinistra 8"/>
          <p:cNvSpPr/>
          <p:nvPr/>
        </p:nvSpPr>
        <p:spPr>
          <a:xfrm rot="1351797">
            <a:off x="2797945" y="4756294"/>
            <a:ext cx="1376039" cy="11360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5601810" y="2574524"/>
            <a:ext cx="87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MF 1.5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601806" y="4684345"/>
            <a:ext cx="87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MF 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31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39"/>
          <a:stretch/>
        </p:blipFill>
        <p:spPr>
          <a:xfrm>
            <a:off x="2752857" y="4515760"/>
            <a:ext cx="9514376" cy="226090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57" y="12119"/>
            <a:ext cx="9514376" cy="4589661"/>
          </a:xfrm>
          <a:prstGeom prst="rect">
            <a:avLst/>
          </a:prstGeom>
        </p:spPr>
      </p:pic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First results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388746" y="2574524"/>
            <a:ext cx="87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MF 1.5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513034" y="4684345"/>
            <a:ext cx="87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MF 1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0" y="1319070"/>
            <a:ext cx="371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0.1 T/m without multipoles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1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WORK in PROGRESS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131907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Simulation of all the configurations to see if there is some incongruence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0" y="1879843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Effect of losing the beam on the coils in SC 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86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dirty="0">
                <a:solidFill>
                  <a:srgbClr val="FF0000"/>
                </a:solidFill>
              </a:rPr>
              <a:t>Energy deposition studies on a </a:t>
            </a:r>
            <a:r>
              <a:rPr lang="en-US" dirty="0" smtClean="0">
                <a:solidFill>
                  <a:srgbClr val="FF0000"/>
                </a:solidFill>
              </a:rPr>
              <a:t>SC </a:t>
            </a:r>
            <a:r>
              <a:rPr lang="en-US" dirty="0">
                <a:solidFill>
                  <a:srgbClr val="FF0000"/>
                </a:solidFill>
              </a:rPr>
              <a:t>magnet</a:t>
            </a:r>
            <a:endParaRPr dirty="0">
              <a:solidFill>
                <a:srgbClr val="FF0000"/>
              </a:solidFill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="" xmlns:a16="http://schemas.microsoft.com/office/drawing/2014/main" id="{1C40B6B8-3336-8B6C-14C8-7BAF881489F1}"/>
              </a:ext>
            </a:extLst>
          </p:cNvPr>
          <p:cNvCxnSpPr/>
          <p:nvPr/>
        </p:nvCxnSpPr>
        <p:spPr>
          <a:xfrm flipH="1">
            <a:off x="6088168" y="3355076"/>
            <a:ext cx="21812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A743A0DD-803B-2A9B-DCC7-0CF7921D755A}"/>
              </a:ext>
            </a:extLst>
          </p:cNvPr>
          <p:cNvSpPr txBox="1"/>
          <p:nvPr/>
        </p:nvSpPr>
        <p:spPr>
          <a:xfrm>
            <a:off x="845155" y="2341000"/>
            <a:ext cx="28506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Material</a:t>
            </a:r>
            <a:r>
              <a:rPr lang="it-IT" dirty="0"/>
              <a:t>:</a:t>
            </a:r>
          </a:p>
          <a:p>
            <a:endParaRPr lang="it-IT" dirty="0"/>
          </a:p>
          <a:p>
            <a:r>
              <a:rPr lang="it-IT" dirty="0"/>
              <a:t>-</a:t>
            </a:r>
            <a:r>
              <a:rPr lang="it-IT" dirty="0" err="1"/>
              <a:t>Aluminum</a:t>
            </a:r>
            <a:r>
              <a:rPr lang="it-IT" dirty="0"/>
              <a:t> (Al)</a:t>
            </a:r>
          </a:p>
          <a:p>
            <a:r>
              <a:rPr lang="it-IT" dirty="0"/>
              <a:t>-</a:t>
            </a:r>
            <a:r>
              <a:rPr lang="it-IT" dirty="0" err="1"/>
              <a:t>Insulated</a:t>
            </a:r>
            <a:r>
              <a:rPr lang="it-IT" dirty="0"/>
              <a:t> cable</a:t>
            </a:r>
          </a:p>
          <a:p>
            <a:r>
              <a:rPr lang="it-IT" dirty="0"/>
              <a:t>-</a:t>
            </a:r>
            <a:r>
              <a:rPr lang="it-IT" dirty="0" err="1"/>
              <a:t>Niobium-Titanium</a:t>
            </a:r>
            <a:r>
              <a:rPr lang="it-IT" dirty="0"/>
              <a:t> (Nb-Ti)</a:t>
            </a:r>
          </a:p>
          <a:p>
            <a:r>
              <a:rPr lang="it-IT" dirty="0"/>
              <a:t>-Strand</a:t>
            </a:r>
          </a:p>
          <a:p>
            <a:r>
              <a:rPr lang="it-IT" dirty="0"/>
              <a:t>-Copper (Cu)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72AAA273-272E-D623-3EAF-2D0D40BBA1BF}"/>
              </a:ext>
            </a:extLst>
          </p:cNvPr>
          <p:cNvSpPr txBox="1"/>
          <p:nvPr/>
        </p:nvSpPr>
        <p:spPr>
          <a:xfrm>
            <a:off x="9601200" y="2192161"/>
            <a:ext cx="198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Particle</a:t>
            </a:r>
            <a:r>
              <a:rPr lang="it-IT" dirty="0"/>
              <a:t> </a:t>
            </a:r>
            <a:r>
              <a:rPr lang="it-IT" dirty="0" err="1"/>
              <a:t>beam</a:t>
            </a:r>
            <a:endParaRPr lang="it-IT" dirty="0"/>
          </a:p>
          <a:p>
            <a:endParaRPr lang="it-IT" dirty="0"/>
          </a:p>
          <a:p>
            <a:r>
              <a:rPr lang="it-IT" dirty="0"/>
              <a:t>Carbon </a:t>
            </a:r>
            <a:r>
              <a:rPr lang="it-IT" dirty="0" err="1"/>
              <a:t>ions</a:t>
            </a:r>
            <a:r>
              <a:rPr lang="it-IT" dirty="0"/>
              <a:t>:</a:t>
            </a:r>
          </a:p>
          <a:p>
            <a:r>
              <a:rPr lang="it-IT" dirty="0"/>
              <a:t>- 400 MeV</a:t>
            </a:r>
          </a:p>
          <a:p>
            <a:r>
              <a:rPr lang="it-IT" dirty="0"/>
              <a:t>- 115 MeV</a:t>
            </a:r>
          </a:p>
          <a:p>
            <a:endParaRPr lang="it-IT" dirty="0"/>
          </a:p>
          <a:p>
            <a:r>
              <a:rPr lang="it-IT" dirty="0"/>
              <a:t>Proton:</a:t>
            </a:r>
          </a:p>
          <a:p>
            <a:r>
              <a:rPr lang="it-IT" dirty="0"/>
              <a:t>- 230 MeV</a:t>
            </a:r>
          </a:p>
          <a:p>
            <a:r>
              <a:rPr lang="it-IT" dirty="0"/>
              <a:t>- 62 MeV</a:t>
            </a:r>
          </a:p>
        </p:txBody>
      </p:sp>
      <p:sp>
        <p:nvSpPr>
          <p:cNvPr id="9" name="Memoria ad accesso diretto 8">
            <a:extLst>
              <a:ext uri="{FF2B5EF4-FFF2-40B4-BE49-F238E27FC236}">
                <a16:creationId xmlns="" xmlns:a16="http://schemas.microsoft.com/office/drawing/2014/main" id="{B0ABB1A3-9772-32F6-EFF8-70ED7EAE75B8}"/>
              </a:ext>
            </a:extLst>
          </p:cNvPr>
          <p:cNvSpPr/>
          <p:nvPr/>
        </p:nvSpPr>
        <p:spPr>
          <a:xfrm>
            <a:off x="4286250" y="1790817"/>
            <a:ext cx="1733550" cy="3128518"/>
          </a:xfrm>
          <a:prstGeom prst="flowChartMagneticDrum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put penna 9">
                <a:extLst>
                  <a:ext uri="{FF2B5EF4-FFF2-40B4-BE49-F238E27FC236}">
                    <a16:creationId xmlns="" xmlns:a16="http://schemas.microsoft.com/office/drawing/2014/main" id="{405F925D-1AEF-E871-25D9-0D2C8FC0884E}"/>
                  </a:ext>
                </a:extLst>
              </p14:cNvPr>
              <p14:cNvContentPartPr/>
              <p14:nvPr/>
            </p14:nvContentPartPr>
            <p14:xfrm>
              <a:off x="4419585" y="2022142"/>
              <a:ext cx="1435320" cy="2669040"/>
            </p14:xfrm>
          </p:contentPart>
        </mc:Choice>
        <mc:Fallback xmlns="">
          <p:pic>
            <p:nvPicPr>
              <p:cNvPr id="10" name="Input penna 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405F925D-1AEF-E871-25D9-0D2C8FC0884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29608" y="1842142"/>
                <a:ext cx="1615275" cy="302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put penna 10">
                <a:extLst>
                  <a:ext uri="{FF2B5EF4-FFF2-40B4-BE49-F238E27FC236}">
                    <a16:creationId xmlns="" xmlns:a16="http://schemas.microsoft.com/office/drawing/2014/main" id="{A21B34D8-1FFD-4DD3-D143-F65772696EF2}"/>
                  </a:ext>
                </a:extLst>
              </p14:cNvPr>
              <p14:cNvContentPartPr/>
              <p14:nvPr/>
            </p14:nvContentPartPr>
            <p14:xfrm>
              <a:off x="4495545" y="2270902"/>
              <a:ext cx="360" cy="36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A21B34D8-1FFD-4DD3-D143-F65772696E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05545" y="2090902"/>
                <a:ext cx="18036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put penna 11">
                <a:extLst>
                  <a:ext uri="{FF2B5EF4-FFF2-40B4-BE49-F238E27FC236}">
                    <a16:creationId xmlns="" xmlns:a16="http://schemas.microsoft.com/office/drawing/2014/main" id="{55CC55CB-76AE-78DF-BCE4-E4B889E59DAF}"/>
                  </a:ext>
                </a:extLst>
              </p14:cNvPr>
              <p14:cNvContentPartPr/>
              <p14:nvPr/>
            </p14:nvContentPartPr>
            <p14:xfrm>
              <a:off x="4513905" y="2242102"/>
              <a:ext cx="381240" cy="384840"/>
            </p14:xfrm>
          </p:contentPart>
        </mc:Choice>
        <mc:Fallback xmlns=""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55CC55CB-76AE-78DF-BCE4-E4B889E59DA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23820" y="2062102"/>
                <a:ext cx="561410" cy="74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put penna 12">
                <a:extLst>
                  <a:ext uri="{FF2B5EF4-FFF2-40B4-BE49-F238E27FC236}">
                    <a16:creationId xmlns="" xmlns:a16="http://schemas.microsoft.com/office/drawing/2014/main" id="{94E0C1FE-5BC0-C16C-2310-6244D7DF9740}"/>
                  </a:ext>
                </a:extLst>
              </p14:cNvPr>
              <p14:cNvContentPartPr/>
              <p14:nvPr/>
            </p14:nvContentPartPr>
            <p14:xfrm>
              <a:off x="4628745" y="2480422"/>
              <a:ext cx="228960" cy="14364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4E0C1FE-5BC0-C16C-2310-6244D7DF974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38745" y="2300422"/>
                <a:ext cx="408960" cy="50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put penna 13">
                <a:extLst>
                  <a:ext uri="{FF2B5EF4-FFF2-40B4-BE49-F238E27FC236}">
                    <a16:creationId xmlns="" xmlns:a16="http://schemas.microsoft.com/office/drawing/2014/main" id="{7616ABA3-4454-3972-BD3B-1AC6FEFDDF98}"/>
                  </a:ext>
                </a:extLst>
              </p14:cNvPr>
              <p14:cNvContentPartPr/>
              <p14:nvPr/>
            </p14:nvContentPartPr>
            <p14:xfrm>
              <a:off x="4486185" y="2347222"/>
              <a:ext cx="360" cy="360"/>
            </p14:xfrm>
          </p:contentPart>
        </mc:Choice>
        <mc:Fallback xmlns=""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7616ABA3-4454-3972-BD3B-1AC6FEFDDF9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96185" y="2167222"/>
                <a:ext cx="18036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" name="Input penna 14">
                <a:extLst>
                  <a:ext uri="{FF2B5EF4-FFF2-40B4-BE49-F238E27FC236}">
                    <a16:creationId xmlns="" xmlns:a16="http://schemas.microsoft.com/office/drawing/2014/main" id="{1E484273-C6D8-1192-B4E0-F1421B96D93F}"/>
                  </a:ext>
                </a:extLst>
              </p14:cNvPr>
              <p14:cNvContentPartPr/>
              <p14:nvPr/>
            </p14:nvContentPartPr>
            <p14:xfrm>
              <a:off x="5705145" y="2070742"/>
              <a:ext cx="135360" cy="1080360"/>
            </p14:xfrm>
          </p:contentPart>
        </mc:Choice>
        <mc:Fallback xmlns="">
          <p:pic>
            <p:nvPicPr>
              <p:cNvPr id="15" name="Input penna 14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1E484273-C6D8-1192-B4E0-F1421B96D93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15145" y="1890802"/>
                <a:ext cx="315360" cy="144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" name="Input penna 15">
                <a:extLst>
                  <a:ext uri="{FF2B5EF4-FFF2-40B4-BE49-F238E27FC236}">
                    <a16:creationId xmlns="" xmlns:a16="http://schemas.microsoft.com/office/drawing/2014/main" id="{6F7C297B-1D32-CD58-BB88-65139FA2B0AF}"/>
                  </a:ext>
                </a:extLst>
              </p14:cNvPr>
              <p14:cNvContentPartPr/>
              <p14:nvPr/>
            </p14:nvContentPartPr>
            <p14:xfrm>
              <a:off x="4563585" y="1870222"/>
              <a:ext cx="1206720" cy="49680"/>
            </p14:xfrm>
          </p:contentPart>
        </mc:Choice>
        <mc:Fallback xmlns=""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6F7C297B-1D32-CD58-BB88-65139FA2B0A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527585" y="1798222"/>
                <a:ext cx="1278720" cy="19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" name="Input penna 16">
                <a:extLst>
                  <a:ext uri="{FF2B5EF4-FFF2-40B4-BE49-F238E27FC236}">
                    <a16:creationId xmlns="" xmlns:a16="http://schemas.microsoft.com/office/drawing/2014/main" id="{D5DAF962-7283-7555-634F-679821B1DEFA}"/>
                  </a:ext>
                </a:extLst>
              </p14:cNvPr>
              <p14:cNvContentPartPr/>
              <p14:nvPr/>
            </p14:nvContentPartPr>
            <p14:xfrm>
              <a:off x="4418510" y="2289807"/>
              <a:ext cx="158040" cy="581400"/>
            </p14:xfrm>
          </p:contentPart>
        </mc:Choice>
        <mc:Fallback xmlns=""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D5DAF962-7283-7555-634F-679821B1DEFA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382510" y="2217762"/>
                <a:ext cx="230040" cy="7254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8" name="Input penna 17">
                <a:extLst>
                  <a:ext uri="{FF2B5EF4-FFF2-40B4-BE49-F238E27FC236}">
                    <a16:creationId xmlns="" xmlns:a16="http://schemas.microsoft.com/office/drawing/2014/main" id="{8C0777C5-4CE0-5AE4-921B-7517CDE0782A}"/>
                  </a:ext>
                </a:extLst>
              </p14:cNvPr>
              <p14:cNvContentPartPr/>
              <p14:nvPr/>
            </p14:nvContentPartPr>
            <p14:xfrm>
              <a:off x="4400150" y="2791647"/>
              <a:ext cx="32040" cy="684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8C0777C5-4CE0-5AE4-921B-7517CDE0782A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364150" y="2719647"/>
                <a:ext cx="104040" cy="15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9" name="Input penna 18">
                <a:extLst>
                  <a:ext uri="{FF2B5EF4-FFF2-40B4-BE49-F238E27FC236}">
                    <a16:creationId xmlns="" xmlns:a16="http://schemas.microsoft.com/office/drawing/2014/main" id="{456BDC3C-23F4-E761-57D4-8DF42DC03303}"/>
                  </a:ext>
                </a:extLst>
              </p14:cNvPr>
              <p14:cNvContentPartPr/>
              <p14:nvPr/>
            </p14:nvContentPartPr>
            <p14:xfrm>
              <a:off x="4374950" y="2740887"/>
              <a:ext cx="13320" cy="131472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456BDC3C-23F4-E761-57D4-8DF42DC03303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338950" y="2668887"/>
                <a:ext cx="85320" cy="145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0" name="Input penna 19">
                <a:extLst>
                  <a:ext uri="{FF2B5EF4-FFF2-40B4-BE49-F238E27FC236}">
                    <a16:creationId xmlns="" xmlns:a16="http://schemas.microsoft.com/office/drawing/2014/main" id="{F6747634-184A-F6FD-5ECA-CF94C4DB11C1}"/>
                  </a:ext>
                </a:extLst>
              </p14:cNvPr>
              <p14:cNvContentPartPr/>
              <p14:nvPr/>
            </p14:nvContentPartPr>
            <p14:xfrm>
              <a:off x="4529750" y="1877247"/>
              <a:ext cx="236520" cy="117360"/>
            </p14:xfrm>
          </p:contentPart>
        </mc:Choice>
        <mc:Fallback xmlns="">
          <p:pic>
            <p:nvPicPr>
              <p:cNvPr id="20" name="Input penna 1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F6747634-184A-F6FD-5ECA-CF94C4DB11C1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493750" y="1805247"/>
                <a:ext cx="308520" cy="26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1" name="Input penna 20">
                <a:extLst>
                  <a:ext uri="{FF2B5EF4-FFF2-40B4-BE49-F238E27FC236}">
                    <a16:creationId xmlns="" xmlns:a16="http://schemas.microsoft.com/office/drawing/2014/main" id="{191213E8-075A-366B-AAFF-EA57503A3017}"/>
                  </a:ext>
                </a:extLst>
              </p14:cNvPr>
              <p14:cNvContentPartPr/>
              <p14:nvPr/>
            </p14:nvContentPartPr>
            <p14:xfrm>
              <a:off x="5594270" y="3084687"/>
              <a:ext cx="322920" cy="1593360"/>
            </p14:xfrm>
          </p:contentPart>
        </mc:Choice>
        <mc:Fallback xmlns=""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191213E8-075A-366B-AAFF-EA57503A3017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522270" y="2940687"/>
                <a:ext cx="466920" cy="18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2" name="Input penna 21">
                <a:extLst>
                  <a:ext uri="{FF2B5EF4-FFF2-40B4-BE49-F238E27FC236}">
                    <a16:creationId xmlns="" xmlns:a16="http://schemas.microsoft.com/office/drawing/2014/main" id="{6C800E12-04CB-BE4E-BFCD-3F10A684D644}"/>
                  </a:ext>
                </a:extLst>
              </p14:cNvPr>
              <p14:cNvContentPartPr/>
              <p14:nvPr/>
            </p14:nvContentPartPr>
            <p14:xfrm>
              <a:off x="4362350" y="3261447"/>
              <a:ext cx="360" cy="360"/>
            </p14:xfrm>
          </p:contentPart>
        </mc:Choice>
        <mc:Fallback xmlns=""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6C800E12-04CB-BE4E-BFCD-3F10A684D64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290350" y="311744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3" name="Input penna 22">
                <a:extLst>
                  <a:ext uri="{FF2B5EF4-FFF2-40B4-BE49-F238E27FC236}">
                    <a16:creationId xmlns="" xmlns:a16="http://schemas.microsoft.com/office/drawing/2014/main" id="{B0D78BBF-1D49-66A8-421B-8F068FD6D5A3}"/>
                  </a:ext>
                </a:extLst>
              </p14:cNvPr>
              <p14:cNvContentPartPr/>
              <p14:nvPr/>
            </p14:nvContentPartPr>
            <p14:xfrm>
              <a:off x="4381430" y="3103047"/>
              <a:ext cx="360" cy="360"/>
            </p14:xfrm>
          </p:contentPart>
        </mc:Choice>
        <mc:Fallback xmlns="">
          <p:pic>
            <p:nvPicPr>
              <p:cNvPr id="23" name="Input penna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B0D78BBF-1D49-66A8-421B-8F068FD6D5A3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09430" y="295904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4" name="Input penna 23">
                <a:extLst>
                  <a:ext uri="{FF2B5EF4-FFF2-40B4-BE49-F238E27FC236}">
                    <a16:creationId xmlns="" xmlns:a16="http://schemas.microsoft.com/office/drawing/2014/main" id="{6D9CC8BF-E0FF-0827-274B-12807BC3F454}"/>
                  </a:ext>
                </a:extLst>
              </p14:cNvPr>
              <p14:cNvContentPartPr/>
              <p14:nvPr/>
            </p14:nvContentPartPr>
            <p14:xfrm>
              <a:off x="4381430" y="2874447"/>
              <a:ext cx="360" cy="36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6D9CC8BF-E0FF-0827-274B-12807BC3F45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09430" y="273044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5" name="Input penna 24">
                <a:extLst>
                  <a:ext uri="{FF2B5EF4-FFF2-40B4-BE49-F238E27FC236}">
                    <a16:creationId xmlns="" xmlns:a16="http://schemas.microsoft.com/office/drawing/2014/main" id="{3852432F-E5D5-D362-4C3C-547093F2C2A4}"/>
                  </a:ext>
                </a:extLst>
              </p14:cNvPr>
              <p14:cNvContentPartPr/>
              <p14:nvPr/>
            </p14:nvContentPartPr>
            <p14:xfrm>
              <a:off x="4400150" y="2772567"/>
              <a:ext cx="360" cy="360"/>
            </p14:xfrm>
          </p:contentPart>
        </mc:Choice>
        <mc:Fallback xmlns="">
          <p:pic>
            <p:nvPicPr>
              <p:cNvPr id="25" name="Input penna 24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3852432F-E5D5-D362-4C3C-547093F2C2A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28150" y="262856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6" name="Input penna 25">
                <a:extLst>
                  <a:ext uri="{FF2B5EF4-FFF2-40B4-BE49-F238E27FC236}">
                    <a16:creationId xmlns="" xmlns:a16="http://schemas.microsoft.com/office/drawing/2014/main" id="{9A8061C7-EF8A-628F-00B9-46E8F9B58BBD}"/>
                  </a:ext>
                </a:extLst>
              </p14:cNvPr>
              <p14:cNvContentPartPr/>
              <p14:nvPr/>
            </p14:nvContentPartPr>
            <p14:xfrm>
              <a:off x="4374950" y="3522087"/>
              <a:ext cx="360" cy="360"/>
            </p14:xfrm>
          </p:contentPart>
        </mc:Choice>
        <mc:Fallback xmlns="">
          <p:pic>
            <p:nvPicPr>
              <p:cNvPr id="26" name="Input penna 25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A8061C7-EF8A-628F-00B9-46E8F9B58BBD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02950" y="337808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7" name="Input penna 26">
                <a:extLst>
                  <a:ext uri="{FF2B5EF4-FFF2-40B4-BE49-F238E27FC236}">
                    <a16:creationId xmlns="" xmlns:a16="http://schemas.microsoft.com/office/drawing/2014/main" id="{46A3B6F6-0147-56EB-6248-3632F1D7E31A}"/>
                  </a:ext>
                </a:extLst>
              </p14:cNvPr>
              <p14:cNvContentPartPr/>
              <p14:nvPr/>
            </p14:nvContentPartPr>
            <p14:xfrm>
              <a:off x="4387550" y="3706047"/>
              <a:ext cx="360" cy="360"/>
            </p14:xfrm>
          </p:contentPart>
        </mc:Choice>
        <mc:Fallback xmlns="">
          <p:pic>
            <p:nvPicPr>
              <p:cNvPr id="27" name="Input penna 26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46A3B6F6-0147-56EB-6248-3632F1D7E31A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15550" y="356204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8" name="Input penna 27">
                <a:extLst>
                  <a:ext uri="{FF2B5EF4-FFF2-40B4-BE49-F238E27FC236}">
                    <a16:creationId xmlns="" xmlns:a16="http://schemas.microsoft.com/office/drawing/2014/main" id="{83C62B33-685A-CDB6-36A0-6E30D9B7F504}"/>
                  </a:ext>
                </a:extLst>
              </p14:cNvPr>
              <p14:cNvContentPartPr/>
              <p14:nvPr/>
            </p14:nvContentPartPr>
            <p14:xfrm>
              <a:off x="4406630" y="3934647"/>
              <a:ext cx="360" cy="360"/>
            </p14:xfrm>
          </p:contentPart>
        </mc:Choice>
        <mc:Fallback xmlns="">
          <p:pic>
            <p:nvPicPr>
              <p:cNvPr id="28" name="Input penna 2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83C62B33-685A-CDB6-36A0-6E30D9B7F50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34630" y="3790647"/>
                <a:ext cx="1443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9" name="Input penna 28">
                <a:extLst>
                  <a:ext uri="{FF2B5EF4-FFF2-40B4-BE49-F238E27FC236}">
                    <a16:creationId xmlns="" xmlns:a16="http://schemas.microsoft.com/office/drawing/2014/main" id="{9E435DC9-F3A0-1536-0D7D-0747C821E7E2}"/>
                  </a:ext>
                </a:extLst>
              </p14:cNvPr>
              <p14:cNvContentPartPr/>
              <p14:nvPr/>
            </p14:nvContentPartPr>
            <p14:xfrm>
              <a:off x="4590950" y="1901727"/>
              <a:ext cx="894960" cy="4608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E435DC9-F3A0-1536-0D7D-0747C821E7E2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536950" y="1793727"/>
                <a:ext cx="100296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0" name="Input penna 29">
                <a:extLst>
                  <a:ext uri="{FF2B5EF4-FFF2-40B4-BE49-F238E27FC236}">
                    <a16:creationId xmlns="" xmlns:a16="http://schemas.microsoft.com/office/drawing/2014/main" id="{01762323-86C8-136C-9A1D-CE69328E11CD}"/>
                  </a:ext>
                </a:extLst>
              </p14:cNvPr>
              <p14:cNvContentPartPr/>
              <p14:nvPr/>
            </p14:nvContentPartPr>
            <p14:xfrm>
              <a:off x="5041670" y="1902447"/>
              <a:ext cx="627840" cy="2016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01762323-86C8-136C-9A1D-CE69328E11CD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987639" y="1794447"/>
                <a:ext cx="735902" cy="23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1" name="Input penna 30">
                <a:extLst>
                  <a:ext uri="{FF2B5EF4-FFF2-40B4-BE49-F238E27FC236}">
                    <a16:creationId xmlns="" xmlns:a16="http://schemas.microsoft.com/office/drawing/2014/main" id="{9D8DBE4A-1059-B24C-5267-825B654A2E51}"/>
                  </a:ext>
                </a:extLst>
              </p14:cNvPr>
              <p14:cNvContentPartPr/>
              <p14:nvPr/>
            </p14:nvContentPartPr>
            <p14:xfrm>
              <a:off x="4431110" y="2074167"/>
              <a:ext cx="102240" cy="330840"/>
            </p14:xfrm>
          </p:contentPart>
        </mc:Choice>
        <mc:Fallback xmlns="">
          <p:pic>
            <p:nvPicPr>
              <p:cNvPr id="31" name="Input penna 30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D8DBE4A-1059-B24C-5267-825B654A2E51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377110" y="1966049"/>
                <a:ext cx="210240" cy="5470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2" name="Input penna 31">
                <a:extLst>
                  <a:ext uri="{FF2B5EF4-FFF2-40B4-BE49-F238E27FC236}">
                    <a16:creationId xmlns="" xmlns:a16="http://schemas.microsoft.com/office/drawing/2014/main" id="{B082D5D1-D39D-144A-5372-976AC705619F}"/>
                  </a:ext>
                </a:extLst>
              </p14:cNvPr>
              <p14:cNvContentPartPr/>
              <p14:nvPr/>
            </p14:nvContentPartPr>
            <p14:xfrm>
              <a:off x="4362350" y="3674367"/>
              <a:ext cx="838440" cy="1131120"/>
            </p14:xfrm>
          </p:contentPart>
        </mc:Choice>
        <mc:Fallback xmlns="">
          <p:pic>
            <p:nvPicPr>
              <p:cNvPr id="32" name="Input penna 31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B082D5D1-D39D-144A-5372-976AC705619F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308373" y="3566333"/>
                <a:ext cx="946394" cy="1347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3" name="Input penna 32">
                <a:extLst>
                  <a:ext uri="{FF2B5EF4-FFF2-40B4-BE49-F238E27FC236}">
                    <a16:creationId xmlns="" xmlns:a16="http://schemas.microsoft.com/office/drawing/2014/main" id="{FAC17D91-D6B4-AFEE-F388-B9C7DCE33E16}"/>
                  </a:ext>
                </a:extLst>
              </p14:cNvPr>
              <p14:cNvContentPartPr/>
              <p14:nvPr/>
            </p14:nvContentPartPr>
            <p14:xfrm>
              <a:off x="4984790" y="4804407"/>
              <a:ext cx="736200" cy="360"/>
            </p14:xfrm>
          </p:contentPart>
        </mc:Choice>
        <mc:Fallback xmlns="">
          <p:pic>
            <p:nvPicPr>
              <p:cNvPr id="33" name="Input penna 32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FAC17D91-D6B4-AFEE-F388-B9C7DCE33E16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930790" y="4696407"/>
                <a:ext cx="84420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4" name="Input penna 33">
                <a:extLst>
                  <a:ext uri="{FF2B5EF4-FFF2-40B4-BE49-F238E27FC236}">
                    <a16:creationId xmlns="" xmlns:a16="http://schemas.microsoft.com/office/drawing/2014/main" id="{57694F0E-8DCE-5983-7983-B47CD34C582D}"/>
                  </a:ext>
                </a:extLst>
              </p14:cNvPr>
              <p14:cNvContentPartPr/>
              <p14:nvPr/>
            </p14:nvContentPartPr>
            <p14:xfrm>
              <a:off x="5753030" y="4760127"/>
              <a:ext cx="360" cy="360"/>
            </p14:xfrm>
          </p:contentPart>
        </mc:Choice>
        <mc:Fallback xmlns="">
          <p:pic>
            <p:nvPicPr>
              <p:cNvPr id="34" name="Input penna 33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57694F0E-8DCE-5983-7983-B47CD34C582D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699030" y="465212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35" name="Input penna 34">
                <a:extLst>
                  <a:ext uri="{FF2B5EF4-FFF2-40B4-BE49-F238E27FC236}">
                    <a16:creationId xmlns="" xmlns:a16="http://schemas.microsoft.com/office/drawing/2014/main" id="{AA1FB40A-41DC-738C-DC6F-068CDE0E56C2}"/>
                  </a:ext>
                </a:extLst>
              </p14:cNvPr>
              <p14:cNvContentPartPr/>
              <p14:nvPr/>
            </p14:nvContentPartPr>
            <p14:xfrm>
              <a:off x="5778230" y="4696407"/>
              <a:ext cx="360" cy="360"/>
            </p14:xfrm>
          </p:contentPart>
        </mc:Choice>
        <mc:Fallback xmlns="">
          <p:pic>
            <p:nvPicPr>
              <p:cNvPr id="35" name="Input penna 34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AA1FB40A-41DC-738C-DC6F-068CDE0E56C2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24230" y="458840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6" name="Input penna 35">
                <a:extLst>
                  <a:ext uri="{FF2B5EF4-FFF2-40B4-BE49-F238E27FC236}">
                    <a16:creationId xmlns="" xmlns:a16="http://schemas.microsoft.com/office/drawing/2014/main" id="{D60E8789-7D84-61A2-5495-8ABD3254A164}"/>
                  </a:ext>
                </a:extLst>
              </p14:cNvPr>
              <p14:cNvContentPartPr/>
              <p14:nvPr/>
            </p14:nvContentPartPr>
            <p14:xfrm>
              <a:off x="5803790" y="4652127"/>
              <a:ext cx="360" cy="360"/>
            </p14:xfrm>
          </p:contentPart>
        </mc:Choice>
        <mc:Fallback xmlns="">
          <p:pic>
            <p:nvPicPr>
              <p:cNvPr id="36" name="Input penna 35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D60E8789-7D84-61A2-5495-8ABD3254A164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49790" y="454412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7" name="Input penna 36">
                <a:extLst>
                  <a:ext uri="{FF2B5EF4-FFF2-40B4-BE49-F238E27FC236}">
                    <a16:creationId xmlns="" xmlns:a16="http://schemas.microsoft.com/office/drawing/2014/main" id="{941FC60C-F99B-48D5-5213-9054BF2FFB4A}"/>
                  </a:ext>
                </a:extLst>
              </p14:cNvPr>
              <p14:cNvContentPartPr/>
              <p14:nvPr/>
            </p14:nvContentPartPr>
            <p14:xfrm>
              <a:off x="5822870" y="4575807"/>
              <a:ext cx="360" cy="360"/>
            </p14:xfrm>
          </p:contentPart>
        </mc:Choice>
        <mc:Fallback xmlns="">
          <p:pic>
            <p:nvPicPr>
              <p:cNvPr id="37" name="Input penna 36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41FC60C-F99B-48D5-5213-9054BF2FFB4A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68870" y="446780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8" name="Input penna 37">
                <a:extLst>
                  <a:ext uri="{FF2B5EF4-FFF2-40B4-BE49-F238E27FC236}">
                    <a16:creationId xmlns="" xmlns:a16="http://schemas.microsoft.com/office/drawing/2014/main" id="{3EB5A0BD-6AAF-1159-26DD-AF56DCF12FAC}"/>
                  </a:ext>
                </a:extLst>
              </p14:cNvPr>
              <p14:cNvContentPartPr/>
              <p14:nvPr/>
            </p14:nvContentPartPr>
            <p14:xfrm>
              <a:off x="5841950" y="4474647"/>
              <a:ext cx="360" cy="360"/>
            </p14:xfrm>
          </p:contentPart>
        </mc:Choice>
        <mc:Fallback xmlns="">
          <p:pic>
            <p:nvPicPr>
              <p:cNvPr id="38" name="Input penna 3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3EB5A0BD-6AAF-1159-26DD-AF56DCF12FAC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87950" y="436664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9" name="Input penna 38">
                <a:extLst>
                  <a:ext uri="{FF2B5EF4-FFF2-40B4-BE49-F238E27FC236}">
                    <a16:creationId xmlns="" xmlns:a16="http://schemas.microsoft.com/office/drawing/2014/main" id="{B97E1225-3200-E8D5-EAE1-ACC9894EC934}"/>
                  </a:ext>
                </a:extLst>
              </p14:cNvPr>
              <p14:cNvContentPartPr/>
              <p14:nvPr/>
            </p14:nvContentPartPr>
            <p14:xfrm>
              <a:off x="5854550" y="4442607"/>
              <a:ext cx="360" cy="360"/>
            </p14:xfrm>
          </p:contentPart>
        </mc:Choice>
        <mc:Fallback xmlns="">
          <p:pic>
            <p:nvPicPr>
              <p:cNvPr id="39" name="Input penna 38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B97E1225-3200-E8D5-EAE1-ACC9894EC934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800550" y="433460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40" name="Input penna 39">
                <a:extLst>
                  <a:ext uri="{FF2B5EF4-FFF2-40B4-BE49-F238E27FC236}">
                    <a16:creationId xmlns="" xmlns:a16="http://schemas.microsoft.com/office/drawing/2014/main" id="{CCCB4C7D-0827-B06B-8D05-D4854C4DD8AA}"/>
                  </a:ext>
                </a:extLst>
              </p14:cNvPr>
              <p14:cNvContentPartPr/>
              <p14:nvPr/>
            </p14:nvContentPartPr>
            <p14:xfrm>
              <a:off x="5708750" y="1896327"/>
              <a:ext cx="360" cy="360"/>
            </p14:xfrm>
          </p:contentPart>
        </mc:Choice>
        <mc:Fallback xmlns="">
          <p:pic>
            <p:nvPicPr>
              <p:cNvPr id="40" name="Input penna 3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CCCB4C7D-0827-B06B-8D05-D4854C4DD8AA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654750" y="1788327"/>
                <a:ext cx="1083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1" name="Input penna 40">
                <a:extLst>
                  <a:ext uri="{FF2B5EF4-FFF2-40B4-BE49-F238E27FC236}">
                    <a16:creationId xmlns="" xmlns:a16="http://schemas.microsoft.com/office/drawing/2014/main" id="{2A508B87-E7A7-0D74-B3C1-407A4CB79BFA}"/>
                  </a:ext>
                </a:extLst>
              </p14:cNvPr>
              <p14:cNvContentPartPr/>
              <p14:nvPr/>
            </p14:nvContentPartPr>
            <p14:xfrm>
              <a:off x="5740070" y="1972287"/>
              <a:ext cx="217080" cy="1613160"/>
            </p14:xfrm>
          </p:contentPart>
        </mc:Choice>
        <mc:Fallback xmlns="">
          <p:pic>
            <p:nvPicPr>
              <p:cNvPr id="41" name="Input penna 40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2A508B87-E7A7-0D74-B3C1-407A4CB79BFA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685980" y="1864287"/>
                <a:ext cx="325259" cy="182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775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>
            <a:extLst>
              <a:ext uri="{FF2B5EF4-FFF2-40B4-BE49-F238E27FC236}">
                <a16:creationId xmlns="" xmlns:a16="http://schemas.microsoft.com/office/drawing/2014/main" id="{8ACC214D-DB76-E681-CC88-C3D7CBF95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292188"/>
              </p:ext>
            </p:extLst>
          </p:nvPr>
        </p:nvGraphicFramePr>
        <p:xfrm>
          <a:off x="1752082" y="1196807"/>
          <a:ext cx="8128002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="" xmlns:a16="http://schemas.microsoft.com/office/drawing/2014/main" val="119217124"/>
                    </a:ext>
                  </a:extLst>
                </a:gridCol>
                <a:gridCol w="1354667">
                  <a:extLst>
                    <a:ext uri="{9D8B030D-6E8A-4147-A177-3AD203B41FA5}">
                      <a16:colId xmlns="" xmlns:a16="http://schemas.microsoft.com/office/drawing/2014/main" val="1109115872"/>
                    </a:ext>
                  </a:extLst>
                </a:gridCol>
                <a:gridCol w="1354667">
                  <a:extLst>
                    <a:ext uri="{9D8B030D-6E8A-4147-A177-3AD203B41FA5}">
                      <a16:colId xmlns="" xmlns:a16="http://schemas.microsoft.com/office/drawing/2014/main" val="3249850273"/>
                    </a:ext>
                  </a:extLst>
                </a:gridCol>
                <a:gridCol w="1354667">
                  <a:extLst>
                    <a:ext uri="{9D8B030D-6E8A-4147-A177-3AD203B41FA5}">
                      <a16:colId xmlns="" xmlns:a16="http://schemas.microsoft.com/office/drawing/2014/main" val="3307940400"/>
                    </a:ext>
                  </a:extLst>
                </a:gridCol>
                <a:gridCol w="1354667">
                  <a:extLst>
                    <a:ext uri="{9D8B030D-6E8A-4147-A177-3AD203B41FA5}">
                      <a16:colId xmlns="" xmlns:a16="http://schemas.microsoft.com/office/drawing/2014/main" val="1955178931"/>
                    </a:ext>
                  </a:extLst>
                </a:gridCol>
                <a:gridCol w="1354667">
                  <a:extLst>
                    <a:ext uri="{9D8B030D-6E8A-4147-A177-3AD203B41FA5}">
                      <a16:colId xmlns="" xmlns:a16="http://schemas.microsoft.com/office/drawing/2014/main" val="31825496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C 400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C 115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 p 230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 p 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MeV</a:t>
                      </a:r>
                      <a:r>
                        <a:rPr lang="it-IT" dirty="0" smtClean="0"/>
                        <a:t>/u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7431779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3,70E+06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3,13E+09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/s]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19914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3,70E+06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3,13E+09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931303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2,26E+06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1,10E+09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8,45E+07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/s]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6486719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2,26E+06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1,10E+09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8,45E+07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841420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NbTi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8,33E+06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9,62E+08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7,44E+07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/s]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2918560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8,33E+06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9,62E+08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7,44E+07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0076764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6,65E+06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6,13E+07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/s]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207392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6,65E+06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6,13E+07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4202763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5,84E+06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5,12E+07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/s]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9473485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5,84E+06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1,56E+06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5,12E+07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[</a:t>
                      </a:r>
                      <a:r>
                        <a:rPr lang="it-IT" sz="1100" dirty="0" err="1"/>
                        <a:t>Particles</a:t>
                      </a:r>
                      <a:r>
                        <a:rPr lang="it-IT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93216709"/>
                  </a:ext>
                </a:extLst>
              </a:tr>
            </a:tbl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752083" y="665825"/>
            <a:ext cx="249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Quencing</a:t>
            </a:r>
            <a:r>
              <a:rPr lang="it-IT" dirty="0" smtClean="0"/>
              <a:t> 10 </a:t>
            </a:r>
            <a:r>
              <a:rPr lang="it-IT" dirty="0" err="1" smtClean="0"/>
              <a:t>mWatt</a:t>
            </a:r>
            <a:r>
              <a:rPr lang="it-IT" dirty="0" smtClean="0"/>
              <a:t>/cm</a:t>
            </a:r>
            <a:r>
              <a:rPr lang="it-IT" baseline="30000" dirty="0" smtClean="0"/>
              <a:t>3 </a:t>
            </a:r>
            <a:r>
              <a:rPr lang="it-IT" dirty="0" smtClean="0"/>
              <a:t>                       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4412202" y="825623"/>
            <a:ext cx="1225118" cy="97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5805995" y="665825"/>
            <a:ext cx="249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Particles</a:t>
            </a:r>
            <a:r>
              <a:rPr lang="it-IT" dirty="0" smtClean="0"/>
              <a:t>/s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9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9112E9D5-45F5-DDAF-20E5-CFE755B4FE3F}"/>
              </a:ext>
            </a:extLst>
          </p:cNvPr>
          <p:cNvSpPr txBox="1">
            <a:spLocks/>
          </p:cNvSpPr>
          <p:nvPr/>
        </p:nvSpPr>
        <p:spPr>
          <a:xfrm>
            <a:off x="577850" y="561975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>
              <a:solidFill>
                <a:srgbClr val="0D0D0D"/>
              </a:solidFill>
              <a:latin typeface="Söhne"/>
            </a:endParaRPr>
          </a:p>
          <a:p>
            <a:endParaRPr lang="en-US" sz="2000" dirty="0">
              <a:solidFill>
                <a:srgbClr val="0D0D0D"/>
              </a:solidFill>
              <a:latin typeface="Söhne"/>
            </a:endParaRPr>
          </a:p>
          <a:p>
            <a:r>
              <a:rPr lang="en-US" sz="2000" dirty="0" smtClean="0">
                <a:solidFill>
                  <a:srgbClr val="0D0D0D"/>
                </a:solidFill>
                <a:latin typeface="Söhne"/>
              </a:rPr>
              <a:t>Taking a conservative approach, the material selected for the coil composition consists of a strand comprising 36% </a:t>
            </a:r>
            <a:r>
              <a:rPr lang="en-US" sz="2000" dirty="0" err="1" smtClean="0">
                <a:solidFill>
                  <a:srgbClr val="0D0D0D"/>
                </a:solidFill>
                <a:latin typeface="Söhne"/>
              </a:rPr>
              <a:t>Nb-Ti</a:t>
            </a:r>
            <a:r>
              <a:rPr lang="en-US" sz="2000" dirty="0" smtClean="0">
                <a:solidFill>
                  <a:srgbClr val="0D0D0D"/>
                </a:solidFill>
                <a:latin typeface="Söhne"/>
              </a:rPr>
              <a:t> and 64% Cu.</a:t>
            </a:r>
          </a:p>
          <a:p>
            <a:r>
              <a:rPr lang="en-US" sz="2000" dirty="0" smtClean="0">
                <a:solidFill>
                  <a:srgbClr val="0D0D0D"/>
                </a:solidFill>
                <a:latin typeface="Söhne"/>
              </a:rPr>
              <a:t>The energy deposition study shows that the most dangerous particles are those with minimal energy. Pay attention: particles with maximum energy levels are also unsafe.</a:t>
            </a:r>
          </a:p>
          <a:p>
            <a:r>
              <a:rPr lang="en-US" sz="2000" dirty="0" smtClean="0">
                <a:solidFill>
                  <a:srgbClr val="0D0D0D"/>
                </a:solidFill>
                <a:latin typeface="Söhne"/>
              </a:rPr>
              <a:t>Energy deposition studies for the straight magnet geometry consider all the above discussed factors. Currently, simulations not only include front-face impacts but also various scenarios involving rotating beams</a:t>
            </a:r>
            <a:endParaRPr lang="it-IT" sz="2000" dirty="0"/>
          </a:p>
        </p:txBody>
      </p:sp>
      <p:pic>
        <p:nvPicPr>
          <p:cNvPr id="4" name="Immagine 3" descr="Immagine che contiene Elementi grafici, schermata, design&#10;&#10;Descrizione generata automaticamente">
            <a:extLst>
              <a:ext uri="{FF2B5EF4-FFF2-40B4-BE49-F238E27FC236}">
                <a16:creationId xmlns="" xmlns:a16="http://schemas.microsoft.com/office/drawing/2014/main" id="{593A6B25-7EB6-ED66-9B47-C6C1AA216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472" y="3626988"/>
            <a:ext cx="8245555" cy="3033023"/>
          </a:xfrm>
          <a:prstGeom prst="rect">
            <a:avLst/>
          </a:prstGeom>
        </p:spPr>
      </p:pic>
      <p:sp>
        <p:nvSpPr>
          <p:cNvPr id="6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dirty="0" smtClean="0">
                <a:solidFill>
                  <a:srgbClr val="FF0000"/>
                </a:solidFill>
              </a:rPr>
              <a:t>Overlook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998" y="1734334"/>
            <a:ext cx="5175034" cy="517503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974019" y="2895898"/>
            <a:ext cx="92179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  <p:sp>
        <p:nvSpPr>
          <p:cNvPr id="6" name="Rettangolo 5"/>
          <p:cNvSpPr/>
          <p:nvPr/>
        </p:nvSpPr>
        <p:spPr>
          <a:xfrm rot="18810632">
            <a:off x="4968120" y="-1260628"/>
            <a:ext cx="2112885" cy="280534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 rot="2054268">
            <a:off x="11031264" y="5707557"/>
            <a:ext cx="867542" cy="85709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1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Optics details</a:t>
            </a:r>
            <a:endParaRPr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1"/>
              <p:cNvSpPr txBox="1"/>
              <p:nvPr/>
            </p:nvSpPr>
            <p:spPr>
              <a:xfrm>
                <a:off x="0" y="4519941"/>
                <a:ext cx="6024561" cy="374461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𝐹𝑊𝐻𝑀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it-IT" sz="2000" b="0" i="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⁡(2)</m:t>
                          </m:r>
                        </m:e>
                      </m:rad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sz="20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it-IT" sz="2000" b="0" i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it-IT" sz="20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(2)</m:t>
                          </m:r>
                        </m:e>
                      </m:rad>
                      <m:rad>
                        <m:radPr>
                          <m:degHide m:val="on"/>
                          <m:ctrlPr>
                            <a:rPr lang="it-IT" sz="20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0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20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𝑅𝑀𝑆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6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19941"/>
                <a:ext cx="6024561" cy="374461"/>
              </a:xfrm>
              <a:prstGeom prst="rect">
                <a:avLst/>
              </a:prstGeom>
              <a:blipFill rotWithShape="0">
                <a:blip r:embed="rId2"/>
                <a:stretch>
                  <a:fillRect b="-241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/>
          <p:cNvSpPr/>
          <p:nvPr/>
        </p:nvSpPr>
        <p:spPr>
          <a:xfrm>
            <a:off x="6024561" y="1113779"/>
            <a:ext cx="60245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Parallel</a:t>
            </a:r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 </a:t>
            </a:r>
            <a:r>
              <a:rPr lang="it-IT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point</a:t>
            </a:r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it-IT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matching</a:t>
            </a:r>
            <a:endParaRPr lang="it-IT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24"/>
              <p:cNvSpPr txBox="1"/>
              <p:nvPr/>
            </p:nvSpPr>
            <p:spPr>
              <a:xfrm>
                <a:off x="7690478" y="5609932"/>
                <a:ext cx="2692728" cy="66979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𝑀𝐹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478" y="5609932"/>
                <a:ext cx="2692728" cy="6697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/>
          <p:cNvSpPr/>
          <p:nvPr/>
        </p:nvSpPr>
        <p:spPr>
          <a:xfrm>
            <a:off x="6295496" y="2555857"/>
            <a:ext cx="6024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R11=R33=0; R12 and R34 for beam size control (MF*)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0" y="1136440"/>
            <a:ext cx="60245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Beam</a:t>
            </a:r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it-IT" sz="32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sizes</a:t>
            </a:r>
            <a:endParaRPr lang="it-IT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4441881" y="2240936"/>
            <a:ext cx="1187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8mm spot (FWHM)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701487" y="2220314"/>
            <a:ext cx="1310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12mm spot (FWHM)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1032933" y="5022849"/>
                <a:ext cx="39586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const. = 1.4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π</a:t>
                </a:r>
                <a:r>
                  <a:rPr lang="it-IT" dirty="0" smtClean="0">
                    <a:solidFill>
                      <a:srgbClr val="000000"/>
                    </a:solidFill>
                  </a:rPr>
                  <a:t> (</a:t>
                </a:r>
                <a:r>
                  <a:rPr lang="it-IT" dirty="0"/>
                  <a:t>7</a:t>
                </a:r>
                <a:r>
                  <a:rPr lang="el-GR" dirty="0"/>
                  <a:t>π=5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it-IT" dirty="0" smtClean="0"/>
                  <a:t>)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933" y="5022849"/>
                <a:ext cx="395869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231" t="-9836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4"/>
              <p:cNvSpPr txBox="1"/>
              <p:nvPr/>
            </p:nvSpPr>
            <p:spPr>
              <a:xfrm>
                <a:off x="6641304" y="3145180"/>
                <a:ext cx="4791075" cy="78521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it-IT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it-IT" sz="1800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1800" b="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𝑆𝐶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𝐶𝐶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  <m:e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e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𝑆𝑆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it-IT" sz="1800" b="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sup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1800" b="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it-IT" sz="1800" b="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1100" dirty="0"/>
              </a:p>
            </p:txBody>
          </p:sp>
        </mc:Choice>
        <mc:Fallback xmlns="">
          <p:sp>
            <p:nvSpPr>
              <p:cNvPr id="17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304" y="3145180"/>
                <a:ext cx="4791075" cy="78521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7"/>
              <p:cNvSpPr txBox="1"/>
              <p:nvPr/>
            </p:nvSpPr>
            <p:spPr>
              <a:xfrm>
                <a:off x="7781951" y="4299923"/>
                <a:ext cx="2718180" cy="286873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800" b="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800" b="0" i="1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it-IT" sz="1800" b="0" i="1">
                          <a:latin typeface="Cambria Math" panose="02040503050406030204" pitchFamily="18" charset="0"/>
                        </a:rPr>
                        <m:t>𝑆𝐶</m:t>
                      </m:r>
                      <m:sSub>
                        <m:sSub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800" b="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24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951" y="4299923"/>
                <a:ext cx="2718180" cy="286873"/>
              </a:xfrm>
              <a:prstGeom prst="rect">
                <a:avLst/>
              </a:prstGeom>
              <a:blipFill rotWithShape="0">
                <a:blip r:embed="rId8"/>
                <a:stretch>
                  <a:fillRect l="-2697" t="-4255" r="-674" b="-297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3"/>
              <p:cNvSpPr txBox="1"/>
              <p:nvPr/>
            </p:nvSpPr>
            <p:spPr>
              <a:xfrm>
                <a:off x="7333522" y="4918018"/>
                <a:ext cx="2745945" cy="27699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=0 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𝑎𝑛𝑑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it-IT" sz="18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1800" b="0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𝑀𝐹</m:t>
                          </m:r>
                        </m:e>
                      </m:d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25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3522" y="4918018"/>
                <a:ext cx="2745945" cy="276999"/>
              </a:xfrm>
              <a:prstGeom prst="rect">
                <a:avLst/>
              </a:prstGeom>
              <a:blipFill rotWithShape="0">
                <a:blip r:embed="rId9"/>
                <a:stretch>
                  <a:fillRect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tangolo 7"/>
          <p:cNvSpPr/>
          <p:nvPr/>
        </p:nvSpPr>
        <p:spPr>
          <a:xfrm>
            <a:off x="5989864" y="1707739"/>
            <a:ext cx="6202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latin typeface="TeXGyreTermes-Regular"/>
              </a:rPr>
              <a:t>Particles</a:t>
            </a:r>
            <a:r>
              <a:rPr lang="it-IT" dirty="0" smtClean="0">
                <a:latin typeface="TeXGyreTermes-Regular"/>
              </a:rPr>
              <a:t> </a:t>
            </a:r>
            <a:r>
              <a:rPr lang="it-IT" dirty="0">
                <a:latin typeface="TeXGyreTermes-Regular"/>
              </a:rPr>
              <a:t>with </a:t>
            </a:r>
            <a:r>
              <a:rPr lang="it-IT" dirty="0" smtClean="0">
                <a:latin typeface="TeXGyreTermes-Regular"/>
              </a:rPr>
              <a:t>the </a:t>
            </a:r>
            <a:r>
              <a:rPr lang="en-US" dirty="0" smtClean="0">
                <a:latin typeface="TeXGyreTermes-Regular"/>
              </a:rPr>
              <a:t>same </a:t>
            </a:r>
            <a:r>
              <a:rPr lang="en-US" dirty="0">
                <a:latin typeface="TeXGyreTermes-Regular"/>
              </a:rPr>
              <a:t>initial divergence (x’, y’) end up in the </a:t>
            </a:r>
            <a:r>
              <a:rPr lang="en-US" dirty="0" smtClean="0">
                <a:latin typeface="TeXGyreTermes-Regular"/>
              </a:rPr>
              <a:t>same position </a:t>
            </a:r>
            <a:r>
              <a:rPr lang="en-US" dirty="0">
                <a:latin typeface="TeXGyreTermes-Regular"/>
              </a:rPr>
              <a:t>independently of the initial position (x, y).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437289" y="2146341"/>
            <a:ext cx="935115" cy="896645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5000">
                <a:schemeClr val="bg1">
                  <a:lumMod val="65000"/>
                </a:schemeClr>
              </a:gs>
              <a:gs pos="88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>
            <a:spLocks/>
          </p:cNvSpPr>
          <p:nvPr/>
        </p:nvSpPr>
        <p:spPr>
          <a:xfrm>
            <a:off x="3491549" y="2302804"/>
            <a:ext cx="617176" cy="59178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5000">
                <a:schemeClr val="bg1">
                  <a:lumMod val="65000"/>
                </a:schemeClr>
              </a:gs>
              <a:gs pos="88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0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Optics details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024561" y="1113779"/>
            <a:ext cx="60245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MF 1.5</a:t>
            </a:r>
            <a:endParaRPr lang="it-IT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23"/>
              <p:cNvSpPr txBox="1"/>
              <p:nvPr/>
            </p:nvSpPr>
            <p:spPr>
              <a:xfrm>
                <a:off x="13545014" y="4849215"/>
                <a:ext cx="2378559" cy="54765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8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=0 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𝑎𝑛𝑑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it-IT" sz="18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1800" b="0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it-IT" sz="18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1800" b="0" i="1">
                                  <a:latin typeface="Cambria Math" panose="02040503050406030204" pitchFamily="18" charset="0"/>
                                </a:rPr>
                                <m:t>𝑚𝑎𝑡𝑐h</m:t>
                              </m:r>
                            </m:sub>
                          </m:sSub>
                          <m:r>
                            <a:rPr lang="it-IT" sz="1800" b="0" i="1">
                              <a:latin typeface="Cambria Math" panose="02040503050406030204" pitchFamily="18" charset="0"/>
                            </a:rPr>
                            <m:t>𝑀𝐹</m:t>
                          </m:r>
                        </m:e>
                      </m:d>
                    </m:oMath>
                  </m:oMathPara>
                </a14:m>
                <a:endParaRPr lang="it-IT" sz="1800"/>
              </a:p>
            </p:txBody>
          </p:sp>
        </mc:Choice>
        <mc:Fallback xmlns="">
          <p:sp>
            <p:nvSpPr>
              <p:cNvPr id="14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5014" y="4849215"/>
                <a:ext cx="2378559" cy="547650"/>
              </a:xfrm>
              <a:prstGeom prst="rect">
                <a:avLst/>
              </a:prstGeom>
              <a:blipFill rotWithShape="0">
                <a:blip r:embed="rId5"/>
                <a:stretch>
                  <a:fillRect l="-8718" t="-87778" b="-13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9169" y="1782823"/>
            <a:ext cx="6333104" cy="4656470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6646" y="1782823"/>
            <a:ext cx="6371209" cy="4587880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-173324" y="1111124"/>
            <a:ext cx="60245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MF 1</a:t>
            </a:r>
            <a:endParaRPr lang="it-IT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99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4 T SC dipole Features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/>
          <a:srcRect l="88757" t="2573" b="80323"/>
          <a:stretch/>
        </p:blipFill>
        <p:spPr>
          <a:xfrm>
            <a:off x="3455744" y="1482856"/>
            <a:ext cx="1090272" cy="94991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009953" y="1808828"/>
            <a:ext cx="60245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 WP2 scope</a:t>
            </a:r>
            <a:endParaRPr lang="it-IT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845289" y="2393603"/>
            <a:ext cx="83538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Design, construction and test of a curved SC demonstrator magnet for ion gantries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Main demonstrator magnet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Cos-</a:t>
            </a:r>
            <a:r>
              <a:rPr lang="el-GR" dirty="0" smtClean="0">
                <a:solidFill>
                  <a:srgbClr val="000000"/>
                </a:solidFill>
              </a:rPr>
              <a:t>θ</a:t>
            </a:r>
            <a:r>
              <a:rPr lang="en-US" dirty="0" smtClean="0">
                <a:solidFill>
                  <a:srgbClr val="000000"/>
                </a:solidFill>
              </a:rPr>
              <a:t>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Pure dipolar field: 4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Bore diameter: 80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Small curvature radius: 1.65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Angular sector: 30° (demo) – 45° (prototype)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High field ramp-rate: 0.15 T/s (demo) – 0.4 T/s (prototype)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Fixed quadrupole gradient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48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Constraint on the space required by the beam</a:t>
            </a:r>
            <a:endParaRPr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2777118" y="3173894"/>
                <a:ext cx="3780522" cy="3619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𝐺𝐹𝑅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 </m:t>
                      </m:r>
                      <m:f>
                        <m:fPr>
                          <m:type m:val="skw"/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𝑚𝑎𝑔𝑛𝑒𝑡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=27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118" y="3173894"/>
                <a:ext cx="3780522" cy="361959"/>
              </a:xfrm>
              <a:prstGeom prst="rect">
                <a:avLst/>
              </a:prstGeom>
              <a:blipFill rotWithShape="0">
                <a:blip r:embed="rId2"/>
                <a:stretch>
                  <a:fillRect l="-1129" t="-164407" r="-968" b="-2474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/>
          <p:cNvSpPr/>
          <p:nvPr/>
        </p:nvSpPr>
        <p:spPr>
          <a:xfrm>
            <a:off x="273614" y="1188258"/>
            <a:ext cx="1156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Every alignment </a:t>
            </a:r>
            <a:r>
              <a:rPr lang="en-US" dirty="0"/>
              <a:t>and </a:t>
            </a:r>
            <a:r>
              <a:rPr lang="en-US" dirty="0" smtClean="0"/>
              <a:t>magnetic error produces a deviation of the beam orbit from the nominal one.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273614" y="2388150"/>
            <a:ext cx="1156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space </a:t>
            </a:r>
            <a:r>
              <a:rPr lang="en-US" dirty="0"/>
              <a:t>occupied by the beam (𝑅</a:t>
            </a:r>
            <a:r>
              <a:rPr lang="en-US" sz="800" dirty="0"/>
              <a:t>tot</a:t>
            </a:r>
            <a:r>
              <a:rPr lang="en-US" dirty="0"/>
              <a:t>) defines the required Good Field Region (GFR) for the magnets.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commonly done in designing accelerator </a:t>
            </a:r>
            <a:r>
              <a:rPr lang="en-US" dirty="0" smtClean="0"/>
              <a:t>magnets </a:t>
            </a:r>
            <a:r>
              <a:rPr lang="en-US" dirty="0"/>
              <a:t>we consider that </a:t>
            </a:r>
            <a:r>
              <a:rPr lang="en-US" dirty="0" smtClean="0"/>
              <a:t>the GFR </a:t>
            </a:r>
            <a:r>
              <a:rPr lang="en-US" dirty="0"/>
              <a:t>is 2/3 of the magnet </a:t>
            </a:r>
            <a:r>
              <a:rPr lang="en-US" dirty="0" smtClean="0"/>
              <a:t>aperture.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273614" y="1597837"/>
            <a:ext cx="1156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Using monitors and correctors, one can correct the </a:t>
            </a:r>
            <a:r>
              <a:rPr lang="en-US" dirty="0" smtClean="0"/>
              <a:t>orbit deviation </a:t>
            </a:r>
            <a:r>
              <a:rPr lang="en-US" dirty="0"/>
              <a:t>at the </a:t>
            </a:r>
            <a:r>
              <a:rPr lang="en-US" dirty="0" err="1"/>
              <a:t>isocenter</a:t>
            </a:r>
            <a:r>
              <a:rPr lang="en-US" dirty="0"/>
              <a:t>, but a residual orbit deviation</a:t>
            </a:r>
          </a:p>
          <a:p>
            <a:r>
              <a:rPr lang="en-US" dirty="0"/>
              <a:t>(𝑅</a:t>
            </a:r>
            <a:r>
              <a:rPr lang="en-US" sz="800" dirty="0"/>
              <a:t>𝑐𝑜𝑟𝑟 </a:t>
            </a:r>
            <a:r>
              <a:rPr lang="en-US" dirty="0"/>
              <a:t>) is till present along the line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81695" y="3168507"/>
            <a:ext cx="1621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Bore </a:t>
            </a:r>
            <a:r>
              <a:rPr lang="en-US" b="1" dirty="0" smtClean="0">
                <a:solidFill>
                  <a:srgbClr val="FF0000"/>
                </a:solidFill>
              </a:rPr>
              <a:t>Ø: </a:t>
            </a:r>
            <a:r>
              <a:rPr lang="en-US" b="1" dirty="0">
                <a:solidFill>
                  <a:srgbClr val="FF0000"/>
                </a:solidFill>
              </a:rPr>
              <a:t>80 mm</a:t>
            </a:r>
          </a:p>
        </p:txBody>
      </p:sp>
      <p:sp>
        <p:nvSpPr>
          <p:cNvPr id="9" name="Freccia a destra 8"/>
          <p:cNvSpPr/>
          <p:nvPr/>
        </p:nvSpPr>
        <p:spPr>
          <a:xfrm>
            <a:off x="1938805" y="3222593"/>
            <a:ext cx="786641" cy="27973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3269157" y="4807252"/>
                <a:ext cx="5511637" cy="530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𝑒𝑛𝑣𝑒𝑙𝑜𝑝𝑒</m:t>
                          </m:r>
                        </m:sub>
                      </m:sSub>
                      <m:r>
                        <a:rPr lang="it-IT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𝑐𝑜𝑟𝑟𝑒𝑐𝑡𝑖𝑜𝑛𝑠</m:t>
                          </m:r>
                        </m:sub>
                      </m:sSub>
                    </m:oMath>
                  </m:oMathPara>
                </a14:m>
                <a:endParaRPr lang="it-IT" sz="3200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157" y="4807252"/>
                <a:ext cx="5511637" cy="53040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ttangolo 10"/>
          <p:cNvSpPr/>
          <p:nvPr/>
        </p:nvSpPr>
        <p:spPr>
          <a:xfrm>
            <a:off x="2697216" y="4057052"/>
            <a:ext cx="66692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eXGyreTermes-Regular"/>
              </a:rPr>
              <a:t>The total (radial) space occupied by </a:t>
            </a:r>
            <a:r>
              <a:rPr lang="en-US" dirty="0" smtClean="0">
                <a:latin typeface="TeXGyreTermes-Regular"/>
              </a:rPr>
              <a:t>the beam </a:t>
            </a:r>
            <a:r>
              <a:rPr lang="en-US" dirty="0">
                <a:latin typeface="TeXGyreTermes-Regular"/>
              </a:rPr>
              <a:t>(</a:t>
            </a:r>
            <a:r>
              <a:rPr lang="en-US" dirty="0">
                <a:latin typeface="NewTXMI"/>
              </a:rPr>
              <a:t>𝑅</a:t>
            </a:r>
            <a:r>
              <a:rPr lang="en-US" sz="800" dirty="0">
                <a:latin typeface="NewTXMI7"/>
              </a:rPr>
              <a:t>𝑡𝑜𝑡 </a:t>
            </a:r>
            <a:r>
              <a:rPr lang="en-US" dirty="0">
                <a:latin typeface="TeXGyreTermes-Regular"/>
              </a:rPr>
              <a:t>) is given by: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88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16" b="1"/>
          <a:stretch/>
        </p:blipFill>
        <p:spPr>
          <a:xfrm>
            <a:off x="0" y="3826276"/>
            <a:ext cx="12192000" cy="3033488"/>
          </a:xfrm>
          <a:prstGeom prst="rect">
            <a:avLst/>
          </a:prstGeom>
        </p:spPr>
      </p:pic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Beam envelope</a:t>
            </a:r>
            <a:endParaRPr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609600" y="1417635"/>
                <a:ext cx="3853042" cy="751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𝑒𝑛𝑣𝑒𝑙𝑜𝑝𝑒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𝑒𝑛𝑣</m:t>
                              </m:r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𝑒𝑛𝑣</m:t>
                              </m:r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17635"/>
                <a:ext cx="3853042" cy="7515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609600" y="2453832"/>
                <a:ext cx="2413866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𝑒𝑛𝑣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453832"/>
                <a:ext cx="2413866" cy="56707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54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Entry Sin-like and Cos-like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89" b="-1"/>
          <a:stretch/>
        </p:blipFill>
        <p:spPr>
          <a:xfrm>
            <a:off x="0" y="3806455"/>
            <a:ext cx="12192000" cy="305330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901" y="1292850"/>
            <a:ext cx="5440230" cy="269725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1292850"/>
            <a:ext cx="5440230" cy="269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6;p5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>
                <a:solidFill>
                  <a:srgbClr val="FF0000"/>
                </a:solidFill>
              </a:rPr>
              <a:t>Field errors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43882" y="1530564"/>
            <a:ext cx="117481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Absolute </a:t>
            </a:r>
            <a:r>
              <a:rPr lang="en-US" sz="1600" b="1" u="sng" dirty="0"/>
              <a:t>error </a:t>
            </a:r>
            <a:r>
              <a:rPr lang="en-US" sz="1600" b="1" u="sng" dirty="0" smtClean="0"/>
              <a:t>(</a:t>
            </a:r>
            <a:r>
              <a:rPr lang="it-IT" dirty="0" err="1" smtClean="0"/>
              <a:t>construction</a:t>
            </a:r>
            <a:r>
              <a:rPr lang="it-IT" dirty="0" smtClean="0"/>
              <a:t> </a:t>
            </a:r>
            <a:r>
              <a:rPr lang="en-US" dirty="0" smtClean="0"/>
              <a:t>errors</a:t>
            </a:r>
            <a:r>
              <a:rPr lang="en-US" dirty="0"/>
              <a:t>, i.e. a displacement in the length of the filament, </a:t>
            </a:r>
            <a:r>
              <a:rPr lang="en-US" dirty="0" smtClean="0"/>
              <a:t>and thus </a:t>
            </a:r>
            <a:r>
              <a:rPr lang="en-US" dirty="0"/>
              <a:t>an error in the magnetic </a:t>
            </a:r>
            <a:r>
              <a:rPr lang="en-US" dirty="0" smtClean="0"/>
              <a:t>length)</a:t>
            </a:r>
            <a:endParaRPr lang="en-US" sz="3600" b="1" u="sng" dirty="0" smtClean="0"/>
          </a:p>
          <a:p>
            <a:pPr marL="571500" lvl="1">
              <a:lnSpc>
                <a:spcPct val="200000"/>
              </a:lnSpc>
              <a:buClr>
                <a:srgbClr val="000000"/>
              </a:buClr>
              <a:buSzPts val="1800"/>
            </a:pPr>
            <a:r>
              <a:rPr lang="en-US" sz="1600" dirty="0" err="1" smtClean="0">
                <a:solidFill>
                  <a:schemeClr val="dk1"/>
                </a:solidFill>
              </a:rPr>
              <a:t>dk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= </a:t>
            </a:r>
            <a:r>
              <a:rPr lang="en-US" sz="1600" dirty="0"/>
              <a:t>3</a:t>
            </a:r>
            <a:r>
              <a:rPr lang="en-US" sz="1600" dirty="0">
                <a:solidFill>
                  <a:schemeClr val="dk1"/>
                </a:solidFill>
              </a:rPr>
              <a:t>・10</a:t>
            </a:r>
            <a:r>
              <a:rPr lang="en-US" sz="1600" baseline="30000" dirty="0">
                <a:solidFill>
                  <a:schemeClr val="dk1"/>
                </a:solidFill>
              </a:rPr>
              <a:t>-4 </a:t>
            </a:r>
            <a:r>
              <a:rPr lang="en-US" sz="1600" dirty="0"/>
              <a:t>1/m</a:t>
            </a:r>
            <a:r>
              <a:rPr lang="en-US" sz="1600" baseline="30000" dirty="0"/>
              <a:t>2</a:t>
            </a:r>
            <a:r>
              <a:rPr lang="en-US" sz="1600" dirty="0"/>
              <a:t> for </a:t>
            </a:r>
            <a:r>
              <a:rPr lang="en-US" sz="1600" dirty="0">
                <a:solidFill>
                  <a:schemeClr val="dk1"/>
                </a:solidFill>
              </a:rPr>
              <a:t>warm </a:t>
            </a:r>
            <a:r>
              <a:rPr lang="en-US" sz="1600" dirty="0" smtClean="0">
                <a:solidFill>
                  <a:schemeClr val="dk1"/>
                </a:solidFill>
              </a:rPr>
              <a:t>quadrupoles </a:t>
            </a:r>
          </a:p>
          <a:p>
            <a:pPr marL="571500" lvl="1">
              <a:lnSpc>
                <a:spcPct val="200000"/>
              </a:lnSpc>
              <a:buClr>
                <a:srgbClr val="000000"/>
              </a:buClr>
              <a:buSzPts val="1800"/>
            </a:pPr>
            <a:r>
              <a:rPr lang="en-US" sz="1600" dirty="0" err="1" smtClean="0">
                <a:solidFill>
                  <a:schemeClr val="dk1"/>
                </a:solidFill>
              </a:rPr>
              <a:t>dk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= 2.5・10</a:t>
            </a:r>
            <a:r>
              <a:rPr lang="en-US" sz="1600" baseline="30000" dirty="0">
                <a:solidFill>
                  <a:schemeClr val="dk1"/>
                </a:solidFill>
              </a:rPr>
              <a:t>-4</a:t>
            </a:r>
            <a:r>
              <a:rPr lang="en-US" sz="1600" dirty="0">
                <a:solidFill>
                  <a:schemeClr val="dk1"/>
                </a:solidFill>
              </a:rPr>
              <a:t> (1/m , 1/m</a:t>
            </a:r>
            <a:r>
              <a:rPr lang="en-US" sz="1600" baseline="30000" dirty="0">
                <a:solidFill>
                  <a:schemeClr val="dk1"/>
                </a:solidFill>
              </a:rPr>
              <a:t>2</a:t>
            </a:r>
            <a:r>
              <a:rPr lang="en-US" sz="1600" dirty="0">
                <a:solidFill>
                  <a:schemeClr val="dk1"/>
                </a:solidFill>
              </a:rPr>
              <a:t>) for SC dipoles and quadrupoles </a:t>
            </a:r>
            <a:endParaRPr lang="en-US" sz="1600" dirty="0" smtClean="0">
              <a:solidFill>
                <a:schemeClr val="dk1"/>
              </a:solidFill>
            </a:endParaRPr>
          </a:p>
          <a:p>
            <a:pPr marL="571500" lvl="1">
              <a:lnSpc>
                <a:spcPct val="200000"/>
              </a:lnSpc>
              <a:buClr>
                <a:srgbClr val="000000"/>
              </a:buClr>
              <a:buSzPts val="1800"/>
            </a:pPr>
            <a:endParaRPr lang="en-US" sz="1600" dirty="0" smtClean="0">
              <a:solidFill>
                <a:schemeClr val="dk1"/>
              </a:solidFill>
            </a:endParaRPr>
          </a:p>
          <a:p>
            <a:r>
              <a:rPr lang="en-US" sz="1600" b="1" u="sng" dirty="0" smtClean="0"/>
              <a:t>Relative error </a:t>
            </a:r>
            <a:r>
              <a:rPr lang="en-US" dirty="0" smtClean="0"/>
              <a:t>(</a:t>
            </a:r>
            <a:r>
              <a:rPr lang="en-US" dirty="0"/>
              <a:t>describing errors coming from power supply)</a:t>
            </a:r>
          </a:p>
          <a:p>
            <a:pPr marL="571500" lvl="1">
              <a:lnSpc>
                <a:spcPct val="200000"/>
              </a:lnSpc>
              <a:buClr>
                <a:srgbClr val="000000"/>
              </a:buClr>
              <a:buSzPts val="1800"/>
            </a:pPr>
            <a:r>
              <a:rPr lang="en-US" sz="1600" dirty="0" err="1" smtClean="0">
                <a:solidFill>
                  <a:schemeClr val="dk1"/>
                </a:solidFill>
              </a:rPr>
              <a:t>dkr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= 3 ・10</a:t>
            </a:r>
            <a:r>
              <a:rPr lang="en-US" sz="1600" baseline="30000" dirty="0">
                <a:solidFill>
                  <a:schemeClr val="dk1"/>
                </a:solidFill>
              </a:rPr>
              <a:t>-4</a:t>
            </a:r>
            <a:r>
              <a:rPr lang="en-US" sz="1600" dirty="0">
                <a:solidFill>
                  <a:schemeClr val="dk1"/>
                </a:solidFill>
              </a:rPr>
              <a:t> 1/m</a:t>
            </a:r>
            <a:r>
              <a:rPr lang="en-US" sz="1600" baseline="30000" dirty="0">
                <a:solidFill>
                  <a:schemeClr val="dk1"/>
                </a:solidFill>
              </a:rPr>
              <a:t>2</a:t>
            </a:r>
            <a:r>
              <a:rPr lang="en-US" sz="1600" dirty="0">
                <a:solidFill>
                  <a:schemeClr val="dk1"/>
                </a:solidFill>
              </a:rPr>
              <a:t> for warm quadrupole</a:t>
            </a:r>
          </a:p>
          <a:p>
            <a:pPr marL="571500" lvl="1">
              <a:lnSpc>
                <a:spcPct val="200000"/>
              </a:lnSpc>
              <a:buClr>
                <a:srgbClr val="000000"/>
              </a:buClr>
              <a:buSzPts val="1800"/>
            </a:pPr>
            <a:r>
              <a:rPr lang="en-US" sz="1600" dirty="0" err="1" smtClean="0">
                <a:solidFill>
                  <a:schemeClr val="dk1"/>
                </a:solidFill>
              </a:rPr>
              <a:t>dkr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= </a:t>
            </a:r>
            <a:r>
              <a:rPr lang="en-US" sz="1600" dirty="0"/>
              <a:t>5 ・10</a:t>
            </a:r>
            <a:r>
              <a:rPr lang="en-US" sz="1600" baseline="30000" dirty="0"/>
              <a:t>-4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dk1"/>
                </a:solidFill>
              </a:rPr>
              <a:t>(1/m , 1/m</a:t>
            </a:r>
            <a:r>
              <a:rPr lang="en-US" sz="1600" baseline="30000" dirty="0">
                <a:solidFill>
                  <a:schemeClr val="dk1"/>
                </a:solidFill>
              </a:rPr>
              <a:t>2</a:t>
            </a:r>
            <a:r>
              <a:rPr lang="en-US" sz="1600" dirty="0">
                <a:solidFill>
                  <a:schemeClr val="dk1"/>
                </a:solidFill>
              </a:rPr>
              <a:t>)</a:t>
            </a:r>
            <a:r>
              <a:rPr lang="en-US" sz="1600" dirty="0"/>
              <a:t> for SC dipoles and quadrupole</a:t>
            </a:r>
          </a:p>
        </p:txBody>
      </p:sp>
    </p:spTree>
    <p:extLst>
      <p:ext uri="{BB962C8B-B14F-4D97-AF65-F5344CB8AC3E}">
        <p14:creationId xmlns:p14="http://schemas.microsoft.com/office/powerpoint/2010/main" val="5862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3178</TotalTime>
  <Words>1417</Words>
  <Application>Microsoft Office PowerPoint</Application>
  <PresentationFormat>Widescreen</PresentationFormat>
  <Paragraphs>565</Paragraphs>
  <Slides>28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9" baseType="lpstr">
      <vt:lpstr>맑은 고딕</vt:lpstr>
      <vt:lpstr>Arial</vt:lpstr>
      <vt:lpstr>Calibri</vt:lpstr>
      <vt:lpstr>Calibri Light</vt:lpstr>
      <vt:lpstr>Cambria Math</vt:lpstr>
      <vt:lpstr>NewTXMI</vt:lpstr>
      <vt:lpstr>NewTXMI7</vt:lpstr>
      <vt:lpstr>Roboto</vt:lpstr>
      <vt:lpstr>Söhne</vt:lpstr>
      <vt:lpstr>TeXGyreTermes-Regular</vt:lpstr>
      <vt:lpstr>Tema di Office</vt:lpstr>
      <vt:lpstr>Presentazione standard di PowerPoint</vt:lpstr>
      <vt:lpstr>Gantry Key Features</vt:lpstr>
      <vt:lpstr>Optics details</vt:lpstr>
      <vt:lpstr>Optics details</vt:lpstr>
      <vt:lpstr>4 T SC dipole Features</vt:lpstr>
      <vt:lpstr>Constraint on the space required by the beam</vt:lpstr>
      <vt:lpstr>Beam envelope</vt:lpstr>
      <vt:lpstr>Entry Sin-like and Cos-like</vt:lpstr>
      <vt:lpstr>Field errors</vt:lpstr>
      <vt:lpstr>Misalignment errors</vt:lpstr>
      <vt:lpstr>Misalignment plus Field errors</vt:lpstr>
      <vt:lpstr>Space required by the beam</vt:lpstr>
      <vt:lpstr>Presentazione standard di PowerPoint</vt:lpstr>
      <vt:lpstr>Presentazione standard di PowerPoint</vt:lpstr>
      <vt:lpstr>Presentazione standard di PowerPoint</vt:lpstr>
      <vt:lpstr>Total Envelope optimization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WORK in PROGRESS</vt:lpstr>
      <vt:lpstr>First results</vt:lpstr>
      <vt:lpstr>First results</vt:lpstr>
      <vt:lpstr>WORK in PROGRESS</vt:lpstr>
      <vt:lpstr>Energy deposition studies on a SC magnet</vt:lpstr>
      <vt:lpstr>Presentazione standard di PowerPoint</vt:lpstr>
      <vt:lpstr>Overlook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Savazzi Simone</dc:creator>
  <cp:lastModifiedBy>Savazzi Simone</cp:lastModifiedBy>
  <cp:revision>177</cp:revision>
  <dcterms:created xsi:type="dcterms:W3CDTF">2023-08-03T08:27:59Z</dcterms:created>
  <dcterms:modified xsi:type="dcterms:W3CDTF">2024-02-26T11:35:29Z</dcterms:modified>
</cp:coreProperties>
</file>