
<file path=[Content_Types].xml><?xml version="1.0" encoding="utf-8"?>
<Types xmlns="http://schemas.openxmlformats.org/package/2006/content-types">
  <Default Extension="crdownload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21"/>
  </p:notesMasterIdLst>
  <p:sldIdLst>
    <p:sldId id="256" r:id="rId3"/>
    <p:sldId id="257" r:id="rId4"/>
    <p:sldId id="259" r:id="rId5"/>
    <p:sldId id="264" r:id="rId6"/>
    <p:sldId id="265" r:id="rId7"/>
    <p:sldId id="262" r:id="rId8"/>
    <p:sldId id="263" r:id="rId9"/>
    <p:sldId id="267" r:id="rId10"/>
    <p:sldId id="268" r:id="rId11"/>
    <p:sldId id="269" r:id="rId12"/>
    <p:sldId id="270" r:id="rId13"/>
    <p:sldId id="274" r:id="rId14"/>
    <p:sldId id="275" r:id="rId15"/>
    <p:sldId id="276" r:id="rId16"/>
    <p:sldId id="278" r:id="rId17"/>
    <p:sldId id="272" r:id="rId18"/>
    <p:sldId id="279" r:id="rId19"/>
    <p:sldId id="27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7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50F11-B3E5-4013-9CA8-081E367C4D4A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33C43-DB9C-4D2E-BF37-5388FD6E72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2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33C43-DB9C-4D2E-BF37-5388FD6E728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94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D33C43-DB9C-4D2E-BF37-5388FD6E728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43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13EC39-9685-0561-BE05-F336FF0F8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7F1C128-FB67-F779-18D5-0F2B85AEE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9D7011-C197-667E-A633-48A81771B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D7AF0E-73FB-D4E9-955E-D88265245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09B7D2-2581-9131-96E2-D177FEE4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61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30D80A-312F-9828-6168-08CED35F2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1EA6CD4-BF18-96B5-989C-6EBB54F6F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F5DFEA-E7AF-0C84-59A7-DB9592F13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3C64F6-FD22-BA42-3CE9-145229D14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FEDCAF-9E7D-0F34-F13A-78F07616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58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3B79DAA-F09A-9FE9-E18E-2A06A271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6F857CD-A4A2-7840-F366-FE2307F36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4ED857-7A6C-A6AD-7DCA-FC20DEBE2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77AAD9-C6E8-682C-C9DA-491AD55E4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C0C068-072A-0A81-5C3A-870ED970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36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0DD3928-95FE-262A-57C1-E812943D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746E-E1D6-4B63-8BB4-8D17274B7460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7FCA194-E84D-598F-CB4E-9721549C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113492-E68A-3DE7-39D1-B7C43C16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4F9DA-50BF-4C13-9A2A-5F9B8F88BB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5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9E81E4-BA00-E140-4B05-4B8351E39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971E629-CA85-9D2D-DBCE-733F03DA7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473E90-07F9-C9B9-E7A4-FFBF84C79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634A91-5778-8CD1-92FF-132F6B164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E1B994-56D5-9E85-8EBE-34DC49DCA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48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115496-AF71-D2CA-227E-999F1D59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3D0AE5-96B7-0E8A-69D6-C519DA5BCD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227684-4024-C992-BCF7-75DA42CDD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804695-9BA6-1F25-E978-A54C4B06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0D705C-D5EC-1F51-AA3D-83827EE5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787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6839F6-AEB3-CCF0-7485-8E27075B1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3E5134-733C-E6B1-DA5E-5D254BE5E5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1B2AEBB-63E2-A480-6F58-D2E34EFF8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D7891E-D6E7-717F-C1D9-F2D7333E5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69059E8-71C0-5759-956A-C22635AF0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63B28C-FCC0-9B24-ABA1-AE376B07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5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48AD67-F618-EBC8-48D6-C17C4A3F6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1145FB-07DC-D7AC-16CF-7E2157AE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467C669-3AE1-2F85-74EE-2D997FAA11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69F3432-E13A-691C-CD44-7886540DF6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3F8C4EA-5834-3412-E9BF-97B10FB07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B50326A-000E-9BE3-794D-BBF962C0D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C8696-DB44-3247-D935-BA424B12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59E889D-A5FE-DBC2-5D22-B535DB29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45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2524A3-84D7-E6E9-4067-090527C8E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5114D99-3A9D-AEE5-1B2D-85BB4084D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DB0B4B7-53E7-A601-4E2D-356858735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C46AAFB-2897-0CEA-CEE1-FACEFC679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17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D2EB73F-CEE7-7F5E-BD3A-C5DBC2CE4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FEC76E6-02BC-EFBB-57DA-46A4EF6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B0E221-6982-D0E7-3733-BB96343FC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64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B03E4C-663A-64A0-BBAE-B87E521A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3FC7732-EE3D-FDCC-9E26-7FA30659A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3C51D0-A0DE-3E90-7ADB-FFF365E87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CEDF2FC-DD89-E8B2-9B99-F33CB3CB0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BE18C48-CE3D-C2EA-F050-0C5F3EF82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3FFBE1-1533-9A79-50C3-92A808B0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3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2C1FE9-FFB4-398E-2994-F9950B9F2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BE03610-60A9-546E-977B-1EFB06A39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9869CB5-C735-6808-B38D-05F2A4208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71C731F-F1AA-85BE-B155-328AFAE94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A84300-4EB8-375A-ACAE-C1815786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BDC8FA4-620B-102F-2035-841C99177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53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D6BD962-2A79-8AD1-07E6-FB935BC84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73A0884-66C8-0560-538A-C1A07EC26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E524C9-68ED-0AC8-1E35-A95A231C2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0E60D-3926-4667-AA46-1C8C506D196D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09A7F5-2FEE-32C8-E3E3-DC6D05A5C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BFA727-E807-5B79-388B-BB423ACE9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35E84-8925-456A-BDF6-B862D420E1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2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8721265-0223-97D7-F1E0-992D9A41A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02180BF-5748-E718-A2E7-1F2CF742E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1A27AF-9ADE-37AD-D844-A4150F5224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6746E-E1D6-4B63-8BB4-8D17274B7460}" type="datetimeFigureOut">
              <a:rPr lang="zh-CN" altLang="en-US" smtClean="0"/>
              <a:t>2023/3/19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23F330-7FF0-CEB0-BF8C-7DD63A2F6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45660C-71B6-7515-9445-34CCAE29E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4F9DA-50BF-4C13-9A2A-5F9B8F88BB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848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crdownload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0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7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0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0.PNG"/><Relationship Id="rId10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187995-2B2E-3209-391B-6E632C886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619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altLang="zh-CN" b="1" dirty="0"/>
              <a:t>Gravitational Wave Probe of Massive Gauge Bosons at the Cosmological collider</a:t>
            </a:r>
            <a:endParaRPr lang="zh-CN" altLang="en-US" b="1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83B39C2-998F-57A0-1059-B1A6631756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/>
              <a:t>Xuce Niu</a:t>
            </a:r>
          </a:p>
          <a:p>
            <a:r>
              <a:rPr lang="en-US" altLang="zh-CN" b="1" dirty="0"/>
              <a:t>3/20/2023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A952444-800B-8DF3-59C5-9205CDAFEE65}"/>
              </a:ext>
            </a:extLst>
          </p:cNvPr>
          <p:cNvSpPr txBox="1"/>
          <p:nvPr/>
        </p:nvSpPr>
        <p:spPr>
          <a:xfrm>
            <a:off x="3820160" y="4927600"/>
            <a:ext cx="502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333333"/>
                </a:solidFill>
                <a:latin typeface="-apple-system"/>
              </a:rPr>
              <a:t>Based on </a:t>
            </a:r>
            <a:r>
              <a:rPr lang="fr-FR" altLang="zh-CN" b="0" i="0" dirty="0">
                <a:solidFill>
                  <a:srgbClr val="333333"/>
                </a:solidFill>
                <a:effectLst/>
                <a:latin typeface="-apple-system"/>
              </a:rPr>
              <a:t>JCAP02(2023)013 &amp; arXiv 2211.14324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588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four-point correlation functions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8</a:t>
            </a:r>
            <a:endParaRPr lang="zh-CN" altLang="en-US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321352A2-6F7D-9BC8-DCA9-C12FAF9D94A8}"/>
              </a:ext>
            </a:extLst>
          </p:cNvPr>
          <p:cNvSpPr txBox="1"/>
          <p:nvPr/>
        </p:nvSpPr>
        <p:spPr>
          <a:xfrm>
            <a:off x="904672" y="1402944"/>
            <a:ext cx="10814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/>
              <a:t>Parity-violation</a:t>
            </a:r>
            <a:r>
              <a:rPr lang="en-US" altLang="zh-CN" sz="2000" dirty="0"/>
              <a:t> happens when P-transformation can’t be achieved by rotation.</a:t>
            </a:r>
          </a:p>
          <a:p>
            <a:r>
              <a:rPr lang="en-US" altLang="zh-CN" sz="2000" dirty="0"/>
              <a:t>                                             (typically four external momenta are NOT in a plane)</a:t>
            </a:r>
            <a:endParaRPr lang="zh-CN" altLang="en-US" sz="2000" dirty="0"/>
          </a:p>
        </p:txBody>
      </p:sp>
      <p:pic>
        <p:nvPicPr>
          <p:cNvPr id="32" name="图片 31" descr="张着嘴&#10;&#10;低可信度描述已自动生成">
            <a:extLst>
              <a:ext uri="{FF2B5EF4-FFF2-40B4-BE49-F238E27FC236}">
                <a16:creationId xmlns:a16="http://schemas.microsoft.com/office/drawing/2014/main" id="{F1D7FD91-F02C-23E5-AFFD-1552EAC793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8" t="20697" r="51834" b="44927"/>
          <a:stretch/>
        </p:blipFill>
        <p:spPr>
          <a:xfrm>
            <a:off x="1574800" y="1803054"/>
            <a:ext cx="3835400" cy="21209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39">
                <a:extLst>
                  <a:ext uri="{FF2B5EF4-FFF2-40B4-BE49-F238E27FC236}">
                    <a16:creationId xmlns:a16="http://schemas.microsoft.com/office/drawing/2014/main" id="{5D104D79-8AC2-944F-9E52-9CB9617EDC8A}"/>
                  </a:ext>
                </a:extLst>
              </p:cNvPr>
              <p:cNvSpPr txBox="1"/>
              <p:nvPr/>
            </p:nvSpPr>
            <p:spPr>
              <a:xfrm>
                <a:off x="4047354" y="3589859"/>
                <a:ext cx="287337" cy="5270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5" name="Object 39">
                <a:extLst>
                  <a:ext uri="{FF2B5EF4-FFF2-40B4-BE49-F238E27FC236}">
                    <a16:creationId xmlns:a16="http://schemas.microsoft.com/office/drawing/2014/main" id="{5D104D79-8AC2-944F-9E52-9CB9617EDC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354" y="3589859"/>
                <a:ext cx="287337" cy="527050"/>
              </a:xfrm>
              <a:prstGeom prst="rect">
                <a:avLst/>
              </a:prstGeom>
              <a:blipFill>
                <a:blip r:embed="rId3"/>
                <a:stretch>
                  <a:fillRect r="-85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39">
                <a:extLst>
                  <a:ext uri="{FF2B5EF4-FFF2-40B4-BE49-F238E27FC236}">
                    <a16:creationId xmlns:a16="http://schemas.microsoft.com/office/drawing/2014/main" id="{5123FD7E-9321-1888-DF03-DD67F26AF59C}"/>
                  </a:ext>
                </a:extLst>
              </p:cNvPr>
              <p:cNvSpPr txBox="1"/>
              <p:nvPr/>
            </p:nvSpPr>
            <p:spPr>
              <a:xfrm>
                <a:off x="4191022" y="2787219"/>
                <a:ext cx="287337" cy="5270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5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Object 39">
                <a:extLst>
                  <a:ext uri="{FF2B5EF4-FFF2-40B4-BE49-F238E27FC236}">
                    <a16:creationId xmlns:a16="http://schemas.microsoft.com/office/drawing/2014/main" id="{5123FD7E-9321-1888-DF03-DD67F26AF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22" y="2787219"/>
                <a:ext cx="287337" cy="527050"/>
              </a:xfrm>
              <a:prstGeom prst="rect">
                <a:avLst/>
              </a:prstGeom>
              <a:blipFill>
                <a:blip r:embed="rId4"/>
                <a:stretch>
                  <a:fillRect r="-127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bject 39">
                <a:extLst>
                  <a:ext uri="{FF2B5EF4-FFF2-40B4-BE49-F238E27FC236}">
                    <a16:creationId xmlns:a16="http://schemas.microsoft.com/office/drawing/2014/main" id="{116BA402-BE20-672E-1420-4644FE290BAA}"/>
                  </a:ext>
                </a:extLst>
              </p:cNvPr>
              <p:cNvSpPr txBox="1"/>
              <p:nvPr/>
            </p:nvSpPr>
            <p:spPr>
              <a:xfrm>
                <a:off x="2739243" y="2299539"/>
                <a:ext cx="287337" cy="5270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5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Object 39">
                <a:extLst>
                  <a:ext uri="{FF2B5EF4-FFF2-40B4-BE49-F238E27FC236}">
                    <a16:creationId xmlns:a16="http://schemas.microsoft.com/office/drawing/2014/main" id="{116BA402-BE20-672E-1420-4644FE290B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243" y="2299539"/>
                <a:ext cx="287337" cy="527050"/>
              </a:xfrm>
              <a:prstGeom prst="rect">
                <a:avLst/>
              </a:prstGeom>
              <a:blipFill>
                <a:blip r:embed="rId5"/>
                <a:stretch>
                  <a:fillRect r="-127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bject 39">
                <a:extLst>
                  <a:ext uri="{FF2B5EF4-FFF2-40B4-BE49-F238E27FC236}">
                    <a16:creationId xmlns:a16="http://schemas.microsoft.com/office/drawing/2014/main" id="{2178FFA7-1ACA-0E5F-1A1C-6A277A61E7E0}"/>
                  </a:ext>
                </a:extLst>
              </p:cNvPr>
              <p:cNvSpPr txBox="1"/>
              <p:nvPr/>
            </p:nvSpPr>
            <p:spPr>
              <a:xfrm>
                <a:off x="1807402" y="2721179"/>
                <a:ext cx="287337" cy="5270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5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8" name="Object 39">
                <a:extLst>
                  <a:ext uri="{FF2B5EF4-FFF2-40B4-BE49-F238E27FC236}">
                    <a16:creationId xmlns:a16="http://schemas.microsoft.com/office/drawing/2014/main" id="{2178FFA7-1ACA-0E5F-1A1C-6A277A61E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402" y="2721179"/>
                <a:ext cx="287337" cy="527050"/>
              </a:xfrm>
              <a:prstGeom prst="rect">
                <a:avLst/>
              </a:prstGeom>
              <a:blipFill>
                <a:blip r:embed="rId6"/>
                <a:stretch>
                  <a:fillRect r="-10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CA05325B-C189-5AD0-4122-D3274DBB939A}"/>
                  </a:ext>
                </a:extLst>
              </p:cNvPr>
              <p:cNvSpPr txBox="1"/>
              <p:nvPr/>
            </p:nvSpPr>
            <p:spPr>
              <a:xfrm>
                <a:off x="2435312" y="3037270"/>
                <a:ext cx="3152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CA05325B-C189-5AD0-4122-D3274DBB9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312" y="3037270"/>
                <a:ext cx="315214" cy="276999"/>
              </a:xfrm>
              <a:prstGeom prst="rect">
                <a:avLst/>
              </a:prstGeom>
              <a:blipFill>
                <a:blip r:embed="rId7"/>
                <a:stretch>
                  <a:fillRect l="-23077" r="-1923" b="-326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组合 42">
            <a:extLst>
              <a:ext uri="{FF2B5EF4-FFF2-40B4-BE49-F238E27FC236}">
                <a16:creationId xmlns:a16="http://schemas.microsoft.com/office/drawing/2014/main" id="{84BC0990-D970-B5B5-1959-5804C25A3BCC}"/>
              </a:ext>
            </a:extLst>
          </p:cNvPr>
          <p:cNvGrpSpPr/>
          <p:nvPr/>
        </p:nvGrpSpPr>
        <p:grpSpPr>
          <a:xfrm>
            <a:off x="904671" y="3983311"/>
            <a:ext cx="5709488" cy="880572"/>
            <a:chOff x="904672" y="4138148"/>
            <a:chExt cx="5709488" cy="8805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">
                  <a:extLst>
                    <a:ext uri="{FF2B5EF4-FFF2-40B4-BE49-F238E27FC236}">
                      <a16:creationId xmlns:a16="http://schemas.microsoft.com/office/drawing/2014/main" id="{008848A8-172B-12AB-D4E9-303902B9D5D7}"/>
                    </a:ext>
                  </a:extLst>
                </p:cNvPr>
                <p:cNvSpPr txBox="1"/>
                <p:nvPr/>
              </p:nvSpPr>
              <p:spPr>
                <a:xfrm>
                  <a:off x="904672" y="4393228"/>
                  <a:ext cx="5709488" cy="6254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zh-CN" altLang="en-US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"/>
                              <m:ctrlP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limUpp>
                                    <m:limUppPr>
                                      <m:ctrlP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limUppPr>
                                    <m:e>
                                      <m:sSub>
                                        <m:sSubPr>
                                          <m:ctrlPr>
                                            <a:rPr lang="zh-CN" alt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zh-CN" alt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zh-CN" altLang="en-US" sz="20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  <m:lim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→</m:t>
                                      </m:r>
                                    </m:lim>
                                  </m:limUpp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limUpp>
                                <m:limUppPr>
                                  <m:ctrlP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sSub>
                                    <m:sSubPr>
                                      <m:ctrlP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lim>
                                  <m: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</m:lim>
                              </m:limUpp>
                            </m:sub>
                          </m:sSub>
                          <m:sSub>
                            <m:sSubPr>
                              <m:ctrlP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limUpp>
                                <m:limUppPr>
                                  <m:ctrlP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sSub>
                                    <m:sSubPr>
                                      <m:ctrlP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lim>
                                  <m: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</m:lim>
                              </m:limUpp>
                            </m:sub>
                          </m:sSub>
                          <m:sSub>
                            <m:sSubPr>
                              <m:ctrlP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limUpp>
                                <m:limUppPr>
                                  <m:ctrlP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limUppPr>
                                <m:e>
                                  <m:sSub>
                                    <m:sSubPr>
                                      <m:ctrlP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e>
                                <m:lim>
                                  <m:r>
                                    <a:rPr lang="zh-CN" altLang="en-US" sz="20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</m:lim>
                              </m:limUpp>
                            </m:sub>
                          </m:sSub>
                        </m:e>
                      </m:d>
                      <m:r>
                        <a:rPr lang="zh-CN" altLang="en-US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∝</m:t>
                      </m:r>
                      <m:sSub>
                        <m:sSubPr>
                          <m:ctrlPr>
                            <a:rPr lang="en-US" altLang="zh-CN" sz="20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d>
                            <m:dPr>
                              <m:ctrlPr>
                                <a:rPr lang="zh-CN" altLang="en-US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2,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3,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altLang="zh-CN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d>
                        </m:sub>
                      </m:sSub>
                      <m:r>
                        <a:rPr lang="en-US" altLang="zh-CN" sz="2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𝐼𝑚</m:t>
                      </m:r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altLang="zh-CN" sz="20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a14:m>
                  <a:endParaRPr lang="zh-CN" altLang="en-US" sz="2000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0" name="TextBox 3">
                  <a:extLst>
                    <a:ext uri="{FF2B5EF4-FFF2-40B4-BE49-F238E27FC236}">
                      <a16:creationId xmlns:a16="http://schemas.microsoft.com/office/drawing/2014/main" id="{008848A8-172B-12AB-D4E9-303902B9D5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672" y="4393228"/>
                  <a:ext cx="5709488" cy="625492"/>
                </a:xfrm>
                <a:prstGeom prst="rect">
                  <a:avLst/>
                </a:prstGeom>
                <a:blipFill>
                  <a:blip r:embed="rId8"/>
                  <a:stretch>
                    <a:fillRect l="-10886" t="-187379" b="-27184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FBC95C9B-0E06-AA29-7860-DA1693D9B26E}"/>
                    </a:ext>
                  </a:extLst>
                </p:cNvPr>
                <p:cNvSpPr txBox="1"/>
                <p:nvPr/>
              </p:nvSpPr>
              <p:spPr>
                <a:xfrm>
                  <a:off x="4856045" y="4138148"/>
                  <a:ext cx="76206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𝑒𝑣𝑒𝑛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FBC95C9B-0E06-AA29-7860-DA1693D9B2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6045" y="4138148"/>
                  <a:ext cx="762067" cy="215444"/>
                </a:xfrm>
                <a:prstGeom prst="rect">
                  <a:avLst/>
                </a:prstGeom>
                <a:blipFill>
                  <a:blip r:embed="rId9"/>
                  <a:stretch>
                    <a:fillRect l="-4000" r="-800" b="-27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3DA2CAB8-3292-0FD7-CAE6-FF5F472D3C8E}"/>
                    </a:ext>
                  </a:extLst>
                </p:cNvPr>
                <p:cNvSpPr txBox="1"/>
                <p:nvPr/>
              </p:nvSpPr>
              <p:spPr>
                <a:xfrm>
                  <a:off x="5819624" y="4140257"/>
                  <a:ext cx="68935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𝑜𝑑𝑑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3DA2CAB8-3292-0FD7-CAE6-FF5F472D3C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9624" y="4140257"/>
                  <a:ext cx="689355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4425" r="-3540" b="-571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3">
                <a:extLst>
                  <a:ext uri="{FF2B5EF4-FFF2-40B4-BE49-F238E27FC236}">
                    <a16:creationId xmlns:a16="http://schemas.microsoft.com/office/drawing/2014/main" id="{497E8640-FF08-71A2-6B4E-70874779A56C}"/>
                  </a:ext>
                </a:extLst>
              </p:cNvPr>
              <p:cNvSpPr txBox="1"/>
              <p:nvPr/>
            </p:nvSpPr>
            <p:spPr>
              <a:xfrm>
                <a:off x="904671" y="5120710"/>
                <a:ext cx="7695769" cy="721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b="1" dirty="0"/>
                  <a:t>Observations: </a:t>
                </a:r>
                <a:r>
                  <a:rPr lang="en-US" altLang="zh-CN" sz="2000" dirty="0"/>
                  <a:t>P-even</a:t>
                </a:r>
                <a:r>
                  <a:rPr lang="en-US" altLang="zh-CN" sz="2000" baseline="40000" dirty="0"/>
                  <a:t>[1]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𝑁𝐿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zh-CN" altLang="en-US" sz="2000" i="1">
                        <a:latin typeface="Cambria Math" panose="02040503050406030204" pitchFamily="18" charset="0"/>
                      </a:rPr>
                      <m:t>（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−5.8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±6.5)×</m:t>
                    </m:r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altLang="zh-CN" sz="2000" b="1" dirty="0"/>
              </a:p>
              <a:p>
                <a:r>
                  <a:rPr lang="en-US" altLang="zh-CN" sz="2000" b="1" dirty="0"/>
                  <a:t>                           </a:t>
                </a:r>
                <a:r>
                  <a:rPr lang="en-US" altLang="zh-CN" sz="2000" dirty="0"/>
                  <a:t>P-odd in BOSS galaxy with around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[2]</m:t>
                        </m:r>
                      </m:sup>
                    </m:sSup>
                  </m:oMath>
                </a14:m>
                <a:r>
                  <a:rPr lang="en-US" altLang="zh-CN" sz="20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zh-CN" altLang="en-US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CN" sz="2000" dirty="0"/>
                  <a:t> </a:t>
                </a:r>
                <a:endParaRPr lang="zh-CN" altLang="en-US" sz="2000" dirty="0"/>
              </a:p>
            </p:txBody>
          </p:sp>
        </mc:Choice>
        <mc:Fallback>
          <p:sp>
            <p:nvSpPr>
              <p:cNvPr id="44" name="TextBox 3">
                <a:extLst>
                  <a:ext uri="{FF2B5EF4-FFF2-40B4-BE49-F238E27FC236}">
                    <a16:creationId xmlns:a16="http://schemas.microsoft.com/office/drawing/2014/main" id="{497E8640-FF08-71A2-6B4E-70874779A5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71" y="5120710"/>
                <a:ext cx="7695769" cy="721095"/>
              </a:xfrm>
              <a:prstGeom prst="rect">
                <a:avLst/>
              </a:prstGeom>
              <a:blipFill>
                <a:blip r:embed="rId11"/>
                <a:stretch>
                  <a:fillRect l="-713" t="-5085" b="-144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文本框 44">
            <a:extLst>
              <a:ext uri="{FF2B5EF4-FFF2-40B4-BE49-F238E27FC236}">
                <a16:creationId xmlns:a16="http://schemas.microsoft.com/office/drawing/2014/main" id="{C9843D14-D5FB-E1A8-F551-606B9BDF14F6}"/>
              </a:ext>
            </a:extLst>
          </p:cNvPr>
          <p:cNvSpPr txBox="1"/>
          <p:nvPr/>
        </p:nvSpPr>
        <p:spPr>
          <a:xfrm>
            <a:off x="904671" y="6018382"/>
            <a:ext cx="2371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Planck 2018 </a:t>
            </a:r>
            <a:r>
              <a:rPr lang="en-US" altLang="zh-CN" sz="1200" dirty="0" err="1"/>
              <a:t>arXiv</a:t>
            </a:r>
            <a:r>
              <a:rPr lang="en-US" altLang="zh-CN" sz="1200" dirty="0"/>
              <a:t> 1905.05697</a:t>
            </a:r>
            <a:endParaRPr lang="zh-CN" altLang="en-US" sz="12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A9A9B93B-FBFF-3FF9-354C-FDF3AC664BC4}"/>
              </a:ext>
            </a:extLst>
          </p:cNvPr>
          <p:cNvSpPr txBox="1"/>
          <p:nvPr/>
        </p:nvSpPr>
        <p:spPr>
          <a:xfrm>
            <a:off x="904670" y="6236395"/>
            <a:ext cx="2371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[2] </a:t>
            </a:r>
            <a:r>
              <a:rPr lang="en-US" altLang="zh-CN" sz="1200" dirty="0" err="1"/>
              <a:t>arXiv</a:t>
            </a:r>
            <a:r>
              <a:rPr lang="en-US" altLang="zh-CN" sz="1200" dirty="0"/>
              <a:t> 2206.03625</a:t>
            </a:r>
            <a:endParaRPr lang="zh-CN" altLang="en-US" sz="12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0C0D7726-4030-516D-B5E6-3D534B61724A}"/>
              </a:ext>
            </a:extLst>
          </p:cNvPr>
          <p:cNvSpPr txBox="1"/>
          <p:nvPr/>
        </p:nvSpPr>
        <p:spPr>
          <a:xfrm>
            <a:off x="904669" y="6469089"/>
            <a:ext cx="2371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[3] </a:t>
            </a:r>
            <a:r>
              <a:rPr lang="en-US" altLang="zh-CN" sz="1200" dirty="0" err="1"/>
              <a:t>arXiv</a:t>
            </a:r>
            <a:r>
              <a:rPr lang="en-US" altLang="zh-CN" sz="1200" dirty="0"/>
              <a:t> 2206.04227</a:t>
            </a:r>
            <a:endParaRPr lang="zh-CN" altLang="en-US" sz="1200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EC1986E6-0B42-549A-F188-F6C944DEFF15}"/>
              </a:ext>
            </a:extLst>
          </p:cNvPr>
          <p:cNvSpPr txBox="1"/>
          <p:nvPr/>
        </p:nvSpPr>
        <p:spPr>
          <a:xfrm>
            <a:off x="5865343" y="2503423"/>
            <a:ext cx="5569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Two-point and three-point are P-even.</a:t>
            </a:r>
          </a:p>
          <a:p>
            <a:r>
              <a:rPr lang="en-US" altLang="zh-CN" dirty="0"/>
              <a:t>Four-point is the simplest configuration for P-odd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8795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four-point correlation functions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9</a:t>
            </a:r>
            <a:endParaRPr lang="zh-CN" altLang="en-US" dirty="0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994CCCE-4FF9-F807-4BA5-D726E2B83202}"/>
              </a:ext>
            </a:extLst>
          </p:cNvPr>
          <p:cNvGrpSpPr/>
          <p:nvPr/>
        </p:nvGrpSpPr>
        <p:grpSpPr>
          <a:xfrm>
            <a:off x="904671" y="1452880"/>
            <a:ext cx="8381569" cy="4531360"/>
            <a:chOff x="904671" y="1452880"/>
            <a:chExt cx="8381569" cy="4531360"/>
          </a:xfrm>
        </p:grpSpPr>
        <p:pic>
          <p:nvPicPr>
            <p:cNvPr id="4" name="图片 3" descr="图表, 折线图&#10;&#10;描述已自动生成">
              <a:extLst>
                <a:ext uri="{FF2B5EF4-FFF2-40B4-BE49-F238E27FC236}">
                  <a16:creationId xmlns:a16="http://schemas.microsoft.com/office/drawing/2014/main" id="{6D7093D5-C89F-365E-031E-20B138B32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9395" y="1940824"/>
              <a:ext cx="2664724" cy="1923042"/>
            </a:xfrm>
            <a:prstGeom prst="rect">
              <a:avLst/>
            </a:prstGeom>
          </p:spPr>
        </p:pic>
        <p:pic>
          <p:nvPicPr>
            <p:cNvPr id="7" name="图片 6" descr="图表, 直方图&#10;&#10;描述已自动生成">
              <a:extLst>
                <a:ext uri="{FF2B5EF4-FFF2-40B4-BE49-F238E27FC236}">
                  <a16:creationId xmlns:a16="http://schemas.microsoft.com/office/drawing/2014/main" id="{A5B79713-6FBD-F981-E444-AEDA7D807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671" y="1969691"/>
              <a:ext cx="2664724" cy="1894175"/>
            </a:xfrm>
            <a:prstGeom prst="rect">
              <a:avLst/>
            </a:prstGeom>
          </p:spPr>
        </p:pic>
        <p:pic>
          <p:nvPicPr>
            <p:cNvPr id="9" name="图片 8" descr="图表, 折线图&#10;&#10;描述已自动生成">
              <a:extLst>
                <a:ext uri="{FF2B5EF4-FFF2-40B4-BE49-F238E27FC236}">
                  <a16:creationId xmlns:a16="http://schemas.microsoft.com/office/drawing/2014/main" id="{2105BE39-E8A6-A562-B371-3A65767AA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2343" y="1940824"/>
              <a:ext cx="2641580" cy="1800677"/>
            </a:xfrm>
            <a:prstGeom prst="rect">
              <a:avLst/>
            </a:prstGeom>
          </p:spPr>
        </p:pic>
        <p:pic>
          <p:nvPicPr>
            <p:cNvPr id="11" name="图片 10" descr="图表, 折线图, 直方图&#10;&#10;描述已自动生成">
              <a:extLst>
                <a:ext uri="{FF2B5EF4-FFF2-40B4-BE49-F238E27FC236}">
                  <a16:creationId xmlns:a16="http://schemas.microsoft.com/office/drawing/2014/main" id="{FCFDFDA9-F162-88F2-94F1-77FDB5286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671" y="3999645"/>
              <a:ext cx="2641580" cy="1860113"/>
            </a:xfrm>
            <a:prstGeom prst="rect">
              <a:avLst/>
            </a:prstGeom>
          </p:spPr>
        </p:pic>
        <p:pic>
          <p:nvPicPr>
            <p:cNvPr id="13" name="图片 12" descr="图表, 折线图&#10;&#10;描述已自动生成">
              <a:extLst>
                <a:ext uri="{FF2B5EF4-FFF2-40B4-BE49-F238E27FC236}">
                  <a16:creationId xmlns:a16="http://schemas.microsoft.com/office/drawing/2014/main" id="{303E338F-45D6-C709-8DA3-5B41784A5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2539" y="3999645"/>
              <a:ext cx="2664723" cy="1840879"/>
            </a:xfrm>
            <a:prstGeom prst="rect">
              <a:avLst/>
            </a:prstGeom>
          </p:spPr>
        </p:pic>
        <p:pic>
          <p:nvPicPr>
            <p:cNvPr id="15" name="图片 14" descr="图表, 折线图&#10;&#10;描述已自动生成">
              <a:extLst>
                <a:ext uri="{FF2B5EF4-FFF2-40B4-BE49-F238E27FC236}">
                  <a16:creationId xmlns:a16="http://schemas.microsoft.com/office/drawing/2014/main" id="{3CD9421C-6439-8F80-F8DA-6B3973269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2343" y="4116315"/>
              <a:ext cx="2641580" cy="1743443"/>
            </a:xfrm>
            <a:prstGeom prst="rect">
              <a:avLst/>
            </a:prstGeom>
          </p:spPr>
        </p:pic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5AAD3FE0-7DF3-7E90-DB91-7BA6A05EB19E}"/>
                </a:ext>
              </a:extLst>
            </p:cNvPr>
            <p:cNvCxnSpPr/>
            <p:nvPr/>
          </p:nvCxnSpPr>
          <p:spPr>
            <a:xfrm>
              <a:off x="1000760" y="1864360"/>
              <a:ext cx="82854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5CBF69F-E5C9-F418-60E2-DAC270455A04}"/>
                </a:ext>
              </a:extLst>
            </p:cNvPr>
            <p:cNvCxnSpPr/>
            <p:nvPr/>
          </p:nvCxnSpPr>
          <p:spPr>
            <a:xfrm>
              <a:off x="1000760" y="1463040"/>
              <a:ext cx="828548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E5BE3968-F34A-6701-88BE-00A603DC11FB}"/>
                </a:ext>
              </a:extLst>
            </p:cNvPr>
            <p:cNvCxnSpPr/>
            <p:nvPr/>
          </p:nvCxnSpPr>
          <p:spPr>
            <a:xfrm>
              <a:off x="1000760" y="5984240"/>
              <a:ext cx="82854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219BBF09-8C06-A41E-7A5C-B4CEECFDCBB5}"/>
                </a:ext>
              </a:extLst>
            </p:cNvPr>
            <p:cNvCxnSpPr>
              <a:cxnSpLocks/>
            </p:cNvCxnSpPr>
            <p:nvPr/>
          </p:nvCxnSpPr>
          <p:spPr>
            <a:xfrm>
              <a:off x="3546251" y="1463040"/>
              <a:ext cx="0" cy="452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113F2B86-F4C5-2C68-EFFB-DECF43F626C1}"/>
                </a:ext>
              </a:extLst>
            </p:cNvPr>
            <p:cNvCxnSpPr>
              <a:cxnSpLocks/>
            </p:cNvCxnSpPr>
            <p:nvPr/>
          </p:nvCxnSpPr>
          <p:spPr>
            <a:xfrm>
              <a:off x="6234119" y="1452880"/>
              <a:ext cx="0" cy="4521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C3F8D188-716A-B6BE-C200-39C45387AD35}"/>
                </a:ext>
              </a:extLst>
            </p:cNvPr>
            <p:cNvCxnSpPr/>
            <p:nvPr/>
          </p:nvCxnSpPr>
          <p:spPr>
            <a:xfrm>
              <a:off x="1000760" y="3906520"/>
              <a:ext cx="82854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5339BC8-0C49-BC2D-7A5D-7F7E133BD05F}"/>
                    </a:ext>
                  </a:extLst>
                </p:cNvPr>
                <p:cNvSpPr txBox="1"/>
                <p:nvPr/>
              </p:nvSpPr>
              <p:spPr>
                <a:xfrm>
                  <a:off x="1719568" y="1536891"/>
                  <a:ext cx="1107876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𝑒𝑣𝑒𝑛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5339BC8-0C49-BC2D-7A5D-7F7E133BD0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9568" y="1536891"/>
                  <a:ext cx="1107876" cy="215444"/>
                </a:xfrm>
                <a:prstGeom prst="rect">
                  <a:avLst/>
                </a:prstGeom>
                <a:blipFill>
                  <a:blip r:embed="rId8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0BE5EDCE-FF07-BBB3-D010-A1E84BE6E027}"/>
                    </a:ext>
                  </a:extLst>
                </p:cNvPr>
                <p:cNvSpPr txBox="1"/>
                <p:nvPr/>
              </p:nvSpPr>
              <p:spPr>
                <a:xfrm>
                  <a:off x="4370962" y="1554450"/>
                  <a:ext cx="1107876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𝑜𝑑𝑑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0BE5EDCE-FF07-BBB3-D010-A1E84BE6E0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0962" y="1554450"/>
                  <a:ext cx="1107876" cy="215444"/>
                </a:xfrm>
                <a:prstGeom prst="rect">
                  <a:avLst/>
                </a:prstGeom>
                <a:blipFill>
                  <a:blip r:embed="rId9"/>
                  <a:stretch>
                    <a:fillRect b="-571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69218B0B-492F-1B36-9895-9EAD85C43A66}"/>
                    </a:ext>
                  </a:extLst>
                </p:cNvPr>
                <p:cNvSpPr txBox="1"/>
                <p:nvPr/>
              </p:nvSpPr>
              <p:spPr>
                <a:xfrm>
                  <a:off x="6989401" y="1554450"/>
                  <a:ext cx="1107876" cy="25147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skw"/>
                            <m:ctrlPr>
                              <a:rPr lang="zh-CN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𝑜𝑑𝑑</m:t>
                            </m:r>
                          </m:num>
                          <m:den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𝑒𝑣𝑒𝑛</m:t>
                            </m:r>
                          </m:den>
                        </m:f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69218B0B-492F-1B36-9895-9EAD85C43A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9401" y="1554450"/>
                  <a:ext cx="1107876" cy="251479"/>
                </a:xfrm>
                <a:prstGeom prst="rect">
                  <a:avLst/>
                </a:prstGeom>
                <a:blipFill>
                  <a:blip r:embed="rId10"/>
                  <a:stretch>
                    <a:fillRect t="-187805" r="-13812" b="-27804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6F779D03-0251-3B57-1305-7E4939A9ADAF}"/>
              </a:ext>
            </a:extLst>
          </p:cNvPr>
          <p:cNvSpPr txBox="1"/>
          <p:nvPr/>
        </p:nvSpPr>
        <p:spPr>
          <a:xfrm>
            <a:off x="9713689" y="2704003"/>
            <a:ext cx="212271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dirty="0">
                <a:latin typeface="Brush Script MT" panose="03060802040406070304" pitchFamily="66" charset="0"/>
              </a:rPr>
              <a:t>O</a:t>
            </a:r>
            <a:r>
              <a:rPr lang="en-US" altLang="zh-CN" sz="2000" dirty="0">
                <a:latin typeface="Arial Rounded MT"/>
              </a:rPr>
              <a:t>(1%)~</a:t>
            </a:r>
            <a:r>
              <a:rPr lang="en-US" altLang="zh-CN" sz="2000" dirty="0">
                <a:latin typeface="Brush Script MT" panose="03060802040406070304" pitchFamily="66" charset="0"/>
              </a:rPr>
              <a:t>O</a:t>
            </a:r>
            <a:r>
              <a:rPr lang="en-US" altLang="zh-CN" sz="2000" dirty="0">
                <a:latin typeface="Arial Rounded MT"/>
              </a:rPr>
              <a:t>(10%)</a:t>
            </a:r>
            <a:endParaRPr lang="zh-CN" altLang="en-US" sz="2000" dirty="0">
              <a:latin typeface="Arial Rounded MT"/>
            </a:endParaRPr>
          </a:p>
          <a:p>
            <a:endParaRPr lang="zh-CN" altLang="en-US" dirty="0">
              <a:latin typeface="Arial Rounded MT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09101645-3371-89D5-9C62-0CF9DAFEDA45}"/>
              </a:ext>
            </a:extLst>
          </p:cNvPr>
          <p:cNvSpPr txBox="1"/>
          <p:nvPr/>
        </p:nvSpPr>
        <p:spPr>
          <a:xfrm>
            <a:off x="9713689" y="4695648"/>
            <a:ext cx="2122711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000" dirty="0">
                <a:latin typeface="Brush Script MT" panose="03060802040406070304" pitchFamily="66" charset="0"/>
              </a:rPr>
              <a:t>O</a:t>
            </a:r>
            <a:r>
              <a:rPr lang="en-US" altLang="zh-CN" sz="2000" dirty="0">
                <a:latin typeface="Arial Rounded MT"/>
              </a:rPr>
              <a:t>(0.1%)~</a:t>
            </a:r>
            <a:r>
              <a:rPr lang="en-US" altLang="zh-CN" sz="2000" dirty="0">
                <a:latin typeface="Brush Script MT" panose="03060802040406070304" pitchFamily="66" charset="0"/>
              </a:rPr>
              <a:t>O</a:t>
            </a:r>
            <a:r>
              <a:rPr lang="en-US" altLang="zh-CN" sz="2000" dirty="0">
                <a:latin typeface="Arial Rounded MT"/>
              </a:rPr>
              <a:t>(1%)</a:t>
            </a:r>
            <a:endParaRPr lang="zh-CN" altLang="en-US" sz="2000" dirty="0">
              <a:latin typeface="Arial Rounded MT"/>
            </a:endParaRPr>
          </a:p>
          <a:p>
            <a:endParaRPr lang="zh-CN" altLang="en-US" dirty="0">
              <a:latin typeface="Arial Rounded MT"/>
            </a:endParaRPr>
          </a:p>
        </p:txBody>
      </p:sp>
    </p:spTree>
    <p:extLst>
      <p:ext uri="{BB962C8B-B14F-4D97-AF65-F5344CB8AC3E}">
        <p14:creationId xmlns:p14="http://schemas.microsoft.com/office/powerpoint/2010/main" val="1212787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gravitational waves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19557" y="6398938"/>
            <a:ext cx="47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10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/>
              <p:nvPr/>
            </p:nvSpPr>
            <p:spPr>
              <a:xfrm>
                <a:off x="904669" y="1402944"/>
                <a:ext cx="10814888" cy="502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Chemical potential 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altLang="zh-CN" sz="2000" dirty="0"/>
                  <a:t> and mass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den>
                    </m:f>
                  </m:oMath>
                </a14:m>
                <a:r>
                  <a:rPr lang="en-US" altLang="zh-CN" sz="2000" b="1" dirty="0"/>
                  <a:t> evolve </a:t>
                </a:r>
                <a:r>
                  <a:rPr lang="en-US" altLang="zh-CN" sz="2000" dirty="0"/>
                  <a:t>due to slow roll and </a:t>
                </a:r>
                <a:r>
                  <a:rPr lang="en-US" altLang="zh-CN" sz="2000" b="1" dirty="0"/>
                  <a:t>backreaction.</a:t>
                </a:r>
                <a:endParaRPr lang="zh-CN" altLang="en-US" sz="2000" b="1" dirty="0"/>
              </a:p>
            </p:txBody>
          </p:sp>
        </mc:Choice>
        <mc:Fallback xmlns="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69" y="1402944"/>
                <a:ext cx="10814888" cy="502573"/>
              </a:xfrm>
              <a:prstGeom prst="rect">
                <a:avLst/>
              </a:prstGeom>
              <a:blipFill>
                <a:blip r:embed="rId3"/>
                <a:stretch>
                  <a:fillRect l="-507" b="-84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图表, 折线图&#10;&#10;描述已自动生成">
            <a:extLst>
              <a:ext uri="{FF2B5EF4-FFF2-40B4-BE49-F238E27FC236}">
                <a16:creationId xmlns:a16="http://schemas.microsoft.com/office/drawing/2014/main" id="{338EC6EF-D201-6769-2D13-EC56BE400B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324" y="1973799"/>
            <a:ext cx="3297304" cy="2564570"/>
          </a:xfrm>
          <a:prstGeom prst="rect">
            <a:avLst/>
          </a:prstGeom>
        </p:spPr>
      </p:pic>
      <p:pic>
        <p:nvPicPr>
          <p:cNvPr id="11" name="图片 10" descr="图表, 折线图&#10;&#10;描述已自动生成">
            <a:extLst>
              <a:ext uri="{FF2B5EF4-FFF2-40B4-BE49-F238E27FC236}">
                <a16:creationId xmlns:a16="http://schemas.microsoft.com/office/drawing/2014/main" id="{1A347A03-24BA-98FF-650F-8109552581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628" y="1973799"/>
            <a:ext cx="3208754" cy="2540858"/>
          </a:xfrm>
          <a:prstGeom prst="rect">
            <a:avLst/>
          </a:prstGeom>
        </p:spPr>
      </p:pic>
      <p:pic>
        <p:nvPicPr>
          <p:cNvPr id="12" name="图片 11" descr="图表&#10;&#10;描述已自动生成">
            <a:extLst>
              <a:ext uri="{FF2B5EF4-FFF2-40B4-BE49-F238E27FC236}">
                <a16:creationId xmlns:a16="http://schemas.microsoft.com/office/drawing/2014/main" id="{F30F531C-3C2F-F5B4-D4E7-F1C241041D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69" y="2322013"/>
            <a:ext cx="4027974" cy="4076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04A4F83-CFD6-22D0-9DF3-B992ADE25388}"/>
                  </a:ext>
                </a:extLst>
              </p:cNvPr>
              <p:cNvSpPr txBox="1"/>
              <p:nvPr/>
            </p:nvSpPr>
            <p:spPr>
              <a:xfrm>
                <a:off x="1369102" y="2073910"/>
                <a:ext cx="3981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latin typeface="Arial Rounded MT"/>
                  </a:rPr>
                  <a:t>Four benchmark points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>
                    <a:latin typeface="Arial Rounded MT"/>
                  </a:rPr>
                  <a:t> 60</a:t>
                </a:r>
                <a:endParaRPr lang="zh-CN" altLang="en-US" dirty="0">
                  <a:latin typeface="Arial Rounded MT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04A4F83-CFD6-22D0-9DF3-B992ADE25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102" y="2073910"/>
                <a:ext cx="3981064" cy="369332"/>
              </a:xfrm>
              <a:prstGeom prst="rect">
                <a:avLst/>
              </a:prstGeom>
              <a:blipFill>
                <a:blip r:embed="rId7"/>
                <a:stretch>
                  <a:fillRect l="-1378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E0399E21-C903-6BFD-58B7-708235FB6D67}"/>
              </a:ext>
            </a:extLst>
          </p:cNvPr>
          <p:cNvSpPr txBox="1"/>
          <p:nvPr/>
        </p:nvSpPr>
        <p:spPr>
          <a:xfrm>
            <a:off x="5716888" y="6245050"/>
            <a:ext cx="4273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aseline="30000" dirty="0"/>
              <a:t>*</a:t>
            </a:r>
            <a:r>
              <a:rPr lang="en-US" altLang="zh-CN" sz="1600" dirty="0" err="1"/>
              <a:t>Starobinsky</a:t>
            </a:r>
            <a:r>
              <a:rPr lang="en-US" altLang="zh-CN" sz="1600" dirty="0"/>
              <a:t> potential is chosen.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C1B4771-EB85-A22C-0270-E0FCF61C92AE}"/>
                  </a:ext>
                </a:extLst>
              </p:cNvPr>
              <p:cNvSpPr txBox="1"/>
              <p:nvPr/>
            </p:nvSpPr>
            <p:spPr>
              <a:xfrm>
                <a:off x="5767688" y="4673600"/>
                <a:ext cx="42735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N=60 slow roll and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80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increase</a:t>
                </a:r>
              </a:p>
              <a:p>
                <a:r>
                  <a:rPr lang="en-US" altLang="zh-CN" dirty="0"/>
                  <a:t>N=40~30 backreaction flatten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80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N=10 slow roll break down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CC1B4771-EB85-A22C-0270-E0FCF61C9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688" y="4673600"/>
                <a:ext cx="4273550" cy="923330"/>
              </a:xfrm>
              <a:prstGeom prst="rect">
                <a:avLst/>
              </a:prstGeom>
              <a:blipFill>
                <a:blip r:embed="rId8"/>
                <a:stretch>
                  <a:fillRect l="-1141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309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gravitational waves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19560" y="6398938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11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/>
              <p:nvPr/>
            </p:nvSpPr>
            <p:spPr>
              <a:xfrm>
                <a:off x="904671" y="1255077"/>
                <a:ext cx="10814888" cy="968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Large chemical potential 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altLang="zh-CN" sz="2000" dirty="0"/>
                  <a:t> dramatically enhances the GW.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GW elude CMB scale, but can be detected at (future) interferometer scale. 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71" y="1255077"/>
                <a:ext cx="10814888" cy="968791"/>
              </a:xfrm>
              <a:prstGeom prst="rect">
                <a:avLst/>
              </a:prstGeom>
              <a:blipFill>
                <a:blip r:embed="rId2"/>
                <a:stretch>
                  <a:fillRect l="-507" b="-100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 descr="图表&#10;&#10;描述已自动生成">
            <a:extLst>
              <a:ext uri="{FF2B5EF4-FFF2-40B4-BE49-F238E27FC236}">
                <a16:creationId xmlns:a16="http://schemas.microsoft.com/office/drawing/2014/main" id="{21206750-F7B0-C2E3-395B-A79A0F22A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91" y="2149874"/>
            <a:ext cx="6578567" cy="4323059"/>
          </a:xfrm>
          <a:prstGeom prst="rect">
            <a:avLst/>
          </a:prstGeom>
        </p:spPr>
      </p:pic>
      <p:graphicFrame>
        <p:nvGraphicFramePr>
          <p:cNvPr id="5" name="Table 25">
            <a:extLst>
              <a:ext uri="{FF2B5EF4-FFF2-40B4-BE49-F238E27FC236}">
                <a16:creationId xmlns:a16="http://schemas.microsoft.com/office/drawing/2014/main" id="{1AA0CFEC-BBEE-1B33-BF23-0E5AE76A2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170036"/>
              </p:ext>
            </p:extLst>
          </p:nvPr>
        </p:nvGraphicFramePr>
        <p:xfrm>
          <a:off x="8220372" y="2897499"/>
          <a:ext cx="2354106" cy="2153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702">
                  <a:extLst>
                    <a:ext uri="{9D8B030D-6E8A-4147-A177-3AD203B41FA5}">
                      <a16:colId xmlns:a16="http://schemas.microsoft.com/office/drawing/2014/main" val="402388849"/>
                    </a:ext>
                  </a:extLst>
                </a:gridCol>
                <a:gridCol w="784702">
                  <a:extLst>
                    <a:ext uri="{9D8B030D-6E8A-4147-A177-3AD203B41FA5}">
                      <a16:colId xmlns:a16="http://schemas.microsoft.com/office/drawing/2014/main" val="288170534"/>
                    </a:ext>
                  </a:extLst>
                </a:gridCol>
                <a:gridCol w="784702">
                  <a:extLst>
                    <a:ext uri="{9D8B030D-6E8A-4147-A177-3AD203B41FA5}">
                      <a16:colId xmlns:a16="http://schemas.microsoft.com/office/drawing/2014/main" val="2697765787"/>
                    </a:ext>
                  </a:extLst>
                </a:gridCol>
              </a:tblGrid>
              <a:tr h="69010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7516310"/>
                  </a:ext>
                </a:extLst>
              </a:tr>
              <a:tr h="2982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 ①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4.7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472762"/>
                  </a:ext>
                </a:extLst>
              </a:tr>
              <a:tr h="2982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 ②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2.75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1.3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7666147"/>
                  </a:ext>
                </a:extLst>
              </a:tr>
              <a:tr h="29826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 ③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2.4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1.3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287378"/>
                  </a:ext>
                </a:extLst>
              </a:tr>
              <a:tr h="298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/>
                        <a:t> ④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2.75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2.1</a:t>
                      </a:r>
                      <a:endParaRPr lang="zh-CN" alt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73141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ject 5">
                <a:extLst>
                  <a:ext uri="{FF2B5EF4-FFF2-40B4-BE49-F238E27FC236}">
                    <a16:creationId xmlns:a16="http://schemas.microsoft.com/office/drawing/2014/main" id="{5AAEB968-F176-2A34-0475-D2A0FCAE1740}"/>
                  </a:ext>
                </a:extLst>
              </p:cNvPr>
              <p:cNvSpPr txBox="1"/>
              <p:nvPr/>
            </p:nvSpPr>
            <p:spPr>
              <a:xfrm>
                <a:off x="9082088" y="3032125"/>
                <a:ext cx="600075" cy="4508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𝐶𝑀𝐵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Object 5">
                <a:extLst>
                  <a:ext uri="{FF2B5EF4-FFF2-40B4-BE49-F238E27FC236}">
                    <a16:creationId xmlns:a16="http://schemas.microsoft.com/office/drawing/2014/main" id="{5AAEB968-F176-2A34-0475-D2A0FCAE1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2088" y="3032125"/>
                <a:ext cx="600075" cy="450850"/>
              </a:xfrm>
              <a:prstGeom prst="rect">
                <a:avLst/>
              </a:prstGeom>
              <a:blipFill>
                <a:blip r:embed="rId4"/>
                <a:stretch>
                  <a:fillRect l="-3061" r="-3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Object 6">
                <a:extLst>
                  <a:ext uri="{FF2B5EF4-FFF2-40B4-BE49-F238E27FC236}">
                    <a16:creationId xmlns:a16="http://schemas.microsoft.com/office/drawing/2014/main" id="{A213CBEC-0C5A-0980-0A56-5141D3A942A4}"/>
                  </a:ext>
                </a:extLst>
              </p:cNvPr>
              <p:cNvSpPr txBox="1"/>
              <p:nvPr/>
            </p:nvSpPr>
            <p:spPr>
              <a:xfrm>
                <a:off x="9964738" y="2959100"/>
                <a:ext cx="558800" cy="596900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𝐶𝑀𝐵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Object 6">
                <a:extLst>
                  <a:ext uri="{FF2B5EF4-FFF2-40B4-BE49-F238E27FC236}">
                    <a16:creationId xmlns:a16="http://schemas.microsoft.com/office/drawing/2014/main" id="{A213CBEC-0C5A-0980-0A56-5141D3A942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738" y="2959100"/>
                <a:ext cx="558800" cy="596900"/>
              </a:xfrm>
              <a:prstGeom prst="rect">
                <a:avLst/>
              </a:prstGeom>
              <a:blipFill>
                <a:blip r:embed="rId5"/>
                <a:stretch>
                  <a:fillRect r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D7E5614-F789-8139-3CE2-1B2E818F0FFB}"/>
              </a:ext>
            </a:extLst>
          </p:cNvPr>
          <p:cNvCxnSpPr>
            <a:cxnSpLocks/>
          </p:cNvCxnSpPr>
          <p:nvPr/>
        </p:nvCxnSpPr>
        <p:spPr>
          <a:xfrm>
            <a:off x="8483600" y="2897499"/>
            <a:ext cx="209087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C2EC7AC-F5D8-2611-315C-505B51363134}"/>
              </a:ext>
            </a:extLst>
          </p:cNvPr>
          <p:cNvCxnSpPr>
            <a:cxnSpLocks/>
          </p:cNvCxnSpPr>
          <p:nvPr/>
        </p:nvCxnSpPr>
        <p:spPr>
          <a:xfrm>
            <a:off x="8483600" y="3557899"/>
            <a:ext cx="2090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718DE4F9-67E0-7D02-FA8F-5C1DF53398EF}"/>
              </a:ext>
            </a:extLst>
          </p:cNvPr>
          <p:cNvCxnSpPr>
            <a:cxnSpLocks/>
          </p:cNvCxnSpPr>
          <p:nvPr/>
        </p:nvCxnSpPr>
        <p:spPr>
          <a:xfrm>
            <a:off x="8483600" y="3951599"/>
            <a:ext cx="2090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C20F4D4-2BF4-93C9-B10C-8C8C5813509D}"/>
              </a:ext>
            </a:extLst>
          </p:cNvPr>
          <p:cNvCxnSpPr>
            <a:cxnSpLocks/>
          </p:cNvCxnSpPr>
          <p:nvPr/>
        </p:nvCxnSpPr>
        <p:spPr>
          <a:xfrm>
            <a:off x="8483600" y="4338949"/>
            <a:ext cx="2090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BD827A35-60FC-844E-9E98-3A603676A9D2}"/>
              </a:ext>
            </a:extLst>
          </p:cNvPr>
          <p:cNvCxnSpPr>
            <a:cxnSpLocks/>
          </p:cNvCxnSpPr>
          <p:nvPr/>
        </p:nvCxnSpPr>
        <p:spPr>
          <a:xfrm>
            <a:off x="8483600" y="4688199"/>
            <a:ext cx="2090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A9E9C83D-1B7E-1ED3-CE12-D7E7C5227D21}"/>
              </a:ext>
            </a:extLst>
          </p:cNvPr>
          <p:cNvCxnSpPr>
            <a:cxnSpLocks/>
          </p:cNvCxnSpPr>
          <p:nvPr/>
        </p:nvCxnSpPr>
        <p:spPr>
          <a:xfrm>
            <a:off x="8483600" y="5065246"/>
            <a:ext cx="2090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A3DDAFCC-B094-9CEA-E3FB-8CBE43BA4F83}"/>
              </a:ext>
            </a:extLst>
          </p:cNvPr>
          <p:cNvCxnSpPr>
            <a:cxnSpLocks/>
          </p:cNvCxnSpPr>
          <p:nvPr/>
        </p:nvCxnSpPr>
        <p:spPr>
          <a:xfrm>
            <a:off x="8945563" y="2897499"/>
            <a:ext cx="0" cy="21677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046772C2-E869-5699-BF45-EBF2C8E92971}"/>
              </a:ext>
            </a:extLst>
          </p:cNvPr>
          <p:cNvCxnSpPr>
            <a:cxnSpLocks/>
          </p:cNvCxnSpPr>
          <p:nvPr/>
        </p:nvCxnSpPr>
        <p:spPr>
          <a:xfrm>
            <a:off x="9834563" y="2901938"/>
            <a:ext cx="0" cy="21677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797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Conclusions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19560" y="6398938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12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/>
              <p:nvPr/>
            </p:nvSpPr>
            <p:spPr>
              <a:xfrm>
                <a:off x="904672" y="1402944"/>
                <a:ext cx="10814888" cy="437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Massive gauge boson can be </a:t>
                </a:r>
                <a:r>
                  <a:rPr lang="en-US" altLang="zh-CN" sz="2000" b="1" dirty="0"/>
                  <a:t>sufficiently produced </a:t>
                </a:r>
                <a:r>
                  <a:rPr lang="en-US" altLang="zh-CN" sz="2000" dirty="0"/>
                  <a:t>by </a:t>
                </a:r>
                <a:r>
                  <a:rPr lang="en-US" altLang="zh-CN" sz="2000" dirty="0" err="1"/>
                  <a:t>Chern</a:t>
                </a:r>
                <a:r>
                  <a:rPr lang="en-US" altLang="zh-CN" sz="2000" dirty="0"/>
                  <a:t>-Simons</a:t>
                </a:r>
                <a:r>
                  <a:rPr lang="en-US" altLang="zh-CN" sz="2000" b="1" dirty="0"/>
                  <a:t> </a:t>
                </a:r>
                <a14:m>
                  <m:oMath xmlns:m="http://schemas.openxmlformats.org/officeDocument/2006/math">
                    <m:r>
                      <a:rPr lang="zh-CN" altLang="en-US" sz="2000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sSup>
                      <m:sSupPr>
                        <m:ctrlP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zh-CN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p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sSub>
                      <m:sSubPr>
                        <m:ctrlP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altLang="zh-CN" sz="2000" b="1" dirty="0"/>
                  <a:t>  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6" name="TextBox 3">
                <a:extLst>
                  <a:ext uri="{FF2B5EF4-FFF2-40B4-BE49-F238E27FC236}">
                    <a16:creationId xmlns:a16="http://schemas.microsoft.com/office/drawing/2014/main" id="{321352A2-6F7D-9BC8-DCA9-C12FAF9D94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72" y="1402944"/>
                <a:ext cx="10814888" cy="437492"/>
              </a:xfrm>
              <a:prstGeom prst="rect">
                <a:avLst/>
              </a:prstGeom>
              <a:blipFill>
                <a:blip r:embed="rId2"/>
                <a:stretch>
                  <a:fillRect l="-507" t="-4167" b="-19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3">
            <a:extLst>
              <a:ext uri="{FF2B5EF4-FFF2-40B4-BE49-F238E27FC236}">
                <a16:creationId xmlns:a16="http://schemas.microsoft.com/office/drawing/2014/main" id="{CE4013B9-2C55-49F8-8EA4-11FA541C4F94}"/>
              </a:ext>
            </a:extLst>
          </p:cNvPr>
          <p:cNvSpPr txBox="1"/>
          <p:nvPr/>
        </p:nvSpPr>
        <p:spPr>
          <a:xfrm>
            <a:off x="904671" y="2153771"/>
            <a:ext cx="10814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We constrain Chemical potential and mass from CMB measured by Planck 2018</a:t>
            </a:r>
            <a:endParaRPr lang="zh-CN" alt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9EC21F-A742-CB79-011E-4B8517481D54}"/>
              </a:ext>
            </a:extLst>
          </p:cNvPr>
          <p:cNvSpPr txBox="1"/>
          <p:nvPr/>
        </p:nvSpPr>
        <p:spPr>
          <a:xfrm>
            <a:off x="904671" y="2870325"/>
            <a:ext cx="10814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We show </a:t>
            </a:r>
            <a:r>
              <a:rPr lang="en-US" altLang="zh-CN" sz="2000" b="1" dirty="0"/>
              <a:t>oscillation pattern </a:t>
            </a:r>
            <a:r>
              <a:rPr lang="en-US" altLang="zh-CN" sz="2000" dirty="0"/>
              <a:t>in </a:t>
            </a:r>
            <a:r>
              <a:rPr lang="en-US" altLang="zh-CN" sz="2000" dirty="0" err="1"/>
              <a:t>Bispectrum</a:t>
            </a:r>
            <a:r>
              <a:rPr lang="en-US" altLang="zh-CN" sz="2000" dirty="0"/>
              <a:t> and </a:t>
            </a:r>
            <a:r>
              <a:rPr lang="en-US" altLang="zh-CN" sz="2000" b="1" dirty="0"/>
              <a:t>P-violation</a:t>
            </a:r>
            <a:r>
              <a:rPr lang="en-US" altLang="zh-CN" sz="2000" dirty="0"/>
              <a:t> in </a:t>
            </a:r>
            <a:r>
              <a:rPr lang="en-US" altLang="zh-CN" sz="2000" dirty="0" err="1"/>
              <a:t>Trispectrum</a:t>
            </a:r>
            <a:endParaRPr lang="zh-CN" altLang="en-US" sz="2000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A752C3E-5823-8BFC-CACA-6056059CE983}"/>
              </a:ext>
            </a:extLst>
          </p:cNvPr>
          <p:cNvSpPr txBox="1"/>
          <p:nvPr/>
        </p:nvSpPr>
        <p:spPr>
          <a:xfrm>
            <a:off x="904671" y="3586879"/>
            <a:ext cx="10814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We study the backreaction and evolution of chemical potential and mass. We show the </a:t>
            </a:r>
            <a:r>
              <a:rPr lang="en-US" altLang="zh-CN" sz="2000" b="1" dirty="0"/>
              <a:t>gravitational wave</a:t>
            </a:r>
            <a:r>
              <a:rPr lang="en-US" altLang="zh-CN" sz="2000" dirty="0"/>
              <a:t>(smaller than CMB scale) can be detected by the whole range of interferometers.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99443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Outlooks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19560" y="6398938"/>
            <a:ext cx="47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13</a:t>
            </a:r>
            <a:endParaRPr lang="zh-CN" altLang="en-US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321352A2-6F7D-9BC8-DCA9-C12FAF9D94A8}"/>
              </a:ext>
            </a:extLst>
          </p:cNvPr>
          <p:cNvSpPr txBox="1"/>
          <p:nvPr/>
        </p:nvSpPr>
        <p:spPr>
          <a:xfrm>
            <a:off x="904672" y="1402944"/>
            <a:ext cx="2514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/>
              <a:t>Schwinger effect</a:t>
            </a:r>
            <a:r>
              <a:rPr lang="en-US" altLang="zh-CN" sz="2000" dirty="0"/>
              <a:t>:</a:t>
            </a:r>
            <a:endParaRPr lang="zh-CN" alt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44A63E-C124-3315-F091-F2C391B498EF}"/>
                  </a:ext>
                </a:extLst>
              </p:cNvPr>
              <p:cNvSpPr txBox="1"/>
              <p:nvPr/>
            </p:nvSpPr>
            <p:spPr>
              <a:xfrm>
                <a:off x="1605279" y="1859280"/>
                <a:ext cx="8104977" cy="400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dirty="0"/>
                  <a:t> 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acc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1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zh-CN" altLang="en-US" sz="1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zh-CN" altLang="en-US" sz="18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𝑚𝑎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zh-CN" sz="1800" dirty="0"/>
                  <a:t>. Fermion loops give gauge boson effective mass</a:t>
                </a:r>
                <a:endParaRPr lang="zh-CN" altLang="en-US" dirty="0"/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2A44A63E-C124-3315-F091-F2C391B498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279" y="1859280"/>
                <a:ext cx="8104977" cy="400879"/>
              </a:xfrm>
              <a:prstGeom prst="rect">
                <a:avLst/>
              </a:prstGeom>
              <a:blipFill>
                <a:blip r:embed="rId2"/>
                <a:stretch>
                  <a:fillRect t="-4545" b="-18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32F14A80-5CF3-2734-C4F8-6E911263BFC4}"/>
              </a:ext>
            </a:extLst>
          </p:cNvPr>
          <p:cNvSpPr txBox="1"/>
          <p:nvPr/>
        </p:nvSpPr>
        <p:spPr>
          <a:xfrm>
            <a:off x="1605279" y="2993998"/>
            <a:ext cx="675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 2) Baryon asymmetry? </a:t>
            </a:r>
            <a:endParaRPr lang="zh-CN" altLang="en-US" dirty="0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81A86BBE-0263-22B2-A996-AB7FC0BF8082}"/>
              </a:ext>
            </a:extLst>
          </p:cNvPr>
          <p:cNvSpPr txBox="1"/>
          <p:nvPr/>
        </p:nvSpPr>
        <p:spPr>
          <a:xfrm>
            <a:off x="829171" y="3605813"/>
            <a:ext cx="2514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/>
              <a:t>Cosmic string</a:t>
            </a:r>
            <a:r>
              <a:rPr lang="en-US" altLang="zh-CN" sz="2000" dirty="0"/>
              <a:t>:</a:t>
            </a:r>
            <a:endParaRPr lang="zh-CN" altLang="en-US" sz="20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2D84901-6EE2-DF74-AAAA-EF8C9FC02FD3}"/>
              </a:ext>
            </a:extLst>
          </p:cNvPr>
          <p:cNvSpPr txBox="1"/>
          <p:nvPr/>
        </p:nvSpPr>
        <p:spPr>
          <a:xfrm>
            <a:off x="1605279" y="4294519"/>
            <a:ext cx="675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 1) Topological defect created by phase transition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0C2F938-17D0-89AD-3CC8-5860C9DCD2F9}"/>
              </a:ext>
            </a:extLst>
          </p:cNvPr>
          <p:cNvSpPr txBox="1"/>
          <p:nvPr/>
        </p:nvSpPr>
        <p:spPr>
          <a:xfrm>
            <a:off x="1605279" y="4925197"/>
            <a:ext cx="675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/>
              <a:t> 2) Large scale structure and dark matter </a:t>
            </a:r>
            <a:endParaRPr lang="zh-CN" altLang="en-US" dirty="0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28211B15-31DF-C370-9E11-CEF628068385}"/>
              </a:ext>
            </a:extLst>
          </p:cNvPr>
          <p:cNvSpPr/>
          <p:nvPr/>
        </p:nvSpPr>
        <p:spPr>
          <a:xfrm>
            <a:off x="3812796" y="2403987"/>
            <a:ext cx="461395" cy="45710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Freeform: Shape 10">
            <a:extLst>
              <a:ext uri="{FF2B5EF4-FFF2-40B4-BE49-F238E27FC236}">
                <a16:creationId xmlns:a16="http://schemas.microsoft.com/office/drawing/2014/main" id="{50F2427C-C096-53C7-BCFA-6255DCC57C6C}"/>
              </a:ext>
            </a:extLst>
          </p:cNvPr>
          <p:cNvSpPr/>
          <p:nvPr/>
        </p:nvSpPr>
        <p:spPr>
          <a:xfrm>
            <a:off x="3038930" y="2521867"/>
            <a:ext cx="774192" cy="164618"/>
          </a:xfrm>
          <a:custGeom>
            <a:avLst/>
            <a:gdLst>
              <a:gd name="connsiteX0" fmla="*/ 0 w 774192"/>
              <a:gd name="connsiteY0" fmla="*/ 140213 h 164618"/>
              <a:gd name="connsiteX1" fmla="*/ 109728 w 774192"/>
              <a:gd name="connsiteY1" fmla="*/ 12197 h 164618"/>
              <a:gd name="connsiteX2" fmla="*/ 170688 w 774192"/>
              <a:gd name="connsiteY2" fmla="*/ 140213 h 164618"/>
              <a:gd name="connsiteX3" fmla="*/ 268224 w 774192"/>
              <a:gd name="connsiteY3" fmla="*/ 5 h 164618"/>
              <a:gd name="connsiteX4" fmla="*/ 316992 w 774192"/>
              <a:gd name="connsiteY4" fmla="*/ 146309 h 164618"/>
              <a:gd name="connsiteX5" fmla="*/ 414528 w 774192"/>
              <a:gd name="connsiteY5" fmla="*/ 6101 h 164618"/>
              <a:gd name="connsiteX6" fmla="*/ 469392 w 774192"/>
              <a:gd name="connsiteY6" fmla="*/ 158501 h 164618"/>
              <a:gd name="connsiteX7" fmla="*/ 542544 w 774192"/>
              <a:gd name="connsiteY7" fmla="*/ 12197 h 164618"/>
              <a:gd name="connsiteX8" fmla="*/ 621792 w 774192"/>
              <a:gd name="connsiteY8" fmla="*/ 164597 h 164618"/>
              <a:gd name="connsiteX9" fmla="*/ 688848 w 774192"/>
              <a:gd name="connsiteY9" fmla="*/ 24389 h 164618"/>
              <a:gd name="connsiteX10" fmla="*/ 774192 w 774192"/>
              <a:gd name="connsiteY10" fmla="*/ 164597 h 16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4192" h="164618">
                <a:moveTo>
                  <a:pt x="0" y="140213"/>
                </a:moveTo>
                <a:cubicBezTo>
                  <a:pt x="40640" y="76205"/>
                  <a:pt x="81280" y="12197"/>
                  <a:pt x="109728" y="12197"/>
                </a:cubicBezTo>
                <a:cubicBezTo>
                  <a:pt x="138176" y="12197"/>
                  <a:pt x="144272" y="142245"/>
                  <a:pt x="170688" y="140213"/>
                </a:cubicBezTo>
                <a:cubicBezTo>
                  <a:pt x="197104" y="138181"/>
                  <a:pt x="243840" y="-1011"/>
                  <a:pt x="268224" y="5"/>
                </a:cubicBezTo>
                <a:cubicBezTo>
                  <a:pt x="292608" y="1021"/>
                  <a:pt x="292608" y="145293"/>
                  <a:pt x="316992" y="146309"/>
                </a:cubicBezTo>
                <a:cubicBezTo>
                  <a:pt x="341376" y="147325"/>
                  <a:pt x="389128" y="4069"/>
                  <a:pt x="414528" y="6101"/>
                </a:cubicBezTo>
                <a:cubicBezTo>
                  <a:pt x="439928" y="8133"/>
                  <a:pt x="448056" y="157485"/>
                  <a:pt x="469392" y="158501"/>
                </a:cubicBezTo>
                <a:cubicBezTo>
                  <a:pt x="490728" y="159517"/>
                  <a:pt x="517144" y="11181"/>
                  <a:pt x="542544" y="12197"/>
                </a:cubicBezTo>
                <a:cubicBezTo>
                  <a:pt x="567944" y="13213"/>
                  <a:pt x="597408" y="162565"/>
                  <a:pt x="621792" y="164597"/>
                </a:cubicBezTo>
                <a:cubicBezTo>
                  <a:pt x="646176" y="166629"/>
                  <a:pt x="663448" y="24389"/>
                  <a:pt x="688848" y="24389"/>
                </a:cubicBezTo>
                <a:cubicBezTo>
                  <a:pt x="714248" y="24389"/>
                  <a:pt x="744220" y="94493"/>
                  <a:pt x="774192" y="1645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: Shape 10">
            <a:extLst>
              <a:ext uri="{FF2B5EF4-FFF2-40B4-BE49-F238E27FC236}">
                <a16:creationId xmlns:a16="http://schemas.microsoft.com/office/drawing/2014/main" id="{147F0315-2492-7CF4-9F36-027B5CAE4193}"/>
              </a:ext>
            </a:extLst>
          </p:cNvPr>
          <p:cNvSpPr/>
          <p:nvPr/>
        </p:nvSpPr>
        <p:spPr>
          <a:xfrm rot="21411882">
            <a:off x="4281051" y="2531736"/>
            <a:ext cx="774192" cy="164618"/>
          </a:xfrm>
          <a:custGeom>
            <a:avLst/>
            <a:gdLst>
              <a:gd name="connsiteX0" fmla="*/ 0 w 774192"/>
              <a:gd name="connsiteY0" fmla="*/ 140213 h 164618"/>
              <a:gd name="connsiteX1" fmla="*/ 109728 w 774192"/>
              <a:gd name="connsiteY1" fmla="*/ 12197 h 164618"/>
              <a:gd name="connsiteX2" fmla="*/ 170688 w 774192"/>
              <a:gd name="connsiteY2" fmla="*/ 140213 h 164618"/>
              <a:gd name="connsiteX3" fmla="*/ 268224 w 774192"/>
              <a:gd name="connsiteY3" fmla="*/ 5 h 164618"/>
              <a:gd name="connsiteX4" fmla="*/ 316992 w 774192"/>
              <a:gd name="connsiteY4" fmla="*/ 146309 h 164618"/>
              <a:gd name="connsiteX5" fmla="*/ 414528 w 774192"/>
              <a:gd name="connsiteY5" fmla="*/ 6101 h 164618"/>
              <a:gd name="connsiteX6" fmla="*/ 469392 w 774192"/>
              <a:gd name="connsiteY6" fmla="*/ 158501 h 164618"/>
              <a:gd name="connsiteX7" fmla="*/ 542544 w 774192"/>
              <a:gd name="connsiteY7" fmla="*/ 12197 h 164618"/>
              <a:gd name="connsiteX8" fmla="*/ 621792 w 774192"/>
              <a:gd name="connsiteY8" fmla="*/ 164597 h 164618"/>
              <a:gd name="connsiteX9" fmla="*/ 688848 w 774192"/>
              <a:gd name="connsiteY9" fmla="*/ 24389 h 164618"/>
              <a:gd name="connsiteX10" fmla="*/ 774192 w 774192"/>
              <a:gd name="connsiteY10" fmla="*/ 164597 h 16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4192" h="164618">
                <a:moveTo>
                  <a:pt x="0" y="140213"/>
                </a:moveTo>
                <a:cubicBezTo>
                  <a:pt x="40640" y="76205"/>
                  <a:pt x="81280" y="12197"/>
                  <a:pt x="109728" y="12197"/>
                </a:cubicBezTo>
                <a:cubicBezTo>
                  <a:pt x="138176" y="12197"/>
                  <a:pt x="144272" y="142245"/>
                  <a:pt x="170688" y="140213"/>
                </a:cubicBezTo>
                <a:cubicBezTo>
                  <a:pt x="197104" y="138181"/>
                  <a:pt x="243840" y="-1011"/>
                  <a:pt x="268224" y="5"/>
                </a:cubicBezTo>
                <a:cubicBezTo>
                  <a:pt x="292608" y="1021"/>
                  <a:pt x="292608" y="145293"/>
                  <a:pt x="316992" y="146309"/>
                </a:cubicBezTo>
                <a:cubicBezTo>
                  <a:pt x="341376" y="147325"/>
                  <a:pt x="389128" y="4069"/>
                  <a:pt x="414528" y="6101"/>
                </a:cubicBezTo>
                <a:cubicBezTo>
                  <a:pt x="439928" y="8133"/>
                  <a:pt x="448056" y="157485"/>
                  <a:pt x="469392" y="158501"/>
                </a:cubicBezTo>
                <a:cubicBezTo>
                  <a:pt x="490728" y="159517"/>
                  <a:pt x="517144" y="11181"/>
                  <a:pt x="542544" y="12197"/>
                </a:cubicBezTo>
                <a:cubicBezTo>
                  <a:pt x="567944" y="13213"/>
                  <a:pt x="597408" y="162565"/>
                  <a:pt x="621792" y="164597"/>
                </a:cubicBezTo>
                <a:cubicBezTo>
                  <a:pt x="646176" y="166629"/>
                  <a:pt x="663448" y="24389"/>
                  <a:pt x="688848" y="24389"/>
                </a:cubicBezTo>
                <a:cubicBezTo>
                  <a:pt x="714248" y="24389"/>
                  <a:pt x="744220" y="94493"/>
                  <a:pt x="774192" y="1645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AB514EA5-E0B7-29E0-C80F-5ED1B8C5386A}"/>
              </a:ext>
            </a:extLst>
          </p:cNvPr>
          <p:cNvCxnSpPr>
            <a:endCxn id="3" idx="0"/>
          </p:cNvCxnSpPr>
          <p:nvPr/>
        </p:nvCxnSpPr>
        <p:spPr>
          <a:xfrm flipH="1">
            <a:off x="4043494" y="2332139"/>
            <a:ext cx="75500" cy="718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CE8E1F2C-E66C-745E-7E91-9E35C09F8B91}"/>
              </a:ext>
            </a:extLst>
          </p:cNvPr>
          <p:cNvCxnSpPr>
            <a:cxnSpLocks/>
          </p:cNvCxnSpPr>
          <p:nvPr/>
        </p:nvCxnSpPr>
        <p:spPr>
          <a:xfrm>
            <a:off x="4042027" y="2403987"/>
            <a:ext cx="76967" cy="853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C287B5F-7480-BB34-8AF4-77E71C630AD0}"/>
              </a:ext>
            </a:extLst>
          </p:cNvPr>
          <p:cNvCxnSpPr>
            <a:cxnSpLocks/>
          </p:cNvCxnSpPr>
          <p:nvPr/>
        </p:nvCxnSpPr>
        <p:spPr>
          <a:xfrm>
            <a:off x="4059767" y="2765899"/>
            <a:ext cx="54300" cy="951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A928542E-C5AC-5C83-C657-A2FBB60939D1}"/>
              </a:ext>
            </a:extLst>
          </p:cNvPr>
          <p:cNvCxnSpPr>
            <a:cxnSpLocks/>
          </p:cNvCxnSpPr>
          <p:nvPr/>
        </p:nvCxnSpPr>
        <p:spPr>
          <a:xfrm flipH="1">
            <a:off x="4056830" y="2855349"/>
            <a:ext cx="57237" cy="7285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32C8CAFE-2376-E579-D400-F279BC3F45B0}"/>
                  </a:ext>
                </a:extLst>
              </p:cNvPr>
              <p:cNvSpPr txBox="1"/>
              <p:nvPr/>
            </p:nvSpPr>
            <p:spPr>
              <a:xfrm>
                <a:off x="3920701" y="2141291"/>
                <a:ext cx="70991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32C8CAFE-2376-E579-D400-F279BC3F45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701" y="2141291"/>
                <a:ext cx="709918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3868D4D-629C-9260-EE40-03EE3F8A7509}"/>
                  </a:ext>
                </a:extLst>
              </p:cNvPr>
              <p:cNvSpPr txBox="1"/>
              <p:nvPr/>
            </p:nvSpPr>
            <p:spPr>
              <a:xfrm>
                <a:off x="3418840" y="2274398"/>
                <a:ext cx="2106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3868D4D-629C-9260-EE40-03EE3F8A7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8840" y="2274398"/>
                <a:ext cx="210634" cy="276999"/>
              </a:xfrm>
              <a:prstGeom prst="rect">
                <a:avLst/>
              </a:prstGeom>
              <a:blipFill>
                <a:blip r:embed="rId4"/>
                <a:stretch>
                  <a:fillRect l="-26471" r="-23529" b="-6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0964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four-point correlation functions(Back-up)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32004" y="6398938"/>
            <a:ext cx="459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14</a:t>
            </a:r>
            <a:endParaRPr lang="zh-CN" altLang="en-US" dirty="0"/>
          </a:p>
        </p:txBody>
      </p:sp>
      <p:pic>
        <p:nvPicPr>
          <p:cNvPr id="4" name="图片 3" descr="图示&#10;&#10;描述已自动生成">
            <a:extLst>
              <a:ext uri="{FF2B5EF4-FFF2-40B4-BE49-F238E27FC236}">
                <a16:creationId xmlns:a16="http://schemas.microsoft.com/office/drawing/2014/main" id="{6B988313-9E10-2D62-96B1-6F0391F43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752" y="1745679"/>
            <a:ext cx="2526088" cy="2300315"/>
          </a:xfrm>
          <a:prstGeom prst="rect">
            <a:avLst/>
          </a:prstGeom>
        </p:spPr>
      </p:pic>
      <p:pic>
        <p:nvPicPr>
          <p:cNvPr id="7" name="图片 6" descr="图表&#10;&#10;描述已自动生成">
            <a:extLst>
              <a:ext uri="{FF2B5EF4-FFF2-40B4-BE49-F238E27FC236}">
                <a16:creationId xmlns:a16="http://schemas.microsoft.com/office/drawing/2014/main" id="{E710CBB0-84EE-8CFB-0B6C-7E927767C7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528" y="1579853"/>
            <a:ext cx="1725872" cy="246614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955EA46-B9D2-844C-BB81-E39E277A9051}"/>
              </a:ext>
            </a:extLst>
          </p:cNvPr>
          <p:cNvSpPr txBox="1"/>
          <p:nvPr/>
        </p:nvSpPr>
        <p:spPr>
          <a:xfrm>
            <a:off x="2270760" y="3930134"/>
            <a:ext cx="107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Config. I</a:t>
            </a:r>
            <a:endParaRPr lang="zh-CN" altLang="en-US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66C0170-1369-7019-6440-2DA10D7EC56E}"/>
              </a:ext>
            </a:extLst>
          </p:cNvPr>
          <p:cNvSpPr txBox="1"/>
          <p:nvPr/>
        </p:nvSpPr>
        <p:spPr>
          <a:xfrm>
            <a:off x="5429856" y="4023888"/>
            <a:ext cx="1529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Config. II</a:t>
            </a:r>
            <a:endParaRPr lang="zh-CN" altLang="en-US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FAB3D91-726B-96AA-EB73-DBB2B441D351}"/>
              </a:ext>
            </a:extLst>
          </p:cNvPr>
          <p:cNvSpPr txBox="1"/>
          <p:nvPr/>
        </p:nvSpPr>
        <p:spPr>
          <a:xfrm>
            <a:off x="1879600" y="4521200"/>
            <a:ext cx="568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Blue and red triangles rotate about the dashed line.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6835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Why P-odd is </a:t>
            </a:r>
            <a:r>
              <a:rPr lang="en-US" altLang="zh-CN" sz="2400" b="1" dirty="0" err="1">
                <a:latin typeface="Arial Rounded MT Bold" panose="020F0704030504030204" pitchFamily="34" charset="0"/>
              </a:rPr>
              <a:t>Im</a:t>
            </a:r>
            <a:r>
              <a:rPr lang="en-US" altLang="zh-CN" sz="2400" b="1" dirty="0">
                <a:latin typeface="Arial Rounded MT Bold" panose="020F0704030504030204" pitchFamily="34" charset="0"/>
              </a:rPr>
              <a:t>[T](Back-up)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736198" y="6398938"/>
            <a:ext cx="45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15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95FC3D-15BB-EC3F-E112-19F8EFB8F917}"/>
                  </a:ext>
                </a:extLst>
              </p:cNvPr>
              <p:cNvSpPr txBox="1"/>
              <p:nvPr/>
            </p:nvSpPr>
            <p:spPr>
              <a:xfrm>
                <a:off x="1118470" y="1777627"/>
                <a:ext cx="3256341" cy="11941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(2</m:t>
                                  </m:r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zh-CN" altLang="en-US" i="1">
                          <a:latin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</m:d>
                      <m:sSup>
                        <m:sSupPr>
                          <m:ctrlP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CN" b="1" dirty="0"/>
              </a:p>
              <a:p>
                <a:r>
                  <a:rPr lang="en-US" altLang="zh-CN" b="1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latin typeface="Cambria Math" panose="02040503050406030204" pitchFamily="18" charset="0"/>
                      </a:rPr>
                      <m:t>              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(2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nary>
                    <m:sSup>
                      <m:sSup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sSup>
                      <m:sSup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𝒙</m:t>
                        </m:r>
                      </m:sup>
                    </m:sSup>
                  </m:oMath>
                </a14:m>
                <a:endParaRPr lang="en-US" altLang="zh-CN" b="1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DD95FC3D-15BB-EC3F-E112-19F8EFB8F9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470" y="1777627"/>
                <a:ext cx="3256341" cy="11941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F0ED6F6-EFA6-BB66-24B2-B903A57CD2AE}"/>
                  </a:ext>
                </a:extLst>
              </p:cNvPr>
              <p:cNvSpPr txBox="1"/>
              <p:nvPr/>
            </p:nvSpPr>
            <p:spPr>
              <a:xfrm>
                <a:off x="-205235" y="3148684"/>
                <a:ext cx="6096698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(2</m:t>
                                  </m:r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zh-CN" alt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𝜁</m:t>
                      </m:r>
                      <m:d>
                        <m:dPr>
                          <m:ctrlP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</m:d>
                      <m:sSup>
                        <m:sSupPr>
                          <m:ctrlPr>
                            <a:rPr lang="en-US" altLang="zh-CN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FF0ED6F6-EFA6-BB66-24B2-B903A57CD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5235" y="3148684"/>
                <a:ext cx="6096698" cy="818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7FD221F-7ACC-5648-3B52-E2EC47AF58FD}"/>
                  </a:ext>
                </a:extLst>
              </p:cNvPr>
              <p:cNvSpPr txBox="1"/>
              <p:nvPr/>
            </p:nvSpPr>
            <p:spPr>
              <a:xfrm>
                <a:off x="1065402" y="4301347"/>
                <a:ext cx="76927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 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𝜁</m:t>
                    </m:r>
                    <m:d>
                      <m:dPr>
                        <m:ctrlPr>
                          <a:rPr lang="en-US" altLang="zh-CN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</m:oMath>
                </a14:m>
                <a:r>
                  <a:rPr lang="en-US" altLang="zh-CN" dirty="0"/>
                  <a:t> share the same real part, but different Imaginary part. </a:t>
                </a:r>
                <a:endParaRPr lang="zh-CN" altLang="en-US" dirty="0"/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7FD221F-7ACC-5648-3B52-E2EC47AF5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402" y="4301347"/>
                <a:ext cx="7692704" cy="369332"/>
              </a:xfrm>
              <a:prstGeom prst="rect">
                <a:avLst/>
              </a:prstGeom>
              <a:blipFill>
                <a:blip r:embed="rId4"/>
                <a:stretch>
                  <a:fillRect l="-238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5781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Zigzag in massive P-odd(Back-up)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585196" y="6398938"/>
            <a:ext cx="60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16</a:t>
            </a:r>
            <a:endParaRPr lang="zh-CN" altLang="en-US" dirty="0"/>
          </a:p>
        </p:txBody>
      </p:sp>
      <p:pic>
        <p:nvPicPr>
          <p:cNvPr id="5" name="图片 4" descr="图表, 折线图&#10;&#10;描述已自动生成">
            <a:extLst>
              <a:ext uri="{FF2B5EF4-FFF2-40B4-BE49-F238E27FC236}">
                <a16:creationId xmlns:a16="http://schemas.microsoft.com/office/drawing/2014/main" id="{2DF2B5BB-EBC0-4BA3-5E12-025DBA60F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719" y="1739244"/>
            <a:ext cx="5920733" cy="40392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ject 8">
                <a:extLst>
                  <a:ext uri="{FF2B5EF4-FFF2-40B4-BE49-F238E27FC236}">
                    <a16:creationId xmlns:a16="http://schemas.microsoft.com/office/drawing/2014/main" id="{AB7C93A3-C231-6CEB-A813-8F3839C101B3}"/>
                  </a:ext>
                </a:extLst>
              </p:cNvPr>
              <p:cNvSpPr txBox="1"/>
              <p:nvPr/>
            </p:nvSpPr>
            <p:spPr>
              <a:xfrm>
                <a:off x="1022668" y="2407531"/>
                <a:ext cx="4199572" cy="960437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𝜋𝜉</m:t>
                              </m:r>
                            </m:num>
                            <m:den>
                              <m:r>
                                <a:rPr lang="zh-CN" alt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zh-CN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zh-CN" alt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𝑖𝑘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zh-CN" alt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1600" dirty="0"/>
              </a:p>
              <a:p>
                <a:endParaRPr lang="en-US" altLang="zh-CN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)→</m:t>
                    </m:r>
                    <m:sSubSup>
                      <m:sSubSup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zh-CN" altLang="en-US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(2</m:t>
                    </m:r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zh-CN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zh-CN" alt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6" name="Object 8">
                <a:extLst>
                  <a:ext uri="{FF2B5EF4-FFF2-40B4-BE49-F238E27FC236}">
                    <a16:creationId xmlns:a16="http://schemas.microsoft.com/office/drawing/2014/main" id="{AB7C93A3-C231-6CEB-A813-8F3839C10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668" y="2407531"/>
                <a:ext cx="4199572" cy="960437"/>
              </a:xfrm>
              <a:prstGeom prst="rect">
                <a:avLst/>
              </a:prstGeom>
              <a:blipFill>
                <a:blip r:embed="rId4"/>
                <a:stretch>
                  <a:fillRect b="-197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4434B9DC-E107-950B-287E-09331C2F4BAF}"/>
              </a:ext>
            </a:extLst>
          </p:cNvPr>
          <p:cNvSpPr txBox="1"/>
          <p:nvPr/>
        </p:nvSpPr>
        <p:spPr>
          <a:xfrm>
            <a:off x="971868" y="1554480"/>
            <a:ext cx="5124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Add a </a:t>
            </a:r>
            <a:r>
              <a:rPr lang="en-US" altLang="zh-CN" sz="2400" b="1" dirty="0"/>
              <a:t>global</a:t>
            </a:r>
            <a:r>
              <a:rPr lang="en-US" altLang="zh-CN" sz="2400" dirty="0"/>
              <a:t> phase to make mode function to be mostly real</a:t>
            </a:r>
            <a:endParaRPr lang="zh-CN" altLang="en-US" sz="24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8DF85C7-BC44-054D-7060-AA252E2DE22F}"/>
              </a:ext>
            </a:extLst>
          </p:cNvPr>
          <p:cNvSpPr txBox="1"/>
          <p:nvPr/>
        </p:nvSpPr>
        <p:spPr>
          <a:xfrm>
            <a:off x="971868" y="4280436"/>
            <a:ext cx="5124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Thus we simplify in-in formalism to</a:t>
            </a:r>
          </a:p>
          <a:p>
            <a:r>
              <a:rPr lang="en-US" altLang="zh-CN" sz="2400" dirty="0"/>
              <a:t>fasten numerical calculation</a:t>
            </a:r>
          </a:p>
        </p:txBody>
      </p:sp>
    </p:spTree>
    <p:extLst>
      <p:ext uri="{BB962C8B-B14F-4D97-AF65-F5344CB8AC3E}">
        <p14:creationId xmlns:p14="http://schemas.microsoft.com/office/powerpoint/2010/main" val="227321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882A42-27D7-AB1E-AC7D-CEB06FD21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240" y="436721"/>
            <a:ext cx="10515600" cy="1325563"/>
          </a:xfrm>
        </p:spPr>
        <p:txBody>
          <a:bodyPr/>
          <a:lstStyle/>
          <a:p>
            <a:r>
              <a:rPr lang="en-US" altLang="zh-CN" dirty="0">
                <a:latin typeface="Arial Rounded MT Bold" panose="020F0704030504030204" pitchFamily="34" charset="0"/>
              </a:rPr>
              <a:t>Outline</a:t>
            </a:r>
            <a:endParaRPr lang="zh-CN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625D00-55C6-F137-4018-475C90537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06095"/>
          </a:xfrm>
        </p:spPr>
        <p:txBody>
          <a:bodyPr/>
          <a:lstStyle/>
          <a:p>
            <a:r>
              <a:rPr lang="en-US" altLang="zh-CN" dirty="0">
                <a:latin typeface="Arial Rounded MT Bold" panose="020F0704030504030204" pitchFamily="34" charset="0"/>
              </a:rPr>
              <a:t>Introduction to inflation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ED710FAC-3561-CE98-77E2-7D5DB5B46D7E}"/>
              </a:ext>
            </a:extLst>
          </p:cNvPr>
          <p:cNvSpPr txBox="1">
            <a:spLocks/>
          </p:cNvSpPr>
          <p:nvPr/>
        </p:nvSpPr>
        <p:spPr>
          <a:xfrm>
            <a:off x="838200" y="2458402"/>
            <a:ext cx="1051560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 Rounded MT Bold" panose="020F0704030504030204" pitchFamily="34" charset="0"/>
              </a:rPr>
              <a:t>My research motivation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A3170C4-9830-0141-45BD-6E6BC4BD48F9}"/>
              </a:ext>
            </a:extLst>
          </p:cNvPr>
          <p:cNvSpPr txBox="1">
            <a:spLocks/>
          </p:cNvSpPr>
          <p:nvPr/>
        </p:nvSpPr>
        <p:spPr>
          <a:xfrm>
            <a:off x="838200" y="3091179"/>
            <a:ext cx="1051560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 Rounded MT Bold" panose="020F0704030504030204" pitchFamily="34" charset="0"/>
              </a:rPr>
              <a:t>Recent progress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4D661BD6-C73B-EC44-4F00-963094608954}"/>
              </a:ext>
            </a:extLst>
          </p:cNvPr>
          <p:cNvSpPr txBox="1">
            <a:spLocks/>
          </p:cNvSpPr>
          <p:nvPr/>
        </p:nvSpPr>
        <p:spPr>
          <a:xfrm>
            <a:off x="1838960" y="3597274"/>
            <a:ext cx="605028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latin typeface="Arial Rounded MT Bold" panose="020F0704030504030204" pitchFamily="34" charset="0"/>
              </a:rPr>
              <a:t>Oscillation in three-point correlation function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8F80C788-8D37-625C-ABE6-E9C3758AD368}"/>
              </a:ext>
            </a:extLst>
          </p:cNvPr>
          <p:cNvSpPr txBox="1">
            <a:spLocks/>
          </p:cNvSpPr>
          <p:nvPr/>
        </p:nvSpPr>
        <p:spPr>
          <a:xfrm>
            <a:off x="1838960" y="3978274"/>
            <a:ext cx="605028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latin typeface="Arial Rounded MT Bold" panose="020F0704030504030204" pitchFamily="34" charset="0"/>
              </a:rPr>
              <a:t>P-violation in four-point correlation function</a:t>
            </a: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59B1869B-529D-91D0-7CF4-0F425341ECE1}"/>
              </a:ext>
            </a:extLst>
          </p:cNvPr>
          <p:cNvSpPr txBox="1">
            <a:spLocks/>
          </p:cNvSpPr>
          <p:nvPr/>
        </p:nvSpPr>
        <p:spPr>
          <a:xfrm>
            <a:off x="1838960" y="4359274"/>
            <a:ext cx="605028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latin typeface="Arial Rounded MT Bold" panose="020F0704030504030204" pitchFamily="34" charset="0"/>
              </a:rPr>
              <a:t>Gravitational wave </a:t>
            </a:r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7D3241D5-186E-4A82-F09C-FB3653F44845}"/>
              </a:ext>
            </a:extLst>
          </p:cNvPr>
          <p:cNvSpPr txBox="1">
            <a:spLocks/>
          </p:cNvSpPr>
          <p:nvPr/>
        </p:nvSpPr>
        <p:spPr>
          <a:xfrm>
            <a:off x="838200" y="4740274"/>
            <a:ext cx="10515600" cy="506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 Rounded MT Bold" panose="020F0704030504030204" pitchFamily="34" charset="0"/>
              </a:rPr>
              <a:t>Conclusion and outlook</a:t>
            </a:r>
          </a:p>
        </p:txBody>
      </p:sp>
    </p:spTree>
    <p:extLst>
      <p:ext uri="{BB962C8B-B14F-4D97-AF65-F5344CB8AC3E}">
        <p14:creationId xmlns:p14="http://schemas.microsoft.com/office/powerpoint/2010/main" val="259787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text, ray, night sky&#10;&#10;Description automatically generated">
            <a:extLst>
              <a:ext uri="{FF2B5EF4-FFF2-40B4-BE49-F238E27FC236}">
                <a16:creationId xmlns:a16="http://schemas.microsoft.com/office/drawing/2014/main" id="{FAC39B7B-4368-130D-AF05-DB327D56D5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" t="1630"/>
          <a:stretch/>
        </p:blipFill>
        <p:spPr>
          <a:xfrm>
            <a:off x="377347" y="846274"/>
            <a:ext cx="7494379" cy="33687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64C8E3E-588F-25A1-9F68-8E999C085D6A}"/>
              </a:ext>
            </a:extLst>
          </p:cNvPr>
          <p:cNvSpPr txBox="1"/>
          <p:nvPr/>
        </p:nvSpPr>
        <p:spPr>
          <a:xfrm rot="19567126">
            <a:off x="45489" y="259736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Big Bang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A37199-A70F-9585-8A25-2649BEA8D9F9}"/>
              </a:ext>
            </a:extLst>
          </p:cNvPr>
          <p:cNvSpPr txBox="1"/>
          <p:nvPr/>
        </p:nvSpPr>
        <p:spPr>
          <a:xfrm rot="19798183">
            <a:off x="607929" y="218798"/>
            <a:ext cx="184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entury" panose="02040604050505020304" pitchFamily="18" charset="0"/>
              </a:rPr>
              <a:t>Inflation</a:t>
            </a:r>
            <a:endParaRPr lang="zh-CN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FF7CFA-F81F-C373-18B9-172E52CCB341}"/>
              </a:ext>
            </a:extLst>
          </p:cNvPr>
          <p:cNvSpPr txBox="1"/>
          <p:nvPr/>
        </p:nvSpPr>
        <p:spPr>
          <a:xfrm rot="20016700">
            <a:off x="1127104" y="325434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SM Particle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67EFFA-3C1A-48BF-7479-FD5121A7CA82}"/>
              </a:ext>
            </a:extLst>
          </p:cNvPr>
          <p:cNvSpPr txBox="1"/>
          <p:nvPr/>
        </p:nvSpPr>
        <p:spPr>
          <a:xfrm rot="20044742">
            <a:off x="1596101" y="302345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Photon Coupled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2DAB68-02F4-2782-C821-306782C8232C}"/>
              </a:ext>
            </a:extLst>
          </p:cNvPr>
          <p:cNvSpPr txBox="1"/>
          <p:nvPr/>
        </p:nvSpPr>
        <p:spPr>
          <a:xfrm rot="20020845">
            <a:off x="2315400" y="329352"/>
            <a:ext cx="184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Century" panose="02040604050505020304" pitchFamily="18" charset="0"/>
              </a:rPr>
              <a:t>Recombination</a:t>
            </a:r>
            <a:endParaRPr lang="zh-CN" altLang="en-US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E88D92-8BA0-B7C6-19FF-723B13E1FF5D}"/>
              </a:ext>
            </a:extLst>
          </p:cNvPr>
          <p:cNvSpPr txBox="1"/>
          <p:nvPr/>
        </p:nvSpPr>
        <p:spPr>
          <a:xfrm rot="19972902">
            <a:off x="3087949" y="335068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Dark Ages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BFBAD4-BFCD-E518-5A5D-FD298D941D01}"/>
              </a:ext>
            </a:extLst>
          </p:cNvPr>
          <p:cNvSpPr txBox="1"/>
          <p:nvPr/>
        </p:nvSpPr>
        <p:spPr>
          <a:xfrm rot="20030310">
            <a:off x="3859410" y="364588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Galaxy Formation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E95DC7-49D1-D8DF-3A31-8325A1D9F872}"/>
              </a:ext>
            </a:extLst>
          </p:cNvPr>
          <p:cNvSpPr txBox="1"/>
          <p:nvPr/>
        </p:nvSpPr>
        <p:spPr>
          <a:xfrm>
            <a:off x="7532782" y="538497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Today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0918177-1D29-CC57-A18E-F146AAB6CE61}"/>
              </a:ext>
            </a:extLst>
          </p:cNvPr>
          <p:cNvSpPr/>
          <p:nvPr/>
        </p:nvSpPr>
        <p:spPr>
          <a:xfrm>
            <a:off x="4323936" y="6607696"/>
            <a:ext cx="1015055" cy="1666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DBC6E1-FFE5-69E6-D42C-D12A53B759EC}"/>
              </a:ext>
            </a:extLst>
          </p:cNvPr>
          <p:cNvSpPr txBox="1"/>
          <p:nvPr/>
        </p:nvSpPr>
        <p:spPr>
          <a:xfrm>
            <a:off x="11857153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709459E8-3C79-2F4A-D8D0-C1D158C659CE}"/>
              </a:ext>
            </a:extLst>
          </p:cNvPr>
          <p:cNvCxnSpPr>
            <a:cxnSpLocks/>
          </p:cNvCxnSpPr>
          <p:nvPr/>
        </p:nvCxnSpPr>
        <p:spPr>
          <a:xfrm>
            <a:off x="8183880" y="928116"/>
            <a:ext cx="0" cy="23545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27">
            <a:extLst>
              <a:ext uri="{FF2B5EF4-FFF2-40B4-BE49-F238E27FC236}">
                <a16:creationId xmlns:a16="http://schemas.microsoft.com/office/drawing/2014/main" id="{609B35AF-0052-7146-F4B0-EDD54E926670}"/>
              </a:ext>
            </a:extLst>
          </p:cNvPr>
          <p:cNvSpPr txBox="1"/>
          <p:nvPr/>
        </p:nvSpPr>
        <p:spPr>
          <a:xfrm rot="16200000">
            <a:off x="7487364" y="1698787"/>
            <a:ext cx="1849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Century" panose="02040604050505020304" pitchFamily="18" charset="0"/>
              </a:rPr>
              <a:t>93 Billion </a:t>
            </a:r>
            <a:r>
              <a:rPr lang="en-US" altLang="zh-CN" sz="1400" dirty="0" err="1">
                <a:solidFill>
                  <a:schemeClr val="bg1"/>
                </a:solidFill>
                <a:latin typeface="Century" panose="02040604050505020304" pitchFamily="18" charset="0"/>
              </a:rPr>
              <a:t>ly</a:t>
            </a:r>
            <a:endParaRPr lang="zh-CN" altLang="en-US" sz="14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16" name="图片 15" descr="图片包含 桌子, 蓝色, 游戏机, 光盘&#10;&#10;描述已自动生成">
            <a:extLst>
              <a:ext uri="{FF2B5EF4-FFF2-40B4-BE49-F238E27FC236}">
                <a16:creationId xmlns:a16="http://schemas.microsoft.com/office/drawing/2014/main" id="{A06B0CFA-E74F-B219-73A3-8FBC0D45CC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14" y="4149634"/>
            <a:ext cx="5414688" cy="2708366"/>
          </a:xfrm>
          <a:prstGeom prst="rect">
            <a:avLst/>
          </a:prstGeom>
        </p:spPr>
      </p:pic>
      <p:sp>
        <p:nvSpPr>
          <p:cNvPr id="18" name="TextBox 31">
            <a:extLst>
              <a:ext uri="{FF2B5EF4-FFF2-40B4-BE49-F238E27FC236}">
                <a16:creationId xmlns:a16="http://schemas.microsoft.com/office/drawing/2014/main" id="{53F3B88C-9A6C-5CD3-D6C9-E16C7D1AE714}"/>
              </a:ext>
            </a:extLst>
          </p:cNvPr>
          <p:cNvSpPr txBox="1"/>
          <p:nvPr/>
        </p:nvSpPr>
        <p:spPr>
          <a:xfrm>
            <a:off x="7685182" y="5062575"/>
            <a:ext cx="3842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But why it is flat and homogeneous?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31">
            <a:extLst>
              <a:ext uri="{FF2B5EF4-FFF2-40B4-BE49-F238E27FC236}">
                <a16:creationId xmlns:a16="http://schemas.microsoft.com/office/drawing/2014/main" id="{279881BB-B205-32D2-1A59-669F9E5B201D}"/>
              </a:ext>
            </a:extLst>
          </p:cNvPr>
          <p:cNvSpPr txBox="1"/>
          <p:nvPr/>
        </p:nvSpPr>
        <p:spPr>
          <a:xfrm>
            <a:off x="7685182" y="4528927"/>
            <a:ext cx="3842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Universe expands!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32BE3DF-5074-2381-8A3E-ECEBD21E6DCC}"/>
                  </a:ext>
                </a:extLst>
              </p:cNvPr>
              <p:cNvSpPr txBox="1"/>
              <p:nvPr/>
            </p:nvSpPr>
            <p:spPr>
              <a:xfrm>
                <a:off x="9381902" y="2549101"/>
                <a:ext cx="1660646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zh-CN" alt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𝛺</m:t>
                          </m:r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zh-CN" alt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zh-CN" alt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32BE3DF-5074-2381-8A3E-ECEBD21E6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1902" y="2549101"/>
                <a:ext cx="1660646" cy="280077"/>
              </a:xfrm>
              <a:prstGeom prst="rect">
                <a:avLst/>
              </a:prstGeom>
              <a:blipFill>
                <a:blip r:embed="rId4"/>
                <a:stretch>
                  <a:fillRect t="-4348" r="-1103" b="-8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矩形 37">
            <a:extLst>
              <a:ext uri="{FF2B5EF4-FFF2-40B4-BE49-F238E27FC236}">
                <a16:creationId xmlns:a16="http://schemas.microsoft.com/office/drawing/2014/main" id="{09A40445-0AE0-8837-92E7-8AC1FBFDDD90}"/>
              </a:ext>
            </a:extLst>
          </p:cNvPr>
          <p:cNvSpPr/>
          <p:nvPr/>
        </p:nvSpPr>
        <p:spPr>
          <a:xfrm>
            <a:off x="4150554" y="4638077"/>
            <a:ext cx="195546" cy="153549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AFB0E3AE-208C-1A05-3245-68377FC5AD65}"/>
              </a:ext>
            </a:extLst>
          </p:cNvPr>
          <p:cNvSpPr/>
          <p:nvPr/>
        </p:nvSpPr>
        <p:spPr>
          <a:xfrm>
            <a:off x="1057271" y="6174777"/>
            <a:ext cx="195546" cy="153549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5C52FF0F-0849-D012-1FB2-70EC0313CB5B}"/>
              </a:ext>
            </a:extLst>
          </p:cNvPr>
          <p:cNvCxnSpPr>
            <a:cxnSpLocks/>
            <a:stCxn id="38" idx="2"/>
          </p:cNvCxnSpPr>
          <p:nvPr/>
        </p:nvCxnSpPr>
        <p:spPr>
          <a:xfrm>
            <a:off x="4248327" y="4791626"/>
            <a:ext cx="1594162" cy="89797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A9F0B8DB-895B-4FEA-70BB-C57654B4C14A}"/>
              </a:ext>
            </a:extLst>
          </p:cNvPr>
          <p:cNvCxnSpPr>
            <a:cxnSpLocks/>
          </p:cNvCxnSpPr>
          <p:nvPr/>
        </p:nvCxnSpPr>
        <p:spPr>
          <a:xfrm flipV="1">
            <a:off x="1241881" y="5689600"/>
            <a:ext cx="4609074" cy="56195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0BCC9153-4509-41DF-6722-F5E5A7A39793}"/>
                  </a:ext>
                </a:extLst>
              </p:cNvPr>
              <p:cNvSpPr txBox="1"/>
              <p:nvPr/>
            </p:nvSpPr>
            <p:spPr>
              <a:xfrm>
                <a:off x="5903383" y="5374968"/>
                <a:ext cx="1032527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zh-CN" altLang="en-US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zh-CN" alt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zh-CN" alt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zh-CN" alt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zh-CN" alt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zh-CN" alt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0BCC9153-4509-41DF-6722-F5E5A7A397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383" y="5374968"/>
                <a:ext cx="1032527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组合 13">
            <a:extLst>
              <a:ext uri="{FF2B5EF4-FFF2-40B4-BE49-F238E27FC236}">
                <a16:creationId xmlns:a16="http://schemas.microsoft.com/office/drawing/2014/main" id="{CD45E4F2-A1F6-C634-28AB-17FC091DB7A4}"/>
              </a:ext>
            </a:extLst>
          </p:cNvPr>
          <p:cNvGrpSpPr/>
          <p:nvPr/>
        </p:nvGrpSpPr>
        <p:grpSpPr>
          <a:xfrm>
            <a:off x="8944041" y="972701"/>
            <a:ext cx="3090912" cy="1446894"/>
            <a:chOff x="8944041" y="972701"/>
            <a:chExt cx="3090912" cy="1446894"/>
          </a:xfrm>
        </p:grpSpPr>
        <p:pic>
          <p:nvPicPr>
            <p:cNvPr id="37" name="图片 36" descr="图片包含 图示&#10;&#10;描述已自动生成">
              <a:extLst>
                <a:ext uri="{FF2B5EF4-FFF2-40B4-BE49-F238E27FC236}">
                  <a16:creationId xmlns:a16="http://schemas.microsoft.com/office/drawing/2014/main" id="{5C4CBEC1-83A9-41FC-8CFA-9BE5EA577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4041" y="972701"/>
              <a:ext cx="3090912" cy="1446894"/>
            </a:xfrm>
            <a:prstGeom prst="rect">
              <a:avLst/>
            </a:prstGeom>
          </p:spPr>
        </p:pic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id="{95418433-B612-8F74-60B5-10995B65682B}"/>
                </a:ext>
              </a:extLst>
            </p:cNvPr>
            <p:cNvCxnSpPr/>
            <p:nvPr/>
          </p:nvCxnSpPr>
          <p:spPr>
            <a:xfrm flipV="1">
              <a:off x="9576033" y="1480657"/>
              <a:ext cx="1308683" cy="5578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29FC40BB-6134-540C-B518-7CB6A3702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6033" y="1669409"/>
              <a:ext cx="1466515" cy="3691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B5BC95A8-6A0A-DFDE-08A0-5885E4B06457}"/>
                </a:ext>
              </a:extLst>
            </p:cNvPr>
            <p:cNvCxnSpPr>
              <a:cxnSpLocks/>
            </p:cNvCxnSpPr>
            <p:nvPr/>
          </p:nvCxnSpPr>
          <p:spPr>
            <a:xfrm>
              <a:off x="10914077" y="1480657"/>
              <a:ext cx="128471" cy="18875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0884FCB-3194-C059-ED71-8342338FF576}"/>
              </a:ext>
            </a:extLst>
          </p:cNvPr>
          <p:cNvSpPr txBox="1"/>
          <p:nvPr/>
        </p:nvSpPr>
        <p:spPr>
          <a:xfrm>
            <a:off x="9349530" y="3003259"/>
            <a:ext cx="209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Flatness problem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E88D443-358A-022E-9CB8-24DDD7B54F4A}"/>
              </a:ext>
            </a:extLst>
          </p:cNvPr>
          <p:cNvSpPr txBox="1"/>
          <p:nvPr/>
        </p:nvSpPr>
        <p:spPr>
          <a:xfrm>
            <a:off x="5535074" y="5920607"/>
            <a:ext cx="209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Horizon problem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7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1252144" y="750795"/>
            <a:ext cx="8285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Inflation---Solution to Flatness and Horizon Problem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/>
              <p:nvPr/>
            </p:nvSpPr>
            <p:spPr>
              <a:xfrm>
                <a:off x="953399" y="1394723"/>
                <a:ext cx="899898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Inflation is an </a:t>
                </a:r>
                <a:r>
                  <a:rPr lang="en-US" altLang="zh-CN" sz="2400" b="1" dirty="0"/>
                  <a:t>accelerated</a:t>
                </a:r>
                <a:r>
                  <a:rPr lang="en-US" altLang="zh-CN" sz="2400" dirty="0"/>
                  <a:t> </a:t>
                </a:r>
              </a:p>
              <a:p>
                <a:r>
                  <a:rPr lang="en-US" altLang="zh-CN" sz="2400" dirty="0"/>
                  <a:t>    expansion by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sz="2400" b="0" i="1" baseline="30000" smtClean="0">
                        <a:latin typeface="Cambria Math" panose="02040503050406030204" pitchFamily="18" charset="0"/>
                      </a:rPr>
                      <m:t>60</m:t>
                    </m:r>
                  </m:oMath>
                </a14:m>
                <a:r>
                  <a:rPr lang="zh-CN" altLang="en-US" sz="2400" baseline="30000" dirty="0"/>
                  <a:t> </a:t>
                </a:r>
                <a:r>
                  <a:rPr lang="en-US" altLang="zh-CN" sz="2400" dirty="0"/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−32</m:t>
                        </m:r>
                      </m:sup>
                    </m:sSup>
                  </m:oMath>
                </a14:m>
                <a:r>
                  <a:rPr lang="zh-CN" altLang="en-US" sz="2400" baseline="30000" dirty="0"/>
                  <a:t> </a:t>
                </a:r>
                <a:r>
                  <a:rPr lang="en-US" altLang="zh-CN" sz="2400" dirty="0"/>
                  <a:t>second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99" y="1394723"/>
                <a:ext cx="8998983" cy="830997"/>
              </a:xfrm>
              <a:prstGeom prst="rect">
                <a:avLst/>
              </a:prstGeom>
              <a:blipFill>
                <a:blip r:embed="rId2"/>
                <a:stretch>
                  <a:fillRect l="-880" t="-5147" b="-169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B6D60B06-4A05-3934-66F3-AADF55E49276}"/>
              </a:ext>
            </a:extLst>
          </p:cNvPr>
          <p:cNvSpPr txBox="1"/>
          <p:nvPr/>
        </p:nvSpPr>
        <p:spPr>
          <a:xfrm>
            <a:off x="933513" y="2409716"/>
            <a:ext cx="49351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A </a:t>
            </a:r>
            <a:r>
              <a:rPr lang="en-US" altLang="zh-CN" sz="2400" b="1" dirty="0"/>
              <a:t>homogeneous</a:t>
            </a:r>
            <a:r>
              <a:rPr lang="en-US" altLang="zh-CN" sz="2400" dirty="0"/>
              <a:t> and </a:t>
            </a:r>
            <a:r>
              <a:rPr lang="en-US" altLang="zh-CN" sz="2400" b="1" dirty="0"/>
              <a:t>causally </a:t>
            </a:r>
          </a:p>
          <a:p>
            <a:r>
              <a:rPr lang="en-US" altLang="zh-CN" sz="2400" b="1" dirty="0"/>
              <a:t>    connected</a:t>
            </a:r>
            <a:r>
              <a:rPr lang="en-US" altLang="zh-CN" sz="2400" dirty="0"/>
              <a:t> patch expands to </a:t>
            </a:r>
          </a:p>
          <a:p>
            <a:r>
              <a:rPr lang="en-US" altLang="zh-CN" sz="2400" dirty="0"/>
              <a:t>    the observable universe</a:t>
            </a:r>
            <a:endParaRPr lang="zh-CN" altLang="en-US" sz="2400" dirty="0"/>
          </a:p>
        </p:txBody>
      </p: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1C2D3684-F63D-FAFD-7838-F1AB9A11C128}"/>
              </a:ext>
            </a:extLst>
          </p:cNvPr>
          <p:cNvGrpSpPr/>
          <p:nvPr/>
        </p:nvGrpSpPr>
        <p:grpSpPr>
          <a:xfrm>
            <a:off x="5501541" y="1394723"/>
            <a:ext cx="6191984" cy="5376009"/>
            <a:chOff x="5501541" y="1394723"/>
            <a:chExt cx="6191984" cy="5376009"/>
          </a:xfrm>
        </p:grpSpPr>
        <p:pic>
          <p:nvPicPr>
            <p:cNvPr id="37" name="图片 36" descr="图片包含 游戏机, 烟花&#10;&#10;描述已自动生成">
              <a:extLst>
                <a:ext uri="{FF2B5EF4-FFF2-40B4-BE49-F238E27FC236}">
                  <a16:creationId xmlns:a16="http://schemas.microsoft.com/office/drawing/2014/main" id="{1D8E9E09-A5B6-C8DE-01E8-2443599D24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4" t="47439" r="66273" b="19178"/>
            <a:stretch/>
          </p:blipFill>
          <p:spPr>
            <a:xfrm>
              <a:off x="5501541" y="4432546"/>
              <a:ext cx="5329983" cy="2218136"/>
            </a:xfrm>
            <a:prstGeom prst="rect">
              <a:avLst/>
            </a:prstGeom>
          </p:spPr>
        </p:pic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AE538929-58A4-C109-58C3-77F5981D58CE}"/>
                </a:ext>
              </a:extLst>
            </p:cNvPr>
            <p:cNvGrpSpPr/>
            <p:nvPr/>
          </p:nvGrpSpPr>
          <p:grpSpPr>
            <a:xfrm>
              <a:off x="6599198" y="1394723"/>
              <a:ext cx="5094327" cy="5376009"/>
              <a:chOff x="6599198" y="1394723"/>
              <a:chExt cx="5094327" cy="5376009"/>
            </a:xfrm>
          </p:grpSpPr>
          <p:pic>
            <p:nvPicPr>
              <p:cNvPr id="48" name="图片 47" descr="形状&#10;&#10;中度可信度描述已自动生成">
                <a:extLst>
                  <a:ext uri="{FF2B5EF4-FFF2-40B4-BE49-F238E27FC236}">
                    <a16:creationId xmlns:a16="http://schemas.microsoft.com/office/drawing/2014/main" id="{BBC91708-69FB-8070-5926-5C2C17EF9B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37" t="23154" r="31533" b="26250"/>
              <a:stretch/>
            </p:blipFill>
            <p:spPr>
              <a:xfrm>
                <a:off x="6599198" y="4280485"/>
                <a:ext cx="4841881" cy="2490247"/>
              </a:xfrm>
              <a:prstGeom prst="rect">
                <a:avLst/>
              </a:prstGeom>
            </p:spPr>
          </p:pic>
          <p:grpSp>
            <p:nvGrpSpPr>
              <p:cNvPr id="55" name="组合 54">
                <a:extLst>
                  <a:ext uri="{FF2B5EF4-FFF2-40B4-BE49-F238E27FC236}">
                    <a16:creationId xmlns:a16="http://schemas.microsoft.com/office/drawing/2014/main" id="{D4525AFC-A399-4AC0-FB02-EFCFCECD1D27}"/>
                  </a:ext>
                </a:extLst>
              </p:cNvPr>
              <p:cNvGrpSpPr/>
              <p:nvPr/>
            </p:nvGrpSpPr>
            <p:grpSpPr>
              <a:xfrm>
                <a:off x="6616614" y="1394723"/>
                <a:ext cx="5076911" cy="5332903"/>
                <a:chOff x="6616614" y="1394723"/>
                <a:chExt cx="5076911" cy="5332903"/>
              </a:xfrm>
            </p:grpSpPr>
            <p:pic>
              <p:nvPicPr>
                <p:cNvPr id="6" name="图片 5" descr="图片包含 笔记本, 飞行, 游戏机, 大">
                  <a:extLst>
                    <a:ext uri="{FF2B5EF4-FFF2-40B4-BE49-F238E27FC236}">
                      <a16:creationId xmlns:a16="http://schemas.microsoft.com/office/drawing/2014/main" id="{7E8BCD14-329B-F7AE-C830-2811D1EB72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620" t="16028" r="21276" b="11528"/>
                <a:stretch/>
              </p:blipFill>
              <p:spPr>
                <a:xfrm>
                  <a:off x="6670668" y="1394723"/>
                  <a:ext cx="4841882" cy="2885762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文本框 7">
                      <a:extLst>
                        <a:ext uri="{FF2B5EF4-FFF2-40B4-BE49-F238E27FC236}">
                          <a16:creationId xmlns:a16="http://schemas.microsoft.com/office/drawing/2014/main" id="{59C3CE2A-3B0A-BB70-0520-72C1B92F26B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61175" y="1394723"/>
                      <a:ext cx="911225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a:rPr lang="en-US" altLang="zh-CN" sz="1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𝐶𝑜𝑚𝑜𝑣𝑖𝑛𝑔</m:t>
                          </m:r>
                          <m:r>
                            <a:rPr lang="en-US" altLang="zh-CN" sz="1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sz="10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a:t>scale</a:t>
                      </a:r>
                      <a:endParaRPr lang="zh-CN" altLang="en-US" sz="10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8" name="文本框 7">
                      <a:extLst>
                        <a:ext uri="{FF2B5EF4-FFF2-40B4-BE49-F238E27FC236}">
                          <a16:creationId xmlns:a16="http://schemas.microsoft.com/office/drawing/2014/main" id="{59C3CE2A-3B0A-BB70-0520-72C1B92F26B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61175" y="1394723"/>
                      <a:ext cx="911225" cy="153888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6711" t="-28000" r="-5369" b="-52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文本框 8">
                      <a:extLst>
                        <a:ext uri="{FF2B5EF4-FFF2-40B4-BE49-F238E27FC236}">
                          <a16:creationId xmlns:a16="http://schemas.microsoft.com/office/drawing/2014/main" id="{03CB5E32-9BE3-CC3A-E27C-2BDABA4E26D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083925" y="4236348"/>
                      <a:ext cx="609600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0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oMath>
                        </m:oMathPara>
                      </a14:m>
                      <a:endParaRPr lang="zh-CN" altLang="en-US" sz="10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文本框 8">
                      <a:extLst>
                        <a:ext uri="{FF2B5EF4-FFF2-40B4-BE49-F238E27FC236}">
                          <a16:creationId xmlns:a16="http://schemas.microsoft.com/office/drawing/2014/main" id="{03CB5E32-9BE3-CC3A-E27C-2BDABA4E26D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083925" y="4236348"/>
                      <a:ext cx="609600" cy="15388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8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文本框 12">
                      <a:extLst>
                        <a:ext uri="{FF2B5EF4-FFF2-40B4-BE49-F238E27FC236}">
                          <a16:creationId xmlns:a16="http://schemas.microsoft.com/office/drawing/2014/main" id="{206B89CA-4542-D7DA-1946-38C98819CEC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16614" y="2555875"/>
                      <a:ext cx="145746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zh-CN" altLang="en-US" sz="140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oMath>
                        </m:oMathPara>
                      </a14:m>
                      <a:endParaRPr lang="zh-CN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文本框 12">
                      <a:extLst>
                        <a:ext uri="{FF2B5EF4-FFF2-40B4-BE49-F238E27FC236}">
                          <a16:creationId xmlns:a16="http://schemas.microsoft.com/office/drawing/2014/main" id="{206B89CA-4542-D7DA-1946-38C98819CEC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16614" y="2555875"/>
                      <a:ext cx="145746" cy="21544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25000" r="-25000" b="-555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DD2CE87F-6499-112F-AE15-D18C4BD83671}"/>
                    </a:ext>
                  </a:extLst>
                </p:cNvPr>
                <p:cNvSpPr txBox="1"/>
                <p:nvPr/>
              </p:nvSpPr>
              <p:spPr>
                <a:xfrm rot="1485571">
                  <a:off x="7149358" y="4270759"/>
                  <a:ext cx="10624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Horizon exit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3CDD6CB9-9545-5D97-56D1-E7371FC33241}"/>
                    </a:ext>
                  </a:extLst>
                </p:cNvPr>
                <p:cNvSpPr txBox="1"/>
                <p:nvPr/>
              </p:nvSpPr>
              <p:spPr>
                <a:xfrm rot="1243159">
                  <a:off x="9738590" y="4310043"/>
                  <a:ext cx="13357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Horizon re-enter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754D6890-B638-BC66-0845-53FA33C6BBEC}"/>
                    </a:ext>
                  </a:extLst>
                </p:cNvPr>
                <p:cNvSpPr txBox="1"/>
                <p:nvPr/>
              </p:nvSpPr>
              <p:spPr>
                <a:xfrm rot="1151807">
                  <a:off x="8390374" y="4277853"/>
                  <a:ext cx="10610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Inflation end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文本框 32">
                      <a:extLst>
                        <a:ext uri="{FF2B5EF4-FFF2-40B4-BE49-F238E27FC236}">
                          <a16:creationId xmlns:a16="http://schemas.microsoft.com/office/drawing/2014/main" id="{C9C5D6A6-E9B8-0257-6B2C-8BEC798CBF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910828" y="1717397"/>
                      <a:ext cx="229743" cy="289182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en-US" altLang="zh-CN" sz="10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0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0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altLang="zh-CN" sz="10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altLang="zh-CN" sz="10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den>
                            </m:f>
                          </m:oMath>
                        </m:oMathPara>
                      </a14:m>
                      <a:endParaRPr lang="zh-CN" altLang="en-US" sz="10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3" name="文本框 32">
                      <a:extLst>
                        <a:ext uri="{FF2B5EF4-FFF2-40B4-BE49-F238E27FC236}">
                          <a16:creationId xmlns:a16="http://schemas.microsoft.com/office/drawing/2014/main" id="{C9C5D6A6-E9B8-0257-6B2C-8BEC798CBFA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910828" y="1717397"/>
                      <a:ext cx="229743" cy="289182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10526" t="-2128" r="-10526" b="-1489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BCB91549-94C0-07A4-72DD-A7CD2384BB69}"/>
                    </a:ext>
                  </a:extLst>
                </p:cNvPr>
                <p:cNvSpPr txBox="1"/>
                <p:nvPr/>
              </p:nvSpPr>
              <p:spPr>
                <a:xfrm>
                  <a:off x="7417668" y="3480044"/>
                  <a:ext cx="106244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rgbClr val="FF0000"/>
                      </a:solidFill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Inflation</a:t>
                  </a:r>
                </a:p>
                <a:p>
                  <a:r>
                    <a:rPr lang="en-US" altLang="zh-CN" dirty="0">
                      <a:solidFill>
                        <a:srgbClr val="FF0000"/>
                      </a:solidFill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(accelerated)</a:t>
                  </a:r>
                  <a:endParaRPr lang="zh-CN" altLang="en-US" dirty="0">
                    <a:solidFill>
                      <a:srgbClr val="FF0000"/>
                    </a:solidFill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0B10FD8E-C95F-813D-97BD-4B1F121E4C64}"/>
                    </a:ext>
                  </a:extLst>
                </p:cNvPr>
                <p:cNvSpPr txBox="1"/>
                <p:nvPr/>
              </p:nvSpPr>
              <p:spPr>
                <a:xfrm>
                  <a:off x="9169397" y="3475166"/>
                  <a:ext cx="961983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Decelerated </a:t>
                  </a:r>
                </a:p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expansion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40" name="椭圆 39">
                  <a:extLst>
                    <a:ext uri="{FF2B5EF4-FFF2-40B4-BE49-F238E27FC236}">
                      <a16:creationId xmlns:a16="http://schemas.microsoft.com/office/drawing/2014/main" id="{E60E8E89-571B-4EA1-79BE-1068888B0811}"/>
                    </a:ext>
                  </a:extLst>
                </p:cNvPr>
                <p:cNvSpPr/>
                <p:nvPr/>
              </p:nvSpPr>
              <p:spPr>
                <a:xfrm>
                  <a:off x="7382915" y="5422622"/>
                  <a:ext cx="69506" cy="344809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46" name="图片 45" descr="图片包含 室内, 体育, 关, 桌子&#10;&#10;描述已自动生成">
                  <a:extLst>
                    <a:ext uri="{FF2B5EF4-FFF2-40B4-BE49-F238E27FC236}">
                      <a16:creationId xmlns:a16="http://schemas.microsoft.com/office/drawing/2014/main" id="{6992EEDF-7DB4-1693-DA00-7F5FCCB969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52382" y="4641709"/>
                  <a:ext cx="492135" cy="1927528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9" name="文本框 48">
                      <a:extLst>
                        <a:ext uri="{FF2B5EF4-FFF2-40B4-BE49-F238E27FC236}">
                          <a16:creationId xmlns:a16="http://schemas.microsoft.com/office/drawing/2014/main" id="{0501B194-2341-29ED-D8E5-73886CEC364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997487" y="6573738"/>
                      <a:ext cx="609600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10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oMath>
                        </m:oMathPara>
                      </a14:m>
                      <a:endParaRPr lang="zh-CN" altLang="en-US" sz="10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9" name="文本框 48">
                      <a:extLst>
                        <a:ext uri="{FF2B5EF4-FFF2-40B4-BE49-F238E27FC236}">
                          <a16:creationId xmlns:a16="http://schemas.microsoft.com/office/drawing/2014/main" id="{0501B194-2341-29ED-D8E5-73886CEC364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997487" y="6573738"/>
                      <a:ext cx="609600" cy="153888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384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0" name="文本框 49">
                      <a:extLst>
                        <a:ext uri="{FF2B5EF4-FFF2-40B4-BE49-F238E27FC236}">
                          <a16:creationId xmlns:a16="http://schemas.microsoft.com/office/drawing/2014/main" id="{6F646060-1EC0-9005-900A-4F0535AE8D9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38373" y="4598031"/>
                      <a:ext cx="911225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US" altLang="zh-CN" sz="10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a:t>Physical</a:t>
                      </a:r>
                      <a14:m>
                        <m:oMath xmlns:m="http://schemas.openxmlformats.org/officeDocument/2006/math">
                          <m:r>
                            <a:rPr lang="en-US" altLang="zh-CN" sz="10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sz="10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a:t>scale</a:t>
                      </a:r>
                      <a:endParaRPr lang="zh-CN" altLang="en-US" sz="1000" i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50" name="文本框 49">
                      <a:extLst>
                        <a:ext uri="{FF2B5EF4-FFF2-40B4-BE49-F238E27FC236}">
                          <a16:creationId xmlns:a16="http://schemas.microsoft.com/office/drawing/2014/main" id="{6F646060-1EC0-9005-900A-4F0535AE8D9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38373" y="4598031"/>
                      <a:ext cx="911225" cy="153888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l="-8725" t="-23077" b="-4615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EBA64D70-2553-9D4F-DA71-4A601803EC96}"/>
                    </a:ext>
                  </a:extLst>
                </p:cNvPr>
                <p:cNvSpPr txBox="1"/>
                <p:nvPr/>
              </p:nvSpPr>
              <p:spPr>
                <a:xfrm>
                  <a:off x="8195038" y="5445996"/>
                  <a:ext cx="13421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Super-horizon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E3F9DA9F-201F-2095-5F20-EFCFE5C06A5C}"/>
                    </a:ext>
                  </a:extLst>
                </p:cNvPr>
                <p:cNvSpPr txBox="1"/>
                <p:nvPr/>
              </p:nvSpPr>
              <p:spPr>
                <a:xfrm>
                  <a:off x="8166532" y="2329567"/>
                  <a:ext cx="13421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Super-horizon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F6B6858-5A39-1AB4-E8DB-5542DA8FC895}"/>
                    </a:ext>
                  </a:extLst>
                </p:cNvPr>
                <p:cNvSpPr txBox="1"/>
                <p:nvPr/>
              </p:nvSpPr>
              <p:spPr>
                <a:xfrm>
                  <a:off x="7097005" y="5871536"/>
                  <a:ext cx="144298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homogeneous</a:t>
                  </a:r>
                </a:p>
                <a:p>
                  <a:r>
                    <a:rPr lang="en-US" altLang="zh-CN" dirty="0">
                      <a:latin typeface="Arabic Typesetting" panose="020B0604020202020204" pitchFamily="66" charset="-78"/>
                      <a:cs typeface="Arabic Typesetting" panose="020B0604020202020204" pitchFamily="66" charset="-78"/>
                    </a:rPr>
                    <a:t>patch</a:t>
                  </a:r>
                  <a:endParaRPr lang="zh-CN" altLang="en-US" dirty="0">
                    <a:latin typeface="Arabic Typesetting" panose="020B0604020202020204" pitchFamily="66" charset="-78"/>
                    <a:cs typeface="Arabic Typesetting" panose="020B0604020202020204" pitchFamily="66" charset="-78"/>
                  </a:endParaRPr>
                </a:p>
              </p:txBody>
            </p:sp>
          </p:grpSp>
        </p:grpSp>
      </p:grpSp>
      <p:sp>
        <p:nvSpPr>
          <p:cNvPr id="58" name="TextBox 3">
            <a:extLst>
              <a:ext uri="{FF2B5EF4-FFF2-40B4-BE49-F238E27FC236}">
                <a16:creationId xmlns:a16="http://schemas.microsoft.com/office/drawing/2014/main" id="{F12BC0C5-BAC2-E8E2-080B-C667D4695DE1}"/>
              </a:ext>
            </a:extLst>
          </p:cNvPr>
          <p:cNvSpPr txBox="1"/>
          <p:nvPr/>
        </p:nvSpPr>
        <p:spPr>
          <a:xfrm>
            <a:off x="953399" y="5005308"/>
            <a:ext cx="5329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Inflation also explains the origin of</a:t>
            </a:r>
          </a:p>
          <a:p>
            <a:r>
              <a:rPr lang="en-US" altLang="zh-CN" sz="2400" dirty="0"/>
              <a:t>   large scale structure and monopole</a:t>
            </a:r>
          </a:p>
          <a:p>
            <a:r>
              <a:rPr lang="en-US" altLang="zh-CN" sz="2400" dirty="0"/>
              <a:t>   problem</a:t>
            </a:r>
            <a:endParaRPr lang="zh-CN" alt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45C13E8D-F467-4BAC-EFF3-28C894DDF047}"/>
                  </a:ext>
                </a:extLst>
              </p:cNvPr>
              <p:cNvSpPr txBox="1"/>
              <p:nvPr/>
            </p:nvSpPr>
            <p:spPr>
              <a:xfrm>
                <a:off x="957834" y="3714562"/>
                <a:ext cx="493516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b="1" dirty="0"/>
                  <a:t>Slow roll </a:t>
                </a:r>
                <a:r>
                  <a:rPr lang="en-US" altLang="zh-CN" sz="2400" dirty="0"/>
                  <a:t>potential drive </a:t>
                </a:r>
                <a14:m>
                  <m:oMath xmlns:m="http://schemas.openxmlformats.org/officeDocument/2006/math">
                    <m:r>
                      <a:rPr lang="el-GR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𝛺</m:t>
                    </m:r>
                  </m:oMath>
                </a14:m>
                <a:r>
                  <a:rPr lang="en-US" altLang="zh-CN" sz="2400" dirty="0"/>
                  <a:t> to 1</a:t>
                </a:r>
              </a:p>
              <a:p>
                <a:r>
                  <a:rPr lang="en-US" altLang="zh-CN" sz="2400" dirty="0"/>
                  <a:t>   rapidly as universe exponentially   </a:t>
                </a:r>
              </a:p>
              <a:p>
                <a:r>
                  <a:rPr lang="en-US" altLang="zh-CN" sz="2400" dirty="0"/>
                  <a:t>   expands  </a:t>
                </a:r>
                <a:endParaRPr lang="zh-CN" altLang="en-US" sz="2400" dirty="0"/>
              </a:p>
            </p:txBody>
          </p:sp>
        </mc:Choice>
        <mc:Fallback>
          <p:sp>
            <p:nvSpPr>
              <p:cNvPr id="5" name="TextBox 3">
                <a:extLst>
                  <a:ext uri="{FF2B5EF4-FFF2-40B4-BE49-F238E27FC236}">
                    <a16:creationId xmlns:a16="http://schemas.microsoft.com/office/drawing/2014/main" id="{45C13E8D-F467-4BAC-EFF3-28C894DDF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834" y="3714562"/>
                <a:ext cx="4935169" cy="1200329"/>
              </a:xfrm>
              <a:prstGeom prst="rect">
                <a:avLst/>
              </a:prstGeom>
              <a:blipFill>
                <a:blip r:embed="rId12"/>
                <a:stretch>
                  <a:fillRect l="-1605" t="-3553" r="-1605" b="-11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01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2" y="729574"/>
            <a:ext cx="6761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Motivation: Inflation + SM = BSM</a:t>
            </a:r>
            <a:r>
              <a:rPr lang="zh-CN" altLang="en-US" sz="2400" b="1" dirty="0">
                <a:latin typeface="Arial Rounded MT Bold" panose="020F0704030504030204" pitchFamily="34" charset="0"/>
              </a:rPr>
              <a:t>？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5790158D-03A2-134D-B586-9F59C0E26D9A}"/>
              </a:ext>
            </a:extLst>
          </p:cNvPr>
          <p:cNvSpPr txBox="1"/>
          <p:nvPr/>
        </p:nvSpPr>
        <p:spPr>
          <a:xfrm>
            <a:off x="904671" y="2156723"/>
            <a:ext cx="10158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SM is a successful theory, but we should go beyond...</a:t>
            </a:r>
          </a:p>
          <a:p>
            <a:r>
              <a:rPr lang="en-US" altLang="zh-CN" sz="2400" dirty="0"/>
              <a:t>   dark matter/dark energy/neutrino mass/</a:t>
            </a:r>
            <a:r>
              <a:rPr lang="en-US" altLang="zh-CN" sz="2400" b="1" dirty="0"/>
              <a:t>matter-antimatter asymmetry</a:t>
            </a:r>
            <a:endParaRPr lang="zh-CN" altLang="en-US" sz="2400" b="1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321352A2-6F7D-9BC8-DCA9-C12FAF9D94A8}"/>
              </a:ext>
            </a:extLst>
          </p:cNvPr>
          <p:cNvSpPr txBox="1"/>
          <p:nvPr/>
        </p:nvSpPr>
        <p:spPr>
          <a:xfrm>
            <a:off x="904672" y="1402944"/>
            <a:ext cx="10158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Expansion and cooling make </a:t>
            </a:r>
            <a:r>
              <a:rPr lang="en-US" altLang="zh-CN" sz="2400" dirty="0" err="1"/>
              <a:t>inflaton</a:t>
            </a:r>
            <a:r>
              <a:rPr lang="en-US" altLang="zh-CN" sz="2400" dirty="0"/>
              <a:t> decay into SM particles.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3">
                <a:extLst>
                  <a:ext uri="{FF2B5EF4-FFF2-40B4-BE49-F238E27FC236}">
                    <a16:creationId xmlns:a16="http://schemas.microsoft.com/office/drawing/2014/main" id="{F6611200-1AD5-4170-3BA0-128E6A2E4470}"/>
                  </a:ext>
                </a:extLst>
              </p:cNvPr>
              <p:cNvSpPr txBox="1"/>
              <p:nvPr/>
            </p:nvSpPr>
            <p:spPr>
              <a:xfrm>
                <a:off x="904671" y="3198167"/>
                <a:ext cx="101587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b="1" dirty="0"/>
                  <a:t>Baryogenesis</a:t>
                </a:r>
                <a:r>
                  <a:rPr lang="en-US" altLang="zh-CN" sz="24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baryon annihilate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anti-baryon.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7" name="TextBox 3">
                <a:extLst>
                  <a:ext uri="{FF2B5EF4-FFF2-40B4-BE49-F238E27FC236}">
                    <a16:creationId xmlns:a16="http://schemas.microsoft.com/office/drawing/2014/main" id="{F6611200-1AD5-4170-3BA0-128E6A2E4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71" y="3198167"/>
                <a:ext cx="10158737" cy="461665"/>
              </a:xfrm>
              <a:prstGeom prst="rect">
                <a:avLst/>
              </a:prstGeom>
              <a:blipFill>
                <a:blip r:embed="rId2"/>
                <a:stretch>
                  <a:fillRect l="-780" t="-9333" b="-3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3">
            <a:extLst>
              <a:ext uri="{FF2B5EF4-FFF2-40B4-BE49-F238E27FC236}">
                <a16:creationId xmlns:a16="http://schemas.microsoft.com/office/drawing/2014/main" id="{7A6E7BFA-1A58-0B54-A35E-F01548E9512D}"/>
              </a:ext>
            </a:extLst>
          </p:cNvPr>
          <p:cNvSpPr txBox="1"/>
          <p:nvPr/>
        </p:nvSpPr>
        <p:spPr>
          <a:xfrm>
            <a:off x="904670" y="3870279"/>
            <a:ext cx="10158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Expansion breaks </a:t>
            </a:r>
            <a:r>
              <a:rPr lang="en-US" altLang="zh-CN" sz="2400" b="1" dirty="0"/>
              <a:t>T</a:t>
            </a:r>
            <a:r>
              <a:rPr lang="en-US" altLang="zh-CN" sz="2400" dirty="0"/>
              <a:t>, so </a:t>
            </a:r>
            <a:r>
              <a:rPr lang="en-US" altLang="zh-CN" sz="2400" b="1" dirty="0"/>
              <a:t>C</a:t>
            </a:r>
            <a:r>
              <a:rPr lang="en-US" altLang="zh-CN" sz="2400" dirty="0"/>
              <a:t> or </a:t>
            </a:r>
            <a:r>
              <a:rPr lang="en-US" altLang="zh-CN" sz="2400" b="1" dirty="0"/>
              <a:t>CP</a:t>
            </a:r>
            <a:r>
              <a:rPr lang="en-US" altLang="zh-CN" sz="2400" dirty="0"/>
              <a:t> may be violated during inflation.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75025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2" y="501609"/>
            <a:ext cx="6761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Motivation: Inflation as cosmological collider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/>
              <p:nvPr/>
            </p:nvSpPr>
            <p:spPr>
              <a:xfrm>
                <a:off x="904672" y="1107251"/>
                <a:ext cx="84562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Energy scale at inflation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2400" dirty="0"/>
                  <a:t>GeV (much larger than LHC).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72" y="1107251"/>
                <a:ext cx="8456211" cy="461665"/>
              </a:xfrm>
              <a:prstGeom prst="rect">
                <a:avLst/>
              </a:prstGeom>
              <a:blipFill>
                <a:blip r:embed="rId2"/>
                <a:stretch>
                  <a:fillRect l="-937" t="-9333" b="-3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3A729CF3-2FFB-8808-E967-ECE9C2802499}"/>
              </a:ext>
            </a:extLst>
          </p:cNvPr>
          <p:cNvGrpSpPr/>
          <p:nvPr/>
        </p:nvGrpSpPr>
        <p:grpSpPr>
          <a:xfrm>
            <a:off x="1166388" y="1506106"/>
            <a:ext cx="8308537" cy="877586"/>
            <a:chOff x="1157680" y="2200894"/>
            <a:chExt cx="9283898" cy="1095191"/>
          </a:xfrm>
        </p:grpSpPr>
        <p:cxnSp>
          <p:nvCxnSpPr>
            <p:cNvPr id="5" name="直接箭头连接符 4">
              <a:extLst>
                <a:ext uri="{FF2B5EF4-FFF2-40B4-BE49-F238E27FC236}">
                  <a16:creationId xmlns:a16="http://schemas.microsoft.com/office/drawing/2014/main" id="{9674CBD8-820A-EC82-3602-733618B4F6BE}"/>
                </a:ext>
              </a:extLst>
            </p:cNvPr>
            <p:cNvCxnSpPr>
              <a:cxnSpLocks/>
            </p:cNvCxnSpPr>
            <p:nvPr/>
          </p:nvCxnSpPr>
          <p:spPr>
            <a:xfrm>
              <a:off x="1157680" y="2890008"/>
              <a:ext cx="8225406" cy="0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268AE00C-A384-020C-4F52-599C206BD211}"/>
                </a:ext>
              </a:extLst>
            </p:cNvPr>
            <p:cNvCxnSpPr/>
            <p:nvPr/>
          </p:nvCxnSpPr>
          <p:spPr>
            <a:xfrm>
              <a:off x="1406434" y="276400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B1A8559-02F2-CED6-EBAB-24DE310FFF51}"/>
                </a:ext>
              </a:extLst>
            </p:cNvPr>
            <p:cNvCxnSpPr/>
            <p:nvPr/>
          </p:nvCxnSpPr>
          <p:spPr>
            <a:xfrm>
              <a:off x="2333897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58399269-90B5-A562-6819-391016A0E7ED}"/>
                </a:ext>
              </a:extLst>
            </p:cNvPr>
            <p:cNvCxnSpPr/>
            <p:nvPr/>
          </p:nvCxnSpPr>
          <p:spPr>
            <a:xfrm>
              <a:off x="3296194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71F648F4-B1A2-71F7-D36B-708FDFD41672}"/>
                </a:ext>
              </a:extLst>
            </p:cNvPr>
            <p:cNvCxnSpPr/>
            <p:nvPr/>
          </p:nvCxnSpPr>
          <p:spPr>
            <a:xfrm>
              <a:off x="4254137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17B9E52D-1A1B-5751-BC17-9CF4DCBFA4B4}"/>
                </a:ext>
              </a:extLst>
            </p:cNvPr>
            <p:cNvCxnSpPr/>
            <p:nvPr/>
          </p:nvCxnSpPr>
          <p:spPr>
            <a:xfrm>
              <a:off x="5242559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72C42FCA-EA40-4C92-4C0B-69DA8407E337}"/>
                </a:ext>
              </a:extLst>
            </p:cNvPr>
            <p:cNvCxnSpPr/>
            <p:nvPr/>
          </p:nvCxnSpPr>
          <p:spPr>
            <a:xfrm>
              <a:off x="6235337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BE84DF6-4C4C-9BCB-965F-A5E2300A106A}"/>
                </a:ext>
              </a:extLst>
            </p:cNvPr>
            <p:cNvCxnSpPr/>
            <p:nvPr/>
          </p:nvCxnSpPr>
          <p:spPr>
            <a:xfrm>
              <a:off x="7254240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FD6B84E2-4F50-0AA7-2504-475D5FC5535F}"/>
                </a:ext>
              </a:extLst>
            </p:cNvPr>
            <p:cNvCxnSpPr/>
            <p:nvPr/>
          </p:nvCxnSpPr>
          <p:spPr>
            <a:xfrm>
              <a:off x="8351520" y="2772718"/>
              <a:ext cx="0" cy="252000"/>
            </a:xfrm>
            <a:prstGeom prst="line">
              <a:avLst/>
            </a:prstGeom>
            <a:ln w="41275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21627E0F-2C5F-9744-0690-80308CD762E3}"/>
                </a:ext>
              </a:extLst>
            </p:cNvPr>
            <p:cNvSpPr txBox="1"/>
            <p:nvPr/>
          </p:nvSpPr>
          <p:spPr>
            <a:xfrm>
              <a:off x="9035144" y="2520676"/>
              <a:ext cx="14064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GeV</a:t>
              </a:r>
              <a:endParaRPr lang="zh-CN" alt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1AC41F2F-8970-B4A8-E357-037D6BF46598}"/>
                    </a:ext>
                  </a:extLst>
                </p:cNvPr>
                <p:cNvSpPr txBox="1"/>
                <p:nvPr/>
              </p:nvSpPr>
              <p:spPr>
                <a:xfrm>
                  <a:off x="8178619" y="2333366"/>
                  <a:ext cx="426592" cy="2984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𝑝𝑙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1AC41F2F-8970-B4A8-E357-037D6BF465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78619" y="2333366"/>
                  <a:ext cx="426592" cy="298415"/>
                </a:xfrm>
                <a:prstGeom prst="rect">
                  <a:avLst/>
                </a:prstGeom>
                <a:blipFill>
                  <a:blip r:embed="rId3"/>
                  <a:stretch>
                    <a:fillRect l="-17460" r="-14286" b="-5500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DE3F198F-835D-7FF5-B511-F881C2F62398}"/>
                    </a:ext>
                  </a:extLst>
                </p:cNvPr>
                <p:cNvSpPr txBox="1"/>
                <p:nvPr/>
              </p:nvSpPr>
              <p:spPr>
                <a:xfrm>
                  <a:off x="1191052" y="3016008"/>
                  <a:ext cx="8158661" cy="2800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15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            10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DE3F198F-835D-7FF5-B511-F881C2F623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1052" y="3016008"/>
                  <a:ext cx="8158661" cy="280077"/>
                </a:xfrm>
                <a:prstGeom prst="rect">
                  <a:avLst/>
                </a:prstGeom>
                <a:blipFill>
                  <a:blip r:embed="rId4"/>
                  <a:stretch>
                    <a:fillRect l="-83" t="-5405" r="-3339" b="-3513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AF44C3BB-B7C7-E1A5-748B-FE48C9FE8440}"/>
                    </a:ext>
                  </a:extLst>
                </p:cNvPr>
                <p:cNvSpPr txBox="1"/>
                <p:nvPr/>
              </p:nvSpPr>
              <p:spPr>
                <a:xfrm>
                  <a:off x="1225039" y="2406683"/>
                  <a:ext cx="18139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AF44C3BB-B7C7-E1A5-748B-FE48C9FE84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5039" y="2406683"/>
                  <a:ext cx="181395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2222" r="-22222" b="-216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74A44002-4B5F-C752-682E-B3FC69522DF0}"/>
                    </a:ext>
                  </a:extLst>
                </p:cNvPr>
                <p:cNvSpPr txBox="1"/>
                <p:nvPr/>
              </p:nvSpPr>
              <p:spPr>
                <a:xfrm>
                  <a:off x="2187336" y="2394969"/>
                  <a:ext cx="1935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74A44002-4B5F-C752-682E-B3FC69522D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7336" y="2394969"/>
                  <a:ext cx="193578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4483" r="-34483" b="-58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B4B72A25-F119-679B-FB95-439E04667887}"/>
                    </a:ext>
                  </a:extLst>
                </p:cNvPr>
                <p:cNvSpPr txBox="1"/>
                <p:nvPr/>
              </p:nvSpPr>
              <p:spPr>
                <a:xfrm>
                  <a:off x="2918856" y="2412385"/>
                  <a:ext cx="1935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B4B72A25-F119-679B-FB95-439E046678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8856" y="2412385"/>
                  <a:ext cx="193578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39286" r="-35714" b="-3611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2B782A61-FAEF-98E9-2527-EB9AA210E7C0}"/>
                    </a:ext>
                  </a:extLst>
                </p:cNvPr>
                <p:cNvSpPr txBox="1"/>
                <p:nvPr/>
              </p:nvSpPr>
              <p:spPr>
                <a:xfrm>
                  <a:off x="3427525" y="2422071"/>
                  <a:ext cx="44505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𝐿𝐻𝐶</m:t>
                        </m:r>
                      </m:oMath>
                    </m:oMathPara>
                  </a14:m>
                  <a:endParaRPr lang="zh-CN" altLang="en-US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2B782A61-FAEF-98E9-2527-EB9AA210E7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7525" y="2422071"/>
                  <a:ext cx="445057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16923" r="-13846" b="-3030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6A2CC3F6-78F8-A5AB-0A77-2A8337BAD256}"/>
                    </a:ext>
                  </a:extLst>
                </p:cNvPr>
                <p:cNvSpPr txBox="1"/>
                <p:nvPr/>
              </p:nvSpPr>
              <p:spPr>
                <a:xfrm>
                  <a:off x="6150740" y="2200894"/>
                  <a:ext cx="1137427" cy="4308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𝐶𝑜𝑠𝑚𝑜𝑙𝑜𝑔𝑖𝑐𝑎𝑙</m:t>
                        </m:r>
                      </m:oMath>
                    </m:oMathPara>
                  </a14:m>
                  <a:endParaRPr lang="en-US" altLang="zh-CN" sz="1400" b="0" i="1" dirty="0">
                    <a:solidFill>
                      <a:srgbClr val="FF0000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𝐶𝑜𝑙𝑙𝑖𝑑𝑒𝑟</m:t>
                        </m:r>
                      </m:oMath>
                    </m:oMathPara>
                  </a14:m>
                  <a:endParaRPr lang="zh-CN" altLang="en-US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6A2CC3F6-78F8-A5AB-0A77-2A8337BAD2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0740" y="2200894"/>
                  <a:ext cx="1137427" cy="430887"/>
                </a:xfrm>
                <a:prstGeom prst="rect">
                  <a:avLst/>
                </a:prstGeom>
                <a:blipFill>
                  <a:blip r:embed="rId9"/>
                  <a:stretch>
                    <a:fillRect l="-7784" r="-13772" b="-2807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5DF00FC3-3DFD-1D8F-3286-D83A0A8694D4}"/>
                </a:ext>
              </a:extLst>
            </p:cNvPr>
            <p:cNvCxnSpPr>
              <a:stCxn id="20" idx="2"/>
            </p:cNvCxnSpPr>
            <p:nvPr/>
          </p:nvCxnSpPr>
          <p:spPr>
            <a:xfrm flipH="1">
              <a:off x="1315736" y="2683682"/>
              <a:ext cx="1" cy="206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39C0E25B-9E4A-3E8B-491F-803877B7F893}"/>
                </a:ext>
              </a:extLst>
            </p:cNvPr>
            <p:cNvCxnSpPr/>
            <p:nvPr/>
          </p:nvCxnSpPr>
          <p:spPr>
            <a:xfrm flipH="1">
              <a:off x="2292161" y="2665030"/>
              <a:ext cx="1" cy="206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768FA0EF-5C39-65A9-0731-C694F70AAA00}"/>
                </a:ext>
              </a:extLst>
            </p:cNvPr>
            <p:cNvCxnSpPr/>
            <p:nvPr/>
          </p:nvCxnSpPr>
          <p:spPr>
            <a:xfrm flipH="1">
              <a:off x="3015527" y="2665290"/>
              <a:ext cx="1" cy="206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直接箭头连接符 29">
              <a:extLst>
                <a:ext uri="{FF2B5EF4-FFF2-40B4-BE49-F238E27FC236}">
                  <a16:creationId xmlns:a16="http://schemas.microsoft.com/office/drawing/2014/main" id="{0CAFA1EB-F6C4-E493-8E20-535FAAD78007}"/>
                </a:ext>
              </a:extLst>
            </p:cNvPr>
            <p:cNvCxnSpPr/>
            <p:nvPr/>
          </p:nvCxnSpPr>
          <p:spPr>
            <a:xfrm flipH="1">
              <a:off x="3650054" y="2653473"/>
              <a:ext cx="1" cy="206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88AB6647-FAA4-E457-14C1-FF55DFC8EA72}"/>
                </a:ext>
              </a:extLst>
            </p:cNvPr>
            <p:cNvCxnSpPr/>
            <p:nvPr/>
          </p:nvCxnSpPr>
          <p:spPr>
            <a:xfrm flipH="1">
              <a:off x="6751120" y="2668578"/>
              <a:ext cx="1" cy="206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617D5234-DA33-B7F0-C8AC-BE2DA537FFEB}"/>
                    </a:ext>
                  </a:extLst>
                </p:cNvPr>
                <p:cNvSpPr txBox="1"/>
                <p:nvPr/>
              </p:nvSpPr>
              <p:spPr>
                <a:xfrm>
                  <a:off x="7366182" y="2416337"/>
                  <a:ext cx="39831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  <m:t>𝐺𝑈𝑇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 xmlns="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617D5234-DA33-B7F0-C8AC-BE2DA537FF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66182" y="2416337"/>
                  <a:ext cx="398314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5517" r="-13793" b="-2758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C5A3738E-A9E2-5F55-465B-AF1666A9AB85}"/>
                </a:ext>
              </a:extLst>
            </p:cNvPr>
            <p:cNvCxnSpPr/>
            <p:nvPr/>
          </p:nvCxnSpPr>
          <p:spPr>
            <a:xfrm flipH="1">
              <a:off x="7523137" y="2668578"/>
              <a:ext cx="1" cy="206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5" name="TextBox 3">
            <a:extLst>
              <a:ext uri="{FF2B5EF4-FFF2-40B4-BE49-F238E27FC236}">
                <a16:creationId xmlns:a16="http://schemas.microsoft.com/office/drawing/2014/main" id="{9402A84B-9B2C-C1C2-7987-861A07B57D07}"/>
              </a:ext>
            </a:extLst>
          </p:cNvPr>
          <p:cNvSpPr txBox="1"/>
          <p:nvPr/>
        </p:nvSpPr>
        <p:spPr>
          <a:xfrm>
            <a:off x="904672" y="2508613"/>
            <a:ext cx="812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CMB is well measured and we are going forward.</a:t>
            </a:r>
            <a:endParaRPr lang="zh-CN" altLang="en-US" sz="2400" dirty="0"/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63C7459E-A24E-4B94-B9CC-C85EBBCF0FA0}"/>
              </a:ext>
            </a:extLst>
          </p:cNvPr>
          <p:cNvGrpSpPr/>
          <p:nvPr/>
        </p:nvGrpSpPr>
        <p:grpSpPr>
          <a:xfrm>
            <a:off x="1101979" y="2921027"/>
            <a:ext cx="4030798" cy="2213321"/>
            <a:chOff x="1140263" y="3618595"/>
            <a:chExt cx="4030798" cy="2213321"/>
          </a:xfrm>
        </p:grpSpPr>
        <p:pic>
          <p:nvPicPr>
            <p:cNvPr id="39" name="图片 38" descr="图片包含 游戏机, 光盘, 盘子&#10;&#10;描述已自动生成">
              <a:extLst>
                <a:ext uri="{FF2B5EF4-FFF2-40B4-BE49-F238E27FC236}">
                  <a16:creationId xmlns:a16="http://schemas.microsoft.com/office/drawing/2014/main" id="{3F2EB6F3-F97A-A084-0754-FA9FE1505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263" y="3796792"/>
              <a:ext cx="4030798" cy="2035124"/>
            </a:xfrm>
            <a:prstGeom prst="rect">
              <a:avLst/>
            </a:prstGeom>
          </p:spPr>
        </p:pic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C4884651-9FE2-70C4-9233-7BA1CC4B0BD3}"/>
                </a:ext>
              </a:extLst>
            </p:cNvPr>
            <p:cNvSpPr txBox="1"/>
            <p:nvPr/>
          </p:nvSpPr>
          <p:spPr>
            <a:xfrm rot="19818848">
              <a:off x="1178183" y="3885182"/>
              <a:ext cx="1040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COBE 1992</a:t>
              </a:r>
              <a:endParaRPr lang="zh-CN" altLang="en-US" sz="1200" dirty="0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A73A02DE-25E3-E31A-A526-FC40133C6763}"/>
                </a:ext>
              </a:extLst>
            </p:cNvPr>
            <p:cNvSpPr txBox="1"/>
            <p:nvPr/>
          </p:nvSpPr>
          <p:spPr>
            <a:xfrm rot="21062228">
              <a:off x="2099085" y="3618595"/>
              <a:ext cx="1040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WMAP 2003</a:t>
              </a:r>
              <a:endParaRPr lang="zh-CN" altLang="en-US" sz="1200" dirty="0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FA0C772E-8C3D-E5A2-0E35-6619E4CF0DB1}"/>
                </a:ext>
              </a:extLst>
            </p:cNvPr>
            <p:cNvSpPr txBox="1"/>
            <p:nvPr/>
          </p:nvSpPr>
          <p:spPr>
            <a:xfrm rot="1173342">
              <a:off x="3801611" y="3759184"/>
              <a:ext cx="1040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Planck 2018</a:t>
              </a:r>
              <a:endParaRPr lang="zh-CN" altLang="en-US" sz="1200" dirty="0"/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DEB7F60D-A8E2-07AB-C7B3-F657D46C8B19}"/>
              </a:ext>
            </a:extLst>
          </p:cNvPr>
          <p:cNvGrpSpPr/>
          <p:nvPr/>
        </p:nvGrpSpPr>
        <p:grpSpPr>
          <a:xfrm>
            <a:off x="7795440" y="3008334"/>
            <a:ext cx="1568512" cy="1717725"/>
            <a:chOff x="7795440" y="3008334"/>
            <a:chExt cx="1568512" cy="1717725"/>
          </a:xfrm>
        </p:grpSpPr>
        <p:pic>
          <p:nvPicPr>
            <p:cNvPr id="49" name="图片 48" descr="碗里&#10;&#10;描述已自动生成">
              <a:extLst>
                <a:ext uri="{FF2B5EF4-FFF2-40B4-BE49-F238E27FC236}">
                  <a16:creationId xmlns:a16="http://schemas.microsoft.com/office/drawing/2014/main" id="{150934AE-EC19-3F67-C335-ACEDA04BB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1485" y="3323389"/>
              <a:ext cx="1402670" cy="1402670"/>
            </a:xfrm>
            <a:prstGeom prst="rect">
              <a:avLst/>
            </a:prstGeom>
          </p:spPr>
        </p:pic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539CD9FE-C474-0CFD-491B-463F56D9B4F9}"/>
                </a:ext>
              </a:extLst>
            </p:cNvPr>
            <p:cNvSpPr txBox="1"/>
            <p:nvPr/>
          </p:nvSpPr>
          <p:spPr>
            <a:xfrm>
              <a:off x="7795440" y="3008334"/>
              <a:ext cx="1568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/>
                <a:t>SPHEREX(June 2024)</a:t>
              </a:r>
              <a:endParaRPr lang="zh-CN" altLang="en-US" sz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A8F71E20-1854-1B90-9720-3289E1E57704}"/>
                  </a:ext>
                </a:extLst>
              </p:cNvPr>
              <p:cNvSpPr txBox="1"/>
              <p:nvPr/>
            </p:nvSpPr>
            <p:spPr>
              <a:xfrm>
                <a:off x="5243455" y="3839787"/>
                <a:ext cx="11602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(10)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A8F71E20-1854-1B90-9720-3289E1E577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455" y="3839787"/>
                <a:ext cx="1160253" cy="276999"/>
              </a:xfrm>
              <a:prstGeom prst="rect">
                <a:avLst/>
              </a:prstGeom>
              <a:blipFill>
                <a:blip r:embed="rId13"/>
                <a:stretch>
                  <a:fillRect l="-6316" t="-2222" r="-6842" b="-3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3655E13D-CF94-825F-CAE9-E85BB2B41C24}"/>
                  </a:ext>
                </a:extLst>
              </p:cNvPr>
              <p:cNvSpPr txBox="1"/>
              <p:nvPr/>
            </p:nvSpPr>
            <p:spPr>
              <a:xfrm>
                <a:off x="9364443" y="3741840"/>
                <a:ext cx="10320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𝑁𝐿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3655E13D-CF94-825F-CAE9-E85BB2B41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4443" y="3741840"/>
                <a:ext cx="1032013" cy="276999"/>
              </a:xfrm>
              <a:prstGeom prst="rect">
                <a:avLst/>
              </a:prstGeom>
              <a:blipFill>
                <a:blip r:embed="rId14"/>
                <a:stretch>
                  <a:fillRect l="-7101" t="-2222" r="-7692" b="-3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3">
            <a:extLst>
              <a:ext uri="{FF2B5EF4-FFF2-40B4-BE49-F238E27FC236}">
                <a16:creationId xmlns:a16="http://schemas.microsoft.com/office/drawing/2014/main" id="{FC4D68CE-57B7-E638-67AF-41AB46811BEF}"/>
              </a:ext>
            </a:extLst>
          </p:cNvPr>
          <p:cNvSpPr txBox="1"/>
          <p:nvPr/>
        </p:nvSpPr>
        <p:spPr>
          <a:xfrm>
            <a:off x="904672" y="5176621"/>
            <a:ext cx="139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Signals: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ject 5">
                <a:extLst>
                  <a:ext uri="{FF2B5EF4-FFF2-40B4-BE49-F238E27FC236}">
                    <a16:creationId xmlns:a16="http://schemas.microsoft.com/office/drawing/2014/main" id="{4548429A-8981-3FFC-1A2C-5C99D89221A2}"/>
                  </a:ext>
                </a:extLst>
              </p:cNvPr>
              <p:cNvSpPr txBox="1"/>
              <p:nvPr/>
            </p:nvSpPr>
            <p:spPr>
              <a:xfrm>
                <a:off x="2339486" y="5183247"/>
                <a:ext cx="4875565" cy="1086923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US" altLang="zh-CN" dirty="0">
                    <a:solidFill>
                      <a:srgbClr val="000000"/>
                    </a:solidFill>
                  </a:rPr>
                  <a:t>Bispectrum </a:t>
                </a:r>
                <a14:m>
                  <m:oMath xmlns:m="http://schemas.openxmlformats.org/officeDocument/2006/math">
                    <m:r>
                      <a:rPr lang="zh-CN" alt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func>
                      <m:funcPr>
                        <m:ctrlP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r>
                      <a:rPr lang="zh-CN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func>
                      <m:funcPr>
                        <m:ctrlP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f>
                      <m:fPr>
                        <m:ctrlP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zh-CN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zh-CN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zh-CN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>
                  <a:solidFill>
                    <a:schemeClr val="tx1"/>
                  </a:solidFill>
                </a:endParaRPr>
              </a:p>
              <a:p>
                <a:r>
                  <a:rPr lang="en-US" altLang="zh-CN" dirty="0" err="1"/>
                  <a:t>Trispectrum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b="1" dirty="0"/>
                  <a:t>P </a:t>
                </a:r>
                <a:r>
                  <a:rPr lang="en-US" altLang="zh-CN" dirty="0"/>
                  <a:t>violation</a:t>
                </a:r>
              </a:p>
              <a:p>
                <a:r>
                  <a:rPr lang="en-US" altLang="zh-CN" dirty="0"/>
                  <a:t>Tensor perturbation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Gravitational wave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6" name="Object 5">
                <a:extLst>
                  <a:ext uri="{FF2B5EF4-FFF2-40B4-BE49-F238E27FC236}">
                    <a16:creationId xmlns:a16="http://schemas.microsoft.com/office/drawing/2014/main" id="{4548429A-8981-3FFC-1A2C-5C99D8922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486" y="5183247"/>
                <a:ext cx="4875565" cy="1086923"/>
              </a:xfrm>
              <a:prstGeom prst="rect">
                <a:avLst/>
              </a:prstGeom>
              <a:blipFill>
                <a:blip r:embed="rId15"/>
                <a:stretch>
                  <a:fillRect l="-1125" b="-39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3488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2" y="729574"/>
            <a:ext cx="6761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Massive gauge boson production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/>
              <p:nvPr/>
            </p:nvSpPr>
            <p:spPr>
              <a:xfrm>
                <a:off x="953400" y="1394723"/>
                <a:ext cx="6170211" cy="999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 err="1"/>
                  <a:t>Chern</a:t>
                </a:r>
                <a:r>
                  <a:rPr lang="en-US" altLang="zh-CN" sz="2400" dirty="0"/>
                  <a:t>-Simons term: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altLang="zh-CN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zh-CN" altLang="en-US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den>
                    </m:f>
                    <m:sSup>
                      <m:sSupPr>
                        <m:ctrl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p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sSub>
                      <m:sSubPr>
                        <m:ctrl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endParaRPr lang="zh-CN" alt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zh-CN" alt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259E394-FED1-60FB-F238-C8673818E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400" y="1394723"/>
                <a:ext cx="6170211" cy="999313"/>
              </a:xfrm>
              <a:prstGeom prst="rect">
                <a:avLst/>
              </a:prstGeom>
              <a:blipFill>
                <a:blip r:embed="rId2"/>
                <a:stretch>
                  <a:fillRect l="-12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3">
                <a:extLst>
                  <a:ext uri="{FF2B5EF4-FFF2-40B4-BE49-F238E27FC236}">
                    <a16:creationId xmlns:a16="http://schemas.microsoft.com/office/drawing/2014/main" id="{DCDC547C-77B9-A6B3-EF03-5DFACA55701B}"/>
                  </a:ext>
                </a:extLst>
              </p:cNvPr>
              <p:cNvSpPr txBox="1"/>
              <p:nvPr/>
            </p:nvSpPr>
            <p:spPr>
              <a:xfrm>
                <a:off x="953399" y="2059872"/>
                <a:ext cx="10794463" cy="5808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Chemical potential</a:t>
                </a:r>
                <a14:m>
                  <m:oMath xmlns:m="http://schemas.openxmlformats.org/officeDocument/2006/math"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altLang="zh-CN" sz="2400" dirty="0"/>
                  <a:t> overcome the Boltzmann suppression: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den>
                        </m:f>
                      </m:sup>
                    </m:sSup>
                    <m:r>
                      <a:rPr lang="zh-CN" alt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zh-CN" altLang="en-US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den>
                        </m:f>
                        <m:r>
                          <a:rPr lang="zh-CN" alt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0" name="TextBox 3">
                <a:extLst>
                  <a:ext uri="{FF2B5EF4-FFF2-40B4-BE49-F238E27FC236}">
                    <a16:creationId xmlns:a16="http://schemas.microsoft.com/office/drawing/2014/main" id="{DCDC547C-77B9-A6B3-EF03-5DFACA557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99" y="2059872"/>
                <a:ext cx="10794463" cy="580865"/>
              </a:xfrm>
              <a:prstGeom prst="rect">
                <a:avLst/>
              </a:prstGeom>
              <a:blipFill>
                <a:blip r:embed="rId3"/>
                <a:stretch>
                  <a:fillRect l="-734" b="-24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bject 13">
            <a:extLst>
              <a:ext uri="{FF2B5EF4-FFF2-40B4-BE49-F238E27FC236}">
                <a16:creationId xmlns:a16="http://schemas.microsoft.com/office/drawing/2014/main" id="{20113E64-7DC8-9E51-84BF-50D670102B71}"/>
              </a:ext>
            </a:extLst>
          </p:cNvPr>
          <p:cNvSpPr txBox="1"/>
          <p:nvPr/>
        </p:nvSpPr>
        <p:spPr>
          <a:xfrm>
            <a:off x="9059862" y="1991633"/>
            <a:ext cx="2212975" cy="6985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1C3AC5F3-4A57-FF4D-3F6C-0D0A91965DE0}"/>
                  </a:ext>
                </a:extLst>
              </p:cNvPr>
              <p:cNvSpPr txBox="1"/>
              <p:nvPr/>
            </p:nvSpPr>
            <p:spPr>
              <a:xfrm>
                <a:off x="1314939" y="2953738"/>
                <a:ext cx="2723566" cy="704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1C3AC5F3-4A57-FF4D-3F6C-0D0A91965D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939" y="2953738"/>
                <a:ext cx="2723566" cy="7042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3">
                <a:extLst>
                  <a:ext uri="{FF2B5EF4-FFF2-40B4-BE49-F238E27FC236}">
                    <a16:creationId xmlns:a16="http://schemas.microsoft.com/office/drawing/2014/main" id="{2538A191-E722-F3C2-D4F8-0BAD8B36FD16}"/>
                  </a:ext>
                </a:extLst>
              </p:cNvPr>
              <p:cNvSpPr txBox="1"/>
              <p:nvPr/>
            </p:nvSpPr>
            <p:spPr>
              <a:xfrm>
                <a:off x="953399" y="4047250"/>
                <a:ext cx="3228792" cy="1641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The vertical dashed line </a:t>
                </a:r>
              </a:p>
              <a:p>
                <a:r>
                  <a:rPr lang="en-US" altLang="zh-CN" sz="2000" dirty="0"/>
                  <a:t>    shows the </a:t>
                </a:r>
                <a:r>
                  <a:rPr lang="en-US" altLang="zh-CN" sz="2000" b="1" dirty="0">
                    <a:solidFill>
                      <a:srgbClr val="000000"/>
                    </a:solidFill>
                  </a:rPr>
                  <a:t>beginning</a:t>
                </a:r>
                <a:r>
                  <a:rPr lang="en-US" altLang="zh-CN" sz="2000" dirty="0">
                    <a:solidFill>
                      <a:srgbClr val="000000"/>
                    </a:solidFill>
                  </a:rPr>
                  <a:t> of </a:t>
                </a:r>
              </a:p>
              <a:p>
                <a:r>
                  <a:rPr lang="en-US" altLang="zh-CN" sz="2000" dirty="0">
                    <a:solidFill>
                      <a:srgbClr val="000000"/>
                    </a:solidFill>
                  </a:rPr>
                  <a:t>    boson production:</a:t>
                </a:r>
              </a:p>
              <a:p>
                <a:r>
                  <a:rPr lang="en-US" altLang="zh-CN" sz="2000" dirty="0"/>
                  <a:t>   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000" b="0" i="1" smtClean="0">
                        <a:latin typeface="Cambria Math" panose="02040503050406030204" pitchFamily="18" charset="0"/>
                      </a:rPr>
                      <m:t>𝜉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sz="2000" b="0" i="1" smtClean="0"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  <m: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zh-CN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7" name="TextBox 3">
                <a:extLst>
                  <a:ext uri="{FF2B5EF4-FFF2-40B4-BE49-F238E27FC236}">
                    <a16:creationId xmlns:a16="http://schemas.microsoft.com/office/drawing/2014/main" id="{2538A191-E722-F3C2-D4F8-0BAD8B36F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399" y="4047250"/>
                <a:ext cx="3228792" cy="1641988"/>
              </a:xfrm>
              <a:prstGeom prst="rect">
                <a:avLst/>
              </a:prstGeom>
              <a:blipFill>
                <a:blip r:embed="rId6"/>
                <a:stretch>
                  <a:fillRect l="-1698" t="-2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>
            <a:extLst>
              <a:ext uri="{FF2B5EF4-FFF2-40B4-BE49-F238E27FC236}">
                <a16:creationId xmlns:a16="http://schemas.microsoft.com/office/drawing/2014/main" id="{CD3FCDA8-432F-A29B-FAFB-72DE70808C54}"/>
              </a:ext>
            </a:extLst>
          </p:cNvPr>
          <p:cNvGrpSpPr/>
          <p:nvPr/>
        </p:nvGrpSpPr>
        <p:grpSpPr>
          <a:xfrm>
            <a:off x="4986317" y="2839391"/>
            <a:ext cx="6046988" cy="4018609"/>
            <a:chOff x="4986317" y="2839391"/>
            <a:chExt cx="6046988" cy="4018609"/>
          </a:xfrm>
        </p:grpSpPr>
        <p:pic>
          <p:nvPicPr>
            <p:cNvPr id="15" name="图片 14" descr="图表, 折线图, 直方图&#10;&#10;描述已自动生成">
              <a:extLst>
                <a:ext uri="{FF2B5EF4-FFF2-40B4-BE49-F238E27FC236}">
                  <a16:creationId xmlns:a16="http://schemas.microsoft.com/office/drawing/2014/main" id="{A2A59955-2E11-BB14-004C-F51634BFC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6317" y="3141622"/>
              <a:ext cx="6046988" cy="3716378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E375C25F-42AE-D032-467A-45EB97C52891}"/>
                </a:ext>
              </a:extLst>
            </p:cNvPr>
            <p:cNvSpPr txBox="1"/>
            <p:nvPr/>
          </p:nvSpPr>
          <p:spPr>
            <a:xfrm>
              <a:off x="6144427" y="2839391"/>
              <a:ext cx="4732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 Rounded MT"/>
                </a:rPr>
                <a:t>Evolution of energy density for a given mode</a:t>
              </a:r>
              <a:endParaRPr lang="zh-CN" altLang="en-US" dirty="0">
                <a:latin typeface="Arial Rounded MT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ject 9">
                <a:extLst>
                  <a:ext uri="{FF2B5EF4-FFF2-40B4-BE49-F238E27FC236}">
                    <a16:creationId xmlns:a16="http://schemas.microsoft.com/office/drawing/2014/main" id="{2D06EC9E-B996-4169-D461-8AC688A300E6}"/>
                  </a:ext>
                </a:extLst>
              </p:cNvPr>
              <p:cNvSpPr txBox="1"/>
              <p:nvPr/>
            </p:nvSpPr>
            <p:spPr>
              <a:xfrm>
                <a:off x="1158695" y="6398938"/>
                <a:ext cx="3095887" cy="9271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zh-CN" altLang="en-US" sz="12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zh-CN" altLang="en-US" sz="12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zh-CN" alt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limUpp>
                          <m:limUppPr>
                            <m:ctrlPr>
                              <a:rPr lang="zh-CN" alt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zh-CN" alt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lim>
                            <m:r>
                              <a:rPr lang="zh-CN" altLang="en-US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•</m:t>
                            </m:r>
                          </m:lim>
                        </m:limUpp>
                      </m:num>
                      <m:den>
                        <m:r>
                          <a:rPr lang="zh-CN" alt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zh-CN" altLang="en-US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ΛΗ</m:t>
                        </m:r>
                      </m:den>
                    </m:f>
                  </m:oMath>
                </a14:m>
                <a:r>
                  <a:rPr lang="zh-CN" altLang="en-US" sz="1200" dirty="0"/>
                  <a:t>   </a:t>
                </a:r>
                <a14:m>
                  <m:oMath xmlns:m="http://schemas.openxmlformats.org/officeDocument/2006/math">
                    <m:r>
                      <a:rPr lang="en-US" altLang="zh-CN" sz="1200" b="0" i="0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200" b="0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zh-CN" altLang="en-US" sz="1200" b="0" i="1" dirty="0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zh-CN" altLang="en-US" sz="1200" dirty="0"/>
              </a:p>
            </p:txBody>
          </p:sp>
        </mc:Choice>
        <mc:Fallback>
          <p:sp>
            <p:nvSpPr>
              <p:cNvPr id="6" name="Object 9">
                <a:extLst>
                  <a:ext uri="{FF2B5EF4-FFF2-40B4-BE49-F238E27FC236}">
                    <a16:creationId xmlns:a16="http://schemas.microsoft.com/office/drawing/2014/main" id="{2D06EC9E-B996-4169-D461-8AC688A30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695" y="6398938"/>
                <a:ext cx="3095887" cy="9271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794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702154" y="581889"/>
            <a:ext cx="6761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Phenomenological Constrains at CMB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321352A2-6F7D-9BC8-DCA9-C12FAF9D94A8}"/>
              </a:ext>
            </a:extLst>
          </p:cNvPr>
          <p:cNvSpPr txBox="1"/>
          <p:nvPr/>
        </p:nvSpPr>
        <p:spPr>
          <a:xfrm>
            <a:off x="585552" y="1304466"/>
            <a:ext cx="101587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Backreaction shouldn’t affect standard inflation  </a:t>
            </a:r>
            <a:endParaRPr lang="zh-CN" altLang="en-US" sz="2000" dirty="0"/>
          </a:p>
        </p:txBody>
      </p:sp>
      <p:pic>
        <p:nvPicPr>
          <p:cNvPr id="4" name="图片 3" descr="图表&#10;&#10;描述已自动生成">
            <a:extLst>
              <a:ext uri="{FF2B5EF4-FFF2-40B4-BE49-F238E27FC236}">
                <a16:creationId xmlns:a16="http://schemas.microsoft.com/office/drawing/2014/main" id="{6BCAA330-695D-ABEA-BE36-A655F45C3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51221"/>
            <a:ext cx="5835857" cy="590677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786741B-42CE-C2EC-19F6-B54C0DDF0B58}"/>
              </a:ext>
            </a:extLst>
          </p:cNvPr>
          <p:cNvSpPr txBox="1"/>
          <p:nvPr/>
        </p:nvSpPr>
        <p:spPr>
          <a:xfrm>
            <a:off x="7752298" y="766555"/>
            <a:ext cx="473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 Rounded MT"/>
              </a:rPr>
              <a:t>All constrains at CMB scale</a:t>
            </a:r>
            <a:endParaRPr lang="zh-CN" altLang="en-US" dirty="0">
              <a:latin typeface="Arial Rounded M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3">
                <a:extLst>
                  <a:ext uri="{FF2B5EF4-FFF2-40B4-BE49-F238E27FC236}">
                    <a16:creationId xmlns:a16="http://schemas.microsoft.com/office/drawing/2014/main" id="{763C4EE2-7B2B-AE82-3C22-DCDB2D0FF264}"/>
                  </a:ext>
                </a:extLst>
              </p:cNvPr>
              <p:cNvSpPr txBox="1"/>
              <p:nvPr/>
            </p:nvSpPr>
            <p:spPr>
              <a:xfrm>
                <a:off x="585552" y="1764735"/>
                <a:ext cx="4330116" cy="413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Tensor-to-scalar ratio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0.056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[1]</m:t>
                        </m:r>
                      </m:sup>
                    </m:sSup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0" name="TextBox 3">
                <a:extLst>
                  <a:ext uri="{FF2B5EF4-FFF2-40B4-BE49-F238E27FC236}">
                    <a16:creationId xmlns:a16="http://schemas.microsoft.com/office/drawing/2014/main" id="{763C4EE2-7B2B-AE82-3C22-DCDB2D0FF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52" y="1764735"/>
                <a:ext cx="4330116" cy="413318"/>
              </a:xfrm>
              <a:prstGeom prst="rect">
                <a:avLst/>
              </a:prstGeom>
              <a:blipFill>
                <a:blip r:embed="rId3"/>
                <a:stretch>
                  <a:fillRect l="-1268" t="-4412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3">
                <a:extLst>
                  <a:ext uri="{FF2B5EF4-FFF2-40B4-BE49-F238E27FC236}">
                    <a16:creationId xmlns:a16="http://schemas.microsoft.com/office/drawing/2014/main" id="{E0DAE3D8-EDBE-1CA0-588F-FB75BAD4A15A}"/>
                  </a:ext>
                </a:extLst>
              </p:cNvPr>
              <p:cNvSpPr txBox="1"/>
              <p:nvPr/>
            </p:nvSpPr>
            <p:spPr>
              <a:xfrm>
                <a:off x="585551" y="2238212"/>
                <a:ext cx="5667963" cy="517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Power spectrum domain at Tree level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sub>
                      <m:sup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p>
                    </m:sSubSup>
                    <m:r>
                      <a:rPr lang="zh-CN" alt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𝜁</m:t>
                        </m:r>
                      </m:sub>
                      <m:sup>
                        <m:r>
                          <a:rPr lang="zh-CN" alt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US" altLang="zh-CN" sz="2000" dirty="0"/>
                  <a:t> 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11" name="TextBox 3">
                <a:extLst>
                  <a:ext uri="{FF2B5EF4-FFF2-40B4-BE49-F238E27FC236}">
                    <a16:creationId xmlns:a16="http://schemas.microsoft.com/office/drawing/2014/main" id="{E0DAE3D8-EDBE-1CA0-588F-FB75BAD4A1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51" y="2238212"/>
                <a:ext cx="5667963" cy="517706"/>
              </a:xfrm>
              <a:prstGeom prst="rect">
                <a:avLst/>
              </a:prstGeom>
              <a:blipFill>
                <a:blip r:embed="rId4"/>
                <a:stretch>
                  <a:fillRect l="-968" b="-9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bject 23">
            <a:extLst>
              <a:ext uri="{FF2B5EF4-FFF2-40B4-BE49-F238E27FC236}">
                <a16:creationId xmlns:a16="http://schemas.microsoft.com/office/drawing/2014/main" id="{464B547E-76CB-0B5B-416A-45D6BEBD56BC}"/>
              </a:ext>
            </a:extLst>
          </p:cNvPr>
          <p:cNvSpPr txBox="1"/>
          <p:nvPr/>
        </p:nvSpPr>
        <p:spPr>
          <a:xfrm>
            <a:off x="6545263" y="4046538"/>
            <a:ext cx="1036637" cy="500062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 dirty="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AE1A2AC-56A0-CFB8-5215-3B18041E7F6B}"/>
              </a:ext>
            </a:extLst>
          </p:cNvPr>
          <p:cNvGrpSpPr/>
          <p:nvPr/>
        </p:nvGrpSpPr>
        <p:grpSpPr>
          <a:xfrm>
            <a:off x="-370010" y="2735337"/>
            <a:ext cx="6241240" cy="1134133"/>
            <a:chOff x="-420460" y="2774292"/>
            <a:chExt cx="6241240" cy="1134133"/>
          </a:xfrm>
        </p:grpSpPr>
        <p:cxnSp>
          <p:nvCxnSpPr>
            <p:cNvPr id="13" name="直接连接符 8">
              <a:extLst>
                <a:ext uri="{FF2B5EF4-FFF2-40B4-BE49-F238E27FC236}">
                  <a16:creationId xmlns:a16="http://schemas.microsoft.com/office/drawing/2014/main" id="{1ACD2F60-F32A-150F-D847-576ED22358B0}"/>
                </a:ext>
              </a:extLst>
            </p:cNvPr>
            <p:cNvCxnSpPr/>
            <p:nvPr/>
          </p:nvCxnSpPr>
          <p:spPr>
            <a:xfrm>
              <a:off x="886457" y="3367027"/>
              <a:ext cx="1464013" cy="0"/>
            </a:xfrm>
            <a:prstGeom prst="line">
              <a:avLst/>
            </a:prstGeom>
            <a:ln w="317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6">
              <a:extLst>
                <a:ext uri="{FF2B5EF4-FFF2-40B4-BE49-F238E27FC236}">
                  <a16:creationId xmlns:a16="http://schemas.microsoft.com/office/drawing/2014/main" id="{19FFF724-241E-3642-E763-99AFBF697F62}"/>
                </a:ext>
              </a:extLst>
            </p:cNvPr>
            <p:cNvCxnSpPr>
              <a:cxnSpLocks/>
            </p:cNvCxnSpPr>
            <p:nvPr/>
          </p:nvCxnSpPr>
          <p:spPr>
            <a:xfrm>
              <a:off x="3208976" y="3367027"/>
              <a:ext cx="573932" cy="0"/>
            </a:xfrm>
            <a:prstGeom prst="line">
              <a:avLst/>
            </a:prstGeom>
            <a:ln w="31750">
              <a:solidFill>
                <a:schemeClr val="dk1"/>
              </a:solidFill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7">
              <a:extLst>
                <a:ext uri="{FF2B5EF4-FFF2-40B4-BE49-F238E27FC236}">
                  <a16:creationId xmlns:a16="http://schemas.microsoft.com/office/drawing/2014/main" id="{1B1A663A-C860-9381-23BA-AB39E991F3B7}"/>
                </a:ext>
              </a:extLst>
            </p:cNvPr>
            <p:cNvCxnSpPr>
              <a:cxnSpLocks/>
            </p:cNvCxnSpPr>
            <p:nvPr/>
          </p:nvCxnSpPr>
          <p:spPr>
            <a:xfrm>
              <a:off x="4593512" y="3367027"/>
              <a:ext cx="664404" cy="18362"/>
            </a:xfrm>
            <a:prstGeom prst="line">
              <a:avLst/>
            </a:prstGeom>
            <a:ln w="31750"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reeform: Shape 18">
              <a:extLst>
                <a:ext uri="{FF2B5EF4-FFF2-40B4-BE49-F238E27FC236}">
                  <a16:creationId xmlns:a16="http://schemas.microsoft.com/office/drawing/2014/main" id="{A2044A55-7659-205F-C380-02363E5B9AA1}"/>
                </a:ext>
              </a:extLst>
            </p:cNvPr>
            <p:cNvSpPr/>
            <p:nvPr/>
          </p:nvSpPr>
          <p:spPr>
            <a:xfrm>
              <a:off x="3782908" y="3020317"/>
              <a:ext cx="802640" cy="346710"/>
            </a:xfrm>
            <a:custGeom>
              <a:avLst/>
              <a:gdLst>
                <a:gd name="connsiteX0" fmla="*/ 0 w 802640"/>
                <a:gd name="connsiteY0" fmla="*/ 346379 h 346952"/>
                <a:gd name="connsiteX1" fmla="*/ 86360 w 802640"/>
                <a:gd name="connsiteY1" fmla="*/ 188899 h 346952"/>
                <a:gd name="connsiteX2" fmla="*/ 208280 w 802640"/>
                <a:gd name="connsiteY2" fmla="*/ 183819 h 346952"/>
                <a:gd name="connsiteX3" fmla="*/ 233680 w 802640"/>
                <a:gd name="connsiteY3" fmla="*/ 26339 h 346952"/>
                <a:gd name="connsiteX4" fmla="*/ 360680 w 802640"/>
                <a:gd name="connsiteY4" fmla="*/ 97459 h 346952"/>
                <a:gd name="connsiteX5" fmla="*/ 452120 w 802640"/>
                <a:gd name="connsiteY5" fmla="*/ 939 h 346952"/>
                <a:gd name="connsiteX6" fmla="*/ 513080 w 802640"/>
                <a:gd name="connsiteY6" fmla="*/ 168579 h 346952"/>
                <a:gd name="connsiteX7" fmla="*/ 655320 w 802640"/>
                <a:gd name="connsiteY7" fmla="*/ 102539 h 346952"/>
                <a:gd name="connsiteX8" fmla="*/ 650240 w 802640"/>
                <a:gd name="connsiteY8" fmla="*/ 229539 h 346952"/>
                <a:gd name="connsiteX9" fmla="*/ 777240 w 802640"/>
                <a:gd name="connsiteY9" fmla="*/ 209219 h 346952"/>
                <a:gd name="connsiteX10" fmla="*/ 802640 w 802640"/>
                <a:gd name="connsiteY10" fmla="*/ 346379 h 34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2640" h="346952">
                  <a:moveTo>
                    <a:pt x="0" y="346379"/>
                  </a:moveTo>
                  <a:cubicBezTo>
                    <a:pt x="25823" y="281185"/>
                    <a:pt x="51647" y="215992"/>
                    <a:pt x="86360" y="188899"/>
                  </a:cubicBezTo>
                  <a:cubicBezTo>
                    <a:pt x="121073" y="161806"/>
                    <a:pt x="183727" y="210912"/>
                    <a:pt x="208280" y="183819"/>
                  </a:cubicBezTo>
                  <a:cubicBezTo>
                    <a:pt x="232833" y="156726"/>
                    <a:pt x="208280" y="40732"/>
                    <a:pt x="233680" y="26339"/>
                  </a:cubicBezTo>
                  <a:cubicBezTo>
                    <a:pt x="259080" y="11946"/>
                    <a:pt x="324273" y="101692"/>
                    <a:pt x="360680" y="97459"/>
                  </a:cubicBezTo>
                  <a:cubicBezTo>
                    <a:pt x="397087" y="93226"/>
                    <a:pt x="426720" y="-10914"/>
                    <a:pt x="452120" y="939"/>
                  </a:cubicBezTo>
                  <a:cubicBezTo>
                    <a:pt x="477520" y="12792"/>
                    <a:pt x="479213" y="151646"/>
                    <a:pt x="513080" y="168579"/>
                  </a:cubicBezTo>
                  <a:cubicBezTo>
                    <a:pt x="546947" y="185512"/>
                    <a:pt x="632460" y="92379"/>
                    <a:pt x="655320" y="102539"/>
                  </a:cubicBezTo>
                  <a:cubicBezTo>
                    <a:pt x="678180" y="112699"/>
                    <a:pt x="629920" y="211759"/>
                    <a:pt x="650240" y="229539"/>
                  </a:cubicBezTo>
                  <a:cubicBezTo>
                    <a:pt x="670560" y="247319"/>
                    <a:pt x="751840" y="189746"/>
                    <a:pt x="777240" y="209219"/>
                  </a:cubicBezTo>
                  <a:cubicBezTo>
                    <a:pt x="802640" y="228692"/>
                    <a:pt x="762000" y="356539"/>
                    <a:pt x="802640" y="346379"/>
                  </a:cubicBezTo>
                </a:path>
              </a:pathLst>
            </a:custGeom>
            <a:ln w="317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7" name="Freeform: Shape 19">
              <a:extLst>
                <a:ext uri="{FF2B5EF4-FFF2-40B4-BE49-F238E27FC236}">
                  <a16:creationId xmlns:a16="http://schemas.microsoft.com/office/drawing/2014/main" id="{4D69F835-5E37-A336-A4C6-0C39240DB211}"/>
                </a:ext>
              </a:extLst>
            </p:cNvPr>
            <p:cNvSpPr/>
            <p:nvPr/>
          </p:nvSpPr>
          <p:spPr>
            <a:xfrm rot="10800000">
              <a:off x="3779308" y="3385389"/>
              <a:ext cx="802640" cy="346710"/>
            </a:xfrm>
            <a:custGeom>
              <a:avLst/>
              <a:gdLst>
                <a:gd name="connsiteX0" fmla="*/ 0 w 802640"/>
                <a:gd name="connsiteY0" fmla="*/ 346379 h 346952"/>
                <a:gd name="connsiteX1" fmla="*/ 86360 w 802640"/>
                <a:gd name="connsiteY1" fmla="*/ 188899 h 346952"/>
                <a:gd name="connsiteX2" fmla="*/ 208280 w 802640"/>
                <a:gd name="connsiteY2" fmla="*/ 183819 h 346952"/>
                <a:gd name="connsiteX3" fmla="*/ 233680 w 802640"/>
                <a:gd name="connsiteY3" fmla="*/ 26339 h 346952"/>
                <a:gd name="connsiteX4" fmla="*/ 360680 w 802640"/>
                <a:gd name="connsiteY4" fmla="*/ 97459 h 346952"/>
                <a:gd name="connsiteX5" fmla="*/ 452120 w 802640"/>
                <a:gd name="connsiteY5" fmla="*/ 939 h 346952"/>
                <a:gd name="connsiteX6" fmla="*/ 513080 w 802640"/>
                <a:gd name="connsiteY6" fmla="*/ 168579 h 346952"/>
                <a:gd name="connsiteX7" fmla="*/ 655320 w 802640"/>
                <a:gd name="connsiteY7" fmla="*/ 102539 h 346952"/>
                <a:gd name="connsiteX8" fmla="*/ 650240 w 802640"/>
                <a:gd name="connsiteY8" fmla="*/ 229539 h 346952"/>
                <a:gd name="connsiteX9" fmla="*/ 777240 w 802640"/>
                <a:gd name="connsiteY9" fmla="*/ 209219 h 346952"/>
                <a:gd name="connsiteX10" fmla="*/ 802640 w 802640"/>
                <a:gd name="connsiteY10" fmla="*/ 346379 h 346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2640" h="346952">
                  <a:moveTo>
                    <a:pt x="0" y="346379"/>
                  </a:moveTo>
                  <a:cubicBezTo>
                    <a:pt x="25823" y="281185"/>
                    <a:pt x="51647" y="215992"/>
                    <a:pt x="86360" y="188899"/>
                  </a:cubicBezTo>
                  <a:cubicBezTo>
                    <a:pt x="121073" y="161806"/>
                    <a:pt x="183727" y="210912"/>
                    <a:pt x="208280" y="183819"/>
                  </a:cubicBezTo>
                  <a:cubicBezTo>
                    <a:pt x="232833" y="156726"/>
                    <a:pt x="208280" y="40732"/>
                    <a:pt x="233680" y="26339"/>
                  </a:cubicBezTo>
                  <a:cubicBezTo>
                    <a:pt x="259080" y="11946"/>
                    <a:pt x="324273" y="101692"/>
                    <a:pt x="360680" y="97459"/>
                  </a:cubicBezTo>
                  <a:cubicBezTo>
                    <a:pt x="397087" y="93226"/>
                    <a:pt x="426720" y="-10914"/>
                    <a:pt x="452120" y="939"/>
                  </a:cubicBezTo>
                  <a:cubicBezTo>
                    <a:pt x="477520" y="12792"/>
                    <a:pt x="479213" y="151646"/>
                    <a:pt x="513080" y="168579"/>
                  </a:cubicBezTo>
                  <a:cubicBezTo>
                    <a:pt x="546947" y="185512"/>
                    <a:pt x="632460" y="92379"/>
                    <a:pt x="655320" y="102539"/>
                  </a:cubicBezTo>
                  <a:cubicBezTo>
                    <a:pt x="678180" y="112699"/>
                    <a:pt x="629920" y="211759"/>
                    <a:pt x="650240" y="229539"/>
                  </a:cubicBezTo>
                  <a:cubicBezTo>
                    <a:pt x="670560" y="247319"/>
                    <a:pt x="751840" y="189746"/>
                    <a:pt x="777240" y="209219"/>
                  </a:cubicBezTo>
                  <a:cubicBezTo>
                    <a:pt x="802640" y="228692"/>
                    <a:pt x="762000" y="356539"/>
                    <a:pt x="802640" y="346379"/>
                  </a:cubicBezTo>
                </a:path>
              </a:pathLst>
            </a:custGeom>
            <a:ln w="317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5582EB17-4FB4-4808-28A3-A47939201B20}"/>
                    </a:ext>
                  </a:extLst>
                </p:cNvPr>
                <p:cNvSpPr txBox="1"/>
                <p:nvPr/>
              </p:nvSpPr>
              <p:spPr>
                <a:xfrm>
                  <a:off x="861436" y="3012555"/>
                  <a:ext cx="2245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l-GR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5582EB17-4FB4-4808-28A3-A47939201B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436" y="3012555"/>
                  <a:ext cx="224549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36111" r="-33333" b="-33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FEE87D94-40CF-95B3-B22D-BD9206DF8ACA}"/>
                    </a:ext>
                  </a:extLst>
                </p:cNvPr>
                <p:cNvSpPr txBox="1"/>
                <p:nvPr/>
              </p:nvSpPr>
              <p:spPr>
                <a:xfrm>
                  <a:off x="2124320" y="3051291"/>
                  <a:ext cx="2245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l-GR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FEE87D94-40CF-95B3-B22D-BD9206DF8A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4320" y="3051291"/>
                  <a:ext cx="22454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5135" r="-29730" b="-3260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5B98CCA0-2BCB-878B-22EE-D252FE94254E}"/>
                    </a:ext>
                  </a:extLst>
                </p:cNvPr>
                <p:cNvSpPr txBox="1"/>
                <p:nvPr/>
              </p:nvSpPr>
              <p:spPr>
                <a:xfrm>
                  <a:off x="3208976" y="3012554"/>
                  <a:ext cx="2245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l-GR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5B98CCA0-2BCB-878B-22EE-D252FE9425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8976" y="3012554"/>
                  <a:ext cx="22454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35135" r="-29730" b="-33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853B65D3-A44F-306D-801B-5B8F5F403C1A}"/>
                    </a:ext>
                  </a:extLst>
                </p:cNvPr>
                <p:cNvSpPr txBox="1"/>
                <p:nvPr/>
              </p:nvSpPr>
              <p:spPr>
                <a:xfrm>
                  <a:off x="5047205" y="3051291"/>
                  <a:ext cx="22454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l-GR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853B65D3-A44F-306D-801B-5B8F5F403C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7205" y="3051291"/>
                  <a:ext cx="224549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32432" r="-32432" b="-3260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77518AB3-0E13-83DB-B000-5559E7B7E97F}"/>
                    </a:ext>
                  </a:extLst>
                </p:cNvPr>
                <p:cNvSpPr txBox="1"/>
                <p:nvPr/>
              </p:nvSpPr>
              <p:spPr>
                <a:xfrm>
                  <a:off x="4266097" y="2774292"/>
                  <a:ext cx="2106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77518AB3-0E13-83DB-B000-5559E7B7E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6097" y="2774292"/>
                  <a:ext cx="210634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22857" r="-22857" b="-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488868A1-3C8D-A65E-9A6D-966D86EAC2A0}"/>
                    </a:ext>
                  </a:extLst>
                </p:cNvPr>
                <p:cNvSpPr txBox="1"/>
                <p:nvPr/>
              </p:nvSpPr>
              <p:spPr>
                <a:xfrm>
                  <a:off x="4371314" y="3631426"/>
                  <a:ext cx="2106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488868A1-3C8D-A65E-9A6D-966D86EAC2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71314" y="3631426"/>
                  <a:ext cx="210634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2857" r="-22857" b="-65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B3481DFD-79FE-49CA-3236-928332A7ED76}"/>
                    </a:ext>
                  </a:extLst>
                </p:cNvPr>
                <p:cNvSpPr txBox="1"/>
                <p:nvPr/>
              </p:nvSpPr>
              <p:spPr>
                <a:xfrm>
                  <a:off x="-420460" y="3209064"/>
                  <a:ext cx="624124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B3481DFD-79FE-49CA-3236-928332A7ED7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20460" y="3209064"/>
                  <a:ext cx="6241240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3">
                <a:extLst>
                  <a:ext uri="{FF2B5EF4-FFF2-40B4-BE49-F238E27FC236}">
                    <a16:creationId xmlns:a16="http://schemas.microsoft.com/office/drawing/2014/main" id="{A443F653-DAF9-02A4-1F4E-E9229C92FF20}"/>
                  </a:ext>
                </a:extLst>
              </p:cNvPr>
              <p:cNvSpPr txBox="1"/>
              <p:nvPr/>
            </p:nvSpPr>
            <p:spPr>
              <a:xfrm>
                <a:off x="572355" y="3925417"/>
                <a:ext cx="4876208" cy="465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>
                    <a:solidFill>
                      <a:srgbClr val="FF0000"/>
                    </a:solidFill>
                  </a:rPr>
                  <a:t>Non-Gaussianity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𝑁𝐿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𝑒𝑞𝑢𝑖𝑙</m:t>
                        </m:r>
                      </m:sup>
                    </m:sSubSup>
                    <m:r>
                      <a:rPr lang="en-US" altLang="zh-CN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−27±47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[1]</m:t>
                        </m:r>
                      </m:sup>
                    </m:sSup>
                  </m:oMath>
                </a14:m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TextBox 3">
                <a:extLst>
                  <a:ext uri="{FF2B5EF4-FFF2-40B4-BE49-F238E27FC236}">
                    <a16:creationId xmlns:a16="http://schemas.microsoft.com/office/drawing/2014/main" id="{A443F653-DAF9-02A4-1F4E-E9229C92FF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55" y="3925417"/>
                <a:ext cx="4876208" cy="465448"/>
              </a:xfrm>
              <a:prstGeom prst="rect">
                <a:avLst/>
              </a:prstGeom>
              <a:blipFill>
                <a:blip r:embed="rId12"/>
                <a:stretch>
                  <a:fillRect l="-1125" b="-210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9">
            <a:extLst>
              <a:ext uri="{FF2B5EF4-FFF2-40B4-BE49-F238E27FC236}">
                <a16:creationId xmlns:a16="http://schemas.microsoft.com/office/drawing/2014/main" id="{46E3CE8F-307C-6DC6-F5AC-ED4365F956DD}"/>
              </a:ext>
            </a:extLst>
          </p:cNvPr>
          <p:cNvCxnSpPr>
            <a:cxnSpLocks/>
          </p:cNvCxnSpPr>
          <p:nvPr/>
        </p:nvCxnSpPr>
        <p:spPr>
          <a:xfrm>
            <a:off x="1371072" y="4683380"/>
            <a:ext cx="464078" cy="338596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Freeform: Shape 10">
            <a:extLst>
              <a:ext uri="{FF2B5EF4-FFF2-40B4-BE49-F238E27FC236}">
                <a16:creationId xmlns:a16="http://schemas.microsoft.com/office/drawing/2014/main" id="{CEC9A37B-A5A6-F409-B78C-377CC73C82D2}"/>
              </a:ext>
            </a:extLst>
          </p:cNvPr>
          <p:cNvSpPr/>
          <p:nvPr/>
        </p:nvSpPr>
        <p:spPr>
          <a:xfrm>
            <a:off x="1835150" y="4896269"/>
            <a:ext cx="774192" cy="164618"/>
          </a:xfrm>
          <a:custGeom>
            <a:avLst/>
            <a:gdLst>
              <a:gd name="connsiteX0" fmla="*/ 0 w 774192"/>
              <a:gd name="connsiteY0" fmla="*/ 140213 h 164618"/>
              <a:gd name="connsiteX1" fmla="*/ 109728 w 774192"/>
              <a:gd name="connsiteY1" fmla="*/ 12197 h 164618"/>
              <a:gd name="connsiteX2" fmla="*/ 170688 w 774192"/>
              <a:gd name="connsiteY2" fmla="*/ 140213 h 164618"/>
              <a:gd name="connsiteX3" fmla="*/ 268224 w 774192"/>
              <a:gd name="connsiteY3" fmla="*/ 5 h 164618"/>
              <a:gd name="connsiteX4" fmla="*/ 316992 w 774192"/>
              <a:gd name="connsiteY4" fmla="*/ 146309 h 164618"/>
              <a:gd name="connsiteX5" fmla="*/ 414528 w 774192"/>
              <a:gd name="connsiteY5" fmla="*/ 6101 h 164618"/>
              <a:gd name="connsiteX6" fmla="*/ 469392 w 774192"/>
              <a:gd name="connsiteY6" fmla="*/ 158501 h 164618"/>
              <a:gd name="connsiteX7" fmla="*/ 542544 w 774192"/>
              <a:gd name="connsiteY7" fmla="*/ 12197 h 164618"/>
              <a:gd name="connsiteX8" fmla="*/ 621792 w 774192"/>
              <a:gd name="connsiteY8" fmla="*/ 164597 h 164618"/>
              <a:gd name="connsiteX9" fmla="*/ 688848 w 774192"/>
              <a:gd name="connsiteY9" fmla="*/ 24389 h 164618"/>
              <a:gd name="connsiteX10" fmla="*/ 774192 w 774192"/>
              <a:gd name="connsiteY10" fmla="*/ 164597 h 16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4192" h="164618">
                <a:moveTo>
                  <a:pt x="0" y="140213"/>
                </a:moveTo>
                <a:cubicBezTo>
                  <a:pt x="40640" y="76205"/>
                  <a:pt x="81280" y="12197"/>
                  <a:pt x="109728" y="12197"/>
                </a:cubicBezTo>
                <a:cubicBezTo>
                  <a:pt x="138176" y="12197"/>
                  <a:pt x="144272" y="142245"/>
                  <a:pt x="170688" y="140213"/>
                </a:cubicBezTo>
                <a:cubicBezTo>
                  <a:pt x="197104" y="138181"/>
                  <a:pt x="243840" y="-1011"/>
                  <a:pt x="268224" y="5"/>
                </a:cubicBezTo>
                <a:cubicBezTo>
                  <a:pt x="292608" y="1021"/>
                  <a:pt x="292608" y="145293"/>
                  <a:pt x="316992" y="146309"/>
                </a:cubicBezTo>
                <a:cubicBezTo>
                  <a:pt x="341376" y="147325"/>
                  <a:pt x="389128" y="4069"/>
                  <a:pt x="414528" y="6101"/>
                </a:cubicBezTo>
                <a:cubicBezTo>
                  <a:pt x="439928" y="8133"/>
                  <a:pt x="448056" y="157485"/>
                  <a:pt x="469392" y="158501"/>
                </a:cubicBezTo>
                <a:cubicBezTo>
                  <a:pt x="490728" y="159517"/>
                  <a:pt x="517144" y="11181"/>
                  <a:pt x="542544" y="12197"/>
                </a:cubicBezTo>
                <a:cubicBezTo>
                  <a:pt x="567944" y="13213"/>
                  <a:pt x="597408" y="162565"/>
                  <a:pt x="621792" y="164597"/>
                </a:cubicBezTo>
                <a:cubicBezTo>
                  <a:pt x="646176" y="166629"/>
                  <a:pt x="663448" y="24389"/>
                  <a:pt x="688848" y="24389"/>
                </a:cubicBezTo>
                <a:cubicBezTo>
                  <a:pt x="714248" y="24389"/>
                  <a:pt x="744220" y="94493"/>
                  <a:pt x="774192" y="1645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Freeform: Shape 11">
            <a:extLst>
              <a:ext uri="{FF2B5EF4-FFF2-40B4-BE49-F238E27FC236}">
                <a16:creationId xmlns:a16="http://schemas.microsoft.com/office/drawing/2014/main" id="{F6BDD353-97CD-8CD9-D208-529051697BCC}"/>
              </a:ext>
            </a:extLst>
          </p:cNvPr>
          <p:cNvSpPr/>
          <p:nvPr/>
        </p:nvSpPr>
        <p:spPr>
          <a:xfrm rot="14236922">
            <a:off x="1601332" y="5292826"/>
            <a:ext cx="774192" cy="164618"/>
          </a:xfrm>
          <a:custGeom>
            <a:avLst/>
            <a:gdLst>
              <a:gd name="connsiteX0" fmla="*/ 0 w 774192"/>
              <a:gd name="connsiteY0" fmla="*/ 140213 h 164618"/>
              <a:gd name="connsiteX1" fmla="*/ 109728 w 774192"/>
              <a:gd name="connsiteY1" fmla="*/ 12197 h 164618"/>
              <a:gd name="connsiteX2" fmla="*/ 170688 w 774192"/>
              <a:gd name="connsiteY2" fmla="*/ 140213 h 164618"/>
              <a:gd name="connsiteX3" fmla="*/ 268224 w 774192"/>
              <a:gd name="connsiteY3" fmla="*/ 5 h 164618"/>
              <a:gd name="connsiteX4" fmla="*/ 316992 w 774192"/>
              <a:gd name="connsiteY4" fmla="*/ 146309 h 164618"/>
              <a:gd name="connsiteX5" fmla="*/ 414528 w 774192"/>
              <a:gd name="connsiteY5" fmla="*/ 6101 h 164618"/>
              <a:gd name="connsiteX6" fmla="*/ 469392 w 774192"/>
              <a:gd name="connsiteY6" fmla="*/ 158501 h 164618"/>
              <a:gd name="connsiteX7" fmla="*/ 542544 w 774192"/>
              <a:gd name="connsiteY7" fmla="*/ 12197 h 164618"/>
              <a:gd name="connsiteX8" fmla="*/ 621792 w 774192"/>
              <a:gd name="connsiteY8" fmla="*/ 164597 h 164618"/>
              <a:gd name="connsiteX9" fmla="*/ 688848 w 774192"/>
              <a:gd name="connsiteY9" fmla="*/ 24389 h 164618"/>
              <a:gd name="connsiteX10" fmla="*/ 774192 w 774192"/>
              <a:gd name="connsiteY10" fmla="*/ 164597 h 16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4192" h="164618">
                <a:moveTo>
                  <a:pt x="0" y="140213"/>
                </a:moveTo>
                <a:cubicBezTo>
                  <a:pt x="40640" y="76205"/>
                  <a:pt x="81280" y="12197"/>
                  <a:pt x="109728" y="12197"/>
                </a:cubicBezTo>
                <a:cubicBezTo>
                  <a:pt x="138176" y="12197"/>
                  <a:pt x="144272" y="142245"/>
                  <a:pt x="170688" y="140213"/>
                </a:cubicBezTo>
                <a:cubicBezTo>
                  <a:pt x="197104" y="138181"/>
                  <a:pt x="243840" y="-1011"/>
                  <a:pt x="268224" y="5"/>
                </a:cubicBezTo>
                <a:cubicBezTo>
                  <a:pt x="292608" y="1021"/>
                  <a:pt x="292608" y="145293"/>
                  <a:pt x="316992" y="146309"/>
                </a:cubicBezTo>
                <a:cubicBezTo>
                  <a:pt x="341376" y="147325"/>
                  <a:pt x="389128" y="4069"/>
                  <a:pt x="414528" y="6101"/>
                </a:cubicBezTo>
                <a:cubicBezTo>
                  <a:pt x="439928" y="8133"/>
                  <a:pt x="448056" y="157485"/>
                  <a:pt x="469392" y="158501"/>
                </a:cubicBezTo>
                <a:cubicBezTo>
                  <a:pt x="490728" y="159517"/>
                  <a:pt x="517144" y="11181"/>
                  <a:pt x="542544" y="12197"/>
                </a:cubicBezTo>
                <a:cubicBezTo>
                  <a:pt x="567944" y="13213"/>
                  <a:pt x="597408" y="162565"/>
                  <a:pt x="621792" y="164597"/>
                </a:cubicBezTo>
                <a:cubicBezTo>
                  <a:pt x="646176" y="166629"/>
                  <a:pt x="663448" y="24389"/>
                  <a:pt x="688848" y="24389"/>
                </a:cubicBezTo>
                <a:cubicBezTo>
                  <a:pt x="714248" y="24389"/>
                  <a:pt x="744220" y="94493"/>
                  <a:pt x="774192" y="1645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Freeform: Shape 12">
            <a:extLst>
              <a:ext uri="{FF2B5EF4-FFF2-40B4-BE49-F238E27FC236}">
                <a16:creationId xmlns:a16="http://schemas.microsoft.com/office/drawing/2014/main" id="{D5020E29-5B8A-B7AE-946F-92C0ADDF440F}"/>
              </a:ext>
            </a:extLst>
          </p:cNvPr>
          <p:cNvSpPr/>
          <p:nvPr/>
        </p:nvSpPr>
        <p:spPr>
          <a:xfrm rot="7025307">
            <a:off x="2054916" y="5268599"/>
            <a:ext cx="774192" cy="164618"/>
          </a:xfrm>
          <a:custGeom>
            <a:avLst/>
            <a:gdLst>
              <a:gd name="connsiteX0" fmla="*/ 0 w 774192"/>
              <a:gd name="connsiteY0" fmla="*/ 140213 h 164618"/>
              <a:gd name="connsiteX1" fmla="*/ 109728 w 774192"/>
              <a:gd name="connsiteY1" fmla="*/ 12197 h 164618"/>
              <a:gd name="connsiteX2" fmla="*/ 170688 w 774192"/>
              <a:gd name="connsiteY2" fmla="*/ 140213 h 164618"/>
              <a:gd name="connsiteX3" fmla="*/ 268224 w 774192"/>
              <a:gd name="connsiteY3" fmla="*/ 5 h 164618"/>
              <a:gd name="connsiteX4" fmla="*/ 316992 w 774192"/>
              <a:gd name="connsiteY4" fmla="*/ 146309 h 164618"/>
              <a:gd name="connsiteX5" fmla="*/ 414528 w 774192"/>
              <a:gd name="connsiteY5" fmla="*/ 6101 h 164618"/>
              <a:gd name="connsiteX6" fmla="*/ 469392 w 774192"/>
              <a:gd name="connsiteY6" fmla="*/ 158501 h 164618"/>
              <a:gd name="connsiteX7" fmla="*/ 542544 w 774192"/>
              <a:gd name="connsiteY7" fmla="*/ 12197 h 164618"/>
              <a:gd name="connsiteX8" fmla="*/ 621792 w 774192"/>
              <a:gd name="connsiteY8" fmla="*/ 164597 h 164618"/>
              <a:gd name="connsiteX9" fmla="*/ 688848 w 774192"/>
              <a:gd name="connsiteY9" fmla="*/ 24389 h 164618"/>
              <a:gd name="connsiteX10" fmla="*/ 774192 w 774192"/>
              <a:gd name="connsiteY10" fmla="*/ 164597 h 16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4192" h="164618">
                <a:moveTo>
                  <a:pt x="0" y="140213"/>
                </a:moveTo>
                <a:cubicBezTo>
                  <a:pt x="40640" y="76205"/>
                  <a:pt x="81280" y="12197"/>
                  <a:pt x="109728" y="12197"/>
                </a:cubicBezTo>
                <a:cubicBezTo>
                  <a:pt x="138176" y="12197"/>
                  <a:pt x="144272" y="142245"/>
                  <a:pt x="170688" y="140213"/>
                </a:cubicBezTo>
                <a:cubicBezTo>
                  <a:pt x="197104" y="138181"/>
                  <a:pt x="243840" y="-1011"/>
                  <a:pt x="268224" y="5"/>
                </a:cubicBezTo>
                <a:cubicBezTo>
                  <a:pt x="292608" y="1021"/>
                  <a:pt x="292608" y="145293"/>
                  <a:pt x="316992" y="146309"/>
                </a:cubicBezTo>
                <a:cubicBezTo>
                  <a:pt x="341376" y="147325"/>
                  <a:pt x="389128" y="4069"/>
                  <a:pt x="414528" y="6101"/>
                </a:cubicBezTo>
                <a:cubicBezTo>
                  <a:pt x="439928" y="8133"/>
                  <a:pt x="448056" y="157485"/>
                  <a:pt x="469392" y="158501"/>
                </a:cubicBezTo>
                <a:cubicBezTo>
                  <a:pt x="490728" y="159517"/>
                  <a:pt x="517144" y="11181"/>
                  <a:pt x="542544" y="12197"/>
                </a:cubicBezTo>
                <a:cubicBezTo>
                  <a:pt x="567944" y="13213"/>
                  <a:pt x="597408" y="162565"/>
                  <a:pt x="621792" y="164597"/>
                </a:cubicBezTo>
                <a:cubicBezTo>
                  <a:pt x="646176" y="166629"/>
                  <a:pt x="663448" y="24389"/>
                  <a:pt x="688848" y="24389"/>
                </a:cubicBezTo>
                <a:cubicBezTo>
                  <a:pt x="714248" y="24389"/>
                  <a:pt x="744220" y="94493"/>
                  <a:pt x="774192" y="16459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Straight Connector 13">
            <a:extLst>
              <a:ext uri="{FF2B5EF4-FFF2-40B4-BE49-F238E27FC236}">
                <a16:creationId xmlns:a16="http://schemas.microsoft.com/office/drawing/2014/main" id="{FBA8820C-ACDB-EFED-EB58-2A8A8CE2DF08}"/>
              </a:ext>
            </a:extLst>
          </p:cNvPr>
          <p:cNvCxnSpPr>
            <a:cxnSpLocks/>
          </p:cNvCxnSpPr>
          <p:nvPr/>
        </p:nvCxnSpPr>
        <p:spPr>
          <a:xfrm>
            <a:off x="2229231" y="5664836"/>
            <a:ext cx="0" cy="572003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14">
            <a:extLst>
              <a:ext uri="{FF2B5EF4-FFF2-40B4-BE49-F238E27FC236}">
                <a16:creationId xmlns:a16="http://schemas.microsoft.com/office/drawing/2014/main" id="{8370DFEA-C228-C9BB-0AD1-2889A884C11C}"/>
              </a:ext>
            </a:extLst>
          </p:cNvPr>
          <p:cNvCxnSpPr>
            <a:cxnSpLocks/>
          </p:cNvCxnSpPr>
          <p:nvPr/>
        </p:nvCxnSpPr>
        <p:spPr>
          <a:xfrm flipV="1">
            <a:off x="2579003" y="4683380"/>
            <a:ext cx="464078" cy="338709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Object 15">
                <a:extLst>
                  <a:ext uri="{FF2B5EF4-FFF2-40B4-BE49-F238E27FC236}">
                    <a16:creationId xmlns:a16="http://schemas.microsoft.com/office/drawing/2014/main" id="{7635E37C-7E5E-4CCD-C31A-D7405A71070D}"/>
                  </a:ext>
                </a:extLst>
              </p:cNvPr>
              <p:cNvSpPr txBox="1"/>
              <p:nvPr/>
            </p:nvSpPr>
            <p:spPr>
              <a:xfrm>
                <a:off x="1433097" y="4462399"/>
                <a:ext cx="374650" cy="598488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limUpp>
                            <m:limUpp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lim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lim>
                          </m:limUpp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7" name="Object 15">
                <a:extLst>
                  <a:ext uri="{FF2B5EF4-FFF2-40B4-BE49-F238E27FC236}">
                    <a16:creationId xmlns:a16="http://schemas.microsoft.com/office/drawing/2014/main" id="{7635E37C-7E5E-4CCD-C31A-D7405A710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097" y="4462399"/>
                <a:ext cx="374650" cy="598488"/>
              </a:xfrm>
              <a:prstGeom prst="rect">
                <a:avLst/>
              </a:prstGeom>
              <a:blipFill>
                <a:blip r:embed="rId13"/>
                <a:stretch>
                  <a:fillRect r="-80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Object 17">
                <a:extLst>
                  <a:ext uri="{FF2B5EF4-FFF2-40B4-BE49-F238E27FC236}">
                    <a16:creationId xmlns:a16="http://schemas.microsoft.com/office/drawing/2014/main" id="{8E3B2E69-EAE8-3450-3DC1-4E84C159309D}"/>
                  </a:ext>
                </a:extLst>
              </p:cNvPr>
              <p:cNvSpPr txBox="1"/>
              <p:nvPr/>
            </p:nvSpPr>
            <p:spPr>
              <a:xfrm>
                <a:off x="2976097" y="4445462"/>
                <a:ext cx="361950" cy="541337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limUpp>
                            <m:limUpp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lim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lim>
                          </m:limUpp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8" name="Object 17">
                <a:extLst>
                  <a:ext uri="{FF2B5EF4-FFF2-40B4-BE49-F238E27FC236}">
                    <a16:creationId xmlns:a16="http://schemas.microsoft.com/office/drawing/2014/main" id="{8E3B2E69-EAE8-3450-3DC1-4E84C15930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6097" y="4445462"/>
                <a:ext cx="361950" cy="541337"/>
              </a:xfrm>
              <a:prstGeom prst="rect">
                <a:avLst/>
              </a:prstGeom>
              <a:blipFill>
                <a:blip r:embed="rId14"/>
                <a:stretch>
                  <a:fillRect r="-1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ject 17">
                <a:extLst>
                  <a:ext uri="{FF2B5EF4-FFF2-40B4-BE49-F238E27FC236}">
                    <a16:creationId xmlns:a16="http://schemas.microsoft.com/office/drawing/2014/main" id="{D92E0CD8-361B-3757-3305-5E62E7528724}"/>
                  </a:ext>
                </a:extLst>
              </p:cNvPr>
              <p:cNvSpPr txBox="1"/>
              <p:nvPr/>
            </p:nvSpPr>
            <p:spPr>
              <a:xfrm>
                <a:off x="2247392" y="5966170"/>
                <a:ext cx="361950" cy="541337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limUpp>
                            <m:limUpp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sSub>
                                <m:sSubPr>
                                  <m:ctrlP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lim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lim>
                          </m:limUpp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3" name="Object 17">
                <a:extLst>
                  <a:ext uri="{FF2B5EF4-FFF2-40B4-BE49-F238E27FC236}">
                    <a16:creationId xmlns:a16="http://schemas.microsoft.com/office/drawing/2014/main" id="{D92E0CD8-361B-3757-3305-5E62E7528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7392" y="5966170"/>
                <a:ext cx="361950" cy="541337"/>
              </a:xfrm>
              <a:prstGeom prst="rect">
                <a:avLst/>
              </a:prstGeom>
              <a:blipFill>
                <a:blip r:embed="rId15"/>
                <a:stretch>
                  <a:fillRect r="-135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" name="Group 6">
            <a:extLst>
              <a:ext uri="{FF2B5EF4-FFF2-40B4-BE49-F238E27FC236}">
                <a16:creationId xmlns:a16="http://schemas.microsoft.com/office/drawing/2014/main" id="{7574F226-B253-CFAD-517C-5DD2FA7D5BDA}"/>
              </a:ext>
            </a:extLst>
          </p:cNvPr>
          <p:cNvGrpSpPr/>
          <p:nvPr/>
        </p:nvGrpSpPr>
        <p:grpSpPr>
          <a:xfrm>
            <a:off x="3729411" y="4683380"/>
            <a:ext cx="1186257" cy="1000636"/>
            <a:chOff x="1402080" y="4510148"/>
            <a:chExt cx="1186257" cy="1000636"/>
          </a:xfrm>
        </p:grpSpPr>
        <p:grpSp>
          <p:nvGrpSpPr>
            <p:cNvPr id="45" name="Group 27">
              <a:extLst>
                <a:ext uri="{FF2B5EF4-FFF2-40B4-BE49-F238E27FC236}">
                  <a16:creationId xmlns:a16="http://schemas.microsoft.com/office/drawing/2014/main" id="{16BFEE08-1963-1BE2-1807-725F0DC7D617}"/>
                </a:ext>
              </a:extLst>
            </p:cNvPr>
            <p:cNvGrpSpPr/>
            <p:nvPr/>
          </p:nvGrpSpPr>
          <p:grpSpPr>
            <a:xfrm>
              <a:off x="1402081" y="4510150"/>
              <a:ext cx="570300" cy="1000634"/>
              <a:chOff x="1780162" y="4805464"/>
              <a:chExt cx="705522" cy="778213"/>
            </a:xfrm>
          </p:grpSpPr>
          <p:cxnSp>
            <p:nvCxnSpPr>
              <p:cNvPr id="52" name="Straight Connector 21">
                <a:extLst>
                  <a:ext uri="{FF2B5EF4-FFF2-40B4-BE49-F238E27FC236}">
                    <a16:creationId xmlns:a16="http://schemas.microsoft.com/office/drawing/2014/main" id="{43145635-749D-7B61-062F-E606BD4BE46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80162" y="4805464"/>
                <a:ext cx="705522" cy="77821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24">
                <a:extLst>
                  <a:ext uri="{FF2B5EF4-FFF2-40B4-BE49-F238E27FC236}">
                    <a16:creationId xmlns:a16="http://schemas.microsoft.com/office/drawing/2014/main" id="{F3AD65D7-5CA5-485A-C162-2F7C312A9E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0162" y="5147765"/>
                <a:ext cx="395902" cy="4359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28">
              <a:extLst>
                <a:ext uri="{FF2B5EF4-FFF2-40B4-BE49-F238E27FC236}">
                  <a16:creationId xmlns:a16="http://schemas.microsoft.com/office/drawing/2014/main" id="{3C3BBEFD-0C8D-D0E4-F69D-ED5A7648C517}"/>
                </a:ext>
              </a:extLst>
            </p:cNvPr>
            <p:cNvGrpSpPr/>
            <p:nvPr/>
          </p:nvGrpSpPr>
          <p:grpSpPr>
            <a:xfrm flipV="1">
              <a:off x="1972381" y="4510148"/>
              <a:ext cx="615956" cy="989260"/>
              <a:chOff x="1780162" y="4805464"/>
              <a:chExt cx="705522" cy="778213"/>
            </a:xfrm>
          </p:grpSpPr>
          <p:cxnSp>
            <p:nvCxnSpPr>
              <p:cNvPr id="50" name="Straight Connector 29">
                <a:extLst>
                  <a:ext uri="{FF2B5EF4-FFF2-40B4-BE49-F238E27FC236}">
                    <a16:creationId xmlns:a16="http://schemas.microsoft.com/office/drawing/2014/main" id="{FFBC35D4-7465-950C-4737-DA61623368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80162" y="4805464"/>
                <a:ext cx="705522" cy="77821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30">
                <a:extLst>
                  <a:ext uri="{FF2B5EF4-FFF2-40B4-BE49-F238E27FC236}">
                    <a16:creationId xmlns:a16="http://schemas.microsoft.com/office/drawing/2014/main" id="{4BE85866-AA14-A409-096D-8EF0E0BA43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0162" y="5147765"/>
                <a:ext cx="395902" cy="4359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31">
              <a:extLst>
                <a:ext uri="{FF2B5EF4-FFF2-40B4-BE49-F238E27FC236}">
                  <a16:creationId xmlns:a16="http://schemas.microsoft.com/office/drawing/2014/main" id="{28130C93-45C0-8968-4949-BF33925FAD15}"/>
                </a:ext>
              </a:extLst>
            </p:cNvPr>
            <p:cNvGrpSpPr/>
            <p:nvPr/>
          </p:nvGrpSpPr>
          <p:grpSpPr>
            <a:xfrm flipH="1">
              <a:off x="1402080" y="5497372"/>
              <a:ext cx="1186257" cy="11374"/>
              <a:chOff x="1949259" y="4798701"/>
              <a:chExt cx="536425" cy="37632"/>
            </a:xfrm>
          </p:grpSpPr>
          <p:cxnSp>
            <p:nvCxnSpPr>
              <p:cNvPr id="48" name="Straight Connector 32">
                <a:extLst>
                  <a:ext uri="{FF2B5EF4-FFF2-40B4-BE49-F238E27FC236}">
                    <a16:creationId xmlns:a16="http://schemas.microsoft.com/office/drawing/2014/main" id="{E20EB902-B072-B6D1-0B59-EEAB02BCAC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49259" y="4805464"/>
                <a:ext cx="536425" cy="30869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33">
                <a:extLst>
                  <a:ext uri="{FF2B5EF4-FFF2-40B4-BE49-F238E27FC236}">
                    <a16:creationId xmlns:a16="http://schemas.microsoft.com/office/drawing/2014/main" id="{53B91D76-AC52-109C-9C81-7E51791AC4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9259" y="4798701"/>
                <a:ext cx="278535" cy="376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39">
                <a:extLst>
                  <a:ext uri="{FF2B5EF4-FFF2-40B4-BE49-F238E27FC236}">
                    <a16:creationId xmlns:a16="http://schemas.microsoft.com/office/drawing/2014/main" id="{0A3DFF2E-60D8-8D91-ABF9-810A103CCE0A}"/>
                  </a:ext>
                </a:extLst>
              </p:cNvPr>
              <p:cNvSpPr txBox="1"/>
              <p:nvPr/>
            </p:nvSpPr>
            <p:spPr>
              <a:xfrm>
                <a:off x="3659394" y="4802144"/>
                <a:ext cx="287337" cy="52705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4" name="Object 39">
                <a:extLst>
                  <a:ext uri="{FF2B5EF4-FFF2-40B4-BE49-F238E27FC236}">
                    <a16:creationId xmlns:a16="http://schemas.microsoft.com/office/drawing/2014/main" id="{0A3DFF2E-60D8-8D91-ABF9-810A103CC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9394" y="4802144"/>
                <a:ext cx="287337" cy="527050"/>
              </a:xfrm>
              <a:prstGeom prst="rect">
                <a:avLst/>
              </a:prstGeom>
              <a:blipFill>
                <a:blip r:embed="rId16"/>
                <a:stretch>
                  <a:fillRect r="-106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40">
                <a:extLst>
                  <a:ext uri="{FF2B5EF4-FFF2-40B4-BE49-F238E27FC236}">
                    <a16:creationId xmlns:a16="http://schemas.microsoft.com/office/drawing/2014/main" id="{EB973032-C42E-5F99-017B-A4DE443F9B34}"/>
                  </a:ext>
                </a:extLst>
              </p:cNvPr>
              <p:cNvSpPr txBox="1"/>
              <p:nvPr/>
            </p:nvSpPr>
            <p:spPr>
              <a:xfrm>
                <a:off x="4726194" y="4818019"/>
                <a:ext cx="271462" cy="485775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zh-CN" alt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lim>
                          <m:r>
                            <a:rPr lang="zh-CN" alt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5" name="Object 40">
                <a:extLst>
                  <a:ext uri="{FF2B5EF4-FFF2-40B4-BE49-F238E27FC236}">
                    <a16:creationId xmlns:a16="http://schemas.microsoft.com/office/drawing/2014/main" id="{EB973032-C42E-5F99-017B-A4DE443F9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194" y="4818019"/>
                <a:ext cx="271462" cy="485775"/>
              </a:xfrm>
              <a:prstGeom prst="rect">
                <a:avLst/>
              </a:prstGeom>
              <a:blipFill>
                <a:blip r:embed="rId17"/>
                <a:stretch>
                  <a:fillRect r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Object 41">
                <a:extLst>
                  <a:ext uri="{FF2B5EF4-FFF2-40B4-BE49-F238E27FC236}">
                    <a16:creationId xmlns:a16="http://schemas.microsoft.com/office/drawing/2014/main" id="{679B138D-204A-9E62-83EE-3CDA50B4D4E6}"/>
                  </a:ext>
                </a:extLst>
              </p:cNvPr>
              <p:cNvSpPr txBox="1"/>
              <p:nvPr/>
            </p:nvSpPr>
            <p:spPr>
              <a:xfrm>
                <a:off x="4111831" y="5719719"/>
                <a:ext cx="331788" cy="59372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>
                            <m:sSubPr>
                              <m:ctrlP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zh-CN" altLang="en-US" sz="1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lim>
                          <m:r>
                            <a:rPr lang="zh-CN" altLang="en-US" sz="1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lim>
                      </m:limUpp>
                    </m:oMath>
                  </m:oMathPara>
                </a14:m>
                <a:endParaRPr lang="zh-CN" altLang="en-US" sz="15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6" name="Object 41">
                <a:extLst>
                  <a:ext uri="{FF2B5EF4-FFF2-40B4-BE49-F238E27FC236}">
                    <a16:creationId xmlns:a16="http://schemas.microsoft.com/office/drawing/2014/main" id="{679B138D-204A-9E62-83EE-3CDA50B4D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1831" y="5719719"/>
                <a:ext cx="331788" cy="59372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文本框 56">
            <a:extLst>
              <a:ext uri="{FF2B5EF4-FFF2-40B4-BE49-F238E27FC236}">
                <a16:creationId xmlns:a16="http://schemas.microsoft.com/office/drawing/2014/main" id="{0B99C335-5883-A6AF-6F98-E09662F06F90}"/>
              </a:ext>
            </a:extLst>
          </p:cNvPr>
          <p:cNvSpPr txBox="1"/>
          <p:nvPr/>
        </p:nvSpPr>
        <p:spPr>
          <a:xfrm>
            <a:off x="572355" y="6581747"/>
            <a:ext cx="445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[1] Planck 2018 </a:t>
            </a:r>
            <a:r>
              <a:rPr lang="en-US" altLang="zh-CN" sz="1200" dirty="0" err="1"/>
              <a:t>arXiv</a:t>
            </a:r>
            <a:r>
              <a:rPr lang="en-US" altLang="zh-CN" sz="1200" dirty="0"/>
              <a:t> 1905.05697 and 1807.06211</a:t>
            </a:r>
            <a:endParaRPr lang="zh-CN" altLang="en-US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E788EA4-EB64-80AE-3861-464902F65B6D}"/>
                  </a:ext>
                </a:extLst>
              </p:cNvPr>
              <p:cNvSpPr txBox="1"/>
              <p:nvPr/>
            </p:nvSpPr>
            <p:spPr>
              <a:xfrm>
                <a:off x="2129094" y="4588433"/>
                <a:ext cx="2106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8E788EA4-EB64-80AE-3861-464902F65B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094" y="4588433"/>
                <a:ext cx="210634" cy="276999"/>
              </a:xfrm>
              <a:prstGeom prst="rect">
                <a:avLst/>
              </a:prstGeom>
              <a:blipFill>
                <a:blip r:embed="rId19"/>
                <a:stretch>
                  <a:fillRect l="-22857" r="-22857" b="-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8EEE65B-2E91-931F-3EF7-80BA380D0205}"/>
                  </a:ext>
                </a:extLst>
              </p:cNvPr>
              <p:cNvSpPr txBox="1"/>
              <p:nvPr/>
            </p:nvSpPr>
            <p:spPr>
              <a:xfrm>
                <a:off x="1641061" y="5303706"/>
                <a:ext cx="2106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8EEE65B-2E91-931F-3EF7-80BA380D02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1061" y="5303706"/>
                <a:ext cx="210634" cy="276999"/>
              </a:xfrm>
              <a:prstGeom prst="rect">
                <a:avLst/>
              </a:prstGeom>
              <a:blipFill>
                <a:blip r:embed="rId20"/>
                <a:stretch>
                  <a:fillRect l="-22857" r="-22857" b="-8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286BBD6-8BC7-B362-C335-CD4640F384F8}"/>
                  </a:ext>
                </a:extLst>
              </p:cNvPr>
              <p:cNvSpPr txBox="1"/>
              <p:nvPr/>
            </p:nvSpPr>
            <p:spPr>
              <a:xfrm>
                <a:off x="2534748" y="5299972"/>
                <a:ext cx="2106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286BBD6-8BC7-B362-C335-CD4640F38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4748" y="5299972"/>
                <a:ext cx="210634" cy="276999"/>
              </a:xfrm>
              <a:prstGeom prst="rect">
                <a:avLst/>
              </a:prstGeom>
              <a:blipFill>
                <a:blip r:embed="rId21"/>
                <a:stretch>
                  <a:fillRect l="-26471" r="-23529" b="-6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7317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EF579A-6A15-8A55-9CB2-80978D8E1BE1}"/>
              </a:ext>
            </a:extLst>
          </p:cNvPr>
          <p:cNvSpPr txBox="1"/>
          <p:nvPr/>
        </p:nvSpPr>
        <p:spPr>
          <a:xfrm>
            <a:off x="904671" y="729574"/>
            <a:ext cx="9085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Arial Rounded MT Bold" panose="020F0704030504030204" pitchFamily="34" charset="0"/>
              </a:rPr>
              <a:t>Signals from three-point correlation functions</a:t>
            </a:r>
            <a:endParaRPr lang="zh-CN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49FF19-5916-6B61-47B1-4B2437E145CF}"/>
              </a:ext>
            </a:extLst>
          </p:cNvPr>
          <p:cNvSpPr txBox="1"/>
          <p:nvPr/>
        </p:nvSpPr>
        <p:spPr>
          <a:xfrm>
            <a:off x="11836400" y="6398938"/>
            <a:ext cx="35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321352A2-6F7D-9BC8-DCA9-C12FAF9D94A8}"/>
              </a:ext>
            </a:extLst>
          </p:cNvPr>
          <p:cNvSpPr txBox="1"/>
          <p:nvPr/>
        </p:nvSpPr>
        <p:spPr>
          <a:xfrm>
            <a:off x="904672" y="1402944"/>
            <a:ext cx="10158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/>
              <a:t>Oscillation patten </a:t>
            </a:r>
            <a:r>
              <a:rPr lang="en-US" altLang="zh-CN" sz="2400" dirty="0"/>
              <a:t>in squeezed three-point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19">
                <a:extLst>
                  <a:ext uri="{FF2B5EF4-FFF2-40B4-BE49-F238E27FC236}">
                    <a16:creationId xmlns:a16="http://schemas.microsoft.com/office/drawing/2014/main" id="{3C7A37EE-DBE4-5377-C473-156FAD4F809A}"/>
                  </a:ext>
                </a:extLst>
              </p:cNvPr>
              <p:cNvSpPr txBox="1"/>
              <p:nvPr/>
            </p:nvSpPr>
            <p:spPr>
              <a:xfrm>
                <a:off x="1180242" y="1864609"/>
                <a:ext cx="6141136" cy="73977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zh-CN" alt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"/>
                            <m:ctrlP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𝜁</m:t>
                                </m:r>
                              </m:e>
                              <m:sub>
                                <m:limUpp>
                                  <m:limUppPr>
                                    <m:ctrlP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limUppPr>
                                  <m:e>
                                    <m:sSub>
                                      <m:sSubPr>
                                        <m:ctrlPr>
                                          <a:rPr lang="zh-CN" altLang="en-US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lim>
                                    <m: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</m:lim>
                                </m:limUpp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limUpp>
                              <m:limUppPr>
                                <m:ctrlP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</m:lim>
                            </m:limUpp>
                          </m:sub>
                        </m:sSub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limUpp>
                              <m:limUppPr>
                                <m:ctrlP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sSub>
                                  <m:sSubPr>
                                    <m:ctrlP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lim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</m:lim>
                            </m:limUpp>
                          </m:sub>
                        </m:sSub>
                      </m:e>
                    </m:d>
                    <m:r>
                      <a:rPr lang="zh-CN" altLang="en-US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zh-CN" altLang="en-US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a:rPr lang="zh-CN" altLang="en-US" i="1" smtClean="0">
                        <a:solidFill>
                          <a:srgbClr val="0B74B5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zh-CN" altLang="en-US" i="1" smtClean="0">
                        <a:solidFill>
                          <a:srgbClr val="0B74B5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zh-CN" altLang="en-US" i="1">
                            <a:solidFill>
                              <a:srgbClr val="0B74B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en-US" i="1">
                        <a:solidFill>
                          <a:srgbClr val="0B74B5"/>
                        </a:solidFill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zh-CN" altLang="en-US" i="1">
                            <a:solidFill>
                              <a:srgbClr val="0B74B5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zh-CN" altLang="en-US" i="1">
                                <a:solidFill>
                                  <a:srgbClr val="0B74B5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zh-CN" altLang="en-US" i="1">
                        <a:solidFill>
                          <a:srgbClr val="0B74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>
                    <a:solidFill>
                      <a:srgbClr val="0B74B5"/>
                    </a:solidFill>
                  </a:rPr>
                  <a:t>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en-US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𝑞𝑢𝑒𝑒𝑧𝑒𝑑</m:t>
                        </m:r>
                      </m:e>
                    </m:groupCh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func>
                      <m:funcPr>
                        <m:ctrlP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func>
                      <m:funcPr>
                        <m:ctrlP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</m:e>
                    </m:func>
                    <m:f>
                      <m:fPr>
                        <m:ctrlP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zh-CN" alt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)+</m:t>
                    </m:r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Object 19">
                <a:extLst>
                  <a:ext uri="{FF2B5EF4-FFF2-40B4-BE49-F238E27FC236}">
                    <a16:creationId xmlns:a16="http://schemas.microsoft.com/office/drawing/2014/main" id="{3C7A37EE-DBE4-5377-C473-156FAD4F8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242" y="1864609"/>
                <a:ext cx="6141136" cy="739775"/>
              </a:xfrm>
              <a:prstGeom prst="rect">
                <a:avLst/>
              </a:prstGeom>
              <a:blipFill>
                <a:blip r:embed="rId2"/>
                <a:stretch>
                  <a:fillRect l="-13307" t="-132231" b="-1966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8">
                <a:extLst>
                  <a:ext uri="{FF2B5EF4-FFF2-40B4-BE49-F238E27FC236}">
                    <a16:creationId xmlns:a16="http://schemas.microsoft.com/office/drawing/2014/main" id="{7C4C6205-0AAF-0978-0F88-990A336B9544}"/>
                  </a:ext>
                </a:extLst>
              </p:cNvPr>
              <p:cNvSpPr txBox="1"/>
              <p:nvPr/>
            </p:nvSpPr>
            <p:spPr>
              <a:xfrm>
                <a:off x="8418672" y="1740641"/>
                <a:ext cx="1290638" cy="67310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zh-CN" alt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ad>
                        <m:radPr>
                          <m:degHide m:val="on"/>
                          <m:ctrlPr>
                            <a:rPr lang="zh-CN" alt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altLang="zh-CN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  <m:sup>
                                  <m:r>
                                    <a:rPr lang="en-US" altLang="zh-CN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zh-CN" altLang="en-US" sz="1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zh-CN" altLang="en-US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zh-CN" alt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zh-CN" alt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zh-CN" alt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4" name="Object 8">
                <a:extLst>
                  <a:ext uri="{FF2B5EF4-FFF2-40B4-BE49-F238E27FC236}">
                    <a16:creationId xmlns:a16="http://schemas.microsoft.com/office/drawing/2014/main" id="{7C4C6205-0AAF-0978-0F88-990A336B9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8672" y="1740641"/>
                <a:ext cx="1290638" cy="673100"/>
              </a:xfrm>
              <a:prstGeom prst="rect">
                <a:avLst/>
              </a:prstGeom>
              <a:blipFill>
                <a:blip r:embed="rId3"/>
                <a:stretch>
                  <a:fillRect b="-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组合 13">
            <a:extLst>
              <a:ext uri="{FF2B5EF4-FFF2-40B4-BE49-F238E27FC236}">
                <a16:creationId xmlns:a16="http://schemas.microsoft.com/office/drawing/2014/main" id="{DD26025E-0217-359E-2EBC-C2B3C5298DB6}"/>
              </a:ext>
            </a:extLst>
          </p:cNvPr>
          <p:cNvGrpSpPr/>
          <p:nvPr/>
        </p:nvGrpSpPr>
        <p:grpSpPr>
          <a:xfrm>
            <a:off x="1180242" y="2519459"/>
            <a:ext cx="7034984" cy="4248811"/>
            <a:chOff x="1281113" y="2602628"/>
            <a:chExt cx="7034984" cy="4248811"/>
          </a:xfrm>
        </p:grpSpPr>
        <p:pic>
          <p:nvPicPr>
            <p:cNvPr id="9" name="Picture 7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FD581117-2490-FE77-81F4-70429A4ABF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1"/>
            <a:stretch/>
          </p:blipFill>
          <p:spPr>
            <a:xfrm>
              <a:off x="1281113" y="2874529"/>
              <a:ext cx="6651925" cy="39769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Object 64">
                  <a:extLst>
                    <a:ext uri="{FF2B5EF4-FFF2-40B4-BE49-F238E27FC236}">
                      <a16:creationId xmlns:a16="http://schemas.microsoft.com/office/drawing/2014/main" id="{99A65520-A8EC-82A1-1DC2-BB507075B5E4}"/>
                    </a:ext>
                  </a:extLst>
                </p:cNvPr>
                <p:cNvSpPr txBox="1"/>
                <p:nvPr/>
              </p:nvSpPr>
              <p:spPr>
                <a:xfrm>
                  <a:off x="7973197" y="5974306"/>
                  <a:ext cx="342900" cy="735012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2" name="Object 64">
                  <a:extLst>
                    <a:ext uri="{FF2B5EF4-FFF2-40B4-BE49-F238E27FC236}">
                      <a16:creationId xmlns:a16="http://schemas.microsoft.com/office/drawing/2014/main" id="{99A65520-A8EC-82A1-1DC2-BB507075B5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3197" y="5974306"/>
                  <a:ext cx="342900" cy="73501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DD3C7CE-55F2-D6E5-67CA-11C47DC27A04}"/>
                </a:ext>
              </a:extLst>
            </p:cNvPr>
            <p:cNvSpPr txBox="1"/>
            <p:nvPr/>
          </p:nvSpPr>
          <p:spPr>
            <a:xfrm>
              <a:off x="2244759" y="2602628"/>
              <a:ext cx="59873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Arial Rounded MT"/>
                </a:rPr>
                <a:t>Squeezed shape function(blue) and fitting curve (red) </a:t>
              </a:r>
              <a:endParaRPr lang="zh-CN" altLang="en-US" dirty="0">
                <a:latin typeface="Arial Rounded M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9DC3A30F-E251-114A-2F21-1222CCF08E0E}"/>
              </a:ext>
            </a:extLst>
          </p:cNvPr>
          <p:cNvGrpSpPr/>
          <p:nvPr/>
        </p:nvGrpSpPr>
        <p:grpSpPr>
          <a:xfrm>
            <a:off x="8336406" y="3450882"/>
            <a:ext cx="2816828" cy="1676947"/>
            <a:chOff x="8336406" y="3450882"/>
            <a:chExt cx="2816828" cy="1676947"/>
          </a:xfrm>
        </p:grpSpPr>
        <p:grpSp>
          <p:nvGrpSpPr>
            <p:cNvPr id="15" name="Group 27">
              <a:extLst>
                <a:ext uri="{FF2B5EF4-FFF2-40B4-BE49-F238E27FC236}">
                  <a16:creationId xmlns:a16="http://schemas.microsoft.com/office/drawing/2014/main" id="{11EE2CAD-FD28-DC07-138D-69CF4EE414EA}"/>
                </a:ext>
              </a:extLst>
            </p:cNvPr>
            <p:cNvGrpSpPr/>
            <p:nvPr/>
          </p:nvGrpSpPr>
          <p:grpSpPr>
            <a:xfrm>
              <a:off x="8397250" y="3540759"/>
              <a:ext cx="570300" cy="1000634"/>
              <a:chOff x="1780162" y="4805464"/>
              <a:chExt cx="705522" cy="778213"/>
            </a:xfrm>
          </p:grpSpPr>
          <p:cxnSp>
            <p:nvCxnSpPr>
              <p:cNvPr id="16" name="Straight Connector 21">
                <a:extLst>
                  <a:ext uri="{FF2B5EF4-FFF2-40B4-BE49-F238E27FC236}">
                    <a16:creationId xmlns:a16="http://schemas.microsoft.com/office/drawing/2014/main" id="{C08339AA-B012-3D89-65D0-313BC3D3FD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80162" y="4805464"/>
                <a:ext cx="705522" cy="77821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24">
                <a:extLst>
                  <a:ext uri="{FF2B5EF4-FFF2-40B4-BE49-F238E27FC236}">
                    <a16:creationId xmlns:a16="http://schemas.microsoft.com/office/drawing/2014/main" id="{FE3136A8-BFB1-1859-AD21-72F8DBFBA0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0162" y="5147765"/>
                <a:ext cx="395902" cy="4359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28">
              <a:extLst>
                <a:ext uri="{FF2B5EF4-FFF2-40B4-BE49-F238E27FC236}">
                  <a16:creationId xmlns:a16="http://schemas.microsoft.com/office/drawing/2014/main" id="{E591C9BA-1CAD-3829-8FF2-B7670D85F73A}"/>
                </a:ext>
              </a:extLst>
            </p:cNvPr>
            <p:cNvGrpSpPr/>
            <p:nvPr/>
          </p:nvGrpSpPr>
          <p:grpSpPr>
            <a:xfrm flipV="1">
              <a:off x="8967550" y="3540757"/>
              <a:ext cx="615956" cy="989260"/>
              <a:chOff x="1780162" y="4805464"/>
              <a:chExt cx="705522" cy="778213"/>
            </a:xfrm>
          </p:grpSpPr>
          <p:cxnSp>
            <p:nvCxnSpPr>
              <p:cNvPr id="19" name="Straight Connector 29">
                <a:extLst>
                  <a:ext uri="{FF2B5EF4-FFF2-40B4-BE49-F238E27FC236}">
                    <a16:creationId xmlns:a16="http://schemas.microsoft.com/office/drawing/2014/main" id="{041B959B-79F4-81F7-AB16-5269E76038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80162" y="4805464"/>
                <a:ext cx="705522" cy="778213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30">
                <a:extLst>
                  <a:ext uri="{FF2B5EF4-FFF2-40B4-BE49-F238E27FC236}">
                    <a16:creationId xmlns:a16="http://schemas.microsoft.com/office/drawing/2014/main" id="{7D105FD5-3E48-B1D8-66BF-DCF45526E4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0162" y="5147765"/>
                <a:ext cx="395902" cy="43591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31">
              <a:extLst>
                <a:ext uri="{FF2B5EF4-FFF2-40B4-BE49-F238E27FC236}">
                  <a16:creationId xmlns:a16="http://schemas.microsoft.com/office/drawing/2014/main" id="{0F957374-3A89-5B56-8D1A-D40AFB9634B8}"/>
                </a:ext>
              </a:extLst>
            </p:cNvPr>
            <p:cNvGrpSpPr/>
            <p:nvPr/>
          </p:nvGrpSpPr>
          <p:grpSpPr>
            <a:xfrm flipH="1">
              <a:off x="8397249" y="4527981"/>
              <a:ext cx="1186257" cy="11374"/>
              <a:chOff x="1949259" y="4798701"/>
              <a:chExt cx="536425" cy="37632"/>
            </a:xfrm>
          </p:grpSpPr>
          <p:cxnSp>
            <p:nvCxnSpPr>
              <p:cNvPr id="23" name="Straight Connector 32">
                <a:extLst>
                  <a:ext uri="{FF2B5EF4-FFF2-40B4-BE49-F238E27FC236}">
                    <a16:creationId xmlns:a16="http://schemas.microsoft.com/office/drawing/2014/main" id="{C933569A-F85C-71BD-7C32-8FEA246C2C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49259" y="4805464"/>
                <a:ext cx="536425" cy="30869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33">
                <a:extLst>
                  <a:ext uri="{FF2B5EF4-FFF2-40B4-BE49-F238E27FC236}">
                    <a16:creationId xmlns:a16="http://schemas.microsoft.com/office/drawing/2014/main" id="{B3420B29-A675-2C17-0738-22CE265744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9259" y="4798701"/>
                <a:ext cx="278535" cy="376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Object 39">
                  <a:extLst>
                    <a:ext uri="{FF2B5EF4-FFF2-40B4-BE49-F238E27FC236}">
                      <a16:creationId xmlns:a16="http://schemas.microsoft.com/office/drawing/2014/main" id="{1A15FEEB-DB99-F2CD-0FAC-4C2594D85B91}"/>
                    </a:ext>
                  </a:extLst>
                </p:cNvPr>
                <p:cNvSpPr txBox="1"/>
                <p:nvPr/>
              </p:nvSpPr>
              <p:spPr>
                <a:xfrm>
                  <a:off x="8853034" y="4600779"/>
                  <a:ext cx="287337" cy="527050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sz="1500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Object 39">
                  <a:extLst>
                    <a:ext uri="{FF2B5EF4-FFF2-40B4-BE49-F238E27FC236}">
                      <a16:creationId xmlns:a16="http://schemas.microsoft.com/office/drawing/2014/main" id="{1A15FEEB-DB99-F2CD-0FAC-4C2594D85B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3034" y="4600779"/>
                  <a:ext cx="287337" cy="527050"/>
                </a:xfrm>
                <a:prstGeom prst="rect">
                  <a:avLst/>
                </a:prstGeom>
                <a:blipFill>
                  <a:blip r:embed="rId6"/>
                  <a:stretch>
                    <a:fillRect r="-1063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Object 40">
                  <a:extLst>
                    <a:ext uri="{FF2B5EF4-FFF2-40B4-BE49-F238E27FC236}">
                      <a16:creationId xmlns:a16="http://schemas.microsoft.com/office/drawing/2014/main" id="{C6A4C292-D741-2913-9F22-6C5FE292166F}"/>
                    </a:ext>
                  </a:extLst>
                </p:cNvPr>
                <p:cNvSpPr txBox="1"/>
                <p:nvPr/>
              </p:nvSpPr>
              <p:spPr>
                <a:xfrm>
                  <a:off x="9332096" y="3721636"/>
                  <a:ext cx="271462" cy="485775"/>
                </a:xfrm>
                <a:prstGeom prst="rect">
                  <a:avLst/>
                </a:prstGeom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6" name="Object 40">
                  <a:extLst>
                    <a:ext uri="{FF2B5EF4-FFF2-40B4-BE49-F238E27FC236}">
                      <a16:creationId xmlns:a16="http://schemas.microsoft.com/office/drawing/2014/main" id="{C6A4C292-D741-2913-9F22-6C5FE29216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32096" y="3721636"/>
                  <a:ext cx="271462" cy="485775"/>
                </a:xfrm>
                <a:prstGeom prst="rect">
                  <a:avLst/>
                </a:prstGeom>
                <a:blipFill>
                  <a:blip r:embed="rId7"/>
                  <a:stretch>
                    <a:fillRect r="-2045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Object 41">
                  <a:extLst>
                    <a:ext uri="{FF2B5EF4-FFF2-40B4-BE49-F238E27FC236}">
                      <a16:creationId xmlns:a16="http://schemas.microsoft.com/office/drawing/2014/main" id="{29F48D25-29CA-8B54-9B79-A0028800A001}"/>
                    </a:ext>
                  </a:extLst>
                </p:cNvPr>
                <p:cNvSpPr txBox="1"/>
                <p:nvPr/>
              </p:nvSpPr>
              <p:spPr>
                <a:xfrm>
                  <a:off x="8336406" y="3707271"/>
                  <a:ext cx="331788" cy="593725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sz="1500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Object 41">
                  <a:extLst>
                    <a:ext uri="{FF2B5EF4-FFF2-40B4-BE49-F238E27FC236}">
                      <a16:creationId xmlns:a16="http://schemas.microsoft.com/office/drawing/2014/main" id="{29F48D25-29CA-8B54-9B79-A0028800A0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36406" y="3707271"/>
                  <a:ext cx="331788" cy="59372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8" name="Picture 4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4ED95E12-EEEE-DFDF-F594-E4CA21D4F8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99" t="655" r="17014" b="6548"/>
            <a:stretch/>
          </p:blipFill>
          <p:spPr>
            <a:xfrm>
              <a:off x="10649872" y="3450882"/>
              <a:ext cx="288390" cy="11690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Object 41">
                  <a:extLst>
                    <a:ext uri="{FF2B5EF4-FFF2-40B4-BE49-F238E27FC236}">
                      <a16:creationId xmlns:a16="http://schemas.microsoft.com/office/drawing/2014/main" id="{ECFF60FA-F004-C491-3484-02AA3CA26B25}"/>
                    </a:ext>
                  </a:extLst>
                </p:cNvPr>
                <p:cNvSpPr txBox="1"/>
                <p:nvPr/>
              </p:nvSpPr>
              <p:spPr>
                <a:xfrm>
                  <a:off x="10434900" y="3714121"/>
                  <a:ext cx="331788" cy="593725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sz="1500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9" name="Object 41">
                  <a:extLst>
                    <a:ext uri="{FF2B5EF4-FFF2-40B4-BE49-F238E27FC236}">
                      <a16:creationId xmlns:a16="http://schemas.microsoft.com/office/drawing/2014/main" id="{ECFF60FA-F004-C491-3484-02AA3CA26B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4900" y="3714121"/>
                  <a:ext cx="331788" cy="59372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Object 40">
                  <a:extLst>
                    <a:ext uri="{FF2B5EF4-FFF2-40B4-BE49-F238E27FC236}">
                      <a16:creationId xmlns:a16="http://schemas.microsoft.com/office/drawing/2014/main" id="{FFBA162C-5436-DF22-CD4B-059864DB5EE2}"/>
                    </a:ext>
                  </a:extLst>
                </p:cNvPr>
                <p:cNvSpPr txBox="1"/>
                <p:nvPr/>
              </p:nvSpPr>
              <p:spPr>
                <a:xfrm>
                  <a:off x="10881772" y="3713602"/>
                  <a:ext cx="271462" cy="485775"/>
                </a:xfrm>
                <a:prstGeom prst="rect">
                  <a:avLst/>
                </a:prstGeom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30" name="Object 40">
                  <a:extLst>
                    <a:ext uri="{FF2B5EF4-FFF2-40B4-BE49-F238E27FC236}">
                      <a16:creationId xmlns:a16="http://schemas.microsoft.com/office/drawing/2014/main" id="{FFBA162C-5436-DF22-CD4B-059864DB5E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81772" y="3713602"/>
                  <a:ext cx="271462" cy="485775"/>
                </a:xfrm>
                <a:prstGeom prst="rect">
                  <a:avLst/>
                </a:prstGeom>
                <a:blipFill>
                  <a:blip r:embed="rId11"/>
                  <a:stretch>
                    <a:fillRect r="-177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Object 39">
                  <a:extLst>
                    <a:ext uri="{FF2B5EF4-FFF2-40B4-BE49-F238E27FC236}">
                      <a16:creationId xmlns:a16="http://schemas.microsoft.com/office/drawing/2014/main" id="{91A7B9D3-E0FB-01E5-3A4E-EBF38AE8311C}"/>
                    </a:ext>
                  </a:extLst>
                </p:cNvPr>
                <p:cNvSpPr txBox="1"/>
                <p:nvPr/>
              </p:nvSpPr>
              <p:spPr>
                <a:xfrm>
                  <a:off x="10679024" y="4600779"/>
                  <a:ext cx="287337" cy="527050"/>
                </a:xfrm>
                <a:prstGeom prst="rect">
                  <a:avLst/>
                </a:prstGeom>
              </p:spPr>
              <p:txBody>
                <a:bodyPr>
                  <a:norm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sSub>
                              <m:sSubPr>
                                <m:ctrlP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zh-CN" altLang="en-US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lim>
                            <m:r>
                              <a:rPr lang="zh-CN" altLang="en-US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</m:lim>
                        </m:limUpp>
                      </m:oMath>
                    </m:oMathPara>
                  </a14:m>
                  <a:endParaRPr lang="zh-CN" altLang="en-US" sz="1500" i="1" dirty="0">
                    <a:solidFill>
                      <a:srgbClr val="000000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1" name="Object 39">
                  <a:extLst>
                    <a:ext uri="{FF2B5EF4-FFF2-40B4-BE49-F238E27FC236}">
                      <a16:creationId xmlns:a16="http://schemas.microsoft.com/office/drawing/2014/main" id="{91A7B9D3-E0FB-01E5-3A4E-EBF38AE831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79024" y="4600779"/>
                  <a:ext cx="287337" cy="527050"/>
                </a:xfrm>
                <a:prstGeom prst="rect">
                  <a:avLst/>
                </a:prstGeom>
                <a:blipFill>
                  <a:blip r:embed="rId12"/>
                  <a:stretch>
                    <a:fillRect r="-851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266ECABC-5E2A-0DAC-1D97-7B1BE0F4AA5B}"/>
                </a:ext>
              </a:extLst>
            </p:cNvPr>
            <p:cNvCxnSpPr/>
            <p:nvPr/>
          </p:nvCxnSpPr>
          <p:spPr>
            <a:xfrm>
              <a:off x="9709310" y="4153676"/>
              <a:ext cx="619838" cy="0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4421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2791</TotalTime>
  <Words>1048</Words>
  <Application>Microsoft Office PowerPoint</Application>
  <PresentationFormat>宽屏</PresentationFormat>
  <Paragraphs>225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-apple-system</vt:lpstr>
      <vt:lpstr>Arial Rounded MT</vt:lpstr>
      <vt:lpstr>等线</vt:lpstr>
      <vt:lpstr>等线 Light</vt:lpstr>
      <vt:lpstr>Arabic Typesetting</vt:lpstr>
      <vt:lpstr>Arial</vt:lpstr>
      <vt:lpstr>Arial Rounded MT Bold</vt:lpstr>
      <vt:lpstr>Brush Script MT</vt:lpstr>
      <vt:lpstr>Cambria Math</vt:lpstr>
      <vt:lpstr>Century</vt:lpstr>
      <vt:lpstr>Office 主题​​</vt:lpstr>
      <vt:lpstr>Office 主题​​</vt:lpstr>
      <vt:lpstr>Gravitational Wave Probe of Massive Gauge Bosons at the Cosmological collider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Gravitational Wave Probe of Massive Gauge Bosons at the Cosmological collider</dc:title>
  <dc:creator>Xuce Niu</dc:creator>
  <cp:lastModifiedBy>Niu, Xuce</cp:lastModifiedBy>
  <cp:revision>14</cp:revision>
  <dcterms:created xsi:type="dcterms:W3CDTF">2023-03-15T19:36:50Z</dcterms:created>
  <dcterms:modified xsi:type="dcterms:W3CDTF">2023-03-20T02:24:22Z</dcterms:modified>
</cp:coreProperties>
</file>