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/>
    <p:restoredTop sz="94694"/>
  </p:normalViewPr>
  <p:slideViewPr>
    <p:cSldViewPr>
      <p:cViewPr varScale="1">
        <p:scale>
          <a:sx n="121" d="100"/>
          <a:sy n="121" d="100"/>
        </p:scale>
        <p:origin x="144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39A9-DE54-442E-A550-A68023A95218}" type="datetimeFigureOut">
              <a:rPr lang="it-IT" smtClean="0"/>
              <a:t>15/02/24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4196-D4D5-4EEC-A642-A5D37388AB6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39A9-DE54-442E-A550-A68023A95218}" type="datetimeFigureOut">
              <a:rPr lang="it-IT" smtClean="0"/>
              <a:t>15/02/24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4196-D4D5-4EEC-A642-A5D37388AB6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39A9-DE54-442E-A550-A68023A95218}" type="datetimeFigureOut">
              <a:rPr lang="it-IT" smtClean="0"/>
              <a:t>15/02/24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4196-D4D5-4EEC-A642-A5D37388AB6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39A9-DE54-442E-A550-A68023A95218}" type="datetimeFigureOut">
              <a:rPr lang="it-IT" smtClean="0"/>
              <a:t>15/02/24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4196-D4D5-4EEC-A642-A5D37388AB6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39A9-DE54-442E-A550-A68023A95218}" type="datetimeFigureOut">
              <a:rPr lang="it-IT" smtClean="0"/>
              <a:t>15/02/24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4196-D4D5-4EEC-A642-A5D37388AB6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39A9-DE54-442E-A550-A68023A95218}" type="datetimeFigureOut">
              <a:rPr lang="it-IT" smtClean="0"/>
              <a:t>15/02/24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4196-D4D5-4EEC-A642-A5D37388AB6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39A9-DE54-442E-A550-A68023A95218}" type="datetimeFigureOut">
              <a:rPr lang="it-IT" smtClean="0"/>
              <a:t>15/02/24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4196-D4D5-4EEC-A642-A5D37388AB6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39A9-DE54-442E-A550-A68023A95218}" type="datetimeFigureOut">
              <a:rPr lang="it-IT" smtClean="0"/>
              <a:t>15/02/24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4196-D4D5-4EEC-A642-A5D37388AB6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39A9-DE54-442E-A550-A68023A95218}" type="datetimeFigureOut">
              <a:rPr lang="it-IT" smtClean="0"/>
              <a:t>15/02/24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4196-D4D5-4EEC-A642-A5D37388AB6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39A9-DE54-442E-A550-A68023A95218}" type="datetimeFigureOut">
              <a:rPr lang="it-IT" smtClean="0"/>
              <a:t>15/02/24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4196-D4D5-4EEC-A642-A5D37388AB6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39A9-DE54-442E-A550-A68023A95218}" type="datetimeFigureOut">
              <a:rPr lang="it-IT" smtClean="0"/>
              <a:t>15/02/24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54196-D4D5-4EEC-A642-A5D37388AB6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D39A9-DE54-442E-A550-A68023A95218}" type="datetimeFigureOut">
              <a:rPr lang="it-IT" smtClean="0"/>
              <a:t>15/02/24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54196-D4D5-4EEC-A642-A5D37388AB6E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EFA787-D0B4-6FE9-EEA3-B8C82C8A8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Target </a:t>
            </a:r>
            <a:r>
              <a:rPr lang="it-IT" dirty="0" err="1"/>
              <a:t>polarimetry</a:t>
            </a:r>
            <a:r>
              <a:rPr lang="it-IT" dirty="0"/>
              <a:t> for </a:t>
            </a:r>
            <a:r>
              <a:rPr lang="it-IT" dirty="0" err="1"/>
              <a:t>LHCspin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03B799B-8098-1282-5A1C-D39BA94B91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7811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Breit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Rabi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polarimeter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Taget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gas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analyser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To-do list</a:t>
            </a:r>
          </a:p>
          <a:p>
            <a:pPr marL="0" indent="0" algn="ctr">
              <a:buNone/>
            </a:pP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2024-02-15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LHCspin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Meeting</a:t>
            </a:r>
          </a:p>
          <a:p>
            <a:pPr marL="0" indent="0" algn="ctr">
              <a:buNone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5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Achievements:</a:t>
            </a:r>
            <a:endParaRPr kumimoji="0" lang="en-US" altLang="it-IT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the Pasquale email on 7 </a:t>
            </a:r>
            <a:r>
              <a:rPr kumimoji="0" lang="en-US" altLang="it-IT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february</a:t>
            </a:r>
            <a:r>
              <a:rPr lang="en-US" altLang="it-IT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  <a:endParaRPr kumimoji="0" lang="en-US" altLang="it-IT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Develop a concept of BRP compatible with the IR4 tunnel dimensions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Vacuum chamber discussion with the ABS BRP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it-IT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LHC vacuum separation valve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696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 txBox="1">
            <a:spLocks/>
          </p:cNvSpPr>
          <p:nvPr/>
        </p:nvSpPr>
        <p:spPr>
          <a:xfrm>
            <a:off x="76200" y="109538"/>
            <a:ext cx="8890000" cy="817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Target : ABS, openable cell e BRP working for test and calibration</a:t>
            </a:r>
            <a:endParaRPr kumimoji="0" lang="it-IT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" name="Gruppieren 17"/>
          <p:cNvGrpSpPr>
            <a:grpSpLocks/>
          </p:cNvGrpSpPr>
          <p:nvPr/>
        </p:nvGrpSpPr>
        <p:grpSpPr bwMode="auto">
          <a:xfrm>
            <a:off x="941388" y="1055688"/>
            <a:ext cx="8050212" cy="5075237"/>
            <a:chOff x="1214438" y="1571625"/>
            <a:chExt cx="7592507" cy="4748213"/>
          </a:xfrm>
        </p:grpSpPr>
        <p:pic>
          <p:nvPicPr>
            <p:cNvPr id="7" name="Picture 2" descr="Z:\Diplomarbeit\images\BRP ABS side view wide 1000x707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14438" y="1571625"/>
              <a:ext cx="6715125" cy="4748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ight Arrow 7"/>
            <p:cNvSpPr/>
            <p:nvPr/>
          </p:nvSpPr>
          <p:spPr>
            <a:xfrm rot="21100156">
              <a:off x="2036633" y="4565471"/>
              <a:ext cx="1928826" cy="642942"/>
            </a:xfrm>
            <a:prstGeom prst="rightArrow">
              <a:avLst>
                <a:gd name="adj1" fmla="val 38755"/>
                <a:gd name="adj2" fmla="val 72020"/>
              </a:avLst>
            </a:prstGeom>
            <a:solidFill>
              <a:srgbClr val="3A6F8A"/>
            </a:solidFill>
            <a:ln>
              <a:solidFill>
                <a:srgbClr val="FF0000"/>
              </a:solidFill>
            </a:ln>
            <a:scene3d>
              <a:camera prst="orthographicFront">
                <a:rot lat="21551951" lon="7382751" rev="12396543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AutoShape 12"/>
            <p:cNvSpPr>
              <a:spLocks noChangeArrowheads="1"/>
            </p:cNvSpPr>
            <p:nvPr/>
          </p:nvSpPr>
          <p:spPr bwMode="auto">
            <a:xfrm>
              <a:off x="1249317" y="1639863"/>
              <a:ext cx="1357313" cy="950219"/>
            </a:xfrm>
            <a:prstGeom prst="wedgeRectCallout">
              <a:avLst>
                <a:gd name="adj1" fmla="val 104431"/>
                <a:gd name="adj2" fmla="val 90449"/>
              </a:avLst>
            </a:prstGeom>
            <a:solidFill>
              <a:srgbClr val="DCDCDC">
                <a:alpha val="69803"/>
              </a:srgbClr>
            </a:solidFill>
            <a:ln w="28575">
              <a:solidFill>
                <a:srgbClr val="005B8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dirty="0"/>
                <a:t>Atomic beam Source</a:t>
              </a:r>
            </a:p>
          </p:txBody>
        </p:sp>
        <p:sp>
          <p:nvSpPr>
            <p:cNvPr id="10" name="AutoShape 12"/>
            <p:cNvSpPr>
              <a:spLocks noChangeArrowheads="1"/>
            </p:cNvSpPr>
            <p:nvPr/>
          </p:nvSpPr>
          <p:spPr bwMode="auto">
            <a:xfrm>
              <a:off x="1249317" y="3465513"/>
              <a:ext cx="1408113" cy="950219"/>
            </a:xfrm>
            <a:prstGeom prst="wedgeRectCallout">
              <a:avLst>
                <a:gd name="adj1" fmla="val 112884"/>
                <a:gd name="adj2" fmla="val 43676"/>
              </a:avLst>
            </a:prstGeom>
            <a:solidFill>
              <a:srgbClr val="DCDCDC">
                <a:alpha val="69803"/>
              </a:srgbClr>
            </a:solidFill>
            <a:ln w="28575">
              <a:solidFill>
                <a:srgbClr val="005B8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dirty="0"/>
                <a:t>Target Vacuum Chamber</a:t>
              </a:r>
            </a:p>
          </p:txBody>
        </p:sp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6021054" y="5398543"/>
              <a:ext cx="1820862" cy="662273"/>
            </a:xfrm>
            <a:prstGeom prst="wedgeRectCallout">
              <a:avLst>
                <a:gd name="adj1" fmla="val -66037"/>
                <a:gd name="adj2" fmla="val -219366"/>
              </a:avLst>
            </a:prstGeom>
            <a:solidFill>
              <a:srgbClr val="DCDCDC">
                <a:alpha val="69803"/>
              </a:srgbClr>
            </a:solidFill>
            <a:ln w="28575">
              <a:solidFill>
                <a:srgbClr val="005B8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dirty="0" err="1"/>
                <a:t>Breit</a:t>
              </a:r>
              <a:r>
                <a:rPr lang="en-US" sz="2000" dirty="0"/>
                <a:t>-Rabi </a:t>
              </a:r>
            </a:p>
            <a:p>
              <a:pPr algn="ctr"/>
              <a:r>
                <a:rPr lang="en-US" sz="2000" dirty="0"/>
                <a:t>Polarimeter</a:t>
              </a:r>
            </a:p>
          </p:txBody>
        </p:sp>
        <p:sp>
          <p:nvSpPr>
            <p:cNvPr id="12" name="Rectangle 9"/>
            <p:cNvSpPr/>
            <p:nvPr/>
          </p:nvSpPr>
          <p:spPr>
            <a:xfrm>
              <a:off x="1322239" y="5471755"/>
              <a:ext cx="2197949" cy="374329"/>
            </a:xfrm>
            <a:prstGeom prst="rect">
              <a:avLst/>
            </a:prstGeom>
            <a:solidFill>
              <a:srgbClr val="DCDCDC">
                <a:alpha val="69804"/>
              </a:srgbClr>
            </a:solidFill>
            <a:ln>
              <a:solidFill>
                <a:srgbClr val="005B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rgbClr val="080808"/>
                  </a:solidFill>
                </a:rPr>
                <a:t>COSY/AD beam axis</a:t>
              </a:r>
            </a:p>
          </p:txBody>
        </p:sp>
        <p:sp>
          <p:nvSpPr>
            <p:cNvPr id="13" name="AutoShape 12"/>
            <p:cNvSpPr>
              <a:spLocks noChangeArrowheads="1"/>
            </p:cNvSpPr>
            <p:nvPr/>
          </p:nvSpPr>
          <p:spPr bwMode="auto">
            <a:xfrm>
              <a:off x="4159510" y="1639864"/>
              <a:ext cx="2234810" cy="374329"/>
            </a:xfrm>
            <a:prstGeom prst="wedgeRectCallout">
              <a:avLst>
                <a:gd name="adj1" fmla="val 32958"/>
                <a:gd name="adj2" fmla="val 205829"/>
              </a:avLst>
            </a:prstGeom>
            <a:solidFill>
              <a:srgbClr val="DCDCDC">
                <a:alpha val="69803"/>
              </a:srgbClr>
            </a:solidFill>
            <a:ln w="28575">
              <a:solidFill>
                <a:srgbClr val="005B8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dirty="0"/>
                <a:t>Power supply</a:t>
              </a:r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auto">
            <a:xfrm>
              <a:off x="6459272" y="1782751"/>
              <a:ext cx="2347673" cy="374329"/>
            </a:xfrm>
            <a:prstGeom prst="wedgeRectCallout">
              <a:avLst>
                <a:gd name="adj1" fmla="val -5750"/>
                <a:gd name="adj2" fmla="val 280884"/>
              </a:avLst>
            </a:prstGeom>
            <a:solidFill>
              <a:srgbClr val="DCDCDC">
                <a:alpha val="69803"/>
              </a:srgbClr>
            </a:solidFill>
            <a:ln w="28575">
              <a:solidFill>
                <a:srgbClr val="005B8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dirty="0"/>
                <a:t>Cooling Water</a:t>
              </a:r>
            </a:p>
          </p:txBody>
        </p:sp>
        <p:sp>
          <p:nvSpPr>
            <p:cNvPr id="15" name="Rechteck 15"/>
            <p:cNvSpPr>
              <a:spLocks noChangeArrowheads="1"/>
            </p:cNvSpPr>
            <p:nvPr/>
          </p:nvSpPr>
          <p:spPr bwMode="auto">
            <a:xfrm>
              <a:off x="3630536" y="2516175"/>
              <a:ext cx="138178" cy="144000"/>
            </a:xfrm>
            <a:prstGeom prst="rect">
              <a:avLst/>
            </a:prstGeom>
            <a:noFill/>
            <a:ln w="9525" algn="ctr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</p:grpSp>
      <p:sp>
        <p:nvSpPr>
          <p:cNvPr id="18" name="AutoShape 12"/>
          <p:cNvSpPr>
            <a:spLocks noChangeArrowheads="1"/>
          </p:cNvSpPr>
          <p:nvPr/>
        </p:nvSpPr>
        <p:spPr bwMode="auto">
          <a:xfrm>
            <a:off x="3446463" y="5502275"/>
            <a:ext cx="2306637" cy="400110"/>
          </a:xfrm>
          <a:prstGeom prst="wedgeRectCallout">
            <a:avLst>
              <a:gd name="adj1" fmla="val -15926"/>
              <a:gd name="adj2" fmla="val -217403"/>
            </a:avLst>
          </a:prstGeom>
          <a:solidFill>
            <a:srgbClr val="DCDCDC">
              <a:alpha val="69803"/>
            </a:srgbClr>
          </a:solidFill>
          <a:ln w="28575">
            <a:solidFill>
              <a:srgbClr val="005B8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dirty="0" err="1"/>
              <a:t>Taget</a:t>
            </a:r>
            <a:r>
              <a:rPr lang="en-US" sz="2000" dirty="0"/>
              <a:t> Gas </a:t>
            </a:r>
            <a:r>
              <a:rPr lang="en-US" sz="2000" dirty="0" err="1"/>
              <a:t>analyser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D2590909-2797-6600-D8B9-45579E691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456294"/>
            <a:ext cx="7344816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altLang="it-IT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Breit</a:t>
            </a:r>
            <a:r>
              <a:rPr kumimoji="0" lang="en-US" altLang="it-IT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-Rabi Polarimeter Working Group (BRP-WG):</a:t>
            </a:r>
            <a:endParaRPr kumimoji="0" lang="en-US" altLang="it-IT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6A72C9E3-93EC-EBAF-273C-1D5519302E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072219"/>
              </p:ext>
            </p:extLst>
          </p:nvPr>
        </p:nvGraphicFramePr>
        <p:xfrm>
          <a:off x="755576" y="1027886"/>
          <a:ext cx="6109970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2970">
                  <a:extLst>
                    <a:ext uri="{9D8B030D-6E8A-4147-A177-3AD203B41FA5}">
                      <a16:colId xmlns:a16="http://schemas.microsoft.com/office/drawing/2014/main" val="1842173474"/>
                    </a:ext>
                  </a:extLst>
                </a:gridCol>
                <a:gridCol w="1968500">
                  <a:extLst>
                    <a:ext uri="{9D8B030D-6E8A-4147-A177-3AD203B41FA5}">
                      <a16:colId xmlns:a16="http://schemas.microsoft.com/office/drawing/2014/main" val="4288310091"/>
                    </a:ext>
                  </a:extLst>
                </a:gridCol>
                <a:gridCol w="1968500">
                  <a:extLst>
                    <a:ext uri="{9D8B030D-6E8A-4147-A177-3AD203B41FA5}">
                      <a16:colId xmlns:a16="http://schemas.microsoft.com/office/drawing/2014/main" val="13961972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First and Last Names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Affiliation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e-mail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67424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Davide Reggiani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PSI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davide.reggiani@psi.ch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04141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Erhard Steffens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it-IT" sz="1200" kern="100">
                          <a:effectLst/>
                        </a:rPr>
                        <a:t>FAU Erlangen-Nürnber</a:t>
                      </a:r>
                      <a:endParaRPr lang="it-IT" sz="12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Erhard.Steffens@fau.de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31004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Giuseppe Ciullo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University and INFN Ferrara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ciullo@fe.infn.it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62374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Giuseppe Tagliente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INFN Bari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Giuseppe.Tagliente@ba.infn.it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54053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Paolo Lenisa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University and INFN Ferrara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lenisa@fe.infn.it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0262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Pasquale di Nezza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LNF –INFN- Frascati 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Pasquale.DiNezza@lnf.infn.it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75466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Ralf Engels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FZJ - Jülich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r.w.engels@fz-juelich.de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11762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 dirty="0">
                          <a:effectLst/>
                        </a:rPr>
                        <a:t>Tarek El </a:t>
                      </a:r>
                      <a:r>
                        <a:rPr lang="it-IT" sz="1200" kern="0" dirty="0" err="1">
                          <a:effectLst/>
                        </a:rPr>
                        <a:t>Kordy</a:t>
                      </a:r>
                      <a:endParaRPr lang="it-IT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FZJ - Jülich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 dirty="0">
                          <a:effectLst/>
                        </a:rPr>
                        <a:t>…….</a:t>
                      </a:r>
                      <a:endParaRPr lang="it-IT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4571417"/>
                  </a:ext>
                </a:extLst>
              </a:tr>
            </a:tbl>
          </a:graphicData>
        </a:graphic>
      </p:graphicFrame>
      <p:sp>
        <p:nvSpPr>
          <p:cNvPr id="8" name="CasellaDiTesto 7">
            <a:extLst>
              <a:ext uri="{FF2B5EF4-FFF2-40B4-BE49-F238E27FC236}">
                <a16:creationId xmlns:a16="http://schemas.microsoft.com/office/drawing/2014/main" id="{D1FCDF0E-3505-4D1F-6C2C-8A0D28C534E6}"/>
              </a:ext>
            </a:extLst>
          </p:cNvPr>
          <p:cNvSpPr txBox="1"/>
          <p:nvPr/>
        </p:nvSpPr>
        <p:spPr>
          <a:xfrm>
            <a:off x="395536" y="3033915"/>
            <a:ext cx="84249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altLang="it-IT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BRP WG group is strongly connected to the </a:t>
            </a:r>
            <a:r>
              <a:rPr kumimoji="0" lang="en-US" altLang="it-IT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pABS</a:t>
            </a:r>
            <a:r>
              <a:rPr kumimoji="0" lang="en-US" altLang="it-IT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working group, cross information to be distributed.</a:t>
            </a:r>
            <a:endParaRPr kumimoji="0" lang="en-US" altLang="it-IT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29326103-7F20-8CE3-720F-9BD65D85B7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625615"/>
              </p:ext>
            </p:extLst>
          </p:nvPr>
        </p:nvGraphicFramePr>
        <p:xfrm>
          <a:off x="1187624" y="4482045"/>
          <a:ext cx="6472555" cy="2194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6915">
                  <a:extLst>
                    <a:ext uri="{9D8B030D-6E8A-4147-A177-3AD203B41FA5}">
                      <a16:colId xmlns:a16="http://schemas.microsoft.com/office/drawing/2014/main" val="3450321360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1884725640"/>
                    </a:ext>
                  </a:extLst>
                </a:gridCol>
                <a:gridCol w="1910715">
                  <a:extLst>
                    <a:ext uri="{9D8B030D-6E8A-4147-A177-3AD203B41FA5}">
                      <a16:colId xmlns:a16="http://schemas.microsoft.com/office/drawing/2014/main" val="975461916"/>
                    </a:ext>
                  </a:extLst>
                </a:gridCol>
                <a:gridCol w="2314575">
                  <a:extLst>
                    <a:ext uri="{9D8B030D-6E8A-4147-A177-3AD203B41FA5}">
                      <a16:colId xmlns:a16="http://schemas.microsoft.com/office/drawing/2014/main" val="10185926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IN BRP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First and Last name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Affiliation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e-mail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3069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NO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kern="100">
                          <a:effectLst/>
                        </a:rPr>
                        <a:t>Alexander Nass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FZJ – Jülich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a.nass@fz-juelich.de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242671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V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Davide Reggiani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it-IT" sz="1200" kern="100">
                          <a:effectLst/>
                        </a:rPr>
                        <a:t>PSI</a:t>
                      </a:r>
                      <a:endParaRPr lang="it-IT" sz="12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davide.reggiani@psi.ch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65777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V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Erhard Steffens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FAU </a:t>
                      </a:r>
                      <a:r>
                        <a:rPr lang="it-IT" sz="1200" kern="100">
                          <a:effectLst/>
                        </a:rPr>
                        <a:t>Erlangen-Nürnber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Erhard.Steffens@fau.de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16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V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Giuseppe Ciullo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University and INFN Ferrara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ciullo@fe.infn.it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37775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V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Giuseppe Tagliente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INFN Bari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Giuseppe.Tagliente@ba.infn.it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80552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NO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Massi Ferro Luzzi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CERN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massimiliano.ferro-luzzi@cern.ch</a:t>
                      </a:r>
                      <a:r>
                        <a:rPr lang="it-IT" sz="1200" kern="0">
                          <a:effectLst/>
                        </a:rPr>
                        <a:t> 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714010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V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 dirty="0">
                          <a:effectLst/>
                        </a:rPr>
                        <a:t>Paolo </a:t>
                      </a:r>
                      <a:r>
                        <a:rPr lang="it-IT" sz="1200" kern="100" dirty="0" err="1">
                          <a:effectLst/>
                        </a:rPr>
                        <a:t>Lenisa</a:t>
                      </a:r>
                      <a:endParaRPr lang="it-IT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University and INFN Ferrara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lenisa@fe.infn.it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29596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 V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Pasquale Di Nezza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LNF – INFN – Frascati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Pasquale.DiNezza@lnf.infn.it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61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NO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Norbert Koch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FZJ - Jülich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………..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11690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V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Ralf Engels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FZJ - Jülich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r.w.engels@fz-juelich.de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522091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100">
                          <a:effectLst/>
                        </a:rPr>
                        <a:t>V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en-US" sz="1200" kern="100">
                          <a:effectLst/>
                        </a:rPr>
                        <a:t>Tarek El Kordy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>
                          <a:effectLst/>
                        </a:rPr>
                        <a:t>FZJ - Jülich</a:t>
                      </a:r>
                      <a:endParaRPr lang="it-IT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it-IT" sz="1200" kern="0" dirty="0">
                          <a:effectLst/>
                        </a:rPr>
                        <a:t>………..</a:t>
                      </a:r>
                      <a:endParaRPr lang="it-IT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1571307"/>
                  </a:ext>
                </a:extLst>
              </a:tr>
            </a:tbl>
          </a:graphicData>
        </a:graphic>
      </p:graphicFrame>
      <p:sp>
        <p:nvSpPr>
          <p:cNvPr id="10" name="Rectangle 2">
            <a:extLst>
              <a:ext uri="{FF2B5EF4-FFF2-40B4-BE49-F238E27FC236}">
                <a16:creationId xmlns:a16="http://schemas.microsoft.com/office/drawing/2014/main" id="{12BF4CA7-0E31-8442-9C10-C8CD5E3D36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3734898"/>
            <a:ext cx="6405264" cy="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n-US" altLang="it-IT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Polarized Atomic Beam Source Working Group:</a:t>
            </a:r>
            <a:r>
              <a:rPr kumimoji="0" lang="en-US" altLang="it-IT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it-I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n-US" altLang="it-I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090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21108C-C231-68FA-31A5-F1B6801CE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WG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33B0D27-D5EE-28CC-8FE5-98923E959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44616"/>
          </a:xfrm>
        </p:spPr>
        <p:txBody>
          <a:bodyPr>
            <a:normAutofit fontScale="92500" lnSpcReduction="20000"/>
          </a:bodyPr>
          <a:lstStyle/>
          <a:p>
            <a:pP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Storage for the Working group: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Organize a Drive where to share documentation and works in progress.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Operational Documentation as starting points: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Logbook of HERMES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Breit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-Rabi at DESY and PAX-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Breit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-Rabi Modified at COSY  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Baumgarten PhD and Diploma Thesis (HERMES operation)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Davide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Reggiani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PhD Thesis (HERMES operation)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Colin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Barschel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PhD Thesis (PAX operation)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n-US" sz="1800" b="1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Publications 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C. Baumgarten et al.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An atomic beam polarimeter to measure the nuclear polarization in the HERMES gaseous polarized hydrogen and deuterium target 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NIMA </a:t>
            </a:r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482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(2002) 606-618.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C. Baumgarten et al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 A gas analyzer for the internal polarized target of the HERMES experiment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NIMA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508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 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(2003) 268-275.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A.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Arapetian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et al</a:t>
            </a:r>
            <a:r>
              <a:rPr lang="it-IT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HERMES </a:t>
            </a:r>
            <a:r>
              <a:rPr lang="it-IT" sz="1800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polarized</a:t>
            </a:r>
            <a:r>
              <a:rPr lang="it-IT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hydrogen</a:t>
            </a:r>
            <a:r>
              <a:rPr lang="it-IT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it-IT" sz="1800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deuterium</a:t>
            </a:r>
            <a:r>
              <a:rPr lang="it-IT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gas target in the HERA electron storage ring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NIM </a:t>
            </a:r>
            <a:r>
              <a:rPr lang="it-IT" sz="1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540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(2005) 68-101.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it-IT" sz="1800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Nass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 </a:t>
            </a:r>
            <a:r>
              <a:rPr lang="it-IT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HERMES </a:t>
            </a:r>
            <a:r>
              <a:rPr lang="it-IT" sz="1800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polarized</a:t>
            </a:r>
            <a:r>
              <a:rPr lang="it-IT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atomic</a:t>
            </a:r>
            <a:r>
              <a:rPr lang="it-IT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800" i="1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it-IT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source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NIMA </a:t>
            </a:r>
            <a:r>
              <a:rPr lang="it-IT" sz="1800" b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505 </a:t>
            </a:r>
            <a:r>
              <a:rPr lang="it-IT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(2003) 633-644.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kern="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Barschel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C. et al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Target Section for spin filtering studies at COSY and CERN/AD 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1800" i="1" kern="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 </a:t>
            </a:r>
            <a:r>
              <a:rPr lang="en-US" sz="1800" i="1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International Workshop on Polarized Sources and Targets and Polarimetry 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7-11 September 2009 Ferrara. 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86132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BD65B5-E7EA-2F7A-BCD4-8E4E2970C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321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Brainstorming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D99DAC8-5A3E-4DC5-EA81-30831FA6F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160" y="908720"/>
            <a:ext cx="8363272" cy="5143302"/>
          </a:xfrm>
        </p:spPr>
        <p:txBody>
          <a:bodyPr>
            <a:normAutofit fontScale="77500" lnSpcReduction="20000"/>
          </a:bodyPr>
          <a:lstStyle/>
          <a:p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Brainstorming for </a:t>
            </a:r>
            <a:r>
              <a:rPr lang="en-US" sz="1800" b="1" kern="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Breit</a:t>
            </a:r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-Rabi at LHC-spin 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Free Beam or accumulation in a Cell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The working group should work on both possibilities?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…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Geometry and available space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The working group should work on both possibilities?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…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Simulation of beam tracking (tracing): 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Who can take in hands?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Michelle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Stancari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simulated the new optics for the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Breit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-Rabi at COSY, software in our hands, but to be brought in operation.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Tom Wise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Alexander Nass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Frank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Rathman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J.L. Martinez-Marin, B. Mustapha, W. Armstrong, Argonne National Laboratory, Lemont, IL, USA </a:t>
            </a:r>
            <a:r>
              <a:rPr lang="en-US" sz="1800" b="1" kern="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Pytomic</a:t>
            </a:r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A Python Tool for Polarized Atomic Beam Tracking 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Poster presented at IPAC 21 – 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b="1" kern="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Sextupole</a:t>
            </a:r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Magnets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…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…</a:t>
            </a:r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793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C7473C96-FD5D-6436-1A59-1B274E8ED95F}"/>
              </a:ext>
            </a:extLst>
          </p:cNvPr>
          <p:cNvSpPr txBox="1"/>
          <p:nvPr/>
        </p:nvSpPr>
        <p:spPr>
          <a:xfrm>
            <a:off x="0" y="-1046840"/>
            <a:ext cx="9144000" cy="7294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Dual Cavity for operation with H and D: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 prototype of dual cavity is already in use in the </a:t>
            </a:r>
            <a:r>
              <a:rPr lang="en-US" sz="1800" kern="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Breit</a:t>
            </a:r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-Rabi.  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The Homogeneous magnetic field coils are in air, the gradient field coils in vacuum.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No cooling pipe in vacuum,  the support of the homogeneous field is cooled by water in air: more space required.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…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Starting from the present </a:t>
            </a:r>
            <a:r>
              <a:rPr lang="en-US" sz="1800" b="1" kern="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Breit</a:t>
            </a:r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-Rabi Polarimeter at COSY.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…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…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Slow Control 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 hand the slow control already in use at COSY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…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Calibration and measuring software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 hand The calibration and measuring software strictly connected to the injection state of the ABS.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…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…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Times New Roman" panose="02020603050405020304" pitchFamily="18" charset="0"/>
              <a:buChar char="-"/>
            </a:pPr>
            <a:r>
              <a:rPr lang="en-US" sz="1800" b="1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Integration in the CERN software. 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…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/>
            <a:r>
              <a:rPr lang="en-US" sz="1800" kern="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…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US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105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818</Words>
  <Application>Microsoft Macintosh PowerPoint</Application>
  <PresentationFormat>Presentazione su schermo (4:3)</PresentationFormat>
  <Paragraphs>160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1" baseType="lpstr">
      <vt:lpstr>Aptos</vt:lpstr>
      <vt:lpstr>Arial</vt:lpstr>
      <vt:lpstr>Calibri</vt:lpstr>
      <vt:lpstr>Times New Roman</vt:lpstr>
      <vt:lpstr>Office Theme</vt:lpstr>
      <vt:lpstr>Target polarimetry for LHCspin</vt:lpstr>
      <vt:lpstr>Presentazione standard di PowerPoint</vt:lpstr>
      <vt:lpstr>Presentazione standard di PowerPoint</vt:lpstr>
      <vt:lpstr>WG organization</vt:lpstr>
      <vt:lpstr>Brainstorming</vt:lpstr>
      <vt:lpstr>Presentazione standard di PowerPoint</vt:lpstr>
    </vt:vector>
  </TitlesOfParts>
  <Company>INFN - Sezione di Ferrara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ciullo</dc:creator>
  <cp:lastModifiedBy>Ciullo Giuseppe</cp:lastModifiedBy>
  <cp:revision>3</cp:revision>
  <dcterms:created xsi:type="dcterms:W3CDTF">2011-02-09T15:57:20Z</dcterms:created>
  <dcterms:modified xsi:type="dcterms:W3CDTF">2024-02-15T14:02:11Z</dcterms:modified>
</cp:coreProperties>
</file>