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71" r:id="rId1"/>
  </p:sldMasterIdLst>
  <p:notesMasterIdLst>
    <p:notesMasterId r:id="rId22"/>
  </p:notesMasterIdLst>
  <p:handoutMasterIdLst>
    <p:handoutMasterId r:id="rId23"/>
  </p:handoutMasterIdLst>
  <p:sldIdLst>
    <p:sldId id="511" r:id="rId2"/>
    <p:sldId id="719" r:id="rId3"/>
    <p:sldId id="730" r:id="rId4"/>
    <p:sldId id="721" r:id="rId5"/>
    <p:sldId id="723" r:id="rId6"/>
    <p:sldId id="724" r:id="rId7"/>
    <p:sldId id="725" r:id="rId8"/>
    <p:sldId id="734" r:id="rId9"/>
    <p:sldId id="735" r:id="rId10"/>
    <p:sldId id="731" r:id="rId11"/>
    <p:sldId id="728" r:id="rId12"/>
    <p:sldId id="729" r:id="rId13"/>
    <p:sldId id="733" r:id="rId14"/>
    <p:sldId id="732" r:id="rId15"/>
    <p:sldId id="737" r:id="rId16"/>
    <p:sldId id="738" r:id="rId17"/>
    <p:sldId id="736" r:id="rId18"/>
    <p:sldId id="739" r:id="rId19"/>
    <p:sldId id="740" r:id="rId20"/>
    <p:sldId id="741" r:id="rId21"/>
  </p:sldIdLst>
  <p:sldSz cx="12192000" cy="6858000"/>
  <p:notesSz cx="6799263" cy="9929813"/>
  <p:defaultTextStyle>
    <a:defPPr>
      <a:defRPr lang="fr-FR"/>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808080"/>
    <a:srgbClr val="D20012"/>
    <a:srgbClr val="FF6600"/>
    <a:srgbClr val="33CC33"/>
    <a:srgbClr val="666699"/>
    <a:srgbClr val="FFCC66"/>
    <a:srgbClr val="FFCC00"/>
    <a:srgbClr val="CC0000"/>
    <a:srgbClr val="33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Style à thème 1 - Accentuation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912C8C85-51F0-491E-9774-3900AFEF0FD7}" styleName="Style léger 2 - Accentuation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DCAF9ED-07DC-4A11-8D7F-57B35C25682E}" styleName="Style moyen 1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7292A2E-F333-43FB-9621-5CBBE7FDCDCB}" styleName="Style léger 2 - Accentuation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660B408-B3CF-4A94-85FC-2B1E0A45F4A2}" styleName="Style foncé 2 - Accentuation 1/Accentuation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03" autoAdjust="0"/>
    <p:restoredTop sz="94394" autoAdjust="0"/>
  </p:normalViewPr>
  <p:slideViewPr>
    <p:cSldViewPr>
      <p:cViewPr varScale="1">
        <p:scale>
          <a:sx n="116" d="100"/>
          <a:sy n="116" d="100"/>
        </p:scale>
        <p:origin x="432" y="84"/>
      </p:cViewPr>
      <p:guideLst>
        <p:guide orient="horz" pos="2160"/>
        <p:guide pos="3840"/>
      </p:guideLst>
    </p:cSldViewPr>
  </p:slideViewPr>
  <p:outlineViewPr>
    <p:cViewPr>
      <p:scale>
        <a:sx n="33" d="100"/>
        <a:sy n="33" d="100"/>
      </p:scale>
      <p:origin x="0" y="-2280"/>
    </p:cViewPr>
  </p:outlineViewPr>
  <p:notesTextViewPr>
    <p:cViewPr>
      <p:scale>
        <a:sx n="3" d="2"/>
        <a:sy n="3" d="2"/>
      </p:scale>
      <p:origin x="0" y="0"/>
    </p:cViewPr>
  </p:notesTextViewPr>
  <p:sorterViewPr>
    <p:cViewPr varScale="1">
      <p:scale>
        <a:sx n="1" d="1"/>
        <a:sy n="1" d="1"/>
      </p:scale>
      <p:origin x="0" y="-912"/>
    </p:cViewPr>
  </p:sorterViewPr>
  <p:notesViewPr>
    <p:cSldViewPr>
      <p:cViewPr varScale="1">
        <p:scale>
          <a:sx n="78" d="100"/>
          <a:sy n="78" d="100"/>
        </p:scale>
        <p:origin x="3126" y="90"/>
      </p:cViewPr>
      <p:guideLst>
        <p:guide orient="horz" pos="3128"/>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hdr" sz="quarter"/>
          </p:nvPr>
        </p:nvSpPr>
        <p:spPr bwMode="auto">
          <a:xfrm>
            <a:off x="2" y="1"/>
            <a:ext cx="2947088" cy="497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71" tIns="47786" rIns="95571" bIns="47786" numCol="1" anchor="t" anchorCtr="0" compatLnSpc="1">
            <a:prstTxWarp prst="textNoShape">
              <a:avLst/>
            </a:prstTxWarp>
          </a:bodyPr>
          <a:lstStyle>
            <a:lvl1pPr defTabSz="955830">
              <a:defRPr sz="1300">
                <a:latin typeface="Arial" charset="0"/>
              </a:defRPr>
            </a:lvl1pPr>
          </a:lstStyle>
          <a:p>
            <a:pPr>
              <a:defRPr/>
            </a:pPr>
            <a:endParaRPr lang="fr-FR"/>
          </a:p>
        </p:txBody>
      </p:sp>
      <p:sp>
        <p:nvSpPr>
          <p:cNvPr id="43011" name="Rectangle 3"/>
          <p:cNvSpPr>
            <a:spLocks noGrp="1" noChangeArrowheads="1"/>
          </p:cNvSpPr>
          <p:nvPr>
            <p:ph type="dt" sz="quarter" idx="1"/>
          </p:nvPr>
        </p:nvSpPr>
        <p:spPr bwMode="auto">
          <a:xfrm>
            <a:off x="3850589" y="1"/>
            <a:ext cx="2947088" cy="497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71" tIns="47786" rIns="95571" bIns="47786" numCol="1" anchor="t" anchorCtr="0" compatLnSpc="1">
            <a:prstTxWarp prst="textNoShape">
              <a:avLst/>
            </a:prstTxWarp>
          </a:bodyPr>
          <a:lstStyle>
            <a:lvl1pPr algn="r" defTabSz="955830">
              <a:defRPr sz="1300">
                <a:latin typeface="Arial" charset="0"/>
              </a:defRPr>
            </a:lvl1pPr>
          </a:lstStyle>
          <a:p>
            <a:pPr>
              <a:defRPr/>
            </a:pPr>
            <a:fld id="{D455091D-E52A-4542-9E65-D69B6DBBEC78}" type="datetime1">
              <a:rPr lang="fr-FR" smtClean="0"/>
              <a:t>02/10/2024</a:t>
            </a:fld>
            <a:endParaRPr lang="fr-FR"/>
          </a:p>
        </p:txBody>
      </p:sp>
      <p:sp>
        <p:nvSpPr>
          <p:cNvPr id="43012" name="Rectangle 4"/>
          <p:cNvSpPr>
            <a:spLocks noGrp="1" noChangeArrowheads="1"/>
          </p:cNvSpPr>
          <p:nvPr>
            <p:ph type="ftr" sz="quarter" idx="2"/>
          </p:nvPr>
        </p:nvSpPr>
        <p:spPr bwMode="auto">
          <a:xfrm>
            <a:off x="2" y="9431180"/>
            <a:ext cx="2947088" cy="497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71" tIns="47786" rIns="95571" bIns="47786" numCol="1" anchor="b" anchorCtr="0" compatLnSpc="1">
            <a:prstTxWarp prst="textNoShape">
              <a:avLst/>
            </a:prstTxWarp>
          </a:bodyPr>
          <a:lstStyle>
            <a:lvl1pPr defTabSz="955830">
              <a:defRPr sz="1300">
                <a:latin typeface="Arial" charset="0"/>
              </a:defRPr>
            </a:lvl1pPr>
          </a:lstStyle>
          <a:p>
            <a:pPr>
              <a:defRPr/>
            </a:pPr>
            <a:endParaRPr lang="fr-FR"/>
          </a:p>
        </p:txBody>
      </p:sp>
      <p:sp>
        <p:nvSpPr>
          <p:cNvPr id="43013" name="Rectangle 5"/>
          <p:cNvSpPr>
            <a:spLocks noGrp="1" noChangeArrowheads="1"/>
          </p:cNvSpPr>
          <p:nvPr>
            <p:ph type="sldNum" sz="quarter" idx="3"/>
          </p:nvPr>
        </p:nvSpPr>
        <p:spPr bwMode="auto">
          <a:xfrm>
            <a:off x="3850589" y="9431180"/>
            <a:ext cx="2947088" cy="497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571" tIns="47786" rIns="95571" bIns="47786" numCol="1" anchor="b" anchorCtr="0" compatLnSpc="1">
            <a:prstTxWarp prst="textNoShape">
              <a:avLst/>
            </a:prstTxWarp>
          </a:bodyPr>
          <a:lstStyle>
            <a:lvl1pPr algn="r" defTabSz="955830">
              <a:defRPr sz="1300">
                <a:latin typeface="Arial" charset="0"/>
              </a:defRPr>
            </a:lvl1pPr>
          </a:lstStyle>
          <a:p>
            <a:pPr>
              <a:defRPr/>
            </a:pPr>
            <a:fld id="{19E14790-E3AA-44A9-AC30-9F3910EB567D}" type="slidenum">
              <a:rPr lang="fr-FR"/>
              <a:pPr>
                <a:defRPr/>
              </a:pPr>
              <a:t>‹N°›</a:t>
            </a:fld>
            <a:endParaRPr lang="fr-FR"/>
          </a:p>
        </p:txBody>
      </p:sp>
    </p:spTree>
    <p:extLst>
      <p:ext uri="{BB962C8B-B14F-4D97-AF65-F5344CB8AC3E}">
        <p14:creationId xmlns:p14="http://schemas.microsoft.com/office/powerpoint/2010/main" val="212725017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hdr" sz="quarter"/>
          </p:nvPr>
        </p:nvSpPr>
        <p:spPr bwMode="auto">
          <a:xfrm>
            <a:off x="2" y="1"/>
            <a:ext cx="2947088" cy="497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270" tIns="44634" rIns="89270" bIns="44634" numCol="1" anchor="t" anchorCtr="0" compatLnSpc="1">
            <a:prstTxWarp prst="textNoShape">
              <a:avLst/>
            </a:prstTxWarp>
          </a:bodyPr>
          <a:lstStyle>
            <a:lvl1pPr defTabSz="892321">
              <a:defRPr sz="1200">
                <a:latin typeface="Arial" charset="0"/>
              </a:defRPr>
            </a:lvl1pPr>
          </a:lstStyle>
          <a:p>
            <a:pPr>
              <a:defRPr/>
            </a:pPr>
            <a:endParaRPr lang="fr-FR"/>
          </a:p>
        </p:txBody>
      </p:sp>
      <p:sp>
        <p:nvSpPr>
          <p:cNvPr id="66563" name="Rectangle 3"/>
          <p:cNvSpPr>
            <a:spLocks noGrp="1" noChangeArrowheads="1"/>
          </p:cNvSpPr>
          <p:nvPr>
            <p:ph type="dt" idx="1"/>
          </p:nvPr>
        </p:nvSpPr>
        <p:spPr bwMode="auto">
          <a:xfrm>
            <a:off x="3850589" y="1"/>
            <a:ext cx="2947088" cy="497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270" tIns="44634" rIns="89270" bIns="44634" numCol="1" anchor="t" anchorCtr="0" compatLnSpc="1">
            <a:prstTxWarp prst="textNoShape">
              <a:avLst/>
            </a:prstTxWarp>
          </a:bodyPr>
          <a:lstStyle>
            <a:lvl1pPr algn="r" defTabSz="892321">
              <a:defRPr sz="1200">
                <a:latin typeface="Arial" charset="0"/>
              </a:defRPr>
            </a:lvl1pPr>
          </a:lstStyle>
          <a:p>
            <a:pPr>
              <a:defRPr/>
            </a:pPr>
            <a:fld id="{6C32C875-765E-47AA-958E-417E1A3D9DED}" type="datetime1">
              <a:rPr lang="fr-FR" smtClean="0"/>
              <a:t>02/10/2024</a:t>
            </a:fld>
            <a:endParaRPr lang="fr-FR"/>
          </a:p>
        </p:txBody>
      </p:sp>
      <p:sp>
        <p:nvSpPr>
          <p:cNvPr id="22532" name="Rectangle 4"/>
          <p:cNvSpPr>
            <a:spLocks noGrp="1" noRot="1" noChangeAspect="1" noChangeArrowheads="1" noTextEdit="1"/>
          </p:cNvSpPr>
          <p:nvPr>
            <p:ph type="sldImg" idx="2"/>
          </p:nvPr>
        </p:nvSpPr>
        <p:spPr bwMode="auto">
          <a:xfrm>
            <a:off x="90488" y="744538"/>
            <a:ext cx="6619875" cy="372427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6565" name="Rectangle 5"/>
          <p:cNvSpPr>
            <a:spLocks noGrp="1" noChangeArrowheads="1"/>
          </p:cNvSpPr>
          <p:nvPr>
            <p:ph type="body" sz="quarter" idx="3"/>
          </p:nvPr>
        </p:nvSpPr>
        <p:spPr bwMode="auto">
          <a:xfrm>
            <a:off x="679610" y="4716384"/>
            <a:ext cx="5440045" cy="4468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270" tIns="44634" rIns="89270" bIns="44634"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66566" name="Rectangle 6"/>
          <p:cNvSpPr>
            <a:spLocks noGrp="1" noChangeArrowheads="1"/>
          </p:cNvSpPr>
          <p:nvPr>
            <p:ph type="ftr" sz="quarter" idx="4"/>
          </p:nvPr>
        </p:nvSpPr>
        <p:spPr bwMode="auto">
          <a:xfrm>
            <a:off x="2" y="9431180"/>
            <a:ext cx="2947088" cy="497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270" tIns="44634" rIns="89270" bIns="44634" numCol="1" anchor="b" anchorCtr="0" compatLnSpc="1">
            <a:prstTxWarp prst="textNoShape">
              <a:avLst/>
            </a:prstTxWarp>
          </a:bodyPr>
          <a:lstStyle>
            <a:lvl1pPr defTabSz="892321">
              <a:defRPr sz="1200">
                <a:latin typeface="Arial" charset="0"/>
              </a:defRPr>
            </a:lvl1pPr>
          </a:lstStyle>
          <a:p>
            <a:pPr>
              <a:defRPr/>
            </a:pPr>
            <a:endParaRPr lang="fr-FR"/>
          </a:p>
        </p:txBody>
      </p:sp>
      <p:sp>
        <p:nvSpPr>
          <p:cNvPr id="66567" name="Rectangle 7"/>
          <p:cNvSpPr>
            <a:spLocks noGrp="1" noChangeArrowheads="1"/>
          </p:cNvSpPr>
          <p:nvPr>
            <p:ph type="sldNum" sz="quarter" idx="5"/>
          </p:nvPr>
        </p:nvSpPr>
        <p:spPr bwMode="auto">
          <a:xfrm>
            <a:off x="3850589" y="9431180"/>
            <a:ext cx="2947088" cy="497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9270" tIns="44634" rIns="89270" bIns="44634" numCol="1" anchor="b" anchorCtr="0" compatLnSpc="1">
            <a:prstTxWarp prst="textNoShape">
              <a:avLst/>
            </a:prstTxWarp>
          </a:bodyPr>
          <a:lstStyle>
            <a:lvl1pPr algn="r" defTabSz="892321">
              <a:defRPr sz="1200">
                <a:latin typeface="Arial" charset="0"/>
              </a:defRPr>
            </a:lvl1pPr>
          </a:lstStyle>
          <a:p>
            <a:pPr>
              <a:defRPr/>
            </a:pPr>
            <a:fld id="{9831BB6A-A0DD-468D-BA33-5CDE4EAAACD5}" type="slidenum">
              <a:rPr lang="fr-FR"/>
              <a:pPr>
                <a:defRPr/>
              </a:pPr>
              <a:t>‹N°›</a:t>
            </a:fld>
            <a:endParaRPr lang="fr-FR"/>
          </a:p>
        </p:txBody>
      </p:sp>
    </p:spTree>
    <p:extLst>
      <p:ext uri="{BB962C8B-B14F-4D97-AF65-F5344CB8AC3E}">
        <p14:creationId xmlns:p14="http://schemas.microsoft.com/office/powerpoint/2010/main" val="3826368448"/>
      </p:ext>
    </p:extLst>
  </p:cSld>
  <p:clrMap bg1="lt1" tx1="dk1" bg2="lt2" tx2="dk2" accent1="accent1" accent2="accent2" accent3="accent3" accent4="accent4" accent5="accent5" accent6="accent6" hlink="hlink" folHlink="folHlink"/>
  <p:hf hdr="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0488" y="744538"/>
            <a:ext cx="6619875" cy="3724275"/>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a:defRPr/>
            </a:pPr>
            <a:fld id="{9831BB6A-A0DD-468D-BA33-5CDE4EAAACD5}" type="slidenum">
              <a:rPr lang="fr-FR" smtClean="0"/>
              <a:pPr>
                <a:defRPr/>
              </a:pPr>
              <a:t>1</a:t>
            </a:fld>
            <a:endParaRPr lang="fr-FR"/>
          </a:p>
        </p:txBody>
      </p:sp>
      <p:sp>
        <p:nvSpPr>
          <p:cNvPr id="5" name="Espace réservé de la date 4">
            <a:extLst>
              <a:ext uri="{FF2B5EF4-FFF2-40B4-BE49-F238E27FC236}">
                <a16:creationId xmlns="" xmlns:a16="http://schemas.microsoft.com/office/drawing/2014/main" id="{D4085383-F15D-4C48-BB26-93D3D1529DBC}"/>
              </a:ext>
            </a:extLst>
          </p:cNvPr>
          <p:cNvSpPr>
            <a:spLocks noGrp="1"/>
          </p:cNvSpPr>
          <p:nvPr>
            <p:ph type="dt" idx="1"/>
          </p:nvPr>
        </p:nvSpPr>
        <p:spPr/>
        <p:txBody>
          <a:bodyPr/>
          <a:lstStyle/>
          <a:p>
            <a:pPr>
              <a:defRPr/>
            </a:pPr>
            <a:fld id="{DC71A4C1-2559-4213-8B0F-A2121DFDBD4E}" type="datetime1">
              <a:rPr lang="fr-FR" smtClean="0"/>
              <a:t>02/10/2024</a:t>
            </a:fld>
            <a:endParaRPr lang="fr-FR"/>
          </a:p>
        </p:txBody>
      </p:sp>
      <p:sp>
        <p:nvSpPr>
          <p:cNvPr id="6" name="Espace réservé du pied de page 5">
            <a:extLst>
              <a:ext uri="{FF2B5EF4-FFF2-40B4-BE49-F238E27FC236}">
                <a16:creationId xmlns="" xmlns:a16="http://schemas.microsoft.com/office/drawing/2014/main" id="{419E00D4-41CD-4403-B3BB-7D4EE0248233}"/>
              </a:ext>
            </a:extLst>
          </p:cNvPr>
          <p:cNvSpPr>
            <a:spLocks noGrp="1"/>
          </p:cNvSpPr>
          <p:nvPr>
            <p:ph type="ftr" sz="quarter" idx="4"/>
          </p:nvPr>
        </p:nvSpPr>
        <p:spPr/>
        <p:txBody>
          <a:bodyPr/>
          <a:lstStyle/>
          <a:p>
            <a:pPr>
              <a:defRPr/>
            </a:pPr>
            <a:endParaRPr lang="fr-FR"/>
          </a:p>
        </p:txBody>
      </p:sp>
    </p:spTree>
    <p:extLst>
      <p:ext uri="{BB962C8B-B14F-4D97-AF65-F5344CB8AC3E}">
        <p14:creationId xmlns:p14="http://schemas.microsoft.com/office/powerpoint/2010/main" val="36634787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spTree>
      <p:nvGrpSpPr>
        <p:cNvPr id="1" name=""/>
        <p:cNvGrpSpPr/>
        <p:nvPr/>
      </p:nvGrpSpPr>
      <p:grpSpPr>
        <a:xfrm>
          <a:off x="0" y="0"/>
          <a:ext cx="0" cy="0"/>
          <a:chOff x="0" y="0"/>
          <a:chExt cx="0" cy="0"/>
        </a:xfrm>
      </p:grpSpPr>
      <p:sp>
        <p:nvSpPr>
          <p:cNvPr id="29" name="Rectangle 39"/>
          <p:cNvSpPr>
            <a:spLocks noChangeArrowheads="1"/>
          </p:cNvSpPr>
          <p:nvPr/>
        </p:nvSpPr>
        <p:spPr bwMode="auto">
          <a:xfrm>
            <a:off x="0" y="836613"/>
            <a:ext cx="527051" cy="602138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0" name="Rectangle 40"/>
          <p:cNvSpPr>
            <a:spLocks noChangeArrowheads="1"/>
          </p:cNvSpPr>
          <p:nvPr/>
        </p:nvSpPr>
        <p:spPr bwMode="auto">
          <a:xfrm>
            <a:off x="11664952" y="836613"/>
            <a:ext cx="527049" cy="602138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7043" name="Rectangle 3"/>
          <p:cNvSpPr>
            <a:spLocks noGrp="1" noChangeArrowheads="1"/>
          </p:cNvSpPr>
          <p:nvPr>
            <p:ph type="ctrTitle"/>
          </p:nvPr>
        </p:nvSpPr>
        <p:spPr>
          <a:xfrm>
            <a:off x="383117" y="1476376"/>
            <a:ext cx="11438467" cy="2085975"/>
          </a:xfrm>
        </p:spPr>
        <p:txBody>
          <a:bodyPr/>
          <a:lstStyle>
            <a:lvl1pPr algn="ctr">
              <a:defRPr sz="3200">
                <a:solidFill>
                  <a:schemeClr val="tx1"/>
                </a:solidFill>
              </a:defRPr>
            </a:lvl1pPr>
          </a:lstStyle>
          <a:p>
            <a:pPr lvl="0"/>
            <a:r>
              <a:rPr lang="fr-FR" noProof="0"/>
              <a:t>Cliquez pour modifier le style du titre</a:t>
            </a:r>
          </a:p>
        </p:txBody>
      </p:sp>
      <p:sp>
        <p:nvSpPr>
          <p:cNvPr id="87044" name="Rectangle 4"/>
          <p:cNvSpPr>
            <a:spLocks noGrp="1" noChangeArrowheads="1"/>
          </p:cNvSpPr>
          <p:nvPr>
            <p:ph type="subTitle" idx="1"/>
          </p:nvPr>
        </p:nvSpPr>
        <p:spPr>
          <a:xfrm>
            <a:off x="389467" y="3697288"/>
            <a:ext cx="11440584" cy="1752600"/>
          </a:xfrm>
        </p:spPr>
        <p:txBody>
          <a:bodyPr/>
          <a:lstStyle>
            <a:lvl1pPr marL="0" indent="0" algn="ctr">
              <a:buFontTx/>
              <a:buNone/>
              <a:defRPr b="1">
                <a:solidFill>
                  <a:srgbClr val="D31216"/>
                </a:solidFill>
              </a:defRPr>
            </a:lvl1pPr>
          </a:lstStyle>
          <a:p>
            <a:pPr lvl="0"/>
            <a:r>
              <a:rPr lang="fr-FR" noProof="0"/>
              <a:t>Cliquez pour modifier le style des sous-titres du masque</a:t>
            </a:r>
          </a:p>
        </p:txBody>
      </p:sp>
      <p:pic>
        <p:nvPicPr>
          <p:cNvPr id="31" name="Picture 2" descr="chipembeded 012"/>
          <p:cNvPicPr>
            <a:picLocks noChangeAspect="1" noChangeArrowheads="1"/>
          </p:cNvPicPr>
          <p:nvPr/>
        </p:nvPicPr>
        <p:blipFill rotWithShape="1">
          <a:blip r:embed="rId2" cstate="screen">
            <a:lum bright="50000" contrast="-40000"/>
            <a:extLst>
              <a:ext uri="{28A0092B-C50C-407E-A947-70E740481C1C}">
                <a14:useLocalDpi xmlns:a14="http://schemas.microsoft.com/office/drawing/2010/main"/>
              </a:ext>
            </a:extLst>
          </a:blip>
          <a:srcRect/>
          <a:stretch/>
        </p:blipFill>
        <p:spPr bwMode="auto">
          <a:xfrm>
            <a:off x="1" y="1628800"/>
            <a:ext cx="12191999" cy="470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 descr="chipembeded 012"/>
          <p:cNvPicPr>
            <a:picLocks noChangeAspect="1" noChangeArrowheads="1"/>
          </p:cNvPicPr>
          <p:nvPr/>
        </p:nvPicPr>
        <p:blipFill rotWithShape="1">
          <a:blip r:embed="rId2" cstate="screen">
            <a:lum bright="50000" contrast="-40000"/>
            <a:extLst>
              <a:ext uri="{28A0092B-C50C-407E-A947-70E740481C1C}">
                <a14:useLocalDpi xmlns:a14="http://schemas.microsoft.com/office/drawing/2010/main"/>
              </a:ext>
            </a:extLst>
          </a:blip>
          <a:srcRect/>
          <a:stretch/>
        </p:blipFill>
        <p:spPr bwMode="auto">
          <a:xfrm>
            <a:off x="1" y="1628800"/>
            <a:ext cx="12191999" cy="470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2" descr="chipembeded 012"/>
          <p:cNvPicPr>
            <a:picLocks noChangeAspect="1" noChangeArrowheads="1"/>
          </p:cNvPicPr>
          <p:nvPr userDrawn="1"/>
        </p:nvPicPr>
        <p:blipFill rotWithShape="1">
          <a:blip r:embed="rId2" cstate="screen">
            <a:lum bright="50000" contrast="-40000"/>
            <a:extLst>
              <a:ext uri="{28A0092B-C50C-407E-A947-70E740481C1C}">
                <a14:useLocalDpi xmlns:a14="http://schemas.microsoft.com/office/drawing/2010/main"/>
              </a:ext>
            </a:extLst>
          </a:blip>
          <a:srcRect/>
          <a:stretch/>
        </p:blipFill>
        <p:spPr bwMode="auto">
          <a:xfrm>
            <a:off x="1" y="1628800"/>
            <a:ext cx="12191999" cy="4705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5" name="Connecteur droit 34">
            <a:extLst>
              <a:ext uri="{FF2B5EF4-FFF2-40B4-BE49-F238E27FC236}">
                <a16:creationId xmlns="" xmlns:a16="http://schemas.microsoft.com/office/drawing/2014/main" id="{789347B3-7E68-474F-A878-A151CD31C959}"/>
              </a:ext>
            </a:extLst>
          </p:cNvPr>
          <p:cNvCxnSpPr/>
          <p:nvPr userDrawn="1"/>
        </p:nvCxnSpPr>
        <p:spPr>
          <a:xfrm>
            <a:off x="-18575" y="6334780"/>
            <a:ext cx="12210575" cy="0"/>
          </a:xfrm>
          <a:prstGeom prst="line">
            <a:avLst/>
          </a:prstGeom>
          <a:ln w="152400">
            <a:solidFill>
              <a:srgbClr val="D20012"/>
            </a:solidFill>
          </a:ln>
        </p:spPr>
        <p:style>
          <a:lnRef idx="1">
            <a:schemeClr val="accent1"/>
          </a:lnRef>
          <a:fillRef idx="0">
            <a:schemeClr val="accent1"/>
          </a:fillRef>
          <a:effectRef idx="0">
            <a:schemeClr val="accent1"/>
          </a:effectRef>
          <a:fontRef idx="minor">
            <a:schemeClr val="tx1"/>
          </a:fontRef>
        </p:style>
      </p:cxnSp>
      <p:grpSp>
        <p:nvGrpSpPr>
          <p:cNvPr id="47" name="Groupe 46">
            <a:extLst>
              <a:ext uri="{FF2B5EF4-FFF2-40B4-BE49-F238E27FC236}">
                <a16:creationId xmlns="" xmlns:a16="http://schemas.microsoft.com/office/drawing/2014/main" id="{DFD7A3B4-D0DB-4FB2-8476-8348610CB0BD}"/>
              </a:ext>
            </a:extLst>
          </p:cNvPr>
          <p:cNvGrpSpPr/>
          <p:nvPr userDrawn="1"/>
        </p:nvGrpSpPr>
        <p:grpSpPr>
          <a:xfrm>
            <a:off x="0" y="268555"/>
            <a:ext cx="12192001" cy="1360245"/>
            <a:chOff x="-1" y="269468"/>
            <a:chExt cx="12192001" cy="1360245"/>
          </a:xfrm>
        </p:grpSpPr>
        <p:pic>
          <p:nvPicPr>
            <p:cNvPr id="12" name="Image 11">
              <a:extLst>
                <a:ext uri="{FF2B5EF4-FFF2-40B4-BE49-F238E27FC236}">
                  <a16:creationId xmlns="" xmlns:a16="http://schemas.microsoft.com/office/drawing/2014/main" id="{2B546854-18F9-49BB-97E3-CBA97A27FF3A}"/>
                </a:ext>
              </a:extLst>
            </p:cNvPr>
            <p:cNvPicPr>
              <a:picLocks noChangeAspect="1"/>
            </p:cNvPicPr>
            <p:nvPr userDrawn="1"/>
          </p:nvPicPr>
          <p:blipFill>
            <a:blip r:embed="rId3"/>
            <a:stretch>
              <a:fillRect/>
            </a:stretch>
          </p:blipFill>
          <p:spPr>
            <a:xfrm>
              <a:off x="4042090" y="269468"/>
              <a:ext cx="3951189" cy="1360245"/>
            </a:xfrm>
            <a:prstGeom prst="rect">
              <a:avLst/>
            </a:prstGeom>
          </p:spPr>
        </p:pic>
        <p:sp>
          <p:nvSpPr>
            <p:cNvPr id="37" name="Rectangle 36">
              <a:extLst>
                <a:ext uri="{FF2B5EF4-FFF2-40B4-BE49-F238E27FC236}">
                  <a16:creationId xmlns="" xmlns:a16="http://schemas.microsoft.com/office/drawing/2014/main" id="{84589B2C-87A9-4D01-AF42-867411D0D47F}"/>
                </a:ext>
              </a:extLst>
            </p:cNvPr>
            <p:cNvSpPr/>
            <p:nvPr userDrawn="1"/>
          </p:nvSpPr>
          <p:spPr>
            <a:xfrm>
              <a:off x="7993279" y="1499200"/>
              <a:ext cx="4198721" cy="129600"/>
            </a:xfrm>
            <a:prstGeom prst="rect">
              <a:avLst/>
            </a:prstGeom>
            <a:solidFill>
              <a:srgbClr val="D200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Rectangle 39">
              <a:extLst>
                <a:ext uri="{FF2B5EF4-FFF2-40B4-BE49-F238E27FC236}">
                  <a16:creationId xmlns="" xmlns:a16="http://schemas.microsoft.com/office/drawing/2014/main" id="{96E6686B-3452-4CCD-9983-D388ABE8D48D}"/>
                </a:ext>
              </a:extLst>
            </p:cNvPr>
            <p:cNvSpPr/>
            <p:nvPr userDrawn="1"/>
          </p:nvSpPr>
          <p:spPr>
            <a:xfrm>
              <a:off x="-1" y="1499200"/>
              <a:ext cx="4198721" cy="129600"/>
            </a:xfrm>
            <a:prstGeom prst="rect">
              <a:avLst/>
            </a:prstGeom>
            <a:solidFill>
              <a:srgbClr val="D200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38" name="Rectangle 37">
            <a:extLst>
              <a:ext uri="{FF2B5EF4-FFF2-40B4-BE49-F238E27FC236}">
                <a16:creationId xmlns="" xmlns:a16="http://schemas.microsoft.com/office/drawing/2014/main" id="{BE6867FC-84A7-4C08-9B06-C7EAF1986969}"/>
              </a:ext>
            </a:extLst>
          </p:cNvPr>
          <p:cNvSpPr/>
          <p:nvPr userDrawn="1"/>
        </p:nvSpPr>
        <p:spPr>
          <a:xfrm>
            <a:off x="2099359" y="6396335"/>
            <a:ext cx="8288594" cy="461665"/>
          </a:xfrm>
          <a:prstGeom prst="rect">
            <a:avLst/>
          </a:prstGeom>
        </p:spPr>
        <p:txBody>
          <a:bodyPr wrap="square">
            <a:spAutoFit/>
          </a:bodyPr>
          <a:lstStyle/>
          <a:p>
            <a:pPr algn="ctr"/>
            <a:r>
              <a:rPr lang="en-US" sz="2400" noProof="0">
                <a:solidFill>
                  <a:srgbClr val="FF0000"/>
                </a:solidFill>
                <a:latin typeface="Calibri" panose="020F0502020204030204" pitchFamily="34" charset="0"/>
                <a:cs typeface="Calibri" panose="020F0502020204030204" pitchFamily="34" charset="0"/>
              </a:rPr>
              <a:t>O</a:t>
            </a:r>
            <a:r>
              <a:rPr lang="en-US" sz="2400" noProof="0">
                <a:latin typeface="Calibri" panose="020F0502020204030204" pitchFamily="34" charset="0"/>
                <a:cs typeface="Calibri" panose="020F0502020204030204" pitchFamily="34" charset="0"/>
              </a:rPr>
              <a:t>rganization for </a:t>
            </a:r>
            <a:r>
              <a:rPr lang="en-US" sz="2400" noProof="0">
                <a:solidFill>
                  <a:srgbClr val="FF0000"/>
                </a:solidFill>
                <a:latin typeface="Calibri" panose="020F0502020204030204" pitchFamily="34" charset="0"/>
                <a:cs typeface="Calibri" panose="020F0502020204030204" pitchFamily="34" charset="0"/>
              </a:rPr>
              <a:t>M</a:t>
            </a:r>
            <a:r>
              <a:rPr lang="en-US" sz="2400" noProof="0">
                <a:latin typeface="Calibri" panose="020F0502020204030204" pitchFamily="34" charset="0"/>
                <a:cs typeface="Calibri" panose="020F0502020204030204" pitchFamily="34" charset="0"/>
              </a:rPr>
              <a:t>icro-</a:t>
            </a:r>
            <a:r>
              <a:rPr lang="en-US" sz="2400" noProof="0">
                <a:solidFill>
                  <a:srgbClr val="FF0000"/>
                </a:solidFill>
                <a:latin typeface="Calibri" panose="020F0502020204030204" pitchFamily="34" charset="0"/>
                <a:cs typeface="Calibri" panose="020F0502020204030204" pitchFamily="34" charset="0"/>
              </a:rPr>
              <a:t>E</a:t>
            </a:r>
            <a:r>
              <a:rPr lang="en-US" sz="2400" noProof="0">
                <a:latin typeface="Calibri" panose="020F0502020204030204" pitchFamily="34" charset="0"/>
                <a:cs typeface="Calibri" panose="020F0502020204030204" pitchFamily="34" charset="0"/>
              </a:rPr>
              <a:t>lectronics desi</a:t>
            </a:r>
            <a:r>
              <a:rPr lang="en-US" sz="2400" noProof="0">
                <a:solidFill>
                  <a:srgbClr val="FF0000"/>
                </a:solidFill>
                <a:latin typeface="Calibri" panose="020F0502020204030204" pitchFamily="34" charset="0"/>
                <a:cs typeface="Calibri" panose="020F0502020204030204" pitchFamily="34" charset="0"/>
              </a:rPr>
              <a:t>G</a:t>
            </a:r>
            <a:r>
              <a:rPr lang="en-US" sz="2400" noProof="0">
                <a:latin typeface="Calibri" panose="020F0502020204030204" pitchFamily="34" charset="0"/>
                <a:cs typeface="Calibri" panose="020F0502020204030204" pitchFamily="34" charset="0"/>
              </a:rPr>
              <a:t>n and </a:t>
            </a:r>
            <a:r>
              <a:rPr lang="en-US" sz="2400" noProof="0">
                <a:solidFill>
                  <a:srgbClr val="FF0000"/>
                </a:solidFill>
                <a:latin typeface="Calibri" panose="020F0502020204030204" pitchFamily="34" charset="0"/>
                <a:cs typeface="Calibri" panose="020F0502020204030204" pitchFamily="34" charset="0"/>
              </a:rPr>
              <a:t>A</a:t>
            </a:r>
            <a:r>
              <a:rPr lang="en-US" sz="2400" noProof="0">
                <a:latin typeface="Calibri" panose="020F0502020204030204" pitchFamily="34" charset="0"/>
                <a:cs typeface="Calibri" panose="020F0502020204030204" pitchFamily="34" charset="0"/>
              </a:rPr>
              <a:t>pplications</a:t>
            </a:r>
          </a:p>
        </p:txBody>
      </p:sp>
      <p:pic>
        <p:nvPicPr>
          <p:cNvPr id="42" name="Image 41">
            <a:extLst>
              <a:ext uri="{FF2B5EF4-FFF2-40B4-BE49-F238E27FC236}">
                <a16:creationId xmlns="" xmlns:a16="http://schemas.microsoft.com/office/drawing/2014/main" id="{93FBDFDE-2968-409E-B696-0735631551E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40781" y="126077"/>
            <a:ext cx="1172424" cy="1156345"/>
          </a:xfrm>
          <a:prstGeom prst="rect">
            <a:avLst/>
          </a:prstGeom>
        </p:spPr>
      </p:pic>
      <p:pic>
        <p:nvPicPr>
          <p:cNvPr id="44" name="Image 43">
            <a:extLst>
              <a:ext uri="{FF2B5EF4-FFF2-40B4-BE49-F238E27FC236}">
                <a16:creationId xmlns="" xmlns:a16="http://schemas.microsoft.com/office/drawing/2014/main" id="{B365F89D-CEA1-4849-B326-21F728004DF8}"/>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1279085" y="96207"/>
            <a:ext cx="772134" cy="1341439"/>
          </a:xfrm>
          <a:prstGeom prst="rect">
            <a:avLst/>
          </a:prstGeom>
        </p:spPr>
      </p:pic>
    </p:spTree>
    <p:extLst>
      <p:ext uri="{BB962C8B-B14F-4D97-AF65-F5344CB8AC3E}">
        <p14:creationId xmlns:p14="http://schemas.microsoft.com/office/powerpoint/2010/main" val="17010990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9205384" y="1"/>
            <a:ext cx="2986616" cy="6157913"/>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239184" y="1"/>
            <a:ext cx="8763000" cy="615791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6"/>
          <p:cNvSpPr>
            <a:spLocks noGrp="1" noChangeArrowheads="1"/>
          </p:cNvSpPr>
          <p:nvPr>
            <p:ph type="ftr" sz="quarter" idx="10"/>
          </p:nvPr>
        </p:nvSpPr>
        <p:spPr>
          <a:ln/>
        </p:spPr>
        <p:txBody>
          <a:bodyPr/>
          <a:lstStyle>
            <a:lvl1pPr>
              <a:defRPr/>
            </a:lvl1pPr>
          </a:lstStyle>
          <a:p>
            <a:endParaRPr kumimoji="0" lang="en-US"/>
          </a:p>
        </p:txBody>
      </p:sp>
      <p:sp>
        <p:nvSpPr>
          <p:cNvPr id="5"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kumimoji="0" lang="en-US" smtClean="0"/>
              <a:pPr/>
              <a:t>‹N°›</a:t>
            </a:fld>
            <a:endParaRPr kumimoji="0" lang="en-US"/>
          </a:p>
        </p:txBody>
      </p:sp>
    </p:spTree>
    <p:extLst>
      <p:ext uri="{BB962C8B-B14F-4D97-AF65-F5344CB8AC3E}">
        <p14:creationId xmlns:p14="http://schemas.microsoft.com/office/powerpoint/2010/main" val="991603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pied de page 2"/>
          <p:cNvSpPr>
            <a:spLocks noGrp="1"/>
          </p:cNvSpPr>
          <p:nvPr>
            <p:ph type="ftr" sz="quarter" idx="10"/>
          </p:nvPr>
        </p:nvSpPr>
        <p:spPr/>
        <p:txBody>
          <a:bodyPr/>
          <a:lstStyle/>
          <a:p>
            <a:endParaRPr lang="fr-FR"/>
          </a:p>
        </p:txBody>
      </p:sp>
      <p:sp>
        <p:nvSpPr>
          <p:cNvPr id="4" name="Espace réservé du numéro de diapositive 3"/>
          <p:cNvSpPr>
            <a:spLocks noGrp="1"/>
          </p:cNvSpPr>
          <p:nvPr>
            <p:ph type="sldNum" sz="quarter" idx="11"/>
          </p:nvPr>
        </p:nvSpPr>
        <p:spPr/>
        <p:txBody>
          <a:bodyPr/>
          <a:lstStyle>
            <a:lvl1pPr>
              <a:defRPr>
                <a:solidFill>
                  <a:schemeClr val="tx1"/>
                </a:solidFill>
              </a:defRPr>
            </a:lvl1pPr>
          </a:lstStyle>
          <a:p>
            <a:fld id="{6D74C64A-F892-4D24-8DE4-95AE196E3A28}" type="slidenum">
              <a:rPr lang="fr-FR" smtClean="0"/>
              <a:pPr/>
              <a:t>‹N°›</a:t>
            </a:fld>
            <a:endParaRPr lang="fr-F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Disposition personnalisée1">
    <p:spTree>
      <p:nvGrpSpPr>
        <p:cNvPr id="1" name=""/>
        <p:cNvGrpSpPr/>
        <p:nvPr/>
      </p:nvGrpSpPr>
      <p:grpSpPr>
        <a:xfrm>
          <a:off x="0" y="0"/>
          <a:ext cx="0" cy="0"/>
          <a:chOff x="0" y="0"/>
          <a:chExt cx="0" cy="0"/>
        </a:xfrm>
      </p:grpSpPr>
      <p:sp>
        <p:nvSpPr>
          <p:cNvPr id="8" name="Espace réservé du texte 7"/>
          <p:cNvSpPr>
            <a:spLocks noGrp="1"/>
          </p:cNvSpPr>
          <p:nvPr>
            <p:ph type="body" sz="quarter" idx="13"/>
          </p:nvPr>
        </p:nvSpPr>
        <p:spPr>
          <a:xfrm>
            <a:off x="431371" y="1196752"/>
            <a:ext cx="11329259" cy="5112568"/>
          </a:xfrm>
          <a:prstGeom prst="rect">
            <a:avLst/>
          </a:prstGeom>
        </p:spPr>
        <p:txBody>
          <a:bodyPr/>
          <a:lstStyle>
            <a:lvl1pPr>
              <a:buClr>
                <a:srgbClr val="D84800"/>
              </a:buClr>
              <a:defRPr sz="2400" b="0">
                <a:solidFill>
                  <a:srgbClr val="1F497D"/>
                </a:solidFill>
                <a:latin typeface="Helvetica Neue"/>
                <a:cs typeface="Helvetica Neue"/>
              </a:defRPr>
            </a:lvl1pPr>
            <a:lvl2pPr>
              <a:buClr>
                <a:srgbClr val="D84800"/>
              </a:buClr>
              <a:defRPr sz="2000">
                <a:solidFill>
                  <a:srgbClr val="1F497D"/>
                </a:solidFill>
                <a:latin typeface="Helvetica Neue"/>
                <a:cs typeface="Helvetica Neue"/>
              </a:defRPr>
            </a:lvl2pPr>
            <a:lvl3pPr>
              <a:buClr>
                <a:srgbClr val="D84800"/>
              </a:buClr>
              <a:defRPr sz="1800">
                <a:solidFill>
                  <a:srgbClr val="1F497D"/>
                </a:solidFill>
                <a:latin typeface="Helvetica Neue"/>
                <a:cs typeface="Helvetica Neue"/>
              </a:defRPr>
            </a:lvl3pPr>
            <a:lvl4pPr>
              <a:buClr>
                <a:srgbClr val="D84800"/>
              </a:buClr>
              <a:defRPr sz="1600">
                <a:solidFill>
                  <a:srgbClr val="1F497D"/>
                </a:solidFill>
                <a:latin typeface="Helvetica Neue"/>
                <a:cs typeface="Helvetica Neue"/>
              </a:defRPr>
            </a:lvl4pPr>
            <a:lvl5pPr>
              <a:buClr>
                <a:srgbClr val="D84800"/>
              </a:buClr>
              <a:defRPr sz="1400">
                <a:solidFill>
                  <a:srgbClr val="1F497D"/>
                </a:solidFill>
                <a:latin typeface="Helvetica Neue"/>
                <a:cs typeface="Helvetica Neue"/>
              </a:defRPr>
            </a:lvl5p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9" name="Espace réservé du titre 10"/>
          <p:cNvSpPr>
            <a:spLocks noGrp="1"/>
          </p:cNvSpPr>
          <p:nvPr>
            <p:ph type="title"/>
          </p:nvPr>
        </p:nvSpPr>
        <p:spPr bwMode="auto">
          <a:xfrm>
            <a:off x="0" y="95325"/>
            <a:ext cx="9744405" cy="63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a:extLst>
        </p:spPr>
        <p:txBody>
          <a:bodyPr/>
          <a:lstStyle/>
          <a:p>
            <a:pPr lvl="0"/>
            <a:r>
              <a:rPr lang="fr-FR" altLang="fr-FR" dirty="0"/>
              <a:t>Modifiez le style du titre</a:t>
            </a:r>
          </a:p>
        </p:txBody>
      </p:sp>
      <p:sp>
        <p:nvSpPr>
          <p:cNvPr id="2" name="Espace réservé du pied de page 1">
            <a:extLst>
              <a:ext uri="{FF2B5EF4-FFF2-40B4-BE49-F238E27FC236}">
                <a16:creationId xmlns="" xmlns:a16="http://schemas.microsoft.com/office/drawing/2014/main" id="{6FF4EDFC-D8D5-4A76-B4FB-A6FC61AFA4E8}"/>
              </a:ext>
            </a:extLst>
          </p:cNvPr>
          <p:cNvSpPr>
            <a:spLocks noGrp="1"/>
          </p:cNvSpPr>
          <p:nvPr>
            <p:ph type="ftr" sz="quarter" idx="14"/>
          </p:nvPr>
        </p:nvSpPr>
        <p:spPr/>
        <p:txBody>
          <a:bodyPr/>
          <a:lstStyle/>
          <a:p>
            <a:endParaRPr lang="fr-FR" dirty="0"/>
          </a:p>
        </p:txBody>
      </p:sp>
      <p:sp>
        <p:nvSpPr>
          <p:cNvPr id="3" name="Espace réservé du numéro de diapositive 2">
            <a:extLst>
              <a:ext uri="{FF2B5EF4-FFF2-40B4-BE49-F238E27FC236}">
                <a16:creationId xmlns="" xmlns:a16="http://schemas.microsoft.com/office/drawing/2014/main" id="{A1FE7C5D-167E-46E7-980D-67011574ED2F}"/>
              </a:ext>
            </a:extLst>
          </p:cNvPr>
          <p:cNvSpPr>
            <a:spLocks noGrp="1"/>
          </p:cNvSpPr>
          <p:nvPr>
            <p:ph type="sldNum" sz="quarter" idx="15"/>
          </p:nvPr>
        </p:nvSpPr>
        <p:spPr/>
        <p:txBody>
          <a:bodyPr/>
          <a:lstStyle/>
          <a:p>
            <a:fld id="{6D74C64A-F892-4D24-8DE4-95AE196E3A28}" type="slidenum">
              <a:rPr lang="fr-FR" smtClean="0"/>
              <a:pPr/>
              <a:t>‹N°›</a:t>
            </a:fld>
            <a:endParaRPr lang="fr-FR" dirty="0"/>
          </a:p>
        </p:txBody>
      </p:sp>
    </p:spTree>
    <p:extLst>
      <p:ext uri="{BB962C8B-B14F-4D97-AF65-F5344CB8AC3E}">
        <p14:creationId xmlns:p14="http://schemas.microsoft.com/office/powerpoint/2010/main" val="293730921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 y="1"/>
            <a:ext cx="9120716" cy="620713"/>
          </a:xfrm>
        </p:spPr>
        <p:txBody>
          <a:bodyPr/>
          <a:lstStyle>
            <a:lvl1pPr>
              <a:defRPr>
                <a:solidFill>
                  <a:srgbClr val="C00000"/>
                </a:solidFill>
              </a:defRPr>
            </a:lvl1pPr>
          </a:lstStyle>
          <a:p>
            <a:r>
              <a:rPr lang="fr-FR"/>
              <a:t>Cliquez pour modifier le style du titre</a:t>
            </a:r>
            <a:endParaRPr lang="fr-FR" dirty="0"/>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6"/>
          <p:cNvSpPr>
            <a:spLocks noGrp="1" noChangeArrowheads="1"/>
          </p:cNvSpPr>
          <p:nvPr>
            <p:ph type="ftr" sz="quarter" idx="10"/>
          </p:nvPr>
        </p:nvSpPr>
        <p:spPr>
          <a:ln/>
        </p:spPr>
        <p:txBody>
          <a:bodyPr/>
          <a:lstStyle>
            <a:lvl1pPr>
              <a:defRPr/>
            </a:lvl1pPr>
          </a:lstStyle>
          <a:p>
            <a:endParaRPr lang="en-US" dirty="0"/>
          </a:p>
        </p:txBody>
      </p:sp>
      <p:sp>
        <p:nvSpPr>
          <p:cNvPr id="5" name="Rectangle 7"/>
          <p:cNvSpPr>
            <a:spLocks noGrp="1" noChangeArrowheads="1"/>
          </p:cNvSpPr>
          <p:nvPr>
            <p:ph type="sldNum" sz="quarter" idx="11"/>
          </p:nvPr>
        </p:nvSpPr>
        <p:spPr>
          <a:ln/>
        </p:spPr>
        <p:txBody>
          <a:bodyPr/>
          <a:lstStyle>
            <a:lvl1pPr>
              <a:defRPr>
                <a:solidFill>
                  <a:schemeClr val="tx1"/>
                </a:solidFill>
              </a:defRPr>
            </a:lvl1pPr>
          </a:lstStyle>
          <a:p>
            <a:fld id="{2471A504-AE2C-4488-80ED-9ED6A4A57476}" type="slidenum">
              <a:rPr lang="en-US" smtClean="0"/>
              <a:pPr/>
              <a:t>‹N°›</a:t>
            </a:fld>
            <a:endParaRPr lang="en-US" dirty="0"/>
          </a:p>
        </p:txBody>
      </p:sp>
    </p:spTree>
    <p:extLst>
      <p:ext uri="{BB962C8B-B14F-4D97-AF65-F5344CB8AC3E}">
        <p14:creationId xmlns:p14="http://schemas.microsoft.com/office/powerpoint/2010/main" val="275990610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565151" y="892175"/>
            <a:ext cx="5710767" cy="52657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479117" y="892175"/>
            <a:ext cx="5712883" cy="52657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6"/>
          <p:cNvSpPr>
            <a:spLocks noGrp="1" noChangeArrowheads="1"/>
          </p:cNvSpPr>
          <p:nvPr>
            <p:ph type="ftr" sz="quarter" idx="10"/>
          </p:nvPr>
        </p:nvSpPr>
        <p:spPr>
          <a:ln/>
        </p:spPr>
        <p:txBody>
          <a:bodyPr/>
          <a:lstStyle>
            <a:lvl1pPr>
              <a:defRPr/>
            </a:lvl1pPr>
          </a:lstStyle>
          <a:p>
            <a:endParaRPr kumimoji="0" lang="en-US"/>
          </a:p>
        </p:txBody>
      </p:sp>
      <p:sp>
        <p:nvSpPr>
          <p:cNvPr id="6" name="Rectangle 7"/>
          <p:cNvSpPr>
            <a:spLocks noGrp="1" noChangeArrowheads="1"/>
          </p:cNvSpPr>
          <p:nvPr>
            <p:ph type="sldNum" sz="quarter" idx="11"/>
          </p:nvPr>
        </p:nvSpPr>
        <p:spPr>
          <a:xfrm>
            <a:off x="11184467" y="6597353"/>
            <a:ext cx="1007533" cy="249237"/>
          </a:xfrm>
          <a:ln/>
        </p:spPr>
        <p:txBody>
          <a:bodyPr/>
          <a:lstStyle>
            <a:lvl1pPr>
              <a:defRPr>
                <a:solidFill>
                  <a:schemeClr val="tx1"/>
                </a:solidFill>
              </a:defRPr>
            </a:lvl1pPr>
          </a:lstStyle>
          <a:p>
            <a:fld id="{91974DF9-AD47-4691-BA21-BBFCE3637A9A}" type="slidenum">
              <a:rPr kumimoji="0" lang="en-US" smtClean="0"/>
              <a:pPr/>
              <a:t>‹N°›</a:t>
            </a:fld>
            <a:endParaRPr kumimoji="0" lang="en-US"/>
          </a:p>
        </p:txBody>
      </p:sp>
    </p:spTree>
    <p:extLst>
      <p:ext uri="{BB962C8B-B14F-4D97-AF65-F5344CB8AC3E}">
        <p14:creationId xmlns:p14="http://schemas.microsoft.com/office/powerpoint/2010/main" val="41996413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6"/>
          <p:cNvSpPr>
            <a:spLocks noGrp="1" noChangeArrowheads="1"/>
          </p:cNvSpPr>
          <p:nvPr>
            <p:ph type="ftr" sz="quarter" idx="10"/>
          </p:nvPr>
        </p:nvSpPr>
        <p:spPr>
          <a:ln/>
        </p:spPr>
        <p:txBody>
          <a:bodyPr/>
          <a:lstStyle>
            <a:lvl1pPr>
              <a:defRPr/>
            </a:lvl1pPr>
          </a:lstStyle>
          <a:p>
            <a:endParaRPr kumimoji="0" lang="en-US"/>
          </a:p>
        </p:txBody>
      </p:sp>
      <p:sp>
        <p:nvSpPr>
          <p:cNvPr id="8"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kumimoji="0" lang="en-US" smtClean="0"/>
              <a:pPr/>
              <a:t>‹N°›</a:t>
            </a:fld>
            <a:endParaRPr kumimoji="0" lang="en-US"/>
          </a:p>
        </p:txBody>
      </p:sp>
    </p:spTree>
    <p:extLst>
      <p:ext uri="{BB962C8B-B14F-4D97-AF65-F5344CB8AC3E}">
        <p14:creationId xmlns:p14="http://schemas.microsoft.com/office/powerpoint/2010/main" val="325578619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isposition personnalisé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pied de page 2"/>
          <p:cNvSpPr>
            <a:spLocks noGrp="1"/>
          </p:cNvSpPr>
          <p:nvPr>
            <p:ph type="ftr" sz="quarter" idx="10"/>
          </p:nvPr>
        </p:nvSpPr>
        <p:spPr/>
        <p:txBody>
          <a:bodyPr/>
          <a:lstStyle/>
          <a:p>
            <a:endParaRPr kumimoji="0" lang="en-US"/>
          </a:p>
        </p:txBody>
      </p:sp>
      <p:sp>
        <p:nvSpPr>
          <p:cNvPr id="4" name="Espace réservé du numéro de diapositive 3"/>
          <p:cNvSpPr>
            <a:spLocks noGrp="1"/>
          </p:cNvSpPr>
          <p:nvPr>
            <p:ph type="sldNum" sz="quarter" idx="11"/>
          </p:nvPr>
        </p:nvSpPr>
        <p:spPr/>
        <p:txBody>
          <a:bodyPr/>
          <a:lstStyle>
            <a:lvl1pPr>
              <a:defRPr>
                <a:solidFill>
                  <a:schemeClr val="tx1"/>
                </a:solidFill>
              </a:defRPr>
            </a:lvl1pPr>
          </a:lstStyle>
          <a:p>
            <a:fld id="{91974DF9-AD47-4691-BA21-BBFCE3637A9A}" type="slidenum">
              <a:rPr kumimoji="0" lang="en-US" smtClean="0"/>
              <a:pPr/>
              <a:t>‹N°›</a:t>
            </a:fld>
            <a:endParaRPr kumimoji="0"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ftr" sz="quarter" idx="10"/>
          </p:nvPr>
        </p:nvSpPr>
        <p:spPr>
          <a:ln/>
        </p:spPr>
        <p:txBody>
          <a:bodyPr/>
          <a:lstStyle>
            <a:lvl1pPr>
              <a:defRPr/>
            </a:lvl1pPr>
          </a:lstStyle>
          <a:p>
            <a:endParaRPr kumimoji="0" lang="en-US"/>
          </a:p>
        </p:txBody>
      </p:sp>
      <p:sp>
        <p:nvSpPr>
          <p:cNvPr id="3"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kumimoji="0" lang="en-US" smtClean="0"/>
              <a:pPr/>
              <a:t>‹N°›</a:t>
            </a:fld>
            <a:endParaRPr kumimoji="0" lang="en-US"/>
          </a:p>
        </p:txBody>
      </p:sp>
    </p:spTree>
    <p:extLst>
      <p:ext uri="{BB962C8B-B14F-4D97-AF65-F5344CB8AC3E}">
        <p14:creationId xmlns:p14="http://schemas.microsoft.com/office/powerpoint/2010/main" val="14059188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6"/>
          <p:cNvSpPr>
            <a:spLocks noGrp="1" noChangeArrowheads="1"/>
          </p:cNvSpPr>
          <p:nvPr>
            <p:ph type="ftr" sz="quarter" idx="10"/>
          </p:nvPr>
        </p:nvSpPr>
        <p:spPr>
          <a:ln/>
        </p:spPr>
        <p:txBody>
          <a:bodyPr/>
          <a:lstStyle>
            <a:lvl1pPr>
              <a:defRPr/>
            </a:lvl1pPr>
          </a:lstStyle>
          <a:p>
            <a:endParaRPr kumimoji="0" lang="en-US"/>
          </a:p>
        </p:txBody>
      </p:sp>
      <p:sp>
        <p:nvSpPr>
          <p:cNvPr id="6"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kumimoji="0" lang="en-US" smtClean="0"/>
              <a:pPr/>
              <a:t>‹N°›</a:t>
            </a:fld>
            <a:endParaRPr kumimoji="0" lang="en-US"/>
          </a:p>
        </p:txBody>
      </p:sp>
    </p:spTree>
    <p:extLst>
      <p:ext uri="{BB962C8B-B14F-4D97-AF65-F5344CB8AC3E}">
        <p14:creationId xmlns:p14="http://schemas.microsoft.com/office/powerpoint/2010/main" val="906577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fr-FR" noProof="0"/>
              <a:t>Cliquez sur l'icône pour ajouter une image</a:t>
            </a: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6"/>
          <p:cNvSpPr>
            <a:spLocks noGrp="1" noChangeArrowheads="1"/>
          </p:cNvSpPr>
          <p:nvPr>
            <p:ph type="ftr" sz="quarter" idx="10"/>
          </p:nvPr>
        </p:nvSpPr>
        <p:spPr>
          <a:ln/>
        </p:spPr>
        <p:txBody>
          <a:bodyPr/>
          <a:lstStyle>
            <a:lvl1pPr>
              <a:defRPr/>
            </a:lvl1pPr>
          </a:lstStyle>
          <a:p>
            <a:endParaRPr kumimoji="0" lang="en-US"/>
          </a:p>
        </p:txBody>
      </p:sp>
      <p:sp>
        <p:nvSpPr>
          <p:cNvPr id="6"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kumimoji="0" lang="en-US" smtClean="0"/>
              <a:pPr/>
              <a:t>‹N°›</a:t>
            </a:fld>
            <a:endParaRPr kumimoji="0" lang="en-US"/>
          </a:p>
        </p:txBody>
      </p:sp>
    </p:spTree>
    <p:extLst>
      <p:ext uri="{BB962C8B-B14F-4D97-AF65-F5344CB8AC3E}">
        <p14:creationId xmlns:p14="http://schemas.microsoft.com/office/powerpoint/2010/main" val="10848120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6"/>
          <p:cNvSpPr>
            <a:spLocks noGrp="1" noChangeArrowheads="1"/>
          </p:cNvSpPr>
          <p:nvPr>
            <p:ph type="ftr" sz="quarter" idx="10"/>
          </p:nvPr>
        </p:nvSpPr>
        <p:spPr>
          <a:ln/>
        </p:spPr>
        <p:txBody>
          <a:bodyPr/>
          <a:lstStyle>
            <a:lvl1pPr>
              <a:defRPr/>
            </a:lvl1pPr>
          </a:lstStyle>
          <a:p>
            <a:endParaRPr kumimoji="0" lang="en-US"/>
          </a:p>
        </p:txBody>
      </p:sp>
      <p:sp>
        <p:nvSpPr>
          <p:cNvPr id="5" name="Rectangle 7"/>
          <p:cNvSpPr>
            <a:spLocks noGrp="1" noChangeArrowheads="1"/>
          </p:cNvSpPr>
          <p:nvPr>
            <p:ph type="sldNum" sz="quarter" idx="11"/>
          </p:nvPr>
        </p:nvSpPr>
        <p:spPr>
          <a:ln/>
        </p:spPr>
        <p:txBody>
          <a:bodyPr/>
          <a:lstStyle>
            <a:lvl1pPr>
              <a:defRPr>
                <a:solidFill>
                  <a:schemeClr val="tx1"/>
                </a:solidFill>
              </a:defRPr>
            </a:lvl1pPr>
          </a:lstStyle>
          <a:p>
            <a:fld id="{91974DF9-AD47-4691-BA21-BBFCE3637A9A}" type="slidenum">
              <a:rPr kumimoji="0" lang="en-US" smtClean="0"/>
              <a:pPr/>
              <a:t>‹N°›</a:t>
            </a:fld>
            <a:endParaRPr kumimoji="0" lang="en-US"/>
          </a:p>
        </p:txBody>
      </p:sp>
    </p:spTree>
    <p:extLst>
      <p:ext uri="{BB962C8B-B14F-4D97-AF65-F5344CB8AC3E}">
        <p14:creationId xmlns:p14="http://schemas.microsoft.com/office/powerpoint/2010/main" val="23895582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239185" y="1"/>
            <a:ext cx="9120716" cy="62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fr-FR"/>
              <a:t>Cliquez pour modifier le style du titre</a:t>
            </a:r>
          </a:p>
        </p:txBody>
      </p:sp>
      <p:sp>
        <p:nvSpPr>
          <p:cNvPr id="1027" name="Rectangle 4"/>
          <p:cNvSpPr>
            <a:spLocks noGrp="1" noChangeArrowheads="1"/>
          </p:cNvSpPr>
          <p:nvPr>
            <p:ph type="body" idx="1"/>
          </p:nvPr>
        </p:nvSpPr>
        <p:spPr bwMode="auto">
          <a:xfrm>
            <a:off x="565151" y="892175"/>
            <a:ext cx="11099468" cy="5265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86022" name="Rectangle 6"/>
          <p:cNvSpPr>
            <a:spLocks noGrp="1" noChangeArrowheads="1"/>
          </p:cNvSpPr>
          <p:nvPr>
            <p:ph type="ftr" sz="quarter" idx="3"/>
          </p:nvPr>
        </p:nvSpPr>
        <p:spPr bwMode="auto">
          <a:xfrm>
            <a:off x="334433" y="6597650"/>
            <a:ext cx="10179051"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900" b="1" smtClean="0">
                <a:latin typeface="Arial" charset="0"/>
              </a:defRPr>
            </a:lvl1pPr>
          </a:lstStyle>
          <a:p>
            <a:endParaRPr lang="fr-FR" dirty="0"/>
          </a:p>
        </p:txBody>
      </p:sp>
      <p:sp>
        <p:nvSpPr>
          <p:cNvPr id="86023" name="Rectangle 7"/>
          <p:cNvSpPr>
            <a:spLocks noGrp="1" noChangeArrowheads="1"/>
          </p:cNvSpPr>
          <p:nvPr>
            <p:ph type="sldNum" sz="quarter" idx="4"/>
          </p:nvPr>
        </p:nvSpPr>
        <p:spPr bwMode="auto">
          <a:xfrm>
            <a:off x="11184467" y="6608764"/>
            <a:ext cx="1007533" cy="249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b="1">
                <a:solidFill>
                  <a:srgbClr val="C00000"/>
                </a:solidFill>
                <a:latin typeface="Arial" charset="0"/>
              </a:defRPr>
            </a:lvl1pPr>
          </a:lstStyle>
          <a:p>
            <a:fld id="{6D74C64A-F892-4D24-8DE4-95AE196E3A28}" type="slidenum">
              <a:rPr lang="fr-FR" smtClean="0"/>
              <a:pPr/>
              <a:t>‹N°›</a:t>
            </a:fld>
            <a:endParaRPr lang="fr-FR" dirty="0"/>
          </a:p>
        </p:txBody>
      </p:sp>
      <p:grpSp>
        <p:nvGrpSpPr>
          <p:cNvPr id="2" name="Groupe 1">
            <a:extLst>
              <a:ext uri="{FF2B5EF4-FFF2-40B4-BE49-F238E27FC236}">
                <a16:creationId xmlns="" xmlns:a16="http://schemas.microsoft.com/office/drawing/2014/main" id="{6AB2B01A-697D-4C2D-8837-6718BDAC78A4}"/>
              </a:ext>
            </a:extLst>
          </p:cNvPr>
          <p:cNvGrpSpPr/>
          <p:nvPr userDrawn="1"/>
        </p:nvGrpSpPr>
        <p:grpSpPr>
          <a:xfrm>
            <a:off x="19464" y="22776"/>
            <a:ext cx="12172536" cy="611244"/>
            <a:chOff x="19464" y="22776"/>
            <a:chExt cx="12172536" cy="611244"/>
          </a:xfrm>
        </p:grpSpPr>
        <p:pic>
          <p:nvPicPr>
            <p:cNvPr id="9" name="Image 8">
              <a:extLst>
                <a:ext uri="{FF2B5EF4-FFF2-40B4-BE49-F238E27FC236}">
                  <a16:creationId xmlns="" xmlns:a16="http://schemas.microsoft.com/office/drawing/2014/main" id="{0A9CBDF4-D05E-459D-B403-21A464A4F60F}"/>
                </a:ext>
              </a:extLst>
            </p:cNvPr>
            <p:cNvPicPr>
              <a:picLocks noChangeAspect="1"/>
            </p:cNvPicPr>
            <p:nvPr userDrawn="1"/>
          </p:nvPicPr>
          <p:blipFill>
            <a:blip r:embed="rId14"/>
            <a:stretch>
              <a:fillRect/>
            </a:stretch>
          </p:blipFill>
          <p:spPr>
            <a:xfrm>
              <a:off x="10416480" y="22776"/>
              <a:ext cx="1775520" cy="611244"/>
            </a:xfrm>
            <a:prstGeom prst="rect">
              <a:avLst/>
            </a:prstGeom>
          </p:spPr>
        </p:pic>
        <p:sp>
          <p:nvSpPr>
            <p:cNvPr id="10" name="Rectangle 9">
              <a:extLst>
                <a:ext uri="{FF2B5EF4-FFF2-40B4-BE49-F238E27FC236}">
                  <a16:creationId xmlns="" xmlns:a16="http://schemas.microsoft.com/office/drawing/2014/main" id="{5BC38B25-4B21-4B40-8C55-E2F8E14F8079}"/>
                </a:ext>
              </a:extLst>
            </p:cNvPr>
            <p:cNvSpPr/>
            <p:nvPr userDrawn="1"/>
          </p:nvSpPr>
          <p:spPr>
            <a:xfrm>
              <a:off x="19464" y="576420"/>
              <a:ext cx="10494020" cy="57600"/>
            </a:xfrm>
            <a:prstGeom prst="rect">
              <a:avLst/>
            </a:prstGeom>
            <a:solidFill>
              <a:srgbClr val="D2001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Tree>
  </p:cSld>
  <p:clrMap bg1="lt1" tx1="dk1" bg2="lt2" tx2="dk2" accent1="accent1" accent2="accent2" accent3="accent3" accent4="accent4" accent5="accent5" accent6="accent6" hlink="hlink" folHlink="folHlink"/>
  <p:sldLayoutIdLst>
    <p:sldLayoutId id="2147483872" r:id="rId1"/>
    <p:sldLayoutId id="2147483873" r:id="rId2"/>
    <p:sldLayoutId id="2147483874" r:id="rId3"/>
    <p:sldLayoutId id="2147483875" r:id="rId4"/>
    <p:sldLayoutId id="2147483876" r:id="rId5"/>
    <p:sldLayoutId id="2147483877" r:id="rId6"/>
    <p:sldLayoutId id="2147483878" r:id="rId7"/>
    <p:sldLayoutId id="2147483879" r:id="rId8"/>
    <p:sldLayoutId id="2147483880" r:id="rId9"/>
    <p:sldLayoutId id="2147483881" r:id="rId10"/>
    <p:sldLayoutId id="2147483882" r:id="rId11"/>
    <p:sldLayoutId id="2147483968" r:id="rId12"/>
  </p:sldLayoutIdLst>
  <p:timing>
    <p:tnLst>
      <p:par>
        <p:cTn id="1" dur="indefinite" restart="never" nodeType="tmRoot"/>
      </p:par>
    </p:tnLst>
  </p:timing>
  <p:hf hdr="0"/>
  <p:txStyles>
    <p:titleStyle>
      <a:lvl1pPr algn="l" rtl="0" eaLnBrk="1" fontAlgn="base" hangingPunct="1">
        <a:spcBef>
          <a:spcPct val="0"/>
        </a:spcBef>
        <a:spcAft>
          <a:spcPct val="0"/>
        </a:spcAft>
        <a:defRPr sz="2400" b="1">
          <a:solidFill>
            <a:srgbClr val="C00000"/>
          </a:solidFill>
          <a:latin typeface="+mj-lt"/>
          <a:ea typeface="+mj-ea"/>
          <a:cs typeface="+mj-cs"/>
        </a:defRPr>
      </a:lvl1pPr>
      <a:lvl2pPr algn="l" rtl="0" eaLnBrk="1" fontAlgn="base" hangingPunct="1">
        <a:spcBef>
          <a:spcPct val="0"/>
        </a:spcBef>
        <a:spcAft>
          <a:spcPct val="0"/>
        </a:spcAft>
        <a:defRPr sz="2400" b="1">
          <a:solidFill>
            <a:srgbClr val="D31216"/>
          </a:solidFill>
          <a:latin typeface="Arial" charset="0"/>
        </a:defRPr>
      </a:lvl2pPr>
      <a:lvl3pPr algn="l" rtl="0" eaLnBrk="1" fontAlgn="base" hangingPunct="1">
        <a:spcBef>
          <a:spcPct val="0"/>
        </a:spcBef>
        <a:spcAft>
          <a:spcPct val="0"/>
        </a:spcAft>
        <a:defRPr sz="2400" b="1">
          <a:solidFill>
            <a:srgbClr val="D31216"/>
          </a:solidFill>
          <a:latin typeface="Arial" charset="0"/>
        </a:defRPr>
      </a:lvl3pPr>
      <a:lvl4pPr algn="l" rtl="0" eaLnBrk="1" fontAlgn="base" hangingPunct="1">
        <a:spcBef>
          <a:spcPct val="0"/>
        </a:spcBef>
        <a:spcAft>
          <a:spcPct val="0"/>
        </a:spcAft>
        <a:defRPr sz="2400" b="1">
          <a:solidFill>
            <a:srgbClr val="D31216"/>
          </a:solidFill>
          <a:latin typeface="Arial" charset="0"/>
        </a:defRPr>
      </a:lvl4pPr>
      <a:lvl5pPr algn="l" rtl="0" eaLnBrk="1" fontAlgn="base" hangingPunct="1">
        <a:spcBef>
          <a:spcPct val="0"/>
        </a:spcBef>
        <a:spcAft>
          <a:spcPct val="0"/>
        </a:spcAft>
        <a:defRPr sz="2400" b="1">
          <a:solidFill>
            <a:srgbClr val="D31216"/>
          </a:solidFill>
          <a:latin typeface="Arial" charset="0"/>
        </a:defRPr>
      </a:lvl5pPr>
      <a:lvl6pPr marL="457200" algn="l" rtl="0" eaLnBrk="1" fontAlgn="base" hangingPunct="1">
        <a:spcBef>
          <a:spcPct val="0"/>
        </a:spcBef>
        <a:spcAft>
          <a:spcPct val="0"/>
        </a:spcAft>
        <a:defRPr sz="2400" b="1">
          <a:solidFill>
            <a:srgbClr val="D31216"/>
          </a:solidFill>
          <a:latin typeface="Arial" charset="0"/>
        </a:defRPr>
      </a:lvl6pPr>
      <a:lvl7pPr marL="914400" algn="l" rtl="0" eaLnBrk="1" fontAlgn="base" hangingPunct="1">
        <a:spcBef>
          <a:spcPct val="0"/>
        </a:spcBef>
        <a:spcAft>
          <a:spcPct val="0"/>
        </a:spcAft>
        <a:defRPr sz="2400" b="1">
          <a:solidFill>
            <a:srgbClr val="D31216"/>
          </a:solidFill>
          <a:latin typeface="Arial" charset="0"/>
        </a:defRPr>
      </a:lvl7pPr>
      <a:lvl8pPr marL="1371600" algn="l" rtl="0" eaLnBrk="1" fontAlgn="base" hangingPunct="1">
        <a:spcBef>
          <a:spcPct val="0"/>
        </a:spcBef>
        <a:spcAft>
          <a:spcPct val="0"/>
        </a:spcAft>
        <a:defRPr sz="2400" b="1">
          <a:solidFill>
            <a:srgbClr val="D31216"/>
          </a:solidFill>
          <a:latin typeface="Arial" charset="0"/>
        </a:defRPr>
      </a:lvl8pPr>
      <a:lvl9pPr marL="1828800" algn="l" rtl="0" eaLnBrk="1" fontAlgn="base" hangingPunct="1">
        <a:spcBef>
          <a:spcPct val="0"/>
        </a:spcBef>
        <a:spcAft>
          <a:spcPct val="0"/>
        </a:spcAft>
        <a:defRPr sz="2400" b="1">
          <a:solidFill>
            <a:srgbClr val="D31216"/>
          </a:solidFill>
          <a:latin typeface="Arial" charset="0"/>
        </a:defRPr>
      </a:lvl9pPr>
    </p:titleStyle>
    <p:body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600">
          <a:solidFill>
            <a:schemeClr val="tx1"/>
          </a:solidFill>
          <a:latin typeface="+mn-lt"/>
        </a:defRPr>
      </a:lvl5pPr>
      <a:lvl6pPr marL="2514600" indent="-228600" algn="l" rtl="0" eaLnBrk="1" fontAlgn="base" hangingPunct="1">
        <a:spcBef>
          <a:spcPct val="20000"/>
        </a:spcBef>
        <a:spcAft>
          <a:spcPct val="0"/>
        </a:spcAft>
        <a:buChar char="»"/>
        <a:defRPr sz="1600">
          <a:solidFill>
            <a:schemeClr val="tx1"/>
          </a:solidFill>
          <a:latin typeface="+mn-lt"/>
        </a:defRPr>
      </a:lvl6pPr>
      <a:lvl7pPr marL="2971800" indent="-228600" algn="l" rtl="0" eaLnBrk="1" fontAlgn="base" hangingPunct="1">
        <a:spcBef>
          <a:spcPct val="20000"/>
        </a:spcBef>
        <a:spcAft>
          <a:spcPct val="0"/>
        </a:spcAft>
        <a:buChar char="»"/>
        <a:defRPr sz="1600">
          <a:solidFill>
            <a:schemeClr val="tx1"/>
          </a:solidFill>
          <a:latin typeface="+mn-lt"/>
        </a:defRPr>
      </a:lvl7pPr>
      <a:lvl8pPr marL="3429000" indent="-228600" algn="l" rtl="0" eaLnBrk="1" fontAlgn="base" hangingPunct="1">
        <a:spcBef>
          <a:spcPct val="20000"/>
        </a:spcBef>
        <a:spcAft>
          <a:spcPct val="0"/>
        </a:spcAft>
        <a:buChar char="»"/>
        <a:defRPr sz="1600">
          <a:solidFill>
            <a:schemeClr val="tx1"/>
          </a:solidFill>
          <a:latin typeface="+mn-lt"/>
        </a:defRPr>
      </a:lvl8pPr>
      <a:lvl9pPr marL="3886200" indent="-228600" algn="l" rtl="0" eaLnBrk="1" fontAlgn="base" hangingPunct="1">
        <a:spcBef>
          <a:spcPct val="20000"/>
        </a:spcBef>
        <a:spcAft>
          <a:spcPct val="0"/>
        </a:spcAft>
        <a:buChar char="»"/>
        <a:defRPr sz="16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emf"/><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jpe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2.xml"/><Relationship Id="rId4" Type="http://schemas.openxmlformats.org/officeDocument/2006/relationships/image" Target="../media/image36.png"/></Relationships>
</file>

<file path=ppt/slides/_rels/slide11.xml.rels><?xml version="1.0" encoding="UTF-8" standalone="yes"?>
<Relationships xmlns="http://schemas.openxmlformats.org/package/2006/relationships"><Relationship Id="rId3" Type="http://schemas.openxmlformats.org/officeDocument/2006/relationships/image" Target="../media/image38.jpeg"/><Relationship Id="rId7" Type="http://schemas.openxmlformats.org/officeDocument/2006/relationships/image" Target="../media/image24.png"/><Relationship Id="rId2" Type="http://schemas.openxmlformats.org/officeDocument/2006/relationships/image" Target="../media/image37.png"/><Relationship Id="rId1" Type="http://schemas.openxmlformats.org/officeDocument/2006/relationships/slideLayout" Target="../slideLayouts/slideLayout12.xml"/><Relationship Id="rId6" Type="http://schemas.openxmlformats.org/officeDocument/2006/relationships/image" Target="../media/image22.jpg"/><Relationship Id="rId5" Type="http://schemas.openxmlformats.org/officeDocument/2006/relationships/image" Target="../media/image40.png"/><Relationship Id="rId4" Type="http://schemas.openxmlformats.org/officeDocument/2006/relationships/image" Target="../media/image39.png"/></Relationships>
</file>

<file path=ppt/slides/_rels/slide12.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image" Target="../media/image45.jp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png"/><Relationship Id="rId1" Type="http://schemas.openxmlformats.org/officeDocument/2006/relationships/slideLayout" Target="../slideLayouts/slideLayout1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2.xml"/><Relationship Id="rId4" Type="http://schemas.openxmlformats.org/officeDocument/2006/relationships/image" Target="../media/image19.jpg"/></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g"/><Relationship Id="rId1" Type="http://schemas.openxmlformats.org/officeDocument/2006/relationships/slideLayout" Target="../slideLayouts/slideLayout12.xml"/><Relationship Id="rId5" Type="http://schemas.openxmlformats.org/officeDocument/2006/relationships/image" Target="../media/image25.gif"/><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12.xml"/><Relationship Id="rId6" Type="http://schemas.openxmlformats.org/officeDocument/2006/relationships/image" Target="../media/image32.png"/><Relationship Id="rId5" Type="http://schemas.openxmlformats.org/officeDocument/2006/relationships/image" Target="../media/image31.emf"/><Relationship Id="rId4" Type="http://schemas.openxmlformats.org/officeDocument/2006/relationships/image" Target="../media/image30.png"/></Relationships>
</file>

<file path=ppt/slides/_rels/slide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415479" y="2258870"/>
            <a:ext cx="9361040" cy="1872208"/>
          </a:xfrm>
        </p:spPr>
        <p:txBody>
          <a:bodyPr>
            <a:normAutofit fontScale="90000"/>
          </a:bodyPr>
          <a:lstStyle/>
          <a:p>
            <a:r>
              <a:rPr lang="en-US" sz="3600" dirty="0" smtClean="0"/>
              <a:t/>
            </a:r>
            <a:br>
              <a:rPr lang="en-US" sz="3600" dirty="0" smtClean="0"/>
            </a:br>
            <a:r>
              <a:rPr lang="en-US" sz="3100" dirty="0"/>
              <a:t/>
            </a:r>
            <a:br>
              <a:rPr lang="en-US" sz="3100" dirty="0"/>
            </a:br>
            <a:r>
              <a:rPr lang="en-US" sz="3100" dirty="0"/>
              <a:t>HKROC: an integrated readout chip designed to facilitate the readout of a large number of photomultiplier tubes for the next generation of neutrino experiments</a:t>
            </a:r>
            <a:br>
              <a:rPr lang="en-US" sz="3100" dirty="0"/>
            </a:br>
            <a:endParaRPr lang="en-US" sz="3600" dirty="0"/>
          </a:p>
        </p:txBody>
      </p:sp>
      <p:sp>
        <p:nvSpPr>
          <p:cNvPr id="4" name="ZoneTexte 4">
            <a:extLst>
              <a:ext uri="{FF2B5EF4-FFF2-40B4-BE49-F238E27FC236}">
                <a16:creationId xmlns="" xmlns:a16="http://schemas.microsoft.com/office/drawing/2014/main" id="{B33AA600-91D8-4244-9033-36F65828E027}"/>
              </a:ext>
            </a:extLst>
          </p:cNvPr>
          <p:cNvSpPr txBox="1">
            <a:spLocks noChangeArrowheads="1"/>
          </p:cNvSpPr>
          <p:nvPr/>
        </p:nvSpPr>
        <p:spPr bwMode="auto">
          <a:xfrm>
            <a:off x="191344" y="5013176"/>
            <a:ext cx="1195332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anose="02020603050405020304" pitchFamily="18" charset="0"/>
                <a:ea typeface="MS PGothic" panose="020B0600070205080204" pitchFamily="34" charset="-128"/>
              </a:defRPr>
            </a:lvl1pPr>
            <a:lvl2pPr marL="742950" indent="-285750">
              <a:defRPr sz="2400">
                <a:solidFill>
                  <a:schemeClr val="tx1"/>
                </a:solidFill>
                <a:latin typeface="Times New Roman" panose="02020603050405020304" pitchFamily="18" charset="0"/>
                <a:ea typeface="MS PGothic" panose="020B0600070205080204" pitchFamily="34" charset="-128"/>
              </a:defRPr>
            </a:lvl2pPr>
            <a:lvl3pPr marL="1143000" indent="-228600">
              <a:defRPr sz="2400">
                <a:solidFill>
                  <a:schemeClr val="tx1"/>
                </a:solidFill>
                <a:latin typeface="Times New Roman" panose="02020603050405020304" pitchFamily="18" charset="0"/>
                <a:ea typeface="MS PGothic" panose="020B0600070205080204" pitchFamily="34" charset="-128"/>
              </a:defRPr>
            </a:lvl3pPr>
            <a:lvl4pPr marL="1600200" indent="-228600">
              <a:defRPr sz="2400">
                <a:solidFill>
                  <a:schemeClr val="tx1"/>
                </a:solidFill>
                <a:latin typeface="Times New Roman" panose="02020603050405020304" pitchFamily="18" charset="0"/>
                <a:ea typeface="MS PGothic" panose="020B0600070205080204" pitchFamily="34" charset="-128"/>
              </a:defRPr>
            </a:lvl4pPr>
            <a:lvl5pPr marL="2057400" indent="-228600">
              <a:defRPr sz="2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ea typeface="MS PGothic" panose="020B0600070205080204" pitchFamily="34" charset="-128"/>
              </a:defRPr>
            </a:lvl9pPr>
          </a:lstStyle>
          <a:p>
            <a:pPr algn="ctr"/>
            <a:r>
              <a:rPr lang="en-US" altLang="fr-FR" sz="1100" i="1" u="sng" dirty="0" smtClean="0">
                <a:latin typeface="+mj-lt"/>
              </a:rPr>
              <a:t>conforti@omega.in2p3.fr</a:t>
            </a:r>
          </a:p>
          <a:p>
            <a:pPr algn="ctr"/>
            <a:r>
              <a:rPr lang="en-US" altLang="fr-FR" sz="2000" i="1" dirty="0" smtClean="0">
                <a:latin typeface="+mj-lt"/>
              </a:rPr>
              <a:t>S</a:t>
            </a:r>
            <a:r>
              <a:rPr lang="en-US" altLang="fr-FR" sz="2000" i="1" dirty="0">
                <a:latin typeface="+mj-lt"/>
              </a:rPr>
              <a:t>. CONFORTI DI </a:t>
            </a:r>
            <a:r>
              <a:rPr lang="en-US" altLang="fr-FR" sz="2000" i="1" dirty="0" smtClean="0">
                <a:latin typeface="+mj-lt"/>
              </a:rPr>
              <a:t>LORENZO, </a:t>
            </a:r>
          </a:p>
          <a:p>
            <a:r>
              <a:rPr lang="it-IT" sz="1200" dirty="0" smtClean="0">
                <a:latin typeface="+mj-lt"/>
              </a:rPr>
              <a:t>Antoine Beauchêne, Sara Bolognesi,  Florent Bouyjou, Denis Carabadjac, Frederic Dulucq,  Miroslaw Firlej, Tomasz </a:t>
            </a:r>
            <a:r>
              <a:rPr lang="it-IT" sz="1200" dirty="0">
                <a:latin typeface="+mj-lt"/>
              </a:rPr>
              <a:t>Andrzej </a:t>
            </a:r>
            <a:r>
              <a:rPr lang="it-IT" sz="1200" dirty="0" smtClean="0">
                <a:latin typeface="+mj-lt"/>
              </a:rPr>
              <a:t>Fiutowski, </a:t>
            </a:r>
            <a:r>
              <a:rPr lang="fr-FR" sz="1200" dirty="0" smtClean="0">
                <a:latin typeface="+mj-lt"/>
              </a:rPr>
              <a:t>Franck </a:t>
            </a:r>
            <a:r>
              <a:rPr lang="fr-FR" sz="1200" dirty="0" err="1" smtClean="0">
                <a:latin typeface="+mj-lt"/>
              </a:rPr>
              <a:t>Gastaldi</a:t>
            </a:r>
            <a:r>
              <a:rPr lang="fr-FR" sz="1200" dirty="0" smtClean="0">
                <a:latin typeface="+mj-lt"/>
              </a:rPr>
              <a:t>, Fabrice Guilloux, Marek </a:t>
            </a:r>
            <a:r>
              <a:rPr lang="fr-FR" sz="1200" dirty="0" err="1" smtClean="0">
                <a:latin typeface="+mj-lt"/>
              </a:rPr>
              <a:t>Idzik</a:t>
            </a:r>
            <a:r>
              <a:rPr lang="fr-FR" sz="1200" dirty="0" smtClean="0">
                <a:latin typeface="+mj-lt"/>
              </a:rPr>
              <a:t>, Christophe </a:t>
            </a:r>
            <a:r>
              <a:rPr lang="fr-FR" sz="1200" dirty="0">
                <a:latin typeface="+mj-lt"/>
              </a:rPr>
              <a:t>de La </a:t>
            </a:r>
            <a:r>
              <a:rPr lang="fr-FR" sz="1200" dirty="0" smtClean="0">
                <a:latin typeface="+mj-lt"/>
              </a:rPr>
              <a:t>Taille, </a:t>
            </a:r>
            <a:r>
              <a:rPr lang="it-IT" sz="1200" dirty="0" smtClean="0">
                <a:latin typeface="+mj-lt"/>
              </a:rPr>
              <a:t>Aleksandra Molenda, Jakub Moron, Jerome Nanni, </a:t>
            </a:r>
            <a:r>
              <a:rPr lang="fr-FR" sz="1200" dirty="0" smtClean="0">
                <a:latin typeface="+mj-lt"/>
              </a:rPr>
              <a:t>Benjamin </a:t>
            </a:r>
            <a:r>
              <a:rPr lang="fr-FR" sz="1200" dirty="0" err="1" smtClean="0">
                <a:latin typeface="+mj-lt"/>
              </a:rPr>
              <a:t>Quilain</a:t>
            </a:r>
            <a:r>
              <a:rPr lang="fr-FR" sz="1200" dirty="0" smtClean="0">
                <a:latin typeface="+mj-lt"/>
              </a:rPr>
              <a:t>,  Rudolph </a:t>
            </a:r>
            <a:r>
              <a:rPr lang="fr-FR" sz="1200" dirty="0" err="1" smtClean="0">
                <a:latin typeface="+mj-lt"/>
              </a:rPr>
              <a:t>Rogly</a:t>
            </a:r>
            <a:r>
              <a:rPr lang="fr-FR" sz="1200" dirty="0" smtClean="0">
                <a:latin typeface="+mj-lt"/>
              </a:rPr>
              <a:t>, Damien Thienpont</a:t>
            </a:r>
            <a:endParaRPr lang="fr-FR" sz="1200" dirty="0">
              <a:latin typeface="+mj-lt"/>
            </a:endParaRPr>
          </a:p>
        </p:txBody>
      </p:sp>
      <p:pic>
        <p:nvPicPr>
          <p:cNvPr id="5" name="Image 4"/>
          <p:cNvPicPr>
            <a:picLocks noChangeAspect="1"/>
          </p:cNvPicPr>
          <p:nvPr/>
        </p:nvPicPr>
        <p:blipFill>
          <a:blip r:embed="rId3"/>
          <a:stretch>
            <a:fillRect/>
          </a:stretch>
        </p:blipFill>
        <p:spPr>
          <a:xfrm>
            <a:off x="47328" y="1628800"/>
            <a:ext cx="451373" cy="459281"/>
          </a:xfrm>
          <a:prstGeom prst="rect">
            <a:avLst/>
          </a:prstGeom>
        </p:spPr>
      </p:pic>
      <p:pic>
        <p:nvPicPr>
          <p:cNvPr id="6" name="Image 5"/>
          <p:cNvPicPr>
            <a:picLocks noChangeAspect="1"/>
          </p:cNvPicPr>
          <p:nvPr/>
        </p:nvPicPr>
        <p:blipFill>
          <a:blip r:embed="rId4"/>
          <a:stretch>
            <a:fillRect/>
          </a:stretch>
        </p:blipFill>
        <p:spPr>
          <a:xfrm>
            <a:off x="2498142" y="1623480"/>
            <a:ext cx="1099290" cy="464600"/>
          </a:xfrm>
          <a:prstGeom prst="rect">
            <a:avLst/>
          </a:prstGeom>
        </p:spPr>
      </p:pic>
      <p:pic>
        <p:nvPicPr>
          <p:cNvPr id="7" name="Imag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83280" y="1628799"/>
            <a:ext cx="405474" cy="459281"/>
          </a:xfrm>
          <a:prstGeom prst="rect">
            <a:avLst/>
          </a:prstGeom>
        </p:spPr>
      </p:pic>
      <p:pic>
        <p:nvPicPr>
          <p:cNvPr id="8" name="Image 7"/>
          <p:cNvPicPr>
            <a:picLocks noChangeAspect="1"/>
          </p:cNvPicPr>
          <p:nvPr/>
        </p:nvPicPr>
        <p:blipFill>
          <a:blip r:embed="rId6"/>
          <a:stretch>
            <a:fillRect/>
          </a:stretch>
        </p:blipFill>
        <p:spPr>
          <a:xfrm>
            <a:off x="562859" y="1628800"/>
            <a:ext cx="456263" cy="459281"/>
          </a:xfrm>
          <a:prstGeom prst="rect">
            <a:avLst/>
          </a:prstGeom>
        </p:spPr>
      </p:pic>
      <p:pic>
        <p:nvPicPr>
          <p:cNvPr id="9" name="Image 8"/>
          <p:cNvPicPr>
            <a:picLocks noChangeAspect="1"/>
          </p:cNvPicPr>
          <p:nvPr/>
        </p:nvPicPr>
        <p:blipFill>
          <a:blip r:embed="rId7"/>
          <a:stretch>
            <a:fillRect/>
          </a:stretch>
        </p:blipFill>
        <p:spPr>
          <a:xfrm>
            <a:off x="1575613" y="1634293"/>
            <a:ext cx="835670" cy="453787"/>
          </a:xfrm>
          <a:prstGeom prst="rect">
            <a:avLst/>
          </a:prstGeom>
        </p:spPr>
      </p:pic>
    </p:spTree>
    <p:extLst>
      <p:ext uri="{BB962C8B-B14F-4D97-AF65-F5344CB8AC3E}">
        <p14:creationId xmlns:p14="http://schemas.microsoft.com/office/powerpoint/2010/main" val="14532959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Image 22"/>
          <p:cNvPicPr>
            <a:picLocks noChangeAspect="1"/>
          </p:cNvPicPr>
          <p:nvPr/>
        </p:nvPicPr>
        <p:blipFill rotWithShape="1">
          <a:blip r:embed="rId2" cstate="print">
            <a:extLst>
              <a:ext uri="{28A0092B-C50C-407E-A947-70E740481C1C}">
                <a14:useLocalDpi xmlns:a14="http://schemas.microsoft.com/office/drawing/2010/main" val="0"/>
              </a:ext>
            </a:extLst>
          </a:blip>
          <a:srcRect l="5712" t="8038" r="7218" b="4362"/>
          <a:stretch/>
        </p:blipFill>
        <p:spPr>
          <a:xfrm>
            <a:off x="8669086" y="2705915"/>
            <a:ext cx="2899522" cy="2333762"/>
          </a:xfrm>
          <a:prstGeom prst="rect">
            <a:avLst/>
          </a:prstGeom>
        </p:spPr>
      </p:pic>
      <p:pic>
        <p:nvPicPr>
          <p:cNvPr id="24" name="Image 23"/>
          <p:cNvPicPr>
            <a:picLocks noChangeAspect="1"/>
          </p:cNvPicPr>
          <p:nvPr/>
        </p:nvPicPr>
        <p:blipFill rotWithShape="1">
          <a:blip r:embed="rId3" cstate="print">
            <a:extLst>
              <a:ext uri="{28A0092B-C50C-407E-A947-70E740481C1C}">
                <a14:useLocalDpi xmlns:a14="http://schemas.microsoft.com/office/drawing/2010/main" val="0"/>
              </a:ext>
            </a:extLst>
          </a:blip>
          <a:srcRect l="4579" t="7239" r="7796" b="5698"/>
          <a:stretch/>
        </p:blipFill>
        <p:spPr>
          <a:xfrm>
            <a:off x="4439816" y="2734398"/>
            <a:ext cx="2808313" cy="2232248"/>
          </a:xfrm>
          <a:prstGeom prst="rect">
            <a:avLst/>
          </a:prstGeom>
        </p:spPr>
      </p:pic>
      <p:sp>
        <p:nvSpPr>
          <p:cNvPr id="4" name="Espace réservé du pied de page 3"/>
          <p:cNvSpPr>
            <a:spLocks noGrp="1"/>
          </p:cNvSpPr>
          <p:nvPr>
            <p:ph type="ftr" sz="quarter" idx="14"/>
          </p:nvPr>
        </p:nvSpPr>
        <p:spPr/>
        <p:txBody>
          <a:bodyPr/>
          <a:lstStyle/>
          <a:p>
            <a:r>
              <a:rPr lang="fr-FR" b="0" dirty="0"/>
              <a:t>TWEPP 2024 30/09-4/10 2024 </a:t>
            </a:r>
          </a:p>
        </p:txBody>
      </p:sp>
      <p:sp>
        <p:nvSpPr>
          <p:cNvPr id="5" name="Espace réservé du numéro de diapositive 4"/>
          <p:cNvSpPr>
            <a:spLocks noGrp="1"/>
          </p:cNvSpPr>
          <p:nvPr>
            <p:ph type="sldNum" sz="quarter" idx="15"/>
          </p:nvPr>
        </p:nvSpPr>
        <p:spPr/>
        <p:txBody>
          <a:bodyPr/>
          <a:lstStyle/>
          <a:p>
            <a:fld id="{6D74C64A-F892-4D24-8DE4-95AE196E3A28}" type="slidenum">
              <a:rPr lang="fr-FR" smtClean="0"/>
              <a:pPr/>
              <a:t>10</a:t>
            </a:fld>
            <a:endParaRPr lang="fr-FR" dirty="0"/>
          </a:p>
        </p:txBody>
      </p:sp>
      <p:sp>
        <p:nvSpPr>
          <p:cNvPr id="6" name="Titre 2"/>
          <p:cNvSpPr>
            <a:spLocks noGrp="1"/>
          </p:cNvSpPr>
          <p:nvPr>
            <p:ph type="title"/>
          </p:nvPr>
        </p:nvSpPr>
        <p:spPr/>
        <p:txBody>
          <a:bodyPr/>
          <a:lstStyle/>
          <a:p>
            <a:r>
              <a:rPr lang="en-US" dirty="0" smtClean="0"/>
              <a:t>HKROC crosstalk – Diffuse crosstalk</a:t>
            </a:r>
            <a:endParaRPr lang="en-US" dirty="0"/>
          </a:p>
        </p:txBody>
      </p:sp>
      <p:sp>
        <p:nvSpPr>
          <p:cNvPr id="7" name="ZoneTexte 6"/>
          <p:cNvSpPr txBox="1"/>
          <p:nvPr/>
        </p:nvSpPr>
        <p:spPr>
          <a:xfrm>
            <a:off x="0" y="692696"/>
            <a:ext cx="12144672" cy="1061829"/>
          </a:xfrm>
          <a:prstGeom prst="rect">
            <a:avLst/>
          </a:prstGeom>
          <a:noFill/>
        </p:spPr>
        <p:txBody>
          <a:bodyPr wrap="square" rtlCol="0">
            <a:spAutoFit/>
          </a:bodyPr>
          <a:lstStyle/>
          <a:p>
            <a:pPr>
              <a:lnSpc>
                <a:spcPct val="150000"/>
              </a:lnSpc>
            </a:pPr>
            <a:r>
              <a:rPr lang="en-US" sz="1400" dirty="0" smtClean="0"/>
              <a:t>Two crosstalk observed already in the first prototype HKROC0:</a:t>
            </a:r>
          </a:p>
          <a:p>
            <a:pPr marL="285750" indent="-285750">
              <a:lnSpc>
                <a:spcPct val="150000"/>
              </a:lnSpc>
              <a:buFont typeface="Arial" panose="020B0604020202020204" pitchFamily="34" charset="0"/>
              <a:buChar char="•"/>
            </a:pPr>
            <a:r>
              <a:rPr lang="en-US" sz="1400" dirty="0" smtClean="0"/>
              <a:t>One defined “</a:t>
            </a:r>
            <a:r>
              <a:rPr lang="en-US" sz="1400" b="1" dirty="0" smtClean="0"/>
              <a:t>Diffuse crosstalk</a:t>
            </a:r>
            <a:r>
              <a:rPr lang="en-US" sz="1400" dirty="0" smtClean="0"/>
              <a:t>” </a:t>
            </a:r>
            <a:r>
              <a:rPr lang="en-US" sz="1400" dirty="0" smtClean="0">
                <a:sym typeface="Wingdings" panose="05000000000000000000" pitchFamily="2" charset="2"/>
              </a:rPr>
              <a:t></a:t>
            </a:r>
            <a:r>
              <a:rPr lang="en-US" sz="1400" dirty="0" smtClean="0"/>
              <a:t> A negative crosstalk observed in all the channels</a:t>
            </a:r>
          </a:p>
          <a:p>
            <a:pPr marL="285750" indent="-285750">
              <a:lnSpc>
                <a:spcPct val="150000"/>
              </a:lnSpc>
              <a:buFont typeface="Arial" panose="020B0604020202020204" pitchFamily="34" charset="0"/>
              <a:buChar char="•"/>
            </a:pPr>
            <a:r>
              <a:rPr lang="en-US" sz="1400" dirty="0" smtClean="0"/>
              <a:t>The second one defined “</a:t>
            </a:r>
            <a:r>
              <a:rPr lang="en-US" sz="1400" b="1" dirty="0" smtClean="0"/>
              <a:t>Close crosstalk</a:t>
            </a:r>
            <a:r>
              <a:rPr lang="en-US" sz="1400" dirty="0" smtClean="0"/>
              <a:t>” </a:t>
            </a:r>
            <a:r>
              <a:rPr lang="en-US" sz="1400" dirty="0" smtClean="0">
                <a:sym typeface="Wingdings" panose="05000000000000000000" pitchFamily="2" charset="2"/>
              </a:rPr>
              <a:t> A positive signal was observed in the close channels </a:t>
            </a:r>
            <a:endParaRPr lang="en-US" sz="1400" dirty="0"/>
          </a:p>
        </p:txBody>
      </p:sp>
      <p:sp>
        <p:nvSpPr>
          <p:cNvPr id="2" name="ZoneTexte 1"/>
          <p:cNvSpPr txBox="1"/>
          <p:nvPr/>
        </p:nvSpPr>
        <p:spPr>
          <a:xfrm>
            <a:off x="0" y="1882259"/>
            <a:ext cx="12192000" cy="307777"/>
          </a:xfrm>
          <a:prstGeom prst="rect">
            <a:avLst/>
          </a:prstGeom>
          <a:noFill/>
          <a:ln>
            <a:solidFill>
              <a:srgbClr val="808080"/>
            </a:solidFill>
          </a:ln>
        </p:spPr>
        <p:txBody>
          <a:bodyPr wrap="square" rtlCol="0">
            <a:spAutoFit/>
          </a:bodyPr>
          <a:lstStyle/>
          <a:p>
            <a:r>
              <a:rPr lang="en-US" sz="1400" b="1" dirty="0" smtClean="0"/>
              <a:t>The Diffuse Crosstalk</a:t>
            </a:r>
            <a:endParaRPr lang="en-US" sz="1400" b="1" dirty="0"/>
          </a:p>
        </p:txBody>
      </p:sp>
      <p:pic>
        <p:nvPicPr>
          <p:cNvPr id="8" name="Image 7" descr="C:\OMEGA\HyperK\measurements_HKROC\measurements\DATA\2022_04_04_coupling\5V_CH6-7-8\ch9_to_35_5V_mean.png"/>
          <p:cNvPicPr/>
          <p:nvPr/>
        </p:nvPicPr>
        <p:blipFill rotWithShape="1">
          <a:blip r:embed="rId4" cstate="print">
            <a:extLst>
              <a:ext uri="{28A0092B-C50C-407E-A947-70E740481C1C}">
                <a14:useLocalDpi xmlns:a14="http://schemas.microsoft.com/office/drawing/2010/main" val="0"/>
              </a:ext>
            </a:extLst>
          </a:blip>
          <a:srcRect t="8580" r="7522" b="5210"/>
          <a:stretch/>
        </p:blipFill>
        <p:spPr bwMode="auto">
          <a:xfrm>
            <a:off x="551384" y="2821674"/>
            <a:ext cx="2510506" cy="2019135"/>
          </a:xfrm>
          <a:prstGeom prst="rect">
            <a:avLst/>
          </a:prstGeom>
          <a:noFill/>
          <a:ln>
            <a:noFill/>
          </a:ln>
        </p:spPr>
      </p:pic>
      <p:sp>
        <p:nvSpPr>
          <p:cNvPr id="9" name="Rectangle 8"/>
          <p:cNvSpPr/>
          <p:nvPr/>
        </p:nvSpPr>
        <p:spPr>
          <a:xfrm>
            <a:off x="1477715" y="3700204"/>
            <a:ext cx="1781527" cy="253916"/>
          </a:xfrm>
          <a:prstGeom prst="rect">
            <a:avLst/>
          </a:prstGeom>
          <a:solidFill>
            <a:schemeClr val="bg1"/>
          </a:solidFill>
        </p:spPr>
        <p:txBody>
          <a:bodyPr wrap="square">
            <a:spAutoFit/>
          </a:bodyPr>
          <a:lstStyle/>
          <a:p>
            <a:r>
              <a:rPr lang="en-US" sz="1050" b="1" dirty="0">
                <a:solidFill>
                  <a:srgbClr val="0000FF"/>
                </a:solidFill>
                <a:cs typeface="Arial" panose="020B0604020202020204" pitchFamily="34" charset="0"/>
                <a:sym typeface="Wingdings" panose="05000000000000000000" pitchFamily="2" charset="2"/>
              </a:rPr>
              <a:t> </a:t>
            </a:r>
            <a:r>
              <a:rPr lang="en-US" sz="1050" b="1" dirty="0" smtClean="0">
                <a:solidFill>
                  <a:srgbClr val="0000FF"/>
                </a:solidFill>
                <a:cs typeface="Arial" panose="020B0604020202020204" pitchFamily="34" charset="0"/>
                <a:sym typeface="Wingdings" panose="05000000000000000000" pitchFamily="2" charset="2"/>
              </a:rPr>
              <a:t>- </a:t>
            </a:r>
            <a:r>
              <a:rPr lang="en-US" sz="1050" b="1" dirty="0" smtClean="0">
                <a:solidFill>
                  <a:srgbClr val="0000FF"/>
                </a:solidFill>
                <a:cs typeface="Arial" panose="020B0604020202020204" pitchFamily="34" charset="0"/>
              </a:rPr>
              <a:t>8 </a:t>
            </a:r>
            <a:r>
              <a:rPr lang="en-US" sz="1050" b="1" dirty="0" smtClean="0">
                <a:solidFill>
                  <a:srgbClr val="0000FF"/>
                </a:solidFill>
                <a:cs typeface="Arial" panose="020B0604020202020204" pitchFamily="34" charset="0"/>
                <a:sym typeface="Wingdings" panose="05000000000000000000" pitchFamily="2" charset="2"/>
              </a:rPr>
              <a:t>ADC (LSB </a:t>
            </a:r>
            <a:r>
              <a:rPr lang="en-US" sz="1050" b="1" dirty="0">
                <a:solidFill>
                  <a:srgbClr val="0000FF"/>
                </a:solidFill>
                <a:cs typeface="Arial" panose="020B0604020202020204" pitchFamily="34" charset="0"/>
                <a:sym typeface="Wingdings" panose="05000000000000000000" pitchFamily="2" charset="2"/>
              </a:rPr>
              <a:t>~ 1 </a:t>
            </a:r>
            <a:r>
              <a:rPr lang="en-US" sz="1050" b="1" dirty="0" smtClean="0">
                <a:solidFill>
                  <a:srgbClr val="0000FF"/>
                </a:solidFill>
                <a:cs typeface="Arial" panose="020B0604020202020204" pitchFamily="34" charset="0"/>
                <a:sym typeface="Wingdings" panose="05000000000000000000" pitchFamily="2" charset="2"/>
              </a:rPr>
              <a:t>mV)</a:t>
            </a:r>
            <a:endParaRPr lang="en-US" sz="1050" dirty="0">
              <a:solidFill>
                <a:srgbClr val="0000FF"/>
              </a:solidFill>
            </a:endParaRPr>
          </a:p>
        </p:txBody>
      </p:sp>
      <p:sp>
        <p:nvSpPr>
          <p:cNvPr id="3" name="Rectangle 2"/>
          <p:cNvSpPr/>
          <p:nvPr/>
        </p:nvSpPr>
        <p:spPr>
          <a:xfrm>
            <a:off x="720818" y="2200242"/>
            <a:ext cx="2278838" cy="600164"/>
          </a:xfrm>
          <a:prstGeom prst="rect">
            <a:avLst/>
          </a:prstGeom>
        </p:spPr>
        <p:txBody>
          <a:bodyPr wrap="square">
            <a:spAutoFit/>
          </a:bodyPr>
          <a:lstStyle/>
          <a:p>
            <a:pPr algn="ctr"/>
            <a:r>
              <a:rPr lang="en-US" sz="1100" b="1" dirty="0" smtClean="0"/>
              <a:t>HKROC0</a:t>
            </a:r>
          </a:p>
          <a:p>
            <a:pPr algn="ctr"/>
            <a:r>
              <a:rPr lang="en-US" sz="1100" dirty="0" smtClean="0">
                <a:solidFill>
                  <a:srgbClr val="0000FF"/>
                </a:solidFill>
              </a:rPr>
              <a:t>850 </a:t>
            </a:r>
            <a:r>
              <a:rPr lang="en-US" sz="1100" dirty="0" err="1" smtClean="0">
                <a:solidFill>
                  <a:srgbClr val="0000FF"/>
                </a:solidFill>
              </a:rPr>
              <a:t>p.e.</a:t>
            </a:r>
            <a:r>
              <a:rPr lang="en-US" sz="1100" dirty="0" smtClean="0">
                <a:solidFill>
                  <a:srgbClr val="0000FF"/>
                </a:solidFill>
              </a:rPr>
              <a:t> injected in one channel </a:t>
            </a:r>
            <a:r>
              <a:rPr lang="en-US" sz="1100" dirty="0" smtClean="0">
                <a:sym typeface="Wingdings" panose="05000000000000000000" pitchFamily="2" charset="2"/>
              </a:rPr>
              <a:t> signal observed in all channels</a:t>
            </a:r>
            <a:endParaRPr lang="en-US" sz="1050" dirty="0"/>
          </a:p>
        </p:txBody>
      </p:sp>
      <p:sp>
        <p:nvSpPr>
          <p:cNvPr id="13" name="ZoneTexte 12"/>
          <p:cNvSpPr txBox="1"/>
          <p:nvPr/>
        </p:nvSpPr>
        <p:spPr>
          <a:xfrm>
            <a:off x="624963" y="4911899"/>
            <a:ext cx="2470548" cy="1477328"/>
          </a:xfrm>
          <a:prstGeom prst="rect">
            <a:avLst/>
          </a:prstGeom>
          <a:noFill/>
        </p:spPr>
        <p:txBody>
          <a:bodyPr wrap="none" rtlCol="0">
            <a:spAutoFit/>
          </a:bodyPr>
          <a:lstStyle/>
          <a:p>
            <a:pPr>
              <a:lnSpc>
                <a:spcPct val="150000"/>
              </a:lnSpc>
            </a:pPr>
            <a:r>
              <a:rPr lang="en-US" sz="1200" u="sng" dirty="0" smtClean="0">
                <a:solidFill>
                  <a:srgbClr val="0000FF"/>
                </a:solidFill>
              </a:rPr>
              <a:t>Reproduced in simulations</a:t>
            </a:r>
          </a:p>
          <a:p>
            <a:pPr>
              <a:lnSpc>
                <a:spcPct val="150000"/>
              </a:lnSpc>
            </a:pPr>
            <a:r>
              <a:rPr lang="en-US" sz="1200" dirty="0"/>
              <a:t>Three main sources of crosstalk: </a:t>
            </a:r>
            <a:endParaRPr lang="en-US" sz="1200" dirty="0" smtClean="0"/>
          </a:p>
          <a:p>
            <a:pPr marL="285750" indent="-285750">
              <a:lnSpc>
                <a:spcPct val="150000"/>
              </a:lnSpc>
              <a:buFont typeface="Arial" panose="020B0604020202020204" pitchFamily="34" charset="0"/>
              <a:buChar char="•"/>
            </a:pPr>
            <a:r>
              <a:rPr lang="en-US" sz="1200" dirty="0" smtClean="0"/>
              <a:t>The </a:t>
            </a:r>
            <a:r>
              <a:rPr lang="en-US" sz="1200" b="1" dirty="0"/>
              <a:t>PA bias</a:t>
            </a:r>
            <a:r>
              <a:rPr lang="en-US" sz="1200" dirty="0"/>
              <a:t>, </a:t>
            </a:r>
            <a:endParaRPr lang="en-US" sz="1200" dirty="0" smtClean="0"/>
          </a:p>
          <a:p>
            <a:pPr marL="285750" indent="-285750">
              <a:lnSpc>
                <a:spcPct val="150000"/>
              </a:lnSpc>
              <a:buFont typeface="Arial" panose="020B0604020202020204" pitchFamily="34" charset="0"/>
              <a:buChar char="•"/>
            </a:pPr>
            <a:r>
              <a:rPr lang="en-US" sz="1200" dirty="0" smtClean="0"/>
              <a:t>The </a:t>
            </a:r>
            <a:r>
              <a:rPr lang="en-US" sz="1200" b="1" dirty="0"/>
              <a:t>shaper </a:t>
            </a:r>
            <a:r>
              <a:rPr lang="en-US" sz="1200" b="1" dirty="0" smtClean="0"/>
              <a:t>references</a:t>
            </a:r>
            <a:endParaRPr lang="en-US" sz="1200" dirty="0" smtClean="0"/>
          </a:p>
          <a:p>
            <a:pPr marL="285750" indent="-285750">
              <a:lnSpc>
                <a:spcPct val="150000"/>
              </a:lnSpc>
              <a:buFont typeface="Arial" panose="020B0604020202020204" pitchFamily="34" charset="0"/>
              <a:buChar char="•"/>
            </a:pPr>
            <a:r>
              <a:rPr lang="en-US" sz="1200" dirty="0"/>
              <a:t>T</a:t>
            </a:r>
            <a:r>
              <a:rPr lang="en-US" sz="1200" dirty="0" smtClean="0"/>
              <a:t>he </a:t>
            </a:r>
            <a:r>
              <a:rPr lang="en-US" sz="1200" b="1" dirty="0"/>
              <a:t>input calibration block</a:t>
            </a:r>
            <a:r>
              <a:rPr lang="en-US" sz="1200" dirty="0"/>
              <a:t> </a:t>
            </a:r>
            <a:endParaRPr lang="en-US" sz="1200" dirty="0" smtClean="0"/>
          </a:p>
        </p:txBody>
      </p:sp>
      <p:sp>
        <p:nvSpPr>
          <p:cNvPr id="19" name="Rectangle 18"/>
          <p:cNvSpPr/>
          <p:nvPr/>
        </p:nvSpPr>
        <p:spPr>
          <a:xfrm>
            <a:off x="4753266" y="2204864"/>
            <a:ext cx="2278838" cy="430887"/>
          </a:xfrm>
          <a:prstGeom prst="rect">
            <a:avLst/>
          </a:prstGeom>
        </p:spPr>
        <p:txBody>
          <a:bodyPr wrap="square">
            <a:spAutoFit/>
          </a:bodyPr>
          <a:lstStyle/>
          <a:p>
            <a:pPr algn="ctr"/>
            <a:r>
              <a:rPr lang="en-US" sz="1100" b="1" dirty="0" smtClean="0"/>
              <a:t>HKROC1B</a:t>
            </a:r>
          </a:p>
          <a:p>
            <a:pPr algn="ctr"/>
            <a:r>
              <a:rPr lang="en-US" sz="1100" dirty="0" smtClean="0"/>
              <a:t>850 </a:t>
            </a:r>
            <a:r>
              <a:rPr lang="en-US" sz="1100" dirty="0" err="1" smtClean="0"/>
              <a:t>p.e.</a:t>
            </a:r>
            <a:r>
              <a:rPr lang="en-US" sz="1100" dirty="0" smtClean="0"/>
              <a:t> injected in one channel</a:t>
            </a:r>
            <a:endParaRPr lang="en-US" sz="1050" dirty="0"/>
          </a:p>
        </p:txBody>
      </p:sp>
      <p:sp>
        <p:nvSpPr>
          <p:cNvPr id="20" name="Rectangle 19"/>
          <p:cNvSpPr/>
          <p:nvPr/>
        </p:nvSpPr>
        <p:spPr>
          <a:xfrm>
            <a:off x="8785714" y="2204864"/>
            <a:ext cx="2278838" cy="430887"/>
          </a:xfrm>
          <a:prstGeom prst="rect">
            <a:avLst/>
          </a:prstGeom>
        </p:spPr>
        <p:txBody>
          <a:bodyPr wrap="square">
            <a:spAutoFit/>
          </a:bodyPr>
          <a:lstStyle/>
          <a:p>
            <a:pPr algn="ctr"/>
            <a:r>
              <a:rPr lang="en-US" sz="1100" b="1" dirty="0" smtClean="0"/>
              <a:t>HKROC1C</a:t>
            </a:r>
          </a:p>
          <a:p>
            <a:pPr algn="ctr"/>
            <a:r>
              <a:rPr lang="en-US" sz="1100" dirty="0" smtClean="0"/>
              <a:t>850 </a:t>
            </a:r>
            <a:r>
              <a:rPr lang="en-US" sz="1100" dirty="0" err="1" smtClean="0"/>
              <a:t>p.e.</a:t>
            </a:r>
            <a:r>
              <a:rPr lang="en-US" sz="1100" dirty="0" smtClean="0"/>
              <a:t> injected in one channel</a:t>
            </a:r>
            <a:endParaRPr lang="en-US" sz="1050" dirty="0"/>
          </a:p>
        </p:txBody>
      </p:sp>
      <p:sp>
        <p:nvSpPr>
          <p:cNvPr id="21" name="Rectangle 20"/>
          <p:cNvSpPr/>
          <p:nvPr/>
        </p:nvSpPr>
        <p:spPr>
          <a:xfrm>
            <a:off x="5218607" y="3845687"/>
            <a:ext cx="1923148" cy="261610"/>
          </a:xfrm>
          <a:prstGeom prst="rect">
            <a:avLst/>
          </a:prstGeom>
        </p:spPr>
        <p:txBody>
          <a:bodyPr wrap="square">
            <a:spAutoFit/>
          </a:bodyPr>
          <a:lstStyle/>
          <a:p>
            <a:r>
              <a:rPr lang="en-US" sz="1100" b="1" dirty="0">
                <a:solidFill>
                  <a:srgbClr val="0000FF"/>
                </a:solidFill>
                <a:cs typeface="Arial" panose="020B0604020202020204" pitchFamily="34" charset="0"/>
                <a:sym typeface="Wingdings" panose="05000000000000000000" pitchFamily="2" charset="2"/>
              </a:rPr>
              <a:t> -</a:t>
            </a:r>
            <a:r>
              <a:rPr lang="en-US" sz="1100" b="1" dirty="0" smtClean="0">
                <a:solidFill>
                  <a:srgbClr val="0000FF"/>
                </a:solidFill>
                <a:cs typeface="Arial" panose="020B0604020202020204" pitchFamily="34" charset="0"/>
              </a:rPr>
              <a:t> 4 </a:t>
            </a:r>
            <a:r>
              <a:rPr lang="en-US" sz="1100" b="1" dirty="0" smtClean="0">
                <a:solidFill>
                  <a:srgbClr val="0000FF"/>
                </a:solidFill>
                <a:cs typeface="Arial" panose="020B0604020202020204" pitchFamily="34" charset="0"/>
                <a:sym typeface="Wingdings" panose="05000000000000000000" pitchFamily="2" charset="2"/>
              </a:rPr>
              <a:t>ADC (LSB </a:t>
            </a:r>
            <a:r>
              <a:rPr lang="en-US" sz="1100" b="1" dirty="0">
                <a:solidFill>
                  <a:srgbClr val="0000FF"/>
                </a:solidFill>
                <a:cs typeface="Arial" panose="020B0604020202020204" pitchFamily="34" charset="0"/>
                <a:sym typeface="Wingdings" panose="05000000000000000000" pitchFamily="2" charset="2"/>
              </a:rPr>
              <a:t>~ 1 </a:t>
            </a:r>
            <a:r>
              <a:rPr lang="en-US" sz="1100" b="1" dirty="0" smtClean="0">
                <a:solidFill>
                  <a:srgbClr val="0000FF"/>
                </a:solidFill>
                <a:cs typeface="Arial" panose="020B0604020202020204" pitchFamily="34" charset="0"/>
                <a:sym typeface="Wingdings" panose="05000000000000000000" pitchFamily="2" charset="2"/>
              </a:rPr>
              <a:t>mV)</a:t>
            </a:r>
            <a:endParaRPr lang="en-US" sz="1100" dirty="0">
              <a:solidFill>
                <a:srgbClr val="0000FF"/>
              </a:solidFill>
            </a:endParaRPr>
          </a:p>
        </p:txBody>
      </p:sp>
      <p:sp>
        <p:nvSpPr>
          <p:cNvPr id="22" name="Rectangle 21"/>
          <p:cNvSpPr/>
          <p:nvPr/>
        </p:nvSpPr>
        <p:spPr>
          <a:xfrm>
            <a:off x="9512650" y="4084959"/>
            <a:ext cx="1923148" cy="261610"/>
          </a:xfrm>
          <a:prstGeom prst="rect">
            <a:avLst/>
          </a:prstGeom>
        </p:spPr>
        <p:txBody>
          <a:bodyPr wrap="square">
            <a:spAutoFit/>
          </a:bodyPr>
          <a:lstStyle/>
          <a:p>
            <a:r>
              <a:rPr lang="en-US" sz="1100" b="1">
                <a:solidFill>
                  <a:srgbClr val="0000FF"/>
                </a:solidFill>
                <a:cs typeface="Arial" panose="020B0604020202020204" pitchFamily="34" charset="0"/>
                <a:sym typeface="Wingdings" panose="05000000000000000000" pitchFamily="2" charset="2"/>
              </a:rPr>
              <a:t> </a:t>
            </a:r>
            <a:r>
              <a:rPr lang="en-US" sz="1100" b="1" dirty="0">
                <a:solidFill>
                  <a:srgbClr val="0000FF"/>
                </a:solidFill>
                <a:cs typeface="Arial" panose="020B0604020202020204" pitchFamily="34" charset="0"/>
                <a:sym typeface="Wingdings" panose="05000000000000000000" pitchFamily="2" charset="2"/>
              </a:rPr>
              <a:t>-</a:t>
            </a:r>
            <a:r>
              <a:rPr lang="en-US" sz="1100" b="1" smtClean="0">
                <a:solidFill>
                  <a:srgbClr val="0000FF"/>
                </a:solidFill>
                <a:cs typeface="Arial" panose="020B0604020202020204" pitchFamily="34" charset="0"/>
              </a:rPr>
              <a:t> </a:t>
            </a:r>
            <a:r>
              <a:rPr lang="en-US" sz="1100" b="1" dirty="0" smtClean="0">
                <a:solidFill>
                  <a:srgbClr val="0000FF"/>
                </a:solidFill>
                <a:cs typeface="Arial" panose="020B0604020202020204" pitchFamily="34" charset="0"/>
              </a:rPr>
              <a:t>2,5 </a:t>
            </a:r>
            <a:r>
              <a:rPr lang="en-US" sz="1100" b="1" dirty="0" smtClean="0">
                <a:solidFill>
                  <a:srgbClr val="0000FF"/>
                </a:solidFill>
                <a:cs typeface="Arial" panose="020B0604020202020204" pitchFamily="34" charset="0"/>
                <a:sym typeface="Wingdings" panose="05000000000000000000" pitchFamily="2" charset="2"/>
              </a:rPr>
              <a:t>ADC (LSB </a:t>
            </a:r>
            <a:r>
              <a:rPr lang="en-US" sz="1100" b="1" dirty="0">
                <a:solidFill>
                  <a:srgbClr val="0000FF"/>
                </a:solidFill>
                <a:cs typeface="Arial" panose="020B0604020202020204" pitchFamily="34" charset="0"/>
                <a:sym typeface="Wingdings" panose="05000000000000000000" pitchFamily="2" charset="2"/>
              </a:rPr>
              <a:t>~ 1 </a:t>
            </a:r>
            <a:r>
              <a:rPr lang="en-US" sz="1100" b="1" dirty="0" smtClean="0">
                <a:solidFill>
                  <a:srgbClr val="0000FF"/>
                </a:solidFill>
                <a:cs typeface="Arial" panose="020B0604020202020204" pitchFamily="34" charset="0"/>
                <a:sym typeface="Wingdings" panose="05000000000000000000" pitchFamily="2" charset="2"/>
              </a:rPr>
              <a:t>mV)</a:t>
            </a:r>
            <a:endParaRPr lang="en-US" sz="1100" dirty="0">
              <a:solidFill>
                <a:srgbClr val="0000FF"/>
              </a:solidFill>
            </a:endParaRPr>
          </a:p>
        </p:txBody>
      </p:sp>
      <p:sp>
        <p:nvSpPr>
          <p:cNvPr id="25" name="ZoneTexte 24"/>
          <p:cNvSpPr txBox="1"/>
          <p:nvPr/>
        </p:nvSpPr>
        <p:spPr>
          <a:xfrm>
            <a:off x="3965868" y="4961517"/>
            <a:ext cx="4509504" cy="1477328"/>
          </a:xfrm>
          <a:prstGeom prst="rect">
            <a:avLst/>
          </a:prstGeom>
          <a:noFill/>
        </p:spPr>
        <p:txBody>
          <a:bodyPr wrap="square" rtlCol="0">
            <a:spAutoFit/>
          </a:bodyPr>
          <a:lstStyle/>
          <a:p>
            <a:pPr>
              <a:lnSpc>
                <a:spcPct val="150000"/>
              </a:lnSpc>
            </a:pPr>
            <a:r>
              <a:rPr lang="en-US" sz="1200" u="sng" dirty="0" smtClean="0"/>
              <a:t>Schematic corrections</a:t>
            </a:r>
          </a:p>
          <a:p>
            <a:pPr marL="171450" indent="-171450">
              <a:lnSpc>
                <a:spcPct val="150000"/>
              </a:lnSpc>
              <a:buFont typeface="Arial" panose="020B0604020202020204" pitchFamily="34" charset="0"/>
              <a:buChar char="•"/>
            </a:pPr>
            <a:r>
              <a:rPr lang="en-US" sz="1200" dirty="0"/>
              <a:t>T</a:t>
            </a:r>
            <a:r>
              <a:rPr lang="en-US" sz="1200" dirty="0" smtClean="0"/>
              <a:t>he </a:t>
            </a:r>
            <a:r>
              <a:rPr lang="en-US" sz="1200" b="1" dirty="0" smtClean="0"/>
              <a:t>more </a:t>
            </a:r>
            <a:r>
              <a:rPr lang="en-US" sz="1200" b="1" dirty="0"/>
              <a:t>sensitive points </a:t>
            </a:r>
            <a:r>
              <a:rPr lang="en-US" sz="1200" dirty="0" smtClean="0"/>
              <a:t>of the </a:t>
            </a:r>
            <a:r>
              <a:rPr lang="en-US" sz="1200" dirty="0"/>
              <a:t>PA bias and shaper </a:t>
            </a:r>
            <a:r>
              <a:rPr lang="en-US" sz="1200" dirty="0" smtClean="0"/>
              <a:t>references, </a:t>
            </a:r>
            <a:r>
              <a:rPr lang="en-US" sz="1200" dirty="0"/>
              <a:t>were </a:t>
            </a:r>
            <a:r>
              <a:rPr lang="en-US" sz="1200" b="1" dirty="0" smtClean="0"/>
              <a:t>put on pins </a:t>
            </a:r>
            <a:r>
              <a:rPr lang="en-US" sz="1200" dirty="0" smtClean="0"/>
              <a:t>in order to add </a:t>
            </a:r>
            <a:r>
              <a:rPr lang="en-US" sz="1200" b="1" dirty="0"/>
              <a:t>decoupling capacitances </a:t>
            </a:r>
            <a:r>
              <a:rPr lang="en-US" sz="1200" dirty="0" smtClean="0"/>
              <a:t>on the </a:t>
            </a:r>
            <a:r>
              <a:rPr lang="en-US" sz="1200" dirty="0"/>
              <a:t>board. </a:t>
            </a:r>
            <a:endParaRPr lang="en-US" sz="1200" dirty="0" smtClean="0"/>
          </a:p>
          <a:p>
            <a:pPr marL="171450" indent="-171450">
              <a:lnSpc>
                <a:spcPct val="150000"/>
              </a:lnSpc>
              <a:buFont typeface="Arial" panose="020B0604020202020204" pitchFamily="34" charset="0"/>
              <a:buChar char="•"/>
            </a:pPr>
            <a:r>
              <a:rPr lang="en-US" sz="1200" dirty="0" smtClean="0"/>
              <a:t>A </a:t>
            </a:r>
            <a:r>
              <a:rPr lang="en-US" sz="1200" b="1" dirty="0"/>
              <a:t>new input calibration block </a:t>
            </a:r>
            <a:r>
              <a:rPr lang="en-US" sz="1200" dirty="0"/>
              <a:t>structure was implemented</a:t>
            </a:r>
            <a:endParaRPr lang="en-US" sz="1200" dirty="0" smtClean="0"/>
          </a:p>
        </p:txBody>
      </p:sp>
      <p:sp>
        <p:nvSpPr>
          <p:cNvPr id="26" name="ZoneTexte 25"/>
          <p:cNvSpPr txBox="1"/>
          <p:nvPr/>
        </p:nvSpPr>
        <p:spPr>
          <a:xfrm>
            <a:off x="8571227" y="4966646"/>
            <a:ext cx="3428268" cy="1200329"/>
          </a:xfrm>
          <a:prstGeom prst="rect">
            <a:avLst/>
          </a:prstGeom>
          <a:noFill/>
        </p:spPr>
        <p:txBody>
          <a:bodyPr wrap="square" rtlCol="0">
            <a:spAutoFit/>
          </a:bodyPr>
          <a:lstStyle/>
          <a:p>
            <a:pPr>
              <a:lnSpc>
                <a:spcPct val="150000"/>
              </a:lnSpc>
            </a:pPr>
            <a:r>
              <a:rPr lang="en-US" sz="1200" u="sng" dirty="0" smtClean="0"/>
              <a:t>Schematic corrections</a:t>
            </a:r>
          </a:p>
          <a:p>
            <a:pPr marL="171450" indent="-171450">
              <a:lnSpc>
                <a:spcPct val="150000"/>
              </a:lnSpc>
              <a:buFont typeface="Arial" panose="020B0604020202020204" pitchFamily="34" charset="0"/>
              <a:buChar char="•"/>
            </a:pPr>
            <a:r>
              <a:rPr lang="en-US" sz="1200" dirty="0"/>
              <a:t>T</a:t>
            </a:r>
            <a:r>
              <a:rPr lang="en-US" sz="1200" dirty="0" smtClean="0"/>
              <a:t>he </a:t>
            </a:r>
            <a:r>
              <a:rPr lang="en-US" sz="1200" b="1" dirty="0" smtClean="0"/>
              <a:t>bias of the PA input stage </a:t>
            </a:r>
            <a:r>
              <a:rPr lang="en-US" sz="1200" dirty="0" smtClean="0"/>
              <a:t>(</a:t>
            </a:r>
            <a:r>
              <a:rPr lang="en-US" sz="1200" dirty="0" err="1" smtClean="0"/>
              <a:t>vbi_pa</a:t>
            </a:r>
            <a:r>
              <a:rPr lang="en-US" sz="1200" dirty="0" smtClean="0"/>
              <a:t>) was put </a:t>
            </a:r>
            <a:r>
              <a:rPr lang="en-US" sz="1200" b="1" dirty="0"/>
              <a:t>on </a:t>
            </a:r>
            <a:r>
              <a:rPr lang="en-US" sz="1200" b="1" dirty="0" smtClean="0"/>
              <a:t>a </a:t>
            </a:r>
            <a:r>
              <a:rPr lang="en-US" sz="1200" b="1" dirty="0"/>
              <a:t>pin </a:t>
            </a:r>
            <a:r>
              <a:rPr lang="en-US" sz="1200" dirty="0"/>
              <a:t>in order to add decoupling capacitances on the board.</a:t>
            </a:r>
            <a:endParaRPr lang="en-US" sz="1200" u="sng" dirty="0" smtClean="0"/>
          </a:p>
        </p:txBody>
      </p:sp>
      <p:sp>
        <p:nvSpPr>
          <p:cNvPr id="10" name="Rectangle 9"/>
          <p:cNvSpPr/>
          <p:nvPr/>
        </p:nvSpPr>
        <p:spPr>
          <a:xfrm>
            <a:off x="2426596" y="1904575"/>
            <a:ext cx="2445606" cy="276999"/>
          </a:xfrm>
          <a:prstGeom prst="rect">
            <a:avLst/>
          </a:prstGeom>
        </p:spPr>
        <p:txBody>
          <a:bodyPr wrap="none">
            <a:spAutoFit/>
          </a:bodyPr>
          <a:lstStyle/>
          <a:p>
            <a:r>
              <a:rPr lang="en-US" sz="1200" b="1" dirty="0">
                <a:solidFill>
                  <a:srgbClr val="0000FF"/>
                </a:solidFill>
                <a:latin typeface="Calibri-Bold"/>
              </a:rPr>
              <a:t>ADC for 1 </a:t>
            </a:r>
            <a:r>
              <a:rPr lang="en-US" sz="1200" b="1" dirty="0" err="1">
                <a:solidFill>
                  <a:srgbClr val="0000FF"/>
                </a:solidFill>
                <a:latin typeface="Calibri-Bold"/>
              </a:rPr>
              <a:t>p.e.</a:t>
            </a:r>
            <a:r>
              <a:rPr lang="en-US" sz="1200" b="1" dirty="0">
                <a:solidFill>
                  <a:srgbClr val="0000FF"/>
                </a:solidFill>
                <a:latin typeface="Calibri-Bold"/>
              </a:rPr>
              <a:t> signal is 22 ADC</a:t>
            </a:r>
            <a:endParaRPr lang="en-US" sz="1200" dirty="0">
              <a:solidFill>
                <a:srgbClr val="0000FF"/>
              </a:solidFill>
            </a:endParaRPr>
          </a:p>
        </p:txBody>
      </p:sp>
      <p:sp>
        <p:nvSpPr>
          <p:cNvPr id="11" name="ZoneTexte 10"/>
          <p:cNvSpPr txBox="1"/>
          <p:nvPr/>
        </p:nvSpPr>
        <p:spPr>
          <a:xfrm>
            <a:off x="801488" y="2856970"/>
            <a:ext cx="780983" cy="338554"/>
          </a:xfrm>
          <a:prstGeom prst="rect">
            <a:avLst/>
          </a:prstGeom>
          <a:noFill/>
        </p:spPr>
        <p:txBody>
          <a:bodyPr wrap="none" rtlCol="0">
            <a:spAutoFit/>
          </a:bodyPr>
          <a:lstStyle/>
          <a:p>
            <a:r>
              <a:rPr lang="en-US" sz="800" b="1" dirty="0" smtClean="0">
                <a:solidFill>
                  <a:srgbClr val="0000FF"/>
                </a:solidFill>
              </a:rPr>
              <a:t>Shown at </a:t>
            </a:r>
          </a:p>
          <a:p>
            <a:r>
              <a:rPr lang="en-US" sz="800" b="1" dirty="0" smtClean="0">
                <a:solidFill>
                  <a:srgbClr val="0000FF"/>
                </a:solidFill>
              </a:rPr>
              <a:t>TWEPP2022</a:t>
            </a:r>
            <a:endParaRPr lang="en-US" sz="800" b="1" dirty="0">
              <a:solidFill>
                <a:srgbClr val="0000FF"/>
              </a:solidFill>
            </a:endParaRPr>
          </a:p>
        </p:txBody>
      </p:sp>
      <p:cxnSp>
        <p:nvCxnSpPr>
          <p:cNvPr id="14" name="Connecteur droit avec flèche 13"/>
          <p:cNvCxnSpPr/>
          <p:nvPr/>
        </p:nvCxnSpPr>
        <p:spPr>
          <a:xfrm>
            <a:off x="1189682" y="3501008"/>
            <a:ext cx="0" cy="571108"/>
          </a:xfrm>
          <a:prstGeom prst="straightConnector1">
            <a:avLst/>
          </a:prstGeom>
          <a:ln>
            <a:solidFill>
              <a:srgbClr val="0000FF"/>
            </a:solidFill>
            <a:headEnd type="triangle"/>
            <a:tailEnd type="triangle"/>
          </a:ln>
        </p:spPr>
        <p:style>
          <a:lnRef idx="2">
            <a:schemeClr val="dk1"/>
          </a:lnRef>
          <a:fillRef idx="0">
            <a:schemeClr val="dk1"/>
          </a:fillRef>
          <a:effectRef idx="1">
            <a:schemeClr val="dk1"/>
          </a:effectRef>
          <a:fontRef idx="minor">
            <a:schemeClr val="tx1"/>
          </a:fontRef>
        </p:style>
      </p:cxnSp>
      <p:cxnSp>
        <p:nvCxnSpPr>
          <p:cNvPr id="28" name="Connecteur droit 27"/>
          <p:cNvCxnSpPr/>
          <p:nvPr/>
        </p:nvCxnSpPr>
        <p:spPr>
          <a:xfrm flipH="1" flipV="1">
            <a:off x="901650" y="3543484"/>
            <a:ext cx="2088232" cy="13079"/>
          </a:xfrm>
          <a:prstGeom prst="line">
            <a:avLst/>
          </a:prstGeom>
          <a:ln w="28575">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30" name="Connecteur droit 29"/>
          <p:cNvCxnSpPr/>
          <p:nvPr/>
        </p:nvCxnSpPr>
        <p:spPr>
          <a:xfrm flipH="1">
            <a:off x="901650" y="4072116"/>
            <a:ext cx="2088233" cy="0"/>
          </a:xfrm>
          <a:prstGeom prst="line">
            <a:avLst/>
          </a:prstGeom>
          <a:ln w="28575">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43" name="Connecteur droit 42"/>
          <p:cNvCxnSpPr/>
          <p:nvPr/>
        </p:nvCxnSpPr>
        <p:spPr>
          <a:xfrm flipH="1">
            <a:off x="4710666" y="3633213"/>
            <a:ext cx="2431089" cy="4051"/>
          </a:xfrm>
          <a:prstGeom prst="line">
            <a:avLst/>
          </a:prstGeom>
          <a:ln w="28575">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45" name="Connecteur droit 44"/>
          <p:cNvCxnSpPr/>
          <p:nvPr/>
        </p:nvCxnSpPr>
        <p:spPr>
          <a:xfrm flipH="1">
            <a:off x="4710666" y="4542955"/>
            <a:ext cx="2431088" cy="0"/>
          </a:xfrm>
          <a:prstGeom prst="line">
            <a:avLst/>
          </a:prstGeom>
          <a:ln w="28575">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47" name="Connecteur droit avec flèche 46"/>
          <p:cNvCxnSpPr/>
          <p:nvPr/>
        </p:nvCxnSpPr>
        <p:spPr>
          <a:xfrm>
            <a:off x="9512650" y="3845687"/>
            <a:ext cx="0" cy="672064"/>
          </a:xfrm>
          <a:prstGeom prst="straightConnector1">
            <a:avLst/>
          </a:prstGeom>
          <a:ln>
            <a:solidFill>
              <a:srgbClr val="0000FF"/>
            </a:solidFill>
            <a:headEnd type="triangle"/>
            <a:tailEnd type="triangle"/>
          </a:ln>
        </p:spPr>
        <p:style>
          <a:lnRef idx="2">
            <a:schemeClr val="dk1"/>
          </a:lnRef>
          <a:fillRef idx="0">
            <a:schemeClr val="dk1"/>
          </a:fillRef>
          <a:effectRef idx="1">
            <a:schemeClr val="dk1"/>
          </a:effectRef>
          <a:fontRef idx="minor">
            <a:schemeClr val="tx1"/>
          </a:fontRef>
        </p:style>
      </p:cxnSp>
      <p:cxnSp>
        <p:nvCxnSpPr>
          <p:cNvPr id="48" name="Connecteur droit avec flèche 47"/>
          <p:cNvCxnSpPr/>
          <p:nvPr/>
        </p:nvCxnSpPr>
        <p:spPr>
          <a:xfrm>
            <a:off x="5269547" y="3653408"/>
            <a:ext cx="0" cy="770493"/>
          </a:xfrm>
          <a:prstGeom prst="straightConnector1">
            <a:avLst/>
          </a:prstGeom>
          <a:ln>
            <a:solidFill>
              <a:srgbClr val="0000FF"/>
            </a:solidFill>
            <a:headEnd type="triangle"/>
            <a:tailEnd type="triangle"/>
          </a:ln>
        </p:spPr>
        <p:style>
          <a:lnRef idx="2">
            <a:schemeClr val="dk1"/>
          </a:lnRef>
          <a:fillRef idx="0">
            <a:schemeClr val="dk1"/>
          </a:fillRef>
          <a:effectRef idx="1">
            <a:schemeClr val="dk1"/>
          </a:effectRef>
          <a:fontRef idx="minor">
            <a:schemeClr val="tx1"/>
          </a:fontRef>
        </p:style>
      </p:cxnSp>
      <p:cxnSp>
        <p:nvCxnSpPr>
          <p:cNvPr id="50" name="Connecteur droit 49"/>
          <p:cNvCxnSpPr/>
          <p:nvPr/>
        </p:nvCxnSpPr>
        <p:spPr>
          <a:xfrm flipH="1">
            <a:off x="8903303" y="3786562"/>
            <a:ext cx="2570987" cy="4051"/>
          </a:xfrm>
          <a:prstGeom prst="line">
            <a:avLst/>
          </a:prstGeom>
          <a:ln w="28575">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52" name="Connecteur droit 51"/>
          <p:cNvCxnSpPr/>
          <p:nvPr/>
        </p:nvCxnSpPr>
        <p:spPr>
          <a:xfrm flipH="1">
            <a:off x="8864812" y="4524857"/>
            <a:ext cx="2570986" cy="18098"/>
          </a:xfrm>
          <a:prstGeom prst="line">
            <a:avLst/>
          </a:prstGeom>
          <a:ln w="28575">
            <a:solidFill>
              <a:srgbClr val="0000FF"/>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89346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Image 50"/>
          <p:cNvPicPr>
            <a:picLocks noChangeAspect="1"/>
          </p:cNvPicPr>
          <p:nvPr/>
        </p:nvPicPr>
        <p:blipFill>
          <a:blip r:embed="rId2"/>
          <a:stretch>
            <a:fillRect/>
          </a:stretch>
        </p:blipFill>
        <p:spPr>
          <a:xfrm>
            <a:off x="5484811" y="2659134"/>
            <a:ext cx="3543401" cy="2770398"/>
          </a:xfrm>
          <a:prstGeom prst="rect">
            <a:avLst/>
          </a:prstGeom>
        </p:spPr>
      </p:pic>
      <p:pic>
        <p:nvPicPr>
          <p:cNvPr id="43" name="Image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6067" y="2749437"/>
            <a:ext cx="1302825" cy="3703899"/>
          </a:xfrm>
          <a:prstGeom prst="rect">
            <a:avLst/>
          </a:prstGeom>
        </p:spPr>
      </p:pic>
      <p:pic>
        <p:nvPicPr>
          <p:cNvPr id="41" name="Image 40"/>
          <p:cNvPicPr>
            <a:picLocks noChangeAspect="1"/>
          </p:cNvPicPr>
          <p:nvPr/>
        </p:nvPicPr>
        <p:blipFill>
          <a:blip r:embed="rId4"/>
          <a:stretch>
            <a:fillRect/>
          </a:stretch>
        </p:blipFill>
        <p:spPr>
          <a:xfrm>
            <a:off x="1649817" y="2650095"/>
            <a:ext cx="3814974" cy="2839455"/>
          </a:xfrm>
          <a:prstGeom prst="rect">
            <a:avLst/>
          </a:prstGeom>
        </p:spPr>
      </p:pic>
      <p:sp>
        <p:nvSpPr>
          <p:cNvPr id="3" name="Titre 2"/>
          <p:cNvSpPr>
            <a:spLocks noGrp="1"/>
          </p:cNvSpPr>
          <p:nvPr>
            <p:ph type="title"/>
          </p:nvPr>
        </p:nvSpPr>
        <p:spPr/>
        <p:txBody>
          <a:bodyPr/>
          <a:lstStyle/>
          <a:p>
            <a:r>
              <a:rPr lang="en-US" dirty="0" smtClean="0"/>
              <a:t>Close </a:t>
            </a:r>
            <a:r>
              <a:rPr lang="en-US" dirty="0"/>
              <a:t>crosstalk</a:t>
            </a:r>
          </a:p>
        </p:txBody>
      </p:sp>
      <p:sp>
        <p:nvSpPr>
          <p:cNvPr id="4" name="Espace réservé du pied de page 3"/>
          <p:cNvSpPr>
            <a:spLocks noGrp="1"/>
          </p:cNvSpPr>
          <p:nvPr>
            <p:ph type="ftr" sz="quarter" idx="14"/>
          </p:nvPr>
        </p:nvSpPr>
        <p:spPr/>
        <p:txBody>
          <a:bodyPr/>
          <a:lstStyle/>
          <a:p>
            <a:r>
              <a:rPr lang="fr-FR" b="0" dirty="0"/>
              <a:t>TWEPP 2024 30/09-4/10 2024 </a:t>
            </a:r>
          </a:p>
        </p:txBody>
      </p:sp>
      <p:sp>
        <p:nvSpPr>
          <p:cNvPr id="5" name="Espace réservé du numéro de diapositive 4"/>
          <p:cNvSpPr>
            <a:spLocks noGrp="1"/>
          </p:cNvSpPr>
          <p:nvPr>
            <p:ph type="sldNum" sz="quarter" idx="15"/>
          </p:nvPr>
        </p:nvSpPr>
        <p:spPr/>
        <p:txBody>
          <a:bodyPr/>
          <a:lstStyle/>
          <a:p>
            <a:fld id="{6D74C64A-F892-4D24-8DE4-95AE196E3A28}" type="slidenum">
              <a:rPr lang="fr-FR" smtClean="0"/>
              <a:pPr/>
              <a:t>11</a:t>
            </a:fld>
            <a:endParaRPr lang="fr-FR" dirty="0"/>
          </a:p>
        </p:txBody>
      </p:sp>
      <p:sp>
        <p:nvSpPr>
          <p:cNvPr id="17" name="ZoneTexte 16"/>
          <p:cNvSpPr txBox="1"/>
          <p:nvPr/>
        </p:nvSpPr>
        <p:spPr>
          <a:xfrm>
            <a:off x="2186878" y="2554498"/>
            <a:ext cx="3107310" cy="215444"/>
          </a:xfrm>
          <a:prstGeom prst="rect">
            <a:avLst/>
          </a:prstGeom>
          <a:solidFill>
            <a:schemeClr val="bg1"/>
          </a:solidFill>
        </p:spPr>
        <p:txBody>
          <a:bodyPr wrap="square" rtlCol="0">
            <a:spAutoFit/>
          </a:bodyPr>
          <a:lstStyle/>
          <a:p>
            <a:pPr algn="ctr"/>
            <a:r>
              <a:rPr lang="en-US" sz="800" b="1" dirty="0" smtClean="0"/>
              <a:t>850 </a:t>
            </a:r>
            <a:r>
              <a:rPr lang="en-US" sz="800" b="1" dirty="0" err="1" smtClean="0"/>
              <a:t>p.e.</a:t>
            </a:r>
            <a:r>
              <a:rPr lang="en-US" sz="800" b="1" dirty="0" smtClean="0"/>
              <a:t> injected in PIN7 (saturated signal with 800 </a:t>
            </a:r>
            <a:r>
              <a:rPr lang="en-US" sz="800" b="1" dirty="0" err="1" smtClean="0"/>
              <a:t>ADCu</a:t>
            </a:r>
            <a:r>
              <a:rPr lang="en-US" sz="800" b="1" dirty="0"/>
              <a:t>)</a:t>
            </a:r>
          </a:p>
        </p:txBody>
      </p:sp>
      <p:sp>
        <p:nvSpPr>
          <p:cNvPr id="18" name="ZoneTexte 17"/>
          <p:cNvSpPr txBox="1"/>
          <p:nvPr/>
        </p:nvSpPr>
        <p:spPr>
          <a:xfrm>
            <a:off x="6586473" y="3273560"/>
            <a:ext cx="184731" cy="369332"/>
          </a:xfrm>
          <a:prstGeom prst="rect">
            <a:avLst/>
          </a:prstGeom>
          <a:noFill/>
        </p:spPr>
        <p:txBody>
          <a:bodyPr wrap="none" rtlCol="0">
            <a:spAutoFit/>
          </a:bodyPr>
          <a:lstStyle/>
          <a:p>
            <a:endParaRPr lang="en-US" dirty="0"/>
          </a:p>
        </p:txBody>
      </p:sp>
      <p:cxnSp>
        <p:nvCxnSpPr>
          <p:cNvPr id="21" name="Connecteur droit avec flèche 20"/>
          <p:cNvCxnSpPr/>
          <p:nvPr/>
        </p:nvCxnSpPr>
        <p:spPr>
          <a:xfrm>
            <a:off x="9065" y="5678845"/>
            <a:ext cx="240704" cy="0"/>
          </a:xfrm>
          <a:prstGeom prst="straightConnector1">
            <a:avLst/>
          </a:prstGeom>
          <a:ln>
            <a:solidFill>
              <a:srgbClr val="FF0000"/>
            </a:solidFill>
            <a:tailEnd type="triangle"/>
          </a:ln>
        </p:spPr>
        <p:style>
          <a:lnRef idx="3">
            <a:schemeClr val="dk1"/>
          </a:lnRef>
          <a:fillRef idx="0">
            <a:schemeClr val="dk1"/>
          </a:fillRef>
          <a:effectRef idx="2">
            <a:schemeClr val="dk1"/>
          </a:effectRef>
          <a:fontRef idx="minor">
            <a:schemeClr val="tx1"/>
          </a:fontRef>
        </p:style>
      </p:cxnSp>
      <p:sp>
        <p:nvSpPr>
          <p:cNvPr id="22" name="ZoneTexte 21"/>
          <p:cNvSpPr txBox="1"/>
          <p:nvPr/>
        </p:nvSpPr>
        <p:spPr>
          <a:xfrm>
            <a:off x="2798507" y="2839773"/>
            <a:ext cx="1821385" cy="246221"/>
          </a:xfrm>
          <a:prstGeom prst="rect">
            <a:avLst/>
          </a:prstGeom>
          <a:solidFill>
            <a:schemeClr val="bg1"/>
          </a:solidFill>
        </p:spPr>
        <p:txBody>
          <a:bodyPr wrap="square" rtlCol="0">
            <a:spAutoFit/>
          </a:bodyPr>
          <a:lstStyle/>
          <a:p>
            <a:pPr algn="ctr"/>
            <a:r>
              <a:rPr lang="en-US" sz="1000" b="1" dirty="0" smtClean="0">
                <a:solidFill>
                  <a:srgbClr val="0000FF"/>
                </a:solidFill>
              </a:rPr>
              <a:t>Crosstalk in read-out PIN6</a:t>
            </a:r>
            <a:endParaRPr lang="en-US" sz="1000" b="1" dirty="0">
              <a:solidFill>
                <a:srgbClr val="0000FF"/>
              </a:solidFill>
            </a:endParaRPr>
          </a:p>
        </p:txBody>
      </p:sp>
      <p:sp>
        <p:nvSpPr>
          <p:cNvPr id="23" name="ZoneTexte 22"/>
          <p:cNvSpPr txBox="1"/>
          <p:nvPr/>
        </p:nvSpPr>
        <p:spPr>
          <a:xfrm>
            <a:off x="2692878" y="3168763"/>
            <a:ext cx="2771913" cy="507831"/>
          </a:xfrm>
          <a:prstGeom prst="rect">
            <a:avLst/>
          </a:prstGeom>
          <a:noFill/>
        </p:spPr>
        <p:txBody>
          <a:bodyPr wrap="none" rtlCol="0">
            <a:spAutoFit/>
          </a:bodyPr>
          <a:lstStyle/>
          <a:p>
            <a:r>
              <a:rPr lang="en-US" sz="900" b="1" dirty="0" smtClean="0"/>
              <a:t>LG: ~ 90 </a:t>
            </a:r>
            <a:r>
              <a:rPr lang="en-US" sz="900" b="1" dirty="0" err="1" smtClean="0"/>
              <a:t>ADCu</a:t>
            </a:r>
            <a:r>
              <a:rPr lang="en-US" sz="900" b="1" dirty="0" smtClean="0"/>
              <a:t> (800 </a:t>
            </a:r>
            <a:r>
              <a:rPr lang="en-US" sz="900" b="1" dirty="0" err="1" smtClean="0"/>
              <a:t>ADCu</a:t>
            </a:r>
            <a:r>
              <a:rPr lang="en-US" sz="900" b="1" dirty="0" smtClean="0"/>
              <a:t> full amplitude) (11%)</a:t>
            </a:r>
          </a:p>
          <a:p>
            <a:r>
              <a:rPr lang="en-US" sz="900" b="1" dirty="0" smtClean="0"/>
              <a:t>MG: 24 </a:t>
            </a:r>
            <a:r>
              <a:rPr lang="en-US" sz="900" b="1" dirty="0" err="1" smtClean="0"/>
              <a:t>ADCu</a:t>
            </a:r>
            <a:r>
              <a:rPr lang="en-US" sz="900" b="1" dirty="0" smtClean="0"/>
              <a:t> (3%)</a:t>
            </a:r>
          </a:p>
          <a:p>
            <a:r>
              <a:rPr lang="en-US" sz="900" b="1" dirty="0" smtClean="0"/>
              <a:t>HG:  few</a:t>
            </a:r>
            <a:endParaRPr lang="en-US" sz="900" b="1" dirty="0"/>
          </a:p>
        </p:txBody>
      </p:sp>
      <p:sp>
        <p:nvSpPr>
          <p:cNvPr id="25" name="ZoneTexte 24"/>
          <p:cNvSpPr txBox="1"/>
          <p:nvPr/>
        </p:nvSpPr>
        <p:spPr>
          <a:xfrm>
            <a:off x="5742182" y="2562995"/>
            <a:ext cx="3220555" cy="215444"/>
          </a:xfrm>
          <a:prstGeom prst="rect">
            <a:avLst/>
          </a:prstGeom>
          <a:solidFill>
            <a:schemeClr val="bg1"/>
          </a:solidFill>
        </p:spPr>
        <p:txBody>
          <a:bodyPr wrap="square" rtlCol="0">
            <a:spAutoFit/>
          </a:bodyPr>
          <a:lstStyle/>
          <a:p>
            <a:pPr algn="ctr"/>
            <a:r>
              <a:rPr lang="en-US" sz="800" b="1" dirty="0" smtClean="0"/>
              <a:t>850 </a:t>
            </a:r>
            <a:r>
              <a:rPr lang="en-US" sz="800" b="1" dirty="0" err="1" smtClean="0"/>
              <a:t>p.e.</a:t>
            </a:r>
            <a:r>
              <a:rPr lang="en-US" sz="800" b="1" dirty="0" smtClean="0"/>
              <a:t> injected in PIN7 (saturated signal with 800 </a:t>
            </a:r>
            <a:r>
              <a:rPr lang="en-US" sz="800" b="1" dirty="0" err="1" smtClean="0"/>
              <a:t>ADCu</a:t>
            </a:r>
            <a:r>
              <a:rPr lang="en-US" sz="800" b="1" dirty="0"/>
              <a:t>)</a:t>
            </a:r>
          </a:p>
        </p:txBody>
      </p:sp>
      <p:sp>
        <p:nvSpPr>
          <p:cNvPr id="26" name="ZoneTexte 25"/>
          <p:cNvSpPr txBox="1"/>
          <p:nvPr/>
        </p:nvSpPr>
        <p:spPr>
          <a:xfrm>
            <a:off x="6241163" y="2805459"/>
            <a:ext cx="1821385" cy="246221"/>
          </a:xfrm>
          <a:prstGeom prst="rect">
            <a:avLst/>
          </a:prstGeom>
          <a:solidFill>
            <a:schemeClr val="bg1"/>
          </a:solidFill>
        </p:spPr>
        <p:txBody>
          <a:bodyPr wrap="square" rtlCol="0">
            <a:spAutoFit/>
          </a:bodyPr>
          <a:lstStyle/>
          <a:p>
            <a:pPr algn="ctr"/>
            <a:r>
              <a:rPr lang="en-US" sz="1000" b="1" dirty="0" smtClean="0"/>
              <a:t>Crosstalk in read-out PIN6</a:t>
            </a:r>
            <a:endParaRPr lang="en-US" sz="1000" b="1" dirty="0"/>
          </a:p>
        </p:txBody>
      </p:sp>
      <p:sp>
        <p:nvSpPr>
          <p:cNvPr id="27" name="ZoneTexte 26"/>
          <p:cNvSpPr txBox="1"/>
          <p:nvPr/>
        </p:nvSpPr>
        <p:spPr>
          <a:xfrm>
            <a:off x="6449462" y="3203647"/>
            <a:ext cx="2335896" cy="507831"/>
          </a:xfrm>
          <a:prstGeom prst="rect">
            <a:avLst/>
          </a:prstGeom>
          <a:noFill/>
        </p:spPr>
        <p:txBody>
          <a:bodyPr wrap="none" rtlCol="0">
            <a:spAutoFit/>
          </a:bodyPr>
          <a:lstStyle/>
          <a:p>
            <a:r>
              <a:rPr lang="en-US" sz="900" b="1" dirty="0" smtClean="0"/>
              <a:t>LG: No positive crosstalk</a:t>
            </a:r>
          </a:p>
          <a:p>
            <a:r>
              <a:rPr lang="en-US" sz="900" b="1" dirty="0" smtClean="0"/>
              <a:t>MG: positive crosstalk (25 </a:t>
            </a:r>
            <a:r>
              <a:rPr lang="en-US" sz="900" b="1" dirty="0" err="1" smtClean="0"/>
              <a:t>ADCu</a:t>
            </a:r>
            <a:r>
              <a:rPr lang="en-US" sz="900" b="1" dirty="0"/>
              <a:t> </a:t>
            </a:r>
            <a:r>
              <a:rPr lang="en-US" sz="900" b="1" dirty="0" smtClean="0"/>
              <a:t>~ 3 %)</a:t>
            </a:r>
          </a:p>
          <a:p>
            <a:r>
              <a:rPr lang="en-US" sz="900" b="1" dirty="0" smtClean="0"/>
              <a:t>HG:  No positive crosstalk</a:t>
            </a:r>
            <a:endParaRPr lang="en-US" sz="900" b="1" dirty="0"/>
          </a:p>
        </p:txBody>
      </p:sp>
      <p:sp>
        <p:nvSpPr>
          <p:cNvPr id="39" name="ZoneTexte 38"/>
          <p:cNvSpPr txBox="1"/>
          <p:nvPr/>
        </p:nvSpPr>
        <p:spPr>
          <a:xfrm>
            <a:off x="2005732" y="5559381"/>
            <a:ext cx="1859805" cy="646331"/>
          </a:xfrm>
          <a:prstGeom prst="rect">
            <a:avLst/>
          </a:prstGeom>
          <a:noFill/>
        </p:spPr>
        <p:txBody>
          <a:bodyPr wrap="none" rtlCol="0">
            <a:spAutoFit/>
          </a:bodyPr>
          <a:lstStyle/>
          <a:p>
            <a:r>
              <a:rPr lang="en-US" sz="1200" dirty="0" smtClean="0"/>
              <a:t>Board v0 – mezzanine</a:t>
            </a:r>
          </a:p>
          <a:p>
            <a:r>
              <a:rPr lang="en-US" sz="1200" dirty="0" smtClean="0"/>
              <a:t>(</a:t>
            </a:r>
            <a:r>
              <a:rPr lang="en-US" sz="1200" b="1" dirty="0" smtClean="0"/>
              <a:t>HKROC1B</a:t>
            </a:r>
            <a:r>
              <a:rPr lang="en-US" sz="1200" dirty="0" smtClean="0"/>
              <a:t>)</a:t>
            </a:r>
          </a:p>
          <a:p>
            <a:r>
              <a:rPr lang="en-US" sz="1200" dirty="0" smtClean="0">
                <a:sym typeface="Wingdings" panose="05000000000000000000" pitchFamily="2" charset="2"/>
              </a:rPr>
              <a:t> Channels in one layer</a:t>
            </a:r>
            <a:endParaRPr lang="en-US" sz="1200" dirty="0"/>
          </a:p>
        </p:txBody>
      </p:sp>
      <p:sp>
        <p:nvSpPr>
          <p:cNvPr id="44" name="ZoneTexte 43"/>
          <p:cNvSpPr txBox="1"/>
          <p:nvPr/>
        </p:nvSpPr>
        <p:spPr>
          <a:xfrm>
            <a:off x="5742182" y="5556949"/>
            <a:ext cx="1920719" cy="646331"/>
          </a:xfrm>
          <a:prstGeom prst="rect">
            <a:avLst/>
          </a:prstGeom>
          <a:noFill/>
        </p:spPr>
        <p:txBody>
          <a:bodyPr wrap="none" rtlCol="0">
            <a:spAutoFit/>
          </a:bodyPr>
          <a:lstStyle/>
          <a:p>
            <a:r>
              <a:rPr lang="en-US" sz="1200" dirty="0" smtClean="0"/>
              <a:t>Board v1 – BGA</a:t>
            </a:r>
          </a:p>
          <a:p>
            <a:r>
              <a:rPr lang="en-US" sz="1200" dirty="0" smtClean="0"/>
              <a:t>(</a:t>
            </a:r>
            <a:r>
              <a:rPr lang="en-US" sz="1200" b="1" dirty="0" smtClean="0"/>
              <a:t>HKROC1B</a:t>
            </a:r>
            <a:r>
              <a:rPr lang="en-US" sz="1200" dirty="0" smtClean="0"/>
              <a:t>)</a:t>
            </a:r>
          </a:p>
          <a:p>
            <a:r>
              <a:rPr lang="en-US" sz="1200" dirty="0" smtClean="0">
                <a:sym typeface="Wingdings" panose="05000000000000000000" pitchFamily="2" charset="2"/>
              </a:rPr>
              <a:t> Channels in two layers</a:t>
            </a:r>
            <a:endParaRPr lang="en-US" sz="1200" dirty="0"/>
          </a:p>
        </p:txBody>
      </p:sp>
      <p:pic>
        <p:nvPicPr>
          <p:cNvPr id="49" name="Image 48"/>
          <p:cNvPicPr>
            <a:picLocks noChangeAspect="1"/>
          </p:cNvPicPr>
          <p:nvPr/>
        </p:nvPicPr>
        <p:blipFill rotWithShape="1">
          <a:blip r:embed="rId5"/>
          <a:srcRect l="46884"/>
          <a:stretch/>
        </p:blipFill>
        <p:spPr>
          <a:xfrm>
            <a:off x="9385993" y="2014096"/>
            <a:ext cx="2254037" cy="4208516"/>
          </a:xfrm>
          <a:prstGeom prst="rect">
            <a:avLst/>
          </a:prstGeom>
        </p:spPr>
      </p:pic>
      <p:sp>
        <p:nvSpPr>
          <p:cNvPr id="2" name="Rectangle 1"/>
          <p:cNvSpPr/>
          <p:nvPr/>
        </p:nvSpPr>
        <p:spPr>
          <a:xfrm>
            <a:off x="47328" y="667599"/>
            <a:ext cx="12144672" cy="1384995"/>
          </a:xfrm>
          <a:prstGeom prst="rect">
            <a:avLst/>
          </a:prstGeom>
        </p:spPr>
        <p:txBody>
          <a:bodyPr wrap="square">
            <a:spAutoFit/>
          </a:bodyPr>
          <a:lstStyle/>
          <a:p>
            <a:pPr>
              <a:lnSpc>
                <a:spcPct val="150000"/>
              </a:lnSpc>
            </a:pPr>
            <a:r>
              <a:rPr lang="en-US" sz="1400" dirty="0"/>
              <a:t>A large signal of 850 </a:t>
            </a:r>
            <a:r>
              <a:rPr lang="en-US" sz="1400" dirty="0" err="1"/>
              <a:t>p.e.</a:t>
            </a:r>
            <a:r>
              <a:rPr lang="en-US" sz="1400" dirty="0"/>
              <a:t> is injected into one pin (PIN7), affecting three ASIC channels, and an additional positive signal is observed only on the adjacent PIN6. This crosstalk was not reproduced in simulations, suggesting that it originates externally to the ASIC (in the BGA substrate and test board</a:t>
            </a:r>
            <a:r>
              <a:rPr lang="en-US" sz="1400" dirty="0" smtClean="0"/>
              <a:t>).</a:t>
            </a:r>
          </a:p>
          <a:p>
            <a:pPr marL="285750" indent="-285750">
              <a:lnSpc>
                <a:spcPct val="150000"/>
              </a:lnSpc>
              <a:buFont typeface="Arial" panose="020B0604020202020204" pitchFamily="34" charset="0"/>
              <a:buChar char="•"/>
            </a:pPr>
            <a:r>
              <a:rPr lang="en-US" sz="1400" dirty="0"/>
              <a:t>A </a:t>
            </a:r>
            <a:r>
              <a:rPr lang="en-US" sz="1400" b="1" dirty="0"/>
              <a:t>BGA substrate </a:t>
            </a:r>
            <a:r>
              <a:rPr lang="en-US" sz="1400" dirty="0"/>
              <a:t>was designed with </a:t>
            </a:r>
            <a:r>
              <a:rPr lang="en-US" sz="1400" b="1" dirty="0"/>
              <a:t>additional layers </a:t>
            </a:r>
            <a:r>
              <a:rPr lang="en-US" sz="1400" dirty="0"/>
              <a:t>to separate the input into EVEN and ODD </a:t>
            </a:r>
            <a:r>
              <a:rPr lang="en-US" sz="1400" dirty="0" smtClean="0"/>
              <a:t>channels</a:t>
            </a:r>
          </a:p>
          <a:p>
            <a:pPr marL="285750" indent="-285750">
              <a:lnSpc>
                <a:spcPct val="150000"/>
              </a:lnSpc>
              <a:buFont typeface="Arial" panose="020B0604020202020204" pitchFamily="34" charset="0"/>
              <a:buChar char="•"/>
            </a:pPr>
            <a:r>
              <a:rPr lang="en-US" sz="1400" dirty="0"/>
              <a:t>A </a:t>
            </a:r>
            <a:r>
              <a:rPr lang="en-US" sz="1400" b="1" dirty="0"/>
              <a:t>new board </a:t>
            </a:r>
            <a:r>
              <a:rPr lang="en-US" sz="1400" dirty="0"/>
              <a:t>for BGA packaging was also designed with </a:t>
            </a:r>
            <a:r>
              <a:rPr lang="en-US" sz="1400" b="1" dirty="0"/>
              <a:t>two layers</a:t>
            </a:r>
            <a:r>
              <a:rPr lang="en-US" sz="1400" dirty="0"/>
              <a:t>, dedicated to EVEN and ODD channels</a:t>
            </a:r>
            <a:r>
              <a:rPr lang="en-US" sz="1400" dirty="0" smtClean="0"/>
              <a:t>.</a:t>
            </a:r>
            <a:endParaRPr lang="en-US" sz="1400" dirty="0"/>
          </a:p>
        </p:txBody>
      </p:sp>
      <p:pic>
        <p:nvPicPr>
          <p:cNvPr id="24" name="Image 23"/>
          <p:cNvPicPr>
            <a:picLocks noChangeAspect="1"/>
          </p:cNvPicPr>
          <p:nvPr/>
        </p:nvPicPr>
        <p:blipFill rotWithShape="1">
          <a:blip r:embed="rId6">
            <a:extLst>
              <a:ext uri="{28A0092B-C50C-407E-A947-70E740481C1C}">
                <a14:useLocalDpi xmlns:a14="http://schemas.microsoft.com/office/drawing/2010/main" val="0"/>
              </a:ext>
            </a:extLst>
          </a:blip>
          <a:srcRect l="52307" t="28946" r="11305" b="31710"/>
          <a:stretch/>
        </p:blipFill>
        <p:spPr>
          <a:xfrm>
            <a:off x="4065612" y="4548838"/>
            <a:ext cx="1291438" cy="1130007"/>
          </a:xfrm>
          <a:prstGeom prst="rect">
            <a:avLst/>
          </a:prstGeom>
        </p:spPr>
      </p:pic>
      <p:pic>
        <p:nvPicPr>
          <p:cNvPr id="28" name="Image 27">
            <a:extLst>
              <a:ext uri="{FF2B5EF4-FFF2-40B4-BE49-F238E27FC236}">
                <a16:creationId xmlns="" xmlns:a16="http://schemas.microsoft.com/office/drawing/2014/main" id="{3635E234-BA8F-41B3-88BB-0F5B02E39DA3}"/>
              </a:ext>
            </a:extLst>
          </p:cNvPr>
          <p:cNvPicPr>
            <a:picLocks noChangeAspect="1"/>
          </p:cNvPicPr>
          <p:nvPr/>
        </p:nvPicPr>
        <p:blipFill rotWithShape="1">
          <a:blip r:embed="rId7"/>
          <a:srcRect l="5066" t="8057" r="43853" b="3441"/>
          <a:stretch/>
        </p:blipFill>
        <p:spPr>
          <a:xfrm>
            <a:off x="7912155" y="4504980"/>
            <a:ext cx="1168336" cy="1783579"/>
          </a:xfrm>
          <a:prstGeom prst="rect">
            <a:avLst/>
          </a:prstGeom>
        </p:spPr>
      </p:pic>
      <p:cxnSp>
        <p:nvCxnSpPr>
          <p:cNvPr id="30" name="Connecteur droit avec flèche 29"/>
          <p:cNvCxnSpPr/>
          <p:nvPr/>
        </p:nvCxnSpPr>
        <p:spPr>
          <a:xfrm flipH="1">
            <a:off x="10260983" y="4019181"/>
            <a:ext cx="504056" cy="0"/>
          </a:xfrm>
          <a:prstGeom prst="straightConnector1">
            <a:avLst/>
          </a:prstGeom>
          <a:ln w="76200">
            <a:solidFill>
              <a:srgbClr val="0000FF"/>
            </a:solidFill>
            <a:tailEnd type="triangle"/>
          </a:ln>
        </p:spPr>
        <p:style>
          <a:lnRef idx="3">
            <a:schemeClr val="dk1"/>
          </a:lnRef>
          <a:fillRef idx="0">
            <a:schemeClr val="dk1"/>
          </a:fillRef>
          <a:effectRef idx="2">
            <a:schemeClr val="dk1"/>
          </a:effectRef>
          <a:fontRef idx="minor">
            <a:schemeClr val="tx1"/>
          </a:fontRef>
        </p:style>
      </p:cxnSp>
      <p:cxnSp>
        <p:nvCxnSpPr>
          <p:cNvPr id="31" name="Connecteur droit avec flèche 30"/>
          <p:cNvCxnSpPr/>
          <p:nvPr/>
        </p:nvCxnSpPr>
        <p:spPr>
          <a:xfrm flipH="1">
            <a:off x="10260983" y="4221088"/>
            <a:ext cx="504056" cy="0"/>
          </a:xfrm>
          <a:prstGeom prst="straightConnector1">
            <a:avLst/>
          </a:prstGeom>
          <a:ln w="76200">
            <a:solidFill>
              <a:srgbClr val="0000FF"/>
            </a:solidFill>
            <a:tailEnd type="triangle"/>
          </a:ln>
        </p:spPr>
        <p:style>
          <a:lnRef idx="3">
            <a:schemeClr val="dk1"/>
          </a:lnRef>
          <a:fillRef idx="0">
            <a:schemeClr val="dk1"/>
          </a:fillRef>
          <a:effectRef idx="2">
            <a:schemeClr val="dk1"/>
          </a:effectRef>
          <a:fontRef idx="minor">
            <a:schemeClr val="tx1"/>
          </a:fontRef>
        </p:style>
      </p:cxnSp>
      <p:cxnSp>
        <p:nvCxnSpPr>
          <p:cNvPr id="32" name="Connecteur droit avec flèche 31"/>
          <p:cNvCxnSpPr/>
          <p:nvPr/>
        </p:nvCxnSpPr>
        <p:spPr>
          <a:xfrm flipH="1">
            <a:off x="11266321" y="4044333"/>
            <a:ext cx="504056" cy="0"/>
          </a:xfrm>
          <a:prstGeom prst="straightConnector1">
            <a:avLst/>
          </a:prstGeom>
          <a:ln w="76200">
            <a:solidFill>
              <a:srgbClr val="0000FF"/>
            </a:solidFill>
            <a:tailEnd type="triangle"/>
          </a:ln>
        </p:spPr>
        <p:style>
          <a:lnRef idx="3">
            <a:schemeClr val="dk1"/>
          </a:lnRef>
          <a:fillRef idx="0">
            <a:schemeClr val="dk1"/>
          </a:fillRef>
          <a:effectRef idx="2">
            <a:schemeClr val="dk1"/>
          </a:effectRef>
          <a:fontRef idx="minor">
            <a:schemeClr val="tx1"/>
          </a:fontRef>
        </p:style>
      </p:cxnSp>
      <p:cxnSp>
        <p:nvCxnSpPr>
          <p:cNvPr id="33" name="Connecteur droit avec flèche 32"/>
          <p:cNvCxnSpPr/>
          <p:nvPr/>
        </p:nvCxnSpPr>
        <p:spPr>
          <a:xfrm flipH="1">
            <a:off x="11302579" y="4437112"/>
            <a:ext cx="504056" cy="0"/>
          </a:xfrm>
          <a:prstGeom prst="straightConnector1">
            <a:avLst/>
          </a:prstGeom>
          <a:ln w="76200">
            <a:solidFill>
              <a:srgbClr val="FF0000"/>
            </a:solidFill>
            <a:tailEnd type="triangle"/>
          </a:ln>
        </p:spPr>
        <p:style>
          <a:lnRef idx="3">
            <a:schemeClr val="dk1"/>
          </a:lnRef>
          <a:fillRef idx="0">
            <a:schemeClr val="dk1"/>
          </a:fillRef>
          <a:effectRef idx="2">
            <a:schemeClr val="dk1"/>
          </a:effectRef>
          <a:fontRef idx="minor">
            <a:schemeClr val="tx1"/>
          </a:fontRef>
        </p:style>
      </p:cxnSp>
      <p:cxnSp>
        <p:nvCxnSpPr>
          <p:cNvPr id="34" name="Connecteur droit avec flèche 33"/>
          <p:cNvCxnSpPr/>
          <p:nvPr/>
        </p:nvCxnSpPr>
        <p:spPr>
          <a:xfrm flipH="1">
            <a:off x="10260983" y="4446292"/>
            <a:ext cx="504056" cy="0"/>
          </a:xfrm>
          <a:prstGeom prst="straightConnector1">
            <a:avLst/>
          </a:prstGeom>
          <a:ln w="76200">
            <a:solidFill>
              <a:srgbClr val="FF0000"/>
            </a:solidFill>
            <a:tailEnd type="triangle"/>
          </a:ln>
        </p:spPr>
        <p:style>
          <a:lnRef idx="3">
            <a:schemeClr val="dk1"/>
          </a:lnRef>
          <a:fillRef idx="0">
            <a:schemeClr val="dk1"/>
          </a:fillRef>
          <a:effectRef idx="2">
            <a:schemeClr val="dk1"/>
          </a:effectRef>
          <a:fontRef idx="minor">
            <a:schemeClr val="tx1"/>
          </a:fontRef>
        </p:style>
      </p:cxnSp>
      <p:cxnSp>
        <p:nvCxnSpPr>
          <p:cNvPr id="35" name="Connecteur droit avec flèche 34"/>
          <p:cNvCxnSpPr/>
          <p:nvPr/>
        </p:nvCxnSpPr>
        <p:spPr>
          <a:xfrm flipH="1">
            <a:off x="11302579" y="4221088"/>
            <a:ext cx="504056" cy="0"/>
          </a:xfrm>
          <a:prstGeom prst="straightConnector1">
            <a:avLst/>
          </a:prstGeom>
          <a:ln w="76200">
            <a:solidFill>
              <a:srgbClr val="FF0000"/>
            </a:solidFill>
            <a:tailEnd type="triangle"/>
          </a:ln>
        </p:spPr>
        <p:style>
          <a:lnRef idx="3">
            <a:schemeClr val="dk1"/>
          </a:lnRef>
          <a:fillRef idx="0">
            <a:schemeClr val="dk1"/>
          </a:fillRef>
          <a:effectRef idx="2">
            <a:schemeClr val="dk1"/>
          </a:effectRef>
          <a:fontRef idx="minor">
            <a:schemeClr val="tx1"/>
          </a:fontRef>
        </p:style>
      </p:cxnSp>
      <p:sp>
        <p:nvSpPr>
          <p:cNvPr id="9" name="ZoneTexte 8"/>
          <p:cNvSpPr txBox="1"/>
          <p:nvPr/>
        </p:nvSpPr>
        <p:spPr>
          <a:xfrm>
            <a:off x="11630313" y="4142877"/>
            <a:ext cx="498855" cy="400110"/>
          </a:xfrm>
          <a:prstGeom prst="rect">
            <a:avLst/>
          </a:prstGeom>
          <a:solidFill>
            <a:schemeClr val="bg1"/>
          </a:solidFill>
          <a:ln>
            <a:solidFill>
              <a:srgbClr val="FF0000"/>
            </a:solidFill>
          </a:ln>
        </p:spPr>
        <p:txBody>
          <a:bodyPr wrap="none" rtlCol="0">
            <a:spAutoFit/>
          </a:bodyPr>
          <a:lstStyle/>
          <a:p>
            <a:r>
              <a:rPr lang="en-US" sz="1000" b="1" dirty="0" smtClean="0"/>
              <a:t>HG</a:t>
            </a:r>
          </a:p>
          <a:p>
            <a:r>
              <a:rPr lang="en-US" sz="1000" b="1" dirty="0" smtClean="0"/>
              <a:t>input</a:t>
            </a:r>
            <a:endParaRPr lang="en-US" sz="1000" b="1" dirty="0"/>
          </a:p>
        </p:txBody>
      </p:sp>
      <p:sp>
        <p:nvSpPr>
          <p:cNvPr id="10" name="ZoneTexte 9"/>
          <p:cNvSpPr txBox="1"/>
          <p:nvPr/>
        </p:nvSpPr>
        <p:spPr>
          <a:xfrm>
            <a:off x="11376322" y="3518875"/>
            <a:ext cx="744114" cy="400110"/>
          </a:xfrm>
          <a:prstGeom prst="rect">
            <a:avLst/>
          </a:prstGeom>
          <a:solidFill>
            <a:schemeClr val="bg1"/>
          </a:solidFill>
          <a:ln>
            <a:solidFill>
              <a:srgbClr val="0000FF"/>
            </a:solidFill>
          </a:ln>
        </p:spPr>
        <p:txBody>
          <a:bodyPr wrap="none" rtlCol="0">
            <a:spAutoFit/>
          </a:bodyPr>
          <a:lstStyle/>
          <a:p>
            <a:r>
              <a:rPr lang="en-US" sz="1000" b="1" dirty="0" smtClean="0"/>
              <a:t>MG </a:t>
            </a:r>
          </a:p>
          <a:p>
            <a:r>
              <a:rPr lang="en-US" sz="1000" b="1" dirty="0" smtClean="0"/>
              <a:t>crosstalk</a:t>
            </a:r>
            <a:endParaRPr lang="en-US" sz="1000" b="1" dirty="0"/>
          </a:p>
        </p:txBody>
      </p:sp>
      <p:sp>
        <p:nvSpPr>
          <p:cNvPr id="11" name="Rectangle 10"/>
          <p:cNvSpPr/>
          <p:nvPr/>
        </p:nvSpPr>
        <p:spPr>
          <a:xfrm>
            <a:off x="10939547" y="3918985"/>
            <a:ext cx="363032" cy="176527"/>
          </a:xfrm>
          <a:prstGeom prst="rect">
            <a:avLst/>
          </a:prstGeom>
          <a:noFill/>
          <a:ln>
            <a:solidFill>
              <a:srgbClr val="0000FF"/>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6" name="Rectangle 35"/>
          <p:cNvSpPr/>
          <p:nvPr/>
        </p:nvSpPr>
        <p:spPr>
          <a:xfrm>
            <a:off x="10922432" y="4118354"/>
            <a:ext cx="363032" cy="176527"/>
          </a:xfrm>
          <a:prstGeom prst="rect">
            <a:avLst/>
          </a:prstGeom>
          <a:noFill/>
          <a:ln>
            <a:solidFill>
              <a:srgbClr val="FF00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9979373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smtClean="0"/>
              <a:t>Conclusions and prospects</a:t>
            </a:r>
            <a:endParaRPr lang="en-US" dirty="0"/>
          </a:p>
        </p:txBody>
      </p:sp>
      <p:sp>
        <p:nvSpPr>
          <p:cNvPr id="4" name="Espace réservé du pied de page 3"/>
          <p:cNvSpPr>
            <a:spLocks noGrp="1"/>
          </p:cNvSpPr>
          <p:nvPr>
            <p:ph type="ftr" sz="quarter" idx="14"/>
          </p:nvPr>
        </p:nvSpPr>
        <p:spPr/>
        <p:txBody>
          <a:bodyPr/>
          <a:lstStyle/>
          <a:p>
            <a:r>
              <a:rPr lang="fr-FR" b="0" dirty="0"/>
              <a:t>TWEPP 2024 30/09-4/10 2024 </a:t>
            </a:r>
          </a:p>
        </p:txBody>
      </p:sp>
      <p:sp>
        <p:nvSpPr>
          <p:cNvPr id="5" name="Espace réservé du numéro de diapositive 4"/>
          <p:cNvSpPr>
            <a:spLocks noGrp="1"/>
          </p:cNvSpPr>
          <p:nvPr>
            <p:ph type="sldNum" sz="quarter" idx="15"/>
          </p:nvPr>
        </p:nvSpPr>
        <p:spPr/>
        <p:txBody>
          <a:bodyPr/>
          <a:lstStyle/>
          <a:p>
            <a:fld id="{6D74C64A-F892-4D24-8DE4-95AE196E3A28}" type="slidenum">
              <a:rPr lang="fr-FR" smtClean="0"/>
              <a:pPr/>
              <a:t>12</a:t>
            </a:fld>
            <a:endParaRPr lang="fr-FR" dirty="0"/>
          </a:p>
        </p:txBody>
      </p:sp>
      <p:sp>
        <p:nvSpPr>
          <p:cNvPr id="2" name="ZoneTexte 1"/>
          <p:cNvSpPr txBox="1"/>
          <p:nvPr/>
        </p:nvSpPr>
        <p:spPr>
          <a:xfrm>
            <a:off x="334433" y="980728"/>
            <a:ext cx="184731" cy="369332"/>
          </a:xfrm>
          <a:prstGeom prst="rect">
            <a:avLst/>
          </a:prstGeom>
          <a:noFill/>
        </p:spPr>
        <p:txBody>
          <a:bodyPr wrap="none" rtlCol="0">
            <a:spAutoFit/>
          </a:bodyPr>
          <a:lstStyle/>
          <a:p>
            <a:endParaRPr lang="en-US" dirty="0"/>
          </a:p>
        </p:txBody>
      </p:sp>
      <p:sp>
        <p:nvSpPr>
          <p:cNvPr id="7" name="ZoneTexte 6"/>
          <p:cNvSpPr txBox="1"/>
          <p:nvPr/>
        </p:nvSpPr>
        <p:spPr>
          <a:xfrm>
            <a:off x="111572" y="703729"/>
            <a:ext cx="11889084" cy="3539430"/>
          </a:xfrm>
          <a:prstGeom prst="rect">
            <a:avLst/>
          </a:prstGeom>
          <a:noFill/>
        </p:spPr>
        <p:txBody>
          <a:bodyPr wrap="square" rtlCol="0">
            <a:spAutoFit/>
          </a:bodyPr>
          <a:lstStyle/>
          <a:p>
            <a:pPr marL="285750" indent="-285750" algn="just">
              <a:lnSpc>
                <a:spcPct val="200000"/>
              </a:lnSpc>
              <a:buFont typeface="Arial" panose="020B0604020202020204" pitchFamily="34" charset="0"/>
              <a:buChar char="•"/>
            </a:pPr>
            <a:r>
              <a:rPr lang="en-US" sz="1400" dirty="0" smtClean="0"/>
              <a:t>The </a:t>
            </a:r>
            <a:r>
              <a:rPr lang="en-US" sz="1400" b="1" dirty="0"/>
              <a:t>HKROC1B</a:t>
            </a:r>
            <a:r>
              <a:rPr lang="en-US" sz="1400" dirty="0"/>
              <a:t>, designed to reduce crosstalk, has demonstrated good overall performance, </a:t>
            </a:r>
            <a:r>
              <a:rPr lang="en-US" sz="1400" dirty="0" smtClean="0"/>
              <a:t>fitting </a:t>
            </a:r>
            <a:r>
              <a:rPr lang="en-US" sz="1400" dirty="0"/>
              <a:t>the requirements of neutrino experiments. </a:t>
            </a:r>
            <a:r>
              <a:rPr lang="en-US" sz="1400" b="1" dirty="0"/>
              <a:t>It has reduced 'diffuse crosstalk' by a factor of 2. </a:t>
            </a:r>
            <a:endParaRPr lang="en-US" sz="1400" b="1" dirty="0" smtClean="0"/>
          </a:p>
          <a:p>
            <a:pPr marL="285750" indent="-285750" algn="just">
              <a:lnSpc>
                <a:spcPct val="200000"/>
              </a:lnSpc>
              <a:buFont typeface="Arial" panose="020B0604020202020204" pitchFamily="34" charset="0"/>
              <a:buChar char="•"/>
            </a:pPr>
            <a:r>
              <a:rPr lang="en-US" sz="1400" dirty="0" smtClean="0"/>
              <a:t>The </a:t>
            </a:r>
            <a:r>
              <a:rPr lang="en-US" sz="1400" b="1" dirty="0"/>
              <a:t>HKROC1C</a:t>
            </a:r>
            <a:r>
              <a:rPr lang="en-US" sz="1400" dirty="0"/>
              <a:t>, further optimized to reduce 'diffuse crosstalk,' has shown a reduction by a </a:t>
            </a:r>
            <a:r>
              <a:rPr lang="en-US" sz="1400" b="1" dirty="0"/>
              <a:t>factor of 1.6 </a:t>
            </a:r>
            <a:r>
              <a:rPr lang="en-US" sz="1400" dirty="0"/>
              <a:t>compared to </a:t>
            </a:r>
            <a:r>
              <a:rPr lang="en-US" sz="1400" b="1" dirty="0"/>
              <a:t>HKROC1B </a:t>
            </a:r>
            <a:r>
              <a:rPr lang="en-US" sz="1400" dirty="0"/>
              <a:t>and </a:t>
            </a:r>
            <a:r>
              <a:rPr lang="en-US" sz="1400" b="1" dirty="0"/>
              <a:t>3.2 </a:t>
            </a:r>
            <a:r>
              <a:rPr lang="en-US" sz="1400" dirty="0"/>
              <a:t>compared to </a:t>
            </a:r>
            <a:r>
              <a:rPr lang="en-US" sz="1400" b="1" dirty="0"/>
              <a:t>HKROC0</a:t>
            </a:r>
            <a:r>
              <a:rPr lang="en-US" sz="1400" dirty="0"/>
              <a:t>. </a:t>
            </a:r>
            <a:r>
              <a:rPr lang="en-US" sz="1400" b="1" dirty="0"/>
              <a:t>Crosstalk is now at the noise level, with only 2 mV remaining</a:t>
            </a:r>
            <a:r>
              <a:rPr lang="en-US" sz="1400" b="1" dirty="0" smtClean="0"/>
              <a:t>.</a:t>
            </a:r>
            <a:endParaRPr lang="en-US" sz="1400" b="1" dirty="0"/>
          </a:p>
          <a:p>
            <a:pPr marL="285750" indent="-285750" algn="just">
              <a:lnSpc>
                <a:spcPct val="200000"/>
              </a:lnSpc>
              <a:buFont typeface="Arial" panose="020B0604020202020204" pitchFamily="34" charset="0"/>
              <a:buChar char="•"/>
            </a:pPr>
            <a:r>
              <a:rPr lang="en-US" sz="1400" dirty="0"/>
              <a:t>The </a:t>
            </a:r>
            <a:r>
              <a:rPr lang="en-US" sz="1400" b="1" dirty="0"/>
              <a:t>new test board</a:t>
            </a:r>
            <a:r>
              <a:rPr lang="en-US" sz="1400" dirty="0"/>
              <a:t>, designed to separate the channels into two layers, has completely </a:t>
            </a:r>
            <a:r>
              <a:rPr lang="en-US" sz="1400" b="1" dirty="0"/>
              <a:t>eliminated 'close crosstalk' </a:t>
            </a:r>
            <a:r>
              <a:rPr lang="en-US" sz="1400" dirty="0"/>
              <a:t>in the </a:t>
            </a:r>
            <a:r>
              <a:rPr lang="en-US" sz="1400" b="1" dirty="0"/>
              <a:t>HG</a:t>
            </a:r>
            <a:r>
              <a:rPr lang="en-US" sz="1400" dirty="0"/>
              <a:t> and </a:t>
            </a:r>
            <a:r>
              <a:rPr lang="en-US" sz="1400" b="1" dirty="0"/>
              <a:t>LG</a:t>
            </a:r>
            <a:r>
              <a:rPr lang="en-US" sz="1400" dirty="0"/>
              <a:t> channels and significantly </a:t>
            </a:r>
            <a:r>
              <a:rPr lang="en-US" sz="1400" b="1" dirty="0"/>
              <a:t>reduced</a:t>
            </a:r>
            <a:r>
              <a:rPr lang="en-US" sz="1400" dirty="0"/>
              <a:t> it in the </a:t>
            </a:r>
            <a:r>
              <a:rPr lang="en-US" sz="1400" b="1" dirty="0"/>
              <a:t>MG</a:t>
            </a:r>
            <a:r>
              <a:rPr lang="en-US" sz="1400" dirty="0"/>
              <a:t> channel. </a:t>
            </a:r>
            <a:endParaRPr lang="en-US" sz="1400" dirty="0" smtClean="0"/>
          </a:p>
          <a:p>
            <a:pPr marL="285750" indent="-285750" algn="just">
              <a:lnSpc>
                <a:spcPct val="200000"/>
              </a:lnSpc>
              <a:buFont typeface="Arial" panose="020B0604020202020204" pitchFamily="34" charset="0"/>
              <a:buChar char="•"/>
            </a:pPr>
            <a:r>
              <a:rPr lang="en-US" sz="1400" dirty="0" smtClean="0"/>
              <a:t>An </a:t>
            </a:r>
            <a:r>
              <a:rPr lang="en-US" sz="1400" b="1" dirty="0"/>
              <a:t>HKROC-based acquisition board </a:t>
            </a:r>
            <a:r>
              <a:rPr lang="en-US" sz="1400" dirty="0"/>
              <a:t>(21 x 29 cm) is currently in production. It includes two HKROCs and an FPGA for </a:t>
            </a:r>
            <a:r>
              <a:rPr lang="en-US" sz="1400" dirty="0" smtClean="0"/>
              <a:t>DAQ </a:t>
            </a:r>
            <a:r>
              <a:rPr lang="en-US" sz="1400" dirty="0"/>
              <a:t>and charge reconstruction. This board is specifically designed </a:t>
            </a:r>
            <a:r>
              <a:rPr lang="en-US" sz="1400" b="1" dirty="0"/>
              <a:t>to further minimize 'close crosstalk</a:t>
            </a:r>
            <a:r>
              <a:rPr lang="en-US" sz="1400" dirty="0"/>
              <a:t>' and will be tested by the end of this year</a:t>
            </a:r>
            <a:endParaRPr lang="en-US" sz="1400" dirty="0" smtClean="0"/>
          </a:p>
        </p:txBody>
      </p:sp>
      <p:pic>
        <p:nvPicPr>
          <p:cNvPr id="8" name="Imag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960096" y="4261449"/>
            <a:ext cx="4806206" cy="2313663"/>
          </a:xfrm>
          <a:prstGeom prst="rect">
            <a:avLst/>
          </a:prstGeom>
        </p:spPr>
      </p:pic>
      <p:sp>
        <p:nvSpPr>
          <p:cNvPr id="6" name="Rectangle 5"/>
          <p:cNvSpPr/>
          <p:nvPr/>
        </p:nvSpPr>
        <p:spPr>
          <a:xfrm>
            <a:off x="330580" y="4704755"/>
            <a:ext cx="6096000" cy="1384995"/>
          </a:xfrm>
          <a:prstGeom prst="rect">
            <a:avLst/>
          </a:prstGeom>
          <a:ln>
            <a:solidFill>
              <a:srgbClr val="0000FF"/>
            </a:solidFill>
          </a:ln>
        </p:spPr>
        <p:txBody>
          <a:bodyPr>
            <a:spAutoFit/>
          </a:bodyPr>
          <a:lstStyle/>
          <a:p>
            <a:pPr algn="ctr">
              <a:lnSpc>
                <a:spcPct val="150000"/>
              </a:lnSpc>
            </a:pPr>
            <a:r>
              <a:rPr lang="en-US" sz="1400" dirty="0"/>
              <a:t>Although it was designed for the Hyper-</a:t>
            </a:r>
            <a:r>
              <a:rPr lang="en-US" sz="1400" dirty="0" err="1"/>
              <a:t>Kamiokande</a:t>
            </a:r>
            <a:r>
              <a:rPr lang="en-US" sz="1400" dirty="0"/>
              <a:t> experiment, </a:t>
            </a:r>
            <a:endParaRPr lang="en-US" sz="1400" dirty="0" smtClean="0"/>
          </a:p>
          <a:p>
            <a:pPr algn="ctr">
              <a:lnSpc>
                <a:spcPct val="150000"/>
              </a:lnSpc>
            </a:pPr>
            <a:r>
              <a:rPr lang="en-US" sz="1400" dirty="0" smtClean="0"/>
              <a:t>it </a:t>
            </a:r>
            <a:r>
              <a:rPr lang="en-US" sz="1400" dirty="0"/>
              <a:t>will not be used for this detector. </a:t>
            </a:r>
            <a:endParaRPr lang="en-US" sz="1400" dirty="0" smtClean="0"/>
          </a:p>
          <a:p>
            <a:pPr algn="ctr">
              <a:lnSpc>
                <a:spcPct val="150000"/>
              </a:lnSpc>
            </a:pPr>
            <a:r>
              <a:rPr lang="en-US" sz="1400" dirty="0" smtClean="0"/>
              <a:t>However</a:t>
            </a:r>
            <a:r>
              <a:rPr lang="en-US" sz="1400" dirty="0"/>
              <a:t>, its </a:t>
            </a:r>
            <a:r>
              <a:rPr lang="en-US" sz="1400" b="1" dirty="0"/>
              <a:t>unique performance and flexibility </a:t>
            </a:r>
            <a:r>
              <a:rPr lang="en-US" sz="1400" dirty="0"/>
              <a:t>could make it useful for various </a:t>
            </a:r>
            <a:r>
              <a:rPr lang="en-US" sz="1400" dirty="0" smtClean="0"/>
              <a:t>experiments</a:t>
            </a:r>
            <a:endParaRPr lang="en-US" sz="1400" b="1" dirty="0"/>
          </a:p>
        </p:txBody>
      </p:sp>
    </p:spTree>
    <p:extLst>
      <p:ext uri="{BB962C8B-B14F-4D97-AF65-F5344CB8AC3E}">
        <p14:creationId xmlns:p14="http://schemas.microsoft.com/office/powerpoint/2010/main" val="11398271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1"/>
          <p:cNvSpPr>
            <a:spLocks noGrp="1"/>
          </p:cNvSpPr>
          <p:nvPr>
            <p:ph type="body" sz="quarter" idx="13"/>
          </p:nvPr>
        </p:nvSpPr>
        <p:spPr/>
        <p:txBody>
          <a:bodyPr/>
          <a:lstStyle/>
          <a:p>
            <a:r>
              <a:rPr lang="en-US" dirty="0" smtClean="0"/>
              <a:t>Backup</a:t>
            </a:r>
            <a:endParaRPr lang="en-US" dirty="0"/>
          </a:p>
        </p:txBody>
      </p:sp>
      <p:sp>
        <p:nvSpPr>
          <p:cNvPr id="3" name="Titre 2"/>
          <p:cNvSpPr>
            <a:spLocks noGrp="1"/>
          </p:cNvSpPr>
          <p:nvPr>
            <p:ph type="title"/>
          </p:nvPr>
        </p:nvSpPr>
        <p:spPr/>
        <p:txBody>
          <a:bodyPr/>
          <a:lstStyle/>
          <a:p>
            <a:endParaRPr lang="en-US"/>
          </a:p>
        </p:txBody>
      </p:sp>
      <p:sp>
        <p:nvSpPr>
          <p:cNvPr id="4" name="Espace réservé du pied de page 3"/>
          <p:cNvSpPr>
            <a:spLocks noGrp="1"/>
          </p:cNvSpPr>
          <p:nvPr>
            <p:ph type="ftr" sz="quarter" idx="14"/>
          </p:nvPr>
        </p:nvSpPr>
        <p:spPr/>
        <p:txBody>
          <a:bodyPr/>
          <a:lstStyle/>
          <a:p>
            <a:endParaRPr lang="fr-FR" dirty="0"/>
          </a:p>
        </p:txBody>
      </p:sp>
      <p:sp>
        <p:nvSpPr>
          <p:cNvPr id="5" name="Espace réservé du numéro de diapositive 4"/>
          <p:cNvSpPr>
            <a:spLocks noGrp="1"/>
          </p:cNvSpPr>
          <p:nvPr>
            <p:ph type="sldNum" sz="quarter" idx="15"/>
          </p:nvPr>
        </p:nvSpPr>
        <p:spPr/>
        <p:txBody>
          <a:bodyPr/>
          <a:lstStyle/>
          <a:p>
            <a:fld id="{6D74C64A-F892-4D24-8DE4-95AE196E3A28}" type="slidenum">
              <a:rPr lang="fr-FR" smtClean="0"/>
              <a:pPr/>
              <a:t>13</a:t>
            </a:fld>
            <a:endParaRPr lang="fr-FR" dirty="0"/>
          </a:p>
        </p:txBody>
      </p:sp>
    </p:spTree>
    <p:extLst>
      <p:ext uri="{BB962C8B-B14F-4D97-AF65-F5344CB8AC3E}">
        <p14:creationId xmlns:p14="http://schemas.microsoft.com/office/powerpoint/2010/main" val="32750555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a:t>Diffuse crosstalk</a:t>
            </a:r>
          </a:p>
        </p:txBody>
      </p:sp>
      <p:sp>
        <p:nvSpPr>
          <p:cNvPr id="4" name="Espace réservé du pied de page 3"/>
          <p:cNvSpPr>
            <a:spLocks noGrp="1"/>
          </p:cNvSpPr>
          <p:nvPr>
            <p:ph type="ftr" sz="quarter" idx="14"/>
          </p:nvPr>
        </p:nvSpPr>
        <p:spPr/>
        <p:txBody>
          <a:bodyPr/>
          <a:lstStyle/>
          <a:p>
            <a:endParaRPr lang="fr-FR" dirty="0"/>
          </a:p>
        </p:txBody>
      </p:sp>
      <p:sp>
        <p:nvSpPr>
          <p:cNvPr id="5" name="Espace réservé du numéro de diapositive 4"/>
          <p:cNvSpPr>
            <a:spLocks noGrp="1"/>
          </p:cNvSpPr>
          <p:nvPr>
            <p:ph type="sldNum" sz="quarter" idx="15"/>
          </p:nvPr>
        </p:nvSpPr>
        <p:spPr/>
        <p:txBody>
          <a:bodyPr/>
          <a:lstStyle/>
          <a:p>
            <a:fld id="{6D74C64A-F892-4D24-8DE4-95AE196E3A28}" type="slidenum">
              <a:rPr lang="fr-FR" smtClean="0"/>
              <a:pPr/>
              <a:t>14</a:t>
            </a:fld>
            <a:endParaRPr lang="fr-FR" dirty="0"/>
          </a:p>
        </p:txBody>
      </p:sp>
      <p:grpSp>
        <p:nvGrpSpPr>
          <p:cNvPr id="6" name="Groupe 5"/>
          <p:cNvGrpSpPr/>
          <p:nvPr/>
        </p:nvGrpSpPr>
        <p:grpSpPr>
          <a:xfrm>
            <a:off x="5231904" y="1700808"/>
            <a:ext cx="3676860" cy="2907907"/>
            <a:chOff x="5323087" y="2846272"/>
            <a:chExt cx="3441129" cy="2437174"/>
          </a:xfrm>
        </p:grpSpPr>
        <p:pic>
          <p:nvPicPr>
            <p:cNvPr id="7" name="Image 6" descr="C:\OMEGA\HyperK\DOC_per_HKOC\Technical_report\calibration_block.jpg"/>
            <p:cNvPicPr/>
            <p:nvPr/>
          </p:nvPicPr>
          <p:blipFill>
            <a:blip r:embed="rId2">
              <a:extLst>
                <a:ext uri="{28A0092B-C50C-407E-A947-70E740481C1C}">
                  <a14:useLocalDpi xmlns:a14="http://schemas.microsoft.com/office/drawing/2010/main" val="0"/>
                </a:ext>
              </a:extLst>
            </a:blip>
            <a:srcRect/>
            <a:stretch>
              <a:fillRect/>
            </a:stretch>
          </p:blipFill>
          <p:spPr bwMode="auto">
            <a:xfrm>
              <a:off x="5417771" y="2846272"/>
              <a:ext cx="3346445" cy="2437174"/>
            </a:xfrm>
            <a:prstGeom prst="rect">
              <a:avLst/>
            </a:prstGeom>
            <a:noFill/>
            <a:ln>
              <a:noFill/>
            </a:ln>
          </p:spPr>
        </p:pic>
        <p:cxnSp>
          <p:nvCxnSpPr>
            <p:cNvPr id="8" name="Connecteur droit 7"/>
            <p:cNvCxnSpPr/>
            <p:nvPr/>
          </p:nvCxnSpPr>
          <p:spPr>
            <a:xfrm>
              <a:off x="6992120" y="3615034"/>
              <a:ext cx="117264" cy="0"/>
            </a:xfrm>
            <a:prstGeom prst="line">
              <a:avLst/>
            </a:prstGeom>
          </p:spPr>
          <p:style>
            <a:lnRef idx="2">
              <a:schemeClr val="dk1"/>
            </a:lnRef>
            <a:fillRef idx="0">
              <a:schemeClr val="dk1"/>
            </a:fillRef>
            <a:effectRef idx="1">
              <a:schemeClr val="dk1"/>
            </a:effectRef>
            <a:fontRef idx="minor">
              <a:schemeClr val="tx1"/>
            </a:fontRef>
          </p:style>
        </p:cxnSp>
        <p:cxnSp>
          <p:nvCxnSpPr>
            <p:cNvPr id="9" name="Connecteur droit 8"/>
            <p:cNvCxnSpPr/>
            <p:nvPr/>
          </p:nvCxnSpPr>
          <p:spPr>
            <a:xfrm>
              <a:off x="6992120" y="3615034"/>
              <a:ext cx="0" cy="174139"/>
            </a:xfrm>
            <a:prstGeom prst="line">
              <a:avLst/>
            </a:prstGeom>
          </p:spPr>
          <p:style>
            <a:lnRef idx="2">
              <a:schemeClr val="dk1"/>
            </a:lnRef>
            <a:fillRef idx="0">
              <a:schemeClr val="dk1"/>
            </a:fillRef>
            <a:effectRef idx="1">
              <a:schemeClr val="dk1"/>
            </a:effectRef>
            <a:fontRef idx="minor">
              <a:schemeClr val="tx1"/>
            </a:fontRef>
          </p:style>
        </p:cxnSp>
        <p:cxnSp>
          <p:nvCxnSpPr>
            <p:cNvPr id="10" name="Connecteur droit 9"/>
            <p:cNvCxnSpPr/>
            <p:nvPr/>
          </p:nvCxnSpPr>
          <p:spPr>
            <a:xfrm>
              <a:off x="6897762" y="3625983"/>
              <a:ext cx="0" cy="174139"/>
            </a:xfrm>
            <a:prstGeom prst="line">
              <a:avLst/>
            </a:prstGeom>
          </p:spPr>
          <p:style>
            <a:lnRef idx="2">
              <a:schemeClr val="dk1"/>
            </a:lnRef>
            <a:fillRef idx="0">
              <a:schemeClr val="dk1"/>
            </a:fillRef>
            <a:effectRef idx="1">
              <a:schemeClr val="dk1"/>
            </a:effectRef>
            <a:fontRef idx="minor">
              <a:schemeClr val="tx1"/>
            </a:fontRef>
          </p:style>
        </p:cxnSp>
        <p:cxnSp>
          <p:nvCxnSpPr>
            <p:cNvPr id="11" name="Connecteur droit 10"/>
            <p:cNvCxnSpPr/>
            <p:nvPr/>
          </p:nvCxnSpPr>
          <p:spPr>
            <a:xfrm>
              <a:off x="7106012" y="3800122"/>
              <a:ext cx="0" cy="174139"/>
            </a:xfrm>
            <a:prstGeom prst="line">
              <a:avLst/>
            </a:prstGeom>
          </p:spPr>
          <p:style>
            <a:lnRef idx="2">
              <a:schemeClr val="dk1"/>
            </a:lnRef>
            <a:fillRef idx="0">
              <a:schemeClr val="dk1"/>
            </a:fillRef>
            <a:effectRef idx="1">
              <a:schemeClr val="dk1"/>
            </a:effectRef>
            <a:fontRef idx="minor">
              <a:schemeClr val="tx1"/>
            </a:fontRef>
          </p:style>
        </p:cxnSp>
        <p:cxnSp>
          <p:nvCxnSpPr>
            <p:cNvPr id="12" name="Connecteur droit 11"/>
            <p:cNvCxnSpPr/>
            <p:nvPr/>
          </p:nvCxnSpPr>
          <p:spPr>
            <a:xfrm>
              <a:off x="6992120" y="3975381"/>
              <a:ext cx="234529" cy="0"/>
            </a:xfrm>
            <a:prstGeom prst="line">
              <a:avLst/>
            </a:prstGeom>
          </p:spPr>
          <p:style>
            <a:lnRef idx="2">
              <a:schemeClr val="dk1"/>
            </a:lnRef>
            <a:fillRef idx="0">
              <a:schemeClr val="dk1"/>
            </a:fillRef>
            <a:effectRef idx="1">
              <a:schemeClr val="dk1"/>
            </a:effectRef>
            <a:fontRef idx="minor">
              <a:schemeClr val="tx1"/>
            </a:fontRef>
          </p:style>
        </p:cxnSp>
        <p:cxnSp>
          <p:nvCxnSpPr>
            <p:cNvPr id="13" name="Connecteur droit 12"/>
            <p:cNvCxnSpPr/>
            <p:nvPr/>
          </p:nvCxnSpPr>
          <p:spPr>
            <a:xfrm>
              <a:off x="6992120" y="3803740"/>
              <a:ext cx="117264" cy="0"/>
            </a:xfrm>
            <a:prstGeom prst="line">
              <a:avLst/>
            </a:prstGeom>
          </p:spPr>
          <p:style>
            <a:lnRef idx="2">
              <a:schemeClr val="dk1"/>
            </a:lnRef>
            <a:fillRef idx="0">
              <a:schemeClr val="dk1"/>
            </a:fillRef>
            <a:effectRef idx="1">
              <a:schemeClr val="dk1"/>
            </a:effectRef>
            <a:fontRef idx="minor">
              <a:schemeClr val="tx1"/>
            </a:fontRef>
          </p:style>
        </p:cxnSp>
        <p:cxnSp>
          <p:nvCxnSpPr>
            <p:cNvPr id="14" name="Connecteur droit 13"/>
            <p:cNvCxnSpPr/>
            <p:nvPr/>
          </p:nvCxnSpPr>
          <p:spPr>
            <a:xfrm>
              <a:off x="7025474" y="4047082"/>
              <a:ext cx="117264" cy="0"/>
            </a:xfrm>
            <a:prstGeom prst="line">
              <a:avLst/>
            </a:prstGeom>
          </p:spPr>
          <p:style>
            <a:lnRef idx="2">
              <a:schemeClr val="dk1"/>
            </a:lnRef>
            <a:fillRef idx="0">
              <a:schemeClr val="dk1"/>
            </a:fillRef>
            <a:effectRef idx="1">
              <a:schemeClr val="dk1"/>
            </a:effectRef>
            <a:fontRef idx="minor">
              <a:schemeClr val="tx1"/>
            </a:fontRef>
          </p:style>
        </p:cxnSp>
        <p:cxnSp>
          <p:nvCxnSpPr>
            <p:cNvPr id="15" name="Connecteur droit 14"/>
            <p:cNvCxnSpPr/>
            <p:nvPr/>
          </p:nvCxnSpPr>
          <p:spPr>
            <a:xfrm>
              <a:off x="7106012" y="3543026"/>
              <a:ext cx="0" cy="72008"/>
            </a:xfrm>
            <a:prstGeom prst="line">
              <a:avLst/>
            </a:prstGeom>
          </p:spPr>
          <p:style>
            <a:lnRef idx="2">
              <a:schemeClr val="dk1"/>
            </a:lnRef>
            <a:fillRef idx="0">
              <a:schemeClr val="dk1"/>
            </a:fillRef>
            <a:effectRef idx="1">
              <a:schemeClr val="dk1"/>
            </a:effectRef>
            <a:fontRef idx="minor">
              <a:schemeClr val="tx1"/>
            </a:fontRef>
          </p:style>
        </p:cxnSp>
        <p:cxnSp>
          <p:nvCxnSpPr>
            <p:cNvPr id="16" name="Connecteur droit 15"/>
            <p:cNvCxnSpPr/>
            <p:nvPr/>
          </p:nvCxnSpPr>
          <p:spPr>
            <a:xfrm>
              <a:off x="6772877" y="3714721"/>
              <a:ext cx="117264" cy="0"/>
            </a:xfrm>
            <a:prstGeom prst="line">
              <a:avLst/>
            </a:prstGeom>
          </p:spPr>
          <p:style>
            <a:lnRef idx="2">
              <a:schemeClr val="dk1"/>
            </a:lnRef>
            <a:fillRef idx="0">
              <a:schemeClr val="dk1"/>
            </a:fillRef>
            <a:effectRef idx="1">
              <a:schemeClr val="dk1"/>
            </a:effectRef>
            <a:fontRef idx="minor">
              <a:schemeClr val="tx1"/>
            </a:fontRef>
          </p:style>
        </p:cxnSp>
        <p:sp>
          <p:nvSpPr>
            <p:cNvPr id="17" name="ZoneTexte 16"/>
            <p:cNvSpPr txBox="1"/>
            <p:nvPr/>
          </p:nvSpPr>
          <p:spPr>
            <a:xfrm>
              <a:off x="6476394" y="3534412"/>
              <a:ext cx="458780" cy="215444"/>
            </a:xfrm>
            <a:prstGeom prst="rect">
              <a:avLst/>
            </a:prstGeom>
            <a:noFill/>
          </p:spPr>
          <p:txBody>
            <a:bodyPr wrap="none" rtlCol="0">
              <a:spAutoFit/>
            </a:bodyPr>
            <a:lstStyle/>
            <a:p>
              <a:r>
                <a:rPr lang="en-US" sz="800" b="1" dirty="0" err="1" smtClean="0">
                  <a:solidFill>
                    <a:srgbClr val="C00000"/>
                  </a:solidFill>
                </a:rPr>
                <a:t>cmdb</a:t>
              </a:r>
              <a:endParaRPr lang="en-US" sz="800" b="1" dirty="0">
                <a:solidFill>
                  <a:srgbClr val="C00000"/>
                </a:solidFill>
              </a:endParaRPr>
            </a:p>
          </p:txBody>
        </p:sp>
        <p:sp>
          <p:nvSpPr>
            <p:cNvPr id="18" name="ZoneTexte 17"/>
            <p:cNvSpPr txBox="1"/>
            <p:nvPr/>
          </p:nvSpPr>
          <p:spPr>
            <a:xfrm>
              <a:off x="7142738" y="3010484"/>
              <a:ext cx="396262" cy="215444"/>
            </a:xfrm>
            <a:prstGeom prst="rect">
              <a:avLst/>
            </a:prstGeom>
            <a:solidFill>
              <a:schemeClr val="bg1"/>
            </a:solidFill>
          </p:spPr>
          <p:txBody>
            <a:bodyPr wrap="none" rtlCol="0">
              <a:spAutoFit/>
            </a:bodyPr>
            <a:lstStyle/>
            <a:p>
              <a:r>
                <a:rPr lang="en-US" sz="800" b="1" dirty="0" err="1" smtClean="0">
                  <a:solidFill>
                    <a:srgbClr val="C00000"/>
                  </a:solidFill>
                </a:rPr>
                <a:t>cmd</a:t>
              </a:r>
              <a:endParaRPr lang="en-US" sz="800" b="1" dirty="0">
                <a:solidFill>
                  <a:srgbClr val="C00000"/>
                </a:solidFill>
              </a:endParaRPr>
            </a:p>
          </p:txBody>
        </p:sp>
        <p:sp>
          <p:nvSpPr>
            <p:cNvPr id="19" name="Ellipse 18"/>
            <p:cNvSpPr/>
            <p:nvPr/>
          </p:nvSpPr>
          <p:spPr>
            <a:xfrm>
              <a:off x="6385887" y="3399010"/>
              <a:ext cx="1153113" cy="80851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Ellipse 19"/>
            <p:cNvSpPr/>
            <p:nvPr/>
          </p:nvSpPr>
          <p:spPr>
            <a:xfrm>
              <a:off x="5323087" y="3625561"/>
              <a:ext cx="416564" cy="39521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ZoneTexte 21"/>
          <p:cNvSpPr txBox="1"/>
          <p:nvPr/>
        </p:nvSpPr>
        <p:spPr>
          <a:xfrm>
            <a:off x="775633" y="1052736"/>
            <a:ext cx="184731" cy="369332"/>
          </a:xfrm>
          <a:prstGeom prst="rect">
            <a:avLst/>
          </a:prstGeom>
          <a:noFill/>
        </p:spPr>
        <p:txBody>
          <a:bodyPr wrap="none" rtlCol="0">
            <a:spAutoFit/>
          </a:bodyPr>
          <a:lstStyle/>
          <a:p>
            <a:endParaRPr lang="en-US" dirty="0"/>
          </a:p>
        </p:txBody>
      </p:sp>
      <p:sp>
        <p:nvSpPr>
          <p:cNvPr id="26" name="ZoneTexte 25"/>
          <p:cNvSpPr txBox="1"/>
          <p:nvPr/>
        </p:nvSpPr>
        <p:spPr>
          <a:xfrm>
            <a:off x="42066" y="671727"/>
            <a:ext cx="12149934" cy="4832092"/>
          </a:xfrm>
          <a:prstGeom prst="rect">
            <a:avLst/>
          </a:prstGeom>
          <a:noFill/>
        </p:spPr>
        <p:txBody>
          <a:bodyPr wrap="square" rtlCol="0">
            <a:spAutoFit/>
          </a:bodyPr>
          <a:lstStyle/>
          <a:p>
            <a:pPr algn="just">
              <a:lnSpc>
                <a:spcPct val="200000"/>
              </a:lnSpc>
            </a:pPr>
            <a:r>
              <a:rPr lang="en-US" sz="1400" dirty="0" smtClean="0">
                <a:sym typeface="Wingdings" panose="05000000000000000000" pitchFamily="2" charset="2"/>
              </a:rPr>
              <a:t>For </a:t>
            </a:r>
            <a:r>
              <a:rPr lang="en-US" sz="1400" b="1" dirty="0">
                <a:sym typeface="Wingdings" panose="05000000000000000000" pitchFamily="2" charset="2"/>
              </a:rPr>
              <a:t>HKROC1C </a:t>
            </a:r>
            <a:r>
              <a:rPr lang="en-US" sz="1400" dirty="0">
                <a:sym typeface="Wingdings" panose="05000000000000000000" pitchFamily="2" charset="2"/>
              </a:rPr>
              <a:t>(</a:t>
            </a:r>
            <a:r>
              <a:rPr lang="en-US" sz="1400" dirty="0" smtClean="0">
                <a:sym typeface="Wingdings" panose="05000000000000000000" pitchFamily="2" charset="2"/>
              </a:rPr>
              <a:t>2022 </a:t>
            </a:r>
            <a:r>
              <a:rPr lang="en-US" sz="1400" dirty="0">
                <a:sym typeface="Wingdings" panose="05000000000000000000" pitchFamily="2" charset="2"/>
              </a:rPr>
              <a:t>version):</a:t>
            </a:r>
            <a:endParaRPr lang="en-US" sz="1400" dirty="0" smtClean="0">
              <a:sym typeface="Wingdings" panose="05000000000000000000" pitchFamily="2" charset="2"/>
            </a:endParaRPr>
          </a:p>
          <a:p>
            <a:pPr algn="just">
              <a:lnSpc>
                <a:spcPct val="200000"/>
              </a:lnSpc>
            </a:pPr>
            <a:r>
              <a:rPr lang="en-US" sz="1400" dirty="0" smtClean="0">
                <a:sym typeface="Wingdings" panose="05000000000000000000" pitchFamily="2" charset="2"/>
              </a:rPr>
              <a:t>The </a:t>
            </a:r>
            <a:r>
              <a:rPr lang="en-US" sz="1400" dirty="0">
                <a:sym typeface="Wingdings" panose="05000000000000000000" pitchFamily="2" charset="2"/>
              </a:rPr>
              <a:t>"diffuse crosstalk" was observed in measurements, verified through simulations, and understood. </a:t>
            </a:r>
            <a:endParaRPr lang="en-US" sz="1400" dirty="0" smtClean="0">
              <a:sym typeface="Wingdings" panose="05000000000000000000" pitchFamily="2" charset="2"/>
            </a:endParaRPr>
          </a:p>
          <a:p>
            <a:pPr algn="just">
              <a:lnSpc>
                <a:spcPct val="200000"/>
              </a:lnSpc>
            </a:pPr>
            <a:r>
              <a:rPr lang="en-US" sz="1400" dirty="0" smtClean="0">
                <a:sym typeface="Wingdings" panose="05000000000000000000" pitchFamily="2" charset="2"/>
              </a:rPr>
              <a:t>Three </a:t>
            </a:r>
            <a:r>
              <a:rPr lang="en-US" sz="1400" dirty="0">
                <a:sym typeface="Wingdings" panose="05000000000000000000" pitchFamily="2" charset="2"/>
              </a:rPr>
              <a:t>main sources of crosstalk were identified:</a:t>
            </a:r>
          </a:p>
          <a:p>
            <a:pPr algn="just">
              <a:lnSpc>
                <a:spcPct val="200000"/>
              </a:lnSpc>
            </a:pPr>
            <a:endParaRPr lang="en-US" sz="1400" dirty="0">
              <a:sym typeface="Wingdings" panose="05000000000000000000" pitchFamily="2" charset="2"/>
            </a:endParaRPr>
          </a:p>
          <a:p>
            <a:pPr marL="285750" indent="-285750" algn="just">
              <a:lnSpc>
                <a:spcPct val="200000"/>
              </a:lnSpc>
              <a:buFont typeface="Arial" panose="020B0604020202020204" pitchFamily="34" charset="0"/>
              <a:buChar char="•"/>
            </a:pPr>
            <a:r>
              <a:rPr lang="en-US" sz="1400" dirty="0">
                <a:sym typeface="Wingdings" panose="05000000000000000000" pitchFamily="2" charset="2"/>
              </a:rPr>
              <a:t>    PA bias → </a:t>
            </a:r>
            <a:r>
              <a:rPr lang="en-US" sz="1400" dirty="0" err="1">
                <a:sym typeface="Wingdings" panose="05000000000000000000" pitchFamily="2" charset="2"/>
              </a:rPr>
              <a:t>Cdecoupling</a:t>
            </a:r>
            <a:r>
              <a:rPr lang="en-US" sz="1400" dirty="0">
                <a:sym typeface="Wingdings" panose="05000000000000000000" pitchFamily="2" charset="2"/>
              </a:rPr>
              <a:t> + pins</a:t>
            </a:r>
          </a:p>
          <a:p>
            <a:pPr marL="285750" indent="-285750" algn="just">
              <a:lnSpc>
                <a:spcPct val="200000"/>
              </a:lnSpc>
              <a:buFont typeface="Arial" panose="020B0604020202020204" pitchFamily="34" charset="0"/>
              <a:buChar char="•"/>
            </a:pPr>
            <a:r>
              <a:rPr lang="en-US" sz="1400" dirty="0">
                <a:sym typeface="Wingdings" panose="05000000000000000000" pitchFamily="2" charset="2"/>
              </a:rPr>
              <a:t>    Shaper references → </a:t>
            </a:r>
            <a:r>
              <a:rPr lang="en-US" sz="1400" dirty="0" err="1">
                <a:sym typeface="Wingdings" panose="05000000000000000000" pitchFamily="2" charset="2"/>
              </a:rPr>
              <a:t>Cdecoupling</a:t>
            </a:r>
            <a:r>
              <a:rPr lang="en-US" sz="1400" dirty="0">
                <a:sym typeface="Wingdings" panose="05000000000000000000" pitchFamily="2" charset="2"/>
              </a:rPr>
              <a:t> + pins</a:t>
            </a:r>
          </a:p>
          <a:p>
            <a:pPr marL="285750" indent="-285750" algn="just">
              <a:lnSpc>
                <a:spcPct val="200000"/>
              </a:lnSpc>
              <a:buFont typeface="Arial" panose="020B0604020202020204" pitchFamily="34" charset="0"/>
              <a:buChar char="•"/>
            </a:pPr>
            <a:r>
              <a:rPr lang="en-US" sz="1400" dirty="0">
                <a:sym typeface="Wingdings" panose="05000000000000000000" pitchFamily="2" charset="2"/>
              </a:rPr>
              <a:t>    </a:t>
            </a:r>
            <a:r>
              <a:rPr lang="en-US" sz="1400" dirty="0" err="1">
                <a:sym typeface="Wingdings" panose="05000000000000000000" pitchFamily="2" charset="2"/>
              </a:rPr>
              <a:t>Ctest</a:t>
            </a:r>
            <a:r>
              <a:rPr lang="en-US" sz="1400" dirty="0">
                <a:sym typeface="Wingdings" panose="05000000000000000000" pitchFamily="2" charset="2"/>
              </a:rPr>
              <a:t> → New input calibration block structure</a:t>
            </a:r>
          </a:p>
          <a:p>
            <a:pPr algn="just">
              <a:lnSpc>
                <a:spcPct val="200000"/>
              </a:lnSpc>
            </a:pPr>
            <a:endParaRPr lang="en-US" sz="1400" dirty="0">
              <a:sym typeface="Wingdings" panose="05000000000000000000" pitchFamily="2" charset="2"/>
            </a:endParaRPr>
          </a:p>
          <a:p>
            <a:pPr algn="just">
              <a:lnSpc>
                <a:spcPct val="200000"/>
              </a:lnSpc>
            </a:pPr>
            <a:r>
              <a:rPr lang="en-US" sz="1400" dirty="0">
                <a:sym typeface="Wingdings" panose="05000000000000000000" pitchFamily="2" charset="2"/>
              </a:rPr>
              <a:t>For </a:t>
            </a:r>
            <a:r>
              <a:rPr lang="en-US" sz="1400" b="1" dirty="0">
                <a:sym typeface="Wingdings" panose="05000000000000000000" pitchFamily="2" charset="2"/>
              </a:rPr>
              <a:t>HKROC1C </a:t>
            </a:r>
            <a:r>
              <a:rPr lang="en-US" sz="1400" dirty="0">
                <a:sym typeface="Wingdings" panose="05000000000000000000" pitchFamily="2" charset="2"/>
              </a:rPr>
              <a:t>(2023 version):</a:t>
            </a:r>
          </a:p>
          <a:p>
            <a:pPr algn="just">
              <a:lnSpc>
                <a:spcPct val="200000"/>
              </a:lnSpc>
            </a:pPr>
            <a:endParaRPr lang="en-US" sz="1400" dirty="0">
              <a:sym typeface="Wingdings" panose="05000000000000000000" pitchFamily="2" charset="2"/>
            </a:endParaRPr>
          </a:p>
          <a:p>
            <a:pPr algn="just">
              <a:lnSpc>
                <a:spcPct val="200000"/>
              </a:lnSpc>
            </a:pPr>
            <a:r>
              <a:rPr lang="en-US" sz="1400" dirty="0">
                <a:sym typeface="Wingdings" panose="05000000000000000000" pitchFamily="2" charset="2"/>
              </a:rPr>
              <a:t>An additional PA bias was better decoupled in the layout and on the external board.</a:t>
            </a:r>
          </a:p>
        </p:txBody>
      </p:sp>
    </p:spTree>
    <p:extLst>
      <p:ext uri="{BB962C8B-B14F-4D97-AF65-F5344CB8AC3E}">
        <p14:creationId xmlns:p14="http://schemas.microsoft.com/office/powerpoint/2010/main" val="27853381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a:t>HKROC operating modes</a:t>
            </a:r>
          </a:p>
        </p:txBody>
      </p:sp>
      <p:sp>
        <p:nvSpPr>
          <p:cNvPr id="4" name="Espace réservé du pied de page 3"/>
          <p:cNvSpPr>
            <a:spLocks noGrp="1"/>
          </p:cNvSpPr>
          <p:nvPr>
            <p:ph type="ftr" sz="quarter" idx="14"/>
          </p:nvPr>
        </p:nvSpPr>
        <p:spPr/>
        <p:txBody>
          <a:bodyPr/>
          <a:lstStyle/>
          <a:p>
            <a:endParaRPr lang="fr-FR" dirty="0"/>
          </a:p>
        </p:txBody>
      </p:sp>
      <p:sp>
        <p:nvSpPr>
          <p:cNvPr id="5" name="Espace réservé du numéro de diapositive 4"/>
          <p:cNvSpPr>
            <a:spLocks noGrp="1"/>
          </p:cNvSpPr>
          <p:nvPr>
            <p:ph type="sldNum" sz="quarter" idx="15"/>
          </p:nvPr>
        </p:nvSpPr>
        <p:spPr/>
        <p:txBody>
          <a:bodyPr/>
          <a:lstStyle/>
          <a:p>
            <a:fld id="{6D74C64A-F892-4D24-8DE4-95AE196E3A28}" type="slidenum">
              <a:rPr lang="fr-FR" smtClean="0"/>
              <a:pPr/>
              <a:t>15</a:t>
            </a:fld>
            <a:endParaRPr lang="fr-FR" dirty="0"/>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2600" y="2031560"/>
            <a:ext cx="8142765" cy="3652670"/>
          </a:xfrm>
          <a:prstGeom prst="rect">
            <a:avLst/>
          </a:prstGeom>
        </p:spPr>
      </p:pic>
      <p:sp>
        <p:nvSpPr>
          <p:cNvPr id="8" name="Rectangle 7"/>
          <p:cNvSpPr/>
          <p:nvPr/>
        </p:nvSpPr>
        <p:spPr>
          <a:xfrm>
            <a:off x="1831678" y="5702513"/>
            <a:ext cx="1770731" cy="600164"/>
          </a:xfrm>
          <a:prstGeom prst="rect">
            <a:avLst/>
          </a:prstGeom>
          <a:ln w="28575">
            <a:solidFill>
              <a:srgbClr val="FF0000"/>
            </a:solidFill>
          </a:ln>
        </p:spPr>
        <p:txBody>
          <a:bodyPr wrap="square">
            <a:spAutoFit/>
          </a:bodyPr>
          <a:lstStyle/>
          <a:p>
            <a:r>
              <a:rPr lang="en-US" sz="1100" b="1" dirty="0" smtClean="0">
                <a:latin typeface="+mj-lt"/>
              </a:rPr>
              <a:t>NORMAL MODE:</a:t>
            </a:r>
          </a:p>
          <a:p>
            <a:r>
              <a:rPr lang="en-US" sz="1100" b="1" dirty="0" smtClean="0">
                <a:latin typeface="+mj-lt"/>
              </a:rPr>
              <a:t>DATA FRAME </a:t>
            </a:r>
            <a:r>
              <a:rPr lang="en-US" sz="1100" dirty="0" smtClean="0">
                <a:latin typeface="+mj-lt"/>
              </a:rPr>
              <a:t>for </a:t>
            </a:r>
            <a:r>
              <a:rPr lang="en-US" sz="1100" dirty="0" smtClean="0">
                <a:solidFill>
                  <a:srgbClr val="FF0000"/>
                </a:solidFill>
                <a:latin typeface="+mj-lt"/>
              </a:rPr>
              <a:t>9 </a:t>
            </a:r>
            <a:r>
              <a:rPr lang="en-US" sz="1100" dirty="0" err="1" smtClean="0">
                <a:solidFill>
                  <a:srgbClr val="FF0000"/>
                </a:solidFill>
                <a:latin typeface="+mj-lt"/>
              </a:rPr>
              <a:t>chs</a:t>
            </a:r>
            <a:r>
              <a:rPr lang="en-US" sz="1100" dirty="0" smtClean="0">
                <a:solidFill>
                  <a:srgbClr val="FF0000"/>
                </a:solidFill>
                <a:latin typeface="+mj-lt"/>
              </a:rPr>
              <a:t>: </a:t>
            </a:r>
          </a:p>
          <a:p>
            <a:r>
              <a:rPr lang="en-US" sz="1100" b="1" dirty="0" smtClean="0">
                <a:solidFill>
                  <a:srgbClr val="FF0000"/>
                </a:solidFill>
                <a:latin typeface="+mj-lt"/>
              </a:rPr>
              <a:t>10 words </a:t>
            </a:r>
            <a:r>
              <a:rPr lang="en-US" sz="1100" b="1" dirty="0" smtClean="0">
                <a:latin typeface="+mj-lt"/>
              </a:rPr>
              <a:t>of 32bits</a:t>
            </a:r>
            <a:endParaRPr lang="en-US" sz="1100" b="1" dirty="0">
              <a:latin typeface="+mj-lt"/>
            </a:endParaRPr>
          </a:p>
        </p:txBody>
      </p:sp>
      <p:sp>
        <p:nvSpPr>
          <p:cNvPr id="9" name="Rectangle 8"/>
          <p:cNvSpPr/>
          <p:nvPr/>
        </p:nvSpPr>
        <p:spPr>
          <a:xfrm>
            <a:off x="4568378" y="5096271"/>
            <a:ext cx="1898276" cy="600164"/>
          </a:xfrm>
          <a:prstGeom prst="rect">
            <a:avLst/>
          </a:prstGeom>
          <a:ln w="28575">
            <a:solidFill>
              <a:srgbClr val="FF0000"/>
            </a:solidFill>
          </a:ln>
        </p:spPr>
        <p:txBody>
          <a:bodyPr wrap="square">
            <a:spAutoFit/>
          </a:bodyPr>
          <a:lstStyle/>
          <a:p>
            <a:r>
              <a:rPr lang="en-US" sz="1100" b="1" dirty="0" smtClean="0">
                <a:latin typeface="+mj-lt"/>
              </a:rPr>
              <a:t>SUPERNOVA MODE:</a:t>
            </a:r>
          </a:p>
          <a:p>
            <a:r>
              <a:rPr lang="en-US" sz="1100" b="1" dirty="0" smtClean="0">
                <a:latin typeface="+mj-lt"/>
              </a:rPr>
              <a:t>DATA FRAME </a:t>
            </a:r>
            <a:r>
              <a:rPr lang="en-US" sz="1100" dirty="0" smtClean="0">
                <a:latin typeface="+mj-lt"/>
              </a:rPr>
              <a:t>for </a:t>
            </a:r>
            <a:r>
              <a:rPr lang="en-US" sz="1100" dirty="0" smtClean="0">
                <a:solidFill>
                  <a:srgbClr val="FF0000"/>
                </a:solidFill>
                <a:latin typeface="+mj-lt"/>
              </a:rPr>
              <a:t>9 </a:t>
            </a:r>
            <a:r>
              <a:rPr lang="en-US" sz="1100" dirty="0" err="1" smtClean="0">
                <a:solidFill>
                  <a:srgbClr val="FF0000"/>
                </a:solidFill>
                <a:latin typeface="+mj-lt"/>
              </a:rPr>
              <a:t>chs</a:t>
            </a:r>
            <a:r>
              <a:rPr lang="en-US" sz="1100" dirty="0" smtClean="0">
                <a:solidFill>
                  <a:srgbClr val="FF0000"/>
                </a:solidFill>
                <a:latin typeface="+mj-lt"/>
              </a:rPr>
              <a:t>: </a:t>
            </a:r>
          </a:p>
          <a:p>
            <a:r>
              <a:rPr lang="en-US" sz="1100" b="1" dirty="0" smtClean="0">
                <a:solidFill>
                  <a:srgbClr val="FF0000"/>
                </a:solidFill>
                <a:latin typeface="+mj-lt"/>
              </a:rPr>
              <a:t>4 </a:t>
            </a:r>
            <a:r>
              <a:rPr lang="en-US" sz="1100" b="1" dirty="0">
                <a:solidFill>
                  <a:srgbClr val="FF0000"/>
                </a:solidFill>
                <a:latin typeface="+mj-lt"/>
              </a:rPr>
              <a:t>words </a:t>
            </a:r>
            <a:r>
              <a:rPr lang="en-US" sz="1100" b="1" dirty="0">
                <a:latin typeface="+mj-lt"/>
              </a:rPr>
              <a:t>of </a:t>
            </a:r>
            <a:r>
              <a:rPr lang="en-US" sz="1100" b="1" dirty="0" smtClean="0">
                <a:latin typeface="+mj-lt"/>
              </a:rPr>
              <a:t>32bits</a:t>
            </a:r>
            <a:endParaRPr lang="en-US" sz="1100" b="1" dirty="0">
              <a:latin typeface="+mj-lt"/>
            </a:endParaRPr>
          </a:p>
        </p:txBody>
      </p:sp>
      <p:sp>
        <p:nvSpPr>
          <p:cNvPr id="10" name="Rectangle 9"/>
          <p:cNvSpPr/>
          <p:nvPr/>
        </p:nvSpPr>
        <p:spPr>
          <a:xfrm>
            <a:off x="7664326" y="5750802"/>
            <a:ext cx="1749903" cy="600164"/>
          </a:xfrm>
          <a:prstGeom prst="rect">
            <a:avLst/>
          </a:prstGeom>
          <a:ln w="28575">
            <a:solidFill>
              <a:srgbClr val="FF0000"/>
            </a:solidFill>
          </a:ln>
        </p:spPr>
        <p:txBody>
          <a:bodyPr wrap="square">
            <a:spAutoFit/>
          </a:bodyPr>
          <a:lstStyle/>
          <a:p>
            <a:r>
              <a:rPr lang="en-US" sz="1100" b="1" dirty="0" smtClean="0">
                <a:latin typeface="+mj-lt"/>
              </a:rPr>
              <a:t>ULTRA FAST MODE:</a:t>
            </a:r>
          </a:p>
          <a:p>
            <a:r>
              <a:rPr lang="en-US" sz="1100" b="1" dirty="0" smtClean="0">
                <a:latin typeface="+mj-lt"/>
              </a:rPr>
              <a:t>DATA FRAME </a:t>
            </a:r>
            <a:r>
              <a:rPr lang="en-US" sz="1100" dirty="0" smtClean="0">
                <a:latin typeface="+mj-lt"/>
              </a:rPr>
              <a:t>for </a:t>
            </a:r>
            <a:r>
              <a:rPr lang="en-US" sz="1100" dirty="0" smtClean="0">
                <a:solidFill>
                  <a:srgbClr val="FF0000"/>
                </a:solidFill>
                <a:latin typeface="+mj-lt"/>
              </a:rPr>
              <a:t>9 </a:t>
            </a:r>
            <a:r>
              <a:rPr lang="en-US" sz="1100" dirty="0" err="1" smtClean="0">
                <a:solidFill>
                  <a:srgbClr val="FF0000"/>
                </a:solidFill>
                <a:latin typeface="+mj-lt"/>
              </a:rPr>
              <a:t>chs</a:t>
            </a:r>
            <a:r>
              <a:rPr lang="en-US" sz="1100" dirty="0" smtClean="0">
                <a:solidFill>
                  <a:srgbClr val="FF0000"/>
                </a:solidFill>
                <a:latin typeface="+mj-lt"/>
              </a:rPr>
              <a:t>:</a:t>
            </a:r>
          </a:p>
          <a:p>
            <a:r>
              <a:rPr lang="en-US" sz="1100" b="1" dirty="0" smtClean="0">
                <a:solidFill>
                  <a:srgbClr val="FF0000"/>
                </a:solidFill>
                <a:latin typeface="+mj-lt"/>
              </a:rPr>
              <a:t>1 </a:t>
            </a:r>
            <a:r>
              <a:rPr lang="en-US" sz="1100" b="1" dirty="0">
                <a:solidFill>
                  <a:srgbClr val="FF0000"/>
                </a:solidFill>
                <a:latin typeface="+mj-lt"/>
              </a:rPr>
              <a:t>words </a:t>
            </a:r>
            <a:r>
              <a:rPr lang="en-US" sz="1100" b="1" dirty="0">
                <a:latin typeface="+mj-lt"/>
              </a:rPr>
              <a:t>of </a:t>
            </a:r>
            <a:r>
              <a:rPr lang="en-US" sz="1100" b="1" dirty="0" smtClean="0">
                <a:latin typeface="+mj-lt"/>
              </a:rPr>
              <a:t>32bits</a:t>
            </a:r>
            <a:endParaRPr lang="en-US" sz="1100" b="1" dirty="0">
              <a:latin typeface="+mj-lt"/>
            </a:endParaRPr>
          </a:p>
        </p:txBody>
      </p:sp>
      <p:pic>
        <p:nvPicPr>
          <p:cNvPr id="2" name="Image 1"/>
          <p:cNvPicPr>
            <a:picLocks noChangeAspect="1"/>
          </p:cNvPicPr>
          <p:nvPr/>
        </p:nvPicPr>
        <p:blipFill>
          <a:blip r:embed="rId3"/>
          <a:stretch>
            <a:fillRect/>
          </a:stretch>
        </p:blipFill>
        <p:spPr>
          <a:xfrm>
            <a:off x="1559496" y="701996"/>
            <a:ext cx="8040216" cy="1246134"/>
          </a:xfrm>
          <a:prstGeom prst="rect">
            <a:avLst/>
          </a:prstGeom>
        </p:spPr>
      </p:pic>
    </p:spTree>
    <p:extLst>
      <p:ext uri="{BB962C8B-B14F-4D97-AF65-F5344CB8AC3E}">
        <p14:creationId xmlns:p14="http://schemas.microsoft.com/office/powerpoint/2010/main" val="34096844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a:t>HKROC Trigger rate measurements</a:t>
            </a:r>
          </a:p>
        </p:txBody>
      </p:sp>
      <p:sp>
        <p:nvSpPr>
          <p:cNvPr id="4" name="Espace réservé du pied de page 3"/>
          <p:cNvSpPr>
            <a:spLocks noGrp="1"/>
          </p:cNvSpPr>
          <p:nvPr>
            <p:ph type="ftr" sz="quarter" idx="14"/>
          </p:nvPr>
        </p:nvSpPr>
        <p:spPr/>
        <p:txBody>
          <a:bodyPr/>
          <a:lstStyle/>
          <a:p>
            <a:endParaRPr lang="fr-FR" dirty="0"/>
          </a:p>
        </p:txBody>
      </p:sp>
      <p:sp>
        <p:nvSpPr>
          <p:cNvPr id="5" name="Espace réservé du numéro de diapositive 4"/>
          <p:cNvSpPr>
            <a:spLocks noGrp="1"/>
          </p:cNvSpPr>
          <p:nvPr>
            <p:ph type="sldNum" sz="quarter" idx="15"/>
          </p:nvPr>
        </p:nvSpPr>
        <p:spPr/>
        <p:txBody>
          <a:bodyPr/>
          <a:lstStyle/>
          <a:p>
            <a:fld id="{6D74C64A-F892-4D24-8DE4-95AE196E3A28}" type="slidenum">
              <a:rPr lang="fr-FR" smtClean="0"/>
              <a:pPr/>
              <a:t>16</a:t>
            </a:fld>
            <a:endParaRPr lang="fr-FR" dirty="0"/>
          </a:p>
        </p:txBody>
      </p:sp>
      <p:pic>
        <p:nvPicPr>
          <p:cNvPr id="6" name="Imag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79976" y="1268760"/>
            <a:ext cx="4464422" cy="3306308"/>
          </a:xfrm>
          <a:prstGeom prst="rect">
            <a:avLst/>
          </a:prstGeom>
        </p:spPr>
      </p:pic>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7329" y="1248581"/>
            <a:ext cx="4447837" cy="3322995"/>
          </a:xfrm>
          <a:prstGeom prst="rect">
            <a:avLst/>
          </a:prstGeom>
        </p:spPr>
      </p:pic>
      <p:sp>
        <p:nvSpPr>
          <p:cNvPr id="8" name="Rectangle 7"/>
          <p:cNvSpPr/>
          <p:nvPr/>
        </p:nvSpPr>
        <p:spPr>
          <a:xfrm>
            <a:off x="1522475" y="4571576"/>
            <a:ext cx="3716082" cy="1061829"/>
          </a:xfrm>
          <a:prstGeom prst="rect">
            <a:avLst/>
          </a:prstGeom>
          <a:ln>
            <a:solidFill>
              <a:srgbClr val="FF0000"/>
            </a:solidFill>
          </a:ln>
        </p:spPr>
        <p:txBody>
          <a:bodyPr wrap="none">
            <a:spAutoFit/>
          </a:bodyPr>
          <a:lstStyle/>
          <a:p>
            <a:pPr>
              <a:lnSpc>
                <a:spcPct val="150000"/>
              </a:lnSpc>
            </a:pPr>
            <a:r>
              <a:rPr lang="en-US" sz="1400" b="1" dirty="0" smtClean="0">
                <a:latin typeface="CMR12"/>
              </a:rPr>
              <a:t>1 PMT channel </a:t>
            </a:r>
            <a:r>
              <a:rPr lang="en-US" sz="1400" dirty="0" smtClean="0">
                <a:latin typeface="CMR12"/>
                <a:sym typeface="Wingdings" panose="05000000000000000000" pitchFamily="2" charset="2"/>
              </a:rPr>
              <a:t> </a:t>
            </a:r>
          </a:p>
          <a:p>
            <a:pPr>
              <a:lnSpc>
                <a:spcPct val="150000"/>
              </a:lnSpc>
            </a:pPr>
            <a:r>
              <a:rPr lang="en-US" sz="1400" b="1" dirty="0" smtClean="0">
                <a:latin typeface="CMR12"/>
                <a:sym typeface="Wingdings" panose="05000000000000000000" pitchFamily="2" charset="2"/>
              </a:rPr>
              <a:t>3 HKROC channels</a:t>
            </a:r>
            <a:r>
              <a:rPr lang="en-US" sz="1400" dirty="0" smtClean="0">
                <a:latin typeface="CMR12"/>
                <a:sym typeface="Wingdings" panose="05000000000000000000" pitchFamily="2" charset="2"/>
              </a:rPr>
              <a:t> tested in Normal Mode:</a:t>
            </a:r>
          </a:p>
          <a:p>
            <a:pPr>
              <a:lnSpc>
                <a:spcPct val="150000"/>
              </a:lnSpc>
            </a:pPr>
            <a:r>
              <a:rPr lang="en-US" sz="1400" b="1" dirty="0" smtClean="0">
                <a:latin typeface="CMR12"/>
              </a:rPr>
              <a:t>100</a:t>
            </a:r>
            <a:r>
              <a:rPr lang="en-US" sz="1400" b="1" dirty="0">
                <a:latin typeface="CMR12"/>
              </a:rPr>
              <a:t>%</a:t>
            </a:r>
            <a:r>
              <a:rPr lang="en-US" sz="1400" dirty="0">
                <a:latin typeface="CMR12"/>
              </a:rPr>
              <a:t> Trigger efficiency up to </a:t>
            </a:r>
            <a:r>
              <a:rPr lang="en-US" sz="1400" b="1" dirty="0" smtClean="0">
                <a:solidFill>
                  <a:srgbClr val="006600"/>
                </a:solidFill>
              </a:rPr>
              <a:t>415 </a:t>
            </a:r>
            <a:r>
              <a:rPr lang="en-US" sz="1400" b="1" dirty="0">
                <a:solidFill>
                  <a:srgbClr val="006600"/>
                </a:solidFill>
              </a:rPr>
              <a:t>kHz 3 </a:t>
            </a:r>
            <a:r>
              <a:rPr lang="en-US" sz="1400" b="1" dirty="0" err="1" smtClean="0">
                <a:solidFill>
                  <a:srgbClr val="006600"/>
                </a:solidFill>
              </a:rPr>
              <a:t>chs</a:t>
            </a:r>
            <a:endParaRPr lang="en-US" sz="1400" b="1" dirty="0" smtClean="0">
              <a:solidFill>
                <a:srgbClr val="006600"/>
              </a:solidFill>
            </a:endParaRPr>
          </a:p>
        </p:txBody>
      </p:sp>
      <p:sp>
        <p:nvSpPr>
          <p:cNvPr id="9" name="Rectangle 8"/>
          <p:cNvSpPr/>
          <p:nvPr/>
        </p:nvSpPr>
        <p:spPr>
          <a:xfrm>
            <a:off x="1271649" y="583825"/>
            <a:ext cx="8914649" cy="338554"/>
          </a:xfrm>
          <a:prstGeom prst="rect">
            <a:avLst/>
          </a:prstGeom>
        </p:spPr>
        <p:txBody>
          <a:bodyPr wrap="square">
            <a:spAutoFit/>
          </a:bodyPr>
          <a:lstStyle/>
          <a:p>
            <a:pPr algn="just"/>
            <a:r>
              <a:rPr lang="en-US" sz="1600" b="1" dirty="0" smtClean="0">
                <a:latin typeface="+mj-lt"/>
              </a:rPr>
              <a:t>FAST hit rate (~ 1MHz) required for close Supernova signals (~ 1 </a:t>
            </a:r>
            <a:r>
              <a:rPr lang="en-US" sz="1600" b="1" dirty="0" err="1" smtClean="0">
                <a:latin typeface="+mj-lt"/>
              </a:rPr>
              <a:t>p.e.</a:t>
            </a:r>
            <a:r>
              <a:rPr lang="en-US" sz="1600" b="1" dirty="0" smtClean="0">
                <a:latin typeface="+mj-lt"/>
              </a:rPr>
              <a:t>)</a:t>
            </a:r>
          </a:p>
        </p:txBody>
      </p:sp>
      <p:sp>
        <p:nvSpPr>
          <p:cNvPr id="10" name="Ellipse 9"/>
          <p:cNvSpPr/>
          <p:nvPr/>
        </p:nvSpPr>
        <p:spPr>
          <a:xfrm>
            <a:off x="3452780" y="1345872"/>
            <a:ext cx="216024" cy="194059"/>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9674" y="4571576"/>
            <a:ext cx="4084773" cy="1061829"/>
          </a:xfrm>
          <a:prstGeom prst="rect">
            <a:avLst/>
          </a:prstGeom>
          <a:ln>
            <a:solidFill>
              <a:srgbClr val="FF0000"/>
            </a:solidFill>
          </a:ln>
        </p:spPr>
        <p:txBody>
          <a:bodyPr wrap="none">
            <a:spAutoFit/>
          </a:bodyPr>
          <a:lstStyle/>
          <a:p>
            <a:pPr>
              <a:lnSpc>
                <a:spcPct val="150000"/>
              </a:lnSpc>
            </a:pPr>
            <a:r>
              <a:rPr lang="en-US" sz="1400" b="1" dirty="0">
                <a:latin typeface="CMR12"/>
              </a:rPr>
              <a:t>1 PMT channel </a:t>
            </a:r>
            <a:r>
              <a:rPr lang="en-US" sz="1400" dirty="0" smtClean="0">
                <a:latin typeface="CMR12"/>
                <a:sym typeface="Wingdings" panose="05000000000000000000" pitchFamily="2" charset="2"/>
              </a:rPr>
              <a:t></a:t>
            </a:r>
          </a:p>
          <a:p>
            <a:pPr>
              <a:lnSpc>
                <a:spcPct val="150000"/>
              </a:lnSpc>
            </a:pPr>
            <a:r>
              <a:rPr lang="en-US" sz="1400" b="1" dirty="0" smtClean="0">
                <a:latin typeface="CMR12"/>
                <a:sym typeface="Wingdings" panose="05000000000000000000" pitchFamily="2" charset="2"/>
              </a:rPr>
              <a:t> </a:t>
            </a:r>
            <a:r>
              <a:rPr lang="en-US" sz="1400" b="1" dirty="0">
                <a:latin typeface="CMR12"/>
                <a:sym typeface="Wingdings" panose="05000000000000000000" pitchFamily="2" charset="2"/>
              </a:rPr>
              <a:t>3 HKROC channels </a:t>
            </a:r>
            <a:r>
              <a:rPr lang="en-US" sz="1400" dirty="0">
                <a:latin typeface="CMR12"/>
                <a:sym typeface="Wingdings" panose="05000000000000000000" pitchFamily="2" charset="2"/>
              </a:rPr>
              <a:t>tested in </a:t>
            </a:r>
            <a:r>
              <a:rPr lang="en-US" sz="1400" dirty="0" err="1" smtClean="0">
                <a:latin typeface="CMR12"/>
                <a:sym typeface="Wingdings" panose="05000000000000000000" pitchFamily="2" charset="2"/>
              </a:rPr>
              <a:t>SuperNova</a:t>
            </a:r>
            <a:r>
              <a:rPr lang="en-US" sz="1400" dirty="0" smtClean="0">
                <a:latin typeface="CMR12"/>
                <a:sym typeface="Wingdings" panose="05000000000000000000" pitchFamily="2" charset="2"/>
              </a:rPr>
              <a:t> </a:t>
            </a:r>
            <a:r>
              <a:rPr lang="en-US" sz="1400" dirty="0">
                <a:latin typeface="CMR12"/>
                <a:sym typeface="Wingdings" panose="05000000000000000000" pitchFamily="2" charset="2"/>
              </a:rPr>
              <a:t>Mode:</a:t>
            </a:r>
          </a:p>
          <a:p>
            <a:pPr>
              <a:lnSpc>
                <a:spcPct val="150000"/>
              </a:lnSpc>
            </a:pPr>
            <a:r>
              <a:rPr lang="en-US" sz="1400" b="1" dirty="0" smtClean="0">
                <a:latin typeface="CMR12"/>
              </a:rPr>
              <a:t>100</a:t>
            </a:r>
            <a:r>
              <a:rPr lang="en-US" sz="1400" b="1" dirty="0">
                <a:latin typeface="CMR12"/>
              </a:rPr>
              <a:t>% </a:t>
            </a:r>
            <a:r>
              <a:rPr lang="en-US" sz="1400" dirty="0">
                <a:latin typeface="CMR12"/>
              </a:rPr>
              <a:t>Trigger efficiency up to </a:t>
            </a:r>
            <a:r>
              <a:rPr lang="en-US" sz="1400" b="1" dirty="0" smtClean="0">
                <a:solidFill>
                  <a:srgbClr val="006600"/>
                </a:solidFill>
              </a:rPr>
              <a:t>950 kHz 3 </a:t>
            </a:r>
            <a:r>
              <a:rPr lang="en-US" sz="1400" b="1" dirty="0" err="1" smtClean="0">
                <a:solidFill>
                  <a:srgbClr val="006600"/>
                </a:solidFill>
              </a:rPr>
              <a:t>chs</a:t>
            </a:r>
            <a:endParaRPr lang="en-US" sz="1400" b="1" dirty="0" smtClean="0">
              <a:solidFill>
                <a:srgbClr val="006600"/>
              </a:solidFill>
            </a:endParaRPr>
          </a:p>
        </p:txBody>
      </p:sp>
      <p:sp>
        <p:nvSpPr>
          <p:cNvPr id="12" name="Ellipse 11"/>
          <p:cNvSpPr/>
          <p:nvPr/>
        </p:nvSpPr>
        <p:spPr>
          <a:xfrm>
            <a:off x="7185783" y="1373000"/>
            <a:ext cx="216024" cy="17988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2418812" y="1632389"/>
            <a:ext cx="2044149" cy="415498"/>
          </a:xfrm>
          <a:prstGeom prst="rect">
            <a:avLst/>
          </a:prstGeom>
        </p:spPr>
        <p:txBody>
          <a:bodyPr wrap="none">
            <a:spAutoFit/>
          </a:bodyPr>
          <a:lstStyle/>
          <a:p>
            <a:pPr>
              <a:lnSpc>
                <a:spcPct val="150000"/>
              </a:lnSpc>
            </a:pPr>
            <a:r>
              <a:rPr lang="en-US" sz="1400" b="1" dirty="0" smtClean="0"/>
              <a:t>100% at 1 </a:t>
            </a:r>
            <a:r>
              <a:rPr lang="en-US" sz="1400" b="1" dirty="0"/>
              <a:t>MHz one </a:t>
            </a:r>
            <a:r>
              <a:rPr lang="en-US" sz="1400" b="1" dirty="0" err="1"/>
              <a:t>ch</a:t>
            </a:r>
            <a:endParaRPr lang="en-US" sz="1400" b="1" dirty="0"/>
          </a:p>
        </p:txBody>
      </p:sp>
      <p:sp>
        <p:nvSpPr>
          <p:cNvPr id="14" name="Rectangle 13"/>
          <p:cNvSpPr/>
          <p:nvPr/>
        </p:nvSpPr>
        <p:spPr>
          <a:xfrm>
            <a:off x="2745530" y="837403"/>
            <a:ext cx="1564852" cy="416011"/>
          </a:xfrm>
          <a:prstGeom prst="rect">
            <a:avLst/>
          </a:prstGeom>
        </p:spPr>
        <p:txBody>
          <a:bodyPr wrap="none">
            <a:spAutoFit/>
          </a:bodyPr>
          <a:lstStyle/>
          <a:p>
            <a:pPr>
              <a:lnSpc>
                <a:spcPct val="150000"/>
              </a:lnSpc>
            </a:pPr>
            <a:r>
              <a:rPr lang="en-US" sz="1600" b="1" dirty="0">
                <a:solidFill>
                  <a:srgbClr val="C00000"/>
                </a:solidFill>
                <a:latin typeface="CMR12"/>
              </a:rPr>
              <a:t>Normal mode</a:t>
            </a:r>
            <a:r>
              <a:rPr lang="en-US" sz="1600" b="1" dirty="0">
                <a:latin typeface="CMR12"/>
              </a:rPr>
              <a:t>:</a:t>
            </a:r>
          </a:p>
        </p:txBody>
      </p:sp>
      <p:sp>
        <p:nvSpPr>
          <p:cNvPr id="15" name="Rectangle 14"/>
          <p:cNvSpPr/>
          <p:nvPr/>
        </p:nvSpPr>
        <p:spPr>
          <a:xfrm>
            <a:off x="7293795" y="988087"/>
            <a:ext cx="1927131" cy="338554"/>
          </a:xfrm>
          <a:prstGeom prst="rect">
            <a:avLst/>
          </a:prstGeom>
        </p:spPr>
        <p:txBody>
          <a:bodyPr wrap="none">
            <a:spAutoFit/>
          </a:bodyPr>
          <a:lstStyle/>
          <a:p>
            <a:r>
              <a:rPr lang="en-US" sz="1600" b="1" dirty="0">
                <a:solidFill>
                  <a:srgbClr val="C00000"/>
                </a:solidFill>
                <a:latin typeface="CMR12"/>
              </a:rPr>
              <a:t>Super Nova mode</a:t>
            </a:r>
            <a:endParaRPr lang="en-US" sz="1600" dirty="0"/>
          </a:p>
        </p:txBody>
      </p:sp>
      <p:sp>
        <p:nvSpPr>
          <p:cNvPr id="16" name="Rectangle 15"/>
          <p:cNvSpPr/>
          <p:nvPr/>
        </p:nvSpPr>
        <p:spPr>
          <a:xfrm>
            <a:off x="6441246" y="1662967"/>
            <a:ext cx="2193229" cy="415498"/>
          </a:xfrm>
          <a:prstGeom prst="rect">
            <a:avLst/>
          </a:prstGeom>
        </p:spPr>
        <p:txBody>
          <a:bodyPr wrap="none">
            <a:spAutoFit/>
          </a:bodyPr>
          <a:lstStyle/>
          <a:p>
            <a:pPr>
              <a:lnSpc>
                <a:spcPct val="150000"/>
              </a:lnSpc>
            </a:pPr>
            <a:r>
              <a:rPr lang="en-US" sz="1400" b="1" dirty="0" smtClean="0"/>
              <a:t>100% at 2.2 </a:t>
            </a:r>
            <a:r>
              <a:rPr lang="en-US" sz="1400" b="1" dirty="0"/>
              <a:t>MHz one </a:t>
            </a:r>
            <a:r>
              <a:rPr lang="en-US" sz="1400" b="1" dirty="0" err="1"/>
              <a:t>ch</a:t>
            </a:r>
            <a:endParaRPr lang="en-US" sz="1400" b="1" dirty="0"/>
          </a:p>
        </p:txBody>
      </p:sp>
      <p:sp>
        <p:nvSpPr>
          <p:cNvPr id="17" name="Rectangle 16"/>
          <p:cNvSpPr/>
          <p:nvPr/>
        </p:nvSpPr>
        <p:spPr>
          <a:xfrm>
            <a:off x="1306556" y="5960467"/>
            <a:ext cx="8906932" cy="523220"/>
          </a:xfrm>
          <a:prstGeom prst="rect">
            <a:avLst/>
          </a:prstGeom>
        </p:spPr>
        <p:txBody>
          <a:bodyPr wrap="square">
            <a:spAutoFit/>
          </a:bodyPr>
          <a:lstStyle/>
          <a:p>
            <a:r>
              <a:rPr lang="en-US" sz="1400" dirty="0"/>
              <a:t>The HKROC </a:t>
            </a:r>
            <a:r>
              <a:rPr lang="en-US" sz="1400" dirty="0" smtClean="0"/>
              <a:t>saturation </a:t>
            </a:r>
            <a:r>
              <a:rPr lang="en-US" sz="1400" dirty="0"/>
              <a:t>naturally appears when the chip internal memory </a:t>
            </a:r>
            <a:r>
              <a:rPr lang="en-US" sz="1400" dirty="0" smtClean="0"/>
              <a:t>is full</a:t>
            </a:r>
            <a:r>
              <a:rPr lang="en-US" sz="1400" dirty="0"/>
              <a:t>. The chip has one independent memory for each read-out link at 1.28 Gb/s, </a:t>
            </a:r>
            <a:r>
              <a:rPr lang="en-US" sz="1400" dirty="0" smtClean="0"/>
              <a:t>which gather </a:t>
            </a:r>
            <a:r>
              <a:rPr lang="en-US" sz="1400" dirty="0"/>
              <a:t>3 </a:t>
            </a:r>
            <a:r>
              <a:rPr lang="en-US" sz="1400" dirty="0" err="1" smtClean="0"/>
              <a:t>PMTs.</a:t>
            </a:r>
            <a:endParaRPr lang="en-US" sz="1400" dirty="0"/>
          </a:p>
        </p:txBody>
      </p:sp>
      <p:sp>
        <p:nvSpPr>
          <p:cNvPr id="18" name="Rectangle 17"/>
          <p:cNvSpPr/>
          <p:nvPr/>
        </p:nvSpPr>
        <p:spPr>
          <a:xfrm>
            <a:off x="8435938" y="5262527"/>
            <a:ext cx="1296144" cy="32417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818874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endParaRPr lang="en-US"/>
          </a:p>
        </p:txBody>
      </p:sp>
      <p:sp>
        <p:nvSpPr>
          <p:cNvPr id="4" name="Espace réservé du pied de page 3"/>
          <p:cNvSpPr>
            <a:spLocks noGrp="1"/>
          </p:cNvSpPr>
          <p:nvPr>
            <p:ph type="ftr" sz="quarter" idx="14"/>
          </p:nvPr>
        </p:nvSpPr>
        <p:spPr/>
        <p:txBody>
          <a:bodyPr/>
          <a:lstStyle/>
          <a:p>
            <a:endParaRPr lang="fr-FR" dirty="0"/>
          </a:p>
        </p:txBody>
      </p:sp>
      <p:sp>
        <p:nvSpPr>
          <p:cNvPr id="5" name="Espace réservé du numéro de diapositive 4"/>
          <p:cNvSpPr>
            <a:spLocks noGrp="1"/>
          </p:cNvSpPr>
          <p:nvPr>
            <p:ph type="sldNum" sz="quarter" idx="15"/>
          </p:nvPr>
        </p:nvSpPr>
        <p:spPr/>
        <p:txBody>
          <a:bodyPr/>
          <a:lstStyle/>
          <a:p>
            <a:fld id="{6D74C64A-F892-4D24-8DE4-95AE196E3A28}" type="slidenum">
              <a:rPr lang="fr-FR" smtClean="0"/>
              <a:pPr/>
              <a:t>17</a:t>
            </a:fld>
            <a:endParaRPr lang="fr-FR" dirty="0"/>
          </a:p>
        </p:txBody>
      </p:sp>
      <p:pic>
        <p:nvPicPr>
          <p:cNvPr id="6" name="Image 5"/>
          <p:cNvPicPr>
            <a:picLocks noChangeAspect="1"/>
          </p:cNvPicPr>
          <p:nvPr/>
        </p:nvPicPr>
        <p:blipFill>
          <a:blip r:embed="rId2"/>
          <a:stretch>
            <a:fillRect/>
          </a:stretch>
        </p:blipFill>
        <p:spPr>
          <a:xfrm>
            <a:off x="0" y="1180237"/>
            <a:ext cx="12192000" cy="4497526"/>
          </a:xfrm>
          <a:prstGeom prst="rect">
            <a:avLst/>
          </a:prstGeom>
        </p:spPr>
      </p:pic>
    </p:spTree>
    <p:extLst>
      <p:ext uri="{BB962C8B-B14F-4D97-AF65-F5344CB8AC3E}">
        <p14:creationId xmlns:p14="http://schemas.microsoft.com/office/powerpoint/2010/main" val="18801408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endParaRPr lang="en-US"/>
          </a:p>
        </p:txBody>
      </p:sp>
      <p:sp>
        <p:nvSpPr>
          <p:cNvPr id="4" name="Espace réservé du pied de page 3"/>
          <p:cNvSpPr>
            <a:spLocks noGrp="1"/>
          </p:cNvSpPr>
          <p:nvPr>
            <p:ph type="ftr" sz="quarter" idx="14"/>
          </p:nvPr>
        </p:nvSpPr>
        <p:spPr/>
        <p:txBody>
          <a:bodyPr/>
          <a:lstStyle/>
          <a:p>
            <a:endParaRPr lang="fr-FR" dirty="0"/>
          </a:p>
        </p:txBody>
      </p:sp>
      <p:sp>
        <p:nvSpPr>
          <p:cNvPr id="5" name="Espace réservé du numéro de diapositive 4"/>
          <p:cNvSpPr>
            <a:spLocks noGrp="1"/>
          </p:cNvSpPr>
          <p:nvPr>
            <p:ph type="sldNum" sz="quarter" idx="15"/>
          </p:nvPr>
        </p:nvSpPr>
        <p:spPr/>
        <p:txBody>
          <a:bodyPr/>
          <a:lstStyle/>
          <a:p>
            <a:fld id="{6D74C64A-F892-4D24-8DE4-95AE196E3A28}" type="slidenum">
              <a:rPr lang="fr-FR" smtClean="0"/>
              <a:pPr/>
              <a:t>18</a:t>
            </a:fld>
            <a:endParaRPr lang="fr-FR" dirty="0"/>
          </a:p>
        </p:txBody>
      </p:sp>
      <p:pic>
        <p:nvPicPr>
          <p:cNvPr id="7" name="Image 6"/>
          <p:cNvPicPr>
            <a:picLocks noChangeAspect="1"/>
          </p:cNvPicPr>
          <p:nvPr/>
        </p:nvPicPr>
        <p:blipFill>
          <a:blip r:embed="rId2"/>
          <a:stretch>
            <a:fillRect/>
          </a:stretch>
        </p:blipFill>
        <p:spPr>
          <a:xfrm>
            <a:off x="0" y="599872"/>
            <a:ext cx="12192000" cy="5658255"/>
          </a:xfrm>
          <a:prstGeom prst="rect">
            <a:avLst/>
          </a:prstGeom>
        </p:spPr>
      </p:pic>
    </p:spTree>
    <p:extLst>
      <p:ext uri="{BB962C8B-B14F-4D97-AF65-F5344CB8AC3E}">
        <p14:creationId xmlns:p14="http://schemas.microsoft.com/office/powerpoint/2010/main" val="29815239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endParaRPr lang="en-US"/>
          </a:p>
        </p:txBody>
      </p:sp>
      <p:sp>
        <p:nvSpPr>
          <p:cNvPr id="4" name="Espace réservé du pied de page 3"/>
          <p:cNvSpPr>
            <a:spLocks noGrp="1"/>
          </p:cNvSpPr>
          <p:nvPr>
            <p:ph type="ftr" sz="quarter" idx="14"/>
          </p:nvPr>
        </p:nvSpPr>
        <p:spPr/>
        <p:txBody>
          <a:bodyPr/>
          <a:lstStyle/>
          <a:p>
            <a:endParaRPr lang="fr-FR" dirty="0"/>
          </a:p>
        </p:txBody>
      </p:sp>
      <p:sp>
        <p:nvSpPr>
          <p:cNvPr id="5" name="Espace réservé du numéro de diapositive 4"/>
          <p:cNvSpPr>
            <a:spLocks noGrp="1"/>
          </p:cNvSpPr>
          <p:nvPr>
            <p:ph type="sldNum" sz="quarter" idx="15"/>
          </p:nvPr>
        </p:nvSpPr>
        <p:spPr/>
        <p:txBody>
          <a:bodyPr/>
          <a:lstStyle/>
          <a:p>
            <a:fld id="{6D74C64A-F892-4D24-8DE4-95AE196E3A28}" type="slidenum">
              <a:rPr lang="fr-FR" smtClean="0"/>
              <a:pPr/>
              <a:t>19</a:t>
            </a:fld>
            <a:endParaRPr lang="fr-FR" dirty="0"/>
          </a:p>
        </p:txBody>
      </p:sp>
      <p:pic>
        <p:nvPicPr>
          <p:cNvPr id="6" name="Image 5"/>
          <p:cNvPicPr>
            <a:picLocks noChangeAspect="1"/>
          </p:cNvPicPr>
          <p:nvPr/>
        </p:nvPicPr>
        <p:blipFill>
          <a:blip r:embed="rId2"/>
          <a:stretch>
            <a:fillRect/>
          </a:stretch>
        </p:blipFill>
        <p:spPr>
          <a:xfrm>
            <a:off x="0" y="613578"/>
            <a:ext cx="12192000" cy="5630843"/>
          </a:xfrm>
          <a:prstGeom prst="rect">
            <a:avLst/>
          </a:prstGeom>
        </p:spPr>
      </p:pic>
    </p:spTree>
    <p:extLst>
      <p:ext uri="{BB962C8B-B14F-4D97-AF65-F5344CB8AC3E}">
        <p14:creationId xmlns:p14="http://schemas.microsoft.com/office/powerpoint/2010/main" val="31064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Image 22"/>
          <p:cNvPicPr>
            <a:picLocks noChangeAspect="1"/>
          </p:cNvPicPr>
          <p:nvPr/>
        </p:nvPicPr>
        <p:blipFill rotWithShape="1">
          <a:blip r:embed="rId2"/>
          <a:srcRect l="20148" r="2619"/>
          <a:stretch/>
        </p:blipFill>
        <p:spPr>
          <a:xfrm>
            <a:off x="7000377" y="3080521"/>
            <a:ext cx="2862707" cy="1641669"/>
          </a:xfrm>
          <a:prstGeom prst="rect">
            <a:avLst/>
          </a:prstGeom>
          <a:solidFill>
            <a:schemeClr val="bg1"/>
          </a:solidFill>
        </p:spPr>
      </p:pic>
      <p:sp>
        <p:nvSpPr>
          <p:cNvPr id="3" name="Titre 2"/>
          <p:cNvSpPr>
            <a:spLocks noGrp="1"/>
          </p:cNvSpPr>
          <p:nvPr>
            <p:ph type="title"/>
          </p:nvPr>
        </p:nvSpPr>
        <p:spPr/>
        <p:txBody>
          <a:bodyPr/>
          <a:lstStyle/>
          <a:p>
            <a:r>
              <a:rPr lang="en-US" dirty="0" smtClean="0"/>
              <a:t>A read-out for </a:t>
            </a:r>
            <a:r>
              <a:rPr lang="en-US" dirty="0"/>
              <a:t>multi-ton neutrinos experiments</a:t>
            </a:r>
          </a:p>
        </p:txBody>
      </p:sp>
      <p:sp>
        <p:nvSpPr>
          <p:cNvPr id="4" name="Espace réservé du pied de page 3"/>
          <p:cNvSpPr>
            <a:spLocks noGrp="1"/>
          </p:cNvSpPr>
          <p:nvPr>
            <p:ph type="ftr" sz="quarter" idx="14"/>
          </p:nvPr>
        </p:nvSpPr>
        <p:spPr/>
        <p:txBody>
          <a:bodyPr/>
          <a:lstStyle/>
          <a:p>
            <a:r>
              <a:rPr lang="fr-FR" b="0" dirty="0"/>
              <a:t>TWEPP 2024 </a:t>
            </a:r>
            <a:r>
              <a:rPr lang="fr-FR" b="0" dirty="0" smtClean="0"/>
              <a:t>30/09-4/10 2024 </a:t>
            </a:r>
            <a:endParaRPr lang="fr-FR" b="0" dirty="0"/>
          </a:p>
          <a:p>
            <a:endParaRPr lang="fr-FR" dirty="0"/>
          </a:p>
        </p:txBody>
      </p:sp>
      <p:sp>
        <p:nvSpPr>
          <p:cNvPr id="5" name="Espace réservé du numéro de diapositive 4"/>
          <p:cNvSpPr>
            <a:spLocks noGrp="1"/>
          </p:cNvSpPr>
          <p:nvPr>
            <p:ph type="sldNum" sz="quarter" idx="15"/>
          </p:nvPr>
        </p:nvSpPr>
        <p:spPr/>
        <p:txBody>
          <a:bodyPr/>
          <a:lstStyle/>
          <a:p>
            <a:fld id="{6D74C64A-F892-4D24-8DE4-95AE196E3A28}" type="slidenum">
              <a:rPr lang="fr-FR" smtClean="0"/>
              <a:pPr/>
              <a:t>2</a:t>
            </a:fld>
            <a:endParaRPr lang="fr-FR" dirty="0"/>
          </a:p>
        </p:txBody>
      </p:sp>
      <p:sp>
        <p:nvSpPr>
          <p:cNvPr id="2" name="ZoneTexte 1"/>
          <p:cNvSpPr txBox="1"/>
          <p:nvPr/>
        </p:nvSpPr>
        <p:spPr>
          <a:xfrm>
            <a:off x="0" y="733500"/>
            <a:ext cx="12192000" cy="3970318"/>
          </a:xfrm>
          <a:prstGeom prst="rect">
            <a:avLst/>
          </a:prstGeom>
          <a:noFill/>
        </p:spPr>
        <p:txBody>
          <a:bodyPr wrap="square" rtlCol="0">
            <a:spAutoFit/>
          </a:bodyPr>
          <a:lstStyle/>
          <a:p>
            <a:pPr>
              <a:lnSpc>
                <a:spcPct val="150000"/>
              </a:lnSpc>
            </a:pPr>
            <a:r>
              <a:rPr lang="en-US" sz="1400" dirty="0"/>
              <a:t>The </a:t>
            </a:r>
            <a:r>
              <a:rPr lang="en-US" sz="1400" b="1" dirty="0"/>
              <a:t>HKROC ASIC </a:t>
            </a:r>
            <a:r>
              <a:rPr lang="en-US" sz="1400" dirty="0"/>
              <a:t>was originally designed to read out Photomultiplier Tubes (</a:t>
            </a:r>
            <a:r>
              <a:rPr lang="en-US" sz="1400" b="1" dirty="0"/>
              <a:t>PMTs</a:t>
            </a:r>
            <a:r>
              <a:rPr lang="en-US" sz="1400" dirty="0"/>
              <a:t>) for the </a:t>
            </a:r>
            <a:r>
              <a:rPr lang="en-US" sz="1400" b="1" dirty="0"/>
              <a:t>Hyper-</a:t>
            </a:r>
            <a:r>
              <a:rPr lang="en-US" sz="1400" b="1" dirty="0" err="1"/>
              <a:t>Kamiokande</a:t>
            </a:r>
            <a:r>
              <a:rPr lang="en-US" sz="1400" dirty="0"/>
              <a:t> experiment. </a:t>
            </a:r>
            <a:endParaRPr lang="en-US" sz="1400" dirty="0" smtClean="0"/>
          </a:p>
          <a:p>
            <a:pPr>
              <a:lnSpc>
                <a:spcPct val="150000"/>
              </a:lnSpc>
            </a:pPr>
            <a:r>
              <a:rPr lang="en-US" sz="1400" dirty="0" smtClean="0"/>
              <a:t>As </a:t>
            </a:r>
            <a:r>
              <a:rPr lang="en-US" sz="1400" dirty="0"/>
              <a:t>next-generation neutrino experiments continue to expand in scale, with an increasing number of PMTs, </a:t>
            </a:r>
            <a:endParaRPr lang="en-US" sz="1400" dirty="0" smtClean="0"/>
          </a:p>
          <a:p>
            <a:pPr>
              <a:lnSpc>
                <a:spcPct val="150000"/>
              </a:lnSpc>
            </a:pPr>
            <a:r>
              <a:rPr lang="en-US" sz="1400" dirty="0" smtClean="0"/>
              <a:t>there </a:t>
            </a:r>
            <a:r>
              <a:rPr lang="en-US" sz="1400" dirty="0"/>
              <a:t>is a growing need for </a:t>
            </a:r>
            <a:r>
              <a:rPr lang="en-US" sz="1400" b="1" dirty="0"/>
              <a:t>fully integrated electronic systems</a:t>
            </a:r>
            <a:r>
              <a:rPr lang="en-US" sz="1400" dirty="0"/>
              <a:t>.</a:t>
            </a:r>
            <a:endParaRPr lang="en-US" sz="1400" dirty="0">
              <a:sym typeface="Wingdings" panose="05000000000000000000" pitchFamily="2" charset="2"/>
            </a:endParaRPr>
          </a:p>
          <a:p>
            <a:pPr marL="742950" lvl="1" indent="-285750">
              <a:lnSpc>
                <a:spcPct val="150000"/>
              </a:lnSpc>
              <a:buFont typeface="Arial" panose="020B0604020202020204" pitchFamily="34" charset="0"/>
              <a:buChar char="•"/>
            </a:pPr>
            <a:r>
              <a:rPr lang="en-US" sz="1400" dirty="0" smtClean="0">
                <a:sym typeface="Wingdings" panose="05000000000000000000" pitchFamily="2" charset="2"/>
              </a:rPr>
              <a:t>Multichannel</a:t>
            </a:r>
          </a:p>
          <a:p>
            <a:pPr marL="742950" lvl="1" indent="-285750">
              <a:lnSpc>
                <a:spcPct val="150000"/>
              </a:lnSpc>
              <a:buFont typeface="Arial" panose="020B0604020202020204" pitchFamily="34" charset="0"/>
              <a:buChar char="•"/>
            </a:pPr>
            <a:r>
              <a:rPr lang="en-US" sz="1400" dirty="0" smtClean="0">
                <a:sym typeface="Wingdings" panose="05000000000000000000" pitchFamily="2" charset="2"/>
              </a:rPr>
              <a:t>Auto-trigger acquisition mode</a:t>
            </a:r>
          </a:p>
          <a:p>
            <a:pPr marL="742950" lvl="1" indent="-285750">
              <a:lnSpc>
                <a:spcPct val="150000"/>
              </a:lnSpc>
              <a:buFont typeface="Arial" panose="020B0604020202020204" pitchFamily="34" charset="0"/>
              <a:buChar char="•"/>
            </a:pPr>
            <a:r>
              <a:rPr lang="en-US" sz="1400" dirty="0" smtClean="0">
                <a:sym typeface="Wingdings" panose="05000000000000000000" pitchFamily="2" charset="2"/>
              </a:rPr>
              <a:t>High speed </a:t>
            </a:r>
          </a:p>
          <a:p>
            <a:pPr marL="742950" lvl="1" indent="-285750">
              <a:lnSpc>
                <a:spcPct val="150000"/>
              </a:lnSpc>
              <a:buFont typeface="Arial" panose="020B0604020202020204" pitchFamily="34" charset="0"/>
              <a:buChar char="•"/>
            </a:pPr>
            <a:r>
              <a:rPr lang="en-US" sz="1400" dirty="0" smtClean="0">
                <a:sym typeface="Wingdings" panose="05000000000000000000" pitchFamily="2" charset="2"/>
              </a:rPr>
              <a:t>Low noise </a:t>
            </a:r>
          </a:p>
          <a:p>
            <a:pPr marL="742950" lvl="1" indent="-285750">
              <a:lnSpc>
                <a:spcPct val="150000"/>
              </a:lnSpc>
              <a:buFont typeface="Arial" panose="020B0604020202020204" pitchFamily="34" charset="0"/>
              <a:buChar char="•"/>
            </a:pPr>
            <a:r>
              <a:rPr lang="en-US" sz="1400" dirty="0" smtClean="0">
                <a:sym typeface="Wingdings" panose="05000000000000000000" pitchFamily="2" charset="2"/>
              </a:rPr>
              <a:t>Large dynamic range</a:t>
            </a:r>
          </a:p>
          <a:p>
            <a:pPr marL="742950" lvl="1" indent="-285750">
              <a:lnSpc>
                <a:spcPct val="150000"/>
              </a:lnSpc>
              <a:buFont typeface="Arial" panose="020B0604020202020204" pitchFamily="34" charset="0"/>
              <a:buChar char="•"/>
            </a:pPr>
            <a:r>
              <a:rPr lang="en-US" sz="1400" dirty="0" smtClean="0">
                <a:sym typeface="Wingdings" panose="05000000000000000000" pitchFamily="2" charset="2"/>
              </a:rPr>
              <a:t>Precise charge and time measurements</a:t>
            </a:r>
          </a:p>
          <a:p>
            <a:pPr>
              <a:lnSpc>
                <a:spcPct val="150000"/>
              </a:lnSpc>
            </a:pPr>
            <a:endParaRPr lang="en-US" sz="1400" dirty="0">
              <a:sym typeface="Wingdings" panose="05000000000000000000" pitchFamily="2" charset="2"/>
            </a:endParaRPr>
          </a:p>
          <a:p>
            <a:pPr>
              <a:lnSpc>
                <a:spcPct val="150000"/>
              </a:lnSpc>
            </a:pPr>
            <a:r>
              <a:rPr lang="en-US" sz="1400" dirty="0" smtClean="0"/>
              <a:t>Omega </a:t>
            </a:r>
            <a:r>
              <a:rPr lang="en-US" sz="1400" dirty="0"/>
              <a:t>has extensive experience in </a:t>
            </a:r>
            <a:r>
              <a:rPr lang="en-US" sz="1400" b="1" dirty="0"/>
              <a:t>ASIC design for neutrino physics</a:t>
            </a:r>
            <a:r>
              <a:rPr lang="en-US" sz="1400" dirty="0"/>
              <a:t>, </a:t>
            </a:r>
            <a:endParaRPr lang="en-US" sz="1400" dirty="0" smtClean="0"/>
          </a:p>
          <a:p>
            <a:pPr>
              <a:lnSpc>
                <a:spcPct val="150000"/>
              </a:lnSpc>
            </a:pPr>
            <a:r>
              <a:rPr lang="en-US" sz="1400" dirty="0" smtClean="0"/>
              <a:t>having </a:t>
            </a:r>
            <a:r>
              <a:rPr lang="en-US" sz="1400" dirty="0"/>
              <a:t>developed several ASICs in recent </a:t>
            </a:r>
            <a:r>
              <a:rPr lang="en-US" sz="1400" dirty="0" smtClean="0"/>
              <a:t>years:</a:t>
            </a:r>
          </a:p>
        </p:txBody>
      </p:sp>
      <p:pic>
        <p:nvPicPr>
          <p:cNvPr id="7" name="Image 6"/>
          <p:cNvPicPr>
            <a:picLocks noChangeAspect="1"/>
          </p:cNvPicPr>
          <p:nvPr/>
        </p:nvPicPr>
        <p:blipFill rotWithShape="1">
          <a:blip r:embed="rId3" cstate="print">
            <a:extLst>
              <a:ext uri="{28A0092B-C50C-407E-A947-70E740481C1C}">
                <a14:useLocalDpi xmlns:a14="http://schemas.microsoft.com/office/drawing/2010/main" val="0"/>
              </a:ext>
            </a:extLst>
          </a:blip>
          <a:srcRect t="15462" r="29253"/>
          <a:stretch/>
        </p:blipFill>
        <p:spPr>
          <a:xfrm>
            <a:off x="9824970" y="1364377"/>
            <a:ext cx="2201844" cy="1944217"/>
          </a:xfrm>
          <a:prstGeom prst="rect">
            <a:avLst/>
          </a:prstGeom>
          <a:solidFill>
            <a:schemeClr val="bg1"/>
          </a:solidFill>
        </p:spPr>
      </p:pic>
      <p:pic>
        <p:nvPicPr>
          <p:cNvPr id="8" name="Image 7"/>
          <p:cNvPicPr>
            <a:picLocks noChangeAspect="1"/>
          </p:cNvPicPr>
          <p:nvPr/>
        </p:nvPicPr>
        <p:blipFill rotWithShape="1">
          <a:blip r:embed="rId4" cstate="print">
            <a:extLst>
              <a:ext uri="{28A0092B-C50C-407E-A947-70E740481C1C}">
                <a14:useLocalDpi xmlns:a14="http://schemas.microsoft.com/office/drawing/2010/main" val="0"/>
              </a:ext>
            </a:extLst>
          </a:blip>
          <a:srcRect l="23038" r="21462"/>
          <a:stretch/>
        </p:blipFill>
        <p:spPr>
          <a:xfrm>
            <a:off x="9990156" y="4562902"/>
            <a:ext cx="2201844" cy="2117878"/>
          </a:xfrm>
          <a:prstGeom prst="rect">
            <a:avLst/>
          </a:prstGeom>
          <a:solidFill>
            <a:schemeClr val="bg1"/>
          </a:solidFill>
        </p:spPr>
      </p:pic>
      <p:pic>
        <p:nvPicPr>
          <p:cNvPr id="20" name="Image 19"/>
          <p:cNvPicPr>
            <a:picLocks noChangeAspect="1"/>
          </p:cNvPicPr>
          <p:nvPr/>
        </p:nvPicPr>
        <p:blipFill rotWithShape="1">
          <a:blip r:embed="rId5"/>
          <a:srcRect l="3594" t="11160" r="55850"/>
          <a:stretch/>
        </p:blipFill>
        <p:spPr>
          <a:xfrm>
            <a:off x="10364134" y="3373184"/>
            <a:ext cx="1720864" cy="1244442"/>
          </a:xfrm>
          <a:prstGeom prst="rect">
            <a:avLst/>
          </a:prstGeom>
          <a:solidFill>
            <a:schemeClr val="bg1"/>
          </a:solidFill>
        </p:spPr>
      </p:pic>
      <p:pic>
        <p:nvPicPr>
          <p:cNvPr id="21" name="Image 20"/>
          <p:cNvPicPr>
            <a:picLocks noChangeAspect="1"/>
          </p:cNvPicPr>
          <p:nvPr/>
        </p:nvPicPr>
        <p:blipFill rotWithShape="1">
          <a:blip r:embed="rId6"/>
          <a:srcRect r="49341"/>
          <a:stretch/>
        </p:blipFill>
        <p:spPr>
          <a:xfrm>
            <a:off x="8754374" y="4596096"/>
            <a:ext cx="1177111" cy="959052"/>
          </a:xfrm>
          <a:prstGeom prst="rect">
            <a:avLst/>
          </a:prstGeom>
          <a:solidFill>
            <a:schemeClr val="bg1"/>
          </a:solidFill>
        </p:spPr>
      </p:pic>
      <p:pic>
        <p:nvPicPr>
          <p:cNvPr id="16" name="Image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832304" y="5586699"/>
            <a:ext cx="1079581" cy="892844"/>
          </a:xfrm>
          <a:prstGeom prst="rect">
            <a:avLst/>
          </a:prstGeom>
        </p:spPr>
      </p:pic>
      <p:graphicFrame>
        <p:nvGraphicFramePr>
          <p:cNvPr id="24" name="Tableau 23"/>
          <p:cNvGraphicFramePr>
            <a:graphicFrameLocks noGrp="1"/>
          </p:cNvGraphicFramePr>
          <p:nvPr>
            <p:extLst>
              <p:ext uri="{D42A27DB-BD31-4B8C-83A1-F6EECF244321}">
                <p14:modId xmlns:p14="http://schemas.microsoft.com/office/powerpoint/2010/main" val="87428851"/>
              </p:ext>
            </p:extLst>
          </p:nvPr>
        </p:nvGraphicFramePr>
        <p:xfrm>
          <a:off x="166673" y="4828336"/>
          <a:ext cx="6797863" cy="1371600"/>
        </p:xfrm>
        <a:graphic>
          <a:graphicData uri="http://schemas.openxmlformats.org/drawingml/2006/table">
            <a:tbl>
              <a:tblPr firstRow="1" bandRow="1">
                <a:tableStyleId>{5940675A-B579-460E-94D1-54222C63F5DA}</a:tableStyleId>
              </a:tblPr>
              <a:tblGrid>
                <a:gridCol w="1019797"/>
                <a:gridCol w="1512168"/>
                <a:gridCol w="4265898"/>
              </a:tblGrid>
              <a:tr h="370840">
                <a:tc>
                  <a:txBody>
                    <a:bodyPr/>
                    <a:lstStyle/>
                    <a:p>
                      <a:r>
                        <a:rPr lang="en-US" sz="1200" b="1" dirty="0" smtClean="0">
                          <a:latin typeface="Arial" panose="020B0604020202020204" pitchFamily="34" charset="0"/>
                          <a:cs typeface="Arial" panose="020B0604020202020204" pitchFamily="34" charset="0"/>
                        </a:rPr>
                        <a:t>PARIROC</a:t>
                      </a:r>
                    </a:p>
                    <a:p>
                      <a:r>
                        <a:rPr lang="en-US" sz="1200" b="0" dirty="0" smtClean="0">
                          <a:latin typeface="Arial" panose="020B0604020202020204" pitchFamily="34" charset="0"/>
                          <a:cs typeface="Arial" panose="020B0604020202020204" pitchFamily="34" charset="0"/>
                        </a:rPr>
                        <a:t>2007</a:t>
                      </a:r>
                      <a:endParaRPr lang="en-US" sz="1200" b="0" dirty="0">
                        <a:latin typeface="Arial" panose="020B0604020202020204" pitchFamily="34" charset="0"/>
                        <a:cs typeface="Arial" panose="020B0604020202020204" pitchFamily="34" charset="0"/>
                      </a:endParaRPr>
                    </a:p>
                  </a:txBody>
                  <a:tcPr/>
                </a:tc>
                <a:tc>
                  <a:txBody>
                    <a:bodyPr/>
                    <a:lstStyle/>
                    <a:p>
                      <a:r>
                        <a:rPr lang="en-US" sz="1200" dirty="0" err="1" smtClean="0">
                          <a:latin typeface="Arial" panose="020B0604020202020204" pitchFamily="34" charset="0"/>
                          <a:cs typeface="Arial" panose="020B0604020202020204" pitchFamily="34" charset="0"/>
                        </a:rPr>
                        <a:t>BiCMOS</a:t>
                      </a:r>
                      <a:r>
                        <a:rPr lang="en-US" sz="1200" dirty="0" smtClean="0">
                          <a:latin typeface="Arial" panose="020B0604020202020204" pitchFamily="34" charset="0"/>
                          <a:cs typeface="Arial" panose="020B0604020202020204" pitchFamily="34" charset="0"/>
                        </a:rPr>
                        <a:t> </a:t>
                      </a:r>
                      <a:r>
                        <a:rPr lang="en-US" sz="1200" dirty="0" err="1" smtClean="0">
                          <a:latin typeface="Arial" panose="020B0604020202020204" pitchFamily="34" charset="0"/>
                          <a:cs typeface="Arial" panose="020B0604020202020204" pitchFamily="34" charset="0"/>
                        </a:rPr>
                        <a:t>SiGe</a:t>
                      </a:r>
                      <a:endParaRPr lang="en-US" sz="1200" dirty="0" smtClean="0">
                        <a:latin typeface="Arial" panose="020B0604020202020204" pitchFamily="34" charset="0"/>
                        <a:cs typeface="Arial" panose="020B0604020202020204" pitchFamily="34" charset="0"/>
                      </a:endParaRPr>
                    </a:p>
                    <a:p>
                      <a:r>
                        <a:rPr lang="en-US" sz="1200" baseline="0" dirty="0" smtClean="0">
                          <a:latin typeface="Arial" panose="020B0604020202020204" pitchFamily="34" charset="0"/>
                          <a:cs typeface="Arial" panose="020B0604020202020204" pitchFamily="34" charset="0"/>
                        </a:rPr>
                        <a:t>350 </a:t>
                      </a:r>
                      <a:r>
                        <a:rPr lang="en-US" sz="1200" baseline="0" dirty="0" smtClean="0">
                          <a:latin typeface="Arial" panose="020B0604020202020204" pitchFamily="34" charset="0"/>
                          <a:cs typeface="Arial" panose="020B0604020202020204" pitchFamily="34" charset="0"/>
                        </a:rPr>
                        <a:t>nm</a:t>
                      </a:r>
                      <a:endParaRPr lang="en-US" sz="1200" dirty="0">
                        <a:latin typeface="Arial" panose="020B0604020202020204" pitchFamily="34" charset="0"/>
                        <a:cs typeface="Arial" panose="020B0604020202020204" pitchFamily="34" charset="0"/>
                      </a:endParaRPr>
                    </a:p>
                  </a:txBody>
                  <a:tcPr/>
                </a:tc>
                <a:tc>
                  <a:txBody>
                    <a:bodyPr/>
                    <a:lstStyle/>
                    <a:p>
                      <a:r>
                        <a:rPr lang="en-US" sz="1200" b="1" dirty="0" smtClean="0">
                          <a:latin typeface="Arial" panose="020B0604020202020204" pitchFamily="34" charset="0"/>
                          <a:cs typeface="Arial" panose="020B0604020202020204" pitchFamily="34" charset="0"/>
                        </a:rPr>
                        <a:t>First </a:t>
                      </a:r>
                      <a:r>
                        <a:rPr lang="en-US" sz="1200" b="1" baseline="0" dirty="0" smtClean="0">
                          <a:latin typeface="Arial" panose="020B0604020202020204" pitchFamily="34" charset="0"/>
                          <a:cs typeface="Arial" panose="020B0604020202020204" pitchFamily="34" charset="0"/>
                        </a:rPr>
                        <a:t> ASIC </a:t>
                      </a:r>
                      <a:r>
                        <a:rPr lang="en-US" sz="1200" baseline="0" dirty="0" smtClean="0">
                          <a:latin typeface="Arial" panose="020B0604020202020204" pitchFamily="34" charset="0"/>
                          <a:cs typeface="Arial" panose="020B0604020202020204" pitchFamily="34" charset="0"/>
                        </a:rPr>
                        <a:t>that was a veritable </a:t>
                      </a:r>
                      <a:r>
                        <a:rPr lang="en-US" sz="1200" b="1" baseline="0" dirty="0" err="1" smtClean="0">
                          <a:latin typeface="Arial" panose="020B0604020202020204" pitchFamily="34" charset="0"/>
                          <a:cs typeface="Arial" panose="020B0604020202020204" pitchFamily="34" charset="0"/>
                        </a:rPr>
                        <a:t>SoC</a:t>
                      </a:r>
                      <a:r>
                        <a:rPr lang="en-US" sz="1200" baseline="0" dirty="0" smtClean="0">
                          <a:latin typeface="Arial" panose="020B0604020202020204" pitchFamily="34" charset="0"/>
                          <a:cs typeface="Arial" panose="020B0604020202020204" pitchFamily="34" charset="0"/>
                        </a:rPr>
                        <a:t> in auto-trigger mode</a:t>
                      </a:r>
                      <a:endParaRPr lang="en-US" sz="1200" dirty="0">
                        <a:latin typeface="Arial" panose="020B0604020202020204" pitchFamily="34" charset="0"/>
                        <a:cs typeface="Arial" panose="020B0604020202020204" pitchFamily="34" charset="0"/>
                      </a:endParaRPr>
                    </a:p>
                  </a:txBody>
                  <a:tcPr/>
                </a:tc>
              </a:tr>
              <a:tr h="370840">
                <a:tc>
                  <a:txBody>
                    <a:bodyPr/>
                    <a:lstStyle/>
                    <a:p>
                      <a:r>
                        <a:rPr lang="en-US" sz="1200" b="1" dirty="0" smtClean="0">
                          <a:latin typeface="Arial" panose="020B0604020202020204" pitchFamily="34" charset="0"/>
                          <a:cs typeface="Arial" panose="020B0604020202020204" pitchFamily="34" charset="0"/>
                        </a:rPr>
                        <a:t>CATIROC</a:t>
                      </a:r>
                    </a:p>
                    <a:p>
                      <a:r>
                        <a:rPr lang="en-US" sz="1200" b="0" dirty="0" smtClean="0">
                          <a:latin typeface="Arial" panose="020B0604020202020204" pitchFamily="34" charset="0"/>
                          <a:cs typeface="Arial" panose="020B0604020202020204" pitchFamily="34" charset="0"/>
                        </a:rPr>
                        <a:t>2015</a:t>
                      </a:r>
                      <a:endParaRPr lang="en-US" sz="1200" b="0" dirty="0">
                        <a:latin typeface="Arial" panose="020B0604020202020204" pitchFamily="34" charset="0"/>
                        <a:cs typeface="Arial" panose="020B0604020202020204" pitchFamily="34" charset="0"/>
                      </a:endParaRPr>
                    </a:p>
                  </a:txBody>
                  <a:tcPr/>
                </a:tc>
                <a:tc>
                  <a:txBody>
                    <a:bodyPr/>
                    <a:lstStyle/>
                    <a:p>
                      <a:r>
                        <a:rPr lang="en-US" sz="1200" dirty="0" err="1" smtClean="0">
                          <a:latin typeface="Arial" panose="020B0604020202020204" pitchFamily="34" charset="0"/>
                          <a:cs typeface="Arial" panose="020B0604020202020204" pitchFamily="34" charset="0"/>
                        </a:rPr>
                        <a:t>BiCMOS</a:t>
                      </a:r>
                      <a:r>
                        <a:rPr lang="en-US" sz="1200" baseline="0" dirty="0" smtClean="0">
                          <a:latin typeface="Arial" panose="020B0604020202020204" pitchFamily="34" charset="0"/>
                          <a:cs typeface="Arial" panose="020B0604020202020204" pitchFamily="34" charset="0"/>
                        </a:rPr>
                        <a:t> </a:t>
                      </a:r>
                      <a:r>
                        <a:rPr lang="en-US" sz="1200" dirty="0" err="1" smtClean="0">
                          <a:latin typeface="Arial" panose="020B0604020202020204" pitchFamily="34" charset="0"/>
                          <a:cs typeface="Arial" panose="020B0604020202020204" pitchFamily="34" charset="0"/>
                        </a:rPr>
                        <a:t>SiGe</a:t>
                      </a:r>
                      <a:r>
                        <a:rPr lang="en-US" sz="1200" baseline="0" dirty="0" smtClean="0">
                          <a:latin typeface="Arial" panose="020B0604020202020204" pitchFamily="34" charset="0"/>
                          <a:cs typeface="Arial" panose="020B0604020202020204" pitchFamily="34" charset="0"/>
                        </a:rPr>
                        <a:t> </a:t>
                      </a:r>
                    </a:p>
                    <a:p>
                      <a:r>
                        <a:rPr lang="en-US" sz="1200" baseline="0" dirty="0" smtClean="0">
                          <a:latin typeface="Arial" panose="020B0604020202020204" pitchFamily="34" charset="0"/>
                          <a:cs typeface="Arial" panose="020B0604020202020204" pitchFamily="34" charset="0"/>
                        </a:rPr>
                        <a:t>350 </a:t>
                      </a:r>
                      <a:r>
                        <a:rPr lang="en-US" sz="1200" baseline="0" dirty="0" smtClean="0">
                          <a:latin typeface="Arial" panose="020B0604020202020204" pitchFamily="34" charset="0"/>
                          <a:cs typeface="Arial" panose="020B0604020202020204" pitchFamily="34" charset="0"/>
                        </a:rPr>
                        <a:t>nm</a:t>
                      </a:r>
                      <a:endParaRPr lang="en-US" sz="120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Based on the PARISROC ASIC, which will be installed in the </a:t>
                      </a:r>
                      <a:r>
                        <a:rPr lang="en-US" sz="1200" b="1" dirty="0" smtClean="0">
                          <a:latin typeface="Arial" panose="020B0604020202020204" pitchFamily="34" charset="0"/>
                          <a:cs typeface="Arial" panose="020B0604020202020204" pitchFamily="34" charset="0"/>
                        </a:rPr>
                        <a:t>SPMT system of the JUNO detector </a:t>
                      </a:r>
                      <a:r>
                        <a:rPr lang="en-US" sz="1200" dirty="0" smtClean="0">
                          <a:latin typeface="Arial" panose="020B0604020202020204" pitchFamily="34" charset="0"/>
                          <a:cs typeface="Arial" panose="020B0604020202020204" pitchFamily="34" charset="0"/>
                        </a:rPr>
                        <a:t>(China)</a:t>
                      </a:r>
                      <a:endParaRPr lang="en-US" sz="1200" dirty="0">
                        <a:latin typeface="Arial" panose="020B0604020202020204" pitchFamily="34" charset="0"/>
                        <a:cs typeface="Arial" panose="020B0604020202020204" pitchFamily="34" charset="0"/>
                      </a:endParaRPr>
                    </a:p>
                  </a:txBody>
                  <a:tcPr/>
                </a:tc>
              </a:tr>
              <a:tr h="370840">
                <a:tc>
                  <a:txBody>
                    <a:bodyPr/>
                    <a:lstStyle/>
                    <a:p>
                      <a:r>
                        <a:rPr lang="en-US" sz="1200" b="1" dirty="0" smtClean="0">
                          <a:latin typeface="Arial" panose="020B0604020202020204" pitchFamily="34" charset="0"/>
                          <a:cs typeface="Arial" panose="020B0604020202020204" pitchFamily="34" charset="0"/>
                        </a:rPr>
                        <a:t>HKROC</a:t>
                      </a:r>
                    </a:p>
                    <a:p>
                      <a:r>
                        <a:rPr lang="en-US" sz="1200" b="0" dirty="0" smtClean="0">
                          <a:latin typeface="Arial" panose="020B0604020202020204" pitchFamily="34" charset="0"/>
                          <a:cs typeface="Arial" panose="020B0604020202020204" pitchFamily="34" charset="0"/>
                        </a:rPr>
                        <a:t>2020</a:t>
                      </a:r>
                      <a:endParaRPr lang="en-US" sz="1200" b="0" dirty="0">
                        <a:latin typeface="Arial" panose="020B0604020202020204" pitchFamily="34" charset="0"/>
                        <a:cs typeface="Arial" panose="020B0604020202020204" pitchFamily="34" charset="0"/>
                      </a:endParaRPr>
                    </a:p>
                  </a:txBody>
                  <a:tcPr/>
                </a:tc>
                <a:tc>
                  <a:txBody>
                    <a:bodyPr/>
                    <a:lstStyle/>
                    <a:p>
                      <a:r>
                        <a:rPr lang="en-US" sz="1200" dirty="0" smtClean="0">
                          <a:latin typeface="Arial" panose="020B0604020202020204" pitchFamily="34" charset="0"/>
                          <a:cs typeface="Arial" panose="020B0604020202020204" pitchFamily="34" charset="0"/>
                        </a:rPr>
                        <a:t>CMOS 130 nm</a:t>
                      </a:r>
                      <a:endParaRPr lang="en-US" sz="1200" dirty="0">
                        <a:latin typeface="Arial" panose="020B0604020202020204" pitchFamily="34" charset="0"/>
                        <a:cs typeface="Arial" panose="020B0604020202020204" pitchFamily="34" charset="0"/>
                      </a:endParaRPr>
                    </a:p>
                  </a:txBody>
                  <a:tcPr/>
                </a:tc>
                <a:tc>
                  <a:txBody>
                    <a:bodyPr/>
                    <a:lstStyle/>
                    <a:p>
                      <a:r>
                        <a:rPr lang="en-US" sz="1200" b="1" dirty="0" smtClean="0">
                          <a:latin typeface="Arial" panose="020B0604020202020204" pitchFamily="34" charset="0"/>
                          <a:cs typeface="Arial" panose="020B0604020202020204" pitchFamily="34" charset="0"/>
                        </a:rPr>
                        <a:t>Based on the ASIC HGCROC </a:t>
                      </a:r>
                      <a:r>
                        <a:rPr lang="en-US" sz="1200" dirty="0" smtClean="0">
                          <a:latin typeface="Arial" panose="020B0604020202020204" pitchFamily="34" charset="0"/>
                          <a:cs typeface="Arial" panose="020B0604020202020204" pitchFamily="34" charset="0"/>
                        </a:rPr>
                        <a:t>for the </a:t>
                      </a:r>
                      <a:r>
                        <a:rPr lang="en-US" sz="1200" b="0" dirty="0" smtClean="0">
                          <a:latin typeface="Arial" panose="020B0604020202020204" pitchFamily="34" charset="0"/>
                          <a:cs typeface="Arial" panose="020B0604020202020204" pitchFamily="34" charset="0"/>
                        </a:rPr>
                        <a:t>CMS</a:t>
                      </a:r>
                      <a:r>
                        <a:rPr lang="en-US" sz="1200" dirty="0" smtClean="0">
                          <a:latin typeface="Arial" panose="020B0604020202020204" pitchFamily="34" charset="0"/>
                          <a:cs typeface="Arial" panose="020B0604020202020204" pitchFamily="34" charset="0"/>
                        </a:rPr>
                        <a:t> High Granularity Calorimeter </a:t>
                      </a:r>
                      <a:endParaRPr lang="en-US" sz="1200" dirty="0">
                        <a:latin typeface="Arial" panose="020B0604020202020204" pitchFamily="34" charset="0"/>
                        <a:cs typeface="Arial" panose="020B0604020202020204" pitchFamily="34" charset="0"/>
                      </a:endParaRPr>
                    </a:p>
                  </a:txBody>
                  <a:tcPr/>
                </a:tc>
              </a:tr>
            </a:tbl>
          </a:graphicData>
        </a:graphic>
      </p:graphicFrame>
      <p:pic>
        <p:nvPicPr>
          <p:cNvPr id="6" name="Image 5"/>
          <p:cNvPicPr>
            <a:picLocks noChangeAspect="1"/>
          </p:cNvPicPr>
          <p:nvPr/>
        </p:nvPicPr>
        <p:blipFill>
          <a:blip r:embed="rId8"/>
          <a:stretch>
            <a:fillRect/>
          </a:stretch>
        </p:blipFill>
        <p:spPr>
          <a:xfrm>
            <a:off x="8189287" y="1453727"/>
            <a:ext cx="1635683" cy="906566"/>
          </a:xfrm>
          <a:prstGeom prst="rect">
            <a:avLst/>
          </a:prstGeom>
        </p:spPr>
      </p:pic>
    </p:spTree>
    <p:extLst>
      <p:ext uri="{BB962C8B-B14F-4D97-AF65-F5344CB8AC3E}">
        <p14:creationId xmlns:p14="http://schemas.microsoft.com/office/powerpoint/2010/main" val="41646774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endParaRPr lang="en-US"/>
          </a:p>
        </p:txBody>
      </p:sp>
      <p:sp>
        <p:nvSpPr>
          <p:cNvPr id="4" name="Espace réservé du pied de page 3"/>
          <p:cNvSpPr>
            <a:spLocks noGrp="1"/>
          </p:cNvSpPr>
          <p:nvPr>
            <p:ph type="ftr" sz="quarter" idx="14"/>
          </p:nvPr>
        </p:nvSpPr>
        <p:spPr/>
        <p:txBody>
          <a:bodyPr/>
          <a:lstStyle/>
          <a:p>
            <a:endParaRPr lang="fr-FR" dirty="0"/>
          </a:p>
        </p:txBody>
      </p:sp>
      <p:sp>
        <p:nvSpPr>
          <p:cNvPr id="5" name="Espace réservé du numéro de diapositive 4"/>
          <p:cNvSpPr>
            <a:spLocks noGrp="1"/>
          </p:cNvSpPr>
          <p:nvPr>
            <p:ph type="sldNum" sz="quarter" idx="15"/>
          </p:nvPr>
        </p:nvSpPr>
        <p:spPr/>
        <p:txBody>
          <a:bodyPr/>
          <a:lstStyle/>
          <a:p>
            <a:fld id="{6D74C64A-F892-4D24-8DE4-95AE196E3A28}" type="slidenum">
              <a:rPr lang="fr-FR" smtClean="0"/>
              <a:pPr/>
              <a:t>20</a:t>
            </a:fld>
            <a:endParaRPr lang="fr-FR" dirty="0"/>
          </a:p>
        </p:txBody>
      </p:sp>
    </p:spTree>
    <p:extLst>
      <p:ext uri="{BB962C8B-B14F-4D97-AF65-F5344CB8AC3E}">
        <p14:creationId xmlns:p14="http://schemas.microsoft.com/office/powerpoint/2010/main" val="1935394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smtClean="0"/>
              <a:t>From physics to electronics specifications</a:t>
            </a:r>
            <a:endParaRPr lang="en-US" dirty="0"/>
          </a:p>
        </p:txBody>
      </p:sp>
      <p:sp>
        <p:nvSpPr>
          <p:cNvPr id="4" name="Espace réservé du pied de page 3"/>
          <p:cNvSpPr>
            <a:spLocks noGrp="1"/>
          </p:cNvSpPr>
          <p:nvPr>
            <p:ph type="ftr" sz="quarter" idx="14"/>
          </p:nvPr>
        </p:nvSpPr>
        <p:spPr>
          <a:xfrm>
            <a:off x="334433" y="6608764"/>
            <a:ext cx="10179051" cy="215900"/>
          </a:xfrm>
        </p:spPr>
        <p:txBody>
          <a:bodyPr/>
          <a:lstStyle/>
          <a:p>
            <a:r>
              <a:rPr lang="fr-FR" b="0" dirty="0"/>
              <a:t>TWEPP 2024 30/09-4/10 2024 </a:t>
            </a:r>
          </a:p>
          <a:p>
            <a:endParaRPr lang="fr-FR" dirty="0"/>
          </a:p>
        </p:txBody>
      </p:sp>
      <p:sp>
        <p:nvSpPr>
          <p:cNvPr id="5" name="Espace réservé du numéro de diapositive 4"/>
          <p:cNvSpPr>
            <a:spLocks noGrp="1"/>
          </p:cNvSpPr>
          <p:nvPr>
            <p:ph type="sldNum" sz="quarter" idx="15"/>
          </p:nvPr>
        </p:nvSpPr>
        <p:spPr/>
        <p:txBody>
          <a:bodyPr/>
          <a:lstStyle/>
          <a:p>
            <a:fld id="{6D74C64A-F892-4D24-8DE4-95AE196E3A28}" type="slidenum">
              <a:rPr lang="fr-FR" smtClean="0"/>
              <a:pPr/>
              <a:t>3</a:t>
            </a:fld>
            <a:endParaRPr lang="fr-FR" dirty="0"/>
          </a:p>
        </p:txBody>
      </p:sp>
      <p:graphicFrame>
        <p:nvGraphicFramePr>
          <p:cNvPr id="11" name="Tableau 10"/>
          <p:cNvGraphicFramePr>
            <a:graphicFrameLocks noGrp="1"/>
          </p:cNvGraphicFramePr>
          <p:nvPr>
            <p:extLst>
              <p:ext uri="{D42A27DB-BD31-4B8C-83A1-F6EECF244321}">
                <p14:modId xmlns:p14="http://schemas.microsoft.com/office/powerpoint/2010/main" val="2803888767"/>
              </p:ext>
            </p:extLst>
          </p:nvPr>
        </p:nvGraphicFramePr>
        <p:xfrm>
          <a:off x="507795" y="1484784"/>
          <a:ext cx="10005689" cy="4490720"/>
        </p:xfrm>
        <a:graphic>
          <a:graphicData uri="http://schemas.openxmlformats.org/drawingml/2006/table">
            <a:tbl>
              <a:tblPr firstRow="1" bandRow="1">
                <a:tableStyleId>{5940675A-B579-460E-94D1-54222C63F5DA}</a:tableStyleId>
              </a:tblPr>
              <a:tblGrid>
                <a:gridCol w="5685209"/>
                <a:gridCol w="4320480"/>
              </a:tblGrid>
              <a:tr h="370840">
                <a:tc>
                  <a:txBody>
                    <a:bodyPr/>
                    <a:lstStyle/>
                    <a:p>
                      <a:pPr algn="ctr"/>
                      <a:r>
                        <a:rPr lang="en-US" sz="1400" b="0" i="0" u="none" strike="noStrike" kern="1200" baseline="0" dirty="0" smtClean="0">
                          <a:solidFill>
                            <a:srgbClr val="0000FF"/>
                          </a:solidFill>
                          <a:latin typeface="Arial" panose="020B0604020202020204" pitchFamily="34" charset="0"/>
                          <a:ea typeface="+mn-ea"/>
                          <a:cs typeface="Arial" panose="020B0604020202020204" pitchFamily="34" charset="0"/>
                        </a:rPr>
                        <a:t>Physics constraint</a:t>
                      </a:r>
                      <a:endParaRPr lang="en-US" sz="1400" b="0" dirty="0">
                        <a:solidFill>
                          <a:srgbClr val="0000FF"/>
                        </a:solidFill>
                        <a:latin typeface="Arial" panose="020B0604020202020204" pitchFamily="34" charset="0"/>
                        <a:cs typeface="Arial" panose="020B0604020202020204" pitchFamily="34" charset="0"/>
                      </a:endParaRPr>
                    </a:p>
                  </a:txBody>
                  <a:tcPr/>
                </a:tc>
                <a:tc>
                  <a:txBody>
                    <a:bodyPr/>
                    <a:lstStyle/>
                    <a:p>
                      <a:pPr algn="ctr"/>
                      <a:r>
                        <a:rPr lang="en-US" sz="1400" b="0" i="0" u="none" strike="noStrike" kern="1200" baseline="0" dirty="0" smtClean="0">
                          <a:solidFill>
                            <a:srgbClr val="FF0000"/>
                          </a:solidFill>
                          <a:latin typeface="Arial" panose="020B0604020202020204" pitchFamily="34" charset="0"/>
                          <a:ea typeface="+mn-ea"/>
                          <a:cs typeface="Arial" panose="020B0604020202020204" pitchFamily="34" charset="0"/>
                        </a:rPr>
                        <a:t>Impact on electronics requirement</a:t>
                      </a:r>
                      <a:endParaRPr lang="en-US" sz="1400" b="0" dirty="0">
                        <a:solidFill>
                          <a:srgbClr val="FF0000"/>
                        </a:solidFill>
                        <a:latin typeface="Arial" panose="020B0604020202020204" pitchFamily="34" charset="0"/>
                        <a:cs typeface="Arial" panose="020B0604020202020204" pitchFamily="34" charset="0"/>
                      </a:endParaRPr>
                    </a:p>
                  </a:txBody>
                  <a:tcPr/>
                </a:tc>
              </a:tr>
              <a:tr h="370840">
                <a:tc>
                  <a:txBody>
                    <a:bodyPr/>
                    <a:lstStyle/>
                    <a:p>
                      <a:pPr algn="ctr"/>
                      <a:r>
                        <a:rPr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Detect synchronous &amp; asynchronous events</a:t>
                      </a:r>
                    </a:p>
                    <a:p>
                      <a:pPr algn="ctr"/>
                      <a:r>
                        <a:rPr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(accelerator/atmospheric/solar/supernova neutrinos, p decay)</a:t>
                      </a:r>
                      <a:endParaRPr lang="en-US" sz="1400" b="0" dirty="0">
                        <a:latin typeface="Arial" panose="020B0604020202020204" pitchFamily="34" charset="0"/>
                        <a:cs typeface="Arial" panose="020B0604020202020204" pitchFamily="34" charset="0"/>
                      </a:endParaRPr>
                    </a:p>
                  </a:txBody>
                  <a:tcPr/>
                </a:tc>
                <a:tc>
                  <a:txBody>
                    <a:bodyPr/>
                    <a:lstStyle/>
                    <a:p>
                      <a:pPr algn="ctr"/>
                      <a:r>
                        <a:rPr lang="en-US" sz="1400" b="1" i="0" u="none" strike="noStrike" kern="1200" baseline="0" dirty="0" smtClean="0">
                          <a:solidFill>
                            <a:schemeClr val="tx1"/>
                          </a:solidFill>
                          <a:latin typeface="Arial" panose="020B0604020202020204" pitchFamily="34" charset="0"/>
                          <a:ea typeface="+mn-ea"/>
                          <a:cs typeface="Arial" panose="020B0604020202020204" pitchFamily="34" charset="0"/>
                        </a:rPr>
                        <a:t>Self triggering </a:t>
                      </a:r>
                      <a:r>
                        <a:rPr lang="en-US" sz="1400" b="0" i="0" u="none" strike="noStrike" kern="1200" baseline="0" dirty="0" smtClean="0">
                          <a:solidFill>
                            <a:schemeClr val="tx1"/>
                          </a:solidFill>
                          <a:latin typeface="Arial" panose="020B0604020202020204" pitchFamily="34" charset="0"/>
                          <a:ea typeface="+mn-ea"/>
                          <a:cs typeface="Arial" panose="020B0604020202020204" pitchFamily="34" charset="0"/>
                        </a:rPr>
                        <a:t>for each channel</a:t>
                      </a:r>
                      <a:endParaRPr lang="en-US" sz="1400" b="0" dirty="0">
                        <a:latin typeface="Arial" panose="020B0604020202020204" pitchFamily="34" charset="0"/>
                        <a:cs typeface="Arial" panose="020B0604020202020204" pitchFamily="34" charset="0"/>
                      </a:endParaRPr>
                    </a:p>
                  </a:txBody>
                  <a:tcPr/>
                </a:tc>
              </a:tr>
              <a:tr h="370840">
                <a:tc>
                  <a:txBody>
                    <a:bodyPr/>
                    <a:lstStyle/>
                    <a:p>
                      <a:pPr algn="ctr"/>
                      <a:r>
                        <a:rPr lang="en-US" sz="1400" b="0" dirty="0" smtClean="0">
                          <a:latin typeface="Arial" panose="020B0604020202020204" pitchFamily="34" charset="0"/>
                          <a:cs typeface="Arial" panose="020B0604020202020204" pitchFamily="34" charset="0"/>
                        </a:rPr>
                        <a:t>No event loss</a:t>
                      </a:r>
                    </a:p>
                    <a:p>
                      <a:pPr algn="ctr"/>
                      <a:r>
                        <a:rPr lang="en-US" sz="1400" b="0" dirty="0" smtClean="0">
                          <a:latin typeface="Arial" panose="020B0604020202020204" pitchFamily="34" charset="0"/>
                          <a:cs typeface="Arial" panose="020B0604020202020204" pitchFamily="34" charset="0"/>
                        </a:rPr>
                        <a:t>(e.g. crucial for SN neutrino)</a:t>
                      </a:r>
                      <a:endParaRPr lang="en-US" sz="1400" b="0"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High hit rate</a:t>
                      </a:r>
                    </a:p>
                    <a:p>
                      <a:pPr algn="ctr"/>
                      <a:r>
                        <a:rPr lang="en-US" sz="1400" b="0" dirty="0" smtClean="0">
                          <a:latin typeface="Arial" panose="020B0604020202020204" pitchFamily="34" charset="0"/>
                          <a:cs typeface="Arial" panose="020B0604020202020204" pitchFamily="34" charset="0"/>
                        </a:rPr>
                        <a:t>(e.g. 1 MHz)</a:t>
                      </a:r>
                      <a:endParaRPr lang="en-US" sz="1400" b="0" dirty="0">
                        <a:latin typeface="Arial" panose="020B0604020202020204" pitchFamily="34" charset="0"/>
                        <a:cs typeface="Arial" panose="020B0604020202020204" pitchFamily="34" charset="0"/>
                      </a:endParaRPr>
                    </a:p>
                  </a:txBody>
                  <a:tcPr/>
                </a:tc>
              </a:tr>
              <a:tr h="370840">
                <a:tc>
                  <a:txBody>
                    <a:bodyPr/>
                    <a:lstStyle/>
                    <a:p>
                      <a:pPr algn="ctr"/>
                      <a:r>
                        <a:rPr lang="en-US" sz="1400" b="0" dirty="0" smtClean="0">
                          <a:latin typeface="Arial" panose="020B0604020202020204" pitchFamily="34" charset="0"/>
                          <a:cs typeface="Arial" panose="020B0604020202020204" pitchFamily="34" charset="0"/>
                        </a:rPr>
                        <a:t>Low energy events detection</a:t>
                      </a:r>
                    </a:p>
                    <a:p>
                      <a:pPr algn="ctr"/>
                      <a:r>
                        <a:rPr lang="en-US" sz="1400" b="0" dirty="0" smtClean="0">
                          <a:latin typeface="Arial" panose="020B0604020202020204" pitchFamily="34" charset="0"/>
                          <a:cs typeface="Arial" panose="020B0604020202020204" pitchFamily="34" charset="0"/>
                        </a:rPr>
                        <a:t>(e.g. SN or solar neutrino)</a:t>
                      </a:r>
                      <a:endParaRPr lang="en-US" sz="1400" b="0"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Low threshold </a:t>
                      </a:r>
                      <a:r>
                        <a:rPr lang="en-US" sz="1400" b="0" dirty="0" smtClean="0">
                          <a:latin typeface="Arial" panose="020B0604020202020204" pitchFamily="34" charset="0"/>
                          <a:cs typeface="Arial" panose="020B0604020202020204" pitchFamily="34" charset="0"/>
                        </a:rPr>
                        <a:t>triggering</a:t>
                      </a:r>
                    </a:p>
                    <a:p>
                      <a:pPr algn="ctr"/>
                      <a:r>
                        <a:rPr lang="en-US" sz="1400" b="0" dirty="0" smtClean="0">
                          <a:latin typeface="Arial" panose="020B0604020202020204" pitchFamily="34" charset="0"/>
                          <a:cs typeface="Arial" panose="020B0604020202020204" pitchFamily="34" charset="0"/>
                        </a:rPr>
                        <a:t>(e.g. &lt;= </a:t>
                      </a:r>
                      <a:r>
                        <a:rPr lang="en-US" sz="1400" b="1" dirty="0" smtClean="0">
                          <a:latin typeface="Arial" panose="020B0604020202020204" pitchFamily="34" charset="0"/>
                          <a:cs typeface="Arial" panose="020B0604020202020204" pitchFamily="34" charset="0"/>
                        </a:rPr>
                        <a:t>1/6 </a:t>
                      </a:r>
                      <a:r>
                        <a:rPr lang="en-US" sz="1400" b="1" dirty="0" err="1" smtClean="0">
                          <a:latin typeface="Arial" panose="020B0604020202020204" pitchFamily="34" charset="0"/>
                          <a:cs typeface="Arial" panose="020B0604020202020204" pitchFamily="34" charset="0"/>
                        </a:rPr>
                        <a:t>p.e.</a:t>
                      </a:r>
                      <a:r>
                        <a:rPr lang="en-US" sz="1400" b="1" dirty="0" smtClean="0">
                          <a:latin typeface="Arial" panose="020B0604020202020204" pitchFamily="34" charset="0"/>
                          <a:cs typeface="Arial" panose="020B0604020202020204" pitchFamily="34" charset="0"/>
                        </a:rPr>
                        <a:t>)</a:t>
                      </a:r>
                      <a:endParaRPr lang="en-US" sz="1400" b="1" dirty="0">
                        <a:latin typeface="Arial" panose="020B0604020202020204" pitchFamily="34" charset="0"/>
                        <a:cs typeface="Arial" panose="020B0604020202020204" pitchFamily="34" charset="0"/>
                      </a:endParaRPr>
                    </a:p>
                  </a:txBody>
                  <a:tcPr/>
                </a:tc>
              </a:tr>
              <a:tr h="370840">
                <a:tc>
                  <a:txBody>
                    <a:bodyPr/>
                    <a:lstStyle/>
                    <a:p>
                      <a:pPr algn="ctr"/>
                      <a:r>
                        <a:rPr lang="en-US" sz="1400" b="0" dirty="0" smtClean="0">
                          <a:latin typeface="Arial" panose="020B0604020202020204" pitchFamily="34" charset="0"/>
                          <a:cs typeface="Arial" panose="020B0604020202020204" pitchFamily="34" charset="0"/>
                        </a:rPr>
                        <a:t>Charge reconstruction</a:t>
                      </a:r>
                    </a:p>
                    <a:p>
                      <a:pPr algn="ctr"/>
                      <a:r>
                        <a:rPr lang="en-US" sz="1400" b="0" dirty="0" smtClean="0">
                          <a:latin typeface="Arial" panose="020B0604020202020204" pitchFamily="34" charset="0"/>
                          <a:cs typeface="Arial" panose="020B0604020202020204" pitchFamily="34" charset="0"/>
                        </a:rPr>
                        <a:t>from low to high energy physics</a:t>
                      </a:r>
                      <a:endParaRPr lang="en-US" sz="1400" b="0"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Large dynamic charge </a:t>
                      </a:r>
                      <a:r>
                        <a:rPr lang="en-US" sz="1400" b="0" dirty="0" smtClean="0">
                          <a:latin typeface="Arial" panose="020B0604020202020204" pitchFamily="34" charset="0"/>
                          <a:cs typeface="Arial" panose="020B0604020202020204" pitchFamily="34" charset="0"/>
                        </a:rPr>
                        <a:t>range (𝟏 − 𝟏𝟑𝟎𝟎 </a:t>
                      </a:r>
                      <a:r>
                        <a:rPr lang="en-US" sz="1400" b="1" dirty="0" err="1" smtClean="0">
                          <a:latin typeface="Arial" panose="020B0604020202020204" pitchFamily="34" charset="0"/>
                          <a:cs typeface="Arial" panose="020B0604020202020204" pitchFamily="34" charset="0"/>
                        </a:rPr>
                        <a:t>p.e.</a:t>
                      </a:r>
                      <a:r>
                        <a:rPr lang="en-US" sz="1400" b="0" dirty="0" smtClean="0">
                          <a:latin typeface="Arial" panose="020B0604020202020204" pitchFamily="34" charset="0"/>
                          <a:cs typeface="Arial" panose="020B0604020202020204" pitchFamily="34" charset="0"/>
                        </a:rPr>
                        <a:t>)</a:t>
                      </a:r>
                    </a:p>
                    <a:p>
                      <a:pPr algn="ctr"/>
                      <a:r>
                        <a:rPr lang="en-US" sz="1400" b="0" dirty="0" smtClean="0">
                          <a:latin typeface="Arial" panose="020B0604020202020204" pitchFamily="34" charset="0"/>
                          <a:cs typeface="Arial" panose="020B0604020202020204" pitchFamily="34" charset="0"/>
                        </a:rPr>
                        <a:t>photoelectrons</a:t>
                      </a:r>
                      <a:endParaRPr lang="en-US" sz="1400" b="0" dirty="0">
                        <a:latin typeface="Arial" panose="020B0604020202020204" pitchFamily="34" charset="0"/>
                        <a:cs typeface="Arial" panose="020B0604020202020204" pitchFamily="34" charset="0"/>
                      </a:endParaRPr>
                    </a:p>
                  </a:txBody>
                  <a:tcPr/>
                </a:tc>
              </a:tr>
              <a:tr h="370840">
                <a:tc>
                  <a:txBody>
                    <a:bodyPr/>
                    <a:lstStyle/>
                    <a:p>
                      <a:pPr algn="ctr"/>
                      <a:r>
                        <a:rPr lang="en-US" sz="1400" b="0" dirty="0" smtClean="0">
                          <a:latin typeface="Arial" panose="020B0604020202020204" pitchFamily="34" charset="0"/>
                          <a:cs typeface="Arial" panose="020B0604020202020204" pitchFamily="34" charset="0"/>
                        </a:rPr>
                        <a:t>Excellent charge reconstruction</a:t>
                      </a:r>
                      <a:endParaRPr lang="en-US" sz="1400" b="0" dirty="0">
                        <a:latin typeface="Arial" panose="020B0604020202020204" pitchFamily="34" charset="0"/>
                        <a:cs typeface="Arial" panose="020B0604020202020204" pitchFamily="34" charset="0"/>
                      </a:endParaRPr>
                    </a:p>
                  </a:txBody>
                  <a:tcPr/>
                </a:tc>
                <a:tc>
                  <a:txBody>
                    <a:bodyPr/>
                    <a:lstStyle/>
                    <a:p>
                      <a:pPr algn="ctr"/>
                      <a:r>
                        <a:rPr lang="en-US" sz="1400" b="1" dirty="0" smtClean="0">
                          <a:latin typeface="Arial" panose="020B0604020202020204" pitchFamily="34" charset="0"/>
                          <a:cs typeface="Arial" panose="020B0604020202020204" pitchFamily="34" charset="0"/>
                        </a:rPr>
                        <a:t>High linearity (~</a:t>
                      </a:r>
                      <a:r>
                        <a:rPr lang="en-US" sz="1400" b="1" baseline="0" dirty="0" smtClean="0">
                          <a:latin typeface="Arial" panose="020B0604020202020204" pitchFamily="34" charset="0"/>
                          <a:cs typeface="Arial" panose="020B0604020202020204" pitchFamily="34" charset="0"/>
                        </a:rPr>
                        <a:t> 1</a:t>
                      </a:r>
                      <a:r>
                        <a:rPr lang="en-US" sz="1400" b="1" dirty="0" smtClean="0">
                          <a:latin typeface="Arial" panose="020B0604020202020204" pitchFamily="34" charset="0"/>
                          <a:cs typeface="Arial" panose="020B0604020202020204" pitchFamily="34" charset="0"/>
                        </a:rPr>
                        <a:t>%) </a:t>
                      </a:r>
                    </a:p>
                    <a:p>
                      <a:pPr algn="ctr"/>
                      <a:r>
                        <a:rPr lang="en-US" sz="1400" b="0" dirty="0" smtClean="0">
                          <a:latin typeface="Arial" panose="020B0604020202020204" pitchFamily="34" charset="0"/>
                          <a:cs typeface="Arial" panose="020B0604020202020204" pitchFamily="34" charset="0"/>
                        </a:rPr>
                        <a:t>and </a:t>
                      </a:r>
                      <a:r>
                        <a:rPr lang="en-US" sz="1400" b="1" dirty="0" smtClean="0">
                          <a:latin typeface="Arial" panose="020B0604020202020204" pitchFamily="34" charset="0"/>
                          <a:cs typeface="Arial" panose="020B0604020202020204" pitchFamily="34" charset="0"/>
                        </a:rPr>
                        <a:t>resolution (~</a:t>
                      </a:r>
                      <a:r>
                        <a:rPr lang="en-US" sz="1400" b="1" baseline="0" dirty="0" smtClean="0">
                          <a:latin typeface="Arial" panose="020B0604020202020204" pitchFamily="34" charset="0"/>
                          <a:cs typeface="Arial" panose="020B0604020202020204" pitchFamily="34" charset="0"/>
                        </a:rPr>
                        <a:t> 1</a:t>
                      </a:r>
                      <a:r>
                        <a:rPr lang="en-US" sz="1400" b="1" dirty="0" smtClean="0">
                          <a:latin typeface="Arial" panose="020B0604020202020204" pitchFamily="34" charset="0"/>
                          <a:cs typeface="Arial" panose="020B0604020202020204" pitchFamily="34" charset="0"/>
                        </a:rPr>
                        <a:t>%)</a:t>
                      </a:r>
                    </a:p>
                    <a:p>
                      <a:pPr marL="171450" indent="-171450" algn="ctr">
                        <a:buFontTx/>
                        <a:buChar char="-"/>
                      </a:pPr>
                      <a:r>
                        <a:rPr lang="en-US" sz="1400" b="0" dirty="0" smtClean="0">
                          <a:latin typeface="Arial" panose="020B0604020202020204" pitchFamily="34" charset="0"/>
                          <a:cs typeface="Arial" panose="020B0604020202020204" pitchFamily="34" charset="0"/>
                        </a:rPr>
                        <a:t>0.1 </a:t>
                      </a:r>
                      <a:r>
                        <a:rPr lang="en-US" sz="1400" b="0" dirty="0" err="1" smtClean="0">
                          <a:latin typeface="Arial" panose="020B0604020202020204" pitchFamily="34" charset="0"/>
                          <a:cs typeface="Arial" panose="020B0604020202020204" pitchFamily="34" charset="0"/>
                        </a:rPr>
                        <a:t>p.e.</a:t>
                      </a:r>
                      <a:r>
                        <a:rPr lang="en-US" sz="1400" b="0" dirty="0" smtClean="0">
                          <a:latin typeface="Arial" panose="020B0604020202020204" pitchFamily="34" charset="0"/>
                          <a:cs typeface="Arial" panose="020B0604020202020204" pitchFamily="34" charset="0"/>
                        </a:rPr>
                        <a:t> for &lt; 10 </a:t>
                      </a:r>
                      <a:r>
                        <a:rPr lang="en-US" sz="1400" b="0" dirty="0" err="1" smtClean="0">
                          <a:latin typeface="Arial" panose="020B0604020202020204" pitchFamily="34" charset="0"/>
                          <a:cs typeface="Arial" panose="020B0604020202020204" pitchFamily="34" charset="0"/>
                        </a:rPr>
                        <a:t>p.e.</a:t>
                      </a:r>
                      <a:endParaRPr lang="en-US" sz="1400" b="0" dirty="0" smtClean="0">
                        <a:latin typeface="Arial" panose="020B0604020202020204" pitchFamily="34" charset="0"/>
                        <a:cs typeface="Arial" panose="020B0604020202020204" pitchFamily="34" charset="0"/>
                      </a:endParaRPr>
                    </a:p>
                    <a:p>
                      <a:pPr marL="171450" indent="-171450" algn="ctr">
                        <a:buFontTx/>
                        <a:buChar char="-"/>
                      </a:pPr>
                      <a:r>
                        <a:rPr lang="en-US" sz="1400" b="0" dirty="0" smtClean="0">
                          <a:latin typeface="Arial" panose="020B0604020202020204" pitchFamily="34" charset="0"/>
                          <a:cs typeface="Arial" panose="020B0604020202020204" pitchFamily="34" charset="0"/>
                        </a:rPr>
                        <a:t>&lt; 1% for &gt;10 </a:t>
                      </a:r>
                      <a:r>
                        <a:rPr lang="en-US" sz="1400" b="0" dirty="0" err="1" smtClean="0">
                          <a:latin typeface="Arial" panose="020B0604020202020204" pitchFamily="34" charset="0"/>
                          <a:cs typeface="Arial" panose="020B0604020202020204" pitchFamily="34" charset="0"/>
                        </a:rPr>
                        <a:t>p.e.</a:t>
                      </a:r>
                      <a:endParaRPr lang="en-US" sz="1400" b="0" dirty="0" smtClean="0">
                        <a:latin typeface="Arial" panose="020B0604020202020204" pitchFamily="34" charset="0"/>
                        <a:cs typeface="Arial" panose="020B0604020202020204" pitchFamily="34" charset="0"/>
                      </a:endParaRPr>
                    </a:p>
                  </a:txBody>
                  <a:tcPr/>
                </a:tc>
              </a:tr>
              <a:tr h="370840">
                <a:tc>
                  <a:txBody>
                    <a:bodyPr/>
                    <a:lstStyle/>
                    <a:p>
                      <a:pPr algn="ctr"/>
                      <a:r>
                        <a:rPr lang="en-US" sz="1400" b="0" dirty="0" smtClean="0">
                          <a:latin typeface="Arial" panose="020B0604020202020204" pitchFamily="34" charset="0"/>
                          <a:cs typeface="Arial" panose="020B0604020202020204" pitchFamily="34" charset="0"/>
                        </a:rPr>
                        <a:t>Electronics time resolution &lt;</a:t>
                      </a:r>
                    </a:p>
                    <a:p>
                      <a:pPr algn="ctr"/>
                      <a:r>
                        <a:rPr lang="en-US" sz="1400" b="0" dirty="0" smtClean="0">
                          <a:latin typeface="Arial" panose="020B0604020202020204" pitchFamily="34" charset="0"/>
                          <a:cs typeface="Arial" panose="020B0604020202020204" pitchFamily="34" charset="0"/>
                        </a:rPr>
                        <a:t>PMT time resolution (1.3 ns)</a:t>
                      </a:r>
                      <a:endParaRPr lang="en-US" sz="1400" b="0" dirty="0">
                        <a:latin typeface="Arial" panose="020B0604020202020204" pitchFamily="34" charset="0"/>
                        <a:cs typeface="Arial" panose="020B0604020202020204" pitchFamily="34" charset="0"/>
                      </a:endParaRPr>
                    </a:p>
                  </a:txBody>
                  <a:tcPr/>
                </a:tc>
                <a:tc>
                  <a:txBody>
                    <a:bodyPr/>
                    <a:lstStyle/>
                    <a:p>
                      <a:pPr algn="ctr"/>
                      <a:r>
                        <a:rPr lang="en-US" sz="1400" b="0" dirty="0" smtClean="0">
                          <a:latin typeface="Arial" panose="020B0604020202020204" pitchFamily="34" charset="0"/>
                          <a:cs typeface="Arial" panose="020B0604020202020204" pitchFamily="34" charset="0"/>
                        </a:rPr>
                        <a:t>Timing resolution (e.g. &lt; 0.3 ns)</a:t>
                      </a:r>
                    </a:p>
                    <a:p>
                      <a:pPr algn="ctr"/>
                      <a:r>
                        <a:rPr lang="en-US" sz="1400" b="1" dirty="0" smtClean="0">
                          <a:latin typeface="Arial" panose="020B0604020202020204" pitchFamily="34" charset="0"/>
                          <a:cs typeface="Arial" panose="020B0604020202020204" pitchFamily="34" charset="0"/>
                        </a:rPr>
                        <a:t>300 </a:t>
                      </a:r>
                      <a:r>
                        <a:rPr lang="en-US" sz="1400" b="1" dirty="0" err="1" smtClean="0">
                          <a:latin typeface="Arial" panose="020B0604020202020204" pitchFamily="34" charset="0"/>
                          <a:cs typeface="Arial" panose="020B0604020202020204" pitchFamily="34" charset="0"/>
                        </a:rPr>
                        <a:t>ps</a:t>
                      </a:r>
                      <a:r>
                        <a:rPr lang="en-US" sz="1400" b="1" dirty="0" smtClean="0">
                          <a:latin typeface="Arial" panose="020B0604020202020204" pitchFamily="34" charset="0"/>
                          <a:cs typeface="Arial" panose="020B0604020202020204" pitchFamily="34" charset="0"/>
                        </a:rPr>
                        <a:t> </a:t>
                      </a:r>
                      <a:r>
                        <a:rPr lang="en-US" sz="1400" b="0" dirty="0" smtClean="0">
                          <a:latin typeface="Arial" panose="020B0604020202020204" pitchFamily="34" charset="0"/>
                          <a:cs typeface="Arial" panose="020B0604020202020204" pitchFamily="34" charset="0"/>
                        </a:rPr>
                        <a:t>for </a:t>
                      </a:r>
                      <a:r>
                        <a:rPr lang="en-US" sz="1400" b="1" dirty="0" smtClean="0">
                          <a:latin typeface="Arial" panose="020B0604020202020204" pitchFamily="34" charset="0"/>
                          <a:cs typeface="Arial" panose="020B0604020202020204" pitchFamily="34" charset="0"/>
                        </a:rPr>
                        <a:t>1 </a:t>
                      </a:r>
                      <a:r>
                        <a:rPr lang="en-US" sz="1400" b="1" dirty="0" err="1" smtClean="0">
                          <a:latin typeface="Arial" panose="020B0604020202020204" pitchFamily="34" charset="0"/>
                          <a:cs typeface="Arial" panose="020B0604020202020204" pitchFamily="34" charset="0"/>
                        </a:rPr>
                        <a:t>p.e.</a:t>
                      </a:r>
                      <a:endParaRPr lang="en-US" sz="1400" b="1" dirty="0" smtClean="0">
                        <a:latin typeface="Arial" panose="020B0604020202020204" pitchFamily="34" charset="0"/>
                        <a:cs typeface="Arial" panose="020B0604020202020204" pitchFamily="34" charset="0"/>
                      </a:endParaRPr>
                    </a:p>
                    <a:p>
                      <a:pPr algn="ctr"/>
                      <a:r>
                        <a:rPr lang="en-US" sz="1400" b="1" dirty="0" smtClean="0">
                          <a:latin typeface="Arial" panose="020B0604020202020204" pitchFamily="34" charset="0"/>
                          <a:cs typeface="Arial" panose="020B0604020202020204" pitchFamily="34" charset="0"/>
                        </a:rPr>
                        <a:t>200 </a:t>
                      </a:r>
                      <a:r>
                        <a:rPr lang="en-US" sz="1400" b="1" dirty="0" err="1" smtClean="0">
                          <a:latin typeface="Arial" panose="020B0604020202020204" pitchFamily="34" charset="0"/>
                          <a:cs typeface="Arial" panose="020B0604020202020204" pitchFamily="34" charset="0"/>
                        </a:rPr>
                        <a:t>ps</a:t>
                      </a:r>
                      <a:r>
                        <a:rPr lang="en-US" sz="1400" b="0" dirty="0" smtClean="0">
                          <a:latin typeface="Arial" panose="020B0604020202020204" pitchFamily="34" charset="0"/>
                          <a:cs typeface="Arial" panose="020B0604020202020204" pitchFamily="34" charset="0"/>
                        </a:rPr>
                        <a:t> for </a:t>
                      </a:r>
                      <a:r>
                        <a:rPr lang="en-US" sz="1400" b="1" dirty="0" smtClean="0">
                          <a:latin typeface="Arial" panose="020B0604020202020204" pitchFamily="34" charset="0"/>
                          <a:cs typeface="Arial" panose="020B0604020202020204" pitchFamily="34" charset="0"/>
                        </a:rPr>
                        <a:t>&gt; 6 </a:t>
                      </a:r>
                      <a:r>
                        <a:rPr lang="en-US" sz="1400" b="1" dirty="0" err="1" smtClean="0">
                          <a:latin typeface="Arial" panose="020B0604020202020204" pitchFamily="34" charset="0"/>
                          <a:cs typeface="Arial" panose="020B0604020202020204" pitchFamily="34" charset="0"/>
                        </a:rPr>
                        <a:t>p.e.</a:t>
                      </a:r>
                      <a:endParaRPr lang="en-US" sz="1400" b="1" dirty="0">
                        <a:latin typeface="Arial" panose="020B0604020202020204" pitchFamily="34" charset="0"/>
                        <a:cs typeface="Arial" panose="020B0604020202020204" pitchFamily="34" charset="0"/>
                      </a:endParaRPr>
                    </a:p>
                  </a:txBody>
                  <a:tcPr/>
                </a:tc>
              </a:tr>
              <a:tr h="370840">
                <a:tc>
                  <a:txBody>
                    <a:bodyPr/>
                    <a:lstStyle/>
                    <a:p>
                      <a:pPr algn="ctr"/>
                      <a:r>
                        <a:rPr lang="en-US" sz="1400" b="0" dirty="0" smtClean="0">
                          <a:latin typeface="Arial" panose="020B0604020202020204" pitchFamily="34" charset="0"/>
                          <a:cs typeface="Arial" panose="020B0604020202020204" pitchFamily="34" charset="0"/>
                        </a:rPr>
                        <a:t>Low power consumption</a:t>
                      </a:r>
                      <a:endParaRPr lang="en-US" sz="1400" b="0" dirty="0">
                        <a:latin typeface="Arial" panose="020B0604020202020204" pitchFamily="34" charset="0"/>
                        <a:cs typeface="Arial" panose="020B0604020202020204" pitchFamily="34" charset="0"/>
                      </a:endParaRPr>
                    </a:p>
                  </a:txBody>
                  <a:tcPr/>
                </a:tc>
                <a:tc>
                  <a:txBody>
                    <a:bodyPr/>
                    <a:lstStyle/>
                    <a:p>
                      <a:pPr algn="ctr"/>
                      <a:r>
                        <a:rPr lang="en-US" sz="1400" b="0" dirty="0" smtClean="0">
                          <a:latin typeface="Arial" panose="020B0604020202020204" pitchFamily="34" charset="0"/>
                          <a:cs typeface="Arial" panose="020B0604020202020204" pitchFamily="34" charset="0"/>
                        </a:rPr>
                        <a:t>50</a:t>
                      </a:r>
                      <a:r>
                        <a:rPr lang="en-US" sz="1400" b="0" baseline="0" dirty="0" smtClean="0">
                          <a:latin typeface="Arial" panose="020B0604020202020204" pitchFamily="34" charset="0"/>
                          <a:cs typeface="Arial" panose="020B0604020202020204" pitchFamily="34" charset="0"/>
                        </a:rPr>
                        <a:t> </a:t>
                      </a:r>
                      <a:r>
                        <a:rPr lang="en-US" sz="1400" b="0" baseline="0" dirty="0" err="1" smtClean="0">
                          <a:latin typeface="Arial" panose="020B0604020202020204" pitchFamily="34" charset="0"/>
                          <a:cs typeface="Arial" panose="020B0604020202020204" pitchFamily="34" charset="0"/>
                        </a:rPr>
                        <a:t>mW</a:t>
                      </a:r>
                      <a:r>
                        <a:rPr lang="en-US" sz="1400" b="0" dirty="0" smtClean="0">
                          <a:latin typeface="Arial" panose="020B0604020202020204" pitchFamily="34" charset="0"/>
                          <a:cs typeface="Arial" panose="020B0604020202020204" pitchFamily="34" charset="0"/>
                        </a:rPr>
                        <a:t>/ PMT</a:t>
                      </a:r>
                      <a:r>
                        <a:rPr lang="en-US" sz="1400" b="0" baseline="0" dirty="0" smtClean="0">
                          <a:latin typeface="Arial" panose="020B0604020202020204" pitchFamily="34" charset="0"/>
                          <a:cs typeface="Arial" panose="020B0604020202020204" pitchFamily="34" charset="0"/>
                        </a:rPr>
                        <a:t> channel</a:t>
                      </a:r>
                      <a:endParaRPr lang="en-US" sz="1400" b="0" dirty="0">
                        <a:latin typeface="Arial" panose="020B0604020202020204" pitchFamily="34" charset="0"/>
                        <a:cs typeface="Arial" panose="020B0604020202020204" pitchFamily="34" charset="0"/>
                      </a:endParaRPr>
                    </a:p>
                  </a:txBody>
                  <a:tcPr/>
                </a:tc>
              </a:tr>
            </a:tbl>
          </a:graphicData>
        </a:graphic>
      </p:graphicFrame>
      <p:sp>
        <p:nvSpPr>
          <p:cNvPr id="2" name="ZoneTexte 1"/>
          <p:cNvSpPr txBox="1"/>
          <p:nvPr/>
        </p:nvSpPr>
        <p:spPr>
          <a:xfrm>
            <a:off x="9192345" y="1126503"/>
            <a:ext cx="1296144" cy="307777"/>
          </a:xfrm>
          <a:prstGeom prst="rect">
            <a:avLst/>
          </a:prstGeom>
          <a:noFill/>
        </p:spPr>
        <p:txBody>
          <a:bodyPr wrap="square" rtlCol="0">
            <a:spAutoFit/>
          </a:bodyPr>
          <a:lstStyle/>
          <a:p>
            <a:r>
              <a:rPr lang="en-US" sz="1400" b="1" dirty="0" smtClean="0"/>
              <a:t>1 </a:t>
            </a:r>
            <a:r>
              <a:rPr lang="en-US" sz="1400" b="1" dirty="0" err="1" smtClean="0"/>
              <a:t>p.e.</a:t>
            </a:r>
            <a:r>
              <a:rPr lang="en-US" sz="1400" b="1" dirty="0" smtClean="0"/>
              <a:t> = 2 </a:t>
            </a:r>
            <a:r>
              <a:rPr lang="en-US" sz="1400" b="1" dirty="0" err="1" smtClean="0"/>
              <a:t>pC</a:t>
            </a:r>
            <a:endParaRPr lang="en-US" sz="1400" b="1" dirty="0"/>
          </a:p>
        </p:txBody>
      </p:sp>
    </p:spTree>
    <p:extLst>
      <p:ext uri="{BB962C8B-B14F-4D97-AF65-F5344CB8AC3E}">
        <p14:creationId xmlns:p14="http://schemas.microsoft.com/office/powerpoint/2010/main" val="37951908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 13"/>
          <p:cNvPicPr>
            <a:picLocks noChangeAspect="1"/>
          </p:cNvPicPr>
          <p:nvPr/>
        </p:nvPicPr>
        <p:blipFill>
          <a:blip r:embed="rId2"/>
          <a:stretch>
            <a:fillRect/>
          </a:stretch>
        </p:blipFill>
        <p:spPr>
          <a:xfrm>
            <a:off x="6023992" y="3815656"/>
            <a:ext cx="6065353" cy="2863988"/>
          </a:xfrm>
          <a:prstGeom prst="rect">
            <a:avLst/>
          </a:prstGeom>
        </p:spPr>
      </p:pic>
      <p:sp>
        <p:nvSpPr>
          <p:cNvPr id="3" name="Titre 2"/>
          <p:cNvSpPr>
            <a:spLocks noGrp="1"/>
          </p:cNvSpPr>
          <p:nvPr>
            <p:ph type="title"/>
          </p:nvPr>
        </p:nvSpPr>
        <p:spPr/>
        <p:txBody>
          <a:bodyPr/>
          <a:lstStyle/>
          <a:p>
            <a:r>
              <a:rPr lang="en-US" dirty="0" smtClean="0"/>
              <a:t>HKROC architecture</a:t>
            </a:r>
            <a:endParaRPr lang="en-US" dirty="0"/>
          </a:p>
        </p:txBody>
      </p:sp>
      <p:sp>
        <p:nvSpPr>
          <p:cNvPr id="4" name="Espace réservé du pied de page 3"/>
          <p:cNvSpPr>
            <a:spLocks noGrp="1"/>
          </p:cNvSpPr>
          <p:nvPr>
            <p:ph type="ftr" sz="quarter" idx="14"/>
          </p:nvPr>
        </p:nvSpPr>
        <p:spPr/>
        <p:txBody>
          <a:bodyPr/>
          <a:lstStyle/>
          <a:p>
            <a:pPr algn="l"/>
            <a:r>
              <a:rPr lang="fr-FR" b="0" dirty="0"/>
              <a:t>TWEPP 2024 30/09-4/10 2024 </a:t>
            </a:r>
          </a:p>
          <a:p>
            <a:endParaRPr lang="fr-FR" dirty="0"/>
          </a:p>
        </p:txBody>
      </p:sp>
      <p:sp>
        <p:nvSpPr>
          <p:cNvPr id="5" name="Espace réservé du numéro de diapositive 4"/>
          <p:cNvSpPr>
            <a:spLocks noGrp="1"/>
          </p:cNvSpPr>
          <p:nvPr>
            <p:ph type="sldNum" sz="quarter" idx="15"/>
          </p:nvPr>
        </p:nvSpPr>
        <p:spPr/>
        <p:txBody>
          <a:bodyPr/>
          <a:lstStyle/>
          <a:p>
            <a:fld id="{6D74C64A-F892-4D24-8DE4-95AE196E3A28}" type="slidenum">
              <a:rPr lang="fr-FR" smtClean="0"/>
              <a:pPr/>
              <a:t>4</a:t>
            </a:fld>
            <a:endParaRPr lang="fr-FR" dirty="0"/>
          </a:p>
        </p:txBody>
      </p:sp>
      <p:sp>
        <p:nvSpPr>
          <p:cNvPr id="8" name="Rectangle 7"/>
          <p:cNvSpPr/>
          <p:nvPr/>
        </p:nvSpPr>
        <p:spPr>
          <a:xfrm>
            <a:off x="6569409" y="732842"/>
            <a:ext cx="5519936" cy="3000821"/>
          </a:xfrm>
          <a:prstGeom prst="rect">
            <a:avLst/>
          </a:prstGeom>
        </p:spPr>
        <p:txBody>
          <a:bodyPr wrap="square">
            <a:spAutoFit/>
          </a:bodyPr>
          <a:lstStyle/>
          <a:p>
            <a:pPr marL="285750" indent="-285750">
              <a:lnSpc>
                <a:spcPct val="150000"/>
              </a:lnSpc>
              <a:buFont typeface="Arial" panose="020B0604020202020204" pitchFamily="34" charset="0"/>
              <a:buChar char="•"/>
            </a:pPr>
            <a:r>
              <a:rPr lang="en-US" sz="1400" dirty="0" smtClean="0"/>
              <a:t>ASIC </a:t>
            </a:r>
            <a:r>
              <a:rPr lang="en-US" sz="1400" dirty="0"/>
              <a:t>developed in </a:t>
            </a:r>
            <a:r>
              <a:rPr lang="en-US" sz="1400" b="1" dirty="0"/>
              <a:t>130 nm CMOS </a:t>
            </a:r>
            <a:r>
              <a:rPr lang="en-US" sz="1400" dirty="0" smtClean="0"/>
              <a:t>technology (1.2 </a:t>
            </a:r>
            <a:r>
              <a:rPr lang="en-US" sz="1400" dirty="0"/>
              <a:t>Volts</a:t>
            </a:r>
            <a:r>
              <a:rPr lang="en-US" sz="1400" dirty="0" smtClean="0"/>
              <a:t>)</a:t>
            </a:r>
          </a:p>
          <a:p>
            <a:pPr marL="285750" indent="-285750">
              <a:lnSpc>
                <a:spcPct val="150000"/>
              </a:lnSpc>
              <a:buFont typeface="Arial" panose="020B0604020202020204" pitchFamily="34" charset="0"/>
              <a:buChar char="•"/>
            </a:pPr>
            <a:r>
              <a:rPr lang="en-US" sz="1400" b="1" dirty="0"/>
              <a:t>36</a:t>
            </a:r>
            <a:r>
              <a:rPr lang="en-US" sz="1400" dirty="0"/>
              <a:t> input channels </a:t>
            </a:r>
            <a:r>
              <a:rPr lang="en-US" sz="1400" dirty="0">
                <a:sym typeface="Wingdings" panose="05000000000000000000" pitchFamily="2" charset="2"/>
              </a:rPr>
              <a:t> </a:t>
            </a:r>
            <a:r>
              <a:rPr lang="en-US" sz="1400" b="1" dirty="0">
                <a:sym typeface="Wingdings" panose="05000000000000000000" pitchFamily="2" charset="2"/>
              </a:rPr>
              <a:t>12</a:t>
            </a:r>
            <a:r>
              <a:rPr lang="en-US" sz="1400" dirty="0">
                <a:sym typeface="Wingdings" panose="05000000000000000000" pitchFamily="2" charset="2"/>
              </a:rPr>
              <a:t> PMT channels</a:t>
            </a:r>
          </a:p>
          <a:p>
            <a:pPr marL="285750" indent="-285750">
              <a:lnSpc>
                <a:spcPct val="150000"/>
              </a:lnSpc>
              <a:buFont typeface="Arial" panose="020B0604020202020204" pitchFamily="34" charset="0"/>
              <a:buChar char="•"/>
            </a:pPr>
            <a:r>
              <a:rPr lang="en-US" sz="1400" b="1" dirty="0" smtClean="0"/>
              <a:t>Charge</a:t>
            </a:r>
            <a:r>
              <a:rPr lang="en-US" sz="1400" dirty="0" smtClean="0"/>
              <a:t> </a:t>
            </a:r>
            <a:r>
              <a:rPr lang="en-US" sz="1400" dirty="0"/>
              <a:t>and </a:t>
            </a:r>
            <a:r>
              <a:rPr lang="en-US" sz="1400" b="1" dirty="0"/>
              <a:t>time</a:t>
            </a:r>
            <a:r>
              <a:rPr lang="en-US" sz="1400" dirty="0"/>
              <a:t> </a:t>
            </a:r>
            <a:r>
              <a:rPr lang="en-US" sz="1400" dirty="0" smtClean="0"/>
              <a:t>measurements: </a:t>
            </a:r>
          </a:p>
          <a:p>
            <a:pPr>
              <a:lnSpc>
                <a:spcPct val="150000"/>
              </a:lnSpc>
            </a:pPr>
            <a:r>
              <a:rPr lang="en-US" sz="1400" dirty="0"/>
              <a:t> </a:t>
            </a:r>
            <a:r>
              <a:rPr lang="en-US" sz="1400" dirty="0" smtClean="0"/>
              <a:t>      </a:t>
            </a:r>
            <a:r>
              <a:rPr lang="en-US" sz="1400" b="1" dirty="0" smtClean="0"/>
              <a:t>Slow path</a:t>
            </a:r>
            <a:r>
              <a:rPr lang="en-US" sz="1400" dirty="0" smtClean="0"/>
              <a:t>: shaper+10b SAR-ADC </a:t>
            </a:r>
            <a:r>
              <a:rPr lang="en-US" sz="1400" dirty="0"/>
              <a:t>@ </a:t>
            </a:r>
            <a:r>
              <a:rPr lang="en-US" sz="1400" b="1" dirty="0"/>
              <a:t>40MHz</a:t>
            </a:r>
            <a:r>
              <a:rPr lang="en-US" sz="1400" dirty="0"/>
              <a:t>, </a:t>
            </a:r>
            <a:endParaRPr lang="en-US" sz="1400" dirty="0" smtClean="0"/>
          </a:p>
          <a:p>
            <a:pPr>
              <a:lnSpc>
                <a:spcPct val="150000"/>
              </a:lnSpc>
            </a:pPr>
            <a:r>
              <a:rPr lang="en-US" sz="1400" dirty="0"/>
              <a:t> </a:t>
            </a:r>
            <a:r>
              <a:rPr lang="en-US" sz="1400" dirty="0" smtClean="0"/>
              <a:t>      </a:t>
            </a:r>
            <a:r>
              <a:rPr lang="en-US" sz="1400" b="1" dirty="0" smtClean="0"/>
              <a:t>Fast path</a:t>
            </a:r>
            <a:r>
              <a:rPr lang="en-US" sz="1400" dirty="0" smtClean="0"/>
              <a:t>: discriminator + 10b TDC (LSB= 25 </a:t>
            </a:r>
            <a:r>
              <a:rPr lang="en-US" sz="1400" dirty="0" err="1" smtClean="0"/>
              <a:t>ps</a:t>
            </a:r>
            <a:r>
              <a:rPr lang="en-US" sz="1400" dirty="0" smtClean="0"/>
              <a:t>)</a:t>
            </a:r>
          </a:p>
          <a:p>
            <a:pPr marL="285750" indent="-285750">
              <a:lnSpc>
                <a:spcPct val="150000"/>
              </a:lnSpc>
              <a:buFont typeface="Arial" panose="020B0604020202020204" pitchFamily="34" charset="0"/>
              <a:buChar char="•"/>
            </a:pPr>
            <a:r>
              <a:rPr lang="en-US" sz="1400" dirty="0" smtClean="0"/>
              <a:t>4 </a:t>
            </a:r>
            <a:r>
              <a:rPr lang="en-US" sz="1400" dirty="0"/>
              <a:t>readout high-speed links (1.28 </a:t>
            </a:r>
            <a:r>
              <a:rPr lang="en-US" sz="1400" dirty="0" err="1" smtClean="0"/>
              <a:t>Gbps</a:t>
            </a:r>
            <a:r>
              <a:rPr lang="en-US" sz="1400" dirty="0" smtClean="0"/>
              <a:t>) </a:t>
            </a:r>
            <a:r>
              <a:rPr lang="en-US" sz="1400" dirty="0" smtClean="0">
                <a:sym typeface="Wingdings" panose="05000000000000000000" pitchFamily="2" charset="2"/>
              </a:rPr>
              <a:t> </a:t>
            </a:r>
            <a:r>
              <a:rPr lang="en-US" sz="1400" dirty="0" smtClean="0"/>
              <a:t>1 read-out </a:t>
            </a:r>
            <a:r>
              <a:rPr lang="en-US" sz="1400" dirty="0" smtClean="0">
                <a:sym typeface="Wingdings" panose="05000000000000000000" pitchFamily="2" charset="2"/>
              </a:rPr>
              <a:t> 3 PMTs</a:t>
            </a:r>
            <a:endParaRPr lang="en-US" sz="1400" dirty="0"/>
          </a:p>
          <a:p>
            <a:pPr marL="285750" indent="-285750">
              <a:lnSpc>
                <a:spcPct val="150000"/>
              </a:lnSpc>
              <a:buFont typeface="Arial" panose="020B0604020202020204" pitchFamily="34" charset="0"/>
              <a:buChar char="•"/>
            </a:pPr>
            <a:r>
              <a:rPr lang="en-US" sz="1400" b="1" dirty="0" smtClean="0"/>
              <a:t>I2C</a:t>
            </a:r>
            <a:r>
              <a:rPr lang="en-US" sz="1400" dirty="0" smtClean="0"/>
              <a:t> </a:t>
            </a:r>
            <a:r>
              <a:rPr lang="en-US" sz="1400" dirty="0"/>
              <a:t>protocol to load ASIC </a:t>
            </a:r>
            <a:r>
              <a:rPr lang="en-US" sz="1400" dirty="0" smtClean="0"/>
              <a:t>parameters</a:t>
            </a:r>
          </a:p>
          <a:p>
            <a:pPr marL="285750" indent="-285750">
              <a:lnSpc>
                <a:spcPct val="150000"/>
              </a:lnSpc>
              <a:buFont typeface="Arial" panose="020B0604020202020204" pitchFamily="34" charset="0"/>
              <a:buChar char="•"/>
            </a:pPr>
            <a:r>
              <a:rPr lang="en-US" sz="1400" dirty="0"/>
              <a:t>320 MHz fast </a:t>
            </a:r>
            <a:r>
              <a:rPr lang="en-US" sz="1400" dirty="0" smtClean="0"/>
              <a:t>commands</a:t>
            </a:r>
            <a:endParaRPr lang="en-US" sz="1400" dirty="0"/>
          </a:p>
          <a:p>
            <a:pPr marL="285750" indent="-285750">
              <a:lnSpc>
                <a:spcPct val="150000"/>
              </a:lnSpc>
              <a:buFont typeface="Arial" panose="020B0604020202020204" pitchFamily="34" charset="0"/>
              <a:buChar char="•"/>
            </a:pPr>
            <a:r>
              <a:rPr lang="en-US" sz="1400" dirty="0" smtClean="0"/>
              <a:t>Power consumption 10 </a:t>
            </a:r>
            <a:r>
              <a:rPr lang="en-US" sz="1400" dirty="0" err="1"/>
              <a:t>mW</a:t>
            </a:r>
            <a:r>
              <a:rPr lang="en-US" sz="1400" dirty="0"/>
              <a:t> / </a:t>
            </a:r>
            <a:r>
              <a:rPr lang="en-US" sz="1400" dirty="0" smtClean="0"/>
              <a:t>channel</a:t>
            </a:r>
            <a:endParaRPr lang="en-US" sz="1400" dirty="0"/>
          </a:p>
        </p:txBody>
      </p:sp>
      <p:pic>
        <p:nvPicPr>
          <p:cNvPr id="7" name="Image 6"/>
          <p:cNvPicPr>
            <a:picLocks noChangeAspect="1"/>
          </p:cNvPicPr>
          <p:nvPr/>
        </p:nvPicPr>
        <p:blipFill rotWithShape="1">
          <a:blip r:embed="rId3"/>
          <a:srcRect r="14179"/>
          <a:stretch/>
        </p:blipFill>
        <p:spPr>
          <a:xfrm>
            <a:off x="11161" y="1309862"/>
            <a:ext cx="1836367" cy="1628777"/>
          </a:xfrm>
          <a:prstGeom prst="rect">
            <a:avLst/>
          </a:prstGeom>
        </p:spPr>
      </p:pic>
      <p:pic>
        <p:nvPicPr>
          <p:cNvPr id="15" name="Imag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71484" y="729088"/>
            <a:ext cx="4138451" cy="4352342"/>
          </a:xfrm>
          <a:prstGeom prst="rect">
            <a:avLst/>
          </a:prstGeom>
        </p:spPr>
      </p:pic>
    </p:spTree>
    <p:extLst>
      <p:ext uri="{BB962C8B-B14F-4D97-AF65-F5344CB8AC3E}">
        <p14:creationId xmlns:p14="http://schemas.microsoft.com/office/powerpoint/2010/main" val="38924106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smtClean="0"/>
              <a:t>HKROC waveform digitizer</a:t>
            </a:r>
            <a:endParaRPr lang="en-US" dirty="0"/>
          </a:p>
        </p:txBody>
      </p:sp>
      <p:sp>
        <p:nvSpPr>
          <p:cNvPr id="4" name="Espace réservé du pied de page 3"/>
          <p:cNvSpPr>
            <a:spLocks noGrp="1"/>
          </p:cNvSpPr>
          <p:nvPr>
            <p:ph type="ftr" sz="quarter" idx="14"/>
          </p:nvPr>
        </p:nvSpPr>
        <p:spPr/>
        <p:txBody>
          <a:bodyPr/>
          <a:lstStyle/>
          <a:p>
            <a:r>
              <a:rPr lang="fr-FR" b="0" dirty="0"/>
              <a:t>TWEPP 2024 30/09-4/10 2024 </a:t>
            </a:r>
          </a:p>
        </p:txBody>
      </p:sp>
      <p:sp>
        <p:nvSpPr>
          <p:cNvPr id="5" name="Espace réservé du numéro de diapositive 4"/>
          <p:cNvSpPr>
            <a:spLocks noGrp="1"/>
          </p:cNvSpPr>
          <p:nvPr>
            <p:ph type="sldNum" sz="quarter" idx="15"/>
          </p:nvPr>
        </p:nvSpPr>
        <p:spPr/>
        <p:txBody>
          <a:bodyPr/>
          <a:lstStyle/>
          <a:p>
            <a:fld id="{6D74C64A-F892-4D24-8DE4-95AE196E3A28}" type="slidenum">
              <a:rPr lang="fr-FR" smtClean="0"/>
              <a:pPr/>
              <a:t>5</a:t>
            </a:fld>
            <a:endParaRPr lang="fr-FR" dirty="0"/>
          </a:p>
        </p:txBody>
      </p:sp>
      <p:pic>
        <p:nvPicPr>
          <p:cNvPr id="2" name="Image 1"/>
          <p:cNvPicPr>
            <a:picLocks noChangeAspect="1"/>
          </p:cNvPicPr>
          <p:nvPr/>
        </p:nvPicPr>
        <p:blipFill>
          <a:blip r:embed="rId2"/>
          <a:stretch>
            <a:fillRect/>
          </a:stretch>
        </p:blipFill>
        <p:spPr>
          <a:xfrm>
            <a:off x="1415480" y="3902150"/>
            <a:ext cx="8539388" cy="2313658"/>
          </a:xfrm>
          <a:prstGeom prst="rect">
            <a:avLst/>
          </a:prstGeom>
        </p:spPr>
      </p:pic>
      <p:pic>
        <p:nvPicPr>
          <p:cNvPr id="7" name="Image 6"/>
          <p:cNvPicPr>
            <a:picLocks noChangeAspect="1"/>
          </p:cNvPicPr>
          <p:nvPr/>
        </p:nvPicPr>
        <p:blipFill>
          <a:blip r:embed="rId3"/>
          <a:stretch>
            <a:fillRect/>
          </a:stretch>
        </p:blipFill>
        <p:spPr>
          <a:xfrm>
            <a:off x="2639616" y="2656212"/>
            <a:ext cx="5525540" cy="864096"/>
          </a:xfrm>
          <a:prstGeom prst="rect">
            <a:avLst/>
          </a:prstGeom>
        </p:spPr>
      </p:pic>
      <p:sp>
        <p:nvSpPr>
          <p:cNvPr id="8" name="Rectangle 7"/>
          <p:cNvSpPr/>
          <p:nvPr/>
        </p:nvSpPr>
        <p:spPr>
          <a:xfrm>
            <a:off x="0" y="706196"/>
            <a:ext cx="12192000" cy="1708160"/>
          </a:xfrm>
          <a:prstGeom prst="rect">
            <a:avLst/>
          </a:prstGeom>
        </p:spPr>
        <p:txBody>
          <a:bodyPr wrap="square">
            <a:spAutoFit/>
          </a:bodyPr>
          <a:lstStyle/>
          <a:p>
            <a:pPr marL="285750" indent="-285750">
              <a:lnSpc>
                <a:spcPct val="150000"/>
              </a:lnSpc>
              <a:buFont typeface="Arial" panose="020B0604020202020204" pitchFamily="34" charset="0"/>
              <a:buChar char="•"/>
            </a:pPr>
            <a:r>
              <a:rPr lang="en-US" sz="1400" b="1" dirty="0"/>
              <a:t>The shaper signal digitized </a:t>
            </a:r>
            <a:r>
              <a:rPr lang="en-US" sz="1400" dirty="0"/>
              <a:t>at 40 MHz by a </a:t>
            </a:r>
            <a:r>
              <a:rPr lang="en-US" sz="1400" b="1" dirty="0"/>
              <a:t>10 bits SAR </a:t>
            </a:r>
            <a:r>
              <a:rPr lang="en-US" sz="1400" dirty="0"/>
              <a:t>(Successive Approximation) </a:t>
            </a:r>
            <a:r>
              <a:rPr lang="en-US" sz="1400" b="1" dirty="0"/>
              <a:t>ADC (</a:t>
            </a:r>
            <a:r>
              <a:rPr lang="en-US" sz="1400" i="1" dirty="0" smtClean="0"/>
              <a:t>AGH-Krakow group)(</a:t>
            </a:r>
            <a:r>
              <a:rPr lang="fr-FR" sz="1050" b="1" dirty="0"/>
              <a:t>DOI</a:t>
            </a:r>
            <a:r>
              <a:rPr lang="fr-FR" sz="1050" dirty="0"/>
              <a:t> 10.1088/1748-0221/18/11/P11013</a:t>
            </a:r>
            <a:r>
              <a:rPr lang="fr-FR" sz="1400" dirty="0" smtClean="0"/>
              <a:t>)</a:t>
            </a:r>
            <a:endParaRPr lang="en-US" sz="1400" i="1" dirty="0"/>
          </a:p>
          <a:p>
            <a:pPr marL="285750" indent="-285750">
              <a:lnSpc>
                <a:spcPct val="150000"/>
              </a:lnSpc>
              <a:buFont typeface="Arial" panose="020B0604020202020204" pitchFamily="34" charset="0"/>
              <a:buChar char="•"/>
            </a:pPr>
            <a:r>
              <a:rPr lang="en-US" sz="1400" b="1" dirty="0"/>
              <a:t>For each trigger: </a:t>
            </a:r>
            <a:r>
              <a:rPr lang="en-US" sz="1400" dirty="0"/>
              <a:t>a </a:t>
            </a:r>
            <a:r>
              <a:rPr lang="en-US" sz="1400" b="1" dirty="0"/>
              <a:t>coarse time-stamp </a:t>
            </a:r>
            <a:r>
              <a:rPr lang="en-US" sz="1400" dirty="0"/>
              <a:t>(24 bits) common for all </a:t>
            </a:r>
            <a:r>
              <a:rPr lang="en-US" sz="1400" dirty="0" smtClean="0"/>
              <a:t>channels (at 40 MHz) </a:t>
            </a:r>
            <a:r>
              <a:rPr lang="en-US" sz="1400" dirty="0"/>
              <a:t>and a </a:t>
            </a:r>
            <a:r>
              <a:rPr lang="en-US" sz="1400" b="1" dirty="0"/>
              <a:t>fine </a:t>
            </a:r>
            <a:r>
              <a:rPr lang="en-US" sz="1400" b="1" dirty="0" smtClean="0"/>
              <a:t>timestamp </a:t>
            </a:r>
            <a:r>
              <a:rPr lang="en-US" sz="1400" dirty="0" smtClean="0"/>
              <a:t>for </a:t>
            </a:r>
            <a:r>
              <a:rPr lang="en-US" sz="1400" dirty="0"/>
              <a:t>each channel using a 10 bits TDC (LSB=25ps) (</a:t>
            </a:r>
            <a:r>
              <a:rPr lang="en-US" sz="1400" i="1" dirty="0"/>
              <a:t>CEA group) (</a:t>
            </a:r>
            <a:r>
              <a:rPr lang="en-US" sz="1100" b="1" i="1" dirty="0"/>
              <a:t>DOI</a:t>
            </a:r>
            <a:r>
              <a:rPr lang="en-US" sz="1100" i="1" dirty="0"/>
              <a:t>: 10.1109/TNS.2023.3335657</a:t>
            </a:r>
            <a:r>
              <a:rPr lang="fr-FR" sz="1400" dirty="0" smtClean="0"/>
              <a:t>)</a:t>
            </a:r>
            <a:endParaRPr lang="en-US" sz="1400" i="1" dirty="0"/>
          </a:p>
          <a:p>
            <a:pPr marL="285750" indent="-285750">
              <a:lnSpc>
                <a:spcPct val="150000"/>
              </a:lnSpc>
              <a:buFont typeface="Arial" panose="020B0604020202020204" pitchFamily="34" charset="0"/>
              <a:buChar char="•"/>
            </a:pPr>
            <a:r>
              <a:rPr lang="en-US" sz="1400" b="1" dirty="0">
                <a:solidFill>
                  <a:srgbClr val="0000FF"/>
                </a:solidFill>
              </a:rPr>
              <a:t>The ASIC is a Waveform digitizer</a:t>
            </a:r>
            <a:r>
              <a:rPr lang="en-US" sz="1400" dirty="0"/>
              <a:t>: when one trigger happens (ToA≠0) </a:t>
            </a:r>
            <a:r>
              <a:rPr lang="en-US" sz="1400" b="1" dirty="0"/>
              <a:t>N sampling points </a:t>
            </a:r>
            <a:r>
              <a:rPr lang="en-US" sz="1400" dirty="0"/>
              <a:t>separated by </a:t>
            </a:r>
            <a:r>
              <a:rPr lang="en-US" sz="1400" dirty="0" smtClean="0"/>
              <a:t>25ns </a:t>
            </a:r>
            <a:r>
              <a:rPr lang="en-US" sz="1400" b="1" dirty="0"/>
              <a:t>are captured and saved in the internal memory . N is variable by slow control </a:t>
            </a:r>
            <a:r>
              <a:rPr lang="en-US" sz="1400" dirty="0" smtClean="0"/>
              <a:t>(from 1 to 7)</a:t>
            </a:r>
            <a:endParaRPr lang="en-US" sz="1400" dirty="0"/>
          </a:p>
        </p:txBody>
      </p:sp>
    </p:spTree>
    <p:extLst>
      <p:ext uri="{BB962C8B-B14F-4D97-AF65-F5344CB8AC3E}">
        <p14:creationId xmlns:p14="http://schemas.microsoft.com/office/powerpoint/2010/main" val="1770365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smtClean="0"/>
              <a:t>HKROC measurements</a:t>
            </a:r>
            <a:endParaRPr lang="en-US" dirty="0"/>
          </a:p>
        </p:txBody>
      </p:sp>
      <p:sp>
        <p:nvSpPr>
          <p:cNvPr id="4" name="Espace réservé du pied de page 3"/>
          <p:cNvSpPr>
            <a:spLocks noGrp="1"/>
          </p:cNvSpPr>
          <p:nvPr>
            <p:ph type="ftr" sz="quarter" idx="14"/>
          </p:nvPr>
        </p:nvSpPr>
        <p:spPr/>
        <p:txBody>
          <a:bodyPr/>
          <a:lstStyle/>
          <a:p>
            <a:r>
              <a:rPr lang="fr-FR" b="0" dirty="0"/>
              <a:t>TWEPP 2024 30/09-4/10 2024 </a:t>
            </a:r>
          </a:p>
        </p:txBody>
      </p:sp>
      <p:sp>
        <p:nvSpPr>
          <p:cNvPr id="5" name="Espace réservé du numéro de diapositive 4"/>
          <p:cNvSpPr>
            <a:spLocks noGrp="1"/>
          </p:cNvSpPr>
          <p:nvPr>
            <p:ph type="sldNum" sz="quarter" idx="15"/>
          </p:nvPr>
        </p:nvSpPr>
        <p:spPr/>
        <p:txBody>
          <a:bodyPr/>
          <a:lstStyle/>
          <a:p>
            <a:fld id="{6D74C64A-F892-4D24-8DE4-95AE196E3A28}" type="slidenum">
              <a:rPr lang="fr-FR" smtClean="0"/>
              <a:pPr/>
              <a:t>6</a:t>
            </a:fld>
            <a:endParaRPr lang="fr-FR" dirty="0"/>
          </a:p>
        </p:txBody>
      </p:sp>
      <p:pic>
        <p:nvPicPr>
          <p:cNvPr id="7" name="Image 6"/>
          <p:cNvPicPr>
            <a:picLocks noChangeAspect="1"/>
          </p:cNvPicPr>
          <p:nvPr/>
        </p:nvPicPr>
        <p:blipFill rotWithShape="1">
          <a:blip r:embed="rId2">
            <a:extLst>
              <a:ext uri="{28A0092B-C50C-407E-A947-70E740481C1C}">
                <a14:useLocalDpi xmlns:a14="http://schemas.microsoft.com/office/drawing/2010/main" val="0"/>
              </a:ext>
            </a:extLst>
          </a:blip>
          <a:srcRect t="844" r="2208" b="3653"/>
          <a:stretch/>
        </p:blipFill>
        <p:spPr>
          <a:xfrm>
            <a:off x="4746492" y="3815806"/>
            <a:ext cx="3096344" cy="2447111"/>
          </a:xfrm>
          <a:prstGeom prst="rect">
            <a:avLst/>
          </a:prstGeom>
        </p:spPr>
      </p:pic>
      <p:pic>
        <p:nvPicPr>
          <p:cNvPr id="8" name="Image 7"/>
          <p:cNvPicPr>
            <a:picLocks noChangeAspect="1"/>
          </p:cNvPicPr>
          <p:nvPr/>
        </p:nvPicPr>
        <p:blipFill>
          <a:blip r:embed="rId3"/>
          <a:stretch>
            <a:fillRect/>
          </a:stretch>
        </p:blipFill>
        <p:spPr>
          <a:xfrm>
            <a:off x="191344" y="3212976"/>
            <a:ext cx="4239610" cy="3193173"/>
          </a:xfrm>
          <a:prstGeom prst="rect">
            <a:avLst/>
          </a:prstGeom>
        </p:spPr>
      </p:pic>
      <p:sp>
        <p:nvSpPr>
          <p:cNvPr id="9" name="ZoneTexte 8"/>
          <p:cNvSpPr txBox="1"/>
          <p:nvPr/>
        </p:nvSpPr>
        <p:spPr>
          <a:xfrm>
            <a:off x="6810" y="620688"/>
            <a:ext cx="12192001" cy="2446824"/>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US" sz="1400" b="1" dirty="0"/>
              <a:t>HKROC0</a:t>
            </a:r>
            <a:r>
              <a:rPr lang="en-US" sz="1400" dirty="0"/>
              <a:t>, produced in </a:t>
            </a:r>
            <a:r>
              <a:rPr lang="en-US" sz="1400" b="1" dirty="0"/>
              <a:t>2020</a:t>
            </a:r>
            <a:r>
              <a:rPr lang="en-US" sz="1400" dirty="0"/>
              <a:t> </a:t>
            </a:r>
            <a:r>
              <a:rPr lang="en-US" sz="1400" dirty="0" smtClean="0"/>
              <a:t>(</a:t>
            </a:r>
            <a:r>
              <a:rPr lang="en-US" sz="1400" b="1" dirty="0" smtClean="0">
                <a:solidFill>
                  <a:srgbClr val="0000FF"/>
                </a:solidFill>
              </a:rPr>
              <a:t>to see </a:t>
            </a:r>
            <a:r>
              <a:rPr lang="en-US" sz="1400" b="1" dirty="0">
                <a:solidFill>
                  <a:srgbClr val="0000FF"/>
                </a:solidFill>
              </a:rPr>
              <a:t>TWEPP </a:t>
            </a:r>
            <a:r>
              <a:rPr lang="en-US" sz="1400" b="1" dirty="0" smtClean="0">
                <a:solidFill>
                  <a:srgbClr val="0000FF"/>
                </a:solidFill>
              </a:rPr>
              <a:t>2022</a:t>
            </a:r>
            <a:r>
              <a:rPr lang="en-US" sz="1400" dirty="0" smtClean="0"/>
              <a:t>), </a:t>
            </a:r>
            <a:r>
              <a:rPr lang="en-US" sz="1400" dirty="0"/>
              <a:t>showed good performance that </a:t>
            </a:r>
            <a:r>
              <a:rPr lang="en-US" sz="1400" dirty="0" smtClean="0"/>
              <a:t>fitted </a:t>
            </a:r>
            <a:r>
              <a:rPr lang="en-US" sz="1400" dirty="0"/>
              <a:t>well with the Hyper-K requirements, except for an extra crosstalk that affected the charge measurements. </a:t>
            </a:r>
          </a:p>
          <a:p>
            <a:pPr marL="285750" indent="-285750">
              <a:lnSpc>
                <a:spcPct val="150000"/>
              </a:lnSpc>
              <a:buFont typeface="Arial" panose="020B0604020202020204" pitchFamily="34" charset="0"/>
              <a:buChar char="•"/>
            </a:pPr>
            <a:r>
              <a:rPr lang="en-US" sz="1400" b="1" dirty="0"/>
              <a:t>HKROC1B</a:t>
            </a:r>
            <a:r>
              <a:rPr lang="en-US" sz="1400" dirty="0"/>
              <a:t>, produced in </a:t>
            </a:r>
            <a:r>
              <a:rPr lang="en-US" sz="1400" b="1" dirty="0"/>
              <a:t>2022</a:t>
            </a:r>
            <a:r>
              <a:rPr lang="en-US" sz="1400" dirty="0"/>
              <a:t>, was designed to reduce the crosstalk observed in HKROC0. It demonstrated good overall performance, with a significant reduction in crosstalk (see next slides</a:t>
            </a:r>
            <a:r>
              <a:rPr lang="en-US" sz="1400" dirty="0" smtClean="0"/>
              <a:t>).</a:t>
            </a:r>
          </a:p>
          <a:p>
            <a:pPr marL="285750" indent="-285750">
              <a:lnSpc>
                <a:spcPct val="150000"/>
              </a:lnSpc>
              <a:buFont typeface="Arial" panose="020B0604020202020204" pitchFamily="34" charset="0"/>
              <a:buChar char="•"/>
            </a:pPr>
            <a:r>
              <a:rPr lang="en-US" sz="1400" b="1" dirty="0"/>
              <a:t>HKROC1C</a:t>
            </a:r>
            <a:r>
              <a:rPr lang="en-US" sz="1400" dirty="0"/>
              <a:t> was produced in </a:t>
            </a:r>
            <a:r>
              <a:rPr lang="en-US" sz="1400" b="1" dirty="0"/>
              <a:t>2023</a:t>
            </a:r>
            <a:r>
              <a:rPr lang="en-US" sz="1400" dirty="0"/>
              <a:t> and received a few months ago. It is currently under </a:t>
            </a:r>
            <a:r>
              <a:rPr lang="en-US" sz="1400" dirty="0" smtClean="0"/>
              <a:t>test</a:t>
            </a:r>
          </a:p>
          <a:p>
            <a:pPr marL="742950" lvl="1" indent="-285750">
              <a:lnSpc>
                <a:spcPct val="150000"/>
              </a:lnSpc>
              <a:buFont typeface="Wingdings" panose="05000000000000000000" pitchFamily="2" charset="2"/>
              <a:buChar char="ü"/>
            </a:pPr>
            <a:r>
              <a:rPr lang="en-US" sz="1400" dirty="0"/>
              <a:t>Diffuse crosstalk is being </a:t>
            </a:r>
            <a:r>
              <a:rPr lang="en-US" sz="1400" dirty="0" smtClean="0"/>
              <a:t>tested</a:t>
            </a:r>
          </a:p>
          <a:p>
            <a:pPr marL="742950" lvl="1" indent="-285750">
              <a:lnSpc>
                <a:spcPct val="150000"/>
              </a:lnSpc>
              <a:buFont typeface="Wingdings" panose="05000000000000000000" pitchFamily="2" charset="2"/>
              <a:buChar char="ü"/>
            </a:pPr>
            <a:r>
              <a:rPr lang="fr-FR" sz="1400" dirty="0"/>
              <a:t>Global </a:t>
            </a:r>
            <a:r>
              <a:rPr lang="fr-FR" sz="1400" dirty="0" smtClean="0"/>
              <a:t>test are </a:t>
            </a:r>
            <a:r>
              <a:rPr lang="fr-FR" sz="1400" dirty="0" err="1"/>
              <a:t>ongoing</a:t>
            </a:r>
            <a:endParaRPr lang="en-US" sz="1400" dirty="0"/>
          </a:p>
        </p:txBody>
      </p:sp>
      <p:pic>
        <p:nvPicPr>
          <p:cNvPr id="10" name="Image 9">
            <a:extLst>
              <a:ext uri="{FF2B5EF4-FFF2-40B4-BE49-F238E27FC236}">
                <a16:creationId xmlns="" xmlns:a16="http://schemas.microsoft.com/office/drawing/2014/main" id="{3635E234-BA8F-41B3-88BB-0F5B02E39DA3}"/>
              </a:ext>
            </a:extLst>
          </p:cNvPr>
          <p:cNvPicPr>
            <a:picLocks noChangeAspect="1"/>
          </p:cNvPicPr>
          <p:nvPr/>
        </p:nvPicPr>
        <p:blipFill>
          <a:blip r:embed="rId4"/>
          <a:stretch>
            <a:fillRect/>
          </a:stretch>
        </p:blipFill>
        <p:spPr>
          <a:xfrm rot="16200000">
            <a:off x="8454543" y="3324911"/>
            <a:ext cx="2819343" cy="3091800"/>
          </a:xfrm>
          <a:prstGeom prst="rect">
            <a:avLst/>
          </a:prstGeom>
        </p:spPr>
      </p:pic>
      <p:sp>
        <p:nvSpPr>
          <p:cNvPr id="13" name="ZoneTexte 12"/>
          <p:cNvSpPr txBox="1"/>
          <p:nvPr/>
        </p:nvSpPr>
        <p:spPr>
          <a:xfrm>
            <a:off x="4746492" y="3561890"/>
            <a:ext cx="1909497" cy="253916"/>
          </a:xfrm>
          <a:prstGeom prst="rect">
            <a:avLst/>
          </a:prstGeom>
          <a:solidFill>
            <a:schemeClr val="bg1"/>
          </a:solidFill>
        </p:spPr>
        <p:txBody>
          <a:bodyPr wrap="none" rtlCol="0">
            <a:spAutoFit/>
          </a:bodyPr>
          <a:lstStyle/>
          <a:p>
            <a:r>
              <a:rPr lang="en-US" sz="1050" b="1" dirty="0" smtClean="0"/>
              <a:t>First board with mezzanine</a:t>
            </a:r>
            <a:endParaRPr lang="en-US" sz="1050" b="1" dirty="0"/>
          </a:p>
        </p:txBody>
      </p:sp>
      <p:sp>
        <p:nvSpPr>
          <p:cNvPr id="14" name="ZoneTexte 13"/>
          <p:cNvSpPr txBox="1"/>
          <p:nvPr/>
        </p:nvSpPr>
        <p:spPr>
          <a:xfrm>
            <a:off x="8302336" y="3416808"/>
            <a:ext cx="917239" cy="253916"/>
          </a:xfrm>
          <a:prstGeom prst="rect">
            <a:avLst/>
          </a:prstGeom>
          <a:solidFill>
            <a:schemeClr val="bg1"/>
          </a:solidFill>
        </p:spPr>
        <p:txBody>
          <a:bodyPr wrap="none" rtlCol="0">
            <a:spAutoFit/>
          </a:bodyPr>
          <a:lstStyle/>
          <a:p>
            <a:r>
              <a:rPr lang="en-US" sz="1050" b="1" dirty="0" smtClean="0"/>
              <a:t>Digitizer V1</a:t>
            </a:r>
            <a:endParaRPr lang="en-US" sz="1050" b="1" dirty="0"/>
          </a:p>
        </p:txBody>
      </p:sp>
      <p:pic>
        <p:nvPicPr>
          <p:cNvPr id="2" name="Imag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760955" y="1726897"/>
            <a:ext cx="2819256" cy="1468038"/>
          </a:xfrm>
          <a:prstGeom prst="rect">
            <a:avLst/>
          </a:prstGeom>
        </p:spPr>
      </p:pic>
    </p:spTree>
    <p:extLst>
      <p:ext uri="{BB962C8B-B14F-4D97-AF65-F5344CB8AC3E}">
        <p14:creationId xmlns:p14="http://schemas.microsoft.com/office/powerpoint/2010/main" val="10372134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smtClean="0"/>
              <a:t>HKROC1B general performances</a:t>
            </a:r>
            <a:endParaRPr lang="en-US" dirty="0"/>
          </a:p>
        </p:txBody>
      </p:sp>
      <p:sp>
        <p:nvSpPr>
          <p:cNvPr id="4" name="Espace réservé du pied de page 3"/>
          <p:cNvSpPr>
            <a:spLocks noGrp="1"/>
          </p:cNvSpPr>
          <p:nvPr>
            <p:ph type="ftr" sz="quarter" idx="14"/>
          </p:nvPr>
        </p:nvSpPr>
        <p:spPr/>
        <p:txBody>
          <a:bodyPr/>
          <a:lstStyle/>
          <a:p>
            <a:r>
              <a:rPr lang="fr-FR" b="0" dirty="0"/>
              <a:t>TWEPP 2024 30/09-4/10 2024 </a:t>
            </a:r>
          </a:p>
        </p:txBody>
      </p:sp>
      <p:sp>
        <p:nvSpPr>
          <p:cNvPr id="5" name="Espace réservé du numéro de diapositive 4"/>
          <p:cNvSpPr>
            <a:spLocks noGrp="1"/>
          </p:cNvSpPr>
          <p:nvPr>
            <p:ph type="sldNum" sz="quarter" idx="15"/>
          </p:nvPr>
        </p:nvSpPr>
        <p:spPr/>
        <p:txBody>
          <a:bodyPr/>
          <a:lstStyle/>
          <a:p>
            <a:fld id="{6D74C64A-F892-4D24-8DE4-95AE196E3A28}" type="slidenum">
              <a:rPr lang="fr-FR" smtClean="0"/>
              <a:pPr/>
              <a:t>7</a:t>
            </a:fld>
            <a:endParaRPr lang="fr-FR" dirty="0"/>
          </a:p>
        </p:txBody>
      </p:sp>
      <p:pic>
        <p:nvPicPr>
          <p:cNvPr id="6" name="Image 5"/>
          <p:cNvPicPr>
            <a:picLocks noChangeAspect="1"/>
          </p:cNvPicPr>
          <p:nvPr/>
        </p:nvPicPr>
        <p:blipFill>
          <a:blip r:embed="rId2"/>
          <a:stretch>
            <a:fillRect/>
          </a:stretch>
        </p:blipFill>
        <p:spPr>
          <a:xfrm>
            <a:off x="409965" y="1648033"/>
            <a:ext cx="5013993" cy="3077111"/>
          </a:xfrm>
          <a:prstGeom prst="rect">
            <a:avLst/>
          </a:prstGeom>
        </p:spPr>
      </p:pic>
      <p:sp>
        <p:nvSpPr>
          <p:cNvPr id="8" name="Rectangle 7"/>
          <p:cNvSpPr/>
          <p:nvPr/>
        </p:nvSpPr>
        <p:spPr>
          <a:xfrm>
            <a:off x="47328" y="5062561"/>
            <a:ext cx="6059967" cy="738664"/>
          </a:xfrm>
          <a:prstGeom prst="rect">
            <a:avLst/>
          </a:prstGeom>
        </p:spPr>
        <p:txBody>
          <a:bodyPr wrap="square">
            <a:spAutoFit/>
          </a:bodyPr>
          <a:lstStyle/>
          <a:p>
            <a:pPr>
              <a:lnSpc>
                <a:spcPct val="150000"/>
              </a:lnSpc>
            </a:pPr>
            <a:r>
              <a:rPr lang="en-US" sz="1400" b="1" dirty="0"/>
              <a:t>Trigger threshold </a:t>
            </a:r>
            <a:r>
              <a:rPr lang="en-US" sz="1400" dirty="0"/>
              <a:t>= 1/6 </a:t>
            </a:r>
            <a:r>
              <a:rPr lang="en-US" sz="1400" dirty="0" err="1"/>
              <a:t>p.e.</a:t>
            </a:r>
            <a:r>
              <a:rPr lang="en-US" sz="1400" dirty="0"/>
              <a:t> &gt; 90% efficiency for signal </a:t>
            </a:r>
            <a:r>
              <a:rPr lang="en-US" sz="1400" dirty="0" smtClean="0"/>
              <a:t>as low </a:t>
            </a:r>
            <a:r>
              <a:rPr lang="en-US" sz="1400" dirty="0"/>
              <a:t>as 1/5 </a:t>
            </a:r>
            <a:r>
              <a:rPr lang="en-US" sz="1400" dirty="0" err="1" smtClean="0"/>
              <a:t>p.e.</a:t>
            </a:r>
            <a:endParaRPr lang="en-US" sz="1400" dirty="0" smtClean="0"/>
          </a:p>
          <a:p>
            <a:pPr>
              <a:lnSpc>
                <a:spcPct val="150000"/>
              </a:lnSpc>
            </a:pPr>
            <a:r>
              <a:rPr lang="en-US" sz="1400" b="1" dirty="0" smtClean="0"/>
              <a:t>Noise</a:t>
            </a:r>
            <a:r>
              <a:rPr lang="en-US" sz="1400" dirty="0" smtClean="0"/>
              <a:t> </a:t>
            </a:r>
            <a:r>
              <a:rPr lang="en-US" sz="1400" dirty="0"/>
              <a:t>amplitude &lt; 1/22 </a:t>
            </a:r>
            <a:r>
              <a:rPr lang="en-US" sz="1400" dirty="0" err="1"/>
              <a:t>p.e.</a:t>
            </a:r>
            <a:endParaRPr lang="en-US" sz="1400" dirty="0"/>
          </a:p>
        </p:txBody>
      </p:sp>
      <p:sp>
        <p:nvSpPr>
          <p:cNvPr id="12" name="Rectangle 11"/>
          <p:cNvSpPr/>
          <p:nvPr/>
        </p:nvSpPr>
        <p:spPr>
          <a:xfrm>
            <a:off x="6672064" y="5062561"/>
            <a:ext cx="4176464" cy="1384995"/>
          </a:xfrm>
          <a:prstGeom prst="rect">
            <a:avLst/>
          </a:prstGeom>
          <a:solidFill>
            <a:schemeClr val="bg1"/>
          </a:solidFill>
        </p:spPr>
        <p:txBody>
          <a:bodyPr wrap="square">
            <a:spAutoFit/>
          </a:bodyPr>
          <a:lstStyle/>
          <a:p>
            <a:pPr>
              <a:lnSpc>
                <a:spcPct val="150000"/>
              </a:lnSpc>
            </a:pPr>
            <a:r>
              <a:rPr lang="en-US" sz="1400" b="1" dirty="0"/>
              <a:t>TDC characterization </a:t>
            </a:r>
            <a:r>
              <a:rPr lang="en-US" sz="1400" dirty="0"/>
              <a:t>with 1/6 </a:t>
            </a:r>
            <a:r>
              <a:rPr lang="en-US" sz="1400" dirty="0" err="1"/>
              <a:t>p.e.</a:t>
            </a:r>
            <a:r>
              <a:rPr lang="en-US" sz="1400" dirty="0"/>
              <a:t> threshold</a:t>
            </a:r>
          </a:p>
          <a:p>
            <a:pPr>
              <a:lnSpc>
                <a:spcPct val="150000"/>
              </a:lnSpc>
            </a:pPr>
            <a:r>
              <a:rPr lang="en-US" sz="1400" b="1" dirty="0"/>
              <a:t>TDC resolution</a:t>
            </a:r>
            <a:r>
              <a:rPr lang="en-US" sz="1400" dirty="0"/>
              <a:t>:</a:t>
            </a:r>
          </a:p>
          <a:p>
            <a:pPr>
              <a:lnSpc>
                <a:spcPct val="150000"/>
              </a:lnSpc>
            </a:pPr>
            <a:r>
              <a:rPr lang="en-US" sz="1400" b="1" dirty="0" smtClean="0"/>
              <a:t>225 </a:t>
            </a:r>
            <a:r>
              <a:rPr lang="en-US" sz="1400" b="1" dirty="0" err="1"/>
              <a:t>ps</a:t>
            </a:r>
            <a:r>
              <a:rPr lang="en-US" sz="1400" b="1" dirty="0"/>
              <a:t> </a:t>
            </a:r>
            <a:r>
              <a:rPr lang="en-US" sz="1400" dirty="0" err="1"/>
              <a:t>std</a:t>
            </a:r>
            <a:r>
              <a:rPr lang="en-US" sz="1400" dirty="0"/>
              <a:t> @ </a:t>
            </a:r>
            <a:r>
              <a:rPr lang="en-US" sz="1400" b="1" dirty="0"/>
              <a:t>1 </a:t>
            </a:r>
            <a:r>
              <a:rPr lang="en-US" sz="1400" b="1" dirty="0" err="1"/>
              <a:t>p.e</a:t>
            </a:r>
            <a:endParaRPr lang="en-US" sz="1400" b="1" dirty="0"/>
          </a:p>
          <a:p>
            <a:pPr>
              <a:lnSpc>
                <a:spcPct val="150000"/>
              </a:lnSpc>
            </a:pPr>
            <a:r>
              <a:rPr lang="en-US" sz="1400" b="1" dirty="0" smtClean="0"/>
              <a:t>60 </a:t>
            </a:r>
            <a:r>
              <a:rPr lang="en-US" sz="1400" b="1" dirty="0" err="1" smtClean="0"/>
              <a:t>ps</a:t>
            </a:r>
            <a:r>
              <a:rPr lang="en-US" sz="1400" b="1" dirty="0" smtClean="0"/>
              <a:t> </a:t>
            </a:r>
            <a:r>
              <a:rPr lang="en-US" sz="1400" dirty="0" err="1"/>
              <a:t>std</a:t>
            </a:r>
            <a:r>
              <a:rPr lang="en-US" sz="1400" dirty="0"/>
              <a:t> @ &gt;</a:t>
            </a:r>
            <a:r>
              <a:rPr lang="en-US" sz="1400" b="1" dirty="0"/>
              <a:t>10 </a:t>
            </a:r>
            <a:r>
              <a:rPr lang="en-US" sz="1400" b="1" dirty="0" err="1"/>
              <a:t>p.e</a:t>
            </a:r>
            <a:r>
              <a:rPr lang="en-US" sz="1400" b="1" dirty="0"/>
              <a:t> </a:t>
            </a:r>
            <a:r>
              <a:rPr lang="en-US" sz="1400" dirty="0"/>
              <a:t>(intrinsic resolution 25 </a:t>
            </a:r>
            <a:r>
              <a:rPr lang="en-US" sz="1400" dirty="0" err="1"/>
              <a:t>ps</a:t>
            </a:r>
            <a:r>
              <a:rPr lang="en-US" sz="1400" dirty="0"/>
              <a:t>)</a:t>
            </a:r>
          </a:p>
        </p:txBody>
      </p:sp>
      <p:sp>
        <p:nvSpPr>
          <p:cNvPr id="11" name="ZoneTexte 10"/>
          <p:cNvSpPr txBox="1"/>
          <p:nvPr/>
        </p:nvSpPr>
        <p:spPr>
          <a:xfrm>
            <a:off x="0" y="732589"/>
            <a:ext cx="11559318" cy="307777"/>
          </a:xfrm>
          <a:prstGeom prst="rect">
            <a:avLst/>
          </a:prstGeom>
          <a:noFill/>
        </p:spPr>
        <p:txBody>
          <a:bodyPr wrap="none" rtlCol="0">
            <a:spAutoFit/>
          </a:bodyPr>
          <a:lstStyle/>
          <a:p>
            <a:r>
              <a:rPr lang="en-US" sz="1400" dirty="0"/>
              <a:t>The second version of the ASIC (</a:t>
            </a:r>
            <a:r>
              <a:rPr lang="en-US" sz="1400" b="1" dirty="0"/>
              <a:t>HKROC1B</a:t>
            </a:r>
            <a:r>
              <a:rPr lang="en-US" sz="1400" dirty="0"/>
              <a:t>) </a:t>
            </a:r>
            <a:r>
              <a:rPr lang="en-US" sz="1400" dirty="0" smtClean="0"/>
              <a:t>is completely tested and it showed </a:t>
            </a:r>
            <a:r>
              <a:rPr lang="en-US" sz="1400" dirty="0"/>
              <a:t>good overall performance, similar to the first </a:t>
            </a:r>
            <a:r>
              <a:rPr lang="en-US" sz="1400" dirty="0" smtClean="0"/>
              <a:t>version (HKROC0)</a:t>
            </a:r>
            <a:endParaRPr lang="en-US" sz="1400" dirty="0"/>
          </a:p>
        </p:txBody>
      </p:sp>
      <p:pic>
        <p:nvPicPr>
          <p:cNvPr id="7" name="Image 6"/>
          <p:cNvPicPr>
            <a:picLocks noChangeAspect="1"/>
          </p:cNvPicPr>
          <p:nvPr/>
        </p:nvPicPr>
        <p:blipFill>
          <a:blip r:embed="rId3"/>
          <a:stretch>
            <a:fillRect/>
          </a:stretch>
        </p:blipFill>
        <p:spPr>
          <a:xfrm>
            <a:off x="5879976" y="1671079"/>
            <a:ext cx="5094213" cy="3381975"/>
          </a:xfrm>
          <a:prstGeom prst="rect">
            <a:avLst/>
          </a:prstGeom>
        </p:spPr>
      </p:pic>
    </p:spTree>
    <p:extLst>
      <p:ext uri="{BB962C8B-B14F-4D97-AF65-F5344CB8AC3E}">
        <p14:creationId xmlns:p14="http://schemas.microsoft.com/office/powerpoint/2010/main" val="54407185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smtClean="0"/>
              <a:t>Charge reconstruction</a:t>
            </a:r>
            <a:endParaRPr lang="en-US" dirty="0"/>
          </a:p>
        </p:txBody>
      </p:sp>
      <p:sp>
        <p:nvSpPr>
          <p:cNvPr id="4" name="Espace réservé du pied de page 3"/>
          <p:cNvSpPr>
            <a:spLocks noGrp="1"/>
          </p:cNvSpPr>
          <p:nvPr>
            <p:ph type="ftr" sz="quarter" idx="14"/>
          </p:nvPr>
        </p:nvSpPr>
        <p:spPr/>
        <p:txBody>
          <a:bodyPr/>
          <a:lstStyle/>
          <a:p>
            <a:r>
              <a:rPr lang="fr-FR" b="0" dirty="0"/>
              <a:t>TWEPP 2024 30/09-4/10 2024 </a:t>
            </a:r>
          </a:p>
        </p:txBody>
      </p:sp>
      <p:sp>
        <p:nvSpPr>
          <p:cNvPr id="5" name="Espace réservé du numéro de diapositive 4"/>
          <p:cNvSpPr>
            <a:spLocks noGrp="1"/>
          </p:cNvSpPr>
          <p:nvPr>
            <p:ph type="sldNum" sz="quarter" idx="15"/>
          </p:nvPr>
        </p:nvSpPr>
        <p:spPr/>
        <p:txBody>
          <a:bodyPr/>
          <a:lstStyle/>
          <a:p>
            <a:fld id="{6D74C64A-F892-4D24-8DE4-95AE196E3A28}" type="slidenum">
              <a:rPr lang="fr-FR" smtClean="0"/>
              <a:pPr/>
              <a:t>8</a:t>
            </a:fld>
            <a:endParaRPr lang="fr-FR" dirty="0"/>
          </a:p>
        </p:txBody>
      </p:sp>
      <p:pic>
        <p:nvPicPr>
          <p:cNvPr id="6" name="Image 5"/>
          <p:cNvPicPr>
            <a:picLocks noChangeAspect="1"/>
          </p:cNvPicPr>
          <p:nvPr/>
        </p:nvPicPr>
        <p:blipFill>
          <a:blip r:embed="rId2"/>
          <a:stretch>
            <a:fillRect/>
          </a:stretch>
        </p:blipFill>
        <p:spPr>
          <a:xfrm>
            <a:off x="4261264" y="4199229"/>
            <a:ext cx="3637806" cy="2183697"/>
          </a:xfrm>
          <a:prstGeom prst="rect">
            <a:avLst/>
          </a:prstGeom>
        </p:spPr>
      </p:pic>
      <p:pic>
        <p:nvPicPr>
          <p:cNvPr id="7" name="Image 6"/>
          <p:cNvPicPr>
            <a:picLocks noChangeAspect="1"/>
          </p:cNvPicPr>
          <p:nvPr/>
        </p:nvPicPr>
        <p:blipFill>
          <a:blip r:embed="rId3"/>
          <a:stretch>
            <a:fillRect/>
          </a:stretch>
        </p:blipFill>
        <p:spPr>
          <a:xfrm>
            <a:off x="191344" y="4110720"/>
            <a:ext cx="3982447" cy="2342616"/>
          </a:xfrm>
          <a:prstGeom prst="rect">
            <a:avLst/>
          </a:prstGeom>
        </p:spPr>
      </p:pic>
      <p:pic>
        <p:nvPicPr>
          <p:cNvPr id="8" name="Image 7"/>
          <p:cNvPicPr>
            <a:picLocks noChangeAspect="1"/>
          </p:cNvPicPr>
          <p:nvPr/>
        </p:nvPicPr>
        <p:blipFill>
          <a:blip r:embed="rId4"/>
          <a:stretch>
            <a:fillRect/>
          </a:stretch>
        </p:blipFill>
        <p:spPr>
          <a:xfrm>
            <a:off x="8184232" y="4199229"/>
            <a:ext cx="3672408" cy="2207571"/>
          </a:xfrm>
          <a:prstGeom prst="rect">
            <a:avLst/>
          </a:prstGeom>
        </p:spPr>
      </p:pic>
      <p:pic>
        <p:nvPicPr>
          <p:cNvPr id="9" name="Image 8"/>
          <p:cNvPicPr>
            <a:picLocks noChangeAspect="1"/>
          </p:cNvPicPr>
          <p:nvPr/>
        </p:nvPicPr>
        <p:blipFill>
          <a:blip r:embed="rId5"/>
          <a:stretch>
            <a:fillRect/>
          </a:stretch>
        </p:blipFill>
        <p:spPr>
          <a:xfrm>
            <a:off x="334433" y="785940"/>
            <a:ext cx="4466592" cy="2872497"/>
          </a:xfrm>
          <a:prstGeom prst="rect">
            <a:avLst/>
          </a:prstGeom>
        </p:spPr>
      </p:pic>
      <p:sp>
        <p:nvSpPr>
          <p:cNvPr id="11" name="Rectangle 10"/>
          <p:cNvSpPr/>
          <p:nvPr/>
        </p:nvSpPr>
        <p:spPr>
          <a:xfrm>
            <a:off x="4943872" y="762909"/>
            <a:ext cx="7248128" cy="2262158"/>
          </a:xfrm>
          <a:prstGeom prst="rect">
            <a:avLst/>
          </a:prstGeom>
        </p:spPr>
        <p:txBody>
          <a:bodyPr wrap="square">
            <a:spAutoFit/>
          </a:bodyPr>
          <a:lstStyle/>
          <a:p>
            <a:pPr>
              <a:lnSpc>
                <a:spcPct val="150000"/>
              </a:lnSpc>
            </a:pPr>
            <a:r>
              <a:rPr lang="en-US" sz="1400" b="1" dirty="0"/>
              <a:t>The digitized charge must be reconstructed offline in the FPGA</a:t>
            </a:r>
            <a:r>
              <a:rPr lang="en-US" sz="1400" dirty="0"/>
              <a:t>. </a:t>
            </a:r>
            <a:endParaRPr lang="en-US" sz="1400" dirty="0" smtClean="0"/>
          </a:p>
          <a:p>
            <a:pPr>
              <a:lnSpc>
                <a:spcPct val="150000"/>
              </a:lnSpc>
            </a:pPr>
            <a:r>
              <a:rPr lang="en-US" sz="1400" dirty="0" smtClean="0"/>
              <a:t>The </a:t>
            </a:r>
            <a:r>
              <a:rPr lang="en-US" sz="1400" dirty="0"/>
              <a:t>charge reconstruction method consists of two </a:t>
            </a:r>
            <a:r>
              <a:rPr lang="en-US" sz="1400" dirty="0" smtClean="0"/>
              <a:t>steps:</a:t>
            </a:r>
          </a:p>
          <a:p>
            <a:pPr marL="342900" indent="-342900">
              <a:lnSpc>
                <a:spcPct val="150000"/>
              </a:lnSpc>
              <a:buFont typeface="Arial" panose="020B0604020202020204" pitchFamily="34" charset="0"/>
              <a:buChar char="•"/>
            </a:pPr>
            <a:r>
              <a:rPr lang="en-US" sz="1400" dirty="0" smtClean="0">
                <a:solidFill>
                  <a:srgbClr val="000000"/>
                </a:solidFill>
                <a:cs typeface="Arial" panose="020B0604020202020204" pitchFamily="34" charset="0"/>
              </a:rPr>
              <a:t>Build </a:t>
            </a:r>
            <a:r>
              <a:rPr lang="en-US" sz="1400" dirty="0">
                <a:solidFill>
                  <a:srgbClr val="000000"/>
                </a:solidFill>
                <a:cs typeface="Arial" panose="020B0604020202020204" pitchFamily="34" charset="0"/>
              </a:rPr>
              <a:t>a </a:t>
            </a:r>
            <a:r>
              <a:rPr lang="en-US" sz="1400" b="1" dirty="0">
                <a:solidFill>
                  <a:srgbClr val="0331FF"/>
                </a:solidFill>
                <a:cs typeface="Arial" panose="020B0604020202020204" pitchFamily="34" charset="0"/>
              </a:rPr>
              <a:t>reference waveform </a:t>
            </a:r>
            <a:r>
              <a:rPr lang="en-US" sz="1400" dirty="0">
                <a:solidFill>
                  <a:srgbClr val="000000"/>
                </a:solidFill>
                <a:cs typeface="Arial" panose="020B0604020202020204" pitchFamily="34" charset="0"/>
              </a:rPr>
              <a:t>to calibrate each channel: </a:t>
            </a:r>
            <a:endParaRPr lang="en-US" sz="1400" dirty="0" smtClean="0">
              <a:solidFill>
                <a:srgbClr val="000000"/>
              </a:solidFill>
              <a:cs typeface="Arial" panose="020B0604020202020204" pitchFamily="34" charset="0"/>
            </a:endParaRPr>
          </a:p>
          <a:p>
            <a:pPr lvl="1">
              <a:lnSpc>
                <a:spcPct val="150000"/>
              </a:lnSpc>
            </a:pPr>
            <a:r>
              <a:rPr lang="en-US" sz="1200" dirty="0" smtClean="0">
                <a:solidFill>
                  <a:srgbClr val="000000"/>
                </a:solidFill>
                <a:cs typeface="Arial" panose="020B0604020202020204" pitchFamily="34" charset="0"/>
              </a:rPr>
              <a:t>➡</a:t>
            </a:r>
            <a:r>
              <a:rPr lang="en-US" sz="1400" dirty="0" smtClean="0">
                <a:solidFill>
                  <a:srgbClr val="000000"/>
                </a:solidFill>
                <a:cs typeface="Arial" panose="020B0604020202020204" pitchFamily="34" charset="0"/>
              </a:rPr>
              <a:t> </a:t>
            </a:r>
            <a:r>
              <a:rPr lang="en-US" sz="1200" dirty="0">
                <a:solidFill>
                  <a:srgbClr val="000000"/>
                </a:solidFill>
                <a:cs typeface="Arial" panose="020B0604020202020204" pitchFamily="34" charset="0"/>
              </a:rPr>
              <a:t>High gain channel : 1. </a:t>
            </a:r>
            <a:r>
              <a:rPr lang="en-US" sz="1200" dirty="0" err="1">
                <a:solidFill>
                  <a:srgbClr val="000000"/>
                </a:solidFill>
                <a:cs typeface="Arial" panose="020B0604020202020204" pitchFamily="34" charset="0"/>
              </a:rPr>
              <a:t>p.e</a:t>
            </a:r>
            <a:r>
              <a:rPr lang="en-US" sz="1200" dirty="0" err="1" smtClean="0">
                <a:solidFill>
                  <a:srgbClr val="000000"/>
                </a:solidFill>
                <a:cs typeface="Arial" panose="020B0604020202020204" pitchFamily="34" charset="0"/>
              </a:rPr>
              <a:t>.</a:t>
            </a:r>
            <a:endParaRPr lang="en-US" sz="1200" dirty="0" smtClean="0">
              <a:solidFill>
                <a:srgbClr val="000000"/>
              </a:solidFill>
              <a:cs typeface="Arial" panose="020B0604020202020204" pitchFamily="34" charset="0"/>
            </a:endParaRPr>
          </a:p>
          <a:p>
            <a:pPr lvl="1">
              <a:lnSpc>
                <a:spcPct val="150000"/>
              </a:lnSpc>
            </a:pPr>
            <a:r>
              <a:rPr lang="en-US" sz="1200" dirty="0" smtClean="0">
                <a:solidFill>
                  <a:srgbClr val="000000"/>
                </a:solidFill>
                <a:cs typeface="Arial" panose="020B0604020202020204" pitchFamily="34" charset="0"/>
              </a:rPr>
              <a:t>➡ </a:t>
            </a:r>
            <a:r>
              <a:rPr lang="en-US" sz="1200" dirty="0">
                <a:solidFill>
                  <a:srgbClr val="000000"/>
                </a:solidFill>
                <a:cs typeface="Arial" panose="020B0604020202020204" pitchFamily="34" charset="0"/>
              </a:rPr>
              <a:t>Medium gain channel : 20 </a:t>
            </a:r>
            <a:r>
              <a:rPr lang="en-US" sz="1200" dirty="0" err="1">
                <a:solidFill>
                  <a:srgbClr val="000000"/>
                </a:solidFill>
                <a:cs typeface="Arial" panose="020B0604020202020204" pitchFamily="34" charset="0"/>
              </a:rPr>
              <a:t>p.e</a:t>
            </a:r>
            <a:r>
              <a:rPr lang="en-US" sz="1200" dirty="0" err="1" smtClean="0">
                <a:solidFill>
                  <a:srgbClr val="000000"/>
                </a:solidFill>
                <a:cs typeface="Arial" panose="020B0604020202020204" pitchFamily="34" charset="0"/>
              </a:rPr>
              <a:t>.</a:t>
            </a:r>
            <a:endParaRPr lang="en-US" sz="1200" dirty="0" smtClean="0">
              <a:solidFill>
                <a:srgbClr val="000000"/>
              </a:solidFill>
              <a:cs typeface="Arial" panose="020B0604020202020204" pitchFamily="34" charset="0"/>
            </a:endParaRPr>
          </a:p>
          <a:p>
            <a:pPr lvl="1">
              <a:lnSpc>
                <a:spcPct val="150000"/>
              </a:lnSpc>
            </a:pPr>
            <a:r>
              <a:rPr lang="en-US" sz="1200" dirty="0" smtClean="0">
                <a:solidFill>
                  <a:srgbClr val="000000"/>
                </a:solidFill>
                <a:cs typeface="Arial" panose="020B0604020202020204" pitchFamily="34" charset="0"/>
              </a:rPr>
              <a:t>➡ </a:t>
            </a:r>
            <a:r>
              <a:rPr lang="en-US" sz="1200" dirty="0">
                <a:solidFill>
                  <a:srgbClr val="000000"/>
                </a:solidFill>
                <a:cs typeface="Arial" panose="020B0604020202020204" pitchFamily="34" charset="0"/>
              </a:rPr>
              <a:t>Low gain channel : 200 </a:t>
            </a:r>
            <a:r>
              <a:rPr lang="en-US" sz="1200" dirty="0" err="1">
                <a:solidFill>
                  <a:srgbClr val="000000"/>
                </a:solidFill>
                <a:cs typeface="Arial" panose="020B0604020202020204" pitchFamily="34" charset="0"/>
              </a:rPr>
              <a:t>p.e.</a:t>
            </a:r>
            <a:r>
              <a:rPr lang="en-US" sz="1200" dirty="0">
                <a:solidFill>
                  <a:srgbClr val="000000"/>
                </a:solidFill>
                <a:cs typeface="Arial" panose="020B0604020202020204" pitchFamily="34" charset="0"/>
              </a:rPr>
              <a:t> </a:t>
            </a:r>
            <a:r>
              <a:rPr lang="en-US" sz="1200" dirty="0" smtClean="0">
                <a:solidFill>
                  <a:srgbClr val="000000"/>
                </a:solidFill>
                <a:cs typeface="Arial" panose="020B0604020202020204" pitchFamily="34" charset="0"/>
              </a:rPr>
              <a:t>2.</a:t>
            </a:r>
          </a:p>
          <a:p>
            <a:pPr marL="285750" indent="-285750">
              <a:lnSpc>
                <a:spcPct val="150000"/>
              </a:lnSpc>
              <a:buFont typeface="Arial" panose="020B0604020202020204" pitchFamily="34" charset="0"/>
              <a:buChar char="•"/>
            </a:pPr>
            <a:r>
              <a:rPr lang="en-US" sz="1400" dirty="0" smtClean="0">
                <a:solidFill>
                  <a:srgbClr val="000000"/>
                </a:solidFill>
                <a:cs typeface="Arial" panose="020B0604020202020204" pitchFamily="34" charset="0"/>
              </a:rPr>
              <a:t>Given </a:t>
            </a:r>
            <a:r>
              <a:rPr lang="en-US" sz="1400" dirty="0">
                <a:solidFill>
                  <a:srgbClr val="000000"/>
                </a:solidFill>
                <a:cs typeface="Arial" panose="020B0604020202020204" pitchFamily="34" charset="0"/>
              </a:rPr>
              <a:t>a </a:t>
            </a:r>
            <a:r>
              <a:rPr lang="en-US" sz="1400" b="1" dirty="0">
                <a:solidFill>
                  <a:srgbClr val="EE200B"/>
                </a:solidFill>
                <a:cs typeface="Arial" panose="020B0604020202020204" pitchFamily="34" charset="0"/>
              </a:rPr>
              <a:t>digitized waveform</a:t>
            </a:r>
            <a:r>
              <a:rPr lang="en-US" sz="1400" dirty="0">
                <a:solidFill>
                  <a:srgbClr val="000000"/>
                </a:solidFill>
                <a:cs typeface="Arial" panose="020B0604020202020204" pitchFamily="34" charset="0"/>
              </a:rPr>
              <a:t>, find the associated charge </a:t>
            </a:r>
            <a:r>
              <a:rPr lang="en-US" sz="1400" dirty="0" smtClean="0">
                <a:solidFill>
                  <a:srgbClr val="000000"/>
                </a:solidFill>
                <a:cs typeface="Arial" panose="020B0604020202020204" pitchFamily="34" charset="0"/>
              </a:rPr>
              <a:t>:</a:t>
            </a:r>
          </a:p>
        </p:txBody>
      </p:sp>
      <p:sp>
        <p:nvSpPr>
          <p:cNvPr id="15" name="Rectangle 14"/>
          <p:cNvSpPr/>
          <p:nvPr/>
        </p:nvSpPr>
        <p:spPr>
          <a:xfrm>
            <a:off x="9208463" y="4763629"/>
            <a:ext cx="2736304" cy="600164"/>
          </a:xfrm>
          <a:prstGeom prst="rect">
            <a:avLst/>
          </a:prstGeom>
        </p:spPr>
        <p:txBody>
          <a:bodyPr wrap="square">
            <a:spAutoFit/>
          </a:bodyPr>
          <a:lstStyle/>
          <a:p>
            <a:r>
              <a:rPr lang="en-US" sz="1100" b="1" dirty="0" smtClean="0"/>
              <a:t>Charge </a:t>
            </a:r>
            <a:r>
              <a:rPr lang="en-US" sz="1100" b="1" dirty="0"/>
              <a:t>resolution:</a:t>
            </a:r>
          </a:p>
          <a:p>
            <a:r>
              <a:rPr lang="en-US" sz="1100" b="1" dirty="0"/>
              <a:t>&lt; 0.1 </a:t>
            </a:r>
            <a:r>
              <a:rPr lang="en-US" sz="1100" b="1" dirty="0" err="1"/>
              <a:t>p.e.</a:t>
            </a:r>
            <a:r>
              <a:rPr lang="en-US" sz="1100" b="1" dirty="0"/>
              <a:t> for charge &lt; 10 </a:t>
            </a:r>
            <a:r>
              <a:rPr lang="en-US" sz="1100" b="1" dirty="0" err="1"/>
              <a:t>p.e</a:t>
            </a:r>
            <a:endParaRPr lang="en-US" sz="1100" b="1" dirty="0"/>
          </a:p>
          <a:p>
            <a:r>
              <a:rPr lang="en-US" sz="1100" b="1" dirty="0"/>
              <a:t>&lt; 1.2 % for charges &gt; 10 </a:t>
            </a:r>
            <a:r>
              <a:rPr lang="en-US" sz="1100" b="1" dirty="0" err="1"/>
              <a:t>p.e.</a:t>
            </a:r>
            <a:endParaRPr lang="en-US" sz="1100" b="1" dirty="0"/>
          </a:p>
        </p:txBody>
      </p:sp>
      <p:sp>
        <p:nvSpPr>
          <p:cNvPr id="17" name="Rectangle 16"/>
          <p:cNvSpPr/>
          <p:nvPr/>
        </p:nvSpPr>
        <p:spPr>
          <a:xfrm>
            <a:off x="767408" y="4311823"/>
            <a:ext cx="2232248" cy="461665"/>
          </a:xfrm>
          <a:prstGeom prst="rect">
            <a:avLst/>
          </a:prstGeom>
        </p:spPr>
        <p:txBody>
          <a:bodyPr wrap="square">
            <a:spAutoFit/>
          </a:bodyPr>
          <a:lstStyle/>
          <a:p>
            <a:r>
              <a:rPr lang="en-US" sz="1200" b="1" dirty="0"/>
              <a:t>Charge linearity:</a:t>
            </a:r>
          </a:p>
          <a:p>
            <a:r>
              <a:rPr lang="en-US" sz="1200" b="1" dirty="0"/>
              <a:t>&lt; 1.2 % in all charge range</a:t>
            </a:r>
          </a:p>
        </p:txBody>
      </p:sp>
      <mc:AlternateContent xmlns:mc="http://schemas.openxmlformats.org/markup-compatibility/2006" xmlns:a14="http://schemas.microsoft.com/office/drawing/2010/main">
        <mc:Choice Requires="a14">
          <p:sp>
            <p:nvSpPr>
              <p:cNvPr id="18" name="ZoneTexte 17"/>
              <p:cNvSpPr txBox="1"/>
              <p:nvPr/>
            </p:nvSpPr>
            <p:spPr>
              <a:xfrm>
                <a:off x="5879976" y="3117836"/>
                <a:ext cx="1699568" cy="358175"/>
              </a:xfrm>
              <a:prstGeom prst="rect">
                <a:avLst/>
              </a:prstGeom>
              <a:noFill/>
            </p:spPr>
            <p:txBody>
              <a:bodyPr wrap="none" lIns="0" tIns="0" rIns="0" bIns="0" rtlCol="0">
                <a:spAutoFit/>
              </a:bodyPr>
              <a:lstStyle/>
              <a:p>
                <a14:m>
                  <m:oMath xmlns:m="http://schemas.openxmlformats.org/officeDocument/2006/math">
                    <m:sSup>
                      <m:sSupPr>
                        <m:ctrlPr>
                          <a:rPr lang="en-US" sz="1600" i="1" smtClean="0">
                            <a:latin typeface="Cambria Math" panose="02040503050406030204" pitchFamily="18" charset="0"/>
                            <a:ea typeface="Cambria Math" panose="02040503050406030204" pitchFamily="18" charset="0"/>
                          </a:rPr>
                        </m:ctrlPr>
                      </m:sSupPr>
                      <m:e>
                        <m:r>
                          <a:rPr lang="en-US" sz="1600" i="1">
                            <a:latin typeface="Cambria Math" panose="02040503050406030204" pitchFamily="18" charset="0"/>
                            <a:ea typeface="Cambria Math" panose="02040503050406030204" pitchFamily="18" charset="0"/>
                          </a:rPr>
                          <m:t>𝜒</m:t>
                        </m:r>
                      </m:e>
                      <m:sup>
                        <m:r>
                          <a:rPr lang="fr-FR" sz="1600" b="0" i="1" smtClean="0">
                            <a:latin typeface="Cambria Math" panose="02040503050406030204" pitchFamily="18" charset="0"/>
                            <a:ea typeface="Cambria Math" panose="02040503050406030204" pitchFamily="18" charset="0"/>
                          </a:rPr>
                          <m:t>2</m:t>
                        </m:r>
                      </m:sup>
                    </m:sSup>
                  </m:oMath>
                </a14:m>
                <a:r>
                  <a:rPr lang="en-US" sz="1600" dirty="0" smtClean="0"/>
                  <a:t>(</a:t>
                </a:r>
                <a14:m>
                  <m:oMath xmlns:m="http://schemas.openxmlformats.org/officeDocument/2006/math">
                    <m:r>
                      <m:rPr>
                        <m:sty m:val="p"/>
                      </m:rPr>
                      <a:rPr lang="el-GR" sz="1600" i="1">
                        <a:latin typeface="Cambria Math" panose="02040503050406030204" pitchFamily="18" charset="0"/>
                        <a:ea typeface="Cambria Math" panose="02040503050406030204" pitchFamily="18" charset="0"/>
                      </a:rPr>
                      <m:t>α</m:t>
                    </m:r>
                  </m:oMath>
                </a14:m>
                <a:r>
                  <a:rPr lang="en-US" sz="1600" dirty="0" smtClean="0"/>
                  <a:t>)=</a:t>
                </a:r>
                <a14:m>
                  <m:oMath xmlns:m="http://schemas.openxmlformats.org/officeDocument/2006/math">
                    <m:nary>
                      <m:naryPr>
                        <m:chr m:val="∑"/>
                        <m:ctrlPr>
                          <a:rPr lang="en-US" sz="1600" i="1">
                            <a:latin typeface="Cambria Math" panose="02040503050406030204" pitchFamily="18" charset="0"/>
                            <a:ea typeface="Cambria Math" panose="02040503050406030204" pitchFamily="18" charset="0"/>
                          </a:rPr>
                        </m:ctrlPr>
                      </m:naryPr>
                      <m:sub>
                        <m:r>
                          <m:rPr>
                            <m:brk m:alnAt="23"/>
                          </m:rPr>
                          <a:rPr lang="fr-FR" sz="1600" b="0" i="1" smtClean="0">
                            <a:latin typeface="Cambria Math" panose="02040503050406030204" pitchFamily="18" charset="0"/>
                            <a:ea typeface="Cambria Math" panose="02040503050406030204" pitchFamily="18" charset="0"/>
                          </a:rPr>
                          <m:t>1</m:t>
                        </m:r>
                      </m:sub>
                      <m:sup>
                        <m:r>
                          <a:rPr lang="fr-FR" sz="1600" b="0" i="1" smtClean="0">
                            <a:latin typeface="Cambria Math" panose="02040503050406030204" pitchFamily="18" charset="0"/>
                            <a:ea typeface="Cambria Math" panose="02040503050406030204" pitchFamily="18" charset="0"/>
                          </a:rPr>
                          <m:t>𝑁</m:t>
                        </m:r>
                      </m:sup>
                      <m:e>
                        <m:sSup>
                          <m:sSupPr>
                            <m:ctrlPr>
                              <a:rPr lang="en-US" sz="1600" i="1" smtClean="0">
                                <a:latin typeface="Cambria Math" panose="02040503050406030204" pitchFamily="18" charset="0"/>
                                <a:ea typeface="Cambria Math" panose="02040503050406030204" pitchFamily="18" charset="0"/>
                              </a:rPr>
                            </m:ctrlPr>
                          </m:sSupPr>
                          <m:e>
                            <m:r>
                              <a:rPr lang="fr-FR" sz="1600" b="0" i="1" smtClean="0">
                                <a:latin typeface="Cambria Math" panose="02040503050406030204" pitchFamily="18" charset="0"/>
                                <a:ea typeface="Cambria Math" panose="02040503050406030204" pitchFamily="18" charset="0"/>
                              </a:rPr>
                              <m:t>(</m:t>
                            </m:r>
                            <m:f>
                              <m:fPr>
                                <m:ctrlPr>
                                  <a:rPr lang="en-US" sz="1600" i="1" smtClean="0">
                                    <a:latin typeface="Cambria Math" panose="02040503050406030204" pitchFamily="18" charset="0"/>
                                    <a:ea typeface="Cambria Math" panose="02040503050406030204" pitchFamily="18" charset="0"/>
                                  </a:rPr>
                                </m:ctrlPr>
                              </m:fPr>
                              <m:num>
                                <m:r>
                                  <a:rPr lang="fr-FR" sz="1600" b="0" i="1" smtClean="0">
                                    <a:solidFill>
                                      <a:srgbClr val="FF0000"/>
                                    </a:solidFill>
                                    <a:latin typeface="Cambria Math" panose="02040503050406030204" pitchFamily="18" charset="0"/>
                                    <a:ea typeface="Cambria Math" panose="02040503050406030204" pitchFamily="18" charset="0"/>
                                  </a:rPr>
                                  <m:t>𝑦𝑖</m:t>
                                </m:r>
                                <m:r>
                                  <a:rPr lang="fr-FR" sz="1600" b="0" i="1" smtClean="0">
                                    <a:latin typeface="Cambria Math" panose="02040503050406030204" pitchFamily="18" charset="0"/>
                                    <a:ea typeface="Cambria Math" panose="02040503050406030204" pitchFamily="18" charset="0"/>
                                  </a:rPr>
                                  <m:t> −</m:t>
                                </m:r>
                                <m:r>
                                  <m:rPr>
                                    <m:sty m:val="p"/>
                                  </m:rPr>
                                  <a:rPr lang="el-GR" sz="1600" i="1">
                                    <a:latin typeface="Cambria Math" panose="02040503050406030204" pitchFamily="18" charset="0"/>
                                    <a:ea typeface="Cambria Math" panose="02040503050406030204" pitchFamily="18" charset="0"/>
                                  </a:rPr>
                                  <m:t>α</m:t>
                                </m:r>
                                <m:r>
                                  <a:rPr lang="fr-FR" sz="1600" b="0" i="1" smtClean="0">
                                    <a:solidFill>
                                      <a:srgbClr val="0000FF"/>
                                    </a:solidFill>
                                    <a:latin typeface="Cambria Math" panose="02040503050406030204" pitchFamily="18" charset="0"/>
                                    <a:ea typeface="Cambria Math" panose="02040503050406030204" pitchFamily="18" charset="0"/>
                                  </a:rPr>
                                  <m:t>𝑤𝑖</m:t>
                                </m:r>
                              </m:num>
                              <m:den>
                                <m:r>
                                  <a:rPr lang="en-US" sz="1600" i="1" smtClean="0">
                                    <a:latin typeface="Cambria Math" panose="02040503050406030204" pitchFamily="18" charset="0"/>
                                    <a:ea typeface="Cambria Math" panose="02040503050406030204" pitchFamily="18" charset="0"/>
                                  </a:rPr>
                                  <m:t>𝜎</m:t>
                                </m:r>
                                <m:r>
                                  <a:rPr lang="fr-FR" sz="1600" b="0" i="1" smtClean="0">
                                    <a:latin typeface="Cambria Math" panose="02040503050406030204" pitchFamily="18" charset="0"/>
                                    <a:ea typeface="Cambria Math" panose="02040503050406030204" pitchFamily="18" charset="0"/>
                                  </a:rPr>
                                  <m:t>𝑖</m:t>
                                </m:r>
                              </m:den>
                            </m:f>
                            <m:r>
                              <a:rPr lang="fr-FR" sz="1600" b="0" i="1" smtClean="0">
                                <a:latin typeface="Cambria Math" panose="02040503050406030204" pitchFamily="18" charset="0"/>
                                <a:ea typeface="Cambria Math" panose="02040503050406030204" pitchFamily="18" charset="0"/>
                              </a:rPr>
                              <m:t>)</m:t>
                            </m:r>
                          </m:e>
                          <m:sup>
                            <m:r>
                              <a:rPr lang="fr-FR" sz="1600" b="0" i="1" smtClean="0">
                                <a:latin typeface="Cambria Math" panose="02040503050406030204" pitchFamily="18" charset="0"/>
                                <a:ea typeface="Cambria Math" panose="02040503050406030204" pitchFamily="18" charset="0"/>
                              </a:rPr>
                              <m:t>2</m:t>
                            </m:r>
                          </m:sup>
                        </m:sSup>
                      </m:e>
                    </m:nary>
                  </m:oMath>
                </a14:m>
                <a:endParaRPr lang="en-US" sz="1600" dirty="0"/>
              </a:p>
            </p:txBody>
          </p:sp>
        </mc:Choice>
        <mc:Fallback xmlns="">
          <p:sp>
            <p:nvSpPr>
              <p:cNvPr id="18" name="ZoneTexte 17"/>
              <p:cNvSpPr txBox="1">
                <a:spLocks noRot="1" noChangeAspect="1" noMove="1" noResize="1" noEditPoints="1" noAdjustHandles="1" noChangeArrowheads="1" noChangeShapeType="1" noTextEdit="1"/>
              </p:cNvSpPr>
              <p:nvPr/>
            </p:nvSpPr>
            <p:spPr>
              <a:xfrm>
                <a:off x="5879976" y="3117836"/>
                <a:ext cx="1699568" cy="358175"/>
              </a:xfrm>
              <a:prstGeom prst="rect">
                <a:avLst/>
              </a:prstGeom>
              <a:blipFill rotWithShape="0">
                <a:blip r:embed="rId6"/>
                <a:stretch>
                  <a:fillRect l="-4317" t="-98305" r="-1439" b="-15932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ZoneTexte 18"/>
              <p:cNvSpPr txBox="1"/>
              <p:nvPr/>
            </p:nvSpPr>
            <p:spPr>
              <a:xfrm>
                <a:off x="8082399" y="3000464"/>
                <a:ext cx="3102068" cy="613373"/>
              </a:xfrm>
              <a:prstGeom prst="rect">
                <a:avLst/>
              </a:prstGeom>
              <a:noFill/>
            </p:spPr>
            <p:txBody>
              <a:bodyPr wrap="none" lIns="0" tIns="0" rIns="0" bIns="0" rtlCol="0">
                <a:spAutoFit/>
              </a:bodyPr>
              <a:lstStyle/>
              <a:p>
                <a14:m>
                  <m:oMath xmlns:m="http://schemas.openxmlformats.org/officeDocument/2006/math">
                    <m:f>
                      <m:fPr>
                        <m:ctrlPr>
                          <a:rPr lang="en-US" sz="1600" i="1" smtClean="0">
                            <a:latin typeface="Cambria Math" panose="02040503050406030204" pitchFamily="18" charset="0"/>
                          </a:rPr>
                        </m:ctrlPr>
                      </m:fPr>
                      <m:num>
                        <m:sSup>
                          <m:sSupPr>
                            <m:ctrlPr>
                              <a:rPr lang="en-US" sz="1600" i="1" smtClean="0">
                                <a:latin typeface="Cambria Math" panose="02040503050406030204" pitchFamily="18" charset="0"/>
                              </a:rPr>
                            </m:ctrlPr>
                          </m:sSupPr>
                          <m:e>
                            <m:r>
                              <a:rPr lang="fr-FR" sz="1600" b="0" i="1" smtClean="0">
                                <a:latin typeface="Cambria Math" panose="02040503050406030204" pitchFamily="18" charset="0"/>
                              </a:rPr>
                              <m:t>𝑑</m:t>
                            </m:r>
                            <m:r>
                              <a:rPr lang="fr-FR" sz="1600" b="0" i="1" smtClean="0">
                                <a:latin typeface="Cambria Math" panose="02040503050406030204" pitchFamily="18" charset="0"/>
                                <a:ea typeface="Cambria Math" panose="02040503050406030204" pitchFamily="18" charset="0"/>
                              </a:rPr>
                              <m:t>𝜒</m:t>
                            </m:r>
                          </m:e>
                          <m:sup>
                            <m:r>
                              <a:rPr lang="fr-FR" sz="1600" b="0" i="1" smtClean="0">
                                <a:latin typeface="Cambria Math" panose="02040503050406030204" pitchFamily="18" charset="0"/>
                              </a:rPr>
                              <m:t>2</m:t>
                            </m:r>
                          </m:sup>
                        </m:sSup>
                      </m:num>
                      <m:den>
                        <m:r>
                          <a:rPr lang="fr-FR" sz="1600" b="0" i="1" smtClean="0">
                            <a:latin typeface="Cambria Math" panose="02040503050406030204" pitchFamily="18" charset="0"/>
                          </a:rPr>
                          <m:t>𝑑</m:t>
                        </m:r>
                        <m:r>
                          <a:rPr lang="fr-FR" sz="1600" b="0" i="1" smtClean="0">
                            <a:latin typeface="Cambria Math" panose="02040503050406030204" pitchFamily="18" charset="0"/>
                            <a:ea typeface="Cambria Math" panose="02040503050406030204" pitchFamily="18" charset="0"/>
                          </a:rPr>
                          <m:t>𝛼</m:t>
                        </m:r>
                      </m:den>
                    </m:f>
                    <m:r>
                      <a:rPr lang="en-US" sz="1600">
                        <a:latin typeface="Cambria Math" panose="02040503050406030204" pitchFamily="18" charset="0"/>
                        <a:ea typeface="Cambria Math" panose="02040503050406030204" pitchFamily="18" charset="0"/>
                      </a:rPr>
                      <m:t>=</m:t>
                    </m:r>
                    <m:r>
                      <a:rPr lang="fr-FR" sz="1600" b="0" i="0" smtClean="0">
                        <a:latin typeface="Cambria Math" panose="02040503050406030204" pitchFamily="18" charset="0"/>
                        <a:ea typeface="Cambria Math" panose="02040503050406030204" pitchFamily="18" charset="0"/>
                      </a:rPr>
                      <m:t>0 </m:t>
                    </m:r>
                    <m:r>
                      <a:rPr lang="fr-FR" sz="1600" b="0" i="1" smtClean="0">
                        <a:latin typeface="Cambria Math" panose="02040503050406030204" pitchFamily="18" charset="0"/>
                        <a:ea typeface="Cambria Math" panose="02040503050406030204" pitchFamily="18" charset="0"/>
                      </a:rPr>
                      <m:t>⟺</m:t>
                    </m:r>
                    <m:r>
                      <a:rPr lang="fr-FR" sz="1600" i="1">
                        <a:latin typeface="Cambria Math" panose="02040503050406030204" pitchFamily="18" charset="0"/>
                        <a:ea typeface="Cambria Math" panose="02040503050406030204" pitchFamily="18" charset="0"/>
                      </a:rPr>
                      <m:t>𝛼</m:t>
                    </m:r>
                    <m:r>
                      <a:rPr lang="fr-FR" sz="1600" b="0" i="1" smtClean="0">
                        <a:latin typeface="Cambria Math" panose="02040503050406030204" pitchFamily="18" charset="0"/>
                        <a:ea typeface="Cambria Math" panose="02040503050406030204" pitchFamily="18" charset="0"/>
                      </a:rPr>
                      <m:t>=</m:t>
                    </m:r>
                    <m:f>
                      <m:fPr>
                        <m:ctrlPr>
                          <a:rPr lang="fr-FR" sz="1600" b="0" i="1" smtClean="0">
                            <a:latin typeface="Cambria Math" panose="02040503050406030204" pitchFamily="18" charset="0"/>
                            <a:ea typeface="Cambria Math" panose="02040503050406030204" pitchFamily="18" charset="0"/>
                          </a:rPr>
                        </m:ctrlPr>
                      </m:fPr>
                      <m:num>
                        <m:nary>
                          <m:naryPr>
                            <m:chr m:val="∑"/>
                            <m:ctrlPr>
                              <a:rPr lang="fr-FR" sz="1600" b="0" i="1" smtClean="0">
                                <a:latin typeface="Cambria Math" panose="02040503050406030204" pitchFamily="18" charset="0"/>
                                <a:ea typeface="Cambria Math" panose="02040503050406030204" pitchFamily="18" charset="0"/>
                              </a:rPr>
                            </m:ctrlPr>
                          </m:naryPr>
                          <m:sub>
                            <m:r>
                              <m:rPr>
                                <m:brk m:alnAt="23"/>
                              </m:rPr>
                              <a:rPr lang="fr-FR" sz="1600" b="0" i="1" smtClean="0">
                                <a:latin typeface="Cambria Math" panose="02040503050406030204" pitchFamily="18" charset="0"/>
                                <a:ea typeface="Cambria Math" panose="02040503050406030204" pitchFamily="18" charset="0"/>
                              </a:rPr>
                              <m:t>1</m:t>
                            </m:r>
                          </m:sub>
                          <m:sup>
                            <m:r>
                              <a:rPr lang="fr-FR" sz="1600" b="0" i="1" smtClean="0">
                                <a:latin typeface="Cambria Math" panose="02040503050406030204" pitchFamily="18" charset="0"/>
                                <a:ea typeface="Cambria Math" panose="02040503050406030204" pitchFamily="18" charset="0"/>
                              </a:rPr>
                              <m:t>𝑁</m:t>
                            </m:r>
                          </m:sup>
                          <m:e>
                            <m:f>
                              <m:fPr>
                                <m:ctrlPr>
                                  <a:rPr lang="fr-FR" sz="1600" b="0" i="1" smtClean="0">
                                    <a:latin typeface="Cambria Math" panose="02040503050406030204" pitchFamily="18" charset="0"/>
                                    <a:ea typeface="Cambria Math" panose="02040503050406030204" pitchFamily="18" charset="0"/>
                                  </a:rPr>
                                </m:ctrlPr>
                              </m:fPr>
                              <m:num>
                                <m:r>
                                  <a:rPr lang="fr-FR" sz="1600" b="0" i="1" smtClean="0">
                                    <a:latin typeface="Cambria Math" panose="02040503050406030204" pitchFamily="18" charset="0"/>
                                    <a:ea typeface="Cambria Math" panose="02040503050406030204" pitchFamily="18" charset="0"/>
                                  </a:rPr>
                                  <m:t>𝑦𝑖𝑤𝑖</m:t>
                                </m:r>
                              </m:num>
                              <m:den>
                                <m:sSup>
                                  <m:sSupPr>
                                    <m:ctrlPr>
                                      <a:rPr lang="fr-FR" sz="1600" b="0" i="1" smtClean="0">
                                        <a:latin typeface="Cambria Math" panose="02040503050406030204" pitchFamily="18" charset="0"/>
                                        <a:ea typeface="Cambria Math" panose="02040503050406030204" pitchFamily="18" charset="0"/>
                                      </a:rPr>
                                    </m:ctrlPr>
                                  </m:sSupPr>
                                  <m:e>
                                    <m:r>
                                      <a:rPr lang="fr-FR" sz="1600" b="0" i="1" smtClean="0">
                                        <a:latin typeface="Cambria Math" panose="02040503050406030204" pitchFamily="18" charset="0"/>
                                        <a:ea typeface="Cambria Math" panose="02040503050406030204" pitchFamily="18" charset="0"/>
                                      </a:rPr>
                                      <m:t>𝜎</m:t>
                                    </m:r>
                                    <m:r>
                                      <a:rPr lang="fr-FR" sz="1600" b="0" i="1" smtClean="0">
                                        <a:latin typeface="Cambria Math" panose="02040503050406030204" pitchFamily="18" charset="0"/>
                                        <a:ea typeface="Cambria Math" panose="02040503050406030204" pitchFamily="18" charset="0"/>
                                      </a:rPr>
                                      <m:t>𝑖</m:t>
                                    </m:r>
                                  </m:e>
                                  <m:sup>
                                    <m:r>
                                      <a:rPr lang="fr-FR" sz="1600" b="0" i="1" smtClean="0">
                                        <a:latin typeface="Cambria Math" panose="02040503050406030204" pitchFamily="18" charset="0"/>
                                        <a:ea typeface="Cambria Math" panose="02040503050406030204" pitchFamily="18" charset="0"/>
                                      </a:rPr>
                                      <m:t>2</m:t>
                                    </m:r>
                                  </m:sup>
                                </m:sSup>
                              </m:den>
                            </m:f>
                          </m:e>
                        </m:nary>
                      </m:num>
                      <m:den>
                        <m:nary>
                          <m:naryPr>
                            <m:chr m:val="∑"/>
                            <m:ctrlPr>
                              <a:rPr lang="fr-FR" sz="1600" i="1">
                                <a:latin typeface="Cambria Math" panose="02040503050406030204" pitchFamily="18" charset="0"/>
                                <a:ea typeface="Cambria Math" panose="02040503050406030204" pitchFamily="18" charset="0"/>
                              </a:rPr>
                            </m:ctrlPr>
                          </m:naryPr>
                          <m:sub>
                            <m:r>
                              <m:rPr>
                                <m:brk m:alnAt="23"/>
                              </m:rPr>
                              <a:rPr lang="fr-FR" sz="1600" i="1">
                                <a:latin typeface="Cambria Math" panose="02040503050406030204" pitchFamily="18" charset="0"/>
                                <a:ea typeface="Cambria Math" panose="02040503050406030204" pitchFamily="18" charset="0"/>
                              </a:rPr>
                              <m:t>1</m:t>
                            </m:r>
                          </m:sub>
                          <m:sup>
                            <m:r>
                              <a:rPr lang="fr-FR" sz="1600" i="1">
                                <a:latin typeface="Cambria Math" panose="02040503050406030204" pitchFamily="18" charset="0"/>
                                <a:ea typeface="Cambria Math" panose="02040503050406030204" pitchFamily="18" charset="0"/>
                              </a:rPr>
                              <m:t>𝑁</m:t>
                            </m:r>
                          </m:sup>
                          <m:e>
                            <m:f>
                              <m:fPr>
                                <m:ctrlPr>
                                  <a:rPr lang="fr-FR" sz="1600" i="1">
                                    <a:latin typeface="Cambria Math" panose="02040503050406030204" pitchFamily="18" charset="0"/>
                                    <a:ea typeface="Cambria Math" panose="02040503050406030204" pitchFamily="18" charset="0"/>
                                  </a:rPr>
                                </m:ctrlPr>
                              </m:fPr>
                              <m:num>
                                <m:sSup>
                                  <m:sSupPr>
                                    <m:ctrlPr>
                                      <a:rPr lang="fr-FR" sz="1600" i="1" smtClean="0">
                                        <a:latin typeface="Cambria Math" panose="02040503050406030204" pitchFamily="18" charset="0"/>
                                        <a:ea typeface="Cambria Math" panose="02040503050406030204" pitchFamily="18" charset="0"/>
                                      </a:rPr>
                                    </m:ctrlPr>
                                  </m:sSupPr>
                                  <m:e>
                                    <m:r>
                                      <a:rPr lang="fr-FR" sz="1600" b="0" i="1" smtClean="0">
                                        <a:latin typeface="Cambria Math" panose="02040503050406030204" pitchFamily="18" charset="0"/>
                                        <a:ea typeface="Cambria Math" panose="02040503050406030204" pitchFamily="18" charset="0"/>
                                      </a:rPr>
                                      <m:t>𝑤𝑖</m:t>
                                    </m:r>
                                  </m:e>
                                  <m:sup>
                                    <m:r>
                                      <a:rPr lang="fr-FR" sz="1600" b="0" i="1" smtClean="0">
                                        <a:latin typeface="Cambria Math" panose="02040503050406030204" pitchFamily="18" charset="0"/>
                                        <a:ea typeface="Cambria Math" panose="02040503050406030204" pitchFamily="18" charset="0"/>
                                      </a:rPr>
                                      <m:t>2</m:t>
                                    </m:r>
                                  </m:sup>
                                </m:sSup>
                              </m:num>
                              <m:den>
                                <m:sSup>
                                  <m:sSupPr>
                                    <m:ctrlPr>
                                      <a:rPr lang="fr-FR" sz="1600" i="1">
                                        <a:latin typeface="Cambria Math" panose="02040503050406030204" pitchFamily="18" charset="0"/>
                                        <a:ea typeface="Cambria Math" panose="02040503050406030204" pitchFamily="18" charset="0"/>
                                      </a:rPr>
                                    </m:ctrlPr>
                                  </m:sSupPr>
                                  <m:e>
                                    <m:r>
                                      <a:rPr lang="fr-FR" sz="1600" i="1">
                                        <a:latin typeface="Cambria Math" panose="02040503050406030204" pitchFamily="18" charset="0"/>
                                        <a:ea typeface="Cambria Math" panose="02040503050406030204" pitchFamily="18" charset="0"/>
                                      </a:rPr>
                                      <m:t>𝜎</m:t>
                                    </m:r>
                                    <m:r>
                                      <a:rPr lang="fr-FR" sz="1600" i="1">
                                        <a:latin typeface="Cambria Math" panose="02040503050406030204" pitchFamily="18" charset="0"/>
                                        <a:ea typeface="Cambria Math" panose="02040503050406030204" pitchFamily="18" charset="0"/>
                                      </a:rPr>
                                      <m:t>𝑖</m:t>
                                    </m:r>
                                  </m:e>
                                  <m:sup>
                                    <m:r>
                                      <a:rPr lang="fr-FR" sz="1600" i="1">
                                        <a:latin typeface="Cambria Math" panose="02040503050406030204" pitchFamily="18" charset="0"/>
                                        <a:ea typeface="Cambria Math" panose="02040503050406030204" pitchFamily="18" charset="0"/>
                                      </a:rPr>
                                      <m:t>2</m:t>
                                    </m:r>
                                  </m:sup>
                                </m:sSup>
                              </m:den>
                            </m:f>
                          </m:e>
                        </m:nary>
                      </m:den>
                    </m:f>
                  </m:oMath>
                </a14:m>
                <a:r>
                  <a:rPr lang="en-US" sz="1600" dirty="0" smtClean="0"/>
                  <a:t> </a:t>
                </a:r>
                <a14:m>
                  <m:oMath xmlns:m="http://schemas.openxmlformats.org/officeDocument/2006/math">
                    <m:r>
                      <a:rPr lang="en-US" sz="1600" i="1">
                        <a:latin typeface="Cambria Math" panose="02040503050406030204" pitchFamily="18" charset="0"/>
                        <a:ea typeface="Cambria Math" panose="02040503050406030204" pitchFamily="18" charset="0"/>
                      </a:rPr>
                      <m:t>⟹</m:t>
                    </m:r>
                  </m:oMath>
                </a14:m>
                <a:r>
                  <a:rPr lang="en-US" sz="1600" dirty="0" smtClean="0"/>
                  <a:t> q= </a:t>
                </a:r>
                <a14:m>
                  <m:oMath xmlns:m="http://schemas.openxmlformats.org/officeDocument/2006/math">
                    <m:r>
                      <a:rPr lang="fr-FR" sz="1600" i="1">
                        <a:latin typeface="Cambria Math" panose="02040503050406030204" pitchFamily="18" charset="0"/>
                        <a:ea typeface="Cambria Math" panose="02040503050406030204" pitchFamily="18" charset="0"/>
                      </a:rPr>
                      <m:t>𝛼</m:t>
                    </m:r>
                    <m:sSub>
                      <m:sSubPr>
                        <m:ctrlPr>
                          <a:rPr lang="en-US" sz="1600" i="1">
                            <a:latin typeface="Cambria Math" panose="02040503050406030204" pitchFamily="18" charset="0"/>
                          </a:rPr>
                        </m:ctrlPr>
                      </m:sSubPr>
                      <m:e>
                        <m:r>
                          <a:rPr lang="fr-FR" sz="1600" b="0" i="1" smtClean="0">
                            <a:latin typeface="Cambria Math" panose="02040503050406030204" pitchFamily="18" charset="0"/>
                          </a:rPr>
                          <m:t>𝑞</m:t>
                        </m:r>
                      </m:e>
                      <m:sub>
                        <m:r>
                          <a:rPr lang="fr-FR" sz="1600" b="0" i="1" smtClean="0">
                            <a:latin typeface="Cambria Math" panose="02040503050406030204" pitchFamily="18" charset="0"/>
                          </a:rPr>
                          <m:t>𝑟𝑒𝑓</m:t>
                        </m:r>
                      </m:sub>
                    </m:sSub>
                  </m:oMath>
                </a14:m>
                <a:endParaRPr lang="en-US" sz="1600" dirty="0"/>
              </a:p>
            </p:txBody>
          </p:sp>
        </mc:Choice>
        <mc:Fallback xmlns="">
          <p:sp>
            <p:nvSpPr>
              <p:cNvPr id="19" name="ZoneTexte 18"/>
              <p:cNvSpPr txBox="1">
                <a:spLocks noRot="1" noChangeAspect="1" noMove="1" noResize="1" noEditPoints="1" noAdjustHandles="1" noChangeArrowheads="1" noChangeShapeType="1" noTextEdit="1"/>
              </p:cNvSpPr>
              <p:nvPr/>
            </p:nvSpPr>
            <p:spPr>
              <a:xfrm>
                <a:off x="8082399" y="3000464"/>
                <a:ext cx="3102068" cy="613373"/>
              </a:xfrm>
              <a:prstGeom prst="rect">
                <a:avLst/>
              </a:prstGeom>
              <a:blipFill rotWithShape="0">
                <a:blip r:embed="rId7"/>
                <a:stretch>
                  <a:fillRect l="-196"/>
                </a:stretch>
              </a:blipFill>
            </p:spPr>
            <p:txBody>
              <a:bodyPr/>
              <a:lstStyle/>
              <a:p>
                <a:r>
                  <a:rPr lang="en-US">
                    <a:noFill/>
                  </a:rPr>
                  <a:t> </a:t>
                </a:r>
              </a:p>
            </p:txBody>
          </p:sp>
        </mc:Fallback>
      </mc:AlternateContent>
    </p:spTree>
    <p:extLst>
      <p:ext uri="{BB962C8B-B14F-4D97-AF65-F5344CB8AC3E}">
        <p14:creationId xmlns:p14="http://schemas.microsoft.com/office/powerpoint/2010/main" val="26976068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smtClean="0"/>
              <a:t>Pile-up et dead time</a:t>
            </a:r>
            <a:endParaRPr lang="en-US" dirty="0"/>
          </a:p>
        </p:txBody>
      </p:sp>
      <p:sp>
        <p:nvSpPr>
          <p:cNvPr id="4" name="Espace réservé du pied de page 3"/>
          <p:cNvSpPr>
            <a:spLocks noGrp="1"/>
          </p:cNvSpPr>
          <p:nvPr>
            <p:ph type="ftr" sz="quarter" idx="14"/>
          </p:nvPr>
        </p:nvSpPr>
        <p:spPr/>
        <p:txBody>
          <a:bodyPr/>
          <a:lstStyle/>
          <a:p>
            <a:r>
              <a:rPr lang="fr-FR" b="0" dirty="0"/>
              <a:t>TWEPP 2024 30/09-4/10 2024 </a:t>
            </a:r>
          </a:p>
        </p:txBody>
      </p:sp>
      <p:sp>
        <p:nvSpPr>
          <p:cNvPr id="5" name="Espace réservé du numéro de diapositive 4"/>
          <p:cNvSpPr>
            <a:spLocks noGrp="1"/>
          </p:cNvSpPr>
          <p:nvPr>
            <p:ph type="sldNum" sz="quarter" idx="15"/>
          </p:nvPr>
        </p:nvSpPr>
        <p:spPr/>
        <p:txBody>
          <a:bodyPr/>
          <a:lstStyle/>
          <a:p>
            <a:fld id="{6D74C64A-F892-4D24-8DE4-95AE196E3A28}" type="slidenum">
              <a:rPr lang="fr-FR" smtClean="0"/>
              <a:pPr/>
              <a:t>9</a:t>
            </a:fld>
            <a:endParaRPr lang="fr-FR" dirty="0"/>
          </a:p>
        </p:txBody>
      </p:sp>
      <p:pic>
        <p:nvPicPr>
          <p:cNvPr id="6" name="Image 5"/>
          <p:cNvPicPr>
            <a:picLocks noChangeAspect="1"/>
          </p:cNvPicPr>
          <p:nvPr/>
        </p:nvPicPr>
        <p:blipFill rotWithShape="1">
          <a:blip r:embed="rId2">
            <a:extLst>
              <a:ext uri="{28A0092B-C50C-407E-A947-70E740481C1C}">
                <a14:useLocalDpi xmlns:a14="http://schemas.microsoft.com/office/drawing/2010/main" val="0"/>
              </a:ext>
            </a:extLst>
          </a:blip>
          <a:srcRect l="20549"/>
          <a:stretch/>
        </p:blipFill>
        <p:spPr>
          <a:xfrm>
            <a:off x="618442" y="2748116"/>
            <a:ext cx="4091079" cy="2105319"/>
          </a:xfrm>
          <a:prstGeom prst="rect">
            <a:avLst/>
          </a:prstGeom>
        </p:spPr>
      </p:pic>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79976" y="2613766"/>
            <a:ext cx="5423641" cy="2392341"/>
          </a:xfrm>
          <a:prstGeom prst="rect">
            <a:avLst/>
          </a:prstGeom>
        </p:spPr>
      </p:pic>
      <p:sp>
        <p:nvSpPr>
          <p:cNvPr id="8" name="ZoneTexte 7"/>
          <p:cNvSpPr txBox="1"/>
          <p:nvPr/>
        </p:nvSpPr>
        <p:spPr>
          <a:xfrm>
            <a:off x="8685778" y="4488238"/>
            <a:ext cx="512717" cy="246221"/>
          </a:xfrm>
          <a:prstGeom prst="rect">
            <a:avLst/>
          </a:prstGeom>
          <a:noFill/>
        </p:spPr>
        <p:txBody>
          <a:bodyPr wrap="square" rtlCol="0">
            <a:spAutoFit/>
          </a:bodyPr>
          <a:lstStyle/>
          <a:p>
            <a:r>
              <a:rPr lang="en-US" sz="1000" b="1" dirty="0" smtClean="0"/>
              <a:t>1 </a:t>
            </a:r>
            <a:r>
              <a:rPr lang="en-US" sz="1000" b="1" dirty="0" err="1" smtClean="0"/>
              <a:t>p.e.</a:t>
            </a:r>
            <a:endParaRPr lang="en-US" sz="1000" b="1" dirty="0"/>
          </a:p>
        </p:txBody>
      </p:sp>
      <p:sp>
        <p:nvSpPr>
          <p:cNvPr id="9" name="ZoneTexte 8"/>
          <p:cNvSpPr txBox="1"/>
          <p:nvPr/>
        </p:nvSpPr>
        <p:spPr>
          <a:xfrm>
            <a:off x="3079607" y="3084563"/>
            <a:ext cx="612995" cy="261610"/>
          </a:xfrm>
          <a:prstGeom prst="rect">
            <a:avLst/>
          </a:prstGeom>
          <a:noFill/>
        </p:spPr>
        <p:txBody>
          <a:bodyPr wrap="square" rtlCol="0">
            <a:spAutoFit/>
          </a:bodyPr>
          <a:lstStyle/>
          <a:p>
            <a:r>
              <a:rPr lang="en-US" sz="1100" b="1" dirty="0" smtClean="0"/>
              <a:t>1 </a:t>
            </a:r>
            <a:r>
              <a:rPr lang="en-US" sz="1100" b="1" dirty="0" err="1" smtClean="0"/>
              <a:t>p.e.</a:t>
            </a:r>
            <a:endParaRPr lang="en-US" sz="1100" b="1" dirty="0"/>
          </a:p>
        </p:txBody>
      </p:sp>
      <p:sp>
        <p:nvSpPr>
          <p:cNvPr id="10" name="ZoneTexte 9"/>
          <p:cNvSpPr txBox="1"/>
          <p:nvPr/>
        </p:nvSpPr>
        <p:spPr>
          <a:xfrm>
            <a:off x="8613672" y="2943860"/>
            <a:ext cx="584823" cy="230832"/>
          </a:xfrm>
          <a:prstGeom prst="rect">
            <a:avLst/>
          </a:prstGeom>
          <a:noFill/>
        </p:spPr>
        <p:txBody>
          <a:bodyPr wrap="square" rtlCol="0">
            <a:spAutoFit/>
          </a:bodyPr>
          <a:lstStyle/>
          <a:p>
            <a:r>
              <a:rPr lang="en-US" sz="900" b="1" dirty="0" smtClean="0"/>
              <a:t>10 </a:t>
            </a:r>
            <a:r>
              <a:rPr lang="en-US" sz="900" b="1" dirty="0" err="1" smtClean="0"/>
              <a:t>p.e.</a:t>
            </a:r>
            <a:endParaRPr lang="en-US" sz="900" b="1" dirty="0"/>
          </a:p>
        </p:txBody>
      </p:sp>
      <p:sp>
        <p:nvSpPr>
          <p:cNvPr id="11" name="ZoneTexte 10"/>
          <p:cNvSpPr txBox="1"/>
          <p:nvPr/>
        </p:nvSpPr>
        <p:spPr>
          <a:xfrm>
            <a:off x="8653750" y="4149400"/>
            <a:ext cx="585938" cy="246221"/>
          </a:xfrm>
          <a:prstGeom prst="rect">
            <a:avLst/>
          </a:prstGeom>
          <a:noFill/>
        </p:spPr>
        <p:txBody>
          <a:bodyPr wrap="square" rtlCol="0">
            <a:spAutoFit/>
          </a:bodyPr>
          <a:lstStyle/>
          <a:p>
            <a:r>
              <a:rPr lang="en-US" sz="1000" b="1" dirty="0" smtClean="0"/>
              <a:t>3 </a:t>
            </a:r>
            <a:r>
              <a:rPr lang="en-US" sz="1000" b="1" dirty="0" err="1" smtClean="0"/>
              <a:t>p.e.</a:t>
            </a:r>
            <a:endParaRPr lang="en-US" sz="1000" b="1" dirty="0"/>
          </a:p>
        </p:txBody>
      </p:sp>
      <p:sp>
        <p:nvSpPr>
          <p:cNvPr id="12" name="ZoneTexte 11"/>
          <p:cNvSpPr txBox="1"/>
          <p:nvPr/>
        </p:nvSpPr>
        <p:spPr>
          <a:xfrm>
            <a:off x="8659073" y="3817064"/>
            <a:ext cx="669426" cy="246221"/>
          </a:xfrm>
          <a:prstGeom prst="rect">
            <a:avLst/>
          </a:prstGeom>
          <a:noFill/>
        </p:spPr>
        <p:txBody>
          <a:bodyPr wrap="square" rtlCol="0">
            <a:spAutoFit/>
          </a:bodyPr>
          <a:lstStyle/>
          <a:p>
            <a:r>
              <a:rPr lang="en-US" sz="1000" b="1" dirty="0" smtClean="0"/>
              <a:t>5 </a:t>
            </a:r>
            <a:r>
              <a:rPr lang="en-US" sz="1000" b="1" dirty="0" err="1" smtClean="0"/>
              <a:t>p.e.</a:t>
            </a:r>
            <a:endParaRPr lang="en-US" sz="1000" b="1" dirty="0"/>
          </a:p>
        </p:txBody>
      </p:sp>
      <p:sp>
        <p:nvSpPr>
          <p:cNvPr id="13" name="ZoneTexte 12"/>
          <p:cNvSpPr txBox="1"/>
          <p:nvPr/>
        </p:nvSpPr>
        <p:spPr>
          <a:xfrm>
            <a:off x="6632283" y="2968876"/>
            <a:ext cx="804547" cy="430887"/>
          </a:xfrm>
          <a:prstGeom prst="rect">
            <a:avLst/>
          </a:prstGeom>
          <a:noFill/>
        </p:spPr>
        <p:txBody>
          <a:bodyPr wrap="square" rtlCol="0">
            <a:spAutoFit/>
          </a:bodyPr>
          <a:lstStyle/>
          <a:p>
            <a:r>
              <a:rPr lang="en-US" sz="1100" b="1" dirty="0" smtClean="0"/>
              <a:t>Primary peak</a:t>
            </a:r>
            <a:endParaRPr lang="en-US" sz="1100" b="1" dirty="0"/>
          </a:p>
        </p:txBody>
      </p:sp>
      <p:sp>
        <p:nvSpPr>
          <p:cNvPr id="14" name="ZoneTexte 13"/>
          <p:cNvSpPr txBox="1"/>
          <p:nvPr/>
        </p:nvSpPr>
        <p:spPr>
          <a:xfrm>
            <a:off x="9188978" y="2669751"/>
            <a:ext cx="954073" cy="430887"/>
          </a:xfrm>
          <a:prstGeom prst="rect">
            <a:avLst/>
          </a:prstGeom>
          <a:noFill/>
        </p:spPr>
        <p:txBody>
          <a:bodyPr wrap="square" rtlCol="0">
            <a:spAutoFit/>
          </a:bodyPr>
          <a:lstStyle/>
          <a:p>
            <a:r>
              <a:rPr lang="en-US" sz="1100" b="1" dirty="0" smtClean="0"/>
              <a:t>Secondary peak</a:t>
            </a:r>
            <a:endParaRPr lang="en-US" sz="1100" b="1" dirty="0"/>
          </a:p>
        </p:txBody>
      </p:sp>
      <p:cxnSp>
        <p:nvCxnSpPr>
          <p:cNvPr id="16" name="Connecteur droit 15"/>
          <p:cNvCxnSpPr/>
          <p:nvPr/>
        </p:nvCxnSpPr>
        <p:spPr>
          <a:xfrm>
            <a:off x="1343472" y="2852936"/>
            <a:ext cx="115" cy="1960316"/>
          </a:xfrm>
          <a:prstGeom prst="line">
            <a:avLst/>
          </a:prstGeom>
          <a:ln>
            <a:solidFill>
              <a:schemeClr val="accent2">
                <a:lumMod val="60000"/>
                <a:lumOff val="40000"/>
              </a:schemeClr>
            </a:solidFill>
            <a:prstDash val="sysDash"/>
          </a:ln>
        </p:spPr>
        <p:style>
          <a:lnRef idx="2">
            <a:schemeClr val="dk1"/>
          </a:lnRef>
          <a:fillRef idx="0">
            <a:schemeClr val="dk1"/>
          </a:fillRef>
          <a:effectRef idx="1">
            <a:schemeClr val="dk1"/>
          </a:effectRef>
          <a:fontRef idx="minor">
            <a:schemeClr val="tx1"/>
          </a:fontRef>
        </p:style>
      </p:cxnSp>
      <p:cxnSp>
        <p:nvCxnSpPr>
          <p:cNvPr id="17" name="Connecteur droit 16"/>
          <p:cNvCxnSpPr/>
          <p:nvPr/>
        </p:nvCxnSpPr>
        <p:spPr>
          <a:xfrm>
            <a:off x="2279576" y="2852936"/>
            <a:ext cx="0" cy="1989630"/>
          </a:xfrm>
          <a:prstGeom prst="line">
            <a:avLst/>
          </a:prstGeom>
          <a:ln>
            <a:solidFill>
              <a:schemeClr val="accent2">
                <a:lumMod val="60000"/>
                <a:lumOff val="40000"/>
              </a:schemeClr>
            </a:solidFill>
            <a:prstDash val="sysDash"/>
          </a:ln>
        </p:spPr>
        <p:style>
          <a:lnRef idx="2">
            <a:schemeClr val="dk1"/>
          </a:lnRef>
          <a:fillRef idx="0">
            <a:schemeClr val="dk1"/>
          </a:fillRef>
          <a:effectRef idx="1">
            <a:schemeClr val="dk1"/>
          </a:effectRef>
          <a:fontRef idx="minor">
            <a:schemeClr val="tx1"/>
          </a:fontRef>
        </p:style>
      </p:cxnSp>
      <p:cxnSp>
        <p:nvCxnSpPr>
          <p:cNvPr id="19" name="Connecteur droit avec flèche 18"/>
          <p:cNvCxnSpPr/>
          <p:nvPr/>
        </p:nvCxnSpPr>
        <p:spPr>
          <a:xfrm>
            <a:off x="1274388" y="4979572"/>
            <a:ext cx="1066418" cy="0"/>
          </a:xfrm>
          <a:prstGeom prst="straightConnector1">
            <a:avLst/>
          </a:prstGeom>
          <a:ln>
            <a:solidFill>
              <a:schemeClr val="accent2">
                <a:lumMod val="60000"/>
                <a:lumOff val="40000"/>
              </a:schemeClr>
            </a:solidFill>
            <a:headEnd type="triangle"/>
            <a:tailEnd type="triangle"/>
          </a:ln>
        </p:spPr>
        <p:style>
          <a:lnRef idx="2">
            <a:schemeClr val="dk1"/>
          </a:lnRef>
          <a:fillRef idx="0">
            <a:schemeClr val="dk1"/>
          </a:fillRef>
          <a:effectRef idx="1">
            <a:schemeClr val="dk1"/>
          </a:effectRef>
          <a:fontRef idx="minor">
            <a:schemeClr val="tx1"/>
          </a:fontRef>
        </p:style>
      </p:cxnSp>
      <p:sp>
        <p:nvSpPr>
          <p:cNvPr id="22" name="ZoneTexte 21"/>
          <p:cNvSpPr txBox="1"/>
          <p:nvPr/>
        </p:nvSpPr>
        <p:spPr>
          <a:xfrm>
            <a:off x="1536425" y="4747448"/>
            <a:ext cx="529312" cy="261610"/>
          </a:xfrm>
          <a:prstGeom prst="rect">
            <a:avLst/>
          </a:prstGeom>
          <a:noFill/>
        </p:spPr>
        <p:txBody>
          <a:bodyPr wrap="none" rtlCol="0">
            <a:spAutoFit/>
          </a:bodyPr>
          <a:lstStyle/>
          <a:p>
            <a:r>
              <a:rPr lang="en-US" sz="1050" b="1" dirty="0" smtClean="0">
                <a:solidFill>
                  <a:schemeClr val="accent2">
                    <a:lumMod val="60000"/>
                    <a:lumOff val="40000"/>
                  </a:schemeClr>
                </a:solidFill>
              </a:rPr>
              <a:t>30 ns</a:t>
            </a:r>
            <a:endParaRPr lang="en-US" sz="1050" b="1" dirty="0">
              <a:solidFill>
                <a:schemeClr val="accent2">
                  <a:lumMod val="60000"/>
                  <a:lumOff val="40000"/>
                </a:schemeClr>
              </a:solidFill>
            </a:endParaRPr>
          </a:p>
        </p:txBody>
      </p:sp>
      <p:cxnSp>
        <p:nvCxnSpPr>
          <p:cNvPr id="23" name="Connecteur droit 22"/>
          <p:cNvCxnSpPr/>
          <p:nvPr/>
        </p:nvCxnSpPr>
        <p:spPr>
          <a:xfrm flipH="1">
            <a:off x="7498452" y="2669751"/>
            <a:ext cx="37708" cy="2152661"/>
          </a:xfrm>
          <a:prstGeom prst="line">
            <a:avLst/>
          </a:prstGeom>
          <a:ln>
            <a:solidFill>
              <a:schemeClr val="accent2">
                <a:lumMod val="60000"/>
                <a:lumOff val="40000"/>
              </a:schemeClr>
            </a:solidFill>
            <a:prstDash val="sysDash"/>
          </a:ln>
        </p:spPr>
        <p:style>
          <a:lnRef idx="2">
            <a:schemeClr val="dk1"/>
          </a:lnRef>
          <a:fillRef idx="0">
            <a:schemeClr val="dk1"/>
          </a:fillRef>
          <a:effectRef idx="1">
            <a:schemeClr val="dk1"/>
          </a:effectRef>
          <a:fontRef idx="minor">
            <a:schemeClr val="tx1"/>
          </a:fontRef>
        </p:style>
      </p:cxnSp>
      <p:cxnSp>
        <p:nvCxnSpPr>
          <p:cNvPr id="24" name="Connecteur droit 23"/>
          <p:cNvCxnSpPr/>
          <p:nvPr/>
        </p:nvCxnSpPr>
        <p:spPr>
          <a:xfrm>
            <a:off x="8685778" y="2653639"/>
            <a:ext cx="0" cy="2159613"/>
          </a:xfrm>
          <a:prstGeom prst="line">
            <a:avLst/>
          </a:prstGeom>
          <a:ln>
            <a:solidFill>
              <a:schemeClr val="accent2">
                <a:lumMod val="60000"/>
                <a:lumOff val="40000"/>
              </a:schemeClr>
            </a:solidFill>
            <a:prstDash val="sysDash"/>
          </a:ln>
        </p:spPr>
        <p:style>
          <a:lnRef idx="2">
            <a:schemeClr val="dk1"/>
          </a:lnRef>
          <a:fillRef idx="0">
            <a:schemeClr val="dk1"/>
          </a:fillRef>
          <a:effectRef idx="1">
            <a:schemeClr val="dk1"/>
          </a:effectRef>
          <a:fontRef idx="minor">
            <a:schemeClr val="tx1"/>
          </a:fontRef>
        </p:style>
      </p:cxnSp>
      <p:cxnSp>
        <p:nvCxnSpPr>
          <p:cNvPr id="25" name="Connecteur droit avec flèche 24"/>
          <p:cNvCxnSpPr/>
          <p:nvPr/>
        </p:nvCxnSpPr>
        <p:spPr>
          <a:xfrm>
            <a:off x="7704725" y="4631628"/>
            <a:ext cx="816255" cy="0"/>
          </a:xfrm>
          <a:prstGeom prst="straightConnector1">
            <a:avLst/>
          </a:prstGeom>
          <a:ln>
            <a:solidFill>
              <a:schemeClr val="accent2">
                <a:lumMod val="60000"/>
                <a:lumOff val="40000"/>
              </a:schemeClr>
            </a:solidFill>
            <a:headEnd type="triangle"/>
            <a:tailEnd type="triangle"/>
          </a:ln>
        </p:spPr>
        <p:style>
          <a:lnRef idx="2">
            <a:schemeClr val="dk1"/>
          </a:lnRef>
          <a:fillRef idx="0">
            <a:schemeClr val="dk1"/>
          </a:fillRef>
          <a:effectRef idx="1">
            <a:schemeClr val="dk1"/>
          </a:effectRef>
          <a:fontRef idx="minor">
            <a:schemeClr val="tx1"/>
          </a:fontRef>
        </p:style>
      </p:cxnSp>
      <p:sp>
        <p:nvSpPr>
          <p:cNvPr id="26" name="ZoneTexte 25"/>
          <p:cNvSpPr txBox="1"/>
          <p:nvPr/>
        </p:nvSpPr>
        <p:spPr>
          <a:xfrm>
            <a:off x="7829850" y="4395621"/>
            <a:ext cx="565965" cy="253916"/>
          </a:xfrm>
          <a:prstGeom prst="rect">
            <a:avLst/>
          </a:prstGeom>
          <a:noFill/>
        </p:spPr>
        <p:txBody>
          <a:bodyPr wrap="square" rtlCol="0">
            <a:spAutoFit/>
          </a:bodyPr>
          <a:lstStyle/>
          <a:p>
            <a:r>
              <a:rPr lang="en-US" sz="1050" b="1" dirty="0" smtClean="0">
                <a:solidFill>
                  <a:schemeClr val="accent2">
                    <a:lumMod val="60000"/>
                    <a:lumOff val="40000"/>
                  </a:schemeClr>
                </a:solidFill>
              </a:rPr>
              <a:t>30 ns</a:t>
            </a:r>
            <a:endParaRPr lang="en-US" sz="1050" b="1" dirty="0">
              <a:solidFill>
                <a:schemeClr val="accent2">
                  <a:lumMod val="60000"/>
                  <a:lumOff val="40000"/>
                </a:schemeClr>
              </a:solidFill>
            </a:endParaRPr>
          </a:p>
        </p:txBody>
      </p:sp>
      <p:sp>
        <p:nvSpPr>
          <p:cNvPr id="28" name="Rectangle 27"/>
          <p:cNvSpPr/>
          <p:nvPr/>
        </p:nvSpPr>
        <p:spPr>
          <a:xfrm>
            <a:off x="479376" y="5074083"/>
            <a:ext cx="4896544" cy="646331"/>
          </a:xfrm>
          <a:prstGeom prst="rect">
            <a:avLst/>
          </a:prstGeom>
        </p:spPr>
        <p:txBody>
          <a:bodyPr wrap="square">
            <a:spAutoFit/>
          </a:bodyPr>
          <a:lstStyle/>
          <a:p>
            <a:pPr>
              <a:lnSpc>
                <a:spcPct val="150000"/>
              </a:lnSpc>
            </a:pPr>
            <a:r>
              <a:rPr lang="en-US" sz="1200" dirty="0"/>
              <a:t>Events </a:t>
            </a:r>
            <a:r>
              <a:rPr lang="en-US" sz="1200" dirty="0" smtClean="0"/>
              <a:t>with </a:t>
            </a:r>
            <a:r>
              <a:rPr lang="en-US" sz="1200" dirty="0"/>
              <a:t>separate timestamps </a:t>
            </a:r>
            <a:r>
              <a:rPr lang="en-US" sz="1200" dirty="0" smtClean="0"/>
              <a:t>&gt; 30 ns</a:t>
            </a:r>
            <a:r>
              <a:rPr lang="en-US" sz="1200" dirty="0" smtClean="0">
                <a:sym typeface="Wingdings" panose="05000000000000000000" pitchFamily="2" charset="2"/>
              </a:rPr>
              <a:t> </a:t>
            </a:r>
            <a:r>
              <a:rPr lang="en-US" sz="1200" b="1" dirty="0" smtClean="0"/>
              <a:t>2 </a:t>
            </a:r>
            <a:r>
              <a:rPr lang="en-US" sz="1200" b="1" dirty="0"/>
              <a:t>trigger </a:t>
            </a:r>
            <a:r>
              <a:rPr lang="en-US" sz="1200" b="1" dirty="0" smtClean="0"/>
              <a:t>times</a:t>
            </a:r>
          </a:p>
          <a:p>
            <a:pPr>
              <a:lnSpc>
                <a:spcPct val="150000"/>
              </a:lnSpc>
            </a:pPr>
            <a:r>
              <a:rPr lang="en-US" sz="1200" dirty="0" smtClean="0"/>
              <a:t>Dead time </a:t>
            </a:r>
            <a:r>
              <a:rPr lang="en-US" sz="1200" b="1" dirty="0" smtClean="0"/>
              <a:t>30 ns</a:t>
            </a:r>
            <a:endParaRPr lang="en-US" sz="1200" b="1" dirty="0"/>
          </a:p>
        </p:txBody>
      </p:sp>
      <p:sp>
        <p:nvSpPr>
          <p:cNvPr id="30" name="Rectangle 29"/>
          <p:cNvSpPr/>
          <p:nvPr/>
        </p:nvSpPr>
        <p:spPr>
          <a:xfrm>
            <a:off x="6528048" y="5082192"/>
            <a:ext cx="4491851" cy="1477328"/>
          </a:xfrm>
          <a:prstGeom prst="rect">
            <a:avLst/>
          </a:prstGeom>
        </p:spPr>
        <p:txBody>
          <a:bodyPr wrap="square">
            <a:spAutoFit/>
          </a:bodyPr>
          <a:lstStyle/>
          <a:p>
            <a:pPr>
              <a:lnSpc>
                <a:spcPct val="150000"/>
              </a:lnSpc>
            </a:pPr>
            <a:r>
              <a:rPr lang="en-US" sz="1200" b="1" dirty="0">
                <a:solidFill>
                  <a:srgbClr val="000000"/>
                </a:solidFill>
                <a:cs typeface="Arial" panose="020B0604020202020204" pitchFamily="34" charset="0"/>
              </a:rPr>
              <a:t>Accurate charge reconstruction of pile-up</a:t>
            </a:r>
            <a:r>
              <a:rPr lang="en-US" sz="1200" dirty="0">
                <a:solidFill>
                  <a:srgbClr val="000000"/>
                </a:solidFill>
                <a:cs typeface="Arial" panose="020B0604020202020204" pitchFamily="34" charset="0"/>
              </a:rPr>
              <a:t>: </a:t>
            </a:r>
            <a:endParaRPr lang="en-US" sz="1200" dirty="0" smtClean="0">
              <a:solidFill>
                <a:srgbClr val="000000"/>
              </a:solidFill>
              <a:cs typeface="Arial" panose="020B0604020202020204" pitchFamily="34" charset="0"/>
            </a:endParaRPr>
          </a:p>
          <a:p>
            <a:pPr>
              <a:lnSpc>
                <a:spcPct val="150000"/>
              </a:lnSpc>
            </a:pPr>
            <a:r>
              <a:rPr lang="en-US" sz="1200" dirty="0" smtClean="0">
                <a:solidFill>
                  <a:srgbClr val="000000"/>
                </a:solidFill>
                <a:cs typeface="Arial" panose="020B0604020202020204" pitchFamily="34" charset="0"/>
              </a:rPr>
              <a:t>➡ </a:t>
            </a:r>
            <a:r>
              <a:rPr lang="en-US" sz="1200" dirty="0">
                <a:solidFill>
                  <a:srgbClr val="000000"/>
                </a:solidFill>
                <a:cs typeface="Arial" panose="020B0604020202020204" pitchFamily="34" charset="0"/>
              </a:rPr>
              <a:t>Charge linearity </a:t>
            </a:r>
            <a:r>
              <a:rPr lang="en-US" sz="1200" dirty="0" smtClean="0">
                <a:solidFill>
                  <a:srgbClr val="000000"/>
                </a:solidFill>
                <a:cs typeface="Arial" panose="020B0604020202020204" pitchFamily="34" charset="0"/>
              </a:rPr>
              <a:t>~ </a:t>
            </a:r>
            <a:r>
              <a:rPr lang="en-US" sz="1200" b="1" dirty="0">
                <a:solidFill>
                  <a:srgbClr val="000000"/>
                </a:solidFill>
                <a:cs typeface="Arial" panose="020B0604020202020204" pitchFamily="34" charset="0"/>
              </a:rPr>
              <a:t>1</a:t>
            </a:r>
            <a:r>
              <a:rPr lang="en-US" sz="1200" b="1" dirty="0" smtClean="0">
                <a:solidFill>
                  <a:srgbClr val="000000"/>
                </a:solidFill>
                <a:cs typeface="Arial" panose="020B0604020202020204" pitchFamily="34" charset="0"/>
              </a:rPr>
              <a:t>%</a:t>
            </a:r>
          </a:p>
          <a:p>
            <a:pPr>
              <a:lnSpc>
                <a:spcPct val="150000"/>
              </a:lnSpc>
            </a:pPr>
            <a:r>
              <a:rPr lang="en-US" sz="1200" dirty="0" smtClean="0">
                <a:solidFill>
                  <a:srgbClr val="000000"/>
                </a:solidFill>
                <a:cs typeface="Arial" panose="020B0604020202020204" pitchFamily="34" charset="0"/>
              </a:rPr>
              <a:t>➡ </a:t>
            </a:r>
            <a:r>
              <a:rPr lang="en-US" sz="1200" dirty="0">
                <a:solidFill>
                  <a:srgbClr val="000000"/>
                </a:solidFill>
                <a:cs typeface="Arial" panose="020B0604020202020204" pitchFamily="34" charset="0"/>
              </a:rPr>
              <a:t>Charge resolution: </a:t>
            </a:r>
            <a:endParaRPr lang="en-US" sz="1200" dirty="0" smtClean="0">
              <a:solidFill>
                <a:srgbClr val="000000"/>
              </a:solidFill>
              <a:cs typeface="Arial" panose="020B0604020202020204" pitchFamily="34" charset="0"/>
            </a:endParaRPr>
          </a:p>
          <a:p>
            <a:pPr>
              <a:lnSpc>
                <a:spcPct val="150000"/>
              </a:lnSpc>
            </a:pPr>
            <a:r>
              <a:rPr lang="en-US" sz="1200" dirty="0" smtClean="0">
                <a:solidFill>
                  <a:srgbClr val="000000"/>
                </a:solidFill>
                <a:cs typeface="Arial" panose="020B0604020202020204" pitchFamily="34" charset="0"/>
              </a:rPr>
              <a:t>&lt; </a:t>
            </a:r>
            <a:r>
              <a:rPr lang="en-US" sz="1200" b="1" dirty="0">
                <a:solidFill>
                  <a:srgbClr val="000000"/>
                </a:solidFill>
                <a:cs typeface="Arial" panose="020B0604020202020204" pitchFamily="34" charset="0"/>
              </a:rPr>
              <a:t>0.1 </a:t>
            </a:r>
            <a:r>
              <a:rPr lang="en-US" sz="1200" b="1" dirty="0" err="1">
                <a:solidFill>
                  <a:srgbClr val="000000"/>
                </a:solidFill>
                <a:cs typeface="Arial" panose="020B0604020202020204" pitchFamily="34" charset="0"/>
              </a:rPr>
              <a:t>p.e.</a:t>
            </a:r>
            <a:r>
              <a:rPr lang="en-US" sz="1200" b="1" dirty="0">
                <a:solidFill>
                  <a:srgbClr val="000000"/>
                </a:solidFill>
                <a:cs typeface="Arial" panose="020B0604020202020204" pitchFamily="34" charset="0"/>
              </a:rPr>
              <a:t> </a:t>
            </a:r>
            <a:r>
              <a:rPr lang="en-US" sz="1200" dirty="0">
                <a:solidFill>
                  <a:srgbClr val="000000"/>
                </a:solidFill>
                <a:cs typeface="Arial" panose="020B0604020202020204" pitchFamily="34" charset="0"/>
              </a:rPr>
              <a:t>for charges </a:t>
            </a:r>
            <a:r>
              <a:rPr lang="en-US" sz="1200" b="1" dirty="0">
                <a:solidFill>
                  <a:srgbClr val="000000"/>
                </a:solidFill>
                <a:cs typeface="Arial" panose="020B0604020202020204" pitchFamily="34" charset="0"/>
              </a:rPr>
              <a:t>&lt; 5 </a:t>
            </a:r>
            <a:r>
              <a:rPr lang="en-US" sz="1200" b="1" dirty="0" err="1">
                <a:solidFill>
                  <a:srgbClr val="000000"/>
                </a:solidFill>
                <a:cs typeface="Arial" panose="020B0604020202020204" pitchFamily="34" charset="0"/>
              </a:rPr>
              <a:t>p.e.</a:t>
            </a:r>
            <a:r>
              <a:rPr lang="en-US" sz="1200" b="1" dirty="0">
                <a:solidFill>
                  <a:srgbClr val="000000"/>
                </a:solidFill>
                <a:cs typeface="Arial" panose="020B0604020202020204" pitchFamily="34" charset="0"/>
              </a:rPr>
              <a:t> </a:t>
            </a:r>
            <a:endParaRPr lang="en-US" sz="1200" b="1" dirty="0" smtClean="0">
              <a:solidFill>
                <a:srgbClr val="000000"/>
              </a:solidFill>
              <a:cs typeface="Arial" panose="020B0604020202020204" pitchFamily="34" charset="0"/>
            </a:endParaRPr>
          </a:p>
          <a:p>
            <a:pPr>
              <a:lnSpc>
                <a:spcPct val="150000"/>
              </a:lnSpc>
            </a:pPr>
            <a:r>
              <a:rPr lang="en-US" sz="1200" b="1" dirty="0" smtClean="0">
                <a:solidFill>
                  <a:srgbClr val="000000"/>
                </a:solidFill>
                <a:cs typeface="Arial" panose="020B0604020202020204" pitchFamily="34" charset="0"/>
              </a:rPr>
              <a:t>&lt; </a:t>
            </a:r>
            <a:r>
              <a:rPr lang="en-US" sz="1200" b="1" dirty="0">
                <a:solidFill>
                  <a:srgbClr val="000000"/>
                </a:solidFill>
                <a:cs typeface="Arial" panose="020B0604020202020204" pitchFamily="34" charset="0"/>
              </a:rPr>
              <a:t>0.17 </a:t>
            </a:r>
            <a:r>
              <a:rPr lang="en-US" sz="1200" b="1" dirty="0" err="1">
                <a:solidFill>
                  <a:srgbClr val="000000"/>
                </a:solidFill>
                <a:cs typeface="Arial" panose="020B0604020202020204" pitchFamily="34" charset="0"/>
              </a:rPr>
              <a:t>p.e.</a:t>
            </a:r>
            <a:r>
              <a:rPr lang="en-US" sz="1200" b="1" dirty="0">
                <a:solidFill>
                  <a:srgbClr val="000000"/>
                </a:solidFill>
                <a:cs typeface="Arial" panose="020B0604020202020204" pitchFamily="34" charset="0"/>
              </a:rPr>
              <a:t> </a:t>
            </a:r>
            <a:r>
              <a:rPr lang="en-US" sz="1200" dirty="0">
                <a:solidFill>
                  <a:srgbClr val="000000"/>
                </a:solidFill>
                <a:cs typeface="Arial" panose="020B0604020202020204" pitchFamily="34" charset="0"/>
              </a:rPr>
              <a:t>@ </a:t>
            </a:r>
            <a:r>
              <a:rPr lang="en-US" sz="1200" b="1" dirty="0">
                <a:solidFill>
                  <a:srgbClr val="000000"/>
                </a:solidFill>
                <a:cs typeface="Arial" panose="020B0604020202020204" pitchFamily="34" charset="0"/>
              </a:rPr>
              <a:t>10 </a:t>
            </a:r>
            <a:r>
              <a:rPr lang="en-US" sz="1200" b="1" dirty="0" err="1">
                <a:solidFill>
                  <a:srgbClr val="000000"/>
                </a:solidFill>
                <a:cs typeface="Arial" panose="020B0604020202020204" pitchFamily="34" charset="0"/>
              </a:rPr>
              <a:t>p.e.</a:t>
            </a:r>
            <a:r>
              <a:rPr lang="en-US" sz="1200" b="1" dirty="0">
                <a:solidFill>
                  <a:srgbClr val="000000"/>
                </a:solidFill>
                <a:cs typeface="Arial" panose="020B0604020202020204" pitchFamily="34" charset="0"/>
              </a:rPr>
              <a:t> </a:t>
            </a:r>
            <a:endParaRPr lang="en-US" sz="1200" b="1" dirty="0">
              <a:cs typeface="Arial" panose="020B0604020202020204" pitchFamily="34" charset="0"/>
            </a:endParaRPr>
          </a:p>
        </p:txBody>
      </p:sp>
      <p:sp>
        <p:nvSpPr>
          <p:cNvPr id="15" name="Rectangle 14"/>
          <p:cNvSpPr/>
          <p:nvPr/>
        </p:nvSpPr>
        <p:spPr>
          <a:xfrm>
            <a:off x="0" y="614669"/>
            <a:ext cx="12151591" cy="2031325"/>
          </a:xfrm>
          <a:prstGeom prst="rect">
            <a:avLst/>
          </a:prstGeom>
        </p:spPr>
        <p:txBody>
          <a:bodyPr wrap="square">
            <a:spAutoFit/>
          </a:bodyPr>
          <a:lstStyle/>
          <a:p>
            <a:pPr marL="285750" indent="-285750">
              <a:lnSpc>
                <a:spcPct val="150000"/>
              </a:lnSpc>
              <a:buFont typeface="Arial" panose="020B0604020202020204" pitchFamily="34" charset="0"/>
              <a:buChar char="•"/>
            </a:pPr>
            <a:r>
              <a:rPr lang="en-US" sz="1400" dirty="0"/>
              <a:t>The HKROC </a:t>
            </a:r>
            <a:r>
              <a:rPr lang="en-US" sz="1400" dirty="0" smtClean="0"/>
              <a:t>saturation </a:t>
            </a:r>
            <a:r>
              <a:rPr lang="en-US" sz="1400" dirty="0"/>
              <a:t>naturally appears when the </a:t>
            </a:r>
            <a:r>
              <a:rPr lang="en-US" sz="1400" dirty="0" smtClean="0"/>
              <a:t>chip internal </a:t>
            </a:r>
            <a:r>
              <a:rPr lang="en-US" sz="1400" dirty="0"/>
              <a:t>memory is </a:t>
            </a:r>
            <a:r>
              <a:rPr lang="en-US" sz="1400" dirty="0" smtClean="0"/>
              <a:t>full. </a:t>
            </a:r>
          </a:p>
          <a:p>
            <a:pPr>
              <a:lnSpc>
                <a:spcPct val="150000"/>
              </a:lnSpc>
            </a:pPr>
            <a:r>
              <a:rPr lang="en-US" sz="1400" dirty="0"/>
              <a:t> </a:t>
            </a:r>
            <a:r>
              <a:rPr lang="en-US" sz="1400" dirty="0" smtClean="0"/>
              <a:t>     The </a:t>
            </a:r>
            <a:r>
              <a:rPr lang="en-US" sz="1400" dirty="0"/>
              <a:t>chip has one independent memory for each read-out </a:t>
            </a:r>
            <a:r>
              <a:rPr lang="en-US" sz="1400" dirty="0" smtClean="0"/>
              <a:t>link at </a:t>
            </a:r>
            <a:r>
              <a:rPr lang="en-US" sz="1400" dirty="0"/>
              <a:t>1.28 </a:t>
            </a:r>
            <a:r>
              <a:rPr lang="en-US" sz="1400" dirty="0" smtClean="0"/>
              <a:t>Gb/s</a:t>
            </a:r>
          </a:p>
          <a:p>
            <a:pPr marL="285750" indent="-285750">
              <a:lnSpc>
                <a:spcPct val="150000"/>
              </a:lnSpc>
              <a:buFont typeface="Arial" panose="020B0604020202020204" pitchFamily="34" charset="0"/>
              <a:buChar char="•"/>
            </a:pPr>
            <a:r>
              <a:rPr lang="en-US" sz="1400" b="1" dirty="0"/>
              <a:t>ASIC hit rate</a:t>
            </a:r>
            <a:r>
              <a:rPr lang="en-US" sz="1400" dirty="0"/>
              <a:t>: ~</a:t>
            </a:r>
            <a:r>
              <a:rPr lang="en-US" sz="1400" b="1" dirty="0"/>
              <a:t>400 kHz/PMT</a:t>
            </a:r>
            <a:r>
              <a:rPr lang="en-US" sz="1400" dirty="0"/>
              <a:t>, up to </a:t>
            </a:r>
            <a:r>
              <a:rPr lang="en-US" sz="1400" b="1" dirty="0"/>
              <a:t>1 MHz/channel</a:t>
            </a:r>
            <a:r>
              <a:rPr lang="en-US" sz="1400" dirty="0"/>
              <a:t>, but we have tested the ASIC with pile-up events at a 30 ns delay time</a:t>
            </a:r>
            <a:r>
              <a:rPr lang="en-US" sz="1400" dirty="0" smtClean="0"/>
              <a:t>.</a:t>
            </a:r>
          </a:p>
          <a:p>
            <a:pPr>
              <a:lnSpc>
                <a:spcPct val="150000"/>
              </a:lnSpc>
            </a:pPr>
            <a:r>
              <a:rPr lang="en-US" sz="1400" dirty="0" smtClean="0"/>
              <a:t> </a:t>
            </a:r>
          </a:p>
          <a:p>
            <a:pPr>
              <a:lnSpc>
                <a:spcPct val="150000"/>
              </a:lnSpc>
            </a:pPr>
            <a:r>
              <a:rPr lang="en-US" sz="1400" dirty="0"/>
              <a:t>The </a:t>
            </a:r>
            <a:r>
              <a:rPr lang="en-US" sz="1400" b="1" dirty="0" smtClean="0"/>
              <a:t>HKROC feature to be a waveform digitizer</a:t>
            </a:r>
            <a:r>
              <a:rPr lang="en-US" sz="1400" b="1" dirty="0"/>
              <a:t> </a:t>
            </a:r>
            <a:r>
              <a:rPr lang="en-US" sz="1400" dirty="0" smtClean="0"/>
              <a:t>and </a:t>
            </a:r>
            <a:r>
              <a:rPr lang="en-US" sz="1400" b="1" dirty="0" smtClean="0"/>
              <a:t>the </a:t>
            </a:r>
            <a:r>
              <a:rPr lang="en-US" sz="1400" b="1" dirty="0"/>
              <a:t>charge reconstruction </a:t>
            </a:r>
            <a:r>
              <a:rPr lang="en-US" sz="1400" b="1" dirty="0" smtClean="0"/>
              <a:t>method </a:t>
            </a:r>
            <a:r>
              <a:rPr lang="en-US" sz="1400" dirty="0" smtClean="0"/>
              <a:t>allow the differentiation </a:t>
            </a:r>
            <a:r>
              <a:rPr lang="en-US" sz="1400" dirty="0"/>
              <a:t>of </a:t>
            </a:r>
            <a:r>
              <a:rPr lang="en-US" sz="1400" b="1" dirty="0"/>
              <a:t>events at extremely high frequencies</a:t>
            </a:r>
            <a:endParaRPr lang="en-US" sz="1400" b="1" dirty="0" smtClean="0"/>
          </a:p>
        </p:txBody>
      </p:sp>
    </p:spTree>
    <p:extLst>
      <p:ext uri="{BB962C8B-B14F-4D97-AF65-F5344CB8AC3E}">
        <p14:creationId xmlns:p14="http://schemas.microsoft.com/office/powerpoint/2010/main" val="1585837023"/>
      </p:ext>
    </p:extLst>
  </p:cSld>
  <p:clrMapOvr>
    <a:masterClrMapping/>
  </p:clrMapOvr>
  <p:timing>
    <p:tnLst>
      <p:par>
        <p:cTn id="1" dur="indefinite" restart="never" nodeType="tmRoot"/>
      </p:par>
    </p:tnLst>
  </p:timing>
</p:sld>
</file>

<file path=ppt/theme/theme1.xml><?xml version="1.0" encoding="utf-8"?>
<a:theme xmlns:a="http://schemas.openxmlformats.org/drawingml/2006/main" name="OMEGA">
  <a:themeElements>
    <a:clrScheme name="omega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alibri-Cambria">
      <a:majorFont>
        <a:latin typeface="Calibri" panose="020F0502020204030204"/>
        <a:ea typeface=""/>
        <a:cs typeface=""/>
        <a:font script="Jpan" typeface="HGｺﾞｼｯｸM"/>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mbria" panose="02040503050406030204"/>
        <a:ea typeface=""/>
        <a:cs typeface=""/>
        <a:font script="Jpan" typeface="HG明朝B"/>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mega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mega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mega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mega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mega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mega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mega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mega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mega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mega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mega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mega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omega2013</Template>
  <TotalTime>6576</TotalTime>
  <Words>1908</Words>
  <Application>Microsoft Office PowerPoint</Application>
  <PresentationFormat>Grand écran</PresentationFormat>
  <Paragraphs>258</Paragraphs>
  <Slides>20</Slides>
  <Notes>1</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20</vt:i4>
      </vt:variant>
    </vt:vector>
  </HeadingPairs>
  <TitlesOfParts>
    <vt:vector size="30" baseType="lpstr">
      <vt:lpstr>MS PGothic</vt:lpstr>
      <vt:lpstr>Arial</vt:lpstr>
      <vt:lpstr>Calibri</vt:lpstr>
      <vt:lpstr>Calibri-Bold</vt:lpstr>
      <vt:lpstr>Cambria</vt:lpstr>
      <vt:lpstr>Cambria Math</vt:lpstr>
      <vt:lpstr>CMR12</vt:lpstr>
      <vt:lpstr>Helvetica Neue</vt:lpstr>
      <vt:lpstr>Wingdings</vt:lpstr>
      <vt:lpstr>OMEGA</vt:lpstr>
      <vt:lpstr>  HKROC: an integrated readout chip designed to facilitate the readout of a large number of photomultiplier tubes for the next generation of neutrino experiments </vt:lpstr>
      <vt:lpstr>A read-out for multi-ton neutrinos experiments</vt:lpstr>
      <vt:lpstr>From physics to electronics specifications</vt:lpstr>
      <vt:lpstr>HKROC architecture</vt:lpstr>
      <vt:lpstr>HKROC waveform digitizer</vt:lpstr>
      <vt:lpstr>HKROC measurements</vt:lpstr>
      <vt:lpstr>HKROC1B general performances</vt:lpstr>
      <vt:lpstr>Charge reconstruction</vt:lpstr>
      <vt:lpstr>Pile-up et dead time</vt:lpstr>
      <vt:lpstr>HKROC crosstalk – Diffuse crosstalk</vt:lpstr>
      <vt:lpstr>Close crosstalk</vt:lpstr>
      <vt:lpstr>Conclusions and prospects</vt:lpstr>
      <vt:lpstr>Présentation PowerPoint</vt:lpstr>
      <vt:lpstr>Diffuse crosstalk</vt:lpstr>
      <vt:lpstr>HKROC operating modes</vt:lpstr>
      <vt:lpstr>HKROC Trigger rate measurements</vt:lpstr>
      <vt:lpstr>Présentation PowerPoint</vt:lpstr>
      <vt:lpstr>Présentation PowerPoint</vt:lpstr>
      <vt:lpstr>Présentation PowerPoint</vt:lpstr>
      <vt:lpstr>Présentation PowerPoint</vt:lpstr>
    </vt:vector>
  </TitlesOfParts>
  <Company>LAL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OMEGA</dc:creator>
  <cp:lastModifiedBy>Compte Microsoft</cp:lastModifiedBy>
  <cp:revision>1996</cp:revision>
  <cp:lastPrinted>2024-09-28T07:07:47Z</cp:lastPrinted>
  <dcterms:created xsi:type="dcterms:W3CDTF">2013-06-17T16:24:05Z</dcterms:created>
  <dcterms:modified xsi:type="dcterms:W3CDTF">2024-10-02T10:58:28Z</dcterms:modified>
</cp:coreProperties>
</file>