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306" r:id="rId3"/>
    <p:sldId id="331" r:id="rId4"/>
    <p:sldId id="308" r:id="rId5"/>
    <p:sldId id="334" r:id="rId6"/>
    <p:sldId id="292" r:id="rId7"/>
    <p:sldId id="326" r:id="rId8"/>
    <p:sldId id="325" r:id="rId9"/>
    <p:sldId id="321" r:id="rId10"/>
    <p:sldId id="324" r:id="rId11"/>
    <p:sldId id="312" r:id="rId12"/>
    <p:sldId id="315" r:id="rId13"/>
    <p:sldId id="296" r:id="rId14"/>
    <p:sldId id="295" r:id="rId15"/>
    <p:sldId id="313" r:id="rId16"/>
    <p:sldId id="33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0033A0"/>
    <a:srgbClr val="000F41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58" autoAdjust="0"/>
    <p:restoredTop sz="91751" autoAdjust="0"/>
  </p:normalViewPr>
  <p:slideViewPr>
    <p:cSldViewPr snapToGrid="0">
      <p:cViewPr varScale="1">
        <p:scale>
          <a:sx n="87" d="100"/>
          <a:sy n="87" d="100"/>
        </p:scale>
        <p:origin x="298" y="7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C50E2-D7A2-468C-B672-8B2EBB513EBF}" type="datetimeFigureOut">
              <a:rPr lang="en-GB" smtClean="0"/>
              <a:t>02/10/2024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78C903-29FC-427B-A579-4C3CB3A79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525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78C903-29FC-427B-A579-4C3CB3A798F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872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78C903-29FC-427B-A579-4C3CB3A798F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455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78C903-29FC-427B-A579-4C3CB3A798F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369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filter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78C903-29FC-427B-A579-4C3CB3A798F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141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78C903-29FC-427B-A579-4C3CB3A798F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9281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78C903-29FC-427B-A579-4C3CB3A798F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913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43658-D7FA-1E4E-CD8E-D1532BB7A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0033A0"/>
                </a:solidFill>
                <a:latin typeface="Optima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D26A01-1304-EAE1-516A-02FE80A163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96193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rgbClr val="0033A0"/>
                </a:solidFill>
                <a:latin typeface="Optim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658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5C7BA-EA00-0F34-54DB-2B5DAA596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749E1-E06F-B272-BA2F-CC99A197DB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C4A953-8FD9-2801-C555-8973736C93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4366" y="6567658"/>
            <a:ext cx="2743200" cy="207209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E13FE-E2F8-1D6E-62D8-1653D8CF0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67658"/>
            <a:ext cx="4114800" cy="207209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19279B-95C6-B867-D9A5-B99671E05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051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3B99C-B6C6-2046-ADDB-925069A29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ED8508-B4FA-8553-690E-DAA4C08542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4366" y="6567658"/>
            <a:ext cx="2743200" cy="207209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23179F-A76B-B721-96F6-BF3806EEA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67658"/>
            <a:ext cx="4114800" cy="207209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49A16-2521-676A-FAB9-66E799C6B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454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332CBD-E71D-B500-7BF6-C39BF78DC0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4366" y="6567658"/>
            <a:ext cx="2743200" cy="207209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1D5D9C-D8EB-389C-7B0C-28F54539E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67658"/>
            <a:ext cx="4114800" cy="207209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6820CB-8882-B18F-796E-1038298DC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965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265BF5-7B33-DC51-4597-B78ABC3B3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63" y="124858"/>
            <a:ext cx="8719614" cy="6026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55173B-E962-A840-1C90-F43ADAD3FB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816" y="1007422"/>
            <a:ext cx="11359918" cy="5428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96B81-B530-2835-08FC-9F7C7DAA53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4366" y="6567658"/>
            <a:ext cx="2743200" cy="207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5553A8-C4A3-21B5-0EC6-3B231EA02F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67658"/>
            <a:ext cx="4114800" cy="207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AC68A-C012-B325-9484-50B35C9089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7763" y="6567658"/>
            <a:ext cx="2743200" cy="207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9709E1C-D83F-42E7-A6F5-DF9CE2C2511D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20A6AB4-DB72-FD9A-4DB9-6D62F8F6FF79}"/>
              </a:ext>
            </a:extLst>
          </p:cNvPr>
          <p:cNvCxnSpPr>
            <a:cxnSpLocks/>
          </p:cNvCxnSpPr>
          <p:nvPr/>
        </p:nvCxnSpPr>
        <p:spPr>
          <a:xfrm>
            <a:off x="0" y="740881"/>
            <a:ext cx="121920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A picture containing font, graphics, handwriting, text&#10;&#10;Description automatically generated">
            <a:extLst>
              <a:ext uri="{FF2B5EF4-FFF2-40B4-BE49-F238E27FC236}">
                <a16:creationId xmlns:a16="http://schemas.microsoft.com/office/drawing/2014/main" id="{C796E65E-719D-447C-C367-62DED37FB5B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214" y="85802"/>
            <a:ext cx="2754324" cy="575213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7F665F0-A526-6E3F-765E-84FE3639E2A0}"/>
              </a:ext>
            </a:extLst>
          </p:cNvPr>
          <p:cNvCxnSpPr>
            <a:cxnSpLocks/>
          </p:cNvCxnSpPr>
          <p:nvPr/>
        </p:nvCxnSpPr>
        <p:spPr>
          <a:xfrm>
            <a:off x="0" y="793167"/>
            <a:ext cx="12192000" cy="0"/>
          </a:xfrm>
          <a:prstGeom prst="line">
            <a:avLst/>
          </a:prstGeom>
          <a:ln w="19050">
            <a:gradFill flip="none" rotWithShape="1">
              <a:gsLst>
                <a:gs pos="30000">
                  <a:srgbClr val="0033A0"/>
                </a:gs>
                <a:gs pos="15000">
                  <a:srgbClr val="00B050"/>
                </a:gs>
                <a:gs pos="0">
                  <a:srgbClr val="FF0000"/>
                </a:gs>
                <a:gs pos="90000">
                  <a:srgbClr val="0033A0"/>
                </a:gs>
                <a:gs pos="75000">
                  <a:srgbClr val="00B050"/>
                </a:gs>
                <a:gs pos="60000">
                  <a:srgbClr val="FF0000"/>
                </a:gs>
                <a:gs pos="45000">
                  <a:srgbClr val="E600B5"/>
                </a:gs>
              </a:gsLst>
              <a:lin ang="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A18993-CB3E-6EA5-536A-9F17EDEA6471}"/>
              </a:ext>
            </a:extLst>
          </p:cNvPr>
          <p:cNvGrpSpPr/>
          <p:nvPr/>
        </p:nvGrpSpPr>
        <p:grpSpPr>
          <a:xfrm>
            <a:off x="11216636" y="827422"/>
            <a:ext cx="861902" cy="180000"/>
            <a:chOff x="9890428" y="1064018"/>
            <a:chExt cx="861902" cy="18000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8A80EBB-5B45-371B-83AF-DAD955AA62A6}"/>
                </a:ext>
              </a:extLst>
            </p:cNvPr>
            <p:cNvSpPr/>
            <p:nvPr/>
          </p:nvSpPr>
          <p:spPr>
            <a:xfrm>
              <a:off x="10572330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E600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5EA0B3-7D2D-E9A4-503B-AD5FED933A2E}"/>
                </a:ext>
              </a:extLst>
            </p:cNvPr>
            <p:cNvSpPr/>
            <p:nvPr/>
          </p:nvSpPr>
          <p:spPr>
            <a:xfrm>
              <a:off x="10345030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39BC5F3-97F4-F4B2-B260-DE18840DA79A}"/>
                </a:ext>
              </a:extLst>
            </p:cNvPr>
            <p:cNvSpPr/>
            <p:nvPr/>
          </p:nvSpPr>
          <p:spPr>
            <a:xfrm>
              <a:off x="10117729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5934CF6-E84E-801F-C13C-A1EC45962A55}"/>
                </a:ext>
              </a:extLst>
            </p:cNvPr>
            <p:cNvSpPr/>
            <p:nvPr/>
          </p:nvSpPr>
          <p:spPr>
            <a:xfrm>
              <a:off x="9890428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2ACB88C-07C2-D809-4804-8FA53A3DBB6F}"/>
              </a:ext>
            </a:extLst>
          </p:cNvPr>
          <p:cNvCxnSpPr>
            <a:cxnSpLocks/>
          </p:cNvCxnSpPr>
          <p:nvPr/>
        </p:nvCxnSpPr>
        <p:spPr>
          <a:xfrm>
            <a:off x="0" y="740881"/>
            <a:ext cx="121920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icture containing font, graphics, handwriting, text&#10;&#10;Description automatically generated">
            <a:extLst>
              <a:ext uri="{FF2B5EF4-FFF2-40B4-BE49-F238E27FC236}">
                <a16:creationId xmlns:a16="http://schemas.microsoft.com/office/drawing/2014/main" id="{4AC00AB2-391E-F9B8-EDB1-9FF34902C4E7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214" y="85802"/>
            <a:ext cx="2754324" cy="57521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6E2DE01-D2B7-FB2D-25EC-632628EC5398}"/>
              </a:ext>
            </a:extLst>
          </p:cNvPr>
          <p:cNvCxnSpPr>
            <a:cxnSpLocks/>
          </p:cNvCxnSpPr>
          <p:nvPr/>
        </p:nvCxnSpPr>
        <p:spPr>
          <a:xfrm>
            <a:off x="0" y="793167"/>
            <a:ext cx="12192000" cy="0"/>
          </a:xfrm>
          <a:prstGeom prst="line">
            <a:avLst/>
          </a:prstGeom>
          <a:ln w="19050">
            <a:gradFill flip="none" rotWithShape="1">
              <a:gsLst>
                <a:gs pos="30000">
                  <a:srgbClr val="0033A0"/>
                </a:gs>
                <a:gs pos="15000">
                  <a:srgbClr val="00B050"/>
                </a:gs>
                <a:gs pos="0">
                  <a:srgbClr val="FF0000"/>
                </a:gs>
                <a:gs pos="90000">
                  <a:srgbClr val="0033A0"/>
                </a:gs>
                <a:gs pos="75000">
                  <a:srgbClr val="00B050"/>
                </a:gs>
                <a:gs pos="60000">
                  <a:srgbClr val="FF0000"/>
                </a:gs>
                <a:gs pos="45000">
                  <a:srgbClr val="E600B5"/>
                </a:gs>
              </a:gsLst>
              <a:lin ang="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EA30829-9D9E-5D45-90DC-6C2CB88BC2E2}"/>
              </a:ext>
            </a:extLst>
          </p:cNvPr>
          <p:cNvGrpSpPr/>
          <p:nvPr/>
        </p:nvGrpSpPr>
        <p:grpSpPr>
          <a:xfrm>
            <a:off x="11216636" y="827422"/>
            <a:ext cx="861902" cy="180000"/>
            <a:chOff x="9890428" y="1064018"/>
            <a:chExt cx="861902" cy="1800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77752D4-DA64-E8CD-0DF0-C637D09E967A}"/>
                </a:ext>
              </a:extLst>
            </p:cNvPr>
            <p:cNvSpPr/>
            <p:nvPr/>
          </p:nvSpPr>
          <p:spPr>
            <a:xfrm>
              <a:off x="10572330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E600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8E63911-9F5D-CB36-3B2C-A45BE7602152}"/>
                </a:ext>
              </a:extLst>
            </p:cNvPr>
            <p:cNvSpPr/>
            <p:nvPr/>
          </p:nvSpPr>
          <p:spPr>
            <a:xfrm>
              <a:off x="10345030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BBC722A-1A2D-DF64-29B2-4415E4A60072}"/>
                </a:ext>
              </a:extLst>
            </p:cNvPr>
            <p:cNvSpPr/>
            <p:nvPr/>
          </p:nvSpPr>
          <p:spPr>
            <a:xfrm>
              <a:off x="10117729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F5067C-BD40-CEAB-2DEF-E22D910C8E5D}"/>
                </a:ext>
              </a:extLst>
            </p:cNvPr>
            <p:cNvSpPr/>
            <p:nvPr/>
          </p:nvSpPr>
          <p:spPr>
            <a:xfrm>
              <a:off x="9890428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605043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rgbClr val="0033A0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F00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0000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00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0000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0000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g"/><Relationship Id="rId5" Type="http://schemas.openxmlformats.org/officeDocument/2006/relationships/image" Target="../media/image40.png"/><Relationship Id="rId4" Type="http://schemas.openxmlformats.org/officeDocument/2006/relationships/image" Target="../media/image39.jpg"/><Relationship Id="rId9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C12B1-515C-839D-06B5-726B442AEC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195016"/>
            <a:ext cx="10477500" cy="1646897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Silicon Photonics Circuits for the optical readout of CERN detectors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5717D9-992B-EED6-F77B-90268309A6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63579" y="4511396"/>
            <a:ext cx="9144000" cy="114307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GB" b="0" dirty="0"/>
              <a:t>CERN EP-ESE-BE</a:t>
            </a:r>
          </a:p>
          <a:p>
            <a:pPr>
              <a:lnSpc>
                <a:spcPct val="150000"/>
              </a:lnSpc>
            </a:pPr>
            <a:r>
              <a:rPr lang="en-GB" b="0" dirty="0"/>
              <a:t>3</a:t>
            </a:r>
            <a:r>
              <a:rPr lang="en-GB" b="0" baseline="30000" dirty="0"/>
              <a:t>rd</a:t>
            </a:r>
            <a:r>
              <a:rPr lang="en-GB" b="0" dirty="0"/>
              <a:t> October 2024</a:t>
            </a:r>
          </a:p>
        </p:txBody>
      </p:sp>
      <p:sp>
        <p:nvSpPr>
          <p:cNvPr id="10" name="Footer Placeholder 14">
            <a:extLst>
              <a:ext uri="{FF2B5EF4-FFF2-40B4-BE49-F238E27FC236}">
                <a16:creationId xmlns:a16="http://schemas.microsoft.com/office/drawing/2014/main" id="{A15A3F5C-E381-B6EC-3946-1E8843819BFD}"/>
              </a:ext>
            </a:extLst>
          </p:cNvPr>
          <p:cNvSpPr txBox="1"/>
          <p:nvPr/>
        </p:nvSpPr>
        <p:spPr>
          <a:xfrm>
            <a:off x="4869178" y="6381309"/>
            <a:ext cx="2738123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kern="0" dirty="0">
                <a:solidFill>
                  <a:srgbClr val="0033A0"/>
                </a:solidFill>
                <a:latin typeface="Optima" pitchFamily="2" charset="0"/>
                <a:cs typeface="Arial" panose="020B0604020202020204" pitchFamily="34" charset="0"/>
              </a:rPr>
              <a:t>carmelo.scarcella@cern.ch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CD5164-0666-6E4F-DE2D-DFFA80DF9472}"/>
              </a:ext>
            </a:extLst>
          </p:cNvPr>
          <p:cNvSpPr txBox="1"/>
          <p:nvPr/>
        </p:nvSpPr>
        <p:spPr>
          <a:xfrm>
            <a:off x="1524000" y="3017384"/>
            <a:ext cx="9144000" cy="114307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u="sng" dirty="0">
                <a:solidFill>
                  <a:srgbClr val="0033A0"/>
                </a:solidFill>
                <a:latin typeface="Optima" pitchFamily="2" charset="0"/>
                <a:cs typeface="Arial" panose="020B0604020202020204" pitchFamily="34" charset="0"/>
              </a:rPr>
              <a:t>Carmelo Scarcella</a:t>
            </a:r>
            <a:r>
              <a:rPr lang="en-GB" sz="2400" dirty="0">
                <a:solidFill>
                  <a:srgbClr val="0033A0"/>
                </a:solidFill>
                <a:latin typeface="Optima" pitchFamily="2" charset="0"/>
                <a:cs typeface="Arial" panose="020B0604020202020204" pitchFamily="34" charset="0"/>
              </a:rPr>
              <a:t>, D. Alfiero, A. Cristiano, S. Detraz, H. Muthuganesan, L. Olantera, I. Quintana, C. Sigaud, C. Soos, J. Troska</a:t>
            </a:r>
          </a:p>
        </p:txBody>
      </p:sp>
      <p:sp>
        <p:nvSpPr>
          <p:cNvPr id="12" name="Footer Placeholder 14">
            <a:extLst>
              <a:ext uri="{FF2B5EF4-FFF2-40B4-BE49-F238E27FC236}">
                <a16:creationId xmlns:a16="http://schemas.microsoft.com/office/drawing/2014/main" id="{30733A32-1A20-884F-AE01-0EC3636E7142}"/>
              </a:ext>
            </a:extLst>
          </p:cNvPr>
          <p:cNvSpPr txBox="1"/>
          <p:nvPr/>
        </p:nvSpPr>
        <p:spPr>
          <a:xfrm>
            <a:off x="172721" y="6371978"/>
            <a:ext cx="2032000" cy="40204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R="0" lvl="0" algn="ctr" fontAlgn="auto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dirty="0">
                <a:solidFill>
                  <a:srgbClr val="0033A0"/>
                </a:solidFill>
                <a:latin typeface="Optima" pitchFamily="2" charset="0"/>
                <a:cs typeface="Arial" panose="020B0604020202020204" pitchFamily="34" charset="0"/>
              </a:rPr>
              <a:t>TWEPP 2024</a:t>
            </a:r>
          </a:p>
        </p:txBody>
      </p:sp>
    </p:spTree>
    <p:extLst>
      <p:ext uri="{BB962C8B-B14F-4D97-AF65-F5344CB8AC3E}">
        <p14:creationId xmlns:p14="http://schemas.microsoft.com/office/powerpoint/2010/main" val="25794955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0FFF153C-B2AE-79AC-B203-F1FA92974E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5353" y="3539367"/>
            <a:ext cx="4092308" cy="2841014"/>
          </a:xfrm>
          <a:prstGeom prst="rect">
            <a:avLst/>
          </a:prstGeom>
        </p:spPr>
      </p:pic>
      <p:pic>
        <p:nvPicPr>
          <p:cNvPr id="24" name="Picture 23" descr="A machine with a large machine and computer screens&#10;&#10;Description automatically generated with medium confidence">
            <a:extLst>
              <a:ext uri="{FF2B5EF4-FFF2-40B4-BE49-F238E27FC236}">
                <a16:creationId xmlns:a16="http://schemas.microsoft.com/office/drawing/2014/main" id="{F3570B87-CF7D-7B8F-553B-8F41A61F8BA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0887" y="1156273"/>
            <a:ext cx="4361670" cy="324176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1998C-A85D-10F5-EDA7-1D5F7465F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10</a:t>
            </a:fld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22D20CA-D8DD-CA15-7825-C4524BBDE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43" y="917254"/>
            <a:ext cx="7581131" cy="2777621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R&amp;D fiber attachment machin</a:t>
            </a:r>
            <a:r>
              <a:rPr lang="en-US" sz="1600" dirty="0"/>
              <a:t>e for PICs purchased by CERN</a:t>
            </a:r>
          </a:p>
          <a:p>
            <a:pPr marL="7429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Installation and commissioning in May 2024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To support the R&amp;D activity and build internal knowhow on photonic assembly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Fully </a:t>
            </a:r>
            <a:r>
              <a:rPr lang="en-GB" sz="1600" b="1" dirty="0"/>
              <a:t>automated</a:t>
            </a:r>
            <a:r>
              <a:rPr lang="en-GB" sz="1600" dirty="0"/>
              <a:t> station for </a:t>
            </a:r>
            <a:r>
              <a:rPr lang="en-GB" sz="1600" b="1" dirty="0"/>
              <a:t>optical probe testing </a:t>
            </a:r>
            <a:r>
              <a:rPr lang="en-GB" sz="1600" dirty="0"/>
              <a:t>on the die level</a:t>
            </a:r>
          </a:p>
          <a:p>
            <a:pPr marL="285750" indent="-285750">
              <a:lnSpc>
                <a:spcPct val="100000"/>
              </a:lnSpc>
            </a:pPr>
            <a:r>
              <a:rPr lang="en-GB" sz="1600" b="1" dirty="0"/>
              <a:t>Active alignment </a:t>
            </a:r>
            <a:r>
              <a:rPr lang="en-GB" sz="1600" dirty="0"/>
              <a:t>and </a:t>
            </a:r>
            <a:r>
              <a:rPr lang="en-GB" sz="1600" b="1" dirty="0"/>
              <a:t>vision-based</a:t>
            </a:r>
            <a:r>
              <a:rPr lang="en-GB" sz="1600" dirty="0"/>
              <a:t> processes fully customisable by the user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Build assembly recipes to transfer to contract manufactures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C159E19-1921-1A97-40FC-A611AD75E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63" y="124858"/>
            <a:ext cx="8719614" cy="602671"/>
          </a:xfrm>
        </p:spPr>
        <p:txBody>
          <a:bodyPr>
            <a:normAutofit/>
          </a:bodyPr>
          <a:lstStyle/>
          <a:p>
            <a:r>
              <a:rPr lang="en-US" dirty="0"/>
              <a:t>CERN fiber attachment machine for PICs</a:t>
            </a:r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AF254B4-646D-A5D7-39DB-7022A379C7EE}"/>
              </a:ext>
            </a:extLst>
          </p:cNvPr>
          <p:cNvCxnSpPr>
            <a:cxnSpLocks/>
          </p:cNvCxnSpPr>
          <p:nvPr/>
        </p:nvCxnSpPr>
        <p:spPr>
          <a:xfrm flipV="1">
            <a:off x="7361138" y="3069951"/>
            <a:ext cx="2113944" cy="157171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154A3D1-352D-3442-9A67-427DED13477A}"/>
              </a:ext>
            </a:extLst>
          </p:cNvPr>
          <p:cNvSpPr txBox="1"/>
          <p:nvPr/>
        </p:nvSpPr>
        <p:spPr>
          <a:xfrm>
            <a:off x="641451" y="3587153"/>
            <a:ext cx="1537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6-axis alignment </a:t>
            </a:r>
          </a:p>
          <a:p>
            <a:pPr algn="ctr"/>
            <a:r>
              <a:rPr lang="en-US" sz="1400" dirty="0"/>
              <a:t>engine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48FD33E-C42A-751F-10EE-C15AD5C0C1F6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2179051" y="3848763"/>
            <a:ext cx="1406275" cy="538793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8A96D69-A834-193D-9C02-9FFA0A074FE4}"/>
              </a:ext>
            </a:extLst>
          </p:cNvPr>
          <p:cNvSpPr txBox="1"/>
          <p:nvPr/>
        </p:nvSpPr>
        <p:spPr>
          <a:xfrm>
            <a:off x="1577898" y="5605151"/>
            <a:ext cx="10486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Fiber array</a:t>
            </a:r>
            <a:endParaRPr lang="en-GB" sz="14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00592D4-27F8-4DE5-C2BE-0958F9708897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2626583" y="5403150"/>
            <a:ext cx="2840767" cy="355890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B81091D-FC51-4B76-AB50-05E522C1A070}"/>
              </a:ext>
            </a:extLst>
          </p:cNvPr>
          <p:cNvSpPr txBox="1"/>
          <p:nvPr/>
        </p:nvSpPr>
        <p:spPr>
          <a:xfrm>
            <a:off x="8055763" y="5473104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Epoxy dispenser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19CB10-68C2-D4BE-1C7D-BC2815B3607B}"/>
              </a:ext>
            </a:extLst>
          </p:cNvPr>
          <p:cNvSpPr txBox="1"/>
          <p:nvPr/>
        </p:nvSpPr>
        <p:spPr>
          <a:xfrm>
            <a:off x="8204842" y="5999254"/>
            <a:ext cx="4844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PIC</a:t>
            </a:r>
            <a:endParaRPr lang="en-GB" sz="14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D14065-CA79-58D1-0D4E-7904916FD4BE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2256296" y="4747360"/>
            <a:ext cx="3399906" cy="370908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9625E30-CADA-FFB1-4520-287E94B0586A}"/>
              </a:ext>
            </a:extLst>
          </p:cNvPr>
          <p:cNvCxnSpPr>
            <a:cxnSpLocks/>
          </p:cNvCxnSpPr>
          <p:nvPr/>
        </p:nvCxnSpPr>
        <p:spPr>
          <a:xfrm flipH="1" flipV="1">
            <a:off x="6724652" y="4717104"/>
            <a:ext cx="1363635" cy="917182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6A5E5CF-66F2-94D5-808F-55C926965D52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6577013" y="5597594"/>
            <a:ext cx="1627829" cy="555549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67A60FB-8613-EBEF-29B4-A77440D28724}"/>
              </a:ext>
            </a:extLst>
          </p:cNvPr>
          <p:cNvSpPr txBox="1"/>
          <p:nvPr/>
        </p:nvSpPr>
        <p:spPr>
          <a:xfrm>
            <a:off x="1422413" y="4593471"/>
            <a:ext cx="8338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UV LED</a:t>
            </a:r>
            <a:endParaRPr lang="en-GB" sz="14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0F30681-BD91-FE04-4CB6-970B69287EA8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7085718" y="4633754"/>
            <a:ext cx="1007030" cy="575974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41C121A-99C3-19E1-6CC5-A15A8A6C7FA8}"/>
              </a:ext>
            </a:extLst>
          </p:cNvPr>
          <p:cNvSpPr txBox="1"/>
          <p:nvPr/>
        </p:nvSpPr>
        <p:spPr>
          <a:xfrm>
            <a:off x="8092748" y="5055839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Camera</a:t>
            </a:r>
            <a:endParaRPr lang="en-GB" sz="1400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9212EB0-3723-6596-CFEC-DCA6EC0C9D87}"/>
              </a:ext>
            </a:extLst>
          </p:cNvPr>
          <p:cNvCxnSpPr>
            <a:cxnSpLocks/>
          </p:cNvCxnSpPr>
          <p:nvPr/>
        </p:nvCxnSpPr>
        <p:spPr>
          <a:xfrm flipV="1">
            <a:off x="5372100" y="2477294"/>
            <a:ext cx="3634681" cy="1008909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35">
            <a:extLst>
              <a:ext uri="{FF2B5EF4-FFF2-40B4-BE49-F238E27FC236}">
                <a16:creationId xmlns:a16="http://schemas.microsoft.com/office/drawing/2014/main" id="{92FF9DF6-F54B-FD28-C8FB-75983FEA0AD1}"/>
              </a:ext>
            </a:extLst>
          </p:cNvPr>
          <p:cNvSpPr txBox="1"/>
          <p:nvPr/>
        </p:nvSpPr>
        <p:spPr>
          <a:xfrm>
            <a:off x="4038600" y="6488697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carmelo.scarcella@cern.ch     03 October 2024</a:t>
            </a:r>
          </a:p>
        </p:txBody>
      </p:sp>
      <p:sp>
        <p:nvSpPr>
          <p:cNvPr id="3" name="Date Placeholder 31">
            <a:extLst>
              <a:ext uri="{FF2B5EF4-FFF2-40B4-BE49-F238E27FC236}">
                <a16:creationId xmlns:a16="http://schemas.microsoft.com/office/drawing/2014/main" id="{5EF5B7D3-B99D-EBF5-2568-FD487A40509A}"/>
              </a:ext>
            </a:extLst>
          </p:cNvPr>
          <p:cNvSpPr txBox="1"/>
          <p:nvPr/>
        </p:nvSpPr>
        <p:spPr>
          <a:xfrm>
            <a:off x="219989" y="649287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TWEPP 2024</a:t>
            </a:r>
            <a:endParaRPr lang="en-GB" sz="11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A9289BB-C8EB-9394-5481-4754FD9AA966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10756708" y="3009900"/>
            <a:ext cx="530491" cy="1870030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14B2A53-9036-A162-6020-AC7AC85ABB70}"/>
              </a:ext>
            </a:extLst>
          </p:cNvPr>
          <p:cNvSpPr txBox="1"/>
          <p:nvPr/>
        </p:nvSpPr>
        <p:spPr>
          <a:xfrm>
            <a:off x="10134393" y="4879930"/>
            <a:ext cx="2305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GUI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0F07FA9-C871-5F88-6CE3-5ECBFCD94D52}"/>
              </a:ext>
            </a:extLst>
          </p:cNvPr>
          <p:cNvSpPr txBox="1"/>
          <p:nvPr/>
        </p:nvSpPr>
        <p:spPr>
          <a:xfrm>
            <a:off x="8849014" y="4807224"/>
            <a:ext cx="1769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Optical power meters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B2FA641-93B8-E570-C339-0DEBDB3D622B}"/>
              </a:ext>
            </a:extLst>
          </p:cNvPr>
          <p:cNvCxnSpPr>
            <a:cxnSpLocks/>
            <a:stCxn id="25" idx="0"/>
          </p:cNvCxnSpPr>
          <p:nvPr/>
        </p:nvCxnSpPr>
        <p:spPr>
          <a:xfrm flipH="1" flipV="1">
            <a:off x="9564509" y="3429000"/>
            <a:ext cx="169147" cy="1378224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587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Close-up of a circuit board&#10;&#10;Description automatically generated">
            <a:extLst>
              <a:ext uri="{FF2B5EF4-FFF2-40B4-BE49-F238E27FC236}">
                <a16:creationId xmlns:a16="http://schemas.microsoft.com/office/drawing/2014/main" id="{6851E9B2-EC05-071C-F08B-A38A1D95D4C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88091" y="1072138"/>
            <a:ext cx="2191415" cy="21627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87AA88-9B22-D26F-3EFD-ACCE06A57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fiber edge-coupled PICs at CERN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1998C-A85D-10F5-EDA7-1D5F7465F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11</a:t>
            </a:fld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BEC1C4C-E2D9-7D7A-EBF3-033D8EFE0276}"/>
              </a:ext>
            </a:extLst>
          </p:cNvPr>
          <p:cNvSpPr txBox="1">
            <a:spLocks/>
          </p:cNvSpPr>
          <p:nvPr/>
        </p:nvSpPr>
        <p:spPr>
          <a:xfrm>
            <a:off x="83097" y="998738"/>
            <a:ext cx="9416423" cy="17707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00" dirty="0"/>
              <a:t>8-channel fiber arrays attached to the </a:t>
            </a:r>
            <a:r>
              <a:rPr lang="en-US" sz="1600" b="1" dirty="0"/>
              <a:t>SystemPIC</a:t>
            </a:r>
            <a:r>
              <a:rPr lang="en-US" sz="1600" dirty="0"/>
              <a:t> using UV-cure epoxy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Test vehicle for 4-channel coarse wavelength division multiplexing (</a:t>
            </a:r>
            <a:r>
              <a:rPr lang="en-US" sz="1600" b="1" dirty="0"/>
              <a:t>CWDM4</a:t>
            </a:r>
            <a:r>
              <a:rPr lang="en-US" sz="1600" dirty="0"/>
              <a:t>) transmitter 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4 ring modulators in the O-band coupled to a single bus waveguide </a:t>
            </a:r>
          </a:p>
          <a:p>
            <a:pPr>
              <a:lnSpc>
                <a:spcPct val="100000"/>
              </a:lnSpc>
            </a:pPr>
            <a:endParaRPr lang="en-GB" sz="1600" dirty="0"/>
          </a:p>
        </p:txBody>
      </p:sp>
      <p:sp>
        <p:nvSpPr>
          <p:cNvPr id="3" name="Footer Placeholder 35">
            <a:extLst>
              <a:ext uri="{FF2B5EF4-FFF2-40B4-BE49-F238E27FC236}">
                <a16:creationId xmlns:a16="http://schemas.microsoft.com/office/drawing/2014/main" id="{DB09C94C-DA0F-93F0-820F-DD66CDDC1F0A}"/>
              </a:ext>
            </a:extLst>
          </p:cNvPr>
          <p:cNvSpPr txBox="1"/>
          <p:nvPr/>
        </p:nvSpPr>
        <p:spPr>
          <a:xfrm>
            <a:off x="4038600" y="6488697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carmelo.scarcella@cern.ch     03 October 2024</a:t>
            </a:r>
          </a:p>
        </p:txBody>
      </p:sp>
      <p:sp>
        <p:nvSpPr>
          <p:cNvPr id="5" name="Date Placeholder 31">
            <a:extLst>
              <a:ext uri="{FF2B5EF4-FFF2-40B4-BE49-F238E27FC236}">
                <a16:creationId xmlns:a16="http://schemas.microsoft.com/office/drawing/2014/main" id="{78AC3761-7613-471F-C269-D0EB40775AA8}"/>
              </a:ext>
            </a:extLst>
          </p:cNvPr>
          <p:cNvSpPr txBox="1"/>
          <p:nvPr/>
        </p:nvSpPr>
        <p:spPr>
          <a:xfrm>
            <a:off x="219989" y="649287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TWEPP 2024</a:t>
            </a:r>
            <a:endParaRPr lang="en-GB" sz="11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6" name="Picture 5" descr="A close-up of a microchip&#10;&#10;Description automatically generated">
            <a:extLst>
              <a:ext uri="{FF2B5EF4-FFF2-40B4-BE49-F238E27FC236}">
                <a16:creationId xmlns:a16="http://schemas.microsoft.com/office/drawing/2014/main" id="{A06B2417-4C5D-4EFB-2868-561ECBCFF3A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13384" y="3429001"/>
            <a:ext cx="5826292" cy="301025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F3F2EF8-95BB-8BEB-05D4-7F9580E66B4F}"/>
              </a:ext>
            </a:extLst>
          </p:cNvPr>
          <p:cNvSpPr/>
          <p:nvPr/>
        </p:nvSpPr>
        <p:spPr>
          <a:xfrm rot="639545">
            <a:off x="8921946" y="5500975"/>
            <a:ext cx="1123692" cy="414068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2">
            <a:extLst>
              <a:ext uri="{FF2B5EF4-FFF2-40B4-BE49-F238E27FC236}">
                <a16:creationId xmlns:a16="http://schemas.microsoft.com/office/drawing/2014/main" id="{0833A905-74AA-0B22-6A2C-FC3A28BBAFE4}"/>
              </a:ext>
            </a:extLst>
          </p:cNvPr>
          <p:cNvSpPr txBox="1"/>
          <p:nvPr/>
        </p:nvSpPr>
        <p:spPr>
          <a:xfrm>
            <a:off x="6665612" y="2818931"/>
            <a:ext cx="1082017" cy="523220"/>
          </a:xfrm>
          <a:prstGeom prst="rect">
            <a:avLst/>
          </a:prstGeom>
          <a:solidFill>
            <a:schemeClr val="bg1"/>
          </a:solidFill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dirty="0"/>
              <a:t>8-channel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u="none" strike="noStrike" kern="1200" cap="none" spc="0" baseline="0" dirty="0">
                <a:solidFill>
                  <a:srgbClr val="000000"/>
                </a:solidFill>
                <a:uFillTx/>
              </a:rPr>
              <a:t>fiber arrays</a:t>
            </a:r>
            <a:endParaRPr lang="en-GB" sz="1400" u="none" strike="noStrike" kern="1200" cap="none" spc="0" baseline="0" dirty="0">
              <a:solidFill>
                <a:srgbClr val="000000"/>
              </a:solidFill>
              <a:uFillTx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32A6121-4FF0-9BCA-8205-1E1F4D5D65A4}"/>
              </a:ext>
            </a:extLst>
          </p:cNvPr>
          <p:cNvCxnSpPr>
            <a:cxnSpLocks/>
          </p:cNvCxnSpPr>
          <p:nvPr/>
        </p:nvCxnSpPr>
        <p:spPr>
          <a:xfrm>
            <a:off x="4973364" y="4566180"/>
            <a:ext cx="3865836" cy="995824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1B1BEEA-CD5F-0492-245E-0133D04F22CF}"/>
              </a:ext>
            </a:extLst>
          </p:cNvPr>
          <p:cNvCxnSpPr>
            <a:cxnSpLocks/>
          </p:cNvCxnSpPr>
          <p:nvPr/>
        </p:nvCxnSpPr>
        <p:spPr>
          <a:xfrm flipH="1">
            <a:off x="6616076" y="3296517"/>
            <a:ext cx="506080" cy="919664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52" descr="A red lines on a black background&#10;&#10;Description automatically generated">
            <a:extLst>
              <a:ext uri="{FF2B5EF4-FFF2-40B4-BE49-F238E27FC236}">
                <a16:creationId xmlns:a16="http://schemas.microsoft.com/office/drawing/2014/main" id="{DB838392-1613-379D-68B7-57EE0C88807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816" y="3620544"/>
            <a:ext cx="4851118" cy="3048022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380DA54D-3BC9-1B1F-451E-9C7D3F7331CF}"/>
              </a:ext>
            </a:extLst>
          </p:cNvPr>
          <p:cNvGrpSpPr/>
          <p:nvPr/>
        </p:nvGrpSpPr>
        <p:grpSpPr>
          <a:xfrm>
            <a:off x="629751" y="2377779"/>
            <a:ext cx="5516227" cy="956236"/>
            <a:chOff x="622948" y="2597000"/>
            <a:chExt cx="5516227" cy="956236"/>
          </a:xfrm>
        </p:grpSpPr>
        <p:sp>
          <p:nvSpPr>
            <p:cNvPr id="28" name="TextBox 29">
              <a:extLst>
                <a:ext uri="{FF2B5EF4-FFF2-40B4-BE49-F238E27FC236}">
                  <a16:creationId xmlns:a16="http://schemas.microsoft.com/office/drawing/2014/main" id="{7C087189-842E-2F91-758B-2ECCF621D9E4}"/>
                </a:ext>
              </a:extLst>
            </p:cNvPr>
            <p:cNvSpPr txBox="1"/>
            <p:nvPr/>
          </p:nvSpPr>
          <p:spPr>
            <a:xfrm>
              <a:off x="622948" y="2597000"/>
              <a:ext cx="1525325" cy="260190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0" u="none" strike="noStrike" kern="1200" cap="none" spc="0" baseline="0" dirty="0">
                  <a:solidFill>
                    <a:srgbClr val="181717"/>
                  </a:solidFill>
                  <a:uFillTx/>
                  <a:latin typeface="Calibri"/>
                </a:rPr>
                <a:t>DC laser COMB</a:t>
              </a:r>
            </a:p>
          </p:txBody>
        </p:sp>
        <p:cxnSp>
          <p:nvCxnSpPr>
            <p:cNvPr id="29" name="Straight Connector 24">
              <a:extLst>
                <a:ext uri="{FF2B5EF4-FFF2-40B4-BE49-F238E27FC236}">
                  <a16:creationId xmlns:a16="http://schemas.microsoft.com/office/drawing/2014/main" id="{3CE0FCB4-9A5C-8D56-6EA1-94503749E4FB}"/>
                </a:ext>
              </a:extLst>
            </p:cNvPr>
            <p:cNvCxnSpPr>
              <a:cxnSpLocks/>
            </p:cNvCxnSpPr>
            <p:nvPr/>
          </p:nvCxnSpPr>
          <p:spPr>
            <a:xfrm>
              <a:off x="1647713" y="3068294"/>
              <a:ext cx="2809470" cy="0"/>
            </a:xfrm>
            <a:prstGeom prst="straightConnector1">
              <a:avLst/>
            </a:prstGeom>
            <a:noFill/>
            <a:ln w="38103" cap="flat">
              <a:solidFill>
                <a:srgbClr val="FF9999"/>
              </a:solidFill>
              <a:prstDash val="solid"/>
              <a:miter/>
            </a:ln>
          </p:spPr>
        </p:cxnSp>
        <p:sp>
          <p:nvSpPr>
            <p:cNvPr id="31" name="Oval 25">
              <a:extLst>
                <a:ext uri="{FF2B5EF4-FFF2-40B4-BE49-F238E27FC236}">
                  <a16:creationId xmlns:a16="http://schemas.microsoft.com/office/drawing/2014/main" id="{314A43AE-B3C0-0A37-1FF6-15CFADCD8C92}"/>
                </a:ext>
              </a:extLst>
            </p:cNvPr>
            <p:cNvSpPr/>
            <p:nvPr/>
          </p:nvSpPr>
          <p:spPr>
            <a:xfrm>
              <a:off x="1923344" y="3134554"/>
              <a:ext cx="449859" cy="418682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noFill/>
            <a:ln w="38103" cap="flat">
              <a:solidFill>
                <a:srgbClr val="0070C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400" b="0" i="0" u="none" strike="noStrike" kern="1200" cap="none" spc="0" baseline="0">
                <a:solidFill>
                  <a:srgbClr val="0055A0"/>
                </a:solidFill>
                <a:uFillTx/>
                <a:latin typeface="Calibri"/>
              </a:endParaRPr>
            </a:p>
          </p:txBody>
        </p:sp>
        <p:sp>
          <p:nvSpPr>
            <p:cNvPr id="32" name="Oval 26">
              <a:extLst>
                <a:ext uri="{FF2B5EF4-FFF2-40B4-BE49-F238E27FC236}">
                  <a16:creationId xmlns:a16="http://schemas.microsoft.com/office/drawing/2014/main" id="{B7B87DA2-131D-2EE0-AC75-EC445955770F}"/>
                </a:ext>
              </a:extLst>
            </p:cNvPr>
            <p:cNvSpPr/>
            <p:nvPr/>
          </p:nvSpPr>
          <p:spPr>
            <a:xfrm>
              <a:off x="2488355" y="3134554"/>
              <a:ext cx="449859" cy="418682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noFill/>
            <a:ln w="38103" cap="flat">
              <a:solidFill>
                <a:srgbClr val="00B05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400" b="0" i="0" u="none" strike="noStrike" kern="1200" cap="none" spc="0" baseline="0">
                <a:solidFill>
                  <a:srgbClr val="0055A0"/>
                </a:solidFill>
                <a:uFillTx/>
                <a:latin typeface="Calibri"/>
              </a:endParaRPr>
            </a:p>
          </p:txBody>
        </p:sp>
        <p:sp>
          <p:nvSpPr>
            <p:cNvPr id="33" name="Oval 27">
              <a:extLst>
                <a:ext uri="{FF2B5EF4-FFF2-40B4-BE49-F238E27FC236}">
                  <a16:creationId xmlns:a16="http://schemas.microsoft.com/office/drawing/2014/main" id="{3529E9DB-0F22-B59F-2296-E396634899FC}"/>
                </a:ext>
              </a:extLst>
            </p:cNvPr>
            <p:cNvSpPr/>
            <p:nvPr/>
          </p:nvSpPr>
          <p:spPr>
            <a:xfrm>
              <a:off x="3051289" y="3130442"/>
              <a:ext cx="449859" cy="418682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noFill/>
            <a:ln w="38103" cap="flat">
              <a:solidFill>
                <a:srgbClr val="FFC0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400" b="0" i="0" u="none" strike="noStrike" kern="1200" cap="none" spc="0" baseline="0">
                <a:solidFill>
                  <a:srgbClr val="0055A0"/>
                </a:solidFill>
                <a:uFillTx/>
                <a:latin typeface="Calibri"/>
              </a:endParaRPr>
            </a:p>
          </p:txBody>
        </p:sp>
        <p:sp>
          <p:nvSpPr>
            <p:cNvPr id="34" name="Oval 28">
              <a:extLst>
                <a:ext uri="{FF2B5EF4-FFF2-40B4-BE49-F238E27FC236}">
                  <a16:creationId xmlns:a16="http://schemas.microsoft.com/office/drawing/2014/main" id="{9040A1DC-17AB-8579-E84C-6527FBFF32EF}"/>
                </a:ext>
              </a:extLst>
            </p:cNvPr>
            <p:cNvSpPr/>
            <p:nvPr/>
          </p:nvSpPr>
          <p:spPr>
            <a:xfrm>
              <a:off x="3614223" y="3130442"/>
              <a:ext cx="449859" cy="418682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noFill/>
            <a:ln w="38103" cap="flat">
              <a:solidFill>
                <a:srgbClr val="FF00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400" b="0" i="0" u="none" strike="noStrike" kern="1200" cap="none" spc="0" baseline="0">
                <a:solidFill>
                  <a:srgbClr val="0055A0"/>
                </a:solidFill>
                <a:uFillTx/>
                <a:latin typeface="Calibri"/>
              </a:endParaRPr>
            </a:p>
          </p:txBody>
        </p:sp>
        <p:cxnSp>
          <p:nvCxnSpPr>
            <p:cNvPr id="36" name="Straight Connector 46">
              <a:extLst>
                <a:ext uri="{FF2B5EF4-FFF2-40B4-BE49-F238E27FC236}">
                  <a16:creationId xmlns:a16="http://schemas.microsoft.com/office/drawing/2014/main" id="{D53876F8-DCD9-38C6-3AD5-88D4133980B9}"/>
                </a:ext>
              </a:extLst>
            </p:cNvPr>
            <p:cNvCxnSpPr>
              <a:cxnSpLocks/>
            </p:cNvCxnSpPr>
            <p:nvPr/>
          </p:nvCxnSpPr>
          <p:spPr>
            <a:xfrm>
              <a:off x="1160681" y="3011930"/>
              <a:ext cx="403288" cy="0"/>
            </a:xfrm>
            <a:prstGeom prst="straightConnector1">
              <a:avLst/>
            </a:prstGeom>
            <a:noFill/>
            <a:ln w="22225" cap="flat">
              <a:solidFill>
                <a:srgbClr val="FFC000"/>
              </a:solidFill>
              <a:prstDash val="solid"/>
              <a:miter/>
              <a:headEnd type="none"/>
              <a:tailEnd type="triangle"/>
            </a:ln>
          </p:spPr>
        </p:cxnSp>
        <p:cxnSp>
          <p:nvCxnSpPr>
            <p:cNvPr id="37" name="Straight Connector 47">
              <a:extLst>
                <a:ext uri="{FF2B5EF4-FFF2-40B4-BE49-F238E27FC236}">
                  <a16:creationId xmlns:a16="http://schemas.microsoft.com/office/drawing/2014/main" id="{6058CE0B-2CD7-327F-1700-432F5B10A86C}"/>
                </a:ext>
              </a:extLst>
            </p:cNvPr>
            <p:cNvCxnSpPr>
              <a:cxnSpLocks/>
            </p:cNvCxnSpPr>
            <p:nvPr/>
          </p:nvCxnSpPr>
          <p:spPr>
            <a:xfrm>
              <a:off x="1160681" y="3104099"/>
              <a:ext cx="403288" cy="0"/>
            </a:xfrm>
            <a:prstGeom prst="straightConnector1">
              <a:avLst/>
            </a:prstGeom>
            <a:noFill/>
            <a:ln w="22225" cap="flat">
              <a:solidFill>
                <a:srgbClr val="00B050"/>
              </a:solidFill>
              <a:prstDash val="solid"/>
              <a:miter/>
              <a:headEnd type="none"/>
              <a:tailEnd type="triangle"/>
            </a:ln>
          </p:spPr>
        </p:cxnSp>
        <p:cxnSp>
          <p:nvCxnSpPr>
            <p:cNvPr id="38" name="Straight Connector 48">
              <a:extLst>
                <a:ext uri="{FF2B5EF4-FFF2-40B4-BE49-F238E27FC236}">
                  <a16:creationId xmlns:a16="http://schemas.microsoft.com/office/drawing/2014/main" id="{F4854F77-6AC2-B9C2-D3AC-5DF8CB5B9266}"/>
                </a:ext>
              </a:extLst>
            </p:cNvPr>
            <p:cNvCxnSpPr>
              <a:cxnSpLocks/>
            </p:cNvCxnSpPr>
            <p:nvPr/>
          </p:nvCxnSpPr>
          <p:spPr>
            <a:xfrm>
              <a:off x="1160681" y="3212612"/>
              <a:ext cx="399815" cy="0"/>
            </a:xfrm>
            <a:prstGeom prst="straightConnector1">
              <a:avLst/>
            </a:prstGeom>
            <a:noFill/>
            <a:ln w="22225" cap="flat">
              <a:solidFill>
                <a:srgbClr val="0070C0"/>
              </a:solidFill>
              <a:prstDash val="solid"/>
              <a:miter/>
              <a:headEnd type="none"/>
              <a:tailEnd type="triangle"/>
            </a:ln>
          </p:spPr>
        </p:cxnSp>
        <p:cxnSp>
          <p:nvCxnSpPr>
            <p:cNvPr id="39" name="Straight Connector 46">
              <a:extLst>
                <a:ext uri="{FF2B5EF4-FFF2-40B4-BE49-F238E27FC236}">
                  <a16:creationId xmlns:a16="http://schemas.microsoft.com/office/drawing/2014/main" id="{C34745DF-38C8-1BCD-7F58-A364845E7029}"/>
                </a:ext>
              </a:extLst>
            </p:cNvPr>
            <p:cNvCxnSpPr>
              <a:cxnSpLocks/>
            </p:cNvCxnSpPr>
            <p:nvPr/>
          </p:nvCxnSpPr>
          <p:spPr>
            <a:xfrm>
              <a:off x="1160681" y="2908615"/>
              <a:ext cx="403288" cy="0"/>
            </a:xfrm>
            <a:prstGeom prst="straightConnector1">
              <a:avLst/>
            </a:prstGeom>
            <a:noFill/>
            <a:ln w="22225" cap="flat">
              <a:solidFill>
                <a:srgbClr val="FF0000"/>
              </a:solidFill>
              <a:prstDash val="solid"/>
              <a:miter/>
              <a:headEnd type="none"/>
              <a:tailEnd type="triangle"/>
            </a:ln>
          </p:spPr>
        </p:cxnSp>
        <p:sp>
          <p:nvSpPr>
            <p:cNvPr id="27" name="TextBox 29">
              <a:extLst>
                <a:ext uri="{FF2B5EF4-FFF2-40B4-BE49-F238E27FC236}">
                  <a16:creationId xmlns:a16="http://schemas.microsoft.com/office/drawing/2014/main" id="{1888DD70-D9B0-5F05-55C4-06E556C55DE6}"/>
                </a:ext>
              </a:extLst>
            </p:cNvPr>
            <p:cNvSpPr txBox="1"/>
            <p:nvPr/>
          </p:nvSpPr>
          <p:spPr>
            <a:xfrm>
              <a:off x="4613850" y="2851270"/>
              <a:ext cx="1525325" cy="26018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0" u="none" strike="noStrike" kern="1200" cap="none" spc="0" baseline="0" dirty="0">
                  <a:solidFill>
                    <a:srgbClr val="181717"/>
                  </a:solidFill>
                  <a:uFillTx/>
                  <a:latin typeface="Calibri"/>
                </a:rPr>
                <a:t>Modulated outputs</a:t>
              </a:r>
            </a:p>
          </p:txBody>
        </p:sp>
        <p:pic>
          <p:nvPicPr>
            <p:cNvPr id="7" name="Picture 26">
              <a:extLst>
                <a:ext uri="{FF2B5EF4-FFF2-40B4-BE49-F238E27FC236}">
                  <a16:creationId xmlns:a16="http://schemas.microsoft.com/office/drawing/2014/main" id="{D2BA34E6-3030-F3FC-5C7E-398373BE7FD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prstClr val="black"/>
                <a:srgbClr val="0070C0">
                  <a:tint val="45000"/>
                  <a:satMod val="400000"/>
                </a:srgbClr>
              </a:duotone>
            </a:blip>
            <a:srcRect l="13768" t="26728" r="7893" b="20349"/>
            <a:stretch>
              <a:fillRect/>
            </a:stretch>
          </p:blipFill>
          <p:spPr>
            <a:xfrm>
              <a:off x="4511469" y="3298851"/>
              <a:ext cx="437991" cy="198782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8" name="Picture 26">
              <a:extLst>
                <a:ext uri="{FF2B5EF4-FFF2-40B4-BE49-F238E27FC236}">
                  <a16:creationId xmlns:a16="http://schemas.microsoft.com/office/drawing/2014/main" id="{08515BBB-DAA6-28E0-F4E3-C4D60666B29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prstClr val="black"/>
                <a:srgbClr val="92D050">
                  <a:tint val="45000"/>
                  <a:satMod val="400000"/>
                </a:srgbClr>
              </a:duotone>
            </a:blip>
            <a:srcRect l="13768" t="26728" r="7893" b="20349"/>
            <a:stretch>
              <a:fillRect/>
            </a:stretch>
          </p:blipFill>
          <p:spPr>
            <a:xfrm>
              <a:off x="4511469" y="3065412"/>
              <a:ext cx="437991" cy="232988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9" name="Picture 26">
              <a:extLst>
                <a:ext uri="{FF2B5EF4-FFF2-40B4-BE49-F238E27FC236}">
                  <a16:creationId xmlns:a16="http://schemas.microsoft.com/office/drawing/2014/main" id="{FF87CEFD-1F12-C1B2-F1F2-AE129280170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prstClr val="black"/>
                <a:srgbClr val="FFFF00">
                  <a:tint val="45000"/>
                  <a:satMod val="400000"/>
                </a:srgbClr>
              </a:duotone>
            </a:blip>
            <a:srcRect l="13768" t="26728" r="7893" b="20349"/>
            <a:stretch>
              <a:fillRect/>
            </a:stretch>
          </p:blipFill>
          <p:spPr>
            <a:xfrm>
              <a:off x="4511469" y="2871181"/>
              <a:ext cx="437991" cy="179638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3" name="Picture 26">
              <a:extLst>
                <a:ext uri="{FF2B5EF4-FFF2-40B4-BE49-F238E27FC236}">
                  <a16:creationId xmlns:a16="http://schemas.microsoft.com/office/drawing/2014/main" id="{CCE8EA95-529A-7374-AFD3-C58A5AEF3F4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prstClr val="black"/>
                <a:srgbClr val="FF0000">
                  <a:tint val="45000"/>
                  <a:satMod val="400000"/>
                </a:srgbClr>
              </a:duotone>
            </a:blip>
            <a:srcRect l="13768" t="26728" r="7893" b="20349"/>
            <a:stretch>
              <a:fillRect/>
            </a:stretch>
          </p:blipFill>
          <p:spPr>
            <a:xfrm>
              <a:off x="4508785" y="2638360"/>
              <a:ext cx="437991" cy="214957"/>
            </a:xfrm>
            <a:prstGeom prst="rect">
              <a:avLst/>
            </a:prstGeom>
            <a:noFill/>
            <a:ln cap="flat">
              <a:noFill/>
            </a:ln>
          </p:spPr>
        </p:pic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73198B9-B8C5-9FD9-45C2-5620823C6467}"/>
              </a:ext>
            </a:extLst>
          </p:cNvPr>
          <p:cNvCxnSpPr>
            <a:cxnSpLocks/>
          </p:cNvCxnSpPr>
          <p:nvPr/>
        </p:nvCxnSpPr>
        <p:spPr>
          <a:xfrm>
            <a:off x="7708556" y="3721960"/>
            <a:ext cx="3374833" cy="588397"/>
          </a:xfrm>
          <a:prstGeom prst="straightConnector1">
            <a:avLst/>
          </a:prstGeom>
          <a:ln>
            <a:solidFill>
              <a:schemeClr val="accent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45BFC57-1AFE-4964-6C42-A6F2540EE407}"/>
              </a:ext>
            </a:extLst>
          </p:cNvPr>
          <p:cNvSpPr txBox="1"/>
          <p:nvPr/>
        </p:nvSpPr>
        <p:spPr>
          <a:xfrm rot="600721">
            <a:off x="9058717" y="3677334"/>
            <a:ext cx="76174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5 mm</a:t>
            </a:r>
            <a:endParaRPr lang="en-GB" sz="1400" dirty="0"/>
          </a:p>
        </p:txBody>
      </p:sp>
      <p:sp>
        <p:nvSpPr>
          <p:cNvPr id="24" name="TextBox 12">
            <a:extLst>
              <a:ext uri="{FF2B5EF4-FFF2-40B4-BE49-F238E27FC236}">
                <a16:creationId xmlns:a16="http://schemas.microsoft.com/office/drawing/2014/main" id="{88E2EE48-020A-629C-AEF0-7C0EE2A4CC14}"/>
              </a:ext>
            </a:extLst>
          </p:cNvPr>
          <p:cNvSpPr txBox="1"/>
          <p:nvPr/>
        </p:nvSpPr>
        <p:spPr>
          <a:xfrm>
            <a:off x="7131658" y="1804787"/>
            <a:ext cx="1707542" cy="73866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dirty="0"/>
              <a:t>Edge-couplers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u="none" strike="noStrike" kern="1200" cap="none" spc="0" baseline="0" dirty="0">
                <a:solidFill>
                  <a:srgbClr val="000000"/>
                </a:solidFill>
                <a:uFillTx/>
              </a:rPr>
              <a:t>8-channel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u="none" strike="noStrike" kern="1200" cap="none" spc="0" baseline="0" dirty="0">
                <a:solidFill>
                  <a:srgbClr val="000000"/>
                </a:solidFill>
                <a:uFillTx/>
              </a:rPr>
              <a:t> 250 µm pitch </a:t>
            </a:r>
            <a:endParaRPr lang="en-GB" sz="1400" u="none" strike="noStrike" kern="1200" cap="none" spc="0" baseline="0" dirty="0">
              <a:solidFill>
                <a:srgbClr val="000000"/>
              </a:solidFill>
              <a:uFillTx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F4966B7-92A9-8315-AA9C-3740A0DA69FC}"/>
              </a:ext>
            </a:extLst>
          </p:cNvPr>
          <p:cNvCxnSpPr>
            <a:cxnSpLocks/>
          </p:cNvCxnSpPr>
          <p:nvPr/>
        </p:nvCxnSpPr>
        <p:spPr>
          <a:xfrm flipV="1">
            <a:off x="8574258" y="1933087"/>
            <a:ext cx="1395360" cy="248842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9207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22D20CA-D8DD-CA15-7825-C4524BBDE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085" y="1230889"/>
            <a:ext cx="11810961" cy="505692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dirty="0"/>
              <a:t>Demonstrated </a:t>
            </a:r>
            <a:r>
              <a:rPr lang="en-US" sz="1600" b="1" dirty="0"/>
              <a:t>custom ring modulators </a:t>
            </a:r>
            <a:r>
              <a:rPr lang="en-GB" sz="1600" b="1" dirty="0"/>
              <a:t>compatible with 28 nm CMOS </a:t>
            </a:r>
            <a:r>
              <a:rPr lang="en-GB" sz="1600" dirty="0"/>
              <a:t>driving circuits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Successful co-packaging of the</a:t>
            </a:r>
            <a:r>
              <a:rPr lang="en-US" sz="1600" b="1" dirty="0"/>
              <a:t> SystemPIC </a:t>
            </a:r>
            <a:r>
              <a:rPr lang="en-US" sz="1600" dirty="0"/>
              <a:t>with the radiation tolerant ring modulator driver (</a:t>
            </a:r>
            <a:r>
              <a:rPr lang="en-US" sz="1600" b="1" dirty="0"/>
              <a:t>DART28</a:t>
            </a:r>
            <a:r>
              <a:rPr lang="en-US" sz="1600" dirty="0"/>
              <a:t>)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Wide open optical eye diagram at </a:t>
            </a:r>
            <a:r>
              <a:rPr lang="en-US" b="1" dirty="0"/>
              <a:t>25.6 Gb/s </a:t>
            </a:r>
            <a:r>
              <a:rPr lang="en-US" dirty="0"/>
              <a:t>‒</a:t>
            </a:r>
            <a:r>
              <a:rPr lang="en-US" b="1" dirty="0"/>
              <a:t> Wire bonding </a:t>
            </a:r>
            <a:r>
              <a:rPr lang="en-US" dirty="0"/>
              <a:t>length minimized to </a:t>
            </a:r>
            <a:r>
              <a:rPr lang="en-US" b="1" dirty="0"/>
              <a:t>~ 500 µm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Fiber coupling to Silicon Photonics circuits activity</a:t>
            </a:r>
          </a:p>
          <a:p>
            <a:pPr lvl="1">
              <a:lnSpc>
                <a:spcPct val="100000"/>
              </a:lnSpc>
            </a:pPr>
            <a:r>
              <a:rPr lang="en-US" b="1" dirty="0"/>
              <a:t>Fiber attachment machine</a:t>
            </a:r>
            <a:r>
              <a:rPr lang="en-US" dirty="0"/>
              <a:t> for PICs, installed and commissioned at CERN in Q2 2024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First samples of SystemPIC using </a:t>
            </a:r>
            <a:r>
              <a:rPr lang="en-US" b="1" dirty="0"/>
              <a:t>edge</a:t>
            </a:r>
            <a:r>
              <a:rPr lang="en-GB" b="1" dirty="0"/>
              <a:t>-coupling</a:t>
            </a:r>
            <a:r>
              <a:rPr lang="en-GB" dirty="0"/>
              <a:t> been assembled</a:t>
            </a:r>
          </a:p>
          <a:p>
            <a:pPr lvl="1"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r>
              <a:rPr lang="en-GB" sz="1600" b="1" dirty="0"/>
              <a:t>DRD7</a:t>
            </a:r>
            <a:r>
              <a:rPr lang="en-GB" sz="1600" dirty="0"/>
              <a:t>: R&amp;D Collaboration on Electronics and On-detector Processing, approved in June 2024</a:t>
            </a:r>
          </a:p>
          <a:p>
            <a:pPr lvl="1">
              <a:lnSpc>
                <a:spcPct val="100000"/>
              </a:lnSpc>
            </a:pPr>
            <a:r>
              <a:rPr lang="en-GB" b="1" dirty="0"/>
              <a:t>WP7.1.a Silicon Photonics transceiver development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About 14 universities and institutes joined the collaboration</a:t>
            </a:r>
            <a:endParaRPr lang="en-US" dirty="0"/>
          </a:p>
          <a:p>
            <a:pPr lvl="1">
              <a:lnSpc>
                <a:spcPct val="100000"/>
              </a:lnSpc>
            </a:pPr>
            <a:endParaRPr lang="en-US" sz="1400" dirty="0"/>
          </a:p>
          <a:p>
            <a:pPr lvl="2">
              <a:lnSpc>
                <a:spcPct val="100000"/>
              </a:lnSpc>
            </a:pPr>
            <a:endParaRPr lang="en-GB" sz="1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87AA88-9B22-D26F-3EFD-ACCE06A57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next steps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1998C-A85D-10F5-EDA7-1D5F7465F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12</a:t>
            </a:fld>
            <a:endParaRPr lang="en-GB" dirty="0"/>
          </a:p>
        </p:txBody>
      </p:sp>
      <p:sp>
        <p:nvSpPr>
          <p:cNvPr id="3" name="Footer Placeholder 35">
            <a:extLst>
              <a:ext uri="{FF2B5EF4-FFF2-40B4-BE49-F238E27FC236}">
                <a16:creationId xmlns:a16="http://schemas.microsoft.com/office/drawing/2014/main" id="{7D053266-9AC6-D9C8-A6AD-DB54885A99CC}"/>
              </a:ext>
            </a:extLst>
          </p:cNvPr>
          <p:cNvSpPr txBox="1"/>
          <p:nvPr/>
        </p:nvSpPr>
        <p:spPr>
          <a:xfrm>
            <a:off x="4038600" y="6488697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carmelo.scarcella@cern.ch     03 October 2024</a:t>
            </a:r>
          </a:p>
        </p:txBody>
      </p:sp>
      <p:sp>
        <p:nvSpPr>
          <p:cNvPr id="5" name="Date Placeholder 31">
            <a:extLst>
              <a:ext uri="{FF2B5EF4-FFF2-40B4-BE49-F238E27FC236}">
                <a16:creationId xmlns:a16="http://schemas.microsoft.com/office/drawing/2014/main" id="{C22F6F52-F2BA-38DF-9984-CF94310D54B8}"/>
              </a:ext>
            </a:extLst>
          </p:cNvPr>
          <p:cNvSpPr txBox="1"/>
          <p:nvPr/>
        </p:nvSpPr>
        <p:spPr>
          <a:xfrm>
            <a:off x="189509" y="649287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TWEPP 2024</a:t>
            </a:r>
            <a:endParaRPr lang="en-GB" sz="11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8755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887339-E9EF-510D-58D0-051843CF23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045" y="3129837"/>
            <a:ext cx="11359918" cy="11401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/>
              <a:t>Back-up slides</a:t>
            </a:r>
            <a:endParaRPr lang="en-GB" sz="4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1998C-A85D-10F5-EDA7-1D5F7465F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1925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7AA88-9B22-D26F-3EFD-ACCE06A57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 µ-ring modulator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1998C-A85D-10F5-EDA7-1D5F7465F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14</a:t>
            </a:fld>
            <a:endParaRPr lang="en-GB"/>
          </a:p>
        </p:txBody>
      </p:sp>
      <p:sp>
        <p:nvSpPr>
          <p:cNvPr id="3" name="Footer Placeholder 35">
            <a:extLst>
              <a:ext uri="{FF2B5EF4-FFF2-40B4-BE49-F238E27FC236}">
                <a16:creationId xmlns:a16="http://schemas.microsoft.com/office/drawing/2014/main" id="{60315E2F-ACF5-4821-4B90-F736D2124449}"/>
              </a:ext>
            </a:extLst>
          </p:cNvPr>
          <p:cNvSpPr txBox="1"/>
          <p:nvPr/>
        </p:nvSpPr>
        <p:spPr>
          <a:xfrm>
            <a:off x="4038600" y="6488697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carmelo.scarcella@cern.ch     03 October 2024</a:t>
            </a:r>
          </a:p>
        </p:txBody>
      </p:sp>
      <p:sp>
        <p:nvSpPr>
          <p:cNvPr id="6" name="Date Placeholder 31">
            <a:extLst>
              <a:ext uri="{FF2B5EF4-FFF2-40B4-BE49-F238E27FC236}">
                <a16:creationId xmlns:a16="http://schemas.microsoft.com/office/drawing/2014/main" id="{51C72ABB-CE56-8EBA-DDB2-892061DC45CB}"/>
              </a:ext>
            </a:extLst>
          </p:cNvPr>
          <p:cNvSpPr txBox="1"/>
          <p:nvPr/>
        </p:nvSpPr>
        <p:spPr>
          <a:xfrm>
            <a:off x="219989" y="649287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TWEPP 2024</a:t>
            </a:r>
            <a:endParaRPr lang="en-GB" sz="11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5" name="Picture 4" descr="A picture containing black, dark, lamp, line&#10;&#10;Description automatically generated">
            <a:extLst>
              <a:ext uri="{FF2B5EF4-FFF2-40B4-BE49-F238E27FC236}">
                <a16:creationId xmlns:a16="http://schemas.microsoft.com/office/drawing/2014/main" id="{88E63B48-E554-BE89-A569-C059EB7A9C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452" y="3463430"/>
            <a:ext cx="4809208" cy="2950391"/>
          </a:xfrm>
          <a:prstGeom prst="rect">
            <a:avLst/>
          </a:prstGeom>
        </p:spPr>
      </p:pic>
      <p:pic>
        <p:nvPicPr>
          <p:cNvPr id="11" name="Picture 10" descr="A picture containing person, dark, light&#10;&#10;Description automatically generated">
            <a:extLst>
              <a:ext uri="{FF2B5EF4-FFF2-40B4-BE49-F238E27FC236}">
                <a16:creationId xmlns:a16="http://schemas.microsoft.com/office/drawing/2014/main" id="{8C99AAD1-00DD-5070-25F0-0BD63F84E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660" y="3463061"/>
            <a:ext cx="4809208" cy="2950391"/>
          </a:xfrm>
          <a:prstGeom prst="rect">
            <a:avLst/>
          </a:prstGeom>
        </p:spPr>
      </p:pic>
      <p:sp>
        <p:nvSpPr>
          <p:cNvPr id="12" name="Content Placeholder 20">
            <a:extLst>
              <a:ext uri="{FF2B5EF4-FFF2-40B4-BE49-F238E27FC236}">
                <a16:creationId xmlns:a16="http://schemas.microsoft.com/office/drawing/2014/main" id="{6308B09F-4148-8BC9-2C92-20437E55ACF3}"/>
              </a:ext>
            </a:extLst>
          </p:cNvPr>
          <p:cNvSpPr txBox="1"/>
          <p:nvPr/>
        </p:nvSpPr>
        <p:spPr>
          <a:xfrm>
            <a:off x="0" y="926864"/>
            <a:ext cx="5183715" cy="186380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/>
          <a:p>
            <a:pPr marL="228590" marR="0" lvl="0" indent="-22859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Selective wavelength filters</a:t>
            </a:r>
          </a:p>
          <a:p>
            <a:pPr marL="228590" marR="0" lvl="0" indent="-22859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Small footprint (radius ~ 5µm)</a:t>
            </a:r>
          </a:p>
          <a:p>
            <a:pPr marL="228590" marR="0" lvl="0" indent="-22859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Small driving voltage amplitude (down to 1 </a:t>
            </a:r>
            <a:r>
              <a:rPr lang="en-US" sz="16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Vpp</a:t>
            </a: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)</a:t>
            </a:r>
          </a:p>
          <a:p>
            <a:pPr marL="228590" marR="0" lvl="0" indent="-22859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Optically narrowband (&lt; 1nm)</a:t>
            </a:r>
          </a:p>
          <a:p>
            <a:pPr marL="228590" marR="0" lvl="0" indent="-22859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Thermally sensitive (&lt; 1 K)</a:t>
            </a:r>
          </a:p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5" name="Rectangle 50">
            <a:extLst>
              <a:ext uri="{FF2B5EF4-FFF2-40B4-BE49-F238E27FC236}">
                <a16:creationId xmlns:a16="http://schemas.microsoft.com/office/drawing/2014/main" id="{3CA60441-2B7B-15C2-43BE-F4018D852608}"/>
              </a:ext>
            </a:extLst>
          </p:cNvPr>
          <p:cNvSpPr/>
          <p:nvPr/>
        </p:nvSpPr>
        <p:spPr>
          <a:xfrm>
            <a:off x="11057656" y="1030078"/>
            <a:ext cx="896349" cy="66173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66" name="Straight Connector 219">
            <a:extLst>
              <a:ext uri="{FF2B5EF4-FFF2-40B4-BE49-F238E27FC236}">
                <a16:creationId xmlns:a16="http://schemas.microsoft.com/office/drawing/2014/main" id="{62E7F330-22D8-8C51-DA4C-8E7D02BBEED0}"/>
              </a:ext>
            </a:extLst>
          </p:cNvPr>
          <p:cNvCxnSpPr>
            <a:cxnSpLocks/>
          </p:cNvCxnSpPr>
          <p:nvPr/>
        </p:nvCxnSpPr>
        <p:spPr>
          <a:xfrm flipV="1">
            <a:off x="6975084" y="3804400"/>
            <a:ext cx="20583" cy="2088400"/>
          </a:xfrm>
          <a:prstGeom prst="straightConnector1">
            <a:avLst/>
          </a:prstGeom>
          <a:noFill/>
          <a:ln w="22229" cap="flat">
            <a:solidFill>
              <a:srgbClr val="FF0000"/>
            </a:solidFill>
            <a:prstDash val="solid"/>
            <a:miter/>
            <a:tailEnd type="arrow"/>
          </a:ln>
        </p:spPr>
      </p:cxnSp>
      <p:sp>
        <p:nvSpPr>
          <p:cNvPr id="67" name="TextBox 222">
            <a:extLst>
              <a:ext uri="{FF2B5EF4-FFF2-40B4-BE49-F238E27FC236}">
                <a16:creationId xmlns:a16="http://schemas.microsoft.com/office/drawing/2014/main" id="{65ED4B7F-B569-0A03-A115-C871D6509D28}"/>
              </a:ext>
            </a:extLst>
          </p:cNvPr>
          <p:cNvSpPr txBox="1"/>
          <p:nvPr/>
        </p:nvSpPr>
        <p:spPr>
          <a:xfrm>
            <a:off x="6954389" y="3910751"/>
            <a:ext cx="627095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0" cap="none" spc="0" baseline="0" dirty="0">
                <a:solidFill>
                  <a:srgbClr val="181717"/>
                </a:solidFill>
                <a:uFillTx/>
                <a:latin typeface="Calibri"/>
              </a:rPr>
              <a:t>Input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0" cap="none" spc="0" baseline="0" dirty="0">
                <a:solidFill>
                  <a:srgbClr val="181717"/>
                </a:solidFill>
                <a:uFillTx/>
                <a:latin typeface="Calibri"/>
              </a:rPr>
              <a:t>laser</a:t>
            </a:r>
            <a:endParaRPr lang="en-GB" sz="1600" b="0" i="0" u="none" strike="noStrike" kern="1200" cap="none" spc="0" baseline="-25000" dirty="0">
              <a:solidFill>
                <a:srgbClr val="181717"/>
              </a:solidFill>
              <a:uFillTx/>
              <a:latin typeface="Calibri"/>
            </a:endParaRPr>
          </a:p>
        </p:txBody>
      </p:sp>
      <p:grpSp>
        <p:nvGrpSpPr>
          <p:cNvPr id="68" name="Group 63">
            <a:extLst>
              <a:ext uri="{FF2B5EF4-FFF2-40B4-BE49-F238E27FC236}">
                <a16:creationId xmlns:a16="http://schemas.microsoft.com/office/drawing/2014/main" id="{02610E6F-9787-1732-8A58-50144997FC23}"/>
              </a:ext>
            </a:extLst>
          </p:cNvPr>
          <p:cNvGrpSpPr/>
          <p:nvPr/>
        </p:nvGrpSpPr>
        <p:grpSpPr>
          <a:xfrm>
            <a:off x="9713159" y="1324322"/>
            <a:ext cx="2256375" cy="2410055"/>
            <a:chOff x="9289618" y="157358"/>
            <a:chExt cx="2793480" cy="2983742"/>
          </a:xfrm>
        </p:grpSpPr>
        <p:grpSp>
          <p:nvGrpSpPr>
            <p:cNvPr id="69" name="Group 225">
              <a:extLst>
                <a:ext uri="{FF2B5EF4-FFF2-40B4-BE49-F238E27FC236}">
                  <a16:creationId xmlns:a16="http://schemas.microsoft.com/office/drawing/2014/main" id="{CFE315C9-06FF-2E06-E152-7C7FB2E45267}"/>
                </a:ext>
              </a:extLst>
            </p:cNvPr>
            <p:cNvGrpSpPr/>
            <p:nvPr/>
          </p:nvGrpSpPr>
          <p:grpSpPr>
            <a:xfrm>
              <a:off x="9289618" y="157358"/>
              <a:ext cx="2793480" cy="2983742"/>
              <a:chOff x="9289618" y="157358"/>
              <a:chExt cx="2793480" cy="2983742"/>
            </a:xfrm>
          </p:grpSpPr>
          <p:sp>
            <p:nvSpPr>
              <p:cNvPr id="71" name="TextBox 34">
                <a:extLst>
                  <a:ext uri="{FF2B5EF4-FFF2-40B4-BE49-F238E27FC236}">
                    <a16:creationId xmlns:a16="http://schemas.microsoft.com/office/drawing/2014/main" id="{8E87D622-285D-C028-94F9-081637A79060}"/>
                  </a:ext>
                </a:extLst>
              </p:cNvPr>
              <p:cNvSpPr txBox="1"/>
              <p:nvPr/>
            </p:nvSpPr>
            <p:spPr>
              <a:xfrm>
                <a:off x="10031596" y="157358"/>
                <a:ext cx="2051502" cy="377327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GB" sz="14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CERN custom design</a:t>
                </a:r>
              </a:p>
            </p:txBody>
          </p:sp>
          <p:grpSp>
            <p:nvGrpSpPr>
              <p:cNvPr id="72" name="Group 100">
                <a:extLst>
                  <a:ext uri="{FF2B5EF4-FFF2-40B4-BE49-F238E27FC236}">
                    <a16:creationId xmlns:a16="http://schemas.microsoft.com/office/drawing/2014/main" id="{79276452-2811-6677-B5E9-C55EAAE02B1B}"/>
                  </a:ext>
                </a:extLst>
              </p:cNvPr>
              <p:cNvGrpSpPr/>
              <p:nvPr/>
            </p:nvGrpSpPr>
            <p:grpSpPr>
              <a:xfrm>
                <a:off x="9289618" y="520357"/>
                <a:ext cx="2777005" cy="2620743"/>
                <a:chOff x="9289618" y="520357"/>
                <a:chExt cx="2777005" cy="2620743"/>
              </a:xfrm>
            </p:grpSpPr>
            <p:pic>
              <p:nvPicPr>
                <p:cNvPr id="73" name="Picture 94" descr="Diagram&#10;&#10;Description automatically generated">
                  <a:extLst>
                    <a:ext uri="{FF2B5EF4-FFF2-40B4-BE49-F238E27FC236}">
                      <a16:creationId xmlns:a16="http://schemas.microsoft.com/office/drawing/2014/main" id="{7C03F15B-9891-0D17-88F3-70C5705E10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rcRect l="30663" t="21578" r="31806" b="31195"/>
                <a:stretch>
                  <a:fillRect/>
                </a:stretch>
              </p:blipFill>
              <p:spPr>
                <a:xfrm>
                  <a:off x="9289618" y="520357"/>
                  <a:ext cx="2777005" cy="2620743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cxnSp>
              <p:nvCxnSpPr>
                <p:cNvPr id="74" name="Straight Arrow Connector 97">
                  <a:extLst>
                    <a:ext uri="{FF2B5EF4-FFF2-40B4-BE49-F238E27FC236}">
                      <a16:creationId xmlns:a16="http://schemas.microsoft.com/office/drawing/2014/main" id="{4EAABE74-4A2A-A752-50EB-3F4394725D5B}"/>
                    </a:ext>
                  </a:extLst>
                </p:cNvPr>
                <p:cNvCxnSpPr/>
                <p:nvPr/>
              </p:nvCxnSpPr>
              <p:spPr>
                <a:xfrm>
                  <a:off x="10366945" y="1039115"/>
                  <a:ext cx="622359" cy="0"/>
                </a:xfrm>
                <a:prstGeom prst="straightConnector1">
                  <a:avLst/>
                </a:prstGeom>
                <a:noFill/>
                <a:ln w="12701" cap="flat">
                  <a:solidFill>
                    <a:srgbClr val="FF0000"/>
                  </a:solidFill>
                  <a:prstDash val="solid"/>
                  <a:miter/>
                  <a:headEnd type="arrow"/>
                  <a:tailEnd type="arrow"/>
                </a:ln>
              </p:spPr>
            </p:cxnSp>
            <p:sp>
              <p:nvSpPr>
                <p:cNvPr id="75" name="TextBox 98">
                  <a:extLst>
                    <a:ext uri="{FF2B5EF4-FFF2-40B4-BE49-F238E27FC236}">
                      <a16:creationId xmlns:a16="http://schemas.microsoft.com/office/drawing/2014/main" id="{3A6919D7-2AEC-935A-EF11-6BCD66B3ACED}"/>
                    </a:ext>
                  </a:extLst>
                </p:cNvPr>
                <p:cNvSpPr txBox="1"/>
                <p:nvPr/>
              </p:nvSpPr>
              <p:spPr>
                <a:xfrm>
                  <a:off x="10320640" y="723637"/>
                  <a:ext cx="796323" cy="377327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non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GB" sz="1400" b="0" i="0" u="none" strike="noStrike" kern="1200" cap="none" spc="0" baseline="0">
                      <a:solidFill>
                        <a:srgbClr val="000000"/>
                      </a:solidFill>
                      <a:uFillTx/>
                      <a:latin typeface="Calibri"/>
                    </a:rPr>
                    <a:t>10 µm</a:t>
                  </a:r>
                </a:p>
              </p:txBody>
            </p:sp>
          </p:grpSp>
        </p:grpSp>
        <p:sp>
          <p:nvSpPr>
            <p:cNvPr id="70" name="Oval 226">
              <a:extLst>
                <a:ext uri="{FF2B5EF4-FFF2-40B4-BE49-F238E27FC236}">
                  <a16:creationId xmlns:a16="http://schemas.microsoft.com/office/drawing/2014/main" id="{2F3ECB99-269E-A538-D98B-05061539C4C0}"/>
                </a:ext>
              </a:extLst>
            </p:cNvPr>
            <p:cNvSpPr/>
            <p:nvPr/>
          </p:nvSpPr>
          <p:spPr>
            <a:xfrm>
              <a:off x="10329821" y="1323017"/>
              <a:ext cx="667246" cy="66724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noFill/>
            <a:ln w="15873" cap="flat">
              <a:solidFill>
                <a:srgbClr val="FF00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400" b="0" i="0" u="none" strike="noStrike" kern="0" cap="none" spc="0" baseline="0">
                <a:solidFill>
                  <a:srgbClr val="0055A0"/>
                </a:solidFill>
                <a:uFillTx/>
                <a:latin typeface="Calibri"/>
              </a:endParaRPr>
            </a:p>
          </p:txBody>
        </p:sp>
      </p:grpSp>
      <p:grpSp>
        <p:nvGrpSpPr>
          <p:cNvPr id="76" name="Group 55">
            <a:extLst>
              <a:ext uri="{FF2B5EF4-FFF2-40B4-BE49-F238E27FC236}">
                <a16:creationId xmlns:a16="http://schemas.microsoft.com/office/drawing/2014/main" id="{4500FFA2-DAB6-EBA0-63AC-9A917E031744}"/>
              </a:ext>
            </a:extLst>
          </p:cNvPr>
          <p:cNvGrpSpPr/>
          <p:nvPr/>
        </p:nvGrpSpPr>
        <p:grpSpPr>
          <a:xfrm>
            <a:off x="1364511" y="3021650"/>
            <a:ext cx="3184002" cy="3102925"/>
            <a:chOff x="1256065" y="2778596"/>
            <a:chExt cx="3513042" cy="3423586"/>
          </a:xfrm>
        </p:grpSpPr>
        <p:cxnSp>
          <p:nvCxnSpPr>
            <p:cNvPr id="77" name="Connector: Elbow 37">
              <a:extLst>
                <a:ext uri="{FF2B5EF4-FFF2-40B4-BE49-F238E27FC236}">
                  <a16:creationId xmlns:a16="http://schemas.microsoft.com/office/drawing/2014/main" id="{994DA316-204E-9DB5-E20A-10F49F33A9E3}"/>
                </a:ext>
              </a:extLst>
            </p:cNvPr>
            <p:cNvCxnSpPr>
              <a:stCxn id="85" idx="3"/>
            </p:cNvCxnSpPr>
            <p:nvPr/>
          </p:nvCxnSpPr>
          <p:spPr>
            <a:xfrm rot="10800000" flipV="1">
              <a:off x="1454920" y="3112593"/>
              <a:ext cx="1319571" cy="574017"/>
            </a:xfrm>
            <a:prstGeom prst="bentConnector3">
              <a:avLst>
                <a:gd name="adj1" fmla="val 100721"/>
              </a:avLst>
            </a:prstGeom>
            <a:noFill/>
            <a:ln w="19046" cap="flat">
              <a:solidFill>
                <a:srgbClr val="000000"/>
              </a:solidFill>
              <a:prstDash val="solid"/>
              <a:miter/>
            </a:ln>
          </p:spPr>
        </p:cxnSp>
        <p:cxnSp>
          <p:nvCxnSpPr>
            <p:cNvPr id="78" name="Connector: Elbow 38">
              <a:extLst>
                <a:ext uri="{FF2B5EF4-FFF2-40B4-BE49-F238E27FC236}">
                  <a16:creationId xmlns:a16="http://schemas.microsoft.com/office/drawing/2014/main" id="{52F86ED5-1B34-127D-7F0F-1A88476CB62E}"/>
                </a:ext>
              </a:extLst>
            </p:cNvPr>
            <p:cNvCxnSpPr>
              <a:stCxn id="85" idx="1"/>
            </p:cNvCxnSpPr>
            <p:nvPr/>
          </p:nvCxnSpPr>
          <p:spPr>
            <a:xfrm>
              <a:off x="3273286" y="3112594"/>
              <a:ext cx="1246565" cy="574019"/>
            </a:xfrm>
            <a:prstGeom prst="bentConnector3">
              <a:avLst>
                <a:gd name="adj1" fmla="val 99911"/>
              </a:avLst>
            </a:prstGeom>
            <a:noFill/>
            <a:ln w="19046" cap="flat">
              <a:solidFill>
                <a:srgbClr val="000000"/>
              </a:solidFill>
              <a:prstDash val="solid"/>
              <a:miter/>
            </a:ln>
          </p:spPr>
        </p:cxnSp>
        <p:pic>
          <p:nvPicPr>
            <p:cNvPr id="79" name="Picture 39">
              <a:extLst>
                <a:ext uri="{FF2B5EF4-FFF2-40B4-BE49-F238E27FC236}">
                  <a16:creationId xmlns:a16="http://schemas.microsoft.com/office/drawing/2014/main" id="{CA5D8214-A923-C30B-E745-B0B356DD0D6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56065" y="3500131"/>
              <a:ext cx="3513042" cy="1988655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80" name="Group 40">
              <a:extLst>
                <a:ext uri="{FF2B5EF4-FFF2-40B4-BE49-F238E27FC236}">
                  <a16:creationId xmlns:a16="http://schemas.microsoft.com/office/drawing/2014/main" id="{55228E41-CF08-852F-3F66-9307E0DAFD0C}"/>
                </a:ext>
              </a:extLst>
            </p:cNvPr>
            <p:cNvGrpSpPr/>
            <p:nvPr/>
          </p:nvGrpSpPr>
          <p:grpSpPr>
            <a:xfrm>
              <a:off x="2774490" y="2863196"/>
              <a:ext cx="498796" cy="498796"/>
              <a:chOff x="2774490" y="2863196"/>
              <a:chExt cx="498796" cy="498796"/>
            </a:xfrm>
          </p:grpSpPr>
          <p:sp>
            <p:nvSpPr>
              <p:cNvPr id="85" name="Oval 44">
                <a:extLst>
                  <a:ext uri="{FF2B5EF4-FFF2-40B4-BE49-F238E27FC236}">
                    <a16:creationId xmlns:a16="http://schemas.microsoft.com/office/drawing/2014/main" id="{B4765603-EA26-A796-2F37-026DF262A96E}"/>
                  </a:ext>
                </a:extLst>
              </p:cNvPr>
              <p:cNvSpPr/>
              <p:nvPr/>
            </p:nvSpPr>
            <p:spPr>
              <a:xfrm>
                <a:off x="2774490" y="2863196"/>
                <a:ext cx="498796" cy="498796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FFFFFF"/>
              </a:solidFill>
              <a:ln w="2857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400" b="0" i="0" u="none" strike="noStrike" kern="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86" name="TextBox 45">
                <a:extLst>
                  <a:ext uri="{FF2B5EF4-FFF2-40B4-BE49-F238E27FC236}">
                    <a16:creationId xmlns:a16="http://schemas.microsoft.com/office/drawing/2014/main" id="{2705B22B-0FB6-D100-A70F-A4CDBE4A6232}"/>
                  </a:ext>
                </a:extLst>
              </p:cNvPr>
              <p:cNvSpPr txBox="1"/>
              <p:nvPr/>
            </p:nvSpPr>
            <p:spPr>
              <a:xfrm>
                <a:off x="2846051" y="2919222"/>
                <a:ext cx="346338" cy="386754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1" compatLnSpc="1">
                <a:sp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V</a:t>
                </a:r>
                <a:endParaRPr lang="en-GB" sz="2000" b="0" i="0" u="none" strike="noStrike" kern="1200" cap="none" spc="0" baseline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</p:grpSp>
        <p:sp>
          <p:nvSpPr>
            <p:cNvPr id="81" name="TextBox 41">
              <a:extLst>
                <a:ext uri="{FF2B5EF4-FFF2-40B4-BE49-F238E27FC236}">
                  <a16:creationId xmlns:a16="http://schemas.microsoft.com/office/drawing/2014/main" id="{A5B08B61-0E27-58FF-85A8-3B15ADDE0BDE}"/>
                </a:ext>
              </a:extLst>
            </p:cNvPr>
            <p:cNvSpPr txBox="1"/>
            <p:nvPr/>
          </p:nvSpPr>
          <p:spPr>
            <a:xfrm>
              <a:off x="1794592" y="5503462"/>
              <a:ext cx="2393606" cy="698720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0" u="none" strike="noStrike" kern="1200" cap="none" spc="0" baseline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rPr>
                <a:t>Waveguide cross-section</a:t>
              </a:r>
            </a:p>
            <a:p>
              <a:pPr marL="0" marR="0" lvl="0" indent="0" algn="ctr" defTabSz="914400" rtl="0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0" u="none" strike="noStrike" kern="1200" cap="none" spc="0" baseline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rPr>
                <a:t>Reverse biased </a:t>
              </a:r>
              <a:r>
                <a:rPr lang="en-US" sz="1400" b="0" i="0" u="none" strike="noStrike" kern="1200" cap="none" spc="0" baseline="0">
                  <a:solidFill>
                    <a:srgbClr val="0070C0"/>
                  </a:solidFill>
                  <a:uFillTx/>
                  <a:latin typeface="Arial" pitchFamily="34"/>
                  <a:cs typeface="Arial" pitchFamily="34"/>
                </a:rPr>
                <a:t>p</a:t>
              </a:r>
              <a:r>
                <a:rPr lang="en-US" sz="1400" b="0" i="0" u="none" strike="noStrike" kern="1200" cap="none" spc="0" baseline="0">
                  <a:solidFill>
                    <a:srgbClr val="FF0000"/>
                  </a:solidFill>
                  <a:uFillTx/>
                  <a:latin typeface="Arial" pitchFamily="34"/>
                  <a:cs typeface="Arial" pitchFamily="34"/>
                </a:rPr>
                <a:t>n </a:t>
              </a:r>
              <a:r>
                <a:rPr lang="en-US" sz="1400" b="0" i="0" u="none" strike="noStrike" kern="1200" cap="none" spc="0" baseline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rPr>
                <a:t>Junction</a:t>
              </a:r>
              <a:endPara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endParaRPr>
            </a:p>
          </p:txBody>
        </p:sp>
        <p:sp>
          <p:nvSpPr>
            <p:cNvPr id="82" name="TextBox 42">
              <a:extLst>
                <a:ext uri="{FF2B5EF4-FFF2-40B4-BE49-F238E27FC236}">
                  <a16:creationId xmlns:a16="http://schemas.microsoft.com/office/drawing/2014/main" id="{78836FEF-D373-4A84-78FD-7909D9B42279}"/>
                </a:ext>
              </a:extLst>
            </p:cNvPr>
            <p:cNvSpPr txBox="1"/>
            <p:nvPr/>
          </p:nvSpPr>
          <p:spPr>
            <a:xfrm>
              <a:off x="3327785" y="2778596"/>
              <a:ext cx="279221" cy="29750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0" u="none" strike="noStrike" kern="1200" cap="none" spc="0" baseline="0">
                  <a:solidFill>
                    <a:srgbClr val="0070C0"/>
                  </a:solidFill>
                  <a:uFillTx/>
                  <a:latin typeface="Arial" pitchFamily="34"/>
                  <a:cs typeface="Arial" pitchFamily="34"/>
                </a:rPr>
                <a:t>+</a:t>
              </a:r>
              <a:endParaRPr lang="en-GB" sz="1400" b="0" i="0" u="none" strike="noStrike" kern="1200" cap="none" spc="0" baseline="0">
                <a:solidFill>
                  <a:srgbClr val="FC9204"/>
                </a:solidFill>
                <a:uFillTx/>
                <a:latin typeface="Arial" pitchFamily="34"/>
                <a:cs typeface="Arial" pitchFamily="34"/>
              </a:endParaRPr>
            </a:p>
          </p:txBody>
        </p:sp>
        <p:sp>
          <p:nvSpPr>
            <p:cNvPr id="83" name="TextBox 43">
              <a:extLst>
                <a:ext uri="{FF2B5EF4-FFF2-40B4-BE49-F238E27FC236}">
                  <a16:creationId xmlns:a16="http://schemas.microsoft.com/office/drawing/2014/main" id="{52738D3D-0F58-0BFF-CECA-7474E0C5B2FF}"/>
                </a:ext>
              </a:extLst>
            </p:cNvPr>
            <p:cNvSpPr txBox="1"/>
            <p:nvPr/>
          </p:nvSpPr>
          <p:spPr>
            <a:xfrm>
              <a:off x="2499512" y="2778596"/>
              <a:ext cx="235832" cy="29750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0" u="none" strike="noStrike" kern="1200" cap="none" spc="0" baseline="0">
                  <a:solidFill>
                    <a:srgbClr val="0070C0"/>
                  </a:solidFill>
                  <a:uFillTx/>
                  <a:latin typeface="Arial" pitchFamily="34"/>
                  <a:cs typeface="Arial" pitchFamily="34"/>
                </a:rPr>
                <a:t>-</a:t>
              </a:r>
              <a:endParaRPr lang="en-GB" sz="1400" b="0" i="0" u="none" strike="noStrike" kern="1200" cap="none" spc="0" baseline="0">
                <a:solidFill>
                  <a:srgbClr val="FC9204"/>
                </a:solidFill>
                <a:uFillTx/>
                <a:latin typeface="Arial" pitchFamily="34"/>
                <a:cs typeface="Arial" pitchFamily="34"/>
              </a:endParaRPr>
            </a:p>
          </p:txBody>
        </p:sp>
        <p:pic>
          <p:nvPicPr>
            <p:cNvPr id="84" name="OSA Image" descr="OSA Image">
              <a:extLst>
                <a:ext uri="{FF2B5EF4-FFF2-40B4-BE49-F238E27FC236}">
                  <a16:creationId xmlns:a16="http://schemas.microsoft.com/office/drawing/2014/main" id="{157D7C54-1772-D340-88BF-995306D10BD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8103" t="48931" r="84647" b="40856"/>
            <a:stretch>
              <a:fillRect/>
            </a:stretch>
          </p:blipFill>
          <p:spPr>
            <a:xfrm rot="5400013">
              <a:off x="2820004" y="4128301"/>
              <a:ext cx="362358" cy="526264"/>
            </a:xfrm>
            <a:prstGeom prst="rect">
              <a:avLst/>
            </a:prstGeom>
            <a:noFill/>
            <a:ln cap="flat">
              <a:noFill/>
            </a:ln>
          </p:spPr>
        </p:pic>
      </p:grpSp>
      <p:sp>
        <p:nvSpPr>
          <p:cNvPr id="87" name="TextBox 34">
            <a:extLst>
              <a:ext uri="{FF2B5EF4-FFF2-40B4-BE49-F238E27FC236}">
                <a16:creationId xmlns:a16="http://schemas.microsoft.com/office/drawing/2014/main" id="{493C8EA6-334A-DFB4-398B-7BDB8908069C}"/>
              </a:ext>
            </a:extLst>
          </p:cNvPr>
          <p:cNvSpPr txBox="1"/>
          <p:nvPr/>
        </p:nvSpPr>
        <p:spPr>
          <a:xfrm>
            <a:off x="10003329" y="3337802"/>
            <a:ext cx="1500347" cy="307777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Electrical contacts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5871BB9-F633-13DE-FF41-8F2B34317E9B}"/>
              </a:ext>
            </a:extLst>
          </p:cNvPr>
          <p:cNvSpPr txBox="1"/>
          <p:nvPr/>
        </p:nvSpPr>
        <p:spPr>
          <a:xfrm>
            <a:off x="8438532" y="2509237"/>
            <a:ext cx="997710" cy="307777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Waveguide</a:t>
            </a:r>
          </a:p>
        </p:txBody>
      </p:sp>
      <p:cxnSp>
        <p:nvCxnSpPr>
          <p:cNvPr id="89" name="Straight Arrow Connector 25">
            <a:extLst>
              <a:ext uri="{FF2B5EF4-FFF2-40B4-BE49-F238E27FC236}">
                <a16:creationId xmlns:a16="http://schemas.microsoft.com/office/drawing/2014/main" id="{8A396F80-14A2-4EB5-6D8B-64CCEF96AA6A}"/>
              </a:ext>
            </a:extLst>
          </p:cNvPr>
          <p:cNvCxnSpPr>
            <a:cxnSpLocks/>
          </p:cNvCxnSpPr>
          <p:nvPr/>
        </p:nvCxnSpPr>
        <p:spPr>
          <a:xfrm flipV="1">
            <a:off x="9387058" y="2212507"/>
            <a:ext cx="548541" cy="384909"/>
          </a:xfrm>
          <a:prstGeom prst="straightConnector1">
            <a:avLst/>
          </a:prstGeom>
          <a:noFill/>
          <a:ln w="9528" cap="flat">
            <a:solidFill>
              <a:srgbClr val="C00000"/>
            </a:solidFill>
            <a:prstDash val="solid"/>
            <a:miter/>
            <a:tailEnd type="arrow"/>
          </a:ln>
        </p:spPr>
      </p:cxnSp>
      <p:grpSp>
        <p:nvGrpSpPr>
          <p:cNvPr id="90" name="Group 89">
            <a:extLst>
              <a:ext uri="{FF2B5EF4-FFF2-40B4-BE49-F238E27FC236}">
                <a16:creationId xmlns:a16="http://schemas.microsoft.com/office/drawing/2014/main" id="{DC18EFAA-89E2-5757-16FA-2AA1ADA00E4A}"/>
              </a:ext>
            </a:extLst>
          </p:cNvPr>
          <p:cNvGrpSpPr/>
          <p:nvPr/>
        </p:nvGrpSpPr>
        <p:grpSpPr>
          <a:xfrm>
            <a:off x="8207275" y="4867032"/>
            <a:ext cx="770935" cy="338554"/>
            <a:chOff x="8739725" y="5057532"/>
            <a:chExt cx="770935" cy="338554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A33F04B3-CEDA-464B-587A-25B242892010}"/>
                </a:ext>
              </a:extLst>
            </p:cNvPr>
            <p:cNvCxnSpPr/>
            <p:nvPr/>
          </p:nvCxnSpPr>
          <p:spPr>
            <a:xfrm>
              <a:off x="8739725" y="5228799"/>
              <a:ext cx="375353" cy="0"/>
            </a:xfrm>
            <a:prstGeom prst="line">
              <a:avLst/>
            </a:prstGeom>
            <a:ln w="15875">
              <a:solidFill>
                <a:srgbClr val="3810E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E0D9764D-E39F-3925-B58F-D0ED23F39612}"/>
                </a:ext>
              </a:extLst>
            </p:cNvPr>
            <p:cNvSpPr txBox="1"/>
            <p:nvPr/>
          </p:nvSpPr>
          <p:spPr>
            <a:xfrm>
              <a:off x="9140046" y="5057532"/>
              <a:ext cx="3706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V</a:t>
              </a:r>
              <a:r>
                <a:rPr lang="en-GB" sz="1600" baseline="-25000" dirty="0"/>
                <a:t>0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21D28AA3-CF77-EEE5-184F-9463D6656430}"/>
              </a:ext>
            </a:extLst>
          </p:cNvPr>
          <p:cNvGrpSpPr/>
          <p:nvPr/>
        </p:nvGrpSpPr>
        <p:grpSpPr>
          <a:xfrm>
            <a:off x="8217003" y="5103189"/>
            <a:ext cx="752521" cy="338554"/>
            <a:chOff x="8749453" y="5293689"/>
            <a:chExt cx="752521" cy="338554"/>
          </a:xfrm>
        </p:grpSpPr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52352AE4-FFD0-02B2-2A55-C5B96A710D5E}"/>
                </a:ext>
              </a:extLst>
            </p:cNvPr>
            <p:cNvCxnSpPr/>
            <p:nvPr/>
          </p:nvCxnSpPr>
          <p:spPr>
            <a:xfrm>
              <a:off x="8749453" y="5463374"/>
              <a:ext cx="375353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673056A4-5163-2A11-977A-F1C2AB451254}"/>
                </a:ext>
              </a:extLst>
            </p:cNvPr>
            <p:cNvSpPr txBox="1"/>
            <p:nvPr/>
          </p:nvSpPr>
          <p:spPr>
            <a:xfrm>
              <a:off x="9131360" y="5293689"/>
              <a:ext cx="3706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V</a:t>
              </a:r>
              <a:r>
                <a:rPr lang="en-GB" sz="1600" baseline="-25000" dirty="0"/>
                <a:t>1</a:t>
              </a:r>
            </a:p>
          </p:txBody>
        </p:sp>
      </p:grp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ADD9E037-E257-FCA3-5486-49ACBC1A3D3A}"/>
              </a:ext>
            </a:extLst>
          </p:cNvPr>
          <p:cNvCxnSpPr>
            <a:cxnSpLocks/>
          </p:cNvCxnSpPr>
          <p:nvPr/>
        </p:nvCxnSpPr>
        <p:spPr>
          <a:xfrm flipV="1">
            <a:off x="4805321" y="2790523"/>
            <a:ext cx="1586942" cy="973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6A73BEED-2A8C-07F9-B373-A96307849353}"/>
              </a:ext>
            </a:extLst>
          </p:cNvPr>
          <p:cNvGrpSpPr/>
          <p:nvPr/>
        </p:nvGrpSpPr>
        <p:grpSpPr>
          <a:xfrm>
            <a:off x="4745149" y="1007723"/>
            <a:ext cx="4507950" cy="2196449"/>
            <a:chOff x="310322" y="3425619"/>
            <a:chExt cx="5076510" cy="2473473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8C0CA0F4-1288-4391-CBC5-E8A4977294D7}"/>
                </a:ext>
              </a:extLst>
            </p:cNvPr>
            <p:cNvGrpSpPr/>
            <p:nvPr/>
          </p:nvGrpSpPr>
          <p:grpSpPr>
            <a:xfrm>
              <a:off x="310322" y="3425619"/>
              <a:ext cx="5076510" cy="2265091"/>
              <a:chOff x="1048951" y="3044257"/>
              <a:chExt cx="5076510" cy="2265091"/>
            </a:xfrm>
          </p:grpSpPr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47E3E801-3511-2B59-2891-4B72F3392E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76670" y="3044257"/>
                <a:ext cx="0" cy="496181"/>
              </a:xfrm>
              <a:prstGeom prst="line">
                <a:avLst/>
              </a:prstGeom>
              <a:ln w="19050">
                <a:solidFill>
                  <a:srgbClr val="FF0000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33122DCF-94C4-4075-2E3F-0BBB3A0273A8}"/>
                  </a:ext>
                </a:extLst>
              </p:cNvPr>
              <p:cNvSpPr txBox="1"/>
              <p:nvPr/>
            </p:nvSpPr>
            <p:spPr>
              <a:xfrm>
                <a:off x="1048951" y="4661100"/>
                <a:ext cx="1111997" cy="648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/>
                  <a:t>Electrical</a:t>
                </a:r>
              </a:p>
              <a:p>
                <a:pPr algn="ctr"/>
                <a:r>
                  <a:rPr lang="en-GB" sz="1400" dirty="0"/>
                  <a:t>data</a:t>
                </a:r>
              </a:p>
            </p:txBody>
          </p: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6D79F676-7BB0-8ABD-B41F-BAE216C3B8D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495449" y="3625479"/>
                <a:ext cx="4630012" cy="0"/>
              </a:xfrm>
              <a:prstGeom prst="line">
                <a:avLst/>
              </a:prstGeom>
              <a:ln w="76200" cmpd="sng">
                <a:solidFill>
                  <a:srgbClr val="FF99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001044D5-3E91-A4CA-EF9C-6CFE7A287139}"/>
                  </a:ext>
                </a:extLst>
              </p:cNvPr>
              <p:cNvSpPr/>
              <p:nvPr/>
            </p:nvSpPr>
            <p:spPr>
              <a:xfrm>
                <a:off x="3206960" y="3814624"/>
                <a:ext cx="1427506" cy="1300130"/>
              </a:xfrm>
              <a:prstGeom prst="ellipse">
                <a:avLst/>
              </a:prstGeom>
              <a:ln w="1524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400">
                  <a:solidFill>
                    <a:srgbClr val="0055A0"/>
                  </a:solidFill>
                </a:endParaRPr>
              </a:p>
            </p:txBody>
          </p:sp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A298E300-9C11-BF8F-F861-15BD1CAECC6C}"/>
                  </a:ext>
                </a:extLst>
              </p:cNvPr>
              <p:cNvSpPr/>
              <p:nvPr/>
            </p:nvSpPr>
            <p:spPr>
              <a:xfrm>
                <a:off x="3355858" y="3959321"/>
                <a:ext cx="1155777" cy="1020208"/>
              </a:xfrm>
              <a:prstGeom prst="ellipse">
                <a:avLst/>
              </a:prstGeom>
              <a:ln w="1524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solidFill>
                    <a:srgbClr val="0055A0"/>
                  </a:solidFill>
                </a:endParaRPr>
              </a:p>
            </p:txBody>
          </p:sp>
          <p:pic>
            <p:nvPicPr>
              <p:cNvPr id="105" name="Picture 104">
                <a:extLst>
                  <a:ext uri="{FF2B5EF4-FFF2-40B4-BE49-F238E27FC236}">
                    <a16:creationId xmlns:a16="http://schemas.microsoft.com/office/drawing/2014/main" id="{A20C9AE7-B658-2498-DB17-001DA64783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9261" y="4020729"/>
                <a:ext cx="1193249" cy="876937"/>
              </a:xfrm>
              <a:prstGeom prst="rect">
                <a:avLst/>
              </a:prstGeom>
              <a:effectLst/>
            </p:spPr>
          </p:pic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F6D7ED1E-59F4-581E-0DD8-D24D73E4B49F}"/>
                  </a:ext>
                </a:extLst>
              </p:cNvPr>
              <p:cNvSpPr txBox="1"/>
              <p:nvPr/>
            </p:nvSpPr>
            <p:spPr>
              <a:xfrm>
                <a:off x="4511635" y="3229807"/>
                <a:ext cx="1066638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dirty="0"/>
                  <a:t>Optical data</a:t>
                </a: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131F13B5-8413-3A20-CCB3-3A372F4BD632}"/>
                  </a:ext>
                </a:extLst>
              </p:cNvPr>
              <p:cNvSpPr txBox="1"/>
              <p:nvPr/>
            </p:nvSpPr>
            <p:spPr>
              <a:xfrm>
                <a:off x="1582101" y="3251755"/>
                <a:ext cx="965329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/>
                  <a:t>Input laser</a:t>
                </a:r>
                <a:endParaRPr lang="en-GB" sz="1400" dirty="0"/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27C4A30D-D55C-DFA0-63D2-5CA7A9674483}"/>
                  </a:ext>
                </a:extLst>
              </p:cNvPr>
              <p:cNvSpPr txBox="1"/>
              <p:nvPr/>
            </p:nvSpPr>
            <p:spPr>
              <a:xfrm>
                <a:off x="2192541" y="4225434"/>
                <a:ext cx="559769" cy="2975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000" baseline="-25000" dirty="0"/>
                  <a:t>Δλ</a:t>
                </a:r>
                <a:r>
                  <a:rPr lang="en-US" sz="2000" baseline="-25000" dirty="0"/>
                  <a:t>(V)</a:t>
                </a:r>
                <a:endParaRPr lang="en-GB" sz="2000" baseline="-25000" dirty="0"/>
              </a:p>
            </p:txBody>
          </p:sp>
          <p:pic>
            <p:nvPicPr>
              <p:cNvPr id="109" name="Picture 26">
                <a:extLst>
                  <a:ext uri="{FF2B5EF4-FFF2-40B4-BE49-F238E27FC236}">
                    <a16:creationId xmlns:a16="http://schemas.microsoft.com/office/drawing/2014/main" id="{6FD8BF28-1BEB-6AE7-91F4-F2405C1DE6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rgbClr val="FF0000">
                    <a:tint val="45000"/>
                    <a:satMod val="400000"/>
                  </a:srgbClr>
                </a:duotone>
              </a:blip>
              <a:srcRect l="13768" t="26728" r="7893" b="20349"/>
              <a:stretch>
                <a:fillRect/>
              </a:stretch>
            </p:blipFill>
            <p:spPr>
              <a:xfrm>
                <a:off x="5551859" y="3099355"/>
                <a:ext cx="495056" cy="496181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pic>
            <p:nvPicPr>
              <p:cNvPr id="110" name="Picture 26">
                <a:extLst>
                  <a:ext uri="{FF2B5EF4-FFF2-40B4-BE49-F238E27FC236}">
                    <a16:creationId xmlns:a16="http://schemas.microsoft.com/office/drawing/2014/main" id="{364E83DD-06D9-042D-BCB1-8B56A85D93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rgbClr val="7030A0">
                    <a:tint val="45000"/>
                    <a:satMod val="400000"/>
                  </a:srgbClr>
                </a:duotone>
              </a:blip>
              <a:srcRect l="13768" t="26728" r="7893" b="20349"/>
              <a:stretch>
                <a:fillRect/>
              </a:stretch>
            </p:blipFill>
            <p:spPr>
              <a:xfrm>
                <a:off x="1412311" y="4198520"/>
                <a:ext cx="495056" cy="510621"/>
              </a:xfrm>
              <a:prstGeom prst="rect">
                <a:avLst/>
              </a:prstGeom>
              <a:noFill/>
              <a:ln cap="flat">
                <a:noFill/>
              </a:ln>
            </p:spPr>
          </p:pic>
        </p:grp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1D68F351-3842-5E10-F743-CCF3DE664A9E}"/>
                </a:ext>
              </a:extLst>
            </p:cNvPr>
            <p:cNvSpPr txBox="1"/>
            <p:nvPr/>
          </p:nvSpPr>
          <p:spPr>
            <a:xfrm>
              <a:off x="2553042" y="5529761"/>
              <a:ext cx="1321196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p-n junction</a:t>
              </a:r>
            </a:p>
          </p:txBody>
        </p:sp>
      </p:grp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5B92FD07-1677-89BE-CFC0-124C7DC54287}"/>
              </a:ext>
            </a:extLst>
          </p:cNvPr>
          <p:cNvCxnSpPr>
            <a:cxnSpLocks/>
          </p:cNvCxnSpPr>
          <p:nvPr/>
        </p:nvCxnSpPr>
        <p:spPr>
          <a:xfrm flipV="1">
            <a:off x="6479581" y="2124682"/>
            <a:ext cx="774557" cy="606622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E8F4EBD3-9F97-0EF6-C695-8AD1B5FB790E}"/>
              </a:ext>
            </a:extLst>
          </p:cNvPr>
          <p:cNvGrpSpPr/>
          <p:nvPr/>
        </p:nvGrpSpPr>
        <p:grpSpPr>
          <a:xfrm>
            <a:off x="6966244" y="4267203"/>
            <a:ext cx="5132593" cy="1485525"/>
            <a:chOff x="6966244" y="4267203"/>
            <a:chExt cx="5132593" cy="1485525"/>
          </a:xfrm>
        </p:grpSpPr>
        <p:cxnSp>
          <p:nvCxnSpPr>
            <p:cNvPr id="113" name="Straight Connector 217">
              <a:extLst>
                <a:ext uri="{FF2B5EF4-FFF2-40B4-BE49-F238E27FC236}">
                  <a16:creationId xmlns:a16="http://schemas.microsoft.com/office/drawing/2014/main" id="{185336F9-4CBB-EA9E-A5B4-CBE2EF412E18}"/>
                </a:ext>
              </a:extLst>
            </p:cNvPr>
            <p:cNvCxnSpPr/>
            <p:nvPr/>
          </p:nvCxnSpPr>
          <p:spPr>
            <a:xfrm flipH="1">
              <a:off x="6966244" y="5559433"/>
              <a:ext cx="2502475" cy="0"/>
            </a:xfrm>
            <a:prstGeom prst="straightConnector1">
              <a:avLst/>
            </a:prstGeom>
            <a:noFill/>
            <a:ln w="9528" cap="flat">
              <a:solidFill>
                <a:srgbClr val="7F7F7F"/>
              </a:solidFill>
              <a:custDash>
                <a:ds d="100000" sp="100000"/>
              </a:custDash>
              <a:miter/>
            </a:ln>
          </p:spPr>
        </p:cxnSp>
        <p:cxnSp>
          <p:nvCxnSpPr>
            <p:cNvPr id="114" name="Straight Connector 218">
              <a:extLst>
                <a:ext uri="{FF2B5EF4-FFF2-40B4-BE49-F238E27FC236}">
                  <a16:creationId xmlns:a16="http://schemas.microsoft.com/office/drawing/2014/main" id="{A4B0E1CA-2E96-851A-F5A2-0186EB0CDBDE}"/>
                </a:ext>
              </a:extLst>
            </p:cNvPr>
            <p:cNvCxnSpPr/>
            <p:nvPr/>
          </p:nvCxnSpPr>
          <p:spPr>
            <a:xfrm flipH="1">
              <a:off x="6982704" y="4427833"/>
              <a:ext cx="2480310" cy="0"/>
            </a:xfrm>
            <a:prstGeom prst="straightConnector1">
              <a:avLst/>
            </a:prstGeom>
            <a:noFill/>
            <a:ln w="9528" cap="flat">
              <a:solidFill>
                <a:srgbClr val="7F7F7F"/>
              </a:solidFill>
              <a:custDash>
                <a:ds d="100000" sp="100000"/>
              </a:custDash>
              <a:miter/>
            </a:ln>
          </p:spPr>
        </p:cxnSp>
        <p:pic>
          <p:nvPicPr>
            <p:cNvPr id="115" name="Picture 26">
              <a:extLst>
                <a:ext uri="{FF2B5EF4-FFF2-40B4-BE49-F238E27FC236}">
                  <a16:creationId xmlns:a16="http://schemas.microsoft.com/office/drawing/2014/main" id="{C5C0CDFB-C9AD-8756-8665-3E32A190C23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13768" t="26728" r="7893" b="20349"/>
            <a:stretch>
              <a:fillRect/>
            </a:stretch>
          </p:blipFill>
          <p:spPr>
            <a:xfrm>
              <a:off x="9501602" y="4267203"/>
              <a:ext cx="1898385" cy="1485525"/>
            </a:xfrm>
            <a:prstGeom prst="rect">
              <a:avLst/>
            </a:prstGeom>
            <a:noFill/>
            <a:ln cap="flat">
              <a:noFill/>
            </a:ln>
          </p:spPr>
        </p:pic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EAED023E-589A-5350-F383-20B4B2364D09}"/>
                </a:ext>
              </a:extLst>
            </p:cNvPr>
            <p:cNvCxnSpPr>
              <a:cxnSpLocks/>
            </p:cNvCxnSpPr>
            <p:nvPr/>
          </p:nvCxnSpPr>
          <p:spPr>
            <a:xfrm>
              <a:off x="11491011" y="4371478"/>
              <a:ext cx="0" cy="1205162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EFE2D618-6647-0766-2C21-61A2ED7117E2}"/>
                </a:ext>
              </a:extLst>
            </p:cNvPr>
            <p:cNvSpPr txBox="1"/>
            <p:nvPr/>
          </p:nvSpPr>
          <p:spPr>
            <a:xfrm>
              <a:off x="11431667" y="4837245"/>
              <a:ext cx="6671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OMA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84593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7AA88-9B22-D26F-3EFD-ACCE06A57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tolerance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1998C-A85D-10F5-EDA7-1D5F7465F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15</a:t>
            </a:fld>
            <a:endParaRPr lang="en-GB" dirty="0"/>
          </a:p>
        </p:txBody>
      </p:sp>
      <p:pic>
        <p:nvPicPr>
          <p:cNvPr id="3" name="Picture 2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F21B567C-3321-AB0B-5506-D5173D3E31D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0247" y="2848099"/>
            <a:ext cx="3893062" cy="2606953"/>
          </a:xfrm>
          <a:prstGeom prst="rect">
            <a:avLst/>
          </a:prstGeom>
        </p:spPr>
      </p:pic>
      <p:pic>
        <p:nvPicPr>
          <p:cNvPr id="5" name="Picture 4" descr="A rainbow colored line on a black background&#10;&#10;Description automatically generated">
            <a:extLst>
              <a:ext uri="{FF2B5EF4-FFF2-40B4-BE49-F238E27FC236}">
                <a16:creationId xmlns:a16="http://schemas.microsoft.com/office/drawing/2014/main" id="{E46157EA-73AD-7021-B34B-AA7D167B5ED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77" y="2860455"/>
            <a:ext cx="4149470" cy="25945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FFBB38-1FC7-A791-4266-ABC07AD5AA31}"/>
              </a:ext>
            </a:extLst>
          </p:cNvPr>
          <p:cNvSpPr txBox="1"/>
          <p:nvPr/>
        </p:nvSpPr>
        <p:spPr>
          <a:xfrm>
            <a:off x="1921109" y="2563205"/>
            <a:ext cx="3366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Silicon photonics Ring Modulators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2C94AB-154C-3BF9-412A-EE357EA10218}"/>
              </a:ext>
            </a:extLst>
          </p:cNvPr>
          <p:cNvSpPr txBox="1"/>
          <p:nvPr/>
        </p:nvSpPr>
        <p:spPr>
          <a:xfrm>
            <a:off x="8574893" y="2698246"/>
            <a:ext cx="2705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Integrated Ge Photodiodes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B7A79E-80E9-8B24-F0DE-96EA38134890}"/>
              </a:ext>
            </a:extLst>
          </p:cNvPr>
          <p:cNvSpPr txBox="1"/>
          <p:nvPr/>
        </p:nvSpPr>
        <p:spPr>
          <a:xfrm>
            <a:off x="5583443" y="5457722"/>
            <a:ext cx="1083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&gt; 10 MGy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47419A-AFD5-977E-22E4-9C11AFECCBF3}"/>
              </a:ext>
            </a:extLst>
          </p:cNvPr>
          <p:cNvSpPr txBox="1"/>
          <p:nvPr/>
        </p:nvSpPr>
        <p:spPr>
          <a:xfrm>
            <a:off x="1282281" y="5453229"/>
            <a:ext cx="1756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&gt; 3.5x10</a:t>
            </a:r>
            <a:r>
              <a:rPr lang="en-US" baseline="30000" dirty="0"/>
              <a:t>16</a:t>
            </a:r>
            <a:r>
              <a:rPr lang="en-US" dirty="0"/>
              <a:t> n/cm</a:t>
            </a:r>
            <a:r>
              <a:rPr lang="en-US" baseline="30000" dirty="0"/>
              <a:t>2</a:t>
            </a:r>
            <a:endParaRPr lang="en-GB" baseline="30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1B65B9-C7E4-1317-80D2-218BD8F1924B}"/>
              </a:ext>
            </a:extLst>
          </p:cNvPr>
          <p:cNvSpPr txBox="1"/>
          <p:nvPr/>
        </p:nvSpPr>
        <p:spPr>
          <a:xfrm>
            <a:off x="9699367" y="5453229"/>
            <a:ext cx="1581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&gt; 3x10</a:t>
            </a:r>
            <a:r>
              <a:rPr lang="en-US" baseline="30000" dirty="0"/>
              <a:t>16</a:t>
            </a:r>
            <a:r>
              <a:rPr lang="en-US" dirty="0"/>
              <a:t> n/cm</a:t>
            </a:r>
            <a:r>
              <a:rPr lang="en-US" baseline="30000" dirty="0"/>
              <a:t>2</a:t>
            </a:r>
            <a:endParaRPr lang="en-GB" baseline="30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C3FC84-442B-35CE-6EC0-F501E5A7E356}"/>
              </a:ext>
            </a:extLst>
          </p:cNvPr>
          <p:cNvSpPr txBox="1"/>
          <p:nvPr/>
        </p:nvSpPr>
        <p:spPr>
          <a:xfrm>
            <a:off x="219989" y="915455"/>
            <a:ext cx="11462070" cy="15747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Carried out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X-ray &amp; neutron irradiation test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with varying ring modulator temperatures</a:t>
            </a:r>
          </a:p>
          <a:p>
            <a:pPr marL="228600" lvl="1" indent="-2286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Neutron irradiation less damaging, independent of temperature</a:t>
            </a:r>
          </a:p>
          <a:p>
            <a:pPr marL="228600" lvl="1" indent="-2286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TID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potentially more damaging, can be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fully annealed with elevated temperature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using on-chip heaters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High-ﬂuence neutron irradiation of integrated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Ge-photodiodes</a:t>
            </a:r>
          </a:p>
          <a:p>
            <a:pPr marL="685800" lvl="2" indent="-2286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Limited impact, appear more tolerant than current discrete devices</a:t>
            </a:r>
          </a:p>
        </p:txBody>
      </p:sp>
      <p:pic>
        <p:nvPicPr>
          <p:cNvPr id="13" name="Picture 12" descr="A graph of a graph showing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EC4819E7-B5C5-555A-81BE-1ACC3686698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3400" y="3040516"/>
            <a:ext cx="4080928" cy="2408220"/>
          </a:xfrm>
          <a:prstGeom prst="rect">
            <a:avLst/>
          </a:prstGeom>
        </p:spPr>
      </p:pic>
      <p:sp>
        <p:nvSpPr>
          <p:cNvPr id="6" name="Footer Placeholder 35">
            <a:extLst>
              <a:ext uri="{FF2B5EF4-FFF2-40B4-BE49-F238E27FC236}">
                <a16:creationId xmlns:a16="http://schemas.microsoft.com/office/drawing/2014/main" id="{CA92C77C-EB1E-4A4C-08E0-9A1A7EC662CF}"/>
              </a:ext>
            </a:extLst>
          </p:cNvPr>
          <p:cNvSpPr txBox="1"/>
          <p:nvPr/>
        </p:nvSpPr>
        <p:spPr>
          <a:xfrm>
            <a:off x="4038600" y="6488697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carmelo.scarcella@cern.ch     03 October 2024</a:t>
            </a:r>
          </a:p>
        </p:txBody>
      </p:sp>
      <p:sp>
        <p:nvSpPr>
          <p:cNvPr id="14" name="Date Placeholder 31">
            <a:extLst>
              <a:ext uri="{FF2B5EF4-FFF2-40B4-BE49-F238E27FC236}">
                <a16:creationId xmlns:a16="http://schemas.microsoft.com/office/drawing/2014/main" id="{47F50887-DA7E-89FD-822F-302D73BC4E48}"/>
              </a:ext>
            </a:extLst>
          </p:cNvPr>
          <p:cNvSpPr txBox="1"/>
          <p:nvPr/>
        </p:nvSpPr>
        <p:spPr>
          <a:xfrm>
            <a:off x="219989" y="649287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TWEPP 2024</a:t>
            </a:r>
            <a:endParaRPr lang="en-GB" sz="11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ABECE75-B5FE-3FC6-36A5-209C98D1C675}"/>
              </a:ext>
            </a:extLst>
          </p:cNvPr>
          <p:cNvSpPr txBox="1"/>
          <p:nvPr/>
        </p:nvSpPr>
        <p:spPr>
          <a:xfrm>
            <a:off x="4260035" y="5819372"/>
            <a:ext cx="4080928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0" i="0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M. </a:t>
            </a:r>
            <a:r>
              <a:rPr lang="en-GB" sz="1100" b="0" i="0" dirty="0" err="1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Lalović</a:t>
            </a:r>
            <a:r>
              <a:rPr lang="en-GB" sz="1100" b="0" i="0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 </a:t>
            </a:r>
            <a:r>
              <a:rPr lang="en-GB" sz="1100" b="0" i="1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et al</a:t>
            </a:r>
            <a:r>
              <a:rPr lang="en-GB" sz="1100" b="0" i="0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., "Ionizing Radiation Effects in Silicon Photonics Modulators," in </a:t>
            </a:r>
            <a:r>
              <a:rPr lang="en-GB" sz="1100" b="0" i="1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IEEE Transactions on Nuclear Science</a:t>
            </a:r>
            <a:r>
              <a:rPr lang="en-GB" sz="1100" b="0" i="0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rPr>
              <a:t>, vol. 69, no. 7, pp. 1521-1526, July 2022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C65A0A-919E-8061-3C0A-BB4ACC49F921}"/>
              </a:ext>
            </a:extLst>
          </p:cNvPr>
          <p:cNvSpPr txBox="1"/>
          <p:nvPr/>
        </p:nvSpPr>
        <p:spPr>
          <a:xfrm>
            <a:off x="8111072" y="5819372"/>
            <a:ext cx="4080928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100" b="0" i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HelveticaNeue Regular"/>
              </a:defRPr>
            </a:lvl1pPr>
          </a:lstStyle>
          <a:p>
            <a:r>
              <a:rPr lang="en-GB" dirty="0"/>
              <a:t>L. </a:t>
            </a:r>
            <a:r>
              <a:rPr lang="en-GB" dirty="0" err="1"/>
              <a:t>Olanterä</a:t>
            </a:r>
            <a:r>
              <a:rPr lang="en-GB" dirty="0"/>
              <a:t> et al., "Effects of High Fluence Particle Irradiation on Germanium-on-Silicon Photodiodes," in IEEE Transactions on Nuclear Science, vol. 71, no. 4, pp. 728-735, April 2024</a:t>
            </a:r>
          </a:p>
        </p:txBody>
      </p:sp>
    </p:spTree>
    <p:extLst>
      <p:ext uri="{BB962C8B-B14F-4D97-AF65-F5344CB8AC3E}">
        <p14:creationId xmlns:p14="http://schemas.microsoft.com/office/powerpoint/2010/main" val="37699474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1998C-A85D-10F5-EDA7-1D5F7465F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16</a:t>
            </a:fld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22D20CA-D8DD-CA15-7825-C4524BBDE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270" y="982711"/>
            <a:ext cx="7537171" cy="201436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400" dirty="0"/>
              <a:t>Mode field diameter (MFD) at the single-mode fiber (SMF) facet ~10 µm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Sub-micron MFD into the Si waveguide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Tapered waveguide adapting the two MFDs</a:t>
            </a:r>
          </a:p>
          <a:p>
            <a:pPr>
              <a:lnSpc>
                <a:spcPct val="100000"/>
              </a:lnSpc>
            </a:pPr>
            <a:r>
              <a:rPr lang="en-US" sz="1400" b="1" dirty="0"/>
              <a:t>Sub-micron alignment tolerances </a:t>
            </a:r>
            <a:r>
              <a:rPr lang="en-US" sz="1400" dirty="0"/>
              <a:t>± 0.6 µm for 1 dB insertion loss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Similar alignment tolerances for vertical coupling and edge coupling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Fiber attachment to PICs requires machines based on </a:t>
            </a:r>
            <a:r>
              <a:rPr lang="en-US" sz="1400" b="1" dirty="0"/>
              <a:t>active alignment</a:t>
            </a:r>
            <a:endParaRPr lang="en-GB" sz="1400" b="1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9A698D7-8FEA-7B96-9683-179272D2A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63" y="124858"/>
            <a:ext cx="8719614" cy="602671"/>
          </a:xfrm>
        </p:spPr>
        <p:txBody>
          <a:bodyPr/>
          <a:lstStyle/>
          <a:p>
            <a:r>
              <a:rPr lang="en-US" dirty="0"/>
              <a:t>Fiber alignment tolerances</a:t>
            </a:r>
            <a:endParaRPr lang="en-GB" dirty="0"/>
          </a:p>
        </p:txBody>
      </p:sp>
      <p:sp>
        <p:nvSpPr>
          <p:cNvPr id="2" name="Footer Placeholder 35">
            <a:extLst>
              <a:ext uri="{FF2B5EF4-FFF2-40B4-BE49-F238E27FC236}">
                <a16:creationId xmlns:a16="http://schemas.microsoft.com/office/drawing/2014/main" id="{AD8FC3E7-8553-6D16-DA4E-29AF36FADA59}"/>
              </a:ext>
            </a:extLst>
          </p:cNvPr>
          <p:cNvSpPr txBox="1"/>
          <p:nvPr/>
        </p:nvSpPr>
        <p:spPr>
          <a:xfrm>
            <a:off x="4038600" y="6488697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carmelo.scarcella@cern.ch     03 October 2024</a:t>
            </a:r>
          </a:p>
        </p:txBody>
      </p:sp>
      <p:sp>
        <p:nvSpPr>
          <p:cNvPr id="3" name="Date Placeholder 31">
            <a:extLst>
              <a:ext uri="{FF2B5EF4-FFF2-40B4-BE49-F238E27FC236}">
                <a16:creationId xmlns:a16="http://schemas.microsoft.com/office/drawing/2014/main" id="{B057D83A-2A3F-897C-281D-989C9CE71AFE}"/>
              </a:ext>
            </a:extLst>
          </p:cNvPr>
          <p:cNvSpPr txBox="1"/>
          <p:nvPr/>
        </p:nvSpPr>
        <p:spPr>
          <a:xfrm>
            <a:off x="219989" y="649287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TWEPP 2024</a:t>
            </a:r>
            <a:endParaRPr lang="en-GB" sz="11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C775597-9626-8A4D-CBF6-917F6E9EE24D}"/>
              </a:ext>
            </a:extLst>
          </p:cNvPr>
          <p:cNvGrpSpPr/>
          <p:nvPr/>
        </p:nvGrpSpPr>
        <p:grpSpPr>
          <a:xfrm>
            <a:off x="9123977" y="982711"/>
            <a:ext cx="2422127" cy="2356826"/>
            <a:chOff x="326141" y="853008"/>
            <a:chExt cx="2048959" cy="2006914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BD785F9-2AAD-859A-22F4-E1AA301F3AD0}"/>
                </a:ext>
              </a:extLst>
            </p:cNvPr>
            <p:cNvSpPr/>
            <p:nvPr/>
          </p:nvSpPr>
          <p:spPr>
            <a:xfrm>
              <a:off x="356668" y="853008"/>
              <a:ext cx="1963286" cy="2006914"/>
            </a:xfrm>
            <a:prstGeom prst="ellipse">
              <a:avLst/>
            </a:prstGeom>
            <a:solidFill>
              <a:srgbClr val="4D4D4D">
                <a:lumMod val="20000"/>
                <a:lumOff val="80000"/>
              </a:srgbClr>
            </a:solidFill>
            <a:ln w="38100" cap="flat" cmpd="sng" algn="ctr">
              <a:solidFill>
                <a:srgbClr val="808080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E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6A85760-43B2-E316-6368-1077022C5670}"/>
                </a:ext>
              </a:extLst>
            </p:cNvPr>
            <p:cNvSpPr/>
            <p:nvPr/>
          </p:nvSpPr>
          <p:spPr>
            <a:xfrm>
              <a:off x="1295652" y="1994528"/>
              <a:ext cx="84917" cy="36393"/>
            </a:xfrm>
            <a:prstGeom prst="rect">
              <a:avLst/>
            </a:prstGeom>
            <a:solidFill>
              <a:srgbClr val="C00000"/>
            </a:solidFill>
            <a:ln w="3175" cap="flat" cmpd="sng" algn="ctr">
              <a:solidFill>
                <a:srgbClr val="7030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E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43C7A85-77D5-ED5B-B98D-902C45179626}"/>
                </a:ext>
              </a:extLst>
            </p:cNvPr>
            <p:cNvCxnSpPr/>
            <p:nvPr/>
          </p:nvCxnSpPr>
          <p:spPr>
            <a:xfrm>
              <a:off x="364671" y="1856465"/>
              <a:ext cx="1963286" cy="0"/>
            </a:xfrm>
            <a:prstGeom prst="line">
              <a:avLst/>
            </a:prstGeom>
            <a:noFill/>
            <a:ln w="25400" cap="flat" cmpd="sng" algn="ctr">
              <a:solidFill>
                <a:srgbClr val="0055A0"/>
              </a:solidFill>
              <a:prstDash val="dash"/>
              <a:headEnd type="stealth" w="lg" len="lg"/>
              <a:tailEnd type="stealth" w="lg" len="lg"/>
            </a:ln>
            <a:effectLst/>
          </p:spPr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D8A5692-FF25-9A6D-84F1-54F74CC4AF2F}"/>
                </a:ext>
              </a:extLst>
            </p:cNvPr>
            <p:cNvSpPr/>
            <p:nvPr/>
          </p:nvSpPr>
          <p:spPr>
            <a:xfrm>
              <a:off x="1088641" y="2030814"/>
              <a:ext cx="503916" cy="189369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E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0CBA15B-AD9A-A042-0C41-C115EF88FCBD}"/>
                </a:ext>
              </a:extLst>
            </p:cNvPr>
            <p:cNvSpPr txBox="1"/>
            <p:nvPr/>
          </p:nvSpPr>
          <p:spPr>
            <a:xfrm>
              <a:off x="428336" y="1632864"/>
              <a:ext cx="18522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E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cs typeface="Arial"/>
                </a:rPr>
                <a:t>~</a:t>
              </a:r>
              <a:r>
                <a:rPr kumimoji="0" lang="en-IE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10 </a:t>
              </a:r>
              <a:r>
                <a:rPr kumimoji="0" lang="en-IE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Symbol" pitchFamily="18" charset="2"/>
                </a:rPr>
                <a:t>m</a:t>
              </a:r>
              <a:r>
                <a:rPr kumimoji="0" lang="en-IE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m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1BF93A0-1739-A815-4C68-2050778EA9D3}"/>
                </a:ext>
              </a:extLst>
            </p:cNvPr>
            <p:cNvSpPr txBox="1"/>
            <p:nvPr/>
          </p:nvSpPr>
          <p:spPr>
            <a:xfrm>
              <a:off x="326141" y="1478930"/>
              <a:ext cx="20489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E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Candara" pitchFamily="34" charset="0"/>
                </a:rPr>
                <a:t>single mode optical fiber core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C2A4378-6F7F-337C-A799-EDD5B0D5787A}"/>
                </a:ext>
              </a:extLst>
            </p:cNvPr>
            <p:cNvSpPr txBox="1"/>
            <p:nvPr/>
          </p:nvSpPr>
          <p:spPr>
            <a:xfrm>
              <a:off x="623977" y="2227268"/>
              <a:ext cx="14398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E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Candara" pitchFamily="34" charset="0"/>
                </a:rPr>
                <a:t>Silicon waveguide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E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Candara" pitchFamily="34" charset="0"/>
                </a:rPr>
                <a:t>(o.22 </a:t>
              </a:r>
              <a:r>
                <a:rPr kumimoji="0" lang="en-IE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Symbol" pitchFamily="18" charset="2"/>
                </a:rPr>
                <a:t>m</a:t>
              </a:r>
              <a:r>
                <a:rPr kumimoji="0" lang="en-IE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Candara" pitchFamily="34" charset="0"/>
                </a:rPr>
                <a:t>m x 0.45 </a:t>
              </a:r>
              <a:r>
                <a:rPr kumimoji="0" lang="en-IE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Symbol" pitchFamily="18" charset="2"/>
                </a:rPr>
                <a:t>m</a:t>
              </a:r>
              <a:r>
                <a:rPr kumimoji="0" lang="en-IE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Candara" pitchFamily="34" charset="0"/>
                </a:rPr>
                <a:t>m)</a:t>
              </a: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37D8FBC-E862-5336-C105-ECDA9D232D9E}"/>
                </a:ext>
              </a:extLst>
            </p:cNvPr>
            <p:cNvCxnSpPr>
              <a:endCxn id="12" idx="0"/>
            </p:cNvCxnSpPr>
            <p:nvPr/>
          </p:nvCxnSpPr>
          <p:spPr>
            <a:xfrm flipV="1">
              <a:off x="1186059" y="2030814"/>
              <a:ext cx="154541" cy="234970"/>
            </a:xfrm>
            <a:prstGeom prst="line">
              <a:avLst/>
            </a:prstGeom>
            <a:noFill/>
            <a:ln w="9525" cap="flat" cmpd="sng" algn="ctr">
              <a:solidFill>
                <a:srgbClr val="0055A0"/>
              </a:solidFill>
              <a:prstDash val="solid"/>
              <a:tailEnd type="triangle"/>
            </a:ln>
            <a:effectLst/>
          </p:spPr>
        </p:cxnSp>
      </p:grpSp>
      <p:pic>
        <p:nvPicPr>
          <p:cNvPr id="42" name="Picture 41" descr="A rainbow colored oval with a scale&#10;&#10;Description automatically generated">
            <a:extLst>
              <a:ext uri="{FF2B5EF4-FFF2-40B4-BE49-F238E27FC236}">
                <a16:creationId xmlns:a16="http://schemas.microsoft.com/office/drawing/2014/main" id="{B40524FD-79CC-7FE9-1DF2-25D68AA3BED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0185" y="3008346"/>
            <a:ext cx="3658514" cy="3048535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4F48E453-15E7-9927-8989-FAE87F3A7F31}"/>
              </a:ext>
            </a:extLst>
          </p:cNvPr>
          <p:cNvGrpSpPr/>
          <p:nvPr/>
        </p:nvGrpSpPr>
        <p:grpSpPr>
          <a:xfrm>
            <a:off x="9795380" y="5383673"/>
            <a:ext cx="1382723" cy="1081598"/>
            <a:chOff x="10660889" y="5180633"/>
            <a:chExt cx="1382723" cy="1081598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62E7A353-45F9-A279-178C-16E42D156C73}"/>
                </a:ext>
              </a:extLst>
            </p:cNvPr>
            <p:cNvCxnSpPr/>
            <p:nvPr/>
          </p:nvCxnSpPr>
          <p:spPr>
            <a:xfrm flipV="1">
              <a:off x="11323763" y="5289121"/>
              <a:ext cx="0" cy="6000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E91DF4D-5238-B4FC-0A35-83EA00DF03D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68025" y="5883521"/>
              <a:ext cx="455737" cy="3516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275DD27F-C30E-E67E-97B1-75D0CAF3D11C}"/>
                </a:ext>
              </a:extLst>
            </p:cNvPr>
            <p:cNvCxnSpPr>
              <a:cxnSpLocks/>
            </p:cNvCxnSpPr>
            <p:nvPr/>
          </p:nvCxnSpPr>
          <p:spPr>
            <a:xfrm>
              <a:off x="11323763" y="5889196"/>
              <a:ext cx="474786" cy="33923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A0B972A-E685-DDD1-1A96-ACE12E1F829D}"/>
                </a:ext>
              </a:extLst>
            </p:cNvPr>
            <p:cNvSpPr txBox="1"/>
            <p:nvPr/>
          </p:nvSpPr>
          <p:spPr>
            <a:xfrm>
              <a:off x="11345108" y="5180633"/>
              <a:ext cx="3257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Z</a:t>
              </a:r>
              <a:endParaRPr lang="en-GB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AEFCFA7-BB91-7D61-224F-363F93C417E6}"/>
                </a:ext>
              </a:extLst>
            </p:cNvPr>
            <p:cNvSpPr txBox="1"/>
            <p:nvPr/>
          </p:nvSpPr>
          <p:spPr>
            <a:xfrm>
              <a:off x="11717882" y="5892899"/>
              <a:ext cx="3257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Y</a:t>
              </a:r>
              <a:endParaRPr lang="en-GB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6F1D644-CC4C-BA77-C93E-6B6CB42D118B}"/>
                </a:ext>
              </a:extLst>
            </p:cNvPr>
            <p:cNvSpPr txBox="1"/>
            <p:nvPr/>
          </p:nvSpPr>
          <p:spPr>
            <a:xfrm>
              <a:off x="10660889" y="5865862"/>
              <a:ext cx="3257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X</a:t>
              </a:r>
              <a:endParaRPr lang="en-GB" dirty="0"/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5AD2BE1-872A-6D5C-E7EE-37635B045382}"/>
              </a:ext>
            </a:extLst>
          </p:cNvPr>
          <p:cNvCxnSpPr>
            <a:cxnSpLocks/>
          </p:cNvCxnSpPr>
          <p:nvPr/>
        </p:nvCxnSpPr>
        <p:spPr>
          <a:xfrm>
            <a:off x="6877320" y="3429000"/>
            <a:ext cx="0" cy="2063160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58913D1-817D-9B39-5718-92355E782ED2}"/>
              </a:ext>
            </a:extLst>
          </p:cNvPr>
          <p:cNvCxnSpPr>
            <a:cxnSpLocks/>
          </p:cNvCxnSpPr>
          <p:nvPr/>
        </p:nvCxnSpPr>
        <p:spPr>
          <a:xfrm>
            <a:off x="5847009" y="4456086"/>
            <a:ext cx="2015544" cy="0"/>
          </a:xfrm>
          <a:prstGeom prst="line">
            <a:avLst/>
          </a:prstGeom>
          <a:ln w="1905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2470AAA-04DC-B911-698D-0BBA9CBDE6C6}"/>
              </a:ext>
            </a:extLst>
          </p:cNvPr>
          <p:cNvGrpSpPr/>
          <p:nvPr/>
        </p:nvGrpSpPr>
        <p:grpSpPr>
          <a:xfrm>
            <a:off x="9252404" y="3488017"/>
            <a:ext cx="3034470" cy="1856984"/>
            <a:chOff x="8140633" y="1130843"/>
            <a:chExt cx="4185694" cy="2561490"/>
          </a:xfrm>
        </p:grpSpPr>
        <p:pic>
          <p:nvPicPr>
            <p:cNvPr id="26" name="Picture 25" descr="A white rectangular object with pink paper clip&#10;&#10;Description automatically generated">
              <a:extLst>
                <a:ext uri="{FF2B5EF4-FFF2-40B4-BE49-F238E27FC236}">
                  <a16:creationId xmlns:a16="http://schemas.microsoft.com/office/drawing/2014/main" id="{2563D446-26B3-7F00-5323-C14698D7C7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140633" y="1130843"/>
              <a:ext cx="4051367" cy="2561490"/>
            </a:xfrm>
            <a:prstGeom prst="rect">
              <a:avLst/>
            </a:prstGeom>
          </p:spPr>
        </p:pic>
        <p:cxnSp>
          <p:nvCxnSpPr>
            <p:cNvPr id="27" name="Straight Connector 20">
              <a:extLst>
                <a:ext uri="{FF2B5EF4-FFF2-40B4-BE49-F238E27FC236}">
                  <a16:creationId xmlns:a16="http://schemas.microsoft.com/office/drawing/2014/main" id="{B030E400-B6EE-60D0-8192-322D1DB47600}"/>
                </a:ext>
              </a:extLst>
            </p:cNvPr>
            <p:cNvCxnSpPr/>
            <p:nvPr/>
          </p:nvCxnSpPr>
          <p:spPr>
            <a:xfrm flipH="1">
              <a:off x="10181755" y="1684459"/>
              <a:ext cx="572313" cy="332792"/>
            </a:xfrm>
            <a:prstGeom prst="straightConnector1">
              <a:avLst/>
            </a:prstGeom>
            <a:noFill/>
            <a:ln w="12700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cxnSp>
          <p:nvCxnSpPr>
            <p:cNvPr id="32" name="Straight Connector 20">
              <a:extLst>
                <a:ext uri="{FF2B5EF4-FFF2-40B4-BE49-F238E27FC236}">
                  <a16:creationId xmlns:a16="http://schemas.microsoft.com/office/drawing/2014/main" id="{00797C4E-B576-100C-A23E-012EAAA344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22571" y="1874969"/>
              <a:ext cx="656193" cy="402232"/>
            </a:xfrm>
            <a:prstGeom prst="straightConnector1">
              <a:avLst/>
            </a:prstGeom>
            <a:noFill/>
            <a:ln w="12700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DAEB22D-06C2-1EB8-13FD-CFFA2A316271}"/>
                </a:ext>
              </a:extLst>
            </p:cNvPr>
            <p:cNvSpPr txBox="1"/>
            <p:nvPr/>
          </p:nvSpPr>
          <p:spPr>
            <a:xfrm>
              <a:off x="10043756" y="2570867"/>
              <a:ext cx="1314264" cy="3348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Edge coupler</a:t>
              </a:r>
              <a:endParaRPr lang="en-GB" sz="1200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409A6AA-29A1-982A-46C4-1FC7019708AC}"/>
                </a:ext>
              </a:extLst>
            </p:cNvPr>
            <p:cNvSpPr txBox="1"/>
            <p:nvPr/>
          </p:nvSpPr>
          <p:spPr>
            <a:xfrm>
              <a:off x="11112832" y="2058631"/>
              <a:ext cx="1213495" cy="3348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Optical fiber</a:t>
              </a:r>
              <a:endParaRPr lang="en-GB" sz="1200" dirty="0"/>
            </a:p>
          </p:txBody>
        </p:sp>
      </p:grpSp>
      <p:pic>
        <p:nvPicPr>
          <p:cNvPr id="5" name="Picture 4" descr="A graph of a function&#10;&#10;Description automatically generated">
            <a:extLst>
              <a:ext uri="{FF2B5EF4-FFF2-40B4-BE49-F238E27FC236}">
                <a16:creationId xmlns:a16="http://schemas.microsoft.com/office/drawing/2014/main" id="{9E921CD4-CF23-EEEC-24F3-C00D1C80E82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723" y="3583732"/>
            <a:ext cx="4330097" cy="278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125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7AA88-9B22-D26F-3EFD-ACCE06A57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1998C-A85D-10F5-EDA7-1D5F7465F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2</a:t>
            </a:fld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22D20CA-D8DD-CA15-7825-C4524BBDE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363" y="1131238"/>
            <a:ext cx="10466406" cy="503271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Silicon Photonics links for High Energy Physics</a:t>
            </a:r>
          </a:p>
          <a:p>
            <a:pPr>
              <a:lnSpc>
                <a:spcPct val="150000"/>
              </a:lnSpc>
            </a:pPr>
            <a:r>
              <a:rPr lang="en-US" dirty="0"/>
              <a:t>Ring modulator design optimization and characterization</a:t>
            </a:r>
          </a:p>
          <a:p>
            <a:pPr>
              <a:lnSpc>
                <a:spcPct val="150000"/>
              </a:lnSpc>
            </a:pPr>
            <a:r>
              <a:rPr lang="en-US" dirty="0"/>
              <a:t>Radiation-tolerant ring modulator driver (DART28) demonstrator</a:t>
            </a:r>
          </a:p>
          <a:p>
            <a:pPr>
              <a:lnSpc>
                <a:spcPct val="150000"/>
              </a:lnSpc>
            </a:pPr>
            <a:r>
              <a:rPr lang="en-US" dirty="0"/>
              <a:t>Fiber coupling to Silicon Photonics circuits</a:t>
            </a:r>
          </a:p>
          <a:p>
            <a:pPr>
              <a:lnSpc>
                <a:spcPct val="150000"/>
              </a:lnSpc>
            </a:pPr>
            <a:r>
              <a:rPr lang="en-US" dirty="0"/>
              <a:t>Conclusions</a:t>
            </a:r>
          </a:p>
        </p:txBody>
      </p:sp>
      <p:sp>
        <p:nvSpPr>
          <p:cNvPr id="3" name="Footer Placeholder 35">
            <a:extLst>
              <a:ext uri="{FF2B5EF4-FFF2-40B4-BE49-F238E27FC236}">
                <a16:creationId xmlns:a16="http://schemas.microsoft.com/office/drawing/2014/main" id="{196D627B-CBD9-483B-3E6F-7F4222A9D373}"/>
              </a:ext>
            </a:extLst>
          </p:cNvPr>
          <p:cNvSpPr txBox="1"/>
          <p:nvPr/>
        </p:nvSpPr>
        <p:spPr>
          <a:xfrm>
            <a:off x="4038600" y="6488697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carmelo.scarcella@cern.ch     03 October 2024</a:t>
            </a:r>
          </a:p>
        </p:txBody>
      </p:sp>
      <p:sp>
        <p:nvSpPr>
          <p:cNvPr id="5" name="Date Placeholder 31">
            <a:extLst>
              <a:ext uri="{FF2B5EF4-FFF2-40B4-BE49-F238E27FC236}">
                <a16:creationId xmlns:a16="http://schemas.microsoft.com/office/drawing/2014/main" id="{26DA9821-C292-33C0-A8D8-591DB1210090}"/>
              </a:ext>
            </a:extLst>
          </p:cNvPr>
          <p:cNvSpPr txBox="1"/>
          <p:nvPr/>
        </p:nvSpPr>
        <p:spPr>
          <a:xfrm>
            <a:off x="219989" y="649287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TWEPP 2024</a:t>
            </a:r>
            <a:endParaRPr lang="en-GB" sz="11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3821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7AA88-9B22-D26F-3EFD-ACCE06A57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/>
              <a:t>Silicon Photonics links for High Energy Physics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1998C-A85D-10F5-EDA7-1D5F7465F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3</a:t>
            </a:fld>
            <a:endParaRPr lang="en-GB" dirty="0"/>
          </a:p>
        </p:txBody>
      </p:sp>
      <p:sp>
        <p:nvSpPr>
          <p:cNvPr id="21" name="Footer Placeholder 35">
            <a:extLst>
              <a:ext uri="{FF2B5EF4-FFF2-40B4-BE49-F238E27FC236}">
                <a16:creationId xmlns:a16="http://schemas.microsoft.com/office/drawing/2014/main" id="{9F41C028-A611-6610-6AAC-9D476A9D720A}"/>
              </a:ext>
            </a:extLst>
          </p:cNvPr>
          <p:cNvSpPr txBox="1"/>
          <p:nvPr/>
        </p:nvSpPr>
        <p:spPr>
          <a:xfrm>
            <a:off x="4038600" y="6488697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carmelo.scarcella@cern.ch     03 October 2024</a:t>
            </a:r>
          </a:p>
        </p:txBody>
      </p:sp>
      <p:sp>
        <p:nvSpPr>
          <p:cNvPr id="23" name="Date Placeholder 31">
            <a:extLst>
              <a:ext uri="{FF2B5EF4-FFF2-40B4-BE49-F238E27FC236}">
                <a16:creationId xmlns:a16="http://schemas.microsoft.com/office/drawing/2014/main" id="{E1448B2B-E074-EEB1-B913-A4944F365F04}"/>
              </a:ext>
            </a:extLst>
          </p:cNvPr>
          <p:cNvSpPr txBox="1"/>
          <p:nvPr/>
        </p:nvSpPr>
        <p:spPr>
          <a:xfrm>
            <a:off x="219989" y="649287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TWEPP 2024</a:t>
            </a:r>
            <a:endParaRPr lang="en-GB" sz="11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0761D6F-6ED9-2A59-3398-1CB44D859FB1}"/>
              </a:ext>
            </a:extLst>
          </p:cNvPr>
          <p:cNvGrpSpPr/>
          <p:nvPr/>
        </p:nvGrpSpPr>
        <p:grpSpPr>
          <a:xfrm>
            <a:off x="2877120" y="1028700"/>
            <a:ext cx="9314880" cy="5538958"/>
            <a:chOff x="3573855" y="1296301"/>
            <a:chExt cx="8618145" cy="5124655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C1793868-4620-5A19-E5E7-26AA28CC2A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615"/>
            <a:stretch/>
          </p:blipFill>
          <p:spPr>
            <a:xfrm>
              <a:off x="3573855" y="1296301"/>
              <a:ext cx="8618145" cy="5124655"/>
            </a:xfrm>
            <a:prstGeom prst="rect">
              <a:avLst/>
            </a:prstGeom>
          </p:spPr>
        </p:pic>
        <p:sp>
          <p:nvSpPr>
            <p:cNvPr id="7" name="TextBox 18">
              <a:extLst>
                <a:ext uri="{FF2B5EF4-FFF2-40B4-BE49-F238E27FC236}">
                  <a16:creationId xmlns:a16="http://schemas.microsoft.com/office/drawing/2014/main" id="{870EEC0F-D83C-CAD9-7BBF-6EFF858CE3EB}"/>
                </a:ext>
              </a:extLst>
            </p:cNvPr>
            <p:cNvSpPr txBox="1"/>
            <p:nvPr/>
          </p:nvSpPr>
          <p:spPr>
            <a:xfrm>
              <a:off x="5423015" y="4661403"/>
              <a:ext cx="1273142" cy="307777"/>
            </a:xfrm>
            <a:prstGeom prst="rect">
              <a:avLst/>
            </a:prstGeom>
            <a:solidFill>
              <a:srgbClr val="FFFFFF"/>
            </a:solidFill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400" b="0" i="1" u="none" strike="noStrike" kern="1200" cap="none" spc="0" baseline="0" dirty="0">
                  <a:solidFill>
                    <a:srgbClr val="181717"/>
                  </a:solidFill>
                  <a:uFillTx/>
                  <a:latin typeface="Calibri"/>
                </a:rPr>
                <a:t>Particle sensor</a:t>
              </a:r>
            </a:p>
          </p:txBody>
        </p:sp>
        <p:sp>
          <p:nvSpPr>
            <p:cNvPr id="8" name="TextBox 19">
              <a:extLst>
                <a:ext uri="{FF2B5EF4-FFF2-40B4-BE49-F238E27FC236}">
                  <a16:creationId xmlns:a16="http://schemas.microsoft.com/office/drawing/2014/main" id="{63D9DD57-725B-6F99-86C3-976F1CCB575D}"/>
                </a:ext>
              </a:extLst>
            </p:cNvPr>
            <p:cNvSpPr txBox="1"/>
            <p:nvPr/>
          </p:nvSpPr>
          <p:spPr>
            <a:xfrm>
              <a:off x="7162156" y="2850291"/>
              <a:ext cx="453801" cy="282460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100" b="0" i="0" u="none" strike="noStrike" kern="1200" cap="none" spc="0" baseline="0" dirty="0">
                  <a:solidFill>
                    <a:srgbClr val="181717"/>
                  </a:solidFill>
                  <a:uFillTx/>
                  <a:latin typeface="Calibri"/>
                </a:rPr>
                <a:t>PIC</a:t>
              </a:r>
            </a:p>
          </p:txBody>
        </p:sp>
        <p:sp>
          <p:nvSpPr>
            <p:cNvPr id="9" name="Rectangle 20">
              <a:extLst>
                <a:ext uri="{FF2B5EF4-FFF2-40B4-BE49-F238E27FC236}">
                  <a16:creationId xmlns:a16="http://schemas.microsoft.com/office/drawing/2014/main" id="{24E096A6-A7A2-091E-AF7C-E60031B5B36B}"/>
                </a:ext>
              </a:extLst>
            </p:cNvPr>
            <p:cNvSpPr/>
            <p:nvPr/>
          </p:nvSpPr>
          <p:spPr>
            <a:xfrm rot="1799454">
              <a:off x="7016654" y="3102092"/>
              <a:ext cx="4130337" cy="61318"/>
            </a:xfrm>
            <a:prstGeom prst="rect">
              <a:avLst/>
            </a:pr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pic>
          <p:nvPicPr>
            <p:cNvPr id="10" name="Picture 9" descr="Radiation Free Living | The Natural Medicine Practice">
              <a:extLst>
                <a:ext uri="{FF2B5EF4-FFF2-40B4-BE49-F238E27FC236}">
                  <a16:creationId xmlns:a16="http://schemas.microsoft.com/office/drawing/2014/main" id="{38955B79-CECF-68CC-04B9-5AA333463D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11381134" y="3352736"/>
              <a:ext cx="247572" cy="246339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1" name="Picture 22" descr="Related image">
              <a:extLst>
                <a:ext uri="{FF2B5EF4-FFF2-40B4-BE49-F238E27FC236}">
                  <a16:creationId xmlns:a16="http://schemas.microsoft.com/office/drawing/2014/main" id="{7AE28FF7-C15C-E941-E042-6D19D697B9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601856" y="5019401"/>
              <a:ext cx="236599" cy="236599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12" name="TextBox 23">
              <a:extLst>
                <a:ext uri="{FF2B5EF4-FFF2-40B4-BE49-F238E27FC236}">
                  <a16:creationId xmlns:a16="http://schemas.microsoft.com/office/drawing/2014/main" id="{6F9F4C7E-1CC6-3203-0691-4C063771747E}"/>
                </a:ext>
              </a:extLst>
            </p:cNvPr>
            <p:cNvSpPr txBox="1"/>
            <p:nvPr/>
          </p:nvSpPr>
          <p:spPr>
            <a:xfrm rot="19792758">
              <a:off x="9117630" y="4220168"/>
              <a:ext cx="1947717" cy="269582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400" b="0" i="1" u="none" strike="noStrike" kern="1200" cap="none" spc="0" baseline="0" dirty="0">
                  <a:solidFill>
                    <a:srgbClr val="181717"/>
                  </a:solidFill>
                  <a:uFillTx/>
                  <a:latin typeface="Calibri"/>
                </a:rPr>
                <a:t>&gt;&gt; 100 m Single-mode fiber</a:t>
              </a:r>
            </a:p>
          </p:txBody>
        </p:sp>
        <p:cxnSp>
          <p:nvCxnSpPr>
            <p:cNvPr id="13" name="Straight Connector 24">
              <a:extLst>
                <a:ext uri="{FF2B5EF4-FFF2-40B4-BE49-F238E27FC236}">
                  <a16:creationId xmlns:a16="http://schemas.microsoft.com/office/drawing/2014/main" id="{0D2350C1-0FB8-7597-EBF8-42D63BC79CF4}"/>
                </a:ext>
              </a:extLst>
            </p:cNvPr>
            <p:cNvCxnSpPr>
              <a:cxnSpLocks/>
            </p:cNvCxnSpPr>
            <p:nvPr/>
          </p:nvCxnSpPr>
          <p:spPr>
            <a:xfrm>
              <a:off x="7569643" y="2254666"/>
              <a:ext cx="2866582" cy="1655805"/>
            </a:xfrm>
            <a:prstGeom prst="straightConnector1">
              <a:avLst/>
            </a:prstGeom>
            <a:noFill/>
            <a:ln w="6345" cap="flat">
              <a:solidFill>
                <a:srgbClr val="7F7F7F"/>
              </a:solidFill>
              <a:custDash>
                <a:ds d="800693" sp="100000"/>
              </a:custDash>
              <a:miter/>
            </a:ln>
          </p:spPr>
        </p:cxnSp>
        <p:cxnSp>
          <p:nvCxnSpPr>
            <p:cNvPr id="14" name="Straight Connector 20">
              <a:extLst>
                <a:ext uri="{FF2B5EF4-FFF2-40B4-BE49-F238E27FC236}">
                  <a16:creationId xmlns:a16="http://schemas.microsoft.com/office/drawing/2014/main" id="{0B5ADE80-78C8-2834-0BA6-DDD6BF216D69}"/>
                </a:ext>
              </a:extLst>
            </p:cNvPr>
            <p:cNvCxnSpPr/>
            <p:nvPr/>
          </p:nvCxnSpPr>
          <p:spPr>
            <a:xfrm flipV="1">
              <a:off x="9369225" y="3316876"/>
              <a:ext cx="449669" cy="256302"/>
            </a:xfrm>
            <a:prstGeom prst="straightConnector1">
              <a:avLst/>
            </a:prstGeom>
            <a:noFill/>
            <a:ln w="12700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cxnSp>
          <p:nvCxnSpPr>
            <p:cNvPr id="15" name="Straight Connector 20">
              <a:extLst>
                <a:ext uri="{FF2B5EF4-FFF2-40B4-BE49-F238E27FC236}">
                  <a16:creationId xmlns:a16="http://schemas.microsoft.com/office/drawing/2014/main" id="{021FB119-7F3F-1FD9-62FE-2647927815C8}"/>
                </a:ext>
              </a:extLst>
            </p:cNvPr>
            <p:cNvCxnSpPr/>
            <p:nvPr/>
          </p:nvCxnSpPr>
          <p:spPr>
            <a:xfrm flipH="1">
              <a:off x="7979194" y="2541484"/>
              <a:ext cx="473416" cy="275285"/>
            </a:xfrm>
            <a:prstGeom prst="straightConnector1">
              <a:avLst/>
            </a:prstGeom>
            <a:noFill/>
            <a:ln w="12700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cxnSp>
          <p:nvCxnSpPr>
            <p:cNvPr id="16" name="Straight Connector 20">
              <a:extLst>
                <a:ext uri="{FF2B5EF4-FFF2-40B4-BE49-F238E27FC236}">
                  <a16:creationId xmlns:a16="http://schemas.microsoft.com/office/drawing/2014/main" id="{2CEAFF70-B9C1-F133-ECF0-C220A0E04001}"/>
                </a:ext>
              </a:extLst>
            </p:cNvPr>
            <p:cNvCxnSpPr/>
            <p:nvPr/>
          </p:nvCxnSpPr>
          <p:spPr>
            <a:xfrm flipH="1">
              <a:off x="9874384" y="3555857"/>
              <a:ext cx="473424" cy="275277"/>
            </a:xfrm>
            <a:prstGeom prst="straightConnector1">
              <a:avLst/>
            </a:prstGeom>
            <a:noFill/>
            <a:ln w="12700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sp>
          <p:nvSpPr>
            <p:cNvPr id="17" name="TextBox 7">
              <a:extLst>
                <a:ext uri="{FF2B5EF4-FFF2-40B4-BE49-F238E27FC236}">
                  <a16:creationId xmlns:a16="http://schemas.microsoft.com/office/drawing/2014/main" id="{EA752B33-4CCB-2F1E-106E-45B1F7FCE42D}"/>
                </a:ext>
              </a:extLst>
            </p:cNvPr>
            <p:cNvSpPr txBox="1"/>
            <p:nvPr/>
          </p:nvSpPr>
          <p:spPr>
            <a:xfrm>
              <a:off x="8153400" y="5801419"/>
              <a:ext cx="3599258" cy="360374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6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rPr>
                <a:t>System concept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6791D742-C384-E051-A2DF-AED744E3AFAE}"/>
                </a:ext>
              </a:extLst>
            </p:cNvPr>
            <p:cNvSpPr txBox="1"/>
            <p:nvPr/>
          </p:nvSpPr>
          <p:spPr>
            <a:xfrm>
              <a:off x="9081822" y="3991698"/>
              <a:ext cx="82747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Photodiode</a:t>
              </a:r>
              <a:endParaRPr lang="en-GB" sz="10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C187E87-6508-4E79-0AAF-90BB4FEC586B}"/>
                </a:ext>
              </a:extLst>
            </p:cNvPr>
            <p:cNvSpPr txBox="1"/>
            <p:nvPr/>
          </p:nvSpPr>
          <p:spPr>
            <a:xfrm>
              <a:off x="8370859" y="3495767"/>
              <a:ext cx="75212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Modulator</a:t>
              </a:r>
              <a:endParaRPr lang="en-GB" sz="10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A30C36C-76AB-E414-4D10-09CBF6A4E36A}"/>
                </a:ext>
              </a:extLst>
            </p:cNvPr>
            <p:cNvSpPr txBox="1"/>
            <p:nvPr/>
          </p:nvSpPr>
          <p:spPr>
            <a:xfrm>
              <a:off x="7162156" y="2536480"/>
              <a:ext cx="9300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Fiber coupler</a:t>
              </a:r>
              <a:endParaRPr lang="en-GB" sz="1000" dirty="0"/>
            </a:p>
          </p:txBody>
        </p:sp>
      </p:grp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22D20CA-D8DD-CA15-7825-C4524BBDE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135" y="937723"/>
            <a:ext cx="6609630" cy="38251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dirty="0"/>
              <a:t>Photonic Integrated Circuits (PICs)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Chiplet fabricated using CMOS process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Fiber couplers, optical waveguides, modulators, photodiodes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Radiation tolerant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Wavelength division multiplexing: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Lane: 25 Gbps NRZ</a:t>
            </a:r>
          </a:p>
          <a:p>
            <a:pPr lvl="1">
              <a:lnSpc>
                <a:spcPct val="100000"/>
              </a:lnSpc>
            </a:pPr>
            <a:r>
              <a:rPr lang="en-US" dirty="0" err="1"/>
              <a:t>Fibre</a:t>
            </a:r>
            <a:r>
              <a:rPr lang="en-US" dirty="0"/>
              <a:t>: 100 Gbps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Laser sits outside of radiation environment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Wavelength 1300 nm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Transparent window for Silicon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Low power / Low mass</a:t>
            </a:r>
          </a:p>
          <a:p>
            <a:pPr>
              <a:lnSpc>
                <a:spcPct val="100000"/>
              </a:lnSpc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564914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7AA88-9B22-D26F-3EFD-ACCE06A57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Silicon photonics integrated circuits (PICs)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1998C-A85D-10F5-EDA7-1D5F7465F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4</a:t>
            </a:fld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22D20CA-D8DD-CA15-7825-C4524BBDE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574" y="993206"/>
            <a:ext cx="8477932" cy="484879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dirty="0"/>
              <a:t>Two test PICs, designed at CERN, and received in Q1 2024</a:t>
            </a:r>
          </a:p>
          <a:p>
            <a:pPr>
              <a:lnSpc>
                <a:spcPct val="100000"/>
              </a:lnSpc>
            </a:pPr>
            <a:r>
              <a:rPr lang="en-US" sz="1600" b="1" dirty="0"/>
              <a:t>PackagingPIC</a:t>
            </a:r>
            <a:r>
              <a:rPr lang="en-US" sz="1600" dirty="0"/>
              <a:t> (IMEC SiPh Passive+)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Fiber edge-coupling devices supporting photonic packaging activity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Passive optical components: optical filters, waveguide structures, etc.</a:t>
            </a:r>
          </a:p>
          <a:p>
            <a:pPr>
              <a:lnSpc>
                <a:spcPct val="100000"/>
              </a:lnSpc>
            </a:pPr>
            <a:r>
              <a:rPr lang="en-US" sz="1600" b="1" dirty="0"/>
              <a:t>SystemPIC</a:t>
            </a:r>
            <a:r>
              <a:rPr lang="en-US" sz="1600" dirty="0"/>
              <a:t> (IMEC SiPh iSiPP50G)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Optical ring modulators, photodiodes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4-channel wavelength division multiplexing (WDM) demonstrators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Assess performance and radiation tolerance</a:t>
            </a:r>
          </a:p>
          <a:p>
            <a:pPr>
              <a:lnSpc>
                <a:spcPct val="100000"/>
              </a:lnSpc>
            </a:pPr>
            <a:r>
              <a:rPr lang="en-US" sz="1600" b="1" dirty="0"/>
              <a:t>Neutron and X-ray irradiation tests </a:t>
            </a:r>
            <a:r>
              <a:rPr lang="en-US" sz="1600" dirty="0"/>
              <a:t>carried out in 2024, showing tolerance to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High neutron fluence levels (&gt; 3 ·10</a:t>
            </a:r>
            <a:r>
              <a:rPr lang="en-US" baseline="30000" dirty="0"/>
              <a:t>16</a:t>
            </a:r>
            <a:r>
              <a:rPr lang="en-US" dirty="0"/>
              <a:t> 20 MeV n/cm</a:t>
            </a:r>
            <a:r>
              <a:rPr lang="en-US" baseline="30000" dirty="0"/>
              <a:t>2</a:t>
            </a:r>
            <a:r>
              <a:rPr lang="en-US" dirty="0"/>
              <a:t>)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Total Ionizing Dose (TID) up to 1 Grad</a:t>
            </a:r>
          </a:p>
          <a:p>
            <a:pPr lvl="1">
              <a:lnSpc>
                <a:spcPct val="100000"/>
              </a:lnSpc>
            </a:pP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Most recent published results by Lauri Olantera at RADECS 2024</a:t>
            </a:r>
          </a:p>
          <a:p>
            <a:pPr lvl="1"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endParaRPr lang="en-US" sz="1600" dirty="0"/>
          </a:p>
          <a:p>
            <a:pPr>
              <a:lnSpc>
                <a:spcPct val="100000"/>
              </a:lnSpc>
            </a:pPr>
            <a:endParaRPr lang="en-US" sz="1600" dirty="0"/>
          </a:p>
          <a:p>
            <a:pPr>
              <a:lnSpc>
                <a:spcPct val="100000"/>
              </a:lnSpc>
            </a:pPr>
            <a:endParaRPr lang="en-GB" sz="16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AEF6C0A-6050-2CCC-2571-744C7D1D5004}"/>
              </a:ext>
            </a:extLst>
          </p:cNvPr>
          <p:cNvGrpSpPr/>
          <p:nvPr/>
        </p:nvGrpSpPr>
        <p:grpSpPr>
          <a:xfrm>
            <a:off x="8806901" y="3780083"/>
            <a:ext cx="2469109" cy="2831139"/>
            <a:chOff x="8806901" y="3780083"/>
            <a:chExt cx="2469109" cy="2831139"/>
          </a:xfrm>
        </p:grpSpPr>
        <p:pic>
          <p:nvPicPr>
            <p:cNvPr id="8" name="Picture 7" descr="A close-up of a circuit board&#10;&#10;Description automatically generated">
              <a:extLst>
                <a:ext uri="{FF2B5EF4-FFF2-40B4-BE49-F238E27FC236}">
                  <a16:creationId xmlns:a16="http://schemas.microsoft.com/office/drawing/2014/main" id="{11411DC1-A168-151B-E84C-1E4BD2ADE5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06901" y="4139761"/>
              <a:ext cx="2469109" cy="2471461"/>
            </a:xfrm>
            <a:prstGeom prst="rect">
              <a:avLst/>
            </a:prstGeom>
            <a:noFill/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85DC60D-66CA-AE0D-E8BD-8A438EA69C63}"/>
                </a:ext>
              </a:extLst>
            </p:cNvPr>
            <p:cNvSpPr txBox="1"/>
            <p:nvPr/>
          </p:nvSpPr>
          <p:spPr>
            <a:xfrm>
              <a:off x="9309581" y="3780083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SystemPIC</a:t>
              </a:r>
              <a:endParaRPr lang="en-GB" dirty="0"/>
            </a:p>
          </p:txBody>
        </p:sp>
      </p:grpSp>
      <p:sp>
        <p:nvSpPr>
          <p:cNvPr id="9" name="Footer Placeholder 35">
            <a:extLst>
              <a:ext uri="{FF2B5EF4-FFF2-40B4-BE49-F238E27FC236}">
                <a16:creationId xmlns:a16="http://schemas.microsoft.com/office/drawing/2014/main" id="{AE55D27B-F3B4-1BCA-93CC-D8DA4202F069}"/>
              </a:ext>
            </a:extLst>
          </p:cNvPr>
          <p:cNvSpPr txBox="1"/>
          <p:nvPr/>
        </p:nvSpPr>
        <p:spPr>
          <a:xfrm>
            <a:off x="4038600" y="6488697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carmelo.scarcella@cern.ch     03 October 2024</a:t>
            </a:r>
          </a:p>
        </p:txBody>
      </p:sp>
      <p:sp>
        <p:nvSpPr>
          <p:cNvPr id="10" name="Date Placeholder 31">
            <a:extLst>
              <a:ext uri="{FF2B5EF4-FFF2-40B4-BE49-F238E27FC236}">
                <a16:creationId xmlns:a16="http://schemas.microsoft.com/office/drawing/2014/main" id="{B293DD15-61EC-2710-47C7-20EF2BA4A191}"/>
              </a:ext>
            </a:extLst>
          </p:cNvPr>
          <p:cNvSpPr txBox="1"/>
          <p:nvPr/>
        </p:nvSpPr>
        <p:spPr>
          <a:xfrm>
            <a:off x="219989" y="649287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TWEPP 2024</a:t>
            </a:r>
            <a:endParaRPr lang="en-GB" sz="11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5E5D77E-B635-F0E9-5FFC-125D8C871AE2}"/>
              </a:ext>
            </a:extLst>
          </p:cNvPr>
          <p:cNvGrpSpPr/>
          <p:nvPr/>
        </p:nvGrpSpPr>
        <p:grpSpPr>
          <a:xfrm>
            <a:off x="8806901" y="893191"/>
            <a:ext cx="2930876" cy="2806169"/>
            <a:chOff x="8806901" y="893191"/>
            <a:chExt cx="2930876" cy="2806169"/>
          </a:xfrm>
        </p:grpSpPr>
        <p:pic>
          <p:nvPicPr>
            <p:cNvPr id="5" name="Picture 4" descr="A close-up of a circuit board&#10;&#10;Description automatically generated">
              <a:extLst>
                <a:ext uri="{FF2B5EF4-FFF2-40B4-BE49-F238E27FC236}">
                  <a16:creationId xmlns:a16="http://schemas.microsoft.com/office/drawing/2014/main" id="{96888671-9274-77B3-14AA-96101A2C5F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06901" y="1237809"/>
              <a:ext cx="2469109" cy="2461551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B74EEE0-C602-6B0D-AC01-86D41EB8F778}"/>
                </a:ext>
              </a:extLst>
            </p:cNvPr>
            <p:cNvSpPr txBox="1"/>
            <p:nvPr/>
          </p:nvSpPr>
          <p:spPr>
            <a:xfrm>
              <a:off x="9155692" y="893191"/>
              <a:ext cx="16466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PackagingPIC</a:t>
              </a:r>
              <a:endParaRPr lang="en-GB" dirty="0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D850DD1-00A4-E96E-864A-0DC2D43FD9D0}"/>
                </a:ext>
              </a:extLst>
            </p:cNvPr>
            <p:cNvCxnSpPr/>
            <p:nvPr/>
          </p:nvCxnSpPr>
          <p:spPr>
            <a:xfrm>
              <a:off x="11369615" y="1237809"/>
              <a:ext cx="0" cy="246155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9521F3C-2AF6-DE54-32C4-436BA1360908}"/>
                </a:ext>
              </a:extLst>
            </p:cNvPr>
            <p:cNvSpPr txBox="1"/>
            <p:nvPr/>
          </p:nvSpPr>
          <p:spPr>
            <a:xfrm rot="5400000">
              <a:off x="11172237" y="2387437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 mm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726262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69">
            <a:extLst>
              <a:ext uri="{FF2B5EF4-FFF2-40B4-BE49-F238E27FC236}">
                <a16:creationId xmlns:a16="http://schemas.microsoft.com/office/drawing/2014/main" id="{BE9C58D2-3B9E-A1BA-307D-FA38B4C5E035}"/>
              </a:ext>
            </a:extLst>
          </p:cNvPr>
          <p:cNvGrpSpPr/>
          <p:nvPr/>
        </p:nvGrpSpPr>
        <p:grpSpPr>
          <a:xfrm>
            <a:off x="6501563" y="803151"/>
            <a:ext cx="5992132" cy="3994216"/>
            <a:chOff x="13031077" y="1805904"/>
            <a:chExt cx="5992132" cy="3994216"/>
          </a:xfrm>
        </p:grpSpPr>
        <p:pic>
          <p:nvPicPr>
            <p:cNvPr id="69" name="Picture 68" descr="A graph of different colors and sizes&#10;&#10;Description automatically generated with medium confidence">
              <a:extLst>
                <a:ext uri="{FF2B5EF4-FFF2-40B4-BE49-F238E27FC236}">
                  <a16:creationId xmlns:a16="http://schemas.microsoft.com/office/drawing/2014/main" id="{FA2687D0-005A-615E-A0E3-294A081EEB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31077" y="1805904"/>
              <a:ext cx="5992132" cy="3994216"/>
            </a:xfrm>
            <a:prstGeom prst="rect">
              <a:avLst/>
            </a:prstGeom>
          </p:spPr>
        </p:pic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5E5C14C-A8D1-6206-9239-63214578E268}"/>
                </a:ext>
              </a:extLst>
            </p:cNvPr>
            <p:cNvSpPr/>
            <p:nvPr/>
          </p:nvSpPr>
          <p:spPr>
            <a:xfrm flipH="1">
              <a:off x="15502975" y="3707471"/>
              <a:ext cx="122030" cy="558443"/>
            </a:xfrm>
            <a:custGeom>
              <a:avLst/>
              <a:gdLst>
                <a:gd name="connsiteX0" fmla="*/ 83850 w 83850"/>
                <a:gd name="connsiteY0" fmla="*/ 500380 h 500380"/>
                <a:gd name="connsiteX1" fmla="*/ 30 w 83850"/>
                <a:gd name="connsiteY1" fmla="*/ 302260 h 500380"/>
                <a:gd name="connsiteX2" fmla="*/ 76230 w 83850"/>
                <a:gd name="connsiteY2" fmla="*/ 0 h 500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850" h="500380">
                  <a:moveTo>
                    <a:pt x="83850" y="500380"/>
                  </a:moveTo>
                  <a:cubicBezTo>
                    <a:pt x="42575" y="443018"/>
                    <a:pt x="1300" y="385657"/>
                    <a:pt x="30" y="302260"/>
                  </a:cubicBezTo>
                  <a:cubicBezTo>
                    <a:pt x="-1240" y="218863"/>
                    <a:pt x="37495" y="109431"/>
                    <a:pt x="76230" y="0"/>
                  </a:cubicBezTo>
                </a:path>
              </a:pathLst>
            </a:custGeom>
            <a:noFill/>
            <a:ln>
              <a:solidFill>
                <a:schemeClr val="accent6"/>
              </a:solidFill>
              <a:headEnd type="none"/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F3DE0C9-4AC9-A896-54D0-2F5DCEC7C11F}"/>
                </a:ext>
              </a:extLst>
            </p:cNvPr>
            <p:cNvSpPr txBox="1"/>
            <p:nvPr/>
          </p:nvSpPr>
          <p:spPr>
            <a:xfrm>
              <a:off x="15563990" y="3803012"/>
              <a:ext cx="699325" cy="305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~ 3 dB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65" name="Picture 64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58790F55-7E46-C5F7-E913-0EBB754FAF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916" y="803151"/>
            <a:ext cx="5992132" cy="39942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633CAA-F25F-8FA5-5B56-4C3D7AF96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SystemPIC ring modulator characterization results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0F4C9-1341-C336-82E2-CE753709F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5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E57853-6857-CF64-BD48-D2DF92CF4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989" y="4622054"/>
            <a:ext cx="7644868" cy="85122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1600" dirty="0"/>
              <a:t>28 nm CMOS driver provides </a:t>
            </a:r>
            <a:r>
              <a:rPr lang="en-GB" sz="1600" b="1" dirty="0"/>
              <a:t>limited</a:t>
            </a:r>
            <a:r>
              <a:rPr lang="en-GB" sz="1600" dirty="0"/>
              <a:t> modulation voltage swing </a:t>
            </a:r>
            <a:r>
              <a:rPr lang="en-GB" sz="1600" b="1" dirty="0" err="1"/>
              <a:t>V</a:t>
            </a:r>
            <a:r>
              <a:rPr lang="en-GB" sz="1600" b="1" baseline="-25000" dirty="0" err="1"/>
              <a:t>mod</a:t>
            </a:r>
            <a:endParaRPr lang="en-GB" sz="1600" b="1" baseline="-25000" dirty="0"/>
          </a:p>
          <a:p>
            <a:pPr>
              <a:lnSpc>
                <a:spcPct val="100000"/>
              </a:lnSpc>
            </a:pPr>
            <a:r>
              <a:rPr lang="en-US" sz="1600" dirty="0"/>
              <a:t>Need to increase modulator </a:t>
            </a:r>
            <a:r>
              <a:rPr lang="en-US" sz="1600" b="1" dirty="0"/>
              <a:t>efficiency (ƞ) </a:t>
            </a:r>
            <a:r>
              <a:rPr lang="en-US" sz="1600" dirty="0"/>
              <a:t>for margin in link power budget</a:t>
            </a:r>
          </a:p>
        </p:txBody>
      </p:sp>
      <p:sp>
        <p:nvSpPr>
          <p:cNvPr id="23" name="Footer Placeholder 35">
            <a:extLst>
              <a:ext uri="{FF2B5EF4-FFF2-40B4-BE49-F238E27FC236}">
                <a16:creationId xmlns:a16="http://schemas.microsoft.com/office/drawing/2014/main" id="{7AF570F8-4699-FDDC-490B-777CD9751C35}"/>
              </a:ext>
            </a:extLst>
          </p:cNvPr>
          <p:cNvSpPr txBox="1"/>
          <p:nvPr/>
        </p:nvSpPr>
        <p:spPr>
          <a:xfrm>
            <a:off x="4038600" y="6488697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carmelo.scarcella@cern.ch     03 October 2024</a:t>
            </a:r>
          </a:p>
        </p:txBody>
      </p:sp>
      <p:sp>
        <p:nvSpPr>
          <p:cNvPr id="24" name="Date Placeholder 31">
            <a:extLst>
              <a:ext uri="{FF2B5EF4-FFF2-40B4-BE49-F238E27FC236}">
                <a16:creationId xmlns:a16="http://schemas.microsoft.com/office/drawing/2014/main" id="{BD6FD84B-5FA8-1D65-8A3D-5C2F680ECA3A}"/>
              </a:ext>
            </a:extLst>
          </p:cNvPr>
          <p:cNvSpPr txBox="1"/>
          <p:nvPr/>
        </p:nvSpPr>
        <p:spPr>
          <a:xfrm>
            <a:off x="219989" y="649287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TWEPP 2024</a:t>
            </a:r>
            <a:endParaRPr lang="en-GB" sz="11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A39A7A-8209-D21B-D108-DC2FA1F67342}"/>
              </a:ext>
            </a:extLst>
          </p:cNvPr>
          <p:cNvSpPr txBox="1"/>
          <p:nvPr/>
        </p:nvSpPr>
        <p:spPr>
          <a:xfrm rot="21005441">
            <a:off x="9246448" y="3398820"/>
            <a:ext cx="2569114" cy="365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1550 nm legacy PICv2</a:t>
            </a:r>
            <a:endParaRPr lang="en-GB" sz="1200" dirty="0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5C8B787-D59E-CFB8-C393-28F3A316BBAE}"/>
              </a:ext>
            </a:extLst>
          </p:cNvPr>
          <p:cNvGrpSpPr/>
          <p:nvPr/>
        </p:nvGrpSpPr>
        <p:grpSpPr>
          <a:xfrm>
            <a:off x="116555" y="1098386"/>
            <a:ext cx="5982848" cy="3136713"/>
            <a:chOff x="116555" y="1098386"/>
            <a:chExt cx="5982848" cy="3136713"/>
          </a:xfrm>
        </p:grpSpPr>
        <p:pic>
          <p:nvPicPr>
            <p:cNvPr id="32" name="Content Placeholder 5" descr="A red arrow pointing to the right&#10;&#10;Description automatically generated">
              <a:extLst>
                <a:ext uri="{FF2B5EF4-FFF2-40B4-BE49-F238E27FC236}">
                  <a16:creationId xmlns:a16="http://schemas.microsoft.com/office/drawing/2014/main" id="{DEF69373-8E57-50C5-4966-526FB0DC8D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9312"/>
            <a:stretch/>
          </p:blipFill>
          <p:spPr>
            <a:xfrm>
              <a:off x="778478" y="2120682"/>
              <a:ext cx="943324" cy="57710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F4FCF11F-5193-BCC0-BF9B-A937681699D5}"/>
                    </a:ext>
                  </a:extLst>
                </p:cNvPr>
                <p:cNvSpPr txBox="1"/>
                <p:nvPr/>
              </p:nvSpPr>
              <p:spPr>
                <a:xfrm>
                  <a:off x="1365171" y="2044259"/>
                  <a:ext cx="624267" cy="35356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</m:oMath>
                    </m:oMathPara>
                  </a14:m>
                  <a:endParaRPr lang="en-GB" sz="200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F4FCF11F-5193-BCC0-BF9B-A937681699D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5171" y="2044259"/>
                  <a:ext cx="624267" cy="353568"/>
                </a:xfrm>
                <a:prstGeom prst="rect">
                  <a:avLst/>
                </a:prstGeom>
                <a:blipFill>
                  <a:blip r:embed="rId6"/>
                  <a:stretch>
                    <a:fillRect b="-517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07764BA4-F0DF-F9E0-BFCB-5E5334C765DB}"/>
                    </a:ext>
                  </a:extLst>
                </p:cNvPr>
                <p:cNvSpPr txBox="1"/>
                <p:nvPr/>
              </p:nvSpPr>
              <p:spPr>
                <a:xfrm>
                  <a:off x="3351670" y="1234059"/>
                  <a:ext cx="971721" cy="35356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𝑚𝑜𝑑</m:t>
                            </m:r>
                          </m:sub>
                        </m:sSub>
                      </m:oMath>
                    </m:oMathPara>
                  </a14:m>
                  <a:endParaRPr lang="en-GB" sz="200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07764BA4-F0DF-F9E0-BFCB-5E5334C765D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51670" y="1234059"/>
                  <a:ext cx="971721" cy="353568"/>
                </a:xfrm>
                <a:prstGeom prst="rect">
                  <a:avLst/>
                </a:prstGeom>
                <a:blipFill>
                  <a:blip r:embed="rId7"/>
                  <a:stretch>
                    <a:fillRect b="-517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2E72F68C-5716-8EFF-0A38-D7BACC86437B}"/>
                    </a:ext>
                  </a:extLst>
                </p:cNvPr>
                <p:cNvSpPr txBox="1"/>
                <p:nvPr/>
              </p:nvSpPr>
              <p:spPr>
                <a:xfrm>
                  <a:off x="5113835" y="2214350"/>
                  <a:ext cx="985568" cy="35356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𝑂𝑀𝐴</m:t>
                        </m:r>
                      </m:oMath>
                    </m:oMathPara>
                  </a14:m>
                  <a:endParaRPr lang="en-GB" sz="200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2E72F68C-5716-8EFF-0A38-D7BACC8643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3835" y="2214350"/>
                  <a:ext cx="985568" cy="353568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38" name="Picture 26">
              <a:extLst>
                <a:ext uri="{FF2B5EF4-FFF2-40B4-BE49-F238E27FC236}">
                  <a16:creationId xmlns:a16="http://schemas.microsoft.com/office/drawing/2014/main" id="{9F7181EF-32F0-70A4-676F-E4197E7C078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duotone>
                <a:prstClr val="black"/>
                <a:srgbClr val="FF0000">
                  <a:tint val="45000"/>
                  <a:satMod val="400000"/>
                </a:srgbClr>
              </a:duotone>
            </a:blip>
            <a:srcRect l="13768" t="26728" r="7893" b="20349"/>
            <a:stretch>
              <a:fillRect/>
            </a:stretch>
          </p:blipFill>
          <p:spPr>
            <a:xfrm>
              <a:off x="4393514" y="2044967"/>
              <a:ext cx="690766" cy="692336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39" name="Picture 26">
              <a:extLst>
                <a:ext uri="{FF2B5EF4-FFF2-40B4-BE49-F238E27FC236}">
                  <a16:creationId xmlns:a16="http://schemas.microsoft.com/office/drawing/2014/main" id="{08001B02-6433-E920-04BC-CE059223D7D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duotone>
                <a:prstClr val="black"/>
                <a:srgbClr val="7030A0">
                  <a:tint val="45000"/>
                  <a:satMod val="400000"/>
                </a:srgbClr>
              </a:duotone>
            </a:blip>
            <a:srcRect l="13768" t="26728" r="7893" b="20349"/>
            <a:stretch>
              <a:fillRect/>
            </a:stretch>
          </p:blipFill>
          <p:spPr>
            <a:xfrm>
              <a:off x="2714484" y="1098386"/>
              <a:ext cx="611311" cy="630530"/>
            </a:xfrm>
            <a:prstGeom prst="rect">
              <a:avLst/>
            </a:prstGeom>
            <a:noFill/>
            <a:ln cap="flat">
              <a:noFill/>
            </a:ln>
          </p:spPr>
        </p:pic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4EB1F61F-6EC9-2533-D06B-93298BEFF336}"/>
                </a:ext>
              </a:extLst>
            </p:cNvPr>
            <p:cNvCxnSpPr>
              <a:cxnSpLocks/>
            </p:cNvCxnSpPr>
            <p:nvPr/>
          </p:nvCxnSpPr>
          <p:spPr>
            <a:xfrm>
              <a:off x="5224907" y="2121505"/>
              <a:ext cx="0" cy="552645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EA98E116-A02A-6B9B-3B84-B1AE558C38F2}"/>
                </a:ext>
              </a:extLst>
            </p:cNvPr>
            <p:cNvCxnSpPr>
              <a:cxnSpLocks/>
            </p:cNvCxnSpPr>
            <p:nvPr/>
          </p:nvCxnSpPr>
          <p:spPr>
            <a:xfrm>
              <a:off x="3413457" y="1174851"/>
              <a:ext cx="0" cy="47692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9550E6CC-08BA-DE86-BC60-07357B13871B}"/>
                </a:ext>
              </a:extLst>
            </p:cNvPr>
            <p:cNvCxnSpPr>
              <a:cxnSpLocks/>
            </p:cNvCxnSpPr>
            <p:nvPr/>
          </p:nvCxnSpPr>
          <p:spPr>
            <a:xfrm>
              <a:off x="3738644" y="2407704"/>
              <a:ext cx="584747" cy="0"/>
            </a:xfrm>
            <a:prstGeom prst="straightConnector1">
              <a:avLst/>
            </a:prstGeom>
            <a:ln w="254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5D007FD0-7F8F-78D7-42BA-A6ED2B6644B7}"/>
                </a:ext>
              </a:extLst>
            </p:cNvPr>
            <p:cNvCxnSpPr>
              <a:cxnSpLocks/>
            </p:cNvCxnSpPr>
            <p:nvPr/>
          </p:nvCxnSpPr>
          <p:spPr>
            <a:xfrm>
              <a:off x="3020141" y="1745166"/>
              <a:ext cx="0" cy="564164"/>
            </a:xfrm>
            <a:prstGeom prst="straightConnector1">
              <a:avLst/>
            </a:prstGeom>
            <a:ln w="25400">
              <a:solidFill>
                <a:schemeClr val="accent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8178744-997E-1859-4F81-3EBF831F5B04}"/>
                </a:ext>
              </a:extLst>
            </p:cNvPr>
            <p:cNvSpPr txBox="1"/>
            <p:nvPr/>
          </p:nvSpPr>
          <p:spPr>
            <a:xfrm>
              <a:off x="116555" y="1710779"/>
              <a:ext cx="1172070" cy="35356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CW laser</a:t>
              </a:r>
              <a:endParaRPr lang="en-GB" sz="2000" i="1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618AD66-9A67-A299-2DD3-9C7E5FEEAE7E}"/>
                </a:ext>
              </a:extLst>
            </p:cNvPr>
            <p:cNvGrpSpPr/>
            <p:nvPr/>
          </p:nvGrpSpPr>
          <p:grpSpPr>
            <a:xfrm>
              <a:off x="883390" y="3803012"/>
              <a:ext cx="4104112" cy="432087"/>
              <a:chOff x="1368181" y="3328827"/>
              <a:chExt cx="3572587" cy="37612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D8B69035-FAA3-519C-C39F-DDF1D2CF63E0}"/>
                      </a:ext>
                    </a:extLst>
                  </p:cNvPr>
                  <p:cNvSpPr txBox="1"/>
                  <p:nvPr/>
                </p:nvSpPr>
                <p:spPr>
                  <a:xfrm>
                    <a:off x="1368181" y="3334831"/>
                    <a:ext cx="3572587" cy="307777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𝑂𝑀𝐴</m:t>
                          </m:r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ƞ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𝑚𝑜𝑑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GB" sz="2000" i="1" dirty="0"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D8B69035-FAA3-519C-C39F-DDF1D2CF63E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68181" y="3334831"/>
                    <a:ext cx="3572587" cy="307777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37255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" name="Oval 226">
                <a:extLst>
                  <a:ext uri="{FF2B5EF4-FFF2-40B4-BE49-F238E27FC236}">
                    <a16:creationId xmlns:a16="http://schemas.microsoft.com/office/drawing/2014/main" id="{45A80050-4BCE-973B-7D45-DF245FCB365B}"/>
                  </a:ext>
                </a:extLst>
              </p:cNvPr>
              <p:cNvSpPr/>
              <p:nvPr/>
            </p:nvSpPr>
            <p:spPr>
              <a:xfrm>
                <a:off x="3347969" y="3328827"/>
                <a:ext cx="165128" cy="376127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noFill/>
              <a:ln w="28575" cap="flat">
                <a:solidFill>
                  <a:srgbClr val="FF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400" b="0" i="0" u="none" strike="noStrike" kern="0" cap="none" spc="0" baseline="0">
                  <a:solidFill>
                    <a:srgbClr val="0055A0"/>
                  </a:solidFill>
                  <a:uFillTx/>
                  <a:latin typeface="Calibri"/>
                </a:endParaRPr>
              </a:p>
            </p:txBody>
          </p:sp>
        </p:grp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B4C8F98-EF77-E97D-4850-F98501AB1C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48225" y="2407704"/>
              <a:ext cx="1522171" cy="0"/>
            </a:xfrm>
            <a:prstGeom prst="line">
              <a:avLst/>
            </a:prstGeom>
            <a:ln w="76200" cmpd="sng">
              <a:solidFill>
                <a:srgbClr val="FF99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53D30A7-2828-65D1-8914-D80164FC41B4}"/>
                </a:ext>
              </a:extLst>
            </p:cNvPr>
            <p:cNvGrpSpPr/>
            <p:nvPr/>
          </p:nvGrpSpPr>
          <p:grpSpPr>
            <a:xfrm>
              <a:off x="2642286" y="2548994"/>
              <a:ext cx="790477" cy="719943"/>
              <a:chOff x="2624225" y="2675802"/>
              <a:chExt cx="768986" cy="700370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333998AD-69EF-F706-EFA9-D7DEE6DA7255}"/>
                  </a:ext>
                </a:extLst>
              </p:cNvPr>
              <p:cNvSpPr/>
              <p:nvPr/>
            </p:nvSpPr>
            <p:spPr>
              <a:xfrm>
                <a:off x="2624225" y="2675802"/>
                <a:ext cx="768986" cy="700370"/>
              </a:xfrm>
              <a:prstGeom prst="ellipse">
                <a:avLst/>
              </a:prstGeom>
              <a:ln w="635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400">
                  <a:solidFill>
                    <a:srgbClr val="0055A0"/>
                  </a:solidFill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E1BEE7A-6073-9159-B4BD-147071FD4721}"/>
                  </a:ext>
                </a:extLst>
              </p:cNvPr>
              <p:cNvSpPr/>
              <p:nvPr/>
            </p:nvSpPr>
            <p:spPr>
              <a:xfrm>
                <a:off x="2670659" y="2728095"/>
                <a:ext cx="674272" cy="595182"/>
              </a:xfrm>
              <a:prstGeom prst="ellipse">
                <a:avLst/>
              </a:prstGeom>
              <a:ln w="635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solidFill>
                    <a:srgbClr val="0055A0"/>
                  </a:solidFill>
                </a:endParaRPr>
              </a:p>
            </p:txBody>
          </p:sp>
        </p:grp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6568A727-0160-6F47-BE29-BDE718719B7A}"/>
                </a:ext>
              </a:extLst>
            </p:cNvPr>
            <p:cNvCxnSpPr>
              <a:cxnSpLocks/>
            </p:cNvCxnSpPr>
            <p:nvPr/>
          </p:nvCxnSpPr>
          <p:spPr>
            <a:xfrm>
              <a:off x="1486932" y="2407001"/>
              <a:ext cx="584747" cy="0"/>
            </a:xfrm>
            <a:prstGeom prst="straightConnector1">
              <a:avLst/>
            </a:prstGeom>
            <a:ln w="254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EE9F41F-87D3-7BE2-50EA-6F9B7BAB45E3}"/>
              </a:ext>
            </a:extLst>
          </p:cNvPr>
          <p:cNvGrpSpPr/>
          <p:nvPr/>
        </p:nvGrpSpPr>
        <p:grpSpPr>
          <a:xfrm>
            <a:off x="1080761" y="2507989"/>
            <a:ext cx="3584575" cy="867024"/>
            <a:chOff x="1080761" y="2507989"/>
            <a:chExt cx="3584575" cy="86702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FA4580C-973C-75E6-BA56-7C6F0ABED914}"/>
                </a:ext>
              </a:extLst>
            </p:cNvPr>
            <p:cNvSpPr txBox="1"/>
            <p:nvPr/>
          </p:nvSpPr>
          <p:spPr>
            <a:xfrm>
              <a:off x="3390652" y="3021445"/>
              <a:ext cx="1274684" cy="353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p-n junction</a:t>
              </a: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9D85086D-CBE7-FDC1-0C40-9279F9D13048}"/>
                </a:ext>
              </a:extLst>
            </p:cNvPr>
            <p:cNvCxnSpPr>
              <a:endCxn id="20" idx="6"/>
            </p:cNvCxnSpPr>
            <p:nvPr/>
          </p:nvCxnSpPr>
          <p:spPr>
            <a:xfrm>
              <a:off x="3036576" y="2908656"/>
              <a:ext cx="346558" cy="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AD97A44-CB65-A139-F856-4B32DC05C374}"/>
                </a:ext>
              </a:extLst>
            </p:cNvPr>
            <p:cNvSpPr txBox="1"/>
            <p:nvPr/>
          </p:nvSpPr>
          <p:spPr>
            <a:xfrm>
              <a:off x="3078045" y="2641164"/>
              <a:ext cx="280277" cy="353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</a:t>
              </a:r>
              <a:endParaRPr lang="en-GB" sz="1400" dirty="0"/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59684F1E-3AB3-401E-D809-3D013164B7F2}"/>
                </a:ext>
              </a:extLst>
            </p:cNvPr>
            <p:cNvCxnSpPr>
              <a:cxnSpLocks/>
              <a:stCxn id="60" idx="0"/>
            </p:cNvCxnSpPr>
            <p:nvPr/>
          </p:nvCxnSpPr>
          <p:spPr>
            <a:xfrm flipV="1">
              <a:off x="1792683" y="2507989"/>
              <a:ext cx="970905" cy="44808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0720067-8DFB-C573-40A9-6B58AD095DC8}"/>
                </a:ext>
              </a:extLst>
            </p:cNvPr>
            <p:cNvSpPr txBox="1"/>
            <p:nvPr/>
          </p:nvSpPr>
          <p:spPr>
            <a:xfrm>
              <a:off x="1080761" y="2956079"/>
              <a:ext cx="1423845" cy="353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Coupling gap</a:t>
              </a:r>
            </a:p>
          </p:txBody>
        </p:sp>
      </p:grpSp>
      <p:sp>
        <p:nvSpPr>
          <p:cNvPr id="63" name="Content Placeholder 2">
            <a:extLst>
              <a:ext uri="{FF2B5EF4-FFF2-40B4-BE49-F238E27FC236}">
                <a16:creationId xmlns:a16="http://schemas.microsoft.com/office/drawing/2014/main" id="{77DFEF2C-CB84-936D-5B0B-6D550AAD2D0F}"/>
              </a:ext>
            </a:extLst>
          </p:cNvPr>
          <p:cNvSpPr txBox="1">
            <a:spLocks/>
          </p:cNvSpPr>
          <p:nvPr/>
        </p:nvSpPr>
        <p:spPr>
          <a:xfrm>
            <a:off x="219989" y="5356649"/>
            <a:ext cx="6931577" cy="16580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00" dirty="0"/>
              <a:t>Multiple ring modulators sweeping the design parameter space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Radius (r), p-n junction type, coupling gap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Trade-off between efficiency and bandwidth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4387D7F-6F3A-8A9B-A77C-99B3D7D2761B}"/>
              </a:ext>
            </a:extLst>
          </p:cNvPr>
          <p:cNvSpPr/>
          <p:nvPr/>
        </p:nvSpPr>
        <p:spPr>
          <a:xfrm>
            <a:off x="9070181" y="1880757"/>
            <a:ext cx="642938" cy="146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687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7AA88-9B22-D26F-3EFD-ACCE06A57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Ring modulator high-speed test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1998C-A85D-10F5-EDA7-1D5F7465F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6</a:t>
            </a:fld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50FFF82-5640-4A9D-ACA1-FB1CF945C9CC}"/>
              </a:ext>
            </a:extLst>
          </p:cNvPr>
          <p:cNvSpPr>
            <a:spLocks noGrp="1"/>
          </p:cNvSpPr>
          <p:nvPr/>
        </p:nvSpPr>
        <p:spPr>
          <a:xfrm>
            <a:off x="104181" y="1136124"/>
            <a:ext cx="6526720" cy="27766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600" dirty="0"/>
              <a:t>CERN high-efficiency modulator supporting </a:t>
            </a:r>
            <a:r>
              <a:rPr lang="en-GB" sz="1600" b="1" dirty="0"/>
              <a:t>25 Gb/s data rate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Modulation</a:t>
            </a:r>
            <a:r>
              <a:rPr lang="en-US" dirty="0"/>
              <a:t> voltage swing from 1 </a:t>
            </a:r>
            <a:r>
              <a:rPr lang="en-US" dirty="0" err="1"/>
              <a:t>V</a:t>
            </a:r>
            <a:r>
              <a:rPr lang="en-US" baseline="-25000" dirty="0" err="1"/>
              <a:t>pp</a:t>
            </a:r>
            <a:r>
              <a:rPr lang="en-US" dirty="0"/>
              <a:t> to 4 </a:t>
            </a:r>
            <a:r>
              <a:rPr lang="en-US" dirty="0" err="1"/>
              <a:t>V</a:t>
            </a:r>
            <a:r>
              <a:rPr lang="en-US" baseline="-25000" dirty="0" err="1"/>
              <a:t>pp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CW laser power P</a:t>
            </a:r>
            <a:r>
              <a:rPr lang="en-US" baseline="-25000" dirty="0"/>
              <a:t>in</a:t>
            </a:r>
            <a:r>
              <a:rPr lang="en-US" dirty="0"/>
              <a:t> = 2 mW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EP R&amp;D WP6 phase II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Positive link power margin with </a:t>
            </a:r>
            <a:r>
              <a:rPr lang="en-US" b="1" dirty="0"/>
              <a:t>~ 0.8 mW OMA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Driver </a:t>
            </a:r>
            <a:r>
              <a:rPr lang="en-US" b="1" dirty="0"/>
              <a:t>targeting ~2 </a:t>
            </a:r>
            <a:r>
              <a:rPr lang="en-US" b="1" dirty="0" err="1"/>
              <a:t>V</a:t>
            </a:r>
            <a:r>
              <a:rPr lang="en-US" b="1" baseline="-25000" dirty="0" err="1"/>
              <a:t>pp</a:t>
            </a:r>
            <a:r>
              <a:rPr lang="en-US" b="1" dirty="0"/>
              <a:t> modulation voltage swing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EA402F3-B428-9404-0869-2FD6EF9CAD01}"/>
              </a:ext>
            </a:extLst>
          </p:cNvPr>
          <p:cNvGrpSpPr/>
          <p:nvPr/>
        </p:nvGrpSpPr>
        <p:grpSpPr>
          <a:xfrm>
            <a:off x="337846" y="3783123"/>
            <a:ext cx="2837709" cy="2561005"/>
            <a:chOff x="493492" y="3783123"/>
            <a:chExt cx="2837709" cy="2561005"/>
          </a:xfrm>
        </p:grpSpPr>
        <p:pic>
          <p:nvPicPr>
            <p:cNvPr id="35" name="Picture 34" descr="A blue and green lines on a black background&#10;&#10;Description automatically generated">
              <a:extLst>
                <a:ext uri="{FF2B5EF4-FFF2-40B4-BE49-F238E27FC236}">
                  <a16:creationId xmlns:a16="http://schemas.microsoft.com/office/drawing/2014/main" id="{B541370B-350B-BD98-221F-B05F9B23D7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3492" y="3783123"/>
              <a:ext cx="2837709" cy="256100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ADC64C9-0224-0BC2-D09A-6E13B28047C5}"/>
                </a:ext>
              </a:extLst>
            </p:cNvPr>
            <p:cNvSpPr txBox="1"/>
            <p:nvPr/>
          </p:nvSpPr>
          <p:spPr>
            <a:xfrm>
              <a:off x="1213777" y="3984701"/>
              <a:ext cx="163859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1 </a:t>
              </a:r>
              <a:r>
                <a:rPr lang="en-US" sz="1400" dirty="0" err="1"/>
                <a:t>V</a:t>
              </a:r>
              <a:r>
                <a:rPr lang="en-US" sz="1400" baseline="-25000" dirty="0" err="1"/>
                <a:t>pp</a:t>
              </a:r>
              <a:r>
                <a:rPr lang="en-US" sz="1400" dirty="0"/>
                <a:t>  ƞ ~ 20%</a:t>
              </a:r>
              <a:endParaRPr lang="en-GB" sz="1400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80251B5-DAE7-5C24-CD2A-22FBCCE9930E}"/>
              </a:ext>
            </a:extLst>
          </p:cNvPr>
          <p:cNvGrpSpPr/>
          <p:nvPr/>
        </p:nvGrpSpPr>
        <p:grpSpPr>
          <a:xfrm>
            <a:off x="3001321" y="3783121"/>
            <a:ext cx="2837709" cy="2561005"/>
            <a:chOff x="3331201" y="3789508"/>
            <a:chExt cx="2837709" cy="2561005"/>
          </a:xfrm>
        </p:grpSpPr>
        <p:pic>
          <p:nvPicPr>
            <p:cNvPr id="37" name="Picture 36" descr="A blue and green lines on a black background&#10;&#10;Description automatically generated">
              <a:extLst>
                <a:ext uri="{FF2B5EF4-FFF2-40B4-BE49-F238E27FC236}">
                  <a16:creationId xmlns:a16="http://schemas.microsoft.com/office/drawing/2014/main" id="{E07BAEC6-EC81-A962-B600-DE2644687D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1201" y="3789508"/>
              <a:ext cx="2837709" cy="2561005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7F6DFD3-46A3-2F7F-4BB3-6DE9A5F977E5}"/>
                </a:ext>
              </a:extLst>
            </p:cNvPr>
            <p:cNvSpPr txBox="1"/>
            <p:nvPr/>
          </p:nvSpPr>
          <p:spPr>
            <a:xfrm>
              <a:off x="4068396" y="3987119"/>
              <a:ext cx="163859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2 </a:t>
              </a:r>
              <a:r>
                <a:rPr lang="en-US" sz="1400" dirty="0" err="1"/>
                <a:t>V</a:t>
              </a:r>
              <a:r>
                <a:rPr lang="en-US" sz="1400" baseline="-25000" dirty="0" err="1"/>
                <a:t>pp</a:t>
              </a:r>
              <a:r>
                <a:rPr lang="en-US" sz="1400" dirty="0"/>
                <a:t>  ƞ ~ 40%</a:t>
              </a:r>
              <a:endParaRPr lang="en-GB" sz="1400" dirty="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455C5BB-4AAE-53BD-0B12-6DE0CB7B7C11}"/>
              </a:ext>
            </a:extLst>
          </p:cNvPr>
          <p:cNvGrpSpPr/>
          <p:nvPr/>
        </p:nvGrpSpPr>
        <p:grpSpPr>
          <a:xfrm>
            <a:off x="6233894" y="3783122"/>
            <a:ext cx="5604210" cy="2561005"/>
            <a:chOff x="6097702" y="3783122"/>
            <a:chExt cx="5604210" cy="2561005"/>
          </a:xfrm>
        </p:grpSpPr>
        <p:pic>
          <p:nvPicPr>
            <p:cNvPr id="29" name="Picture 28" descr="A blue and green lines on a black background&#10;&#10;Description automatically generated">
              <a:extLst>
                <a:ext uri="{FF2B5EF4-FFF2-40B4-BE49-F238E27FC236}">
                  <a16:creationId xmlns:a16="http://schemas.microsoft.com/office/drawing/2014/main" id="{14A52E27-74A5-38D1-D02C-80DF462FE5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64203" y="3783122"/>
              <a:ext cx="2837709" cy="2561005"/>
            </a:xfrm>
            <a:prstGeom prst="rect">
              <a:avLst/>
            </a:prstGeom>
          </p:spPr>
        </p:pic>
        <p:pic>
          <p:nvPicPr>
            <p:cNvPr id="39" name="Picture 38" descr="A blue and green lines on a black background&#10;&#10;Description automatically generated">
              <a:extLst>
                <a:ext uri="{FF2B5EF4-FFF2-40B4-BE49-F238E27FC236}">
                  <a16:creationId xmlns:a16="http://schemas.microsoft.com/office/drawing/2014/main" id="{19F9B78A-3794-512A-E1FC-4B03C36B3F9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7702" y="3783122"/>
              <a:ext cx="2837709" cy="2561005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902E1E5-77AD-7F84-BFA8-72DF39FAFEF6}"/>
                </a:ext>
              </a:extLst>
            </p:cNvPr>
            <p:cNvSpPr txBox="1"/>
            <p:nvPr/>
          </p:nvSpPr>
          <p:spPr>
            <a:xfrm>
              <a:off x="6773629" y="3986320"/>
              <a:ext cx="163859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3 </a:t>
              </a:r>
              <a:r>
                <a:rPr lang="en-US" sz="1400" dirty="0" err="1"/>
                <a:t>V</a:t>
              </a:r>
              <a:r>
                <a:rPr lang="en-US" sz="1400" baseline="-25000" dirty="0" err="1"/>
                <a:t>pp</a:t>
              </a:r>
              <a:r>
                <a:rPr lang="en-US" sz="1400" dirty="0"/>
                <a:t>  ƞ ~ 50%</a:t>
              </a:r>
              <a:endParaRPr lang="en-GB" sz="1400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650EC89-22A9-7DEA-9EC7-AEF8C7E2F5D5}"/>
                </a:ext>
              </a:extLst>
            </p:cNvPr>
            <p:cNvSpPr txBox="1"/>
            <p:nvPr/>
          </p:nvSpPr>
          <p:spPr>
            <a:xfrm>
              <a:off x="9616332" y="3984701"/>
              <a:ext cx="163859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4 </a:t>
              </a:r>
              <a:r>
                <a:rPr lang="en-US" sz="1400" dirty="0" err="1"/>
                <a:t>V</a:t>
              </a:r>
              <a:r>
                <a:rPr lang="en-US" sz="1400" baseline="-25000" dirty="0" err="1"/>
                <a:t>pp</a:t>
              </a:r>
              <a:r>
                <a:rPr lang="en-US" sz="1400" dirty="0"/>
                <a:t>  ƞ ~ 60%</a:t>
              </a:r>
              <a:endParaRPr lang="en-GB" sz="1400" dirty="0"/>
            </a:p>
          </p:txBody>
        </p:sp>
      </p:grpSp>
      <p:sp>
        <p:nvSpPr>
          <p:cNvPr id="5" name="Footer Placeholder 35">
            <a:extLst>
              <a:ext uri="{FF2B5EF4-FFF2-40B4-BE49-F238E27FC236}">
                <a16:creationId xmlns:a16="http://schemas.microsoft.com/office/drawing/2014/main" id="{D0DE0C3D-1B99-5474-9EF4-1C01F623F874}"/>
              </a:ext>
            </a:extLst>
          </p:cNvPr>
          <p:cNvSpPr txBox="1"/>
          <p:nvPr/>
        </p:nvSpPr>
        <p:spPr>
          <a:xfrm>
            <a:off x="4038600" y="6488697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carmelo.scarcella@cern.ch     03 October 2024</a:t>
            </a:r>
          </a:p>
        </p:txBody>
      </p:sp>
      <p:sp>
        <p:nvSpPr>
          <p:cNvPr id="9" name="Date Placeholder 31">
            <a:extLst>
              <a:ext uri="{FF2B5EF4-FFF2-40B4-BE49-F238E27FC236}">
                <a16:creationId xmlns:a16="http://schemas.microsoft.com/office/drawing/2014/main" id="{FBE1C36E-F10B-5B69-0BE3-E344B379387E}"/>
              </a:ext>
            </a:extLst>
          </p:cNvPr>
          <p:cNvSpPr txBox="1"/>
          <p:nvPr/>
        </p:nvSpPr>
        <p:spPr>
          <a:xfrm>
            <a:off x="219989" y="649287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TWEPP 2024</a:t>
            </a:r>
            <a:endParaRPr lang="en-GB" sz="11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8037927-3F36-3CBB-700C-90E6C7AFD324}"/>
              </a:ext>
            </a:extLst>
          </p:cNvPr>
          <p:cNvGrpSpPr/>
          <p:nvPr/>
        </p:nvGrpSpPr>
        <p:grpSpPr>
          <a:xfrm>
            <a:off x="6285695" y="926882"/>
            <a:ext cx="5676564" cy="2233432"/>
            <a:chOff x="5905794" y="870962"/>
            <a:chExt cx="6293353" cy="2476106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825C101A-5F70-7C96-9535-C4C948AC2FD5}"/>
                </a:ext>
              </a:extLst>
            </p:cNvPr>
            <p:cNvGrpSpPr/>
            <p:nvPr/>
          </p:nvGrpSpPr>
          <p:grpSpPr>
            <a:xfrm>
              <a:off x="5905794" y="870962"/>
              <a:ext cx="4416338" cy="2476106"/>
              <a:chOff x="7006967" y="375675"/>
              <a:chExt cx="4790998" cy="2686166"/>
            </a:xfrm>
          </p:grpSpPr>
          <p:pic>
            <p:nvPicPr>
              <p:cNvPr id="19" name="Picture 18" descr="A green circuit board with black and yellow connectors&#10;&#10;Description automatically generated">
                <a:extLst>
                  <a:ext uri="{FF2B5EF4-FFF2-40B4-BE49-F238E27FC236}">
                    <a16:creationId xmlns:a16="http://schemas.microsoft.com/office/drawing/2014/main" id="{5A18EE14-2F90-AF6D-B91B-B3044B366C2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465826" y="1267399"/>
                <a:ext cx="2449355" cy="1755817"/>
              </a:xfrm>
              <a:prstGeom prst="rect">
                <a:avLst/>
              </a:prstGeom>
            </p:spPr>
          </p:pic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40F9B513-1F75-4C09-5C4D-0039B4CFC2A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185918" y="1161998"/>
                <a:ext cx="585564" cy="1130874"/>
              </a:xfrm>
              <a:prstGeom prst="straightConnector1">
                <a:avLst/>
              </a:prstGeom>
              <a:noFill/>
              <a:ln w="12700" cap="flat">
                <a:solidFill>
                  <a:srgbClr val="FF0000"/>
                </a:solidFill>
                <a:prstDash val="solid"/>
                <a:miter/>
                <a:tailEnd type="arrow"/>
              </a:ln>
            </p:spPr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1F7B4D65-1B5D-F78E-5617-E22702E5A6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46246" y="945002"/>
                <a:ext cx="209390" cy="1039887"/>
              </a:xfrm>
              <a:prstGeom prst="straightConnector1">
                <a:avLst/>
              </a:prstGeom>
              <a:noFill/>
              <a:ln w="12700" cap="flat">
                <a:solidFill>
                  <a:srgbClr val="FF0000"/>
                </a:solidFill>
                <a:prstDash val="solid"/>
                <a:miter/>
                <a:tailEnd type="arrow"/>
              </a:ln>
            </p:spPr>
          </p:cxnSp>
          <p:sp>
            <p:nvSpPr>
              <p:cNvPr id="16" name="TextBox 10">
                <a:extLst>
                  <a:ext uri="{FF2B5EF4-FFF2-40B4-BE49-F238E27FC236}">
                    <a16:creationId xmlns:a16="http://schemas.microsoft.com/office/drawing/2014/main" id="{2672CAD6-E878-48BC-66F4-34A35BB014FF}"/>
                  </a:ext>
                </a:extLst>
              </p:cNvPr>
              <p:cNvSpPr txBox="1"/>
              <p:nvPr/>
            </p:nvSpPr>
            <p:spPr>
              <a:xfrm>
                <a:off x="8603385" y="895829"/>
                <a:ext cx="345291" cy="253813"/>
              </a:xfrm>
              <a:prstGeom prst="rect">
                <a:avLst/>
              </a:prstGeom>
              <a:solidFill>
                <a:srgbClr val="FFFFFF"/>
              </a:solidFill>
              <a:ln cap="flat">
                <a:noFill/>
              </a:ln>
            </p:spPr>
            <p:txBody>
              <a:bodyPr vert="horz" wrap="none" lIns="91440" tIns="45720" rIns="91440" bIns="45720" anchor="t" anchorCtr="0" compatLnSpc="1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GB" sz="1400" b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PIC</a:t>
                </a:r>
              </a:p>
            </p:txBody>
          </p:sp>
          <p:sp>
            <p:nvSpPr>
              <p:cNvPr id="21" name="TextBox 12">
                <a:extLst>
                  <a:ext uri="{FF2B5EF4-FFF2-40B4-BE49-F238E27FC236}">
                    <a16:creationId xmlns:a16="http://schemas.microsoft.com/office/drawing/2014/main" id="{35F9257D-A8F4-4069-2302-65BF0B3628AD}"/>
                  </a:ext>
                </a:extLst>
              </p:cNvPr>
              <p:cNvSpPr txBox="1"/>
              <p:nvPr/>
            </p:nvSpPr>
            <p:spPr>
              <a:xfrm>
                <a:off x="7006967" y="375675"/>
                <a:ext cx="1901504" cy="589392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GB" sz="1400" b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2.92 mm coaxial connector</a:t>
                </a:r>
              </a:p>
            </p:txBody>
          </p: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F7844ED5-79BE-5816-26E7-883605562E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34513" y="1304954"/>
                <a:ext cx="1729262" cy="875255"/>
              </a:xfrm>
              <a:prstGeom prst="line">
                <a:avLst/>
              </a:prstGeom>
              <a:ln w="127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6BD8D5C1-CF24-0068-9445-61D6ABBCE0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66094" y="2452266"/>
                <a:ext cx="1797681" cy="578095"/>
              </a:xfrm>
              <a:prstGeom prst="line">
                <a:avLst/>
              </a:prstGeom>
              <a:ln w="127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7" name="Picture 6" descr="A close-up of a circuit board&#10;&#10;Description automatically generated">
                <a:extLst>
                  <a:ext uri="{FF2B5EF4-FFF2-40B4-BE49-F238E27FC236}">
                    <a16:creationId xmlns:a16="http://schemas.microsoft.com/office/drawing/2014/main" id="{9EA959AB-753F-8997-F7BC-DAC55EA1F3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10059037" y="1322912"/>
                <a:ext cx="1786218" cy="1691639"/>
              </a:xfrm>
              <a:prstGeom prst="rect">
                <a:avLst/>
              </a:prstGeom>
            </p:spPr>
          </p:pic>
        </p:grpSp>
        <p:grpSp>
          <p:nvGrpSpPr>
            <p:cNvPr id="10" name="Group 63">
              <a:extLst>
                <a:ext uri="{FF2B5EF4-FFF2-40B4-BE49-F238E27FC236}">
                  <a16:creationId xmlns:a16="http://schemas.microsoft.com/office/drawing/2014/main" id="{15B04D07-181B-AD59-6D77-A83B32285958}"/>
                </a:ext>
              </a:extLst>
            </p:cNvPr>
            <p:cNvGrpSpPr/>
            <p:nvPr/>
          </p:nvGrpSpPr>
          <p:grpSpPr>
            <a:xfrm>
              <a:off x="10341430" y="1379296"/>
              <a:ext cx="1857717" cy="1967771"/>
              <a:chOff x="9132609" y="33271"/>
              <a:chExt cx="2934014" cy="3107829"/>
            </a:xfrm>
          </p:grpSpPr>
          <p:grpSp>
            <p:nvGrpSpPr>
              <p:cNvPr id="11" name="Group 225">
                <a:extLst>
                  <a:ext uri="{FF2B5EF4-FFF2-40B4-BE49-F238E27FC236}">
                    <a16:creationId xmlns:a16="http://schemas.microsoft.com/office/drawing/2014/main" id="{212ED5DD-F11D-2A06-A780-F4DEE01DA8DF}"/>
                  </a:ext>
                </a:extLst>
              </p:cNvPr>
              <p:cNvGrpSpPr/>
              <p:nvPr/>
            </p:nvGrpSpPr>
            <p:grpSpPr>
              <a:xfrm>
                <a:off x="9132609" y="33271"/>
                <a:ext cx="2934014" cy="3107829"/>
                <a:chOff x="9132609" y="33271"/>
                <a:chExt cx="2934014" cy="3107829"/>
              </a:xfrm>
            </p:grpSpPr>
            <p:sp>
              <p:nvSpPr>
                <p:cNvPr id="15" name="TextBox 34">
                  <a:extLst>
                    <a:ext uri="{FF2B5EF4-FFF2-40B4-BE49-F238E27FC236}">
                      <a16:creationId xmlns:a16="http://schemas.microsoft.com/office/drawing/2014/main" id="{C9D27516-018E-C443-E6B4-E7F950BE7198}"/>
                    </a:ext>
                  </a:extLst>
                </p:cNvPr>
                <p:cNvSpPr txBox="1"/>
                <p:nvPr/>
              </p:nvSpPr>
              <p:spPr>
                <a:xfrm>
                  <a:off x="9132609" y="33271"/>
                  <a:ext cx="2051502" cy="377328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non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GB" sz="14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CERN custom design</a:t>
                  </a:r>
                </a:p>
              </p:txBody>
            </p:sp>
            <p:grpSp>
              <p:nvGrpSpPr>
                <p:cNvPr id="17" name="Group 100">
                  <a:extLst>
                    <a:ext uri="{FF2B5EF4-FFF2-40B4-BE49-F238E27FC236}">
                      <a16:creationId xmlns:a16="http://schemas.microsoft.com/office/drawing/2014/main" id="{A51D7588-4BC6-B118-2657-9BBAD32643CD}"/>
                    </a:ext>
                  </a:extLst>
                </p:cNvPr>
                <p:cNvGrpSpPr/>
                <p:nvPr/>
              </p:nvGrpSpPr>
              <p:grpSpPr>
                <a:xfrm>
                  <a:off x="9289618" y="520357"/>
                  <a:ext cx="2777005" cy="2620743"/>
                  <a:chOff x="9289618" y="520357"/>
                  <a:chExt cx="2777005" cy="2620743"/>
                </a:xfrm>
              </p:grpSpPr>
              <p:pic>
                <p:nvPicPr>
                  <p:cNvPr id="18" name="Picture 94" descr="Diagram&#10;&#10;Description automatically generated">
                    <a:extLst>
                      <a:ext uri="{FF2B5EF4-FFF2-40B4-BE49-F238E27FC236}">
                        <a16:creationId xmlns:a16="http://schemas.microsoft.com/office/drawing/2014/main" id="{9C258D08-1007-7B50-B44C-7A88BB55F5A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 cstate="hq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>
                  <a:xfrm>
                    <a:off x="9289618" y="520357"/>
                    <a:ext cx="2777005" cy="2620743"/>
                  </a:xfrm>
                  <a:prstGeom prst="rect">
                    <a:avLst/>
                  </a:prstGeom>
                  <a:noFill/>
                  <a:ln cap="flat">
                    <a:noFill/>
                  </a:ln>
                </p:spPr>
              </p:pic>
              <p:cxnSp>
                <p:nvCxnSpPr>
                  <p:cNvPr id="20" name="Straight Arrow Connector 97">
                    <a:extLst>
                      <a:ext uri="{FF2B5EF4-FFF2-40B4-BE49-F238E27FC236}">
                        <a16:creationId xmlns:a16="http://schemas.microsoft.com/office/drawing/2014/main" id="{C3988B78-9C66-B1D4-60BB-D8B8820D0B9C}"/>
                      </a:ext>
                    </a:extLst>
                  </p:cNvPr>
                  <p:cNvCxnSpPr/>
                  <p:nvPr/>
                </p:nvCxnSpPr>
                <p:spPr>
                  <a:xfrm>
                    <a:off x="10366945" y="1039115"/>
                    <a:ext cx="622359" cy="0"/>
                  </a:xfrm>
                  <a:prstGeom prst="straightConnector1">
                    <a:avLst/>
                  </a:prstGeom>
                  <a:noFill/>
                  <a:ln w="12701" cap="flat">
                    <a:solidFill>
                      <a:srgbClr val="FF0000"/>
                    </a:solidFill>
                    <a:prstDash val="solid"/>
                    <a:miter/>
                    <a:headEnd type="arrow"/>
                    <a:tailEnd type="arrow"/>
                  </a:ln>
                </p:spPr>
              </p:cxnSp>
              <p:sp>
                <p:nvSpPr>
                  <p:cNvPr id="22" name="TextBox 98">
                    <a:extLst>
                      <a:ext uri="{FF2B5EF4-FFF2-40B4-BE49-F238E27FC236}">
                        <a16:creationId xmlns:a16="http://schemas.microsoft.com/office/drawing/2014/main" id="{550110AA-F074-C994-8973-C008DFF63A48}"/>
                      </a:ext>
                    </a:extLst>
                  </p:cNvPr>
                  <p:cNvSpPr txBox="1"/>
                  <p:nvPr/>
                </p:nvSpPr>
                <p:spPr>
                  <a:xfrm>
                    <a:off x="10158361" y="578299"/>
                    <a:ext cx="796322" cy="377328"/>
                  </a:xfrm>
                  <a:prstGeom prst="rect">
                    <a:avLst/>
                  </a:prstGeom>
                  <a:noFill/>
                  <a:ln cap="flat">
                    <a:noFill/>
                  </a:ln>
                </p:spPr>
                <p:txBody>
                  <a:bodyPr vert="horz" wrap="none" lIns="91440" tIns="45720" rIns="91440" bIns="45720" anchor="t" anchorCtr="0" compatLnSpc="1">
                    <a:spAutoFit/>
                  </a:bodyPr>
                  <a:lstStyle/>
                  <a:p>
                    <a:pPr marL="0" marR="0" lvl="0" indent="0" algn="l" defTabSz="914400" rtl="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r>
                      <a:rPr lang="en-GB" sz="1400" b="0" i="0" u="none" strike="noStrike" kern="1200" cap="none" spc="0" baseline="0" dirty="0">
                        <a:solidFill>
                          <a:srgbClr val="000000"/>
                        </a:solidFill>
                        <a:uFillTx/>
                        <a:latin typeface="Calibri"/>
                      </a:rPr>
                      <a:t>10 µm</a:t>
                    </a:r>
                  </a:p>
                </p:txBody>
              </p:sp>
            </p:grpSp>
          </p:grpSp>
          <p:sp>
            <p:nvSpPr>
              <p:cNvPr id="12" name="Oval 226">
                <a:extLst>
                  <a:ext uri="{FF2B5EF4-FFF2-40B4-BE49-F238E27FC236}">
                    <a16:creationId xmlns:a16="http://schemas.microsoft.com/office/drawing/2014/main" id="{9926861F-C048-63EA-327B-18BA8E2D00DE}"/>
                  </a:ext>
                </a:extLst>
              </p:cNvPr>
              <p:cNvSpPr/>
              <p:nvPr/>
            </p:nvSpPr>
            <p:spPr>
              <a:xfrm>
                <a:off x="10329821" y="1323017"/>
                <a:ext cx="667246" cy="667246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noFill/>
              <a:ln w="15873" cap="flat">
                <a:solidFill>
                  <a:srgbClr val="FF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400" b="0" i="0" u="none" strike="noStrike" kern="0" cap="none" spc="0" baseline="0">
                  <a:solidFill>
                    <a:srgbClr val="0055A0"/>
                  </a:solidFill>
                  <a:uFillTx/>
                  <a:latin typeface="Calibri"/>
                </a:endParaRPr>
              </a:p>
            </p:txBody>
          </p:sp>
        </p:grpSp>
      </p:grpSp>
      <p:pic>
        <p:nvPicPr>
          <p:cNvPr id="41" name="Picture 40" descr="A magnifying glass with a wooden handle&#10;&#10;Description automatically generated">
            <a:extLst>
              <a:ext uri="{FF2B5EF4-FFF2-40B4-BE49-F238E27FC236}">
                <a16:creationId xmlns:a16="http://schemas.microsoft.com/office/drawing/2014/main" id="{4B790A0C-6E73-568E-5B05-E3C251688229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04100">
            <a:off x="9485292" y="2540744"/>
            <a:ext cx="451447" cy="509845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6F9293E-B14F-5DC0-8B2C-FA793A62482A}"/>
              </a:ext>
            </a:extLst>
          </p:cNvPr>
          <p:cNvCxnSpPr>
            <a:cxnSpLocks/>
          </p:cNvCxnSpPr>
          <p:nvPr/>
        </p:nvCxnSpPr>
        <p:spPr>
          <a:xfrm>
            <a:off x="5651624" y="4942389"/>
            <a:ext cx="0" cy="8357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31F5A610-A5BD-1843-268B-45E102542D86}"/>
              </a:ext>
            </a:extLst>
          </p:cNvPr>
          <p:cNvSpPr txBox="1"/>
          <p:nvPr/>
        </p:nvSpPr>
        <p:spPr>
          <a:xfrm rot="16200000">
            <a:off x="5459296" y="517557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2786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7AA88-9B22-D26F-3EFD-ACCE06A57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DART28-NRZ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1998C-A85D-10F5-EDA7-1D5F7465F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7</a:t>
            </a:fld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826517A-74FA-3AE6-920A-7FA1CC2CC338}"/>
              </a:ext>
            </a:extLst>
          </p:cNvPr>
          <p:cNvGrpSpPr/>
          <p:nvPr/>
        </p:nvGrpSpPr>
        <p:grpSpPr>
          <a:xfrm>
            <a:off x="746064" y="3210857"/>
            <a:ext cx="5850515" cy="2650201"/>
            <a:chOff x="6265616" y="3149063"/>
            <a:chExt cx="5850515" cy="265020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C3FD77A-B7D0-49B6-70FD-90C30569C8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51751"/>
            <a:stretch/>
          </p:blipFill>
          <p:spPr>
            <a:xfrm>
              <a:off x="6265616" y="3655074"/>
              <a:ext cx="5850515" cy="214419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5EE79EE-3A94-3421-0A0F-6FBB25F54073}"/>
                </a:ext>
              </a:extLst>
            </p:cNvPr>
            <p:cNvSpPr txBox="1"/>
            <p:nvPr/>
          </p:nvSpPr>
          <p:spPr>
            <a:xfrm>
              <a:off x="7957444" y="3149063"/>
              <a:ext cx="23262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25.6 Gb/s - Electrical</a:t>
              </a:r>
              <a:endParaRPr lang="en-GB" dirty="0"/>
            </a:p>
          </p:txBody>
        </p:sp>
      </p:grpSp>
      <p:sp>
        <p:nvSpPr>
          <p:cNvPr id="8" name="Footer Placeholder 35">
            <a:extLst>
              <a:ext uri="{FF2B5EF4-FFF2-40B4-BE49-F238E27FC236}">
                <a16:creationId xmlns:a16="http://schemas.microsoft.com/office/drawing/2014/main" id="{208F7617-4925-109E-19E4-2C419F4655C6}"/>
              </a:ext>
            </a:extLst>
          </p:cNvPr>
          <p:cNvSpPr txBox="1"/>
          <p:nvPr/>
        </p:nvSpPr>
        <p:spPr>
          <a:xfrm>
            <a:off x="4038600" y="6488697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carmelo.scarcella@cern.ch     03 October 2024</a:t>
            </a:r>
          </a:p>
        </p:txBody>
      </p:sp>
      <p:sp>
        <p:nvSpPr>
          <p:cNvPr id="9" name="Date Placeholder 31">
            <a:extLst>
              <a:ext uri="{FF2B5EF4-FFF2-40B4-BE49-F238E27FC236}">
                <a16:creationId xmlns:a16="http://schemas.microsoft.com/office/drawing/2014/main" id="{DA600B89-77DA-D0CD-D1CD-D6724A3ACFE0}"/>
              </a:ext>
            </a:extLst>
          </p:cNvPr>
          <p:cNvSpPr txBox="1"/>
          <p:nvPr/>
        </p:nvSpPr>
        <p:spPr>
          <a:xfrm>
            <a:off x="219989" y="649287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TWEPP 2024</a:t>
            </a:r>
            <a:endParaRPr lang="en-GB" sz="11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C63DFF-FB13-0531-28A7-2519460CD4F7}"/>
              </a:ext>
            </a:extLst>
          </p:cNvPr>
          <p:cNvGrpSpPr/>
          <p:nvPr/>
        </p:nvGrpSpPr>
        <p:grpSpPr>
          <a:xfrm>
            <a:off x="7522118" y="2106051"/>
            <a:ext cx="4420495" cy="3083084"/>
            <a:chOff x="2137197" y="3888577"/>
            <a:chExt cx="3629334" cy="2318926"/>
          </a:xfrm>
        </p:grpSpPr>
        <p:pic>
          <p:nvPicPr>
            <p:cNvPr id="3" name="Picture 2" descr="A close-up of a computer chip&#10;&#10;Description automatically generated">
              <a:extLst>
                <a:ext uri="{FF2B5EF4-FFF2-40B4-BE49-F238E27FC236}">
                  <a16:creationId xmlns:a16="http://schemas.microsoft.com/office/drawing/2014/main" id="{812C4246-2D3A-CB26-92A3-A795F43390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37197" y="3888577"/>
              <a:ext cx="2194705" cy="231892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B19AFB5-0363-7DA7-E1AE-E5C8BFC98D0C}"/>
                </a:ext>
              </a:extLst>
            </p:cNvPr>
            <p:cNvSpPr txBox="1"/>
            <p:nvPr/>
          </p:nvSpPr>
          <p:spPr>
            <a:xfrm>
              <a:off x="4614677" y="4205169"/>
              <a:ext cx="1151854" cy="4398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4 High-speed</a:t>
              </a:r>
            </a:p>
            <a:p>
              <a:pPr algn="ctr"/>
              <a:r>
                <a:rPr lang="en-US" sz="1600" dirty="0"/>
                <a:t>outputs</a:t>
              </a:r>
              <a:endParaRPr lang="en-GB" sz="1600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8C4755F-5052-B443-4AAB-631B3A210C73}"/>
                </a:ext>
              </a:extLst>
            </p:cNvPr>
            <p:cNvSpPr/>
            <p:nvPr/>
          </p:nvSpPr>
          <p:spPr>
            <a:xfrm>
              <a:off x="3620429" y="4542263"/>
              <a:ext cx="631903" cy="973874"/>
            </a:xfrm>
            <a:prstGeom prst="ellipse">
              <a:avLst/>
            </a:prstGeom>
            <a:noFill/>
            <a:ln w="28575"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63998A7-62DA-A442-D64D-ADA403A8EE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2546" y="4542263"/>
              <a:ext cx="441624" cy="455079"/>
            </a:xfrm>
            <a:prstGeom prst="straightConnector1">
              <a:avLst/>
            </a:prstGeom>
            <a:noFill/>
            <a:ln w="12700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7D33984A-D17F-7E2D-C236-B9A6E09A4E77}"/>
              </a:ext>
            </a:extLst>
          </p:cNvPr>
          <p:cNvSpPr txBox="1"/>
          <p:nvPr/>
        </p:nvSpPr>
        <p:spPr>
          <a:xfrm>
            <a:off x="249387" y="996943"/>
            <a:ext cx="6907660" cy="1524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b="1" kern="0" dirty="0">
                <a:solidFill>
                  <a:srgbClr val="000000"/>
                </a:solidFill>
                <a:latin typeface="Arial" panose="020B0604020202020204" pitchFamily="34" charset="0"/>
                <a:ea typeface="Calibri" pitchFamily="34"/>
                <a:cs typeface="Arial" panose="020B0604020202020204" pitchFamily="34" charset="0"/>
              </a:rPr>
              <a:t>D</a:t>
            </a:r>
            <a:r>
              <a:rPr lang="en-GB" sz="1600" kern="0" dirty="0">
                <a:solidFill>
                  <a:srgbClr val="000000"/>
                </a:solidFill>
                <a:latin typeface="Arial" panose="020B0604020202020204" pitchFamily="34" charset="0"/>
                <a:ea typeface="Calibri" pitchFamily="34"/>
                <a:cs typeface="Arial" panose="020B0604020202020204" pitchFamily="34" charset="0"/>
              </a:rPr>
              <a:t>emonstrator </a:t>
            </a:r>
            <a:r>
              <a:rPr lang="en-GB" sz="1600" b="1" kern="0" dirty="0">
                <a:solidFill>
                  <a:srgbClr val="000000"/>
                </a:solidFill>
                <a:latin typeface="Arial" panose="020B0604020202020204" pitchFamily="34" charset="0"/>
                <a:ea typeface="Calibri" pitchFamily="34"/>
                <a:cs typeface="Arial" panose="020B0604020202020204" pitchFamily="34" charset="0"/>
              </a:rPr>
              <a:t>A</a:t>
            </a:r>
            <a:r>
              <a:rPr lang="en-GB" sz="1600" kern="0" dirty="0">
                <a:solidFill>
                  <a:srgbClr val="000000"/>
                </a:solidFill>
                <a:latin typeface="Arial" panose="020B0604020202020204" pitchFamily="34" charset="0"/>
                <a:ea typeface="Calibri" pitchFamily="34"/>
                <a:cs typeface="Arial" panose="020B0604020202020204" pitchFamily="34" charset="0"/>
              </a:rPr>
              <a:t>SIC for </a:t>
            </a:r>
            <a:r>
              <a:rPr lang="en-GB" sz="1600" b="1" kern="0" dirty="0">
                <a:solidFill>
                  <a:srgbClr val="000000"/>
                </a:solidFill>
                <a:latin typeface="Arial" panose="020B0604020202020204" pitchFamily="34" charset="0"/>
                <a:ea typeface="Calibri" pitchFamily="34"/>
                <a:cs typeface="Arial" panose="020B0604020202020204" pitchFamily="34" charset="0"/>
              </a:rPr>
              <a:t>R</a:t>
            </a:r>
            <a:r>
              <a:rPr lang="en-GB" sz="1600" kern="0" dirty="0">
                <a:solidFill>
                  <a:srgbClr val="000000"/>
                </a:solidFill>
                <a:latin typeface="Arial" panose="020B0604020202020204" pitchFamily="34" charset="0"/>
                <a:ea typeface="Calibri" pitchFamily="34"/>
                <a:cs typeface="Arial" panose="020B0604020202020204" pitchFamily="34" charset="0"/>
              </a:rPr>
              <a:t>adiation-Tolerant </a:t>
            </a:r>
            <a:r>
              <a:rPr lang="en-GB" sz="1600" b="1" kern="0" dirty="0">
                <a:solidFill>
                  <a:srgbClr val="000000"/>
                </a:solidFill>
                <a:latin typeface="Arial" panose="020B0604020202020204" pitchFamily="34" charset="0"/>
                <a:ea typeface="Calibri" pitchFamily="34"/>
                <a:cs typeface="Arial" panose="020B0604020202020204" pitchFamily="34" charset="0"/>
              </a:rPr>
              <a:t>T</a:t>
            </a:r>
            <a:r>
              <a:rPr lang="en-GB" sz="1600" kern="0" dirty="0">
                <a:solidFill>
                  <a:srgbClr val="000000"/>
                </a:solidFill>
                <a:latin typeface="Arial" panose="020B0604020202020204" pitchFamily="34" charset="0"/>
                <a:ea typeface="Calibri" pitchFamily="34"/>
                <a:cs typeface="Arial" panose="020B0604020202020204" pitchFamily="34" charset="0"/>
              </a:rPr>
              <a:t>ransmitter in 28 nm CMOS</a:t>
            </a:r>
          </a:p>
          <a:p>
            <a:pPr marL="742950" lvl="1" indent="-285750">
              <a:lnSpc>
                <a:spcPct val="15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kern="0" dirty="0">
                <a:solidFill>
                  <a:srgbClr val="000000"/>
                </a:solidFill>
                <a:latin typeface="Arial" panose="020B0604020202020204" pitchFamily="34" charset="0"/>
                <a:ea typeface="Calibri" pitchFamily="34"/>
                <a:cs typeface="Arial" panose="020B0604020202020204" pitchFamily="34" charset="0"/>
              </a:rPr>
              <a:t>Quad modulator driver </a:t>
            </a:r>
            <a:r>
              <a:rPr lang="en-GB" sz="1600" b="1" kern="0" dirty="0">
                <a:solidFill>
                  <a:srgbClr val="000000"/>
                </a:solidFill>
                <a:latin typeface="Arial" panose="020B0604020202020204" pitchFamily="34" charset="0"/>
                <a:ea typeface="Calibri" pitchFamily="34"/>
                <a:cs typeface="Arial" panose="020B0604020202020204" pitchFamily="34" charset="0"/>
              </a:rPr>
              <a:t>4x25.6 Gb/s NRZ </a:t>
            </a:r>
          </a:p>
          <a:p>
            <a:pPr marL="742950" lvl="1" indent="-285750">
              <a:lnSpc>
                <a:spcPct val="15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kern="0" dirty="0">
                <a:solidFill>
                  <a:srgbClr val="000000"/>
                </a:solidFill>
                <a:latin typeface="Arial" panose="020B0604020202020204" pitchFamily="34" charset="0"/>
                <a:ea typeface="Calibri" pitchFamily="34"/>
                <a:cs typeface="Arial" panose="020B0604020202020204" pitchFamily="34" charset="0"/>
              </a:rPr>
              <a:t>Embedded data generators, no data inputs</a:t>
            </a:r>
          </a:p>
          <a:p>
            <a:pPr marL="285750" indent="-285750">
              <a:lnSpc>
                <a:spcPct val="150000"/>
              </a:lnSpc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b="1" kern="0" dirty="0">
                <a:solidFill>
                  <a:srgbClr val="000000"/>
                </a:solidFill>
                <a:latin typeface="Arial" panose="020B0604020202020204" pitchFamily="34" charset="0"/>
                <a:ea typeface="Calibri" pitchFamily="34"/>
                <a:cs typeface="Arial" panose="020B0604020202020204" pitchFamily="34" charset="0"/>
              </a:rPr>
              <a:t>Macrocell</a:t>
            </a:r>
            <a:r>
              <a:rPr lang="en-GB" sz="1600" kern="0" dirty="0">
                <a:solidFill>
                  <a:srgbClr val="000000"/>
                </a:solidFill>
                <a:latin typeface="Arial" panose="020B0604020202020204" pitchFamily="34" charset="0"/>
                <a:ea typeface="Calibri" pitchFamily="34"/>
                <a:cs typeface="Arial" panose="020B0604020202020204" pitchFamily="34" charset="0"/>
              </a:rPr>
              <a:t> to be integrated in sensor Read-Out-Chips (ROCs) </a:t>
            </a:r>
          </a:p>
        </p:txBody>
      </p:sp>
    </p:spTree>
    <p:extLst>
      <p:ext uri="{BB962C8B-B14F-4D97-AF65-F5344CB8AC3E}">
        <p14:creationId xmlns:p14="http://schemas.microsoft.com/office/powerpoint/2010/main" val="2843724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22D20CA-D8DD-CA15-7825-C4524BBDE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082" y="909085"/>
            <a:ext cx="8417204" cy="230620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dirty="0"/>
              <a:t>Wire bond length is crucial for signal integrity at 25 Gb/s data rate 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Connection inductance proportional to the wire bond length</a:t>
            </a:r>
          </a:p>
          <a:p>
            <a:pPr lvl="1">
              <a:lnSpc>
                <a:spcPct val="100000"/>
              </a:lnSpc>
            </a:pPr>
            <a:r>
              <a:rPr lang="en-US" b="1" dirty="0"/>
              <a:t>PIC thinned </a:t>
            </a:r>
            <a:r>
              <a:rPr lang="en-US" dirty="0"/>
              <a:t>from the native 720 µm to ~ 300 µm</a:t>
            </a:r>
          </a:p>
          <a:p>
            <a:pPr lvl="1">
              <a:lnSpc>
                <a:spcPct val="100000"/>
              </a:lnSpc>
            </a:pPr>
            <a:r>
              <a:rPr lang="en-US" b="1" dirty="0"/>
              <a:t>Wire bond </a:t>
            </a:r>
            <a:r>
              <a:rPr lang="en-US" dirty="0"/>
              <a:t>length reduced to </a:t>
            </a:r>
            <a:r>
              <a:rPr lang="en-US" b="1" dirty="0"/>
              <a:t>~ 500 µm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Gold wire, 25 µm diameter, wedge-wedge bonding 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Wide </a:t>
            </a:r>
            <a:r>
              <a:rPr lang="en-US" sz="1600" b="1" dirty="0"/>
              <a:t>open optical eye diagram </a:t>
            </a:r>
            <a:r>
              <a:rPr lang="en-US" sz="1600" dirty="0"/>
              <a:t>at 25.6 Gb/s with </a:t>
            </a:r>
            <a:r>
              <a:rPr lang="en-US" sz="1600" b="1" dirty="0"/>
              <a:t>fast edges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1998C-A85D-10F5-EDA7-1D5F7465F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8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CF4929F-F2D3-C3AA-AB0D-D9998B7A6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63" y="124858"/>
            <a:ext cx="8719614" cy="602671"/>
          </a:xfrm>
        </p:spPr>
        <p:txBody>
          <a:bodyPr/>
          <a:lstStyle/>
          <a:p>
            <a:r>
              <a:rPr lang="en-US" dirty="0"/>
              <a:t>DART28 Driving SiPh Ring Modulator </a:t>
            </a:r>
            <a:endParaRPr lang="en-GB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CB5A260-01D2-326C-1090-4401A878950B}"/>
              </a:ext>
            </a:extLst>
          </p:cNvPr>
          <p:cNvGrpSpPr/>
          <p:nvPr/>
        </p:nvGrpSpPr>
        <p:grpSpPr>
          <a:xfrm>
            <a:off x="8878958" y="1330277"/>
            <a:ext cx="3108960" cy="4197445"/>
            <a:chOff x="8046720" y="1200687"/>
            <a:chExt cx="3734243" cy="5041647"/>
          </a:xfrm>
        </p:grpSpPr>
        <p:pic>
          <p:nvPicPr>
            <p:cNvPr id="9" name="Picture 8" descr="Close-up of a circuit board&#10;&#10;Description automatically generated">
              <a:extLst>
                <a:ext uri="{FF2B5EF4-FFF2-40B4-BE49-F238E27FC236}">
                  <a16:creationId xmlns:a16="http://schemas.microsoft.com/office/drawing/2014/main" id="{C992F8AD-8326-7A54-3719-4ED5931B2C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46720" y="1200687"/>
              <a:ext cx="3734243" cy="5041647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C2ABACB-CE46-3BCA-2D7C-8F1D9E9AE4EC}"/>
                </a:ext>
              </a:extLst>
            </p:cNvPr>
            <p:cNvSpPr/>
            <p:nvPr/>
          </p:nvSpPr>
          <p:spPr>
            <a:xfrm>
              <a:off x="8637842" y="3522833"/>
              <a:ext cx="1694877" cy="147476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767AF210-8EF6-4E34-D2DA-593C2A659E1F}"/>
              </a:ext>
            </a:extLst>
          </p:cNvPr>
          <p:cNvSpPr txBox="1"/>
          <p:nvPr/>
        </p:nvSpPr>
        <p:spPr>
          <a:xfrm>
            <a:off x="1409824" y="369859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25.6 Gb/s PRBS7 data</a:t>
            </a:r>
            <a:endParaRPr lang="en-GB" dirty="0"/>
          </a:p>
        </p:txBody>
      </p:sp>
      <p:sp>
        <p:nvSpPr>
          <p:cNvPr id="2" name="Footer Placeholder 35">
            <a:extLst>
              <a:ext uri="{FF2B5EF4-FFF2-40B4-BE49-F238E27FC236}">
                <a16:creationId xmlns:a16="http://schemas.microsoft.com/office/drawing/2014/main" id="{B570F54D-0992-8CC7-8711-351E9BF43F4C}"/>
              </a:ext>
            </a:extLst>
          </p:cNvPr>
          <p:cNvSpPr txBox="1"/>
          <p:nvPr/>
        </p:nvSpPr>
        <p:spPr>
          <a:xfrm>
            <a:off x="4038600" y="6488697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carmelo.scarcella@cern.ch     03 October 2024</a:t>
            </a:r>
          </a:p>
        </p:txBody>
      </p:sp>
      <p:sp>
        <p:nvSpPr>
          <p:cNvPr id="3" name="Date Placeholder 31">
            <a:extLst>
              <a:ext uri="{FF2B5EF4-FFF2-40B4-BE49-F238E27FC236}">
                <a16:creationId xmlns:a16="http://schemas.microsoft.com/office/drawing/2014/main" id="{6FF3CB12-2A47-8FCA-7B84-4D22EC73610D}"/>
              </a:ext>
            </a:extLst>
          </p:cNvPr>
          <p:cNvSpPr txBox="1"/>
          <p:nvPr/>
        </p:nvSpPr>
        <p:spPr>
          <a:xfrm>
            <a:off x="219989" y="649287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TWEPP 2024</a:t>
            </a:r>
            <a:endParaRPr lang="en-GB" sz="11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8" name="Picture 7" descr="A colorful lines i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81C91BD9-87BD-0330-3A9D-EC80EFFC8DF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48" y="3969328"/>
            <a:ext cx="5029237" cy="2640826"/>
          </a:xfrm>
          <a:prstGeom prst="rect">
            <a:avLst/>
          </a:prstGeom>
        </p:spPr>
      </p:pic>
      <p:sp>
        <p:nvSpPr>
          <p:cNvPr id="66" name="TextBox 12">
            <a:extLst>
              <a:ext uri="{FF2B5EF4-FFF2-40B4-BE49-F238E27FC236}">
                <a16:creationId xmlns:a16="http://schemas.microsoft.com/office/drawing/2014/main" id="{8081AD77-9EA5-1581-24F5-4E86E51A2EB4}"/>
              </a:ext>
            </a:extLst>
          </p:cNvPr>
          <p:cNvSpPr txBox="1"/>
          <p:nvPr/>
        </p:nvSpPr>
        <p:spPr>
          <a:xfrm>
            <a:off x="10076637" y="1636462"/>
            <a:ext cx="1082017" cy="307777"/>
          </a:xfrm>
          <a:prstGeom prst="rect">
            <a:avLst/>
          </a:prstGeom>
          <a:solidFill>
            <a:schemeClr val="bg1"/>
          </a:solidFill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dirty="0"/>
              <a:t>SystemPIC</a:t>
            </a:r>
            <a:endParaRPr lang="en-GB" sz="140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7" name="TextBox 12">
            <a:extLst>
              <a:ext uri="{FF2B5EF4-FFF2-40B4-BE49-F238E27FC236}">
                <a16:creationId xmlns:a16="http://schemas.microsoft.com/office/drawing/2014/main" id="{462C9DE8-F7A8-38FD-793A-7EB143AE70C4}"/>
              </a:ext>
            </a:extLst>
          </p:cNvPr>
          <p:cNvSpPr txBox="1"/>
          <p:nvPr/>
        </p:nvSpPr>
        <p:spPr>
          <a:xfrm>
            <a:off x="9868444" y="4623768"/>
            <a:ext cx="603229" cy="276999"/>
          </a:xfrm>
          <a:prstGeom prst="rect">
            <a:avLst/>
          </a:prstGeom>
          <a:solidFill>
            <a:schemeClr val="bg1"/>
          </a:solidFill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dirty="0"/>
              <a:t>DART</a:t>
            </a:r>
            <a:endParaRPr lang="en-GB" sz="120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8" name="TextBox 12">
            <a:extLst>
              <a:ext uri="{FF2B5EF4-FFF2-40B4-BE49-F238E27FC236}">
                <a16:creationId xmlns:a16="http://schemas.microsoft.com/office/drawing/2014/main" id="{FD8F351B-34AE-75E8-6DD7-CEAE84D46388}"/>
              </a:ext>
            </a:extLst>
          </p:cNvPr>
          <p:cNvSpPr txBox="1"/>
          <p:nvPr/>
        </p:nvSpPr>
        <p:spPr>
          <a:xfrm>
            <a:off x="8942893" y="2854231"/>
            <a:ext cx="609985" cy="276999"/>
          </a:xfrm>
          <a:prstGeom prst="rect">
            <a:avLst/>
          </a:prstGeom>
          <a:solidFill>
            <a:schemeClr val="bg1"/>
          </a:solidFill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dirty="0"/>
              <a:t>Fibers</a:t>
            </a:r>
            <a:endParaRPr lang="en-GB" sz="120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361AA36-8B89-8EDA-E905-91C57FA623F5}"/>
              </a:ext>
            </a:extLst>
          </p:cNvPr>
          <p:cNvGrpSpPr/>
          <p:nvPr/>
        </p:nvGrpSpPr>
        <p:grpSpPr>
          <a:xfrm>
            <a:off x="4182939" y="2137635"/>
            <a:ext cx="4493980" cy="3715168"/>
            <a:chOff x="4173211" y="2059819"/>
            <a:chExt cx="4493980" cy="3715168"/>
          </a:xfrm>
        </p:grpSpPr>
        <p:pic>
          <p:nvPicPr>
            <p:cNvPr id="57" name="Content Placeholder 5" descr="A red arrow pointing to the right&#10;&#10;Description automatically generated">
              <a:extLst>
                <a:ext uri="{FF2B5EF4-FFF2-40B4-BE49-F238E27FC236}">
                  <a16:creationId xmlns:a16="http://schemas.microsoft.com/office/drawing/2014/main" id="{22C2ABE2-490F-0542-987C-99283E1854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73211" y="3278576"/>
              <a:ext cx="1353085" cy="502365"/>
            </a:xfrm>
            <a:prstGeom prst="rect">
              <a:avLst/>
            </a:prstGeom>
          </p:spPr>
        </p:pic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A834132-7262-EB41-CA60-4513B6A4A7E4}"/>
                </a:ext>
              </a:extLst>
            </p:cNvPr>
            <p:cNvGrpSpPr/>
            <p:nvPr/>
          </p:nvGrpSpPr>
          <p:grpSpPr>
            <a:xfrm>
              <a:off x="5611603" y="3315512"/>
              <a:ext cx="3055588" cy="2459475"/>
              <a:chOff x="5664819" y="3727410"/>
              <a:chExt cx="3055588" cy="2459475"/>
            </a:xfrm>
          </p:grpSpPr>
          <p:pic>
            <p:nvPicPr>
              <p:cNvPr id="11" name="Picture 10" descr="A close-up of a chip&#10;&#10;Description automatically generated">
                <a:extLst>
                  <a:ext uri="{FF2B5EF4-FFF2-40B4-BE49-F238E27FC236}">
                    <a16:creationId xmlns:a16="http://schemas.microsoft.com/office/drawing/2014/main" id="{B682868A-98C6-96BE-BDAD-904D96574E8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664820" y="3727411"/>
                <a:ext cx="3055587" cy="2459474"/>
              </a:xfrm>
              <a:prstGeom prst="rect">
                <a:avLst/>
              </a:prstGeom>
            </p:spPr>
          </p:pic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1EF78D3-DFAE-EBCA-3D5C-AE810DE3D8E6}"/>
                  </a:ext>
                </a:extLst>
              </p:cNvPr>
              <p:cNvSpPr/>
              <p:nvPr/>
            </p:nvSpPr>
            <p:spPr>
              <a:xfrm>
                <a:off x="5664819" y="3727410"/>
                <a:ext cx="3055587" cy="2459474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455F6389-4F50-2B15-9D4D-ACDFF307ACA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620000" y="4405950"/>
                <a:ext cx="282393" cy="768216"/>
              </a:xfrm>
              <a:prstGeom prst="straightConnector1">
                <a:avLst/>
              </a:prstGeom>
              <a:ln w="19050">
                <a:solidFill>
                  <a:schemeClr val="accent6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2">
                <a:extLst>
                  <a:ext uri="{FF2B5EF4-FFF2-40B4-BE49-F238E27FC236}">
                    <a16:creationId xmlns:a16="http://schemas.microsoft.com/office/drawing/2014/main" id="{99DF6F13-C0CD-43AF-DB33-5D85D27C7215}"/>
                  </a:ext>
                </a:extLst>
              </p:cNvPr>
              <p:cNvSpPr txBox="1"/>
              <p:nvPr/>
            </p:nvSpPr>
            <p:spPr>
              <a:xfrm>
                <a:off x="7407871" y="4029560"/>
                <a:ext cx="989044" cy="276999"/>
              </a:xfrm>
              <a:prstGeom prst="rect">
                <a:avLst/>
              </a:prstGeom>
              <a:solidFill>
                <a:schemeClr val="bg1"/>
              </a:solidFill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200" dirty="0"/>
                  <a:t>~ 500 µm</a:t>
                </a:r>
                <a:endParaRPr lang="en-GB" sz="120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p:grp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A77E5212-2196-4042-95E4-B0E8DBE59DC1}"/>
                </a:ext>
              </a:extLst>
            </p:cNvPr>
            <p:cNvCxnSpPr>
              <a:cxnSpLocks/>
            </p:cNvCxnSpPr>
            <p:nvPr/>
          </p:nvCxnSpPr>
          <p:spPr>
            <a:xfrm>
              <a:off x="4948291" y="3527405"/>
              <a:ext cx="1147709" cy="0"/>
            </a:xfrm>
            <a:prstGeom prst="straightConnector1">
              <a:avLst/>
            </a:prstGeom>
            <a:ln w="19050">
              <a:solidFill>
                <a:schemeClr val="accent6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68877983-0605-95A5-599A-C142F0035C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49753" y="3643578"/>
              <a:ext cx="1214162" cy="1443147"/>
            </a:xfrm>
            <a:prstGeom prst="straightConnector1">
              <a:avLst/>
            </a:prstGeom>
            <a:ln w="19050">
              <a:solidFill>
                <a:schemeClr val="accent6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12">
              <a:extLst>
                <a:ext uri="{FF2B5EF4-FFF2-40B4-BE49-F238E27FC236}">
                  <a16:creationId xmlns:a16="http://schemas.microsoft.com/office/drawing/2014/main" id="{94198543-8A18-F6A5-FE96-FC2F5CC25489}"/>
                </a:ext>
              </a:extLst>
            </p:cNvPr>
            <p:cNvSpPr txBox="1"/>
            <p:nvPr/>
          </p:nvSpPr>
          <p:spPr>
            <a:xfrm>
              <a:off x="6846652" y="2531065"/>
              <a:ext cx="1080175" cy="461665"/>
            </a:xfrm>
            <a:prstGeom prst="rect">
              <a:avLst/>
            </a:prstGeom>
            <a:solidFill>
              <a:schemeClr val="bg1"/>
            </a:solidFill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200" dirty="0"/>
                <a:t>Ring modulator</a:t>
              </a:r>
              <a:endParaRPr lang="en-GB" sz="120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87CE8AB0-903C-4D3B-08AF-47B03D89B300}"/>
                </a:ext>
              </a:extLst>
            </p:cNvPr>
            <p:cNvCxnSpPr>
              <a:cxnSpLocks/>
              <a:stCxn id="5" idx="2"/>
            </p:cNvCxnSpPr>
            <p:nvPr/>
          </p:nvCxnSpPr>
          <p:spPr>
            <a:xfrm flipH="1">
              <a:off x="6666069" y="2992730"/>
              <a:ext cx="720671" cy="1400996"/>
            </a:xfrm>
            <a:prstGeom prst="straightConnector1">
              <a:avLst/>
            </a:prstGeom>
            <a:ln w="19050">
              <a:solidFill>
                <a:schemeClr val="accent6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358D9F5-B4CF-13B3-1409-9050EB241A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32513" y="2374900"/>
              <a:ext cx="465641" cy="1151183"/>
            </a:xfrm>
            <a:prstGeom prst="straightConnector1">
              <a:avLst/>
            </a:prstGeom>
            <a:ln w="19050">
              <a:solidFill>
                <a:schemeClr val="accent6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2">
              <a:extLst>
                <a:ext uri="{FF2B5EF4-FFF2-40B4-BE49-F238E27FC236}">
                  <a16:creationId xmlns:a16="http://schemas.microsoft.com/office/drawing/2014/main" id="{5706E0C6-7B98-D0DF-1F78-BB09E6F25EAF}"/>
                </a:ext>
              </a:extLst>
            </p:cNvPr>
            <p:cNvSpPr txBox="1"/>
            <p:nvPr/>
          </p:nvSpPr>
          <p:spPr>
            <a:xfrm>
              <a:off x="6232513" y="2059819"/>
              <a:ext cx="1080175" cy="276999"/>
            </a:xfrm>
            <a:prstGeom prst="rect">
              <a:avLst/>
            </a:prstGeom>
            <a:solidFill>
              <a:schemeClr val="bg1"/>
            </a:solidFill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200" dirty="0"/>
                <a:t>Fiber coupler</a:t>
              </a:r>
              <a:endParaRPr lang="en-GB" sz="120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sp>
        <p:nvSpPr>
          <p:cNvPr id="36" name="TextBox 12">
            <a:extLst>
              <a:ext uri="{FF2B5EF4-FFF2-40B4-BE49-F238E27FC236}">
                <a16:creationId xmlns:a16="http://schemas.microsoft.com/office/drawing/2014/main" id="{A2D63645-061A-55F5-D5E6-7E8C68F332B0}"/>
              </a:ext>
            </a:extLst>
          </p:cNvPr>
          <p:cNvSpPr txBox="1"/>
          <p:nvPr/>
        </p:nvSpPr>
        <p:spPr>
          <a:xfrm>
            <a:off x="4526262" y="3246898"/>
            <a:ext cx="1265997" cy="307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dirty="0"/>
              <a:t>CW laser</a:t>
            </a:r>
            <a:endParaRPr lang="en-GB" sz="140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6619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7AA88-9B22-D26F-3EFD-ACCE06A57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Fiber coupling to Silicon Photonics Circuits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1998C-A85D-10F5-EDA7-1D5F7465F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9</a:t>
            </a:fld>
            <a:endParaRPr lang="en-GB" dirty="0"/>
          </a:p>
        </p:txBody>
      </p:sp>
      <p:sp>
        <p:nvSpPr>
          <p:cNvPr id="3" name="Footer Placeholder 35">
            <a:extLst>
              <a:ext uri="{FF2B5EF4-FFF2-40B4-BE49-F238E27FC236}">
                <a16:creationId xmlns:a16="http://schemas.microsoft.com/office/drawing/2014/main" id="{DE080868-CB77-FB45-9336-E1D9D1613113}"/>
              </a:ext>
            </a:extLst>
          </p:cNvPr>
          <p:cNvSpPr txBox="1"/>
          <p:nvPr/>
        </p:nvSpPr>
        <p:spPr>
          <a:xfrm>
            <a:off x="4038600" y="6488697"/>
            <a:ext cx="41148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carmelo.scarcella@cern.ch     03 October 2024</a:t>
            </a:r>
          </a:p>
        </p:txBody>
      </p:sp>
      <p:sp>
        <p:nvSpPr>
          <p:cNvPr id="5" name="Date Placeholder 31">
            <a:extLst>
              <a:ext uri="{FF2B5EF4-FFF2-40B4-BE49-F238E27FC236}">
                <a16:creationId xmlns:a16="http://schemas.microsoft.com/office/drawing/2014/main" id="{06BD6E7E-48A9-75C5-D1F5-B48430EE8FDD}"/>
              </a:ext>
            </a:extLst>
          </p:cNvPr>
          <p:cNvSpPr txBox="1"/>
          <p:nvPr/>
        </p:nvSpPr>
        <p:spPr>
          <a:xfrm>
            <a:off x="219989" y="649287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TWEPP 2024</a:t>
            </a:r>
            <a:endParaRPr lang="en-GB" sz="11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631170B-2178-6206-7140-9C87610575AD}"/>
              </a:ext>
            </a:extLst>
          </p:cNvPr>
          <p:cNvGrpSpPr/>
          <p:nvPr/>
        </p:nvGrpSpPr>
        <p:grpSpPr>
          <a:xfrm>
            <a:off x="6470992" y="1115715"/>
            <a:ext cx="3647381" cy="2003581"/>
            <a:chOff x="5051615" y="1150343"/>
            <a:chExt cx="4663017" cy="2561490"/>
          </a:xfrm>
        </p:grpSpPr>
        <p:pic>
          <p:nvPicPr>
            <p:cNvPr id="18" name="Picture 17" descr="A close-up of a tube&#10;&#10;Description automatically generated">
              <a:extLst>
                <a:ext uri="{FF2B5EF4-FFF2-40B4-BE49-F238E27FC236}">
                  <a16:creationId xmlns:a16="http://schemas.microsoft.com/office/drawing/2014/main" id="{FDA8226F-FCA7-56C1-1388-CF21448C5A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051615" y="1150343"/>
              <a:ext cx="4663017" cy="2561490"/>
            </a:xfrm>
            <a:prstGeom prst="rect">
              <a:avLst/>
            </a:prstGeom>
          </p:spPr>
        </p:pic>
        <p:cxnSp>
          <p:nvCxnSpPr>
            <p:cNvPr id="15" name="Straight Connector 20">
              <a:extLst>
                <a:ext uri="{FF2B5EF4-FFF2-40B4-BE49-F238E27FC236}">
                  <a16:creationId xmlns:a16="http://schemas.microsoft.com/office/drawing/2014/main" id="{E99271F0-91CE-0104-8506-82ED526F40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66529" y="1699864"/>
              <a:ext cx="255704" cy="536441"/>
            </a:xfrm>
            <a:prstGeom prst="straightConnector1">
              <a:avLst/>
            </a:prstGeom>
            <a:noFill/>
            <a:ln w="12700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cxnSp>
          <p:nvCxnSpPr>
            <p:cNvPr id="17" name="Straight Connector 20">
              <a:extLst>
                <a:ext uri="{FF2B5EF4-FFF2-40B4-BE49-F238E27FC236}">
                  <a16:creationId xmlns:a16="http://schemas.microsoft.com/office/drawing/2014/main" id="{741C10CF-081F-284B-E5F8-54AED75A6E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7929" y="1899738"/>
              <a:ext cx="290331" cy="612282"/>
            </a:xfrm>
            <a:prstGeom prst="straightConnector1">
              <a:avLst/>
            </a:prstGeom>
            <a:noFill/>
            <a:ln w="12700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B2B1420-FD90-5233-066F-F0A08E2DC601}"/>
                </a:ext>
              </a:extLst>
            </p:cNvPr>
            <p:cNvSpPr txBox="1"/>
            <p:nvPr/>
          </p:nvSpPr>
          <p:spPr>
            <a:xfrm>
              <a:off x="5282040" y="2947641"/>
              <a:ext cx="1284489" cy="324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Si waveguide</a:t>
              </a:r>
              <a:endParaRPr lang="en-GB" sz="12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3EEA2A7-C1A9-A85C-2436-E62437F994E8}"/>
                </a:ext>
              </a:extLst>
            </p:cNvPr>
            <p:cNvSpPr txBox="1"/>
            <p:nvPr/>
          </p:nvSpPr>
          <p:spPr>
            <a:xfrm>
              <a:off x="6607365" y="2731578"/>
              <a:ext cx="1446177" cy="324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Grating coupler</a:t>
              </a:r>
              <a:endParaRPr lang="en-GB" sz="1200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CAE5DB0-FA3A-4E70-C8F8-1B3072C63653}"/>
                </a:ext>
              </a:extLst>
            </p:cNvPr>
            <p:cNvSpPr txBox="1"/>
            <p:nvPr/>
          </p:nvSpPr>
          <p:spPr>
            <a:xfrm>
              <a:off x="5280623" y="1323665"/>
              <a:ext cx="14366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Angle of incidence</a:t>
              </a:r>
            </a:p>
            <a:p>
              <a:pPr algn="ctr"/>
              <a:r>
                <a:rPr lang="en-US" sz="1200" dirty="0"/>
                <a:t>~ 10° off-vertical</a:t>
              </a:r>
              <a:endParaRPr lang="en-GB" sz="12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48874E3-87B4-4938-DF0D-5B3C764C4695}"/>
                </a:ext>
              </a:extLst>
            </p:cNvPr>
            <p:cNvSpPr txBox="1"/>
            <p:nvPr/>
          </p:nvSpPr>
          <p:spPr>
            <a:xfrm>
              <a:off x="7440588" y="1361013"/>
              <a:ext cx="10038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Optical fiber</a:t>
              </a:r>
              <a:endParaRPr lang="en-GB" sz="120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30A86705-7087-4967-3300-07D4F65A44B3}"/>
              </a:ext>
            </a:extLst>
          </p:cNvPr>
          <p:cNvGrpSpPr/>
          <p:nvPr/>
        </p:nvGrpSpPr>
        <p:grpSpPr>
          <a:xfrm>
            <a:off x="8974823" y="1109798"/>
            <a:ext cx="3146188" cy="1989188"/>
            <a:chOff x="8530459" y="1102667"/>
            <a:chExt cx="4051367" cy="2561490"/>
          </a:xfrm>
        </p:grpSpPr>
        <p:pic>
          <p:nvPicPr>
            <p:cNvPr id="25" name="Picture 24" descr="A white rectangular object with pink paper clip&#10;&#10;Description automatically generated">
              <a:extLst>
                <a:ext uri="{FF2B5EF4-FFF2-40B4-BE49-F238E27FC236}">
                  <a16:creationId xmlns:a16="http://schemas.microsoft.com/office/drawing/2014/main" id="{EB650F2E-3905-070C-4E4B-BD3C7319DA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530459" y="1102667"/>
              <a:ext cx="4051367" cy="2561490"/>
            </a:xfrm>
            <a:prstGeom prst="rect">
              <a:avLst/>
            </a:prstGeom>
          </p:spPr>
        </p:pic>
        <p:cxnSp>
          <p:nvCxnSpPr>
            <p:cNvPr id="14" name="Straight Connector 20">
              <a:extLst>
                <a:ext uri="{FF2B5EF4-FFF2-40B4-BE49-F238E27FC236}">
                  <a16:creationId xmlns:a16="http://schemas.microsoft.com/office/drawing/2014/main" id="{7A21888C-C76D-2A04-1321-2D978361046E}"/>
                </a:ext>
              </a:extLst>
            </p:cNvPr>
            <p:cNvCxnSpPr/>
            <p:nvPr/>
          </p:nvCxnSpPr>
          <p:spPr>
            <a:xfrm flipH="1">
              <a:off x="10571581" y="1656283"/>
              <a:ext cx="572313" cy="332792"/>
            </a:xfrm>
            <a:prstGeom prst="straightConnector1">
              <a:avLst/>
            </a:prstGeom>
            <a:noFill/>
            <a:ln w="12700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cxnSp>
          <p:nvCxnSpPr>
            <p:cNvPr id="16" name="Straight Connector 20">
              <a:extLst>
                <a:ext uri="{FF2B5EF4-FFF2-40B4-BE49-F238E27FC236}">
                  <a16:creationId xmlns:a16="http://schemas.microsoft.com/office/drawing/2014/main" id="{AD5F21D2-CBEA-CF1F-639C-CBBF66CF9C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12397" y="1846793"/>
              <a:ext cx="656193" cy="402232"/>
            </a:xfrm>
            <a:prstGeom prst="straightConnector1">
              <a:avLst/>
            </a:prstGeom>
            <a:noFill/>
            <a:ln w="12700" cap="flat">
              <a:solidFill>
                <a:srgbClr val="FF0000"/>
              </a:solidFill>
              <a:prstDash val="solid"/>
              <a:miter/>
              <a:tailEnd type="arrow"/>
            </a:ln>
          </p:spPr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7C63739-CAC1-1552-30E3-79AE6E9D5C59}"/>
                </a:ext>
              </a:extLst>
            </p:cNvPr>
            <p:cNvSpPr txBox="1"/>
            <p:nvPr/>
          </p:nvSpPr>
          <p:spPr>
            <a:xfrm>
              <a:off x="10433582" y="2542691"/>
              <a:ext cx="1314264" cy="3348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Edge coupler</a:t>
              </a:r>
              <a:endParaRPr lang="en-GB" sz="12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6280B3C-D807-BD63-8CF9-D5BC0A2C2F74}"/>
                </a:ext>
              </a:extLst>
            </p:cNvPr>
            <p:cNvSpPr txBox="1"/>
            <p:nvPr/>
          </p:nvSpPr>
          <p:spPr>
            <a:xfrm>
              <a:off x="11365614" y="1976626"/>
              <a:ext cx="1213495" cy="3348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Optical fiber</a:t>
              </a:r>
              <a:endParaRPr lang="en-GB" sz="1200" dirty="0"/>
            </a:p>
          </p:txBody>
        </p:sp>
      </p:grp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7DF86E21-C5B3-1089-C963-131E3A8AE61E}"/>
              </a:ext>
            </a:extLst>
          </p:cNvPr>
          <p:cNvSpPr txBox="1">
            <a:spLocks/>
          </p:cNvSpPr>
          <p:nvPr/>
        </p:nvSpPr>
        <p:spPr>
          <a:xfrm>
            <a:off x="126045" y="1041940"/>
            <a:ext cx="6482690" cy="2959219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00" b="1" dirty="0"/>
              <a:t>Vertical-coupling:</a:t>
            </a:r>
            <a:r>
              <a:rPr lang="en-US" sz="1600" dirty="0"/>
              <a:t> planar gratings etched into the Silicon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Lithographic step not requiring post-processing</a:t>
            </a:r>
          </a:p>
          <a:p>
            <a:pPr lvl="1">
              <a:lnSpc>
                <a:spcPct val="100000"/>
              </a:lnSpc>
            </a:pPr>
            <a:r>
              <a:rPr lang="en-US" b="1" dirty="0"/>
              <a:t>Wavelength selective: b</a:t>
            </a:r>
            <a:r>
              <a:rPr lang="en-US" dirty="0"/>
              <a:t>andwidth ~ 30 nm @ - 1 dB</a:t>
            </a:r>
          </a:p>
          <a:p>
            <a:pPr>
              <a:lnSpc>
                <a:spcPct val="100000"/>
              </a:lnSpc>
            </a:pPr>
            <a:r>
              <a:rPr lang="en-US" sz="1600" b="1" dirty="0"/>
              <a:t>Edge-coupling</a:t>
            </a:r>
            <a:r>
              <a:rPr lang="en-US" sz="1600" dirty="0"/>
              <a:t>: requires chip singulation and facet finishing</a:t>
            </a:r>
            <a:endParaRPr lang="en-US" sz="1600" b="1" dirty="0"/>
          </a:p>
          <a:p>
            <a:pPr lvl="1">
              <a:lnSpc>
                <a:spcPct val="100000"/>
              </a:lnSpc>
            </a:pPr>
            <a:r>
              <a:rPr lang="en-US" b="1" dirty="0"/>
              <a:t>Wideband</a:t>
            </a:r>
            <a:r>
              <a:rPr lang="en-US" dirty="0"/>
              <a:t>, flat response in the CWDM4 wavelength range</a:t>
            </a:r>
          </a:p>
          <a:p>
            <a:pPr lvl="1">
              <a:lnSpc>
                <a:spcPct val="100000"/>
              </a:lnSpc>
            </a:pPr>
            <a:r>
              <a:rPr lang="en-US" b="1" dirty="0"/>
              <a:t>Clear advantage in targeting edge-coupling in our project</a:t>
            </a:r>
            <a:endParaRPr lang="en-US" dirty="0"/>
          </a:p>
          <a:p>
            <a:endParaRPr lang="en-GB" sz="1600" dirty="0"/>
          </a:p>
        </p:txBody>
      </p:sp>
      <p:pic>
        <p:nvPicPr>
          <p:cNvPr id="23" name="Picture 22" descr="A black background with a line and a curved line&#10;&#10;Description automatically generated with medium confidence">
            <a:extLst>
              <a:ext uri="{FF2B5EF4-FFF2-40B4-BE49-F238E27FC236}">
                <a16:creationId xmlns:a16="http://schemas.microsoft.com/office/drawing/2014/main" id="{78292CB9-3969-C41B-94A7-69C4DD83B4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905" y="3376232"/>
            <a:ext cx="8610663" cy="3048022"/>
          </a:xfrm>
          <a:prstGeom prst="rect">
            <a:avLst/>
          </a:prstGeom>
        </p:spPr>
      </p:pic>
      <p:pic>
        <p:nvPicPr>
          <p:cNvPr id="28" name="Picture 27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CA4C39FD-1C38-2EED-859C-3CF4BCC63F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905" y="3370315"/>
            <a:ext cx="8610663" cy="3048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98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pto SiPh">
  <a:themeElements>
    <a:clrScheme name="CERN SiPh colors">
      <a:dk1>
        <a:sysClr val="windowText" lastClr="000000"/>
      </a:dk1>
      <a:lt1>
        <a:sysClr val="window" lastClr="FFFFFF"/>
      </a:lt1>
      <a:dk2>
        <a:srgbClr val="1C446B"/>
      </a:dk2>
      <a:lt2>
        <a:srgbClr val="BEBEC8"/>
      </a:lt2>
      <a:accent1>
        <a:srgbClr val="0033A0"/>
      </a:accent1>
      <a:accent2>
        <a:srgbClr val="E15E32"/>
      </a:accent2>
      <a:accent3>
        <a:srgbClr val="BEBEBE"/>
      </a:accent3>
      <a:accent4>
        <a:srgbClr val="61C5D3"/>
      </a:accent4>
      <a:accent5>
        <a:srgbClr val="6E2466"/>
      </a:accent5>
      <a:accent6>
        <a:srgbClr val="FF0000"/>
      </a:accent6>
      <a:hlink>
        <a:srgbClr val="0033A0"/>
      </a:hlink>
      <a:folHlink>
        <a:srgbClr val="6E2466"/>
      </a:folHlink>
    </a:clrScheme>
    <a:fontScheme name="Opto SiPh fonts">
      <a:majorFont>
        <a:latin typeface="Opti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pto SiPh" id="{651A539A-6360-43E4-9CD3-1A75A0389851}" vid="{467BDA9E-BD8E-45B8-8641-092E1E6131B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Opto SiPh</Template>
  <TotalTime>10483</TotalTime>
  <Words>1397</Words>
  <Application>Microsoft Office PowerPoint</Application>
  <PresentationFormat>Widescreen</PresentationFormat>
  <Paragraphs>264</Paragraphs>
  <Slides>16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Cambria Math</vt:lpstr>
      <vt:lpstr>Candara</vt:lpstr>
      <vt:lpstr>HelveticaNeue Regular</vt:lpstr>
      <vt:lpstr>Optima</vt:lpstr>
      <vt:lpstr>Symbol</vt:lpstr>
      <vt:lpstr>Opto SiPh</vt:lpstr>
      <vt:lpstr>Silicon Photonics Circuits for the optical readout of CERN detectors</vt:lpstr>
      <vt:lpstr>Outline</vt:lpstr>
      <vt:lpstr>Silicon Photonics links for High Energy Physics</vt:lpstr>
      <vt:lpstr>Silicon photonics integrated circuits (PICs)</vt:lpstr>
      <vt:lpstr>SystemPIC ring modulator characterization results</vt:lpstr>
      <vt:lpstr>Ring modulator high-speed test</vt:lpstr>
      <vt:lpstr>DART28-NRZ</vt:lpstr>
      <vt:lpstr>DART28 Driving SiPh Ring Modulator </vt:lpstr>
      <vt:lpstr>Fiber coupling to Silicon Photonics Circuits</vt:lpstr>
      <vt:lpstr>CERN fiber attachment machine for PICs</vt:lpstr>
      <vt:lpstr>First fiber edge-coupled PICs at CERN</vt:lpstr>
      <vt:lpstr>Conclusions and next steps</vt:lpstr>
      <vt:lpstr>PowerPoint Presentation</vt:lpstr>
      <vt:lpstr>Si µ-ring modulator</vt:lpstr>
      <vt:lpstr>Radiation tolerance</vt:lpstr>
      <vt:lpstr>Fiber alignment tolerances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 Olantera</dc:creator>
  <cp:lastModifiedBy>Carmelo Scarcella</cp:lastModifiedBy>
  <cp:revision>370</cp:revision>
  <dcterms:created xsi:type="dcterms:W3CDTF">2024-02-05T09:17:25Z</dcterms:created>
  <dcterms:modified xsi:type="dcterms:W3CDTF">2024-10-02T12:41:25Z</dcterms:modified>
</cp:coreProperties>
</file>