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9"/>
  </p:notesMasterIdLst>
  <p:sldIdLst>
    <p:sldId id="256" r:id="rId2"/>
    <p:sldId id="270" r:id="rId3"/>
    <p:sldId id="257" r:id="rId4"/>
    <p:sldId id="271" r:id="rId5"/>
    <p:sldId id="258" r:id="rId6"/>
    <p:sldId id="269" r:id="rId7"/>
    <p:sldId id="272" r:id="rId8"/>
    <p:sldId id="259" r:id="rId9"/>
    <p:sldId id="291" r:id="rId10"/>
    <p:sldId id="260" r:id="rId11"/>
    <p:sldId id="273" r:id="rId12"/>
    <p:sldId id="268" r:id="rId13"/>
    <p:sldId id="281" r:id="rId14"/>
    <p:sldId id="274" r:id="rId15"/>
    <p:sldId id="284" r:id="rId16"/>
    <p:sldId id="264" r:id="rId17"/>
    <p:sldId id="267" r:id="rId18"/>
    <p:sldId id="279" r:id="rId19"/>
    <p:sldId id="285" r:id="rId20"/>
    <p:sldId id="286" r:id="rId21"/>
    <p:sldId id="287" r:id="rId22"/>
    <p:sldId id="275" r:id="rId23"/>
    <p:sldId id="261" r:id="rId24"/>
    <p:sldId id="262" r:id="rId25"/>
    <p:sldId id="276" r:id="rId26"/>
    <p:sldId id="265" r:id="rId27"/>
    <p:sldId id="266" r:id="rId28"/>
    <p:sldId id="277" r:id="rId29"/>
    <p:sldId id="278" r:id="rId30"/>
    <p:sldId id="282" r:id="rId31"/>
    <p:sldId id="283" r:id="rId32"/>
    <p:sldId id="263" r:id="rId33"/>
    <p:sldId id="288" r:id="rId34"/>
    <p:sldId id="289" r:id="rId35"/>
    <p:sldId id="290" r:id="rId36"/>
    <p:sldId id="292" r:id="rId37"/>
    <p:sldId id="293" r:id="rId38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75BD"/>
    <a:srgbClr val="E48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50000"/>
  </p:normalViewPr>
  <p:slideViewPr>
    <p:cSldViewPr snapToGrid="0" snapToObjects="1">
      <p:cViewPr varScale="1">
        <p:scale>
          <a:sx n="105" d="100"/>
          <a:sy n="105" d="100"/>
        </p:scale>
        <p:origin x="125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13BA0-58D0-408E-87F5-B5D4485CB8AC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35300-01C4-4EC5-A4B4-F523C2562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2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35300-01C4-4EC5-A4B4-F523C25623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9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7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73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67119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869895-2E93-024E-B62F-58D014B200D9}"/>
              </a:ext>
            </a:extLst>
          </p:cNvPr>
          <p:cNvSpPr txBox="1"/>
          <p:nvPr userDrawn="1"/>
        </p:nvSpPr>
        <p:spPr>
          <a:xfrm>
            <a:off x="4528457" y="64588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64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19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270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7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4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buClr>
                <a:srgbClr val="0F75BD"/>
              </a:buClr>
              <a:defRPr sz="3200"/>
            </a:lvl1pPr>
            <a:lvl2pPr>
              <a:buClr>
                <a:srgbClr val="0F75BD"/>
              </a:buClr>
              <a:defRPr sz="2800"/>
            </a:lvl2pPr>
            <a:lvl3pPr>
              <a:buClr>
                <a:srgbClr val="0F75BD"/>
              </a:buClr>
              <a:defRPr sz="2400"/>
            </a:lvl3pPr>
            <a:lvl4pPr>
              <a:buClr>
                <a:srgbClr val="0F75BD"/>
              </a:buClr>
              <a:defRPr sz="2000"/>
            </a:lvl4pPr>
            <a:lvl5pPr>
              <a:buClr>
                <a:srgbClr val="0F75BD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4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3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172087"/>
            <a:ext cx="8543925" cy="600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168400"/>
            <a:ext cx="8543925" cy="500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" y="6176963"/>
            <a:ext cx="9902952" cy="678299"/>
          </a:xfrm>
          <a:prstGeom prst="rect">
            <a:avLst/>
          </a:prstGeom>
          <a:gradFill flip="none" rotWithShape="1">
            <a:gsLst>
              <a:gs pos="94020">
                <a:schemeClr val="bg1"/>
              </a:gs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681038" y="937846"/>
            <a:ext cx="8543925" cy="2344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E6B9FA9-7F0F-8043-9054-75C98F10319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176962"/>
            <a:ext cx="681038" cy="681038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D2EB6D3-F519-2346-A983-ABBB74A22DC8}"/>
              </a:ext>
            </a:extLst>
          </p:cNvPr>
          <p:cNvSpPr txBox="1">
            <a:spLocks/>
          </p:cNvSpPr>
          <p:nvPr userDrawn="1"/>
        </p:nvSpPr>
        <p:spPr>
          <a:xfrm>
            <a:off x="7553325" y="6318034"/>
            <a:ext cx="22288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5FD98D-72B3-3D49-9BC1-B5043B0D15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79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2C31793-2DE1-4A23-ACC6-6AD1C9961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6295" y="1270144"/>
            <a:ext cx="2139705" cy="2013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4747" y="1122363"/>
            <a:ext cx="7096506" cy="2387600"/>
          </a:xfrm>
        </p:spPr>
        <p:txBody>
          <a:bodyPr>
            <a:normAutofit/>
          </a:bodyPr>
          <a:lstStyle/>
          <a:p>
            <a:r>
              <a:rPr lang="en-GB" sz="4000" b="1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Design, Production and Testing of ATLAS ITk Strip Bus Tapes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Tony Weidberg for ATLAS ITk strips</a:t>
            </a:r>
          </a:p>
          <a:p>
            <a:r>
              <a:rPr lang="en-US" dirty="0"/>
              <a:t>DESY, LBL, Ljubljana, Oxford, Valencia, Yale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036DED-BB70-4ACC-AED9-594CEBF2A1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691" y="1928102"/>
            <a:ext cx="922093" cy="8678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6152A3-460A-49EE-98BE-A952B20B9A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400" y="3283984"/>
            <a:ext cx="1177621" cy="11083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80328F-F896-47C3-8B40-3869B9840F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3551" y="3160043"/>
            <a:ext cx="1155403" cy="10874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4D0BB1-620F-4EDD-AACE-8636D8E3A7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3796" y="4796272"/>
            <a:ext cx="1544702" cy="10103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E2DDA6-ABA8-40D3-B03D-73CD2DF861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187" y="4915670"/>
            <a:ext cx="3700604" cy="8684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815F4C9-F3DE-42F2-A129-A86E578F8E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03720" y="-16350"/>
            <a:ext cx="2862384" cy="9127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D81358A-BFB9-4E3B-9D9B-B498BDE6F921}"/>
              </a:ext>
            </a:extLst>
          </p:cNvPr>
          <p:cNvSpPr txBox="1"/>
          <p:nvPr/>
        </p:nvSpPr>
        <p:spPr>
          <a:xfrm>
            <a:off x="139896" y="210312"/>
            <a:ext cx="261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0F75BD"/>
                </a:solidFill>
              </a:rPr>
              <a:t>TWEPP-24</a:t>
            </a:r>
          </a:p>
        </p:txBody>
      </p:sp>
    </p:spTree>
    <p:extLst>
      <p:ext uri="{BB962C8B-B14F-4D97-AF65-F5344CB8AC3E}">
        <p14:creationId xmlns:p14="http://schemas.microsoft.com/office/powerpoint/2010/main" val="533723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6F6E9-9BC8-400F-9489-7F00A3BF6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Tape Technologies: Pros &amp; 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F55D4-257C-441D-B445-BD3FC4AD1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Laser ablation(</a:t>
            </a:r>
            <a:r>
              <a:rPr lang="en-GB" dirty="0" err="1"/>
              <a:t>Elgoline</a:t>
            </a:r>
            <a:r>
              <a:rPr lang="en-GB" dirty="0"/>
              <a:t>) vs vias (CERN).</a:t>
            </a:r>
          </a:p>
          <a:p>
            <a:endParaRPr lang="en-GB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EED8C73D-46A3-41DC-A3D7-D418E751CE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342805"/>
              </p:ext>
            </p:extLst>
          </p:nvPr>
        </p:nvGraphicFramePr>
        <p:xfrm>
          <a:off x="755384" y="1798837"/>
          <a:ext cx="8469578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3710">
                  <a:extLst>
                    <a:ext uri="{9D8B030D-6E8A-4147-A177-3AD203B41FA5}">
                      <a16:colId xmlns:a16="http://schemas.microsoft.com/office/drawing/2014/main" val="4103917153"/>
                    </a:ext>
                  </a:extLst>
                </a:gridCol>
                <a:gridCol w="4195868">
                  <a:extLst>
                    <a:ext uri="{9D8B030D-6E8A-4147-A177-3AD203B41FA5}">
                      <a16:colId xmlns:a16="http://schemas.microsoft.com/office/drawing/2014/main" val="33038652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Laser ablation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Vias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408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ym typeface="Wingdings" panose="05000000000000000000" pitchFamily="2" charset="2"/>
                        </a:rPr>
                        <a:t>Special processing for Cu pads before </a:t>
                      </a:r>
                      <a:r>
                        <a:rPr lang="en-GB" dirty="0" err="1">
                          <a:sym typeface="Wingdings" panose="05000000000000000000" pitchFamily="2" charset="2"/>
                        </a:rPr>
                        <a:t>NiAu</a:t>
                      </a:r>
                      <a:r>
                        <a:rPr lang="en-GB" dirty="0">
                          <a:sym typeface="Wingdings" panose="05000000000000000000" pitchFamily="2" charset="2"/>
                        </a:rPr>
                        <a:t> plating for wire bonding (“jet scrubbing”)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Vias connect bottom Cu to top Cu. Only wire bond to top Cu.</a:t>
                      </a:r>
                    </a:p>
                    <a:p>
                      <a:r>
                        <a:rPr lang="en-GB" dirty="0"/>
                        <a:t>Use large enough vias and have redundant vias. Validated with destructive tests.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46074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r>
                        <a:rPr lang="en-GB" dirty="0"/>
                        <a:t>Laser cuts very precise openings in cover layer.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Mechanical milling </a:t>
                      </a:r>
                      <a:r>
                        <a:rPr lang="en-GB" dirty="0">
                          <a:sym typeface="Wingdings" panose="05000000000000000000" pitchFamily="2" charset="2"/>
                        </a:rPr>
                        <a:t> less precise openings  larger openings.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7758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r>
                        <a:rPr lang="en-GB" dirty="0"/>
                        <a:t>Stretch sensitive to environmental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Stretch constrained by milling holes for dowel pins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20980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r>
                        <a:rPr lang="en-GB" dirty="0"/>
                        <a:t>Cu thickness </a:t>
                      </a:r>
                      <a:r>
                        <a:rPr lang="en-GB"/>
                        <a:t>from material.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Cu thickness from electroplating </a:t>
                      </a:r>
                      <a:r>
                        <a:rPr lang="en-GB" dirty="0">
                          <a:sym typeface="Wingdings" panose="05000000000000000000" pitchFamily="2" charset="2"/>
                        </a:rPr>
                        <a:t> difficult to control for large area flex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965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0667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60BBF-9254-4EF7-96FF-90FD442B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6CA06-4E9B-49B4-A92E-EB306D647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Introduction</a:t>
            </a:r>
          </a:p>
          <a:p>
            <a:pPr lvl="1"/>
            <a:r>
              <a:rPr lang="en-GB" sz="2400" dirty="0"/>
              <a:t>Staves and petals </a:t>
            </a:r>
          </a:p>
          <a:p>
            <a:r>
              <a:rPr lang="en-GB" sz="2400" dirty="0"/>
              <a:t>Bus tape requirements</a:t>
            </a:r>
          </a:p>
          <a:p>
            <a:r>
              <a:rPr lang="en-GB" sz="2400" dirty="0"/>
              <a:t>Challenges and technologies </a:t>
            </a:r>
          </a:p>
          <a:p>
            <a:r>
              <a:rPr lang="en-GB" sz="2400" dirty="0"/>
              <a:t>Bus Tape Testing Robots (BTTR) for QC</a:t>
            </a:r>
          </a:p>
          <a:p>
            <a:r>
              <a:rPr lang="en-GB" sz="2400" dirty="0"/>
              <a:t>Electrical results and data transmission</a:t>
            </a:r>
          </a:p>
          <a:p>
            <a:r>
              <a:rPr lang="en-GB" sz="2400" dirty="0"/>
              <a:t>Dimension measurements</a:t>
            </a:r>
          </a:p>
          <a:p>
            <a:r>
              <a:rPr lang="en-GB" sz="2400" dirty="0"/>
              <a:t>Radiation tolerance</a:t>
            </a:r>
          </a:p>
          <a:p>
            <a:r>
              <a:rPr lang="en-GB" sz="2400" dirty="0"/>
              <a:t>Summary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CAD8E4-10B2-4C9F-ABCD-56302247E717}"/>
              </a:ext>
            </a:extLst>
          </p:cNvPr>
          <p:cNvSpPr/>
          <p:nvPr/>
        </p:nvSpPr>
        <p:spPr>
          <a:xfrm>
            <a:off x="951638" y="2850777"/>
            <a:ext cx="4816116" cy="5171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029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B806B-939B-44C6-BE72-39DCEAA56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Bus Tape Testing Robot (BTTR)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BC9CB-E7E3-4C9B-8909-947A2AF01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168400"/>
            <a:ext cx="5641148" cy="5008563"/>
          </a:xfrm>
        </p:spPr>
        <p:txBody>
          <a:bodyPr/>
          <a:lstStyle/>
          <a:p>
            <a:r>
              <a:rPr lang="en-GB" dirty="0"/>
              <a:t>Probes and cameras on two x/y/z stages.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B7151B-73C9-4F1F-B38E-6777EB8DA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775" y="1882793"/>
            <a:ext cx="6463553" cy="41375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136F55-B4FA-4F39-A61D-8B090AEFEEAB}"/>
              </a:ext>
            </a:extLst>
          </p:cNvPr>
          <p:cNvSpPr txBox="1"/>
          <p:nvPr/>
        </p:nvSpPr>
        <p:spPr>
          <a:xfrm>
            <a:off x="7621379" y="2606661"/>
            <a:ext cx="19322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BTTRs at DESY, Ljubljana, Oxford &amp; Yale</a:t>
            </a:r>
          </a:p>
        </p:txBody>
      </p:sp>
    </p:spTree>
    <p:extLst>
      <p:ext uri="{BB962C8B-B14F-4D97-AF65-F5344CB8AC3E}">
        <p14:creationId xmlns:p14="http://schemas.microsoft.com/office/powerpoint/2010/main" val="799656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1ACE9-0086-47ED-946E-5401CF0A1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BTTR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1574D-9C8F-4582-8B27-DF64192A7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Camera used to calibrate stages against Smartscope.</a:t>
            </a:r>
          </a:p>
          <a:p>
            <a:r>
              <a:rPr lang="en-GB" dirty="0"/>
              <a:t>Camera finds 1 mm fiducials </a:t>
            </a:r>
            <a:r>
              <a:rPr lang="en-GB" dirty="0">
                <a:sym typeface="Wingdings" panose="05000000000000000000" pitchFamily="2" charset="2"/>
              </a:rPr>
              <a:t> define axis</a:t>
            </a:r>
          </a:p>
          <a:p>
            <a:r>
              <a:rPr lang="en-GB" dirty="0">
                <a:sym typeface="Wingdings" panose="05000000000000000000" pitchFamily="2" charset="2"/>
              </a:rPr>
              <a:t>Camera finds 0.35 mm fiducials close to each bond pad field.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enables BTTR probe accurately on bond pads, allowing for distortions in bus tape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Metrology: stretch and distortion measured: Measured – CAD distances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CD87E6-868D-44D5-9BDE-6928E4181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721" y="3515489"/>
            <a:ext cx="4724643" cy="126689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917C13-39E2-4721-B4DB-8C99CCEEB709}"/>
              </a:ext>
            </a:extLst>
          </p:cNvPr>
          <p:cNvCxnSpPr/>
          <p:nvPr/>
        </p:nvCxnSpPr>
        <p:spPr>
          <a:xfrm flipV="1">
            <a:off x="6115309" y="4674113"/>
            <a:ext cx="0" cy="4226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C921203-8EFF-4EC7-84CC-4E72B2199B8C}"/>
              </a:ext>
            </a:extLst>
          </p:cNvPr>
          <p:cNvCxnSpPr/>
          <p:nvPr/>
        </p:nvCxnSpPr>
        <p:spPr>
          <a:xfrm flipV="1">
            <a:off x="9044009" y="4674113"/>
            <a:ext cx="0" cy="4226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94C6B817-0E1B-4F01-B6A9-E74FFF56A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065" y="3530974"/>
            <a:ext cx="3257925" cy="12823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10D9AA-5418-487E-A7EE-4748E43B6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847680" y="3376999"/>
            <a:ext cx="335309" cy="5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22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60BBF-9254-4EF7-96FF-90FD442B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6CA06-4E9B-49B4-A92E-EB306D647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Introduction</a:t>
            </a:r>
          </a:p>
          <a:p>
            <a:pPr lvl="1"/>
            <a:r>
              <a:rPr lang="en-GB" sz="2400" dirty="0"/>
              <a:t>Staves and petals </a:t>
            </a:r>
          </a:p>
          <a:p>
            <a:r>
              <a:rPr lang="en-GB" sz="2400" dirty="0"/>
              <a:t>Bus tape requirements</a:t>
            </a:r>
          </a:p>
          <a:p>
            <a:r>
              <a:rPr lang="en-GB" sz="2400" dirty="0"/>
              <a:t>Challenges and technologies </a:t>
            </a:r>
          </a:p>
          <a:p>
            <a:r>
              <a:rPr lang="en-GB" sz="2400" dirty="0"/>
              <a:t>Bus Tape Testing Robots (BTTR) for QC</a:t>
            </a:r>
          </a:p>
          <a:p>
            <a:r>
              <a:rPr lang="en-GB" sz="2400" dirty="0"/>
              <a:t>Electrical results and data transmission</a:t>
            </a:r>
          </a:p>
          <a:p>
            <a:r>
              <a:rPr lang="en-GB" sz="2400" dirty="0"/>
              <a:t>Dimension measurements</a:t>
            </a:r>
          </a:p>
          <a:p>
            <a:r>
              <a:rPr lang="en-GB" sz="2400" dirty="0"/>
              <a:t>Radiation tolerance</a:t>
            </a:r>
          </a:p>
          <a:p>
            <a:r>
              <a:rPr lang="en-GB" sz="2400" dirty="0"/>
              <a:t>Summary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CAD8E4-10B2-4C9F-ABCD-56302247E717}"/>
              </a:ext>
            </a:extLst>
          </p:cNvPr>
          <p:cNvSpPr/>
          <p:nvPr/>
        </p:nvSpPr>
        <p:spPr>
          <a:xfrm>
            <a:off x="951638" y="3276945"/>
            <a:ext cx="4945467" cy="5171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520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CD11C-308C-4D81-8910-EE1A6CE22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Tape Electrical Results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E1E91-6D1E-40B2-AE7C-91DA41324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Measure resistance versus distance (example long 100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line)</a:t>
            </a:r>
          </a:p>
          <a:p>
            <a:pPr marL="457200" lvl="1" indent="0">
              <a:buNone/>
            </a:pPr>
            <a:r>
              <a:rPr lang="en-GB" dirty="0"/>
              <a:t>Example plot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Check all values agree with expectations within tolerances</a:t>
            </a:r>
          </a:p>
          <a:p>
            <a:r>
              <a:rPr lang="en-GB" dirty="0"/>
              <a:t>Fit straight line </a:t>
            </a:r>
            <a:r>
              <a:rPr lang="en-GB" dirty="0">
                <a:sym typeface="Wingdings" panose="05000000000000000000" pitchFamily="2" charset="2"/>
              </a:rPr>
              <a:t> gradient.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7D31B7-D17D-448C-A93C-34950872B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812" y="1938953"/>
            <a:ext cx="6837089" cy="340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014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CA4E1-7996-44FD-A8B4-DB9256B0C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Tape Electrical Results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0E7CF-86C1-4FEB-B397-2853603FA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Histogram gradients for stave tapes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Spread in gradient due to variation in Cu thickness (electroplating).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4D40672-C59E-49FF-9FDE-B302E3FB8C62}"/>
              </a:ext>
            </a:extLst>
          </p:cNvPr>
          <p:cNvSpPr/>
          <p:nvPr/>
        </p:nvSpPr>
        <p:spPr>
          <a:xfrm>
            <a:off x="7145560" y="1886726"/>
            <a:ext cx="806824" cy="268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7AC226-AFF4-4DC0-B2A6-A056E386FD44}"/>
              </a:ext>
            </a:extLst>
          </p:cNvPr>
          <p:cNvSpPr txBox="1"/>
          <p:nvPr/>
        </p:nvSpPr>
        <p:spPr>
          <a:xfrm>
            <a:off x="7145560" y="1143575"/>
            <a:ext cx="255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Cu thickness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49549E-7AF1-4C32-ABC6-052B76A73C0A}"/>
              </a:ext>
            </a:extLst>
          </p:cNvPr>
          <p:cNvSpPr txBox="1"/>
          <p:nvPr/>
        </p:nvSpPr>
        <p:spPr>
          <a:xfrm>
            <a:off x="3720147" y="4200668"/>
            <a:ext cx="106748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C6C19B-9FDD-4749-A2DA-8A9291177E55}"/>
              </a:ext>
            </a:extLst>
          </p:cNvPr>
          <p:cNvSpPr/>
          <p:nvPr/>
        </p:nvSpPr>
        <p:spPr>
          <a:xfrm>
            <a:off x="4736972" y="3954051"/>
            <a:ext cx="521332" cy="180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3D322A3-0FCD-43D0-ACF9-A34E4E1AC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7" y="1570820"/>
            <a:ext cx="4416075" cy="28315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1C7B7FD-6495-4098-8AB2-F88DF200FA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3605" y="1715326"/>
            <a:ext cx="3814827" cy="248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21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7A96558F-0338-4225-AB7E-572C34F89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091" y="2479207"/>
            <a:ext cx="4193888" cy="27313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E6447D-C95D-4E29-BB2C-AD8A4F1292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03" y="2544793"/>
            <a:ext cx="4193887" cy="27347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E832B8-B46A-44ED-92DA-47A524B10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Tape Electrical Results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87AD2B-84CE-4CF2-B108-5C50F3D043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Impedance Z</a:t>
            </a:r>
            <a:r>
              <a:rPr lang="en-GB" baseline="-25000" dirty="0"/>
              <a:t>0</a:t>
            </a:r>
            <a:r>
              <a:rPr lang="en-GB" dirty="0"/>
              <a:t> measured on test trace for each tape.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Distributions reasonably centred around 100 </a:t>
            </a:r>
            <a:r>
              <a:rPr lang="en-GB" dirty="0">
                <a:latin typeface="Symbol" panose="05050102010706020507" pitchFamily="18" charset="2"/>
              </a:rPr>
              <a:t>W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B88797-3488-4A98-8BFF-284E1F99C839}"/>
              </a:ext>
            </a:extLst>
          </p:cNvPr>
          <p:cNvSpPr txBox="1"/>
          <p:nvPr/>
        </p:nvSpPr>
        <p:spPr>
          <a:xfrm>
            <a:off x="943363" y="1791562"/>
            <a:ext cx="301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Stave tapes (CERN)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F09463-5589-4FE7-97F3-E7748379A8FE}"/>
              </a:ext>
            </a:extLst>
          </p:cNvPr>
          <p:cNvSpPr txBox="1"/>
          <p:nvPr/>
        </p:nvSpPr>
        <p:spPr>
          <a:xfrm>
            <a:off x="5358136" y="1776139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Petal tapes (</a:t>
            </a:r>
            <a:r>
              <a:rPr lang="en-GB" dirty="0" err="1"/>
              <a:t>Elgoline</a:t>
            </a:r>
            <a:r>
              <a:rPr lang="en-GB" dirty="0"/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38DECD-7389-48E7-848D-9CDF9BF87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026" y="3428999"/>
            <a:ext cx="335309" cy="11217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7ADD8F-6F33-4EF7-8CD5-B3C367B3F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872" y="3459247"/>
            <a:ext cx="335309" cy="11217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E8DD30A-3606-424B-A2EF-3C7BE32A4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969" y="3428999"/>
            <a:ext cx="335309" cy="11217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41B71A-8CD2-4EB5-A7F3-CBACEF799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951" y="3427824"/>
            <a:ext cx="335309" cy="112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16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B67D5-DDC4-4E51-94D1-74374BC1E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Tape Electrical Results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AC3AA-99C7-4D93-86B1-9E5433A25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52" y="1168400"/>
            <a:ext cx="8543925" cy="5008563"/>
          </a:xfrm>
        </p:spPr>
        <p:txBody>
          <a:bodyPr/>
          <a:lstStyle/>
          <a:p>
            <a:r>
              <a:rPr lang="en-GB" dirty="0"/>
              <a:t>Test bond pull strengths: require &lt;pull strength&gt;  &gt; 8 gm.</a:t>
            </a:r>
          </a:p>
          <a:p>
            <a:r>
              <a:rPr lang="en-GB" dirty="0"/>
              <a:t>Long barrel tapes: challenge is uniformity of </a:t>
            </a:r>
            <a:r>
              <a:rPr lang="en-GB" dirty="0" err="1"/>
              <a:t>NiAu</a:t>
            </a:r>
            <a:r>
              <a:rPr lang="en-GB" dirty="0"/>
              <a:t> plating over full area.</a:t>
            </a:r>
          </a:p>
          <a:p>
            <a:pPr lvl="1"/>
            <a:r>
              <a:rPr lang="en-GB" dirty="0"/>
              <a:t>Initially very good bond pull strengths over most pads but worse results at edge of tape</a:t>
            </a:r>
          </a:p>
          <a:p>
            <a:pPr lvl="1"/>
            <a:r>
              <a:rPr lang="en-GB" dirty="0"/>
              <a:t>Many trials, finally key improvement: tapes horizontal on Ni plating bath (more uniform chemistry)</a:t>
            </a:r>
          </a:p>
          <a:p>
            <a:pPr lvl="1"/>
            <a:r>
              <a:rPr lang="en-GB" dirty="0"/>
              <a:t>Critical to check bond pads over area of tape. </a:t>
            </a:r>
          </a:p>
          <a:p>
            <a:pPr lvl="1"/>
            <a:r>
              <a:rPr lang="en-GB" dirty="0"/>
              <a:t>Sacrifice one tape per batch 60 tapes. Example tape. </a:t>
            </a:r>
            <a:r>
              <a:rPr lang="en-GB" b="1" dirty="0">
                <a:solidFill>
                  <a:schemeClr val="accent5"/>
                </a:solidFill>
              </a:rPr>
              <a:t>Mean 11.8 gm SD 1.0 gm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1238AD-AC66-437F-854D-8663AA8EE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170" y="3908029"/>
            <a:ext cx="6916936" cy="205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689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0EF80-EE8F-4912-B6C1-7DC7D07CA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Tape Electrical Results (5)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0F30CB-414B-4616-A24B-D1FDC9ECC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Petal tapes: laser ablation for bond pad openings </a:t>
            </a:r>
            <a:r>
              <a:rPr lang="en-GB" dirty="0">
                <a:sym typeface="Wingdings" panose="05000000000000000000" pitchFamily="2" charset="2"/>
              </a:rPr>
              <a:t> challenge is to achieve good surface roughness.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Pull strength correlated with surface roughness  need surface roughness &lt; 0.7 </a:t>
            </a:r>
            <a:r>
              <a:rPr lang="en-GB" dirty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GB" dirty="0">
                <a:sym typeface="Wingdings" panose="05000000000000000000" pitchFamily="2" charset="2"/>
              </a:rPr>
              <a:t>m.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EA9ED2-1FE1-4B8D-9D22-AD9416428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5" y="2064704"/>
            <a:ext cx="5101609" cy="28696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BE7F8C-8D34-48F6-BD7A-129D6BEAB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867" y="2202019"/>
            <a:ext cx="5037133" cy="28333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325F58-8DF9-438C-B6E6-39508962B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405" y="3093691"/>
            <a:ext cx="1121761" cy="3353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6630D3-850A-4F45-991A-746327CDA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103202" y="2834582"/>
            <a:ext cx="1121761" cy="33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44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60BBF-9254-4EF7-96FF-90FD442B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6CA06-4E9B-49B4-A92E-EB306D647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Introduction</a:t>
            </a:r>
          </a:p>
          <a:p>
            <a:pPr lvl="1"/>
            <a:r>
              <a:rPr lang="en-GB" sz="2400" dirty="0"/>
              <a:t>Staves and petals </a:t>
            </a:r>
          </a:p>
          <a:p>
            <a:r>
              <a:rPr lang="en-GB" sz="2400" dirty="0"/>
              <a:t>Bus tape requirements</a:t>
            </a:r>
          </a:p>
          <a:p>
            <a:r>
              <a:rPr lang="en-GB" sz="2400" dirty="0"/>
              <a:t>Challenges and technologies </a:t>
            </a:r>
          </a:p>
          <a:p>
            <a:r>
              <a:rPr lang="en-GB" sz="2400" dirty="0"/>
              <a:t>Bus Tape Testing Robots (BTTR) for QC</a:t>
            </a:r>
          </a:p>
          <a:p>
            <a:r>
              <a:rPr lang="en-GB" sz="2400" dirty="0"/>
              <a:t>Electrical results and data transmission</a:t>
            </a:r>
          </a:p>
          <a:p>
            <a:r>
              <a:rPr lang="en-GB" sz="2400" dirty="0"/>
              <a:t>Dimension measurements</a:t>
            </a:r>
          </a:p>
          <a:p>
            <a:r>
              <a:rPr lang="en-GB" sz="2400" dirty="0"/>
              <a:t>Radiation tolerance</a:t>
            </a:r>
          </a:p>
          <a:p>
            <a:r>
              <a:rPr lang="en-GB" sz="2400" dirty="0"/>
              <a:t>Summary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5518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52817-BBA1-4F58-B2E5-A845AC1CF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Data Transmission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7BAA9-CB4B-4DE6-9450-3A18F64FE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168400"/>
            <a:ext cx="8951159" cy="5008563"/>
          </a:xfrm>
        </p:spPr>
        <p:txBody>
          <a:bodyPr/>
          <a:lstStyle/>
          <a:p>
            <a:r>
              <a:rPr lang="en-GB" dirty="0"/>
              <a:t>P2P Data transmission 640 Mbps long data line.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161DA8-F14C-4CD4-852F-B6EEFEC1A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618" y="1604075"/>
            <a:ext cx="7862423" cy="44226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3F7BD7-7F59-41BF-AFB6-B7C5BE43EA0E}"/>
              </a:ext>
            </a:extLst>
          </p:cNvPr>
          <p:cNvSpPr txBox="1"/>
          <p:nvPr/>
        </p:nvSpPr>
        <p:spPr>
          <a:xfrm>
            <a:off x="6896746" y="1929539"/>
            <a:ext cx="23282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</a:rPr>
              <a:t>Longest line 1.4 m</a:t>
            </a:r>
          </a:p>
          <a:p>
            <a:r>
              <a:rPr lang="en-GB" sz="2000" b="1" dirty="0">
                <a:solidFill>
                  <a:srgbClr val="0070C0"/>
                </a:solidFill>
              </a:rPr>
              <a:t>Strong dispersion and attenuation but clean eye visible.</a:t>
            </a:r>
          </a:p>
        </p:txBody>
      </p:sp>
    </p:spTree>
    <p:extLst>
      <p:ext uri="{BB962C8B-B14F-4D97-AF65-F5344CB8AC3E}">
        <p14:creationId xmlns:p14="http://schemas.microsoft.com/office/powerpoint/2010/main" val="22269334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72A71-DD4D-4586-B3D5-D39D0201E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Data Transmission (2)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6321EEB-0456-4733-8075-BF3B9054F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Worst case multi-drop: 10 receivers (</a:t>
            </a:r>
            <a:r>
              <a:rPr lang="en-GB" dirty="0" err="1"/>
              <a:t>HCCStar</a:t>
            </a:r>
            <a:r>
              <a:rPr lang="en-GB" dirty="0"/>
              <a:t>) @ 160 Mbps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Reflections visible but clean eye.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F03398-6F7A-480E-8FED-2D63BE8B3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024" y="2917257"/>
            <a:ext cx="6353370" cy="35737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DB4ED1-DB4E-42A1-AFBE-777154002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3152" y="1482464"/>
            <a:ext cx="9906000" cy="90594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C225F09-C8DF-48CD-9D62-90BCD8E00981}"/>
              </a:ext>
            </a:extLst>
          </p:cNvPr>
          <p:cNvCxnSpPr>
            <a:cxnSpLocks/>
          </p:cNvCxnSpPr>
          <p:nvPr/>
        </p:nvCxnSpPr>
        <p:spPr>
          <a:xfrm>
            <a:off x="2157984" y="1482464"/>
            <a:ext cx="594360" cy="2731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067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60BBF-9254-4EF7-96FF-90FD442B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6CA06-4E9B-49B4-A92E-EB306D647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Introduction</a:t>
            </a:r>
          </a:p>
          <a:p>
            <a:pPr lvl="1"/>
            <a:r>
              <a:rPr lang="en-GB" sz="2400" dirty="0"/>
              <a:t>Staves and petals </a:t>
            </a:r>
          </a:p>
          <a:p>
            <a:r>
              <a:rPr lang="en-GB" sz="2400" dirty="0"/>
              <a:t>Bus tape requirements</a:t>
            </a:r>
          </a:p>
          <a:p>
            <a:r>
              <a:rPr lang="en-GB" sz="2400" dirty="0"/>
              <a:t>Challenges and technologies </a:t>
            </a:r>
          </a:p>
          <a:p>
            <a:r>
              <a:rPr lang="en-GB" sz="2400" dirty="0"/>
              <a:t>Bus Tape Testing Robots (BTTR) for QC</a:t>
            </a:r>
          </a:p>
          <a:p>
            <a:r>
              <a:rPr lang="en-GB" sz="2400" dirty="0"/>
              <a:t>Electrical results and data transmission</a:t>
            </a:r>
          </a:p>
          <a:p>
            <a:r>
              <a:rPr lang="en-GB" sz="2400" dirty="0"/>
              <a:t>Dimension measurements</a:t>
            </a:r>
          </a:p>
          <a:p>
            <a:r>
              <a:rPr lang="en-GB" sz="2400" dirty="0"/>
              <a:t>Radiation tolerance</a:t>
            </a:r>
          </a:p>
          <a:p>
            <a:r>
              <a:rPr lang="en-GB" sz="2400" dirty="0"/>
              <a:t>Summary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CAD8E4-10B2-4C9F-ABCD-56302247E717}"/>
              </a:ext>
            </a:extLst>
          </p:cNvPr>
          <p:cNvSpPr/>
          <p:nvPr/>
        </p:nvSpPr>
        <p:spPr>
          <a:xfrm>
            <a:off x="951638" y="3794140"/>
            <a:ext cx="3401072" cy="5171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313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324FFCE6-78FA-45CF-9969-BB5ADDB16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3783" y="2637071"/>
            <a:ext cx="4705927" cy="23900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77FE52-1065-4303-82FC-CBB8A784C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176225"/>
            <a:ext cx="8543925" cy="600073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Tape Stretch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89572-994D-4965-90D6-80BFA208F00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2400" dirty="0">
                <a:solidFill>
                  <a:srgbClr val="0070C0"/>
                </a:solidFill>
              </a:rPr>
              <a:t>Stretch Staves (m/m)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Don’t expect long term trends (TBC)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DE0478-C424-4B54-BAB7-407F2C16EE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2" y="1825625"/>
            <a:ext cx="4891087" cy="4351338"/>
          </a:xfrm>
        </p:spPr>
        <p:txBody>
          <a:bodyPr/>
          <a:lstStyle/>
          <a:p>
            <a:r>
              <a:rPr lang="en-GB" sz="2400" dirty="0">
                <a:solidFill>
                  <a:srgbClr val="00B050"/>
                </a:solidFill>
              </a:rPr>
              <a:t>Stretch petals vs serial number </a:t>
            </a:r>
            <a:r>
              <a:rPr lang="en-GB" sz="2400" dirty="0" err="1">
                <a:solidFill>
                  <a:srgbClr val="00B050"/>
                </a:solidFill>
              </a:rPr>
              <a:t>number</a:t>
            </a:r>
            <a:r>
              <a:rPr lang="en-GB" sz="2400" dirty="0">
                <a:solidFill>
                  <a:srgbClr val="00B050"/>
                </a:solidFill>
              </a:rPr>
              <a:t> (proxy for time)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Drifts require regular change of </a:t>
            </a:r>
            <a:r>
              <a:rPr lang="en-GB" dirty="0" err="1"/>
              <a:t>gerbers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ACFDDE-4538-4BD1-882D-A914EB768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9714"/>
            <a:ext cx="4916129" cy="29575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1590DB-8A57-4060-8F31-18FF7D6331D7}"/>
              </a:ext>
            </a:extLst>
          </p:cNvPr>
          <p:cNvSpPr txBox="1"/>
          <p:nvPr/>
        </p:nvSpPr>
        <p:spPr>
          <a:xfrm>
            <a:off x="292814" y="1016344"/>
            <a:ext cx="7196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Fractional stretch in long direction (x 10</a:t>
            </a:r>
            <a:r>
              <a:rPr lang="en-GB" baseline="30000" dirty="0"/>
              <a:t>-3</a:t>
            </a:r>
            <a:r>
              <a:rPr lang="en-GB" dirty="0"/>
              <a:t>)</a:t>
            </a:r>
          </a:p>
          <a:p>
            <a:r>
              <a:rPr lang="en-GB" dirty="0"/>
              <a:t>Spec  </a:t>
            </a:r>
            <a:r>
              <a:rPr lang="en-GB" b="1" dirty="0">
                <a:solidFill>
                  <a:srgbClr val="FF0000"/>
                </a:solidFill>
              </a:rPr>
              <a:t>|stretch| &lt; 10</a:t>
            </a:r>
            <a:r>
              <a:rPr lang="en-GB" b="1" baseline="30000" dirty="0">
                <a:solidFill>
                  <a:srgbClr val="FF0000"/>
                </a:solidFill>
              </a:rPr>
              <a:t>-3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51F081-FB1B-425F-A9F5-2ADD0EF90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0060" y="3514071"/>
            <a:ext cx="335309" cy="11217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5D8EB3-8B96-402B-A9C9-F4E5B1C750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729" y="3559503"/>
            <a:ext cx="335309" cy="11217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B6AABC-35FD-444A-B733-244293D9DB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064156" y="2195252"/>
            <a:ext cx="335309" cy="11217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FF3E96-6D05-4C15-A667-538B466BBD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3878" y="4590874"/>
            <a:ext cx="1121761" cy="3353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CDF3FE2-2C3E-4C04-B06D-31909BC72372}"/>
              </a:ext>
            </a:extLst>
          </p:cNvPr>
          <p:cNvSpPr txBox="1"/>
          <p:nvPr/>
        </p:nvSpPr>
        <p:spPr>
          <a:xfrm>
            <a:off x="513383" y="2756133"/>
            <a:ext cx="4989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/>
              <a:t>ATLAS ITk strips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AFD6DF-D1BF-4306-8644-7E102305AAC2}"/>
              </a:ext>
            </a:extLst>
          </p:cNvPr>
          <p:cNvSpPr/>
          <p:nvPr/>
        </p:nvSpPr>
        <p:spPr>
          <a:xfrm>
            <a:off x="2064641" y="2209714"/>
            <a:ext cx="1439288" cy="226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075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B9FCB2-CA94-4DEF-97FB-123B74D5D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26" y="3097097"/>
            <a:ext cx="5478126" cy="308144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BF16971-EFE4-41DF-9DC0-C9D62E70B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Distortions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08B535-18CA-49D9-8D47-7C2D08D0E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168401"/>
            <a:ext cx="8543925" cy="822286"/>
          </a:xfrm>
        </p:spPr>
        <p:txBody>
          <a:bodyPr/>
          <a:lstStyle/>
          <a:p>
            <a:r>
              <a:rPr lang="en-GB" dirty="0"/>
              <a:t>Distance from nominal in short direction &lt; 0.6 	mm</a:t>
            </a:r>
          </a:p>
          <a:p>
            <a:r>
              <a:rPr lang="en-GB" dirty="0"/>
              <a:t>Issue for stave tapes because of aspect ratio.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DBA369-2E71-4524-8896-50A12027F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650" y="1990686"/>
            <a:ext cx="6567692" cy="1249119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DD8CEDB-7C2F-48C6-A3E1-ABC402F6BDD4}"/>
              </a:ext>
            </a:extLst>
          </p:cNvPr>
          <p:cNvCxnSpPr/>
          <p:nvPr/>
        </p:nvCxnSpPr>
        <p:spPr>
          <a:xfrm>
            <a:off x="4557722" y="4535417"/>
            <a:ext cx="0" cy="95091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574B428-E241-4FC2-BD69-EA54545F83AB}"/>
              </a:ext>
            </a:extLst>
          </p:cNvPr>
          <p:cNvSpPr txBox="1"/>
          <p:nvPr/>
        </p:nvSpPr>
        <p:spPr>
          <a:xfrm>
            <a:off x="4056457" y="4176681"/>
            <a:ext cx="129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Maximum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11672A-6D76-43C4-B10B-CAD97727745C}"/>
              </a:ext>
            </a:extLst>
          </p:cNvPr>
          <p:cNvSpPr txBox="1"/>
          <p:nvPr/>
        </p:nvSpPr>
        <p:spPr>
          <a:xfrm>
            <a:off x="5987044" y="3612087"/>
            <a:ext cx="3065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Measured on co-cured stave tapes (distortion not well defined bare tapes)</a:t>
            </a:r>
          </a:p>
        </p:txBody>
      </p:sp>
    </p:spTree>
    <p:extLst>
      <p:ext uri="{BB962C8B-B14F-4D97-AF65-F5344CB8AC3E}">
        <p14:creationId xmlns:p14="http://schemas.microsoft.com/office/powerpoint/2010/main" val="3759847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60BBF-9254-4EF7-96FF-90FD442B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6CA06-4E9B-49B4-A92E-EB306D647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Introduction</a:t>
            </a:r>
          </a:p>
          <a:p>
            <a:pPr lvl="1"/>
            <a:r>
              <a:rPr lang="en-GB" sz="2400" dirty="0"/>
              <a:t>Staves and petals </a:t>
            </a:r>
          </a:p>
          <a:p>
            <a:r>
              <a:rPr lang="en-GB" sz="2400" dirty="0"/>
              <a:t>Bus tape requirements</a:t>
            </a:r>
          </a:p>
          <a:p>
            <a:r>
              <a:rPr lang="en-GB" sz="2400" dirty="0"/>
              <a:t>Challenges and technologies </a:t>
            </a:r>
          </a:p>
          <a:p>
            <a:r>
              <a:rPr lang="en-GB" sz="2400" dirty="0"/>
              <a:t>Bus Tape Testing Robots (BTTR) for QC</a:t>
            </a:r>
          </a:p>
          <a:p>
            <a:r>
              <a:rPr lang="en-GB" sz="2400" dirty="0"/>
              <a:t>Electrical results and data transmission</a:t>
            </a:r>
          </a:p>
          <a:p>
            <a:r>
              <a:rPr lang="en-GB" sz="2400" dirty="0"/>
              <a:t>Dimension measurements</a:t>
            </a:r>
          </a:p>
          <a:p>
            <a:r>
              <a:rPr lang="en-GB" sz="2400" dirty="0"/>
              <a:t>Radiation tolerance</a:t>
            </a:r>
          </a:p>
          <a:p>
            <a:r>
              <a:rPr lang="en-GB" sz="2400" dirty="0"/>
              <a:t>Summary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CAD8E4-10B2-4C9F-ABCD-56302247E717}"/>
              </a:ext>
            </a:extLst>
          </p:cNvPr>
          <p:cNvSpPr/>
          <p:nvPr/>
        </p:nvSpPr>
        <p:spPr>
          <a:xfrm>
            <a:off x="935088" y="4282371"/>
            <a:ext cx="2552872" cy="5171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124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EDF19-6FB1-4F7C-85CD-928A45E8E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Radiation Tolerance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F318E-2B12-4D3F-94B2-B9FCBFF0D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Check peel strength cover layer to tape for samples with and without radiation (500 </a:t>
            </a:r>
            <a:r>
              <a:rPr lang="en-GB" dirty="0" err="1"/>
              <a:t>kGy</a:t>
            </a:r>
            <a:r>
              <a:rPr lang="en-GB" dirty="0"/>
              <a:t>(Si) for barrel, 650 </a:t>
            </a:r>
            <a:r>
              <a:rPr lang="en-GB" dirty="0" err="1"/>
              <a:t>kGy</a:t>
            </a:r>
            <a:r>
              <a:rPr lang="en-GB" dirty="0"/>
              <a:t>(Si) End cap).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Apical (base Cu/polyimide) + </a:t>
            </a:r>
            <a:r>
              <a:rPr lang="en-GB" dirty="0" err="1"/>
              <a:t>Krempel</a:t>
            </a:r>
            <a:r>
              <a:rPr lang="en-GB" dirty="0"/>
              <a:t> (Stave tapes)</a:t>
            </a:r>
          </a:p>
          <a:p>
            <a:pPr lvl="1"/>
            <a:r>
              <a:rPr lang="en-GB" dirty="0"/>
              <a:t>500 </a:t>
            </a:r>
            <a:r>
              <a:rPr lang="en-GB" dirty="0" err="1"/>
              <a:t>kGy</a:t>
            </a:r>
            <a:r>
              <a:rPr lang="en-GB" dirty="0"/>
              <a:t>(Si) INER Taiwan (array </a:t>
            </a:r>
            <a:r>
              <a:rPr lang="en-GB" baseline="30000" dirty="0"/>
              <a:t>60</a:t>
            </a:r>
            <a:r>
              <a:rPr lang="en-GB" dirty="0"/>
              <a:t>Co sources)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384365-BBD6-49A8-AE0F-F948ACB33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8" y="2098999"/>
            <a:ext cx="5199440" cy="1270521"/>
          </a:xfrm>
          <a:prstGeom prst="rect">
            <a:avLst/>
          </a:prstGeo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79299C2-5FC5-4233-B7F1-6001C4011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588295"/>
              </p:ext>
            </p:extLst>
          </p:nvPr>
        </p:nvGraphicFramePr>
        <p:xfrm>
          <a:off x="951752" y="4839754"/>
          <a:ext cx="6604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692267130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114842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Mean Pull strength</a:t>
                      </a:r>
                      <a:r>
                        <a:rPr lang="en-GB" baseline="0" dirty="0"/>
                        <a:t> (N)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00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Un-irradiated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76 ±</a:t>
                      </a:r>
                      <a:r>
                        <a:rPr lang="en-GB" baseline="0" dirty="0"/>
                        <a:t> 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790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Irradiated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75 ±</a:t>
                      </a:r>
                      <a:r>
                        <a:rPr lang="en-GB" baseline="0" dirty="0"/>
                        <a:t> 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414053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74ED3DD-9AF5-45F2-A09D-CB8F325E9CB4}"/>
              </a:ext>
            </a:extLst>
          </p:cNvPr>
          <p:cNvSpPr txBox="1"/>
          <p:nvPr/>
        </p:nvSpPr>
        <p:spPr>
          <a:xfrm>
            <a:off x="245534" y="1966919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Width 45 mm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DF4BD77-9F4D-4C9F-ACFF-1050C9FFF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079" y="1966919"/>
            <a:ext cx="3820984" cy="20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4405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A8A87-C57C-4C33-9692-3C34B760B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Radiation Tolerance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6A2E1-3468-4D18-BE36-CD25DADE9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Good radiation tolerance validated with sources at Sandia (US) and 6 MeV </a:t>
            </a:r>
            <a:r>
              <a:rPr lang="en-GB" dirty="0" err="1"/>
              <a:t>Linac</a:t>
            </a:r>
            <a:r>
              <a:rPr lang="en-GB" dirty="0"/>
              <a:t> (Oxford oncology).</a:t>
            </a:r>
          </a:p>
          <a:p>
            <a:r>
              <a:rPr lang="en-GB" dirty="0"/>
              <a:t>Very poor radiation tolerance for samples with </a:t>
            </a:r>
            <a:r>
              <a:rPr lang="en-GB" dirty="0" err="1"/>
              <a:t>Taiflex</a:t>
            </a:r>
            <a:r>
              <a:rPr lang="en-GB" dirty="0"/>
              <a:t> as used by proposed industrial partner for stave tapes. </a:t>
            </a:r>
          </a:p>
          <a:p>
            <a:pPr lvl="1"/>
            <a:r>
              <a:rPr lang="en-GB" dirty="0"/>
              <a:t>Surprise because earlier tests had shown good radiation tolerance.</a:t>
            </a:r>
          </a:p>
          <a:p>
            <a:pPr lvl="1"/>
            <a:r>
              <a:rPr lang="en-GB" dirty="0"/>
              <a:t>Material not qualified for radiation tolerance </a:t>
            </a: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need to check every batch</a:t>
            </a:r>
            <a:r>
              <a:rPr lang="en-GB" dirty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n-GB" dirty="0"/>
              <a:t>Stave tapes (CERN) are using Apical + </a:t>
            </a:r>
            <a:r>
              <a:rPr lang="en-GB" dirty="0" err="1"/>
              <a:t>Krempel</a:t>
            </a:r>
            <a:r>
              <a:rPr lang="en-GB" dirty="0"/>
              <a:t>.</a:t>
            </a:r>
          </a:p>
          <a:p>
            <a:r>
              <a:rPr lang="en-GB" dirty="0"/>
              <a:t>Similar tests with Kapton material used for petal tapes (</a:t>
            </a:r>
            <a:r>
              <a:rPr lang="en-GB" dirty="0" err="1"/>
              <a:t>Elgoline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Good radiation test results for 650 </a:t>
            </a:r>
            <a:r>
              <a:rPr lang="en-GB" dirty="0" err="1"/>
              <a:t>kGy</a:t>
            </a:r>
            <a:r>
              <a:rPr lang="en-GB" dirty="0"/>
              <a:t>(Si). </a:t>
            </a:r>
          </a:p>
        </p:txBody>
      </p:sp>
    </p:spTree>
    <p:extLst>
      <p:ext uri="{BB962C8B-B14F-4D97-AF65-F5344CB8AC3E}">
        <p14:creationId xmlns:p14="http://schemas.microsoft.com/office/powerpoint/2010/main" val="28040172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60BBF-9254-4EF7-96FF-90FD442B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6CA06-4E9B-49B4-A92E-EB306D647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Introduction</a:t>
            </a:r>
          </a:p>
          <a:p>
            <a:pPr lvl="1"/>
            <a:r>
              <a:rPr lang="en-GB" sz="2400" dirty="0"/>
              <a:t>Staves and petals </a:t>
            </a:r>
          </a:p>
          <a:p>
            <a:r>
              <a:rPr lang="en-GB" sz="2400" dirty="0"/>
              <a:t>Bus tape requirements</a:t>
            </a:r>
          </a:p>
          <a:p>
            <a:r>
              <a:rPr lang="en-GB" sz="2400" dirty="0"/>
              <a:t>Challenges and technologies </a:t>
            </a:r>
          </a:p>
          <a:p>
            <a:r>
              <a:rPr lang="en-GB" sz="2400" dirty="0"/>
              <a:t>Bus Tape Testing Robots (BTTR) for QC</a:t>
            </a:r>
          </a:p>
          <a:p>
            <a:r>
              <a:rPr lang="en-GB" sz="2400" dirty="0"/>
              <a:t>Electrical results and data transmission</a:t>
            </a:r>
          </a:p>
          <a:p>
            <a:r>
              <a:rPr lang="en-GB" sz="2400" dirty="0"/>
              <a:t>Dimension measurements</a:t>
            </a:r>
          </a:p>
          <a:p>
            <a:r>
              <a:rPr lang="en-GB" sz="2400" dirty="0"/>
              <a:t>Radiation tolerance</a:t>
            </a:r>
          </a:p>
          <a:p>
            <a:r>
              <a:rPr lang="en-GB" sz="2400" dirty="0"/>
              <a:t>Summary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CAD8E4-10B2-4C9F-ABCD-56302247E717}"/>
              </a:ext>
            </a:extLst>
          </p:cNvPr>
          <p:cNvSpPr/>
          <p:nvPr/>
        </p:nvSpPr>
        <p:spPr>
          <a:xfrm flipV="1">
            <a:off x="935088" y="4733364"/>
            <a:ext cx="1369531" cy="4385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2096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E22FD-CC78-4D96-9F68-15B8111CE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863A7-1F36-4A69-8345-5872CC6B06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Challenges for ATLAS ITk strip bus tapes</a:t>
            </a:r>
          </a:p>
          <a:p>
            <a:pPr lvl="1"/>
            <a:r>
              <a:rPr lang="en-GB" dirty="0"/>
              <a:t>Long tapes with narrow track and gap lines</a:t>
            </a:r>
          </a:p>
          <a:p>
            <a:pPr lvl="1"/>
            <a:r>
              <a:rPr lang="en-GB" dirty="0"/>
              <a:t>Electrical and dimensional requirements</a:t>
            </a:r>
          </a:p>
          <a:p>
            <a:pPr lvl="1"/>
            <a:r>
              <a:rPr lang="en-GB" dirty="0" err="1"/>
              <a:t>NiAu</a:t>
            </a:r>
            <a:r>
              <a:rPr lang="en-GB" dirty="0"/>
              <a:t> plating large area tapes</a:t>
            </a:r>
          </a:p>
          <a:p>
            <a:pPr lvl="1"/>
            <a:r>
              <a:rPr lang="en-GB" dirty="0"/>
              <a:t>Radiation tolerance</a:t>
            </a:r>
          </a:p>
          <a:p>
            <a:r>
              <a:rPr lang="en-GB" dirty="0"/>
              <a:t>Pros and cons of laser ablation vs vias.</a:t>
            </a:r>
          </a:p>
          <a:p>
            <a:r>
              <a:rPr lang="en-GB" dirty="0"/>
              <a:t>Stave and petal tapes long development time but now in production!</a:t>
            </a:r>
          </a:p>
          <a:p>
            <a:r>
              <a:rPr lang="en-GB" b="1" dirty="0">
                <a:solidFill>
                  <a:srgbClr val="0F75BD"/>
                </a:solidFill>
              </a:rPr>
              <a:t>Questions Welcome!</a:t>
            </a:r>
          </a:p>
        </p:txBody>
      </p:sp>
    </p:spTree>
    <p:extLst>
      <p:ext uri="{BB962C8B-B14F-4D97-AF65-F5344CB8AC3E}">
        <p14:creationId xmlns:p14="http://schemas.microsoft.com/office/powerpoint/2010/main" val="1453198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ATLAS Staves &amp; Petals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9" y="1168400"/>
            <a:ext cx="8886294" cy="1946275"/>
          </a:xfrm>
        </p:spPr>
        <p:txBody>
          <a:bodyPr>
            <a:noAutofit/>
          </a:bodyPr>
          <a:lstStyle/>
          <a:p>
            <a:r>
              <a:rPr lang="en-GB" sz="2400" dirty="0"/>
              <a:t>Silicon strip modules mounted on cores </a:t>
            </a:r>
          </a:p>
          <a:p>
            <a:pPr lvl="1"/>
            <a:r>
              <a:rPr lang="en-GB" sz="2000" dirty="0"/>
              <a:t>Provide all electrical (LV, HV &amp; data) and cooling services (CO</a:t>
            </a:r>
            <a:r>
              <a:rPr lang="en-GB" sz="2000" baseline="-25000" dirty="0"/>
              <a:t>2</a:t>
            </a:r>
            <a:r>
              <a:rPr lang="en-GB" sz="2000" dirty="0"/>
              <a:t>)</a:t>
            </a:r>
          </a:p>
          <a:p>
            <a:pPr lvl="1"/>
            <a:r>
              <a:rPr lang="en-GB" sz="2000" dirty="0"/>
              <a:t>Integrated </a:t>
            </a:r>
            <a:r>
              <a:rPr lang="en-GB" sz="2000" dirty="0">
                <a:sym typeface="Wingdings" panose="05000000000000000000" pitchFamily="2" charset="2"/>
              </a:rPr>
              <a:t> minimum radiation length.</a:t>
            </a:r>
            <a:endParaRPr lang="en-GB" sz="2000" dirty="0"/>
          </a:p>
          <a:p>
            <a:pPr lvl="1"/>
            <a:r>
              <a:rPr lang="en-GB" sz="2000" dirty="0"/>
              <a:t>Same concept staves (barrel) and petals (End cap) different shapes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F59C39-A991-439D-9C1E-1118DCE2A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48" y="3246755"/>
            <a:ext cx="6255038" cy="25239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731F15-5F41-4750-B832-FB52501C1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2821" y="2540885"/>
            <a:ext cx="2678632" cy="36607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07C9E5-7A63-42FE-B4DF-33047B417A80}"/>
              </a:ext>
            </a:extLst>
          </p:cNvPr>
          <p:cNvSpPr txBox="1"/>
          <p:nvPr/>
        </p:nvSpPr>
        <p:spPr>
          <a:xfrm>
            <a:off x="7046258" y="5287797"/>
            <a:ext cx="2383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Petal co-cured tape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DAC605-F134-43F7-B7B5-53C5E881E530}"/>
              </a:ext>
            </a:extLst>
          </p:cNvPr>
          <p:cNvSpPr/>
          <p:nvPr/>
        </p:nvSpPr>
        <p:spPr>
          <a:xfrm>
            <a:off x="2566246" y="3337560"/>
            <a:ext cx="2051473" cy="27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1876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E6162-D988-4729-9857-558A079BB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3C8AC0-E6AE-4163-84CE-7960473A03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5632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3CB2E79-DF91-4A38-ADF0-C4CD24399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Laser Ablation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251520A-924B-413F-817E-C16C9D318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Two Cu layers on </a:t>
            </a:r>
            <a:r>
              <a:rPr lang="en-GB" dirty="0" err="1"/>
              <a:t>adhesiveless</a:t>
            </a:r>
            <a:r>
              <a:rPr lang="en-GB" dirty="0"/>
              <a:t> PI.</a:t>
            </a:r>
          </a:p>
          <a:p>
            <a:r>
              <a:rPr lang="en-GB" dirty="0"/>
              <a:t>PI + glue cover layer</a:t>
            </a:r>
          </a:p>
          <a:p>
            <a:r>
              <a:rPr lang="en-GB" dirty="0"/>
              <a:t>Laser ablation “skiving” </a:t>
            </a:r>
            <a:r>
              <a:rPr lang="en-GB" dirty="0">
                <a:sym typeface="Wingdings" panose="05000000000000000000" pitchFamily="2" charset="2"/>
              </a:rPr>
              <a:t> 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Cut outs in top cover layer: access to top Cu wire bond pads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Cut outs  also in base PI:      access to bottom Cu wire bonds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Cut outs in bottom cover layer: allows grounding to carbon fibre </a:t>
            </a:r>
            <a:r>
              <a:rPr lang="en-GB" dirty="0" err="1">
                <a:sym typeface="Wingdings" panose="05000000000000000000" pitchFamily="2" charset="2"/>
              </a:rPr>
              <a:t>facesheet</a:t>
            </a:r>
            <a:r>
              <a:rPr lang="en-GB" dirty="0"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D52BE8-61E5-48A5-B455-3C2294F85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585" y="3881617"/>
            <a:ext cx="4905627" cy="136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1375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48968-E242-48C7-9B64-A0D4CDC6E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INVAR inserts in 6 mm thick carbon fibre jig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7F7D68-4E92-4E0B-9B07-82B3B6046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982" y="1829555"/>
            <a:ext cx="2238908" cy="21759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EE9339-79C5-46CC-8A87-57F41E0570CE}"/>
              </a:ext>
            </a:extLst>
          </p:cNvPr>
          <p:cNvSpPr txBox="1"/>
          <p:nvPr/>
        </p:nvSpPr>
        <p:spPr>
          <a:xfrm>
            <a:off x="2180525" y="5668246"/>
            <a:ext cx="5883724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63" dirty="0">
                <a:solidFill>
                  <a:schemeClr val="tx2"/>
                </a:solidFill>
              </a:rPr>
              <a:t>10 off 6mm dowel holes drilled after the inserts are glued.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F89DCE3-6C08-4B9C-855B-A67022215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9433" y="1724643"/>
            <a:ext cx="3582953" cy="238574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CC5AC24-AC57-43EE-B8A4-61D2E2E77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130" y="4146793"/>
            <a:ext cx="6886341" cy="14850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4452" y="1719132"/>
            <a:ext cx="2163068" cy="222118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Tony Weidberg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AUW November 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FE9411-C03D-45FE-9559-21FDBBCE4CEC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8471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B30EE-08A4-4653-AE71-BF04E9DC8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Pull tester for radiation hardness studies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CE0E2A1-F1AA-42E9-AAED-9A690C8A9B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3481" y="1456841"/>
            <a:ext cx="6600654" cy="3559053"/>
          </a:xfrm>
        </p:spPr>
      </p:pic>
    </p:spTree>
    <p:extLst>
      <p:ext uri="{BB962C8B-B14F-4D97-AF65-F5344CB8AC3E}">
        <p14:creationId xmlns:p14="http://schemas.microsoft.com/office/powerpoint/2010/main" val="41927442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2CC60D-A18E-48B7-8BAC-1059A4506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559" y="152204"/>
            <a:ext cx="8044043" cy="580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863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A77DFE-A394-4CB5-B46C-E0F6DEEDF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4502"/>
            <a:ext cx="9906000" cy="502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8802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E18E1D-ACFF-43D1-B342-77FD98427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0864" y="1652339"/>
            <a:ext cx="5344271" cy="355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177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E6EB84-9EE2-4F92-8351-29E7E7B98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767610" y="0"/>
            <a:ext cx="2370779" cy="68580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38468F3-4BD2-4614-8104-8F8BAEEA91DB}"/>
              </a:ext>
            </a:extLst>
          </p:cNvPr>
          <p:cNvCxnSpPr/>
          <p:nvPr/>
        </p:nvCxnSpPr>
        <p:spPr>
          <a:xfrm>
            <a:off x="1947672" y="5074920"/>
            <a:ext cx="5888736" cy="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EE1D4E8-95A1-40B3-A2C7-C9963CC85CAB}"/>
              </a:ext>
            </a:extLst>
          </p:cNvPr>
          <p:cNvCxnSpPr>
            <a:cxnSpLocks/>
          </p:cNvCxnSpPr>
          <p:nvPr/>
        </p:nvCxnSpPr>
        <p:spPr>
          <a:xfrm flipH="1">
            <a:off x="1131094" y="2481072"/>
            <a:ext cx="18002" cy="2045208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55243EA-0A38-4121-90DE-54D7465CC082}"/>
              </a:ext>
            </a:extLst>
          </p:cNvPr>
          <p:cNvSpPr txBox="1"/>
          <p:nvPr/>
        </p:nvSpPr>
        <p:spPr>
          <a:xfrm>
            <a:off x="146304" y="3300984"/>
            <a:ext cx="676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 2m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98BDAE-0231-4846-918A-53BE68EA9C23}"/>
              </a:ext>
            </a:extLst>
          </p:cNvPr>
          <p:cNvSpPr txBox="1"/>
          <p:nvPr/>
        </p:nvSpPr>
        <p:spPr>
          <a:xfrm>
            <a:off x="4114800" y="5321808"/>
            <a:ext cx="1271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 6m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0448BD-A7A2-4EAD-B986-A1B418DCBCBE}"/>
              </a:ext>
            </a:extLst>
          </p:cNvPr>
          <p:cNvSpPr txBox="1"/>
          <p:nvPr/>
        </p:nvSpPr>
        <p:spPr>
          <a:xfrm>
            <a:off x="4219956" y="1883422"/>
            <a:ext cx="233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Strip barrel	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66BAB7-BC62-405D-9777-AB91B37BE3C0}"/>
              </a:ext>
            </a:extLst>
          </p:cNvPr>
          <p:cNvSpPr txBox="1"/>
          <p:nvPr/>
        </p:nvSpPr>
        <p:spPr>
          <a:xfrm>
            <a:off x="6469379" y="1883422"/>
            <a:ext cx="1926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Strip End Cap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6D817D-86AF-4202-A60B-7C5D68EE291C}"/>
              </a:ext>
            </a:extLst>
          </p:cNvPr>
          <p:cNvSpPr txBox="1"/>
          <p:nvPr/>
        </p:nvSpPr>
        <p:spPr>
          <a:xfrm>
            <a:off x="2262855" y="1883422"/>
            <a:ext cx="1499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Strip End Cap</a:t>
            </a:r>
          </a:p>
          <a:p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AE6854-3448-4B0E-9DFD-97B6CA9515B8}"/>
              </a:ext>
            </a:extLst>
          </p:cNvPr>
          <p:cNvSpPr txBox="1"/>
          <p:nvPr/>
        </p:nvSpPr>
        <p:spPr>
          <a:xfrm>
            <a:off x="8395715" y="3300984"/>
            <a:ext cx="821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Pixels</a:t>
            </a:r>
          </a:p>
        </p:txBody>
      </p:sp>
    </p:spTree>
    <p:extLst>
      <p:ext uri="{BB962C8B-B14F-4D97-AF65-F5344CB8AC3E}">
        <p14:creationId xmlns:p14="http://schemas.microsoft.com/office/powerpoint/2010/main" val="3699120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60BBF-9254-4EF7-96FF-90FD442B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6CA06-4E9B-49B4-A92E-EB306D647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Introduction</a:t>
            </a:r>
          </a:p>
          <a:p>
            <a:pPr lvl="1"/>
            <a:r>
              <a:rPr lang="en-GB" sz="2400" dirty="0"/>
              <a:t>Staves and petals </a:t>
            </a:r>
          </a:p>
          <a:p>
            <a:r>
              <a:rPr lang="en-GB" sz="2400" dirty="0"/>
              <a:t>Bus tape requirements</a:t>
            </a:r>
          </a:p>
          <a:p>
            <a:r>
              <a:rPr lang="en-GB" sz="2400" dirty="0"/>
              <a:t>Challenges and technologies </a:t>
            </a:r>
          </a:p>
          <a:p>
            <a:r>
              <a:rPr lang="en-GB" sz="2400" dirty="0"/>
              <a:t>Bus Tape Testing Robots (BTTR) for QC</a:t>
            </a:r>
          </a:p>
          <a:p>
            <a:r>
              <a:rPr lang="en-GB" sz="2400" dirty="0"/>
              <a:t>Electrical results and data transmission</a:t>
            </a:r>
          </a:p>
          <a:p>
            <a:r>
              <a:rPr lang="en-GB" sz="2400" dirty="0"/>
              <a:t>Dimension measurements</a:t>
            </a:r>
          </a:p>
          <a:p>
            <a:r>
              <a:rPr lang="en-GB" sz="2400" dirty="0"/>
              <a:t>Radiation tolerance</a:t>
            </a:r>
          </a:p>
          <a:p>
            <a:r>
              <a:rPr lang="en-GB" sz="2400" dirty="0"/>
              <a:t>Summary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CAD8E4-10B2-4C9F-ABCD-56302247E717}"/>
              </a:ext>
            </a:extLst>
          </p:cNvPr>
          <p:cNvSpPr/>
          <p:nvPr/>
        </p:nvSpPr>
        <p:spPr>
          <a:xfrm>
            <a:off x="914400" y="1928101"/>
            <a:ext cx="2979041" cy="5171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829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01E4F-F325-4C91-8BDD-0365BCAF9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Bus Tape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3DDBE-75C2-4D77-AADA-9B6B2B879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Electrical</a:t>
            </a:r>
          </a:p>
          <a:p>
            <a:pPr lvl="1"/>
            <a:r>
              <a:rPr lang="en-GB" dirty="0"/>
              <a:t>640 Mbps data from modules to End of Stave (EoS) card </a:t>
            </a:r>
          </a:p>
          <a:p>
            <a:pPr lvl="1"/>
            <a:r>
              <a:rPr lang="en-GB" dirty="0"/>
              <a:t>160 Mbps control data </a:t>
            </a:r>
            <a:r>
              <a:rPr lang="en-GB" dirty="0">
                <a:sym typeface="Wingdings" panose="05000000000000000000" pitchFamily="2" charset="2"/>
              </a:rPr>
              <a:t>EoS  </a:t>
            </a:r>
            <a:r>
              <a:rPr lang="en-GB" dirty="0"/>
              <a:t>modules</a:t>
            </a:r>
            <a:r>
              <a:rPr lang="en-GB" dirty="0">
                <a:sym typeface="Wingdings" panose="05000000000000000000" pitchFamily="2" charset="2"/>
              </a:rPr>
              <a:t> (multi-drop)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Impedance Z</a:t>
            </a:r>
            <a:r>
              <a:rPr lang="en-GB" baseline="-25000" dirty="0">
                <a:sym typeface="Wingdings" panose="05000000000000000000" pitchFamily="2" charset="2"/>
              </a:rPr>
              <a:t>0</a:t>
            </a:r>
            <a:r>
              <a:rPr lang="en-GB" dirty="0">
                <a:sym typeface="Wingdings" panose="05000000000000000000" pitchFamily="2" charset="2"/>
              </a:rPr>
              <a:t> = 100 ± 10 </a:t>
            </a:r>
            <a:r>
              <a:rPr lang="en-GB" dirty="0"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LV (11V) to modules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HV (up to -550V) to modules</a:t>
            </a:r>
          </a:p>
          <a:p>
            <a:r>
              <a:rPr lang="en-GB" dirty="0">
                <a:sym typeface="Wingdings" panose="05000000000000000000" pitchFamily="2" charset="2"/>
              </a:rPr>
              <a:t>Mechanical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Minimal radiation length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Silicon modules mounted on stave: bond pads need to match up  spec on stretch/shrinkage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HV clearances  spec on distortions.</a:t>
            </a:r>
          </a:p>
          <a:p>
            <a:r>
              <a:rPr lang="en-GB" dirty="0">
                <a:sym typeface="Wingdings" panose="05000000000000000000" pitchFamily="2" charset="2"/>
              </a:rPr>
              <a:t>Radiation tolerance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Barrel: 500 </a:t>
            </a:r>
            <a:r>
              <a:rPr lang="en-GB" dirty="0" err="1">
                <a:sym typeface="Wingdings" panose="05000000000000000000" pitchFamily="2" charset="2"/>
              </a:rPr>
              <a:t>kGy</a:t>
            </a:r>
            <a:r>
              <a:rPr lang="en-GB" dirty="0">
                <a:sym typeface="Wingdings" panose="05000000000000000000" pitchFamily="2" charset="2"/>
              </a:rPr>
              <a:t>(Si) : End Cap: 650 </a:t>
            </a:r>
            <a:r>
              <a:rPr lang="en-GB" dirty="0" err="1">
                <a:sym typeface="Wingdings" panose="05000000000000000000" pitchFamily="2" charset="2"/>
              </a:rPr>
              <a:t>kGy</a:t>
            </a:r>
            <a:r>
              <a:rPr lang="en-GB" dirty="0">
                <a:sym typeface="Wingdings" panose="05000000000000000000" pitchFamily="2" charset="2"/>
              </a:rPr>
              <a:t>(Si).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Check adhesion of glue for cover layer to tape.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164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7612D-4181-45E1-A4FC-81D5CEA34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15476"/>
            <a:ext cx="8543925" cy="671193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Geometrical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0149D-D6A7-4D5B-B547-30093264A5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168400"/>
            <a:ext cx="8678115" cy="500856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Bare stave tape (1.4 m long)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Modules wire bonded to bond pads on tape</a:t>
            </a:r>
          </a:p>
          <a:p>
            <a:r>
              <a:rPr lang="en-GB" dirty="0"/>
              <a:t>Module located precisely </a:t>
            </a:r>
            <a:r>
              <a:rPr lang="en-GB" dirty="0" err="1"/>
              <a:t>wrt</a:t>
            </a:r>
            <a:r>
              <a:rPr lang="en-GB" dirty="0"/>
              <a:t> stave </a:t>
            </a:r>
            <a:r>
              <a:rPr lang="en-GB" dirty="0">
                <a:sym typeface="Wingdings" panose="05000000000000000000" pitchFamily="2" charset="2"/>
              </a:rPr>
              <a:t> constraint on tape stretch</a:t>
            </a:r>
          </a:p>
          <a:p>
            <a:r>
              <a:rPr lang="en-GB" dirty="0">
                <a:sym typeface="Wingdings" panose="05000000000000000000" pitchFamily="2" charset="2"/>
              </a:rPr>
              <a:t>HV clearances would be compromised by large distortions in y direction.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B6AC4D-7212-4872-BAE8-02D65B7BA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23" y="1666444"/>
            <a:ext cx="6429705" cy="81919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607FB9-E75C-43F6-BE16-8B08B68D1887}"/>
              </a:ext>
            </a:extLst>
          </p:cNvPr>
          <p:cNvSpPr/>
          <p:nvPr/>
        </p:nvSpPr>
        <p:spPr>
          <a:xfrm>
            <a:off x="2428746" y="1618193"/>
            <a:ext cx="860612" cy="529608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080E640-64E4-45A4-B4FF-6F396A754D98}"/>
              </a:ext>
            </a:extLst>
          </p:cNvPr>
          <p:cNvCxnSpPr/>
          <p:nvPr/>
        </p:nvCxnSpPr>
        <p:spPr>
          <a:xfrm>
            <a:off x="2859052" y="1852834"/>
            <a:ext cx="70339" cy="7447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00787FAB-7727-4785-9D66-3C9B2DBB71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721" y="2672026"/>
            <a:ext cx="3046185" cy="20792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F105A3-BF7F-49D3-8FF0-BECE0C105B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5023" y="2666063"/>
            <a:ext cx="3326813" cy="20792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763756-B912-41AF-9584-F7103F8DC022}"/>
              </a:ext>
            </a:extLst>
          </p:cNvPr>
          <p:cNvSpPr txBox="1"/>
          <p:nvPr/>
        </p:nvSpPr>
        <p:spPr>
          <a:xfrm>
            <a:off x="4067218" y="3276945"/>
            <a:ext cx="1377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 module</a:t>
            </a:r>
          </a:p>
          <a:p>
            <a:r>
              <a:rPr lang="en-GB" dirty="0">
                <a:sym typeface="Wingdings" panose="05000000000000000000" pitchFamily="2" charset="2"/>
              </a:rPr>
              <a:t>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0C1BAC5-035A-4420-AD02-A714E6B24937}"/>
              </a:ext>
            </a:extLst>
          </p:cNvPr>
          <p:cNvCxnSpPr/>
          <p:nvPr/>
        </p:nvCxnSpPr>
        <p:spPr>
          <a:xfrm flipV="1">
            <a:off x="7848945" y="1775012"/>
            <a:ext cx="0" cy="5709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141722B-2E4A-4170-95A7-340CCF7FC934}"/>
              </a:ext>
            </a:extLst>
          </p:cNvPr>
          <p:cNvCxnSpPr/>
          <p:nvPr/>
        </p:nvCxnSpPr>
        <p:spPr>
          <a:xfrm>
            <a:off x="7848945" y="2345995"/>
            <a:ext cx="59167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1360D57-592F-4AC4-AB41-A8117DA20ED5}"/>
              </a:ext>
            </a:extLst>
          </p:cNvPr>
          <p:cNvSpPr txBox="1"/>
          <p:nvPr/>
        </p:nvSpPr>
        <p:spPr>
          <a:xfrm>
            <a:off x="7702434" y="1390624"/>
            <a:ext cx="690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C9D1EC-9B54-4911-85B3-8015AC6B67EA}"/>
              </a:ext>
            </a:extLst>
          </p:cNvPr>
          <p:cNvSpPr txBox="1"/>
          <p:nvPr/>
        </p:nvSpPr>
        <p:spPr>
          <a:xfrm>
            <a:off x="8440615" y="2172164"/>
            <a:ext cx="35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25E5B0F5-8293-40E5-BA95-9509AC543FA8}"/>
              </a:ext>
            </a:extLst>
          </p:cNvPr>
          <p:cNvSpPr/>
          <p:nvPr/>
        </p:nvSpPr>
        <p:spPr>
          <a:xfrm rot="11178225">
            <a:off x="6648451" y="2693654"/>
            <a:ext cx="478631" cy="1537777"/>
          </a:xfrm>
          <a:prstGeom prst="arc">
            <a:avLst>
              <a:gd name="adj1" fmla="val 17224120"/>
              <a:gd name="adj2" fmla="val 15141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A4A83594-CDA3-4595-B811-E8DBFEEEBDF7}"/>
              </a:ext>
            </a:extLst>
          </p:cNvPr>
          <p:cNvSpPr/>
          <p:nvPr/>
        </p:nvSpPr>
        <p:spPr>
          <a:xfrm rot="11178225">
            <a:off x="6589859" y="2641090"/>
            <a:ext cx="490959" cy="1642899"/>
          </a:xfrm>
          <a:prstGeom prst="arc">
            <a:avLst>
              <a:gd name="adj1" fmla="val 17224120"/>
              <a:gd name="adj2" fmla="val 66216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65B24D7-A7C4-4FB3-A109-E92BA28E88C8}"/>
              </a:ext>
            </a:extLst>
          </p:cNvPr>
          <p:cNvCxnSpPr/>
          <p:nvPr/>
        </p:nvCxnSpPr>
        <p:spPr>
          <a:xfrm flipV="1">
            <a:off x="6062472" y="3849624"/>
            <a:ext cx="503002" cy="10881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968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60BBF-9254-4EF7-96FF-90FD442B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6CA06-4E9B-49B4-A92E-EB306D647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Introduction</a:t>
            </a:r>
          </a:p>
          <a:p>
            <a:pPr lvl="1"/>
            <a:r>
              <a:rPr lang="en-GB" sz="2400" dirty="0"/>
              <a:t>Staves and petals </a:t>
            </a:r>
          </a:p>
          <a:p>
            <a:r>
              <a:rPr lang="en-GB" sz="2400" dirty="0"/>
              <a:t>Bus tape requirements</a:t>
            </a:r>
          </a:p>
          <a:p>
            <a:r>
              <a:rPr lang="en-GB" sz="2400" dirty="0"/>
              <a:t>Challenges and technologies </a:t>
            </a:r>
          </a:p>
          <a:p>
            <a:r>
              <a:rPr lang="en-GB" sz="2400" dirty="0"/>
              <a:t>Bus Tape Testing Robots (BTTR) for QC</a:t>
            </a:r>
          </a:p>
          <a:p>
            <a:r>
              <a:rPr lang="en-GB" sz="2400" dirty="0"/>
              <a:t>Electrical results and data transmission</a:t>
            </a:r>
          </a:p>
          <a:p>
            <a:r>
              <a:rPr lang="en-GB" sz="2400" dirty="0"/>
              <a:t>Dimension measurements</a:t>
            </a:r>
          </a:p>
          <a:p>
            <a:r>
              <a:rPr lang="en-GB" sz="2400" dirty="0"/>
              <a:t>Radiation tolerance</a:t>
            </a:r>
          </a:p>
          <a:p>
            <a:r>
              <a:rPr lang="en-GB" sz="2400" dirty="0"/>
              <a:t>Summary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CAD8E4-10B2-4C9F-ABCD-56302247E717}"/>
              </a:ext>
            </a:extLst>
          </p:cNvPr>
          <p:cNvSpPr/>
          <p:nvPr/>
        </p:nvSpPr>
        <p:spPr>
          <a:xfrm>
            <a:off x="914400" y="2428746"/>
            <a:ext cx="3765176" cy="5171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351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394E1-5A1E-42A8-B388-A0B1AC144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Challenges</a:t>
            </a:r>
            <a:r>
              <a:rPr lang="en-GB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3E439-6E59-4CD6-B2DD-5AD6D43D7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Long tapes (barrel) with 100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track &amp; gap up to 1.4 m long (barrel).</a:t>
            </a:r>
          </a:p>
          <a:p>
            <a:pPr lvl="1"/>
            <a:r>
              <a:rPr lang="en-GB" dirty="0"/>
              <a:t>Precise etching. Control impedance Z</a:t>
            </a:r>
            <a:r>
              <a:rPr lang="en-GB" baseline="-25000" dirty="0"/>
              <a:t>0</a:t>
            </a:r>
            <a:r>
              <a:rPr lang="en-GB" dirty="0"/>
              <a:t> = 100 </a:t>
            </a:r>
            <a:r>
              <a:rPr lang="en-GB" dirty="0">
                <a:latin typeface="Symbol" panose="05050102010706020507" pitchFamily="18" charset="2"/>
              </a:rPr>
              <a:t>W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Getting high yield</a:t>
            </a:r>
          </a:p>
          <a:p>
            <a:pPr lvl="2"/>
            <a:r>
              <a:rPr lang="en-GB" dirty="0"/>
              <a:t>Up to 44 narrow (~ 100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m) tracks on tape. One open circuit </a:t>
            </a:r>
            <a:r>
              <a:rPr lang="en-GB" dirty="0">
                <a:sym typeface="Wingdings" panose="05000000000000000000" pitchFamily="2" charset="2"/>
              </a:rPr>
              <a:t> tape fails.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Uniformity of </a:t>
            </a:r>
            <a:r>
              <a:rPr lang="en-GB" dirty="0" err="1">
                <a:sym typeface="Wingdings" panose="05000000000000000000" pitchFamily="2" charset="2"/>
              </a:rPr>
              <a:t>NiAu</a:t>
            </a:r>
            <a:r>
              <a:rPr lang="en-GB" dirty="0">
                <a:sym typeface="Wingdings" panose="05000000000000000000" pitchFamily="2" charset="2"/>
              </a:rPr>
              <a:t> plating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Uniformity of Cu thickness for electro-plating.</a:t>
            </a:r>
          </a:p>
          <a:p>
            <a:r>
              <a:rPr lang="en-GB" dirty="0">
                <a:sym typeface="Wingdings" panose="05000000000000000000" pitchFamily="2" charset="2"/>
              </a:rPr>
              <a:t>Difficulty finding commercial manufacturers for long barrel tapes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Company that made prototypes withdrew for commercial reasons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Second company making progress but tapes failed radiation tests.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Development and production at CERN (Rui’s workshop).</a:t>
            </a:r>
          </a:p>
          <a:p>
            <a:r>
              <a:rPr lang="en-GB" dirty="0">
                <a:sym typeface="Wingdings" panose="05000000000000000000" pitchFamily="2" charset="2"/>
              </a:rPr>
              <a:t>Petal tapes produced at </a:t>
            </a:r>
            <a:r>
              <a:rPr lang="en-GB" dirty="0" err="1">
                <a:sym typeface="Wingdings" panose="05000000000000000000" pitchFamily="2" charset="2"/>
              </a:rPr>
              <a:t>Elgoline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Tapes not as long as barrel tapes. Company couldn’t make 1.4 m long tapes for barrel.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616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3CB2E79-DF91-4A38-ADF0-C4CD24399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Tape Technologies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251520A-924B-413F-817E-C16C9D318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Two Cu layers on </a:t>
            </a:r>
            <a:r>
              <a:rPr lang="en-GB" dirty="0" err="1"/>
              <a:t>adhesiveless</a:t>
            </a:r>
            <a:r>
              <a:rPr lang="en-GB" dirty="0"/>
              <a:t> polyimide.</a:t>
            </a:r>
          </a:p>
          <a:p>
            <a:r>
              <a:rPr lang="en-GB" dirty="0"/>
              <a:t>Polyimide + glue cover layer top and bottom.</a:t>
            </a:r>
          </a:p>
          <a:p>
            <a:r>
              <a:rPr lang="en-GB" dirty="0"/>
              <a:t>Two technologies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Vias to connect top to bottom copper layers.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Laser ablation “skiving” </a:t>
            </a:r>
            <a:r>
              <a:rPr lang="en-GB" dirty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Cut outs in top cover layer: access to top Cu wire bond pads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Cut outs  also in base polyimide: access to bottom Cu wire bonds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Cut outs in bottom cover layer: allows grounding to carbon fibre </a:t>
            </a:r>
            <a:r>
              <a:rPr lang="en-GB" dirty="0" err="1">
                <a:sym typeface="Wingdings" panose="05000000000000000000" pitchFamily="2" charset="2"/>
              </a:rPr>
              <a:t>facesheet</a:t>
            </a:r>
            <a:r>
              <a:rPr lang="en-GB" dirty="0"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D52BE8-61E5-48A5-B455-3C2294F85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585" y="4439401"/>
            <a:ext cx="4905627" cy="136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812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34412</TotalTime>
  <Words>1560</Words>
  <Application>Microsoft Office PowerPoint</Application>
  <PresentationFormat>A4 Paper (210x297 mm)</PresentationFormat>
  <Paragraphs>329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Calibri Light</vt:lpstr>
      <vt:lpstr>Roboto</vt:lpstr>
      <vt:lpstr>Symbol</vt:lpstr>
      <vt:lpstr>Wingdings</vt:lpstr>
      <vt:lpstr>Office Theme</vt:lpstr>
      <vt:lpstr>Design, Production and Testing of ATLAS ITk Strip Bus Tapes</vt:lpstr>
      <vt:lpstr>Outline</vt:lpstr>
      <vt:lpstr>ATLAS Staves &amp; Petals</vt:lpstr>
      <vt:lpstr>Outline</vt:lpstr>
      <vt:lpstr>Bus Tape Requirements</vt:lpstr>
      <vt:lpstr>Geometrical Constraints</vt:lpstr>
      <vt:lpstr>Outline</vt:lpstr>
      <vt:lpstr>Challenges </vt:lpstr>
      <vt:lpstr>Tape Technologies</vt:lpstr>
      <vt:lpstr>Tape Technologies: Pros &amp; Cons</vt:lpstr>
      <vt:lpstr>Outline</vt:lpstr>
      <vt:lpstr>Bus Tape Testing Robot (BTTR)</vt:lpstr>
      <vt:lpstr>BTTR</vt:lpstr>
      <vt:lpstr>Outline</vt:lpstr>
      <vt:lpstr>Tape Electrical Results (1)</vt:lpstr>
      <vt:lpstr>Tape Electrical Results (2)</vt:lpstr>
      <vt:lpstr>Tape Electrical Results (3)</vt:lpstr>
      <vt:lpstr>Tape Electrical Results (4)</vt:lpstr>
      <vt:lpstr>Tape Electrical Results (5)</vt:lpstr>
      <vt:lpstr>Data Transmission (1)</vt:lpstr>
      <vt:lpstr>Data Transmission (2)</vt:lpstr>
      <vt:lpstr>Outline</vt:lpstr>
      <vt:lpstr>Tape Stretch</vt:lpstr>
      <vt:lpstr>Distortions</vt:lpstr>
      <vt:lpstr>Outline</vt:lpstr>
      <vt:lpstr>Radiation Tolerance (1)</vt:lpstr>
      <vt:lpstr>Radiation Tolerance (2)</vt:lpstr>
      <vt:lpstr>Outline</vt:lpstr>
      <vt:lpstr>Summary</vt:lpstr>
      <vt:lpstr>Backup</vt:lpstr>
      <vt:lpstr>Laser Ablation</vt:lpstr>
      <vt:lpstr>INVAR inserts in 6 mm thick carbon fibre jig </vt:lpstr>
      <vt:lpstr>Pull tester for radiation hardness studies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zenmojo</dc:creator>
  <cp:lastModifiedBy>Tony Weidberg</cp:lastModifiedBy>
  <cp:revision>237</cp:revision>
  <cp:lastPrinted>2019-10-18T06:24:01Z</cp:lastPrinted>
  <dcterms:created xsi:type="dcterms:W3CDTF">2015-10-29T10:59:50Z</dcterms:created>
  <dcterms:modified xsi:type="dcterms:W3CDTF">2024-09-26T17:06:03Z</dcterms:modified>
</cp:coreProperties>
</file>