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663" r:id="rId2"/>
    <p:sldId id="1046" r:id="rId3"/>
    <p:sldId id="1045" r:id="rId4"/>
    <p:sldId id="1047" r:id="rId5"/>
    <p:sldId id="946" r:id="rId6"/>
    <p:sldId id="1049" r:id="rId7"/>
    <p:sldId id="1060" r:id="rId8"/>
    <p:sldId id="1051" r:id="rId9"/>
    <p:sldId id="1052" r:id="rId10"/>
    <p:sldId id="1055" r:id="rId11"/>
    <p:sldId id="1053" r:id="rId12"/>
    <p:sldId id="1054" r:id="rId13"/>
    <p:sldId id="1056" r:id="rId14"/>
    <p:sldId id="1025" r:id="rId15"/>
    <p:sldId id="1058" r:id="rId16"/>
    <p:sldId id="1061" r:id="rId17"/>
    <p:sldId id="1059" r:id="rId18"/>
    <p:sldId id="1050" r:id="rId19"/>
    <p:sldId id="1062" r:id="rId20"/>
  </p:sldIdLst>
  <p:sldSz cx="12192000" cy="6858000"/>
  <p:notesSz cx="6670675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rene Mateos Dominguez" initials="IMD" lastIdx="1" clrIdx="0">
    <p:extLst>
      <p:ext uri="{19B8F6BF-5375-455C-9EA6-DF929625EA0E}">
        <p15:presenceInfo xmlns:p15="http://schemas.microsoft.com/office/powerpoint/2012/main" userId="S-1-5-21-1526224874-1540688658-1361462980-717151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801C"/>
    <a:srgbClr val="E2E0A4"/>
    <a:srgbClr val="CCFFCC"/>
    <a:srgbClr val="00B8FF"/>
    <a:srgbClr val="FFE285"/>
    <a:srgbClr val="326B23"/>
    <a:srgbClr val="BCE292"/>
    <a:srgbClr val="CCE9AD"/>
    <a:srgbClr val="CFE2E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66" autoAdjust="0"/>
    <p:restoredTop sz="97872" autoAdjust="0"/>
  </p:normalViewPr>
  <p:slideViewPr>
    <p:cSldViewPr snapToGrid="0" snapToObjects="1">
      <p:cViewPr varScale="1">
        <p:scale>
          <a:sx n="144" d="100"/>
          <a:sy n="144" d="100"/>
        </p:scale>
        <p:origin x="232" y="3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3" d="100"/>
        <a:sy n="19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505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EF1C00-BBE2-6A4F-9827-EAB358BADE20}" type="datetimeFigureOut">
              <a:rPr lang="en-US" smtClean="0"/>
              <a:pPr/>
              <a:t>10/2/24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505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2451B-99D9-0F48-B342-616DCF6BFE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4535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505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33718-6B61-C141-8CA3-FA5453E68156}" type="datetimeFigureOut">
              <a:rPr lang="en-US" smtClean="0"/>
              <a:pPr/>
              <a:t>10/2/24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7068" y="4716661"/>
            <a:ext cx="533654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505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B23DC-10BC-2D4F-91EF-33F6FBB91C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9681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400" y="744538"/>
            <a:ext cx="6619875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B23DC-10BC-2D4F-91EF-33F6FBB91CA5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15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MS 202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3920" y="2129984"/>
            <a:ext cx="10364160" cy="14703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9761" y="3885528"/>
            <a:ext cx="85344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 sz="1000"/>
            </a:lvl1pPr>
          </a:lstStyle>
          <a:p>
            <a:r>
              <a:rPr lang="de-CH"/>
              <a:t>04/10/2024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 sz="1000"/>
            </a:lvl1pPr>
          </a:lstStyle>
          <a:p>
            <a:r>
              <a:rPr lang="en-US"/>
              <a:t>TWEPP 2024 - Glasgow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2C2395-BD88-403A-A665-D707DCD8DD2E}"/>
              </a:ext>
            </a:extLst>
          </p:cNvPr>
          <p:cNvSpPr/>
          <p:nvPr userDrawn="1"/>
        </p:nvSpPr>
        <p:spPr bwMode="auto">
          <a:xfrm>
            <a:off x="0" y="0"/>
            <a:ext cx="12192000" cy="55166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15B32E99-1ACF-4946-B8FD-157773C49D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2" y="28515"/>
            <a:ext cx="510210" cy="510210"/>
          </a:xfrm>
          <a:prstGeom prst="rect">
            <a:avLst/>
          </a:prstGeom>
        </p:spPr>
      </p:pic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14A39A-E64E-4F85-AE82-5628D117861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6561" y="7786"/>
            <a:ext cx="551663" cy="551663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117120" y="6549656"/>
            <a:ext cx="1656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de-CH"/>
              <a:t>04/10/2024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935361" y="6549656"/>
            <a:ext cx="8568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/>
              <a:t>TWEPP 2024 - Glasgow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10563840" y="6549656"/>
            <a:ext cx="140736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F5CE79-A51E-40D7-9D3A-5B2E9487C55E}"/>
              </a:ext>
            </a:extLst>
          </p:cNvPr>
          <p:cNvSpPr/>
          <p:nvPr userDrawn="1"/>
        </p:nvSpPr>
        <p:spPr bwMode="auto">
          <a:xfrm>
            <a:off x="0" y="0"/>
            <a:ext cx="12192000" cy="55166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F115AC38-65BE-4082-9670-0770983422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2" y="28515"/>
            <a:ext cx="510210" cy="510210"/>
          </a:xfrm>
          <a:prstGeom prst="rect">
            <a:avLst/>
          </a:prstGeom>
        </p:spPr>
      </p:pic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E4404D-1043-4458-B1C7-7697D1D705E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6561" y="7786"/>
            <a:ext cx="551663" cy="551663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068160" y="1"/>
            <a:ext cx="2818560" cy="612928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8641" y="1"/>
            <a:ext cx="8275200" cy="612928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117120" y="6549656"/>
            <a:ext cx="1656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de-CH"/>
              <a:t>04/10/2024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935361" y="6549656"/>
            <a:ext cx="8568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/>
              <a:t>TWEPP 2024 - Glasgow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10563840" y="6549656"/>
            <a:ext cx="140736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983111-E113-45C1-AFE1-2D93B0BF1841}"/>
              </a:ext>
            </a:extLst>
          </p:cNvPr>
          <p:cNvSpPr/>
          <p:nvPr userDrawn="1"/>
        </p:nvSpPr>
        <p:spPr bwMode="auto">
          <a:xfrm>
            <a:off x="0" y="0"/>
            <a:ext cx="12192000" cy="55166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6B153FCB-0A68-4514-9D26-1820255926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2" y="28515"/>
            <a:ext cx="510210" cy="510210"/>
          </a:xfrm>
          <a:prstGeom prst="rect">
            <a:avLst/>
          </a:prstGeom>
        </p:spPr>
      </p:pic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C65D8216-06A3-4ADB-9B1F-35FE3C8E49B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6561" y="7786"/>
            <a:ext cx="551663" cy="551663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00161" y="0"/>
            <a:ext cx="7186560" cy="54869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117120" y="6549656"/>
            <a:ext cx="1656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de-CH"/>
              <a:t>04/10/2024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935361" y="6549656"/>
            <a:ext cx="8568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/>
              <a:t>TWEPP 2024 - Glasgow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10563840" y="6549656"/>
            <a:ext cx="140736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0EE5E04-7E09-48D0-8B15-C8A9C4F1C1E2}"/>
              </a:ext>
            </a:extLst>
          </p:cNvPr>
          <p:cNvSpPr/>
          <p:nvPr userDrawn="1"/>
        </p:nvSpPr>
        <p:spPr bwMode="auto">
          <a:xfrm>
            <a:off x="0" y="0"/>
            <a:ext cx="12192000" cy="55166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19CF0AFF-1F30-49DD-B00A-7B634A5C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2" y="28515"/>
            <a:ext cx="510210" cy="510210"/>
          </a:xfrm>
          <a:prstGeom prst="rect">
            <a:avLst/>
          </a:prstGeom>
        </p:spPr>
      </p:pic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C710C406-F3C8-4801-9812-1C9A9AA7750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6561" y="7786"/>
            <a:ext cx="551663" cy="551663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47641" y="0"/>
            <a:ext cx="6139081" cy="548698"/>
          </a:xfrm>
        </p:spPr>
        <p:txBody>
          <a:bodyPr/>
          <a:lstStyle>
            <a:lvl1pPr>
              <a:defRPr sz="1800"/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00000"/>
              <a:buFont typeface="Wingdings" pitchFamily="2" charset="2"/>
              <a:buChar char="§"/>
              <a:defRPr/>
            </a:lvl1pPr>
            <a:lvl2pPr>
              <a:buSzPct val="100000"/>
              <a:defRPr/>
            </a:lvl2pPr>
            <a:lvl3pPr>
              <a:buSzPct val="100000"/>
              <a:buFont typeface="Arial" pitchFamily="34" charset="0"/>
              <a:buChar char="•"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117120" y="6549656"/>
            <a:ext cx="1656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de-CH"/>
              <a:t>04/10/2024</a:t>
            </a: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935361" y="6549656"/>
            <a:ext cx="8568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/>
              <a:t>TWEPP 2024 - Glasgow</a:t>
            </a:r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10563840" y="6549656"/>
            <a:ext cx="140736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0BDFBD1-348E-4A61-80C9-4654D1E73148}"/>
              </a:ext>
            </a:extLst>
          </p:cNvPr>
          <p:cNvSpPr/>
          <p:nvPr userDrawn="1"/>
        </p:nvSpPr>
        <p:spPr bwMode="auto">
          <a:xfrm>
            <a:off x="0" y="0"/>
            <a:ext cx="12192000" cy="55166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F72058F1-B062-4C08-A3FD-FAC0A4E471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2" y="28515"/>
            <a:ext cx="510210" cy="510210"/>
          </a:xfrm>
          <a:prstGeom prst="rect">
            <a:avLst/>
          </a:prstGeom>
        </p:spPr>
      </p:pic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BE0FBC3-2BF5-41B1-9547-566B67877B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6561" y="7786"/>
            <a:ext cx="551663" cy="551663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840" y="4406864"/>
            <a:ext cx="1036224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840" y="2906225"/>
            <a:ext cx="1036224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117120" y="6549656"/>
            <a:ext cx="1656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de-CH"/>
              <a:t>04/10/2024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935361" y="6549656"/>
            <a:ext cx="8568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/>
              <a:t>TWEPP 2024 - Glasgow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10563840" y="6549656"/>
            <a:ext cx="140736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E4F1D6A-3E39-4CEA-A2D5-540067978D81}"/>
              </a:ext>
            </a:extLst>
          </p:cNvPr>
          <p:cNvSpPr/>
          <p:nvPr userDrawn="1"/>
        </p:nvSpPr>
        <p:spPr bwMode="auto">
          <a:xfrm>
            <a:off x="0" y="0"/>
            <a:ext cx="12192000" cy="55166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759670FF-FE0F-4018-8D73-789A99066D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2" y="28515"/>
            <a:ext cx="510210" cy="510210"/>
          </a:xfrm>
          <a:prstGeom prst="rect">
            <a:avLst/>
          </a:prstGeom>
        </p:spPr>
      </p:pic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587C010D-5127-4862-8B00-DD3964E2BF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6561" y="7786"/>
            <a:ext cx="551663" cy="551663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8641" y="1604330"/>
            <a:ext cx="539328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86240" y="1604330"/>
            <a:ext cx="539328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117120" y="6549656"/>
            <a:ext cx="1656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de-CH"/>
              <a:t>04/10/2024</a:t>
            </a: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935361" y="6549656"/>
            <a:ext cx="8568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/>
              <a:t>TWEPP 2024 - Glasgow</a:t>
            </a:r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10563840" y="6549656"/>
            <a:ext cx="140736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36F5A2-11AB-4F4B-BFD0-C782B69DDEB6}"/>
              </a:ext>
            </a:extLst>
          </p:cNvPr>
          <p:cNvSpPr/>
          <p:nvPr userDrawn="1"/>
        </p:nvSpPr>
        <p:spPr bwMode="auto">
          <a:xfrm>
            <a:off x="0" y="0"/>
            <a:ext cx="12192000" cy="55166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94C1E4D4-662A-4150-8632-0E9CD7A14C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2" y="28515"/>
            <a:ext cx="510210" cy="510210"/>
          </a:xfrm>
          <a:prstGeom prst="rect">
            <a:avLst/>
          </a:prstGeom>
        </p:spPr>
      </p:pic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1A8440B2-4F94-4E54-97D0-5E3D01FDB01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6561" y="7786"/>
            <a:ext cx="551663" cy="551663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0561" y="275071"/>
            <a:ext cx="109728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0560" y="1535202"/>
            <a:ext cx="53856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0560" y="2174629"/>
            <a:ext cx="53856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921" y="1535202"/>
            <a:ext cx="538944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921" y="2174629"/>
            <a:ext cx="538944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117120" y="6549656"/>
            <a:ext cx="1656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de-CH"/>
              <a:t>04/10/2024</a:t>
            </a:r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935361" y="6549656"/>
            <a:ext cx="8568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/>
              <a:t>TWEPP 2024 - Glasgow</a:t>
            </a:r>
          </a:p>
        </p:txBody>
      </p:sp>
      <p:sp>
        <p:nvSpPr>
          <p:cNvPr id="12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10563840" y="6549656"/>
            <a:ext cx="140736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26E5DB-B22A-422D-A69D-2F6986CF51C9}"/>
              </a:ext>
            </a:extLst>
          </p:cNvPr>
          <p:cNvSpPr/>
          <p:nvPr userDrawn="1"/>
        </p:nvSpPr>
        <p:spPr bwMode="auto">
          <a:xfrm>
            <a:off x="0" y="0"/>
            <a:ext cx="12192000" cy="55166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8CA2B9EE-C87A-4A4F-A994-5D28CCF903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2" y="28515"/>
            <a:ext cx="510210" cy="510210"/>
          </a:xfrm>
          <a:prstGeom prst="rect">
            <a:avLst/>
          </a:prstGeom>
        </p:spPr>
      </p:pic>
      <p:pic>
        <p:nvPicPr>
          <p:cNvPr id="15" name="Picture 14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C89557-F64C-49CE-ABC8-F62B667178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6561" y="7786"/>
            <a:ext cx="551663" cy="551663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117120" y="6549656"/>
            <a:ext cx="1656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de-CH"/>
              <a:t>04/10/2024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935361" y="6549656"/>
            <a:ext cx="8568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/>
              <a:t>TWEPP 2024 - Glasgow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10563840" y="6549656"/>
            <a:ext cx="140736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FDFD28-8E62-4CB9-A196-218721652518}"/>
              </a:ext>
            </a:extLst>
          </p:cNvPr>
          <p:cNvSpPr/>
          <p:nvPr userDrawn="1"/>
        </p:nvSpPr>
        <p:spPr bwMode="auto">
          <a:xfrm>
            <a:off x="0" y="0"/>
            <a:ext cx="12192000" cy="55166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E19684BA-E87E-4E86-A534-DA0D9D174D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2" y="28515"/>
            <a:ext cx="510210" cy="510210"/>
          </a:xfrm>
          <a:prstGeom prst="rect">
            <a:avLst/>
          </a:prstGeom>
        </p:spPr>
      </p:pic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C1B3D183-AC1A-4676-B413-30EFAEC532D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6561" y="7786"/>
            <a:ext cx="551663" cy="551663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117120" y="6549656"/>
            <a:ext cx="1656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de-CH"/>
              <a:t>04/10/2024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935361" y="6549656"/>
            <a:ext cx="8568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/>
              <a:t>TWEPP 2024 - Glasgow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10563840" y="6549656"/>
            <a:ext cx="140736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8A9BE9-2261-4CCD-BEBD-BC63D956827A}"/>
              </a:ext>
            </a:extLst>
          </p:cNvPr>
          <p:cNvSpPr/>
          <p:nvPr userDrawn="1"/>
        </p:nvSpPr>
        <p:spPr bwMode="auto">
          <a:xfrm>
            <a:off x="0" y="0"/>
            <a:ext cx="12192000" cy="55166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D8967CA5-A6B3-49A6-8792-6FA2EEE3E9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2" y="28515"/>
            <a:ext cx="510210" cy="510210"/>
          </a:xfrm>
          <a:prstGeom prst="rect">
            <a:avLst/>
          </a:prstGeom>
        </p:spPr>
      </p:pic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CDB22094-4615-443F-B9CA-22C36FA69C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6561" y="7786"/>
            <a:ext cx="551663" cy="551663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0560" y="273629"/>
            <a:ext cx="401088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361" y="273629"/>
            <a:ext cx="6816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10560" y="1434392"/>
            <a:ext cx="401088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117120" y="6549656"/>
            <a:ext cx="1656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de-CH"/>
              <a:t>04/10/2024</a:t>
            </a: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935361" y="6549656"/>
            <a:ext cx="8568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/>
              <a:t>TWEPP 2024 - Glasgow</a:t>
            </a:r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10563840" y="6549656"/>
            <a:ext cx="140736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75E32CF-733F-4AE0-81C8-E35086F10E68}"/>
              </a:ext>
            </a:extLst>
          </p:cNvPr>
          <p:cNvSpPr/>
          <p:nvPr userDrawn="1"/>
        </p:nvSpPr>
        <p:spPr bwMode="auto">
          <a:xfrm>
            <a:off x="0" y="0"/>
            <a:ext cx="12192000" cy="55166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14A69258-7567-405C-9062-644D107418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2" y="28515"/>
            <a:ext cx="510210" cy="510210"/>
          </a:xfrm>
          <a:prstGeom prst="rect">
            <a:avLst/>
          </a:prstGeom>
        </p:spPr>
      </p:pic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0AF67EC0-F70D-4466-B155-78D943C197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6561" y="7786"/>
            <a:ext cx="551663" cy="551663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0401" y="4800025"/>
            <a:ext cx="73152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90401" y="612065"/>
            <a:ext cx="73152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r>
              <a:rPr lang="en-US" noProof="0"/>
              <a:t>Click icon to add picture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90401" y="5367444"/>
            <a:ext cx="73152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117120" y="6549656"/>
            <a:ext cx="1656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de-CH"/>
              <a:t>04/10/2024</a:t>
            </a: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935361" y="6549656"/>
            <a:ext cx="856896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/>
              <a:t>TWEPP 2024 - Glasgow</a:t>
            </a:r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10563840" y="6549656"/>
            <a:ext cx="140736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026844E-EFE6-43C5-B173-D516CFD3AC1C}"/>
              </a:ext>
            </a:extLst>
          </p:cNvPr>
          <p:cNvSpPr/>
          <p:nvPr userDrawn="1"/>
        </p:nvSpPr>
        <p:spPr bwMode="auto">
          <a:xfrm>
            <a:off x="0" y="0"/>
            <a:ext cx="12192000" cy="55166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7831F3BF-EF61-49D0-B2E3-AC07E321BD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2" y="28515"/>
            <a:ext cx="510210" cy="510210"/>
          </a:xfrm>
          <a:prstGeom prst="rect">
            <a:avLst/>
          </a:prstGeom>
        </p:spPr>
      </p:pic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F7F5DDC0-669A-4DEC-9925-A282F295359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6561" y="7786"/>
            <a:ext cx="551663" cy="551663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700161" y="0"/>
            <a:ext cx="7186560" cy="5486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8641" y="1604330"/>
            <a:ext cx="10970880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117120" y="6549656"/>
            <a:ext cx="1656960" cy="283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hangingPunct="0">
              <a:lnSpc>
                <a:spcPct val="104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656650" algn="l"/>
              </a:tabLst>
              <a:defRPr sz="1500" b="1">
                <a:solidFill>
                  <a:srgbClr val="0C3776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de-CH"/>
              <a:t>04/10/2024</a:t>
            </a: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1935361" y="6549656"/>
            <a:ext cx="8568960" cy="283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hangingPunct="0">
              <a:lnSpc>
                <a:spcPct val="104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</a:tabLst>
              <a:defRPr sz="1500" b="1">
                <a:solidFill>
                  <a:srgbClr val="E7EBF3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/>
              <a:t>TWEPP 2024 - Glasgow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10563840" y="6549656"/>
            <a:ext cx="1407360" cy="283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104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656650" algn="l"/>
              </a:tabLst>
              <a:defRPr sz="1500" b="1">
                <a:solidFill>
                  <a:srgbClr val="E7EBF3"/>
                </a:solidFill>
                <a:latin typeface="Arial" charset="0"/>
                <a:cs typeface="Arial" charset="0"/>
              </a:defRPr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0" y="-1"/>
            <a:ext cx="12192000" cy="558779"/>
          </a:xfrm>
          <a:prstGeom prst="rect">
            <a:avLst/>
          </a:prstGeom>
          <a:solidFill>
            <a:srgbClr val="16377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4726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0" y="6549656"/>
            <a:ext cx="12192000" cy="308344"/>
          </a:xfrm>
          <a:prstGeom prst="rect">
            <a:avLst/>
          </a:prstGeom>
          <a:solidFill>
            <a:srgbClr val="16377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4726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0" y="6549656"/>
            <a:ext cx="1828589" cy="308344"/>
          </a:xfrm>
          <a:prstGeom prst="rect">
            <a:avLst/>
          </a:prstGeom>
          <a:gradFill flip="none" rotWithShape="1">
            <a:gsLst>
              <a:gs pos="0">
                <a:srgbClr val="163776"/>
              </a:gs>
              <a:gs pos="100000">
                <a:srgbClr val="FFFFFF"/>
              </a:gs>
            </a:gsLst>
            <a:lin ang="108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4726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739200" cy="558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D2DC9F5-05DC-449B-B7C7-A647FB0C0383}"/>
              </a:ext>
            </a:extLst>
          </p:cNvPr>
          <p:cNvSpPr/>
          <p:nvPr userDrawn="1"/>
        </p:nvSpPr>
        <p:spPr bwMode="auto">
          <a:xfrm>
            <a:off x="0" y="0"/>
            <a:ext cx="12192000" cy="55166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9BF1E0F3-76B5-4D6E-BE03-7560D7F9F77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2" y="28515"/>
            <a:ext cx="510210" cy="510210"/>
          </a:xfrm>
          <a:prstGeom prst="rect">
            <a:avLst/>
          </a:prstGeom>
        </p:spPr>
      </p:pic>
      <p:pic>
        <p:nvPicPr>
          <p:cNvPr id="16" name="Picture 15" descr="A picture containing drawing&#10;&#10;Description automatically generated">
            <a:extLst>
              <a:ext uri="{FF2B5EF4-FFF2-40B4-BE49-F238E27FC236}">
                <a16:creationId xmlns:a16="http://schemas.microsoft.com/office/drawing/2014/main" id="{52783661-7FC4-4D12-9FD6-686671A90C88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566561" y="7786"/>
            <a:ext cx="551663" cy="5516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fade/>
  </p:transition>
  <p:hf hdr="0"/>
  <p:txStyles>
    <p:titleStyle>
      <a:lvl1pPr algn="r" defTabSz="414726" rtl="0" eaLnBrk="1" fontAlgn="base" hangingPunct="1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500" b="1">
          <a:solidFill>
            <a:srgbClr val="E7EBF3"/>
          </a:solidFill>
          <a:latin typeface="+mj-lt"/>
          <a:ea typeface="+mj-ea"/>
          <a:cs typeface="+mj-cs"/>
        </a:defRPr>
      </a:lvl1pPr>
      <a:lvl2pPr algn="r" defTabSz="414726" rtl="0" eaLnBrk="1" fontAlgn="base" hangingPunct="1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500" b="1">
          <a:solidFill>
            <a:srgbClr val="E7EBF3"/>
          </a:solidFill>
          <a:latin typeface="Arial" charset="0"/>
          <a:cs typeface="Arial" charset="0"/>
        </a:defRPr>
      </a:lvl2pPr>
      <a:lvl3pPr algn="r" defTabSz="414726" rtl="0" eaLnBrk="1" fontAlgn="base" hangingPunct="1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500" b="1">
          <a:solidFill>
            <a:srgbClr val="E7EBF3"/>
          </a:solidFill>
          <a:latin typeface="Arial" charset="0"/>
          <a:cs typeface="Arial" charset="0"/>
        </a:defRPr>
      </a:lvl3pPr>
      <a:lvl4pPr algn="r" defTabSz="414726" rtl="0" eaLnBrk="1" fontAlgn="base" hangingPunct="1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500" b="1">
          <a:solidFill>
            <a:srgbClr val="E7EBF3"/>
          </a:solidFill>
          <a:latin typeface="Arial" charset="0"/>
          <a:cs typeface="Arial" charset="0"/>
        </a:defRPr>
      </a:lvl4pPr>
      <a:lvl5pPr algn="r" defTabSz="414726" rtl="0" eaLnBrk="1" fontAlgn="base" hangingPunct="1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500" b="1">
          <a:solidFill>
            <a:srgbClr val="E7EBF3"/>
          </a:solidFill>
          <a:latin typeface="Arial" charset="0"/>
          <a:cs typeface="Arial" charset="0"/>
        </a:defRPr>
      </a:lvl5pPr>
      <a:lvl6pPr marL="1393941" indent="-195843" algn="r" defTabSz="414726" rtl="0" eaLnBrk="1" fontAlgn="base" hangingPunct="1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00" b="1">
          <a:solidFill>
            <a:srgbClr val="E7EBF3"/>
          </a:solidFill>
          <a:latin typeface="Arial" charset="0"/>
          <a:cs typeface="Arial" charset="0"/>
        </a:defRPr>
      </a:lvl6pPr>
      <a:lvl7pPr marL="1808667" indent="-195843" algn="r" defTabSz="414726" rtl="0" eaLnBrk="1" fontAlgn="base" hangingPunct="1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00" b="1">
          <a:solidFill>
            <a:srgbClr val="E7EBF3"/>
          </a:solidFill>
          <a:latin typeface="Arial" charset="0"/>
          <a:cs typeface="Arial" charset="0"/>
        </a:defRPr>
      </a:lvl7pPr>
      <a:lvl8pPr marL="2223393" indent="-195843" algn="r" defTabSz="414726" rtl="0" eaLnBrk="1" fontAlgn="base" hangingPunct="1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00" b="1">
          <a:solidFill>
            <a:srgbClr val="E7EBF3"/>
          </a:solidFill>
          <a:latin typeface="Arial" charset="0"/>
          <a:cs typeface="Arial" charset="0"/>
        </a:defRPr>
      </a:lvl8pPr>
      <a:lvl9pPr marL="2638119" indent="-195843" algn="r" defTabSz="414726" rtl="0" eaLnBrk="1" fontAlgn="base" hangingPunct="1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00" b="1">
          <a:solidFill>
            <a:srgbClr val="E7EBF3"/>
          </a:solidFill>
          <a:latin typeface="Arial" charset="0"/>
          <a:cs typeface="Arial" charset="0"/>
        </a:defRPr>
      </a:lvl9pPr>
    </p:titleStyle>
    <p:bodyStyle>
      <a:lvl1pPr marL="391686" indent="-293764" algn="l" defTabSz="414726" rtl="0" eaLnBrk="1" fontAlgn="base" hangingPunct="1">
        <a:lnSpc>
          <a:spcPct val="104000"/>
        </a:lnSpc>
        <a:spcBef>
          <a:spcPct val="0"/>
        </a:spcBef>
        <a:spcAft>
          <a:spcPts val="1293"/>
        </a:spcAft>
        <a:buClr>
          <a:srgbClr val="000000"/>
        </a:buClr>
        <a:buSzPct val="45000"/>
        <a:buFont typeface="Wingdings" pitchFamily="2" charset="2"/>
        <a:buChar char=""/>
        <a:defRPr sz="2900">
          <a:solidFill>
            <a:srgbClr val="0C3776"/>
          </a:solidFill>
          <a:latin typeface="+mn-lt"/>
          <a:ea typeface="+mn-ea"/>
          <a:cs typeface="+mn-cs"/>
        </a:defRPr>
      </a:lvl1pPr>
      <a:lvl2pPr marL="783372" indent="-260644" algn="l" defTabSz="414726" rtl="0" eaLnBrk="1" fontAlgn="base" hangingPunct="1">
        <a:lnSpc>
          <a:spcPct val="104000"/>
        </a:lnSpc>
        <a:spcBef>
          <a:spcPct val="0"/>
        </a:spcBef>
        <a:spcAft>
          <a:spcPts val="1032"/>
        </a:spcAft>
        <a:buClr>
          <a:srgbClr val="000000"/>
        </a:buClr>
        <a:buSzPct val="75000"/>
        <a:buFont typeface="Symbol" pitchFamily="18" charset="2"/>
        <a:buChar char=""/>
        <a:defRPr sz="2500">
          <a:solidFill>
            <a:srgbClr val="0C3776"/>
          </a:solidFill>
          <a:latin typeface="+mn-lt"/>
          <a:cs typeface="+mn-cs"/>
        </a:defRPr>
      </a:lvl2pPr>
      <a:lvl3pPr marL="1175057" indent="-195843" algn="l" defTabSz="414726" rtl="0" eaLnBrk="1" fontAlgn="base" hangingPunct="1">
        <a:lnSpc>
          <a:spcPct val="104000"/>
        </a:lnSpc>
        <a:spcBef>
          <a:spcPct val="0"/>
        </a:spcBef>
        <a:spcAft>
          <a:spcPts val="771"/>
        </a:spcAft>
        <a:buClr>
          <a:srgbClr val="000000"/>
        </a:buClr>
        <a:buSzPct val="45000"/>
        <a:buFont typeface="Wingdings" pitchFamily="2" charset="2"/>
        <a:buChar char=""/>
        <a:defRPr sz="2200">
          <a:solidFill>
            <a:srgbClr val="0C3776"/>
          </a:solidFill>
          <a:latin typeface="+mn-lt"/>
          <a:cs typeface="+mn-cs"/>
        </a:defRPr>
      </a:lvl3pPr>
      <a:lvl4pPr marL="1566743" indent="-195843" algn="l" defTabSz="414726" rtl="0" eaLnBrk="1" fontAlgn="base" hangingPunct="1">
        <a:lnSpc>
          <a:spcPct val="104000"/>
        </a:lnSpc>
        <a:spcBef>
          <a:spcPct val="0"/>
        </a:spcBef>
        <a:spcAft>
          <a:spcPts val="522"/>
        </a:spcAft>
        <a:buClr>
          <a:srgbClr val="000000"/>
        </a:buClr>
        <a:buSzPct val="75000"/>
        <a:buFont typeface="Symbol" pitchFamily="18" charset="2"/>
        <a:buChar char=""/>
        <a:defRPr sz="1800">
          <a:solidFill>
            <a:srgbClr val="0C3776"/>
          </a:solidFill>
          <a:latin typeface="+mn-lt"/>
          <a:cs typeface="+mn-cs"/>
        </a:defRPr>
      </a:lvl4pPr>
      <a:lvl5pPr marL="1958429" indent="-195843" algn="l" defTabSz="414726" rtl="0" eaLnBrk="1" fontAlgn="base" hangingPunct="1">
        <a:lnSpc>
          <a:spcPct val="104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pitchFamily="2" charset="2"/>
        <a:buChar char=""/>
        <a:defRPr sz="1800">
          <a:solidFill>
            <a:srgbClr val="0C3776"/>
          </a:solidFill>
          <a:latin typeface="+mn-lt"/>
          <a:cs typeface="+mn-cs"/>
        </a:defRPr>
      </a:lvl5pPr>
      <a:lvl6pPr marL="2373155" indent="-195843" algn="l" defTabSz="414726" rtl="0" eaLnBrk="1" fontAlgn="base" hangingPunct="1">
        <a:lnSpc>
          <a:spcPct val="104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00">
          <a:solidFill>
            <a:srgbClr val="0C3776"/>
          </a:solidFill>
          <a:latin typeface="+mn-lt"/>
          <a:cs typeface="+mn-cs"/>
        </a:defRPr>
      </a:lvl6pPr>
      <a:lvl7pPr marL="2787881" indent="-195843" algn="l" defTabSz="414726" rtl="0" eaLnBrk="1" fontAlgn="base" hangingPunct="1">
        <a:lnSpc>
          <a:spcPct val="104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00">
          <a:solidFill>
            <a:srgbClr val="0C3776"/>
          </a:solidFill>
          <a:latin typeface="+mn-lt"/>
          <a:cs typeface="+mn-cs"/>
        </a:defRPr>
      </a:lvl7pPr>
      <a:lvl8pPr marL="3202607" indent="-195843" algn="l" defTabSz="414726" rtl="0" eaLnBrk="1" fontAlgn="base" hangingPunct="1">
        <a:lnSpc>
          <a:spcPct val="104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00">
          <a:solidFill>
            <a:srgbClr val="0C3776"/>
          </a:solidFill>
          <a:latin typeface="+mn-lt"/>
          <a:cs typeface="+mn-cs"/>
        </a:defRPr>
      </a:lvl8pPr>
      <a:lvl9pPr marL="3617333" indent="-195843" algn="l" defTabSz="414726" rtl="0" eaLnBrk="1" fontAlgn="base" hangingPunct="1">
        <a:lnSpc>
          <a:spcPct val="104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00">
          <a:solidFill>
            <a:srgbClr val="0C3776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42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emf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emf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2.png"/><Relationship Id="rId4" Type="http://schemas.openxmlformats.org/officeDocument/2006/relationships/image" Target="../media/image21.emf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4F30E5-2C6F-FEC8-D9C6-8D9643F98620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04/10/2024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C5493E-A323-3879-1BA4-7E64A9B0AD5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TWEPP 2024 - Glasgow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2DBD6A-1AEB-552F-DE6F-1D75F534EA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7681" y="1260818"/>
            <a:ext cx="8568959" cy="1470394"/>
          </a:xfrm>
        </p:spPr>
        <p:txBody>
          <a:bodyPr>
            <a:normAutofit fontScale="90000"/>
          </a:bodyPr>
          <a:lstStyle/>
          <a:p>
            <a:pPr algn="ctr">
              <a:spcAft>
                <a:spcPts val="600"/>
              </a:spcAft>
            </a:pPr>
            <a:r>
              <a:rPr lang="en-US" sz="2800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Hybrids pre-production results for the CMS Outer Tracker Phase-2 Upgrade</a:t>
            </a:r>
            <a:br>
              <a:rPr lang="en-US" sz="2800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</a:br>
            <a:br>
              <a:rPr lang="en-US" sz="1600" b="0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</a:br>
            <a:r>
              <a:rPr lang="fr-FR" sz="1300" b="0" u="sng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G. Blanchot</a:t>
            </a:r>
            <a:r>
              <a:rPr lang="en-CH" sz="1200" u="sng" baseline="30000" dirty="0">
                <a:solidFill>
                  <a:schemeClr val="tx1"/>
                </a:solidFill>
                <a:effectLst/>
                <a:latin typeface="Meiryo" panose="020B0604030504040204" pitchFamily="34" charset="-128"/>
                <a:ea typeface="Meiryo" panose="020B0604030504040204" pitchFamily="34" charset="-128"/>
              </a:rPr>
              <a:t>✝1  </a:t>
            </a:r>
            <a:r>
              <a:rPr lang="fr-FR" sz="13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, M. Abbas</a:t>
            </a:r>
            <a:r>
              <a:rPr lang="fr-FR" sz="1300" b="0" baseline="3000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1</a:t>
            </a:r>
            <a:r>
              <a:rPr lang="fr-FR" sz="13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 , I. Ahmed</a:t>
            </a:r>
            <a:r>
              <a:rPr lang="fr-FR" sz="1300" b="0" baseline="3000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1</a:t>
            </a:r>
            <a:r>
              <a:rPr lang="fr-FR" sz="13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 , B. Allongue</a:t>
            </a:r>
            <a:r>
              <a:rPr lang="fr-FR" sz="1300" b="0" baseline="3000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1</a:t>
            </a:r>
            <a:r>
              <a:rPr lang="fr-FR" sz="13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 , D. Andreou</a:t>
            </a:r>
            <a:r>
              <a:rPr lang="fr-FR" sz="1300" b="0" baseline="3000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1</a:t>
            </a:r>
            <a:r>
              <a:rPr lang="fr-FR" sz="13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 , R. Carnesecchi</a:t>
            </a:r>
            <a:r>
              <a:rPr lang="fr-FR" sz="1300" b="0" baseline="3000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1</a:t>
            </a:r>
            <a:r>
              <a:rPr lang="fr-FR" sz="13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 , K. Klein</a:t>
            </a:r>
            <a:r>
              <a:rPr lang="fr-FR" sz="1300" b="0" baseline="3000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2</a:t>
            </a:r>
            <a:r>
              <a:rPr lang="fr-FR" sz="13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 , M. Kovacs</a:t>
            </a:r>
            <a:r>
              <a:rPr lang="fr-FR" sz="1300" b="0" baseline="3000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1</a:t>
            </a:r>
            <a:r>
              <a:rPr lang="fr-FR" sz="13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 , A. Lapornik</a:t>
            </a:r>
            <a:r>
              <a:rPr lang="fr-FR" sz="1300" b="0" baseline="3000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3</a:t>
            </a:r>
            <a:r>
              <a:rPr lang="fr-FR" sz="13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 , A. La Rosa</a:t>
            </a:r>
            <a:r>
              <a:rPr lang="fr-FR" sz="1300" b="0" baseline="3000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1</a:t>
            </a:r>
            <a:r>
              <a:rPr lang="fr-FR" sz="13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 , M. Lipinski</a:t>
            </a:r>
            <a:r>
              <a:rPr lang="fr-FR" sz="1300" b="0" baseline="3000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2</a:t>
            </a:r>
            <a:r>
              <a:rPr lang="fr-FR" sz="13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 , M. Mohammadi Najafabadi</a:t>
            </a:r>
            <a:r>
              <a:rPr lang="fr-FR" sz="1300" b="0" baseline="3000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1</a:t>
            </a:r>
            <a:r>
              <a:rPr lang="fr-FR" sz="13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, A. Pauls</a:t>
            </a:r>
            <a:r>
              <a:rPr lang="fr-FR" sz="1300" b="0" baseline="3000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2</a:t>
            </a:r>
            <a:r>
              <a:rPr lang="fr-FR" sz="13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, A. Sultan</a:t>
            </a:r>
            <a:r>
              <a:rPr lang="fr-FR" sz="1300" b="0" baseline="3000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1</a:t>
            </a:r>
            <a:r>
              <a:rPr lang="fr-FR" sz="13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, P. Szydlik</a:t>
            </a:r>
            <a:r>
              <a:rPr lang="fr-FR" sz="1300" b="0" baseline="3000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1</a:t>
            </a:r>
            <a:r>
              <a:rPr lang="fr-FR" sz="13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, A. Zografos</a:t>
            </a:r>
            <a:r>
              <a:rPr lang="fr-FR" sz="1300" b="0" baseline="3000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1</a:t>
            </a:r>
            <a:br>
              <a:rPr lang="fr-FR" sz="1300" b="0" baseline="3000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</a:br>
            <a:br>
              <a:rPr lang="fr-FR" sz="10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</a:br>
            <a:r>
              <a:rPr lang="fr-FR" sz="1000" b="0" baseline="3000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1</a:t>
            </a:r>
            <a:r>
              <a:rPr lang="fr-FR" sz="10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 CERN, Route de Meyrin, CH-1211 Geneva 23, </a:t>
            </a:r>
            <a:r>
              <a:rPr lang="fr-FR" sz="1000" b="0" dirty="0" err="1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Switzerland</a:t>
            </a:r>
            <a:br>
              <a:rPr lang="fr-FR" sz="10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</a:br>
            <a:br>
              <a:rPr lang="fr-FR" sz="10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</a:br>
            <a:r>
              <a:rPr lang="fr-FR" sz="1000" b="0" baseline="3000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2</a:t>
            </a:r>
            <a:r>
              <a:rPr lang="fr-FR" sz="10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 RWTH Aachen, I. </a:t>
            </a:r>
            <a:r>
              <a:rPr lang="fr-FR" sz="1000" b="0" dirty="0" err="1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Physikalisches</a:t>
            </a:r>
            <a:r>
              <a:rPr lang="fr-FR" sz="10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 Institut B, </a:t>
            </a:r>
            <a:r>
              <a:rPr lang="fr-FR" sz="1000" b="0" dirty="0" err="1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Sommerfeldstraße</a:t>
            </a:r>
            <a:r>
              <a:rPr lang="fr-FR" sz="10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 14</a:t>
            </a:r>
            <a:r>
              <a:rPr lang="fr-FR" sz="1000" b="0" dirty="0">
                <a:solidFill>
                  <a:srgbClr val="000000"/>
                </a:solidFill>
                <a:latin typeface="Times"/>
                <a:ea typeface="Times New Roman" panose="02020603050405020304" pitchFamily="18" charset="0"/>
              </a:rPr>
              <a:t>, </a:t>
            </a:r>
            <a:r>
              <a:rPr lang="fr-FR" sz="10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52056 Aachen, Germany</a:t>
            </a:r>
            <a:br>
              <a:rPr lang="fr-FR" sz="10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</a:br>
            <a:br>
              <a:rPr lang="fr-FR" sz="10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</a:br>
            <a:r>
              <a:rPr lang="fr-FR" sz="1000" b="0" baseline="3000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3</a:t>
            </a:r>
            <a:r>
              <a:rPr lang="fr-FR" sz="10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 </a:t>
            </a:r>
            <a:r>
              <a:rPr lang="fr-FR" sz="1000" b="0" dirty="0" err="1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University</a:t>
            </a:r>
            <a:r>
              <a:rPr lang="fr-FR" sz="10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 of </a:t>
            </a:r>
            <a:r>
              <a:rPr lang="fr-FR" sz="1000" b="0" dirty="0" err="1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Southern</a:t>
            </a:r>
            <a:r>
              <a:rPr lang="fr-FR" sz="10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 </a:t>
            </a:r>
            <a:r>
              <a:rPr lang="fr-FR" sz="1000" b="0" dirty="0" err="1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Denmark</a:t>
            </a:r>
            <a:r>
              <a:rPr lang="fr-FR" sz="10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, </a:t>
            </a:r>
            <a:r>
              <a:rPr lang="fr-FR" sz="1000" b="0" dirty="0" err="1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Alsion</a:t>
            </a:r>
            <a:r>
              <a:rPr lang="fr-FR" sz="10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 2, 6400 Sønderborg, </a:t>
            </a:r>
            <a:r>
              <a:rPr lang="fr-FR" sz="1000" b="0" dirty="0" err="1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Denmark</a:t>
            </a:r>
            <a:endParaRPr lang="en-US" sz="2800" b="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8BF334-3F14-AB85-782C-FE6AF288DB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6538" y="3273980"/>
            <a:ext cx="3459462" cy="2854986"/>
          </a:xfrm>
          <a:prstGeom prst="rect">
            <a:avLst/>
          </a:prstGeom>
        </p:spPr>
      </p:pic>
      <p:pic>
        <p:nvPicPr>
          <p:cNvPr id="5" name="Picture 4" descr="A device with wires and wires&#10;&#10;Description automatically generated with medium confidence">
            <a:extLst>
              <a:ext uri="{FF2B5EF4-FFF2-40B4-BE49-F238E27FC236}">
                <a16:creationId xmlns:a16="http://schemas.microsoft.com/office/drawing/2014/main" id="{E46D70BE-AD07-8469-2A36-7C0AC4D4644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35" b="94991" l="1949" r="89400">
                        <a14:foregroundMark x1="10055" y1="82328" x2="16836" y2="42486"/>
                        <a14:foregroundMark x1="16836" y1="42486" x2="12549" y2="12384"/>
                        <a14:foregroundMark x1="12549" y1="12384" x2="34451" y2="6633"/>
                        <a14:foregroundMark x1="34451" y1="6633" x2="57755" y2="7468"/>
                        <a14:foregroundMark x1="57755" y1="7468" x2="83944" y2="15445"/>
                        <a14:foregroundMark x1="83944" y1="15445" x2="78020" y2="91048"/>
                        <a14:foregroundMark x1="78020" y1="91048" x2="45440" y2="94573"/>
                        <a14:foregroundMark x1="45440" y1="94573" x2="24006" y2="92811"/>
                        <a14:foregroundMark x1="24006" y1="92811" x2="48324" y2="87291"/>
                        <a14:foregroundMark x1="48324" y1="87291" x2="53702" y2="87291"/>
                        <a14:foregroundMark x1="3429" y1="55705" x2="3196" y2="57746"/>
                        <a14:foregroundMark x1="8730" y1="8117" x2="3819" y2="52087"/>
                        <a14:foregroundMark x1="3352" y1="58813" x2="7482" y2="27829"/>
                        <a14:foregroundMark x1="59626" y1="10807" x2="27280" y2="9091"/>
                        <a14:foregroundMark x1="64302" y1="7839" x2="12159" y2="4592"/>
                        <a14:foregroundMark x1="17693" y1="93785" x2="25643" y2="95083"/>
                        <a14:foregroundMark x1="86048" y1="23840" x2="86984" y2="13822"/>
                        <a14:foregroundMark x1="41621" y1="4824" x2="17225" y2="4082"/>
                        <a14:foregroundMark x1="79423" y1="83859" x2="82697" y2="79035"/>
                        <a14:foregroundMark x1="86984" y1="82560" x2="78488" y2="93043"/>
                        <a14:foregroundMark x1="71863" y1="10575" x2="71317" y2="7839"/>
                        <a14:foregroundMark x1="71317" y1="9323" x2="71317" y2="6865"/>
                        <a14:backgroundMark x1="1169" y1="68785" x2="2104" y2="54128"/>
                        <a14:backgroundMark x1="4988" y1="58813" x2="2104" y2="58813"/>
                        <a14:backgroundMark x1="2494" y1="65353" x2="5846" y2="58813"/>
                        <a14:backgroundMark x1="4209" y1="58581" x2="3741" y2="51855"/>
                        <a14:backgroundMark x1="3741" y1="58813" x2="3352" y2="68043"/>
                        <a14:backgroundMark x1="70928" y1="5891" x2="72564" y2="21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3754892">
            <a:off x="7242096" y="3070114"/>
            <a:ext cx="1941659" cy="32627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365141-964F-2CFF-603C-F5263AF0DDEF}"/>
              </a:ext>
            </a:extLst>
          </p:cNvPr>
          <p:cNvSpPr txBox="1"/>
          <p:nvPr/>
        </p:nvSpPr>
        <p:spPr>
          <a:xfrm>
            <a:off x="124378" y="6163364"/>
            <a:ext cx="609765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100" baseline="30000" dirty="0">
                <a:effectLst/>
                <a:latin typeface="Meiryo" panose="020B0604030504040204" pitchFamily="34" charset="-128"/>
                <a:ea typeface="Meiryo" panose="020B0604030504040204" pitchFamily="34" charset="-128"/>
              </a:rPr>
              <a:t>✝</a:t>
            </a:r>
            <a:r>
              <a:rPr lang="fr-FR" sz="1100" b="0" dirty="0">
                <a:solidFill>
                  <a:srgbClr val="000000"/>
                </a:solidFill>
                <a:effectLst/>
                <a:latin typeface="Times"/>
                <a:ea typeface="Times New Roman" panose="02020603050405020304" pitchFamily="18" charset="0"/>
              </a:rPr>
              <a:t>For the CMS Collaboration</a:t>
            </a:r>
            <a:endParaRPr lang="en-US" sz="11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D59958-7CA3-B7CA-3C28-53B8D6A6C9AF}"/>
              </a:ext>
            </a:extLst>
          </p:cNvPr>
          <p:cNvSpPr txBox="1"/>
          <p:nvPr/>
        </p:nvSpPr>
        <p:spPr>
          <a:xfrm>
            <a:off x="3048828" y="3244334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effectLst/>
                <a:latin typeface="Meiryo" panose="020B0604030504040204" pitchFamily="34" charset="-128"/>
                <a:ea typeface="Meiryo" panose="020B0604030504040204" pitchFamily="34" charset="-128"/>
              </a:rPr>
              <a:t>✝</a:t>
            </a:r>
          </a:p>
        </p:txBody>
      </p:sp>
    </p:spTree>
    <p:extLst>
      <p:ext uri="{BB962C8B-B14F-4D97-AF65-F5344CB8AC3E}">
        <p14:creationId xmlns:p14="http://schemas.microsoft.com/office/powerpoint/2010/main" val="1931071846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0C394-3C22-5521-2BF3-47649D15B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BPOL12 Tuning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18CF94-EF15-C0A2-CF9F-D613179A8CA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04/10/2024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F2335-4F3C-AF24-F05D-0118BC60118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TWEPP 2024 - Glasgow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BA427B-DE38-C6A8-3206-23B119D0612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7" name="Content Placeholder 7">
            <a:extLst>
              <a:ext uri="{FF2B5EF4-FFF2-40B4-BE49-F238E27FC236}">
                <a16:creationId xmlns:a16="http://schemas.microsoft.com/office/drawing/2014/main" id="{3EF7549D-733B-2233-4372-FF03CFA4DE09}"/>
              </a:ext>
            </a:extLst>
          </p:cNvPr>
          <p:cNvSpPr txBox="1">
            <a:spLocks/>
          </p:cNvSpPr>
          <p:nvPr/>
        </p:nvSpPr>
        <p:spPr bwMode="auto">
          <a:xfrm>
            <a:off x="184739" y="3114797"/>
            <a:ext cx="9456166" cy="29016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Tight supply voltage range required for ASICs and lpGBT.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Limited by tolerances on bandgap voltage and resistors.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For all temperatures, radiation, voltage drops within hybrids and all operation margins.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2.5V is the minimum voltage for VTRx+ and maximal voltage for BPOL2V5: colliding requirements</a:t>
            </a: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Implementation of accurate voltage setting on the 2.55V rail.</a:t>
            </a:r>
            <a:endParaRPr lang="en-US" sz="1200" kern="0" dirty="0">
              <a:solidFill>
                <a:schemeClr val="bg2">
                  <a:lumMod val="50000"/>
                </a:schemeClr>
              </a:solidFill>
            </a:endParaRP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Binning of the BPOL12 in two groups for 2S and PS variants, on basis of their bandgap voltages.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Use of 0.1% tolerance resistors for accurate output voltage setting.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Voltage dispersion reduced and measured to 175 mV ± 20 mV in a range from 2.38V min. to 2.67V max..</a:t>
            </a:r>
            <a:endParaRPr lang="en-US" sz="1400" kern="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Remote sensing on PS hybrids.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To compensate voltage drops on PS-POH hybrids.</a:t>
            </a:r>
          </a:p>
          <a:p>
            <a:pPr lvl="1" defTabSz="914400">
              <a:lnSpc>
                <a:spcPct val="150000"/>
              </a:lnSpc>
              <a:defRPr/>
            </a:pPr>
            <a:endParaRPr lang="en-US" sz="1200" kern="0" dirty="0">
              <a:solidFill>
                <a:schemeClr val="bg2">
                  <a:lumMod val="50000"/>
                </a:schemeClr>
              </a:solidFill>
            </a:endParaRP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200" kern="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E23E7F33-82FA-6951-CF8A-9D7247FFD9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7033" y="3298132"/>
            <a:ext cx="3093614" cy="1804608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488AC0BB-08A1-0A38-BF2C-F13B95435D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7032" y="5347056"/>
            <a:ext cx="3174967" cy="1044779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C6C9EC7E-A0E6-E5AE-EF80-B7DD0F32DE47}"/>
              </a:ext>
            </a:extLst>
          </p:cNvPr>
          <p:cNvGrpSpPr/>
          <p:nvPr/>
        </p:nvGrpSpPr>
        <p:grpSpPr>
          <a:xfrm>
            <a:off x="212676" y="637896"/>
            <a:ext cx="4827724" cy="2175466"/>
            <a:chOff x="216647" y="829821"/>
            <a:chExt cx="4827724" cy="2175466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E1344DA-C919-9EDA-CE83-929773C1A196}"/>
                </a:ext>
              </a:extLst>
            </p:cNvPr>
            <p:cNvGrpSpPr/>
            <p:nvPr/>
          </p:nvGrpSpPr>
          <p:grpSpPr>
            <a:xfrm>
              <a:off x="216647" y="829821"/>
              <a:ext cx="4827724" cy="2175466"/>
              <a:chOff x="117120" y="929476"/>
              <a:chExt cx="4827724" cy="2175466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DC960F17-A1AD-4277-C25A-8242DD62C990}"/>
                  </a:ext>
                </a:extLst>
              </p:cNvPr>
              <p:cNvGrpSpPr/>
              <p:nvPr/>
            </p:nvGrpSpPr>
            <p:grpSpPr>
              <a:xfrm>
                <a:off x="117120" y="929476"/>
                <a:ext cx="3550528" cy="2175466"/>
                <a:chOff x="5926988" y="1994600"/>
                <a:chExt cx="5562600" cy="3143449"/>
              </a:xfrm>
            </p:grpSpPr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F1E0612A-3B35-D3F2-E58C-8FFF5A087DA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926988" y="1994600"/>
                  <a:ext cx="5562600" cy="3143449"/>
                </a:xfrm>
                <a:prstGeom prst="rect">
                  <a:avLst/>
                </a:prstGeom>
              </p:spPr>
            </p:pic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F0174239-4103-908A-C9B9-C224B540529B}"/>
                    </a:ext>
                  </a:extLst>
                </p:cNvPr>
                <p:cNvSpPr/>
                <p:nvPr/>
              </p:nvSpPr>
              <p:spPr>
                <a:xfrm>
                  <a:off x="10334841" y="2402186"/>
                  <a:ext cx="923925" cy="555036"/>
                </a:xfrm>
                <a:prstGeom prst="rect">
                  <a:avLst/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1V05</a:t>
                  </a: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21F5DED0-9A61-6E87-E409-7174BBBDB9D5}"/>
                    </a:ext>
                  </a:extLst>
                </p:cNvPr>
                <p:cNvSpPr/>
                <p:nvPr/>
              </p:nvSpPr>
              <p:spPr>
                <a:xfrm>
                  <a:off x="10299690" y="3557451"/>
                  <a:ext cx="923925" cy="555036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1V25</a:t>
                  </a:r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1A16D6F9-0EBB-BBE4-5A23-5A764B3D4C06}"/>
                    </a:ext>
                  </a:extLst>
                </p:cNvPr>
                <p:cNvSpPr/>
                <p:nvPr/>
              </p:nvSpPr>
              <p:spPr>
                <a:xfrm>
                  <a:off x="8761722" y="3338935"/>
                  <a:ext cx="1127666" cy="961699"/>
                </a:xfrm>
                <a:prstGeom prst="rect">
                  <a:avLst/>
                </a:prstGeom>
                <a:solidFill>
                  <a:srgbClr val="61C4D3"/>
                </a:solidFill>
                <a:ln w="12700" cap="flat" cmpd="sng" algn="ctr">
                  <a:solidFill>
                    <a:srgbClr val="2F2F2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bPOL</a:t>
                  </a:r>
                  <a:endPara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2V5</a:t>
                  </a:r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2DFE3E3D-2AA0-B848-48E4-08C053772144}"/>
                    </a:ext>
                  </a:extLst>
                </p:cNvPr>
                <p:cNvSpPr/>
                <p:nvPr/>
              </p:nvSpPr>
              <p:spPr>
                <a:xfrm>
                  <a:off x="8747815" y="2171310"/>
                  <a:ext cx="1127666" cy="961699"/>
                </a:xfrm>
                <a:prstGeom prst="rect">
                  <a:avLst/>
                </a:prstGeom>
                <a:solidFill>
                  <a:srgbClr val="61C4D3"/>
                </a:solidFill>
                <a:ln w="12700" cap="flat" cmpd="sng" algn="ctr">
                  <a:solidFill>
                    <a:srgbClr val="2F2F2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bPOL</a:t>
                  </a:r>
                  <a:endPara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2V5</a:t>
                  </a: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5550DAF4-C6CE-7874-8FFF-6905215509E4}"/>
                    </a:ext>
                  </a:extLst>
                </p:cNvPr>
                <p:cNvSpPr/>
                <p:nvPr/>
              </p:nvSpPr>
              <p:spPr>
                <a:xfrm>
                  <a:off x="6837674" y="2183403"/>
                  <a:ext cx="1127666" cy="961699"/>
                </a:xfrm>
                <a:prstGeom prst="rect">
                  <a:avLst/>
                </a:prstGeom>
                <a:solidFill>
                  <a:srgbClr val="61C4D3"/>
                </a:solidFill>
                <a:ln w="12700" cap="flat" cmpd="sng" algn="ctr">
                  <a:solidFill>
                    <a:srgbClr val="2F2F2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bPOL</a:t>
                  </a:r>
                  <a:endPara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12V</a:t>
                  </a:r>
                </a:p>
              </p:txBody>
            </p:sp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12F06ED-DBB1-FCD9-DC0F-6D0EC7C876F6}"/>
                  </a:ext>
                </a:extLst>
              </p:cNvPr>
              <p:cNvSpPr txBox="1"/>
              <p:nvPr/>
            </p:nvSpPr>
            <p:spPr>
              <a:xfrm>
                <a:off x="3869670" y="1210950"/>
                <a:ext cx="1075174" cy="1184238"/>
              </a:xfrm>
              <a:prstGeom prst="rect">
                <a:avLst/>
              </a:prstGeom>
              <a:ln cap="flat">
                <a:rou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noAutofit/>
              </a:bodyPr>
              <a:lstStyle/>
              <a:p>
                <a:pPr algn="ctr"/>
                <a:endParaRPr lang="en-US" sz="1100" b="1" dirty="0"/>
              </a:p>
              <a:p>
                <a:pPr algn="ctr"/>
                <a:r>
                  <a:rPr lang="en-US" sz="1100" b="1" dirty="0"/>
                  <a:t>Front-End ASICs</a:t>
                </a:r>
              </a:p>
              <a:p>
                <a:pPr algn="ctr"/>
                <a:endParaRPr lang="en-US" sz="1100" b="1" dirty="0"/>
              </a:p>
              <a:p>
                <a:pPr algn="ctr"/>
                <a:r>
                  <a:rPr lang="en-US" sz="1100" b="1" dirty="0"/>
                  <a:t>lpGBT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CFFFE0B-62F9-0818-A80B-63A6FC02A493}"/>
                  </a:ext>
                </a:extLst>
              </p:cNvPr>
              <p:cNvSpPr txBox="1"/>
              <p:nvPr/>
            </p:nvSpPr>
            <p:spPr>
              <a:xfrm>
                <a:off x="3842324" y="2643714"/>
                <a:ext cx="1075174" cy="384121"/>
              </a:xfrm>
              <a:prstGeom prst="rect">
                <a:avLst/>
              </a:prstGeom>
              <a:ln cap="flat">
                <a:rou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100" b="1" dirty="0"/>
              </a:p>
              <a:p>
                <a:pPr algn="ctr"/>
                <a:r>
                  <a:rPr lang="en-US" sz="1100" b="1" dirty="0"/>
                  <a:t>VTRX+</a:t>
                </a:r>
              </a:p>
              <a:p>
                <a:pPr algn="ctr"/>
                <a:endParaRPr lang="en-US" sz="1100" b="1" dirty="0"/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285C854F-105C-1B00-1E19-F5C4B935C4D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520318" y="1403611"/>
                <a:ext cx="349352" cy="0"/>
              </a:xfrm>
              <a:prstGeom prst="straightConnector1">
                <a:avLst/>
              </a:prstGeom>
              <a:solidFill>
                <a:srgbClr val="00B8FF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BCC603AD-970A-B829-B41D-F5468E56FC0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492972" y="2203128"/>
                <a:ext cx="349352" cy="0"/>
              </a:xfrm>
              <a:prstGeom prst="straightConnector1">
                <a:avLst/>
              </a:prstGeom>
              <a:solidFill>
                <a:srgbClr val="00B8FF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E48A6F6D-C46E-8E57-C693-1D7442906C88}"/>
                </a:ext>
              </a:extLst>
            </p:cNvPr>
            <p:cNvSpPr/>
            <p:nvPr/>
          </p:nvSpPr>
          <p:spPr>
            <a:xfrm>
              <a:off x="1960994" y="2544770"/>
              <a:ext cx="719773" cy="38412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2V55</a:t>
              </a:r>
            </a:p>
          </p:txBody>
        </p:sp>
        <p:pic>
          <p:nvPicPr>
            <p:cNvPr id="41" name="Graphic 40" descr="Warning with solid fill">
              <a:extLst>
                <a:ext uri="{FF2B5EF4-FFF2-40B4-BE49-F238E27FC236}">
                  <a16:creationId xmlns:a16="http://schemas.microsoft.com/office/drawing/2014/main" id="{C36E0BFB-244B-31C7-37BA-F11FC41D2C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292370" y="2103473"/>
              <a:ext cx="581621" cy="581621"/>
            </a:xfrm>
            <a:prstGeom prst="rect">
              <a:avLst/>
            </a:prstGeom>
          </p:spPr>
        </p:pic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FDA181D8-0991-C58B-7AC7-2A354ADE34F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702142" y="2733181"/>
              <a:ext cx="2257436" cy="401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0451F3A-99E3-690F-2D8D-F7B8E37D5CA0}"/>
                </a:ext>
              </a:extLst>
            </p:cNvPr>
            <p:cNvSpPr/>
            <p:nvPr/>
          </p:nvSpPr>
          <p:spPr>
            <a:xfrm>
              <a:off x="2995161" y="2518870"/>
              <a:ext cx="589728" cy="38412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2V55</a:t>
              </a:r>
            </a:p>
          </p:txBody>
        </p:sp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77C0F2D9-BA69-5E31-C82A-716408A69F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46722" y="589955"/>
            <a:ext cx="2540000" cy="21463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A0F58F2A-F962-E1F9-2C0F-0B14B663DF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77127" y="1137463"/>
            <a:ext cx="3344601" cy="866638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D0356B3F-313F-4540-AAFB-F0D58F0C43E3}"/>
              </a:ext>
            </a:extLst>
          </p:cNvPr>
          <p:cNvSpPr txBox="1"/>
          <p:nvPr/>
        </p:nvSpPr>
        <p:spPr>
          <a:xfrm>
            <a:off x="6937630" y="1972803"/>
            <a:ext cx="96212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1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IR Drops</a:t>
            </a:r>
            <a:endParaRPr lang="en-US" sz="11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44C1483-3D60-230D-8705-8ED0FC7604E3}"/>
              </a:ext>
            </a:extLst>
          </p:cNvPr>
          <p:cNvSpPr txBox="1"/>
          <p:nvPr/>
        </p:nvSpPr>
        <p:spPr>
          <a:xfrm>
            <a:off x="10135657" y="2634465"/>
            <a:ext cx="148023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1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TID </a:t>
            </a:r>
            <a:r>
              <a:rPr lang="de-DE" sz="1100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variability</a:t>
            </a:r>
            <a:endParaRPr lang="en-US" sz="11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228792-0D43-64B5-A99F-B31E69E1782E}"/>
              </a:ext>
            </a:extLst>
          </p:cNvPr>
          <p:cNvSpPr txBox="1"/>
          <p:nvPr/>
        </p:nvSpPr>
        <p:spPr>
          <a:xfrm>
            <a:off x="10047296" y="5040294"/>
            <a:ext cx="165696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1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BPOL12 </a:t>
            </a:r>
            <a:r>
              <a:rPr lang="de-DE" sz="1100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Binning</a:t>
            </a:r>
            <a:endParaRPr lang="en-US" sz="11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4C2F4B3-23A2-4722-8247-1DD75210F0B5}"/>
              </a:ext>
            </a:extLst>
          </p:cNvPr>
          <p:cNvSpPr txBox="1"/>
          <p:nvPr/>
        </p:nvSpPr>
        <p:spPr>
          <a:xfrm>
            <a:off x="8847361" y="6053826"/>
            <a:ext cx="165696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1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Remote </a:t>
            </a:r>
            <a:r>
              <a:rPr lang="de-DE" sz="1100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sensing</a:t>
            </a:r>
            <a:r>
              <a:rPr lang="de-DE" sz="11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100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for</a:t>
            </a:r>
            <a:r>
              <a:rPr lang="de-DE" sz="11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PS</a:t>
            </a:r>
            <a:endParaRPr lang="en-US" sz="11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feld 15">
            <a:extLst>
              <a:ext uri="{FF2B5EF4-FFF2-40B4-BE49-F238E27FC236}">
                <a16:creationId xmlns:a16="http://schemas.microsoft.com/office/drawing/2014/main" id="{97F339F2-2E98-151C-2599-7E63F38E091C}"/>
              </a:ext>
            </a:extLst>
          </p:cNvPr>
          <p:cNvSpPr txBox="1"/>
          <p:nvPr/>
        </p:nvSpPr>
        <p:spPr>
          <a:xfrm flipH="1">
            <a:off x="10953571" y="3767171"/>
            <a:ext cx="1157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chemeClr val="accent1"/>
                </a:solidFill>
              </a:rPr>
              <a:t>2S Range</a:t>
            </a:r>
          </a:p>
        </p:txBody>
      </p:sp>
      <p:sp>
        <p:nvSpPr>
          <p:cNvPr id="7" name="Textfeld 15">
            <a:extLst>
              <a:ext uri="{FF2B5EF4-FFF2-40B4-BE49-F238E27FC236}">
                <a16:creationId xmlns:a16="http://schemas.microsoft.com/office/drawing/2014/main" id="{0A196788-440A-6A31-5E85-4C6671D16AAC}"/>
              </a:ext>
            </a:extLst>
          </p:cNvPr>
          <p:cNvSpPr txBox="1"/>
          <p:nvPr/>
        </p:nvSpPr>
        <p:spPr>
          <a:xfrm flipH="1">
            <a:off x="9295040" y="3760965"/>
            <a:ext cx="1309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chemeClr val="accent1"/>
                </a:solidFill>
              </a:rPr>
              <a:t>PS Range</a:t>
            </a:r>
          </a:p>
        </p:txBody>
      </p:sp>
    </p:spTree>
    <p:extLst>
      <p:ext uri="{BB962C8B-B14F-4D97-AF65-F5344CB8AC3E}">
        <p14:creationId xmlns:p14="http://schemas.microsoft.com/office/powerpoint/2010/main" val="2859540486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81A79F8-6F0D-5F27-5E44-7CA935E5CE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023" y="594760"/>
            <a:ext cx="5293022" cy="3108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ADAD79-54F6-1A02-3716-6850C5121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Grounding on PS-POH and 2S-SEH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449183-2230-74A0-1858-28C361F3686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04/10/2024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6A73E-C513-EDFF-5383-349B67F2778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TWEPP 2024 - Glasgow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20350-BD2B-4DCD-E17D-B8903F6190C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Grafik 11">
            <a:extLst>
              <a:ext uri="{FF2B5EF4-FFF2-40B4-BE49-F238E27FC236}">
                <a16:creationId xmlns:a16="http://schemas.microsoft.com/office/drawing/2014/main" id="{C42FE337-F891-A8EE-496D-B3E4F5BBBE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03" y="1421444"/>
            <a:ext cx="3197087" cy="1963774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94C7406-C058-B6C9-F62C-D601DF38E12B}"/>
              </a:ext>
            </a:extLst>
          </p:cNvPr>
          <p:cNvCxnSpPr>
            <a:cxnSpLocks/>
          </p:cNvCxnSpPr>
          <p:nvPr/>
        </p:nvCxnSpPr>
        <p:spPr bwMode="auto">
          <a:xfrm>
            <a:off x="3865542" y="2259154"/>
            <a:ext cx="4235471" cy="0"/>
          </a:xfrm>
          <a:prstGeom prst="line">
            <a:avLst/>
          </a:prstGeom>
          <a:solidFill>
            <a:srgbClr val="00B8FF"/>
          </a:solidFill>
          <a:ln w="15875" cap="flat" cmpd="sng" algn="ctr">
            <a:solidFill>
              <a:srgbClr val="DA801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C24724-9C16-BA44-8FD9-E2D1605FFF76}"/>
              </a:ext>
            </a:extLst>
          </p:cNvPr>
          <p:cNvGrpSpPr/>
          <p:nvPr/>
        </p:nvGrpSpPr>
        <p:grpSpPr>
          <a:xfrm>
            <a:off x="2720960" y="3778432"/>
            <a:ext cx="6248402" cy="2429017"/>
            <a:chOff x="551384" y="2842153"/>
            <a:chExt cx="10644812" cy="3679123"/>
          </a:xfrm>
        </p:grpSpPr>
        <p:pic>
          <p:nvPicPr>
            <p:cNvPr id="22" name="Grafik 4">
              <a:extLst>
                <a:ext uri="{FF2B5EF4-FFF2-40B4-BE49-F238E27FC236}">
                  <a16:creationId xmlns:a16="http://schemas.microsoft.com/office/drawing/2014/main" id="{5F89139C-6644-057D-147B-54DB4F1C7E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01" b="33137"/>
            <a:stretch/>
          </p:blipFill>
          <p:spPr>
            <a:xfrm>
              <a:off x="551384" y="2842153"/>
              <a:ext cx="10644812" cy="3679123"/>
            </a:xfrm>
            <a:prstGeom prst="rect">
              <a:avLst/>
            </a:prstGeom>
          </p:spPr>
        </p:pic>
        <p:sp>
          <p:nvSpPr>
            <p:cNvPr id="23" name="Rechteck 6">
              <a:extLst>
                <a:ext uri="{FF2B5EF4-FFF2-40B4-BE49-F238E27FC236}">
                  <a16:creationId xmlns:a16="http://schemas.microsoft.com/office/drawing/2014/main" id="{D4FFAB6B-2433-F2C6-B94B-9B8140D2CF3E}"/>
                </a:ext>
              </a:extLst>
            </p:cNvPr>
            <p:cNvSpPr/>
            <p:nvPr/>
          </p:nvSpPr>
          <p:spPr>
            <a:xfrm>
              <a:off x="2351584" y="4149080"/>
              <a:ext cx="2952328" cy="1440160"/>
            </a:xfrm>
            <a:prstGeom prst="rect">
              <a:avLst/>
            </a:prstGeom>
            <a:noFill/>
            <a:ln>
              <a:solidFill>
                <a:srgbClr val="33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Rechteck 16">
              <a:extLst>
                <a:ext uri="{FF2B5EF4-FFF2-40B4-BE49-F238E27FC236}">
                  <a16:creationId xmlns:a16="http://schemas.microsoft.com/office/drawing/2014/main" id="{3B967C28-9D68-AAC8-0BDE-A60017FC8ADC}"/>
                </a:ext>
              </a:extLst>
            </p:cNvPr>
            <p:cNvSpPr/>
            <p:nvPr/>
          </p:nvSpPr>
          <p:spPr>
            <a:xfrm>
              <a:off x="7968208" y="4149080"/>
              <a:ext cx="1008112" cy="144016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Textfeld 20">
              <a:extLst>
                <a:ext uri="{FF2B5EF4-FFF2-40B4-BE49-F238E27FC236}">
                  <a16:creationId xmlns:a16="http://schemas.microsoft.com/office/drawing/2014/main" id="{DC8D0593-5F94-EA22-CA19-4A9F8C284AD7}"/>
                </a:ext>
              </a:extLst>
            </p:cNvPr>
            <p:cNvSpPr txBox="1"/>
            <p:nvPr/>
          </p:nvSpPr>
          <p:spPr>
            <a:xfrm>
              <a:off x="2610617" y="5635903"/>
              <a:ext cx="2952328" cy="466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dirty="0">
                  <a:solidFill>
                    <a:srgbClr val="339933"/>
                  </a:solidFill>
                </a:rPr>
                <a:t>Common plane</a:t>
              </a:r>
            </a:p>
          </p:txBody>
        </p:sp>
        <p:sp>
          <p:nvSpPr>
            <p:cNvPr id="26" name="Textfeld 21">
              <a:extLst>
                <a:ext uri="{FF2B5EF4-FFF2-40B4-BE49-F238E27FC236}">
                  <a16:creationId xmlns:a16="http://schemas.microsoft.com/office/drawing/2014/main" id="{0C5279CC-5872-62A0-81FD-1BF6529A6672}"/>
                </a:ext>
              </a:extLst>
            </p:cNvPr>
            <p:cNvSpPr txBox="1"/>
            <p:nvPr/>
          </p:nvSpPr>
          <p:spPr>
            <a:xfrm>
              <a:off x="7892890" y="5659009"/>
              <a:ext cx="2166860" cy="466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dirty="0">
                  <a:solidFill>
                    <a:srgbClr val="FF0000"/>
                  </a:solidFill>
                </a:rPr>
                <a:t>Split-plane</a:t>
              </a:r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5E77D33-1DF3-99AF-E67D-91B258B90FD9}"/>
              </a:ext>
            </a:extLst>
          </p:cNvPr>
          <p:cNvCxnSpPr>
            <a:cxnSpLocks/>
          </p:cNvCxnSpPr>
          <p:nvPr/>
        </p:nvCxnSpPr>
        <p:spPr bwMode="auto">
          <a:xfrm>
            <a:off x="3339117" y="4775402"/>
            <a:ext cx="5367219" cy="0"/>
          </a:xfrm>
          <a:prstGeom prst="line">
            <a:avLst/>
          </a:prstGeom>
          <a:solidFill>
            <a:srgbClr val="00B8FF"/>
          </a:solidFill>
          <a:ln w="15875" cap="flat" cmpd="sng" algn="ctr">
            <a:solidFill>
              <a:srgbClr val="DA801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256196F-016B-7A73-102A-F1568AC39A58}"/>
              </a:ext>
            </a:extLst>
          </p:cNvPr>
          <p:cNvSpPr txBox="1"/>
          <p:nvPr/>
        </p:nvSpPr>
        <p:spPr>
          <a:xfrm>
            <a:off x="5968534" y="5491307"/>
            <a:ext cx="96212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1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Pixels</a:t>
            </a:r>
            <a:endParaRPr lang="en-US" sz="11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0F683A-D637-1B55-F0DB-62BA41A9F305}"/>
              </a:ext>
            </a:extLst>
          </p:cNvPr>
          <p:cNvSpPr txBox="1"/>
          <p:nvPr/>
        </p:nvSpPr>
        <p:spPr>
          <a:xfrm>
            <a:off x="6006163" y="4775402"/>
            <a:ext cx="96212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1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Strips</a:t>
            </a:r>
            <a:endParaRPr lang="en-US" sz="11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7D1E732-886C-1FED-A500-E3B0F6241E41}"/>
              </a:ext>
            </a:extLst>
          </p:cNvPr>
          <p:cNvSpPr txBox="1"/>
          <p:nvPr/>
        </p:nvSpPr>
        <p:spPr>
          <a:xfrm>
            <a:off x="8302279" y="681610"/>
            <a:ext cx="3889721" cy="4951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Two grounding configurations tested on Kickoff.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Unique ground plane for switching nodes and DC output nodes.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Split planes (switching versus DC) interconnected at one location.</a:t>
            </a:r>
            <a:endParaRPr lang="en-US" sz="1400" kern="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2S: lower noise with common plane.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Common plane design adopted for pre-series and series.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A ground balancer that interconnects the grounds on left and right sides of the 2S module, helps reducing the noise.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200" b="1" kern="0" dirty="0">
              <a:solidFill>
                <a:schemeClr val="bg2">
                  <a:lumMod val="50000"/>
                </a:schemeClr>
              </a:solidFill>
            </a:endParaRP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200" b="1" kern="0" dirty="0">
              <a:solidFill>
                <a:schemeClr val="bg2">
                  <a:lumMod val="50000"/>
                </a:schemeClr>
              </a:solidFill>
            </a:endParaRP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PS: no major difference.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Common plane design adopted for pre-series and series.</a:t>
            </a:r>
          </a:p>
        </p:txBody>
      </p:sp>
      <p:sp>
        <p:nvSpPr>
          <p:cNvPr id="3" name="Textfeld 20">
            <a:extLst>
              <a:ext uri="{FF2B5EF4-FFF2-40B4-BE49-F238E27FC236}">
                <a16:creationId xmlns:a16="http://schemas.microsoft.com/office/drawing/2014/main" id="{3D7FA005-4075-682D-DCCA-3EBDD5D25D58}"/>
              </a:ext>
            </a:extLst>
          </p:cNvPr>
          <p:cNvSpPr txBox="1"/>
          <p:nvPr/>
        </p:nvSpPr>
        <p:spPr>
          <a:xfrm>
            <a:off x="996157" y="1032974"/>
            <a:ext cx="2238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chemeClr val="accent1"/>
                </a:solidFill>
              </a:rPr>
              <a:t>GB: Ground Balancer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B8C8B9C-575F-BA24-60E6-7CCF61578C05}"/>
              </a:ext>
            </a:extLst>
          </p:cNvPr>
          <p:cNvCxnSpPr>
            <a:cxnSpLocks/>
          </p:cNvCxnSpPr>
          <p:nvPr/>
        </p:nvCxnSpPr>
        <p:spPr bwMode="auto">
          <a:xfrm flipH="1">
            <a:off x="2152626" y="1340751"/>
            <a:ext cx="98205" cy="534941"/>
          </a:xfrm>
          <a:prstGeom prst="straightConnector1">
            <a:avLst/>
          </a:prstGeom>
          <a:ln w="28575"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device with wires and wires&#10;&#10;Description automatically generated with medium confidence">
            <a:extLst>
              <a:ext uri="{FF2B5EF4-FFF2-40B4-BE49-F238E27FC236}">
                <a16:creationId xmlns:a16="http://schemas.microsoft.com/office/drawing/2014/main" id="{A3A25DE4-2EA7-5CB1-345F-89AAE95990F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035" b="94991" l="1949" r="89400">
                        <a14:foregroundMark x1="10055" y1="82328" x2="16836" y2="42486"/>
                        <a14:foregroundMark x1="16836" y1="42486" x2="12549" y2="12384"/>
                        <a14:foregroundMark x1="12549" y1="12384" x2="34451" y2="6633"/>
                        <a14:foregroundMark x1="34451" y1="6633" x2="57755" y2="7468"/>
                        <a14:foregroundMark x1="57755" y1="7468" x2="83944" y2="15445"/>
                        <a14:foregroundMark x1="83944" y1="15445" x2="78020" y2="91048"/>
                        <a14:foregroundMark x1="78020" y1="91048" x2="45440" y2="94573"/>
                        <a14:foregroundMark x1="45440" y1="94573" x2="24006" y2="92811"/>
                        <a14:foregroundMark x1="24006" y1="92811" x2="48324" y2="87291"/>
                        <a14:foregroundMark x1="48324" y1="87291" x2="53702" y2="87291"/>
                        <a14:foregroundMark x1="3429" y1="55705" x2="3196" y2="57746"/>
                        <a14:foregroundMark x1="8730" y1="8117" x2="3819" y2="52087"/>
                        <a14:foregroundMark x1="3352" y1="58813" x2="7482" y2="27829"/>
                        <a14:foregroundMark x1="59626" y1="10807" x2="27280" y2="9091"/>
                        <a14:foregroundMark x1="64302" y1="7839" x2="12159" y2="4592"/>
                        <a14:foregroundMark x1="17693" y1="93785" x2="25643" y2="95083"/>
                        <a14:foregroundMark x1="86048" y1="23840" x2="86984" y2="13822"/>
                        <a14:foregroundMark x1="41621" y1="4824" x2="17225" y2="4082"/>
                        <a14:foregroundMark x1="79423" y1="83859" x2="82697" y2="79035"/>
                        <a14:foregroundMark x1="86984" y1="82560" x2="78488" y2="93043"/>
                        <a14:foregroundMark x1="71863" y1="10575" x2="71317" y2="7839"/>
                        <a14:foregroundMark x1="71317" y1="9323" x2="71317" y2="6865"/>
                        <a14:backgroundMark x1="1169" y1="68785" x2="2104" y2="54128"/>
                        <a14:backgroundMark x1="4988" y1="58813" x2="2104" y2="58813"/>
                        <a14:backgroundMark x1="2494" y1="65353" x2="5846" y2="58813"/>
                        <a14:backgroundMark x1="4209" y1="58581" x2="3741" y2="51855"/>
                        <a14:backgroundMark x1="3741" y1="58813" x2="3352" y2="68043"/>
                        <a14:backgroundMark x1="70928" y1="5891" x2="72564" y2="21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98750" y="3466207"/>
            <a:ext cx="1713904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174111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2BDAF154-6D11-1638-AFCC-3F8E16888A20}"/>
              </a:ext>
            </a:extLst>
          </p:cNvPr>
          <p:cNvSpPr txBox="1">
            <a:spLocks/>
          </p:cNvSpPr>
          <p:nvPr/>
        </p:nvSpPr>
        <p:spPr bwMode="auto">
          <a:xfrm>
            <a:off x="117119" y="527381"/>
            <a:ext cx="11975353" cy="29016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Excess of ripple observed on BPOL2V5 outputs on Kickoff PS-POH hybrids.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Increased noise at cold operation.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Concern for long term operation.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b="1" kern="0" dirty="0">
                <a:solidFill>
                  <a:schemeClr val="bg2">
                    <a:lumMod val="50000"/>
                  </a:schemeClr>
                </a:solidFill>
              </a:rPr>
              <a:t>PS-POH implements remote sensing on BPOL2V5 after its output filter to reduce voltage drops.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This scheme turned out to induce oscillations in the BPOL2V5 regulation loop.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b="1" kern="0" dirty="0">
                <a:solidFill>
                  <a:schemeClr val="bg2">
                    <a:lumMod val="50000"/>
                  </a:schemeClr>
                </a:solidFill>
              </a:rPr>
              <a:t>Correction: increase filter capacitors (C1, C2) and short the filter coil (L2).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Ripple reduced to 1 </a:t>
            </a:r>
            <a:r>
              <a:rPr lang="en-US" sz="1200" kern="0" dirty="0" err="1">
                <a:solidFill>
                  <a:schemeClr val="bg2">
                    <a:lumMod val="50000"/>
                  </a:schemeClr>
                </a:solidFill>
              </a:rPr>
              <a:t>mVpp</a:t>
            </a: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 (instead of 30 </a:t>
            </a:r>
            <a:r>
              <a:rPr lang="en-US" sz="1200" kern="0" dirty="0" err="1">
                <a:solidFill>
                  <a:schemeClr val="bg2">
                    <a:lumMod val="50000"/>
                  </a:schemeClr>
                </a:solidFill>
              </a:rPr>
              <a:t>mVpp</a:t>
            </a: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).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Noise performance at cold for macro-pixels fully recovered. 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Correction applied for pre-series and series.</a:t>
            </a:r>
          </a:p>
          <a:p>
            <a:pPr lvl="2" defTabSz="914400">
              <a:lnSpc>
                <a:spcPct val="150000"/>
              </a:lnSpc>
              <a:defRPr/>
            </a:pPr>
            <a:endParaRPr lang="en-US" sz="1200" kern="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B2A31F-0C30-E87A-066F-FD6AC9D44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PS-POH: oscillations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96109D-80BD-F586-A4FB-43FF115EE7F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04/10/2024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5FF246-841F-63BA-2603-F70D5049B3F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TWEPP 2024 - Glasgow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C68BF2-FDD0-B43B-1A68-C3122584C05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0BC1B7-6897-E1F0-76CF-37DF08856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6537" y="2848405"/>
            <a:ext cx="3614663" cy="37101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9E3776-A2B0-0D76-9F26-FA1CA80F6280}"/>
              </a:ext>
            </a:extLst>
          </p:cNvPr>
          <p:cNvSpPr txBox="1"/>
          <p:nvPr/>
        </p:nvSpPr>
        <p:spPr>
          <a:xfrm>
            <a:off x="9108489" y="4277169"/>
            <a:ext cx="3063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kern="0" dirty="0">
                <a:solidFill>
                  <a:schemeClr val="bg2">
                    <a:lumMod val="50000"/>
                  </a:schemeClr>
                </a:solidFill>
              </a:rPr>
              <a:t>≈ 1</a:t>
            </a:r>
            <a:r>
              <a:rPr lang="en-US" sz="1800" b="1" kern="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800" b="1" kern="0" dirty="0" err="1">
                <a:solidFill>
                  <a:schemeClr val="bg2">
                    <a:lumMod val="50000"/>
                  </a:schemeClr>
                </a:solidFill>
              </a:rPr>
              <a:t>mVpp</a:t>
            </a:r>
            <a:r>
              <a:rPr lang="en-US" sz="1800" b="1" kern="0" dirty="0">
                <a:solidFill>
                  <a:schemeClr val="bg2">
                    <a:lumMod val="50000"/>
                  </a:schemeClr>
                </a:solidFill>
              </a:rPr>
              <a:t> after correction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2C071B5-5DE1-E1A0-4186-AED760DE2358}"/>
              </a:ext>
            </a:extLst>
          </p:cNvPr>
          <p:cNvCxnSpPr>
            <a:cxnSpLocks/>
          </p:cNvCxnSpPr>
          <p:nvPr/>
        </p:nvCxnSpPr>
        <p:spPr bwMode="auto">
          <a:xfrm>
            <a:off x="11148975" y="4673344"/>
            <a:ext cx="194628" cy="340173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DC935EB3-02D0-4F7C-21B4-2099A44EC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772" y="3329282"/>
            <a:ext cx="3614663" cy="2799959"/>
          </a:xfrm>
          <a:prstGeom prst="rect">
            <a:avLst/>
          </a:prstGeom>
        </p:spPr>
      </p:pic>
      <p:pic>
        <p:nvPicPr>
          <p:cNvPr id="13" name="Grafik 4">
            <a:extLst>
              <a:ext uri="{FF2B5EF4-FFF2-40B4-BE49-F238E27FC236}">
                <a16:creationId xmlns:a16="http://schemas.microsoft.com/office/drawing/2014/main" id="{68AF26BD-C984-9FAA-3E10-9B809F6EF5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34" y="3466906"/>
            <a:ext cx="3895369" cy="233722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8C29C81-A143-3EAB-F12E-DE783C9F45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6629" y="914523"/>
            <a:ext cx="3120093" cy="102672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4260CD8-EA6C-551B-BAE4-127B26117169}"/>
              </a:ext>
            </a:extLst>
          </p:cNvPr>
          <p:cNvSpPr txBox="1"/>
          <p:nvPr/>
        </p:nvSpPr>
        <p:spPr>
          <a:xfrm>
            <a:off x="4891597" y="3160199"/>
            <a:ext cx="3385622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800" b="1" kern="0" dirty="0">
                <a:solidFill>
                  <a:schemeClr val="bg2">
                    <a:lumMod val="50000"/>
                  </a:schemeClr>
                </a:solidFill>
              </a:rPr>
              <a:t>30 mV pp before correction</a:t>
            </a: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7CFB6C6-E637-5028-31C3-2238D2A96273}"/>
              </a:ext>
            </a:extLst>
          </p:cNvPr>
          <p:cNvCxnSpPr>
            <a:cxnSpLocks/>
          </p:cNvCxnSpPr>
          <p:nvPr/>
        </p:nvCxnSpPr>
        <p:spPr bwMode="auto">
          <a:xfrm>
            <a:off x="5674218" y="3622406"/>
            <a:ext cx="717202" cy="0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4931C07-F7C8-16B7-44CE-8E742251A4B3}"/>
              </a:ext>
            </a:extLst>
          </p:cNvPr>
          <p:cNvSpPr txBox="1"/>
          <p:nvPr/>
        </p:nvSpPr>
        <p:spPr>
          <a:xfrm>
            <a:off x="5559286" y="4915637"/>
            <a:ext cx="19031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kern="0" dirty="0">
                <a:solidFill>
                  <a:schemeClr val="bg2">
                    <a:lumMod val="50000"/>
                  </a:schemeClr>
                </a:solidFill>
              </a:rPr>
              <a:t>Target: 5 </a:t>
            </a:r>
            <a:r>
              <a:rPr lang="en-US" sz="1800" b="1" kern="0" dirty="0" err="1">
                <a:solidFill>
                  <a:schemeClr val="bg2">
                    <a:lumMod val="50000"/>
                  </a:schemeClr>
                </a:solidFill>
              </a:rPr>
              <a:t>mVpp</a:t>
            </a:r>
            <a:r>
              <a:rPr lang="en-US" sz="1800" b="1" kern="0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77C00F3-4AE9-EB6C-EBE5-5965E721E660}"/>
              </a:ext>
            </a:extLst>
          </p:cNvPr>
          <p:cNvCxnSpPr>
            <a:cxnSpLocks/>
          </p:cNvCxnSpPr>
          <p:nvPr/>
        </p:nvCxnSpPr>
        <p:spPr bwMode="auto">
          <a:xfrm>
            <a:off x="7462456" y="5127683"/>
            <a:ext cx="294510" cy="184666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F020088-D3A4-F1E8-4513-08D0E52A9627}"/>
              </a:ext>
            </a:extLst>
          </p:cNvPr>
          <p:cNvSpPr txBox="1"/>
          <p:nvPr/>
        </p:nvSpPr>
        <p:spPr>
          <a:xfrm>
            <a:off x="568171" y="5842033"/>
            <a:ext cx="40408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kern="0" dirty="0">
                <a:solidFill>
                  <a:schemeClr val="bg2">
                    <a:lumMod val="50000"/>
                  </a:schemeClr>
                </a:solidFill>
              </a:rPr>
              <a:t>Ripple at cold on Kickoff PS-POH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20C4D5C-824E-7E0E-71CA-81E7DC0A7424}"/>
              </a:ext>
            </a:extLst>
          </p:cNvPr>
          <p:cNvSpPr txBox="1"/>
          <p:nvPr/>
        </p:nvSpPr>
        <p:spPr>
          <a:xfrm>
            <a:off x="9245800" y="3395229"/>
            <a:ext cx="19031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kern="0" dirty="0">
                <a:solidFill>
                  <a:schemeClr val="bg2">
                    <a:lumMod val="50000"/>
                  </a:schemeClr>
                </a:solidFill>
              </a:rPr>
              <a:t>Target: 5 </a:t>
            </a:r>
            <a:r>
              <a:rPr lang="en-US" sz="1800" b="1" kern="0" dirty="0" err="1">
                <a:solidFill>
                  <a:schemeClr val="bg2">
                    <a:lumMod val="50000"/>
                  </a:schemeClr>
                </a:solidFill>
              </a:rPr>
              <a:t>mVpp</a:t>
            </a:r>
            <a:r>
              <a:rPr lang="en-US" sz="1800" b="1" kern="0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en-US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C480AFD-B9EB-A62B-C82E-2C4EA639CFDD}"/>
              </a:ext>
            </a:extLst>
          </p:cNvPr>
          <p:cNvCxnSpPr>
            <a:cxnSpLocks/>
          </p:cNvCxnSpPr>
          <p:nvPr/>
        </p:nvCxnSpPr>
        <p:spPr bwMode="auto">
          <a:xfrm flipV="1">
            <a:off x="11002617" y="3236876"/>
            <a:ext cx="0" cy="230030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5988CBA-961C-1A2B-6B3D-6030BF26DA76}"/>
              </a:ext>
            </a:extLst>
          </p:cNvPr>
          <p:cNvCxnSpPr/>
          <p:nvPr/>
        </p:nvCxnSpPr>
        <p:spPr bwMode="auto">
          <a:xfrm>
            <a:off x="10960496" y="1208441"/>
            <a:ext cx="470194" cy="0"/>
          </a:xfrm>
          <a:prstGeom prst="straightConnector1">
            <a:avLst/>
          </a:prstGeom>
          <a:solidFill>
            <a:srgbClr val="00B8FF"/>
          </a:solidFill>
          <a:ln w="5397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773027657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D13D5-C66E-7E57-1F8F-5EAA20964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Gluing </a:t>
            </a:r>
            <a:r>
              <a:rPr lang="en-US" dirty="0" err="1"/>
              <a:t>delaminations</a:t>
            </a:r>
            <a:r>
              <a:rPr lang="en-US" dirty="0"/>
              <a:t> on PSFEH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08121-4F6A-3B48-D9DE-126B6805ECA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04/10/2024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4841D1-04DB-D0B7-328B-05C20D09129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TWEPP 2024 - Glasgow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BB83C-C0F8-815A-2022-697BE173463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186152-A9D2-3A09-246E-8549303A7A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8501" y="1865422"/>
            <a:ext cx="4616380" cy="9332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C0CCF84-71AE-6BD7-C24B-7D10769C85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5154" y="939570"/>
            <a:ext cx="4456046" cy="661541"/>
          </a:xfrm>
          <a:prstGeom prst="rect">
            <a:avLst/>
          </a:prstGeom>
        </p:spPr>
      </p:pic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70F795CF-65E3-46D3-525B-030DB59F6558}"/>
              </a:ext>
            </a:extLst>
          </p:cNvPr>
          <p:cNvSpPr txBox="1">
            <a:spLocks/>
          </p:cNvSpPr>
          <p:nvPr/>
        </p:nvSpPr>
        <p:spPr bwMode="auto">
          <a:xfrm>
            <a:off x="117119" y="527381"/>
            <a:ext cx="9382481" cy="29016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Glue cracks on the fold-over gluing joints of pre-series PSFEH26 and PSFEH40 variants.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Adhesive cracks between carbon fiber stiffener and AlN spacer.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Carbon fiber sometimes peeled away.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Risk of crack propagation.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Bond array not supported anymore.</a:t>
            </a: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400" b="1" kern="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Issue under investigation for the continuation of series: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Temperature profile of the reflow process.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Thickness and curing profile for the adhesive.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Choice of adhesive material.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Adhesive coverage on </a:t>
            </a:r>
            <a:r>
              <a:rPr lang="en-US" sz="1200" kern="0" dirty="0" err="1">
                <a:solidFill>
                  <a:schemeClr val="bg2">
                    <a:lumMod val="50000"/>
                  </a:schemeClr>
                </a:solidFill>
              </a:rPr>
              <a:t>AlN</a:t>
            </a: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 spacer area.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Spacer geometry.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1E566E0-FC6B-2F44-13C6-237B588355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7095" y="2921960"/>
            <a:ext cx="2061785" cy="15324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FC0A88-E3E4-27EB-3E72-841EFE16B7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5810" y="2921960"/>
            <a:ext cx="2061784" cy="15545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E10729F-B100-93D2-405B-BA4DF1B651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7964" y="4548890"/>
            <a:ext cx="2077476" cy="13020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DD79EE3-827F-6571-6858-2EEA0A128D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87095" y="4525963"/>
            <a:ext cx="2051966" cy="13020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C410248-AC29-F308-2DD6-5F0C58FE4F64}"/>
              </a:ext>
            </a:extLst>
          </p:cNvPr>
          <p:cNvSpPr txBox="1"/>
          <p:nvPr/>
        </p:nvSpPr>
        <p:spPr>
          <a:xfrm>
            <a:off x="7597964" y="5589331"/>
            <a:ext cx="16569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>
                    <a:lumMod val="95000"/>
                  </a:schemeClr>
                </a:solidFill>
              </a:rPr>
              <a:t>PSFEH40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13D7BE-D075-BB26-2F44-B5A7F3A18261}"/>
              </a:ext>
            </a:extLst>
          </p:cNvPr>
          <p:cNvSpPr txBox="1"/>
          <p:nvPr/>
        </p:nvSpPr>
        <p:spPr>
          <a:xfrm>
            <a:off x="9787095" y="5612569"/>
            <a:ext cx="16569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>
                    <a:lumMod val="95000"/>
                  </a:schemeClr>
                </a:solidFill>
              </a:rPr>
              <a:t>PSFEH40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58F343-F74E-1DC3-415F-F7C0C3CBAF3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7584" y="4088924"/>
            <a:ext cx="6098743" cy="2221982"/>
          </a:xfrm>
          <a:prstGeom prst="rect">
            <a:avLst/>
          </a:prstGeom>
        </p:spPr>
      </p:pic>
      <p:sp>
        <p:nvSpPr>
          <p:cNvPr id="3" name="Textfeld 15">
            <a:extLst>
              <a:ext uri="{FF2B5EF4-FFF2-40B4-BE49-F238E27FC236}">
                <a16:creationId xmlns:a16="http://schemas.microsoft.com/office/drawing/2014/main" id="{287338AB-043E-9C33-1837-A2A84B0EA39F}"/>
              </a:ext>
            </a:extLst>
          </p:cNvPr>
          <p:cNvSpPr txBox="1"/>
          <p:nvPr/>
        </p:nvSpPr>
        <p:spPr>
          <a:xfrm flipH="1">
            <a:off x="8347331" y="3709791"/>
            <a:ext cx="1157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rgbClr val="FFFF00"/>
                </a:solidFill>
              </a:rPr>
              <a:t>Crack</a:t>
            </a:r>
          </a:p>
        </p:txBody>
      </p:sp>
      <p:sp>
        <p:nvSpPr>
          <p:cNvPr id="17" name="Textfeld 15">
            <a:extLst>
              <a:ext uri="{FF2B5EF4-FFF2-40B4-BE49-F238E27FC236}">
                <a16:creationId xmlns:a16="http://schemas.microsoft.com/office/drawing/2014/main" id="{9D5C1A82-28FF-EE8C-FB2D-EB7060F3DB45}"/>
              </a:ext>
            </a:extLst>
          </p:cNvPr>
          <p:cNvSpPr txBox="1"/>
          <p:nvPr/>
        </p:nvSpPr>
        <p:spPr>
          <a:xfrm flipH="1">
            <a:off x="8238643" y="5212353"/>
            <a:ext cx="1157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rgbClr val="FFFF00"/>
                </a:solidFill>
              </a:rPr>
              <a:t>Crack</a:t>
            </a:r>
          </a:p>
        </p:txBody>
      </p:sp>
      <p:sp>
        <p:nvSpPr>
          <p:cNvPr id="18" name="Textfeld 15">
            <a:extLst>
              <a:ext uri="{FF2B5EF4-FFF2-40B4-BE49-F238E27FC236}">
                <a16:creationId xmlns:a16="http://schemas.microsoft.com/office/drawing/2014/main" id="{0FA57712-C2CD-2AE7-B93D-CEC4143D583D}"/>
              </a:ext>
            </a:extLst>
          </p:cNvPr>
          <p:cNvSpPr txBox="1"/>
          <p:nvPr/>
        </p:nvSpPr>
        <p:spPr>
          <a:xfrm flipH="1">
            <a:off x="11003517" y="5176011"/>
            <a:ext cx="1157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rgbClr val="FFFF00"/>
                </a:solidFill>
              </a:rPr>
              <a:t>Crack</a:t>
            </a:r>
          </a:p>
        </p:txBody>
      </p:sp>
    </p:spTree>
    <p:extLst>
      <p:ext uri="{BB962C8B-B14F-4D97-AF65-F5344CB8AC3E}">
        <p14:creationId xmlns:p14="http://schemas.microsoft.com/office/powerpoint/2010/main" val="537434278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0F888-BD1E-6E6C-A7BF-70790CA84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Pre-series acceptance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F346E0-BBF6-ED8E-2868-E4604A21EC1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16/09/2024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146F7A-2D21-33D2-EAC1-D9183F8E72C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G. Blanchot, K. Klein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3C774-F533-B329-DFB2-8BB40C21787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BAF598-A348-52E8-FBC3-C562A03ABA94}"/>
              </a:ext>
            </a:extLst>
          </p:cNvPr>
          <p:cNvSpPr txBox="1"/>
          <p:nvPr/>
        </p:nvSpPr>
        <p:spPr>
          <a:xfrm>
            <a:off x="117120" y="499882"/>
            <a:ext cx="11971047" cy="2314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Visual control and functional test at contractor facilities and then at CERN.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u="sng" kern="0" dirty="0">
                <a:solidFill>
                  <a:schemeClr val="bg2">
                    <a:lumMod val="50000"/>
                  </a:schemeClr>
                </a:solidFill>
              </a:rPr>
              <a:t>Refer to dedicated presentation from Patryk </a:t>
            </a:r>
            <a:r>
              <a:rPr lang="en-US" sz="1400" u="sng" kern="0" dirty="0" err="1">
                <a:solidFill>
                  <a:schemeClr val="bg2">
                    <a:lumMod val="50000"/>
                  </a:schemeClr>
                </a:solidFill>
              </a:rPr>
              <a:t>Szydlik</a:t>
            </a:r>
            <a:r>
              <a:rPr lang="en-US" sz="1400" u="sng" kern="0" dirty="0">
                <a:solidFill>
                  <a:schemeClr val="bg2">
                    <a:lumMod val="50000"/>
                  </a:schemeClr>
                </a:solidFill>
              </a:rPr>
              <a:t> on this topic</a:t>
            </a:r>
            <a:r>
              <a:rPr lang="en-US" sz="1400" kern="0" dirty="0">
                <a:solidFill>
                  <a:schemeClr val="bg2">
                    <a:lumMod val="50000"/>
                  </a:schemeClr>
                </a:solidFill>
              </a:rPr>
              <a:t>. </a:t>
            </a:r>
            <a:br>
              <a:rPr lang="en-US" sz="1400" kern="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1400" b="1" i="1" kern="0" dirty="0"/>
              <a:t>“Insights gained from test system preparation for the hybrids production for the CMS Outer Tracker Phase-2 Upgrade”.</a:t>
            </a:r>
            <a:endParaRPr lang="en-US" sz="1400" b="1" kern="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Only hybrids that passed the visual control are functionally tested.</a:t>
            </a: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Rejects: contamination, delamination or assembly issues on 2SFEH40 and PSFEH, caused a significant reduction of deliverables.</a:t>
            </a: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Visual control yield: 89%. </a:t>
            </a: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Functional testing yield: 96.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BA953859-202C-7E09-4C4D-9E124CEF23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1446933"/>
              </p:ext>
            </p:extLst>
          </p:nvPr>
        </p:nvGraphicFramePr>
        <p:xfrm>
          <a:off x="1797307" y="2814426"/>
          <a:ext cx="8994534" cy="3735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2750800" imgH="5295900" progId="Excel.Sheet.12">
                  <p:embed/>
                </p:oleObj>
              </mc:Choice>
              <mc:Fallback>
                <p:oleObj name="Worksheet" r:id="rId2" imgW="12750800" imgH="52959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97307" y="2814426"/>
                        <a:ext cx="8994534" cy="37352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25552871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349A8-5D65-A8F2-C102-294455350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B8E3BA-FC38-293F-669C-90F6C0731C7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04/10/2024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EB68EC-57C6-3D70-5405-3116F6436A8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TWEPP 2024 - Glasgow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8CC0E1-F518-9A92-ECB8-6A9CFAD0006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046DCFF8-F674-AD47-7E85-B52D739C6481}"/>
              </a:ext>
            </a:extLst>
          </p:cNvPr>
          <p:cNvSpPr txBox="1">
            <a:spLocks/>
          </p:cNvSpPr>
          <p:nvPr/>
        </p:nvSpPr>
        <p:spPr bwMode="auto">
          <a:xfrm>
            <a:off x="117120" y="647557"/>
            <a:ext cx="11854081" cy="29016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The kickoff and pre-series batches for outer tracker hybrids were completed by summer 2024 on a duration of 18 months.</a:t>
            </a: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400" b="1" kern="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The Kickoff batch on reduced set of hybrids helped resolving several issues, to achieve stable designs for pre-series: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Better specification of cleanliness requirements.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PSFEH change to five layers to prevent soldermask to coverlay delamination.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PSROH replacement of soldermask with coverlay to prevent cracks in fold area.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Improved supply voltage accuracy through BPOL12 binning and tight tolerance setpoint resistors.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Selection of optimal grounding schemes on 2SSEH and PSPOH to achieve the target noise performance on modules.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Elimination of BPOL2V5 oscillations. </a:t>
            </a:r>
          </a:p>
          <a:p>
            <a:pPr lvl="1" defTabSz="914400">
              <a:lnSpc>
                <a:spcPct val="150000"/>
              </a:lnSpc>
              <a:defRPr/>
            </a:pPr>
            <a:endParaRPr lang="en-US" sz="1400" b="1" kern="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The pre-series batch was validated with all these changes, but new issues were identified that are now being resolved: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Need for improvements on cleanliness, and visual control is very time consuming.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Delamination on PSFEH gluing joints imposing design and fabrication process reviews.</a:t>
            </a:r>
          </a:p>
          <a:p>
            <a:pPr lvl="1" defTabSz="914400">
              <a:lnSpc>
                <a:spcPct val="150000"/>
              </a:lnSpc>
              <a:defRPr/>
            </a:pPr>
            <a:endParaRPr lang="en-US" sz="1200" b="1" kern="0" dirty="0">
              <a:solidFill>
                <a:schemeClr val="bg2">
                  <a:lumMod val="50000"/>
                </a:schemeClr>
              </a:solidFill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The series production is now started.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Bare hybrids in production and assembly ongoing for 2S hybrids.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200" b="1" kern="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595362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5DE78-CF4A-8E97-1144-4AE535FEB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FC0014-409B-0AC9-1A0F-7992F6DF644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04/10/2024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F440A1-52F9-9643-0CF0-1D1CA9D8255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TWEPP 2024 - Glasgow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62246-C6DA-E6CC-6CD8-364D5436FB4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692676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04BE723-2E76-CBCD-9CBA-21CD69F293E5}"/>
              </a:ext>
            </a:extLst>
          </p:cNvPr>
          <p:cNvSpPr txBox="1"/>
          <p:nvPr/>
        </p:nvSpPr>
        <p:spPr>
          <a:xfrm>
            <a:off x="117120" y="491754"/>
            <a:ext cx="8094855" cy="55057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Hybrids are tested 100% at contractor facilities, and as much as possible at CERN.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The test system uses multiplexed test cards and is a major project on its own.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Tests performed warm (+40 ºC) and cold (-35 ºC) in a climatic chamber</a:t>
            </a:r>
            <a:r>
              <a:rPr lang="en-US" sz="1400" kern="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Results archived in production database.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Only good hybrids are delivered to CERN.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u="sng" kern="0" dirty="0">
                <a:solidFill>
                  <a:schemeClr val="bg2">
                    <a:lumMod val="50000"/>
                  </a:schemeClr>
                </a:solidFill>
              </a:rPr>
              <a:t>Refer to dedicated presentation from Patryk </a:t>
            </a:r>
            <a:r>
              <a:rPr lang="en-US" sz="1200" u="sng" kern="0" dirty="0" err="1">
                <a:solidFill>
                  <a:schemeClr val="bg2">
                    <a:lumMod val="50000"/>
                  </a:schemeClr>
                </a:solidFill>
              </a:rPr>
              <a:t>Szydlik</a:t>
            </a:r>
            <a:r>
              <a:rPr lang="en-US" sz="1200" u="sng" kern="0" dirty="0">
                <a:solidFill>
                  <a:schemeClr val="bg2">
                    <a:lumMod val="50000"/>
                  </a:schemeClr>
                </a:solidFill>
              </a:rPr>
              <a:t> on this topic</a:t>
            </a: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. </a:t>
            </a:r>
            <a:b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1200" b="1" i="1" kern="0" dirty="0"/>
              <a:t>“Insights gained from test system preparation for the hybrids production for the CMS Outer Tracker Phase-2 Upgrade”.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200" b="1" kern="0" dirty="0">
              <a:solidFill>
                <a:schemeClr val="bg2">
                  <a:lumMod val="50000"/>
                </a:schemeClr>
              </a:solidFill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The test system was commissioned at contractor facilities.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Pre-series hybrids could be tested at contractor facilities and at CERN. 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b="1" kern="0" dirty="0">
                <a:solidFill>
                  <a:schemeClr val="bg2">
                    <a:lumMod val="50000"/>
                  </a:schemeClr>
                </a:solidFill>
              </a:rPr>
              <a:t>Hardware and software issues were identified and were or are still being resolved.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Hardware issues: connectivity problems, optical links stability.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Software issues: DAQ procedures, uncertain results, repeatability of tests.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200" b="1" kern="0" dirty="0">
              <a:solidFill>
                <a:schemeClr val="bg2">
                  <a:lumMod val="50000"/>
                </a:schemeClr>
              </a:solidFill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 Sustained support from CERN to the contractor is required.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Improvements and optimization of test procedures (all ongoing). 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On-site resolution of issue discovered while using the test system.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The test system reached readiness for volume testing.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F1783B-68A4-72B7-89CD-BCE7E3E06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1A943D-4C73-1E26-7F59-53687840F78D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04/10/2024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45125-6AA8-2DD1-E9BC-EDEB18BC4CD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TWEPP 2024 - Glasgow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EB82E7-83F0-FC46-780E-D5BF4AAFEA7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CEBC26-3DD5-53E2-42FB-0808CDF5CC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1664" y="3799724"/>
            <a:ext cx="3776472" cy="25992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B949CE-FB49-8729-A237-593533449D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8407" y="736003"/>
            <a:ext cx="3776473" cy="2841097"/>
          </a:xfrm>
          <a:prstGeom prst="rect">
            <a:avLst/>
          </a:prstGeom>
        </p:spPr>
      </p:pic>
      <p:sp>
        <p:nvSpPr>
          <p:cNvPr id="9" name="Textfeld 7">
            <a:extLst>
              <a:ext uri="{FF2B5EF4-FFF2-40B4-BE49-F238E27FC236}">
                <a16:creationId xmlns:a16="http://schemas.microsoft.com/office/drawing/2014/main" id="{8CB0C51C-D3E1-4BA6-E13A-AF2009E412B4}"/>
              </a:ext>
            </a:extLst>
          </p:cNvPr>
          <p:cNvSpPr txBox="1"/>
          <p:nvPr/>
        </p:nvSpPr>
        <p:spPr>
          <a:xfrm>
            <a:off x="8413389" y="3119157"/>
            <a:ext cx="807583" cy="29238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300" dirty="0"/>
              <a:t>CERN</a:t>
            </a:r>
          </a:p>
        </p:txBody>
      </p:sp>
      <p:sp>
        <p:nvSpPr>
          <p:cNvPr id="10" name="Textfeld 7">
            <a:extLst>
              <a:ext uri="{FF2B5EF4-FFF2-40B4-BE49-F238E27FC236}">
                <a16:creationId xmlns:a16="http://schemas.microsoft.com/office/drawing/2014/main" id="{61738AC9-D59F-3EBD-24EE-FE92269749D9}"/>
              </a:ext>
            </a:extLst>
          </p:cNvPr>
          <p:cNvSpPr txBox="1"/>
          <p:nvPr/>
        </p:nvSpPr>
        <p:spPr>
          <a:xfrm>
            <a:off x="10879015" y="5975803"/>
            <a:ext cx="1007707" cy="29238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300" dirty="0" err="1"/>
              <a:t>Contractor</a:t>
            </a:r>
            <a:endParaRPr lang="de-DE" sz="1300" dirty="0"/>
          </a:p>
        </p:txBody>
      </p:sp>
    </p:spTree>
    <p:extLst>
      <p:ext uri="{BB962C8B-B14F-4D97-AF65-F5344CB8AC3E}">
        <p14:creationId xmlns:p14="http://schemas.microsoft.com/office/powerpoint/2010/main" val="3832768782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847CD-0D72-28C8-420F-A2AEDE6FD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Cleanliness requirement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E5C201-2601-8BBE-6A0D-0582570A080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04/10/2024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2AFDD-30BA-0878-64E3-8A82ACE3504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TWEPP 2024 - Glasgow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0B0DC5-385D-35FD-0374-B630127D839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2E77D559-E557-D301-CCAE-1748F8A7365E}"/>
              </a:ext>
            </a:extLst>
          </p:cNvPr>
          <p:cNvSpPr txBox="1">
            <a:spLocks/>
          </p:cNvSpPr>
          <p:nvPr/>
        </p:nvSpPr>
        <p:spPr bwMode="auto">
          <a:xfrm>
            <a:off x="117120" y="647343"/>
            <a:ext cx="8752494" cy="247528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Definitions and acceptance criteria.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Definition of a </a:t>
            </a:r>
            <a:r>
              <a:rPr lang="en-US" sz="1200" u="sng" kern="0" dirty="0">
                <a:solidFill>
                  <a:schemeClr val="bg2">
                    <a:lumMod val="50000"/>
                  </a:schemeClr>
                </a:solidFill>
              </a:rPr>
              <a:t>pristine zone </a:t>
            </a: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in the center of the bond pads.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Categorization of the cleanliness levels: clean, light, medium or heavy.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Categorization of pads cleanliness: acceptable, conditionally acceptable, rejected.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Accept up to 10 refused bond pads on 2SFEH and PSFEH strip sensor bondpad arrays.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Accept up to 1 refused pad on each power group (redundant pads), 10 per hybrid in total.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No refused pads on digital signals.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Do not exceed a combination of up to 30 conditionally accepted pads and refused pads as defined above.</a:t>
            </a:r>
            <a:endParaRPr lang="en-US" sz="1400" kern="0" dirty="0">
              <a:solidFill>
                <a:schemeClr val="bg2">
                  <a:lumMod val="50000"/>
                </a:schemeClr>
              </a:solidFill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400" b="1" kern="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400" b="1" kern="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400" b="1" kern="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400" b="1" kern="0" dirty="0">
              <a:solidFill>
                <a:schemeClr val="accent1">
                  <a:lumMod val="75000"/>
                </a:schemeClr>
              </a:solidFill>
            </a:endParaRPr>
          </a:p>
          <a:p>
            <a:pPr defTabSz="914400">
              <a:lnSpc>
                <a:spcPct val="150000"/>
              </a:lnSpc>
              <a:defRPr/>
            </a:pPr>
            <a:endParaRPr lang="en-US" sz="1400" b="1" kern="0" dirty="0">
              <a:solidFill>
                <a:schemeClr val="accent1">
                  <a:lumMod val="75000"/>
                </a:schemeClr>
              </a:solidFill>
            </a:endParaRPr>
          </a:p>
          <a:p>
            <a:pPr defTabSz="914400">
              <a:lnSpc>
                <a:spcPct val="150000"/>
              </a:lnSpc>
              <a:defRPr/>
            </a:pPr>
            <a:endParaRPr lang="en-US" sz="1400" b="1" kern="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These requirement were used by the assembly contractor for pre-series.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Time consuming inspections at their location but also at CERN.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Additional cleaning was sometimes still required at CERN.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Yield reached 91% for 2SFEH (including cleaning at CERN).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Good yield also on PSFEH, but still impacted from other problems.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200" kern="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94AA32-D8AD-838E-5A1F-A155220BBA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1930" y="647343"/>
            <a:ext cx="3044781" cy="21910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C7C3CC-370B-74DD-E210-2FA93F818A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2377" y="3361524"/>
            <a:ext cx="7772400" cy="1228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4616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A1CFC-4159-6FE5-1E53-9D589DDAA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grounding schemes for 2SSEH and PSPOH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AB1BFA-622E-4331-86CA-D5E946FAFBB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04/10/2024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9A7BD9-5106-322D-92CF-8C125236D18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TWEPP 2024 - Glasgow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A11B9F-9F27-1390-4289-62079DC7443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E6DF5D-9A6C-A5CC-2189-017C365D7A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15" y="791307"/>
            <a:ext cx="3886200" cy="32074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E84D54-4B7A-90FD-78E5-19F8F2427A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791307"/>
            <a:ext cx="6089536" cy="33533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651CCC-7BB7-AF9A-381C-BB7D6D172B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6598" y="4302301"/>
            <a:ext cx="9658804" cy="13921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51887DB-CEB0-9522-4732-C2820695D582}"/>
              </a:ext>
            </a:extLst>
          </p:cNvPr>
          <p:cNvSpPr txBox="1"/>
          <p:nvPr/>
        </p:nvSpPr>
        <p:spPr>
          <a:xfrm>
            <a:off x="8050046" y="5852058"/>
            <a:ext cx="19031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kern="0" dirty="0">
                <a:solidFill>
                  <a:schemeClr val="bg2">
                    <a:lumMod val="50000"/>
                  </a:schemeClr>
                </a:solidFill>
              </a:rPr>
              <a:t>Split Plane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98244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3697E-B3CF-8E22-B32B-6CC7A3533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Outer Tracker Upgrade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63755D-E72C-476B-78F3-6F67E897114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04/10/2024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F44B1-E612-9311-A3EE-FB77DCCEC6F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TWEPP 2024 - Glasgow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E1999-8733-CCDC-A2EA-818EF6387F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C1F734-355E-8232-E136-0F5388EAC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724" y="4307549"/>
            <a:ext cx="4266859" cy="14543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3F3312-0348-2A80-1D31-682B355AA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559418" y="3275260"/>
            <a:ext cx="2915160" cy="28834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1050767-05B5-1DD4-582A-7AD7CFC9A1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99268"/>
            <a:ext cx="5593037" cy="225149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7C3BA0A-B3F3-C996-7D44-52C49D36359D}"/>
              </a:ext>
            </a:extLst>
          </p:cNvPr>
          <p:cNvGrpSpPr/>
          <p:nvPr/>
        </p:nvGrpSpPr>
        <p:grpSpPr>
          <a:xfrm>
            <a:off x="399726" y="644500"/>
            <a:ext cx="4787268" cy="3133834"/>
            <a:chOff x="399726" y="644500"/>
            <a:chExt cx="4787268" cy="313383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1484215-9E7B-B915-080F-15941DE62AA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726" y="644500"/>
              <a:ext cx="4787268" cy="3133834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755411D-4040-E002-6607-D7E62798ACA7}"/>
                </a:ext>
              </a:extLst>
            </p:cNvPr>
            <p:cNvSpPr/>
            <p:nvPr/>
          </p:nvSpPr>
          <p:spPr bwMode="auto">
            <a:xfrm>
              <a:off x="3451860" y="845820"/>
              <a:ext cx="1638300" cy="1905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940733FD-11B1-55FD-F039-6E3E9852B6AE}"/>
              </a:ext>
            </a:extLst>
          </p:cNvPr>
          <p:cNvSpPr/>
          <p:nvPr/>
        </p:nvSpPr>
        <p:spPr>
          <a:xfrm>
            <a:off x="1285183" y="5337679"/>
            <a:ext cx="1300356" cy="4564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en-US" b="1" kern="0" dirty="0">
                <a:solidFill>
                  <a:srgbClr val="C00000"/>
                </a:solidFill>
              </a:rPr>
              <a:t>2S Ladder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81F3F5-1EF8-1D0F-85B8-333C4D1C37B1}"/>
              </a:ext>
            </a:extLst>
          </p:cNvPr>
          <p:cNvSpPr/>
          <p:nvPr/>
        </p:nvSpPr>
        <p:spPr>
          <a:xfrm>
            <a:off x="5142399" y="4488760"/>
            <a:ext cx="1749197" cy="4564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en-US" b="1" kern="0" dirty="0">
                <a:solidFill>
                  <a:schemeClr val="bg2">
                    <a:lumMod val="25000"/>
                  </a:schemeClr>
                </a:solidFill>
              </a:rPr>
              <a:t>PS Tilted Ring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83F0AB5-CFEE-1054-F906-7AE34CEBD897}"/>
              </a:ext>
            </a:extLst>
          </p:cNvPr>
          <p:cNvSpPr/>
          <p:nvPr/>
        </p:nvSpPr>
        <p:spPr>
          <a:xfrm>
            <a:off x="8589997" y="5337679"/>
            <a:ext cx="2915161" cy="87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en-US" b="1" kern="0" dirty="0">
                <a:solidFill>
                  <a:schemeClr val="bg2">
                    <a:lumMod val="25000"/>
                  </a:schemeClr>
                </a:solidFill>
              </a:rPr>
              <a:t>Low </a:t>
            </a:r>
            <a:r>
              <a:rPr lang="en-US" b="1" kern="0" dirty="0" err="1">
                <a:solidFill>
                  <a:schemeClr val="bg2">
                    <a:lumMod val="25000"/>
                  </a:schemeClr>
                </a:solidFill>
              </a:rPr>
              <a:t>p</a:t>
            </a:r>
            <a:r>
              <a:rPr lang="en-US" b="1" kern="0" baseline="-25000" dirty="0" err="1">
                <a:solidFill>
                  <a:schemeClr val="bg2">
                    <a:lumMod val="25000"/>
                  </a:schemeClr>
                </a:solidFill>
              </a:rPr>
              <a:t>T</a:t>
            </a:r>
            <a:r>
              <a:rPr lang="en-US" b="1" kern="0" dirty="0">
                <a:solidFill>
                  <a:schemeClr val="bg2">
                    <a:lumMod val="25000"/>
                  </a:schemeClr>
                </a:solidFill>
              </a:rPr>
              <a:t> rejection using parallel sensors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7CF4AB1-125D-3AC8-2AE9-C2D616F1A987}"/>
              </a:ext>
            </a:extLst>
          </p:cNvPr>
          <p:cNvGrpSpPr/>
          <p:nvPr/>
        </p:nvGrpSpPr>
        <p:grpSpPr>
          <a:xfrm>
            <a:off x="7425490" y="3651097"/>
            <a:ext cx="4445786" cy="1961822"/>
            <a:chOff x="7425490" y="3651097"/>
            <a:chExt cx="4445786" cy="196182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39FE8C2-2396-168F-EB5B-F5434E7E7AD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7346" r="37863" b="38432"/>
            <a:stretch/>
          </p:blipFill>
          <p:spPr>
            <a:xfrm>
              <a:off x="7425490" y="3651097"/>
              <a:ext cx="4445786" cy="1961822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1758E61-DCA8-A009-31ED-37460CFFF82B}"/>
                </a:ext>
              </a:extLst>
            </p:cNvPr>
            <p:cNvSpPr/>
            <p:nvPr/>
          </p:nvSpPr>
          <p:spPr bwMode="auto">
            <a:xfrm>
              <a:off x="7428535" y="4307549"/>
              <a:ext cx="530584" cy="40944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0372863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7EDF0-58E4-6B8B-5C29-94318D27C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Modules and hybrids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02B6C4-E75E-27BE-6E8E-770F57CBE70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04/10/2024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406560-E6D3-3F7D-BEF0-61970678916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TWEPP 2024 - Glasgow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A0F64-273C-D405-44FD-2F98C096C08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F0B38481-DBFA-CA9E-36D1-76A171A2497F}"/>
              </a:ext>
            </a:extLst>
          </p:cNvPr>
          <p:cNvSpPr txBox="1">
            <a:spLocks/>
          </p:cNvSpPr>
          <p:nvPr/>
        </p:nvSpPr>
        <p:spPr bwMode="auto">
          <a:xfrm>
            <a:off x="4965724" y="3162451"/>
            <a:ext cx="7095011" cy="289248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Silicon strip and macro-pixel sensors. 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2 × 960 strips, 100 µm pitch.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32 × 960 macro-pixels, 1.5 mm × 100 µm.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45 cm</a:t>
            </a:r>
            <a:r>
              <a:rPr lang="en-US" sz="1200" kern="0" baseline="30000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  active area.</a:t>
            </a: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Left and Right-side PS-FEH front-end hybrids. 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Each based on eight SSA2.1 chips and one CIC2.1 chip, wire bonded to </a:t>
            </a:r>
            <a:r>
              <a:rPr lang="en-US" sz="1200" kern="0" dirty="0" err="1">
                <a:solidFill>
                  <a:schemeClr val="bg2">
                    <a:lumMod val="50000"/>
                  </a:schemeClr>
                </a:solidFill>
              </a:rPr>
              <a:t>MaPSA</a:t>
            </a: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 array.</a:t>
            </a: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Two service hybrids: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PS-POH Power Hybrid based on one BPOL12-V6 and two BPOL2V5-V3.3 chips.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PS-ROH Readout Hybrid based on one lpGBT-V1 chip and the VTRx+.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3F03EC3-E50E-0D7A-E81D-1DB46975B6EA}"/>
              </a:ext>
            </a:extLst>
          </p:cNvPr>
          <p:cNvCxnSpPr>
            <a:cxnSpLocks/>
          </p:cNvCxnSpPr>
          <p:nvPr/>
        </p:nvCxnSpPr>
        <p:spPr bwMode="auto">
          <a:xfrm flipV="1">
            <a:off x="305278" y="3162451"/>
            <a:ext cx="11665922" cy="1868"/>
          </a:xfrm>
          <a:prstGeom prst="line">
            <a:avLst/>
          </a:prstGeom>
          <a:ln w="41275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8B88967D-5CC5-1C96-26B9-140034E96E7F}"/>
              </a:ext>
            </a:extLst>
          </p:cNvPr>
          <p:cNvGrpSpPr/>
          <p:nvPr/>
        </p:nvGrpSpPr>
        <p:grpSpPr>
          <a:xfrm>
            <a:off x="497687" y="3099734"/>
            <a:ext cx="4339079" cy="2560633"/>
            <a:chOff x="517176" y="3659569"/>
            <a:chExt cx="4339079" cy="256063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9B0A290-94CF-02A5-8C48-0D3B832B1899}"/>
                </a:ext>
              </a:extLst>
            </p:cNvPr>
            <p:cNvSpPr/>
            <p:nvPr/>
          </p:nvSpPr>
          <p:spPr>
            <a:xfrm>
              <a:off x="2956103" y="3659569"/>
              <a:ext cx="1364476" cy="4564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>
                <a:lnSpc>
                  <a:spcPct val="150000"/>
                </a:lnSpc>
                <a:defRPr/>
              </a:pPr>
              <a:r>
                <a:rPr lang="en-US" b="1" kern="0">
                  <a:solidFill>
                    <a:schemeClr val="accent1">
                      <a:lumMod val="75000"/>
                    </a:schemeClr>
                  </a:solidFill>
                </a:rPr>
                <a:t>PS Module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A2F3E57-7426-0DC1-87A6-7C5936E02767}"/>
                </a:ext>
              </a:extLst>
            </p:cNvPr>
            <p:cNvSpPr txBox="1"/>
            <p:nvPr/>
          </p:nvSpPr>
          <p:spPr>
            <a:xfrm>
              <a:off x="874530" y="5579794"/>
              <a:ext cx="10595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PS-FEH-Right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A7D65E6-FEF7-0999-AF52-B73C231736EA}"/>
                </a:ext>
              </a:extLst>
            </p:cNvPr>
            <p:cNvSpPr txBox="1"/>
            <p:nvPr/>
          </p:nvSpPr>
          <p:spPr>
            <a:xfrm>
              <a:off x="3072023" y="4339749"/>
              <a:ext cx="102778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PS-FEH-Left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D23EC11-F1E3-A849-1906-28A5E706C9ED}"/>
                </a:ext>
              </a:extLst>
            </p:cNvPr>
            <p:cNvSpPr txBox="1"/>
            <p:nvPr/>
          </p:nvSpPr>
          <p:spPr>
            <a:xfrm>
              <a:off x="3081962" y="5820092"/>
              <a:ext cx="17742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PS-POH (Power Hybrid)</a:t>
              </a:r>
            </a:p>
            <a:p>
              <a:endParaRPr lang="en-US" sz="10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75E491B-182E-9DE5-16DA-57DAB4653E52}"/>
                </a:ext>
              </a:extLst>
            </p:cNvPr>
            <p:cNvSpPr txBox="1"/>
            <p:nvPr/>
          </p:nvSpPr>
          <p:spPr>
            <a:xfrm>
              <a:off x="517176" y="3936047"/>
              <a:ext cx="17387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PS-ROH (Readout Hybrid)</a:t>
              </a:r>
            </a:p>
          </p:txBody>
        </p:sp>
      </p:grp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8AC1DD3C-4BDC-733D-C53A-939CC51781BB}"/>
              </a:ext>
            </a:extLst>
          </p:cNvPr>
          <p:cNvSpPr txBox="1">
            <a:spLocks/>
          </p:cNvSpPr>
          <p:nvPr/>
        </p:nvSpPr>
        <p:spPr bwMode="auto">
          <a:xfrm>
            <a:off x="4975626" y="609080"/>
            <a:ext cx="7216373" cy="247528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Two parallel silicon strip sensors. 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2 × 1016 strips, 90 µm pitch.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90 cm</a:t>
            </a:r>
            <a:r>
              <a:rPr lang="en-US" sz="1200" kern="0" baseline="30000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 active area.</a:t>
            </a: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Left and Right side 2S-FEH front-end hybrids.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Each based on eight CBC3.1 chips and one CIC2.1 chip.</a:t>
            </a: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One 2S-SEH service hybrid containing: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DCDC converters based on one BPOL12.V6 and one BPOL2V5-V3.3 chip.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Optical readout based on the lpGBT-V1 and the VTRx+.</a:t>
            </a:r>
            <a:endParaRPr lang="en-US" sz="1400" kern="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28611AB-8486-D0D4-B9B0-588F3EBB8303}"/>
              </a:ext>
            </a:extLst>
          </p:cNvPr>
          <p:cNvSpPr txBox="1"/>
          <p:nvPr/>
        </p:nvSpPr>
        <p:spPr>
          <a:xfrm>
            <a:off x="7812157" y="25344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1F2B3C-72A1-F44F-EDB1-DD4ADE9B1A50}"/>
              </a:ext>
            </a:extLst>
          </p:cNvPr>
          <p:cNvSpPr txBox="1"/>
          <p:nvPr/>
        </p:nvSpPr>
        <p:spPr>
          <a:xfrm>
            <a:off x="185412" y="5853692"/>
            <a:ext cx="11785788" cy="4564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en-US" kern="0" dirty="0">
                <a:solidFill>
                  <a:schemeClr val="accent1">
                    <a:lumMod val="75000"/>
                  </a:schemeClr>
                </a:solidFill>
              </a:rPr>
              <a:t>A total of 5 hybrid types in 18 different variants (sensor spacings, left or right sides, optical link speeds 5G or 10G).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844C862-049E-70DE-44C7-42F61CF2B97B}"/>
              </a:ext>
            </a:extLst>
          </p:cNvPr>
          <p:cNvGrpSpPr/>
          <p:nvPr/>
        </p:nvGrpSpPr>
        <p:grpSpPr>
          <a:xfrm>
            <a:off x="497687" y="601223"/>
            <a:ext cx="4330813" cy="2110922"/>
            <a:chOff x="487748" y="867772"/>
            <a:chExt cx="4330813" cy="211092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F2FA128-2CBC-6506-4EFB-88503345CC41}"/>
                </a:ext>
              </a:extLst>
            </p:cNvPr>
            <p:cNvSpPr txBox="1"/>
            <p:nvPr/>
          </p:nvSpPr>
          <p:spPr>
            <a:xfrm>
              <a:off x="487748" y="2732473"/>
              <a:ext cx="10930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2S-FEH-Left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78B18FC-E603-C01E-4A9A-A5B34B0BA7CD}"/>
                </a:ext>
              </a:extLst>
            </p:cNvPr>
            <p:cNvSpPr txBox="1"/>
            <p:nvPr/>
          </p:nvSpPr>
          <p:spPr>
            <a:xfrm>
              <a:off x="3387143" y="1155711"/>
              <a:ext cx="10595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2S-FEH-Right</a:t>
              </a:r>
            </a:p>
            <a:p>
              <a:endParaRPr lang="en-US" sz="10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237107C-7F9A-FE8F-3B5D-0DE53033E309}"/>
                </a:ext>
              </a:extLst>
            </p:cNvPr>
            <p:cNvSpPr txBox="1"/>
            <p:nvPr/>
          </p:nvSpPr>
          <p:spPr>
            <a:xfrm>
              <a:off x="3015310" y="2532452"/>
              <a:ext cx="18032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2S-SEH (Service Hybrid)</a:t>
              </a:r>
            </a:p>
            <a:p>
              <a:endParaRPr lang="en-US" sz="1000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1AB1091-FF6A-F40E-6CA8-B9559CAFA6BF}"/>
                </a:ext>
              </a:extLst>
            </p:cNvPr>
            <p:cNvSpPr/>
            <p:nvPr/>
          </p:nvSpPr>
          <p:spPr>
            <a:xfrm>
              <a:off x="749684" y="867772"/>
              <a:ext cx="1338828" cy="4565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>
                <a:lnSpc>
                  <a:spcPct val="150000"/>
                </a:lnSpc>
                <a:defRPr/>
              </a:pPr>
              <a:r>
                <a:rPr lang="en-US" b="1" kern="0" dirty="0">
                  <a:solidFill>
                    <a:schemeClr val="accent1">
                      <a:lumMod val="75000"/>
                    </a:schemeClr>
                  </a:solidFill>
                </a:rPr>
                <a:t>2S Module</a:t>
              </a:r>
            </a:p>
          </p:txBody>
        </p:sp>
      </p:grpSp>
      <p:pic>
        <p:nvPicPr>
          <p:cNvPr id="26" name="Picture 25" descr="A yellow square object with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8DEB541F-1C78-7675-CFA7-5948348E75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705" t="9208" r="21015" b="24376"/>
          <a:stretch/>
        </p:blipFill>
        <p:spPr>
          <a:xfrm rot="20639784">
            <a:off x="1192969" y="716831"/>
            <a:ext cx="2226528" cy="2180958"/>
          </a:xfrm>
          <a:prstGeom prst="rect">
            <a:avLst/>
          </a:prstGeom>
        </p:spPr>
      </p:pic>
      <p:pic>
        <p:nvPicPr>
          <p:cNvPr id="28" name="Picture 27" descr="A yellow rectangular object with a black background&#10;&#10;Description automatically generated">
            <a:extLst>
              <a:ext uri="{FF2B5EF4-FFF2-40B4-BE49-F238E27FC236}">
                <a16:creationId xmlns:a16="http://schemas.microsoft.com/office/drawing/2014/main" id="{F77817FC-93A6-D413-F24B-45122D58AC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625" t="6593" r="24175" b="18136"/>
          <a:stretch/>
        </p:blipFill>
        <p:spPr>
          <a:xfrm rot="20026880">
            <a:off x="1522689" y="3311552"/>
            <a:ext cx="1798954" cy="2594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63579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D037B-B54E-BB2F-0779-18BD5D33A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Front-End Hybrids Challenging Design Constraint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0F6CCD-2C98-6FDE-F107-6D7F62149B5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04/10/2024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3CE863-379D-545C-2CF3-D697C570FCC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TWEPP 2024 - Glasgow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BE7367-6345-8E21-793B-56BE3B1E98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33763CC1-D4D6-CF4A-B2AC-4AC92A7E606C}"/>
              </a:ext>
            </a:extLst>
          </p:cNvPr>
          <p:cNvSpPr txBox="1">
            <a:spLocks/>
          </p:cNvSpPr>
          <p:nvPr/>
        </p:nvSpPr>
        <p:spPr bwMode="auto">
          <a:xfrm>
            <a:off x="624292" y="3055113"/>
            <a:ext cx="2051364" cy="46291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fr-CH" sz="1600" b="1" kern="0" dirty="0">
                <a:solidFill>
                  <a:schemeClr val="accent1">
                    <a:lumMod val="75000"/>
                  </a:schemeClr>
                </a:solidFill>
              </a:rPr>
              <a:t>PS </a:t>
            </a:r>
            <a:r>
              <a:rPr lang="fr-CH" sz="1600" b="1" kern="0" dirty="0" err="1">
                <a:solidFill>
                  <a:schemeClr val="accent1">
                    <a:lumMod val="75000"/>
                  </a:schemeClr>
                </a:solidFill>
              </a:rPr>
              <a:t>Front-End</a:t>
            </a:r>
            <a:r>
              <a:rPr lang="fr-CH" sz="1600" b="1" kern="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CH" sz="1600" b="1" kern="0" dirty="0" err="1">
                <a:solidFill>
                  <a:schemeClr val="accent1">
                    <a:lumMod val="75000"/>
                  </a:schemeClr>
                </a:solidFill>
              </a:rPr>
              <a:t>Hybrid</a:t>
            </a:r>
            <a:endParaRPr lang="en-US" sz="1600" b="1" kern="0" dirty="0">
              <a:solidFill>
                <a:schemeClr val="accent1">
                  <a:lumMod val="75000"/>
                </a:schemeClr>
              </a:solidFill>
            </a:endParaRPr>
          </a:p>
          <a:p>
            <a:pPr defTabSz="914400">
              <a:lnSpc>
                <a:spcPct val="150000"/>
              </a:lnSpc>
              <a:defRPr/>
            </a:pPr>
            <a:endParaRPr lang="en-GB" sz="1600" b="1" kern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519F9DB-7EFC-B61A-5783-418A331F1E8A}"/>
              </a:ext>
            </a:extLst>
          </p:cNvPr>
          <p:cNvSpPr txBox="1">
            <a:spLocks/>
          </p:cNvSpPr>
          <p:nvPr/>
        </p:nvSpPr>
        <p:spPr bwMode="auto">
          <a:xfrm>
            <a:off x="624292" y="1321409"/>
            <a:ext cx="2051364" cy="46291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fr-CH" sz="1600" b="1" kern="0" dirty="0">
                <a:solidFill>
                  <a:schemeClr val="accent1">
                    <a:lumMod val="75000"/>
                  </a:schemeClr>
                </a:solidFill>
              </a:rPr>
              <a:t>2S </a:t>
            </a:r>
            <a:r>
              <a:rPr lang="fr-CH" sz="1600" b="1" kern="0" dirty="0" err="1">
                <a:solidFill>
                  <a:schemeClr val="accent1">
                    <a:lumMod val="75000"/>
                  </a:schemeClr>
                </a:solidFill>
              </a:rPr>
              <a:t>Front-End</a:t>
            </a:r>
            <a:r>
              <a:rPr lang="fr-CH" sz="1600" b="1" kern="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CH" sz="1600" b="1" kern="0" dirty="0" err="1">
                <a:solidFill>
                  <a:schemeClr val="accent1">
                    <a:lumMod val="75000"/>
                  </a:schemeClr>
                </a:solidFill>
              </a:rPr>
              <a:t>Hybrid</a:t>
            </a:r>
            <a:endParaRPr lang="en-US" sz="1600" b="1" kern="0" dirty="0">
              <a:solidFill>
                <a:schemeClr val="accent1">
                  <a:lumMod val="75000"/>
                </a:schemeClr>
              </a:solidFill>
            </a:endParaRPr>
          </a:p>
          <a:p>
            <a:pPr defTabSz="914400">
              <a:lnSpc>
                <a:spcPct val="150000"/>
              </a:lnSpc>
              <a:defRPr/>
            </a:pPr>
            <a:endParaRPr lang="en-GB" sz="1600" b="1" kern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024A0DD6-326F-D6E4-824E-712364CB49BA}"/>
              </a:ext>
            </a:extLst>
          </p:cNvPr>
          <p:cNvSpPr txBox="1">
            <a:spLocks/>
          </p:cNvSpPr>
          <p:nvPr/>
        </p:nvSpPr>
        <p:spPr bwMode="auto">
          <a:xfrm>
            <a:off x="327680" y="4196675"/>
            <a:ext cx="8587361" cy="22102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indent="-342900" defTabSz="914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GB" sz="1400" kern="0" dirty="0">
                <a:solidFill>
                  <a:schemeClr val="accent1">
                    <a:lumMod val="75000"/>
                  </a:schemeClr>
                </a:solidFill>
              </a:rPr>
              <a:t>High density interconnect: 42.5 µm tracks width and spacing.</a:t>
            </a:r>
          </a:p>
          <a:p>
            <a:pPr marL="342900" indent="-342900" defTabSz="914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GB" sz="1400" kern="0" dirty="0">
                <a:solidFill>
                  <a:schemeClr val="accent1">
                    <a:lumMod val="75000"/>
                  </a:schemeClr>
                </a:solidFill>
              </a:rPr>
              <a:t>Copper filled microvias on all layers: 25 µm to 50 µm laser drills, 110 µm smallest capture pads.</a:t>
            </a:r>
          </a:p>
          <a:p>
            <a:pPr marL="342900" indent="-342900" defTabSz="914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GB" sz="1400" kern="0" dirty="0">
                <a:solidFill>
                  <a:schemeClr val="accent1">
                    <a:lumMod val="75000"/>
                  </a:schemeClr>
                </a:solidFill>
              </a:rPr>
              <a:t>Tight fold.</a:t>
            </a:r>
          </a:p>
          <a:p>
            <a:pPr marL="342900" indent="-342900" defTabSz="914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GB" sz="1400" kern="0" dirty="0">
                <a:solidFill>
                  <a:schemeClr val="accent1">
                    <a:lumMod val="75000"/>
                  </a:schemeClr>
                </a:solidFill>
              </a:rPr>
              <a:t>Carbon fibre stiffener lamination.</a:t>
            </a:r>
          </a:p>
          <a:p>
            <a:pPr marL="342900" indent="-342900" defTabSz="914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GB" sz="1400" kern="0" dirty="0">
                <a:solidFill>
                  <a:schemeClr val="accent1">
                    <a:lumMod val="75000"/>
                  </a:schemeClr>
                </a:solidFill>
              </a:rPr>
              <a:t>High pin-count 250 µm pitch flip chips: CBC3.1, SSA2, CIC2.1.</a:t>
            </a:r>
          </a:p>
          <a:p>
            <a:pPr marL="342900" indent="-342900" defTabSz="914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GB" sz="1400" kern="0" dirty="0">
                <a:solidFill>
                  <a:schemeClr val="accent1">
                    <a:lumMod val="75000"/>
                  </a:schemeClr>
                </a:solidFill>
              </a:rPr>
              <a:t>High speed 90 </a:t>
            </a:r>
            <a:r>
              <a:rPr lang="en-GB" sz="1400" kern="0" dirty="0" err="1">
                <a:solidFill>
                  <a:schemeClr val="accent1">
                    <a:lumMod val="75000"/>
                  </a:schemeClr>
                </a:solidFill>
              </a:rPr>
              <a:t>Ω</a:t>
            </a:r>
            <a:r>
              <a:rPr lang="en-GB" sz="1400" kern="0" dirty="0">
                <a:solidFill>
                  <a:schemeClr val="accent1">
                    <a:lumMod val="75000"/>
                  </a:schemeClr>
                </a:solidFill>
              </a:rPr>
              <a:t> differential pairs in 150 µm thick flex.</a:t>
            </a:r>
          </a:p>
          <a:p>
            <a:pPr marL="342900" indent="-342900" defTabSz="914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GB" sz="1400" kern="0" dirty="0">
                <a:solidFill>
                  <a:schemeClr val="accent1">
                    <a:lumMod val="75000"/>
                  </a:schemeClr>
                </a:solidFill>
              </a:rPr>
              <a:t>All these constraints are on the technological edge for flexible circuit manufacturers.</a:t>
            </a:r>
          </a:p>
          <a:p>
            <a:pPr defTabSz="914400">
              <a:lnSpc>
                <a:spcPct val="150000"/>
              </a:lnSpc>
              <a:defRPr/>
            </a:pPr>
            <a:endParaRPr lang="en-GB" sz="1600" kern="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0E6633-A379-A7CD-3A51-3841D462FD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363" y="761741"/>
            <a:ext cx="6704986" cy="15432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5CB1202-8262-681B-15FB-BCAB9D2DDA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8649" y="2236484"/>
            <a:ext cx="6297011" cy="154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70278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FB316-CB51-0C8D-C273-11BEECA7E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objective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E30070-C9F2-F39A-31B7-07BAF37640D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04/10/2024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7CAB9-63B1-79F4-81B0-BBBB5C41771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TWEPP 2024 - Glasgow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CE68F-8A2A-60C3-9F1C-6E6B77CE350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B8D4E3-D9E2-5DAE-2F89-B246E940F5C0}"/>
              </a:ext>
            </a:extLst>
          </p:cNvPr>
          <p:cNvSpPr txBox="1"/>
          <p:nvPr/>
        </p:nvSpPr>
        <p:spPr>
          <a:xfrm>
            <a:off x="242924" y="863650"/>
            <a:ext cx="6697137" cy="5130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Kickoff batch to start production: 210 hybrids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2S-FEH and 2S-SEH for 1.8 mm modules.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PS-FEH, PS-ROH and PS-POH for 2.6 mm modules..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Test two grounding variants for 2SSEH and PSPOH.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Completed in September 2023.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Objective: construction of 30 2S modules and 30 PS modules.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200" kern="0" dirty="0">
              <a:solidFill>
                <a:schemeClr val="bg2">
                  <a:lumMod val="50000"/>
                </a:schemeClr>
              </a:solidFill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Pre-series batch: 1800 hybrids.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All variants, all spacings, larger quantities.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Improved designs and processes.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Selected grounding variants for 2SSEH and PSPOH.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Completed in September 2024.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Objective: construction of 200 2S modules and 300 PS modules.</a:t>
            </a: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dirty="0"/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Series:  45510 hybrids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All variants, all spacings, full volume.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Production started in September 2024, completion expected Q1 2026.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6EB6A68-CB71-5E27-5A6E-19C5E416FB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440850"/>
              </p:ext>
            </p:extLst>
          </p:nvPr>
        </p:nvGraphicFramePr>
        <p:xfrm>
          <a:off x="6492746" y="1308928"/>
          <a:ext cx="5393976" cy="44804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0998">
                  <a:extLst>
                    <a:ext uri="{9D8B030D-6E8A-4147-A177-3AD203B41FA5}">
                      <a16:colId xmlns:a16="http://schemas.microsoft.com/office/drawing/2014/main" val="1376629676"/>
                    </a:ext>
                  </a:extLst>
                </a:gridCol>
                <a:gridCol w="1125993">
                  <a:extLst>
                    <a:ext uri="{9D8B030D-6E8A-4147-A177-3AD203B41FA5}">
                      <a16:colId xmlns:a16="http://schemas.microsoft.com/office/drawing/2014/main" val="1766845423"/>
                    </a:ext>
                  </a:extLst>
                </a:gridCol>
                <a:gridCol w="1336431">
                  <a:extLst>
                    <a:ext uri="{9D8B030D-6E8A-4147-A177-3AD203B41FA5}">
                      <a16:colId xmlns:a16="http://schemas.microsoft.com/office/drawing/2014/main" val="72498735"/>
                    </a:ext>
                  </a:extLst>
                </a:gridCol>
                <a:gridCol w="1500554">
                  <a:extLst>
                    <a:ext uri="{9D8B030D-6E8A-4147-A177-3AD203B41FA5}">
                      <a16:colId xmlns:a16="http://schemas.microsoft.com/office/drawing/2014/main" val="1502173282"/>
                    </a:ext>
                  </a:extLst>
                </a:gridCol>
              </a:tblGrid>
              <a:tr h="271132">
                <a:tc rowSpan="2"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Hybrid Variant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Pre-Series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Series Production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7603602"/>
                  </a:ext>
                </a:extLst>
              </a:tr>
              <a:tr h="3635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Kick-off batch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Rest of the  batch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1810879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2S-FEH-18-L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30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170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7350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3479888419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2S-FEH-18-R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30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170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7350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4127419188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2S-FEH-40-L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2582056987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2S-FEH-40-R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30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420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2873503658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575508316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PS-FEH-16-L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820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2236818558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PS-FEH-16-R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820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1918539797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PS-FEH-26-L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1450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2023758040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PS-FEH-26-R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1450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2491662427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PS-FEH-40-L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190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3280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3197642397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PS-FEH-40-R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190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3280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3130435540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2595137558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2S-SEH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15 + 15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200</a:t>
                      </a:r>
                      <a:endParaRPr lang="en-US" dirty="0"/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7770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818162444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3363313991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PS-ROH_16_5G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30</a:t>
                      </a:r>
                      <a:endParaRPr lang="en-US" dirty="0"/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540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2853810369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PS-ROH_16_10G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20</a:t>
                      </a:r>
                      <a:endParaRPr lang="en-US" dirty="0"/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280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1523690941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PS-ROH_26_5G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30</a:t>
                      </a:r>
                      <a:endParaRPr lang="en-US" dirty="0"/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860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447953135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PS-ROH_26_10G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10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30</a:t>
                      </a:r>
                      <a:endParaRPr lang="en-US" dirty="0"/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590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1602961013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PS-ROH_40_5G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80</a:t>
                      </a:r>
                      <a:endParaRPr lang="en-US" dirty="0"/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1400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1759512186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PS-ROH_40_10G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110</a:t>
                      </a:r>
                      <a:endParaRPr lang="en-US" dirty="0"/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1880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657675959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3088362708"/>
                  </a:ext>
                </a:extLst>
              </a:tr>
              <a:tr h="17481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PS-POH</a:t>
                      </a:r>
                      <a:endParaRPr lang="en-CH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15 + 15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300</a:t>
                      </a:r>
                      <a:endParaRPr lang="en-US" dirty="0"/>
                    </a:p>
                  </a:txBody>
                  <a:tcPr marL="66296" marR="66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5550</a:t>
                      </a:r>
                      <a:endParaRPr lang="en-CH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296" marR="66296" marT="0" marB="0"/>
                </a:tc>
                <a:extLst>
                  <a:ext uri="{0D108BD9-81ED-4DB2-BD59-A6C34878D82A}">
                    <a16:rowId xmlns:a16="http://schemas.microsoft.com/office/drawing/2014/main" val="794513385"/>
                  </a:ext>
                </a:extLst>
              </a:tr>
            </a:tbl>
          </a:graphicData>
        </a:graphic>
      </p:graphicFrame>
      <p:sp>
        <p:nvSpPr>
          <p:cNvPr id="17" name="Textfeld 15">
            <a:extLst>
              <a:ext uri="{FF2B5EF4-FFF2-40B4-BE49-F238E27FC236}">
                <a16:creationId xmlns:a16="http://schemas.microsoft.com/office/drawing/2014/main" id="{15F34921-6FB5-9941-FE06-B24D80CC3B30}"/>
              </a:ext>
            </a:extLst>
          </p:cNvPr>
          <p:cNvSpPr txBox="1"/>
          <p:nvPr/>
        </p:nvSpPr>
        <p:spPr>
          <a:xfrm flipH="1">
            <a:off x="8032658" y="5789425"/>
            <a:ext cx="1157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>
                <a:solidFill>
                  <a:srgbClr val="00B050"/>
                </a:solidFill>
              </a:rPr>
              <a:t>Completed</a:t>
            </a:r>
            <a:endParaRPr lang="de-DE" sz="1200" b="1" dirty="0">
              <a:solidFill>
                <a:srgbClr val="00B050"/>
              </a:solidFill>
            </a:endParaRPr>
          </a:p>
        </p:txBody>
      </p:sp>
      <p:sp>
        <p:nvSpPr>
          <p:cNvPr id="18" name="Textfeld 15">
            <a:extLst>
              <a:ext uri="{FF2B5EF4-FFF2-40B4-BE49-F238E27FC236}">
                <a16:creationId xmlns:a16="http://schemas.microsoft.com/office/drawing/2014/main" id="{3EF0C909-6317-8963-2DFF-5D7957136F70}"/>
              </a:ext>
            </a:extLst>
          </p:cNvPr>
          <p:cNvSpPr txBox="1"/>
          <p:nvPr/>
        </p:nvSpPr>
        <p:spPr>
          <a:xfrm flipH="1">
            <a:off x="9189734" y="5789425"/>
            <a:ext cx="1157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>
                <a:solidFill>
                  <a:srgbClr val="00B050"/>
                </a:solidFill>
              </a:rPr>
              <a:t>Completed</a:t>
            </a:r>
            <a:endParaRPr lang="de-DE" sz="1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27801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078C29-8151-FD1C-44A2-EEFC88990E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3014" y="4302136"/>
            <a:ext cx="7408985" cy="22449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77A859-53FB-D748-38DE-A369C31A7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contamination issues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CB58CE-BD96-75D7-1D92-0E9A0579E1C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04/10/2024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46505-0647-DE93-82AE-1D0E444960A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TWEPP 2024 - Glasgow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924B4-E897-6B35-2261-D0932E2EAC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49EA8269-8DDD-C4EE-651D-1F9AEED241EB}"/>
              </a:ext>
            </a:extLst>
          </p:cNvPr>
          <p:cNvSpPr txBox="1">
            <a:spLocks/>
          </p:cNvSpPr>
          <p:nvPr/>
        </p:nvSpPr>
        <p:spPr bwMode="auto">
          <a:xfrm>
            <a:off x="117120" y="702213"/>
            <a:ext cx="8752494" cy="5477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Contamination of 2S-FEH and PS-FEH bond pads appeared as major difficulty.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Contamination is identified using polarized filters with coaxial light sources.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Compromises the bondability of hybrids that must be automated.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Cleanliness requirements were tuned with the assembly contractor, 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Reach a production compromise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Stay acceptable for module assembly sites. </a:t>
            </a: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Prevention actions.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Bare hybrids: 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Reinforced cleaning and control at flex manufacturer.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Assembly contractor: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Ultrasonic cleaning upon reception, controls to avoid cross-contamination.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Plasma cleaning of hybrids before gluing and after reflow. 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Visual control, manual cleaning if needed.</a:t>
            </a: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400" b="1" kern="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Control at CERN.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Exhaustive visual inspection., manual cleaning if needed.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Wire bonding tests on sample basis.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 err="1">
                <a:solidFill>
                  <a:schemeClr val="bg2">
                    <a:lumMod val="50000"/>
                  </a:schemeClr>
                </a:solidFill>
              </a:rPr>
              <a:t>Ar</a:t>
            </a: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/H</a:t>
            </a:r>
            <a:r>
              <a:rPr lang="en-US" sz="1200" kern="0" baseline="-25000" dirty="0">
                <a:solidFill>
                  <a:schemeClr val="bg2">
                    <a:lumMod val="50000"/>
                  </a:schemeClr>
                </a:solidFill>
              </a:rPr>
              <a:t>2 </a:t>
            </a: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plasma cleaning improves bondability.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A7CE0AD-D9A5-5495-02DA-25CE3A700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5691" y="702213"/>
            <a:ext cx="2361989" cy="1764894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812E923-1176-81ED-EEB8-48E4AA3F3B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5691" y="2558274"/>
            <a:ext cx="2361990" cy="149199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D4233CA-6FC4-B495-38AF-8FEF329D69DA}"/>
              </a:ext>
            </a:extLst>
          </p:cNvPr>
          <p:cNvSpPr txBox="1"/>
          <p:nvPr/>
        </p:nvSpPr>
        <p:spPr>
          <a:xfrm>
            <a:off x="9214019" y="3429000"/>
            <a:ext cx="2699641" cy="482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EDX analysis confirms organic content: C, Cl, Na, O, 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AE1728-CAAF-37EE-9CC8-0A8028AD2EE1}"/>
              </a:ext>
            </a:extLst>
          </p:cNvPr>
          <p:cNvSpPr txBox="1"/>
          <p:nvPr/>
        </p:nvSpPr>
        <p:spPr>
          <a:xfrm>
            <a:off x="9154500" y="2161184"/>
            <a:ext cx="2699641" cy="2743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Use of polarized filters for inspection.</a:t>
            </a:r>
          </a:p>
        </p:txBody>
      </p:sp>
    </p:spTree>
    <p:extLst>
      <p:ext uri="{BB962C8B-B14F-4D97-AF65-F5344CB8AC3E}">
        <p14:creationId xmlns:p14="http://schemas.microsoft.com/office/powerpoint/2010/main" val="151874639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3A2C2-7967-DF8F-88DA-81276E84A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Dimensional control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1EC09-74B8-71B3-3135-2DCC4526A03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04/10/2024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E2DEB6-589C-8737-931B-A2EEB2F8EE8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TWEPP 2024 - Glasgow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410D93-474F-2111-2A7F-B008F38B784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B32BB0AB-75E7-563F-D980-B3CD1ED200D3}"/>
              </a:ext>
            </a:extLst>
          </p:cNvPr>
          <p:cNvSpPr txBox="1">
            <a:spLocks/>
          </p:cNvSpPr>
          <p:nvPr/>
        </p:nvSpPr>
        <p:spPr bwMode="auto">
          <a:xfrm>
            <a:off x="187459" y="770025"/>
            <a:ext cx="12004541" cy="4013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defTabSz="914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Elongation of hybrids caused by CTE mismatch.</a:t>
            </a:r>
            <a:endParaRPr lang="en-US" sz="1200" kern="0" dirty="0">
              <a:solidFill>
                <a:schemeClr val="bg2">
                  <a:lumMod val="50000"/>
                </a:schemeClr>
              </a:solidFill>
            </a:endParaRP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CF CTE is close to zero: no elongation at gluing.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PI CTE close to 16 ppm/ºC: hybrids elongates 250 µm during lamination made at 180 ºC.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The flex cannot recover its nominal dimension after gluing: +150 µm is </a:t>
            </a:r>
            <a:r>
              <a:rPr lang="en-US" sz="1200" kern="0" dirty="0" err="1">
                <a:solidFill>
                  <a:schemeClr val="bg2">
                    <a:lumMod val="50000"/>
                  </a:schemeClr>
                </a:solidFill>
              </a:rPr>
              <a:t>nornally</a:t>
            </a: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 observed at room temperature.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Compromises the bonding arrays: pitch errors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Compromises the tooling holes: misalignments.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Compensation: 0.1% downscaling  of designs for flex fabrication. 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b="1" kern="0" dirty="0">
                <a:solidFill>
                  <a:schemeClr val="bg2">
                    <a:lumMod val="50000"/>
                  </a:schemeClr>
                </a:solidFill>
              </a:rPr>
              <a:t>Measurements on pre-series units showed a resulting elongation between 50 µm and 100 µm at room temperature.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Matches the required specification ± 100 µm of nominal dimension to preserve automated bonding.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Tooling holes cleared.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C85F2B-22FB-230F-8728-B97BE668A6A0}"/>
              </a:ext>
            </a:extLst>
          </p:cNvPr>
          <p:cNvGrpSpPr>
            <a:grpSpLocks noChangeAspect="1"/>
          </p:cNvGrpSpPr>
          <p:nvPr/>
        </p:nvGrpSpPr>
        <p:grpSpPr>
          <a:xfrm>
            <a:off x="1845102" y="3955016"/>
            <a:ext cx="8083499" cy="1884384"/>
            <a:chOff x="5276830" y="1743270"/>
            <a:chExt cx="6809893" cy="160593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1C13FBF-D84B-D874-1FE1-0546A7EB81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33776" y="1743270"/>
              <a:ext cx="6096000" cy="1605935"/>
            </a:xfrm>
            <a:prstGeom prst="rect">
              <a:avLst/>
            </a:prstGeom>
          </p:spPr>
        </p:pic>
        <p:sp>
          <p:nvSpPr>
            <p:cNvPr id="3" name="Down Arrow 10">
              <a:extLst>
                <a:ext uri="{FF2B5EF4-FFF2-40B4-BE49-F238E27FC236}">
                  <a16:creationId xmlns:a16="http://schemas.microsoft.com/office/drawing/2014/main" id="{3858C229-8DE9-95F5-9D31-47D03C25CAFD}"/>
                </a:ext>
              </a:extLst>
            </p:cNvPr>
            <p:cNvSpPr/>
            <p:nvPr/>
          </p:nvSpPr>
          <p:spPr bwMode="auto">
            <a:xfrm rot="5400000">
              <a:off x="5272758" y="1870326"/>
              <a:ext cx="308113" cy="299970"/>
            </a:xfrm>
            <a:prstGeom prst="downArrow">
              <a:avLst/>
            </a:prstGeom>
            <a:solidFill>
              <a:srgbClr val="DA801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rgbClr val="DA801C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0" name="Down Arrow 10">
              <a:extLst>
                <a:ext uri="{FF2B5EF4-FFF2-40B4-BE49-F238E27FC236}">
                  <a16:creationId xmlns:a16="http://schemas.microsoft.com/office/drawing/2014/main" id="{A3D9271F-6873-ECF4-4E25-3561657E3EA6}"/>
                </a:ext>
              </a:extLst>
            </p:cNvPr>
            <p:cNvSpPr/>
            <p:nvPr/>
          </p:nvSpPr>
          <p:spPr bwMode="auto">
            <a:xfrm rot="16200000">
              <a:off x="11782681" y="1870327"/>
              <a:ext cx="308113" cy="299970"/>
            </a:xfrm>
            <a:prstGeom prst="downArrow">
              <a:avLst/>
            </a:prstGeom>
            <a:solidFill>
              <a:srgbClr val="DA801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rgbClr val="DA801C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1" name="Down Arrow 10">
              <a:extLst>
                <a:ext uri="{FF2B5EF4-FFF2-40B4-BE49-F238E27FC236}">
                  <a16:creationId xmlns:a16="http://schemas.microsoft.com/office/drawing/2014/main" id="{047DDC04-8384-1081-B6B2-0926F288EEFA}"/>
                </a:ext>
              </a:extLst>
            </p:cNvPr>
            <p:cNvSpPr/>
            <p:nvPr/>
          </p:nvSpPr>
          <p:spPr bwMode="auto">
            <a:xfrm rot="16200000">
              <a:off x="5396052" y="2997626"/>
              <a:ext cx="308113" cy="299970"/>
            </a:xfrm>
            <a:prstGeom prst="downArrow">
              <a:avLst/>
            </a:prstGeom>
            <a:solidFill>
              <a:srgbClr val="DA801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rgbClr val="DA801C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2" name="Down Arrow 10">
              <a:extLst>
                <a:ext uri="{FF2B5EF4-FFF2-40B4-BE49-F238E27FC236}">
                  <a16:creationId xmlns:a16="http://schemas.microsoft.com/office/drawing/2014/main" id="{2E6863CE-BA86-7922-65CC-F9F14EAD0D80}"/>
                </a:ext>
              </a:extLst>
            </p:cNvPr>
            <p:cNvSpPr/>
            <p:nvPr/>
          </p:nvSpPr>
          <p:spPr bwMode="auto">
            <a:xfrm rot="5400000">
              <a:off x="11673251" y="2997628"/>
              <a:ext cx="308113" cy="299970"/>
            </a:xfrm>
            <a:prstGeom prst="downArrow">
              <a:avLst/>
            </a:prstGeom>
            <a:solidFill>
              <a:srgbClr val="DA801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rgbClr val="DA801C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686237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1E350-E844-328B-C49E-9BEE9759E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Coverlay chipping on PS-FEH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D2C74C-1CEA-17D3-148A-F2EDFF3EDDA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04/10/2024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892C7F-9323-8779-A3CF-76FF9FEC845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TWEPP 2024 - Glasgow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35409-D38F-E76D-A0DD-05BE0B3DE44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EC1D7C88-6CA6-70AF-78D8-8DC89217FF98}"/>
              </a:ext>
            </a:extLst>
          </p:cNvPr>
          <p:cNvSpPr txBox="1">
            <a:spLocks/>
          </p:cNvSpPr>
          <p:nvPr/>
        </p:nvSpPr>
        <p:spPr bwMode="auto">
          <a:xfrm>
            <a:off x="242672" y="1739948"/>
            <a:ext cx="9106393" cy="4013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The PS-FEH was initially designed as a four layers flex.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Coverlay in the fold-over region to prevent cracks in the fold.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Soldermask on the flat areas overlapping the coverlay. </a:t>
            </a:r>
            <a:endParaRPr lang="en-US" sz="1400" kern="0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Overlap still too close of the fold on kickoff hybrids: coverlay chipping.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Overlap could not be moved further: a more radical change was required for pre-series.</a:t>
            </a: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400" b="1" kern="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PS-FEH moved to a five layers flex for pre-series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b="1" kern="0" dirty="0">
                <a:solidFill>
                  <a:schemeClr val="bg2">
                    <a:lumMod val="50000"/>
                  </a:schemeClr>
                </a:solidFill>
              </a:rPr>
              <a:t>Eliminates the overlap.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Robust solution, considered low risk.</a:t>
            </a:r>
          </a:p>
          <a:p>
            <a:pPr marL="1257300" lvl="2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Required a major re-design of the six PS-FEH variants for pre-series.</a:t>
            </a: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400" b="1" kern="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No more </a:t>
            </a:r>
            <a:r>
              <a:rPr lang="en-US" sz="1400" b="1" kern="0" dirty="0" err="1">
                <a:solidFill>
                  <a:schemeClr val="accent1">
                    <a:lumMod val="75000"/>
                  </a:schemeClr>
                </a:solidFill>
              </a:rPr>
              <a:t>delaminations</a:t>
            </a: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 observed on pre-series.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Design change definitively validated.	</a:t>
            </a:r>
          </a:p>
        </p:txBody>
      </p:sp>
      <p:pic>
        <p:nvPicPr>
          <p:cNvPr id="8" name="Picture 4" descr="A close-up of a computer chip&#10;&#10;Description automatically generated">
            <a:extLst>
              <a:ext uri="{FF2B5EF4-FFF2-40B4-BE49-F238E27FC236}">
                <a16:creationId xmlns:a16="http://schemas.microsoft.com/office/drawing/2014/main" id="{4345635F-42AD-F18C-A92B-3D5507960BF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7895" y="638949"/>
            <a:ext cx="3029644" cy="16021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C3562E-8049-7187-BBD0-0B81D0B82D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2630"/>
          <a:stretch/>
        </p:blipFill>
        <p:spPr>
          <a:xfrm>
            <a:off x="8868598" y="2271513"/>
            <a:ext cx="3052549" cy="160216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FD21AE6-C48C-AB4E-5FCB-DD1131FD5EE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2505"/>
          <a:stretch/>
        </p:blipFill>
        <p:spPr>
          <a:xfrm>
            <a:off x="8868598" y="4061180"/>
            <a:ext cx="3018124" cy="1444067"/>
          </a:xfrm>
          <a:prstGeom prst="rect">
            <a:avLst/>
          </a:prstGeom>
        </p:spPr>
      </p:pic>
      <p:sp>
        <p:nvSpPr>
          <p:cNvPr id="11" name="Down Arrow 10">
            <a:extLst>
              <a:ext uri="{FF2B5EF4-FFF2-40B4-BE49-F238E27FC236}">
                <a16:creationId xmlns:a16="http://schemas.microsoft.com/office/drawing/2014/main" id="{5EF309F8-A84D-E9BC-44C6-E45E756F953D}"/>
              </a:ext>
            </a:extLst>
          </p:cNvPr>
          <p:cNvSpPr/>
          <p:nvPr/>
        </p:nvSpPr>
        <p:spPr bwMode="auto">
          <a:xfrm>
            <a:off x="11301374" y="3701194"/>
            <a:ext cx="308113" cy="571602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84ADAA3-EB7B-2EB9-D104-9F7BDD99EE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444" b="96976" l="1045" r="99216">
                        <a14:foregroundMark x1="41797" y1="44153" x2="42790" y2="45766"/>
                        <a14:backgroundMark x1="86468" y1="83266" x2="86468" y2="83266"/>
                        <a14:backgroundMark x1="80564" y1="83266" x2="80564" y2="83266"/>
                        <a14:backgroundMark x1="74295" y1="84879" x2="74295" y2="84879"/>
                        <a14:backgroundMark x1="73197" y1="84274" x2="73197" y2="842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60000">
            <a:off x="9500" y="397440"/>
            <a:ext cx="9008894" cy="116729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46A1478-615A-9F4C-0C99-BB067B4C632E}"/>
              </a:ext>
            </a:extLst>
          </p:cNvPr>
          <p:cNvSpPr/>
          <p:nvPr/>
        </p:nvSpPr>
        <p:spPr bwMode="auto">
          <a:xfrm>
            <a:off x="534659" y="1034455"/>
            <a:ext cx="1400702" cy="486232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46BF92-8FF1-B4E2-D945-994464EBA0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800000">
            <a:off x="8868598" y="5443491"/>
            <a:ext cx="3058586" cy="100947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A121358-6BC3-1C7C-FC65-59B53EDE04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72968" y="5173279"/>
            <a:ext cx="2719342" cy="127969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FA40D95-26AE-30DA-FE3D-A4A190D8758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87073" y="4870090"/>
            <a:ext cx="1109607" cy="1576008"/>
          </a:xfrm>
          <a:prstGeom prst="rect">
            <a:avLst/>
          </a:prstGeom>
        </p:spPr>
      </p:pic>
      <p:sp>
        <p:nvSpPr>
          <p:cNvPr id="3" name="Textfeld 15">
            <a:extLst>
              <a:ext uri="{FF2B5EF4-FFF2-40B4-BE49-F238E27FC236}">
                <a16:creationId xmlns:a16="http://schemas.microsoft.com/office/drawing/2014/main" id="{081ECB1E-7680-3B70-EC8B-53F97AE55961}"/>
              </a:ext>
            </a:extLst>
          </p:cNvPr>
          <p:cNvSpPr txBox="1"/>
          <p:nvPr/>
        </p:nvSpPr>
        <p:spPr>
          <a:xfrm flipH="1">
            <a:off x="4877651" y="6197795"/>
            <a:ext cx="1308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err="1">
                <a:solidFill>
                  <a:srgbClr val="FFFF00"/>
                </a:solidFill>
              </a:rPr>
              <a:t>Pre-series</a:t>
            </a:r>
            <a:r>
              <a:rPr lang="de-DE" sz="1100" b="1" dirty="0">
                <a:solidFill>
                  <a:srgbClr val="FFFF00"/>
                </a:solidFill>
              </a:rPr>
              <a:t> </a:t>
            </a:r>
            <a:r>
              <a:rPr lang="de-DE" sz="1100" b="1" dirty="0" err="1">
                <a:solidFill>
                  <a:srgbClr val="FFFF00"/>
                </a:solidFill>
              </a:rPr>
              <a:t>fold</a:t>
            </a:r>
            <a:endParaRPr lang="de-DE" sz="1100" b="1" dirty="0">
              <a:solidFill>
                <a:srgbClr val="FFFF00"/>
              </a:solidFill>
            </a:endParaRPr>
          </a:p>
        </p:txBody>
      </p:sp>
      <p:sp>
        <p:nvSpPr>
          <p:cNvPr id="17" name="Textfeld 15">
            <a:extLst>
              <a:ext uri="{FF2B5EF4-FFF2-40B4-BE49-F238E27FC236}">
                <a16:creationId xmlns:a16="http://schemas.microsoft.com/office/drawing/2014/main" id="{06141F8D-979A-89CD-2940-FFC0D04C22BE}"/>
              </a:ext>
            </a:extLst>
          </p:cNvPr>
          <p:cNvSpPr txBox="1"/>
          <p:nvPr/>
        </p:nvSpPr>
        <p:spPr>
          <a:xfrm flipH="1">
            <a:off x="9909715" y="6197795"/>
            <a:ext cx="1308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err="1">
                <a:solidFill>
                  <a:srgbClr val="FFFF00"/>
                </a:solidFill>
              </a:rPr>
              <a:t>Pre-series</a:t>
            </a:r>
            <a:r>
              <a:rPr lang="de-DE" sz="1100" b="1" dirty="0">
                <a:solidFill>
                  <a:srgbClr val="FFFF00"/>
                </a:solidFill>
              </a:rPr>
              <a:t> </a:t>
            </a:r>
            <a:r>
              <a:rPr lang="de-DE" sz="1100" b="1" dirty="0" err="1">
                <a:solidFill>
                  <a:srgbClr val="FFFF00"/>
                </a:solidFill>
              </a:rPr>
              <a:t>fold</a:t>
            </a:r>
            <a:endParaRPr lang="de-DE" sz="1100" b="1" dirty="0">
              <a:solidFill>
                <a:srgbClr val="FFFF00"/>
              </a:solidFill>
            </a:endParaRPr>
          </a:p>
        </p:txBody>
      </p:sp>
      <p:sp>
        <p:nvSpPr>
          <p:cNvPr id="18" name="Textfeld 15">
            <a:extLst>
              <a:ext uri="{FF2B5EF4-FFF2-40B4-BE49-F238E27FC236}">
                <a16:creationId xmlns:a16="http://schemas.microsoft.com/office/drawing/2014/main" id="{AAD22A14-16E6-5B45-19ED-C6D59307143D}"/>
              </a:ext>
            </a:extLst>
          </p:cNvPr>
          <p:cNvSpPr txBox="1"/>
          <p:nvPr/>
        </p:nvSpPr>
        <p:spPr>
          <a:xfrm flipH="1">
            <a:off x="6793379" y="6184488"/>
            <a:ext cx="16569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err="1">
                <a:solidFill>
                  <a:srgbClr val="FFFF00"/>
                </a:solidFill>
              </a:rPr>
              <a:t>Perfect</a:t>
            </a:r>
            <a:r>
              <a:rPr lang="de-DE" sz="1100" b="1" dirty="0">
                <a:solidFill>
                  <a:srgbClr val="FFFF00"/>
                </a:solidFill>
              </a:rPr>
              <a:t> </a:t>
            </a:r>
            <a:r>
              <a:rPr lang="de-DE" sz="1100" b="1" dirty="0" err="1">
                <a:solidFill>
                  <a:srgbClr val="FFFF00"/>
                </a:solidFill>
              </a:rPr>
              <a:t>fold</a:t>
            </a:r>
            <a:r>
              <a:rPr lang="de-DE" sz="1100" b="1" dirty="0">
                <a:solidFill>
                  <a:srgbClr val="FFFF00"/>
                </a:solidFill>
              </a:rPr>
              <a:t> </a:t>
            </a:r>
            <a:r>
              <a:rPr lang="de-DE" sz="1100" b="1" dirty="0" err="1">
                <a:solidFill>
                  <a:srgbClr val="FFFF00"/>
                </a:solidFill>
              </a:rPr>
              <a:t>integrity</a:t>
            </a:r>
            <a:endParaRPr lang="de-DE" sz="1100" b="1" dirty="0">
              <a:solidFill>
                <a:srgbClr val="FFFF00"/>
              </a:solidFill>
            </a:endParaRPr>
          </a:p>
        </p:txBody>
      </p:sp>
      <p:sp>
        <p:nvSpPr>
          <p:cNvPr id="19" name="Textfeld 15">
            <a:extLst>
              <a:ext uri="{FF2B5EF4-FFF2-40B4-BE49-F238E27FC236}">
                <a16:creationId xmlns:a16="http://schemas.microsoft.com/office/drawing/2014/main" id="{076D87C5-5A27-1AEC-EC4E-AC7C80C4BD0B}"/>
              </a:ext>
            </a:extLst>
          </p:cNvPr>
          <p:cNvSpPr txBox="1"/>
          <p:nvPr/>
        </p:nvSpPr>
        <p:spPr>
          <a:xfrm flipH="1">
            <a:off x="9694094" y="703565"/>
            <a:ext cx="19153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err="1">
                <a:solidFill>
                  <a:srgbClr val="FFFF00"/>
                </a:solidFill>
              </a:rPr>
              <a:t>Kickof</a:t>
            </a:r>
            <a:r>
              <a:rPr lang="de-DE" sz="1100" b="1" dirty="0">
                <a:solidFill>
                  <a:srgbClr val="FFFF00"/>
                </a:solidFill>
              </a:rPr>
              <a:t> </a:t>
            </a:r>
            <a:r>
              <a:rPr lang="de-DE" sz="1100" b="1" dirty="0" err="1">
                <a:solidFill>
                  <a:srgbClr val="FFFF00"/>
                </a:solidFill>
              </a:rPr>
              <a:t>fold</a:t>
            </a:r>
            <a:r>
              <a:rPr lang="de-DE" sz="1100" b="1" dirty="0">
                <a:solidFill>
                  <a:srgbClr val="FFFF00"/>
                </a:solidFill>
              </a:rPr>
              <a:t> was </a:t>
            </a:r>
            <a:r>
              <a:rPr lang="de-DE" sz="1100" b="1" dirty="0" err="1">
                <a:solidFill>
                  <a:srgbClr val="FFFF00"/>
                </a:solidFill>
              </a:rPr>
              <a:t>cracked</a:t>
            </a:r>
            <a:endParaRPr lang="de-DE" sz="1100" b="1" dirty="0">
              <a:solidFill>
                <a:srgbClr val="FFFF00"/>
              </a:solidFill>
            </a:endParaRPr>
          </a:p>
        </p:txBody>
      </p:sp>
      <p:sp>
        <p:nvSpPr>
          <p:cNvPr id="20" name="Textfeld 15">
            <a:extLst>
              <a:ext uri="{FF2B5EF4-FFF2-40B4-BE49-F238E27FC236}">
                <a16:creationId xmlns:a16="http://schemas.microsoft.com/office/drawing/2014/main" id="{BC2E0D87-C883-064A-30C2-1D9D54DE016A}"/>
              </a:ext>
            </a:extLst>
          </p:cNvPr>
          <p:cNvSpPr txBox="1"/>
          <p:nvPr/>
        </p:nvSpPr>
        <p:spPr>
          <a:xfrm flipH="1">
            <a:off x="10749290" y="2305734"/>
            <a:ext cx="1308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b="1" dirty="0">
                <a:solidFill>
                  <a:schemeClr val="accent1"/>
                </a:solidFill>
              </a:rPr>
              <a:t>Kickoff </a:t>
            </a:r>
            <a:r>
              <a:rPr lang="de-DE" sz="1100" b="1" dirty="0" err="1">
                <a:solidFill>
                  <a:schemeClr val="accent1"/>
                </a:solidFill>
              </a:rPr>
              <a:t>fold</a:t>
            </a:r>
            <a:endParaRPr lang="de-DE" sz="1100" b="1" dirty="0">
              <a:solidFill>
                <a:schemeClr val="accent1"/>
              </a:solidFill>
            </a:endParaRPr>
          </a:p>
        </p:txBody>
      </p:sp>
      <p:sp>
        <p:nvSpPr>
          <p:cNvPr id="21" name="Textfeld 15">
            <a:extLst>
              <a:ext uri="{FF2B5EF4-FFF2-40B4-BE49-F238E27FC236}">
                <a16:creationId xmlns:a16="http://schemas.microsoft.com/office/drawing/2014/main" id="{9A4971CB-2E44-DE97-C47B-DBFFF2883DA0}"/>
              </a:ext>
            </a:extLst>
          </p:cNvPr>
          <p:cNvSpPr txBox="1"/>
          <p:nvPr/>
        </p:nvSpPr>
        <p:spPr>
          <a:xfrm flipH="1">
            <a:off x="10785024" y="4198684"/>
            <a:ext cx="1308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b="1" dirty="0" err="1">
                <a:solidFill>
                  <a:schemeClr val="accent1"/>
                </a:solidFill>
              </a:rPr>
              <a:t>Pre-series</a:t>
            </a:r>
            <a:r>
              <a:rPr lang="de-DE" sz="1100" b="1" dirty="0">
                <a:solidFill>
                  <a:schemeClr val="accent1"/>
                </a:solidFill>
              </a:rPr>
              <a:t> </a:t>
            </a:r>
            <a:r>
              <a:rPr lang="de-DE" sz="1100" b="1" dirty="0" err="1">
                <a:solidFill>
                  <a:schemeClr val="accent1"/>
                </a:solidFill>
              </a:rPr>
              <a:t>fold</a:t>
            </a:r>
            <a:endParaRPr lang="de-DE" sz="11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596983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05CF1-BCE6-6276-AEAD-0E9086285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PS-ROH: brittleness of flexible tails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709E89-8A13-5752-E46B-91F94DCF440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04/10/2024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E42663-DC95-149D-0544-3571F96B756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TWEPP 2024 - Glasgow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6B59F5-A97A-6CD6-32E1-A6AB8822723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608D9999-135D-4C39-0D78-2BE459CBFAF4}"/>
              </a:ext>
            </a:extLst>
          </p:cNvPr>
          <p:cNvSpPr txBox="1">
            <a:spLocks/>
          </p:cNvSpPr>
          <p:nvPr/>
        </p:nvSpPr>
        <p:spPr bwMode="auto">
          <a:xfrm>
            <a:off x="117120" y="527381"/>
            <a:ext cx="10702061" cy="29016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Cracks observed on Kickoff PS-ROH tails during module integration.</a:t>
            </a:r>
          </a:p>
          <a:p>
            <a:pPr marL="800100" marR="0" lvl="1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0EDF8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Electrical discontinuities observed.</a:t>
            </a:r>
          </a:p>
          <a:p>
            <a:pPr defTabSz="914400">
              <a:lnSpc>
                <a:spcPct val="150000"/>
              </a:lnSpc>
              <a:defRPr/>
            </a:pPr>
            <a:endParaRPr lang="en-US" sz="1400" b="1" kern="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Exposition to high temperature cycles during fabrication process fragilizes the soldermask.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This circuit is more exposed to high temperature cycles than the other variants.</a:t>
            </a:r>
          </a:p>
          <a:p>
            <a:pPr lvl="1" defTabSz="914400">
              <a:lnSpc>
                <a:spcPct val="150000"/>
              </a:lnSpc>
              <a:defRPr/>
            </a:pPr>
            <a:endParaRPr lang="en-US" sz="1200" b="1" kern="0" dirty="0">
              <a:solidFill>
                <a:schemeClr val="bg2">
                  <a:lumMod val="50000"/>
                </a:schemeClr>
              </a:solidFill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400" b="1" kern="0" dirty="0">
                <a:solidFill>
                  <a:schemeClr val="accent1">
                    <a:lumMod val="75000"/>
                  </a:schemeClr>
                </a:solidFill>
              </a:rPr>
              <a:t>Action for pre-series: replaced soldermask with coverlay in bottom tail area.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No damages observed anymore.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1200" kern="0" dirty="0">
                <a:solidFill>
                  <a:schemeClr val="bg2">
                    <a:lumMod val="50000"/>
                  </a:schemeClr>
                </a:solidFill>
              </a:rPr>
              <a:t>Fully validated in pre-series units.</a:t>
            </a:r>
          </a:p>
          <a:p>
            <a:pPr marL="8001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sz="1200" b="1" kern="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Grafik 6">
            <a:extLst>
              <a:ext uri="{FF2B5EF4-FFF2-40B4-BE49-F238E27FC236}">
                <a16:creationId xmlns:a16="http://schemas.microsoft.com/office/drawing/2014/main" id="{028F4A05-3385-5D80-19E8-965D80B48A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196"/>
          <a:stretch/>
        </p:blipFill>
        <p:spPr>
          <a:xfrm>
            <a:off x="5026030" y="3597649"/>
            <a:ext cx="3166271" cy="2425193"/>
          </a:xfrm>
          <a:prstGeom prst="rect">
            <a:avLst/>
          </a:prstGeom>
        </p:spPr>
      </p:pic>
      <p:pic>
        <p:nvPicPr>
          <p:cNvPr id="9" name="Grafik 7">
            <a:extLst>
              <a:ext uri="{FF2B5EF4-FFF2-40B4-BE49-F238E27FC236}">
                <a16:creationId xmlns:a16="http://schemas.microsoft.com/office/drawing/2014/main" id="{0F9F6581-2CD7-0856-07B2-35F2C8CABE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749" y="3689938"/>
            <a:ext cx="4650795" cy="2313159"/>
          </a:xfrm>
          <a:prstGeom prst="rect">
            <a:avLst/>
          </a:prstGeom>
        </p:spPr>
      </p:pic>
      <p:sp>
        <p:nvSpPr>
          <p:cNvPr id="10" name="Textfeld 8">
            <a:extLst>
              <a:ext uri="{FF2B5EF4-FFF2-40B4-BE49-F238E27FC236}">
                <a16:creationId xmlns:a16="http://schemas.microsoft.com/office/drawing/2014/main" id="{91CA6537-AB42-9D1B-6B51-1002B17A4EFB}"/>
              </a:ext>
            </a:extLst>
          </p:cNvPr>
          <p:cNvSpPr txBox="1"/>
          <p:nvPr/>
        </p:nvSpPr>
        <p:spPr>
          <a:xfrm>
            <a:off x="1624860" y="6022842"/>
            <a:ext cx="3853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/>
              <a:t>Typical tail bending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ED2A16F8-E9C5-8027-017E-89364624C880}"/>
              </a:ext>
            </a:extLst>
          </p:cNvPr>
          <p:cNvCxnSpPr/>
          <p:nvPr/>
        </p:nvCxnSpPr>
        <p:spPr>
          <a:xfrm flipH="1">
            <a:off x="3330834" y="3733651"/>
            <a:ext cx="61912" cy="43204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FB98399E-57C3-2CF2-0DD9-A0556897D05B}"/>
              </a:ext>
            </a:extLst>
          </p:cNvPr>
          <p:cNvSpPr txBox="1"/>
          <p:nvPr/>
        </p:nvSpPr>
        <p:spPr>
          <a:xfrm flipH="1">
            <a:off x="4318206" y="4309715"/>
            <a:ext cx="9361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>
                <a:solidFill>
                  <a:srgbClr val="FFFF00"/>
                </a:solidFill>
              </a:rPr>
              <a:t>ROH</a:t>
            </a:r>
          </a:p>
        </p:txBody>
      </p:sp>
      <p:sp>
        <p:nvSpPr>
          <p:cNvPr id="13" name="Textfeld 14">
            <a:extLst>
              <a:ext uri="{FF2B5EF4-FFF2-40B4-BE49-F238E27FC236}">
                <a16:creationId xmlns:a16="http://schemas.microsoft.com/office/drawing/2014/main" id="{4DF42466-3717-DBD5-2642-DAAFFB6A01DD}"/>
              </a:ext>
            </a:extLst>
          </p:cNvPr>
          <p:cNvSpPr txBox="1"/>
          <p:nvPr/>
        </p:nvSpPr>
        <p:spPr>
          <a:xfrm flipH="1">
            <a:off x="1494033" y="4806942"/>
            <a:ext cx="9361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>
                <a:solidFill>
                  <a:srgbClr val="FFFF00"/>
                </a:solidFill>
              </a:rPr>
              <a:t>FEH</a:t>
            </a:r>
          </a:p>
        </p:txBody>
      </p:sp>
      <p:sp>
        <p:nvSpPr>
          <p:cNvPr id="14" name="Textfeld 15">
            <a:extLst>
              <a:ext uri="{FF2B5EF4-FFF2-40B4-BE49-F238E27FC236}">
                <a16:creationId xmlns:a16="http://schemas.microsoft.com/office/drawing/2014/main" id="{E139E3A3-55E3-FC75-9A4F-56E21859515E}"/>
              </a:ext>
            </a:extLst>
          </p:cNvPr>
          <p:cNvSpPr txBox="1"/>
          <p:nvPr/>
        </p:nvSpPr>
        <p:spPr>
          <a:xfrm flipH="1">
            <a:off x="1289982" y="4001938"/>
            <a:ext cx="11401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FF00"/>
                </a:solidFill>
              </a:rPr>
              <a:t>Connector</a:t>
            </a:r>
          </a:p>
        </p:txBody>
      </p:sp>
      <p:sp>
        <p:nvSpPr>
          <p:cNvPr id="15" name="Textfeld 16">
            <a:extLst>
              <a:ext uri="{FF2B5EF4-FFF2-40B4-BE49-F238E27FC236}">
                <a16:creationId xmlns:a16="http://schemas.microsoft.com/office/drawing/2014/main" id="{D67A8D1A-9430-F19D-034A-95CAAA39EC56}"/>
              </a:ext>
            </a:extLst>
          </p:cNvPr>
          <p:cNvSpPr txBox="1"/>
          <p:nvPr/>
        </p:nvSpPr>
        <p:spPr>
          <a:xfrm>
            <a:off x="5026030" y="6042587"/>
            <a:ext cx="3054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Bending </a:t>
            </a:r>
            <a:r>
              <a:rPr lang="de-DE" sz="1400" b="1" dirty="0" err="1"/>
              <a:t>tests</a:t>
            </a:r>
            <a:r>
              <a:rPr lang="de-DE" sz="1400" b="1" dirty="0"/>
              <a:t> on Kickoff PS-ROH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391D8AF-1348-FDFD-BCC0-64947A2DC2AC}"/>
              </a:ext>
            </a:extLst>
          </p:cNvPr>
          <p:cNvCxnSpPr/>
          <p:nvPr/>
        </p:nvCxnSpPr>
        <p:spPr bwMode="auto">
          <a:xfrm>
            <a:off x="5975204" y="4091054"/>
            <a:ext cx="542590" cy="542449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F67A0D1C-3CBB-C638-0F9A-7F3B0E689C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1523" y="3705242"/>
            <a:ext cx="3726084" cy="2297855"/>
          </a:xfrm>
          <a:prstGeom prst="rect">
            <a:avLst/>
          </a:prstGeom>
        </p:spPr>
      </p:pic>
      <p:sp>
        <p:nvSpPr>
          <p:cNvPr id="20" name="Textfeld 16">
            <a:extLst>
              <a:ext uri="{FF2B5EF4-FFF2-40B4-BE49-F238E27FC236}">
                <a16:creationId xmlns:a16="http://schemas.microsoft.com/office/drawing/2014/main" id="{77C5F58E-CD24-AA8A-ECFC-DBD5AF063BFA}"/>
              </a:ext>
            </a:extLst>
          </p:cNvPr>
          <p:cNvSpPr txBox="1"/>
          <p:nvPr/>
        </p:nvSpPr>
        <p:spPr>
          <a:xfrm>
            <a:off x="8488333" y="6042587"/>
            <a:ext cx="3054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New </a:t>
            </a:r>
            <a:r>
              <a:rPr lang="de-DE" sz="1400" b="1" dirty="0" err="1"/>
              <a:t>tail</a:t>
            </a:r>
            <a:r>
              <a:rPr lang="de-DE" sz="1400" b="1" dirty="0"/>
              <a:t> </a:t>
            </a:r>
            <a:r>
              <a:rPr lang="de-DE" sz="1400" b="1" dirty="0" err="1"/>
              <a:t>with</a:t>
            </a:r>
            <a:r>
              <a:rPr lang="de-DE" sz="1400" b="1" dirty="0"/>
              <a:t> coverlay</a:t>
            </a:r>
          </a:p>
        </p:txBody>
      </p:sp>
      <p:sp>
        <p:nvSpPr>
          <p:cNvPr id="21" name="Down Arrow 20">
            <a:extLst>
              <a:ext uri="{FF2B5EF4-FFF2-40B4-BE49-F238E27FC236}">
                <a16:creationId xmlns:a16="http://schemas.microsoft.com/office/drawing/2014/main" id="{D6FD4518-6DEB-C4F4-195B-48DA08544604}"/>
              </a:ext>
            </a:extLst>
          </p:cNvPr>
          <p:cNvSpPr/>
          <p:nvPr/>
        </p:nvSpPr>
        <p:spPr bwMode="auto">
          <a:xfrm rot="16200000">
            <a:off x="8305255" y="4486848"/>
            <a:ext cx="283861" cy="971880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833E691-312B-7974-0476-0CAD7D6F48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686" b="95346" l="4016" r="979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897038" y="1950236"/>
            <a:ext cx="4488414" cy="1279415"/>
          </a:xfrm>
          <a:prstGeom prst="rect">
            <a:avLst/>
          </a:prstGeom>
        </p:spPr>
      </p:pic>
      <p:sp>
        <p:nvSpPr>
          <p:cNvPr id="3" name="Textfeld 15">
            <a:extLst>
              <a:ext uri="{FF2B5EF4-FFF2-40B4-BE49-F238E27FC236}">
                <a16:creationId xmlns:a16="http://schemas.microsoft.com/office/drawing/2014/main" id="{6EACA775-3C48-F36A-5472-848A5C594FE0}"/>
              </a:ext>
            </a:extLst>
          </p:cNvPr>
          <p:cNvSpPr txBox="1"/>
          <p:nvPr/>
        </p:nvSpPr>
        <p:spPr>
          <a:xfrm flipH="1">
            <a:off x="9253728" y="5704795"/>
            <a:ext cx="29085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>
                <a:solidFill>
                  <a:srgbClr val="FFFF00"/>
                </a:solidFill>
              </a:rPr>
              <a:t>Perfect</a:t>
            </a:r>
            <a:r>
              <a:rPr lang="de-DE" sz="1200" b="1" dirty="0">
                <a:solidFill>
                  <a:srgbClr val="FFFF00"/>
                </a:solidFill>
              </a:rPr>
              <a:t> </a:t>
            </a:r>
            <a:r>
              <a:rPr lang="de-DE" sz="1200" b="1" dirty="0" err="1">
                <a:solidFill>
                  <a:srgbClr val="FFFF00"/>
                </a:solidFill>
              </a:rPr>
              <a:t>fold</a:t>
            </a:r>
            <a:r>
              <a:rPr lang="de-DE" sz="1200" b="1" dirty="0">
                <a:solidFill>
                  <a:srgbClr val="FFFF00"/>
                </a:solidFill>
              </a:rPr>
              <a:t> </a:t>
            </a:r>
            <a:r>
              <a:rPr lang="de-DE" sz="1200" b="1" dirty="0" err="1">
                <a:solidFill>
                  <a:srgbClr val="FFFF00"/>
                </a:solidFill>
              </a:rPr>
              <a:t>integrity</a:t>
            </a:r>
            <a:r>
              <a:rPr lang="de-DE" sz="1200" b="1" dirty="0">
                <a:solidFill>
                  <a:srgbClr val="FFFF00"/>
                </a:solidFill>
              </a:rPr>
              <a:t> on </a:t>
            </a:r>
            <a:r>
              <a:rPr lang="de-DE" sz="1200" b="1" dirty="0" err="1">
                <a:solidFill>
                  <a:srgbClr val="FFFF00"/>
                </a:solidFill>
              </a:rPr>
              <a:t>pre-series</a:t>
            </a:r>
            <a:endParaRPr lang="de-DE" sz="1200" b="1" dirty="0">
              <a:solidFill>
                <a:srgbClr val="FFFF00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6B7FDD6-A1CA-83BD-71B3-AC441F2420D0}"/>
              </a:ext>
            </a:extLst>
          </p:cNvPr>
          <p:cNvSpPr txBox="1"/>
          <p:nvPr/>
        </p:nvSpPr>
        <p:spPr>
          <a:xfrm flipH="1">
            <a:off x="5444428" y="3714409"/>
            <a:ext cx="21467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rgbClr val="FFFF00"/>
                </a:solidFill>
              </a:rPr>
              <a:t>Cracks on Kickoff </a:t>
            </a:r>
            <a:r>
              <a:rPr lang="de-DE" sz="1200" b="1" dirty="0" err="1">
                <a:solidFill>
                  <a:srgbClr val="FFFF00"/>
                </a:solidFill>
              </a:rPr>
              <a:t>units</a:t>
            </a:r>
            <a:endParaRPr lang="de-DE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317655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Power Project Theme 2011">
  <a:themeElements>
    <a:clrScheme name="Tailored">
      <a:dk1>
        <a:sysClr val="windowText" lastClr="000000"/>
      </a:dk1>
      <a:lt1>
        <a:sysClr val="window" lastClr="FFFFFF"/>
      </a:lt1>
      <a:dk2>
        <a:srgbClr val="123452"/>
      </a:dk2>
      <a:lt2>
        <a:srgbClr val="E0EDF8"/>
      </a:lt2>
      <a:accent1>
        <a:srgbClr val="2254A6"/>
      </a:accent1>
      <a:accent2>
        <a:srgbClr val="9B6261"/>
      </a:accent2>
      <a:accent3>
        <a:srgbClr val="939070"/>
      </a:accent3>
      <a:accent4>
        <a:srgbClr val="60254D"/>
      </a:accent4>
      <a:accent5>
        <a:srgbClr val="9FC6E9"/>
      </a:accent5>
      <a:accent6>
        <a:srgbClr val="8BA7B3"/>
      </a:accent6>
      <a:hlink>
        <a:srgbClr val="3286D2"/>
      </a:hlink>
      <a:folHlink>
        <a:srgbClr val="D99BBA"/>
      </a:folHlink>
    </a:clrScheme>
    <a:fontScheme name="Larissa-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10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10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82926</TotalTime>
  <Words>2397</Words>
  <Application>Microsoft Macintosh PowerPoint</Application>
  <PresentationFormat>Widescreen</PresentationFormat>
  <Paragraphs>431</Paragraphs>
  <Slides>19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Meiryo</vt:lpstr>
      <vt:lpstr>Arial</vt:lpstr>
      <vt:lpstr>Calibri</vt:lpstr>
      <vt:lpstr>Roboto</vt:lpstr>
      <vt:lpstr>Symbol</vt:lpstr>
      <vt:lpstr>Times</vt:lpstr>
      <vt:lpstr>Times New Roman</vt:lpstr>
      <vt:lpstr>Wingdings</vt:lpstr>
      <vt:lpstr>Power Project Theme 2011</vt:lpstr>
      <vt:lpstr>Worksheet</vt:lpstr>
      <vt:lpstr>Hybrids pre-production results for the CMS Outer Tracker Phase-2 Upgrade  G. Blanchot✝1  , M. Abbas1 , I. Ahmed1 , B. Allongue1 , D. Andreou1 , R. Carnesecchi1 , K. Klein2 , M. Kovacs1 , A. Lapornik3 , A. La Rosa1 , M. Lipinski2 , M. Mohammadi Najafabadi1, A. Pauls2, A. Sultan1, P. Szydlik1, A. Zografos1  1 CERN, Route de Meyrin, CH-1211 Geneva 23, Switzerland  2 RWTH Aachen, I. Physikalisches Institut B, Sommerfeldstraße 14, 52056 Aachen, Germany  3 University of Southern Denmark, Alsion 2, 6400 Sønderborg, Denmark</vt:lpstr>
      <vt:lpstr>CMS Outer Tracker Upgrade</vt:lpstr>
      <vt:lpstr>Modules and hybrids</vt:lpstr>
      <vt:lpstr>Front-End Hybrids Challenging Design Constraint</vt:lpstr>
      <vt:lpstr>Production objective</vt:lpstr>
      <vt:lpstr>Addressing contamination issues</vt:lpstr>
      <vt:lpstr>Dimensional control</vt:lpstr>
      <vt:lpstr>Coverlay chipping on PS-FEH</vt:lpstr>
      <vt:lpstr>PS-ROH: brittleness of flexible tails</vt:lpstr>
      <vt:lpstr>BPOL12 Tuning</vt:lpstr>
      <vt:lpstr>Grounding on PS-POH and 2S-SEH</vt:lpstr>
      <vt:lpstr>PS-POH: oscillations</vt:lpstr>
      <vt:lpstr>Gluing delaminations on PSFEH</vt:lpstr>
      <vt:lpstr>Pre-series acceptance</vt:lpstr>
      <vt:lpstr>Conclusion</vt:lpstr>
      <vt:lpstr>Backup slides</vt:lpstr>
      <vt:lpstr>Test system</vt:lpstr>
      <vt:lpstr>Cleanliness requirement</vt:lpstr>
      <vt:lpstr>Two grounding schemes for 2SSEH and PSPOH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Hybrids_TK_Week_17_07_2018</dc:title>
  <dc:creator>nice cern</dc:creator>
  <cp:lastModifiedBy>Georges Blanchot</cp:lastModifiedBy>
  <cp:revision>2399</cp:revision>
  <cp:lastPrinted>2019-05-03T11:00:29Z</cp:lastPrinted>
  <dcterms:created xsi:type="dcterms:W3CDTF">2011-02-14T08:39:59Z</dcterms:created>
  <dcterms:modified xsi:type="dcterms:W3CDTF">2024-10-02T12:17:37Z</dcterms:modified>
</cp:coreProperties>
</file>