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 bookmarkIdSeed="2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1" r:id="rId5"/>
    <p:sldId id="294" r:id="rId6"/>
    <p:sldId id="293" r:id="rId7"/>
    <p:sldId id="334" r:id="rId8"/>
    <p:sldId id="298" r:id="rId9"/>
    <p:sldId id="328" r:id="rId10"/>
    <p:sldId id="331" r:id="rId11"/>
    <p:sldId id="332" r:id="rId12"/>
    <p:sldId id="326" r:id="rId13"/>
    <p:sldId id="333" r:id="rId14"/>
  </p:sldIdLst>
  <p:sldSz cx="9906000" cy="6858000" type="A4"/>
  <p:notesSz cx="6797675" cy="9872663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  <p:embeddedFont>
      <p:font typeface="Segoe UI Historic" panose="020B0502040204020203" pitchFamily="34" charset="0"/>
      <p:regular r:id="rId25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b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3300"/>
    <a:srgbClr val="CCCCCC"/>
    <a:srgbClr val="E7F3F4"/>
    <a:srgbClr val="F3F9FA"/>
    <a:srgbClr val="00FF00"/>
    <a:srgbClr val="FF0000"/>
    <a:srgbClr val="FFFFFF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95408" autoAdjust="0"/>
  </p:normalViewPr>
  <p:slideViewPr>
    <p:cSldViewPr>
      <p:cViewPr varScale="1">
        <p:scale>
          <a:sx n="148" d="100"/>
          <a:sy n="148" d="100"/>
        </p:scale>
        <p:origin x="2010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766" y="-108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3097"/>
          </a:xfrm>
          <a:prstGeom prst="rect">
            <a:avLst/>
          </a:prstGeom>
        </p:spPr>
        <p:txBody>
          <a:bodyPr vert="horz" lIns="87938" tIns="43969" rIns="87938" bIns="4396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94" y="1"/>
            <a:ext cx="2945862" cy="493097"/>
          </a:xfrm>
          <a:prstGeom prst="rect">
            <a:avLst/>
          </a:prstGeom>
        </p:spPr>
        <p:txBody>
          <a:bodyPr vert="horz" lIns="87938" tIns="43969" rIns="87938" bIns="43969" rtlCol="0"/>
          <a:lstStyle>
            <a:lvl1pPr algn="r">
              <a:defRPr sz="1200"/>
            </a:lvl1pPr>
          </a:lstStyle>
          <a:p>
            <a:fld id="{97E99B49-C336-4C82-8B76-AF4CA14C41ED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035"/>
            <a:ext cx="2945862" cy="493097"/>
          </a:xfrm>
          <a:prstGeom prst="rect">
            <a:avLst/>
          </a:prstGeom>
        </p:spPr>
        <p:txBody>
          <a:bodyPr vert="horz" lIns="87938" tIns="43969" rIns="87938" bIns="43969" rtlCol="0" anchor="b"/>
          <a:lstStyle>
            <a:lvl1pPr algn="l">
              <a:defRPr sz="1200"/>
            </a:lvl1pPr>
          </a:lstStyle>
          <a:p>
            <a:r>
              <a:rPr lang="en-GB"/>
              <a:t>FOR CERN INTERNAL USE ONLY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94" y="9378035"/>
            <a:ext cx="2945862" cy="493097"/>
          </a:xfrm>
          <a:prstGeom prst="rect">
            <a:avLst/>
          </a:prstGeom>
        </p:spPr>
        <p:txBody>
          <a:bodyPr vert="horz" lIns="87938" tIns="43969" rIns="87938" bIns="43969" rtlCol="0" anchor="b"/>
          <a:lstStyle>
            <a:lvl1pPr algn="r">
              <a:defRPr sz="1200"/>
            </a:lvl1pPr>
          </a:lstStyle>
          <a:p>
            <a:fld id="{5294F78C-4922-42A6-99B0-0E24C97809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0509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862" cy="49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242" tIns="47621" rIns="95242" bIns="47621" numCol="1" anchor="t" anchorCtr="0" compatLnSpc="1">
            <a:prstTxWarp prst="textNoShape">
              <a:avLst/>
            </a:prstTxWarp>
          </a:bodyPr>
          <a:lstStyle>
            <a:lvl1pPr algn="l" defTabSz="952660">
              <a:defRPr sz="13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1"/>
            <a:ext cx="2945862" cy="49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242" tIns="47621" rIns="95242" bIns="47621" numCol="1" anchor="t" anchorCtr="0" compatLnSpc="1">
            <a:prstTxWarp prst="textNoShape">
              <a:avLst/>
            </a:prstTxWarp>
          </a:bodyPr>
          <a:lstStyle>
            <a:lvl1pPr algn="r" defTabSz="952660">
              <a:defRPr sz="13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27075" y="741363"/>
            <a:ext cx="5345113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984" y="4687487"/>
            <a:ext cx="5435708" cy="44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242" tIns="47621" rIns="95242" bIns="476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035"/>
            <a:ext cx="2945862" cy="49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242" tIns="47621" rIns="95242" bIns="47621" numCol="1" anchor="b" anchorCtr="0" compatLnSpc="1">
            <a:prstTxWarp prst="textNoShape">
              <a:avLst/>
            </a:prstTxWarp>
          </a:bodyPr>
          <a:lstStyle>
            <a:lvl1pPr algn="l" defTabSz="952660">
              <a:defRPr sz="1300" b="0">
                <a:solidFill>
                  <a:schemeClr val="tx1"/>
                </a:solidFill>
              </a:defRPr>
            </a:lvl1pPr>
          </a:lstStyle>
          <a:p>
            <a:r>
              <a:rPr lang="en-GB"/>
              <a:t>FOR CERN INTERNAL USE ONLY</a:t>
            </a: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378035"/>
            <a:ext cx="2945862" cy="49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242" tIns="47621" rIns="95242" bIns="47621" numCol="1" anchor="b" anchorCtr="0" compatLnSpc="1">
            <a:prstTxWarp prst="textNoShape">
              <a:avLst/>
            </a:prstTxWarp>
          </a:bodyPr>
          <a:lstStyle>
            <a:lvl1pPr algn="r" defTabSz="952660">
              <a:defRPr sz="1300" b="0">
                <a:solidFill>
                  <a:schemeClr val="tx1"/>
                </a:solidFill>
              </a:defRPr>
            </a:lvl1pPr>
          </a:lstStyle>
          <a:p>
            <a:fld id="{8374E6B5-3FF2-4A83-99CC-349AFB12DE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002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71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65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59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31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71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4E6B5-3FF2-4A83-99CC-349AFB12DE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1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525344"/>
            <a:ext cx="2311400" cy="476250"/>
          </a:xfrm>
        </p:spPr>
        <p:txBody>
          <a:bodyPr/>
          <a:lstStyle>
            <a:lvl1pPr>
              <a:defRPr sz="1200" b="0"/>
            </a:lvl1pPr>
          </a:lstStyle>
          <a:p>
            <a:fld id="{C523390B-820B-47E3-B9D6-5D26E2453FB1}" type="datetime1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525344"/>
            <a:ext cx="3136900" cy="476250"/>
          </a:xfrm>
        </p:spPr>
        <p:txBody>
          <a:bodyPr/>
          <a:lstStyle>
            <a:lvl1pPr>
              <a:defRPr sz="1200" b="0"/>
            </a:lvl1pPr>
          </a:lstStyle>
          <a:p>
            <a:r>
              <a:rPr lang="en-GB"/>
              <a:t>FOR CERN INTERNAL USE ONLY - S. Meroli EN-EL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77125" y="6525344"/>
            <a:ext cx="2311400" cy="476250"/>
          </a:xfrm>
        </p:spPr>
        <p:txBody>
          <a:bodyPr/>
          <a:lstStyle>
            <a:lvl1pPr>
              <a:defRPr sz="1200" b="0"/>
            </a:lvl1pPr>
          </a:lstStyle>
          <a:p>
            <a:fld id="{45849DCE-4BDB-48C8-8273-FF104E18B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4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VLPlus.pdf - Adobe Reader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9384" y="3738"/>
            <a:ext cx="1496616" cy="5645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SzPct val="100000"/>
              <a:defRPr/>
            </a:lvl2pPr>
            <a:lvl3pPr>
              <a:buSzPct val="100000"/>
              <a:defRPr/>
            </a:lvl3pPr>
            <a:lvl4pPr>
              <a:buSzPct val="100000"/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53336"/>
            <a:ext cx="1289348" cy="476250"/>
          </a:xfrm>
        </p:spPr>
        <p:txBody>
          <a:bodyPr/>
          <a:lstStyle>
            <a:lvl1pPr>
              <a:defRPr sz="1200" b="0"/>
            </a:lvl1pPr>
          </a:lstStyle>
          <a:p>
            <a:fld id="{584650E3-E3EB-49D1-A359-CA29EB4A011D}" type="datetime1">
              <a:rPr lang="en-US" smtClean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32920" y="6453336"/>
            <a:ext cx="4577060" cy="476250"/>
          </a:xfrm>
        </p:spPr>
        <p:txBody>
          <a:bodyPr/>
          <a:lstStyle>
            <a:lvl1pPr>
              <a:defRPr sz="1200" b="0"/>
            </a:lvl1pPr>
          </a:lstStyle>
          <a:p>
            <a:r>
              <a:rPr lang="en-GB"/>
              <a:t>FOR CERN INTERNAL USE ONLY - S. Meroli EN-EL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85447" y="6453336"/>
            <a:ext cx="803077" cy="476250"/>
          </a:xfrm>
        </p:spPr>
        <p:txBody>
          <a:bodyPr/>
          <a:lstStyle>
            <a:lvl1pPr>
              <a:defRPr sz="1200" b="0"/>
            </a:lvl1pPr>
          </a:lstStyle>
          <a:p>
            <a:fld id="{48C81EF2-97E5-407A-AAAE-E18FE99727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4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37126"/>
            <a:ext cx="2311400" cy="476250"/>
          </a:xfrm>
        </p:spPr>
        <p:txBody>
          <a:bodyPr/>
          <a:lstStyle/>
          <a:p>
            <a:fld id="{11FFF4B7-AEE2-4F78-8213-D10F7BAD059C}" type="datetime1">
              <a:rPr lang="en-US" smtClean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37126"/>
            <a:ext cx="3800698" cy="476250"/>
          </a:xfrm>
        </p:spPr>
        <p:txBody>
          <a:bodyPr/>
          <a:lstStyle/>
          <a:p>
            <a:r>
              <a:rPr lang="en-GB" dirty="0"/>
              <a:t>FOR CERN INTERNAL USE ONLY - S. Meroli EN-EL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77125" y="6337126"/>
            <a:ext cx="2311400" cy="476250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95302" y="1260000"/>
            <a:ext cx="8911960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6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7ECFD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" y="44450"/>
            <a:ext cx="98679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454800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fld id="{E73BE1A2-383C-4EE1-A90C-F70B6D53D6BA}" type="datetime1">
              <a:rPr lang="en-US" smtClean="0"/>
              <a:t>10/2/2024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454800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FOR CERN INTERNAL USE ONLY - S. Meroli EN-EL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77125" y="6454800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5899E9C-337B-4871-8D7B-0358F44DD1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765175"/>
            <a:ext cx="9906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Ctr="1"/>
          <a:lstStyle/>
          <a:p>
            <a:endParaRPr lang="en-GB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836613"/>
            <a:ext cx="9906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Ctr="1"/>
          <a:lstStyle/>
          <a:p>
            <a:endParaRPr lang="en-GB"/>
          </a:p>
        </p:txBody>
      </p:sp>
      <p:sp>
        <p:nvSpPr>
          <p:cNvPr id="1035" name="Oval 11"/>
          <p:cNvSpPr>
            <a:spLocks noChangeAspect="1" noChangeArrowheads="1"/>
          </p:cNvSpPr>
          <p:nvPr userDrawn="1"/>
        </p:nvSpPr>
        <p:spPr bwMode="auto">
          <a:xfrm>
            <a:off x="8482013" y="585788"/>
            <a:ext cx="193675" cy="1793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6" name="Oval 12"/>
          <p:cNvSpPr>
            <a:spLocks noChangeAspect="1" noChangeArrowheads="1"/>
          </p:cNvSpPr>
          <p:nvPr userDrawn="1"/>
        </p:nvSpPr>
        <p:spPr bwMode="auto">
          <a:xfrm>
            <a:off x="8575675" y="657225"/>
            <a:ext cx="193675" cy="179388"/>
          </a:xfrm>
          <a:prstGeom prst="ellipse">
            <a:avLst/>
          </a:prstGeom>
          <a:noFill/>
          <a:ln w="19050" algn="ctr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8728186" y="549275"/>
            <a:ext cx="1093569" cy="25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Ctr="1">
            <a:spAutoFit/>
          </a:bodyPr>
          <a:lstStyle/>
          <a:p>
            <a:r>
              <a:rPr lang="en-GB" i="1" dirty="0">
                <a:solidFill>
                  <a:srgbClr val="000099"/>
                </a:solidFill>
              </a:rPr>
              <a:t>Versatile Link</a:t>
            </a:r>
            <a:r>
              <a:rPr lang="en-GB" sz="1600" i="1" baseline="30000" dirty="0">
                <a:solidFill>
                  <a:srgbClr val="FF0000"/>
                </a:solidFill>
              </a:rPr>
              <a:t>+</a:t>
            </a:r>
            <a:endParaRPr lang="en-US" i="1" baseline="30000" dirty="0">
              <a:solidFill>
                <a:srgbClr val="00009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4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Century Gothic" panose="020B0502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Century Gothic" panose="020B0502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Century Gothic" panose="020B0502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Century Gothic" panose="020B0502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Arial" charset="0"/>
        <a:buChar char="●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28625" y="1382713"/>
            <a:ext cx="8893175" cy="4854575"/>
          </a:xfrm>
        </p:spPr>
        <p:txBody>
          <a:bodyPr/>
          <a:lstStyle/>
          <a:p>
            <a:r>
              <a:rPr lang="en-GB" dirty="0"/>
              <a:t>Versatile Link Plus Status Report</a:t>
            </a:r>
            <a:br>
              <a:rPr lang="en-GB" dirty="0"/>
            </a:br>
            <a:r>
              <a:rPr lang="en-GB" dirty="0"/>
              <a:t>WP5 – Passive Components</a:t>
            </a:r>
            <a:br>
              <a:rPr lang="en-GB" dirty="0"/>
            </a:br>
            <a:br>
              <a:rPr lang="en-GB" sz="2000" dirty="0"/>
            </a:br>
            <a:r>
              <a:rPr lang="en-GB" sz="2000" dirty="0"/>
              <a:t>Jorge Rodriguez Fernandez</a:t>
            </a:r>
            <a:br>
              <a:rPr lang="en-GB" sz="2000" dirty="0"/>
            </a:br>
            <a:r>
              <a:rPr lang="en-GB" sz="2000" dirty="0"/>
              <a:t>02 October 2024</a:t>
            </a:r>
            <a:br>
              <a:rPr lang="en-GB" sz="2000" dirty="0"/>
            </a:br>
            <a:r>
              <a:rPr lang="en-GB" sz="2000" dirty="0"/>
              <a:t>CERN EN-EL-FO</a:t>
            </a:r>
            <a:br>
              <a:rPr lang="en-GB" sz="2000" dirty="0"/>
            </a:br>
            <a:br>
              <a:rPr lang="en-GB" sz="2000" dirty="0"/>
            </a:br>
            <a:br>
              <a:rPr lang="en-GB" sz="2000" dirty="0"/>
            </a:br>
            <a:br>
              <a:rPr lang="en-GB" sz="2000" dirty="0"/>
            </a:br>
            <a:endParaRPr lang="en-US" sz="2000" dirty="0"/>
          </a:p>
        </p:txBody>
      </p:sp>
      <p:pic>
        <p:nvPicPr>
          <p:cNvPr id="2" name="Picture 1" descr="logoVLSpecs.pdf - Adobe Reader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1583" y="855762"/>
            <a:ext cx="3230513" cy="1235625"/>
          </a:xfrm>
          <a:prstGeom prst="rect">
            <a:avLst/>
          </a:prstGeom>
        </p:spPr>
      </p:pic>
      <p:sp>
        <p:nvSpPr>
          <p:cNvPr id="4" name="Line 1"/>
          <p:cNvSpPr>
            <a:spLocks noChangeShapeType="1"/>
          </p:cNvSpPr>
          <p:nvPr/>
        </p:nvSpPr>
        <p:spPr bwMode="auto">
          <a:xfrm>
            <a:off x="0" y="4580582"/>
            <a:ext cx="9906000" cy="111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4652020"/>
            <a:ext cx="9906000" cy="1116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  <p:sp>
        <p:nvSpPr>
          <p:cNvPr id="6" name="Oval 3"/>
          <p:cNvSpPr>
            <a:spLocks/>
          </p:cNvSpPr>
          <p:nvPr/>
        </p:nvSpPr>
        <p:spPr bwMode="auto">
          <a:xfrm>
            <a:off x="8481529" y="4400872"/>
            <a:ext cx="193477" cy="17971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  <p:sp>
        <p:nvSpPr>
          <p:cNvPr id="7" name="Oval 4"/>
          <p:cNvSpPr>
            <a:spLocks/>
          </p:cNvSpPr>
          <p:nvPr/>
        </p:nvSpPr>
        <p:spPr bwMode="auto">
          <a:xfrm>
            <a:off x="8574640" y="4472309"/>
            <a:ext cx="194685" cy="179710"/>
          </a:xfrm>
          <a:prstGeom prst="ellips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DE003-9603-4842-D6D1-A8F01CFA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Conclusions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3BC755-839E-F6F8-4DB0-202B98EC4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4550" y="6337126"/>
            <a:ext cx="4016722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36C349-AD29-4065-D5E5-E4FA3DD04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2CDB8A-3EB1-AF6D-2DF0-6AA857ED1C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/>
              <a:t>Prototype phase </a:t>
            </a:r>
            <a:r>
              <a:rPr lang="en-GB" sz="1800" b="0" kern="0" dirty="0"/>
              <a:t>is complete, </a:t>
            </a:r>
            <a:r>
              <a:rPr lang="en-GB" sz="1800" b="1" kern="0" dirty="0"/>
              <a:t>ready for series production</a:t>
            </a:r>
            <a:r>
              <a:rPr lang="en-GB" sz="1800" b="0" kern="0" dirty="0"/>
              <a:t>.</a:t>
            </a:r>
            <a:endParaRPr lang="en-GB" sz="1800" b="1" kern="0" dirty="0"/>
          </a:p>
          <a:p>
            <a:pPr lvl="1"/>
            <a:r>
              <a:rPr lang="en-GB" sz="1400" dirty="0"/>
              <a:t>Orders are slowly arriving and are under analysis.</a:t>
            </a:r>
            <a:endParaRPr lang="en-GB" sz="1400" kern="0" dirty="0"/>
          </a:p>
          <a:p>
            <a:pPr marL="0" indent="0">
              <a:buNone/>
            </a:pPr>
            <a:endParaRPr lang="en-GB" sz="1800" b="0" kern="0" dirty="0"/>
          </a:p>
          <a:p>
            <a:r>
              <a:rPr lang="en-GB" sz="1800" b="0" kern="0" dirty="0"/>
              <a:t>Still </a:t>
            </a:r>
            <a:r>
              <a:rPr lang="en-GB" sz="1800" b="1" kern="0" dirty="0"/>
              <a:t>missing vision on the series production </a:t>
            </a:r>
            <a:r>
              <a:rPr lang="en-GB" sz="1800" b="0" kern="0" dirty="0"/>
              <a:t>of some subdetectors:</a:t>
            </a:r>
            <a:endParaRPr lang="en-GB" sz="1800" dirty="0"/>
          </a:p>
          <a:p>
            <a:pPr lvl="1"/>
            <a:r>
              <a:rPr lang="en-GB" sz="1200" dirty="0"/>
              <a:t>ATLAS ITK PIXEL</a:t>
            </a:r>
          </a:p>
          <a:p>
            <a:pPr lvl="1"/>
            <a:r>
              <a:rPr lang="en-GB" sz="1200" dirty="0"/>
              <a:t>ATLAS LAR</a:t>
            </a:r>
          </a:p>
          <a:p>
            <a:pPr lvl="1"/>
            <a:r>
              <a:rPr lang="en-GB" sz="1200" dirty="0"/>
              <a:t>CMS BTL</a:t>
            </a:r>
          </a:p>
          <a:p>
            <a:pPr lvl="1"/>
            <a:r>
              <a:rPr lang="en-GB" sz="1200" dirty="0"/>
              <a:t>CMS HGCAL</a:t>
            </a:r>
          </a:p>
          <a:p>
            <a:pPr lvl="1"/>
            <a:r>
              <a:rPr lang="en-GB" sz="1200" dirty="0"/>
              <a:t>CMS OT BAREL</a:t>
            </a:r>
          </a:p>
          <a:p>
            <a:pPr lvl="1"/>
            <a:endParaRPr lang="en-GB" sz="1600" b="0" kern="0" dirty="0"/>
          </a:p>
          <a:p>
            <a:pPr marL="457200" lvl="1" indent="0" algn="ctr">
              <a:buNone/>
            </a:pPr>
            <a:r>
              <a:rPr lang="en-GB" sz="1400" b="1" dirty="0">
                <a:ea typeface="+mn-ea"/>
                <a:cs typeface="+mn-cs"/>
              </a:rPr>
              <a:t>Required to prepare a well-organised plan and allocate resources appropriately.  </a:t>
            </a:r>
          </a:p>
          <a:p>
            <a:pPr marL="457200" lvl="1" indent="0" algn="ctr">
              <a:buNone/>
            </a:pPr>
            <a:r>
              <a:rPr lang="en-GB" sz="1400" b="1" dirty="0">
                <a:ea typeface="+mn-ea"/>
                <a:cs typeface="+mn-cs"/>
              </a:rPr>
              <a:t>Necessary to understand what are the showstoppers  in order to find possible solutions.</a:t>
            </a:r>
          </a:p>
          <a:p>
            <a:pPr marL="457200" lvl="1" indent="0">
              <a:buNone/>
            </a:pPr>
            <a:endParaRPr lang="en-GB" sz="1400" dirty="0">
              <a:ea typeface="+mn-ea"/>
              <a:cs typeface="+mn-cs"/>
            </a:endParaRPr>
          </a:p>
          <a:p>
            <a:r>
              <a:rPr lang="en-GB" sz="1800" b="1" dirty="0">
                <a:ea typeface="+mn-ea"/>
                <a:cs typeface="+mn-cs"/>
              </a:rPr>
              <a:t>Good quality of the components </a:t>
            </a:r>
            <a:r>
              <a:rPr lang="en-GB" sz="1800" dirty="0">
                <a:ea typeface="+mn-ea"/>
                <a:cs typeface="+mn-cs"/>
              </a:rPr>
              <a:t>highlighted by the QC performed at CERN.</a:t>
            </a:r>
          </a:p>
          <a:p>
            <a:endParaRPr lang="en-GB" sz="1800" dirty="0"/>
          </a:p>
          <a:p>
            <a:r>
              <a:rPr lang="en-GB" sz="1800" dirty="0"/>
              <a:t>Too many length and connector modifications received, </a:t>
            </a:r>
            <a:r>
              <a:rPr lang="en-GB" sz="1800" b="1" dirty="0"/>
              <a:t>subdetector should start to freeze the designs</a:t>
            </a:r>
            <a:r>
              <a:rPr lang="en-GB" sz="1800" dirty="0"/>
              <a:t>.</a:t>
            </a:r>
          </a:p>
          <a:p>
            <a:endParaRPr lang="en-GB" sz="1800" dirty="0"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F0C80-1FD9-5456-BAAC-1F3B5CDC2071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46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103D3-5ED2-4B15-ADAC-D989983B5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2541F-B5B1-43DF-BD2C-64F1FAF8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4550" y="6337126"/>
            <a:ext cx="4232746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B87E84-5CFD-415E-BB9A-5A51EC607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964AE-605A-4F4E-96AF-B721357F8DB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Introducing WP5</a:t>
            </a:r>
          </a:p>
          <a:p>
            <a:r>
              <a:rPr lang="en-US" b="1" dirty="0"/>
              <a:t>Contract readiness.</a:t>
            </a:r>
            <a:endParaRPr lang="en-US" dirty="0"/>
          </a:p>
          <a:p>
            <a:r>
              <a:rPr lang="en-US" b="1" dirty="0"/>
              <a:t>Update from the subdetectors.</a:t>
            </a:r>
          </a:p>
          <a:p>
            <a:r>
              <a:rPr lang="en-US" b="1" dirty="0"/>
              <a:t>Subdetector planning update.</a:t>
            </a:r>
          </a:p>
          <a:p>
            <a:r>
              <a:rPr lang="en-US" b="1" dirty="0"/>
              <a:t>QC.</a:t>
            </a:r>
          </a:p>
          <a:p>
            <a:r>
              <a:rPr lang="en-US" b="1" dirty="0"/>
              <a:t>Modification Requests.</a:t>
            </a:r>
          </a:p>
          <a:p>
            <a:pPr marL="0" indent="0">
              <a:buNone/>
            </a:pPr>
            <a:endParaRPr lang="en-US" b="1" dirty="0"/>
          </a:p>
          <a:p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13D44A-FA79-C5C5-18E1-45A2E07D32D1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6333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9436B-9C3B-48BC-A720-37982B26E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Introducing WP5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33AEF-2FDB-4EFA-B4D8-E2EA319DB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1052737"/>
            <a:ext cx="9073008" cy="3672407"/>
          </a:xfrm>
        </p:spPr>
        <p:txBody>
          <a:bodyPr/>
          <a:lstStyle/>
          <a:p>
            <a:r>
              <a:rPr lang="en-GB" sz="1800" b="1" kern="1200" dirty="0"/>
              <a:t>Defining a cabling plant optimized to meet the specific requirements of the CMS and ATLAS subdetectors</a:t>
            </a:r>
          </a:p>
          <a:p>
            <a:endParaRPr lang="en-GB" sz="1800" b="1" kern="1200" dirty="0"/>
          </a:p>
          <a:p>
            <a:endParaRPr lang="en-GB" sz="1800" b="1" kern="1200" dirty="0"/>
          </a:p>
          <a:p>
            <a:endParaRPr lang="en-GB" sz="1800" b="1" kern="1200" dirty="0"/>
          </a:p>
          <a:p>
            <a:endParaRPr lang="en-GB" sz="1800" b="1" kern="1200" dirty="0"/>
          </a:p>
          <a:p>
            <a:pPr lvl="1"/>
            <a:endParaRPr lang="en-GB" sz="1400" dirty="0">
              <a:solidFill>
                <a:srgbClr val="000000"/>
              </a:solidFill>
            </a:endParaRPr>
          </a:p>
          <a:p>
            <a:pPr lvl="1"/>
            <a:endParaRPr lang="en-GB" sz="1400" b="0" i="0" u="none" strike="noStrike" baseline="0" dirty="0">
              <a:solidFill>
                <a:srgbClr val="000000"/>
              </a:solidFill>
            </a:endParaRPr>
          </a:p>
          <a:p>
            <a:pPr lvl="1"/>
            <a:endParaRPr lang="en-GB" sz="1400" dirty="0">
              <a:solidFill>
                <a:srgbClr val="000000"/>
              </a:solidFill>
            </a:endParaRPr>
          </a:p>
          <a:p>
            <a:pPr lvl="1"/>
            <a:endParaRPr lang="en-GB" sz="1400" dirty="0">
              <a:solidFill>
                <a:srgbClr val="000000"/>
              </a:solidFill>
            </a:endParaRPr>
          </a:p>
          <a:p>
            <a:pPr lvl="1"/>
            <a:endParaRPr lang="en-GB" sz="1400" dirty="0">
              <a:solidFill>
                <a:srgbClr val="000000"/>
              </a:solidFill>
            </a:endParaRPr>
          </a:p>
          <a:p>
            <a:pPr lvl="1"/>
            <a:endParaRPr lang="en-GB" sz="1400" b="0" i="0" u="none" strike="noStrike" baseline="0" dirty="0">
              <a:solidFill>
                <a:srgbClr val="000000"/>
              </a:solidFill>
            </a:endParaRPr>
          </a:p>
          <a:p>
            <a:pPr lvl="1"/>
            <a:endParaRPr lang="en-GB" dirty="0">
              <a:solidFill>
                <a:srgbClr val="000000"/>
              </a:solidFill>
            </a:endParaRPr>
          </a:p>
          <a:p>
            <a:r>
              <a:rPr lang="en-GB" sz="1800" b="1" dirty="0">
                <a:latin typeface="Century Gothic" panose="020B0502020202020204" pitchFamily="34" charset="0"/>
              </a:rPr>
              <a:t>Versatile Link Plus project requires the development of a radiation resistant data link:</a:t>
            </a:r>
          </a:p>
          <a:p>
            <a:pPr lvl="1"/>
            <a:r>
              <a:rPr lang="en-GB" sz="1400" b="0" dirty="0">
                <a:latin typeface="Century Gothic" panose="020B0502020202020204" pitchFamily="34" charset="0"/>
              </a:rPr>
              <a:t>Up to 10 Gb/s data rate upstream and 2.5 Gb/s downstream over </a:t>
            </a:r>
            <a:r>
              <a:rPr lang="en-GB" sz="1400" dirty="0"/>
              <a:t>~</a:t>
            </a:r>
            <a:r>
              <a:rPr lang="en-GB" sz="1400" b="0" dirty="0">
                <a:latin typeface="Century Gothic" panose="020B0502020202020204" pitchFamily="34" charset="0"/>
              </a:rPr>
              <a:t>100m</a:t>
            </a:r>
          </a:p>
          <a:p>
            <a:pPr lvl="1"/>
            <a:r>
              <a:rPr lang="en-GB" sz="1400" b="0" dirty="0">
                <a:latin typeface="Century Gothic" panose="020B0502020202020204" pitchFamily="34" charset="0"/>
              </a:rPr>
              <a:t>Based on Multi-Mode </a:t>
            </a:r>
            <a:r>
              <a:rPr lang="en-GB" sz="1400" dirty="0"/>
              <a:t>F</a:t>
            </a:r>
            <a:r>
              <a:rPr lang="en-GB" sz="1400" b="0" dirty="0">
                <a:latin typeface="Century Gothic" panose="020B0502020202020204" pitchFamily="34" charset="0"/>
              </a:rPr>
              <a:t>ibres (MMF) operating with a centre wavelength of 850 nm</a:t>
            </a:r>
          </a:p>
          <a:p>
            <a:pPr lvl="1"/>
            <a:r>
              <a:rPr lang="en-GB" sz="1400" b="0" dirty="0">
                <a:latin typeface="Century Gothic" panose="020B0502020202020204" pitchFamily="34" charset="0"/>
              </a:rPr>
              <a:t>Concatenation of different types of fibres suited for different radiation levels</a:t>
            </a:r>
            <a:endParaRPr lang="en-GB" sz="1400" b="0" strike="sngStrike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940BB-D88C-406C-BC99-F6B32A5C3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8784" y="6453336"/>
            <a:ext cx="4217020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71800F4-691B-4422-B7DE-F7958FA4A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02/10/2024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8A903C-36F9-46B9-94BA-38EFFEF44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460624-674A-30EC-CEAE-794D94956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624" y="1826924"/>
            <a:ext cx="5832648" cy="196211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5F1E9DC-710D-A0F4-4C8B-40741FF3E393}"/>
              </a:ext>
            </a:extLst>
          </p:cNvPr>
          <p:cNvCxnSpPr>
            <a:cxnSpLocks/>
          </p:cNvCxnSpPr>
          <p:nvPr/>
        </p:nvCxnSpPr>
        <p:spPr bwMode="auto">
          <a:xfrm>
            <a:off x="4520952" y="1826924"/>
            <a:ext cx="0" cy="1962116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3D003D3-10E7-D577-B3C7-313B4EA413A5}"/>
              </a:ext>
            </a:extLst>
          </p:cNvPr>
          <p:cNvSpPr txBox="1"/>
          <p:nvPr/>
        </p:nvSpPr>
        <p:spPr>
          <a:xfrm>
            <a:off x="1568624" y="3791362"/>
            <a:ext cx="35691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1400" b="0" dirty="0">
                <a:solidFill>
                  <a:schemeClr val="tx1"/>
                </a:solidFill>
                <a:latin typeface="Century Gothic" panose="020B0502020202020204" pitchFamily="34" charset="0"/>
              </a:rPr>
              <a:t>Harsh environment</a:t>
            </a:r>
          </a:p>
          <a:p>
            <a:pPr marL="628650" lvl="1" indent="-1714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b="0" dirty="0">
                <a:solidFill>
                  <a:schemeClr val="tx1"/>
                </a:solidFill>
                <a:latin typeface="Century Gothic" panose="020B0502020202020204" pitchFamily="34" charset="0"/>
              </a:rPr>
              <a:t>Temperature down to -35C</a:t>
            </a:r>
          </a:p>
          <a:p>
            <a:pPr marL="628650" lvl="1" indent="-1714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b="0" dirty="0">
                <a:solidFill>
                  <a:schemeClr val="tx1"/>
                </a:solidFill>
                <a:latin typeface="Century Gothic" panose="020B0502020202020204" pitchFamily="34" charset="0"/>
              </a:rPr>
              <a:t>Magnetic field up to 4T</a:t>
            </a:r>
          </a:p>
          <a:p>
            <a:pPr marL="628650" lvl="1" indent="-1714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b="0" dirty="0">
                <a:solidFill>
                  <a:schemeClr val="tx1"/>
                </a:solidFill>
                <a:latin typeface="Century Gothic" panose="020B0502020202020204" pitchFamily="34" charset="0"/>
              </a:rPr>
              <a:t>Radiation dose up to 1 </a:t>
            </a:r>
            <a:r>
              <a:rPr lang="en-US" b="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MGy</a:t>
            </a:r>
            <a:endParaRPr lang="en-US" b="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E943EB-5BD5-A7DB-2F8C-1588D0408C28}"/>
              </a:ext>
            </a:extLst>
          </p:cNvPr>
          <p:cNvSpPr txBox="1"/>
          <p:nvPr/>
        </p:nvSpPr>
        <p:spPr>
          <a:xfrm>
            <a:off x="4736976" y="3769876"/>
            <a:ext cx="335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1400" b="0" dirty="0">
                <a:solidFill>
                  <a:schemeClr val="tx1"/>
                </a:solidFill>
                <a:latin typeface="Century Gothic" panose="020B0502020202020204" pitchFamily="34" charset="0"/>
              </a:rPr>
              <a:t>Standard industrial environment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400" b="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2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4C9C645-CCF6-1334-EAF7-A3A2E9FF99AE}"/>
              </a:ext>
            </a:extLst>
          </p:cNvPr>
          <p:cNvSpPr txBox="1"/>
          <p:nvPr/>
        </p:nvSpPr>
        <p:spPr>
          <a:xfrm>
            <a:off x="248764" y="924797"/>
            <a:ext cx="542431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Patch Cords </a:t>
            </a: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supplied through </a:t>
            </a:r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Dedicated contract awarded in Sept 2022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Flexible catalogue to take into account the diverse and specific needs of each subdetectors... still trying to be as standard as possible. 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Competitive prices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US </a:t>
            </a:r>
            <a:r>
              <a:rPr lang="en-US" sz="1600" b="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Conec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 connectors, convention &amp; radiation resistant fibres</a:t>
            </a:r>
            <a:endParaRPr lang="en-US" sz="1800" b="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endParaRPr lang="en-US" sz="1800" b="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285750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GB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Trunk cables supplied through the CERN frame contracts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US </a:t>
            </a:r>
            <a:r>
              <a:rPr lang="en-US" sz="1600" b="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Conec</a:t>
            </a:r>
            <a:r>
              <a:rPr lang="en-US" sz="1600" b="0" dirty="0">
                <a:solidFill>
                  <a:schemeClr val="tx1"/>
                </a:solidFill>
                <a:latin typeface="Century Gothic" panose="020B0502020202020204" pitchFamily="34" charset="0"/>
              </a:rPr>
              <a:t> connectors, convention fibres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endParaRPr lang="en-GB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Font typeface="Arial" charset="0"/>
              <a:buChar char="●"/>
            </a:pPr>
            <a:endParaRPr lang="en-US" sz="1800" b="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A20A20-AD0D-4E8E-82AA-6AEADE0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Procurement Strategy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DDF7F-2494-4EA4-80BD-E63FA85AE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4768" y="6453336"/>
            <a:ext cx="5688632" cy="476250"/>
          </a:xfrm>
        </p:spPr>
        <p:txBody>
          <a:bodyPr/>
          <a:lstStyle/>
          <a:p>
            <a:pPr algn="l"/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47CE6682-D0AE-41DA-8B7D-1B3889957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02/10/2024</a:t>
            </a:r>
          </a:p>
          <a:p>
            <a:endParaRPr lang="en-US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C640CE03-2CB8-41A2-BB68-6122A98A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81EF2-97E5-407A-AAAE-E18FE997278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44F013A-DA29-F6E1-BE6D-1CAB42CE6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150" y="1322694"/>
            <a:ext cx="3667581" cy="20598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94D68F-C565-01F3-51DF-3233AB844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176" y="3933056"/>
            <a:ext cx="2254221" cy="23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6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06655-D844-47D8-BA0C-1304211A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Readiness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FDA9FC-3561-4842-B8E0-460017F25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CADDBE8-7602-42ED-414F-A7674C9D5757}"/>
              </a:ext>
            </a:extLst>
          </p:cNvPr>
          <p:cNvSpPr txBox="1">
            <a:spLocks/>
          </p:cNvSpPr>
          <p:nvPr/>
        </p:nvSpPr>
        <p:spPr>
          <a:xfrm>
            <a:off x="344487" y="1823437"/>
            <a:ext cx="3168353" cy="19291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Q4 deliverables: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b="0" kern="0" dirty="0">
                <a:solidFill>
                  <a:srgbClr val="00CC00"/>
                </a:solidFill>
              </a:rPr>
              <a:t>Pre-series validation completed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b="0" kern="0" dirty="0">
                <a:solidFill>
                  <a:srgbClr val="00CC00"/>
                </a:solidFill>
              </a:rPr>
              <a:t>Start series production</a:t>
            </a:r>
          </a:p>
          <a:p>
            <a:pPr marL="0" indent="0">
              <a:buNone/>
            </a:pPr>
            <a:endParaRPr lang="en-GB" sz="1400" b="0" i="1" kern="0" dirty="0">
              <a:solidFill>
                <a:srgbClr val="FFC000"/>
              </a:solidFill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823A15E1-91F1-FF13-20E9-74420C744010}"/>
              </a:ext>
            </a:extLst>
          </p:cNvPr>
          <p:cNvSpPr txBox="1">
            <a:spLocks/>
          </p:cNvSpPr>
          <p:nvPr/>
        </p:nvSpPr>
        <p:spPr>
          <a:xfrm>
            <a:off x="3440833" y="1823437"/>
            <a:ext cx="3456384" cy="2241219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Q1 deliverables: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b="0" kern="0" dirty="0">
                <a:solidFill>
                  <a:srgbClr val="00CC00"/>
                </a:solidFill>
              </a:rPr>
              <a:t>Series production follow 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400" b="0" kern="0" dirty="0">
                <a:solidFill>
                  <a:srgbClr val="00CC00"/>
                </a:solidFill>
              </a:rPr>
              <a:t>Request subdetectors planning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0EAD7995-682A-2932-07BA-D3F9ED0F968D}"/>
              </a:ext>
            </a:extLst>
          </p:cNvPr>
          <p:cNvSpPr txBox="1">
            <a:spLocks/>
          </p:cNvSpPr>
          <p:nvPr/>
        </p:nvSpPr>
        <p:spPr>
          <a:xfrm>
            <a:off x="6609187" y="1823437"/>
            <a:ext cx="3024334" cy="224121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342900" indent="-3429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1800" b="0" kern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400" b="1" kern="1200" dirty="0"/>
              <a:t>Q3 deliverables: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b="0" kern="0" dirty="0">
                <a:solidFill>
                  <a:srgbClr val="00CC00"/>
                </a:solidFill>
              </a:rPr>
              <a:t>Series production follow up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1400" b="0" kern="0" dirty="0">
                <a:solidFill>
                  <a:srgbClr val="FFC000"/>
                </a:solidFill>
              </a:rPr>
              <a:t>Analyse subdetector replies</a:t>
            </a:r>
          </a:p>
        </p:txBody>
      </p:sp>
      <p:sp>
        <p:nvSpPr>
          <p:cNvPr id="14" name="Arrow: Right 26">
            <a:extLst>
              <a:ext uri="{FF2B5EF4-FFF2-40B4-BE49-F238E27FC236}">
                <a16:creationId xmlns:a16="http://schemas.microsoft.com/office/drawing/2014/main" id="{72DEF7FD-6BCA-9FE5-4977-0E496E11C545}"/>
              </a:ext>
            </a:extLst>
          </p:cNvPr>
          <p:cNvSpPr/>
          <p:nvPr/>
        </p:nvSpPr>
        <p:spPr>
          <a:xfrm>
            <a:off x="344488" y="1292356"/>
            <a:ext cx="8712968" cy="244554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marL="9525" indent="0">
              <a:spcBef>
                <a:spcPts val="1000"/>
              </a:spcBef>
              <a:spcAft>
                <a:spcPts val="600"/>
              </a:spcAft>
              <a:buNone/>
            </a:pPr>
            <a:r>
              <a:rPr lang="en-GB" sz="200" b="1" dirty="0">
                <a:solidFill>
                  <a:srgbClr val="1D1C25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			</a:t>
            </a:r>
            <a:endParaRPr lang="en-US" sz="200" b="1" dirty="0">
              <a:solidFill>
                <a:srgbClr val="1D1C25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526C7A-F467-1667-4C17-C33B262AFE1A}"/>
              </a:ext>
            </a:extLst>
          </p:cNvPr>
          <p:cNvSpPr txBox="1"/>
          <p:nvPr/>
        </p:nvSpPr>
        <p:spPr>
          <a:xfrm>
            <a:off x="492746" y="865188"/>
            <a:ext cx="1579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Dec 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2F6260-6FB3-829E-35BA-1C96163273A7}"/>
              </a:ext>
            </a:extLst>
          </p:cNvPr>
          <p:cNvSpPr txBox="1"/>
          <p:nvPr/>
        </p:nvSpPr>
        <p:spPr>
          <a:xfrm>
            <a:off x="4373092" y="840119"/>
            <a:ext cx="1424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Mar 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2DD869-A6BB-B04F-3691-A0B0F0F4DE91}"/>
              </a:ext>
            </a:extLst>
          </p:cNvPr>
          <p:cNvSpPr txBox="1"/>
          <p:nvPr/>
        </p:nvSpPr>
        <p:spPr>
          <a:xfrm>
            <a:off x="7329265" y="836712"/>
            <a:ext cx="1424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Segoe UI" panose="020B0502040204020203" pitchFamily="34" charset="0"/>
                <a:cs typeface="Segoe UI" panose="020B0502040204020203" pitchFamily="34" charset="0"/>
              </a:rPr>
              <a:t>Oct 24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14175C9F-44FB-6375-0156-74CD5C45C4EA}"/>
              </a:ext>
            </a:extLst>
          </p:cNvPr>
          <p:cNvSpPr txBox="1">
            <a:spLocks/>
          </p:cNvSpPr>
          <p:nvPr/>
        </p:nvSpPr>
        <p:spPr>
          <a:xfrm>
            <a:off x="492747" y="3538864"/>
            <a:ext cx="8780734" cy="25901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342900" indent="-3429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1800" b="0" kern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dirty="0"/>
              <a:t>First CERN </a:t>
            </a:r>
            <a:r>
              <a:rPr lang="en-GB" b="1" dirty="0"/>
              <a:t>final series orders have been placed </a:t>
            </a:r>
            <a:r>
              <a:rPr lang="en-GB" dirty="0"/>
              <a:t>to OPTEC: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b="0" kern="0" dirty="0"/>
              <a:t>10 orders for final series placed.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400" b="0" kern="0" dirty="0"/>
          </a:p>
          <a:p>
            <a:pPr marL="914400" lvl="2" indent="0">
              <a:buNone/>
            </a:pPr>
            <a:endParaRPr lang="en-GB" sz="1200" b="0" i="1" kern="0" dirty="0"/>
          </a:p>
          <a:p>
            <a:r>
              <a:rPr lang="en-GB" dirty="0"/>
              <a:t>Final series production </a:t>
            </a:r>
            <a:r>
              <a:rPr lang="en-GB" b="1" dirty="0"/>
              <a:t>request arriving slowly</a:t>
            </a:r>
            <a:r>
              <a:rPr lang="en-GB" dirty="0"/>
              <a:t>, request for information sent to the subdetectors</a:t>
            </a:r>
            <a:r>
              <a:rPr lang="en-GB" sz="1400" dirty="0"/>
              <a:t>:</a:t>
            </a:r>
          </a:p>
          <a:p>
            <a:pPr lvl="1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b="0" kern="0" dirty="0"/>
              <a:t>Date of readiness for ordering series production.</a:t>
            </a:r>
          </a:p>
          <a:p>
            <a:pPr lvl="1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b="0" kern="0" dirty="0"/>
              <a:t>Latest delivery dates of material to be delivered.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400" b="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48C183-3C04-838F-6FCF-225E3292529F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02/10/2024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9F8CDBF-F403-93F6-EC2D-2EF6A3EE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4550" y="6337126"/>
            <a:ext cx="4232746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85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98E738B6-C5E2-5CD0-9152-D989B9F8737B}"/>
              </a:ext>
            </a:extLst>
          </p:cNvPr>
          <p:cNvSpPr txBox="1">
            <a:spLocks/>
          </p:cNvSpPr>
          <p:nvPr/>
        </p:nvSpPr>
        <p:spPr>
          <a:xfrm>
            <a:off x="200472" y="1196752"/>
            <a:ext cx="9505056" cy="4299529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b="0" kern="0" dirty="0"/>
              <a:t>Almost every subdetector completed pre-series:</a:t>
            </a:r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pPr marL="0" indent="0">
              <a:buNone/>
            </a:pPr>
            <a:endParaRPr lang="en-GB" sz="1800" kern="0" dirty="0"/>
          </a:p>
          <a:p>
            <a:pPr marL="0" indent="0">
              <a:buNone/>
            </a:pPr>
            <a:endParaRPr lang="en-GB" sz="1800" kern="0" dirty="0"/>
          </a:p>
          <a:p>
            <a:endParaRPr lang="en-GB" sz="1800" b="0" kern="0" dirty="0"/>
          </a:p>
          <a:p>
            <a:pPr lvl="1"/>
            <a:endParaRPr lang="en-GB" sz="1400" b="0" kern="0" dirty="0"/>
          </a:p>
          <a:p>
            <a:endParaRPr lang="en-GB" sz="180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206655-D844-47D8-BA0C-1304211A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Update from the subdetectors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FDA9FC-3561-4842-B8E0-460017F25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A08AA9-8FC6-1312-A99E-CD3DE67F799F}"/>
              </a:ext>
            </a:extLst>
          </p:cNvPr>
          <p:cNvSpPr txBox="1"/>
          <p:nvPr/>
        </p:nvSpPr>
        <p:spPr>
          <a:xfrm>
            <a:off x="5460055" y="4070170"/>
            <a:ext cx="40341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0" kern="0" dirty="0">
                <a:solidFill>
                  <a:srgbClr val="FF0000"/>
                </a:solidFill>
              </a:rPr>
              <a:t>*S</a:t>
            </a:r>
            <a:r>
              <a:rPr lang="en-GB" b="0" kern="0" dirty="0">
                <a:solidFill>
                  <a:srgbClr val="FF0000"/>
                </a:solidFill>
              </a:rPr>
              <a:t>ubdetectors out of the VL+ project procurement.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C87197-1CC9-483A-6502-D0D426AC65EF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02/10/2024</a:t>
            </a:r>
            <a:endParaRPr lang="en-GB" dirty="0"/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69370F31-024D-2C8D-19D5-9A25C1F5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4550" y="6337126"/>
            <a:ext cx="4232746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E006514A-4934-407B-48C0-210C85809C3D}"/>
              </a:ext>
            </a:extLst>
          </p:cNvPr>
          <p:cNvSpPr txBox="1">
            <a:spLocks/>
          </p:cNvSpPr>
          <p:nvPr/>
        </p:nvSpPr>
        <p:spPr>
          <a:xfrm>
            <a:off x="254175" y="4365103"/>
            <a:ext cx="9505056" cy="1800201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sz="1800" kern="0" dirty="0"/>
          </a:p>
          <a:p>
            <a:r>
              <a:rPr lang="en-GB" sz="1800" b="0" kern="0" dirty="0"/>
              <a:t>CMS GEM requested procurement of new fibre optical components for detector upgrade: </a:t>
            </a:r>
          </a:p>
          <a:p>
            <a:pPr lvl="1"/>
            <a:r>
              <a:rPr lang="en-GB" sz="1400" b="0" kern="0" dirty="0"/>
              <a:t>Requested radiation resistant OM3 and OM4 trunk cables and pcord. </a:t>
            </a:r>
          </a:p>
          <a:p>
            <a:pPr marL="457200" lvl="1" indent="0">
              <a:buNone/>
            </a:pPr>
            <a:endParaRPr lang="en-GB" sz="1800" b="0" kern="0" dirty="0"/>
          </a:p>
          <a:p>
            <a:pPr marL="457200" lvl="1" indent="0">
              <a:buNone/>
            </a:pPr>
            <a:r>
              <a:rPr lang="en-GB" sz="1800" kern="0" dirty="0"/>
              <a:t>Analysis in progress to see if this request can be added to the VL+ project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44E121-BE20-0EEC-7254-9DDD8E182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96" y="1621219"/>
            <a:ext cx="8913440" cy="242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3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C7328C77-7FF5-B446-740E-984C1000E8D5}"/>
              </a:ext>
            </a:extLst>
          </p:cNvPr>
          <p:cNvSpPr txBox="1">
            <a:spLocks/>
          </p:cNvSpPr>
          <p:nvPr/>
        </p:nvSpPr>
        <p:spPr>
          <a:xfrm>
            <a:off x="200472" y="1145695"/>
            <a:ext cx="9505056" cy="80409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b="0" kern="0" dirty="0"/>
              <a:t>Most subdetectors filled the excel file and specify their expected planning:</a:t>
            </a:r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pPr marL="0" indent="0" algn="ctr">
              <a:buNone/>
            </a:pPr>
            <a:endParaRPr lang="en-GB" sz="1800" kern="0" dirty="0"/>
          </a:p>
          <a:p>
            <a:pPr marL="0" indent="0" algn="ctr">
              <a:buNone/>
            </a:pPr>
            <a:endParaRPr lang="en-GB" sz="1800" b="0" kern="0" dirty="0"/>
          </a:p>
          <a:p>
            <a:pPr marL="0" indent="0" algn="ctr">
              <a:buNone/>
            </a:pPr>
            <a:endParaRPr lang="en-GB" sz="1800" b="0" kern="0" dirty="0"/>
          </a:p>
          <a:p>
            <a:pPr marL="0" indent="0" algn="ctr">
              <a:buNone/>
            </a:pPr>
            <a:r>
              <a:rPr lang="en-GB" sz="1800" b="0" kern="0" dirty="0"/>
              <a:t>Thank you for the effort and the time </a:t>
            </a:r>
            <a:r>
              <a:rPr lang="en-GB" sz="1800" kern="0" dirty="0"/>
              <a:t>invested.</a:t>
            </a:r>
          </a:p>
          <a:p>
            <a:endParaRPr lang="en-GB" sz="180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E3CDB6-9BAF-3FA9-98AC-D612DF6D3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Subdetector planning update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E38E7F-63BF-1A86-6D2E-D498AE97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4550" y="6337126"/>
            <a:ext cx="4304754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1EAD4-7E17-7E5B-1127-085668899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9AE04C5-93BB-80D6-9506-D7F643BC2BA7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02/10/2024</a:t>
            </a:r>
            <a:endParaRPr lang="en-GB" dirty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1EBEE55-E42B-CD72-303A-3BBB7891B59A}"/>
              </a:ext>
            </a:extLst>
          </p:cNvPr>
          <p:cNvSpPr txBox="1">
            <a:spLocks/>
          </p:cNvSpPr>
          <p:nvPr/>
        </p:nvSpPr>
        <p:spPr>
          <a:xfrm>
            <a:off x="283469" y="4173271"/>
            <a:ext cx="9505056" cy="80409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sz="1800" kern="0" dirty="0"/>
          </a:p>
          <a:p>
            <a:pPr marL="0" indent="0">
              <a:buNone/>
            </a:pPr>
            <a:r>
              <a:rPr lang="en-GB" sz="1800" kern="0" dirty="0"/>
              <a:t>Delivery times sometimes quite close to expected procurement </a:t>
            </a:r>
            <a:r>
              <a:rPr lang="en-GB" sz="1800" kern="0" dirty="0">
                <a:sym typeface="Wingdings" panose="05000000000000000000" pitchFamily="2" charset="2"/>
              </a:rPr>
              <a:t> Under analysis.</a:t>
            </a:r>
          </a:p>
          <a:p>
            <a:r>
              <a:rPr lang="en-GB" sz="1800" kern="0" dirty="0"/>
              <a:t>Information still missing from: </a:t>
            </a:r>
          </a:p>
          <a:p>
            <a:pPr lvl="1"/>
            <a:r>
              <a:rPr lang="en-GB" sz="1100" b="0" kern="0" dirty="0"/>
              <a:t>ATLAS ITK PIXEL</a:t>
            </a:r>
          </a:p>
          <a:p>
            <a:pPr lvl="1"/>
            <a:r>
              <a:rPr lang="en-GB" sz="1100" b="0" kern="0" dirty="0"/>
              <a:t>ATLAS LAR</a:t>
            </a:r>
          </a:p>
          <a:p>
            <a:pPr lvl="1"/>
            <a:r>
              <a:rPr lang="en-GB" sz="1100" b="0" kern="0" dirty="0"/>
              <a:t>CMS BTL</a:t>
            </a:r>
          </a:p>
          <a:p>
            <a:pPr lvl="1"/>
            <a:r>
              <a:rPr lang="en-GB" sz="1100" b="0" kern="0" dirty="0"/>
              <a:t>CMS HGCAL</a:t>
            </a:r>
          </a:p>
          <a:p>
            <a:pPr lvl="1"/>
            <a:r>
              <a:rPr lang="en-GB" sz="1100" b="0" kern="0" dirty="0"/>
              <a:t>CMS OT BAREL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CCF8B6-0147-3CC4-BF5C-53703E0AE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75015"/>
              </p:ext>
            </p:extLst>
          </p:nvPr>
        </p:nvGraphicFramePr>
        <p:xfrm>
          <a:off x="128460" y="1564530"/>
          <a:ext cx="9577068" cy="2497965"/>
        </p:xfrm>
        <a:graphic>
          <a:graphicData uri="http://schemas.openxmlformats.org/drawingml/2006/table">
            <a:tbl>
              <a:tblPr/>
              <a:tblGrid>
                <a:gridCol w="1099815">
                  <a:extLst>
                    <a:ext uri="{9D8B030D-6E8A-4147-A177-3AD203B41FA5}">
                      <a16:colId xmlns:a16="http://schemas.microsoft.com/office/drawing/2014/main" val="2294385679"/>
                    </a:ext>
                  </a:extLst>
                </a:gridCol>
                <a:gridCol w="223962">
                  <a:extLst>
                    <a:ext uri="{9D8B030D-6E8A-4147-A177-3AD203B41FA5}">
                      <a16:colId xmlns:a16="http://schemas.microsoft.com/office/drawing/2014/main" val="181363308"/>
                    </a:ext>
                  </a:extLst>
                </a:gridCol>
                <a:gridCol w="298617">
                  <a:extLst>
                    <a:ext uri="{9D8B030D-6E8A-4147-A177-3AD203B41FA5}">
                      <a16:colId xmlns:a16="http://schemas.microsoft.com/office/drawing/2014/main" val="1109813599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168941017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98412899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660656405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48166560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039955872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30847672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688013914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367475150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759946020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183314962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35209709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850326981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44891425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734240187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60339065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05785735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84192145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254829647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197431879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40773453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034194991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73385803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54753250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68182074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52877680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785119671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045151927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539597967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1178637947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173507615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30014372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770377262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04761745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645693545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996741351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865127168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863881565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152719345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82690474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522208572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803116780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90037688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739309801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15982473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26488668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465775142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734350586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3625240665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532380888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4257383784"/>
                    </a:ext>
                  </a:extLst>
                </a:gridCol>
                <a:gridCol w="155974">
                  <a:extLst>
                    <a:ext uri="{9D8B030D-6E8A-4147-A177-3AD203B41FA5}">
                      <a16:colId xmlns:a16="http://schemas.microsoft.com/office/drawing/2014/main" val="2163261734"/>
                    </a:ext>
                  </a:extLst>
                </a:gridCol>
              </a:tblGrid>
              <a:tr h="142023"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 batch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Expected orders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2149885"/>
                  </a:ext>
                </a:extLst>
              </a:tr>
              <a:tr h="142023"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Series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Latest delivery 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665368"/>
                  </a:ext>
                </a:extLst>
              </a:tr>
              <a:tr h="81697"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541314"/>
                  </a:ext>
                </a:extLst>
              </a:tr>
              <a:tr h="8714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CE4D6"/>
                          </a:highlight>
                          <a:latin typeface="Calibri" panose="020F0502020204030204" pitchFamily="34" charset="0"/>
                        </a:rPr>
                        <a:t>Subdetector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CE4D6"/>
                          </a:highlight>
                          <a:latin typeface="Calibri" panose="020F0502020204030204" pitchFamily="34" charset="0"/>
                        </a:rPr>
                        <a:t>Qty total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CE4D6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181058"/>
                  </a:ext>
                </a:extLst>
              </a:tr>
              <a:tr h="15504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CE4D6"/>
                          </a:highlight>
                          <a:latin typeface="Calibri" panose="020F0502020204030204" pitchFamily="34" charset="0"/>
                        </a:rPr>
                        <a:t>Qty ordered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3723" marR="3723" marT="3723" marB="1787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115718"/>
                  </a:ext>
                </a:extLst>
              </a:tr>
              <a:tr h="871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5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CE4D6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Jan-23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Dec-23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Jan-24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Dec-24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Jan-25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Dec-25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Jan-26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Jan-27</a:t>
                      </a:r>
                    </a:p>
                  </a:txBody>
                  <a:tcPr marL="3723" marR="3723" marT="3723" marB="178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Feb-27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Mar-27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350599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HGTD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5051890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ITK Pixel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198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616479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ITK Strip (Barrel)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58203"/>
                  </a:ext>
                </a:extLst>
              </a:tr>
              <a:tr h="69866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ITK Strip (End Caps)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0713105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Lar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838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0831403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FF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Muon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070694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FF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ATLAS TDAQ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099579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ETL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58356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BTL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191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5237425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ECAL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387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7363273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HGCAL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2640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243837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IT Pixel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433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1960388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FF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Muons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0397765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OT Barrel (TB2S)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789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965041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OT Barrel (TBPS flat)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08472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OT Barrel (TBPS tilted)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368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E1F2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208282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CMS OT TEDD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3146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E1F2"/>
                          </a:highlight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7030A0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B0F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2D05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</a:rPr>
                        <a:t>Partial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885791"/>
                  </a:ext>
                </a:extLst>
              </a:tr>
              <a:tr h="871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CE4D6"/>
                          </a:highlight>
                          <a:latin typeface="Calibri" panose="020F0502020204030204" pitchFamily="34" charset="0"/>
                        </a:rPr>
                        <a:t>Total: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CE4D6"/>
                          </a:highlight>
                          <a:latin typeface="Calibri" panose="020F0502020204030204" pitchFamily="34" charset="0"/>
                        </a:rPr>
                        <a:t>10026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CE4D6"/>
                          </a:highlight>
                          <a:latin typeface="Calibri" panose="020F0502020204030204" pitchFamily="34" charset="0"/>
                        </a:rPr>
                        <a:t>655</a:t>
                      </a:r>
                    </a:p>
                  </a:txBody>
                  <a:tcPr marL="3723" marR="3723" marT="3723" marB="1787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GB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23" marR="3723" marT="3723" marB="17871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63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61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A39C266C-05EF-9D3F-13F1-D13805926E08}"/>
              </a:ext>
            </a:extLst>
          </p:cNvPr>
          <p:cNvSpPr txBox="1"/>
          <p:nvPr/>
        </p:nvSpPr>
        <p:spPr>
          <a:xfrm>
            <a:off x="5513828" y="4971956"/>
            <a:ext cx="396615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10% min. sample rate optically tested.</a:t>
            </a:r>
            <a:endParaRPr lang="en-US" sz="16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7B5701DA-A630-8AC6-CA73-0C42D1FBFFB3}"/>
              </a:ext>
            </a:extLst>
          </p:cNvPr>
          <p:cNvSpPr txBox="1">
            <a:spLocks/>
          </p:cNvSpPr>
          <p:nvPr/>
        </p:nvSpPr>
        <p:spPr>
          <a:xfrm>
            <a:off x="200472" y="1145695"/>
            <a:ext cx="9505056" cy="804097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b="0" kern="0" dirty="0"/>
              <a:t>QC performed on 27 orders:</a:t>
            </a:r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endParaRPr lang="en-GB" sz="1800" b="0" kern="0" dirty="0"/>
          </a:p>
          <a:p>
            <a:pPr marL="0" indent="0" algn="ctr">
              <a:buNone/>
            </a:pPr>
            <a:endParaRPr lang="en-GB" sz="1800" kern="0" dirty="0"/>
          </a:p>
          <a:p>
            <a:pPr marL="0" indent="0">
              <a:buNone/>
            </a:pPr>
            <a:endParaRPr lang="en-GB" sz="1800" kern="0" dirty="0"/>
          </a:p>
          <a:p>
            <a:endParaRPr lang="en-GB" sz="1800" b="0" kern="0" dirty="0"/>
          </a:p>
          <a:p>
            <a:pPr marL="457200" lvl="1" indent="0">
              <a:buNone/>
            </a:pPr>
            <a:endParaRPr lang="en-GB" sz="1400" b="0" kern="0" dirty="0"/>
          </a:p>
          <a:p>
            <a:endParaRPr lang="en-GB" sz="180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206655-D844-47D8-BA0C-1304211A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QC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FDA9FC-3561-4842-B8E0-460017F25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2871308-C634-44E2-9EF9-4C21B16E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4808" y="6324416"/>
            <a:ext cx="4736802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98200D-A9C4-7F15-85F8-31A2835F48B1}"/>
              </a:ext>
            </a:extLst>
          </p:cNvPr>
          <p:cNvSpPr txBox="1"/>
          <p:nvPr/>
        </p:nvSpPr>
        <p:spPr>
          <a:xfrm>
            <a:off x="8047010" y="1063037"/>
            <a:ext cx="1594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  <a:cs typeface="Segoe UI" panose="020B0502040204020203" pitchFamily="34" charset="0"/>
              </a:rPr>
              <a:t>Courtesy of </a:t>
            </a:r>
            <a:br>
              <a:rPr lang="en-GB" dirty="0">
                <a:latin typeface="Century Gothic" panose="020B0502020202020204" pitchFamily="34" charset="0"/>
                <a:cs typeface="Segoe UI" panose="020B0502040204020203" pitchFamily="34" charset="0"/>
              </a:rPr>
            </a:br>
            <a:r>
              <a:rPr lang="en-GB" dirty="0">
                <a:latin typeface="Century Gothic" panose="020B0502020202020204" pitchFamily="34" charset="0"/>
                <a:cs typeface="Segoe UI" panose="020B0502040204020203" pitchFamily="34" charset="0"/>
              </a:rPr>
              <a:t>R. Carnesecchi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326CC-8293-33E0-BF5C-B4AB1CFEDEFA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02/10/2024</a:t>
            </a:r>
            <a:endParaRPr lang="en-GB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F943432-B1F1-F9B4-2042-E715055636F4}"/>
              </a:ext>
            </a:extLst>
          </p:cNvPr>
          <p:cNvSpPr txBox="1">
            <a:spLocks/>
          </p:cNvSpPr>
          <p:nvPr/>
        </p:nvSpPr>
        <p:spPr>
          <a:xfrm>
            <a:off x="400944" y="4887888"/>
            <a:ext cx="9505056" cy="148980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sz="1800" b="0" kern="0" dirty="0"/>
          </a:p>
          <a:p>
            <a:r>
              <a:rPr lang="en-GB" sz="1800" b="0" kern="0" dirty="0"/>
              <a:t>118 hours of QC testing for 170 samples: </a:t>
            </a:r>
          </a:p>
          <a:p>
            <a:pPr lvl="1"/>
            <a:r>
              <a:rPr lang="en-GB" sz="1400" b="0" kern="0" dirty="0"/>
              <a:t>Important to understand when the order will be place to </a:t>
            </a:r>
            <a:r>
              <a:rPr lang="en-GB" sz="1400" kern="0" dirty="0"/>
              <a:t>guarantee QC</a:t>
            </a:r>
            <a:r>
              <a:rPr lang="en-GB" sz="1400" b="0" kern="0" dirty="0"/>
              <a:t> </a:t>
            </a:r>
            <a:r>
              <a:rPr lang="en-GB" sz="1400" kern="0" dirty="0"/>
              <a:t>can be performed within provided deadline.</a:t>
            </a:r>
          </a:p>
          <a:p>
            <a:pPr marL="457200" lvl="1" indent="0" algn="ctr">
              <a:buNone/>
            </a:pPr>
            <a:r>
              <a:rPr lang="en-GB" sz="1400" b="1" dirty="0"/>
              <a:t>QC results meeting our expectations and requirements</a:t>
            </a:r>
            <a:r>
              <a:rPr lang="en-GB" sz="1400" dirty="0"/>
              <a:t>.</a:t>
            </a:r>
            <a:endParaRPr lang="en-GB" sz="1800" kern="0" dirty="0"/>
          </a:p>
          <a:p>
            <a:pPr marL="0" indent="0">
              <a:buNone/>
            </a:pPr>
            <a:endParaRPr lang="en-GB" sz="1800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C85A69-F0EE-6A37-398D-237F275103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80" b="2479"/>
          <a:stretch/>
        </p:blipFill>
        <p:spPr>
          <a:xfrm>
            <a:off x="704528" y="1486487"/>
            <a:ext cx="8640960" cy="345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7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FCD134CB-5882-1BCC-3BBE-814662DB18B1}"/>
              </a:ext>
            </a:extLst>
          </p:cNvPr>
          <p:cNvSpPr txBox="1">
            <a:spLocks/>
          </p:cNvSpPr>
          <p:nvPr/>
        </p:nvSpPr>
        <p:spPr>
          <a:xfrm>
            <a:off x="282848" y="4509120"/>
            <a:ext cx="9479860" cy="194568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marL="457200" lvl="1" indent="0">
              <a:buNone/>
            </a:pPr>
            <a:endParaRPr lang="en-GB" sz="1400" b="0" kern="0" dirty="0"/>
          </a:p>
          <a:p>
            <a:pPr marL="457200" lvl="1" indent="0">
              <a:buNone/>
            </a:pPr>
            <a:endParaRPr lang="en-GB" sz="1400" b="0" kern="0" dirty="0"/>
          </a:p>
          <a:p>
            <a:pPr marL="457200" lvl="1" indent="0">
              <a:buNone/>
            </a:pPr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marL="457200" lvl="1" indent="0">
              <a:buNone/>
            </a:pPr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  <a:p>
            <a:pPr lvl="1"/>
            <a:endParaRPr lang="en-GB" sz="1400" b="0" kern="0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A410614F-E115-6DFB-CC04-D4B52B09B4BC}"/>
              </a:ext>
            </a:extLst>
          </p:cNvPr>
          <p:cNvSpPr txBox="1">
            <a:spLocks/>
          </p:cNvSpPr>
          <p:nvPr/>
        </p:nvSpPr>
        <p:spPr>
          <a:xfrm>
            <a:off x="282848" y="1196752"/>
            <a:ext cx="9350672" cy="478179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b="0" kern="0" dirty="0"/>
              <a:t>Received modifications requests:</a:t>
            </a:r>
            <a:endParaRPr lang="en-GB" sz="1400" b="0" kern="0" dirty="0"/>
          </a:p>
          <a:p>
            <a:pPr lvl="2"/>
            <a:r>
              <a:rPr lang="en-GB" sz="1400" b="0" kern="0" dirty="0"/>
              <a:t>Supply of different coloured fibre cables </a:t>
            </a:r>
            <a:r>
              <a:rPr lang="en-GB" sz="1400" b="0" kern="0" dirty="0">
                <a:sym typeface="Wingdings" panose="05000000000000000000" pitchFamily="2" charset="2"/>
              </a:rPr>
              <a:t> </a:t>
            </a:r>
            <a:r>
              <a:rPr lang="en-GB" sz="1400" kern="0" dirty="0">
                <a:solidFill>
                  <a:srgbClr val="FF0000"/>
                </a:solidFill>
              </a:rPr>
              <a:t>REJECTED.</a:t>
            </a:r>
          </a:p>
          <a:p>
            <a:pPr lvl="2"/>
            <a:r>
              <a:rPr lang="en-GB" sz="1400" b="0" kern="0" dirty="0"/>
              <a:t>Supply of ribonized cables</a:t>
            </a:r>
            <a:r>
              <a:rPr lang="en-GB" sz="1400" b="0" kern="0" dirty="0">
                <a:sym typeface="Wingdings" panose="05000000000000000000" pitchFamily="2" charset="2"/>
              </a:rPr>
              <a:t>  </a:t>
            </a:r>
            <a:r>
              <a:rPr lang="en-GB" sz="1400" kern="0" dirty="0">
                <a:solidFill>
                  <a:srgbClr val="FF0000"/>
                </a:solidFill>
              </a:rPr>
              <a:t>REJECTED.</a:t>
            </a:r>
            <a:endParaRPr lang="en-GB" sz="1400" b="0" kern="0" dirty="0"/>
          </a:p>
          <a:p>
            <a:pPr lvl="2"/>
            <a:r>
              <a:rPr lang="en-GB" sz="1400" b="0" kern="0" dirty="0"/>
              <a:t>Length modification </a:t>
            </a:r>
            <a:r>
              <a:rPr lang="en-GB" sz="1400" b="0" kern="0" dirty="0">
                <a:sym typeface="Wingdings" panose="05000000000000000000" pitchFamily="2" charset="2"/>
              </a:rPr>
              <a:t></a:t>
            </a:r>
            <a:r>
              <a:rPr lang="en-GB" sz="1400" b="0" kern="0" dirty="0"/>
              <a:t> </a:t>
            </a:r>
            <a:r>
              <a:rPr lang="en-GB" sz="1400" kern="0" dirty="0">
                <a:solidFill>
                  <a:srgbClr val="FFC000"/>
                </a:solidFill>
              </a:rPr>
              <a:t>APPROVED UNDER CONDITIONS.</a:t>
            </a:r>
          </a:p>
          <a:p>
            <a:pPr lvl="2"/>
            <a:r>
              <a:rPr lang="en-GB" sz="1400" b="0" kern="0" dirty="0"/>
              <a:t>Connector modification</a:t>
            </a:r>
            <a:r>
              <a:rPr lang="en-GB" sz="1400" b="0" kern="0" dirty="0">
                <a:sym typeface="Wingdings" panose="05000000000000000000" pitchFamily="2" charset="2"/>
              </a:rPr>
              <a:t> </a:t>
            </a:r>
            <a:r>
              <a:rPr lang="en-GB" sz="1400" b="0" kern="0" dirty="0"/>
              <a:t> </a:t>
            </a:r>
            <a:r>
              <a:rPr lang="en-GB" sz="1400" kern="0" dirty="0">
                <a:solidFill>
                  <a:srgbClr val="FFC000"/>
                </a:solidFill>
              </a:rPr>
              <a:t>APPROVED UNDER CONDITIONS.</a:t>
            </a:r>
            <a:endParaRPr lang="en-GB" sz="1400" b="0" kern="0" dirty="0"/>
          </a:p>
          <a:p>
            <a:pPr marL="914400" lvl="2" indent="0">
              <a:buNone/>
            </a:pPr>
            <a:endParaRPr lang="en-GB" sz="1400" b="0" kern="0" dirty="0"/>
          </a:p>
          <a:p>
            <a:pPr marL="0" indent="0" algn="ctr">
              <a:buNone/>
            </a:pPr>
            <a:endParaRPr lang="en-GB" sz="1800" kern="0" dirty="0"/>
          </a:p>
          <a:p>
            <a:pPr marL="0" indent="0" algn="ctr">
              <a:buNone/>
            </a:pPr>
            <a:endParaRPr lang="en-GB" sz="1800" b="0" kern="0" dirty="0"/>
          </a:p>
          <a:p>
            <a:pPr lvl="3"/>
            <a:endParaRPr lang="en-GB" sz="1400" b="0" kern="0" dirty="0"/>
          </a:p>
          <a:p>
            <a:pPr lvl="2"/>
            <a:endParaRPr lang="en-GB" sz="1400" b="0" kern="0" dirty="0"/>
          </a:p>
          <a:p>
            <a:pPr lvl="2"/>
            <a:endParaRPr lang="en-GB" sz="1400" b="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206655-D844-47D8-BA0C-1304211A9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Modifications request.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FDA9FC-3561-4842-B8E0-460017F25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2871308-C634-44E2-9EF9-4C21B16E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2800" y="6321276"/>
            <a:ext cx="4736802" cy="476250"/>
          </a:xfrm>
        </p:spPr>
        <p:txBody>
          <a:bodyPr/>
          <a:lstStyle/>
          <a:p>
            <a:r>
              <a:rPr lang="en-US" dirty="0"/>
              <a:t>TWEPP Conference 2024 </a:t>
            </a:r>
            <a:r>
              <a:rPr lang="en-GB" dirty="0"/>
              <a:t>– J. Rodriguez EN-EL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FBF368-00E7-07C7-7435-815144CE8CEA}"/>
              </a:ext>
            </a:extLst>
          </p:cNvPr>
          <p:cNvSpPr txBox="1"/>
          <p:nvPr/>
        </p:nvSpPr>
        <p:spPr>
          <a:xfrm>
            <a:off x="416496" y="632903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02/10/2024</a:t>
            </a:r>
            <a:endParaRPr lang="en-GB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EFC66E62-3571-17CF-20C0-DC3DF6A09AFB}"/>
              </a:ext>
            </a:extLst>
          </p:cNvPr>
          <p:cNvSpPr txBox="1">
            <a:spLocks/>
          </p:cNvSpPr>
          <p:nvPr/>
        </p:nvSpPr>
        <p:spPr>
          <a:xfrm>
            <a:off x="298922" y="2692537"/>
            <a:ext cx="9350672" cy="1205359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914400" lvl="2" indent="0">
              <a:buNone/>
            </a:pPr>
            <a:endParaRPr lang="en-GB" sz="1400" b="0" kern="0" dirty="0"/>
          </a:p>
          <a:p>
            <a:pPr marL="0" indent="0" algn="ctr">
              <a:buNone/>
            </a:pPr>
            <a:r>
              <a:rPr lang="en-GB" sz="1800" kern="0" dirty="0"/>
              <a:t>Small modifications are allowed (length, connector type,…) but only as long as it is included in the frame of the contract.</a:t>
            </a:r>
            <a:endParaRPr lang="en-GB" sz="1400" b="0" kern="0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1BB98F6-82C8-9B78-5163-289F15EED203}"/>
              </a:ext>
            </a:extLst>
          </p:cNvPr>
          <p:cNvSpPr txBox="1">
            <a:spLocks/>
          </p:cNvSpPr>
          <p:nvPr/>
        </p:nvSpPr>
        <p:spPr>
          <a:xfrm>
            <a:off x="298922" y="4133518"/>
            <a:ext cx="9350672" cy="201622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4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Arial" charset="0"/>
              <a:buChar char="●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b="0" kern="0" dirty="0"/>
              <a:t>Every modification requires </a:t>
            </a:r>
            <a:r>
              <a:rPr lang="en-GB" sz="1800" kern="0" dirty="0"/>
              <a:t>update of the component datasheet </a:t>
            </a:r>
          </a:p>
          <a:p>
            <a:pPr lvl="2"/>
            <a:r>
              <a:rPr lang="en-GB" sz="1400" b="0" kern="0" dirty="0"/>
              <a:t>Bigger number of components:</a:t>
            </a:r>
          </a:p>
          <a:p>
            <a:pPr lvl="3"/>
            <a:r>
              <a:rPr lang="en-GB" sz="1400" b="0" kern="0" dirty="0"/>
              <a:t>Increases chances of productions mistakes. </a:t>
            </a:r>
          </a:p>
          <a:p>
            <a:pPr lvl="3"/>
            <a:r>
              <a:rPr lang="en-GB" sz="1400" b="0" kern="0" dirty="0"/>
              <a:t>Longer delivery time.</a:t>
            </a:r>
          </a:p>
          <a:p>
            <a:pPr lvl="3"/>
            <a:r>
              <a:rPr lang="en-GB" sz="1400" b="0" kern="0" dirty="0"/>
              <a:t>Longer QC time.</a:t>
            </a:r>
          </a:p>
          <a:p>
            <a:pPr lvl="2"/>
            <a:endParaRPr lang="en-GB" sz="1400" b="0" kern="0" dirty="0"/>
          </a:p>
        </p:txBody>
      </p:sp>
    </p:spTree>
    <p:extLst>
      <p:ext uri="{BB962C8B-B14F-4D97-AF65-F5344CB8AC3E}">
        <p14:creationId xmlns:p14="http://schemas.microsoft.com/office/powerpoint/2010/main" val="176445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59AE8570F1864EB2211BD705857D38" ma:contentTypeVersion="0" ma:contentTypeDescription="Create a new document." ma:contentTypeScope="" ma:versionID="5598202192338205a1a3dbb58caabfd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5DB1170-6983-4E71-BF0D-99BDD7CC5D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00019A-678B-43EA-B4B9-C9FDB1F50F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ED88342-AEDD-4616-A391-6EE00DB1A59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29591</TotalTime>
  <Words>1787</Words>
  <Application>Microsoft Office PowerPoint</Application>
  <PresentationFormat>A4 Paper (210x297 mm)</PresentationFormat>
  <Paragraphs>1187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Wingdings</vt:lpstr>
      <vt:lpstr>Symbol</vt:lpstr>
      <vt:lpstr>Segoe UI Historic</vt:lpstr>
      <vt:lpstr>Arial</vt:lpstr>
      <vt:lpstr>Century Gothic</vt:lpstr>
      <vt:lpstr>Calibri</vt:lpstr>
      <vt:lpstr>Segoe UI</vt:lpstr>
      <vt:lpstr>blank</vt:lpstr>
      <vt:lpstr>Versatile Link Plus Status Report WP5 – Passive Components  Jorge Rodriguez Fernandez 02 October 2024 CERN EN-EL-FO    </vt:lpstr>
      <vt:lpstr>Summary</vt:lpstr>
      <vt:lpstr>Introducing WP5</vt:lpstr>
      <vt:lpstr>Procurement Strategy</vt:lpstr>
      <vt:lpstr>Readiness</vt:lpstr>
      <vt:lpstr>Update from the subdetectors</vt:lpstr>
      <vt:lpstr>Subdetector planning update</vt:lpstr>
      <vt:lpstr>QC</vt:lpstr>
      <vt:lpstr>Modifications request.</vt:lpstr>
      <vt:lpstr>Conclusions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Versatile Link Status Report</dc:title>
  <dc:creator>Jeremy Blanc</dc:creator>
  <cp:lastModifiedBy>Jorge Rodriguez Fernandez</cp:lastModifiedBy>
  <cp:revision>1773</cp:revision>
  <cp:lastPrinted>2017-03-02T07:54:43Z</cp:lastPrinted>
  <dcterms:created xsi:type="dcterms:W3CDTF">2008-12-06T19:37:48Z</dcterms:created>
  <dcterms:modified xsi:type="dcterms:W3CDTF">2024-10-02T11:34:41Z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0x010100A759AE8570F1864EB2211BD705857D38</vt:lpwstr>
  </property>
</Properties>
</file>